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1"/>
  </p:notesMasterIdLst>
  <p:sldIdLst>
    <p:sldId id="314" r:id="rId2"/>
    <p:sldId id="311" r:id="rId3"/>
    <p:sldId id="298" r:id="rId4"/>
    <p:sldId id="320" r:id="rId5"/>
    <p:sldId id="318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FFF"/>
    <a:srgbClr val="8E846C"/>
    <a:srgbClr val="1A7F9C"/>
    <a:srgbClr val="229BBF"/>
    <a:srgbClr val="DCF5F9"/>
    <a:srgbClr val="9EDCEE"/>
    <a:srgbClr val="9CCBE9"/>
    <a:srgbClr val="4AA9DC"/>
    <a:srgbClr val="FFFFFF"/>
    <a:srgbClr val="F5B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08" autoAdjust="0"/>
    <p:restoredTop sz="94660"/>
  </p:normalViewPr>
  <p:slideViewPr>
    <p:cSldViewPr snapToGrid="0">
      <p:cViewPr varScale="1">
        <p:scale>
          <a:sx n="51" d="100"/>
          <a:sy n="51" d="100"/>
        </p:scale>
        <p:origin x="9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B7178-E099-4EF5-8B11-3D1F8C79F76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C1589-ACBA-410B-B531-C5DCAED9C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82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199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71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553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27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431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475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946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16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326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235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01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27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877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719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850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050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2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002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528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690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516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4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684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347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238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860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2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1589-ACBA-410B-B531-C5DCAED9C11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36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2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51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23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van">
            <a:hlinkClick r:id="" action="ppaction://media"/>
            <a:extLst>
              <a:ext uri="{FF2B5EF4-FFF2-40B4-BE49-F238E27FC236}">
                <a16:creationId xmlns:a16="http://schemas.microsoft.com/office/drawing/2014/main" id="{C3BBF221-C6C4-4F5C-96A0-3E2E7CB51C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792" y="-966360"/>
            <a:ext cx="609600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04" y="984738"/>
            <a:ext cx="5552605" cy="556606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37" y="220756"/>
            <a:ext cx="4488564" cy="177914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70" y="4718942"/>
            <a:ext cx="4747887" cy="73595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8848" y="1219200"/>
            <a:ext cx="3423589" cy="158791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/>
          <a:stretch/>
        </p:blipFill>
        <p:spPr>
          <a:xfrm>
            <a:off x="616938" y="2896567"/>
            <a:ext cx="6047408" cy="991163"/>
          </a:xfrm>
          <a:prstGeom prst="rect">
            <a:avLst/>
          </a:prstGeom>
        </p:spPr>
      </p:pic>
      <p:cxnSp>
        <p:nvCxnSpPr>
          <p:cNvPr id="42" name="直接连接符 41"/>
          <p:cNvCxnSpPr/>
          <p:nvPr/>
        </p:nvCxnSpPr>
        <p:spPr>
          <a:xfrm>
            <a:off x="616938" y="4173415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4625703" y="4173415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1906213" y="3977184"/>
            <a:ext cx="32751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4AA9DC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Arial Unicode MS" panose="020B0604020202020204" pitchFamily="34" charset="-122"/>
                <a:sym typeface="Arial" panose="020B0604020202020204" pitchFamily="34" charset="0"/>
              </a:rPr>
              <a:t>Dental  Health</a:t>
            </a:r>
            <a:endParaRPr lang="zh-CN" altLang="en-US" sz="2100" b="1" dirty="0">
              <a:solidFill>
                <a:srgbClr val="4AA9DC"/>
              </a:solidFill>
              <a:latin typeface="Arial" panose="020B0604020202020204" pitchFamily="34" charset="0"/>
              <a:ea typeface="方正正纤黑_GBK" panose="02000000000000000000" pitchFamily="2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常用药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泪滴形 4">
            <a:extLst>
              <a:ext uri="{FF2B5EF4-FFF2-40B4-BE49-F238E27FC236}">
                <a16:creationId xmlns:a16="http://schemas.microsoft.com/office/drawing/2014/main" id="{8C70C83B-B753-43C1-8D15-9F134EEDACFD}"/>
              </a:ext>
            </a:extLst>
          </p:cNvPr>
          <p:cNvSpPr/>
          <p:nvPr/>
        </p:nvSpPr>
        <p:spPr>
          <a:xfrm rot="2700000">
            <a:off x="3522802" y="2642801"/>
            <a:ext cx="2389128" cy="2389128"/>
          </a:xfrm>
          <a:prstGeom prst="teardrop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泪滴形 5">
            <a:extLst>
              <a:ext uri="{FF2B5EF4-FFF2-40B4-BE49-F238E27FC236}">
                <a16:creationId xmlns:a16="http://schemas.microsoft.com/office/drawing/2014/main" id="{E816394C-305B-40DB-9476-75C0A2A927E3}"/>
              </a:ext>
            </a:extLst>
          </p:cNvPr>
          <p:cNvSpPr/>
          <p:nvPr/>
        </p:nvSpPr>
        <p:spPr>
          <a:xfrm rot="18900000" flipH="1">
            <a:off x="6896415" y="2999308"/>
            <a:ext cx="1676116" cy="1676116"/>
          </a:xfrm>
          <a:prstGeom prst="teardrop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1342C60-F4E0-4F7E-8308-E44B68B26F84}"/>
              </a:ext>
            </a:extLst>
          </p:cNvPr>
          <p:cNvGrpSpPr/>
          <p:nvPr/>
        </p:nvGrpSpPr>
        <p:grpSpPr>
          <a:xfrm>
            <a:off x="5639950" y="1707861"/>
            <a:ext cx="1676116" cy="4259008"/>
            <a:chOff x="5639022" y="1042201"/>
            <a:chExt cx="1878631" cy="4773598"/>
          </a:xfrm>
        </p:grpSpPr>
        <p:sp>
          <p:nvSpPr>
            <p:cNvPr id="8" name="泪滴形 7">
              <a:extLst>
                <a:ext uri="{FF2B5EF4-FFF2-40B4-BE49-F238E27FC236}">
                  <a16:creationId xmlns:a16="http://schemas.microsoft.com/office/drawing/2014/main" id="{B60E82EB-36E3-452C-B3F6-B801D6FBCF32}"/>
                </a:ext>
              </a:extLst>
            </p:cNvPr>
            <p:cNvSpPr/>
            <p:nvPr/>
          </p:nvSpPr>
          <p:spPr>
            <a:xfrm rot="13500000" flipH="1">
              <a:off x="5639022" y="1042201"/>
              <a:ext cx="1878631" cy="1878631"/>
            </a:xfrm>
            <a:prstGeom prst="teardrop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泪滴形 8">
              <a:extLst>
                <a:ext uri="{FF2B5EF4-FFF2-40B4-BE49-F238E27FC236}">
                  <a16:creationId xmlns:a16="http://schemas.microsoft.com/office/drawing/2014/main" id="{2BB9A2AC-1591-49A6-BD0E-15F613DCFC5C}"/>
                </a:ext>
              </a:extLst>
            </p:cNvPr>
            <p:cNvSpPr/>
            <p:nvPr/>
          </p:nvSpPr>
          <p:spPr>
            <a:xfrm rot="8100000" flipH="1" flipV="1">
              <a:off x="5639022" y="3937168"/>
              <a:ext cx="1878631" cy="1878631"/>
            </a:xfrm>
            <a:prstGeom prst="teardrop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文本框 50">
            <a:extLst>
              <a:ext uri="{FF2B5EF4-FFF2-40B4-BE49-F238E27FC236}">
                <a16:creationId xmlns:a16="http://schemas.microsoft.com/office/drawing/2014/main" id="{739B8C86-9AA5-484E-BCC3-F7D70195A850}"/>
              </a:ext>
            </a:extLst>
          </p:cNvPr>
          <p:cNvSpPr txBox="1"/>
          <p:nvPr/>
        </p:nvSpPr>
        <p:spPr>
          <a:xfrm>
            <a:off x="7531975" y="2312745"/>
            <a:ext cx="2192431" cy="526002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用于口腔溃疡，清热、解毒、消炎、止痛。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3FE4155-B8AF-4CAC-90A8-739D17EBEA26}"/>
              </a:ext>
            </a:extLst>
          </p:cNvPr>
          <p:cNvSpPr/>
          <p:nvPr/>
        </p:nvSpPr>
        <p:spPr>
          <a:xfrm>
            <a:off x="7531975" y="2038156"/>
            <a:ext cx="2192431" cy="219679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20000"/>
          </a:bodyPr>
          <a:lstStyle/>
          <a:p>
            <a:pPr lvl="0" defTabSz="914378">
              <a:defRPr/>
            </a:pPr>
            <a:r>
              <a:rPr lang="zh-CN" altLang="en-US" b="1" dirty="0">
                <a:solidFill>
                  <a:schemeClr val="accent2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锡类散、冰硼散</a:t>
            </a:r>
          </a:p>
        </p:txBody>
      </p:sp>
      <p:sp>
        <p:nvSpPr>
          <p:cNvPr id="17" name="文本框 52">
            <a:extLst>
              <a:ext uri="{FF2B5EF4-FFF2-40B4-BE49-F238E27FC236}">
                <a16:creationId xmlns:a16="http://schemas.microsoft.com/office/drawing/2014/main" id="{209C6842-2651-4190-998C-BCE65717BC10}"/>
              </a:ext>
            </a:extLst>
          </p:cNvPr>
          <p:cNvSpPr txBox="1"/>
          <p:nvPr/>
        </p:nvSpPr>
        <p:spPr>
          <a:xfrm>
            <a:off x="7531975" y="5096827"/>
            <a:ext cx="2192431" cy="526002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用于口唇干裂，可起到滋润和保湿的作用。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A322B1B-A833-45AF-BDAC-AEAF72045FC0}"/>
              </a:ext>
            </a:extLst>
          </p:cNvPr>
          <p:cNvSpPr/>
          <p:nvPr/>
        </p:nvSpPr>
        <p:spPr>
          <a:xfrm>
            <a:off x="7531975" y="4822239"/>
            <a:ext cx="2192431" cy="219679"/>
          </a:xfrm>
          <a:prstGeom prst="rect">
            <a:avLst/>
          </a:prstGeom>
        </p:spPr>
        <p:txBody>
          <a:bodyPr wrap="none" lIns="72000" tIns="0" rIns="72000" bIns="0">
            <a:noAutofit/>
          </a:bodyPr>
          <a:lstStyle/>
          <a:p>
            <a:pPr lvl="0" defTabSz="914378">
              <a:defRPr/>
            </a:pPr>
            <a:r>
              <a:rPr lang="zh-CN" altLang="en-US" sz="1600" b="1" dirty="0">
                <a:solidFill>
                  <a:srgbClr val="1A7F9C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液状石蜡</a:t>
            </a:r>
          </a:p>
        </p:txBody>
      </p:sp>
      <p:sp>
        <p:nvSpPr>
          <p:cNvPr id="19" name="文本框 54">
            <a:extLst>
              <a:ext uri="{FF2B5EF4-FFF2-40B4-BE49-F238E27FC236}">
                <a16:creationId xmlns:a16="http://schemas.microsoft.com/office/drawing/2014/main" id="{5DA30DAB-84B4-49C2-A261-C15511FC8AE1}"/>
              </a:ext>
            </a:extLst>
          </p:cNvPr>
          <p:cNvSpPr txBox="1"/>
          <p:nvPr/>
        </p:nvSpPr>
        <p:spPr>
          <a:xfrm>
            <a:off x="8776154" y="3822016"/>
            <a:ext cx="2192431" cy="526002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用于治疗口腔杂症、口腔溃疡等。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E49772D-5749-4934-926B-3CB8750624EC}"/>
              </a:ext>
            </a:extLst>
          </p:cNvPr>
          <p:cNvSpPr/>
          <p:nvPr/>
        </p:nvSpPr>
        <p:spPr>
          <a:xfrm>
            <a:off x="8776154" y="3547427"/>
            <a:ext cx="2192431" cy="219679"/>
          </a:xfrm>
          <a:prstGeom prst="rect">
            <a:avLst/>
          </a:prstGeom>
        </p:spPr>
        <p:txBody>
          <a:bodyPr wrap="none" lIns="72000" tIns="0" rIns="72000" bIns="0">
            <a:noAutofit/>
          </a:bodyPr>
          <a:lstStyle/>
          <a:p>
            <a:pPr lvl="0" defTabSz="914378">
              <a:defRPr/>
            </a:pPr>
            <a:r>
              <a:rPr lang="zh-CN" altLang="en-US" sz="1600" b="1" dirty="0">
                <a:solidFill>
                  <a:schemeClr val="accent4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口腔涂膜</a:t>
            </a:r>
          </a:p>
        </p:txBody>
      </p:sp>
      <p:sp>
        <p:nvSpPr>
          <p:cNvPr id="21" name="文本框 56">
            <a:extLst>
              <a:ext uri="{FF2B5EF4-FFF2-40B4-BE49-F238E27FC236}">
                <a16:creationId xmlns:a16="http://schemas.microsoft.com/office/drawing/2014/main" id="{3C9FCBC5-7968-4CF3-AAFB-5ECAFACD090D}"/>
              </a:ext>
            </a:extLst>
          </p:cNvPr>
          <p:cNvSpPr txBox="1"/>
          <p:nvPr/>
        </p:nvSpPr>
        <p:spPr>
          <a:xfrm>
            <a:off x="1223415" y="3786022"/>
            <a:ext cx="2148076" cy="526002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4378">
              <a:lnSpc>
                <a:spcPct val="120000"/>
              </a:lnSpc>
              <a:defRPr/>
            </a:pP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用于咽喉部炎症，清凉、润喉。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A8A67AD-B2CE-497B-9635-E6FC1128CB3D}"/>
              </a:ext>
            </a:extLst>
          </p:cNvPr>
          <p:cNvSpPr/>
          <p:nvPr/>
        </p:nvSpPr>
        <p:spPr>
          <a:xfrm>
            <a:off x="1223415" y="3511434"/>
            <a:ext cx="2148076" cy="219679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20000"/>
          </a:bodyPr>
          <a:lstStyle/>
          <a:p>
            <a:pPr lvl="0" algn="r" defTabSz="914378">
              <a:defRPr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西瓜霜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54" y="3277434"/>
            <a:ext cx="1119862" cy="111986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523" y="2243434"/>
            <a:ext cx="739021" cy="73902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88" y="3399647"/>
            <a:ext cx="739021" cy="73902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32" y="4722188"/>
            <a:ext cx="739021" cy="7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6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1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6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1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6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1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6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1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" grpId="0" animBg="1"/>
      <p:bldP spid="6" grpId="0" animBg="1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53" y="1107815"/>
            <a:ext cx="5007172" cy="5190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37" y="220756"/>
            <a:ext cx="4488564" cy="17791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1234" y="2585266"/>
            <a:ext cx="636584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口腔护理操作步骤</a:t>
            </a:r>
            <a:b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</a:br>
            <a:endParaRPr lang="zh-CN" altLang="en-US" sz="6000" b="1" dirty="0">
              <a:solidFill>
                <a:schemeClr val="accent1"/>
              </a:solidFill>
              <a:latin typeface="Arial" panose="020B0604020202020204" pitchFamily="34" charset="0"/>
              <a:ea typeface="方正正纤黑_GBK" panose="02000000000000000000" pitchFamily="2" charset="-122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83759" y="389950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258883" y="389950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906213" y="3703276"/>
            <a:ext cx="32751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rgbClr val="4AA9DC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Arial Unicode MS" panose="020B0604020202020204" pitchFamily="34" charset="-122"/>
                <a:sym typeface="Arial" panose="020B0604020202020204" pitchFamily="34" charset="0"/>
              </a:rPr>
              <a:t>第三章</a:t>
            </a:r>
          </a:p>
        </p:txBody>
      </p:sp>
    </p:spTree>
    <p:extLst>
      <p:ext uri="{BB962C8B-B14F-4D97-AF65-F5344CB8AC3E}">
        <p14:creationId xmlns:p14="http://schemas.microsoft.com/office/powerpoint/2010/main" val="19919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实施步骤 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DB2EEAFF-5F38-44BE-99AA-55BB1EE4546C}"/>
              </a:ext>
            </a:extLst>
          </p:cNvPr>
          <p:cNvCxnSpPr/>
          <p:nvPr/>
        </p:nvCxnSpPr>
        <p:spPr>
          <a:xfrm rot="16200000">
            <a:off x="5315421" y="3735816"/>
            <a:ext cx="0" cy="982488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5F9A830-3F7C-4BA3-B6A6-F22D7AC7E29C}"/>
              </a:ext>
            </a:extLst>
          </p:cNvPr>
          <p:cNvCxnSpPr/>
          <p:nvPr/>
        </p:nvCxnSpPr>
        <p:spPr>
          <a:xfrm rot="16200000">
            <a:off x="5132956" y="2557945"/>
            <a:ext cx="0" cy="1510594"/>
          </a:xfrm>
          <a:prstGeom prst="line">
            <a:avLst/>
          </a:prstGeom>
          <a:ln w="19050">
            <a:solidFill>
              <a:schemeClr val="accent3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4AA81A4-E3D9-4EDF-8130-7C24B722C116}"/>
              </a:ext>
            </a:extLst>
          </p:cNvPr>
          <p:cNvCxnSpPr/>
          <p:nvPr/>
        </p:nvCxnSpPr>
        <p:spPr>
          <a:xfrm rot="5400000" flipV="1">
            <a:off x="5194476" y="1152425"/>
            <a:ext cx="0" cy="2493998"/>
          </a:xfrm>
          <a:prstGeom prst="line">
            <a:avLst/>
          </a:prstGeom>
          <a:ln w="19050">
            <a:solidFill>
              <a:schemeClr val="accent4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2890720A-8B15-402F-8626-986F2529CCD7}"/>
              </a:ext>
            </a:extLst>
          </p:cNvPr>
          <p:cNvCxnSpPr/>
          <p:nvPr/>
        </p:nvCxnSpPr>
        <p:spPr>
          <a:xfrm rot="16200000">
            <a:off x="5923656" y="4541584"/>
            <a:ext cx="0" cy="1198585"/>
          </a:xfrm>
          <a:prstGeom prst="line">
            <a:avLst/>
          </a:prstGeom>
          <a:ln w="19050">
            <a:solidFill>
              <a:schemeClr val="accent1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梯形 29">
            <a:extLst>
              <a:ext uri="{FF2B5EF4-FFF2-40B4-BE49-F238E27FC236}">
                <a16:creationId xmlns:a16="http://schemas.microsoft.com/office/drawing/2014/main" id="{11508B02-F794-4B8C-B89C-AF018E75E8FE}"/>
              </a:ext>
            </a:extLst>
          </p:cNvPr>
          <p:cNvSpPr/>
          <p:nvPr/>
        </p:nvSpPr>
        <p:spPr>
          <a:xfrm>
            <a:off x="1185203" y="4684862"/>
            <a:ext cx="4139160" cy="919813"/>
          </a:xfrm>
          <a:prstGeom prst="trapezoid">
            <a:avLst>
              <a:gd name="adj" fmla="val 46667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Step 1</a:t>
            </a:r>
          </a:p>
        </p:txBody>
      </p:sp>
      <p:sp>
        <p:nvSpPr>
          <p:cNvPr id="31" name="梯形 30">
            <a:extLst>
              <a:ext uri="{FF2B5EF4-FFF2-40B4-BE49-F238E27FC236}">
                <a16:creationId xmlns:a16="http://schemas.microsoft.com/office/drawing/2014/main" id="{552A3BCF-4B4D-478F-8525-29A801F3BE95}"/>
              </a:ext>
            </a:extLst>
          </p:cNvPr>
          <p:cNvSpPr/>
          <p:nvPr/>
        </p:nvSpPr>
        <p:spPr>
          <a:xfrm>
            <a:off x="1612533" y="3765049"/>
            <a:ext cx="3275558" cy="919813"/>
          </a:xfrm>
          <a:prstGeom prst="trapezoid">
            <a:avLst>
              <a:gd name="adj" fmla="val 4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GB" sz="1667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Step 2</a:t>
            </a:r>
          </a:p>
        </p:txBody>
      </p:sp>
      <p:sp>
        <p:nvSpPr>
          <p:cNvPr id="32" name="梯形 31">
            <a:extLst>
              <a:ext uri="{FF2B5EF4-FFF2-40B4-BE49-F238E27FC236}">
                <a16:creationId xmlns:a16="http://schemas.microsoft.com/office/drawing/2014/main" id="{D826D5C4-491A-4238-9815-6AA81BA1D774}"/>
              </a:ext>
            </a:extLst>
          </p:cNvPr>
          <p:cNvSpPr/>
          <p:nvPr/>
        </p:nvSpPr>
        <p:spPr>
          <a:xfrm>
            <a:off x="2039864" y="2845234"/>
            <a:ext cx="2417704" cy="919813"/>
          </a:xfrm>
          <a:prstGeom prst="trapezoid">
            <a:avLst>
              <a:gd name="adj" fmla="val 46667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GB" sz="150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Step 3</a:t>
            </a:r>
          </a:p>
        </p:txBody>
      </p:sp>
      <p:sp>
        <p:nvSpPr>
          <p:cNvPr id="33" name="等腰三角形 32">
            <a:extLst>
              <a:ext uri="{FF2B5EF4-FFF2-40B4-BE49-F238E27FC236}">
                <a16:creationId xmlns:a16="http://schemas.microsoft.com/office/drawing/2014/main" id="{3FD9B518-0D26-4BBC-BB52-A96FE87BD4D1}"/>
              </a:ext>
            </a:extLst>
          </p:cNvPr>
          <p:cNvSpPr/>
          <p:nvPr/>
        </p:nvSpPr>
        <p:spPr>
          <a:xfrm>
            <a:off x="2468503" y="1615440"/>
            <a:ext cx="1559092" cy="1229795"/>
          </a:xfrm>
          <a:prstGeom prst="triangle">
            <a:avLst>
              <a:gd name="adj" fmla="val 47068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>
            <a:normAutofit/>
          </a:bodyPr>
          <a:lstStyle/>
          <a:p>
            <a:pPr algn="ctr"/>
            <a:r>
              <a:rPr lang="en-GB" sz="1167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Step 4</a:t>
            </a:r>
            <a:endParaRPr lang="en-GB" sz="1167" dirty="0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2F5FDD38-DCD8-4C81-8A55-0BA5092FE5CC}"/>
              </a:ext>
            </a:extLst>
          </p:cNvPr>
          <p:cNvGrpSpPr/>
          <p:nvPr/>
        </p:nvGrpSpPr>
        <p:grpSpPr>
          <a:xfrm>
            <a:off x="7239239" y="4928229"/>
            <a:ext cx="3767559" cy="843618"/>
            <a:chOff x="5871033" y="1810977"/>
            <a:chExt cx="3767559" cy="843618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2C9EB522-44D5-4724-A92A-18FC49E180AA}"/>
                </a:ext>
              </a:extLst>
            </p:cNvPr>
            <p:cNvSpPr/>
            <p:nvPr/>
          </p:nvSpPr>
          <p:spPr>
            <a:xfrm>
              <a:off x="5871033" y="2155997"/>
              <a:ext cx="3681352" cy="498598"/>
            </a:xfrm>
            <a:prstGeom prst="rect">
              <a:avLst/>
            </a:prstGeom>
          </p:spPr>
          <p:txBody>
            <a:bodyPr wrap="square">
              <a:normAutofit fontScale="92500" lnSpcReduction="200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备齐用物，携至床旁，核对床号，姓名，向患者或家属解释，取得合作。</a:t>
              </a:r>
            </a:p>
          </p:txBody>
        </p:sp>
        <p:sp>
          <p:nvSpPr>
            <p:cNvPr id="37" name="矩形: 圆角 20">
              <a:extLst>
                <a:ext uri="{FF2B5EF4-FFF2-40B4-BE49-F238E27FC236}">
                  <a16:creationId xmlns:a16="http://schemas.microsoft.com/office/drawing/2014/main" id="{1543349D-BFE1-4C5D-8422-40D07E9FC462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步骤一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3FC5386-813D-4DE3-B817-D29221243DAA}"/>
              </a:ext>
            </a:extLst>
          </p:cNvPr>
          <p:cNvGrpSpPr/>
          <p:nvPr/>
        </p:nvGrpSpPr>
        <p:grpSpPr>
          <a:xfrm>
            <a:off x="7239239" y="3873441"/>
            <a:ext cx="3767559" cy="843618"/>
            <a:chOff x="5871033" y="1810977"/>
            <a:chExt cx="3767559" cy="84361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F449891-9A1F-416C-9AB3-B681D379018D}"/>
                </a:ext>
              </a:extLst>
            </p:cNvPr>
            <p:cNvSpPr/>
            <p:nvPr/>
          </p:nvSpPr>
          <p:spPr>
            <a:xfrm>
              <a:off x="5871033" y="2155997"/>
              <a:ext cx="3681352" cy="49859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5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清点棉球的数量，协助平卧或侧卧，病人头偏向护士侧，铺治疗巾于病人颌下及枕上，弯盘置病人口角旁。注意防止污染病人衣服和枕头。</a:t>
              </a:r>
            </a:p>
          </p:txBody>
        </p:sp>
        <p:sp>
          <p:nvSpPr>
            <p:cNvPr id="40" name="矩形: 圆角 18">
              <a:extLst>
                <a:ext uri="{FF2B5EF4-FFF2-40B4-BE49-F238E27FC236}">
                  <a16:creationId xmlns:a16="http://schemas.microsoft.com/office/drawing/2014/main" id="{B45E8298-E0F9-4DEB-8551-58594B3558D5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步骤二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C8EE410-A425-4FBB-BAA7-6CA246A28785}"/>
              </a:ext>
            </a:extLst>
          </p:cNvPr>
          <p:cNvGrpSpPr/>
          <p:nvPr/>
        </p:nvGrpSpPr>
        <p:grpSpPr>
          <a:xfrm>
            <a:off x="7239239" y="3078294"/>
            <a:ext cx="3767559" cy="826114"/>
            <a:chOff x="5871033" y="1810977"/>
            <a:chExt cx="3767559" cy="826114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0CA091EE-42B2-4848-8704-7D3260916DDE}"/>
                </a:ext>
              </a:extLst>
            </p:cNvPr>
            <p:cNvSpPr/>
            <p:nvPr/>
          </p:nvSpPr>
          <p:spPr>
            <a:xfrm>
              <a:off x="5871033" y="2155997"/>
              <a:ext cx="3681352" cy="48109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协助清醒病人用温水漱口，湿润口唇</a:t>
              </a:r>
            </a:p>
          </p:txBody>
        </p:sp>
        <p:sp>
          <p:nvSpPr>
            <p:cNvPr id="43" name="矩形: 圆角 16">
              <a:extLst>
                <a:ext uri="{FF2B5EF4-FFF2-40B4-BE49-F238E27FC236}">
                  <a16:creationId xmlns:a16="http://schemas.microsoft.com/office/drawing/2014/main" id="{259DA9BB-C9D9-4353-AA84-1A7D5DB0752A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步骤三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D49B2E5-C57A-401D-A9FD-E8B9C11A3D5A}"/>
              </a:ext>
            </a:extLst>
          </p:cNvPr>
          <p:cNvGrpSpPr/>
          <p:nvPr/>
        </p:nvGrpSpPr>
        <p:grpSpPr>
          <a:xfrm>
            <a:off x="7239239" y="1763865"/>
            <a:ext cx="3767559" cy="826114"/>
            <a:chOff x="5871033" y="1810977"/>
            <a:chExt cx="3767559" cy="826114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FB33CCC0-9E7D-4233-8F58-8FC8448BA704}"/>
                </a:ext>
              </a:extLst>
            </p:cNvPr>
            <p:cNvSpPr/>
            <p:nvPr/>
          </p:nvSpPr>
          <p:spPr>
            <a:xfrm>
              <a:off x="5871033" y="2155997"/>
              <a:ext cx="3681352" cy="48109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用棉球擦净口唇，嘱病人咬合上下齿，用压舌板轻轻撑开一侧颊部，用血管钳夹棉球由内向外擦洗左侧牙齿的外面。沿纵向擦洗牙齿。按顺序由臼齿洗向门齿。同法擦洗另一侧。</a:t>
              </a:r>
            </a:p>
          </p:txBody>
        </p:sp>
        <p:sp>
          <p:nvSpPr>
            <p:cNvPr id="46" name="矩形: 圆角 14">
              <a:extLst>
                <a:ext uri="{FF2B5EF4-FFF2-40B4-BE49-F238E27FC236}">
                  <a16:creationId xmlns:a16="http://schemas.microsoft.com/office/drawing/2014/main" id="{AD877DC5-B6D7-4099-A81A-9A1C2B936A64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步骤四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6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6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7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9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44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6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54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6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7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59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6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62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4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66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67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9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1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72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4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5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5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实施步骤 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任意多边形 77">
            <a:extLst>
              <a:ext uri="{FF2B5EF4-FFF2-40B4-BE49-F238E27FC236}">
                <a16:creationId xmlns:a16="http://schemas.microsoft.com/office/drawing/2014/main" id="{DF955684-94D3-464E-89E6-DBD0D5041810}"/>
              </a:ext>
            </a:extLst>
          </p:cNvPr>
          <p:cNvSpPr/>
          <p:nvPr/>
        </p:nvSpPr>
        <p:spPr>
          <a:xfrm>
            <a:off x="5211454" y="2946962"/>
            <a:ext cx="2141810" cy="1927627"/>
          </a:xfrm>
          <a:custGeom>
            <a:avLst/>
            <a:gdLst>
              <a:gd name="T0" fmla="*/ 116 w 257"/>
              <a:gd name="T1" fmla="*/ 232 h 232"/>
              <a:gd name="T2" fmla="*/ 124 w 257"/>
              <a:gd name="T3" fmla="*/ 224 h 232"/>
              <a:gd name="T4" fmla="*/ 116 w 257"/>
              <a:gd name="T5" fmla="*/ 216 h 232"/>
              <a:gd name="T6" fmla="*/ 16 w 257"/>
              <a:gd name="T7" fmla="*/ 116 h 232"/>
              <a:gd name="T8" fmla="*/ 116 w 257"/>
              <a:gd name="T9" fmla="*/ 16 h 232"/>
              <a:gd name="T10" fmla="*/ 216 w 257"/>
              <a:gd name="T11" fmla="*/ 116 h 232"/>
              <a:gd name="T12" fmla="*/ 212 w 257"/>
              <a:gd name="T13" fmla="*/ 150 h 232"/>
              <a:gd name="T14" fmla="*/ 204 w 257"/>
              <a:gd name="T15" fmla="*/ 132 h 232"/>
              <a:gd name="T16" fmla="*/ 194 w 257"/>
              <a:gd name="T17" fmla="*/ 127 h 232"/>
              <a:gd name="T18" fmla="*/ 189 w 257"/>
              <a:gd name="T19" fmla="*/ 138 h 232"/>
              <a:gd name="T20" fmla="*/ 204 w 257"/>
              <a:gd name="T21" fmla="*/ 174 h 232"/>
              <a:gd name="T22" fmla="*/ 204 w 257"/>
              <a:gd name="T23" fmla="*/ 175 h 232"/>
              <a:gd name="T24" fmla="*/ 204 w 257"/>
              <a:gd name="T25" fmla="*/ 175 h 232"/>
              <a:gd name="T26" fmla="*/ 205 w 257"/>
              <a:gd name="T27" fmla="*/ 176 h 232"/>
              <a:gd name="T28" fmla="*/ 205 w 257"/>
              <a:gd name="T29" fmla="*/ 176 h 232"/>
              <a:gd name="T30" fmla="*/ 206 w 257"/>
              <a:gd name="T31" fmla="*/ 177 h 232"/>
              <a:gd name="T32" fmla="*/ 207 w 257"/>
              <a:gd name="T33" fmla="*/ 178 h 232"/>
              <a:gd name="T34" fmla="*/ 208 w 257"/>
              <a:gd name="T35" fmla="*/ 178 h 232"/>
              <a:gd name="T36" fmla="*/ 209 w 257"/>
              <a:gd name="T37" fmla="*/ 179 h 232"/>
              <a:gd name="T38" fmla="*/ 210 w 257"/>
              <a:gd name="T39" fmla="*/ 179 h 232"/>
              <a:gd name="T40" fmla="*/ 210 w 257"/>
              <a:gd name="T41" fmla="*/ 179 h 232"/>
              <a:gd name="T42" fmla="*/ 211 w 257"/>
              <a:gd name="T43" fmla="*/ 179 h 232"/>
              <a:gd name="T44" fmla="*/ 211 w 257"/>
              <a:gd name="T45" fmla="*/ 179 h 232"/>
              <a:gd name="T46" fmla="*/ 212 w 257"/>
              <a:gd name="T47" fmla="*/ 179 h 232"/>
              <a:gd name="T48" fmla="*/ 213 w 257"/>
              <a:gd name="T49" fmla="*/ 179 h 232"/>
              <a:gd name="T50" fmla="*/ 214 w 257"/>
              <a:gd name="T51" fmla="*/ 179 h 232"/>
              <a:gd name="T52" fmla="*/ 215 w 257"/>
              <a:gd name="T53" fmla="*/ 178 h 232"/>
              <a:gd name="T54" fmla="*/ 215 w 257"/>
              <a:gd name="T55" fmla="*/ 178 h 232"/>
              <a:gd name="T56" fmla="*/ 252 w 257"/>
              <a:gd name="T57" fmla="*/ 157 h 232"/>
              <a:gd name="T58" fmla="*/ 255 w 257"/>
              <a:gd name="T59" fmla="*/ 146 h 232"/>
              <a:gd name="T60" fmla="*/ 244 w 257"/>
              <a:gd name="T61" fmla="*/ 143 h 232"/>
              <a:gd name="T62" fmla="*/ 228 w 257"/>
              <a:gd name="T63" fmla="*/ 152 h 232"/>
              <a:gd name="T64" fmla="*/ 232 w 257"/>
              <a:gd name="T65" fmla="*/ 116 h 232"/>
              <a:gd name="T66" fmla="*/ 116 w 257"/>
              <a:gd name="T67" fmla="*/ 0 h 232"/>
              <a:gd name="T68" fmla="*/ 0 w 257"/>
              <a:gd name="T69" fmla="*/ 116 h 232"/>
              <a:gd name="T70" fmla="*/ 116 w 257"/>
              <a:gd name="T71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7" h="232">
                <a:moveTo>
                  <a:pt x="116" y="232"/>
                </a:moveTo>
                <a:cubicBezTo>
                  <a:pt x="121" y="232"/>
                  <a:pt x="124" y="229"/>
                  <a:pt x="124" y="224"/>
                </a:cubicBezTo>
                <a:cubicBezTo>
                  <a:pt x="124" y="220"/>
                  <a:pt x="121" y="216"/>
                  <a:pt x="116" y="216"/>
                </a:cubicBezTo>
                <a:cubicBezTo>
                  <a:pt x="61" y="216"/>
                  <a:pt x="16" y="171"/>
                  <a:pt x="16" y="116"/>
                </a:cubicBezTo>
                <a:cubicBezTo>
                  <a:pt x="16" y="61"/>
                  <a:pt x="61" y="16"/>
                  <a:pt x="116" y="16"/>
                </a:cubicBezTo>
                <a:cubicBezTo>
                  <a:pt x="171" y="16"/>
                  <a:pt x="216" y="61"/>
                  <a:pt x="216" y="116"/>
                </a:cubicBezTo>
                <a:cubicBezTo>
                  <a:pt x="216" y="117"/>
                  <a:pt x="217" y="134"/>
                  <a:pt x="212" y="150"/>
                </a:cubicBezTo>
                <a:cubicBezTo>
                  <a:pt x="204" y="132"/>
                  <a:pt x="204" y="132"/>
                  <a:pt x="204" y="132"/>
                </a:cubicBezTo>
                <a:cubicBezTo>
                  <a:pt x="202" y="128"/>
                  <a:pt x="198" y="126"/>
                  <a:pt x="194" y="127"/>
                </a:cubicBezTo>
                <a:cubicBezTo>
                  <a:pt x="189" y="129"/>
                  <a:pt x="187" y="134"/>
                  <a:pt x="189" y="138"/>
                </a:cubicBezTo>
                <a:cubicBezTo>
                  <a:pt x="204" y="174"/>
                  <a:pt x="204" y="174"/>
                  <a:pt x="204" y="174"/>
                </a:cubicBezTo>
                <a:cubicBezTo>
                  <a:pt x="204" y="174"/>
                  <a:pt x="204" y="174"/>
                  <a:pt x="204" y="175"/>
                </a:cubicBezTo>
                <a:cubicBezTo>
                  <a:pt x="204" y="175"/>
                  <a:pt x="204" y="175"/>
                  <a:pt x="204" y="175"/>
                </a:cubicBezTo>
                <a:cubicBezTo>
                  <a:pt x="204" y="175"/>
                  <a:pt x="204" y="175"/>
                  <a:pt x="205" y="176"/>
                </a:cubicBezTo>
                <a:cubicBezTo>
                  <a:pt x="205" y="176"/>
                  <a:pt x="205" y="176"/>
                  <a:pt x="205" y="176"/>
                </a:cubicBezTo>
                <a:cubicBezTo>
                  <a:pt x="205" y="177"/>
                  <a:pt x="206" y="177"/>
                  <a:pt x="206" y="177"/>
                </a:cubicBezTo>
                <a:cubicBezTo>
                  <a:pt x="206" y="177"/>
                  <a:pt x="207" y="178"/>
                  <a:pt x="207" y="178"/>
                </a:cubicBezTo>
                <a:cubicBezTo>
                  <a:pt x="207" y="178"/>
                  <a:pt x="207" y="178"/>
                  <a:pt x="208" y="178"/>
                </a:cubicBezTo>
                <a:cubicBezTo>
                  <a:pt x="208" y="178"/>
                  <a:pt x="208" y="179"/>
                  <a:pt x="209" y="179"/>
                </a:cubicBezTo>
                <a:cubicBezTo>
                  <a:pt x="209" y="179"/>
                  <a:pt x="209" y="179"/>
                  <a:pt x="210" y="179"/>
                </a:cubicBezTo>
                <a:cubicBezTo>
                  <a:pt x="210" y="179"/>
                  <a:pt x="210" y="179"/>
                  <a:pt x="210" y="179"/>
                </a:cubicBezTo>
                <a:cubicBezTo>
                  <a:pt x="211" y="179"/>
                  <a:pt x="211" y="179"/>
                  <a:pt x="211" y="179"/>
                </a:cubicBezTo>
                <a:cubicBezTo>
                  <a:pt x="211" y="179"/>
                  <a:pt x="211" y="179"/>
                  <a:pt x="211" y="179"/>
                </a:cubicBezTo>
                <a:cubicBezTo>
                  <a:pt x="211" y="179"/>
                  <a:pt x="212" y="179"/>
                  <a:pt x="212" y="179"/>
                </a:cubicBezTo>
                <a:cubicBezTo>
                  <a:pt x="212" y="179"/>
                  <a:pt x="213" y="179"/>
                  <a:pt x="213" y="179"/>
                </a:cubicBezTo>
                <a:cubicBezTo>
                  <a:pt x="213" y="179"/>
                  <a:pt x="214" y="179"/>
                  <a:pt x="214" y="179"/>
                </a:cubicBezTo>
                <a:cubicBezTo>
                  <a:pt x="214" y="178"/>
                  <a:pt x="215" y="178"/>
                  <a:pt x="215" y="178"/>
                </a:cubicBezTo>
                <a:cubicBezTo>
                  <a:pt x="215" y="178"/>
                  <a:pt x="215" y="178"/>
                  <a:pt x="215" y="178"/>
                </a:cubicBezTo>
                <a:cubicBezTo>
                  <a:pt x="252" y="157"/>
                  <a:pt x="252" y="157"/>
                  <a:pt x="252" y="157"/>
                </a:cubicBezTo>
                <a:cubicBezTo>
                  <a:pt x="256" y="154"/>
                  <a:pt x="257" y="149"/>
                  <a:pt x="255" y="146"/>
                </a:cubicBezTo>
                <a:cubicBezTo>
                  <a:pt x="253" y="142"/>
                  <a:pt x="248" y="140"/>
                  <a:pt x="244" y="143"/>
                </a:cubicBezTo>
                <a:cubicBezTo>
                  <a:pt x="228" y="152"/>
                  <a:pt x="228" y="152"/>
                  <a:pt x="228" y="152"/>
                </a:cubicBezTo>
                <a:cubicBezTo>
                  <a:pt x="233" y="134"/>
                  <a:pt x="232" y="117"/>
                  <a:pt x="232" y="116"/>
                </a:cubicBezTo>
                <a:cubicBezTo>
                  <a:pt x="232" y="52"/>
                  <a:pt x="180" y="0"/>
                  <a:pt x="116" y="0"/>
                </a:cubicBez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2"/>
                  <a:pt x="116" y="23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任意多边形 2">
            <a:extLst>
              <a:ext uri="{FF2B5EF4-FFF2-40B4-BE49-F238E27FC236}">
                <a16:creationId xmlns:a16="http://schemas.microsoft.com/office/drawing/2014/main" id="{9C7F7E95-0C17-4060-B876-D384F89CD748}"/>
              </a:ext>
            </a:extLst>
          </p:cNvPr>
          <p:cNvSpPr/>
          <p:nvPr/>
        </p:nvSpPr>
        <p:spPr>
          <a:xfrm rot="10800000">
            <a:off x="4403193" y="2127571"/>
            <a:ext cx="2112784" cy="1775074"/>
          </a:xfrm>
          <a:custGeom>
            <a:avLst/>
            <a:gdLst>
              <a:gd name="connsiteX0" fmla="*/ 370825 w 2466521"/>
              <a:gd name="connsiteY0" fmla="*/ 2072270 h 2072270"/>
              <a:gd name="connsiteX1" fmla="*/ 303147 w 2466521"/>
              <a:gd name="connsiteY1" fmla="*/ 2068853 h 2072270"/>
              <a:gd name="connsiteX2" fmla="*/ 284239 w 2466521"/>
              <a:gd name="connsiteY2" fmla="*/ 2066281 h 2072270"/>
              <a:gd name="connsiteX3" fmla="*/ 47099 w 2466521"/>
              <a:gd name="connsiteY3" fmla="*/ 1877727 h 2072270"/>
              <a:gd name="connsiteX4" fmla="*/ 62381 w 2466521"/>
              <a:gd name="connsiteY4" fmla="*/ 1481505 h 2072270"/>
              <a:gd name="connsiteX5" fmla="*/ 215929 w 2466521"/>
              <a:gd name="connsiteY5" fmla="*/ 1344762 h 2072270"/>
              <a:gd name="connsiteX6" fmla="*/ 307716 w 2466521"/>
              <a:gd name="connsiteY6" fmla="*/ 1313682 h 2072270"/>
              <a:gd name="connsiteX7" fmla="*/ 370825 w 2466521"/>
              <a:gd name="connsiteY7" fmla="*/ 1316868 h 2072270"/>
              <a:gd name="connsiteX8" fmla="*/ 1705439 w 2466521"/>
              <a:gd name="connsiteY8" fmla="*/ 112493 h 2072270"/>
              <a:gd name="connsiteX9" fmla="*/ 1709142 w 2466521"/>
              <a:gd name="connsiteY9" fmla="*/ 39163 h 2072270"/>
              <a:gd name="connsiteX10" fmla="*/ 1718451 w 2466521"/>
              <a:gd name="connsiteY10" fmla="*/ 53001 h 2072270"/>
              <a:gd name="connsiteX11" fmla="*/ 1815545 w 2466521"/>
              <a:gd name="connsiteY11" fmla="*/ 136486 h 2072270"/>
              <a:gd name="connsiteX12" fmla="*/ 2300446 w 2466521"/>
              <a:gd name="connsiteY12" fmla="*/ 155189 h 2072270"/>
              <a:gd name="connsiteX13" fmla="*/ 2403682 w 2466521"/>
              <a:gd name="connsiteY13" fmla="*/ 79431 h 2072270"/>
              <a:gd name="connsiteX14" fmla="*/ 2466521 w 2466521"/>
              <a:gd name="connsiteY14" fmla="*/ 0 h 2072270"/>
              <a:gd name="connsiteX15" fmla="*/ 2456941 w 2466521"/>
              <a:gd name="connsiteY15" fmla="*/ 189728 h 2072270"/>
              <a:gd name="connsiteX16" fmla="*/ 370825 w 2466521"/>
              <a:gd name="connsiteY16" fmla="*/ 2072270 h 207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66521" h="2072270">
                <a:moveTo>
                  <a:pt x="370825" y="2072270"/>
                </a:moveTo>
                <a:lnTo>
                  <a:pt x="303147" y="2068853"/>
                </a:lnTo>
                <a:lnTo>
                  <a:pt x="284239" y="2066281"/>
                </a:lnTo>
                <a:cubicBezTo>
                  <a:pt x="184305" y="2038557"/>
                  <a:pt x="98017" y="1971400"/>
                  <a:pt x="47099" y="1877727"/>
                </a:cubicBezTo>
                <a:cubicBezTo>
                  <a:pt x="-20793" y="1752830"/>
                  <a:pt x="-14929" y="1600802"/>
                  <a:pt x="62381" y="1481505"/>
                </a:cubicBezTo>
                <a:cubicBezTo>
                  <a:pt x="101036" y="1421857"/>
                  <a:pt x="154456" y="1375169"/>
                  <a:pt x="215929" y="1344762"/>
                </a:cubicBezTo>
                <a:lnTo>
                  <a:pt x="307716" y="1313682"/>
                </a:lnTo>
                <a:lnTo>
                  <a:pt x="370825" y="1316868"/>
                </a:lnTo>
                <a:cubicBezTo>
                  <a:pt x="1065430" y="1316868"/>
                  <a:pt x="1636739" y="788972"/>
                  <a:pt x="1705439" y="112493"/>
                </a:cubicBezTo>
                <a:lnTo>
                  <a:pt x="1709142" y="39163"/>
                </a:lnTo>
                <a:lnTo>
                  <a:pt x="1718451" y="53001"/>
                </a:lnTo>
                <a:cubicBezTo>
                  <a:pt x="1746512" y="84662"/>
                  <a:pt x="1779046" y="112833"/>
                  <a:pt x="1815545" y="136486"/>
                </a:cubicBezTo>
                <a:cubicBezTo>
                  <a:pt x="1961542" y="231099"/>
                  <a:pt x="2147595" y="238275"/>
                  <a:pt x="2300446" y="155189"/>
                </a:cubicBezTo>
                <a:cubicBezTo>
                  <a:pt x="2338659" y="134418"/>
                  <a:pt x="2373266" y="108837"/>
                  <a:pt x="2403682" y="79431"/>
                </a:cubicBezTo>
                <a:lnTo>
                  <a:pt x="2466521" y="0"/>
                </a:lnTo>
                <a:lnTo>
                  <a:pt x="2456941" y="189728"/>
                </a:lnTo>
                <a:cubicBezTo>
                  <a:pt x="2349556" y="1247124"/>
                  <a:pt x="1456552" y="2072270"/>
                  <a:pt x="370825" y="20722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任意多边形 3">
            <a:extLst>
              <a:ext uri="{FF2B5EF4-FFF2-40B4-BE49-F238E27FC236}">
                <a16:creationId xmlns:a16="http://schemas.microsoft.com/office/drawing/2014/main" id="{B92596B3-9B52-4468-A215-3AF042C5B1E1}"/>
              </a:ext>
            </a:extLst>
          </p:cNvPr>
          <p:cNvSpPr/>
          <p:nvPr/>
        </p:nvSpPr>
        <p:spPr>
          <a:xfrm rot="10800000">
            <a:off x="6399708" y="2146649"/>
            <a:ext cx="1594833" cy="2055986"/>
          </a:xfrm>
          <a:custGeom>
            <a:avLst/>
            <a:gdLst>
              <a:gd name="connsiteX0" fmla="*/ 1807547 w 1861852"/>
              <a:gd name="connsiteY0" fmla="*/ 2400216 h 2400216"/>
              <a:gd name="connsiteX1" fmla="*/ 1674335 w 1861852"/>
              <a:gd name="connsiteY1" fmla="*/ 2379885 h 2400216"/>
              <a:gd name="connsiteX2" fmla="*/ 0 w 1861852"/>
              <a:gd name="connsiteY2" fmla="*/ 325545 h 2400216"/>
              <a:gd name="connsiteX3" fmla="*/ 1464 w 1861852"/>
              <a:gd name="connsiteY3" fmla="*/ 296556 h 2400216"/>
              <a:gd name="connsiteX4" fmla="*/ 3139 w 1861852"/>
              <a:gd name="connsiteY4" fmla="*/ 284239 h 2400216"/>
              <a:gd name="connsiteX5" fmla="*/ 191693 w 1861852"/>
              <a:gd name="connsiteY5" fmla="*/ 47099 h 2400216"/>
              <a:gd name="connsiteX6" fmla="*/ 587915 w 1861852"/>
              <a:gd name="connsiteY6" fmla="*/ 62381 h 2400216"/>
              <a:gd name="connsiteX7" fmla="*/ 724658 w 1861852"/>
              <a:gd name="connsiteY7" fmla="*/ 215929 h 2400216"/>
              <a:gd name="connsiteX8" fmla="*/ 756229 w 1861852"/>
              <a:gd name="connsiteY8" fmla="*/ 309165 h 2400216"/>
              <a:gd name="connsiteX9" fmla="*/ 755402 w 1861852"/>
              <a:gd name="connsiteY9" fmla="*/ 325545 h 2400216"/>
              <a:gd name="connsiteX10" fmla="*/ 1826575 w 1861852"/>
              <a:gd name="connsiteY10" fmla="*/ 1639830 h 2400216"/>
              <a:gd name="connsiteX11" fmla="*/ 1861852 w 1861852"/>
              <a:gd name="connsiteY11" fmla="*/ 1645214 h 2400216"/>
              <a:gd name="connsiteX12" fmla="*/ 1799125 w 1861852"/>
              <a:gd name="connsiteY12" fmla="*/ 1687413 h 2400216"/>
              <a:gd name="connsiteX13" fmla="*/ 1715640 w 1861852"/>
              <a:gd name="connsiteY13" fmla="*/ 1784507 h 2400216"/>
              <a:gd name="connsiteX14" fmla="*/ 1696937 w 1861852"/>
              <a:gd name="connsiteY14" fmla="*/ 2269408 h 2400216"/>
              <a:gd name="connsiteX15" fmla="*/ 1772695 w 1861852"/>
              <a:gd name="connsiteY15" fmla="*/ 2372644 h 2400216"/>
              <a:gd name="connsiteX16" fmla="*/ 1807547 w 1861852"/>
              <a:gd name="connsiteY16" fmla="*/ 2400216 h 24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61852" h="2400216">
                <a:moveTo>
                  <a:pt x="1807547" y="2400216"/>
                </a:moveTo>
                <a:lnTo>
                  <a:pt x="1674335" y="2379885"/>
                </a:lnTo>
                <a:cubicBezTo>
                  <a:pt x="718794" y="2184353"/>
                  <a:pt x="0" y="1338891"/>
                  <a:pt x="0" y="325545"/>
                </a:cubicBezTo>
                <a:lnTo>
                  <a:pt x="1464" y="296556"/>
                </a:lnTo>
                <a:lnTo>
                  <a:pt x="3139" y="284239"/>
                </a:lnTo>
                <a:cubicBezTo>
                  <a:pt x="30863" y="184305"/>
                  <a:pt x="98020" y="98017"/>
                  <a:pt x="191693" y="47099"/>
                </a:cubicBezTo>
                <a:cubicBezTo>
                  <a:pt x="316590" y="-20793"/>
                  <a:pt x="468618" y="-14929"/>
                  <a:pt x="587915" y="62381"/>
                </a:cubicBezTo>
                <a:cubicBezTo>
                  <a:pt x="647564" y="101036"/>
                  <a:pt x="694251" y="154456"/>
                  <a:pt x="724658" y="215929"/>
                </a:cubicBezTo>
                <a:lnTo>
                  <a:pt x="756229" y="309165"/>
                </a:lnTo>
                <a:lnTo>
                  <a:pt x="755402" y="325545"/>
                </a:lnTo>
                <a:cubicBezTo>
                  <a:pt x="755402" y="973843"/>
                  <a:pt x="1215258" y="1514736"/>
                  <a:pt x="1826575" y="1639830"/>
                </a:cubicBezTo>
                <a:lnTo>
                  <a:pt x="1861852" y="1645214"/>
                </a:lnTo>
                <a:lnTo>
                  <a:pt x="1799125" y="1687413"/>
                </a:lnTo>
                <a:cubicBezTo>
                  <a:pt x="1767464" y="1715474"/>
                  <a:pt x="1739293" y="1748008"/>
                  <a:pt x="1715640" y="1784507"/>
                </a:cubicBezTo>
                <a:cubicBezTo>
                  <a:pt x="1621027" y="1930504"/>
                  <a:pt x="1613851" y="2116557"/>
                  <a:pt x="1696937" y="2269408"/>
                </a:cubicBezTo>
                <a:cubicBezTo>
                  <a:pt x="1717709" y="2307621"/>
                  <a:pt x="1743290" y="2342228"/>
                  <a:pt x="1772695" y="2372644"/>
                </a:cubicBezTo>
                <a:lnTo>
                  <a:pt x="1807547" y="240021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任意多边形 4">
            <a:extLst>
              <a:ext uri="{FF2B5EF4-FFF2-40B4-BE49-F238E27FC236}">
                <a16:creationId xmlns:a16="http://schemas.microsoft.com/office/drawing/2014/main" id="{60D8CD9B-F37C-47D4-B2D3-D2838C8A7327}"/>
              </a:ext>
            </a:extLst>
          </p:cNvPr>
          <p:cNvSpPr/>
          <p:nvPr/>
        </p:nvSpPr>
        <p:spPr>
          <a:xfrm rot="10800000">
            <a:off x="4411031" y="3794709"/>
            <a:ext cx="1578547" cy="1902533"/>
          </a:xfrm>
          <a:custGeom>
            <a:avLst/>
            <a:gdLst>
              <a:gd name="connsiteX0" fmla="*/ 1444238 w 1842839"/>
              <a:gd name="connsiteY0" fmla="*/ 2220782 h 2221070"/>
              <a:gd name="connsiteX1" fmla="*/ 1248227 w 1842839"/>
              <a:gd name="connsiteY1" fmla="*/ 2158690 h 2221070"/>
              <a:gd name="connsiteX2" fmla="*/ 1111484 w 1842839"/>
              <a:gd name="connsiteY2" fmla="*/ 2005141 h 2221070"/>
              <a:gd name="connsiteX3" fmla="*/ 1091568 w 1842839"/>
              <a:gd name="connsiteY3" fmla="*/ 1946324 h 2221070"/>
              <a:gd name="connsiteX4" fmla="*/ 1090906 w 1842839"/>
              <a:gd name="connsiteY4" fmla="*/ 1933225 h 2221070"/>
              <a:gd name="connsiteX5" fmla="*/ 1073259 w 1842839"/>
              <a:gd name="connsiteY5" fmla="*/ 1817593 h 2221070"/>
              <a:gd name="connsiteX6" fmla="*/ 1072426 w 1842839"/>
              <a:gd name="connsiteY6" fmla="*/ 1803275 h 2221070"/>
              <a:gd name="connsiteX7" fmla="*/ 1071057 w 1842839"/>
              <a:gd name="connsiteY7" fmla="*/ 1803169 h 2221070"/>
              <a:gd name="connsiteX8" fmla="*/ 1070577 w 1842839"/>
              <a:gd name="connsiteY8" fmla="*/ 1800023 h 2221070"/>
              <a:gd name="connsiteX9" fmla="*/ 26659 w 1842839"/>
              <a:gd name="connsiteY9" fmla="*/ 756105 h 2221070"/>
              <a:gd name="connsiteX10" fmla="*/ 0 w 1842839"/>
              <a:gd name="connsiteY10" fmla="*/ 752036 h 2221070"/>
              <a:gd name="connsiteX11" fmla="*/ 71201 w 1842839"/>
              <a:gd name="connsiteY11" fmla="*/ 704136 h 2221070"/>
              <a:gd name="connsiteX12" fmla="*/ 154686 w 1842839"/>
              <a:gd name="connsiteY12" fmla="*/ 607042 h 2221070"/>
              <a:gd name="connsiteX13" fmla="*/ 173389 w 1842839"/>
              <a:gd name="connsiteY13" fmla="*/ 122141 h 2221070"/>
              <a:gd name="connsiteX14" fmla="*/ 97631 w 1842839"/>
              <a:gd name="connsiteY14" fmla="*/ 18905 h 2221070"/>
              <a:gd name="connsiteX15" fmla="*/ 73735 w 1842839"/>
              <a:gd name="connsiteY15" fmla="*/ 0 h 2221070"/>
              <a:gd name="connsiteX16" fmla="*/ 178899 w 1842839"/>
              <a:gd name="connsiteY16" fmla="*/ 16050 h 2221070"/>
              <a:gd name="connsiteX17" fmla="*/ 1842408 w 1842839"/>
              <a:gd name="connsiteY17" fmla="*/ 1855990 h 2221070"/>
              <a:gd name="connsiteX18" fmla="*/ 1842839 w 1842839"/>
              <a:gd name="connsiteY18" fmla="*/ 1864516 h 2221070"/>
              <a:gd name="connsiteX19" fmla="*/ 1833003 w 1842839"/>
              <a:gd name="connsiteY19" fmla="*/ 1936832 h 2221070"/>
              <a:gd name="connsiteX20" fmla="*/ 1644449 w 1842839"/>
              <a:gd name="connsiteY20" fmla="*/ 2173972 h 2221070"/>
              <a:gd name="connsiteX21" fmla="*/ 1444238 w 1842839"/>
              <a:gd name="connsiteY21" fmla="*/ 2220782 h 222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42839" h="2221070">
                <a:moveTo>
                  <a:pt x="1444238" y="2220782"/>
                </a:moveTo>
                <a:cubicBezTo>
                  <a:pt x="1375707" y="2218139"/>
                  <a:pt x="1307876" y="2197345"/>
                  <a:pt x="1248227" y="2158690"/>
                </a:cubicBezTo>
                <a:cubicBezTo>
                  <a:pt x="1188579" y="2120035"/>
                  <a:pt x="1141891" y="2066615"/>
                  <a:pt x="1111484" y="2005141"/>
                </a:cubicBezTo>
                <a:lnTo>
                  <a:pt x="1091568" y="1946324"/>
                </a:lnTo>
                <a:lnTo>
                  <a:pt x="1090906" y="1933225"/>
                </a:lnTo>
                <a:lnTo>
                  <a:pt x="1073259" y="1817593"/>
                </a:lnTo>
                <a:lnTo>
                  <a:pt x="1072426" y="1803275"/>
                </a:lnTo>
                <a:lnTo>
                  <a:pt x="1071057" y="1803169"/>
                </a:lnTo>
                <a:lnTo>
                  <a:pt x="1070577" y="1800023"/>
                </a:lnTo>
                <a:cubicBezTo>
                  <a:pt x="963354" y="1276037"/>
                  <a:pt x="550645" y="863328"/>
                  <a:pt x="26659" y="756105"/>
                </a:cubicBezTo>
                <a:lnTo>
                  <a:pt x="0" y="752036"/>
                </a:lnTo>
                <a:lnTo>
                  <a:pt x="71201" y="704136"/>
                </a:lnTo>
                <a:cubicBezTo>
                  <a:pt x="102862" y="676075"/>
                  <a:pt x="131033" y="643541"/>
                  <a:pt x="154686" y="607042"/>
                </a:cubicBezTo>
                <a:cubicBezTo>
                  <a:pt x="249299" y="461045"/>
                  <a:pt x="256475" y="274992"/>
                  <a:pt x="173389" y="122141"/>
                </a:cubicBezTo>
                <a:cubicBezTo>
                  <a:pt x="152618" y="83928"/>
                  <a:pt x="127037" y="49321"/>
                  <a:pt x="97631" y="18905"/>
                </a:cubicBezTo>
                <a:lnTo>
                  <a:pt x="73735" y="0"/>
                </a:lnTo>
                <a:lnTo>
                  <a:pt x="178899" y="16050"/>
                </a:lnTo>
                <a:cubicBezTo>
                  <a:pt x="1066187" y="197616"/>
                  <a:pt x="1749341" y="939580"/>
                  <a:pt x="1842408" y="1855990"/>
                </a:cubicBezTo>
                <a:lnTo>
                  <a:pt x="1842839" y="1864516"/>
                </a:lnTo>
                <a:lnTo>
                  <a:pt x="1833003" y="1936832"/>
                </a:lnTo>
                <a:cubicBezTo>
                  <a:pt x="1805279" y="2036766"/>
                  <a:pt x="1738122" y="2123054"/>
                  <a:pt x="1644449" y="2173972"/>
                </a:cubicBezTo>
                <a:cubicBezTo>
                  <a:pt x="1582001" y="2207918"/>
                  <a:pt x="1512769" y="2223425"/>
                  <a:pt x="1444238" y="22207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任意多边形 5">
            <a:extLst>
              <a:ext uri="{FF2B5EF4-FFF2-40B4-BE49-F238E27FC236}">
                <a16:creationId xmlns:a16="http://schemas.microsoft.com/office/drawing/2014/main" id="{E0AF6B8E-8F10-4DFF-B23C-FA6EA4D9F584}"/>
              </a:ext>
            </a:extLst>
          </p:cNvPr>
          <p:cNvSpPr/>
          <p:nvPr/>
        </p:nvSpPr>
        <p:spPr>
          <a:xfrm rot="10800000">
            <a:off x="5866051" y="4090581"/>
            <a:ext cx="2116163" cy="1629404"/>
          </a:xfrm>
          <a:custGeom>
            <a:avLst/>
            <a:gdLst>
              <a:gd name="connsiteX0" fmla="*/ 756723 w 2470467"/>
              <a:gd name="connsiteY0" fmla="*/ 1902212 h 1902212"/>
              <a:gd name="connsiteX1" fmla="*/ 717833 w 2470467"/>
              <a:gd name="connsiteY1" fmla="*/ 1844405 h 1902212"/>
              <a:gd name="connsiteX2" fmla="*/ 620739 w 2470467"/>
              <a:gd name="connsiteY2" fmla="*/ 1760920 h 1902212"/>
              <a:gd name="connsiteX3" fmla="*/ 135838 w 2470467"/>
              <a:gd name="connsiteY3" fmla="*/ 1742217 h 1902212"/>
              <a:gd name="connsiteX4" fmla="*/ 32602 w 2470467"/>
              <a:gd name="connsiteY4" fmla="*/ 1817975 h 1902212"/>
              <a:gd name="connsiteX5" fmla="*/ 0 w 2470467"/>
              <a:gd name="connsiteY5" fmla="*/ 1859186 h 1902212"/>
              <a:gd name="connsiteX6" fmla="*/ 28211 w 2470467"/>
              <a:gd name="connsiteY6" fmla="*/ 1674335 h 1902212"/>
              <a:gd name="connsiteX7" fmla="*/ 2082551 w 2470467"/>
              <a:gd name="connsiteY7" fmla="*/ 0 h 1902212"/>
              <a:gd name="connsiteX8" fmla="*/ 2195875 w 2470467"/>
              <a:gd name="connsiteY8" fmla="*/ 5722 h 1902212"/>
              <a:gd name="connsiteX9" fmla="*/ 2280810 w 2470467"/>
              <a:gd name="connsiteY9" fmla="*/ 41993 h 1902212"/>
              <a:gd name="connsiteX10" fmla="*/ 2423369 w 2470467"/>
              <a:gd name="connsiteY10" fmla="*/ 190157 h 1902212"/>
              <a:gd name="connsiteX11" fmla="*/ 2408087 w 2470467"/>
              <a:gd name="connsiteY11" fmla="*/ 586379 h 1902212"/>
              <a:gd name="connsiteX12" fmla="*/ 2157128 w 2470467"/>
              <a:gd name="connsiteY12" fmla="*/ 756107 h 1902212"/>
              <a:gd name="connsiteX13" fmla="*/ 2128954 w 2470467"/>
              <a:gd name="connsiteY13" fmla="*/ 757745 h 1902212"/>
              <a:gd name="connsiteX14" fmla="*/ 2082551 w 2470467"/>
              <a:gd name="connsiteY14" fmla="*/ 755402 h 1902212"/>
              <a:gd name="connsiteX15" fmla="*/ 768266 w 2470467"/>
              <a:gd name="connsiteY15" fmla="*/ 1826575 h 1902212"/>
              <a:gd name="connsiteX16" fmla="*/ 756723 w 2470467"/>
              <a:gd name="connsiteY16" fmla="*/ 1902212 h 190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70467" h="1902212">
                <a:moveTo>
                  <a:pt x="756723" y="1902212"/>
                </a:moveTo>
                <a:lnTo>
                  <a:pt x="717833" y="1844405"/>
                </a:lnTo>
                <a:cubicBezTo>
                  <a:pt x="689772" y="1812744"/>
                  <a:pt x="657238" y="1784573"/>
                  <a:pt x="620739" y="1760920"/>
                </a:cubicBezTo>
                <a:cubicBezTo>
                  <a:pt x="474742" y="1666307"/>
                  <a:pt x="288689" y="1659131"/>
                  <a:pt x="135838" y="1742217"/>
                </a:cubicBezTo>
                <a:cubicBezTo>
                  <a:pt x="97625" y="1762989"/>
                  <a:pt x="63018" y="1788570"/>
                  <a:pt x="32602" y="1817975"/>
                </a:cubicBezTo>
                <a:lnTo>
                  <a:pt x="0" y="1859186"/>
                </a:lnTo>
                <a:lnTo>
                  <a:pt x="28211" y="1674335"/>
                </a:lnTo>
                <a:cubicBezTo>
                  <a:pt x="223744" y="718794"/>
                  <a:pt x="1069206" y="0"/>
                  <a:pt x="2082551" y="0"/>
                </a:cubicBezTo>
                <a:lnTo>
                  <a:pt x="2195875" y="5722"/>
                </a:lnTo>
                <a:lnTo>
                  <a:pt x="2280810" y="41993"/>
                </a:lnTo>
                <a:cubicBezTo>
                  <a:pt x="2339758" y="77045"/>
                  <a:pt x="2389424" y="127708"/>
                  <a:pt x="2423369" y="190157"/>
                </a:cubicBezTo>
                <a:cubicBezTo>
                  <a:pt x="2491261" y="315054"/>
                  <a:pt x="2485397" y="467082"/>
                  <a:pt x="2408087" y="586379"/>
                </a:cubicBezTo>
                <a:cubicBezTo>
                  <a:pt x="2350105" y="675852"/>
                  <a:pt x="2258900" y="736163"/>
                  <a:pt x="2157128" y="756107"/>
                </a:cubicBezTo>
                <a:lnTo>
                  <a:pt x="2128954" y="757745"/>
                </a:lnTo>
                <a:lnTo>
                  <a:pt x="2082551" y="755402"/>
                </a:lnTo>
                <a:cubicBezTo>
                  <a:pt x="1434253" y="755402"/>
                  <a:pt x="893360" y="1215258"/>
                  <a:pt x="768266" y="1826575"/>
                </a:cubicBezTo>
                <a:lnTo>
                  <a:pt x="756723" y="19022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563C5FA-01C1-4FEC-9D92-B17D2BC76221}"/>
              </a:ext>
            </a:extLst>
          </p:cNvPr>
          <p:cNvGrpSpPr/>
          <p:nvPr/>
        </p:nvGrpSpPr>
        <p:grpSpPr>
          <a:xfrm>
            <a:off x="5250394" y="3488693"/>
            <a:ext cx="1973062" cy="856904"/>
            <a:chOff x="4989350" y="3368779"/>
            <a:chExt cx="2303406" cy="1000371"/>
          </a:xfrm>
        </p:grpSpPr>
        <p:sp>
          <p:nvSpPr>
            <p:cNvPr id="51" name="文本框 33">
              <a:extLst>
                <a:ext uri="{FF2B5EF4-FFF2-40B4-BE49-F238E27FC236}">
                  <a16:creationId xmlns:a16="http://schemas.microsoft.com/office/drawing/2014/main" id="{076BBEE3-EBC1-4A9D-8077-BEAB5CA712E5}"/>
                </a:ext>
              </a:extLst>
            </p:cNvPr>
            <p:cNvSpPr txBox="1"/>
            <p:nvPr/>
          </p:nvSpPr>
          <p:spPr>
            <a:xfrm>
              <a:off x="5290187" y="3924658"/>
              <a:ext cx="1707103" cy="444492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 defTabSz="178578">
                <a:defRPr/>
              </a:pPr>
              <a:r>
                <a:rPr lang="en-US" sz="937" kern="0">
                  <a:solidFill>
                    <a:schemeClr val="bg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Aliquam gravida eu enim ut molestie. 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01D3F5F5-ABC9-4675-8F16-1615EFFCE7DE}"/>
                </a:ext>
              </a:extLst>
            </p:cNvPr>
            <p:cNvSpPr/>
            <p:nvPr/>
          </p:nvSpPr>
          <p:spPr>
            <a:xfrm>
              <a:off x="4989350" y="3368779"/>
              <a:ext cx="2303406" cy="511488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 defTabSz="178578">
                <a:defRPr/>
              </a:pPr>
              <a:r>
                <a:rPr lang="en-US" sz="2247" kern="0" dirty="0">
                  <a:solidFill>
                    <a:schemeClr val="bg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2017</a:t>
              </a: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8C2E2C86-0B66-44AA-BBB1-EED1E19562F3}"/>
              </a:ext>
            </a:extLst>
          </p:cNvPr>
          <p:cNvSpPr/>
          <p:nvPr/>
        </p:nvSpPr>
        <p:spPr>
          <a:xfrm>
            <a:off x="5739613" y="3447339"/>
            <a:ext cx="954107" cy="707885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操作步骤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044363" y="2146649"/>
            <a:ext cx="3086006" cy="1893052"/>
            <a:chOff x="1044363" y="2146649"/>
            <a:chExt cx="3086006" cy="1893052"/>
          </a:xfrm>
        </p:grpSpPr>
        <p:sp>
          <p:nvSpPr>
            <p:cNvPr id="77" name="文本框 58">
              <a:extLst>
                <a:ext uri="{FF2B5EF4-FFF2-40B4-BE49-F238E27FC236}">
                  <a16:creationId xmlns:a16="http://schemas.microsoft.com/office/drawing/2014/main" id="{9C4E8535-407E-4312-ADD4-B81271D0B1E5}"/>
                </a:ext>
              </a:extLst>
            </p:cNvPr>
            <p:cNvSpPr txBox="1"/>
            <p:nvPr/>
          </p:nvSpPr>
          <p:spPr>
            <a:xfrm>
              <a:off x="1519192" y="2521693"/>
              <a:ext cx="2611177" cy="1294096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嘱张开上下齿，擦洗牙齿左上内侧面，左上咬合面，左下内侧面，左下咬合面，弧形擦洗左颊部。同法擦洗右侧。最后</a:t>
              </a:r>
              <a:r>
                <a:rPr lang="en-US" altLang="zh-CN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Z</a:t>
              </a:r>
              <a:r>
                <a:rPr lang="zh-CN" altLang="en-US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型擦洗硬腭部、舌面。 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　（每个棉球只用一次，棉球以不滴水为宜）</a:t>
              </a: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98CCCDD9-AE68-47B9-9FC5-37CEBA42C054}"/>
                </a:ext>
              </a:extLst>
            </p:cNvPr>
            <p:cNvSpPr/>
            <p:nvPr/>
          </p:nvSpPr>
          <p:spPr>
            <a:xfrm>
              <a:off x="1519192" y="2146649"/>
              <a:ext cx="2611177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步骤五</a:t>
              </a:r>
            </a:p>
          </p:txBody>
        </p: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AABA54E1-2994-4046-A528-C0163DEBFE7A}"/>
                </a:ext>
              </a:extLst>
            </p:cNvPr>
            <p:cNvCxnSpPr/>
            <p:nvPr/>
          </p:nvCxnSpPr>
          <p:spPr>
            <a:xfrm>
              <a:off x="1416650" y="403970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32C02D52-9852-4BBF-807B-3219A6A62382}"/>
                </a:ext>
              </a:extLst>
            </p:cNvPr>
            <p:cNvSpPr/>
            <p:nvPr/>
          </p:nvSpPr>
          <p:spPr>
            <a:xfrm>
              <a:off x="1044363" y="2708213"/>
              <a:ext cx="372287" cy="37228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279997" y="2259644"/>
            <a:ext cx="3122009" cy="1018076"/>
            <a:chOff x="8279997" y="2259644"/>
            <a:chExt cx="3122009" cy="1018076"/>
          </a:xfrm>
        </p:grpSpPr>
        <p:sp>
          <p:nvSpPr>
            <p:cNvPr id="85" name="文本框 66">
              <a:extLst>
                <a:ext uri="{FF2B5EF4-FFF2-40B4-BE49-F238E27FC236}">
                  <a16:creationId xmlns:a16="http://schemas.microsoft.com/office/drawing/2014/main" id="{22D6F6D9-C663-4C31-B39C-AD25375216FD}"/>
                </a:ext>
              </a:extLst>
            </p:cNvPr>
            <p:cNvSpPr txBox="1"/>
            <p:nvPr/>
          </p:nvSpPr>
          <p:spPr>
            <a:xfrm>
              <a:off x="8279997" y="2572669"/>
              <a:ext cx="2611177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有溃疡的局部上药（涂１％龙胆紫），口唇干裂者涂石蜡油或唇膏（用手电筒检查　）</a:t>
              </a: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A6B08DED-CE58-4FC7-A2AD-52AA396F6804}"/>
                </a:ext>
              </a:extLst>
            </p:cNvPr>
            <p:cNvSpPr/>
            <p:nvPr/>
          </p:nvSpPr>
          <p:spPr>
            <a:xfrm>
              <a:off x="8279997" y="2264892"/>
              <a:ext cx="2611177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步骤七</a:t>
              </a:r>
            </a:p>
          </p:txBody>
        </p: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978730B2-26E5-41CD-8CF6-33374EA1E1F2}"/>
                </a:ext>
              </a:extLst>
            </p:cNvPr>
            <p:cNvCxnSpPr/>
            <p:nvPr/>
          </p:nvCxnSpPr>
          <p:spPr>
            <a:xfrm>
              <a:off x="8581447" y="3277720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F0C879E7-1FB1-420D-8424-79F83D35D026}"/>
                </a:ext>
              </a:extLst>
            </p:cNvPr>
            <p:cNvSpPr/>
            <p:nvPr/>
          </p:nvSpPr>
          <p:spPr>
            <a:xfrm>
              <a:off x="11029719" y="2259644"/>
              <a:ext cx="372287" cy="37228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44363" y="4293076"/>
            <a:ext cx="3086006" cy="873313"/>
            <a:chOff x="1044363" y="4293076"/>
            <a:chExt cx="3086006" cy="873313"/>
          </a:xfrm>
        </p:grpSpPr>
        <p:sp>
          <p:nvSpPr>
            <p:cNvPr id="75" name="文本框 56">
              <a:extLst>
                <a:ext uri="{FF2B5EF4-FFF2-40B4-BE49-F238E27FC236}">
                  <a16:creationId xmlns:a16="http://schemas.microsoft.com/office/drawing/2014/main" id="{EBC8F811-816B-4C68-AB2D-B7A8062D573A}"/>
                </a:ext>
              </a:extLst>
            </p:cNvPr>
            <p:cNvSpPr txBox="1"/>
            <p:nvPr/>
          </p:nvSpPr>
          <p:spPr>
            <a:xfrm>
              <a:off x="1519192" y="4658558"/>
              <a:ext cx="2611177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擦洗完毕，帮助病人用吸水管漱口。（昏迷病人严禁漱口）撤去弯盘，擦净口周，撤去治疗巾。</a:t>
              </a: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EEDB19E7-B838-45E8-B0CC-7BA1CE86271F}"/>
                </a:ext>
              </a:extLst>
            </p:cNvPr>
            <p:cNvSpPr/>
            <p:nvPr/>
          </p:nvSpPr>
          <p:spPr>
            <a:xfrm>
              <a:off x="1519192" y="4350781"/>
              <a:ext cx="2611177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2000" b="1" dirty="0">
                  <a:solidFill>
                    <a:schemeClr val="accent3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步骤六</a:t>
              </a: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6793F083-A830-487A-BB11-274A9ECCD50C}"/>
                </a:ext>
              </a:extLst>
            </p:cNvPr>
            <p:cNvSpPr/>
            <p:nvPr/>
          </p:nvSpPr>
          <p:spPr>
            <a:xfrm>
              <a:off x="1044363" y="4293076"/>
              <a:ext cx="372287" cy="3722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36" y="2490928"/>
            <a:ext cx="499290" cy="499290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65" y="4509173"/>
            <a:ext cx="499290" cy="499290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297" y="2771980"/>
            <a:ext cx="499290" cy="499290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74" y="4772301"/>
            <a:ext cx="499290" cy="49929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279997" y="3531095"/>
            <a:ext cx="3122009" cy="873313"/>
            <a:chOff x="8279997" y="3531095"/>
            <a:chExt cx="3122009" cy="873313"/>
          </a:xfrm>
        </p:grpSpPr>
        <p:sp>
          <p:nvSpPr>
            <p:cNvPr id="83" name="文本框 64">
              <a:extLst>
                <a:ext uri="{FF2B5EF4-FFF2-40B4-BE49-F238E27FC236}">
                  <a16:creationId xmlns:a16="http://schemas.microsoft.com/office/drawing/2014/main" id="{7D42D594-CAD3-4FCE-AFEF-54236C53A958}"/>
                </a:ext>
              </a:extLst>
            </p:cNvPr>
            <p:cNvSpPr txBox="1"/>
            <p:nvPr/>
          </p:nvSpPr>
          <p:spPr>
            <a:xfrm>
              <a:off x="8279997" y="3896577"/>
              <a:ext cx="2611177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清点棉球数量，整理用物</a:t>
              </a: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A33A9FB2-002B-4A51-9DC2-558EDBC4D3C2}"/>
                </a:ext>
              </a:extLst>
            </p:cNvPr>
            <p:cNvSpPr/>
            <p:nvPr/>
          </p:nvSpPr>
          <p:spPr>
            <a:xfrm>
              <a:off x="8279997" y="3588800"/>
              <a:ext cx="2611177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accent3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步骤八</a:t>
              </a: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D369F86C-9E9E-474D-B8ED-D88D490B7A5A}"/>
                </a:ext>
              </a:extLst>
            </p:cNvPr>
            <p:cNvSpPr/>
            <p:nvPr/>
          </p:nvSpPr>
          <p:spPr>
            <a:xfrm>
              <a:off x="11029719" y="3531095"/>
              <a:ext cx="372287" cy="3722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8</a:t>
              </a:r>
            </a:p>
          </p:txBody>
        </p: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978730B2-26E5-41CD-8CF6-33374EA1E1F2}"/>
                </a:ext>
              </a:extLst>
            </p:cNvPr>
            <p:cNvCxnSpPr/>
            <p:nvPr/>
          </p:nvCxnSpPr>
          <p:spPr>
            <a:xfrm>
              <a:off x="8581447" y="432491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8279997" y="4578286"/>
            <a:ext cx="3122009" cy="873313"/>
            <a:chOff x="8279997" y="4578286"/>
            <a:chExt cx="3122009" cy="873313"/>
          </a:xfrm>
        </p:grpSpPr>
        <p:sp>
          <p:nvSpPr>
            <p:cNvPr id="104" name="文本框 64">
              <a:extLst>
                <a:ext uri="{FF2B5EF4-FFF2-40B4-BE49-F238E27FC236}">
                  <a16:creationId xmlns:a16="http://schemas.microsoft.com/office/drawing/2014/main" id="{7D42D594-CAD3-4FCE-AFEF-54236C53A958}"/>
                </a:ext>
              </a:extLst>
            </p:cNvPr>
            <p:cNvSpPr txBox="1"/>
            <p:nvPr/>
          </p:nvSpPr>
          <p:spPr>
            <a:xfrm>
              <a:off x="8279997" y="4943768"/>
              <a:ext cx="2611177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处理用物，洗手、记录</a:t>
              </a: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A33A9FB2-002B-4A51-9DC2-558EDBC4D3C2}"/>
                </a:ext>
              </a:extLst>
            </p:cNvPr>
            <p:cNvSpPr/>
            <p:nvPr/>
          </p:nvSpPr>
          <p:spPr>
            <a:xfrm>
              <a:off x="8279997" y="4635991"/>
              <a:ext cx="2611177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accent3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步骤九</a:t>
              </a: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D369F86C-9E9E-474D-B8ED-D88D490B7A5A}"/>
                </a:ext>
              </a:extLst>
            </p:cNvPr>
            <p:cNvSpPr/>
            <p:nvPr/>
          </p:nvSpPr>
          <p:spPr>
            <a:xfrm>
              <a:off x="11029719" y="4578286"/>
              <a:ext cx="372287" cy="372287"/>
            </a:xfrm>
            <a:prstGeom prst="ellipse">
              <a:avLst/>
            </a:prstGeom>
            <a:solidFill>
              <a:srgbClr val="229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2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6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15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65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1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65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15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65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150"/>
                            </p:stCondLst>
                            <p:childTnLst>
                              <p:par>
                                <p:cTn id="9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650"/>
                            </p:stCondLst>
                            <p:childTnLst>
                              <p:par>
                                <p:cTn id="9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4" grpId="0" animBg="1"/>
      <p:bldP spid="25" grpId="0" animBg="1"/>
      <p:bldP spid="47" grpId="0" animBg="1"/>
      <p:bldP spid="48" grpId="0" animBg="1"/>
      <p:bldP spid="49" grpId="0" animBg="1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53" y="1107815"/>
            <a:ext cx="5007172" cy="5190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37" y="220756"/>
            <a:ext cx="4488564" cy="17791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1234" y="2585266"/>
            <a:ext cx="636584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口腔护理注意事项</a:t>
            </a:r>
            <a:b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</a:br>
            <a:endParaRPr lang="zh-CN" altLang="en-US" sz="6000" b="1" dirty="0">
              <a:solidFill>
                <a:schemeClr val="accent1"/>
              </a:solidFill>
              <a:latin typeface="Arial" panose="020B0604020202020204" pitchFamily="34" charset="0"/>
              <a:ea typeface="方正正纤黑_GBK" panose="02000000000000000000" pitchFamily="2" charset="-122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83759" y="389950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258883" y="389950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906213" y="3703276"/>
            <a:ext cx="32751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rgbClr val="4AA9DC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Arial Unicode MS" panose="020B0604020202020204" pitchFamily="34" charset="-122"/>
                <a:sym typeface="Arial" panose="020B0604020202020204" pitchFamily="34" charset="0"/>
              </a:rPr>
              <a:t>第四章</a:t>
            </a:r>
          </a:p>
        </p:txBody>
      </p:sp>
    </p:spTree>
    <p:extLst>
      <p:ext uri="{BB962C8B-B14F-4D97-AF65-F5344CB8AC3E}">
        <p14:creationId xmlns:p14="http://schemas.microsoft.com/office/powerpoint/2010/main" val="487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口腔护理操作的注意事项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row: Pentagon 89">
            <a:extLst>
              <a:ext uri="{FF2B5EF4-FFF2-40B4-BE49-F238E27FC236}">
                <a16:creationId xmlns:a16="http://schemas.microsoft.com/office/drawing/2014/main" id="{2EC09114-493E-4CA0-A10C-D636057E35ED}"/>
              </a:ext>
            </a:extLst>
          </p:cNvPr>
          <p:cNvSpPr/>
          <p:nvPr/>
        </p:nvSpPr>
        <p:spPr bwMode="auto">
          <a:xfrm>
            <a:off x="1158240" y="1736812"/>
            <a:ext cx="1582230" cy="483459"/>
          </a:xfrm>
          <a:prstGeom prst="homePlate">
            <a:avLst/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注意一</a:t>
            </a:r>
          </a:p>
        </p:txBody>
      </p:sp>
      <p:sp>
        <p:nvSpPr>
          <p:cNvPr id="41" name="Arrow: Pentagon 97">
            <a:extLst>
              <a:ext uri="{FF2B5EF4-FFF2-40B4-BE49-F238E27FC236}">
                <a16:creationId xmlns:a16="http://schemas.microsoft.com/office/drawing/2014/main" id="{42FDE39E-976E-4CAD-A275-DB2C48AE7F3C}"/>
              </a:ext>
            </a:extLst>
          </p:cNvPr>
          <p:cNvSpPr/>
          <p:nvPr/>
        </p:nvSpPr>
        <p:spPr bwMode="auto">
          <a:xfrm>
            <a:off x="1158240" y="2694272"/>
            <a:ext cx="1582230" cy="483459"/>
          </a:xfrm>
          <a:prstGeom prst="homePlate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注意二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0CA091EE-42B2-4848-8704-7D3260916DDE}"/>
              </a:ext>
            </a:extLst>
          </p:cNvPr>
          <p:cNvSpPr/>
          <p:nvPr/>
        </p:nvSpPr>
        <p:spPr>
          <a:xfrm>
            <a:off x="2871038" y="1735631"/>
            <a:ext cx="7400721" cy="4860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擦洗时动作要轻，以免损伤口腔黏膜，特别是对凝血功能较差的病人。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CA091EE-42B2-4848-8704-7D3260916DDE}"/>
              </a:ext>
            </a:extLst>
          </p:cNvPr>
          <p:cNvSpPr/>
          <p:nvPr/>
        </p:nvSpPr>
        <p:spPr>
          <a:xfrm>
            <a:off x="2871038" y="2694272"/>
            <a:ext cx="8552370" cy="4128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昏迷病人禁忌漱口，需用开口器应从臼齿处放入，对牙关紧闭者不可用暴力助其开口。擦洗时棉球不宜过湿，以防溶液误吸入呼吸道。棉球要用止血钳夹紧，每次</a:t>
            </a:r>
            <a:r>
              <a:rPr lang="en-US" altLang="zh-CN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个，防止遗留在口腔，必要时要清点棉球数量。 </a:t>
            </a:r>
          </a:p>
        </p:txBody>
      </p:sp>
      <p:sp>
        <p:nvSpPr>
          <p:cNvPr id="45" name="Arrow: Pentagon 97">
            <a:extLst>
              <a:ext uri="{FF2B5EF4-FFF2-40B4-BE49-F238E27FC236}">
                <a16:creationId xmlns:a16="http://schemas.microsoft.com/office/drawing/2014/main" id="{42FDE39E-976E-4CAD-A275-DB2C48AE7F3C}"/>
              </a:ext>
            </a:extLst>
          </p:cNvPr>
          <p:cNvSpPr/>
          <p:nvPr/>
        </p:nvSpPr>
        <p:spPr bwMode="auto">
          <a:xfrm>
            <a:off x="1158240" y="3579712"/>
            <a:ext cx="1582230" cy="483459"/>
          </a:xfrm>
          <a:prstGeom prst="homePlate">
            <a:avLst/>
          </a:prstGeom>
          <a:solidFill>
            <a:srgbClr val="2DCFFF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注意三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CA091EE-42B2-4848-8704-7D3260916DDE}"/>
              </a:ext>
            </a:extLst>
          </p:cNvPr>
          <p:cNvSpPr/>
          <p:nvPr/>
        </p:nvSpPr>
        <p:spPr>
          <a:xfrm>
            <a:off x="2871038" y="3579712"/>
            <a:ext cx="8552370" cy="4128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传染病人用物须按消毒隔离原则处理 。</a:t>
            </a:r>
          </a:p>
        </p:txBody>
      </p:sp>
      <p:sp>
        <p:nvSpPr>
          <p:cNvPr id="53" name="Arrow: Pentagon 97">
            <a:extLst>
              <a:ext uri="{FF2B5EF4-FFF2-40B4-BE49-F238E27FC236}">
                <a16:creationId xmlns:a16="http://schemas.microsoft.com/office/drawing/2014/main" id="{42FDE39E-976E-4CAD-A275-DB2C48AE7F3C}"/>
              </a:ext>
            </a:extLst>
          </p:cNvPr>
          <p:cNvSpPr/>
          <p:nvPr/>
        </p:nvSpPr>
        <p:spPr bwMode="auto">
          <a:xfrm>
            <a:off x="1158240" y="4438093"/>
            <a:ext cx="1582230" cy="483459"/>
          </a:xfrm>
          <a:prstGeom prst="homePlate">
            <a:avLst/>
          </a:prstGeom>
          <a:solidFill>
            <a:srgbClr val="1A7F9C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注意四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CA091EE-42B2-4848-8704-7D3260916DDE}"/>
              </a:ext>
            </a:extLst>
          </p:cNvPr>
          <p:cNvSpPr/>
          <p:nvPr/>
        </p:nvSpPr>
        <p:spPr>
          <a:xfrm>
            <a:off x="2871038" y="4438093"/>
            <a:ext cx="8552370" cy="4128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长期应用抗生素者，应观察口腔黏膜有无真菌感染。</a:t>
            </a:r>
          </a:p>
        </p:txBody>
      </p:sp>
      <p:sp>
        <p:nvSpPr>
          <p:cNvPr id="55" name="Arrow: Pentagon 97">
            <a:extLst>
              <a:ext uri="{FF2B5EF4-FFF2-40B4-BE49-F238E27FC236}">
                <a16:creationId xmlns:a16="http://schemas.microsoft.com/office/drawing/2014/main" id="{42FDE39E-976E-4CAD-A275-DB2C48AE7F3C}"/>
              </a:ext>
            </a:extLst>
          </p:cNvPr>
          <p:cNvSpPr/>
          <p:nvPr/>
        </p:nvSpPr>
        <p:spPr bwMode="auto">
          <a:xfrm>
            <a:off x="1158240" y="5296474"/>
            <a:ext cx="1582230" cy="483459"/>
          </a:xfrm>
          <a:prstGeom prst="homePlate">
            <a:avLst/>
          </a:prstGeom>
          <a:solidFill>
            <a:srgbClr val="8E846C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注意五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0CA091EE-42B2-4848-8704-7D3260916DDE}"/>
              </a:ext>
            </a:extLst>
          </p:cNvPr>
          <p:cNvSpPr/>
          <p:nvPr/>
        </p:nvSpPr>
        <p:spPr>
          <a:xfrm>
            <a:off x="2871038" y="5133568"/>
            <a:ext cx="8552370" cy="4128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对活动义齿应先取下，用牙刷刷洗义齿的各面，用冷水冲洗干净，待病人漱口后再戴上。暂时不用的义齿，可浸于冷水杯中备用，每日更换一次清水。不可将义齿泡在热水或乙醇内，以免义齿变色、变形和老化。</a:t>
            </a:r>
          </a:p>
        </p:txBody>
      </p:sp>
    </p:spTree>
    <p:extLst>
      <p:ext uri="{BB962C8B-B14F-4D97-AF65-F5344CB8AC3E}">
        <p14:creationId xmlns:p14="http://schemas.microsoft.com/office/powerpoint/2010/main" val="29318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 animBg="1"/>
      <p:bldP spid="41" grpId="0" animBg="1"/>
      <p:bldP spid="42" grpId="0"/>
      <p:bldP spid="43" grpId="0"/>
      <p:bldP spid="45" grpId="0" animBg="1"/>
      <p:bldP spid="46" grpId="0"/>
      <p:bldP spid="53" grpId="0" animBg="1"/>
      <p:bldP spid="54" grpId="0"/>
      <p:bldP spid="55" grpId="0" animBg="1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53" y="1107815"/>
            <a:ext cx="5007172" cy="5190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37" y="220756"/>
            <a:ext cx="4488564" cy="17791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37558" y="2234746"/>
            <a:ext cx="559319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口腔护理法操作</a:t>
            </a:r>
            <a:endParaRPr lang="en-US" altLang="zh-CN" sz="6000" b="1" dirty="0">
              <a:solidFill>
                <a:schemeClr val="accent1"/>
              </a:solidFill>
              <a:latin typeface="Arial" panose="020B0604020202020204" pitchFamily="34" charset="0"/>
              <a:ea typeface="方正正纤黑_GBK" panose="020000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并发症及处理</a:t>
            </a:r>
            <a:b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</a:br>
            <a:endParaRPr lang="zh-CN" altLang="en-US" sz="6000" b="1" dirty="0">
              <a:solidFill>
                <a:schemeClr val="accent1"/>
              </a:solidFill>
              <a:latin typeface="Arial" panose="020B0604020202020204" pitchFamily="34" charset="0"/>
              <a:ea typeface="方正正纤黑_GBK" panose="02000000000000000000" pitchFamily="2" charset="-122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83759" y="437194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258883" y="437194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906213" y="4175716"/>
            <a:ext cx="32751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rgbClr val="4AA9DC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Arial Unicode MS" panose="020B0604020202020204" pitchFamily="34" charset="-122"/>
                <a:sym typeface="Arial" panose="020B0604020202020204" pitchFamily="34" charset="0"/>
              </a:rPr>
              <a:t>第五章</a:t>
            </a:r>
          </a:p>
        </p:txBody>
      </p:sp>
    </p:spTree>
    <p:extLst>
      <p:ext uri="{BB962C8B-B14F-4D97-AF65-F5344CB8AC3E}">
        <p14:creationId xmlns:p14="http://schemas.microsoft.com/office/powerpoint/2010/main" val="27195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4">
            <a:extLst>
              <a:ext uri="{FF2B5EF4-FFF2-40B4-BE49-F238E27FC236}">
                <a16:creationId xmlns:a16="http://schemas.microsoft.com/office/drawing/2014/main" id="{163CA9AE-CEC5-4B40-B0F4-3B1512A6024B}"/>
              </a:ext>
            </a:extLst>
          </p:cNvPr>
          <p:cNvSpPr/>
          <p:nvPr/>
        </p:nvSpPr>
        <p:spPr>
          <a:xfrm>
            <a:off x="8816340" y="1865058"/>
            <a:ext cx="1206931" cy="1206931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52C56048-B82B-4C0C-9C86-B98D42869478}"/>
              </a:ext>
            </a:extLst>
          </p:cNvPr>
          <p:cNvSpPr/>
          <p:nvPr/>
        </p:nvSpPr>
        <p:spPr>
          <a:xfrm>
            <a:off x="2418643" y="2047451"/>
            <a:ext cx="2150162" cy="21501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4F4BC8F1-6F0E-4B90-B53C-46568FC04F38}"/>
              </a:ext>
            </a:extLst>
          </p:cNvPr>
          <p:cNvSpPr/>
          <p:nvPr/>
        </p:nvSpPr>
        <p:spPr>
          <a:xfrm>
            <a:off x="4255522" y="4524185"/>
            <a:ext cx="1725958" cy="17259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5FD75A85-4769-4684-B943-709C951E853D}"/>
              </a:ext>
            </a:extLst>
          </p:cNvPr>
          <p:cNvSpPr/>
          <p:nvPr/>
        </p:nvSpPr>
        <p:spPr>
          <a:xfrm>
            <a:off x="5165710" y="1277501"/>
            <a:ext cx="2508524" cy="25085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4000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499142C9-823E-4888-BF90-F688349455CE}"/>
              </a:ext>
            </a:extLst>
          </p:cNvPr>
          <p:cNvSpPr/>
          <p:nvPr/>
        </p:nvSpPr>
        <p:spPr>
          <a:xfrm>
            <a:off x="7200615" y="2309458"/>
            <a:ext cx="1352489" cy="13524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1BF2419B-6B95-4448-AE63-143810DA3CB3}"/>
              </a:ext>
            </a:extLst>
          </p:cNvPr>
          <p:cNvSpPr/>
          <p:nvPr/>
        </p:nvSpPr>
        <p:spPr>
          <a:xfrm>
            <a:off x="3228031" y="4066172"/>
            <a:ext cx="1262087" cy="1262087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Oval 10">
            <a:extLst>
              <a:ext uri="{FF2B5EF4-FFF2-40B4-BE49-F238E27FC236}">
                <a16:creationId xmlns:a16="http://schemas.microsoft.com/office/drawing/2014/main" id="{2BAE615A-FF09-4630-BD3B-686C2D8D23CD}"/>
              </a:ext>
            </a:extLst>
          </p:cNvPr>
          <p:cNvSpPr/>
          <p:nvPr/>
        </p:nvSpPr>
        <p:spPr>
          <a:xfrm>
            <a:off x="6038248" y="4610110"/>
            <a:ext cx="1725958" cy="1725958"/>
          </a:xfrm>
          <a:prstGeom prst="ellipse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Oval 11">
            <a:extLst>
              <a:ext uri="{FF2B5EF4-FFF2-40B4-BE49-F238E27FC236}">
                <a16:creationId xmlns:a16="http://schemas.microsoft.com/office/drawing/2014/main" id="{84BABC17-5D4D-47C4-964B-5417C04AC058}"/>
              </a:ext>
            </a:extLst>
          </p:cNvPr>
          <p:cNvSpPr/>
          <p:nvPr/>
        </p:nvSpPr>
        <p:spPr>
          <a:xfrm>
            <a:off x="3859074" y="1396574"/>
            <a:ext cx="1725958" cy="1725958"/>
          </a:xfrm>
          <a:prstGeom prst="ellipse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Oval 12">
            <a:extLst>
              <a:ext uri="{FF2B5EF4-FFF2-40B4-BE49-F238E27FC236}">
                <a16:creationId xmlns:a16="http://schemas.microsoft.com/office/drawing/2014/main" id="{021B0C24-31B7-4286-984B-A44DFCC95AE3}"/>
              </a:ext>
            </a:extLst>
          </p:cNvPr>
          <p:cNvSpPr/>
          <p:nvPr/>
        </p:nvSpPr>
        <p:spPr>
          <a:xfrm>
            <a:off x="4774620" y="3691211"/>
            <a:ext cx="663776" cy="663776"/>
          </a:xfrm>
          <a:prstGeom prst="ellipse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F5620F0A-E261-4CAB-B14D-F0CCDC08DFB6}"/>
              </a:ext>
            </a:extLst>
          </p:cNvPr>
          <p:cNvSpPr/>
          <p:nvPr/>
        </p:nvSpPr>
        <p:spPr>
          <a:xfrm>
            <a:off x="7289963" y="4004036"/>
            <a:ext cx="474243" cy="474243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721501A9-64E1-4B45-8863-580DE9A31BBC}"/>
              </a:ext>
            </a:extLst>
          </p:cNvPr>
          <p:cNvSpPr/>
          <p:nvPr/>
        </p:nvSpPr>
        <p:spPr>
          <a:xfrm>
            <a:off x="3184657" y="5093992"/>
            <a:ext cx="474243" cy="474243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044BD57E-E3DF-4947-B14D-A09F338B2912}"/>
              </a:ext>
            </a:extLst>
          </p:cNvPr>
          <p:cNvSpPr txBox="1">
            <a:spLocks/>
          </p:cNvSpPr>
          <p:nvPr/>
        </p:nvSpPr>
        <p:spPr>
          <a:xfrm>
            <a:off x="2666701" y="3013245"/>
            <a:ext cx="1722322" cy="460873"/>
          </a:xfrm>
          <a:prstGeom prst="rect">
            <a:avLst/>
          </a:prstGeom>
        </p:spPr>
        <p:txBody>
          <a:bodyPr wrap="none" lIns="0" tIns="0" rIns="0" bIns="0" anchor="t" anchorCtr="1">
            <a:norm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恶心、呕吐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E33122E2-B313-473E-8BD9-79350F3B3075}"/>
              </a:ext>
            </a:extLst>
          </p:cNvPr>
          <p:cNvSpPr txBox="1">
            <a:spLocks/>
          </p:cNvSpPr>
          <p:nvPr/>
        </p:nvSpPr>
        <p:spPr>
          <a:xfrm>
            <a:off x="5548514" y="2364410"/>
            <a:ext cx="1857489" cy="464578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吸入性肺炎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B8863EC-1F1F-479A-9B00-9C7CDB59C352}"/>
              </a:ext>
            </a:extLst>
          </p:cNvPr>
          <p:cNvSpPr txBox="1">
            <a:spLocks/>
          </p:cNvSpPr>
          <p:nvPr/>
        </p:nvSpPr>
        <p:spPr>
          <a:xfrm>
            <a:off x="4312120" y="5242030"/>
            <a:ext cx="1588776" cy="533963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口腔感染</a:t>
            </a: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D51343F1-0C75-4EF7-AEB7-D7BC1417BAC9}"/>
              </a:ext>
            </a:extLst>
          </p:cNvPr>
          <p:cNvSpPr txBox="1">
            <a:spLocks/>
          </p:cNvSpPr>
          <p:nvPr/>
        </p:nvSpPr>
        <p:spPr>
          <a:xfrm>
            <a:off x="7094293" y="2783701"/>
            <a:ext cx="1565132" cy="509294"/>
          </a:xfrm>
          <a:prstGeom prst="rect">
            <a:avLst/>
          </a:prstGeom>
        </p:spPr>
        <p:txBody>
          <a:bodyPr wrap="none">
            <a:normAutofit fontScale="92500" lnSpcReduction="200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口腔黏膜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损伤</a:t>
            </a:r>
          </a:p>
        </p:txBody>
      </p:sp>
      <p:sp>
        <p:nvSpPr>
          <p:cNvPr id="29" name="Oval 19">
            <a:extLst>
              <a:ext uri="{FF2B5EF4-FFF2-40B4-BE49-F238E27FC236}">
                <a16:creationId xmlns:a16="http://schemas.microsoft.com/office/drawing/2014/main" id="{BEE94529-4EF4-4E6F-A7D0-CBEBE0A4F147}"/>
              </a:ext>
            </a:extLst>
          </p:cNvPr>
          <p:cNvSpPr/>
          <p:nvPr/>
        </p:nvSpPr>
        <p:spPr>
          <a:xfrm>
            <a:off x="8731362" y="2785947"/>
            <a:ext cx="335573" cy="335573"/>
          </a:xfrm>
          <a:prstGeom prst="ellipse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Oval 8">
            <a:extLst>
              <a:ext uri="{FF2B5EF4-FFF2-40B4-BE49-F238E27FC236}">
                <a16:creationId xmlns:a16="http://schemas.microsoft.com/office/drawing/2014/main" id="{499142C9-823E-4888-BF90-F688349455CE}"/>
              </a:ext>
            </a:extLst>
          </p:cNvPr>
          <p:cNvSpPr/>
          <p:nvPr/>
        </p:nvSpPr>
        <p:spPr>
          <a:xfrm>
            <a:off x="8143012" y="3970995"/>
            <a:ext cx="1352489" cy="13524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D51343F1-0C75-4EF7-AEB7-D7BC1417BAC9}"/>
              </a:ext>
            </a:extLst>
          </p:cNvPr>
          <p:cNvSpPr txBox="1">
            <a:spLocks/>
          </p:cNvSpPr>
          <p:nvPr/>
        </p:nvSpPr>
        <p:spPr>
          <a:xfrm>
            <a:off x="8036690" y="4413484"/>
            <a:ext cx="1565132" cy="509294"/>
          </a:xfrm>
          <a:prstGeom prst="rect">
            <a:avLst/>
          </a:prstGeom>
        </p:spPr>
        <p:txBody>
          <a:bodyPr wrap="none">
            <a:normAutofit fontScale="92500" lnSpcReduction="200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口腔及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牙龈出血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E33122E2-B313-473E-8BD9-79350F3B3075}"/>
              </a:ext>
            </a:extLst>
          </p:cNvPr>
          <p:cNvSpPr txBox="1">
            <a:spLocks/>
          </p:cNvSpPr>
          <p:nvPr/>
        </p:nvSpPr>
        <p:spPr>
          <a:xfrm>
            <a:off x="3796373" y="1938164"/>
            <a:ext cx="1857489" cy="464578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窒息 </a:t>
            </a:r>
          </a:p>
        </p:txBody>
      </p:sp>
    </p:spTree>
    <p:extLst>
      <p:ext uri="{BB962C8B-B14F-4D97-AF65-F5344CB8AC3E}">
        <p14:creationId xmlns:p14="http://schemas.microsoft.com/office/powerpoint/2010/main" val="79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9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9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4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95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4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95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4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95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45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95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45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  <p:bldP spid="31" grpId="0" animBg="1"/>
      <p:bldP spid="32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9" y="2855075"/>
            <a:ext cx="4205042" cy="1777400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（一）粗心大意，棉球遗留在口腔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（二）有假牙的病人，操作前未取出，操作时脱落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（三）病人不合作，擦洗时棉球松脱</a:t>
            </a: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2336800" y="260839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发生原因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-378187" y="193887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窒息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52" y="1249437"/>
            <a:ext cx="4988675" cy="49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8" y="2580754"/>
            <a:ext cx="9950521" cy="2997085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操作前清点棉球的数量，每次擦洗时只能夹一个棉球，以免遗漏棉球在口腔，操作结束后，再次核对棉球的数量，认真检查口腔内有无遗留物。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对于清醒患者，操作前询问有无义齿；昏迷患者，操作前仔细检查牙齿有无松、脱，义齿是否活动等。如有活动义齿，操作前取下存放于冷水杯中。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对于兴奋、躁动的患者尽量在其较安静的情况下进行口腔护理；昏迷、吞咽功能障碍的患者，应采取侧卧位，棉球不宜过湿以防误吸。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4.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如患者出现窒息，应及时处理。迅速有效清除吸入的异物，及时解除呼吸道梗阻。</a:t>
            </a: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4892365" y="233407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预防与处理：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2070100" y="166455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窒息</a:t>
            </a:r>
          </a:p>
        </p:txBody>
      </p:sp>
    </p:spTree>
    <p:extLst>
      <p:ext uri="{BB962C8B-B14F-4D97-AF65-F5344CB8AC3E}">
        <p14:creationId xmlns:p14="http://schemas.microsoft.com/office/powerpoint/2010/main" val="22028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圆角矩形 12">
            <a:extLst>
              <a:ext uri="{FF2B5EF4-FFF2-40B4-BE49-F238E27FC236}">
                <a16:creationId xmlns:a16="http://schemas.microsoft.com/office/drawing/2014/main" id="{64A3FE5E-6C9E-4532-B58A-8FA7B6753587}"/>
              </a:ext>
            </a:extLst>
          </p:cNvPr>
          <p:cNvSpPr/>
          <p:nvPr/>
        </p:nvSpPr>
        <p:spPr bwMode="auto">
          <a:xfrm>
            <a:off x="6178880" y="1434337"/>
            <a:ext cx="4032448" cy="414293"/>
          </a:xfrm>
          <a:prstGeom prst="round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口腔护理适用症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A0F34FED-8D8D-4538-A8AC-33A3D07210D1}"/>
              </a:ext>
            </a:extLst>
          </p:cNvPr>
          <p:cNvGrpSpPr/>
          <p:nvPr/>
        </p:nvGrpSpPr>
        <p:grpSpPr>
          <a:xfrm>
            <a:off x="6372217" y="1365289"/>
            <a:ext cx="773346" cy="552392"/>
            <a:chOff x="5663952" y="728700"/>
            <a:chExt cx="1008112" cy="720080"/>
          </a:xfrm>
        </p:grpSpPr>
        <p:sp>
          <p:nvSpPr>
            <p:cNvPr id="64" name="梯形 63">
              <a:extLst>
                <a:ext uri="{FF2B5EF4-FFF2-40B4-BE49-F238E27FC236}">
                  <a16:creationId xmlns:a16="http://schemas.microsoft.com/office/drawing/2014/main" id="{B3591D76-1A3B-43E2-A8A1-A7B7428944F4}"/>
                </a:ext>
              </a:extLst>
            </p:cNvPr>
            <p:cNvSpPr/>
            <p:nvPr/>
          </p:nvSpPr>
          <p:spPr bwMode="auto">
            <a:xfrm flipV="1">
              <a:off x="5663952" y="135877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5" name="梯形 64">
              <a:extLst>
                <a:ext uri="{FF2B5EF4-FFF2-40B4-BE49-F238E27FC236}">
                  <a16:creationId xmlns:a16="http://schemas.microsoft.com/office/drawing/2014/main" id="{7E4F5C18-CE50-4315-8EE1-0D41854EB4E9}"/>
                </a:ext>
              </a:extLst>
            </p:cNvPr>
            <p:cNvSpPr/>
            <p:nvPr/>
          </p:nvSpPr>
          <p:spPr bwMode="auto">
            <a:xfrm>
              <a:off x="5663952" y="72870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7DE24297-EAC1-4A27-98A7-86C61CFC3073}"/>
                </a:ext>
              </a:extLst>
            </p:cNvPr>
            <p:cNvSpPr/>
            <p:nvPr/>
          </p:nvSpPr>
          <p:spPr bwMode="auto">
            <a:xfrm>
              <a:off x="5807968" y="728700"/>
              <a:ext cx="720080" cy="720080"/>
            </a:xfrm>
            <a:prstGeom prst="rect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000">
                  <a:solidFill>
                    <a:schemeClr val="bg1">
                      <a:lumMod val="100000"/>
                    </a:schemeClr>
                  </a:solidFill>
                  <a:latin typeface="Arial" panose="020B0604020202020204" pitchFamily="34" charset="0"/>
                  <a:ea typeface="方正正纤黑_GBK" panose="02000000000000000000" pitchFamily="2" charset="-122"/>
                  <a:sym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57" name="圆角矩形 13">
            <a:extLst>
              <a:ext uri="{FF2B5EF4-FFF2-40B4-BE49-F238E27FC236}">
                <a16:creationId xmlns:a16="http://schemas.microsoft.com/office/drawing/2014/main" id="{CA33F17B-D178-41F6-BB07-E28D333D15CF}"/>
              </a:ext>
            </a:extLst>
          </p:cNvPr>
          <p:cNvSpPr/>
          <p:nvPr/>
        </p:nvSpPr>
        <p:spPr bwMode="auto">
          <a:xfrm>
            <a:off x="6178880" y="2342973"/>
            <a:ext cx="4032448" cy="414293"/>
          </a:xfrm>
          <a:prstGeom prst="roundRect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100000"/>
                  </a:schemeClr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口腔护理常用药物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BB91252A-BD47-468B-A9A8-BD5D21BA7723}"/>
              </a:ext>
            </a:extLst>
          </p:cNvPr>
          <p:cNvGrpSpPr/>
          <p:nvPr/>
        </p:nvGrpSpPr>
        <p:grpSpPr>
          <a:xfrm>
            <a:off x="6372217" y="2273925"/>
            <a:ext cx="773346" cy="552392"/>
            <a:chOff x="5663952" y="728700"/>
            <a:chExt cx="1008112" cy="720080"/>
          </a:xfrm>
        </p:grpSpPr>
        <p:sp>
          <p:nvSpPr>
            <p:cNvPr id="59" name="梯形 58">
              <a:extLst>
                <a:ext uri="{FF2B5EF4-FFF2-40B4-BE49-F238E27FC236}">
                  <a16:creationId xmlns:a16="http://schemas.microsoft.com/office/drawing/2014/main" id="{80A63DE2-36F3-48D1-83E2-06043816C798}"/>
                </a:ext>
              </a:extLst>
            </p:cNvPr>
            <p:cNvSpPr/>
            <p:nvPr/>
          </p:nvSpPr>
          <p:spPr bwMode="auto">
            <a:xfrm flipV="1">
              <a:off x="5663952" y="135877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2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0" name="梯形 59">
              <a:extLst>
                <a:ext uri="{FF2B5EF4-FFF2-40B4-BE49-F238E27FC236}">
                  <a16:creationId xmlns:a16="http://schemas.microsoft.com/office/drawing/2014/main" id="{111DE96D-746D-4BEE-AA02-B617A9B811DD}"/>
                </a:ext>
              </a:extLst>
            </p:cNvPr>
            <p:cNvSpPr/>
            <p:nvPr/>
          </p:nvSpPr>
          <p:spPr bwMode="auto">
            <a:xfrm>
              <a:off x="5663952" y="72870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2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6C007A11-F389-48DE-81EA-2123B4C93528}"/>
                </a:ext>
              </a:extLst>
            </p:cNvPr>
            <p:cNvSpPr/>
            <p:nvPr/>
          </p:nvSpPr>
          <p:spPr bwMode="auto">
            <a:xfrm>
              <a:off x="5807968" y="728700"/>
              <a:ext cx="720080" cy="720080"/>
            </a:xfrm>
            <a:prstGeom prst="rect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000">
                  <a:solidFill>
                    <a:schemeClr val="bg1">
                      <a:lumMod val="100000"/>
                    </a:schemeClr>
                  </a:solidFill>
                  <a:latin typeface="Arial" panose="020B0604020202020204" pitchFamily="34" charset="0"/>
                  <a:ea typeface="方正正纤黑_GBK" panose="02000000000000000000" pitchFamily="2" charset="-122"/>
                  <a:sym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52" name="圆角矩形 14">
            <a:extLst>
              <a:ext uri="{FF2B5EF4-FFF2-40B4-BE49-F238E27FC236}">
                <a16:creationId xmlns:a16="http://schemas.microsoft.com/office/drawing/2014/main" id="{5FE42C43-07FF-4586-85B0-84964139C36F}"/>
              </a:ext>
            </a:extLst>
          </p:cNvPr>
          <p:cNvSpPr/>
          <p:nvPr/>
        </p:nvSpPr>
        <p:spPr bwMode="auto">
          <a:xfrm>
            <a:off x="6178880" y="3251609"/>
            <a:ext cx="4032448" cy="414293"/>
          </a:xfrm>
          <a:prstGeom prst="roundRect">
            <a:avLst/>
          </a:prstGeom>
          <a:noFill/>
          <a:ln w="9525">
            <a:solidFill>
              <a:schemeClr val="accent3"/>
            </a:solidFill>
            <a:round/>
            <a:headEnd/>
            <a:tailEnd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3">
                    <a:lumMod val="100000"/>
                  </a:schemeClr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口腔护理操作步骤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E2801D4A-D7EF-43EC-8941-9D226849BC7A}"/>
              </a:ext>
            </a:extLst>
          </p:cNvPr>
          <p:cNvGrpSpPr/>
          <p:nvPr/>
        </p:nvGrpSpPr>
        <p:grpSpPr>
          <a:xfrm>
            <a:off x="6372217" y="3182561"/>
            <a:ext cx="773346" cy="552392"/>
            <a:chOff x="5663952" y="728700"/>
            <a:chExt cx="1008112" cy="720080"/>
          </a:xfrm>
        </p:grpSpPr>
        <p:sp>
          <p:nvSpPr>
            <p:cNvPr id="54" name="梯形 53">
              <a:extLst>
                <a:ext uri="{FF2B5EF4-FFF2-40B4-BE49-F238E27FC236}">
                  <a16:creationId xmlns:a16="http://schemas.microsoft.com/office/drawing/2014/main" id="{C1B87F58-88F3-49DD-9EBD-90D0B13F1869}"/>
                </a:ext>
              </a:extLst>
            </p:cNvPr>
            <p:cNvSpPr/>
            <p:nvPr/>
          </p:nvSpPr>
          <p:spPr bwMode="auto">
            <a:xfrm flipV="1">
              <a:off x="5663952" y="135877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3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5" name="梯形 54">
              <a:extLst>
                <a:ext uri="{FF2B5EF4-FFF2-40B4-BE49-F238E27FC236}">
                  <a16:creationId xmlns:a16="http://schemas.microsoft.com/office/drawing/2014/main" id="{EB2232AF-1D5F-4361-8538-27917361CD97}"/>
                </a:ext>
              </a:extLst>
            </p:cNvPr>
            <p:cNvSpPr/>
            <p:nvPr/>
          </p:nvSpPr>
          <p:spPr bwMode="auto">
            <a:xfrm>
              <a:off x="5663952" y="72870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3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0A0BE11-0945-4AD7-9D06-879B7E52904D}"/>
                </a:ext>
              </a:extLst>
            </p:cNvPr>
            <p:cNvSpPr/>
            <p:nvPr/>
          </p:nvSpPr>
          <p:spPr bwMode="auto">
            <a:xfrm>
              <a:off x="5807968" y="728700"/>
              <a:ext cx="720080" cy="720080"/>
            </a:xfrm>
            <a:prstGeom prst="rect">
              <a:avLst/>
            </a:pr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000">
                  <a:solidFill>
                    <a:schemeClr val="bg1">
                      <a:lumMod val="100000"/>
                    </a:schemeClr>
                  </a:solidFill>
                  <a:latin typeface="Arial" panose="020B0604020202020204" pitchFamily="34" charset="0"/>
                  <a:ea typeface="方正正纤黑_GBK" panose="02000000000000000000" pitchFamily="2" charset="-122"/>
                  <a:sym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47" name="圆角矩形 15">
            <a:extLst>
              <a:ext uri="{FF2B5EF4-FFF2-40B4-BE49-F238E27FC236}">
                <a16:creationId xmlns:a16="http://schemas.microsoft.com/office/drawing/2014/main" id="{7D82D0FD-80D6-41D1-A954-38B3C737DA16}"/>
              </a:ext>
            </a:extLst>
          </p:cNvPr>
          <p:cNvSpPr/>
          <p:nvPr/>
        </p:nvSpPr>
        <p:spPr bwMode="auto">
          <a:xfrm>
            <a:off x="6178880" y="4160245"/>
            <a:ext cx="4032448" cy="414293"/>
          </a:xfrm>
          <a:prstGeom prst="roundRect">
            <a:avLst/>
          </a:prstGeom>
          <a:noFill/>
          <a:ln w="9525">
            <a:solidFill>
              <a:schemeClr val="accent4"/>
            </a:solidFill>
            <a:round/>
            <a:headEnd/>
            <a:tailEnd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4">
                    <a:lumMod val="100000"/>
                  </a:schemeClr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口腔护理注意事项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675A12E-2737-4A3C-B719-BD445190BA7C}"/>
              </a:ext>
            </a:extLst>
          </p:cNvPr>
          <p:cNvGrpSpPr/>
          <p:nvPr/>
        </p:nvGrpSpPr>
        <p:grpSpPr>
          <a:xfrm>
            <a:off x="6372217" y="4091197"/>
            <a:ext cx="773346" cy="552392"/>
            <a:chOff x="5663952" y="728700"/>
            <a:chExt cx="1008112" cy="720080"/>
          </a:xfrm>
        </p:grpSpPr>
        <p:sp>
          <p:nvSpPr>
            <p:cNvPr id="49" name="梯形 48">
              <a:extLst>
                <a:ext uri="{FF2B5EF4-FFF2-40B4-BE49-F238E27FC236}">
                  <a16:creationId xmlns:a16="http://schemas.microsoft.com/office/drawing/2014/main" id="{314E35C7-D3F6-4822-BE39-1492840F3B3B}"/>
                </a:ext>
              </a:extLst>
            </p:cNvPr>
            <p:cNvSpPr/>
            <p:nvPr/>
          </p:nvSpPr>
          <p:spPr bwMode="auto">
            <a:xfrm flipV="1">
              <a:off x="5663952" y="135877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4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0" name="梯形 49">
              <a:extLst>
                <a:ext uri="{FF2B5EF4-FFF2-40B4-BE49-F238E27FC236}">
                  <a16:creationId xmlns:a16="http://schemas.microsoft.com/office/drawing/2014/main" id="{3151EBF7-01D1-4AE9-9718-CAB52F0CE53E}"/>
                </a:ext>
              </a:extLst>
            </p:cNvPr>
            <p:cNvSpPr/>
            <p:nvPr/>
          </p:nvSpPr>
          <p:spPr bwMode="auto">
            <a:xfrm>
              <a:off x="5663952" y="72870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4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3DF0B30A-BB7F-46E4-BCE5-9380DC68EAC4}"/>
                </a:ext>
              </a:extLst>
            </p:cNvPr>
            <p:cNvSpPr/>
            <p:nvPr/>
          </p:nvSpPr>
          <p:spPr bwMode="auto">
            <a:xfrm>
              <a:off x="5807968" y="728700"/>
              <a:ext cx="720080" cy="720080"/>
            </a:xfrm>
            <a:prstGeom prst="rect">
              <a:avLst/>
            </a:pr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000">
                  <a:solidFill>
                    <a:schemeClr val="bg1">
                      <a:lumMod val="100000"/>
                    </a:schemeClr>
                  </a:solidFill>
                  <a:latin typeface="Arial" panose="020B0604020202020204" pitchFamily="34" charset="0"/>
                  <a:ea typeface="方正正纤黑_GBK" panose="02000000000000000000" pitchFamily="2" charset="-122"/>
                  <a:sym typeface="Arial" panose="020B0604020202020204" pitchFamily="34" charset="0"/>
                </a:rPr>
                <a:t>04</a:t>
              </a:r>
            </a:p>
          </p:txBody>
        </p:sp>
      </p:grpSp>
      <p:sp>
        <p:nvSpPr>
          <p:cNvPr id="40" name="任意多边形 9">
            <a:extLst>
              <a:ext uri="{FF2B5EF4-FFF2-40B4-BE49-F238E27FC236}">
                <a16:creationId xmlns:a16="http://schemas.microsoft.com/office/drawing/2014/main" id="{01FCF71B-5B63-4C62-8F9D-0F4188711CBF}"/>
              </a:ext>
            </a:extLst>
          </p:cNvPr>
          <p:cNvSpPr>
            <a:spLocks/>
          </p:cNvSpPr>
          <p:nvPr/>
        </p:nvSpPr>
        <p:spPr bwMode="auto">
          <a:xfrm>
            <a:off x="2932985" y="1641484"/>
            <a:ext cx="903494" cy="3760467"/>
          </a:xfrm>
          <a:custGeom>
            <a:avLst/>
            <a:gdLst>
              <a:gd name="T0" fmla="*/ 1764 w 4053"/>
              <a:gd name="T1" fmla="*/ 0 h 16197"/>
              <a:gd name="T2" fmla="*/ 2323 w 4053"/>
              <a:gd name="T3" fmla="*/ 0 h 16197"/>
              <a:gd name="T4" fmla="*/ 2323 w 4053"/>
              <a:gd name="T5" fmla="*/ 892 h 16197"/>
              <a:gd name="T6" fmla="*/ 1764 w 4053"/>
              <a:gd name="T7" fmla="*/ 892 h 16197"/>
              <a:gd name="T8" fmla="*/ 1764 w 4053"/>
              <a:gd name="T9" fmla="*/ 0 h 16197"/>
              <a:gd name="T10" fmla="*/ 1831 w 4053"/>
              <a:gd name="T11" fmla="*/ 11317 h 16197"/>
              <a:gd name="T12" fmla="*/ 2256 w 4053"/>
              <a:gd name="T13" fmla="*/ 11317 h 16197"/>
              <a:gd name="T14" fmla="*/ 2256 w 4053"/>
              <a:gd name="T15" fmla="*/ 13709 h 16197"/>
              <a:gd name="T16" fmla="*/ 4053 w 4053"/>
              <a:gd name="T17" fmla="*/ 15988 h 16197"/>
              <a:gd name="T18" fmla="*/ 3787 w 4053"/>
              <a:gd name="T19" fmla="*/ 16197 h 16197"/>
              <a:gd name="T20" fmla="*/ 2256 w 4053"/>
              <a:gd name="T21" fmla="*/ 14256 h 16197"/>
              <a:gd name="T22" fmla="*/ 2256 w 4053"/>
              <a:gd name="T23" fmla="*/ 16151 h 16197"/>
              <a:gd name="T24" fmla="*/ 1831 w 4053"/>
              <a:gd name="T25" fmla="*/ 16151 h 16197"/>
              <a:gd name="T26" fmla="*/ 1831 w 4053"/>
              <a:gd name="T27" fmla="*/ 14215 h 16197"/>
              <a:gd name="T28" fmla="*/ 266 w 4053"/>
              <a:gd name="T29" fmla="*/ 16197 h 16197"/>
              <a:gd name="T30" fmla="*/ 0 w 4053"/>
              <a:gd name="T31" fmla="*/ 15988 h 16197"/>
              <a:gd name="T32" fmla="*/ 1831 w 4053"/>
              <a:gd name="T33" fmla="*/ 13668 h 16197"/>
              <a:gd name="T34" fmla="*/ 1831 w 4053"/>
              <a:gd name="T35" fmla="*/ 11317 h 16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53" h="16197">
                <a:moveTo>
                  <a:pt x="1764" y="0"/>
                </a:moveTo>
                <a:lnTo>
                  <a:pt x="2323" y="0"/>
                </a:lnTo>
                <a:lnTo>
                  <a:pt x="2323" y="892"/>
                </a:lnTo>
                <a:lnTo>
                  <a:pt x="1764" y="892"/>
                </a:lnTo>
                <a:lnTo>
                  <a:pt x="1764" y="0"/>
                </a:lnTo>
                <a:close/>
                <a:moveTo>
                  <a:pt x="1831" y="11317"/>
                </a:moveTo>
                <a:lnTo>
                  <a:pt x="2256" y="11317"/>
                </a:lnTo>
                <a:lnTo>
                  <a:pt x="2256" y="13709"/>
                </a:lnTo>
                <a:lnTo>
                  <a:pt x="4053" y="15988"/>
                </a:lnTo>
                <a:lnTo>
                  <a:pt x="3787" y="16197"/>
                </a:lnTo>
                <a:lnTo>
                  <a:pt x="2256" y="14256"/>
                </a:lnTo>
                <a:lnTo>
                  <a:pt x="2256" y="16151"/>
                </a:lnTo>
                <a:lnTo>
                  <a:pt x="1831" y="16151"/>
                </a:lnTo>
                <a:lnTo>
                  <a:pt x="1831" y="14215"/>
                </a:lnTo>
                <a:lnTo>
                  <a:pt x="266" y="16197"/>
                </a:lnTo>
                <a:lnTo>
                  <a:pt x="0" y="15988"/>
                </a:lnTo>
                <a:lnTo>
                  <a:pt x="1831" y="13668"/>
                </a:lnTo>
                <a:lnTo>
                  <a:pt x="1831" y="11317"/>
                </a:lnTo>
                <a:close/>
              </a:path>
            </a:pathLst>
          </a:custGeom>
          <a:solidFill>
            <a:srgbClr val="4AA9DC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1" name="任意多边形 10">
            <a:extLst>
              <a:ext uri="{FF2B5EF4-FFF2-40B4-BE49-F238E27FC236}">
                <a16:creationId xmlns:a16="http://schemas.microsoft.com/office/drawing/2014/main" id="{8E9074BC-3890-477F-8624-E0A9B9F204FA}"/>
              </a:ext>
            </a:extLst>
          </p:cNvPr>
          <p:cNvSpPr>
            <a:spLocks/>
          </p:cNvSpPr>
          <p:nvPr/>
        </p:nvSpPr>
        <p:spPr bwMode="auto">
          <a:xfrm>
            <a:off x="1761790" y="1903794"/>
            <a:ext cx="3378619" cy="2828286"/>
          </a:xfrm>
          <a:custGeom>
            <a:avLst/>
            <a:gdLst>
              <a:gd name="T0" fmla="*/ 233 w 15146"/>
              <a:gd name="T1" fmla="*/ 466 h 10425"/>
              <a:gd name="T2" fmla="*/ 186 w 15146"/>
              <a:gd name="T3" fmla="*/ 460 h 10425"/>
              <a:gd name="T4" fmla="*/ 142 w 15146"/>
              <a:gd name="T5" fmla="*/ 447 h 10425"/>
              <a:gd name="T6" fmla="*/ 68 w 15146"/>
              <a:gd name="T7" fmla="*/ 397 h 10425"/>
              <a:gd name="T8" fmla="*/ 19 w 15146"/>
              <a:gd name="T9" fmla="*/ 323 h 10425"/>
              <a:gd name="T10" fmla="*/ 5 w 15146"/>
              <a:gd name="T11" fmla="*/ 279 h 10425"/>
              <a:gd name="T12" fmla="*/ 0 w 15146"/>
              <a:gd name="T13" fmla="*/ 233 h 10425"/>
              <a:gd name="T14" fmla="*/ 3 w 15146"/>
              <a:gd name="T15" fmla="*/ 197 h 10425"/>
              <a:gd name="T16" fmla="*/ 15 w 15146"/>
              <a:gd name="T17" fmla="*/ 154 h 10425"/>
              <a:gd name="T18" fmla="*/ 54 w 15146"/>
              <a:gd name="T19" fmla="*/ 85 h 10425"/>
              <a:gd name="T20" fmla="*/ 123 w 15146"/>
              <a:gd name="T21" fmla="*/ 28 h 10425"/>
              <a:gd name="T22" fmla="*/ 175 w 15146"/>
              <a:gd name="T23" fmla="*/ 8 h 10425"/>
              <a:gd name="T24" fmla="*/ 221 w 15146"/>
              <a:gd name="T25" fmla="*/ 1 h 10425"/>
              <a:gd name="T26" fmla="*/ 14938 w 15146"/>
              <a:gd name="T27" fmla="*/ 2 h 10425"/>
              <a:gd name="T28" fmla="*/ 14983 w 15146"/>
              <a:gd name="T29" fmla="*/ 11 h 10425"/>
              <a:gd name="T30" fmla="*/ 15044 w 15146"/>
              <a:gd name="T31" fmla="*/ 40 h 10425"/>
              <a:gd name="T32" fmla="*/ 15106 w 15146"/>
              <a:gd name="T33" fmla="*/ 104 h 10425"/>
              <a:gd name="T34" fmla="*/ 15135 w 15146"/>
              <a:gd name="T35" fmla="*/ 164 h 10425"/>
              <a:gd name="T36" fmla="*/ 15145 w 15146"/>
              <a:gd name="T37" fmla="*/ 209 h 10425"/>
              <a:gd name="T38" fmla="*/ 15146 w 15146"/>
              <a:gd name="T39" fmla="*/ 245 h 10425"/>
              <a:gd name="T40" fmla="*/ 15138 w 15146"/>
              <a:gd name="T41" fmla="*/ 291 h 10425"/>
              <a:gd name="T42" fmla="*/ 15118 w 15146"/>
              <a:gd name="T43" fmla="*/ 343 h 10425"/>
              <a:gd name="T44" fmla="*/ 15061 w 15146"/>
              <a:gd name="T45" fmla="*/ 412 h 10425"/>
              <a:gd name="T46" fmla="*/ 14993 w 15146"/>
              <a:gd name="T47" fmla="*/ 451 h 10425"/>
              <a:gd name="T48" fmla="*/ 14949 w 15146"/>
              <a:gd name="T49" fmla="*/ 462 h 10425"/>
              <a:gd name="T50" fmla="*/ 14729 w 15146"/>
              <a:gd name="T51" fmla="*/ 466 h 10425"/>
              <a:gd name="T52" fmla="*/ 14938 w 15146"/>
              <a:gd name="T53" fmla="*/ 9960 h 10425"/>
              <a:gd name="T54" fmla="*/ 14983 w 15146"/>
              <a:gd name="T55" fmla="*/ 9970 h 10425"/>
              <a:gd name="T56" fmla="*/ 15044 w 15146"/>
              <a:gd name="T57" fmla="*/ 9999 h 10425"/>
              <a:gd name="T58" fmla="*/ 15106 w 15146"/>
              <a:gd name="T59" fmla="*/ 10062 h 10425"/>
              <a:gd name="T60" fmla="*/ 15135 w 15146"/>
              <a:gd name="T61" fmla="*/ 10123 h 10425"/>
              <a:gd name="T62" fmla="*/ 15145 w 15146"/>
              <a:gd name="T63" fmla="*/ 10168 h 10425"/>
              <a:gd name="T64" fmla="*/ 15146 w 15146"/>
              <a:gd name="T65" fmla="*/ 10203 h 10425"/>
              <a:gd name="T66" fmla="*/ 15138 w 15146"/>
              <a:gd name="T67" fmla="*/ 10249 h 10425"/>
              <a:gd name="T68" fmla="*/ 15118 w 15146"/>
              <a:gd name="T69" fmla="*/ 10303 h 10425"/>
              <a:gd name="T70" fmla="*/ 15061 w 15146"/>
              <a:gd name="T71" fmla="*/ 10371 h 10425"/>
              <a:gd name="T72" fmla="*/ 14993 w 15146"/>
              <a:gd name="T73" fmla="*/ 10410 h 10425"/>
              <a:gd name="T74" fmla="*/ 14949 w 15146"/>
              <a:gd name="T75" fmla="*/ 10421 h 10425"/>
              <a:gd name="T76" fmla="*/ 233 w 15146"/>
              <a:gd name="T77" fmla="*/ 10425 h 10425"/>
              <a:gd name="T78" fmla="*/ 186 w 15146"/>
              <a:gd name="T79" fmla="*/ 10419 h 10425"/>
              <a:gd name="T80" fmla="*/ 142 w 15146"/>
              <a:gd name="T81" fmla="*/ 10406 h 10425"/>
              <a:gd name="T82" fmla="*/ 68 w 15146"/>
              <a:gd name="T83" fmla="*/ 10356 h 10425"/>
              <a:gd name="T84" fmla="*/ 19 w 15146"/>
              <a:gd name="T85" fmla="*/ 10282 h 10425"/>
              <a:gd name="T86" fmla="*/ 5 w 15146"/>
              <a:gd name="T87" fmla="*/ 10238 h 10425"/>
              <a:gd name="T88" fmla="*/ 0 w 15146"/>
              <a:gd name="T89" fmla="*/ 10191 h 10425"/>
              <a:gd name="T90" fmla="*/ 3 w 15146"/>
              <a:gd name="T91" fmla="*/ 10156 h 10425"/>
              <a:gd name="T92" fmla="*/ 15 w 15146"/>
              <a:gd name="T93" fmla="*/ 10112 h 10425"/>
              <a:gd name="T94" fmla="*/ 54 w 15146"/>
              <a:gd name="T95" fmla="*/ 10044 h 10425"/>
              <a:gd name="T96" fmla="*/ 123 w 15146"/>
              <a:gd name="T97" fmla="*/ 9987 h 10425"/>
              <a:gd name="T98" fmla="*/ 175 w 15146"/>
              <a:gd name="T99" fmla="*/ 9967 h 10425"/>
              <a:gd name="T100" fmla="*/ 221 w 15146"/>
              <a:gd name="T101" fmla="*/ 9959 h 10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146" h="10425">
                <a:moveTo>
                  <a:pt x="233" y="9959"/>
                </a:moveTo>
                <a:lnTo>
                  <a:pt x="418" y="9959"/>
                </a:lnTo>
                <a:lnTo>
                  <a:pt x="418" y="466"/>
                </a:lnTo>
                <a:lnTo>
                  <a:pt x="233" y="466"/>
                </a:lnTo>
                <a:lnTo>
                  <a:pt x="221" y="466"/>
                </a:lnTo>
                <a:lnTo>
                  <a:pt x="209" y="465"/>
                </a:lnTo>
                <a:lnTo>
                  <a:pt x="198" y="462"/>
                </a:lnTo>
                <a:lnTo>
                  <a:pt x="186" y="460"/>
                </a:lnTo>
                <a:lnTo>
                  <a:pt x="175" y="458"/>
                </a:lnTo>
                <a:lnTo>
                  <a:pt x="164" y="455"/>
                </a:lnTo>
                <a:lnTo>
                  <a:pt x="153" y="451"/>
                </a:lnTo>
                <a:lnTo>
                  <a:pt x="142" y="447"/>
                </a:lnTo>
                <a:lnTo>
                  <a:pt x="123" y="437"/>
                </a:lnTo>
                <a:lnTo>
                  <a:pt x="103" y="425"/>
                </a:lnTo>
                <a:lnTo>
                  <a:pt x="85" y="412"/>
                </a:lnTo>
                <a:lnTo>
                  <a:pt x="68" y="397"/>
                </a:lnTo>
                <a:lnTo>
                  <a:pt x="54" y="381"/>
                </a:lnTo>
                <a:lnTo>
                  <a:pt x="40" y="363"/>
                </a:lnTo>
                <a:lnTo>
                  <a:pt x="29" y="343"/>
                </a:lnTo>
                <a:lnTo>
                  <a:pt x="19" y="323"/>
                </a:lnTo>
                <a:lnTo>
                  <a:pt x="15" y="313"/>
                </a:lnTo>
                <a:lnTo>
                  <a:pt x="10" y="302"/>
                </a:lnTo>
                <a:lnTo>
                  <a:pt x="8" y="291"/>
                </a:lnTo>
                <a:lnTo>
                  <a:pt x="5" y="279"/>
                </a:lnTo>
                <a:lnTo>
                  <a:pt x="3" y="268"/>
                </a:lnTo>
                <a:lnTo>
                  <a:pt x="2" y="256"/>
                </a:lnTo>
                <a:lnTo>
                  <a:pt x="0" y="245"/>
                </a:lnTo>
                <a:lnTo>
                  <a:pt x="0" y="233"/>
                </a:lnTo>
                <a:lnTo>
                  <a:pt x="0" y="233"/>
                </a:lnTo>
                <a:lnTo>
                  <a:pt x="0" y="221"/>
                </a:lnTo>
                <a:lnTo>
                  <a:pt x="2" y="209"/>
                </a:lnTo>
                <a:lnTo>
                  <a:pt x="3" y="197"/>
                </a:lnTo>
                <a:lnTo>
                  <a:pt x="5" y="186"/>
                </a:lnTo>
                <a:lnTo>
                  <a:pt x="8" y="174"/>
                </a:lnTo>
                <a:lnTo>
                  <a:pt x="10" y="164"/>
                </a:lnTo>
                <a:lnTo>
                  <a:pt x="15" y="154"/>
                </a:lnTo>
                <a:lnTo>
                  <a:pt x="19" y="143"/>
                </a:lnTo>
                <a:lnTo>
                  <a:pt x="29" y="122"/>
                </a:lnTo>
                <a:lnTo>
                  <a:pt x="40" y="104"/>
                </a:lnTo>
                <a:lnTo>
                  <a:pt x="54" y="85"/>
                </a:lnTo>
                <a:lnTo>
                  <a:pt x="68" y="69"/>
                </a:lnTo>
                <a:lnTo>
                  <a:pt x="85" y="53"/>
                </a:lnTo>
                <a:lnTo>
                  <a:pt x="103" y="40"/>
                </a:lnTo>
                <a:lnTo>
                  <a:pt x="123" y="28"/>
                </a:lnTo>
                <a:lnTo>
                  <a:pt x="142" y="19"/>
                </a:lnTo>
                <a:lnTo>
                  <a:pt x="153" y="14"/>
                </a:lnTo>
                <a:lnTo>
                  <a:pt x="164" y="11"/>
                </a:lnTo>
                <a:lnTo>
                  <a:pt x="175" y="8"/>
                </a:lnTo>
                <a:lnTo>
                  <a:pt x="186" y="5"/>
                </a:lnTo>
                <a:lnTo>
                  <a:pt x="198" y="3"/>
                </a:lnTo>
                <a:lnTo>
                  <a:pt x="209" y="2"/>
                </a:lnTo>
                <a:lnTo>
                  <a:pt x="221" y="1"/>
                </a:lnTo>
                <a:lnTo>
                  <a:pt x="233" y="0"/>
                </a:lnTo>
                <a:lnTo>
                  <a:pt x="14914" y="0"/>
                </a:lnTo>
                <a:lnTo>
                  <a:pt x="14926" y="1"/>
                </a:lnTo>
                <a:lnTo>
                  <a:pt x="14938" y="2"/>
                </a:lnTo>
                <a:lnTo>
                  <a:pt x="14949" y="3"/>
                </a:lnTo>
                <a:lnTo>
                  <a:pt x="14961" y="5"/>
                </a:lnTo>
                <a:lnTo>
                  <a:pt x="14972" y="8"/>
                </a:lnTo>
                <a:lnTo>
                  <a:pt x="14983" y="11"/>
                </a:lnTo>
                <a:lnTo>
                  <a:pt x="14993" y="14"/>
                </a:lnTo>
                <a:lnTo>
                  <a:pt x="15004" y="19"/>
                </a:lnTo>
                <a:lnTo>
                  <a:pt x="15024" y="28"/>
                </a:lnTo>
                <a:lnTo>
                  <a:pt x="15044" y="40"/>
                </a:lnTo>
                <a:lnTo>
                  <a:pt x="15061" y="53"/>
                </a:lnTo>
                <a:lnTo>
                  <a:pt x="15077" y="69"/>
                </a:lnTo>
                <a:lnTo>
                  <a:pt x="15093" y="85"/>
                </a:lnTo>
                <a:lnTo>
                  <a:pt x="15106" y="104"/>
                </a:lnTo>
                <a:lnTo>
                  <a:pt x="15118" y="122"/>
                </a:lnTo>
                <a:lnTo>
                  <a:pt x="15127" y="143"/>
                </a:lnTo>
                <a:lnTo>
                  <a:pt x="15132" y="154"/>
                </a:lnTo>
                <a:lnTo>
                  <a:pt x="15135" y="164"/>
                </a:lnTo>
                <a:lnTo>
                  <a:pt x="15138" y="174"/>
                </a:lnTo>
                <a:lnTo>
                  <a:pt x="15142" y="186"/>
                </a:lnTo>
                <a:lnTo>
                  <a:pt x="15144" y="197"/>
                </a:lnTo>
                <a:lnTo>
                  <a:pt x="15145" y="209"/>
                </a:lnTo>
                <a:lnTo>
                  <a:pt x="15146" y="221"/>
                </a:lnTo>
                <a:lnTo>
                  <a:pt x="15146" y="233"/>
                </a:lnTo>
                <a:lnTo>
                  <a:pt x="15146" y="233"/>
                </a:lnTo>
                <a:lnTo>
                  <a:pt x="15146" y="245"/>
                </a:lnTo>
                <a:lnTo>
                  <a:pt x="15145" y="256"/>
                </a:lnTo>
                <a:lnTo>
                  <a:pt x="15144" y="268"/>
                </a:lnTo>
                <a:lnTo>
                  <a:pt x="15142" y="279"/>
                </a:lnTo>
                <a:lnTo>
                  <a:pt x="15138" y="291"/>
                </a:lnTo>
                <a:lnTo>
                  <a:pt x="15135" y="302"/>
                </a:lnTo>
                <a:lnTo>
                  <a:pt x="15132" y="313"/>
                </a:lnTo>
                <a:lnTo>
                  <a:pt x="15127" y="323"/>
                </a:lnTo>
                <a:lnTo>
                  <a:pt x="15118" y="343"/>
                </a:lnTo>
                <a:lnTo>
                  <a:pt x="15106" y="363"/>
                </a:lnTo>
                <a:lnTo>
                  <a:pt x="15093" y="381"/>
                </a:lnTo>
                <a:lnTo>
                  <a:pt x="15077" y="397"/>
                </a:lnTo>
                <a:lnTo>
                  <a:pt x="15061" y="412"/>
                </a:lnTo>
                <a:lnTo>
                  <a:pt x="15044" y="425"/>
                </a:lnTo>
                <a:lnTo>
                  <a:pt x="15024" y="437"/>
                </a:lnTo>
                <a:lnTo>
                  <a:pt x="15004" y="447"/>
                </a:lnTo>
                <a:lnTo>
                  <a:pt x="14993" y="451"/>
                </a:lnTo>
                <a:lnTo>
                  <a:pt x="14983" y="455"/>
                </a:lnTo>
                <a:lnTo>
                  <a:pt x="14972" y="458"/>
                </a:lnTo>
                <a:lnTo>
                  <a:pt x="14961" y="460"/>
                </a:lnTo>
                <a:lnTo>
                  <a:pt x="14949" y="462"/>
                </a:lnTo>
                <a:lnTo>
                  <a:pt x="14938" y="465"/>
                </a:lnTo>
                <a:lnTo>
                  <a:pt x="14926" y="466"/>
                </a:lnTo>
                <a:lnTo>
                  <a:pt x="14914" y="466"/>
                </a:lnTo>
                <a:lnTo>
                  <a:pt x="14729" y="466"/>
                </a:lnTo>
                <a:lnTo>
                  <a:pt x="14729" y="9959"/>
                </a:lnTo>
                <a:lnTo>
                  <a:pt x="14914" y="9959"/>
                </a:lnTo>
                <a:lnTo>
                  <a:pt x="14926" y="9959"/>
                </a:lnTo>
                <a:lnTo>
                  <a:pt x="14938" y="9960"/>
                </a:lnTo>
                <a:lnTo>
                  <a:pt x="14949" y="9962"/>
                </a:lnTo>
                <a:lnTo>
                  <a:pt x="14961" y="9964"/>
                </a:lnTo>
                <a:lnTo>
                  <a:pt x="14972" y="9967"/>
                </a:lnTo>
                <a:lnTo>
                  <a:pt x="14983" y="9970"/>
                </a:lnTo>
                <a:lnTo>
                  <a:pt x="14993" y="9973"/>
                </a:lnTo>
                <a:lnTo>
                  <a:pt x="15004" y="9978"/>
                </a:lnTo>
                <a:lnTo>
                  <a:pt x="15024" y="9987"/>
                </a:lnTo>
                <a:lnTo>
                  <a:pt x="15044" y="9999"/>
                </a:lnTo>
                <a:lnTo>
                  <a:pt x="15061" y="10012"/>
                </a:lnTo>
                <a:lnTo>
                  <a:pt x="15077" y="10028"/>
                </a:lnTo>
                <a:lnTo>
                  <a:pt x="15093" y="10044"/>
                </a:lnTo>
                <a:lnTo>
                  <a:pt x="15106" y="10062"/>
                </a:lnTo>
                <a:lnTo>
                  <a:pt x="15118" y="10081"/>
                </a:lnTo>
                <a:lnTo>
                  <a:pt x="15127" y="10102"/>
                </a:lnTo>
                <a:lnTo>
                  <a:pt x="15132" y="10112"/>
                </a:lnTo>
                <a:lnTo>
                  <a:pt x="15135" y="10123"/>
                </a:lnTo>
                <a:lnTo>
                  <a:pt x="15138" y="10133"/>
                </a:lnTo>
                <a:lnTo>
                  <a:pt x="15142" y="10145"/>
                </a:lnTo>
                <a:lnTo>
                  <a:pt x="15144" y="10156"/>
                </a:lnTo>
                <a:lnTo>
                  <a:pt x="15145" y="10168"/>
                </a:lnTo>
                <a:lnTo>
                  <a:pt x="15146" y="10179"/>
                </a:lnTo>
                <a:lnTo>
                  <a:pt x="15146" y="10191"/>
                </a:lnTo>
                <a:lnTo>
                  <a:pt x="15146" y="10191"/>
                </a:lnTo>
                <a:lnTo>
                  <a:pt x="15146" y="10203"/>
                </a:lnTo>
                <a:lnTo>
                  <a:pt x="15145" y="10215"/>
                </a:lnTo>
                <a:lnTo>
                  <a:pt x="15144" y="10227"/>
                </a:lnTo>
                <a:lnTo>
                  <a:pt x="15142" y="10238"/>
                </a:lnTo>
                <a:lnTo>
                  <a:pt x="15138" y="10249"/>
                </a:lnTo>
                <a:lnTo>
                  <a:pt x="15135" y="10261"/>
                </a:lnTo>
                <a:lnTo>
                  <a:pt x="15132" y="10271"/>
                </a:lnTo>
                <a:lnTo>
                  <a:pt x="15127" y="10282"/>
                </a:lnTo>
                <a:lnTo>
                  <a:pt x="15118" y="10303"/>
                </a:lnTo>
                <a:lnTo>
                  <a:pt x="15106" y="10321"/>
                </a:lnTo>
                <a:lnTo>
                  <a:pt x="15093" y="10340"/>
                </a:lnTo>
                <a:lnTo>
                  <a:pt x="15077" y="10356"/>
                </a:lnTo>
                <a:lnTo>
                  <a:pt x="15061" y="10371"/>
                </a:lnTo>
                <a:lnTo>
                  <a:pt x="15044" y="10384"/>
                </a:lnTo>
                <a:lnTo>
                  <a:pt x="15024" y="10396"/>
                </a:lnTo>
                <a:lnTo>
                  <a:pt x="15004" y="10406"/>
                </a:lnTo>
                <a:lnTo>
                  <a:pt x="14993" y="10410"/>
                </a:lnTo>
                <a:lnTo>
                  <a:pt x="14983" y="10414"/>
                </a:lnTo>
                <a:lnTo>
                  <a:pt x="14972" y="10417"/>
                </a:lnTo>
                <a:lnTo>
                  <a:pt x="14961" y="10419"/>
                </a:lnTo>
                <a:lnTo>
                  <a:pt x="14949" y="10421"/>
                </a:lnTo>
                <a:lnTo>
                  <a:pt x="14938" y="10422"/>
                </a:lnTo>
                <a:lnTo>
                  <a:pt x="14926" y="10424"/>
                </a:lnTo>
                <a:lnTo>
                  <a:pt x="14914" y="10425"/>
                </a:lnTo>
                <a:lnTo>
                  <a:pt x="233" y="10425"/>
                </a:lnTo>
                <a:lnTo>
                  <a:pt x="221" y="10424"/>
                </a:lnTo>
                <a:lnTo>
                  <a:pt x="209" y="10422"/>
                </a:lnTo>
                <a:lnTo>
                  <a:pt x="198" y="10421"/>
                </a:lnTo>
                <a:lnTo>
                  <a:pt x="186" y="10419"/>
                </a:lnTo>
                <a:lnTo>
                  <a:pt x="175" y="10417"/>
                </a:lnTo>
                <a:lnTo>
                  <a:pt x="164" y="10414"/>
                </a:lnTo>
                <a:lnTo>
                  <a:pt x="153" y="10410"/>
                </a:lnTo>
                <a:lnTo>
                  <a:pt x="142" y="10406"/>
                </a:lnTo>
                <a:lnTo>
                  <a:pt x="123" y="10396"/>
                </a:lnTo>
                <a:lnTo>
                  <a:pt x="103" y="10384"/>
                </a:lnTo>
                <a:lnTo>
                  <a:pt x="85" y="10371"/>
                </a:lnTo>
                <a:lnTo>
                  <a:pt x="68" y="10356"/>
                </a:lnTo>
                <a:lnTo>
                  <a:pt x="54" y="10340"/>
                </a:lnTo>
                <a:lnTo>
                  <a:pt x="40" y="10321"/>
                </a:lnTo>
                <a:lnTo>
                  <a:pt x="29" y="10303"/>
                </a:lnTo>
                <a:lnTo>
                  <a:pt x="19" y="10282"/>
                </a:lnTo>
                <a:lnTo>
                  <a:pt x="15" y="10271"/>
                </a:lnTo>
                <a:lnTo>
                  <a:pt x="10" y="10261"/>
                </a:lnTo>
                <a:lnTo>
                  <a:pt x="8" y="10249"/>
                </a:lnTo>
                <a:lnTo>
                  <a:pt x="5" y="10238"/>
                </a:lnTo>
                <a:lnTo>
                  <a:pt x="3" y="10227"/>
                </a:lnTo>
                <a:lnTo>
                  <a:pt x="2" y="10215"/>
                </a:lnTo>
                <a:lnTo>
                  <a:pt x="0" y="10203"/>
                </a:lnTo>
                <a:lnTo>
                  <a:pt x="0" y="10191"/>
                </a:lnTo>
                <a:lnTo>
                  <a:pt x="0" y="10191"/>
                </a:lnTo>
                <a:lnTo>
                  <a:pt x="0" y="10179"/>
                </a:lnTo>
                <a:lnTo>
                  <a:pt x="2" y="10168"/>
                </a:lnTo>
                <a:lnTo>
                  <a:pt x="3" y="10156"/>
                </a:lnTo>
                <a:lnTo>
                  <a:pt x="5" y="10145"/>
                </a:lnTo>
                <a:lnTo>
                  <a:pt x="8" y="10133"/>
                </a:lnTo>
                <a:lnTo>
                  <a:pt x="10" y="10123"/>
                </a:lnTo>
                <a:lnTo>
                  <a:pt x="15" y="10112"/>
                </a:lnTo>
                <a:lnTo>
                  <a:pt x="19" y="10102"/>
                </a:lnTo>
                <a:lnTo>
                  <a:pt x="29" y="10081"/>
                </a:lnTo>
                <a:lnTo>
                  <a:pt x="40" y="10062"/>
                </a:lnTo>
                <a:lnTo>
                  <a:pt x="54" y="10044"/>
                </a:lnTo>
                <a:lnTo>
                  <a:pt x="68" y="10028"/>
                </a:lnTo>
                <a:lnTo>
                  <a:pt x="85" y="10012"/>
                </a:lnTo>
                <a:lnTo>
                  <a:pt x="103" y="9999"/>
                </a:lnTo>
                <a:lnTo>
                  <a:pt x="123" y="9987"/>
                </a:lnTo>
                <a:lnTo>
                  <a:pt x="142" y="9978"/>
                </a:lnTo>
                <a:lnTo>
                  <a:pt x="153" y="9973"/>
                </a:lnTo>
                <a:lnTo>
                  <a:pt x="164" y="9970"/>
                </a:lnTo>
                <a:lnTo>
                  <a:pt x="175" y="9967"/>
                </a:lnTo>
                <a:lnTo>
                  <a:pt x="186" y="9964"/>
                </a:lnTo>
                <a:lnTo>
                  <a:pt x="198" y="9962"/>
                </a:lnTo>
                <a:lnTo>
                  <a:pt x="209" y="9960"/>
                </a:lnTo>
                <a:lnTo>
                  <a:pt x="221" y="9959"/>
                </a:lnTo>
                <a:lnTo>
                  <a:pt x="233" y="995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971C985-FA0F-4E78-BA8A-0DA81FC78D40}"/>
              </a:ext>
            </a:extLst>
          </p:cNvPr>
          <p:cNvSpPr>
            <a:spLocks/>
          </p:cNvSpPr>
          <p:nvPr/>
        </p:nvSpPr>
        <p:spPr bwMode="auto">
          <a:xfrm>
            <a:off x="1890063" y="2022484"/>
            <a:ext cx="3122072" cy="26047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6" name="梯形 35">
            <a:extLst>
              <a:ext uri="{FF2B5EF4-FFF2-40B4-BE49-F238E27FC236}">
                <a16:creationId xmlns:a16="http://schemas.microsoft.com/office/drawing/2014/main" id="{ECCCD3B0-ACC8-4DFF-80D0-FB9CD66A1CFD}"/>
              </a:ext>
            </a:extLst>
          </p:cNvPr>
          <p:cNvSpPr/>
          <p:nvPr/>
        </p:nvSpPr>
        <p:spPr bwMode="auto">
          <a:xfrm rot="16200000">
            <a:off x="3677591" y="2998935"/>
            <a:ext cx="3318146" cy="649058"/>
          </a:xfrm>
          <a:prstGeom prst="trapezoid">
            <a:avLst>
              <a:gd name="adj" fmla="val 101311"/>
            </a:avLst>
          </a:prstGeom>
          <a:gradFill>
            <a:gsLst>
              <a:gs pos="0">
                <a:schemeClr val="tx2">
                  <a:lumMod val="31000"/>
                  <a:lumOff val="69000"/>
                </a:schemeClr>
              </a:gs>
              <a:gs pos="100000">
                <a:schemeClr val="tx2">
                  <a:alpha val="0"/>
                  <a:lumMod val="19000"/>
                  <a:lumOff val="81000"/>
                </a:schemeClr>
              </a:gs>
            </a:gsLst>
            <a:lin ang="5400000" scaled="1"/>
          </a:gra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3BB7987-6DF8-4F55-B186-BE965102C494}"/>
              </a:ext>
            </a:extLst>
          </p:cNvPr>
          <p:cNvSpPr txBox="1"/>
          <p:nvPr/>
        </p:nvSpPr>
        <p:spPr>
          <a:xfrm>
            <a:off x="2736660" y="2785498"/>
            <a:ext cx="1296144" cy="239233"/>
          </a:xfrm>
          <a:prstGeom prst="rect">
            <a:avLst/>
          </a:prstGeom>
          <a:noFill/>
        </p:spPr>
        <p:txBody>
          <a:bodyPr wrap="square" lIns="72000" tIns="0" rIns="72000" bIns="0" anchor="ctr" anchorCtr="1">
            <a:normAutofit/>
          </a:bodyPr>
          <a:lstStyle/>
          <a:p>
            <a:pPr algn="ctr"/>
            <a:r>
              <a:rPr lang="en-US" altLang="zh-CN" sz="1400" dirty="0">
                <a:solidFill>
                  <a:schemeClr val="tx2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CONTENTS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F882B87-1AF6-438A-8518-B9A70DE84EA9}"/>
              </a:ext>
            </a:extLst>
          </p:cNvPr>
          <p:cNvSpPr txBox="1"/>
          <p:nvPr/>
        </p:nvSpPr>
        <p:spPr>
          <a:xfrm>
            <a:off x="2736660" y="2169945"/>
            <a:ext cx="1296144" cy="615553"/>
          </a:xfrm>
          <a:prstGeom prst="rect">
            <a:avLst/>
          </a:prstGeom>
          <a:noFill/>
        </p:spPr>
        <p:txBody>
          <a:bodyPr wrap="square" lIns="0" tIns="0" rIns="0" bIns="0" anchor="ctr" anchorCtr="1">
            <a:norm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目录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27" y="2932958"/>
            <a:ext cx="1951380" cy="1785077"/>
          </a:xfrm>
          <a:prstGeom prst="rect">
            <a:avLst/>
          </a:prstGeom>
        </p:spPr>
      </p:pic>
      <p:sp>
        <p:nvSpPr>
          <p:cNvPr id="44" name="圆角矩形 14">
            <a:extLst>
              <a:ext uri="{FF2B5EF4-FFF2-40B4-BE49-F238E27FC236}">
                <a16:creationId xmlns:a16="http://schemas.microsoft.com/office/drawing/2014/main" id="{5FE42C43-07FF-4586-85B0-84964139C36F}"/>
              </a:ext>
            </a:extLst>
          </p:cNvPr>
          <p:cNvSpPr/>
          <p:nvPr/>
        </p:nvSpPr>
        <p:spPr bwMode="auto">
          <a:xfrm>
            <a:off x="6178880" y="5077089"/>
            <a:ext cx="4032448" cy="414293"/>
          </a:xfrm>
          <a:prstGeom prst="roundRect">
            <a:avLst/>
          </a:prstGeom>
          <a:noFill/>
          <a:ln w="9525">
            <a:solidFill>
              <a:schemeClr val="accent3"/>
            </a:solidFill>
            <a:round/>
            <a:headEnd/>
            <a:tailEnd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zh-CN" altLang="en-US" sz="1600" b="1" dirty="0">
                <a:solidFill>
                  <a:schemeClr val="accent3">
                    <a:lumMod val="100000"/>
                  </a:schemeClr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               口腔护理法操作并发症及处理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2801D4A-D7EF-43EC-8941-9D226849BC7A}"/>
              </a:ext>
            </a:extLst>
          </p:cNvPr>
          <p:cNvGrpSpPr/>
          <p:nvPr/>
        </p:nvGrpSpPr>
        <p:grpSpPr>
          <a:xfrm>
            <a:off x="6372217" y="5008041"/>
            <a:ext cx="773346" cy="552392"/>
            <a:chOff x="5663952" y="728700"/>
            <a:chExt cx="1008112" cy="720080"/>
          </a:xfrm>
        </p:grpSpPr>
        <p:sp>
          <p:nvSpPr>
            <p:cNvPr id="46" name="梯形 45">
              <a:extLst>
                <a:ext uri="{FF2B5EF4-FFF2-40B4-BE49-F238E27FC236}">
                  <a16:creationId xmlns:a16="http://schemas.microsoft.com/office/drawing/2014/main" id="{C1B87F58-88F3-49DD-9EBD-90D0B13F1869}"/>
                </a:ext>
              </a:extLst>
            </p:cNvPr>
            <p:cNvSpPr/>
            <p:nvPr/>
          </p:nvSpPr>
          <p:spPr bwMode="auto">
            <a:xfrm flipV="1">
              <a:off x="5663952" y="135877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3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7" name="梯形 66">
              <a:extLst>
                <a:ext uri="{FF2B5EF4-FFF2-40B4-BE49-F238E27FC236}">
                  <a16:creationId xmlns:a16="http://schemas.microsoft.com/office/drawing/2014/main" id="{EB2232AF-1D5F-4361-8538-27917361CD97}"/>
                </a:ext>
              </a:extLst>
            </p:cNvPr>
            <p:cNvSpPr/>
            <p:nvPr/>
          </p:nvSpPr>
          <p:spPr bwMode="auto">
            <a:xfrm>
              <a:off x="5663952" y="728700"/>
              <a:ext cx="1008112" cy="90010"/>
            </a:xfrm>
            <a:prstGeom prst="trapezoid">
              <a:avLst>
                <a:gd name="adj" fmla="val 154634"/>
              </a:avLst>
            </a:prstGeom>
            <a:solidFill>
              <a:schemeClr val="accent3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50A0BE11-0945-4AD7-9D06-879B7E52904D}"/>
                </a:ext>
              </a:extLst>
            </p:cNvPr>
            <p:cNvSpPr/>
            <p:nvPr/>
          </p:nvSpPr>
          <p:spPr bwMode="auto">
            <a:xfrm>
              <a:off x="5807968" y="728700"/>
              <a:ext cx="720080" cy="720080"/>
            </a:xfrm>
            <a:prstGeom prst="rect">
              <a:avLst/>
            </a:pr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000" dirty="0">
                  <a:solidFill>
                    <a:schemeClr val="bg1">
                      <a:lumMod val="100000"/>
                    </a:schemeClr>
                  </a:solidFill>
                  <a:latin typeface="Arial" panose="020B0604020202020204" pitchFamily="34" charset="0"/>
                  <a:ea typeface="方正正纤黑_GBK" panose="02000000000000000000" pitchFamily="2" charset="-122"/>
                  <a:sym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529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7" grpId="0" animBg="1"/>
      <p:bldP spid="52" grpId="0" animBg="1"/>
      <p:bldP spid="47" grpId="0" animBg="1"/>
      <p:bldP spid="40" grpId="0" animBg="1"/>
      <p:bldP spid="41" grpId="0" animBg="1"/>
      <p:bldP spid="42" grpId="0" animBg="1"/>
      <p:bldP spid="36" grpId="0" animBg="1"/>
      <p:bldP spid="38" grpId="0"/>
      <p:bldP spid="39" grpId="0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9" y="2855075"/>
            <a:ext cx="4205042" cy="1777400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多发生于意识障碍的病人，口腔护理的清洗液和口腔内分泌物容易误入气管，成为肺炎的主要原因。</a:t>
            </a: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2336800" y="260839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发生原因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-378187" y="193887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吸 入 性 肺 炎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52" y="1249437"/>
            <a:ext cx="4988675" cy="49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8" y="2580754"/>
            <a:ext cx="9950521" cy="2997085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为昏迷患者进行口腔护理时，患者取仰卧位，将头偏向一侧，防止漱口液吸入呼吸道。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进行口腔护理的棉球要拧干，不应过湿；昏迷患者不可漱口，以免引起误吸。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已出现肺炎的患者，应根据医嘱给予抗生素积极抗感染治疗，并结合相应的临床表现采取对症处理。</a:t>
            </a: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4892365" y="233407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预防与处理：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2070100" y="166455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吸 入 性 肺 炎</a:t>
            </a:r>
          </a:p>
        </p:txBody>
      </p:sp>
    </p:spTree>
    <p:extLst>
      <p:ext uri="{BB962C8B-B14F-4D97-AF65-F5344CB8AC3E}">
        <p14:creationId xmlns:p14="http://schemas.microsoft.com/office/powerpoint/2010/main" val="18467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8" y="2565514"/>
            <a:ext cx="4601281" cy="3530486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、擦洗过程中，护理人员操作动作粗暴，止血钳碰伤口腔黏膜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        及牙龈，尤其是患肿瘤进行放疗的病人，更易引起口腔黏膜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        损伤。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  </a:t>
            </a: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 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、喂昏迷病人牙关紧闭者进行口腔护理时，使用开口器协助张      口   方法欠正确或力量不当，造成口腔黏膜损伤。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  </a:t>
            </a: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、漱口液温度过高，造成口腔黏膜烫伤</a:t>
            </a: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2550160" y="231883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发生原因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-164827" y="164931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 腔 粘 膜 损 伤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52" y="1383765"/>
            <a:ext cx="4988675" cy="47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8" y="2580754"/>
            <a:ext cx="9950521" cy="3500006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为患者进行口腔护理时，动作要轻柔，尤其是放、化疗患者，不要使血管钳或棉签的尖部直接与患者的口腔黏膜接触。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正确使用开口器，应从臼齿处放入，并套以橡皮套，牙关紧闭者不可使用暴力使其张口。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选择温度适宜的漱口液，使用过程中，加强对口腔黏膜的观察。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4.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发生口腔黏膜损伤者，应用朵贝尔溶液。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5.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如有口腔溃疡疼痛时，溃疡面用西瓜霜喷敷或锡类散吹敷，必要时用</a:t>
            </a: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％利多卡因喷雾止痛或将洗必泰漱口液用注射器直接喷于溃疡面，每日</a:t>
            </a: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～</a:t>
            </a: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4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次，以抗感染。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4892365" y="233407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预防与处理：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2070100" y="166455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 腔 粘 膜 损 伤</a:t>
            </a:r>
          </a:p>
        </p:txBody>
      </p:sp>
    </p:spTree>
    <p:extLst>
      <p:ext uri="{BB962C8B-B14F-4D97-AF65-F5344CB8AC3E}">
        <p14:creationId xmlns:p14="http://schemas.microsoft.com/office/powerpoint/2010/main" val="27313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525199" y="2855074"/>
            <a:ext cx="4205042" cy="2357005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如操作时棉签、镊子等物品刺激咽喉部，易引起恶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    心、呕吐</a:t>
            </a: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2580640" y="260839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发生原因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2410733" y="174075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恶心、呕吐</a:t>
            </a: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6341039" y="2855074"/>
            <a:ext cx="4205042" cy="2357005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．擦洗时动作要轻柔，擦舌部和软腭时不要触及咽喉部，以免引起恶心。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．根据病情遵医嘱给予止吐药物</a:t>
            </a:r>
          </a:p>
        </p:txBody>
      </p:sp>
      <p:sp>
        <p:nvSpPr>
          <p:cNvPr id="9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7396480" y="2608395"/>
            <a:ext cx="2088426" cy="445714"/>
          </a:xfrm>
          <a:prstGeom prst="roundRect">
            <a:avLst/>
          </a:prstGeom>
          <a:solidFill>
            <a:srgbClr val="2DC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预防与处理</a:t>
            </a:r>
          </a:p>
        </p:txBody>
      </p:sp>
    </p:spTree>
    <p:extLst>
      <p:ext uri="{BB962C8B-B14F-4D97-AF65-F5344CB8AC3E}">
        <p14:creationId xmlns:p14="http://schemas.microsoft.com/office/powerpoint/2010/main" val="14950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2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6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  <p:bldP spid="8" grpId="0" animBg="1"/>
          <p:bldP spid="9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8" y="2565514"/>
            <a:ext cx="4601281" cy="3530486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、患有牙龈炎、牙周病的病人，龈沟内皮组织充血，炎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   性反应使肉芽组织形成，口轻护理对患处的刺激极易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    引起血管破裂出血。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、操作时动作粗暴，也易造成口腔及牙龈出血，尤其是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   凝血机制障碍的病人。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、为昏迷病人进行口腔护理时，开口器应用不当，造成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  口腔及牙龈损伤、出血。</a:t>
            </a: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2550160" y="231883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发生原因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-164827" y="164931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 腔 及 牙 龈 出 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33" y="2943917"/>
            <a:ext cx="4988675" cy="194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8" y="2580754"/>
            <a:ext cx="9950521" cy="2646566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、进行口腔护理时，动作要轻柔、细致，特别对凝血机制差、有出血倾向的病人，擦洗过程中，要防止碰伤粘膜及牙龈。</a:t>
            </a:r>
          </a:p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、正确使用开口器，应从病人臼齿处放入，牙关紧闭者不可使用暴力强行使其张口，以免造成损伤，引起出血。</a:t>
            </a:r>
          </a:p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、若出现口腔及牙龈出血，可采用局部止血如明胶海绵等，必要时进行全身止血治疗。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4892365" y="233407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预防与处理：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2070100" y="166455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 腔 及 牙 龈 出 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78" y="4112548"/>
            <a:ext cx="5833161" cy="272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8" y="2565514"/>
            <a:ext cx="4601281" cy="3530486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、上述引起口腔黏膜损伤、口腔及牙龈出血的原因，如病人机体抵抗力下降、营养代谢障碍、年老体弱等，可继发口腔感染。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、口腔护理清洗不彻底，尤其是颊粘膜皱襞处不易清洗干净，成为细菌生长繁殖的场所。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、口腔护理用物被污染，治疗操作中无菌技术执行不严格，也易造成口腔感染。</a:t>
            </a: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2550160" y="231883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发生原因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-164827" y="164931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 腔 感染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41" y="2318835"/>
            <a:ext cx="3794760" cy="36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口腔护理法操作并发症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8" y="2580754"/>
            <a:ext cx="9950521" cy="3240926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、去除引起口腔粘膜损伤、口腔及牙龈出血的原因，严格执行无菌操作原则及有关预防交叉感染的规定。</a:t>
            </a:r>
          </a:p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、认真仔细擦洗，以病人口腔清洁为准。</a:t>
            </a:r>
          </a:p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、注意有无出血、充血、水肿、糜烂。</a:t>
            </a:r>
          </a:p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4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、易感病人特殊监护。</a:t>
            </a:r>
          </a:p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5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、加强营养，增强机体抵抗力。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4892365" y="2334075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预防与处理：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2070100" y="1664550"/>
            <a:ext cx="7518400" cy="471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 腔 感 染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395778"/>
            <a:ext cx="2888787" cy="287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0" grpId="0" animBg="1"/>
          <p:bldP spid="33" grpId="0" animBg="1"/>
          <p:bldP spid="36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0671"/>
            <a:ext cx="9604509" cy="640300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76" y="1403062"/>
            <a:ext cx="4488564" cy="1779146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 txBox="1">
            <a:spLocks/>
          </p:cNvSpPr>
          <p:nvPr/>
        </p:nvSpPr>
        <p:spPr>
          <a:xfrm>
            <a:off x="1894840" y="554748"/>
            <a:ext cx="8666480" cy="22189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20000"/>
              </a:lnSpc>
            </a:pPr>
            <a:r>
              <a:rPr lang="zh-CN" altLang="en-US" sz="4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希望你们都拥有整齐健康的牙齿</a:t>
            </a:r>
            <a:r>
              <a:rPr lang="en-US" altLang="zh-CN" sz="4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…….</a:t>
            </a:r>
          </a:p>
          <a:p>
            <a:pPr algn="ctr"/>
            <a:r>
              <a:rPr lang="en-US" altLang="zh-CN" sz="4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   @^_^@</a:t>
            </a:r>
          </a:p>
        </p:txBody>
      </p:sp>
    </p:spTree>
    <p:extLst>
      <p:ext uri="{BB962C8B-B14F-4D97-AF65-F5344CB8AC3E}">
        <p14:creationId xmlns:p14="http://schemas.microsoft.com/office/powerpoint/2010/main" val="22565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适应症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29">
            <a:extLst>
              <a:ext uri="{FF2B5EF4-FFF2-40B4-BE49-F238E27FC236}">
                <a16:creationId xmlns:a16="http://schemas.microsoft.com/office/drawing/2014/main" id="{1CE7139D-CD6B-4D2E-BF71-26FFF7941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196" y="3466493"/>
            <a:ext cx="1376022" cy="137602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Freeform 31">
            <a:extLst>
              <a:ext uri="{FF2B5EF4-FFF2-40B4-BE49-F238E27FC236}">
                <a16:creationId xmlns:a16="http://schemas.microsoft.com/office/drawing/2014/main" id="{0583B8AC-E803-42A3-9D93-5C76A9A69477}"/>
              </a:ext>
            </a:extLst>
          </p:cNvPr>
          <p:cNvSpPr>
            <a:spLocks/>
          </p:cNvSpPr>
          <p:nvPr/>
        </p:nvSpPr>
        <p:spPr bwMode="auto">
          <a:xfrm>
            <a:off x="3365056" y="3127189"/>
            <a:ext cx="821301" cy="479552"/>
          </a:xfrm>
          <a:custGeom>
            <a:avLst/>
            <a:gdLst>
              <a:gd name="T0" fmla="*/ 23 w 189"/>
              <a:gd name="T1" fmla="*/ 104 h 110"/>
              <a:gd name="T2" fmla="*/ 177 w 189"/>
              <a:gd name="T3" fmla="*/ 24 h 110"/>
              <a:gd name="T4" fmla="*/ 189 w 189"/>
              <a:gd name="T5" fmla="*/ 12 h 110"/>
              <a:gd name="T6" fmla="*/ 189 w 189"/>
              <a:gd name="T7" fmla="*/ 12 h 110"/>
              <a:gd name="T8" fmla="*/ 176 w 189"/>
              <a:gd name="T9" fmla="*/ 0 h 110"/>
              <a:gd name="T10" fmla="*/ 4 w 189"/>
              <a:gd name="T11" fmla="*/ 89 h 110"/>
              <a:gd name="T12" fmla="*/ 7 w 189"/>
              <a:gd name="T13" fmla="*/ 106 h 110"/>
              <a:gd name="T14" fmla="*/ 7 w 189"/>
              <a:gd name="T15" fmla="*/ 107 h 110"/>
              <a:gd name="T16" fmla="*/ 23 w 189"/>
              <a:gd name="T17" fmla="*/ 104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10">
                <a:moveTo>
                  <a:pt x="23" y="104"/>
                </a:moveTo>
                <a:cubicBezTo>
                  <a:pt x="60" y="58"/>
                  <a:pt x="115" y="28"/>
                  <a:pt x="177" y="24"/>
                </a:cubicBezTo>
                <a:cubicBezTo>
                  <a:pt x="184" y="24"/>
                  <a:pt x="189" y="19"/>
                  <a:pt x="189" y="12"/>
                </a:cubicBezTo>
                <a:cubicBezTo>
                  <a:pt x="189" y="12"/>
                  <a:pt x="189" y="12"/>
                  <a:pt x="189" y="12"/>
                </a:cubicBezTo>
                <a:cubicBezTo>
                  <a:pt x="189" y="5"/>
                  <a:pt x="183" y="0"/>
                  <a:pt x="176" y="0"/>
                </a:cubicBezTo>
                <a:cubicBezTo>
                  <a:pt x="106" y="4"/>
                  <a:pt x="45" y="38"/>
                  <a:pt x="4" y="89"/>
                </a:cubicBezTo>
                <a:cubicBezTo>
                  <a:pt x="0" y="95"/>
                  <a:pt x="1" y="103"/>
                  <a:pt x="7" y="106"/>
                </a:cubicBezTo>
                <a:cubicBezTo>
                  <a:pt x="7" y="107"/>
                  <a:pt x="7" y="107"/>
                  <a:pt x="7" y="107"/>
                </a:cubicBezTo>
                <a:cubicBezTo>
                  <a:pt x="13" y="110"/>
                  <a:pt x="19" y="109"/>
                  <a:pt x="23" y="10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Freeform 32">
            <a:extLst>
              <a:ext uri="{FF2B5EF4-FFF2-40B4-BE49-F238E27FC236}">
                <a16:creationId xmlns:a16="http://schemas.microsoft.com/office/drawing/2014/main" id="{44D42643-1BD0-4027-A5EB-66186BA90E02}"/>
              </a:ext>
            </a:extLst>
          </p:cNvPr>
          <p:cNvSpPr>
            <a:spLocks/>
          </p:cNvSpPr>
          <p:nvPr/>
        </p:nvSpPr>
        <p:spPr bwMode="auto">
          <a:xfrm>
            <a:off x="4228535" y="3127189"/>
            <a:ext cx="951753" cy="1490099"/>
          </a:xfrm>
          <a:custGeom>
            <a:avLst/>
            <a:gdLst>
              <a:gd name="T0" fmla="*/ 195 w 219"/>
              <a:gd name="T1" fmla="*/ 235 h 342"/>
              <a:gd name="T2" fmla="*/ 175 w 219"/>
              <a:gd name="T3" fmla="*/ 323 h 342"/>
              <a:gd name="T4" fmla="*/ 179 w 219"/>
              <a:gd name="T5" fmla="*/ 337 h 342"/>
              <a:gd name="T6" fmla="*/ 179 w 219"/>
              <a:gd name="T7" fmla="*/ 337 h 342"/>
              <a:gd name="T8" fmla="*/ 197 w 219"/>
              <a:gd name="T9" fmla="*/ 333 h 342"/>
              <a:gd name="T10" fmla="*/ 219 w 219"/>
              <a:gd name="T11" fmla="*/ 235 h 342"/>
              <a:gd name="T12" fmla="*/ 13 w 219"/>
              <a:gd name="T13" fmla="*/ 1 h 342"/>
              <a:gd name="T14" fmla="*/ 0 w 219"/>
              <a:gd name="T15" fmla="*/ 13 h 342"/>
              <a:gd name="T16" fmla="*/ 0 w 219"/>
              <a:gd name="T17" fmla="*/ 13 h 342"/>
              <a:gd name="T18" fmla="*/ 10 w 219"/>
              <a:gd name="T19" fmla="*/ 25 h 342"/>
              <a:gd name="T20" fmla="*/ 195 w 219"/>
              <a:gd name="T21" fmla="*/ 23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9" h="342">
                <a:moveTo>
                  <a:pt x="195" y="235"/>
                </a:moveTo>
                <a:cubicBezTo>
                  <a:pt x="195" y="266"/>
                  <a:pt x="188" y="296"/>
                  <a:pt x="175" y="323"/>
                </a:cubicBezTo>
                <a:cubicBezTo>
                  <a:pt x="173" y="328"/>
                  <a:pt x="175" y="334"/>
                  <a:pt x="179" y="337"/>
                </a:cubicBezTo>
                <a:cubicBezTo>
                  <a:pt x="179" y="337"/>
                  <a:pt x="179" y="337"/>
                  <a:pt x="179" y="337"/>
                </a:cubicBezTo>
                <a:cubicBezTo>
                  <a:pt x="185" y="342"/>
                  <a:pt x="194" y="340"/>
                  <a:pt x="197" y="333"/>
                </a:cubicBezTo>
                <a:cubicBezTo>
                  <a:pt x="211" y="303"/>
                  <a:pt x="219" y="270"/>
                  <a:pt x="219" y="235"/>
                </a:cubicBezTo>
                <a:cubicBezTo>
                  <a:pt x="219" y="115"/>
                  <a:pt x="129" y="16"/>
                  <a:pt x="13" y="1"/>
                </a:cubicBezTo>
                <a:cubicBezTo>
                  <a:pt x="6" y="0"/>
                  <a:pt x="0" y="6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9"/>
                  <a:pt x="4" y="24"/>
                  <a:pt x="10" y="25"/>
                </a:cubicBezTo>
                <a:cubicBezTo>
                  <a:pt x="114" y="38"/>
                  <a:pt x="195" y="127"/>
                  <a:pt x="195" y="2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Freeform 33">
            <a:extLst>
              <a:ext uri="{FF2B5EF4-FFF2-40B4-BE49-F238E27FC236}">
                <a16:creationId xmlns:a16="http://schemas.microsoft.com/office/drawing/2014/main" id="{436C699E-314F-485C-B948-58B2BF2FEA56}"/>
              </a:ext>
            </a:extLst>
          </p:cNvPr>
          <p:cNvSpPr>
            <a:spLocks/>
          </p:cNvSpPr>
          <p:nvPr/>
        </p:nvSpPr>
        <p:spPr bwMode="auto">
          <a:xfrm>
            <a:off x="3128523" y="3619377"/>
            <a:ext cx="1896156" cy="1567270"/>
          </a:xfrm>
          <a:custGeom>
            <a:avLst/>
            <a:gdLst>
              <a:gd name="T0" fmla="*/ 413 w 436"/>
              <a:gd name="T1" fmla="*/ 240 h 360"/>
              <a:gd name="T2" fmla="*/ 189 w 436"/>
              <a:gd name="T3" fmla="*/ 329 h 360"/>
              <a:gd name="T4" fmla="*/ 30 w 436"/>
              <a:gd name="T5" fmla="*/ 170 h 360"/>
              <a:gd name="T6" fmla="*/ 51 w 436"/>
              <a:gd name="T7" fmla="*/ 19 h 360"/>
              <a:gd name="T8" fmla="*/ 47 w 436"/>
              <a:gd name="T9" fmla="*/ 3 h 360"/>
              <a:gd name="T10" fmla="*/ 47 w 436"/>
              <a:gd name="T11" fmla="*/ 3 h 360"/>
              <a:gd name="T12" fmla="*/ 30 w 436"/>
              <a:gd name="T13" fmla="*/ 7 h 360"/>
              <a:gd name="T14" fmla="*/ 1 w 436"/>
              <a:gd name="T15" fmla="*/ 128 h 360"/>
              <a:gd name="T16" fmla="*/ 229 w 436"/>
              <a:gd name="T17" fmla="*/ 358 h 360"/>
              <a:gd name="T18" fmla="*/ 432 w 436"/>
              <a:gd name="T19" fmla="*/ 254 h 360"/>
              <a:gd name="T20" fmla="*/ 430 w 436"/>
              <a:gd name="T21" fmla="*/ 238 h 360"/>
              <a:gd name="T22" fmla="*/ 430 w 436"/>
              <a:gd name="T23" fmla="*/ 238 h 360"/>
              <a:gd name="T24" fmla="*/ 413 w 436"/>
              <a:gd name="T25" fmla="*/ 24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6" h="360">
                <a:moveTo>
                  <a:pt x="413" y="240"/>
                </a:moveTo>
                <a:cubicBezTo>
                  <a:pt x="366" y="309"/>
                  <a:pt x="282" y="349"/>
                  <a:pt x="189" y="329"/>
                </a:cubicBezTo>
                <a:cubicBezTo>
                  <a:pt x="110" y="312"/>
                  <a:pt x="47" y="249"/>
                  <a:pt x="30" y="170"/>
                </a:cubicBezTo>
                <a:cubicBezTo>
                  <a:pt x="18" y="115"/>
                  <a:pt x="27" y="62"/>
                  <a:pt x="51" y="19"/>
                </a:cubicBezTo>
                <a:cubicBezTo>
                  <a:pt x="54" y="14"/>
                  <a:pt x="53" y="6"/>
                  <a:pt x="47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1" y="0"/>
                  <a:pt x="34" y="1"/>
                  <a:pt x="30" y="7"/>
                </a:cubicBezTo>
                <a:cubicBezTo>
                  <a:pt x="10" y="43"/>
                  <a:pt x="0" y="84"/>
                  <a:pt x="1" y="128"/>
                </a:cubicBezTo>
                <a:cubicBezTo>
                  <a:pt x="4" y="253"/>
                  <a:pt x="105" y="354"/>
                  <a:pt x="229" y="358"/>
                </a:cubicBezTo>
                <a:cubicBezTo>
                  <a:pt x="314" y="360"/>
                  <a:pt x="389" y="318"/>
                  <a:pt x="432" y="254"/>
                </a:cubicBezTo>
                <a:cubicBezTo>
                  <a:pt x="436" y="249"/>
                  <a:pt x="435" y="242"/>
                  <a:pt x="430" y="238"/>
                </a:cubicBezTo>
                <a:cubicBezTo>
                  <a:pt x="430" y="238"/>
                  <a:pt x="430" y="238"/>
                  <a:pt x="430" y="238"/>
                </a:cubicBezTo>
                <a:cubicBezTo>
                  <a:pt x="425" y="233"/>
                  <a:pt x="417" y="234"/>
                  <a:pt x="413" y="24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Oval 11">
            <a:extLst>
              <a:ext uri="{FF2B5EF4-FFF2-40B4-BE49-F238E27FC236}">
                <a16:creationId xmlns:a16="http://schemas.microsoft.com/office/drawing/2014/main" id="{BD248570-E834-4232-A950-066074AC9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104" y="2005927"/>
            <a:ext cx="856312" cy="8545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Oval 14">
            <a:extLst>
              <a:ext uri="{FF2B5EF4-FFF2-40B4-BE49-F238E27FC236}">
                <a16:creationId xmlns:a16="http://schemas.microsoft.com/office/drawing/2014/main" id="{CF17CD89-F514-4487-884A-87EF96B8E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918" y="4657404"/>
            <a:ext cx="856312" cy="858105"/>
          </a:xfrm>
          <a:prstGeom prst="ellipse">
            <a:avLst/>
          </a:prstGeom>
          <a:solidFill>
            <a:srgbClr val="9ED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Oval 17">
            <a:extLst>
              <a:ext uri="{FF2B5EF4-FFF2-40B4-BE49-F238E27FC236}">
                <a16:creationId xmlns:a16="http://schemas.microsoft.com/office/drawing/2014/main" id="{270D50B7-0B7B-4203-BEF8-120307AB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013" y="2555867"/>
            <a:ext cx="856312" cy="858105"/>
          </a:xfrm>
          <a:prstGeom prst="ellipse">
            <a:avLst/>
          </a:prstGeom>
          <a:solidFill>
            <a:srgbClr val="1A7F9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Oval 14">
            <a:extLst>
              <a:ext uri="{FF2B5EF4-FFF2-40B4-BE49-F238E27FC236}">
                <a16:creationId xmlns:a16="http://schemas.microsoft.com/office/drawing/2014/main" id="{CF17CD89-F514-4487-884A-87EF96B8E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762" y="3582356"/>
            <a:ext cx="856312" cy="858105"/>
          </a:xfrm>
          <a:prstGeom prst="ellipse">
            <a:avLst/>
          </a:prstGeom>
          <a:solidFill>
            <a:srgbClr val="2DC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24707" y="3720461"/>
            <a:ext cx="970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</a:rPr>
              <a:t>生活不能自理的患者</a:t>
            </a:r>
          </a:p>
        </p:txBody>
      </p:sp>
      <p:sp>
        <p:nvSpPr>
          <p:cNvPr id="55" name="矩形 54"/>
          <p:cNvSpPr/>
          <p:nvPr/>
        </p:nvSpPr>
        <p:spPr>
          <a:xfrm>
            <a:off x="3481327" y="2197040"/>
            <a:ext cx="768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</a:rPr>
              <a:t>高热</a:t>
            </a:r>
          </a:p>
        </p:txBody>
      </p:sp>
      <p:sp>
        <p:nvSpPr>
          <p:cNvPr id="56" name="矩形 55"/>
          <p:cNvSpPr/>
          <p:nvPr/>
        </p:nvSpPr>
        <p:spPr>
          <a:xfrm>
            <a:off x="2577682" y="2788405"/>
            <a:ext cx="768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</a:rPr>
              <a:t>昏迷</a:t>
            </a:r>
          </a:p>
        </p:txBody>
      </p:sp>
      <p:sp>
        <p:nvSpPr>
          <p:cNvPr id="57" name="矩形 56"/>
          <p:cNvSpPr/>
          <p:nvPr/>
        </p:nvSpPr>
        <p:spPr>
          <a:xfrm>
            <a:off x="2047651" y="3720461"/>
            <a:ext cx="768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</a:rPr>
              <a:t>危重病人</a:t>
            </a:r>
          </a:p>
        </p:txBody>
      </p:sp>
      <p:sp>
        <p:nvSpPr>
          <p:cNvPr id="58" name="矩形 57"/>
          <p:cNvSpPr/>
          <p:nvPr/>
        </p:nvSpPr>
        <p:spPr>
          <a:xfrm>
            <a:off x="2335537" y="4907729"/>
            <a:ext cx="768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</a:rPr>
              <a:t>禁食</a:t>
            </a:r>
          </a:p>
        </p:txBody>
      </p:sp>
      <p:sp>
        <p:nvSpPr>
          <p:cNvPr id="60" name="Oval 11">
            <a:extLst>
              <a:ext uri="{FF2B5EF4-FFF2-40B4-BE49-F238E27FC236}">
                <a16:creationId xmlns:a16="http://schemas.microsoft.com/office/drawing/2014/main" id="{BD248570-E834-4232-A950-066074AC923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23062" y="2137655"/>
            <a:ext cx="856312" cy="854521"/>
          </a:xfrm>
          <a:prstGeom prst="ellipse">
            <a:avLst/>
          </a:prstGeom>
          <a:solidFill>
            <a:srgbClr val="2DC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Oval 14">
            <a:extLst>
              <a:ext uri="{FF2B5EF4-FFF2-40B4-BE49-F238E27FC236}">
                <a16:creationId xmlns:a16="http://schemas.microsoft.com/office/drawing/2014/main" id="{CF17CD89-F514-4487-884A-87EF96B8ED0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29201" y="4665501"/>
            <a:ext cx="856312" cy="858105"/>
          </a:xfrm>
          <a:prstGeom prst="ellipse">
            <a:avLst/>
          </a:prstGeom>
          <a:solidFill>
            <a:srgbClr val="9ED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Oval 17">
            <a:extLst>
              <a:ext uri="{FF2B5EF4-FFF2-40B4-BE49-F238E27FC236}">
                <a16:creationId xmlns:a16="http://schemas.microsoft.com/office/drawing/2014/main" id="{270D50B7-0B7B-4203-BEF8-120307AB7E0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76401" y="2789850"/>
            <a:ext cx="856312" cy="858105"/>
          </a:xfrm>
          <a:prstGeom prst="ellipse">
            <a:avLst/>
          </a:prstGeom>
          <a:solidFill>
            <a:srgbClr val="1A7F9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Oval 14">
            <a:extLst>
              <a:ext uri="{FF2B5EF4-FFF2-40B4-BE49-F238E27FC236}">
                <a16:creationId xmlns:a16="http://schemas.microsoft.com/office/drawing/2014/main" id="{CF17CD89-F514-4487-884A-87EF96B8ED0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09364" y="3661195"/>
            <a:ext cx="856312" cy="858105"/>
          </a:xfrm>
          <a:prstGeom prst="ellipse">
            <a:avLst/>
          </a:prstGeom>
          <a:solidFill>
            <a:srgbClr val="2DC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 flipH="1">
            <a:off x="4578853" y="2327390"/>
            <a:ext cx="768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</a:rPr>
              <a:t>鼻饲</a:t>
            </a:r>
          </a:p>
        </p:txBody>
      </p:sp>
      <p:sp>
        <p:nvSpPr>
          <p:cNvPr id="65" name="矩形 64"/>
          <p:cNvSpPr/>
          <p:nvPr/>
        </p:nvSpPr>
        <p:spPr>
          <a:xfrm flipH="1">
            <a:off x="5329201" y="2960970"/>
            <a:ext cx="768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</a:rPr>
              <a:t>口腔疾患</a:t>
            </a:r>
          </a:p>
        </p:txBody>
      </p:sp>
      <p:sp>
        <p:nvSpPr>
          <p:cNvPr id="66" name="矩形 65"/>
          <p:cNvSpPr/>
          <p:nvPr/>
        </p:nvSpPr>
        <p:spPr>
          <a:xfrm flipH="1">
            <a:off x="5648376" y="3942271"/>
            <a:ext cx="768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</a:rPr>
              <a:t>术后</a:t>
            </a:r>
          </a:p>
        </p:txBody>
      </p:sp>
      <p:sp>
        <p:nvSpPr>
          <p:cNvPr id="67" name="矩形 66"/>
          <p:cNvSpPr/>
          <p:nvPr/>
        </p:nvSpPr>
        <p:spPr>
          <a:xfrm flipH="1">
            <a:off x="5482463" y="4832848"/>
            <a:ext cx="768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</a:rPr>
              <a:t>气管插管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50" y="1120066"/>
            <a:ext cx="5504343" cy="55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1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3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6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1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6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35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85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1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35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6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1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54" grpId="0"/>
      <p:bldP spid="55" grpId="0"/>
      <p:bldP spid="56" grpId="0"/>
      <p:bldP spid="57" grpId="0"/>
      <p:bldP spid="58" grpId="0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53" y="1107815"/>
            <a:ext cx="5007172" cy="5190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37" y="220756"/>
            <a:ext cx="4488564" cy="17791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37557" y="2585266"/>
            <a:ext cx="55931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口腔护理适用症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983759" y="389950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258883" y="389950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906213" y="3703276"/>
            <a:ext cx="32751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rgbClr val="4AA9DC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Arial Unicode MS" panose="020B0604020202020204" pitchFamily="34" charset="-122"/>
                <a:sym typeface="Arial" panose="020B0604020202020204" pitchFamily="34" charset="0"/>
              </a:rPr>
              <a:t>第一章</a:t>
            </a:r>
          </a:p>
        </p:txBody>
      </p:sp>
    </p:spTree>
    <p:extLst>
      <p:ext uri="{BB962C8B-B14F-4D97-AF65-F5344CB8AC3E}">
        <p14:creationId xmlns:p14="http://schemas.microsoft.com/office/powerpoint/2010/main" val="25321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77" y="3507732"/>
            <a:ext cx="2140283" cy="3066174"/>
          </a:xfrm>
          <a:prstGeom prst="rect">
            <a:avLst/>
          </a:prstGeom>
        </p:spPr>
      </p:pic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C5E4D53-260D-442A-86B6-E96723DDD6C7}"/>
              </a:ext>
            </a:extLst>
          </p:cNvPr>
          <p:cNvSpPr>
            <a:spLocks/>
          </p:cNvSpPr>
          <p:nvPr/>
        </p:nvSpPr>
        <p:spPr bwMode="auto">
          <a:xfrm>
            <a:off x="2440063" y="1762795"/>
            <a:ext cx="6349189" cy="1114612"/>
          </a:xfrm>
          <a:custGeom>
            <a:avLst/>
            <a:gdLst>
              <a:gd name="T0" fmla="*/ 303 w 3367"/>
              <a:gd name="T1" fmla="*/ 972 h 972"/>
              <a:gd name="T2" fmla="*/ 3367 w 3367"/>
              <a:gd name="T3" fmla="*/ 972 h 972"/>
              <a:gd name="T4" fmla="*/ 3367 w 3367"/>
              <a:gd name="T5" fmla="*/ 0 h 972"/>
              <a:gd name="T6" fmla="*/ 298 w 3367"/>
              <a:gd name="T7" fmla="*/ 0 h 972"/>
              <a:gd name="T8" fmla="*/ 0 w 3367"/>
              <a:gd name="T9" fmla="*/ 447 h 972"/>
              <a:gd name="T10" fmla="*/ 303 w 3367"/>
              <a:gd name="T11" fmla="*/ 972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67" h="972">
                <a:moveTo>
                  <a:pt x="303" y="972"/>
                </a:moveTo>
                <a:lnTo>
                  <a:pt x="3367" y="972"/>
                </a:lnTo>
                <a:lnTo>
                  <a:pt x="3367" y="0"/>
                </a:lnTo>
                <a:lnTo>
                  <a:pt x="298" y="0"/>
                </a:lnTo>
                <a:lnTo>
                  <a:pt x="0" y="447"/>
                </a:lnTo>
                <a:lnTo>
                  <a:pt x="303" y="972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A9BF95EC-452D-43E3-B58D-11081333B3F1}"/>
              </a:ext>
            </a:extLst>
          </p:cNvPr>
          <p:cNvSpPr>
            <a:spLocks/>
          </p:cNvSpPr>
          <p:nvPr/>
        </p:nvSpPr>
        <p:spPr bwMode="auto">
          <a:xfrm>
            <a:off x="3155614" y="2982905"/>
            <a:ext cx="9036384" cy="1151307"/>
          </a:xfrm>
          <a:custGeom>
            <a:avLst/>
            <a:gdLst>
              <a:gd name="T0" fmla="*/ 314 w 3482"/>
              <a:gd name="T1" fmla="*/ 1004 h 1004"/>
              <a:gd name="T2" fmla="*/ 3482 w 3482"/>
              <a:gd name="T3" fmla="*/ 1004 h 1004"/>
              <a:gd name="T4" fmla="*/ 3482 w 3482"/>
              <a:gd name="T5" fmla="*/ 0 h 1004"/>
              <a:gd name="T6" fmla="*/ 310 w 3482"/>
              <a:gd name="T7" fmla="*/ 0 h 1004"/>
              <a:gd name="T8" fmla="*/ 0 w 3482"/>
              <a:gd name="T9" fmla="*/ 461 h 1004"/>
              <a:gd name="T10" fmla="*/ 314 w 3482"/>
              <a:gd name="T11" fmla="*/ 1004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2" h="1004">
                <a:moveTo>
                  <a:pt x="314" y="1004"/>
                </a:moveTo>
                <a:lnTo>
                  <a:pt x="3482" y="1004"/>
                </a:lnTo>
                <a:lnTo>
                  <a:pt x="3482" y="0"/>
                </a:lnTo>
                <a:lnTo>
                  <a:pt x="310" y="0"/>
                </a:lnTo>
                <a:lnTo>
                  <a:pt x="0" y="461"/>
                </a:lnTo>
                <a:lnTo>
                  <a:pt x="314" y="1004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8F22F092-94C0-4E1E-9D33-EBC8E82AF6F2}"/>
              </a:ext>
            </a:extLst>
          </p:cNvPr>
          <p:cNvSpPr>
            <a:spLocks/>
          </p:cNvSpPr>
          <p:nvPr/>
        </p:nvSpPr>
        <p:spPr bwMode="auto">
          <a:xfrm>
            <a:off x="2918245" y="4243151"/>
            <a:ext cx="6358617" cy="1119199"/>
          </a:xfrm>
          <a:custGeom>
            <a:avLst/>
            <a:gdLst>
              <a:gd name="T0" fmla="*/ 289 w 3372"/>
              <a:gd name="T1" fmla="*/ 976 h 976"/>
              <a:gd name="T2" fmla="*/ 3372 w 3372"/>
              <a:gd name="T3" fmla="*/ 976 h 976"/>
              <a:gd name="T4" fmla="*/ 3372 w 3372"/>
              <a:gd name="T5" fmla="*/ 0 h 976"/>
              <a:gd name="T6" fmla="*/ 283 w 3372"/>
              <a:gd name="T7" fmla="*/ 0 h 976"/>
              <a:gd name="T8" fmla="*/ 0 w 3372"/>
              <a:gd name="T9" fmla="*/ 449 h 976"/>
              <a:gd name="T10" fmla="*/ 289 w 3372"/>
              <a:gd name="T11" fmla="*/ 976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72" h="976">
                <a:moveTo>
                  <a:pt x="289" y="976"/>
                </a:moveTo>
                <a:lnTo>
                  <a:pt x="3372" y="976"/>
                </a:lnTo>
                <a:lnTo>
                  <a:pt x="3372" y="0"/>
                </a:lnTo>
                <a:lnTo>
                  <a:pt x="283" y="0"/>
                </a:lnTo>
                <a:lnTo>
                  <a:pt x="0" y="449"/>
                </a:lnTo>
                <a:lnTo>
                  <a:pt x="289" y="976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64D12890-D50A-48FA-A3F0-7C1D1B52CBEC}"/>
              </a:ext>
            </a:extLst>
          </p:cNvPr>
          <p:cNvSpPr>
            <a:spLocks/>
          </p:cNvSpPr>
          <p:nvPr/>
        </p:nvSpPr>
        <p:spPr bwMode="auto">
          <a:xfrm>
            <a:off x="7739763" y="3933689"/>
            <a:ext cx="1040892" cy="1203753"/>
          </a:xfrm>
          <a:custGeom>
            <a:avLst/>
            <a:gdLst>
              <a:gd name="T0" fmla="*/ 882 w 882"/>
              <a:gd name="T1" fmla="*/ 255 h 1020"/>
              <a:gd name="T2" fmla="*/ 442 w 882"/>
              <a:gd name="T3" fmla="*/ 0 h 1020"/>
              <a:gd name="T4" fmla="*/ 0 w 882"/>
              <a:gd name="T5" fmla="*/ 255 h 1020"/>
              <a:gd name="T6" fmla="*/ 0 w 882"/>
              <a:gd name="T7" fmla="*/ 764 h 1020"/>
              <a:gd name="T8" fmla="*/ 442 w 882"/>
              <a:gd name="T9" fmla="*/ 1020 h 1020"/>
              <a:gd name="T10" fmla="*/ 882 w 882"/>
              <a:gd name="T11" fmla="*/ 764 h 1020"/>
              <a:gd name="T12" fmla="*/ 882 w 882"/>
              <a:gd name="T13" fmla="*/ 255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2" h="1020">
                <a:moveTo>
                  <a:pt x="882" y="255"/>
                </a:moveTo>
                <a:lnTo>
                  <a:pt x="442" y="0"/>
                </a:lnTo>
                <a:lnTo>
                  <a:pt x="0" y="255"/>
                </a:lnTo>
                <a:lnTo>
                  <a:pt x="0" y="764"/>
                </a:lnTo>
                <a:lnTo>
                  <a:pt x="442" y="1020"/>
                </a:lnTo>
                <a:lnTo>
                  <a:pt x="882" y="764"/>
                </a:lnTo>
                <a:lnTo>
                  <a:pt x="882" y="25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94C21782-66E1-4E50-89B8-01514B694107}"/>
              </a:ext>
            </a:extLst>
          </p:cNvPr>
          <p:cNvSpPr>
            <a:spLocks/>
          </p:cNvSpPr>
          <p:nvPr/>
        </p:nvSpPr>
        <p:spPr bwMode="auto">
          <a:xfrm>
            <a:off x="7830634" y="4031641"/>
            <a:ext cx="872130" cy="1006668"/>
          </a:xfrm>
          <a:custGeom>
            <a:avLst/>
            <a:gdLst>
              <a:gd name="T0" fmla="*/ 739 w 739"/>
              <a:gd name="T1" fmla="*/ 213 h 853"/>
              <a:gd name="T2" fmla="*/ 370 w 739"/>
              <a:gd name="T3" fmla="*/ 0 h 853"/>
              <a:gd name="T4" fmla="*/ 0 w 739"/>
              <a:gd name="T5" fmla="*/ 213 h 853"/>
              <a:gd name="T6" fmla="*/ 0 w 739"/>
              <a:gd name="T7" fmla="*/ 640 h 853"/>
              <a:gd name="T8" fmla="*/ 370 w 739"/>
              <a:gd name="T9" fmla="*/ 853 h 853"/>
              <a:gd name="T10" fmla="*/ 739 w 739"/>
              <a:gd name="T11" fmla="*/ 640 h 853"/>
              <a:gd name="T12" fmla="*/ 739 w 739"/>
              <a:gd name="T13" fmla="*/ 213 h 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9" h="853">
                <a:moveTo>
                  <a:pt x="739" y="213"/>
                </a:moveTo>
                <a:lnTo>
                  <a:pt x="370" y="0"/>
                </a:lnTo>
                <a:lnTo>
                  <a:pt x="0" y="213"/>
                </a:lnTo>
                <a:lnTo>
                  <a:pt x="0" y="640"/>
                </a:lnTo>
                <a:lnTo>
                  <a:pt x="370" y="853"/>
                </a:lnTo>
                <a:lnTo>
                  <a:pt x="739" y="640"/>
                </a:lnTo>
                <a:lnTo>
                  <a:pt x="739" y="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2400">
                <a:solidFill>
                  <a:schemeClr val="accent3">
                    <a:lumMod val="100000"/>
                  </a:schemeClr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2FC7999-8424-43DC-BBAF-2FFC9E4FF857}"/>
              </a:ext>
            </a:extLst>
          </p:cNvPr>
          <p:cNvSpPr>
            <a:spLocks/>
          </p:cNvSpPr>
          <p:nvPr/>
        </p:nvSpPr>
        <p:spPr bwMode="auto">
          <a:xfrm>
            <a:off x="8043223" y="2663799"/>
            <a:ext cx="1070398" cy="1236799"/>
          </a:xfrm>
          <a:custGeom>
            <a:avLst/>
            <a:gdLst>
              <a:gd name="T0" fmla="*/ 907 w 907"/>
              <a:gd name="T1" fmla="*/ 261 h 1048"/>
              <a:gd name="T2" fmla="*/ 454 w 907"/>
              <a:gd name="T3" fmla="*/ 0 h 1048"/>
              <a:gd name="T4" fmla="*/ 0 w 907"/>
              <a:gd name="T5" fmla="*/ 261 h 1048"/>
              <a:gd name="T6" fmla="*/ 0 w 907"/>
              <a:gd name="T7" fmla="*/ 786 h 1048"/>
              <a:gd name="T8" fmla="*/ 454 w 907"/>
              <a:gd name="T9" fmla="*/ 1048 h 1048"/>
              <a:gd name="T10" fmla="*/ 907 w 907"/>
              <a:gd name="T11" fmla="*/ 786 h 1048"/>
              <a:gd name="T12" fmla="*/ 907 w 907"/>
              <a:gd name="T13" fmla="*/ 26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7" h="1048">
                <a:moveTo>
                  <a:pt x="907" y="261"/>
                </a:moveTo>
                <a:lnTo>
                  <a:pt x="454" y="0"/>
                </a:lnTo>
                <a:lnTo>
                  <a:pt x="0" y="261"/>
                </a:lnTo>
                <a:lnTo>
                  <a:pt x="0" y="786"/>
                </a:lnTo>
                <a:lnTo>
                  <a:pt x="454" y="1048"/>
                </a:lnTo>
                <a:lnTo>
                  <a:pt x="907" y="786"/>
                </a:lnTo>
                <a:lnTo>
                  <a:pt x="907" y="26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776A269-0FC4-40C4-9C84-8B5104A99DB9}"/>
              </a:ext>
            </a:extLst>
          </p:cNvPr>
          <p:cNvSpPr>
            <a:spLocks/>
          </p:cNvSpPr>
          <p:nvPr/>
        </p:nvSpPr>
        <p:spPr bwMode="auto">
          <a:xfrm>
            <a:off x="8136456" y="2762933"/>
            <a:ext cx="898095" cy="1037354"/>
          </a:xfrm>
          <a:custGeom>
            <a:avLst/>
            <a:gdLst>
              <a:gd name="T0" fmla="*/ 761 w 761"/>
              <a:gd name="T1" fmla="*/ 220 h 879"/>
              <a:gd name="T2" fmla="*/ 380 w 761"/>
              <a:gd name="T3" fmla="*/ 0 h 879"/>
              <a:gd name="T4" fmla="*/ 0 w 761"/>
              <a:gd name="T5" fmla="*/ 220 h 879"/>
              <a:gd name="T6" fmla="*/ 0 w 761"/>
              <a:gd name="T7" fmla="*/ 659 h 879"/>
              <a:gd name="T8" fmla="*/ 380 w 761"/>
              <a:gd name="T9" fmla="*/ 879 h 879"/>
              <a:gd name="T10" fmla="*/ 761 w 761"/>
              <a:gd name="T11" fmla="*/ 659 h 879"/>
              <a:gd name="T12" fmla="*/ 761 w 761"/>
              <a:gd name="T13" fmla="*/ 22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1" h="879">
                <a:moveTo>
                  <a:pt x="761" y="220"/>
                </a:moveTo>
                <a:lnTo>
                  <a:pt x="380" y="0"/>
                </a:lnTo>
                <a:lnTo>
                  <a:pt x="0" y="220"/>
                </a:lnTo>
                <a:lnTo>
                  <a:pt x="0" y="659"/>
                </a:lnTo>
                <a:lnTo>
                  <a:pt x="380" y="879"/>
                </a:lnTo>
                <a:lnTo>
                  <a:pt x="761" y="659"/>
                </a:lnTo>
                <a:lnTo>
                  <a:pt x="761" y="2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2400">
                <a:solidFill>
                  <a:schemeClr val="accent2">
                    <a:lumMod val="100000"/>
                  </a:schemeClr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53A1E69F-EDD2-4368-9396-BCFEE18120D4}"/>
              </a:ext>
            </a:extLst>
          </p:cNvPr>
          <p:cNvSpPr>
            <a:spLocks/>
          </p:cNvSpPr>
          <p:nvPr/>
        </p:nvSpPr>
        <p:spPr bwMode="auto">
          <a:xfrm>
            <a:off x="7234042" y="1448779"/>
            <a:ext cx="1042072" cy="1201392"/>
          </a:xfrm>
          <a:custGeom>
            <a:avLst/>
            <a:gdLst>
              <a:gd name="T0" fmla="*/ 883 w 883"/>
              <a:gd name="T1" fmla="*/ 253 h 1018"/>
              <a:gd name="T2" fmla="*/ 441 w 883"/>
              <a:gd name="T3" fmla="*/ 0 h 1018"/>
              <a:gd name="T4" fmla="*/ 0 w 883"/>
              <a:gd name="T5" fmla="*/ 253 h 1018"/>
              <a:gd name="T6" fmla="*/ 0 w 883"/>
              <a:gd name="T7" fmla="*/ 764 h 1018"/>
              <a:gd name="T8" fmla="*/ 441 w 883"/>
              <a:gd name="T9" fmla="*/ 1018 h 1018"/>
              <a:gd name="T10" fmla="*/ 879 w 883"/>
              <a:gd name="T11" fmla="*/ 766 h 1018"/>
              <a:gd name="T12" fmla="*/ 883 w 883"/>
              <a:gd name="T13" fmla="*/ 253 h 1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3" h="1018">
                <a:moveTo>
                  <a:pt x="883" y="253"/>
                </a:moveTo>
                <a:lnTo>
                  <a:pt x="441" y="0"/>
                </a:lnTo>
                <a:lnTo>
                  <a:pt x="0" y="253"/>
                </a:lnTo>
                <a:lnTo>
                  <a:pt x="0" y="764"/>
                </a:lnTo>
                <a:lnTo>
                  <a:pt x="441" y="1018"/>
                </a:lnTo>
                <a:lnTo>
                  <a:pt x="879" y="766"/>
                </a:lnTo>
                <a:lnTo>
                  <a:pt x="883" y="25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F697974-25D3-4443-B7DB-C4E2FA34B1D6}"/>
              </a:ext>
            </a:extLst>
          </p:cNvPr>
          <p:cNvSpPr>
            <a:spLocks/>
          </p:cNvSpPr>
          <p:nvPr/>
        </p:nvSpPr>
        <p:spPr bwMode="auto">
          <a:xfrm>
            <a:off x="7326093" y="1544371"/>
            <a:ext cx="872130" cy="1009027"/>
          </a:xfrm>
          <a:custGeom>
            <a:avLst/>
            <a:gdLst>
              <a:gd name="T0" fmla="*/ 739 w 739"/>
              <a:gd name="T1" fmla="*/ 215 h 855"/>
              <a:gd name="T2" fmla="*/ 369 w 739"/>
              <a:gd name="T3" fmla="*/ 0 h 855"/>
              <a:gd name="T4" fmla="*/ 0 w 739"/>
              <a:gd name="T5" fmla="*/ 215 h 855"/>
              <a:gd name="T6" fmla="*/ 0 w 739"/>
              <a:gd name="T7" fmla="*/ 641 h 855"/>
              <a:gd name="T8" fmla="*/ 369 w 739"/>
              <a:gd name="T9" fmla="*/ 855 h 855"/>
              <a:gd name="T10" fmla="*/ 739 w 739"/>
              <a:gd name="T11" fmla="*/ 641 h 855"/>
              <a:gd name="T12" fmla="*/ 739 w 739"/>
              <a:gd name="T13" fmla="*/ 215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9" h="855">
                <a:moveTo>
                  <a:pt x="739" y="215"/>
                </a:moveTo>
                <a:lnTo>
                  <a:pt x="369" y="0"/>
                </a:lnTo>
                <a:lnTo>
                  <a:pt x="0" y="215"/>
                </a:lnTo>
                <a:lnTo>
                  <a:pt x="0" y="641"/>
                </a:lnTo>
                <a:lnTo>
                  <a:pt x="369" y="855"/>
                </a:lnTo>
                <a:lnTo>
                  <a:pt x="739" y="641"/>
                </a:lnTo>
                <a:lnTo>
                  <a:pt x="739" y="2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2400">
                <a:solidFill>
                  <a:schemeClr val="accent1">
                    <a:lumMod val="100000"/>
                  </a:schemeClr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030B0B7-6D33-44D9-835D-37B2B507035A}"/>
              </a:ext>
            </a:extLst>
          </p:cNvPr>
          <p:cNvSpPr/>
          <p:nvPr/>
        </p:nvSpPr>
        <p:spPr>
          <a:xfrm>
            <a:off x="3284166" y="2087439"/>
            <a:ext cx="3409732" cy="465959"/>
          </a:xfrm>
          <a:prstGeom prst="rect">
            <a:avLst/>
          </a:prstGeom>
        </p:spPr>
        <p:txBody>
          <a:bodyPr wrap="square" lIns="144000" tIns="0" rIns="144000" bIns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保持口腔清洁、湿润，预防口腔感染等并发症。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C80E771-F5EC-43E2-BDB6-61479DF0B9EE}"/>
              </a:ext>
            </a:extLst>
          </p:cNvPr>
          <p:cNvSpPr/>
          <p:nvPr/>
        </p:nvSpPr>
        <p:spPr>
          <a:xfrm>
            <a:off x="3918688" y="3325578"/>
            <a:ext cx="3409732" cy="465959"/>
          </a:xfrm>
          <a:prstGeom prst="rect">
            <a:avLst/>
          </a:prstGeom>
        </p:spPr>
        <p:txBody>
          <a:bodyPr wrap="square" lIns="144000" tIns="0" rIns="144000" bIns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预防或减轻口腔异味，清除牙垢，增进食欲，确保患者舒适。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18453B1-3A30-4335-9448-00A70C036C50}"/>
              </a:ext>
            </a:extLst>
          </p:cNvPr>
          <p:cNvSpPr/>
          <p:nvPr/>
        </p:nvSpPr>
        <p:spPr>
          <a:xfrm>
            <a:off x="3792546" y="4569770"/>
            <a:ext cx="3869326" cy="465959"/>
          </a:xfrm>
          <a:prstGeom prst="rect">
            <a:avLst/>
          </a:prstGeom>
        </p:spPr>
        <p:txBody>
          <a:bodyPr wrap="square" lIns="144000" tIns="0" rIns="144000" bIns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评估口腔内的变化（如粘膜、舌苔及牙龈等），提供患者病情动态变化的信息。</a:t>
            </a:r>
          </a:p>
        </p:txBody>
      </p:sp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口腔护理的目的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2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3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5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3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/>
      <p:bldP spid="31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操作步骤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9" y="1900637"/>
            <a:ext cx="6856802" cy="1396886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、评估患者神志是否清醒，了解病情，口腔有无感染，充血，溃疡等情况。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、向病人及家属解释操作方法，目的，取得合作。</a:t>
            </a:r>
          </a:p>
        </p:txBody>
      </p:sp>
      <p:sp>
        <p:nvSpPr>
          <p:cNvPr id="18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1607547" y="1653957"/>
            <a:ext cx="2088426" cy="4457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评估与解释</a:t>
            </a:r>
          </a:p>
        </p:txBody>
      </p:sp>
      <p:sp>
        <p:nvSpPr>
          <p:cNvPr id="32" name="TextBox 52">
            <a:extLst>
              <a:ext uri="{FF2B5EF4-FFF2-40B4-BE49-F238E27FC236}">
                <a16:creationId xmlns:a16="http://schemas.microsoft.com/office/drawing/2014/main" id="{573E28D2-62A3-419B-8212-2467FC896738}"/>
              </a:ext>
            </a:extLst>
          </p:cNvPr>
          <p:cNvSpPr txBox="1"/>
          <p:nvPr/>
        </p:nvSpPr>
        <p:spPr>
          <a:xfrm>
            <a:off x="1281359" y="3823777"/>
            <a:ext cx="6856802" cy="1899319"/>
          </a:xfrm>
          <a:prstGeom prst="roundRect">
            <a:avLst>
              <a:gd name="adj" fmla="val 33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1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、患者口唇湿润、口腔清洁、口气清新、舒适、无异味   </a:t>
            </a:r>
            <a:endParaRPr lang="en-US" altLang="zh-CN" sz="1400" dirty="0">
              <a:solidFill>
                <a:sysClr val="windowText" lastClr="000000"/>
              </a:solidFill>
              <a:latin typeface="Arial" panose="020B0604020202020204" pitchFamily="34" charset="0"/>
              <a:ea typeface="方正正纤黑_GBK" panose="02000000000000000000" pitchFamily="2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 患者口腔内原有病灶好转或痊愈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、 患者及家属会正确濑口、刷牙，学会一定的口腔保健知识</a:t>
            </a:r>
          </a:p>
        </p:txBody>
      </p:sp>
      <p:sp>
        <p:nvSpPr>
          <p:cNvPr id="35" name="Round Same Side Corner Rectangle 54">
            <a:extLst>
              <a:ext uri="{FF2B5EF4-FFF2-40B4-BE49-F238E27FC236}">
                <a16:creationId xmlns:a16="http://schemas.microsoft.com/office/drawing/2014/main" id="{B0F8ED55-AEA2-4221-8052-DBFB3D847F15}"/>
              </a:ext>
            </a:extLst>
          </p:cNvPr>
          <p:cNvSpPr/>
          <p:nvPr/>
        </p:nvSpPr>
        <p:spPr>
          <a:xfrm>
            <a:off x="1607547" y="3577098"/>
            <a:ext cx="2088426" cy="445714"/>
          </a:xfrm>
          <a:prstGeom prst="roundRect">
            <a:avLst/>
          </a:prstGeom>
          <a:solidFill>
            <a:srgbClr val="2DC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目标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89" y="1820632"/>
            <a:ext cx="4216015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6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1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2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17" grpId="0" animBg="1"/>
          <p:bldP spid="18" grpId="0" animBg="1"/>
          <p:bldP spid="32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17" grpId="0" animBg="1"/>
          <p:bldP spid="18" grpId="0" animBg="1"/>
          <p:bldP spid="32" grpId="0" animBg="1"/>
          <p:bldP spid="3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口腔护理法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FC8EE410-A425-4FBB-BAA7-6CA246A28785}"/>
              </a:ext>
            </a:extLst>
          </p:cNvPr>
          <p:cNvGrpSpPr/>
          <p:nvPr/>
        </p:nvGrpSpPr>
        <p:grpSpPr>
          <a:xfrm>
            <a:off x="5869853" y="3517218"/>
            <a:ext cx="5563666" cy="1219947"/>
            <a:chOff x="5871033" y="1810977"/>
            <a:chExt cx="3767559" cy="82611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A091EE-42B2-4848-8704-7D3260916DDE}"/>
                </a:ext>
              </a:extLst>
            </p:cNvPr>
            <p:cNvSpPr/>
            <p:nvPr/>
          </p:nvSpPr>
          <p:spPr>
            <a:xfrm>
              <a:off x="5871033" y="2155997"/>
              <a:ext cx="3681352" cy="48109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治疗车上层：治疗盘内放治疗碗</a:t>
              </a:r>
              <a:r>
                <a:rPr lang="en-US" altLang="zh-CN" sz="14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2</a:t>
              </a:r>
              <a:r>
                <a:rPr lang="zh-CN" altLang="en-US" sz="14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个（内放生理盐水棉球，另一碗放漱口水及吸水管）。口护包（内放弯血管钳、镊子、治疗巾、压舌板、 ）棉签，石蜡油。</a:t>
              </a:r>
            </a:p>
          </p:txBody>
        </p:sp>
        <p:sp>
          <p:nvSpPr>
            <p:cNvPr id="11" name="矩形: 圆角 16">
              <a:extLst>
                <a:ext uri="{FF2B5EF4-FFF2-40B4-BE49-F238E27FC236}">
                  <a16:creationId xmlns:a16="http://schemas.microsoft.com/office/drawing/2014/main" id="{259DA9BB-C9D9-4353-AA84-1A7D5DB0752A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用物准备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49B2E5-C57A-401D-A9FD-E8B9C11A3D5A}"/>
              </a:ext>
            </a:extLst>
          </p:cNvPr>
          <p:cNvGrpSpPr/>
          <p:nvPr/>
        </p:nvGrpSpPr>
        <p:grpSpPr>
          <a:xfrm>
            <a:off x="5869853" y="2342984"/>
            <a:ext cx="5563666" cy="1219947"/>
            <a:chOff x="5871033" y="1810977"/>
            <a:chExt cx="3767559" cy="82611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B33CCC0-9E7D-4233-8F58-8FC8448BA704}"/>
                </a:ext>
              </a:extLst>
            </p:cNvPr>
            <p:cNvSpPr/>
            <p:nvPr/>
          </p:nvSpPr>
          <p:spPr>
            <a:xfrm>
              <a:off x="5871033" y="2155997"/>
              <a:ext cx="3681352" cy="481094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衣帽整洁，修剪指甲，洗手，戴口罩。</a:t>
              </a:r>
            </a:p>
          </p:txBody>
        </p:sp>
        <p:sp>
          <p:nvSpPr>
            <p:cNvPr id="14" name="矩形: 圆角 14">
              <a:extLst>
                <a:ext uri="{FF2B5EF4-FFF2-40B4-BE49-F238E27FC236}">
                  <a16:creationId xmlns:a16="http://schemas.microsoft.com/office/drawing/2014/main" id="{AD877DC5-B6D7-4099-A81A-9A1C2B936A64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方正正纤黑_GBK" panose="02000000000000000000" pitchFamily="2" charset="-122"/>
                  <a:cs typeface="+mn-ea"/>
                  <a:sym typeface="Arial" panose="020B0604020202020204" pitchFamily="34" charset="0"/>
                </a:rPr>
                <a:t>操作者准备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5869853" y="1678250"/>
            <a:ext cx="111280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1A7F9C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准备：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0" y="1584960"/>
            <a:ext cx="4997000" cy="49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0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1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53" y="1107815"/>
            <a:ext cx="5007172" cy="5190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37" y="220756"/>
            <a:ext cx="4488564" cy="17791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1234" y="2585266"/>
            <a:ext cx="63658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sym typeface="Arial" panose="020B0604020202020204" pitchFamily="34" charset="0"/>
              </a:rPr>
              <a:t>口腔护理常用药物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983759" y="389950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258883" y="3899507"/>
            <a:ext cx="18449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906213" y="3703276"/>
            <a:ext cx="32751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rgbClr val="4AA9DC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Arial Unicode MS" panose="020B0604020202020204" pitchFamily="34" charset="-122"/>
                <a:sym typeface="Arial" panose="020B0604020202020204" pitchFamily="34" charset="0"/>
              </a:rPr>
              <a:t>第二章</a:t>
            </a:r>
          </a:p>
        </p:txBody>
      </p:sp>
    </p:spTree>
    <p:extLst>
      <p:ext uri="{BB962C8B-B14F-4D97-AF65-F5344CB8AC3E}">
        <p14:creationId xmlns:p14="http://schemas.microsoft.com/office/powerpoint/2010/main" val="3913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>
            <a:extLst>
              <a:ext uri="{FF2B5EF4-FFF2-40B4-BE49-F238E27FC236}">
                <a16:creationId xmlns:a16="http://schemas.microsoft.com/office/drawing/2014/main" id="{D7891F05-794B-4FC8-B752-AFC2FD0DF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方正正纤黑_GBK" panose="02000000000000000000" pitchFamily="2" charset="-122"/>
                <a:cs typeface="+mn-ea"/>
                <a:sym typeface="Arial" panose="020B0604020202020204" pitchFamily="34" charset="0"/>
              </a:rPr>
              <a:t>口腔护理常用溶液 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58240" y="1021080"/>
            <a:ext cx="9921240" cy="0"/>
          </a:xfrm>
          <a:prstGeom prst="line">
            <a:avLst/>
          </a:prstGeom>
          <a:ln>
            <a:solidFill>
              <a:srgbClr val="9CCB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Group 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481004"/>
              </p:ext>
            </p:extLst>
          </p:nvPr>
        </p:nvGraphicFramePr>
        <p:xfrm>
          <a:off x="1158240" y="1324256"/>
          <a:ext cx="9921240" cy="5076547"/>
        </p:xfrm>
        <a:graphic>
          <a:graphicData uri="http://schemas.openxmlformats.org/drawingml/2006/table">
            <a:tbl>
              <a:tblPr/>
              <a:tblGrid>
                <a:gridCol w="3084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3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3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     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溶液名称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A7F9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浓度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A7F9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作  用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A7F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3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生理盐水（中性）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1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52"/>
                        </a:solidFill>
                        <a:effectLst/>
                        <a:latin typeface="方正兰亭黑_GBK" panose="02000000000000000000" pitchFamily="2" charset="-122"/>
                        <a:ea typeface="方正兰亭黑_GBK" panose="02000000000000000000" pitchFamily="2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A7F9C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清洁口腔，预防感染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复方硼沙溶液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（朵贝尔）中性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1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52"/>
                        </a:solidFill>
                        <a:effectLst/>
                        <a:latin typeface="方正兰亭黑_GBK" panose="02000000000000000000" pitchFamily="2" charset="-122"/>
                        <a:ea typeface="方正兰亭黑_GBK" panose="02000000000000000000" pitchFamily="2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A7F9C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轻度抑菌、除臭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过氧化氢溶液</a:t>
                      </a:r>
                      <a:endParaRPr kumimoji="1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52"/>
                        </a:solidFill>
                        <a:effectLst/>
                        <a:latin typeface="方正兰亭黑_GBK" panose="02000000000000000000" pitchFamily="2" charset="-122"/>
                        <a:ea typeface="方正兰亭黑_GBK" panose="02000000000000000000" pitchFamily="2" charset="-122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（偏酸性）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C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1%</a:t>
                      </a: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～</a:t>
                      </a: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3%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A7F9C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抗菌防臭，适用于口腔感染有溃烂坏死组织者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3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碳酸氢钠溶液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C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1%</a:t>
                      </a: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～</a:t>
                      </a: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4%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A7F9C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属碱性溶液，适用于真菌感染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呋喃西林溶液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C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0</a:t>
                      </a: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．</a:t>
                      </a: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02%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A7F9C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清洁口腔，广谱抗菌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3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醋酸溶液（碱性）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C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0</a:t>
                      </a: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．</a:t>
                      </a: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1%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A7F9C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适用于绿脓杆菌感染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3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硼酸溶液（碱性）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C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2%</a:t>
                      </a: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～</a:t>
                      </a: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3%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A7F9C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酸性防腐溶液，有抑制细菌作用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3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甲硝唑溶液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C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0</a:t>
                      </a: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．</a:t>
                      </a:r>
                      <a:r>
                        <a:rPr kumimoji="1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08%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A7F9C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适用于厌氧菌感染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6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52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中药漱口液（金银花、野菊花）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1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52"/>
                        </a:solidFill>
                        <a:effectLst/>
                        <a:latin typeface="方正兰亭黑_GBK" panose="02000000000000000000" pitchFamily="2" charset="-122"/>
                        <a:ea typeface="方正兰亭黑_GBK" panose="02000000000000000000" pitchFamily="2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A7F9C"/>
                          </a:solidFill>
                          <a:effectLst/>
                          <a:latin typeface="方正兰亭黑_GBK" panose="02000000000000000000" pitchFamily="2" charset="-122"/>
                          <a:ea typeface="方正兰亭黑_GBK" panose="02000000000000000000" pitchFamily="2" charset="-122"/>
                        </a:rPr>
                        <a:t>清热、解毒、消肿、止血、抗菌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9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FE35DE2-4C51-4136-8394-0334AD86C90C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DmNqk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5japKJGX/Cx0DAAA2DAAAJwAAAHVuaXZlcnNhbC9mbGFzaF9wdWJsaXNoaW5nX3NldHRpbmdzLnhtbNVW3W7aMBS+5yksT70sabt261CgqgpoVVtAhWnrVWViQ6z6J4ttKL3a0+zB9iQ7joGC2nXpD9ImFBEfn/OdX39xfHQrBZqw3HCt6ni3uoMRU4mmXI3r+MugvX2IkbFEUSK0YnWsNEZHjUqcuaHgJu0za0HVIIBRppbZOk6tzWpRNJ1Oq9xkud/VwlnAN9VEyyjLmWHKsjzKBJnBn51lzOA5QgkAeKRWc7NGpYJQHJAuNHWCIU4hcsV9UkS0BTEpjoLakCQ341w7RU+00DnKx8M6fnd47H8LnQDV5JIpXxPTAKEX2xqhlPsoiOjzO4ZSxscphLu3j9GUU5sWr5HXj6OHKAV2SJ14lBMNNVB2Di+ZJZRYEpbBn2W31iwEQURnikieDGAH+fzruDm4/nzVa12en3bOrgfd7vngtBeCKGyidZw4WncUQ0Da5Qlb+omJtSRJIW6wGRFhWBytihZqI63WgvNrNNQCal9YwRjJIaMdItlKN/o3XLVBcxejESQiZnV8nHMiMOKWCJ4sjY0bGstt0fX2qiYCLBhPhi76+N59qE6Sktyw1bAWO8bXPGl81U5QNNMOCX7DkNUI8ncS3lKGVpuDRrmWhRTGxyIjOHiccDZl9Kio6RzwT46uwIV0YAmzmglmg4fvjt+hIRvpHHAZmcBkg5ybgF99FnBGjLkHJYsYt/rnp83W9Wmn2fq25RMkdEJU8kxwaDiTmd0IPpkhpe3CDsqREGdY0RTKabFXJrfqy9tguHQitPmtm7ECvcGWbMbLcxrz1whKu03JpDiI/nAV0HAEObQkYMJGAnTBlWNlAROikFZihkgCtGb8sZ5w7QxIwgEO0OblEQZ7xFWxGgO1gcecsrwU5M7u3vv9gw8fDz/VqtGvHz+3nzSaE35PEO8uMP7Jk5S/pP2HbBhHnqUfJ22bu3+Ts69a/TJl7XTLaHXPymhdho9Cb+WDUCoEIJFxOBRAI4JLbhl9y5F4QVtf9S0OM7GZtm4w59eM8n+Tclgtr3Vr97g4evSi6XckV1xCITyFLW+njYP9HbgZPrpVqQDa+l2/UfkNUEsDBBQAAgAIADmNqkqJxK+4sgIAAFUKAAAhAAAAdW5pdmVyc2FsL2ZsYXNoX3NraW5fc2V0dGluZ3MueG1slVZtb9sgEP6+XxFl3+vuNZ1EI7VpJlXq1mqt+h3bFxsFgwU4Xf79OMAxTuzGy6lSeO55uOO4IyV6y8Tyw2xGMsmlegZjmCg0Ii02Y/n1PG2MkeIik8KAMBdCqory+fLjT/chiWOeU8kdqKmaDc2gC7NwnymSEOPbAm1MkMmqpmL/IAt5kdJsWyjZiPxsauW+BsWZ2Frm5Y/Faj0agDNt7g1UvZzWV2jTJLUCrQFT+r5GO6viNAXeRrp0n4maLtT7pz+S7ZhmxsluPqGNyWpaQL/IVzdo43xhd+/fygLtfYGBv8ZSv3xGG6VyugfV3/zuK9qoQtZN/T89UitZYEH7mvcv8aDhkuZ2/DCrS7SzAjwQBjp7C6E87qx3ESl8jeee4LgqyZ+wrkcPAl56ymG5oVwDSdqld+pSvj02xg7IgRBDHenJZv1EGw1Lo5rA6rCO9wfemMgjUgA6xqvkTQUrn3BE7OMdf7W6dW9FnN8BixJUsAtglGEHdszftq4nzAjsmM+c5fAo+P6EfuzxmvaOb2m4zaj8XturvvWCoHbZ1qtdtV6M9ICTq6PQAWg5lcxhqTGdF1YB3hpJHOZTSk5yIoLuWEENk+IX8tK9O4wmyZEjtNpwYxHDDIehfnM52lc6vi+3ntCO/lehO5xfz4x9xK/n1BialZX9VdLzWdDZKbGFmSfDCnwmLR3UvdjISONij4kqqragXqTkU8MIaUBP3V760RqjkySqAUmGq0zCJkPlF02VglrbW2PQtk0f87ySFSW3f+aVwRvkfcGI0ytNabcTlB26MgJCCwBVWdn2rF94T9VwwzjsoJ38CHAHHjsZ0bZHx9rtxjzAxsQNF5BJHRkeiq5TYl7fMSB4tXkNK7xnQtcbmmp3tN7gn3uW29cMmy8meSA0U29r6z8togXx38l/UEsDBBQAAgAIADmNqkpGdqD88gIAAEcLAAAmAAAAdW5pdmVyc2FsL2h0bWxfcHVibGlzaGluZ19zZXR0aW5ncy54bWzNVt1O2zAUvu9TWJ64pAHGNlalRYiCQGO0op02rtBp7DYWjp3ZTku52tPswfYkO47b0grWBUSnqYoaH5/znT+fL44P7zJJxtxYoVWT7tZ3KOEq0UyoUZN+6Z9uH1BiHSgGUivepEpTctiqxXkxkMKmPe4cqlqCMMo2ctekqXN5I4omk0ld2Nz4XS0Lh/i2nugsyg23XDluolzCFP/cNOeWzhAqAOCTaTUza9VqhMQB6bNmheREMIxcCZ8UyDOXSRoFrQEktyOjC8WOtdSGmNGgSd8cHPnfXCcgtUXGlS+JbaHQi10DGBM+CJA9cc9JysUoxWj39imZCObS8jXy+nH0GKXEDpmDRznWWALlZvAZd8DAQVgGf47fOTsXBBGbKshE0scd4tNv0nb/5uy6e3J1cX756abf6Vz0z7shiNImWsWJo1VHMQakC5PwhZ8YnIMkxbjRZgjS8jhaFs3VhlqtBOfXZKAllr60omSIkcppkx4ZAZIS4UCKZLHrwIy4OxUSc/C2u/WhcvQBMOSbpGAsX3Y037G+iknrqy4kI1NdECluOXGaYEZFhm8pJ8vlJkOjs1IqwTpipWCcjAWfcHZYVmkG+CdH1+giK9ASD18uuQsevhfingz4UBvE5TDGo4pyYQN+/VnAOVj7AArzGLd6F+ftk5vzy/bJty2fILAxqOSZ4NhCnuVuI/gwJUq7uR2WI4HC8rIpTLByr0pu9Ze3wYqskKHNr92MJegNtmQzXp7TmL9GUNltCuNyEP1wldA4ggJbEjBxI8FxF6rgVQETUEQrOSWQIFFZP9ZjoQuLkjDAAdq+PMJgT4QqVyP8cqBHw7ipBLmzu/d2/937DwcfG/Xo14+f22uNZhTeleDdBQ4/XkviCyJ/zIZx5LnzaRp2pvhXLHx90qtSqMtOFa3OpypaV4Hmu0sUXykEpIVROOZIDFJkwnH2mk1+QaPWfy9DG1+pURvMYu1x+3+TCKvF9WjlPhRHT17Yaihfvfy2ar8BUEsDBBQAAgAIADmNqkpF+P6SmAEAAB8GAAAfAAAAdW5pdmVyc2FsL2h0bWxfc2tpbl9zZXR0aW5ncy5qc42UTW/CMAyG7/yKKrtOiH122w0NJk3iMGncph3SYkpFmlRJ2tEh/vvq8NEmTQfxhb48fR27sreDoD4kJsFLsDW/zfOH/Ww0QE3LAq5tnfXoGepEsXQB8zQDlnIgDlIeXz3Ju4bwGRNuTKPqE21Vy48I/GdJmWrjucdCejTl0Uqf4Y8H3PjAX6u0Q1n7klp9jgqtBR/GgmvgesiFzKhhyNWbOe0KHViUIM+gSxqDZRqa00c2jg8hRpuLRZZTXs1EIoYRjdeJFAVf9OVfVTnI+ouv98DoOXydWnYsVfpdQ+Ymnj5h9JO5BKXgkPdxiuGFGY2AtXxH5vyDWsbdghy6TFWqj/T4BqNN5zSBTpeexhg2xmuvTjdDjC6nYaP3xN0thkUwWoHsWE3uMSxQ5EV+wQfMpUiwIx202/MTygRdpDw5pB5heDm8LNr2da8p1Fx/QqwREs4IrTwTmfVtjgvGXnsHVzlZZ76ZZz6R+8T+ZeWKzRay7qPdRYLPXwGhWtN4ldX7oV6OdSOoXIOcC8HqAr7PXdXNNdj9AVBLAwQUAAIACAA5japK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A5japKDNK2rG4AAABuAAAAHAAAAHVuaXZlcnNhbC9sb2NhbF9zZXR0aW5ncy54bWyzsa/IzVEoSy0qzszPs1Uy1DNQUkjNS85PycxLt1UKDXHTtVBSKC5JzEtJzMnPS7VVystXUrC347LJyU9OzAlOLSkBKixWKMhJrEwtCknNBTJKUv0Sc4Eqn7aueNm8QkFX4cn+dc+m7FTSt+MCAF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A5japKNdvZrWgBAADzAgAAKQAAAHVuaXZlcnNhbC9za2luX2N1c3RvbWl6YXRpb25fc2V0dGluZ3MueG1sjVLbahsxEH3PV4j8gCWNbgtbg67FkIdCE/K89aphiaMtK4WEoo+vNq1x3Lq0mqeZc+YMMzp9fpySfc5lfpq+D2Wa0+dYypQe8vYKoX4/H+bl0xJzLHlzqtxPaZxfdunrvNZaNZchjcMy2hXNW4zC20NKauVUy5hhFEnmqVfIeW4b1oHrwDbMUWL7zW8SP3WXuI+pXFbtN2fonw27lONSdmmMr1s4Z7+Hzjf4uAzj1Hh5K9ga9Ti1OrYGYoRL7ivVACCQ5Y44XKXspCbIY8YxVKMoUECEc9KJSiTl0LLQiabCfCcQk4xRV6mnrRtpbRy1VUJHiG7TvOpsDcFIjBEhBJirXEAwGDU2NA0Naj0gODAgqjaaKEDBBhNY9c4Ly5GiXmBcmTGA8em4p+3en+tU/e91juf8h+DFL7iIrt7aXDBXv39elka+jU/fDkOJ6MuQ4278cB3ubm6uf3nyzb9HxmrUtvFfff0DUEsDBBQAAgAIADmNqkrRO6BVfQEAAGUXAAAXAAAAdW5pdmVyc2FsL3VuaXZlcnNhbC5wbmfrDPBz5+WS4mJgYOD19HAJYmBg6WFgYM7nYAOK7Fd05AVSjMVB7k4M687JvARyWNIdfR0ZGDb2c/9JZAXyOQs8IosZGPgOgzDj8fwVKQwMYr88XRxDKuLe3jZctTpAwi3wuf0+E7MwpSWcSwSDft7jfHJv90HBI18Prvr3mMXMQrZ+2/vfG9e93qhz+vbbMmagmQ+4a3+dz3BczPn3rr/BrW1vvyQDBRn23c9wnr+3+eLjjxa1HED+gdIety98buuvv/7CCJK/bhx10eRfsLU1E5BTYLtY1PezzXw5kNSOeRe7lm1mBitSlQCJCDQJgniKo5xRzihnlDPKGeWMckY5o5xRzihnlDPKGeWMckY5o5xRzihnlDPKGRYcw7Ofa6pAjAdVbtqzrpXa2sLHin/vQxorfvx/W651LQN0kNnkG59b8vfff78ogkTu529ZeL6u6eKNzz9tpqVa/gUNRTe8N466kOG037qvPj5oxSfV7wxJIKWern4u65wSmgBQSwMEFAACAAgAOY2qSiGCv4RKAAAAawAAABsAAAB1bml2ZXJzYWwvdW5pdmVyc2FsLnBuZy54bWyzsa/IzVEoSy0qzszPs1Uy1DNQsrfj5bIpKEoty0wtV6gAigEFIUBJoRLINUJwyzNTSjJAKkwMEIIZqZnpGSW2ShampnBBfaCZAFBLAQIAABQAAgAIADmNqkoVDq0oZAQAAAcRAAAdAAAAAAAAAAEAAAAAAAAAAAB1bml2ZXJzYWwvY29tbW9uX21lc3NhZ2VzLmxuZ1BLAQIAABQAAgAIADmNqkokZf8LHQMAADYMAAAnAAAAAAAAAAEAAAAAAJ8EAAB1bml2ZXJzYWwvZmxhc2hfcHVibGlzaGluZ19zZXR0aW5ncy54bWxQSwECAAAUAAIACAA5japKicSvuLICAABVCgAAIQAAAAAAAAABAAAAAAABCAAAdW5pdmVyc2FsL2ZsYXNoX3NraW5fc2V0dGluZ3MueG1sUEsBAgAAFAACAAgAOY2qSkZ2oPzyAgAARwsAACYAAAAAAAAAAQAAAAAA8goAAHVuaXZlcnNhbC9odG1sX3B1Ymxpc2hpbmdfc2V0dGluZ3MueG1sUEsBAgAAFAACAAgAOY2qSkX4/pKYAQAAHwYAAB8AAAAAAAAAAQAAAAAAKA4AAHVuaXZlcnNhbC9odG1sX3NraW5fc2V0dGluZ3MuanNQSwECAAAUAAIACAA5japKPTwv0cEAAADlAQAAGgAAAAAAAAABAAAAAAD9DwAAdW5pdmVyc2FsL2kxOG5fcHJlc2V0cy54bWxQSwECAAAUAAIACAA5japKDNK2rG4AAABuAAAAHAAAAAAAAAABAAAAAAD2EAAAdW5pdmVyc2FsL2xvY2FsX3NldHRpbmdzLnhtbFBLAQIAABQAAgAIAESUV0cjtE77+wIAALAIAAAUAAAAAAAAAAEAAAAAAJ4RAAB1bml2ZXJzYWwvcGxheWVyLnhtbFBLAQIAABQAAgAIADmNqko129mtaAEAAPMCAAApAAAAAAAAAAEAAAAAAMsUAAB1bml2ZXJzYWwvc2tpbl9jdXN0b21pemF0aW9uX3NldHRpbmdzLnhtbFBLAQIAABQAAgAIADmNqkrRO6BVfQEAAGUXAAAXAAAAAAAAAAAAAAAAAHoWAAB1bml2ZXJzYWwvdW5pdmVyc2FsLnBuZ1BLAQIAABQAAgAIADmNqkohgr+ESgAAAGsAAAAbAAAAAAAAAAEAAAAAACwYAAB1bml2ZXJzYWwvdW5pdmVyc2FsLnBuZy54bWxQSwUGAAAAAAsACwBJAwAArxg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蒲公英教育通用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9BBF"/>
      </a:accent1>
      <a:accent2>
        <a:srgbClr val="104D60"/>
      </a:accent2>
      <a:accent3>
        <a:srgbClr val="2DCFFF"/>
      </a:accent3>
      <a:accent4>
        <a:srgbClr val="1A7F9C"/>
      </a:accent4>
      <a:accent5>
        <a:srgbClr val="8E846C"/>
      </a:accent5>
      <a:accent6>
        <a:srgbClr val="BFBFBF"/>
      </a:accent6>
      <a:hlink>
        <a:srgbClr val="229BBF"/>
      </a:hlink>
      <a:folHlink>
        <a:srgbClr val="BFBFBF"/>
      </a:folHlink>
    </a:clrScheme>
    <a:fontScheme name="temp">
      <a:majorFont>
        <a:latin typeface="Arial" panose="020F0302020204030204"/>
        <a:ea typeface="迷你简少儿"/>
        <a:cs typeface=""/>
      </a:majorFont>
      <a:minorFont>
        <a:latin typeface="Arial" panose="020F0502020204030204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29BBF"/>
    </a:accent1>
    <a:accent2>
      <a:srgbClr val="104D60"/>
    </a:accent2>
    <a:accent3>
      <a:srgbClr val="2DCFFF"/>
    </a:accent3>
    <a:accent4>
      <a:srgbClr val="1A7F9C"/>
    </a:accent4>
    <a:accent5>
      <a:srgbClr val="8E846C"/>
    </a:accent5>
    <a:accent6>
      <a:srgbClr val="BFBFBF"/>
    </a:accent6>
    <a:hlink>
      <a:srgbClr val="229BBF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29BBF"/>
    </a:accent1>
    <a:accent2>
      <a:srgbClr val="104D60"/>
    </a:accent2>
    <a:accent3>
      <a:srgbClr val="2DCFFF"/>
    </a:accent3>
    <a:accent4>
      <a:srgbClr val="1A7F9C"/>
    </a:accent4>
    <a:accent5>
      <a:srgbClr val="8E846C"/>
    </a:accent5>
    <a:accent6>
      <a:srgbClr val="BFBFBF"/>
    </a:accent6>
    <a:hlink>
      <a:srgbClr val="229BBF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29BBF"/>
    </a:accent1>
    <a:accent2>
      <a:srgbClr val="104D60"/>
    </a:accent2>
    <a:accent3>
      <a:srgbClr val="2DCFFF"/>
    </a:accent3>
    <a:accent4>
      <a:srgbClr val="1A7F9C"/>
    </a:accent4>
    <a:accent5>
      <a:srgbClr val="8E846C"/>
    </a:accent5>
    <a:accent6>
      <a:srgbClr val="BFBFBF"/>
    </a:accent6>
    <a:hlink>
      <a:srgbClr val="229BB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2076</Words>
  <Application>Microsoft Office PowerPoint</Application>
  <PresentationFormat>宽屏</PresentationFormat>
  <Paragraphs>257</Paragraphs>
  <Slides>29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4" baseType="lpstr">
      <vt:lpstr>等线</vt:lpstr>
      <vt:lpstr>方正兰亭大黑_GBK</vt:lpstr>
      <vt:lpstr>方正兰亭黑_GBK</vt:lpstr>
      <vt:lpstr>Arial</vt:lpstr>
      <vt:lpstr>Office 主题​​</vt:lpstr>
      <vt:lpstr>PowerPoint 演示文稿</vt:lpstr>
      <vt:lpstr>PowerPoint 演示文稿</vt:lpstr>
      <vt:lpstr>适应症</vt:lpstr>
      <vt:lpstr>PowerPoint 演示文稿</vt:lpstr>
      <vt:lpstr>口腔护理的目的</vt:lpstr>
      <vt:lpstr>操作步骤</vt:lpstr>
      <vt:lpstr>口腔护理法</vt:lpstr>
      <vt:lpstr>PowerPoint 演示文稿</vt:lpstr>
      <vt:lpstr>口腔护理常用溶液 </vt:lpstr>
      <vt:lpstr>常用药</vt:lpstr>
      <vt:lpstr>PowerPoint 演示文稿</vt:lpstr>
      <vt:lpstr>实施步骤 </vt:lpstr>
      <vt:lpstr>实施步骤 </vt:lpstr>
      <vt:lpstr>PowerPoint 演示文稿</vt:lpstr>
      <vt:lpstr>口腔护理操作的注意事项</vt:lpstr>
      <vt:lpstr>PowerPoint 演示文稿</vt:lpstr>
      <vt:lpstr>口腔护理法操作并发症</vt:lpstr>
      <vt:lpstr>口腔护理法操作并发症</vt:lpstr>
      <vt:lpstr>口腔护理法操作并发症</vt:lpstr>
      <vt:lpstr>口腔护理法操作并发症</vt:lpstr>
      <vt:lpstr>口腔护理法操作并发症</vt:lpstr>
      <vt:lpstr>口腔护理法操作并发症</vt:lpstr>
      <vt:lpstr>口腔护理法操作并发症</vt:lpstr>
      <vt:lpstr>口腔护理法操作并发症</vt:lpstr>
      <vt:lpstr>口腔护理法操作并发症</vt:lpstr>
      <vt:lpstr>口腔护理法操作并发症</vt:lpstr>
      <vt:lpstr>口腔护理法操作并发症</vt:lpstr>
      <vt:lpstr>口腔护理法操作并发症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蓝色小清新口腔-外科病人护理动态PPT</dc:title>
  <dc:creator/>
  <cp:lastModifiedBy/>
  <cp:revision>1</cp:revision>
  <dcterms:created xsi:type="dcterms:W3CDTF">2019-09-11T09:50:42Z</dcterms:created>
  <dcterms:modified xsi:type="dcterms:W3CDTF">2021-02-01T12:17:56Z</dcterms:modified>
</cp:coreProperties>
</file>