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91" r:id="rId2"/>
    <p:sldId id="280" r:id="rId3"/>
    <p:sldId id="257" r:id="rId4"/>
    <p:sldId id="258" r:id="rId5"/>
    <p:sldId id="264" r:id="rId6"/>
    <p:sldId id="284" r:id="rId7"/>
    <p:sldId id="282" r:id="rId8"/>
    <p:sldId id="285" r:id="rId9"/>
    <p:sldId id="286" r:id="rId10"/>
    <p:sldId id="287" r:id="rId11"/>
    <p:sldId id="288" r:id="rId12"/>
    <p:sldId id="269" r:id="rId13"/>
    <p:sldId id="289" r:id="rId14"/>
    <p:sldId id="29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1E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8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0" y="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48E09-F9EF-4B4E-8E5F-51533F6E0F16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6E522-C091-4D49-BE5F-A9A96F6BB7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4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7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43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34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63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82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0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5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6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78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1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6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116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6E522-C091-4D49-BE5F-A9A96F6BB7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04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0519-65D8-4922-BD0A-F43082EF1E17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962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223428"/>
            <a:ext cx="12192000" cy="36345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18953" y="4856722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牙医护理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洁牙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3043128"/>
            <a:ext cx="12192000" cy="1802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50" y="3089800"/>
            <a:ext cx="3810000" cy="4038600"/>
          </a:xfrm>
          <a:prstGeom prst="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3186427" y="3683430"/>
            <a:ext cx="7061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236"/>
            <a:ext cx="3163908" cy="528677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3528742" y="883891"/>
            <a:ext cx="61708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DENTAL</a:t>
            </a:r>
            <a:endParaRPr lang="zh-CN" altLang="en-US" sz="11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Higher And Stronger">
            <a:hlinkClick r:id="" action="ppaction://media"/>
            <a:extLst>
              <a:ext uri="{FF2B5EF4-FFF2-40B4-BE49-F238E27FC236}">
                <a16:creationId xmlns:a16="http://schemas.microsoft.com/office/drawing/2014/main" id="{04AAB9E0-45F9-4394-B7E5-392901700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1617" y="-74644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/>
      <p:bldP spid="11" grpId="0" animBg="1"/>
      <p:bldP spid="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0"/>
          <p:cNvSpPr/>
          <p:nvPr/>
        </p:nvSpPr>
        <p:spPr>
          <a:xfrm rot="16200000">
            <a:off x="3210281" y="2323295"/>
            <a:ext cx="1839084" cy="182124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32826" y="2670212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护理牙齿的重点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14910" y="2748146"/>
            <a:ext cx="1229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7" y="4927135"/>
            <a:ext cx="4475483" cy="19898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930" y="2470465"/>
            <a:ext cx="4427496" cy="46607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2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Other_1"/>
          <p:cNvSpPr/>
          <p:nvPr>
            <p:custDataLst>
              <p:tags r:id="rId1"/>
            </p:custDataLst>
          </p:nvPr>
        </p:nvSpPr>
        <p:spPr>
          <a:xfrm>
            <a:off x="2039526" y="4602994"/>
            <a:ext cx="1158141" cy="689417"/>
          </a:xfrm>
          <a:prstGeom prst="snip2SameRect">
            <a:avLst>
              <a:gd name="adj1" fmla="val 25728"/>
              <a:gd name="adj2" fmla="val 0"/>
            </a:avLst>
          </a:prstGeom>
          <a:solidFill>
            <a:schemeClr val="bg1"/>
          </a:solidFill>
          <a:ln w="76200" cap="flat" cmpd="sng" algn="ctr">
            <a:solidFill>
              <a:srgbClr val="92D050"/>
            </a:solidFill>
            <a:prstDash val="solid"/>
          </a:ln>
          <a:effectLst/>
        </p:spPr>
        <p:txBody>
          <a:bodyPr tIns="0" anchor="ctr"/>
          <a:lstStyle/>
          <a:p>
            <a:pPr algn="ctr">
              <a:defRPr/>
            </a:pPr>
            <a:r>
              <a:rPr lang="zh-CN" altLang="en-US" sz="2400" b="1" kern="0" dirty="0">
                <a:ln w="18415" cmpd="sng">
                  <a:noFill/>
                  <a:prstDash val="solid"/>
                </a:ln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成人</a:t>
            </a:r>
            <a:endParaRPr lang="en-US" sz="2400" b="1" kern="0" dirty="0">
              <a:ln w="18415" cmpd="sng">
                <a:noFill/>
                <a:prstDash val="solid"/>
              </a:ln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MH_Other_1"/>
          <p:cNvSpPr/>
          <p:nvPr>
            <p:custDataLst>
              <p:tags r:id="rId2"/>
            </p:custDataLst>
          </p:nvPr>
        </p:nvSpPr>
        <p:spPr>
          <a:xfrm>
            <a:off x="2109253" y="1388810"/>
            <a:ext cx="1158141" cy="689417"/>
          </a:xfrm>
          <a:prstGeom prst="snip2SameRect">
            <a:avLst>
              <a:gd name="adj1" fmla="val 25728"/>
              <a:gd name="adj2" fmla="val 0"/>
            </a:avLst>
          </a:prstGeom>
          <a:solidFill>
            <a:schemeClr val="bg1"/>
          </a:solidFill>
          <a:ln w="76200" cap="flat" cmpd="sng" algn="ctr">
            <a:solidFill>
              <a:srgbClr val="92D050"/>
            </a:solidFill>
            <a:prstDash val="solid"/>
          </a:ln>
          <a:effectLst/>
        </p:spPr>
        <p:txBody>
          <a:bodyPr tIns="0" anchor="ctr"/>
          <a:lstStyle/>
          <a:p>
            <a:pPr algn="ctr">
              <a:defRPr/>
            </a:pPr>
            <a:r>
              <a:rPr lang="zh-CN" altLang="en-US" sz="2400" b="1" kern="0" dirty="0">
                <a:ln w="18415" cmpd="sng">
                  <a:noFill/>
                  <a:prstDash val="solid"/>
                </a:ln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儿童</a:t>
            </a:r>
            <a:endParaRPr lang="en-US" sz="2400" b="1" kern="0" dirty="0">
              <a:ln w="18415" cmpd="sng">
                <a:noFill/>
                <a:prstDash val="solid"/>
              </a:ln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5802" y="130521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护理牙齿的重点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942844" y="2721136"/>
            <a:ext cx="920441" cy="44159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300000"/>
              </a:lnSpc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MH_SubTitle_1"/>
          <p:cNvSpPr/>
          <p:nvPr>
            <p:custDataLst>
              <p:tags r:id="rId3"/>
            </p:custDataLst>
          </p:nvPr>
        </p:nvSpPr>
        <p:spPr>
          <a:xfrm>
            <a:off x="576341" y="2018569"/>
            <a:ext cx="6244316" cy="789021"/>
          </a:xfrm>
          <a:custGeom>
            <a:avLst/>
            <a:gdLst/>
            <a:ahLst/>
            <a:cxnLst/>
            <a:rect l="l" t="t" r="r" b="b"/>
            <a:pathLst>
              <a:path w="6408712" h="1143744">
                <a:moveTo>
                  <a:pt x="403479" y="0"/>
                </a:moveTo>
                <a:lnTo>
                  <a:pt x="2808312" y="0"/>
                </a:lnTo>
                <a:lnTo>
                  <a:pt x="3600400" y="0"/>
                </a:lnTo>
                <a:lnTo>
                  <a:pt x="6005233" y="0"/>
                </a:lnTo>
                <a:lnTo>
                  <a:pt x="6408712" y="571872"/>
                </a:lnTo>
                <a:lnTo>
                  <a:pt x="6005233" y="1143744"/>
                </a:lnTo>
                <a:lnTo>
                  <a:pt x="3600400" y="1143744"/>
                </a:lnTo>
                <a:lnTo>
                  <a:pt x="2808312" y="1143744"/>
                </a:lnTo>
                <a:lnTo>
                  <a:pt x="403479" y="1143744"/>
                </a:lnTo>
                <a:lnTo>
                  <a:pt x="0" y="571872"/>
                </a:lnTo>
                <a:close/>
              </a:path>
            </a:pathLst>
          </a:custGeom>
          <a:solidFill>
            <a:schemeClr val="accent3"/>
          </a:solidFill>
          <a:ln w="28575" cap="flat" cmpd="sng" algn="ctr">
            <a:noFill/>
            <a:prstDash val="solid"/>
          </a:ln>
          <a:effectLst/>
        </p:spPr>
        <p:txBody>
          <a:bodyPr lIns="468000" tIns="0" rIns="468000" bIns="0" anchor="ctr">
            <a:normAutofit/>
          </a:bodyPr>
          <a:lstStyle/>
          <a:p>
            <a:pPr lvl="0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防治龋齿要紧记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7" name="MH_SubTitle_1"/>
          <p:cNvSpPr/>
          <p:nvPr>
            <p:custDataLst>
              <p:tags r:id="rId4"/>
            </p:custDataLst>
          </p:nvPr>
        </p:nvSpPr>
        <p:spPr>
          <a:xfrm>
            <a:off x="542077" y="5241146"/>
            <a:ext cx="6278580" cy="789021"/>
          </a:xfrm>
          <a:custGeom>
            <a:avLst/>
            <a:gdLst/>
            <a:ahLst/>
            <a:cxnLst/>
            <a:rect l="l" t="t" r="r" b="b"/>
            <a:pathLst>
              <a:path w="6408712" h="1143744">
                <a:moveTo>
                  <a:pt x="403479" y="0"/>
                </a:moveTo>
                <a:lnTo>
                  <a:pt x="2808312" y="0"/>
                </a:lnTo>
                <a:lnTo>
                  <a:pt x="3600400" y="0"/>
                </a:lnTo>
                <a:lnTo>
                  <a:pt x="6005233" y="0"/>
                </a:lnTo>
                <a:lnTo>
                  <a:pt x="6408712" y="571872"/>
                </a:lnTo>
                <a:lnTo>
                  <a:pt x="6005233" y="1143744"/>
                </a:lnTo>
                <a:lnTo>
                  <a:pt x="3600400" y="1143744"/>
                </a:lnTo>
                <a:lnTo>
                  <a:pt x="2808312" y="1143744"/>
                </a:lnTo>
                <a:lnTo>
                  <a:pt x="403479" y="1143744"/>
                </a:lnTo>
                <a:lnTo>
                  <a:pt x="0" y="571872"/>
                </a:lnTo>
                <a:close/>
              </a:path>
            </a:pathLst>
          </a:custGeom>
          <a:solidFill>
            <a:schemeClr val="accent3"/>
          </a:solidFill>
          <a:ln w="28575" cap="flat" cmpd="sng" algn="ctr">
            <a:noFill/>
            <a:prstDash val="solid"/>
          </a:ln>
          <a:effectLst/>
        </p:spPr>
        <p:txBody>
          <a:bodyPr lIns="468000" tIns="0" rIns="468000" bIns="0" anchor="ctr">
            <a:normAutofit/>
          </a:bodyPr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防治牙周疾病是关键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41" y="1947059"/>
            <a:ext cx="862459" cy="86988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" b="9837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6504" y="1295317"/>
            <a:ext cx="2215387" cy="2173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43" y="5196036"/>
            <a:ext cx="862459" cy="8698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67" b="100000" l="41200" r="94100">
                        <a14:backgroundMark x1="41700" y1="57351" x2="46900" y2="60844"/>
                        <a14:backgroundMark x1="46800" y1="60844" x2="49900" y2="59971"/>
                        <a14:backgroundMark x1="49600" y1="60408" x2="53300" y2="60553"/>
                        <a14:backgroundMark x1="53200" y1="60408" x2="53800" y2="58952"/>
                        <a14:backgroundMark x1="53500" y1="58806" x2="53200" y2="57496"/>
                        <a14:backgroundMark x1="52800" y1="57351" x2="52100" y2="56186"/>
                        <a14:backgroundMark x1="52100" y1="56186" x2="53200" y2="52547"/>
                        <a14:backgroundMark x1="53100" y1="53566" x2="53200" y2="50073"/>
                        <a14:backgroundMark x1="53200" y1="50218" x2="53600" y2="48908"/>
                        <a14:backgroundMark x1="41700" y1="68705" x2="44200" y2="68705"/>
                        <a14:backgroundMark x1="44400" y1="69141" x2="47200" y2="70742"/>
                        <a14:backgroundMark x1="46700" y1="70742" x2="50000" y2="71907"/>
                        <a14:backgroundMark x1="50100" y1="72344" x2="56100" y2="69287"/>
                        <a14:backgroundMark x1="56500" y1="69432" x2="58600" y2="68268"/>
                        <a14:backgroundMark x1="58800" y1="68268" x2="59300" y2="64483"/>
                        <a14:backgroundMark x1="59700" y1="64192" x2="56800" y2="63464"/>
                        <a14:backgroundMark x1="56800" y1="63464" x2="56800" y2="63464"/>
                        <a14:backgroundMark x1="54000" y1="50073" x2="54500" y2="5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5"/>
          <a:stretch/>
        </p:blipFill>
        <p:spPr>
          <a:xfrm flipH="1">
            <a:off x="-268493" y="3641808"/>
            <a:ext cx="2166874" cy="2416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95" y="884969"/>
            <a:ext cx="5883850" cy="62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" grpId="0" animBg="1"/>
      <p:bldP spid="28" grpId="0" animBg="1"/>
      <p:bldP spid="29" grpId="0" animBg="1"/>
      <p:bldP spid="3" grpId="0" animBg="1"/>
      <p:bldP spid="56" grpId="0" animBg="1"/>
      <p:bldP spid="5" grpId="0"/>
      <p:bldP spid="55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/>
          <p:cNvGrpSpPr/>
          <p:nvPr/>
        </p:nvGrpSpPr>
        <p:grpSpPr>
          <a:xfrm>
            <a:off x="6781644" y="1314118"/>
            <a:ext cx="6133206" cy="4766207"/>
            <a:chOff x="6039522" y="1261840"/>
            <a:chExt cx="6133206" cy="4766207"/>
          </a:xfrm>
        </p:grpSpPr>
        <p:sp>
          <p:nvSpPr>
            <p:cNvPr id="8" name="左箭头 34"/>
            <p:cNvSpPr/>
            <p:nvPr/>
          </p:nvSpPr>
          <p:spPr>
            <a:xfrm>
              <a:off x="6281159" y="1647448"/>
              <a:ext cx="1338338" cy="1646495"/>
            </a:xfrm>
            <a:custGeom>
              <a:avLst/>
              <a:gdLst>
                <a:gd name="connsiteX0" fmla="*/ 0 w 2396473"/>
                <a:gd name="connsiteY0" fmla="*/ 895779 h 1791558"/>
                <a:gd name="connsiteX1" fmla="*/ 745879 w 2396473"/>
                <a:gd name="connsiteY1" fmla="*/ 0 h 1791558"/>
                <a:gd name="connsiteX2" fmla="*/ 745879 w 2396473"/>
                <a:gd name="connsiteY2" fmla="*/ 402921 h 1791558"/>
                <a:gd name="connsiteX3" fmla="*/ 2396473 w 2396473"/>
                <a:gd name="connsiteY3" fmla="*/ 402921 h 1791558"/>
                <a:gd name="connsiteX4" fmla="*/ 2396473 w 2396473"/>
                <a:gd name="connsiteY4" fmla="*/ 1388637 h 1791558"/>
                <a:gd name="connsiteX5" fmla="*/ 745879 w 2396473"/>
                <a:gd name="connsiteY5" fmla="*/ 1388637 h 1791558"/>
                <a:gd name="connsiteX6" fmla="*/ 745879 w 2396473"/>
                <a:gd name="connsiteY6" fmla="*/ 1791558 h 1791558"/>
                <a:gd name="connsiteX7" fmla="*/ 0 w 2396473"/>
                <a:gd name="connsiteY7" fmla="*/ 895779 h 1791558"/>
                <a:gd name="connsiteX0-1" fmla="*/ 0 w 2396473"/>
                <a:gd name="connsiteY0-2" fmla="*/ 895779 h 1791558"/>
                <a:gd name="connsiteX1-3" fmla="*/ 745879 w 2396473"/>
                <a:gd name="connsiteY1-4" fmla="*/ 0 h 1791558"/>
                <a:gd name="connsiteX2-5" fmla="*/ 745879 w 2396473"/>
                <a:gd name="connsiteY2-6" fmla="*/ 402921 h 1791558"/>
                <a:gd name="connsiteX3-7" fmla="*/ 1572014 w 2396473"/>
                <a:gd name="connsiteY3-8" fmla="*/ 402921 h 1791558"/>
                <a:gd name="connsiteX4-9" fmla="*/ 2396473 w 2396473"/>
                <a:gd name="connsiteY4-10" fmla="*/ 1388637 h 1791558"/>
                <a:gd name="connsiteX5-11" fmla="*/ 745879 w 2396473"/>
                <a:gd name="connsiteY5-12" fmla="*/ 1388637 h 1791558"/>
                <a:gd name="connsiteX6-13" fmla="*/ 745879 w 2396473"/>
                <a:gd name="connsiteY6-14" fmla="*/ 1791558 h 1791558"/>
                <a:gd name="connsiteX7-15" fmla="*/ 0 w 2396473"/>
                <a:gd name="connsiteY7-16" fmla="*/ 895779 h 1791558"/>
                <a:gd name="connsiteX0-17" fmla="*/ 0 w 1901797"/>
                <a:gd name="connsiteY0-18" fmla="*/ 895779 h 1791558"/>
                <a:gd name="connsiteX1-19" fmla="*/ 745879 w 1901797"/>
                <a:gd name="connsiteY1-20" fmla="*/ 0 h 1791558"/>
                <a:gd name="connsiteX2-21" fmla="*/ 745879 w 1901797"/>
                <a:gd name="connsiteY2-22" fmla="*/ 402921 h 1791558"/>
                <a:gd name="connsiteX3-23" fmla="*/ 1572014 w 1901797"/>
                <a:gd name="connsiteY3-24" fmla="*/ 402921 h 1791558"/>
                <a:gd name="connsiteX4-25" fmla="*/ 1901797 w 1901797"/>
                <a:gd name="connsiteY4-26" fmla="*/ 1373646 h 1791558"/>
                <a:gd name="connsiteX5-27" fmla="*/ 745879 w 1901797"/>
                <a:gd name="connsiteY5-28" fmla="*/ 1388637 h 1791558"/>
                <a:gd name="connsiteX6-29" fmla="*/ 745879 w 1901797"/>
                <a:gd name="connsiteY6-30" fmla="*/ 1791558 h 1791558"/>
                <a:gd name="connsiteX7-31" fmla="*/ 0 w 1901797"/>
                <a:gd name="connsiteY7-32" fmla="*/ 895779 h 1791558"/>
                <a:gd name="connsiteX0-33" fmla="*/ 0 w 1901797"/>
                <a:gd name="connsiteY0-34" fmla="*/ 895779 h 1791558"/>
                <a:gd name="connsiteX1-35" fmla="*/ 745879 w 1901797"/>
                <a:gd name="connsiteY1-36" fmla="*/ 0 h 1791558"/>
                <a:gd name="connsiteX2-37" fmla="*/ 745879 w 1901797"/>
                <a:gd name="connsiteY2-38" fmla="*/ 402921 h 1791558"/>
                <a:gd name="connsiteX3-39" fmla="*/ 1616984 w 1901797"/>
                <a:gd name="connsiteY3-40" fmla="*/ 387930 h 1791558"/>
                <a:gd name="connsiteX4-41" fmla="*/ 1901797 w 1901797"/>
                <a:gd name="connsiteY4-42" fmla="*/ 1373646 h 1791558"/>
                <a:gd name="connsiteX5-43" fmla="*/ 745879 w 1901797"/>
                <a:gd name="connsiteY5-44" fmla="*/ 1388637 h 1791558"/>
                <a:gd name="connsiteX6-45" fmla="*/ 745879 w 1901797"/>
                <a:gd name="connsiteY6-46" fmla="*/ 1791558 h 1791558"/>
                <a:gd name="connsiteX7-47" fmla="*/ 0 w 1901797"/>
                <a:gd name="connsiteY7-48" fmla="*/ 895779 h 1791558"/>
                <a:gd name="connsiteX0-49" fmla="*/ 0 w 1901797"/>
                <a:gd name="connsiteY0-50" fmla="*/ 895779 h 1791558"/>
                <a:gd name="connsiteX1-51" fmla="*/ 745879 w 1901797"/>
                <a:gd name="connsiteY1-52" fmla="*/ 0 h 1791558"/>
                <a:gd name="connsiteX2-53" fmla="*/ 745879 w 1901797"/>
                <a:gd name="connsiteY2-54" fmla="*/ 402921 h 1791558"/>
                <a:gd name="connsiteX3-55" fmla="*/ 1646964 w 1901797"/>
                <a:gd name="connsiteY3-56" fmla="*/ 402920 h 1791558"/>
                <a:gd name="connsiteX4-57" fmla="*/ 1901797 w 1901797"/>
                <a:gd name="connsiteY4-58" fmla="*/ 1373646 h 1791558"/>
                <a:gd name="connsiteX5-59" fmla="*/ 745879 w 1901797"/>
                <a:gd name="connsiteY5-60" fmla="*/ 1388637 h 1791558"/>
                <a:gd name="connsiteX6-61" fmla="*/ 745879 w 1901797"/>
                <a:gd name="connsiteY6-62" fmla="*/ 1791558 h 1791558"/>
                <a:gd name="connsiteX7-63" fmla="*/ 0 w 1901797"/>
                <a:gd name="connsiteY7-64" fmla="*/ 895779 h 17915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901797" h="1791558">
                  <a:moveTo>
                    <a:pt x="0" y="895779"/>
                  </a:moveTo>
                  <a:lnTo>
                    <a:pt x="745879" y="0"/>
                  </a:lnTo>
                  <a:lnTo>
                    <a:pt x="745879" y="402921"/>
                  </a:lnTo>
                  <a:lnTo>
                    <a:pt x="1646964" y="402920"/>
                  </a:lnTo>
                  <a:lnTo>
                    <a:pt x="1901797" y="1373646"/>
                  </a:lnTo>
                  <a:lnTo>
                    <a:pt x="745879" y="1388637"/>
                  </a:lnTo>
                  <a:lnTo>
                    <a:pt x="745879" y="1791558"/>
                  </a:lnTo>
                  <a:lnTo>
                    <a:pt x="0" y="895779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左箭头 72"/>
            <p:cNvSpPr/>
            <p:nvPr/>
          </p:nvSpPr>
          <p:spPr>
            <a:xfrm>
              <a:off x="6039522" y="2492020"/>
              <a:ext cx="1946660" cy="1649947"/>
            </a:xfrm>
            <a:prstGeom prst="leftArrow">
              <a:avLst>
                <a:gd name="adj1" fmla="val 55020"/>
                <a:gd name="adj2" fmla="val 41633"/>
              </a:avLst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左箭头 73"/>
            <p:cNvSpPr/>
            <p:nvPr/>
          </p:nvSpPr>
          <p:spPr>
            <a:xfrm>
              <a:off x="6340812" y="3300601"/>
              <a:ext cx="1772769" cy="1817082"/>
            </a:xfrm>
            <a:prstGeom prst="leftArrow">
              <a:avLst>
                <a:gd name="adj1" fmla="val 55020"/>
                <a:gd name="adj2" fmla="val 41633"/>
              </a:avLst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矩形 4"/>
            <p:cNvSpPr/>
            <p:nvPr/>
          </p:nvSpPr>
          <p:spPr>
            <a:xfrm>
              <a:off x="7662871" y="3022306"/>
              <a:ext cx="4281955" cy="1008112"/>
            </a:xfrm>
            <a:custGeom>
              <a:avLst/>
              <a:gdLst/>
              <a:ahLst/>
              <a:cxnLst/>
              <a:rect l="l" t="t" r="r" b="b"/>
              <a:pathLst>
                <a:path w="6254300" h="1008112">
                  <a:moveTo>
                    <a:pt x="0" y="0"/>
                  </a:moveTo>
                  <a:lnTo>
                    <a:pt x="5979024" y="0"/>
                  </a:lnTo>
                  <a:lnTo>
                    <a:pt x="6254300" y="1008112"/>
                  </a:lnTo>
                  <a:lnTo>
                    <a:pt x="275276" y="1008112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矩形 5"/>
            <p:cNvSpPr/>
            <p:nvPr/>
          </p:nvSpPr>
          <p:spPr>
            <a:xfrm>
              <a:off x="7778839" y="3955184"/>
              <a:ext cx="4393889" cy="903994"/>
            </a:xfrm>
            <a:custGeom>
              <a:avLst/>
              <a:gdLst/>
              <a:ahLst/>
              <a:cxnLst/>
              <a:rect l="l" t="t" r="r" b="b"/>
              <a:pathLst>
                <a:path w="6254299" h="1008112">
                  <a:moveTo>
                    <a:pt x="0" y="0"/>
                  </a:moveTo>
                  <a:lnTo>
                    <a:pt x="5979023" y="0"/>
                  </a:lnTo>
                  <a:lnTo>
                    <a:pt x="6254299" y="1008112"/>
                  </a:lnTo>
                  <a:lnTo>
                    <a:pt x="275276" y="1008112"/>
                  </a:lnTo>
                  <a:close/>
                </a:path>
              </a:pathLst>
            </a:cu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矩形 1"/>
            <p:cNvSpPr/>
            <p:nvPr/>
          </p:nvSpPr>
          <p:spPr>
            <a:xfrm>
              <a:off x="7434969" y="2020730"/>
              <a:ext cx="4243297" cy="1008112"/>
            </a:xfrm>
            <a:custGeom>
              <a:avLst/>
              <a:gdLst/>
              <a:ahLst/>
              <a:cxnLst/>
              <a:rect l="l" t="t" r="r" b="b"/>
              <a:pathLst>
                <a:path w="6254300" h="1008112">
                  <a:moveTo>
                    <a:pt x="0" y="0"/>
                  </a:moveTo>
                  <a:lnTo>
                    <a:pt x="5979023" y="0"/>
                  </a:lnTo>
                  <a:lnTo>
                    <a:pt x="6254300" y="1008112"/>
                  </a:lnTo>
                  <a:lnTo>
                    <a:pt x="275276" y="100811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rot="9878743">
              <a:off x="8035073" y="1606682"/>
              <a:ext cx="100024" cy="4421365"/>
              <a:chOff x="1601672" y="-1115424"/>
              <a:chExt cx="82831" cy="9144000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F796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7" r="7205" b="57679"/>
              <a:stretch>
                <a:fillRect/>
              </a:stretch>
            </p:blipFill>
            <p:spPr bwMode="auto">
              <a:xfrm rot="5400000">
                <a:off x="-2924966" y="3419107"/>
                <a:ext cx="9144000" cy="74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矩形 18"/>
              <p:cNvSpPr/>
              <p:nvPr/>
            </p:nvSpPr>
            <p:spPr>
              <a:xfrm rot="5400000">
                <a:off x="-2127855" y="3519835"/>
                <a:ext cx="7477053" cy="18000"/>
              </a:xfrm>
              <a:prstGeom prst="rect">
                <a:avLst/>
              </a:prstGeom>
              <a:gradFill>
                <a:gsLst>
                  <a:gs pos="49628">
                    <a:sysClr val="windowText" lastClr="000000">
                      <a:lumMod val="75000"/>
                      <a:lumOff val="25000"/>
                    </a:sysClr>
                  </a:gs>
                  <a:gs pos="200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108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9878743" flipH="1" flipV="1">
              <a:off x="9043790" y="1364779"/>
              <a:ext cx="98819" cy="4411962"/>
              <a:chOff x="1601672" y="-1115426"/>
              <a:chExt cx="96571" cy="9144000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prstClr val="black"/>
                  <a:srgbClr val="F796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7" r="7205" b="57679"/>
              <a:stretch>
                <a:fillRect/>
              </a:stretch>
            </p:blipFill>
            <p:spPr bwMode="auto">
              <a:xfrm rot="5400000">
                <a:off x="-2918095" y="3412236"/>
                <a:ext cx="9144000" cy="886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矩形 21"/>
              <p:cNvSpPr/>
              <p:nvPr/>
            </p:nvSpPr>
            <p:spPr>
              <a:xfrm rot="5400000">
                <a:off x="-2127855" y="3519834"/>
                <a:ext cx="7477053" cy="18000"/>
              </a:xfrm>
              <a:prstGeom prst="rect">
                <a:avLst/>
              </a:prstGeom>
              <a:gradFill>
                <a:gsLst>
                  <a:gs pos="49628">
                    <a:sysClr val="windowText" lastClr="000000">
                      <a:lumMod val="75000"/>
                      <a:lumOff val="25000"/>
                    </a:sysClr>
                  </a:gs>
                  <a:gs pos="200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108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 rot="20671828">
              <a:off x="8061446" y="1261840"/>
              <a:ext cx="964604" cy="442062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49"/>
            <p:cNvSpPr txBox="1"/>
            <p:nvPr/>
          </p:nvSpPr>
          <p:spPr>
            <a:xfrm>
              <a:off x="7876735" y="1897721"/>
              <a:ext cx="816126" cy="90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4400" b="1" dirty="0">
                  <a:solidFill>
                    <a:srgbClr val="00B0F0"/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</a:t>
              </a:r>
              <a:endParaRPr lang="en-US" altLang="zh-CN" sz="4800" b="1" dirty="0">
                <a:solidFill>
                  <a:srgbClr val="00B0F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6" name="TextBox 51"/>
            <p:cNvSpPr txBox="1"/>
            <p:nvPr/>
          </p:nvSpPr>
          <p:spPr>
            <a:xfrm>
              <a:off x="8144672" y="2962340"/>
              <a:ext cx="816126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4800" b="1" dirty="0">
                  <a:solidFill>
                    <a:srgbClr val="92D050"/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8" name="TextBox 53"/>
            <p:cNvSpPr txBox="1"/>
            <p:nvPr/>
          </p:nvSpPr>
          <p:spPr>
            <a:xfrm>
              <a:off x="8458412" y="3955184"/>
              <a:ext cx="816126" cy="97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4800" b="1" dirty="0">
                  <a:solidFill>
                    <a:schemeClr val="accent3"/>
                  </a:solidFill>
                  <a:latin typeface="Arial Black" panose="020B0A0402010202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92" name="Text Box 99"/>
            <p:cNvSpPr txBox="1"/>
            <p:nvPr/>
          </p:nvSpPr>
          <p:spPr>
            <a:xfrm>
              <a:off x="8966719" y="2337200"/>
              <a:ext cx="2387600" cy="46166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DDDDDD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去除口腔病菌</a:t>
              </a:r>
            </a:p>
          </p:txBody>
        </p:sp>
        <p:sp>
          <p:nvSpPr>
            <p:cNvPr id="93" name="Text Box 69"/>
            <p:cNvSpPr txBox="1"/>
            <p:nvPr/>
          </p:nvSpPr>
          <p:spPr>
            <a:xfrm>
              <a:off x="9447487" y="4141967"/>
              <a:ext cx="1768475" cy="46166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DDDDDD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去除牙菌斑</a:t>
              </a:r>
            </a:p>
          </p:txBody>
        </p:sp>
        <p:sp>
          <p:nvSpPr>
            <p:cNvPr id="94" name="Text Box 69"/>
            <p:cNvSpPr txBox="1"/>
            <p:nvPr/>
          </p:nvSpPr>
          <p:spPr>
            <a:xfrm>
              <a:off x="9274538" y="3241322"/>
              <a:ext cx="2700337" cy="46166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DDDDDD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去除食物残渣</a:t>
              </a:r>
            </a:p>
          </p:txBody>
        </p:sp>
      </p:grpSp>
      <p:sp>
        <p:nvSpPr>
          <p:cNvPr id="95" name="平行四边形 94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平行四边形 95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五边形 96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25802" y="130521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护理牙齿的重点</a:t>
            </a: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585" y="637031"/>
            <a:ext cx="8754697" cy="6160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平行四边形 94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平行四边形 95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五边形 96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25802" y="130521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护理牙齿的重点</a:t>
            </a: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9" name="标题 1"/>
          <p:cNvSpPr>
            <a:spLocks noGrp="1"/>
          </p:cNvSpPr>
          <p:nvPr/>
        </p:nvSpPr>
        <p:spPr>
          <a:xfrm>
            <a:off x="6389688" y="2596892"/>
            <a:ext cx="5802312" cy="3238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9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爱护牙齿  从小做起</a:t>
            </a:r>
          </a:p>
        </p:txBody>
      </p:sp>
      <p:sp>
        <p:nvSpPr>
          <p:cNvPr id="30" name="内容占位符 2"/>
          <p:cNvSpPr/>
          <p:nvPr/>
        </p:nvSpPr>
        <p:spPr>
          <a:xfrm>
            <a:off x="6703219" y="3215698"/>
            <a:ext cx="5175250" cy="9747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rgbClr val="1E4A2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rgbClr val="1E4A2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3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儿童期是一个人生长发育的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关键时期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3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儿童最常见的口腔疾病就是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龋齿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蛀牙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186" y="1397328"/>
            <a:ext cx="8133517" cy="54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962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223428"/>
            <a:ext cx="12192000" cy="36345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18953" y="4856722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牙医护理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洁牙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3043128"/>
            <a:ext cx="12192000" cy="1802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50" y="3089800"/>
            <a:ext cx="3810000" cy="4038600"/>
          </a:xfrm>
          <a:prstGeom prst="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3186427" y="3683430"/>
            <a:ext cx="7061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236"/>
            <a:ext cx="3163908" cy="528677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3528742" y="883891"/>
            <a:ext cx="61708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DENTAL</a:t>
            </a:r>
            <a:endParaRPr lang="zh-CN" altLang="en-US" sz="11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1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 animBg="1"/>
      <p:bldP spid="5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2"/>
          <p:cNvSpPr/>
          <p:nvPr/>
        </p:nvSpPr>
        <p:spPr>
          <a:xfrm>
            <a:off x="1236606" y="1378040"/>
            <a:ext cx="9375585" cy="4383704"/>
          </a:xfrm>
          <a:prstGeom prst="roundRect">
            <a:avLst>
              <a:gd name="adj" fmla="val 2588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97" y="4868131"/>
            <a:ext cx="4475483" cy="198986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677815" y="3569892"/>
            <a:ext cx="5256213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2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牙齿对我们重要吗？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我们要不要爱护牙齿？</a:t>
            </a:r>
          </a:p>
        </p:txBody>
      </p:sp>
      <p:sp>
        <p:nvSpPr>
          <p:cNvPr id="15" name="Rectangle 3"/>
          <p:cNvSpPr/>
          <p:nvPr/>
        </p:nvSpPr>
        <p:spPr>
          <a:xfrm>
            <a:off x="2424112" y="2215069"/>
            <a:ext cx="7343775" cy="609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4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你知道全国爱牙日吗 </a:t>
            </a:r>
            <a:r>
              <a:rPr lang="zh-CN" altLang="en-US" sz="4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br>
              <a:rPr lang="zh-CN" altLang="en-US" sz="4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en-US" sz="4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597833" y="2904893"/>
            <a:ext cx="29963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每年的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384" y="2509102"/>
            <a:ext cx="4427496" cy="46607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81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6370320"/>
            <a:ext cx="12192000" cy="4876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五边形 2"/>
          <p:cNvSpPr/>
          <p:nvPr/>
        </p:nvSpPr>
        <p:spPr>
          <a:xfrm>
            <a:off x="0" y="590156"/>
            <a:ext cx="2614411" cy="955309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9" y="5673558"/>
            <a:ext cx="12192000" cy="846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8029" y="68189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9" name="任意多边形 10"/>
          <p:cNvSpPr/>
          <p:nvPr/>
        </p:nvSpPr>
        <p:spPr>
          <a:xfrm>
            <a:off x="1585245" y="2360531"/>
            <a:ext cx="1510601" cy="1498135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11"/>
          <p:cNvSpPr/>
          <p:nvPr/>
        </p:nvSpPr>
        <p:spPr>
          <a:xfrm>
            <a:off x="4173371" y="2360531"/>
            <a:ext cx="1510601" cy="1498135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2"/>
          <p:cNvSpPr/>
          <p:nvPr/>
        </p:nvSpPr>
        <p:spPr>
          <a:xfrm>
            <a:off x="6761497" y="2360531"/>
            <a:ext cx="1510601" cy="1498135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3"/>
          <p:cNvSpPr/>
          <p:nvPr/>
        </p:nvSpPr>
        <p:spPr>
          <a:xfrm>
            <a:off x="9349624" y="2360531"/>
            <a:ext cx="1510601" cy="1498135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19317" y="410298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爱牙日的由来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94" y="4883240"/>
            <a:ext cx="4475483" cy="198986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46830" y="410298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爱牙日的宗旨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61497" y="4084721"/>
            <a:ext cx="1723549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牙齿的作用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68388" y="411220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护理牙齿重点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917842" y="2645580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21870" y="2645580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09996" y="2645580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98123" y="2645580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70953"/>
            <a:ext cx="2474822" cy="2605210"/>
          </a:xfrm>
          <a:prstGeom prst="rect">
            <a:avLst/>
          </a:prstGeom>
          <a:effectLst/>
        </p:spPr>
      </p:pic>
      <p:sp>
        <p:nvSpPr>
          <p:cNvPr id="4" name="平行四边形 3"/>
          <p:cNvSpPr/>
          <p:nvPr/>
        </p:nvSpPr>
        <p:spPr>
          <a:xfrm>
            <a:off x="-150254" y="0"/>
            <a:ext cx="6246254" cy="43788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6043165" y="0"/>
            <a:ext cx="6246254" cy="43788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0"/>
          <p:cNvSpPr/>
          <p:nvPr/>
        </p:nvSpPr>
        <p:spPr>
          <a:xfrm rot="16200000">
            <a:off x="3210281" y="2323295"/>
            <a:ext cx="1839084" cy="182124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32826" y="2670212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爱牙日的由来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14911" y="2748146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7" y="4927135"/>
            <a:ext cx="4475483" cy="19898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930" y="2470465"/>
            <a:ext cx="4427496" cy="4660762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5682194"/>
            <a:ext cx="2867696" cy="11603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96943" y="12892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爱牙日的由来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5" name="文本占位符 75778"/>
          <p:cNvSpPr>
            <a:spLocks noGrp="1"/>
          </p:cNvSpPr>
          <p:nvPr/>
        </p:nvSpPr>
        <p:spPr>
          <a:xfrm>
            <a:off x="5153894" y="1730528"/>
            <a:ext cx="5585622" cy="69068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defTabSz="457200" eaLnBrk="1" hangingPunct="1">
              <a:lnSpc>
                <a:spcPct val="3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1989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年，由国家卫生部、全国爱卫会、国家教委、文化部、广电部、全国总工会、全国妇联、共青团中央、全国老龄委九部委联合签署，确定每年的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日为全国爱牙日。</a:t>
            </a:r>
          </a:p>
        </p:txBody>
      </p:sp>
      <p:sp>
        <p:nvSpPr>
          <p:cNvPr id="36" name="矩形 35"/>
          <p:cNvSpPr/>
          <p:nvPr/>
        </p:nvSpPr>
        <p:spPr>
          <a:xfrm>
            <a:off x="6413317" y="1252828"/>
            <a:ext cx="336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日全国爱牙日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374"/>
            <a:ext cx="4520485" cy="618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9" grpId="0" animBg="1"/>
      <p:bldP spid="3" grpId="0" animBg="1"/>
      <p:bldP spid="5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0"/>
          <p:cNvSpPr/>
          <p:nvPr/>
        </p:nvSpPr>
        <p:spPr>
          <a:xfrm rot="16200000">
            <a:off x="3210281" y="2323295"/>
            <a:ext cx="1839084" cy="182124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32826" y="2670212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爱牙日的宗旨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14911" y="2748146"/>
            <a:ext cx="1229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7" y="4927135"/>
            <a:ext cx="4475483" cy="19898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930" y="2470465"/>
            <a:ext cx="4427496" cy="46607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01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45" y="5589431"/>
            <a:ext cx="3096955" cy="12530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96944" y="12892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爱牙日的宗旨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占位符 74754"/>
          <p:cNvSpPr>
            <a:spLocks noGrp="1"/>
          </p:cNvSpPr>
          <p:nvPr/>
        </p:nvSpPr>
        <p:spPr>
          <a:xfrm>
            <a:off x="5798466" y="1773004"/>
            <a:ext cx="5573579" cy="107444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defTabSz="457200" eaLnBrk="1" hangingPunct="1">
              <a:lnSpc>
                <a:spcPct val="3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通过“全国爱牙日”活动，动员社会各界力量参与支持口腔预防保健工作，广泛开展群众性口腔卫生知识的普及教育，增强自我口腔保健的意识和能力，提高全国人民口腔健康水平。</a:t>
            </a:r>
          </a:p>
          <a:p>
            <a:pPr marL="342900" lvl="0" indent="-342900" algn="ctr" defTabSz="457200">
              <a:lnSpc>
                <a:spcPct val="300000"/>
              </a:lnSpc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•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占位符 3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4886"/>
          <a:stretch>
            <a:fillRect/>
          </a:stretch>
        </p:blipFill>
        <p:spPr>
          <a:xfrm>
            <a:off x="0" y="1537060"/>
            <a:ext cx="5644275" cy="189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占位符 4"/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3" b="24903"/>
          <a:stretch>
            <a:fillRect/>
          </a:stretch>
        </p:blipFill>
        <p:spPr>
          <a:xfrm>
            <a:off x="0" y="3605908"/>
            <a:ext cx="5644275" cy="189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7842853" y="135239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全国爱牙日”</a:t>
            </a:r>
            <a:endParaRPr lang="zh-CN" alt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9" grpId="0" animBg="1"/>
      <p:bldP spid="3" grpId="0" animBg="1"/>
      <p:bldP spid="5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0"/>
          <p:cNvSpPr/>
          <p:nvPr/>
        </p:nvSpPr>
        <p:spPr>
          <a:xfrm rot="16200000">
            <a:off x="3210281" y="2323295"/>
            <a:ext cx="1839084" cy="182124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32826" y="2670212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牙齿的作用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14910" y="2748146"/>
            <a:ext cx="1229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7" y="4927135"/>
            <a:ext cx="4475483" cy="19898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930" y="2470465"/>
            <a:ext cx="4427496" cy="4660762"/>
          </a:xfrm>
          <a:prstGeom prst="rect">
            <a:avLst/>
          </a:prstGeom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A5F3E6-EC5A-473A-BAD3-1DCCEEC7E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9" y="-1082347"/>
            <a:ext cx="30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 8"/>
          <p:cNvGrpSpPr/>
          <p:nvPr/>
        </p:nvGrpSpPr>
        <p:grpSpPr>
          <a:xfrm>
            <a:off x="184500" y="1793737"/>
            <a:ext cx="2992541" cy="1093430"/>
            <a:chOff x="953292" y="1429053"/>
            <a:chExt cx="3240335" cy="109343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5" name="燕尾形 5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189082" y="1429053"/>
              <a:ext cx="923761" cy="770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>
                <a:lnSpc>
                  <a:spcPct val="30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咀   嚼</a:t>
              </a:r>
            </a:p>
          </p:txBody>
        </p:sp>
      </p:grpSp>
      <p:grpSp>
        <p:nvGrpSpPr>
          <p:cNvPr id="27" name="组 31"/>
          <p:cNvGrpSpPr/>
          <p:nvPr/>
        </p:nvGrpSpPr>
        <p:grpSpPr>
          <a:xfrm>
            <a:off x="1438311" y="2867843"/>
            <a:ext cx="186296" cy="1060062"/>
            <a:chOff x="1933903" y="2559147"/>
            <a:chExt cx="241738" cy="1375538"/>
          </a:xfr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1" name="椭圆 30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2" name="直线连接符 33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 8"/>
          <p:cNvGrpSpPr/>
          <p:nvPr/>
        </p:nvGrpSpPr>
        <p:grpSpPr>
          <a:xfrm>
            <a:off x="3112170" y="1797691"/>
            <a:ext cx="2992541" cy="1093430"/>
            <a:chOff x="953292" y="1429053"/>
            <a:chExt cx="3240335" cy="109343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5" name="燕尾形 5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89082" y="1429053"/>
              <a:ext cx="699850" cy="770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>
                <a:lnSpc>
                  <a:spcPct val="30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发音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 8"/>
          <p:cNvGrpSpPr/>
          <p:nvPr/>
        </p:nvGrpSpPr>
        <p:grpSpPr>
          <a:xfrm>
            <a:off x="6017119" y="1810837"/>
            <a:ext cx="2992541" cy="1082566"/>
            <a:chOff x="953292" y="1439917"/>
            <a:chExt cx="3240335" cy="108256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8" name="燕尾形 5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604308" y="1690942"/>
              <a:ext cx="2199527" cy="458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整个身体健康情况</a:t>
              </a:r>
            </a:p>
          </p:txBody>
        </p:sp>
      </p:grpSp>
      <p:grpSp>
        <p:nvGrpSpPr>
          <p:cNvPr id="40" name="组 31"/>
          <p:cNvGrpSpPr/>
          <p:nvPr/>
        </p:nvGrpSpPr>
        <p:grpSpPr>
          <a:xfrm>
            <a:off x="4434974" y="2888509"/>
            <a:ext cx="186296" cy="1060062"/>
            <a:chOff x="1933903" y="2559147"/>
            <a:chExt cx="241738" cy="1375538"/>
          </a:xfr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1" name="椭圆 40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2" name="直线连接符 33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 31"/>
          <p:cNvGrpSpPr/>
          <p:nvPr/>
        </p:nvGrpSpPr>
        <p:grpSpPr>
          <a:xfrm>
            <a:off x="7337862" y="2902079"/>
            <a:ext cx="186296" cy="1060062"/>
            <a:chOff x="1933903" y="2559147"/>
            <a:chExt cx="241738" cy="1375538"/>
          </a:xfr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4" name="椭圆 43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5" name="直线连接符 33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 8"/>
          <p:cNvGrpSpPr/>
          <p:nvPr/>
        </p:nvGrpSpPr>
        <p:grpSpPr>
          <a:xfrm>
            <a:off x="8998423" y="1813119"/>
            <a:ext cx="2992541" cy="1093430"/>
            <a:chOff x="953292" y="1429053"/>
            <a:chExt cx="3240335" cy="109343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7" name="燕尾形 5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189082" y="1429053"/>
              <a:ext cx="699850" cy="770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30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美观</a:t>
              </a:r>
            </a:p>
          </p:txBody>
        </p:sp>
      </p:grpSp>
      <p:grpSp>
        <p:nvGrpSpPr>
          <p:cNvPr id="49" name="组 31"/>
          <p:cNvGrpSpPr/>
          <p:nvPr/>
        </p:nvGrpSpPr>
        <p:grpSpPr>
          <a:xfrm>
            <a:off x="10379973" y="2900860"/>
            <a:ext cx="186296" cy="1060062"/>
            <a:chOff x="1933903" y="2559147"/>
            <a:chExt cx="241738" cy="1375538"/>
          </a:xfr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0" name="椭圆 49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51" name="直线连接符 33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-150254" y="0"/>
            <a:ext cx="6246254" cy="630374"/>
          </a:xfrm>
          <a:prstGeom prst="parallelogram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6043165" y="0"/>
            <a:ext cx="6246254" cy="630374"/>
          </a:xfrm>
          <a:prstGeom prst="parallelogram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72261" y="85026"/>
            <a:ext cx="2446986" cy="470314"/>
          </a:xfrm>
          <a:prstGeom prst="homePlat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25" y="5676983"/>
            <a:ext cx="2880575" cy="11655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25802" y="142245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牙齿的作用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"/>
            <a:ext cx="625802" cy="6311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942844" y="2721136"/>
            <a:ext cx="920441" cy="44159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300000"/>
              </a:lnSpc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9" y="4165327"/>
            <a:ext cx="1263322" cy="127420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61" y="4240453"/>
            <a:ext cx="1263322" cy="127420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28" y="4285417"/>
            <a:ext cx="1263322" cy="127420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95" y="4192061"/>
            <a:ext cx="1263322" cy="12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9" grpId="0" animBg="1"/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牙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A6A6A6"/>
      </a:accent2>
      <a:accent3>
        <a:srgbClr val="00B0F0"/>
      </a:accent3>
      <a:accent4>
        <a:srgbClr val="3F3F3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273</Words>
  <Application>Microsoft Office PowerPoint</Application>
  <PresentationFormat>宽屏</PresentationFormat>
  <Paragraphs>68</Paragraphs>
  <Slides>14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等线 Light</vt:lpstr>
      <vt:lpstr>微软雅黑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用户</cp:lastModifiedBy>
  <cp:revision>24</cp:revision>
  <dcterms:created xsi:type="dcterms:W3CDTF">2016-11-02T11:29:00Z</dcterms:created>
  <dcterms:modified xsi:type="dcterms:W3CDTF">2021-02-01T12:17:19Z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