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5" r:id="rId2"/>
    <p:sldId id="286" r:id="rId3"/>
    <p:sldId id="287" r:id="rId4"/>
    <p:sldId id="288" r:id="rId5"/>
    <p:sldId id="310" r:id="rId6"/>
    <p:sldId id="311" r:id="rId7"/>
    <p:sldId id="312" r:id="rId8"/>
    <p:sldId id="313" r:id="rId9"/>
    <p:sldId id="314" r:id="rId10"/>
    <p:sldId id="315" r:id="rId11"/>
    <p:sldId id="332" r:id="rId12"/>
    <p:sldId id="316" r:id="rId13"/>
    <p:sldId id="319" r:id="rId14"/>
    <p:sldId id="333" r:id="rId15"/>
    <p:sldId id="321" r:id="rId16"/>
    <p:sldId id="322" r:id="rId17"/>
    <p:sldId id="324" r:id="rId18"/>
    <p:sldId id="323" r:id="rId19"/>
    <p:sldId id="325" r:id="rId20"/>
    <p:sldId id="326" r:id="rId21"/>
    <p:sldId id="327" r:id="rId22"/>
    <p:sldId id="328" r:id="rId23"/>
    <p:sldId id="334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AD7"/>
    <a:srgbClr val="DD3D74"/>
    <a:srgbClr val="F75F9F"/>
    <a:srgbClr val="DF1735"/>
    <a:srgbClr val="FF725C"/>
    <a:srgbClr val="B7E400"/>
    <a:srgbClr val="FFF100"/>
    <a:srgbClr val="C1EE00"/>
    <a:srgbClr val="38E19E"/>
    <a:srgbClr val="BE3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54715-F05F-4858-8C1D-D0A4E1B73914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2248D-A516-4624-B431-7FC48ADC84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4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96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527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825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239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622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530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21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279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946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490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73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975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700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265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11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37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54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24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5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05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29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88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01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t="116" r="24915" b="16545"/>
          <a:stretch/>
        </p:blipFill>
        <p:spPr>
          <a:xfrm>
            <a:off x="0" y="0"/>
            <a:ext cx="12435841" cy="71061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0" y="-71000"/>
            <a:ext cx="1349007" cy="179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-445" r="25020" b="445"/>
          <a:stretch/>
        </p:blipFill>
        <p:spPr>
          <a:xfrm>
            <a:off x="0" y="-48126"/>
            <a:ext cx="12228163" cy="69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t="116" r="24915" b="16545"/>
          <a:stretch/>
        </p:blipFill>
        <p:spPr>
          <a:xfrm>
            <a:off x="-243841" y="0"/>
            <a:ext cx="12435841" cy="71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3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9" t="-702" r="9413" b="585"/>
          <a:stretch/>
        </p:blipFill>
        <p:spPr>
          <a:xfrm>
            <a:off x="-1" y="-112295"/>
            <a:ext cx="12240127" cy="69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-445" r="25020" b="445"/>
          <a:stretch/>
        </p:blipFill>
        <p:spPr>
          <a:xfrm>
            <a:off x="0" y="0"/>
            <a:ext cx="12228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85" r="38618" b="20941"/>
          <a:stretch/>
        </p:blipFill>
        <p:spPr>
          <a:xfrm>
            <a:off x="-32085" y="0"/>
            <a:ext cx="12224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6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21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21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21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21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21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七公主 - 施展咒语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696" y="-767788"/>
            <a:ext cx="609600" cy="609600"/>
          </a:xfrm>
          <a:prstGeom prst="rect">
            <a:avLst/>
          </a:prstGeom>
        </p:spPr>
      </p:pic>
      <p:sp>
        <p:nvSpPr>
          <p:cNvPr id="7" name="文本框 366"/>
          <p:cNvSpPr>
            <a:spLocks noChangeArrowheads="1"/>
          </p:cNvSpPr>
          <p:nvPr/>
        </p:nvSpPr>
        <p:spPr bwMode="auto">
          <a:xfrm>
            <a:off x="2232980" y="1580120"/>
            <a:ext cx="8215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9600" b="1" spc="800" dirty="0">
                <a:ln w="28575">
                  <a:noFill/>
                  <a:prstDash val="solid"/>
                </a:ln>
                <a:solidFill>
                  <a:srgbClr val="DD3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儿童口腔保健</a:t>
            </a:r>
            <a:endParaRPr lang="en-US" sz="9600" b="1" spc="800" dirty="0">
              <a:ln w="28575">
                <a:noFill/>
                <a:prstDash val="solid"/>
              </a:ln>
              <a:solidFill>
                <a:srgbClr val="DD3D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6" y="5623779"/>
            <a:ext cx="1078861" cy="86201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68" y="81761"/>
            <a:ext cx="1498359" cy="149835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09" y="3062803"/>
            <a:ext cx="4095176" cy="40951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71" y="3399713"/>
            <a:ext cx="2033913" cy="27082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615962" y="3270738"/>
            <a:ext cx="2844735" cy="334108"/>
          </a:xfrm>
          <a:prstGeom prst="roundRect">
            <a:avLst/>
          </a:prstGeom>
          <a:solidFill>
            <a:schemeClr val="bg1"/>
          </a:solidFill>
          <a:ln>
            <a:solidFill>
              <a:srgbClr val="49A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主讲人：</a:t>
            </a:r>
            <a:r>
              <a:rPr lang="en-US" altLang="zh-CN" sz="1200" dirty="0">
                <a:solidFill>
                  <a:schemeClr val="tx1"/>
                </a:solidFill>
              </a:rPr>
              <a:t>XXX  </a:t>
            </a:r>
            <a:r>
              <a:rPr lang="zh-CN" altLang="en-US" sz="1200" dirty="0">
                <a:solidFill>
                  <a:schemeClr val="tx1"/>
                </a:solidFill>
              </a:rPr>
              <a:t>时间：</a:t>
            </a:r>
            <a:r>
              <a:rPr lang="en-US" altLang="zh-CN" sz="1200" dirty="0">
                <a:solidFill>
                  <a:schemeClr val="tx1"/>
                </a:solidFill>
              </a:rPr>
              <a:t>2030</a:t>
            </a:r>
            <a:r>
              <a:rPr lang="zh-CN" altLang="en-US" sz="1200" dirty="0">
                <a:solidFill>
                  <a:schemeClr val="tx1"/>
                </a:solidFill>
              </a:rPr>
              <a:t>年</a:t>
            </a:r>
            <a:r>
              <a:rPr lang="en-US" altLang="zh-CN" sz="1200" dirty="0">
                <a:solidFill>
                  <a:schemeClr val="tx1"/>
                </a:solidFill>
              </a:rPr>
              <a:t>X</a:t>
            </a:r>
            <a:r>
              <a:rPr lang="zh-CN" altLang="en-US" sz="1200" dirty="0">
                <a:solidFill>
                  <a:schemeClr val="tx1"/>
                </a:solidFill>
              </a:rPr>
              <a:t>月</a:t>
            </a:r>
            <a:r>
              <a:rPr lang="en-US" altLang="zh-CN" sz="1200" dirty="0">
                <a:solidFill>
                  <a:schemeClr val="tx1"/>
                </a:solidFill>
              </a:rPr>
              <a:t>X</a:t>
            </a:r>
            <a:r>
              <a:rPr lang="zh-CN" altLang="en-US" sz="1200" dirty="0">
                <a:solidFill>
                  <a:schemeClr val="tx1"/>
                </a:solidFill>
              </a:rPr>
              <a:t>日</a:t>
            </a:r>
            <a:r>
              <a:rPr lang="en-US" altLang="zh-CN" sz="1200" dirty="0">
                <a:solidFill>
                  <a:schemeClr val="tx1"/>
                </a:solidFill>
              </a:rPr>
              <a:t> 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18324" y="2277715"/>
            <a:ext cx="3697628" cy="2956057"/>
            <a:chOff x="4518324" y="2277715"/>
            <a:chExt cx="3697628" cy="295605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324" y="2277715"/>
              <a:ext cx="3697628" cy="295605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573" y="2998824"/>
              <a:ext cx="736815" cy="73681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156089" y="4034464"/>
              <a:ext cx="26295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 </a:t>
              </a:r>
              <a:r>
                <a:rPr lang="zh-CN" altLang="en-US" sz="2000" b="1" dirty="0">
                  <a:cs typeface="+mn-ea"/>
                  <a:sym typeface="+mn-lt"/>
                </a:rPr>
                <a:t>切牙：  切割食物</a:t>
              </a:r>
              <a:r>
                <a:rPr lang="zh-CN" altLang="en-US" b="1" dirty="0">
                  <a:cs typeface="+mn-ea"/>
                  <a:sym typeface="+mn-lt"/>
                </a:rPr>
                <a:t> 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33675" y="2289746"/>
            <a:ext cx="3697628" cy="2956057"/>
            <a:chOff x="8333675" y="2289746"/>
            <a:chExt cx="3697628" cy="295605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75" y="2289746"/>
              <a:ext cx="3697628" cy="295605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8152" y="2842896"/>
              <a:ext cx="1048673" cy="1048673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021657" y="4034464"/>
              <a:ext cx="23216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2000" b="1" dirty="0">
                  <a:cs typeface="+mn-ea"/>
                  <a:sym typeface="+mn-lt"/>
                </a:rPr>
                <a:t>磨牙：  磨碎食物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10468" y="2285999"/>
            <a:ext cx="3697628" cy="2956057"/>
            <a:chOff x="910468" y="2285999"/>
            <a:chExt cx="3697628" cy="29560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468" y="2285999"/>
              <a:ext cx="3697628" cy="295605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846" y="2631956"/>
              <a:ext cx="1625646" cy="1625646"/>
            </a:xfrm>
            <a:prstGeom prst="rect">
              <a:avLst/>
            </a:prstGeom>
          </p:spPr>
        </p:pic>
        <p:sp>
          <p:nvSpPr>
            <p:cNvPr id="44" name="TextBox 16"/>
            <p:cNvSpPr txBox="1"/>
            <p:nvPr/>
          </p:nvSpPr>
          <p:spPr>
            <a:xfrm>
              <a:off x="1525829" y="4080631"/>
              <a:ext cx="23660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80000"/>
                </a:lnSpc>
                <a:spcBef>
                  <a:spcPct val="0"/>
                </a:spcBef>
                <a:buFont typeface="Arial" panose="020B0604020202020204" pitchFamily="34" charset="0"/>
                <a:buChar char=" "/>
              </a:pPr>
              <a:r>
                <a:rPr lang="zh-CN" altLang="en-US" sz="2000" b="1" dirty="0">
                  <a:cs typeface="+mn-ea"/>
                  <a:sym typeface="+mn-lt"/>
                </a:rPr>
                <a:t>尖牙：  撕裂食物         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1385430" y="620029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牙齿的形态及功能</a:t>
            </a:r>
          </a:p>
        </p:txBody>
      </p:sp>
    </p:spTree>
    <p:extLst>
      <p:ext uri="{BB962C8B-B14F-4D97-AF65-F5344CB8AC3E}">
        <p14:creationId xmlns:p14="http://schemas.microsoft.com/office/powerpoint/2010/main" val="15305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84" y="4213709"/>
            <a:ext cx="4258659" cy="24208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736" y="179110"/>
            <a:ext cx="1332596" cy="200931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25812" y="2351969"/>
            <a:ext cx="6979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4400" b="1" dirty="0">
                <a:solidFill>
                  <a:srgbClr val="DD3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学龄儿童口腔疾病患病特点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305901" y="1453047"/>
            <a:ext cx="7799834" cy="2525396"/>
          </a:xfrm>
          <a:prstGeom prst="rect">
            <a:avLst/>
          </a:prstGeom>
          <a:noFill/>
          <a:ln w="38100" cap="flat">
            <a:solidFill>
              <a:srgbClr val="DD3D7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10542" y="1925823"/>
            <a:ext cx="2103907" cy="1653566"/>
            <a:chOff x="796928" y="2765108"/>
            <a:chExt cx="2103907" cy="1653566"/>
          </a:xfrm>
        </p:grpSpPr>
        <p:sp>
          <p:nvSpPr>
            <p:cNvPr id="28" name="菱形 27">
              <a:extLst>
                <a:ext uri="{FF2B5EF4-FFF2-40B4-BE49-F238E27FC236}">
                  <a16:creationId xmlns:a16="http://schemas.microsoft.com/office/drawing/2014/main" id="{D46ABAC2-9D7E-4DA3-8D94-27B38D96E4C4}"/>
                </a:ext>
              </a:extLst>
            </p:cNvPr>
            <p:cNvSpPr/>
            <p:nvPr/>
          </p:nvSpPr>
          <p:spPr>
            <a:xfrm>
              <a:off x="1061912" y="2765108"/>
              <a:ext cx="1653566" cy="1653566"/>
            </a:xfrm>
            <a:prstGeom prst="diamond">
              <a:avLst/>
            </a:prstGeom>
            <a:solidFill>
              <a:srgbClr val="DD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D97D358-F750-43A6-B394-6CFBC3B215B8}"/>
                </a:ext>
              </a:extLst>
            </p:cNvPr>
            <p:cNvSpPr txBox="1"/>
            <p:nvPr/>
          </p:nvSpPr>
          <p:spPr>
            <a:xfrm>
              <a:off x="796928" y="3130226"/>
              <a:ext cx="21039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6" y="3390129"/>
            <a:ext cx="3560312" cy="33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6="http://schemas.microsoft.com/office/drawing/2014/main"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39031" y="1610072"/>
            <a:ext cx="8395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>
                <a:cs typeface="+mn-ea"/>
                <a:sym typeface="+mn-lt"/>
              </a:rPr>
              <a:t>于出生后6-7个月开始长出的牙叫乳牙。两岁半左右长齐。20颗。 </a:t>
            </a:r>
            <a:endParaRPr lang="en-US" altLang="zh-CN" sz="2000" dirty="0">
              <a:cs typeface="+mn-ea"/>
              <a:sym typeface="+mn-lt"/>
            </a:endParaRPr>
          </a:p>
          <a:p>
            <a:pPr lvl="0"/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779" y="2128311"/>
            <a:ext cx="3023363" cy="2930352"/>
          </a:xfrm>
          <a:prstGeom prst="ellipse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/>
          <a:srcRect r="50206" b="10000"/>
          <a:stretch/>
        </p:blipFill>
        <p:spPr>
          <a:xfrm>
            <a:off x="6236563" y="2084224"/>
            <a:ext cx="3087911" cy="3092657"/>
          </a:xfrm>
          <a:prstGeom prst="ellipse">
            <a:avLst/>
          </a:prstGeom>
        </p:spPr>
      </p:pic>
      <p:sp>
        <p:nvSpPr>
          <p:cNvPr id="35" name="标题 1"/>
          <p:cNvSpPr>
            <a:spLocks noGrp="1"/>
          </p:cNvSpPr>
          <p:nvPr/>
        </p:nvSpPr>
        <p:spPr>
          <a:xfrm>
            <a:off x="3398492" y="5341177"/>
            <a:ext cx="4956175" cy="692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lvl="0"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乳牙龋齿现象</a:t>
            </a:r>
          </a:p>
        </p:txBody>
      </p:sp>
      <p:sp>
        <p:nvSpPr>
          <p:cNvPr id="15" name="矩形 14"/>
          <p:cNvSpPr/>
          <p:nvPr/>
        </p:nvSpPr>
        <p:spPr>
          <a:xfrm>
            <a:off x="1693207" y="6200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乳牙龋齿现象</a:t>
            </a:r>
          </a:p>
        </p:txBody>
      </p:sp>
    </p:spTree>
    <p:extLst>
      <p:ext uri="{BB962C8B-B14F-4D97-AF65-F5344CB8AC3E}">
        <p14:creationId xmlns:p14="http://schemas.microsoft.com/office/powerpoint/2010/main" val="38391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sp>
        <p:nvSpPr>
          <p:cNvPr id="12" name="内容占位符 2"/>
          <p:cNvSpPr>
            <a:spLocks noGrp="1"/>
          </p:cNvSpPr>
          <p:nvPr/>
        </p:nvSpPr>
        <p:spPr>
          <a:xfrm>
            <a:off x="1537071" y="1187539"/>
            <a:ext cx="8846909" cy="48275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None/>
            </a:pPr>
            <a:r>
              <a:rPr lang="zh-CN" altLang="en-US" sz="2000" dirty="0">
                <a:cs typeface="+mn-ea"/>
                <a:sym typeface="+mn-lt"/>
              </a:rPr>
              <a:t>（一）、致龋菌与牙菌斑</a:t>
            </a:r>
            <a:endParaRPr lang="en-US" altLang="zh-CN" sz="2000" dirty="0">
              <a:cs typeface="+mn-ea"/>
              <a:sym typeface="+mn-lt"/>
            </a:endParaRPr>
          </a:p>
          <a:p>
            <a:pPr marL="0" lvl="0" indent="0">
              <a:buNone/>
            </a:pPr>
            <a:r>
              <a:rPr lang="en-US" altLang="zh-CN" dirty="0">
                <a:cs typeface="+mn-ea"/>
                <a:sym typeface="+mn-lt"/>
              </a:rPr>
              <a:t> </a:t>
            </a:r>
            <a:r>
              <a:rPr lang="zh-CN" altLang="en-US" sz="1600" dirty="0">
                <a:cs typeface="+mn-ea"/>
                <a:sym typeface="+mn-lt"/>
              </a:rPr>
              <a:t>口腔中的主要致龋菌是变形链球菌，其次为乳酸杆菌和放线菌株。大多致龋菌有特殊的酶系统，能利用饮食中的蔗糖合成菌斑多糖，其有助于细菌在牙面的黏附，细菌间的相互吸引，并影响细菌的渗透性，构成牙菌斑的细菌间基质，细菌只有在形成牙菌斑后才能致龋。简言之，没有牙菌斑则不会产生龋齿。</a:t>
            </a:r>
            <a:endParaRPr lang="en-US" altLang="zh-CN" sz="1600" dirty="0">
              <a:cs typeface="+mn-ea"/>
              <a:sym typeface="+mn-lt"/>
            </a:endParaRPr>
          </a:p>
          <a:p>
            <a:pPr marL="0" lvl="0" indent="0">
              <a:buNone/>
            </a:pPr>
            <a:endParaRPr lang="en-US" altLang="zh-CN" sz="1600" dirty="0">
              <a:cs typeface="+mn-ea"/>
              <a:sym typeface="+mn-lt"/>
            </a:endParaRPr>
          </a:p>
          <a:p>
            <a:pPr lvl="0">
              <a:buNone/>
            </a:pPr>
            <a:r>
              <a:rPr lang="zh-CN" altLang="en-US" sz="2000" b="1" dirty="0">
                <a:cs typeface="+mn-ea"/>
                <a:sym typeface="+mn-lt"/>
              </a:rPr>
              <a:t>（二）、食物  ：  </a:t>
            </a:r>
            <a:r>
              <a:rPr lang="zh-CN" altLang="en-US" sz="1600" dirty="0">
                <a:cs typeface="+mn-ea"/>
                <a:sym typeface="+mn-lt"/>
              </a:rPr>
              <a:t>食物日趋精细及其蔗糖含量高</a:t>
            </a:r>
            <a:endParaRPr lang="en-US" altLang="zh-CN" sz="1600" dirty="0">
              <a:cs typeface="+mn-ea"/>
              <a:sym typeface="+mn-lt"/>
            </a:endParaRPr>
          </a:p>
          <a:p>
            <a:pPr lvl="0">
              <a:buNone/>
            </a:pPr>
            <a:endParaRPr lang="en-US" altLang="zh-CN" sz="1600" dirty="0">
              <a:cs typeface="+mn-ea"/>
              <a:sym typeface="+mn-lt"/>
            </a:endParaRPr>
          </a:p>
          <a:p>
            <a:pPr lvl="0">
              <a:buNone/>
            </a:pPr>
            <a:r>
              <a:rPr lang="zh-CN" altLang="en-US" sz="2000" b="1" dirty="0">
                <a:cs typeface="+mn-ea"/>
                <a:sym typeface="+mn-lt"/>
              </a:rPr>
              <a:t>（三）、宿主健康</a:t>
            </a:r>
            <a:endParaRPr lang="en-US" altLang="zh-CN" sz="2000" b="1" dirty="0">
              <a:cs typeface="+mn-ea"/>
              <a:sym typeface="+mn-lt"/>
            </a:endParaRPr>
          </a:p>
          <a:p>
            <a:pPr lvl="0">
              <a:buNone/>
            </a:pPr>
            <a:endParaRPr lang="en-US" altLang="zh-CN" sz="2000" b="1" dirty="0">
              <a:cs typeface="+mn-ea"/>
              <a:sym typeface="+mn-lt"/>
            </a:endParaRPr>
          </a:p>
          <a:p>
            <a:pPr lvl="0">
              <a:buNone/>
            </a:pPr>
            <a:r>
              <a:rPr lang="zh-CN" altLang="en-US" sz="2000" b="1" dirty="0">
                <a:cs typeface="+mn-ea"/>
                <a:sym typeface="+mn-lt"/>
              </a:rPr>
              <a:t>（四）、发病时间</a:t>
            </a:r>
            <a:endParaRPr lang="en-US" altLang="zh-CN" sz="2000" b="1" dirty="0">
              <a:cs typeface="+mn-ea"/>
              <a:sym typeface="+mn-lt"/>
            </a:endParaRPr>
          </a:p>
          <a:p>
            <a:pPr lvl="0">
              <a:buNone/>
            </a:pPr>
            <a:r>
              <a:rPr lang="en-US" altLang="zh-CN" sz="1600" dirty="0">
                <a:cs typeface="+mn-ea"/>
                <a:sym typeface="+mn-lt"/>
              </a:rPr>
              <a:t> 1</a:t>
            </a:r>
            <a:r>
              <a:rPr lang="zh-CN" altLang="en-US" sz="1600" dirty="0">
                <a:cs typeface="+mn-ea"/>
                <a:sym typeface="+mn-lt"/>
              </a:rPr>
              <a:t>、病程：发展缓慢，一个龋洞形成大约需要</a:t>
            </a:r>
            <a:r>
              <a:rPr lang="en-US" altLang="zh-CN" sz="1600" dirty="0">
                <a:cs typeface="+mn-ea"/>
                <a:sym typeface="+mn-lt"/>
              </a:rPr>
              <a:t>18</a:t>
            </a:r>
            <a:r>
              <a:rPr lang="zh-CN" altLang="en-US" sz="1600" dirty="0">
                <a:cs typeface="+mn-ea"/>
                <a:sym typeface="+mn-lt"/>
              </a:rPr>
              <a:t>个月时间</a:t>
            </a:r>
            <a:endParaRPr lang="en-US" altLang="zh-CN" sz="1600" dirty="0">
              <a:cs typeface="+mn-ea"/>
              <a:sym typeface="+mn-lt"/>
            </a:endParaRPr>
          </a:p>
          <a:p>
            <a:pPr lvl="0">
              <a:buNone/>
            </a:pPr>
            <a:r>
              <a:rPr lang="en-US" altLang="zh-CN" sz="1600" dirty="0">
                <a:cs typeface="+mn-ea"/>
                <a:sym typeface="+mn-lt"/>
              </a:rPr>
              <a:t> 2</a:t>
            </a:r>
            <a:r>
              <a:rPr lang="zh-CN" altLang="en-US" sz="1600" dirty="0">
                <a:cs typeface="+mn-ea"/>
                <a:sym typeface="+mn-lt"/>
              </a:rPr>
              <a:t>、周期性患病：牙萌出后</a:t>
            </a:r>
            <a:r>
              <a:rPr lang="en-US" altLang="zh-CN" sz="1600" dirty="0">
                <a:cs typeface="+mn-ea"/>
                <a:sym typeface="+mn-lt"/>
              </a:rPr>
              <a:t>2-4</a:t>
            </a:r>
            <a:r>
              <a:rPr lang="zh-CN" altLang="en-US" sz="1600" dirty="0">
                <a:cs typeface="+mn-ea"/>
                <a:sym typeface="+mn-lt"/>
              </a:rPr>
              <a:t>年龋患达到高峰</a:t>
            </a:r>
            <a:endParaRPr lang="en-US" altLang="zh-CN" sz="1600" dirty="0">
              <a:cs typeface="+mn-ea"/>
              <a:sym typeface="+mn-lt"/>
            </a:endParaRPr>
          </a:p>
          <a:p>
            <a:pPr lvl="0">
              <a:buNone/>
            </a:pPr>
            <a:r>
              <a:rPr lang="en-US" altLang="zh-CN" sz="1600" dirty="0">
                <a:cs typeface="+mn-ea"/>
                <a:sym typeface="+mn-lt"/>
              </a:rPr>
              <a:t> 3</a:t>
            </a:r>
            <a:r>
              <a:rPr lang="zh-CN" altLang="en-US" sz="1600" dirty="0">
                <a:cs typeface="+mn-ea"/>
                <a:sym typeface="+mn-lt"/>
              </a:rPr>
              <a:t>、敏感年龄：</a:t>
            </a:r>
            <a:r>
              <a:rPr lang="en-US" altLang="zh-CN" sz="1600" dirty="0">
                <a:cs typeface="+mn-ea"/>
                <a:sym typeface="+mn-lt"/>
              </a:rPr>
              <a:t>2-14</a:t>
            </a:r>
            <a:r>
              <a:rPr lang="zh-CN" altLang="en-US" sz="1600" dirty="0">
                <a:cs typeface="+mn-ea"/>
                <a:sym typeface="+mn-lt"/>
              </a:rPr>
              <a:t>岁是乳恒牙患龋的敏感期</a:t>
            </a:r>
          </a:p>
          <a:p>
            <a:pPr marL="0" indent="0">
              <a:buNone/>
            </a:pPr>
            <a:endParaRPr lang="zh-CN" altLang="en-US" sz="1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737" y="4314636"/>
            <a:ext cx="3384706" cy="142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矩形 13"/>
          <p:cNvSpPr/>
          <p:nvPr/>
        </p:nvSpPr>
        <p:spPr>
          <a:xfrm>
            <a:off x="1537071" y="55477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龋病病因的现代概念</a:t>
            </a:r>
          </a:p>
        </p:txBody>
      </p:sp>
    </p:spTree>
    <p:extLst>
      <p:ext uri="{BB962C8B-B14F-4D97-AF65-F5344CB8AC3E}">
        <p14:creationId xmlns:p14="http://schemas.microsoft.com/office/powerpoint/2010/main" val="6296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84" y="4213709"/>
            <a:ext cx="4258659" cy="24208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736" y="179110"/>
            <a:ext cx="1332596" cy="200931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44824" y="2190496"/>
            <a:ext cx="4624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6000" b="1" dirty="0">
                <a:solidFill>
                  <a:srgbClr val="DD3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口 腔 保 健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305901" y="1453047"/>
            <a:ext cx="7359159" cy="2525396"/>
          </a:xfrm>
          <a:prstGeom prst="rect">
            <a:avLst/>
          </a:prstGeom>
          <a:noFill/>
          <a:ln w="38100" cap="flat">
            <a:solidFill>
              <a:srgbClr val="DD3D7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10542" y="1925823"/>
            <a:ext cx="2103907" cy="1653566"/>
            <a:chOff x="796928" y="2765108"/>
            <a:chExt cx="2103907" cy="1653566"/>
          </a:xfrm>
        </p:grpSpPr>
        <p:sp>
          <p:nvSpPr>
            <p:cNvPr id="28" name="菱形 27">
              <a:extLst>
                <a:ext uri="{FF2B5EF4-FFF2-40B4-BE49-F238E27FC236}">
                  <a16:creationId xmlns:a16="http://schemas.microsoft.com/office/drawing/2014/main" id="{D46ABAC2-9D7E-4DA3-8D94-27B38D96E4C4}"/>
                </a:ext>
              </a:extLst>
            </p:cNvPr>
            <p:cNvSpPr/>
            <p:nvPr/>
          </p:nvSpPr>
          <p:spPr>
            <a:xfrm>
              <a:off x="1061912" y="2765108"/>
              <a:ext cx="1653566" cy="1653566"/>
            </a:xfrm>
            <a:prstGeom prst="diamond">
              <a:avLst/>
            </a:prstGeom>
            <a:solidFill>
              <a:srgbClr val="DD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D97D358-F750-43A6-B394-6CFBC3B215B8}"/>
                </a:ext>
              </a:extLst>
            </p:cNvPr>
            <p:cNvSpPr txBox="1"/>
            <p:nvPr/>
          </p:nvSpPr>
          <p:spPr>
            <a:xfrm>
              <a:off x="796928" y="3130226"/>
              <a:ext cx="21039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6" y="3390129"/>
            <a:ext cx="3560312" cy="33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6="http://schemas.microsoft.com/office/drawing/2014/main"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79" y="2164169"/>
            <a:ext cx="3258063" cy="403642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35918" y="5988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口腔保健</a:t>
            </a:r>
          </a:p>
        </p:txBody>
      </p:sp>
      <p:sp>
        <p:nvSpPr>
          <p:cNvPr id="4" name="空心弧 3"/>
          <p:cNvSpPr/>
          <p:nvPr/>
        </p:nvSpPr>
        <p:spPr>
          <a:xfrm>
            <a:off x="-3487138" y="734713"/>
            <a:ext cx="5885368" cy="5885368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  <a:ln>
            <a:solidFill>
              <a:srgbClr val="DF1735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任意多边形 4"/>
          <p:cNvSpPr/>
          <p:nvPr/>
        </p:nvSpPr>
        <p:spPr>
          <a:xfrm>
            <a:off x="1948687" y="1827956"/>
            <a:ext cx="5667425" cy="672428"/>
          </a:xfrm>
          <a:custGeom>
            <a:avLst/>
            <a:gdLst>
              <a:gd name="connsiteX0" fmla="*/ 0 w 5667425"/>
              <a:gd name="connsiteY0" fmla="*/ 0 h 672428"/>
              <a:gd name="connsiteX1" fmla="*/ 5667425 w 5667425"/>
              <a:gd name="connsiteY1" fmla="*/ 0 h 672428"/>
              <a:gd name="connsiteX2" fmla="*/ 5667425 w 5667425"/>
              <a:gd name="connsiteY2" fmla="*/ 672428 h 672428"/>
              <a:gd name="connsiteX3" fmla="*/ 0 w 5667425"/>
              <a:gd name="connsiteY3" fmla="*/ 672428 h 672428"/>
              <a:gd name="connsiteX4" fmla="*/ 0 w 5667425"/>
              <a:gd name="connsiteY4" fmla="*/ 0 h 6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425" h="672428">
                <a:moveTo>
                  <a:pt x="0" y="0"/>
                </a:moveTo>
                <a:lnTo>
                  <a:pt x="5667425" y="0"/>
                </a:lnTo>
                <a:lnTo>
                  <a:pt x="5667425" y="672428"/>
                </a:lnTo>
                <a:lnTo>
                  <a:pt x="0" y="672428"/>
                </a:lnTo>
                <a:lnTo>
                  <a:pt x="0" y="0"/>
                </a:lnTo>
                <a:close/>
              </a:path>
            </a:pathLst>
          </a:custGeom>
          <a:solidFill>
            <a:srgbClr val="DF17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740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800" kern="1200">
                <a:cs typeface="+mn-ea"/>
                <a:sym typeface="+mn-lt"/>
              </a:rPr>
              <a:t>做好幼教老师的培训工作</a:t>
            </a:r>
            <a:endParaRPr lang="zh-CN" altLang="en-US" sz="1800" kern="1200" dirty="0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334206" y="2836773"/>
            <a:ext cx="5281906" cy="672428"/>
          </a:xfrm>
          <a:custGeom>
            <a:avLst/>
            <a:gdLst>
              <a:gd name="connsiteX0" fmla="*/ 0 w 5281906"/>
              <a:gd name="connsiteY0" fmla="*/ 0 h 672428"/>
              <a:gd name="connsiteX1" fmla="*/ 5281906 w 5281906"/>
              <a:gd name="connsiteY1" fmla="*/ 0 h 672428"/>
              <a:gd name="connsiteX2" fmla="*/ 5281906 w 5281906"/>
              <a:gd name="connsiteY2" fmla="*/ 672428 h 672428"/>
              <a:gd name="connsiteX3" fmla="*/ 0 w 5281906"/>
              <a:gd name="connsiteY3" fmla="*/ 672428 h 672428"/>
              <a:gd name="connsiteX4" fmla="*/ 0 w 5281906"/>
              <a:gd name="connsiteY4" fmla="*/ 0 h 6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906" h="672428">
                <a:moveTo>
                  <a:pt x="0" y="0"/>
                </a:moveTo>
                <a:lnTo>
                  <a:pt x="5281906" y="0"/>
                </a:lnTo>
                <a:lnTo>
                  <a:pt x="5281906" y="672428"/>
                </a:lnTo>
                <a:lnTo>
                  <a:pt x="0" y="672428"/>
                </a:lnTo>
                <a:lnTo>
                  <a:pt x="0" y="0"/>
                </a:lnTo>
                <a:close/>
              </a:path>
            </a:pathLst>
          </a:custGeom>
          <a:solidFill>
            <a:srgbClr val="DF17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740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800" kern="1200" dirty="0">
                <a:cs typeface="+mn-ea"/>
                <a:sym typeface="+mn-lt"/>
              </a:rPr>
              <a:t>做好儿童保健工作</a:t>
            </a:r>
            <a:endParaRPr lang="zh-CN" altLang="en-US" sz="1800" kern="1200" dirty="0"/>
          </a:p>
        </p:txBody>
      </p:sp>
      <p:sp>
        <p:nvSpPr>
          <p:cNvPr id="11" name="任意多边形 10"/>
          <p:cNvSpPr/>
          <p:nvPr/>
        </p:nvSpPr>
        <p:spPr>
          <a:xfrm>
            <a:off x="2334206" y="3845591"/>
            <a:ext cx="5281906" cy="672428"/>
          </a:xfrm>
          <a:custGeom>
            <a:avLst/>
            <a:gdLst>
              <a:gd name="connsiteX0" fmla="*/ 0 w 5281906"/>
              <a:gd name="connsiteY0" fmla="*/ 0 h 672428"/>
              <a:gd name="connsiteX1" fmla="*/ 5281906 w 5281906"/>
              <a:gd name="connsiteY1" fmla="*/ 0 h 672428"/>
              <a:gd name="connsiteX2" fmla="*/ 5281906 w 5281906"/>
              <a:gd name="connsiteY2" fmla="*/ 672428 h 672428"/>
              <a:gd name="connsiteX3" fmla="*/ 0 w 5281906"/>
              <a:gd name="connsiteY3" fmla="*/ 672428 h 672428"/>
              <a:gd name="connsiteX4" fmla="*/ 0 w 5281906"/>
              <a:gd name="connsiteY4" fmla="*/ 0 h 6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906" h="672428">
                <a:moveTo>
                  <a:pt x="0" y="0"/>
                </a:moveTo>
                <a:lnTo>
                  <a:pt x="5281906" y="0"/>
                </a:lnTo>
                <a:lnTo>
                  <a:pt x="5281906" y="672428"/>
                </a:lnTo>
                <a:lnTo>
                  <a:pt x="0" y="672428"/>
                </a:lnTo>
                <a:lnTo>
                  <a:pt x="0" y="0"/>
                </a:lnTo>
                <a:close/>
              </a:path>
            </a:pathLst>
          </a:custGeom>
          <a:solidFill>
            <a:srgbClr val="DF17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740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800" kern="1200" dirty="0">
                <a:cs typeface="+mn-ea"/>
                <a:sym typeface="+mn-lt"/>
              </a:rPr>
              <a:t>培养儿童良好的口腔卫生习惯及饮食习惯</a:t>
            </a:r>
            <a:endParaRPr lang="zh-CN" altLang="en-US" sz="1800" kern="1200" dirty="0"/>
          </a:p>
        </p:txBody>
      </p:sp>
      <p:sp>
        <p:nvSpPr>
          <p:cNvPr id="13" name="任意多边形 12"/>
          <p:cNvSpPr/>
          <p:nvPr/>
        </p:nvSpPr>
        <p:spPr>
          <a:xfrm>
            <a:off x="1948687" y="4854408"/>
            <a:ext cx="5667425" cy="672428"/>
          </a:xfrm>
          <a:custGeom>
            <a:avLst/>
            <a:gdLst>
              <a:gd name="connsiteX0" fmla="*/ 0 w 5667425"/>
              <a:gd name="connsiteY0" fmla="*/ 0 h 672428"/>
              <a:gd name="connsiteX1" fmla="*/ 5667425 w 5667425"/>
              <a:gd name="connsiteY1" fmla="*/ 0 h 672428"/>
              <a:gd name="connsiteX2" fmla="*/ 5667425 w 5667425"/>
              <a:gd name="connsiteY2" fmla="*/ 672428 h 672428"/>
              <a:gd name="connsiteX3" fmla="*/ 0 w 5667425"/>
              <a:gd name="connsiteY3" fmla="*/ 672428 h 672428"/>
              <a:gd name="connsiteX4" fmla="*/ 0 w 5667425"/>
              <a:gd name="connsiteY4" fmla="*/ 0 h 6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425" h="672428">
                <a:moveTo>
                  <a:pt x="0" y="0"/>
                </a:moveTo>
                <a:lnTo>
                  <a:pt x="5667425" y="0"/>
                </a:lnTo>
                <a:lnTo>
                  <a:pt x="5667425" y="672428"/>
                </a:lnTo>
                <a:lnTo>
                  <a:pt x="0" y="672428"/>
                </a:lnTo>
                <a:lnTo>
                  <a:pt x="0" y="0"/>
                </a:lnTo>
                <a:close/>
              </a:path>
            </a:pathLst>
          </a:custGeom>
          <a:solidFill>
            <a:srgbClr val="DF17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740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800" kern="1200" dirty="0">
                <a:cs typeface="+mn-ea"/>
                <a:sym typeface="+mn-lt"/>
              </a:rPr>
              <a:t>与家长密切配合，共同关注和促进儿童的口腔健康</a:t>
            </a:r>
            <a:endParaRPr lang="zh-CN" altLang="en-US" sz="1800" kern="1200" dirty="0"/>
          </a:p>
        </p:txBody>
      </p:sp>
      <p:grpSp>
        <p:nvGrpSpPr>
          <p:cNvPr id="2" name="组合 1"/>
          <p:cNvGrpSpPr/>
          <p:nvPr/>
        </p:nvGrpSpPr>
        <p:grpSpPr>
          <a:xfrm>
            <a:off x="1528420" y="1743902"/>
            <a:ext cx="840535" cy="840535"/>
            <a:chOff x="1528420" y="1743902"/>
            <a:chExt cx="840535" cy="840535"/>
          </a:xfrm>
        </p:grpSpPr>
        <p:sp>
          <p:nvSpPr>
            <p:cNvPr id="6" name="椭圆 5"/>
            <p:cNvSpPr/>
            <p:nvPr/>
          </p:nvSpPr>
          <p:spPr>
            <a:xfrm>
              <a:off x="1528420" y="1743902"/>
              <a:ext cx="840535" cy="840535"/>
            </a:xfrm>
            <a:prstGeom prst="ellipse">
              <a:avLst/>
            </a:prstGeom>
            <a:ln>
              <a:solidFill>
                <a:srgbClr val="DF17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文本框 14"/>
            <p:cNvSpPr txBox="1"/>
            <p:nvPr/>
          </p:nvSpPr>
          <p:spPr>
            <a:xfrm>
              <a:off x="1655978" y="1902561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01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913938" y="2752720"/>
            <a:ext cx="840535" cy="840535"/>
            <a:chOff x="1913938" y="2752720"/>
            <a:chExt cx="840535" cy="840535"/>
          </a:xfrm>
        </p:grpSpPr>
        <p:sp>
          <p:nvSpPr>
            <p:cNvPr id="9" name="椭圆 8"/>
            <p:cNvSpPr/>
            <p:nvPr/>
          </p:nvSpPr>
          <p:spPr>
            <a:xfrm>
              <a:off x="1913938" y="2752720"/>
              <a:ext cx="840535" cy="840535"/>
            </a:xfrm>
            <a:prstGeom prst="ellipse">
              <a:avLst/>
            </a:prstGeom>
            <a:ln>
              <a:solidFill>
                <a:srgbClr val="DF17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文本框 17"/>
            <p:cNvSpPr txBox="1"/>
            <p:nvPr/>
          </p:nvSpPr>
          <p:spPr>
            <a:xfrm>
              <a:off x="2041495" y="290192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02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13938" y="3761537"/>
            <a:ext cx="840535" cy="840535"/>
            <a:chOff x="1913938" y="3761537"/>
            <a:chExt cx="840535" cy="840535"/>
          </a:xfrm>
        </p:grpSpPr>
        <p:sp>
          <p:nvSpPr>
            <p:cNvPr id="12" name="椭圆 11"/>
            <p:cNvSpPr/>
            <p:nvPr/>
          </p:nvSpPr>
          <p:spPr>
            <a:xfrm>
              <a:off x="1913938" y="3761537"/>
              <a:ext cx="840535" cy="840535"/>
            </a:xfrm>
            <a:prstGeom prst="ellipse">
              <a:avLst/>
            </a:prstGeom>
            <a:ln>
              <a:solidFill>
                <a:srgbClr val="DF17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文本框 18"/>
            <p:cNvSpPr txBox="1"/>
            <p:nvPr/>
          </p:nvSpPr>
          <p:spPr>
            <a:xfrm>
              <a:off x="2041496" y="392964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03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28420" y="4770354"/>
            <a:ext cx="840535" cy="840535"/>
            <a:chOff x="1528420" y="4770354"/>
            <a:chExt cx="840535" cy="840535"/>
          </a:xfrm>
        </p:grpSpPr>
        <p:sp>
          <p:nvSpPr>
            <p:cNvPr id="14" name="椭圆 13"/>
            <p:cNvSpPr/>
            <p:nvPr/>
          </p:nvSpPr>
          <p:spPr>
            <a:xfrm>
              <a:off x="1528420" y="4770354"/>
              <a:ext cx="840535" cy="840535"/>
            </a:xfrm>
            <a:prstGeom prst="ellipse">
              <a:avLst/>
            </a:prstGeom>
            <a:ln>
              <a:solidFill>
                <a:srgbClr val="DF17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文本框 19"/>
            <p:cNvSpPr txBox="1"/>
            <p:nvPr/>
          </p:nvSpPr>
          <p:spPr>
            <a:xfrm>
              <a:off x="1668877" y="4938461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04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7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sp>
        <p:nvSpPr>
          <p:cNvPr id="11" name="云形标注 10"/>
          <p:cNvSpPr/>
          <p:nvPr/>
        </p:nvSpPr>
        <p:spPr>
          <a:xfrm>
            <a:off x="2895561" y="1368178"/>
            <a:ext cx="1841727" cy="1308595"/>
          </a:xfrm>
          <a:prstGeom prst="cloudCallout">
            <a:avLst>
              <a:gd name="adj1" fmla="val 28032"/>
              <a:gd name="adj2" fmla="val 75079"/>
            </a:avLst>
          </a:prstGeom>
          <a:solidFill>
            <a:srgbClr val="DF1735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软毛儿童牙刷</a:t>
            </a:r>
          </a:p>
        </p:txBody>
      </p:sp>
      <p:sp>
        <p:nvSpPr>
          <p:cNvPr id="12" name="云形标注 11"/>
          <p:cNvSpPr/>
          <p:nvPr/>
        </p:nvSpPr>
        <p:spPr>
          <a:xfrm>
            <a:off x="2161174" y="3951518"/>
            <a:ext cx="2211357" cy="1111983"/>
          </a:xfrm>
          <a:prstGeom prst="cloudCallout">
            <a:avLst>
              <a:gd name="adj1" fmla="val 63579"/>
              <a:gd name="adj2" fmla="val -45472"/>
            </a:avLst>
          </a:prstGeom>
          <a:solidFill>
            <a:srgbClr val="DF1735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1-3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月更换</a:t>
            </a:r>
          </a:p>
        </p:txBody>
      </p:sp>
      <p:sp>
        <p:nvSpPr>
          <p:cNvPr id="13" name="云形标注 12"/>
          <p:cNvSpPr/>
          <p:nvPr/>
        </p:nvSpPr>
        <p:spPr>
          <a:xfrm>
            <a:off x="5965909" y="879233"/>
            <a:ext cx="1921777" cy="969330"/>
          </a:xfrm>
          <a:prstGeom prst="cloudCallout">
            <a:avLst>
              <a:gd name="adj1" fmla="val -4810"/>
              <a:gd name="adj2" fmla="val 97065"/>
            </a:avLst>
          </a:prstGeom>
          <a:solidFill>
            <a:srgbClr val="DF1735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含少量氟</a:t>
            </a:r>
          </a:p>
        </p:txBody>
      </p:sp>
      <p:sp>
        <p:nvSpPr>
          <p:cNvPr id="14" name="云形标注 13"/>
          <p:cNvSpPr/>
          <p:nvPr/>
        </p:nvSpPr>
        <p:spPr>
          <a:xfrm>
            <a:off x="6052867" y="5063501"/>
            <a:ext cx="2180993" cy="1117766"/>
          </a:xfrm>
          <a:prstGeom prst="cloudCallout">
            <a:avLst>
              <a:gd name="adj1" fmla="val -42255"/>
              <a:gd name="adj2" fmla="val -80972"/>
            </a:avLst>
          </a:prstGeom>
          <a:solidFill>
            <a:srgbClr val="DF1735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勤换牙膏</a:t>
            </a:r>
          </a:p>
        </p:txBody>
      </p:sp>
      <p:sp>
        <p:nvSpPr>
          <p:cNvPr id="15" name="云形标注 14"/>
          <p:cNvSpPr/>
          <p:nvPr/>
        </p:nvSpPr>
        <p:spPr>
          <a:xfrm>
            <a:off x="9061402" y="2597444"/>
            <a:ext cx="1453995" cy="1599395"/>
          </a:xfrm>
          <a:prstGeom prst="cloudCallout">
            <a:avLst>
              <a:gd name="adj1" fmla="val -72875"/>
              <a:gd name="adj2" fmla="val 18875"/>
            </a:avLst>
          </a:prstGeom>
          <a:solidFill>
            <a:srgbClr val="DF1735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i="1" dirty="0">
                <a:solidFill>
                  <a:schemeClr val="bg1"/>
                </a:solidFill>
                <a:cs typeface="+mn-ea"/>
                <a:sym typeface="+mn-lt"/>
              </a:rPr>
              <a:t>泡沫不要太多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54" y="2468134"/>
            <a:ext cx="3587584" cy="20393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635918" y="5988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口腔保健</a:t>
            </a:r>
          </a:p>
        </p:txBody>
      </p:sp>
    </p:spTree>
    <p:extLst>
      <p:ext uri="{BB962C8B-B14F-4D97-AF65-F5344CB8AC3E}">
        <p14:creationId xmlns:p14="http://schemas.microsoft.com/office/powerpoint/2010/main" val="4508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3545" y="1005162"/>
            <a:ext cx="8002227" cy="5334818"/>
            <a:chOff x="-4457619" y="1696305"/>
            <a:chExt cx="8002227" cy="5334818"/>
          </a:xfrm>
        </p:grpSpPr>
        <p:sp>
          <p:nvSpPr>
            <p:cNvPr id="12" name="矩形 11"/>
            <p:cNvSpPr/>
            <p:nvPr/>
          </p:nvSpPr>
          <p:spPr>
            <a:xfrm>
              <a:off x="-2855495" y="2641053"/>
              <a:ext cx="4876800" cy="35832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7619" y="1696305"/>
              <a:ext cx="8002227" cy="5334818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27" y="1074143"/>
            <a:ext cx="5615597" cy="533481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65001" y="2839812"/>
            <a:ext cx="2926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早晚正确刷牙</a:t>
            </a:r>
          </a:p>
        </p:txBody>
      </p:sp>
      <p:sp>
        <p:nvSpPr>
          <p:cNvPr id="18" name="矩形 17"/>
          <p:cNvSpPr/>
          <p:nvPr/>
        </p:nvSpPr>
        <p:spPr>
          <a:xfrm>
            <a:off x="1635918" y="5988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口腔保健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FFC206-CE1C-4A84-BD7E-531C4A0869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82" y="273562"/>
            <a:ext cx="1523809" cy="1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7946076" y="1902871"/>
            <a:ext cx="2751032" cy="2802581"/>
            <a:chOff x="1999816" y="1937882"/>
            <a:chExt cx="2751032" cy="2802581"/>
          </a:xfrm>
        </p:grpSpPr>
        <p:sp>
          <p:nvSpPr>
            <p:cNvPr id="53" name="矩形 52"/>
            <p:cNvSpPr/>
            <p:nvPr/>
          </p:nvSpPr>
          <p:spPr>
            <a:xfrm>
              <a:off x="2006605" y="2699616"/>
              <a:ext cx="2681377" cy="1981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999816" y="1937882"/>
              <a:ext cx="2751032" cy="2802581"/>
              <a:chOff x="735046" y="2996952"/>
              <a:chExt cx="1759038" cy="1791351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500529" y="2996952"/>
                <a:ext cx="210466" cy="210466"/>
              </a:xfrm>
              <a:prstGeom prst="ellipse">
                <a:avLst/>
              </a:prstGeom>
              <a:solidFill>
                <a:srgbClr val="FF72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735046" y="3098642"/>
                <a:ext cx="1759038" cy="1689661"/>
                <a:chOff x="735046" y="3098642"/>
                <a:chExt cx="1759038" cy="1689661"/>
              </a:xfrm>
            </p:grpSpPr>
            <p:sp>
              <p:nvSpPr>
                <p:cNvPr id="57" name="任意多边形 56"/>
                <p:cNvSpPr/>
                <p:nvPr/>
              </p:nvSpPr>
              <p:spPr>
                <a:xfrm>
                  <a:off x="1001626" y="3098642"/>
                  <a:ext cx="1222819" cy="390623"/>
                </a:xfrm>
                <a:custGeom>
                  <a:avLst/>
                  <a:gdLst>
                    <a:gd name="connsiteX0" fmla="*/ 0 w 1779373"/>
                    <a:gd name="connsiteY0" fmla="*/ 568411 h 568411"/>
                    <a:gd name="connsiteX1" fmla="*/ 864973 w 1779373"/>
                    <a:gd name="connsiteY1" fmla="*/ 0 h 568411"/>
                    <a:gd name="connsiteX2" fmla="*/ 1779373 w 1779373"/>
                    <a:gd name="connsiteY2" fmla="*/ 543698 h 568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79373" h="568411">
                      <a:moveTo>
                        <a:pt x="0" y="568411"/>
                      </a:moveTo>
                      <a:lnTo>
                        <a:pt x="864973" y="0"/>
                      </a:lnTo>
                      <a:lnTo>
                        <a:pt x="1779373" y="543698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FF725C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矩形 10"/>
                <p:cNvSpPr/>
                <p:nvPr/>
              </p:nvSpPr>
              <p:spPr>
                <a:xfrm>
                  <a:off x="735046" y="3453597"/>
                  <a:ext cx="1759038" cy="1334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038" h="1334706">
                      <a:moveTo>
                        <a:pt x="65637" y="63758"/>
                      </a:moveTo>
                      <a:lnTo>
                        <a:pt x="65637" y="1271391"/>
                      </a:lnTo>
                      <a:lnTo>
                        <a:pt x="1711798" y="1271391"/>
                      </a:lnTo>
                      <a:lnTo>
                        <a:pt x="1711798" y="63758"/>
                      </a:lnTo>
                      <a:close/>
                      <a:moveTo>
                        <a:pt x="0" y="0"/>
                      </a:moveTo>
                      <a:lnTo>
                        <a:pt x="1759038" y="0"/>
                      </a:lnTo>
                      <a:lnTo>
                        <a:pt x="1759038" y="1334706"/>
                      </a:lnTo>
                      <a:lnTo>
                        <a:pt x="0" y="1334706"/>
                      </a:lnTo>
                      <a:close/>
                    </a:path>
                  </a:pathLst>
                </a:custGeom>
                <a:solidFill>
                  <a:srgbClr val="FF725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0" name="组合 39"/>
          <p:cNvGrpSpPr/>
          <p:nvPr/>
        </p:nvGrpSpPr>
        <p:grpSpPr>
          <a:xfrm>
            <a:off x="5077835" y="1937897"/>
            <a:ext cx="2751032" cy="2802581"/>
            <a:chOff x="1999816" y="1937882"/>
            <a:chExt cx="2751032" cy="2802581"/>
          </a:xfrm>
        </p:grpSpPr>
        <p:sp>
          <p:nvSpPr>
            <p:cNvPr id="41" name="矩形 40"/>
            <p:cNvSpPr/>
            <p:nvPr/>
          </p:nvSpPr>
          <p:spPr>
            <a:xfrm>
              <a:off x="2006605" y="2699616"/>
              <a:ext cx="2681377" cy="1981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999816" y="1937882"/>
              <a:ext cx="2751032" cy="2802581"/>
              <a:chOff x="735046" y="2996952"/>
              <a:chExt cx="1759038" cy="1791351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500529" y="2996952"/>
                <a:ext cx="210466" cy="210466"/>
              </a:xfrm>
              <a:prstGeom prst="ellipse">
                <a:avLst/>
              </a:prstGeom>
              <a:solidFill>
                <a:srgbClr val="FF72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735046" y="3098642"/>
                <a:ext cx="1759038" cy="1689661"/>
                <a:chOff x="735046" y="3098642"/>
                <a:chExt cx="1759038" cy="1689661"/>
              </a:xfrm>
            </p:grpSpPr>
            <p:sp>
              <p:nvSpPr>
                <p:cNvPr id="50" name="任意多边形 49"/>
                <p:cNvSpPr/>
                <p:nvPr/>
              </p:nvSpPr>
              <p:spPr>
                <a:xfrm>
                  <a:off x="1001626" y="3098642"/>
                  <a:ext cx="1222819" cy="390623"/>
                </a:xfrm>
                <a:custGeom>
                  <a:avLst/>
                  <a:gdLst>
                    <a:gd name="connsiteX0" fmla="*/ 0 w 1779373"/>
                    <a:gd name="connsiteY0" fmla="*/ 568411 h 568411"/>
                    <a:gd name="connsiteX1" fmla="*/ 864973 w 1779373"/>
                    <a:gd name="connsiteY1" fmla="*/ 0 h 568411"/>
                    <a:gd name="connsiteX2" fmla="*/ 1779373 w 1779373"/>
                    <a:gd name="connsiteY2" fmla="*/ 543698 h 568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79373" h="568411">
                      <a:moveTo>
                        <a:pt x="0" y="568411"/>
                      </a:moveTo>
                      <a:lnTo>
                        <a:pt x="864973" y="0"/>
                      </a:lnTo>
                      <a:lnTo>
                        <a:pt x="1779373" y="543698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FF725C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矩形 10"/>
                <p:cNvSpPr/>
                <p:nvPr/>
              </p:nvSpPr>
              <p:spPr>
                <a:xfrm>
                  <a:off x="735046" y="3453597"/>
                  <a:ext cx="1759038" cy="1334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038" h="1334706">
                      <a:moveTo>
                        <a:pt x="65637" y="63758"/>
                      </a:moveTo>
                      <a:lnTo>
                        <a:pt x="65637" y="1271391"/>
                      </a:lnTo>
                      <a:lnTo>
                        <a:pt x="1711798" y="1271391"/>
                      </a:lnTo>
                      <a:lnTo>
                        <a:pt x="1711798" y="63758"/>
                      </a:lnTo>
                      <a:close/>
                      <a:moveTo>
                        <a:pt x="0" y="0"/>
                      </a:moveTo>
                      <a:lnTo>
                        <a:pt x="1759038" y="0"/>
                      </a:lnTo>
                      <a:lnTo>
                        <a:pt x="1759038" y="1334706"/>
                      </a:lnTo>
                      <a:lnTo>
                        <a:pt x="0" y="1334706"/>
                      </a:lnTo>
                      <a:close/>
                    </a:path>
                  </a:pathLst>
                </a:custGeom>
                <a:solidFill>
                  <a:srgbClr val="FF725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" name="组合 2"/>
          <p:cNvGrpSpPr/>
          <p:nvPr/>
        </p:nvGrpSpPr>
        <p:grpSpPr>
          <a:xfrm>
            <a:off x="1999816" y="1937882"/>
            <a:ext cx="2751032" cy="2802581"/>
            <a:chOff x="1999816" y="1937882"/>
            <a:chExt cx="2751032" cy="2802581"/>
          </a:xfrm>
        </p:grpSpPr>
        <p:sp>
          <p:nvSpPr>
            <p:cNvPr id="2" name="矩形 1"/>
            <p:cNvSpPr/>
            <p:nvPr/>
          </p:nvSpPr>
          <p:spPr>
            <a:xfrm>
              <a:off x="2006605" y="2699616"/>
              <a:ext cx="2681377" cy="1981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999816" y="1937882"/>
              <a:ext cx="2751032" cy="2802581"/>
              <a:chOff x="735046" y="2996952"/>
              <a:chExt cx="1759038" cy="17913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500529" y="2996952"/>
                <a:ext cx="210466" cy="210466"/>
              </a:xfrm>
              <a:prstGeom prst="ellipse">
                <a:avLst/>
              </a:prstGeom>
              <a:solidFill>
                <a:srgbClr val="FF72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735046" y="3098642"/>
                <a:ext cx="1759038" cy="1689661"/>
                <a:chOff x="735046" y="3098642"/>
                <a:chExt cx="1759038" cy="1689661"/>
              </a:xfrm>
            </p:grpSpPr>
            <p:sp>
              <p:nvSpPr>
                <p:cNvPr id="30" name="任意多边形 29"/>
                <p:cNvSpPr/>
                <p:nvPr/>
              </p:nvSpPr>
              <p:spPr>
                <a:xfrm>
                  <a:off x="1001626" y="3098642"/>
                  <a:ext cx="1222819" cy="390623"/>
                </a:xfrm>
                <a:custGeom>
                  <a:avLst/>
                  <a:gdLst>
                    <a:gd name="connsiteX0" fmla="*/ 0 w 1779373"/>
                    <a:gd name="connsiteY0" fmla="*/ 568411 h 568411"/>
                    <a:gd name="connsiteX1" fmla="*/ 864973 w 1779373"/>
                    <a:gd name="connsiteY1" fmla="*/ 0 h 568411"/>
                    <a:gd name="connsiteX2" fmla="*/ 1779373 w 1779373"/>
                    <a:gd name="connsiteY2" fmla="*/ 543698 h 568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79373" h="568411">
                      <a:moveTo>
                        <a:pt x="0" y="568411"/>
                      </a:moveTo>
                      <a:lnTo>
                        <a:pt x="864973" y="0"/>
                      </a:lnTo>
                      <a:lnTo>
                        <a:pt x="1779373" y="543698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FF725C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矩形 10"/>
                <p:cNvSpPr/>
                <p:nvPr/>
              </p:nvSpPr>
              <p:spPr>
                <a:xfrm>
                  <a:off x="735046" y="3453597"/>
                  <a:ext cx="1759038" cy="1334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038" h="1334706">
                      <a:moveTo>
                        <a:pt x="65637" y="63758"/>
                      </a:moveTo>
                      <a:lnTo>
                        <a:pt x="65637" y="1271391"/>
                      </a:lnTo>
                      <a:lnTo>
                        <a:pt x="1711798" y="1271391"/>
                      </a:lnTo>
                      <a:lnTo>
                        <a:pt x="1711798" y="63758"/>
                      </a:lnTo>
                      <a:close/>
                      <a:moveTo>
                        <a:pt x="0" y="0"/>
                      </a:moveTo>
                      <a:lnTo>
                        <a:pt x="1759038" y="0"/>
                      </a:lnTo>
                      <a:lnTo>
                        <a:pt x="1759038" y="1334706"/>
                      </a:lnTo>
                      <a:lnTo>
                        <a:pt x="0" y="1334706"/>
                      </a:lnTo>
                      <a:close/>
                    </a:path>
                  </a:pathLst>
                </a:custGeom>
                <a:solidFill>
                  <a:srgbClr val="FF725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53955" y="2951759"/>
            <a:ext cx="2442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将牙刷刷毛与牙齿表面成</a:t>
            </a:r>
            <a:r>
              <a:rPr lang="en-US" altLang="zh-CN" sz="1600" dirty="0">
                <a:cs typeface="+mn-ea"/>
                <a:sym typeface="+mn-lt"/>
              </a:rPr>
              <a:t>45</a:t>
            </a:r>
            <a:r>
              <a:rPr lang="zh-CN" altLang="en-US" sz="1600" dirty="0">
                <a:cs typeface="+mn-ea"/>
                <a:sym typeface="+mn-lt"/>
              </a:rPr>
              <a:t>度角斜放并轻压在牙齿和牙龈的交界处，轻轻的做小圆弧的旋转，上排的牙齿从牙龈处往下刷，下排的牙齿从牙龈处往上刷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04333" y="3101980"/>
            <a:ext cx="2442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用正确的刷牙角度和动作清洁 上下颔牙齿的内侧和外侧。刷牙内侧时，要把牙刷竖起来，利用动力刷毛清洁牙齿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04910" y="3049602"/>
            <a:ext cx="2106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用适中的力度前后方向刷牙的咬合面，利用动力刷毛深入智齿的部分，清洁难刷的部分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53955" y="5052801"/>
            <a:ext cx="851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每天在进食 后，都要及时漱口刷牙，一般提倡早晚刷牙，一天刷牙至少两次，特别是晚上的那一次更重要，因为牙菌斑最容 易在夜间形成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56" b="100000" l="0" r="100000">
                        <a14:foregroundMark x1="53532" y1="40847" x2="55143" y2="73559"/>
                        <a14:foregroundMark x1="82466" y1="48136" x2="86989" y2="77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24"/>
          <a:stretch/>
        </p:blipFill>
        <p:spPr>
          <a:xfrm>
            <a:off x="1999816" y="648271"/>
            <a:ext cx="8785922" cy="2093708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1446069" y="59606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口腔保健</a:t>
            </a:r>
          </a:p>
        </p:txBody>
      </p:sp>
    </p:spTree>
    <p:extLst>
      <p:ext uri="{BB962C8B-B14F-4D97-AF65-F5344CB8AC3E}">
        <p14:creationId xmlns:p14="http://schemas.microsoft.com/office/powerpoint/2010/main" val="124266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3545" y="1005162"/>
            <a:ext cx="8002227" cy="5334818"/>
            <a:chOff x="-4457619" y="1696305"/>
            <a:chExt cx="8002227" cy="5334818"/>
          </a:xfrm>
        </p:grpSpPr>
        <p:sp>
          <p:nvSpPr>
            <p:cNvPr id="9" name="矩形 8"/>
            <p:cNvSpPr/>
            <p:nvPr/>
          </p:nvSpPr>
          <p:spPr>
            <a:xfrm>
              <a:off x="-2855495" y="2641053"/>
              <a:ext cx="4876800" cy="35832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7619" y="1696305"/>
              <a:ext cx="8002227" cy="5334818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02889" y="3103979"/>
            <a:ext cx="3540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cs typeface="+mn-ea"/>
                <a:sym typeface="+mn-lt"/>
              </a:rPr>
              <a:t>含氟牙膏  坚持用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17" y="558033"/>
            <a:ext cx="5781947" cy="578194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635918" y="5988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口腔保健</a:t>
            </a:r>
          </a:p>
        </p:txBody>
      </p:sp>
    </p:spTree>
    <p:extLst>
      <p:ext uri="{BB962C8B-B14F-4D97-AF65-F5344CB8AC3E}">
        <p14:creationId xmlns:p14="http://schemas.microsoft.com/office/powerpoint/2010/main" val="171846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53"/>
          <p:cNvSpPr txBox="1"/>
          <p:nvPr/>
        </p:nvSpPr>
        <p:spPr>
          <a:xfrm>
            <a:off x="4691006" y="1707054"/>
            <a:ext cx="783388" cy="646986"/>
          </a:xfrm>
          <a:prstGeom prst="roundRect">
            <a:avLst/>
          </a:prstGeom>
          <a:solidFill>
            <a:srgbClr val="DD3D74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TextBox 54"/>
          <p:cNvSpPr txBox="1"/>
          <p:nvPr/>
        </p:nvSpPr>
        <p:spPr>
          <a:xfrm>
            <a:off x="4710850" y="2758315"/>
            <a:ext cx="809837" cy="646986"/>
          </a:xfrm>
          <a:prstGeom prst="roundRect">
            <a:avLst/>
          </a:prstGeom>
          <a:solidFill>
            <a:srgbClr val="DD3D7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 " panose="02010600030101010101" pitchFamily="2" charset="-122"/>
                <a:ea typeface="站酷快乐体 " panose="02010600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55"/>
          <p:cNvSpPr txBox="1"/>
          <p:nvPr/>
        </p:nvSpPr>
        <p:spPr>
          <a:xfrm>
            <a:off x="4718715" y="3930225"/>
            <a:ext cx="809837" cy="646986"/>
          </a:xfrm>
          <a:prstGeom prst="roundRect">
            <a:avLst/>
          </a:prstGeom>
          <a:solidFill>
            <a:srgbClr val="DD3D7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 " panose="02010600030101010101" pitchFamily="2" charset="-122"/>
                <a:ea typeface="站酷快乐体 " panose="02010600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33" y="3686776"/>
            <a:ext cx="2642699" cy="351890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703245" y="1713645"/>
            <a:ext cx="3040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牙齿的基层知识</a:t>
            </a:r>
          </a:p>
        </p:txBody>
      </p:sp>
      <p:sp>
        <p:nvSpPr>
          <p:cNvPr id="4" name="矩形 3"/>
          <p:cNvSpPr/>
          <p:nvPr/>
        </p:nvSpPr>
        <p:spPr>
          <a:xfrm>
            <a:off x="5703245" y="2820526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学龄儿童口腔疾病患病特点</a:t>
            </a:r>
          </a:p>
        </p:txBody>
      </p:sp>
      <p:sp>
        <p:nvSpPr>
          <p:cNvPr id="5" name="矩形 4"/>
          <p:cNvSpPr/>
          <p:nvPr/>
        </p:nvSpPr>
        <p:spPr>
          <a:xfrm>
            <a:off x="5703245" y="393022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口腔保健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2" y="2968694"/>
            <a:ext cx="3972188" cy="377357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1904" y="402438"/>
            <a:ext cx="2301158" cy="2819359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07080B38-0035-4D1C-A83C-DBBDDE543227}"/>
              </a:ext>
            </a:extLst>
          </p:cNvPr>
          <p:cNvGrpSpPr/>
          <p:nvPr/>
        </p:nvGrpSpPr>
        <p:grpSpPr>
          <a:xfrm>
            <a:off x="3394542" y="1743027"/>
            <a:ext cx="946030" cy="542947"/>
            <a:chOff x="3457575" y="4803814"/>
            <a:chExt cx="946030" cy="542947"/>
          </a:xfrm>
          <a:solidFill>
            <a:srgbClr val="DD3D74"/>
          </a:solidFill>
        </p:grpSpPr>
        <p:sp>
          <p:nvSpPr>
            <p:cNvPr id="18" name="箭头: V 形 12">
              <a:extLst>
                <a:ext uri="{FF2B5EF4-FFF2-40B4-BE49-F238E27FC236}">
                  <a16:creationId xmlns:a16="http://schemas.microsoft.com/office/drawing/2014/main" id="{2FAC6C65-09A8-43F6-89B8-50965D3AC583}"/>
                </a:ext>
              </a:extLst>
            </p:cNvPr>
            <p:cNvSpPr/>
            <p:nvPr/>
          </p:nvSpPr>
          <p:spPr>
            <a:xfrm>
              <a:off x="3457575" y="4804475"/>
              <a:ext cx="355008" cy="5422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24">
              <a:extLst>
                <a:ext uri="{FF2B5EF4-FFF2-40B4-BE49-F238E27FC236}">
                  <a16:creationId xmlns:a16="http://schemas.microsoft.com/office/drawing/2014/main" id="{4B665B0D-01AC-4CF1-84E7-C2EE0597CD84}"/>
                </a:ext>
              </a:extLst>
            </p:cNvPr>
            <p:cNvSpPr/>
            <p:nvPr/>
          </p:nvSpPr>
          <p:spPr>
            <a:xfrm>
              <a:off x="3755463" y="4804475"/>
              <a:ext cx="355008" cy="5422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5">
              <a:extLst>
                <a:ext uri="{FF2B5EF4-FFF2-40B4-BE49-F238E27FC236}">
                  <a16:creationId xmlns:a16="http://schemas.microsoft.com/office/drawing/2014/main" id="{E8C9AF8A-DCCE-4A8A-8CC4-A88BC63F7224}"/>
                </a:ext>
              </a:extLst>
            </p:cNvPr>
            <p:cNvSpPr/>
            <p:nvPr/>
          </p:nvSpPr>
          <p:spPr>
            <a:xfrm>
              <a:off x="4048597" y="4803814"/>
              <a:ext cx="355008" cy="5422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7080B38-0035-4D1C-A83C-DBBDDE543227}"/>
              </a:ext>
            </a:extLst>
          </p:cNvPr>
          <p:cNvGrpSpPr/>
          <p:nvPr/>
        </p:nvGrpSpPr>
        <p:grpSpPr>
          <a:xfrm>
            <a:off x="3423219" y="2779227"/>
            <a:ext cx="946030" cy="542947"/>
            <a:chOff x="3457575" y="4803814"/>
            <a:chExt cx="946030" cy="542947"/>
          </a:xfrm>
          <a:solidFill>
            <a:srgbClr val="DD3D74"/>
          </a:solidFill>
        </p:grpSpPr>
        <p:sp>
          <p:nvSpPr>
            <p:cNvPr id="24" name="箭头: V 形 12">
              <a:extLst>
                <a:ext uri="{FF2B5EF4-FFF2-40B4-BE49-F238E27FC236}">
                  <a16:creationId xmlns:a16="http://schemas.microsoft.com/office/drawing/2014/main" id="{2FAC6C65-09A8-43F6-89B8-50965D3AC583}"/>
                </a:ext>
              </a:extLst>
            </p:cNvPr>
            <p:cNvSpPr/>
            <p:nvPr/>
          </p:nvSpPr>
          <p:spPr>
            <a:xfrm>
              <a:off x="3457575" y="4804475"/>
              <a:ext cx="355008" cy="5422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4B665B0D-01AC-4CF1-84E7-C2EE0597CD84}"/>
                </a:ext>
              </a:extLst>
            </p:cNvPr>
            <p:cNvSpPr/>
            <p:nvPr/>
          </p:nvSpPr>
          <p:spPr>
            <a:xfrm>
              <a:off x="3755463" y="4804475"/>
              <a:ext cx="355008" cy="5422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E8C9AF8A-DCCE-4A8A-8CC4-A88BC63F7224}"/>
                </a:ext>
              </a:extLst>
            </p:cNvPr>
            <p:cNvSpPr/>
            <p:nvPr/>
          </p:nvSpPr>
          <p:spPr>
            <a:xfrm>
              <a:off x="4048597" y="4803814"/>
              <a:ext cx="355008" cy="5422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7080B38-0035-4D1C-A83C-DBBDDE543227}"/>
              </a:ext>
            </a:extLst>
          </p:cNvPr>
          <p:cNvGrpSpPr/>
          <p:nvPr/>
        </p:nvGrpSpPr>
        <p:grpSpPr>
          <a:xfrm>
            <a:off x="3394542" y="3972052"/>
            <a:ext cx="946030" cy="542947"/>
            <a:chOff x="3457575" y="4803814"/>
            <a:chExt cx="946030" cy="542947"/>
          </a:xfrm>
          <a:solidFill>
            <a:srgbClr val="DD3D74"/>
          </a:solidFill>
        </p:grpSpPr>
        <p:sp>
          <p:nvSpPr>
            <p:cNvPr id="31" name="箭头: V 形 12">
              <a:extLst>
                <a:ext uri="{FF2B5EF4-FFF2-40B4-BE49-F238E27FC236}">
                  <a16:creationId xmlns:a16="http://schemas.microsoft.com/office/drawing/2014/main" id="{2FAC6C65-09A8-43F6-89B8-50965D3AC583}"/>
                </a:ext>
              </a:extLst>
            </p:cNvPr>
            <p:cNvSpPr/>
            <p:nvPr/>
          </p:nvSpPr>
          <p:spPr>
            <a:xfrm>
              <a:off x="3457575" y="4804475"/>
              <a:ext cx="355008" cy="5422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24">
              <a:extLst>
                <a:ext uri="{FF2B5EF4-FFF2-40B4-BE49-F238E27FC236}">
                  <a16:creationId xmlns:a16="http://schemas.microsoft.com/office/drawing/2014/main" id="{4B665B0D-01AC-4CF1-84E7-C2EE0597CD84}"/>
                </a:ext>
              </a:extLst>
            </p:cNvPr>
            <p:cNvSpPr/>
            <p:nvPr/>
          </p:nvSpPr>
          <p:spPr>
            <a:xfrm>
              <a:off x="3755463" y="4804475"/>
              <a:ext cx="355008" cy="5422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25">
              <a:extLst>
                <a:ext uri="{FF2B5EF4-FFF2-40B4-BE49-F238E27FC236}">
                  <a16:creationId xmlns:a16="http://schemas.microsoft.com/office/drawing/2014/main" id="{E8C9AF8A-DCCE-4A8A-8CC4-A88BC63F7224}"/>
                </a:ext>
              </a:extLst>
            </p:cNvPr>
            <p:cNvSpPr/>
            <p:nvPr/>
          </p:nvSpPr>
          <p:spPr>
            <a:xfrm>
              <a:off x="4048597" y="4803814"/>
              <a:ext cx="355008" cy="5422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6="http://schemas.microsoft.com/office/drawing/2014/main"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13545" y="1005162"/>
            <a:ext cx="8002227" cy="5334818"/>
            <a:chOff x="-4457619" y="1696305"/>
            <a:chExt cx="8002227" cy="5334818"/>
          </a:xfrm>
        </p:grpSpPr>
        <p:sp>
          <p:nvSpPr>
            <p:cNvPr id="21" name="矩形 20"/>
            <p:cNvSpPr/>
            <p:nvPr/>
          </p:nvSpPr>
          <p:spPr>
            <a:xfrm>
              <a:off x="-2855495" y="2641053"/>
              <a:ext cx="4876800" cy="35832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7619" y="1696305"/>
              <a:ext cx="8002227" cy="5334818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76971" y="3116811"/>
            <a:ext cx="3540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cs typeface="+mn-ea"/>
                <a:sym typeface="+mn-lt"/>
              </a:rPr>
              <a:t>保健牙刷更护齿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17" y="1095131"/>
            <a:ext cx="3352807" cy="428549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635918" y="5988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口腔保健</a:t>
            </a:r>
          </a:p>
        </p:txBody>
      </p:sp>
    </p:spTree>
    <p:extLst>
      <p:ext uri="{BB962C8B-B14F-4D97-AF65-F5344CB8AC3E}">
        <p14:creationId xmlns:p14="http://schemas.microsoft.com/office/powerpoint/2010/main" val="38797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13545" y="1005162"/>
            <a:ext cx="8002227" cy="5334818"/>
            <a:chOff x="-4457619" y="1696305"/>
            <a:chExt cx="8002227" cy="5334818"/>
          </a:xfrm>
        </p:grpSpPr>
        <p:sp>
          <p:nvSpPr>
            <p:cNvPr id="17" name="矩形 16"/>
            <p:cNvSpPr/>
            <p:nvPr/>
          </p:nvSpPr>
          <p:spPr>
            <a:xfrm>
              <a:off x="-2855495" y="2641053"/>
              <a:ext cx="4876800" cy="35832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7619" y="1696305"/>
              <a:ext cx="8002227" cy="5334818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8021"/>
            <a:ext cx="1968418" cy="196841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625745" y="2940419"/>
            <a:ext cx="35400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cs typeface="+mn-ea"/>
                <a:sym typeface="+mn-lt"/>
              </a:rPr>
              <a:t>健康牙齿少吃糖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58" y="1852863"/>
            <a:ext cx="2731520" cy="401705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635918" y="5988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口腔保健</a:t>
            </a:r>
          </a:p>
        </p:txBody>
      </p:sp>
    </p:spTree>
    <p:extLst>
      <p:ext uri="{BB962C8B-B14F-4D97-AF65-F5344CB8AC3E}">
        <p14:creationId xmlns:p14="http://schemas.microsoft.com/office/powerpoint/2010/main" val="31284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3545" y="1005162"/>
            <a:ext cx="8002227" cy="5334818"/>
            <a:chOff x="-4457619" y="1696305"/>
            <a:chExt cx="8002227" cy="5334818"/>
          </a:xfrm>
        </p:grpSpPr>
        <p:sp>
          <p:nvSpPr>
            <p:cNvPr id="17" name="矩形 16"/>
            <p:cNvSpPr/>
            <p:nvPr/>
          </p:nvSpPr>
          <p:spPr>
            <a:xfrm>
              <a:off x="-2855495" y="2641053"/>
              <a:ext cx="4876800" cy="35832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7619" y="1696305"/>
              <a:ext cx="8002227" cy="5334818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75056" y="2839812"/>
            <a:ext cx="35400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cs typeface="+mn-ea"/>
                <a:sym typeface="+mn-lt"/>
              </a:rPr>
              <a:t>牙齿定期去检查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01" y="1081079"/>
            <a:ext cx="5116000" cy="5116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635918" y="5988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口腔保健</a:t>
            </a:r>
          </a:p>
        </p:txBody>
      </p:sp>
    </p:spTree>
    <p:extLst>
      <p:ext uri="{BB962C8B-B14F-4D97-AF65-F5344CB8AC3E}">
        <p14:creationId xmlns:p14="http://schemas.microsoft.com/office/powerpoint/2010/main" val="16617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七公主 - 施展咒语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5855" y="-304800"/>
            <a:ext cx="609600" cy="609600"/>
          </a:xfrm>
          <a:prstGeom prst="rect">
            <a:avLst/>
          </a:prstGeom>
        </p:spPr>
      </p:pic>
      <p:sp>
        <p:nvSpPr>
          <p:cNvPr id="7" name="文本框 366"/>
          <p:cNvSpPr>
            <a:spLocks noChangeArrowheads="1"/>
          </p:cNvSpPr>
          <p:nvPr/>
        </p:nvSpPr>
        <p:spPr bwMode="auto">
          <a:xfrm>
            <a:off x="2232980" y="1580120"/>
            <a:ext cx="8215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9600" b="1" spc="800" dirty="0">
                <a:ln w="28575">
                  <a:noFill/>
                  <a:prstDash val="solid"/>
                </a:ln>
                <a:solidFill>
                  <a:srgbClr val="DD3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儿童口腔保健</a:t>
            </a:r>
            <a:endParaRPr lang="en-US" sz="9600" b="1" spc="800" dirty="0">
              <a:ln w="28575">
                <a:noFill/>
                <a:prstDash val="solid"/>
              </a:ln>
              <a:solidFill>
                <a:srgbClr val="DD3D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6" y="5623779"/>
            <a:ext cx="1078861" cy="86201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68" y="81761"/>
            <a:ext cx="1498359" cy="149835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09" y="3062803"/>
            <a:ext cx="4095176" cy="40951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71" y="3399713"/>
            <a:ext cx="2033913" cy="27082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615962" y="3270738"/>
            <a:ext cx="2844735" cy="334108"/>
          </a:xfrm>
          <a:prstGeom prst="roundRect">
            <a:avLst/>
          </a:prstGeom>
          <a:solidFill>
            <a:schemeClr val="bg1"/>
          </a:solidFill>
          <a:ln>
            <a:solidFill>
              <a:srgbClr val="49A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主讲人：</a:t>
            </a:r>
            <a:r>
              <a:rPr lang="en-US" altLang="zh-CN" sz="1200" dirty="0">
                <a:solidFill>
                  <a:schemeClr val="tx1"/>
                </a:solidFill>
              </a:rPr>
              <a:t>XXX  </a:t>
            </a:r>
            <a:r>
              <a:rPr lang="zh-CN" altLang="en-US" sz="1200" dirty="0">
                <a:solidFill>
                  <a:schemeClr val="tx1"/>
                </a:solidFill>
              </a:rPr>
              <a:t>时间：</a:t>
            </a:r>
            <a:r>
              <a:rPr lang="en-US" altLang="zh-CN" sz="1200" dirty="0">
                <a:solidFill>
                  <a:schemeClr val="tx1"/>
                </a:solidFill>
              </a:rPr>
              <a:t>2030</a:t>
            </a:r>
            <a:r>
              <a:rPr lang="zh-CN" altLang="en-US" sz="1200" dirty="0">
                <a:solidFill>
                  <a:schemeClr val="tx1"/>
                </a:solidFill>
              </a:rPr>
              <a:t>年</a:t>
            </a:r>
            <a:r>
              <a:rPr lang="en-US" altLang="zh-CN" sz="1200" dirty="0">
                <a:solidFill>
                  <a:schemeClr val="tx1"/>
                </a:solidFill>
              </a:rPr>
              <a:t>X</a:t>
            </a:r>
            <a:r>
              <a:rPr lang="zh-CN" altLang="en-US" sz="1200" dirty="0">
                <a:solidFill>
                  <a:schemeClr val="tx1"/>
                </a:solidFill>
              </a:rPr>
              <a:t>月</a:t>
            </a:r>
            <a:r>
              <a:rPr lang="en-US" altLang="zh-CN" sz="1200" dirty="0">
                <a:solidFill>
                  <a:schemeClr val="tx1"/>
                </a:solidFill>
              </a:rPr>
              <a:t>X</a:t>
            </a:r>
            <a:r>
              <a:rPr lang="zh-CN" altLang="en-US" sz="1200" dirty="0">
                <a:solidFill>
                  <a:schemeClr val="tx1"/>
                </a:solidFill>
              </a:rPr>
              <a:t>日</a:t>
            </a:r>
            <a:r>
              <a:rPr lang="en-US" altLang="zh-CN" sz="1200" dirty="0">
                <a:solidFill>
                  <a:schemeClr val="tx1"/>
                </a:solidFill>
              </a:rPr>
              <a:t> 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84" y="4213709"/>
            <a:ext cx="4258659" cy="24208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736" y="179110"/>
            <a:ext cx="1332596" cy="200931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49472" y="2224575"/>
            <a:ext cx="665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6000" b="1" dirty="0">
                <a:solidFill>
                  <a:srgbClr val="DD3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牙齿的基层知识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305901" y="1453047"/>
            <a:ext cx="7359159" cy="2525396"/>
          </a:xfrm>
          <a:prstGeom prst="rect">
            <a:avLst/>
          </a:prstGeom>
          <a:noFill/>
          <a:ln w="38100" cap="flat">
            <a:solidFill>
              <a:srgbClr val="DD3D7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10542" y="1925823"/>
            <a:ext cx="2103907" cy="1653566"/>
            <a:chOff x="796928" y="2765108"/>
            <a:chExt cx="2103907" cy="1653566"/>
          </a:xfrm>
        </p:grpSpPr>
        <p:sp>
          <p:nvSpPr>
            <p:cNvPr id="28" name="菱形 27">
              <a:extLst>
                <a:ext uri="{FF2B5EF4-FFF2-40B4-BE49-F238E27FC236}">
                  <a16:creationId xmlns:a16="http://schemas.microsoft.com/office/drawing/2014/main" id="{D46ABAC2-9D7E-4DA3-8D94-27B38D96E4C4}"/>
                </a:ext>
              </a:extLst>
            </p:cNvPr>
            <p:cNvSpPr/>
            <p:nvPr/>
          </p:nvSpPr>
          <p:spPr>
            <a:xfrm>
              <a:off x="1061912" y="2765108"/>
              <a:ext cx="1653566" cy="1653566"/>
            </a:xfrm>
            <a:prstGeom prst="diamond">
              <a:avLst/>
            </a:prstGeom>
            <a:solidFill>
              <a:srgbClr val="DD3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D97D358-F750-43A6-B394-6CFBC3B215B8}"/>
                </a:ext>
              </a:extLst>
            </p:cNvPr>
            <p:cNvSpPr txBox="1"/>
            <p:nvPr/>
          </p:nvSpPr>
          <p:spPr>
            <a:xfrm>
              <a:off x="796928" y="3130226"/>
              <a:ext cx="21039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6" y="3390129"/>
            <a:ext cx="3560312" cy="3382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6="http://schemas.microsoft.com/office/drawing/2014/main"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54" y="1662570"/>
            <a:ext cx="6192974" cy="4353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9" y="1544052"/>
            <a:ext cx="3990774" cy="53139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68454" y="624192"/>
            <a:ext cx="204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基本口腔常识</a:t>
            </a:r>
          </a:p>
        </p:txBody>
      </p:sp>
      <p:sp>
        <p:nvSpPr>
          <p:cNvPr id="24" name="Rectangle 3"/>
          <p:cNvSpPr>
            <a:spLocks noGrp="1"/>
          </p:cNvSpPr>
          <p:nvPr/>
        </p:nvSpPr>
        <p:spPr>
          <a:xfrm>
            <a:off x="2701812" y="2628820"/>
            <a:ext cx="3408952" cy="244827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None/>
            </a:pPr>
            <a:r>
              <a:rPr lang="zh-CN" altLang="en-US" sz="4000" dirty="0">
                <a:cs typeface="+mn-ea"/>
                <a:sym typeface="+mn-lt"/>
              </a:rPr>
              <a:t>牙齿的数目</a:t>
            </a:r>
          </a:p>
          <a:p>
            <a:pPr lvl="0" eaLnBrk="1" hangingPunct="1">
              <a:buNone/>
            </a:pPr>
            <a:r>
              <a:rPr lang="zh-CN" altLang="en-US" dirty="0">
                <a:cs typeface="+mn-ea"/>
                <a:sym typeface="+mn-lt"/>
              </a:rPr>
              <a:t>人的一生有两副牙齿</a:t>
            </a:r>
          </a:p>
          <a:p>
            <a:pPr lvl="0" eaLnBrk="1" hangingPunct="1">
              <a:buNone/>
            </a:pPr>
            <a:r>
              <a:rPr lang="zh-CN" altLang="en-US" dirty="0">
                <a:cs typeface="+mn-ea"/>
                <a:sym typeface="+mn-lt"/>
              </a:rPr>
              <a:t>乳牙：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颗</a:t>
            </a:r>
          </a:p>
          <a:p>
            <a:pPr lvl="0" eaLnBrk="1" hangingPunct="1">
              <a:buNone/>
            </a:pPr>
            <a:r>
              <a:rPr lang="zh-CN" altLang="en-US" dirty="0">
                <a:cs typeface="+mn-ea"/>
                <a:sym typeface="+mn-lt"/>
              </a:rPr>
              <a:t>恒牙：</a:t>
            </a:r>
            <a:r>
              <a:rPr lang="en-US" altLang="zh-CN" dirty="0">
                <a:cs typeface="+mn-ea"/>
                <a:sym typeface="+mn-lt"/>
              </a:rPr>
              <a:t>28-32</a:t>
            </a:r>
            <a:r>
              <a:rPr lang="zh-CN" altLang="en-US" dirty="0">
                <a:cs typeface="+mn-ea"/>
                <a:sym typeface="+mn-lt"/>
              </a:rPr>
              <a:t>颗</a:t>
            </a:r>
          </a:p>
          <a:p>
            <a:pPr lvl="0"/>
            <a:endParaRPr lang="zh-CN" altLang="en-US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882906" y="1558381"/>
            <a:ext cx="5652221" cy="4476569"/>
            <a:chOff x="4953485" y="1170940"/>
            <a:chExt cx="5872592" cy="465110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485" y="1170940"/>
              <a:ext cx="4651103" cy="4651103"/>
            </a:xfrm>
            <a:prstGeom prst="rect">
              <a:avLst/>
            </a:prstGeom>
          </p:spPr>
        </p:pic>
        <p:cxnSp>
          <p:nvCxnSpPr>
            <p:cNvPr id="14" name="直接箭头连接符 13"/>
            <p:cNvCxnSpPr/>
            <p:nvPr/>
          </p:nvCxnSpPr>
          <p:spPr>
            <a:xfrm flipH="1">
              <a:off x="7394764" y="1655871"/>
              <a:ext cx="758354" cy="246589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7860481" y="1803484"/>
              <a:ext cx="819987" cy="211546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>
              <a:off x="8108790" y="2047961"/>
              <a:ext cx="819987" cy="234021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>
              <a:off x="8351647" y="2452632"/>
              <a:ext cx="737902" cy="218990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8383654" y="4405950"/>
              <a:ext cx="685800" cy="88510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>
              <a:off x="8567904" y="3969517"/>
              <a:ext cx="586274" cy="100532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8108790" y="4731984"/>
              <a:ext cx="730516" cy="53466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8067473" y="1327417"/>
              <a:ext cx="987170" cy="3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中切牙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776356" y="1513967"/>
              <a:ext cx="987170" cy="3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侧切牙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71372" y="1851568"/>
              <a:ext cx="987170" cy="3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尖牙</a:t>
              </a: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8561058" y="2885915"/>
              <a:ext cx="820628" cy="159295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9369106" y="2657528"/>
              <a:ext cx="1456971" cy="3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第二磨牙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230056" y="3700717"/>
              <a:ext cx="1456971" cy="3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第三磨牙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133623" y="4157492"/>
              <a:ext cx="1456971" cy="3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第二磨牙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876102" y="4559240"/>
              <a:ext cx="1456971" cy="3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尖牙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108183" y="2148270"/>
              <a:ext cx="1456971" cy="3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第一磨牙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8" y="1775829"/>
            <a:ext cx="5749763" cy="4041674"/>
          </a:xfrm>
          <a:prstGeom prst="rect">
            <a:avLst/>
          </a:prstGeom>
        </p:spPr>
      </p:pic>
      <p:sp>
        <p:nvSpPr>
          <p:cNvPr id="9" name="Rectangle 3"/>
          <p:cNvSpPr>
            <a:spLocks noGrp="1"/>
          </p:cNvSpPr>
          <p:nvPr/>
        </p:nvSpPr>
        <p:spPr>
          <a:xfrm>
            <a:off x="2175026" y="3226703"/>
            <a:ext cx="4430311" cy="2590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>
              <a:lnSpc>
                <a:spcPct val="150000"/>
              </a:lnSpc>
            </a:pPr>
            <a:r>
              <a:rPr lang="en-US" altLang="zh-CN" sz="2600" dirty="0">
                <a:cs typeface="+mn-ea"/>
                <a:sym typeface="+mn-lt"/>
              </a:rPr>
              <a:t>6</a:t>
            </a:r>
            <a:r>
              <a:rPr lang="zh-CN" altLang="en-US" sz="2600" dirty="0">
                <a:cs typeface="+mn-ea"/>
                <a:sym typeface="+mn-lt"/>
              </a:rPr>
              <a:t>个月左右开始萌出</a:t>
            </a:r>
          </a:p>
          <a:p>
            <a:pPr lvl="0">
              <a:lnSpc>
                <a:spcPct val="150000"/>
              </a:lnSpc>
            </a:pPr>
            <a:r>
              <a:rPr lang="en-US" altLang="zh-CN" sz="2600" dirty="0">
                <a:cs typeface="+mn-ea"/>
                <a:sym typeface="+mn-lt"/>
              </a:rPr>
              <a:t>2</a:t>
            </a:r>
            <a:r>
              <a:rPr lang="zh-CN" altLang="en-US" sz="2600" dirty="0">
                <a:cs typeface="+mn-ea"/>
                <a:sym typeface="+mn-lt"/>
              </a:rPr>
              <a:t>岁半左右全部长齐</a:t>
            </a:r>
          </a:p>
          <a:p>
            <a:pPr lvl="0">
              <a:lnSpc>
                <a:spcPct val="150000"/>
              </a:lnSpc>
            </a:pPr>
            <a:r>
              <a:rPr lang="zh-CN" altLang="en-US" sz="2600" dirty="0">
                <a:cs typeface="+mn-ea"/>
                <a:sym typeface="+mn-lt"/>
              </a:rPr>
              <a:t>共</a:t>
            </a:r>
            <a:r>
              <a:rPr lang="en-US" altLang="zh-CN" sz="2600" dirty="0">
                <a:cs typeface="+mn-ea"/>
                <a:sym typeface="+mn-lt"/>
              </a:rPr>
              <a:t>20</a:t>
            </a:r>
            <a:r>
              <a:rPr lang="zh-CN" altLang="en-US" sz="2600" dirty="0">
                <a:cs typeface="+mn-ea"/>
                <a:sym typeface="+mn-lt"/>
              </a:rPr>
              <a:t>颗</a:t>
            </a:r>
          </a:p>
          <a:p>
            <a:pPr lvl="0">
              <a:lnSpc>
                <a:spcPct val="150000"/>
              </a:lnSpc>
              <a:buNone/>
            </a:pPr>
            <a:endParaRPr lang="zh-CN" altLang="en-US" sz="2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buNone/>
            </a:pPr>
            <a:r>
              <a:rPr lang="zh-CN" altLang="en-US" sz="2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  </a:t>
            </a:r>
            <a:endParaRPr lang="en-US" altLang="zh-CN" sz="2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084859" y="2516441"/>
            <a:ext cx="172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乳 牙</a:t>
            </a:r>
          </a:p>
        </p:txBody>
      </p:sp>
      <p:sp>
        <p:nvSpPr>
          <p:cNvPr id="33" name="矩形 32"/>
          <p:cNvSpPr/>
          <p:nvPr/>
        </p:nvSpPr>
        <p:spPr>
          <a:xfrm>
            <a:off x="1527151" y="6241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牙齿的结构</a:t>
            </a:r>
          </a:p>
        </p:txBody>
      </p:sp>
    </p:spTree>
    <p:extLst>
      <p:ext uri="{BB962C8B-B14F-4D97-AF65-F5344CB8AC3E}">
        <p14:creationId xmlns:p14="http://schemas.microsoft.com/office/powerpoint/2010/main" val="33930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51" y="1832818"/>
            <a:ext cx="5749763" cy="4041674"/>
          </a:xfrm>
          <a:prstGeom prst="rect">
            <a:avLst/>
          </a:prstGeom>
        </p:spPr>
      </p:pic>
      <p:sp>
        <p:nvSpPr>
          <p:cNvPr id="11" name="Rectangle 3"/>
          <p:cNvSpPr>
            <a:spLocks noGrp="1"/>
          </p:cNvSpPr>
          <p:nvPr/>
        </p:nvSpPr>
        <p:spPr>
          <a:xfrm>
            <a:off x="2234883" y="2785024"/>
            <a:ext cx="4497262" cy="2895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岁左右开始萌出和替换</a:t>
            </a:r>
            <a:endParaRPr lang="en-US" altLang="zh-CN" dirty="0"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12-13</a:t>
            </a:r>
            <a:r>
              <a:rPr lang="zh-CN" altLang="en-US" dirty="0">
                <a:cs typeface="+mn-ea"/>
                <a:sym typeface="+mn-lt"/>
              </a:rPr>
              <a:t>岁左右全部长齐</a:t>
            </a:r>
          </a:p>
          <a:p>
            <a:pPr lvl="0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28-32</a:t>
            </a:r>
            <a:r>
              <a:rPr lang="zh-CN" altLang="en-US" dirty="0">
                <a:cs typeface="+mn-ea"/>
                <a:sym typeface="+mn-lt"/>
              </a:rPr>
              <a:t>颗</a:t>
            </a:r>
          </a:p>
          <a:p>
            <a:pPr lvl="0">
              <a:lnSpc>
                <a:spcPct val="200000"/>
              </a:lnSpc>
              <a:buNone/>
            </a:pPr>
            <a:endParaRPr lang="zh-CN" altLang="en-US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11251" y="2461858"/>
            <a:ext cx="172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恒牙</a:t>
            </a:r>
          </a:p>
        </p:txBody>
      </p:sp>
      <p:pic>
        <p:nvPicPr>
          <p:cNvPr id="56" name="Picture 9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242" y="1016700"/>
            <a:ext cx="3741230" cy="48577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1527151" y="6241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牙齿的结构</a:t>
            </a:r>
          </a:p>
        </p:txBody>
      </p:sp>
    </p:spTree>
    <p:extLst>
      <p:ext uri="{BB962C8B-B14F-4D97-AF65-F5344CB8AC3E}">
        <p14:creationId xmlns:p14="http://schemas.microsoft.com/office/powerpoint/2010/main" val="1477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97" y="1739537"/>
            <a:ext cx="2259062" cy="37004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53" y="2440575"/>
            <a:ext cx="954026" cy="6126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48" y="4716052"/>
            <a:ext cx="1916740" cy="123087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224938" y="793631"/>
            <a:ext cx="3463741" cy="2569363"/>
            <a:chOff x="5224938" y="793631"/>
            <a:chExt cx="3463741" cy="256936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938" y="793631"/>
              <a:ext cx="3463741" cy="2569363"/>
            </a:xfrm>
            <a:prstGeom prst="rect">
              <a:avLst/>
            </a:prstGeom>
          </p:spPr>
        </p:pic>
        <p:sp>
          <p:nvSpPr>
            <p:cNvPr id="27" name="TextBox 16"/>
            <p:cNvSpPr txBox="1"/>
            <p:nvPr/>
          </p:nvSpPr>
          <p:spPr>
            <a:xfrm>
              <a:off x="5880714" y="1867237"/>
              <a:ext cx="2096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dirty="0">
                  <a:cs typeface="+mn-ea"/>
                  <a:sym typeface="+mn-lt"/>
                </a:rPr>
                <a:t>在口腔内可以看见的部分叫 牙冠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12797" y="3344982"/>
            <a:ext cx="3463741" cy="2569363"/>
            <a:chOff x="6412797" y="3344982"/>
            <a:chExt cx="3463741" cy="2569363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12797" y="3344982"/>
              <a:ext cx="3463741" cy="2569363"/>
            </a:xfrm>
            <a:prstGeom prst="rect">
              <a:avLst/>
            </a:prstGeom>
          </p:spPr>
        </p:pic>
        <p:sp>
          <p:nvSpPr>
            <p:cNvPr id="34" name="TextBox 16"/>
            <p:cNvSpPr txBox="1"/>
            <p:nvPr/>
          </p:nvSpPr>
          <p:spPr>
            <a:xfrm>
              <a:off x="7108889" y="4306498"/>
              <a:ext cx="1986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dirty="0">
                  <a:cs typeface="+mn-ea"/>
                  <a:sym typeface="+mn-lt"/>
                </a:rPr>
                <a:t>埋在颌骨内看不见的部分叫 牙根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527151" y="6241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牙齿的外形</a:t>
            </a:r>
          </a:p>
        </p:txBody>
      </p:sp>
    </p:spTree>
    <p:extLst>
      <p:ext uri="{BB962C8B-B14F-4D97-AF65-F5344CB8AC3E}">
        <p14:creationId xmlns:p14="http://schemas.microsoft.com/office/powerpoint/2010/main" val="23346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95" y="1117310"/>
            <a:ext cx="6346302" cy="5199269"/>
          </a:xfrm>
          <a:prstGeom prst="rect">
            <a:avLst/>
          </a:prstGeom>
        </p:spPr>
      </p:pic>
      <p:sp>
        <p:nvSpPr>
          <p:cNvPr id="12" name="Text Box 2"/>
          <p:cNvSpPr txBox="1"/>
          <p:nvPr/>
        </p:nvSpPr>
        <p:spPr>
          <a:xfrm>
            <a:off x="4179653" y="1767514"/>
            <a:ext cx="3135547" cy="12695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2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600" dirty="0">
                <a:cs typeface="+mn-ea"/>
                <a:sym typeface="+mn-lt"/>
              </a:rPr>
              <a:t>牙列分期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24" y="2170660"/>
            <a:ext cx="5252824" cy="52528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21" y="1353840"/>
            <a:ext cx="1388931" cy="19341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177" y="624192"/>
            <a:ext cx="1696724" cy="16967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4" y="5355771"/>
            <a:ext cx="1968418" cy="196841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81039" y="6241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牙列分期</a:t>
            </a:r>
          </a:p>
        </p:txBody>
      </p:sp>
      <p:sp>
        <p:nvSpPr>
          <p:cNvPr id="14" name="Text Box 2"/>
          <p:cNvSpPr txBox="1"/>
          <p:nvPr/>
        </p:nvSpPr>
        <p:spPr>
          <a:xfrm>
            <a:off x="2735936" y="3069501"/>
            <a:ext cx="3135547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dirty="0">
                <a:cs typeface="+mn-ea"/>
                <a:sym typeface="+mn-lt"/>
              </a:rPr>
              <a:t>无牙期</a:t>
            </a:r>
            <a:r>
              <a:rPr lang="en-US" altLang="zh-CN" sz="2000" dirty="0">
                <a:cs typeface="+mn-ea"/>
                <a:sym typeface="+mn-lt"/>
              </a:rPr>
              <a:t>:</a:t>
            </a:r>
            <a:r>
              <a:rPr lang="zh-CN" altLang="en-US" sz="2000" dirty="0">
                <a:cs typeface="+mn-ea"/>
                <a:sym typeface="+mn-lt"/>
              </a:rPr>
              <a:t>出生</a:t>
            </a:r>
            <a:r>
              <a:rPr lang="en-US" altLang="zh-CN" sz="2000" dirty="0">
                <a:cs typeface="+mn-ea"/>
                <a:sym typeface="+mn-lt"/>
              </a:rPr>
              <a:t>—6,8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dirty="0">
                <a:cs typeface="+mn-ea"/>
                <a:sym typeface="+mn-lt"/>
              </a:rPr>
              <a:t>乳牙列形成期</a:t>
            </a:r>
            <a:r>
              <a:rPr lang="en-US" altLang="zh-CN" sz="2000" dirty="0">
                <a:cs typeface="+mn-ea"/>
                <a:sym typeface="+mn-lt"/>
              </a:rPr>
              <a:t>:6,8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—3</a:t>
            </a:r>
            <a:r>
              <a:rPr lang="zh-CN" altLang="en-US" sz="2000" dirty="0">
                <a:cs typeface="+mn-ea"/>
                <a:sym typeface="+mn-lt"/>
              </a:rPr>
              <a:t>岁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dirty="0">
                <a:cs typeface="+mn-ea"/>
                <a:sym typeface="+mn-lt"/>
              </a:rPr>
              <a:t>乳牙列期</a:t>
            </a:r>
            <a:r>
              <a:rPr lang="en-US" altLang="zh-CN" sz="2000" dirty="0">
                <a:cs typeface="+mn-ea"/>
                <a:sym typeface="+mn-lt"/>
              </a:rPr>
              <a:t>:3—6</a:t>
            </a:r>
            <a:r>
              <a:rPr lang="zh-CN" altLang="en-US" sz="2000" dirty="0">
                <a:cs typeface="+mn-ea"/>
                <a:sym typeface="+mn-lt"/>
              </a:rPr>
              <a:t>岁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dirty="0">
                <a:cs typeface="+mn-ea"/>
                <a:sym typeface="+mn-lt"/>
              </a:rPr>
              <a:t>混合牙列期</a:t>
            </a:r>
            <a:r>
              <a:rPr lang="en-US" altLang="zh-CN" sz="2000" dirty="0">
                <a:cs typeface="+mn-ea"/>
                <a:sym typeface="+mn-lt"/>
              </a:rPr>
              <a:t>:6—12</a:t>
            </a:r>
            <a:r>
              <a:rPr lang="zh-CN" altLang="en-US" sz="2000" dirty="0">
                <a:cs typeface="+mn-ea"/>
                <a:sym typeface="+mn-lt"/>
              </a:rPr>
              <a:t>岁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dirty="0">
                <a:cs typeface="+mn-ea"/>
                <a:sym typeface="+mn-lt"/>
              </a:rPr>
              <a:t>恒牙列期</a:t>
            </a:r>
            <a:r>
              <a:rPr lang="en-US" altLang="zh-CN" sz="2000" dirty="0">
                <a:cs typeface="+mn-ea"/>
                <a:sym typeface="+mn-lt"/>
              </a:rPr>
              <a:t>:12</a:t>
            </a:r>
            <a:r>
              <a:rPr lang="zh-CN" altLang="en-US" sz="2000" dirty="0">
                <a:cs typeface="+mn-ea"/>
                <a:sym typeface="+mn-lt"/>
              </a:rPr>
              <a:t>岁以后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917" y="4443367"/>
            <a:ext cx="3104820" cy="310482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2642903" y="624192"/>
            <a:ext cx="6972806" cy="5764510"/>
            <a:chOff x="4115468" y="1267097"/>
            <a:chExt cx="6383116" cy="465471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473" y="1267097"/>
              <a:ext cx="4654719" cy="4654719"/>
            </a:xfrm>
            <a:prstGeom prst="rect">
              <a:avLst/>
            </a:prstGeom>
          </p:spPr>
        </p:pic>
        <p:cxnSp>
          <p:nvCxnSpPr>
            <p:cNvPr id="15" name="直接箭头连接符 14"/>
            <p:cNvCxnSpPr/>
            <p:nvPr/>
          </p:nvCxnSpPr>
          <p:spPr>
            <a:xfrm>
              <a:off x="4950704" y="3005424"/>
              <a:ext cx="1881052" cy="12135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4950704" y="4480560"/>
              <a:ext cx="1881052" cy="12135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 flipV="1">
              <a:off x="8000441" y="2348897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 flipV="1">
              <a:off x="7958266" y="3535673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 flipV="1">
              <a:off x="8075832" y="2818301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 flipV="1">
              <a:off x="7958266" y="4177913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 flipV="1">
              <a:off x="8193398" y="4492695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 flipV="1">
              <a:off x="7923985" y="4885941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9517904" y="2113992"/>
              <a:ext cx="885288" cy="29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牙釉质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517904" y="2648227"/>
              <a:ext cx="885288" cy="29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牙本质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473557" y="3369071"/>
              <a:ext cx="885288" cy="29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牙髓</a:t>
              </a:r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H="1" flipV="1">
              <a:off x="8075832" y="3826705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9591123" y="3718193"/>
              <a:ext cx="885288" cy="29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牙骨质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591123" y="4029807"/>
              <a:ext cx="885288" cy="29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根管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613296" y="4434752"/>
              <a:ext cx="885288" cy="29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牙周膜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591123" y="4799372"/>
              <a:ext cx="885288" cy="29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根尖孔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278895" y="2818301"/>
              <a:ext cx="885288" cy="29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牙龈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115468" y="4250086"/>
              <a:ext cx="885288" cy="29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牙槽骨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1527151" y="6241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DF1735"/>
                </a:solidFill>
                <a:cs typeface="+mn-ea"/>
                <a:sym typeface="+mn-lt"/>
              </a:rPr>
              <a:t>牙齿的结构</a:t>
            </a:r>
          </a:p>
        </p:txBody>
      </p:sp>
    </p:spTree>
    <p:extLst>
      <p:ext uri="{BB962C8B-B14F-4D97-AF65-F5344CB8AC3E}">
        <p14:creationId xmlns:p14="http://schemas.microsoft.com/office/powerpoint/2010/main" val="21806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99ppt.com"/>
</p:tagLst>
</file>

<file path=ppt/theme/theme1.xml><?xml version="1.0" encoding="utf-8"?>
<a:theme xmlns:a="http://schemas.openxmlformats.org/drawingml/2006/main" name="www.99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upnty1pe">
      <a:majorFont>
        <a:latin typeface="Arial"/>
        <a:ea typeface="FZZhengHeiS-B-GB"/>
        <a:cs typeface=""/>
      </a:majorFont>
      <a:minorFont>
        <a:latin typeface="Arial"/>
        <a:ea typeface="FZZhengHeiS-B-GB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266</TotalTime>
  <Words>684</Words>
  <Application>Microsoft Office PowerPoint</Application>
  <PresentationFormat>宽屏</PresentationFormat>
  <Paragraphs>136</Paragraphs>
  <Slides>23</Slides>
  <Notes>23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微软雅黑</vt:lpstr>
      <vt:lpstr>Arial</vt:lpstr>
      <vt:lpstr>Wingdings</vt:lpstr>
      <vt:lpstr>www.99ppt.com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lastModifiedBy>Windows 用户</cp:lastModifiedBy>
  <cp:revision>26</cp:revision>
  <dcterms:created xsi:type="dcterms:W3CDTF">2018-05-02T02:45:47Z</dcterms:created>
  <dcterms:modified xsi:type="dcterms:W3CDTF">2021-02-01T12:15:59Z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