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9" r:id="rId4"/>
    <p:sldId id="260" r:id="rId5"/>
    <p:sldId id="291" r:id="rId6"/>
    <p:sldId id="265" r:id="rId7"/>
    <p:sldId id="267" r:id="rId8"/>
    <p:sldId id="266" r:id="rId9"/>
    <p:sldId id="268" r:id="rId10"/>
    <p:sldId id="292" r:id="rId11"/>
    <p:sldId id="269" r:id="rId12"/>
    <p:sldId id="270" r:id="rId13"/>
    <p:sldId id="272" r:id="rId14"/>
    <p:sldId id="271" r:id="rId15"/>
    <p:sldId id="293" r:id="rId16"/>
    <p:sldId id="273" r:id="rId17"/>
    <p:sldId id="274" r:id="rId18"/>
    <p:sldId id="294" r:id="rId19"/>
    <p:sldId id="276" r:id="rId20"/>
    <p:sldId id="277" r:id="rId21"/>
    <p:sldId id="275" r:id="rId22"/>
    <p:sldId id="278" r:id="rId23"/>
    <p:sldId id="279" r:id="rId24"/>
    <p:sldId id="280" r:id="rId25"/>
    <p:sldId id="282" r:id="rId26"/>
    <p:sldId id="281" r:id="rId27"/>
    <p:sldId id="283" r:id="rId28"/>
    <p:sldId id="284" r:id="rId29"/>
    <p:sldId id="285" r:id="rId30"/>
    <p:sldId id="286" r:id="rId31"/>
    <p:sldId id="288" r:id="rId32"/>
    <p:sldId id="289" r:id="rId33"/>
    <p:sldId id="290" r:id="rId34"/>
    <p:sldId id="307" r:id="rId35"/>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6" userDrawn="1">
          <p15:clr>
            <a:srgbClr val="A4A3A4"/>
          </p15:clr>
        </p15:guide>
        <p15:guide id="2" pos="10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48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4660"/>
  </p:normalViewPr>
  <p:slideViewPr>
    <p:cSldViewPr snapToGrid="0" showGuides="1">
      <p:cViewPr varScale="1">
        <p:scale>
          <a:sx n="83" d="100"/>
          <a:sy n="83" d="100"/>
        </p:scale>
        <p:origin x="120" y="330"/>
      </p:cViewPr>
      <p:guideLst>
        <p:guide orient="horz" pos="2886"/>
        <p:guide pos="1028"/>
      </p:guideLst>
    </p:cSldViewPr>
  </p:slideViewPr>
  <p:notesTextViewPr>
    <p:cViewPr>
      <p:scale>
        <a:sx n="1" d="1"/>
        <a:sy n="1" d="1"/>
      </p:scale>
      <p:origin x="0" y="0"/>
    </p:cViewPr>
  </p:notesTextViewPr>
  <p:sorterViewPr>
    <p:cViewPr>
      <p:scale>
        <a:sx n="100" d="100"/>
        <a:sy n="100" d="100"/>
      </p:scale>
      <p:origin x="0" y="-49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30ADB0-0797-4C9C-9CAF-B87723D2DA52}" type="datetimeFigureOut">
              <a:rPr lang="zh-CN" altLang="en-US" smtClean="0"/>
              <a:t>2021/2/1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C165F-2CC2-4F3B-92DB-720734C415AB}" type="slidenum">
              <a:rPr lang="zh-CN" altLang="en-US" smtClean="0"/>
              <a:t>‹#›</a:t>
            </a:fld>
            <a:endParaRPr lang="zh-CN" altLang="en-US"/>
          </a:p>
        </p:txBody>
      </p:sp>
    </p:spTree>
    <p:extLst>
      <p:ext uri="{BB962C8B-B14F-4D97-AF65-F5344CB8AC3E}">
        <p14:creationId xmlns:p14="http://schemas.microsoft.com/office/powerpoint/2010/main" val="2259162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1</a:t>
            </a:fld>
            <a:endParaRPr lang="zh-CN" altLang="en-US"/>
          </a:p>
        </p:txBody>
      </p:sp>
    </p:spTree>
    <p:extLst>
      <p:ext uri="{BB962C8B-B14F-4D97-AF65-F5344CB8AC3E}">
        <p14:creationId xmlns:p14="http://schemas.microsoft.com/office/powerpoint/2010/main" val="992552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10</a:t>
            </a:fld>
            <a:endParaRPr lang="zh-CN" altLang="en-US"/>
          </a:p>
        </p:txBody>
      </p:sp>
    </p:spTree>
    <p:extLst>
      <p:ext uri="{BB962C8B-B14F-4D97-AF65-F5344CB8AC3E}">
        <p14:creationId xmlns:p14="http://schemas.microsoft.com/office/powerpoint/2010/main" val="1275993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11</a:t>
            </a:fld>
            <a:endParaRPr lang="zh-CN" altLang="en-US"/>
          </a:p>
        </p:txBody>
      </p:sp>
    </p:spTree>
    <p:extLst>
      <p:ext uri="{BB962C8B-B14F-4D97-AF65-F5344CB8AC3E}">
        <p14:creationId xmlns:p14="http://schemas.microsoft.com/office/powerpoint/2010/main" val="83696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12</a:t>
            </a:fld>
            <a:endParaRPr lang="zh-CN" altLang="en-US"/>
          </a:p>
        </p:txBody>
      </p:sp>
    </p:spTree>
    <p:extLst>
      <p:ext uri="{BB962C8B-B14F-4D97-AF65-F5344CB8AC3E}">
        <p14:creationId xmlns:p14="http://schemas.microsoft.com/office/powerpoint/2010/main" val="2620286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13</a:t>
            </a:fld>
            <a:endParaRPr lang="zh-CN" altLang="en-US"/>
          </a:p>
        </p:txBody>
      </p:sp>
    </p:spTree>
    <p:extLst>
      <p:ext uri="{BB962C8B-B14F-4D97-AF65-F5344CB8AC3E}">
        <p14:creationId xmlns:p14="http://schemas.microsoft.com/office/powerpoint/2010/main" val="2631492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14</a:t>
            </a:fld>
            <a:endParaRPr lang="zh-CN" altLang="en-US"/>
          </a:p>
        </p:txBody>
      </p:sp>
    </p:spTree>
    <p:extLst>
      <p:ext uri="{BB962C8B-B14F-4D97-AF65-F5344CB8AC3E}">
        <p14:creationId xmlns:p14="http://schemas.microsoft.com/office/powerpoint/2010/main" val="1582944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15</a:t>
            </a:fld>
            <a:endParaRPr lang="zh-CN" altLang="en-US"/>
          </a:p>
        </p:txBody>
      </p:sp>
    </p:spTree>
    <p:extLst>
      <p:ext uri="{BB962C8B-B14F-4D97-AF65-F5344CB8AC3E}">
        <p14:creationId xmlns:p14="http://schemas.microsoft.com/office/powerpoint/2010/main" val="2150239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16</a:t>
            </a:fld>
            <a:endParaRPr lang="zh-CN" altLang="en-US"/>
          </a:p>
        </p:txBody>
      </p:sp>
    </p:spTree>
    <p:extLst>
      <p:ext uri="{BB962C8B-B14F-4D97-AF65-F5344CB8AC3E}">
        <p14:creationId xmlns:p14="http://schemas.microsoft.com/office/powerpoint/2010/main" val="1320427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17</a:t>
            </a:fld>
            <a:endParaRPr lang="zh-CN" altLang="en-US"/>
          </a:p>
        </p:txBody>
      </p:sp>
    </p:spTree>
    <p:extLst>
      <p:ext uri="{BB962C8B-B14F-4D97-AF65-F5344CB8AC3E}">
        <p14:creationId xmlns:p14="http://schemas.microsoft.com/office/powerpoint/2010/main" val="4225715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18</a:t>
            </a:fld>
            <a:endParaRPr lang="zh-CN" altLang="en-US"/>
          </a:p>
        </p:txBody>
      </p:sp>
    </p:spTree>
    <p:extLst>
      <p:ext uri="{BB962C8B-B14F-4D97-AF65-F5344CB8AC3E}">
        <p14:creationId xmlns:p14="http://schemas.microsoft.com/office/powerpoint/2010/main" val="1667282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19</a:t>
            </a:fld>
            <a:endParaRPr lang="zh-CN" altLang="en-US"/>
          </a:p>
        </p:txBody>
      </p:sp>
    </p:spTree>
    <p:extLst>
      <p:ext uri="{BB962C8B-B14F-4D97-AF65-F5344CB8AC3E}">
        <p14:creationId xmlns:p14="http://schemas.microsoft.com/office/powerpoint/2010/main" val="2195861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16C165F-2CC2-4F3B-92DB-720734C415AB}" type="slidenum">
              <a:rPr lang="zh-CN" altLang="en-US" smtClean="0"/>
              <a:t>2</a:t>
            </a:fld>
            <a:endParaRPr lang="zh-CN" altLang="en-US"/>
          </a:p>
        </p:txBody>
      </p:sp>
    </p:spTree>
    <p:extLst>
      <p:ext uri="{BB962C8B-B14F-4D97-AF65-F5344CB8AC3E}">
        <p14:creationId xmlns:p14="http://schemas.microsoft.com/office/powerpoint/2010/main" val="638509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20</a:t>
            </a:fld>
            <a:endParaRPr lang="zh-CN" altLang="en-US"/>
          </a:p>
        </p:txBody>
      </p:sp>
    </p:spTree>
    <p:extLst>
      <p:ext uri="{BB962C8B-B14F-4D97-AF65-F5344CB8AC3E}">
        <p14:creationId xmlns:p14="http://schemas.microsoft.com/office/powerpoint/2010/main" val="2098516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21</a:t>
            </a:fld>
            <a:endParaRPr lang="zh-CN" altLang="en-US"/>
          </a:p>
        </p:txBody>
      </p:sp>
    </p:spTree>
    <p:extLst>
      <p:ext uri="{BB962C8B-B14F-4D97-AF65-F5344CB8AC3E}">
        <p14:creationId xmlns:p14="http://schemas.microsoft.com/office/powerpoint/2010/main" val="3821658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22</a:t>
            </a:fld>
            <a:endParaRPr lang="zh-CN" altLang="en-US"/>
          </a:p>
        </p:txBody>
      </p:sp>
    </p:spTree>
    <p:extLst>
      <p:ext uri="{BB962C8B-B14F-4D97-AF65-F5344CB8AC3E}">
        <p14:creationId xmlns:p14="http://schemas.microsoft.com/office/powerpoint/2010/main" val="2964732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23</a:t>
            </a:fld>
            <a:endParaRPr lang="zh-CN" altLang="en-US"/>
          </a:p>
        </p:txBody>
      </p:sp>
    </p:spTree>
    <p:extLst>
      <p:ext uri="{BB962C8B-B14F-4D97-AF65-F5344CB8AC3E}">
        <p14:creationId xmlns:p14="http://schemas.microsoft.com/office/powerpoint/2010/main" val="2008717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24</a:t>
            </a:fld>
            <a:endParaRPr lang="zh-CN" altLang="en-US"/>
          </a:p>
        </p:txBody>
      </p:sp>
    </p:spTree>
    <p:extLst>
      <p:ext uri="{BB962C8B-B14F-4D97-AF65-F5344CB8AC3E}">
        <p14:creationId xmlns:p14="http://schemas.microsoft.com/office/powerpoint/2010/main" val="3434045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25</a:t>
            </a:fld>
            <a:endParaRPr lang="zh-CN" altLang="en-US"/>
          </a:p>
        </p:txBody>
      </p:sp>
    </p:spTree>
    <p:extLst>
      <p:ext uri="{BB962C8B-B14F-4D97-AF65-F5344CB8AC3E}">
        <p14:creationId xmlns:p14="http://schemas.microsoft.com/office/powerpoint/2010/main" val="4318887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26</a:t>
            </a:fld>
            <a:endParaRPr lang="zh-CN" altLang="en-US"/>
          </a:p>
        </p:txBody>
      </p:sp>
    </p:spTree>
    <p:extLst>
      <p:ext uri="{BB962C8B-B14F-4D97-AF65-F5344CB8AC3E}">
        <p14:creationId xmlns:p14="http://schemas.microsoft.com/office/powerpoint/2010/main" val="122883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27</a:t>
            </a:fld>
            <a:endParaRPr lang="zh-CN" altLang="en-US"/>
          </a:p>
        </p:txBody>
      </p:sp>
    </p:spTree>
    <p:extLst>
      <p:ext uri="{BB962C8B-B14F-4D97-AF65-F5344CB8AC3E}">
        <p14:creationId xmlns:p14="http://schemas.microsoft.com/office/powerpoint/2010/main" val="574316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28</a:t>
            </a:fld>
            <a:endParaRPr lang="zh-CN" altLang="en-US"/>
          </a:p>
        </p:txBody>
      </p:sp>
    </p:spTree>
    <p:extLst>
      <p:ext uri="{BB962C8B-B14F-4D97-AF65-F5344CB8AC3E}">
        <p14:creationId xmlns:p14="http://schemas.microsoft.com/office/powerpoint/2010/main" val="24137053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29</a:t>
            </a:fld>
            <a:endParaRPr lang="zh-CN" altLang="en-US"/>
          </a:p>
        </p:txBody>
      </p:sp>
    </p:spTree>
    <p:extLst>
      <p:ext uri="{BB962C8B-B14F-4D97-AF65-F5344CB8AC3E}">
        <p14:creationId xmlns:p14="http://schemas.microsoft.com/office/powerpoint/2010/main" val="2991143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3</a:t>
            </a:fld>
            <a:endParaRPr lang="zh-CN" altLang="en-US"/>
          </a:p>
        </p:txBody>
      </p:sp>
    </p:spTree>
    <p:extLst>
      <p:ext uri="{BB962C8B-B14F-4D97-AF65-F5344CB8AC3E}">
        <p14:creationId xmlns:p14="http://schemas.microsoft.com/office/powerpoint/2010/main" val="21808589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30</a:t>
            </a:fld>
            <a:endParaRPr lang="zh-CN" altLang="en-US"/>
          </a:p>
        </p:txBody>
      </p:sp>
    </p:spTree>
    <p:extLst>
      <p:ext uri="{BB962C8B-B14F-4D97-AF65-F5344CB8AC3E}">
        <p14:creationId xmlns:p14="http://schemas.microsoft.com/office/powerpoint/2010/main" val="718126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31</a:t>
            </a:fld>
            <a:endParaRPr lang="zh-CN" altLang="en-US"/>
          </a:p>
        </p:txBody>
      </p:sp>
    </p:spTree>
    <p:extLst>
      <p:ext uri="{BB962C8B-B14F-4D97-AF65-F5344CB8AC3E}">
        <p14:creationId xmlns:p14="http://schemas.microsoft.com/office/powerpoint/2010/main" val="1504177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32</a:t>
            </a:fld>
            <a:endParaRPr lang="zh-CN" altLang="en-US"/>
          </a:p>
        </p:txBody>
      </p:sp>
    </p:spTree>
    <p:extLst>
      <p:ext uri="{BB962C8B-B14F-4D97-AF65-F5344CB8AC3E}">
        <p14:creationId xmlns:p14="http://schemas.microsoft.com/office/powerpoint/2010/main" val="1149923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33</a:t>
            </a:fld>
            <a:endParaRPr lang="zh-CN" altLang="en-US"/>
          </a:p>
        </p:txBody>
      </p:sp>
    </p:spTree>
    <p:extLst>
      <p:ext uri="{BB962C8B-B14F-4D97-AF65-F5344CB8AC3E}">
        <p14:creationId xmlns:p14="http://schemas.microsoft.com/office/powerpoint/2010/main" val="2782245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34</a:t>
            </a:fld>
            <a:endParaRPr lang="zh-CN" altLang="en-US"/>
          </a:p>
        </p:txBody>
      </p:sp>
    </p:spTree>
    <p:extLst>
      <p:ext uri="{BB962C8B-B14F-4D97-AF65-F5344CB8AC3E}">
        <p14:creationId xmlns:p14="http://schemas.microsoft.com/office/powerpoint/2010/main" val="1633274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4</a:t>
            </a:fld>
            <a:endParaRPr lang="zh-CN" altLang="en-US"/>
          </a:p>
        </p:txBody>
      </p:sp>
    </p:spTree>
    <p:extLst>
      <p:ext uri="{BB962C8B-B14F-4D97-AF65-F5344CB8AC3E}">
        <p14:creationId xmlns:p14="http://schemas.microsoft.com/office/powerpoint/2010/main" val="1403679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5</a:t>
            </a:fld>
            <a:endParaRPr lang="zh-CN" altLang="en-US"/>
          </a:p>
        </p:txBody>
      </p:sp>
    </p:spTree>
    <p:extLst>
      <p:ext uri="{BB962C8B-B14F-4D97-AF65-F5344CB8AC3E}">
        <p14:creationId xmlns:p14="http://schemas.microsoft.com/office/powerpoint/2010/main" val="798727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6</a:t>
            </a:fld>
            <a:endParaRPr lang="zh-CN" altLang="en-US"/>
          </a:p>
        </p:txBody>
      </p:sp>
    </p:spTree>
    <p:extLst>
      <p:ext uri="{BB962C8B-B14F-4D97-AF65-F5344CB8AC3E}">
        <p14:creationId xmlns:p14="http://schemas.microsoft.com/office/powerpoint/2010/main" val="3290771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7</a:t>
            </a:fld>
            <a:endParaRPr lang="zh-CN" altLang="en-US"/>
          </a:p>
        </p:txBody>
      </p:sp>
    </p:spTree>
    <p:extLst>
      <p:ext uri="{BB962C8B-B14F-4D97-AF65-F5344CB8AC3E}">
        <p14:creationId xmlns:p14="http://schemas.microsoft.com/office/powerpoint/2010/main" val="708646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8</a:t>
            </a:fld>
            <a:endParaRPr lang="zh-CN" altLang="en-US"/>
          </a:p>
        </p:txBody>
      </p:sp>
    </p:spTree>
    <p:extLst>
      <p:ext uri="{BB962C8B-B14F-4D97-AF65-F5344CB8AC3E}">
        <p14:creationId xmlns:p14="http://schemas.microsoft.com/office/powerpoint/2010/main" val="2063220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9</a:t>
            </a:fld>
            <a:endParaRPr lang="zh-CN" altLang="en-US"/>
          </a:p>
        </p:txBody>
      </p:sp>
    </p:spTree>
    <p:extLst>
      <p:ext uri="{BB962C8B-B14F-4D97-AF65-F5344CB8AC3E}">
        <p14:creationId xmlns:p14="http://schemas.microsoft.com/office/powerpoint/2010/main" val="444190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82EC9BA-56FA-4526-BF31-ECD52A76EB20}" type="datetimeFigureOut">
              <a:rPr lang="zh-CN" altLang="en-US" smtClean="0"/>
              <a:t>2021/2/1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103D4FF-7F7D-4C12-A5FD-4142E6DC7A5E}" type="slidenum">
              <a:rPr lang="zh-CN" altLang="en-US" smtClean="0"/>
              <a:t>‹#›</a:t>
            </a:fld>
            <a:endParaRPr lang="zh-CN" altLang="en-US"/>
          </a:p>
        </p:txBody>
      </p:sp>
      <p:pic>
        <p:nvPicPr>
          <p:cNvPr id="6" name="图片 5">
            <a:extLst>
              <a:ext uri="{FF2B5EF4-FFF2-40B4-BE49-F238E27FC236}">
                <a16:creationId xmlns:a16="http://schemas.microsoft.com/office/drawing/2014/main" id="{68ECC3C7-A7BE-4762-BDA0-3A83198C6B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12700"/>
          </a:effectLst>
        </p:spPr>
      </p:pic>
    </p:spTree>
    <p:extLst>
      <p:ext uri="{BB962C8B-B14F-4D97-AF65-F5344CB8AC3E}">
        <p14:creationId xmlns:p14="http://schemas.microsoft.com/office/powerpoint/2010/main" val="148931525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0" r="-40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EC9BA-56FA-4526-BF31-ECD52A76EB20}" type="datetimeFigureOut">
              <a:rPr lang="zh-CN" altLang="en-US" smtClean="0"/>
              <a:t>2021/2/1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3D4FF-7F7D-4C12-A5FD-4142E6DC7A5E}" type="slidenum">
              <a:rPr lang="zh-CN" altLang="en-US" smtClean="0"/>
              <a:t>‹#›</a:t>
            </a:fld>
            <a:endParaRPr lang="zh-CN" altLang="en-US"/>
          </a:p>
        </p:txBody>
      </p:sp>
    </p:spTree>
    <p:extLst>
      <p:ext uri="{BB962C8B-B14F-4D97-AF65-F5344CB8AC3E}">
        <p14:creationId xmlns:p14="http://schemas.microsoft.com/office/powerpoint/2010/main" val="3678111149"/>
      </p:ext>
    </p:extLst>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2.jpg"/><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png"/><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1.png"/><Relationship Id="rId7"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6.png"/><Relationship Id="rId7"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37.gif"/></Relationships>
</file>

<file path=ppt/slides/_rels/slide29.xml.rels><?xml version="1.0" encoding="UTF-8" standalone="yes"?>
<Relationships xmlns="http://schemas.openxmlformats.org/package/2006/relationships"><Relationship Id="rId3" Type="http://schemas.openxmlformats.org/officeDocument/2006/relationships/image" Target="../media/image39.gif"/><Relationship Id="rId7"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40.gi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1.gif"/><Relationship Id="rId7"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42.gif"/></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6660B60-E075-4D4E-B4A8-C0753FA354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5697" y="1956816"/>
            <a:ext cx="4276838" cy="4901184"/>
          </a:xfrm>
          <a:prstGeom prst="rect">
            <a:avLst/>
          </a:prstGeom>
        </p:spPr>
      </p:pic>
      <p:sp>
        <p:nvSpPr>
          <p:cNvPr id="5" name="文本框 4"/>
          <p:cNvSpPr txBox="1"/>
          <p:nvPr/>
        </p:nvSpPr>
        <p:spPr>
          <a:xfrm>
            <a:off x="273727" y="2292293"/>
            <a:ext cx="7455887" cy="1015663"/>
          </a:xfrm>
          <a:prstGeom prst="rect">
            <a:avLst/>
          </a:prstGeom>
          <a:noFill/>
          <a:effectLst>
            <a:outerShdw blurRad="50800" dist="50800" dir="1200000" algn="tl" rotWithShape="0">
              <a:prstClr val="black">
                <a:alpha val="40000"/>
              </a:prstClr>
            </a:outerShdw>
          </a:effectLst>
        </p:spPr>
        <p:txBody>
          <a:bodyPr wrap="none" rtlCol="0">
            <a:spAutoFit/>
          </a:bodyPr>
          <a:lstStyle/>
          <a:p>
            <a:r>
              <a:rPr lang="zh-CN" altLang="en-US" sz="6000" b="1"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全国爱牙日主题班会</a:t>
            </a:r>
          </a:p>
        </p:txBody>
      </p:sp>
      <p:sp>
        <p:nvSpPr>
          <p:cNvPr id="6" name="文本框 5"/>
          <p:cNvSpPr txBox="1"/>
          <p:nvPr/>
        </p:nvSpPr>
        <p:spPr>
          <a:xfrm>
            <a:off x="1813135" y="5245527"/>
            <a:ext cx="3786614" cy="369332"/>
          </a:xfrm>
          <a:prstGeom prst="rect">
            <a:avLst/>
          </a:prstGeom>
          <a:noFill/>
        </p:spPr>
        <p:txBody>
          <a:bodyPr wrap="none" rtlCol="0">
            <a:spAutoFit/>
          </a:bodyPr>
          <a:lstStyle/>
          <a:p>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汇报人：</a:t>
            </a:r>
            <a:r>
              <a:rPr lang="en-US" altLang="zh-CN"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1</a:t>
            </a: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知网   时间：</a:t>
            </a:r>
            <a:r>
              <a:rPr lang="en-US" altLang="zh-CN"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2033</a:t>
            </a: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年</a:t>
            </a:r>
            <a:r>
              <a:rPr lang="en-US" altLang="zh-CN"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9</a:t>
            </a: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月</a:t>
            </a:r>
          </a:p>
        </p:txBody>
      </p:sp>
      <p:sp>
        <p:nvSpPr>
          <p:cNvPr id="7" name="文本框 6"/>
          <p:cNvSpPr txBox="1"/>
          <p:nvPr/>
        </p:nvSpPr>
        <p:spPr>
          <a:xfrm>
            <a:off x="3830641" y="3548302"/>
            <a:ext cx="2169184" cy="369332"/>
          </a:xfrm>
          <a:prstGeom prst="rect">
            <a:avLst/>
          </a:prstGeom>
          <a:noFill/>
        </p:spPr>
        <p:txBody>
          <a:bodyPr wrap="none" rtlCol="0">
            <a:spAutoFit/>
          </a:bodyPr>
          <a:lstStyle/>
          <a:p>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健康口腔  幸福家庭</a:t>
            </a:r>
          </a:p>
        </p:txBody>
      </p:sp>
      <p:sp>
        <p:nvSpPr>
          <p:cNvPr id="8" name="文本框 7"/>
          <p:cNvSpPr txBox="1"/>
          <p:nvPr/>
        </p:nvSpPr>
        <p:spPr>
          <a:xfrm>
            <a:off x="1354548" y="3551509"/>
            <a:ext cx="2169184" cy="369332"/>
          </a:xfrm>
          <a:prstGeom prst="rect">
            <a:avLst/>
          </a:prstGeom>
          <a:noFill/>
        </p:spPr>
        <p:txBody>
          <a:bodyPr wrap="none" rtlCol="0">
            <a:spAutoFit/>
          </a:bodyPr>
          <a:lstStyle/>
          <a:p>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关爱自己  保护牙周</a:t>
            </a:r>
          </a:p>
        </p:txBody>
      </p:sp>
      <p:sp>
        <p:nvSpPr>
          <p:cNvPr id="9" name="矩形 8"/>
          <p:cNvSpPr/>
          <p:nvPr/>
        </p:nvSpPr>
        <p:spPr>
          <a:xfrm>
            <a:off x="1427349" y="4067453"/>
            <a:ext cx="4606276" cy="226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2300" y="230036"/>
            <a:ext cx="1338968" cy="1338968"/>
          </a:xfrm>
          <a:prstGeom prst="rect">
            <a:avLst/>
          </a:prstGeom>
        </p:spPr>
      </p:pic>
      <p:pic>
        <p:nvPicPr>
          <p:cNvPr id="2" name="儿歌多多 - 拍手护牙歌">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2500" y="-834261"/>
            <a:ext cx="609600" cy="609600"/>
          </a:xfrm>
          <a:prstGeom prst="rect">
            <a:avLst/>
          </a:prstGeom>
        </p:spPr>
      </p:pic>
    </p:spTree>
    <p:extLst>
      <p:ext uri="{BB962C8B-B14F-4D97-AF65-F5344CB8AC3E}">
        <p14:creationId xmlns:p14="http://schemas.microsoft.com/office/powerpoint/2010/main" val="407312368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1000" fill="hold"/>
                                        <p:tgtEl>
                                          <p:spTgt spid="3"/>
                                        </p:tgtEl>
                                        <p:attrNameLst>
                                          <p:attrName>ppt_w</p:attrName>
                                        </p:attrNameLst>
                                      </p:cBhvr>
                                      <p:tavLst>
                                        <p:tav tm="0">
                                          <p:val>
                                            <p:fltVal val="0"/>
                                          </p:val>
                                        </p:tav>
                                        <p:tav tm="100000">
                                          <p:val>
                                            <p:strVal val="#ppt_w"/>
                                          </p:val>
                                        </p:tav>
                                      </p:tavLst>
                                    </p:anim>
                                    <p:anim calcmode="lin" valueType="num">
                                      <p:cBhvr>
                                        <p:cTn id="34" dur="1000" fill="hold"/>
                                        <p:tgtEl>
                                          <p:spTgt spid="3"/>
                                        </p:tgtEl>
                                        <p:attrNameLst>
                                          <p:attrName>ppt_h</p:attrName>
                                        </p:attrNameLst>
                                      </p:cBhvr>
                                      <p:tavLst>
                                        <p:tav tm="0">
                                          <p:val>
                                            <p:fltVal val="0"/>
                                          </p:val>
                                        </p:tav>
                                        <p:tav tm="100000">
                                          <p:val>
                                            <p:strVal val="#ppt_h"/>
                                          </p:val>
                                        </p:tav>
                                      </p:tavLst>
                                    </p:anim>
                                    <p:anim calcmode="lin" valueType="num">
                                      <p:cBhvr>
                                        <p:cTn id="35" dur="1000" fill="hold"/>
                                        <p:tgtEl>
                                          <p:spTgt spid="3"/>
                                        </p:tgtEl>
                                        <p:attrNameLst>
                                          <p:attrName>style.rotation</p:attrName>
                                        </p:attrNameLst>
                                      </p:cBhvr>
                                      <p:tavLst>
                                        <p:tav tm="0">
                                          <p:val>
                                            <p:fltVal val="90"/>
                                          </p:val>
                                        </p:tav>
                                        <p:tav tm="100000">
                                          <p:val>
                                            <p:fltVal val="0"/>
                                          </p:val>
                                        </p:tav>
                                      </p:tavLst>
                                    </p:anim>
                                    <p:animEffect transition="in" filter="fade">
                                      <p:cBhvr>
                                        <p:cTn id="36" dur="1000"/>
                                        <p:tgtEl>
                                          <p:spTgt spid="3"/>
                                        </p:tgtEl>
                                      </p:cBhvr>
                                    </p:animEffect>
                                  </p:childTnLst>
                                </p:cTn>
                              </p:par>
                            </p:childTnLst>
                          </p:cTn>
                        </p:par>
                        <p:par>
                          <p:cTn id="37" fill="hold">
                            <p:stCondLst>
                              <p:cond delay="10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8"/>
                                        </p:tgtEl>
                                        <p:attrNameLst>
                                          <p:attrName>ppt_y</p:attrName>
                                        </p:attrNameLst>
                                      </p:cBhvr>
                                      <p:tavLst>
                                        <p:tav tm="0">
                                          <p:val>
                                            <p:strVal val="#ppt_y"/>
                                          </p:val>
                                        </p:tav>
                                        <p:tav tm="100000">
                                          <p:val>
                                            <p:strVal val="#ppt_y"/>
                                          </p:val>
                                        </p:tav>
                                      </p:tavLst>
                                    </p:anim>
                                    <p:anim calcmode="lin" valueType="num">
                                      <p:cBhvr>
                                        <p:cTn id="4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8"/>
                                        </p:tgtEl>
                                      </p:cBhvr>
                                    </p:animEffect>
                                  </p:childTnLst>
                                </p:cTn>
                              </p:par>
                            </p:childTnLst>
                          </p:cTn>
                        </p:par>
                        <p:par>
                          <p:cTn id="45" fill="hold">
                            <p:stCondLst>
                              <p:cond delay="185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7"/>
                                        </p:tgtEl>
                                        <p:attrNameLst>
                                          <p:attrName>ppt_y</p:attrName>
                                        </p:attrNameLst>
                                      </p:cBhvr>
                                      <p:tavLst>
                                        <p:tav tm="0">
                                          <p:val>
                                            <p:strVal val="#ppt_y"/>
                                          </p:val>
                                        </p:tav>
                                        <p:tav tm="100000">
                                          <p:val>
                                            <p:strVal val="#ppt_y"/>
                                          </p:val>
                                        </p:tav>
                                      </p:tavLst>
                                    </p:anim>
                                    <p:anim calcmode="lin" valueType="num">
                                      <p:cBhvr>
                                        <p:cTn id="5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7"/>
                                        </p:tgtEl>
                                      </p:cBhvr>
                                    </p:animEffect>
                                  </p:childTnLst>
                                </p:cTn>
                              </p:par>
                            </p:childTnLst>
                          </p:cTn>
                        </p:par>
                        <p:par>
                          <p:cTn id="53" fill="hold">
                            <p:stCondLst>
                              <p:cond delay="27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6"/>
                                        </p:tgtEl>
                                        <p:attrNameLst>
                                          <p:attrName>ppt_y</p:attrName>
                                        </p:attrNameLst>
                                      </p:cBhvr>
                                      <p:tavLst>
                                        <p:tav tm="0">
                                          <p:val>
                                            <p:strVal val="#ppt_y"/>
                                          </p:val>
                                        </p:tav>
                                        <p:tav tm="100000">
                                          <p:val>
                                            <p:strVal val="#ppt_y"/>
                                          </p:val>
                                        </p:tav>
                                      </p:tavLst>
                                    </p:anim>
                                    <p:anim calcmode="lin" valueType="num">
                                      <p:cBhvr>
                                        <p:cTn id="5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6"/>
                                        </p:tgtEl>
                                      </p:cBhvr>
                                    </p:animEffect>
                                  </p:childTnLst>
                                </p:cTn>
                              </p:par>
                              <p:par>
                                <p:cTn id="61" presetID="1" presetClass="mediacall" presetSubtype="0" fill="hold" nodeType="withEffect">
                                  <p:stCondLst>
                                    <p:cond delay="0"/>
                                  </p:stCondLst>
                                  <p:childTnLst>
                                    <p:cmd type="call" cmd="playFrom(0.0)">
                                      <p:cBhvr>
                                        <p:cTn id="62"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35">
                <p:cTn id="63" repeatCount="indefinite" fill="hold" display="0">
                  <p:stCondLst>
                    <p:cond delay="indefinite"/>
                  </p:stCondLst>
                  <p:endCondLst>
                    <p:cond evt="onStopAudio" delay="0">
                      <p:tgtEl>
                        <p:sldTgt/>
                      </p:tgtEl>
                    </p:cond>
                  </p:endCondLst>
                </p:cTn>
                <p:tgtEl>
                  <p:spTgt spid="2"/>
                </p:tgtEl>
              </p:cMediaNode>
            </p:audio>
          </p:childTnLst>
        </p:cTn>
      </p:par>
    </p:tnLst>
    <p:bldLst>
      <p:bldP spid="5" grpId="0"/>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240597" y="1627755"/>
            <a:ext cx="6109365" cy="2954655"/>
          </a:xfrm>
          <a:prstGeom prst="rect">
            <a:avLst/>
          </a:prstGeom>
          <a:noFill/>
        </p:spPr>
        <p:txBody>
          <a:bodyPr wrap="none" rtlCol="0">
            <a:spAutoFit/>
          </a:bodyPr>
          <a:lstStyle/>
          <a:p>
            <a:pPr algn="ctr"/>
            <a:r>
              <a:rPr lang="zh-CN" altLang="en-US" sz="4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第三部分 </a:t>
            </a:r>
            <a:endParaRPr lang="en-US" altLang="zh-CN" sz="4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endParaRPr lang="en-US" altLang="zh-CN" sz="4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endParaRPr lang="en-US" altLang="zh-CN"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r>
              <a:rPr lang="zh-CN" altLang="en-US" sz="6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牙齿的常见疾病</a:t>
            </a: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80" y="3603008"/>
            <a:ext cx="3363974" cy="3363974"/>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9010" y="1298016"/>
            <a:ext cx="1797957" cy="1795718"/>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160012" y="3603210"/>
            <a:ext cx="3072932" cy="3363974"/>
          </a:xfrm>
          <a:prstGeom prst="rect">
            <a:avLst/>
          </a:prstGeom>
        </p:spPr>
      </p:pic>
    </p:spTree>
    <p:extLst>
      <p:ext uri="{BB962C8B-B14F-4D97-AF65-F5344CB8AC3E}">
        <p14:creationId xmlns:p14="http://schemas.microsoft.com/office/powerpoint/2010/main" val="131309469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283926" y="371105"/>
            <a:ext cx="2031325"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牙齿常见疾病</a:t>
            </a: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74494" y="1441945"/>
            <a:ext cx="3880399" cy="435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p:cNvSpPr txBox="1"/>
          <p:nvPr/>
        </p:nvSpPr>
        <p:spPr>
          <a:xfrm>
            <a:off x="2766256" y="980280"/>
            <a:ext cx="800219"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蛀牙</a:t>
            </a:r>
          </a:p>
        </p:txBody>
      </p:sp>
      <p:sp>
        <p:nvSpPr>
          <p:cNvPr id="14" name="文本框 13"/>
          <p:cNvSpPr txBox="1"/>
          <p:nvPr/>
        </p:nvSpPr>
        <p:spPr>
          <a:xfrm>
            <a:off x="2539285" y="5519642"/>
            <a:ext cx="1107996"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牙周炎</a:t>
            </a:r>
          </a:p>
        </p:txBody>
      </p:sp>
      <p:sp>
        <p:nvSpPr>
          <p:cNvPr id="15" name="文本框 14"/>
          <p:cNvSpPr txBox="1"/>
          <p:nvPr/>
        </p:nvSpPr>
        <p:spPr>
          <a:xfrm>
            <a:off x="8625525" y="980281"/>
            <a:ext cx="1107996"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畸形牙</a:t>
            </a:r>
          </a:p>
        </p:txBody>
      </p:sp>
      <p:sp>
        <p:nvSpPr>
          <p:cNvPr id="16" name="文本框 15"/>
          <p:cNvSpPr txBox="1"/>
          <p:nvPr/>
        </p:nvSpPr>
        <p:spPr>
          <a:xfrm>
            <a:off x="8625525" y="5519641"/>
            <a:ext cx="800219"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缺牙</a:t>
            </a:r>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941" y="-72990"/>
            <a:ext cx="1131492" cy="1131492"/>
          </a:xfrm>
          <a:prstGeom prst="rect">
            <a:avLst/>
          </a:prstGeom>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364481"/>
            <a:ext cx="1168472" cy="1493520"/>
          </a:xfrm>
          <a:prstGeom prst="rect">
            <a:avLst/>
          </a:prstGeom>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64441" y="5366668"/>
            <a:ext cx="1427559" cy="1491333"/>
          </a:xfrm>
          <a:prstGeom prst="rect">
            <a:avLst/>
          </a:prstGeom>
        </p:spPr>
      </p:pic>
    </p:spTree>
    <p:extLst>
      <p:ext uri="{BB962C8B-B14F-4D97-AF65-F5344CB8AC3E}">
        <p14:creationId xmlns:p14="http://schemas.microsoft.com/office/powerpoint/2010/main" val="327423762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par>
                          <p:cTn id="37" fill="hold">
                            <p:stCondLst>
                              <p:cond delay="2000"/>
                            </p:stCondLst>
                            <p:childTnLst>
                              <p:par>
                                <p:cTn id="38" presetID="53" presetClass="entr" presetSubtype="16"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childTnLst>
                          </p:cTn>
                        </p:par>
                        <p:par>
                          <p:cTn id="43" fill="hold">
                            <p:stCondLst>
                              <p:cond delay="2500"/>
                            </p:stCondLst>
                            <p:childTnLst>
                              <p:par>
                                <p:cTn id="44" presetID="53" presetClass="entr" presetSubtype="16"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38433" y="298941"/>
            <a:ext cx="2339102"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牙周疾病的症状</a:t>
            </a:r>
          </a:p>
        </p:txBody>
      </p:sp>
      <p:sp>
        <p:nvSpPr>
          <p:cNvPr id="17" name="内容占位符 2"/>
          <p:cNvSpPr txBox="1">
            <a:spLocks/>
          </p:cNvSpPr>
          <p:nvPr/>
        </p:nvSpPr>
        <p:spPr>
          <a:xfrm>
            <a:off x="2146426" y="986498"/>
            <a:ext cx="4895850" cy="42592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endParaRPr lang="en-US" altLang="zh-CN" sz="2400" dirty="0">
              <a:solidFill>
                <a:schemeClr val="bg1"/>
              </a:solidFill>
              <a:latin typeface="微软雅黑" panose="020B0503020204020204" pitchFamily="34" charset="-122"/>
              <a:ea typeface="微软雅黑" panose="020B0503020204020204" pitchFamily="34" charset="-122"/>
              <a:cs typeface="+mn-ea"/>
              <a:sym typeface="+mn-lt"/>
            </a:endParaRPr>
          </a:p>
          <a:p>
            <a:pPr marL="0" indent="0">
              <a:lnSpc>
                <a:spcPct val="150000"/>
              </a:lnSpc>
              <a:buNone/>
            </a:pP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牙痛</a:t>
            </a:r>
          </a:p>
          <a:p>
            <a:pPr marL="0" indent="0">
              <a:lnSpc>
                <a:spcPct val="150000"/>
              </a:lnSpc>
              <a:buNone/>
            </a:pP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牙出血</a:t>
            </a:r>
          </a:p>
          <a:p>
            <a:pPr marL="0" indent="0">
              <a:lnSpc>
                <a:spcPct val="150000"/>
              </a:lnSpc>
              <a:buNone/>
            </a:pP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牙龈红肿、流脓</a:t>
            </a:r>
          </a:p>
          <a:p>
            <a:pPr marL="0" indent="0">
              <a:lnSpc>
                <a:spcPct val="150000"/>
              </a:lnSpc>
              <a:buNone/>
            </a:pP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牙齿松动</a:t>
            </a:r>
          </a:p>
          <a:p>
            <a:pPr marL="0" indent="0">
              <a:lnSpc>
                <a:spcPct val="150000"/>
              </a:lnSpc>
              <a:buNone/>
            </a:pP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口干、口臭</a:t>
            </a:r>
          </a:p>
        </p:txBody>
      </p:sp>
      <p:pic>
        <p:nvPicPr>
          <p:cNvPr id="1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94351" y="298941"/>
            <a:ext cx="5970834" cy="597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941" y="-72990"/>
            <a:ext cx="1131492" cy="1131492"/>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364481"/>
            <a:ext cx="1168472" cy="1493520"/>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64441" y="5366668"/>
            <a:ext cx="1427559" cy="1491333"/>
          </a:xfrm>
          <a:prstGeom prst="rect">
            <a:avLst/>
          </a:prstGeom>
        </p:spPr>
      </p:pic>
    </p:spTree>
    <p:extLst>
      <p:ext uri="{BB962C8B-B14F-4D97-AF65-F5344CB8AC3E}">
        <p14:creationId xmlns:p14="http://schemas.microsoft.com/office/powerpoint/2010/main" val="358260825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childTnLst>
                          </p:cTn>
                        </p:par>
                        <p:par>
                          <p:cTn id="33" fill="hold">
                            <p:stCondLst>
                              <p:cond delay="1500"/>
                            </p:stCondLst>
                            <p:childTnLst>
                              <p:par>
                                <p:cTn id="34" presetID="22" presetClass="entr" presetSubtype="1"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up)">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38433" y="261923"/>
            <a:ext cx="800219"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龋齿</a:t>
            </a:r>
          </a:p>
        </p:txBody>
      </p:sp>
      <p:pic>
        <p:nvPicPr>
          <p:cNvPr id="7" name="Picture 1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78848" y="2395568"/>
            <a:ext cx="5434304" cy="338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4395378" y="1255279"/>
            <a:ext cx="3401244" cy="461665"/>
          </a:xfrm>
          <a:prstGeom prst="rect">
            <a:avLst/>
          </a:prstGeom>
        </p:spPr>
        <p:txBody>
          <a:bodyPr wrap="square">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龋齿，俗称虫牙或蛀牙。</a:t>
            </a: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941" y="-72990"/>
            <a:ext cx="1131492" cy="1131492"/>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364481"/>
            <a:ext cx="1168472" cy="1493520"/>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64441" y="5366668"/>
            <a:ext cx="1427559" cy="1491333"/>
          </a:xfrm>
          <a:prstGeom prst="rect">
            <a:avLst/>
          </a:prstGeom>
        </p:spPr>
      </p:pic>
    </p:spTree>
    <p:extLst>
      <p:ext uri="{BB962C8B-B14F-4D97-AF65-F5344CB8AC3E}">
        <p14:creationId xmlns:p14="http://schemas.microsoft.com/office/powerpoint/2010/main" val="35697468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258888" y="408634"/>
            <a:ext cx="4209807"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龋齿的罪魁祸首</a:t>
            </a:r>
            <a:r>
              <a:rPr lang="en-US" altLang="zh-CN" sz="2400"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变形链球菌</a:t>
            </a:r>
          </a:p>
        </p:txBody>
      </p:sp>
      <p:sp>
        <p:nvSpPr>
          <p:cNvPr id="7" name="Oval 4" descr="图片5"/>
          <p:cNvSpPr>
            <a:spLocks noChangeArrowheads="1"/>
          </p:cNvSpPr>
          <p:nvPr/>
        </p:nvSpPr>
        <p:spPr bwMode="auto">
          <a:xfrm>
            <a:off x="7156585" y="1462394"/>
            <a:ext cx="3899494" cy="3933212"/>
          </a:xfrm>
          <a:prstGeom prst="ellipse">
            <a:avLst/>
          </a:prstGeom>
          <a:blipFill dpi="0" rotWithShape="1">
            <a:blip r:embed="rId3"/>
            <a:srcRect/>
            <a:stretch>
              <a:fillRect/>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cs typeface="+mn-ea"/>
              <a:sym typeface="+mn-lt"/>
            </a:endParaRPr>
          </a:p>
        </p:txBody>
      </p:sp>
      <p:sp>
        <p:nvSpPr>
          <p:cNvPr id="8" name="Text Box 6"/>
          <p:cNvSpPr txBox="1">
            <a:spLocks noChangeArrowheads="1"/>
          </p:cNvSpPr>
          <p:nvPr/>
        </p:nvSpPr>
        <p:spPr bwMode="auto">
          <a:xfrm>
            <a:off x="1258888" y="1747776"/>
            <a:ext cx="61928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algn="l" eaLnBrk="1" hangingPunct="1"/>
            <a:r>
              <a:rPr lang="zh-CN" altLang="en-US" dirty="0">
                <a:solidFill>
                  <a:schemeClr val="bg1"/>
                </a:solidFill>
                <a:latin typeface="微软雅黑" panose="020B0503020204020204" pitchFamily="34" charset="-122"/>
                <a:ea typeface="微软雅黑" panose="020B0503020204020204" pitchFamily="34" charset="-122"/>
                <a:cs typeface="+mn-ea"/>
                <a:sym typeface="+mn-lt"/>
              </a:rPr>
              <a:t>变形链球菌</a:t>
            </a:r>
          </a:p>
        </p:txBody>
      </p:sp>
      <p:sp>
        <p:nvSpPr>
          <p:cNvPr id="9" name="Text Box 8"/>
          <p:cNvSpPr txBox="1">
            <a:spLocks noChangeArrowheads="1"/>
          </p:cNvSpPr>
          <p:nvPr/>
        </p:nvSpPr>
        <p:spPr bwMode="auto">
          <a:xfrm>
            <a:off x="1258888" y="2294699"/>
            <a:ext cx="519847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50000"/>
              </a:lnSpc>
              <a:defRPr/>
            </a:pP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    </a:t>
            </a:r>
          </a:p>
          <a:p>
            <a:pPr algn="l">
              <a:lnSpc>
                <a:spcPct val="150000"/>
              </a:lnSpc>
              <a:defRPr/>
            </a:pP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变链球菌群中的一种，</a:t>
            </a:r>
          </a:p>
          <a:p>
            <a:pPr algn="l">
              <a:lnSpc>
                <a:spcPct val="150000"/>
              </a:lnSpc>
              <a:defRPr/>
            </a:pP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为口腔微生物中最重要的致龋菌,针对变形链球菌的研究已成为防龋的重点。</a:t>
            </a: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941" y="-72990"/>
            <a:ext cx="1131492" cy="1131492"/>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364481"/>
            <a:ext cx="1168472" cy="1493520"/>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64441" y="5366668"/>
            <a:ext cx="1427559" cy="1491333"/>
          </a:xfrm>
          <a:prstGeom prst="rect">
            <a:avLst/>
          </a:prstGeom>
        </p:spPr>
      </p:pic>
    </p:spTree>
    <p:extLst>
      <p:ext uri="{BB962C8B-B14F-4D97-AF65-F5344CB8AC3E}">
        <p14:creationId xmlns:p14="http://schemas.microsoft.com/office/powerpoint/2010/main" val="28266202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par>
                          <p:cTn id="33" fill="hold">
                            <p:stCondLst>
                              <p:cond delay="1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2000"/>
                            </p:stCondLst>
                            <p:childTnLst>
                              <p:par>
                                <p:cTn id="38" presetID="22" presetClass="entr" presetSubtype="1"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up)">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394211" y="1272907"/>
            <a:ext cx="7802137" cy="2954655"/>
          </a:xfrm>
          <a:prstGeom prst="rect">
            <a:avLst/>
          </a:prstGeom>
          <a:noFill/>
        </p:spPr>
        <p:txBody>
          <a:bodyPr wrap="none" rtlCol="0">
            <a:spAutoFit/>
          </a:bodyPr>
          <a:lstStyle/>
          <a:p>
            <a:pPr algn="ctr"/>
            <a:r>
              <a:rPr lang="zh-CN" altLang="en-US" sz="4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第四部分 </a:t>
            </a:r>
            <a:endParaRPr lang="en-US" altLang="zh-CN" sz="4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endParaRPr lang="en-US" altLang="zh-CN" sz="4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endParaRPr lang="en-US" altLang="zh-CN"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r>
              <a:rPr lang="zh-CN" altLang="en-US" sz="6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影响牙齿健康的因素</a:t>
            </a: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80" y="3603008"/>
            <a:ext cx="3363974" cy="3363974"/>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9010" y="943168"/>
            <a:ext cx="1797957" cy="1795718"/>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160012" y="3603210"/>
            <a:ext cx="3072932" cy="3363974"/>
          </a:xfrm>
          <a:prstGeom prst="rect">
            <a:avLst/>
          </a:prstGeom>
        </p:spPr>
      </p:pic>
    </p:spTree>
    <p:extLst>
      <p:ext uri="{BB962C8B-B14F-4D97-AF65-F5344CB8AC3E}">
        <p14:creationId xmlns:p14="http://schemas.microsoft.com/office/powerpoint/2010/main" val="279499982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223963" y="300165"/>
            <a:ext cx="3570208"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影响牙齿健康的主要因素</a:t>
            </a:r>
          </a:p>
        </p:txBody>
      </p:sp>
      <p:sp>
        <p:nvSpPr>
          <p:cNvPr id="9" name="Rectangle 3"/>
          <p:cNvSpPr>
            <a:spLocks noChangeArrowheads="1"/>
          </p:cNvSpPr>
          <p:nvPr/>
        </p:nvSpPr>
        <p:spPr bwMode="auto">
          <a:xfrm>
            <a:off x="1230313" y="1134985"/>
            <a:ext cx="4219575" cy="936625"/>
          </a:xfrm>
          <a:prstGeom prst="rect">
            <a:avLst/>
          </a:prstGeom>
          <a:noFill/>
          <a:ln w="9525">
            <a:noFill/>
            <a:miter lim="800000"/>
            <a:headEnd/>
            <a:tailEnd/>
          </a:ln>
          <a:effectLst/>
        </p:spPr>
        <p:txBody>
          <a:bodyPr wrap="none" anchor="ct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eaLnBrk="1" hangingPunct="1"/>
            <a:r>
              <a:rPr lang="zh-CN" altLang="en-US" dirty="0">
                <a:solidFill>
                  <a:schemeClr val="bg1"/>
                </a:solidFill>
                <a:latin typeface="微软雅黑" panose="020B0503020204020204" pitchFamily="34" charset="-122"/>
                <a:ea typeface="微软雅黑" panose="020B0503020204020204" pitchFamily="34" charset="-122"/>
                <a:cs typeface="+mn-ea"/>
                <a:sym typeface="+mn-lt"/>
              </a:rPr>
              <a:t>口腔不洁及异物刺激</a:t>
            </a:r>
          </a:p>
        </p:txBody>
      </p:sp>
      <p:sp>
        <p:nvSpPr>
          <p:cNvPr id="10" name="Rectangle 6"/>
          <p:cNvSpPr>
            <a:spLocks noChangeArrowheads="1"/>
          </p:cNvSpPr>
          <p:nvPr/>
        </p:nvSpPr>
        <p:spPr bwMode="auto">
          <a:xfrm>
            <a:off x="1230312" y="2261304"/>
            <a:ext cx="3313113" cy="936625"/>
          </a:xfrm>
          <a:prstGeom prst="rect">
            <a:avLst/>
          </a:prstGeom>
          <a:noFill/>
          <a:ln w="9525">
            <a:noFill/>
            <a:miter lim="800000"/>
            <a:headEnd/>
            <a:tailEnd/>
          </a:ln>
          <a:effectLst/>
        </p:spPr>
        <p:txBody>
          <a:bodyPr wrap="none" anchor="ct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eaLnBrk="1" hangingPunct="1"/>
            <a:r>
              <a:rPr lang="zh-CN" altLang="en-US" dirty="0">
                <a:solidFill>
                  <a:schemeClr val="bg1"/>
                </a:solidFill>
                <a:latin typeface="微软雅黑" panose="020B0503020204020204" pitchFamily="34" charset="-122"/>
                <a:ea typeface="微软雅黑" panose="020B0503020204020204" pitchFamily="34" charset="-122"/>
                <a:cs typeface="+mn-ea"/>
                <a:sym typeface="+mn-lt"/>
              </a:rPr>
              <a:t>口腔病菌</a:t>
            </a:r>
          </a:p>
        </p:txBody>
      </p:sp>
      <p:sp>
        <p:nvSpPr>
          <p:cNvPr id="11" name="Rectangle 7"/>
          <p:cNvSpPr>
            <a:spLocks noChangeArrowheads="1"/>
          </p:cNvSpPr>
          <p:nvPr/>
        </p:nvSpPr>
        <p:spPr bwMode="auto">
          <a:xfrm>
            <a:off x="1230313" y="4116443"/>
            <a:ext cx="3313112" cy="936625"/>
          </a:xfrm>
          <a:prstGeom prst="rect">
            <a:avLst/>
          </a:prstGeom>
          <a:noFill/>
          <a:ln w="9525">
            <a:noFill/>
            <a:miter lim="800000"/>
            <a:headEnd/>
            <a:tailEnd/>
          </a:ln>
          <a:effectLst/>
        </p:spPr>
        <p:txBody>
          <a:bodyPr wrap="none" anchor="ct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eaLnBrk="1" hangingPunct="1"/>
            <a:r>
              <a:rPr lang="zh-CN" altLang="en-US" dirty="0">
                <a:solidFill>
                  <a:schemeClr val="bg1"/>
                </a:solidFill>
                <a:latin typeface="微软雅黑" panose="020B0503020204020204" pitchFamily="34" charset="-122"/>
                <a:ea typeface="微软雅黑" panose="020B0503020204020204" pitchFamily="34" charset="-122"/>
                <a:cs typeface="+mn-ea"/>
                <a:sym typeface="+mn-lt"/>
              </a:rPr>
              <a:t>身体因素</a:t>
            </a:r>
          </a:p>
        </p:txBody>
      </p:sp>
      <p:sp>
        <p:nvSpPr>
          <p:cNvPr id="12" name="Rectangle 8"/>
          <p:cNvSpPr>
            <a:spLocks noChangeArrowheads="1"/>
          </p:cNvSpPr>
          <p:nvPr/>
        </p:nvSpPr>
        <p:spPr bwMode="auto">
          <a:xfrm>
            <a:off x="1223963" y="3188873"/>
            <a:ext cx="4006850" cy="936625"/>
          </a:xfrm>
          <a:prstGeom prst="rect">
            <a:avLst/>
          </a:prstGeom>
          <a:noFill/>
          <a:ln w="9525">
            <a:noFill/>
            <a:miter lim="800000"/>
            <a:headEnd/>
            <a:tailEnd/>
          </a:ln>
          <a:effectLst/>
        </p:spPr>
        <p:txBody>
          <a:bodyPr wrap="none" anchor="ct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eaLnBrk="1" hangingPunct="1"/>
            <a:r>
              <a:rPr lang="zh-CN" altLang="en-US">
                <a:solidFill>
                  <a:schemeClr val="bg1"/>
                </a:solidFill>
                <a:latin typeface="微软雅黑" panose="020B0503020204020204" pitchFamily="34" charset="-122"/>
                <a:ea typeface="微软雅黑" panose="020B0503020204020204" pitchFamily="34" charset="-122"/>
                <a:cs typeface="+mn-ea"/>
                <a:sym typeface="+mn-lt"/>
              </a:rPr>
              <a:t>牙齿先天排布或脱落</a:t>
            </a:r>
          </a:p>
        </p:txBody>
      </p:sp>
      <p:sp>
        <p:nvSpPr>
          <p:cNvPr id="13" name="矩形 12"/>
          <p:cNvSpPr/>
          <p:nvPr/>
        </p:nvSpPr>
        <p:spPr>
          <a:xfrm>
            <a:off x="4543425" y="1456863"/>
            <a:ext cx="6910141" cy="4154984"/>
          </a:xfrm>
          <a:prstGeom prst="rect">
            <a:avLst/>
          </a:prstGeom>
        </p:spPr>
        <p:txBody>
          <a:bodyPr wrap="square">
            <a:spAutoFit/>
          </a:bodyPr>
          <a:lstStyle/>
          <a:p>
            <a:pPr>
              <a:lnSpc>
                <a:spcPct val="150000"/>
              </a:lnSpc>
            </a:pP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	</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先天因素无法控制；</a:t>
            </a:r>
          </a:p>
          <a:p>
            <a:pPr>
              <a:lnSpc>
                <a:spcPct val="150000"/>
              </a:lnSpc>
              <a:spcBef>
                <a:spcPct val="0"/>
              </a:spcBef>
            </a:pP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	</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身体因素可通过天狮保健食品进行营养调节；</a:t>
            </a:r>
          </a:p>
          <a:p>
            <a:pPr>
              <a:lnSpc>
                <a:spcPct val="150000"/>
              </a:lnSpc>
              <a:spcBef>
                <a:spcPct val="0"/>
              </a:spcBef>
            </a:pP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	</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口腔细菌以及口腔不洁等因素可以通过改变个人生活习惯以及日常口腔护理加以预防和控制。</a:t>
            </a:r>
            <a:endParaRPr lang="en-US" altLang="zh-CN" sz="1600" dirty="0">
              <a:solidFill>
                <a:schemeClr val="bg1"/>
              </a:solidFill>
              <a:latin typeface="微软雅黑" panose="020B0503020204020204" pitchFamily="34" charset="-122"/>
              <a:ea typeface="微软雅黑" panose="020B0503020204020204" pitchFamily="34" charset="-122"/>
              <a:cs typeface="+mn-ea"/>
              <a:sym typeface="+mn-lt"/>
            </a:endParaRPr>
          </a:p>
          <a:p>
            <a:pPr>
              <a:lnSpc>
                <a:spcPct val="150000"/>
              </a:lnSpc>
              <a:spcBef>
                <a:spcPct val="0"/>
              </a:spcBef>
            </a:pP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	</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牙齿镶钻，势必破坏牙釉，影响健康。时尚从牙出，病患从口入，爱美的人们千万要警惕啊 ！</a:t>
            </a:r>
          </a:p>
          <a:p>
            <a:pPr>
              <a:lnSpc>
                <a:spcPct val="150000"/>
              </a:lnSpc>
              <a:spcBef>
                <a:spcPct val="0"/>
              </a:spcBef>
            </a:pP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	</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口腔不洁及异物刺激：牙石、牙垢、食物嵌塞、不良修复体</a:t>
            </a:r>
          </a:p>
          <a:p>
            <a:pPr>
              <a:lnSpc>
                <a:spcPct val="150000"/>
              </a:lnSpc>
              <a:spcBef>
                <a:spcPct val="0"/>
              </a:spcBef>
            </a:pP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	</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口腔病菌：化脓性球菌、螺旋体和梭形杆菌、口纤毛菌、革兰氏球菌及杆菌等（变形链球菌是引发龋齿的主要病菌）</a:t>
            </a:r>
          </a:p>
          <a:p>
            <a:pPr>
              <a:lnSpc>
                <a:spcPct val="150000"/>
              </a:lnSpc>
              <a:spcBef>
                <a:spcPct val="0"/>
              </a:spcBef>
            </a:pP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	</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牙齿先天排布或脱落：牙齿排列不齐、部分牙齿脱落、牙尖突出</a:t>
            </a:r>
          </a:p>
          <a:p>
            <a:pPr>
              <a:lnSpc>
                <a:spcPct val="150000"/>
              </a:lnSpc>
              <a:spcBef>
                <a:spcPct val="0"/>
              </a:spcBef>
            </a:pP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	</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身体因素：生理，各种生理疾病；心理，着急上火等。</a:t>
            </a: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941" y="-72990"/>
            <a:ext cx="1131492" cy="1131492"/>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64481"/>
            <a:ext cx="1168472" cy="1493520"/>
          </a:xfrm>
          <a:prstGeom prst="rect">
            <a:avLst/>
          </a:prstGeom>
        </p:spPr>
      </p:pic>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4441" y="5366668"/>
            <a:ext cx="1427559" cy="1491333"/>
          </a:xfrm>
          <a:prstGeom prst="rect">
            <a:avLst/>
          </a:prstGeom>
        </p:spPr>
      </p:pic>
    </p:spTree>
    <p:extLst>
      <p:ext uri="{BB962C8B-B14F-4D97-AF65-F5344CB8AC3E}">
        <p14:creationId xmlns:p14="http://schemas.microsoft.com/office/powerpoint/2010/main" val="295145759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300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3"/>
                                        </p:tgtEl>
                                        <p:attrNameLst>
                                          <p:attrName>ppt_y</p:attrName>
                                        </p:attrNameLst>
                                      </p:cBhvr>
                                      <p:tavLst>
                                        <p:tav tm="0">
                                          <p:val>
                                            <p:strVal val="#ppt_y"/>
                                          </p:val>
                                        </p:tav>
                                        <p:tav tm="100000">
                                          <p:val>
                                            <p:strVal val="#ppt_y"/>
                                          </p:val>
                                        </p:tav>
                                      </p:tavLst>
                                    </p:anim>
                                    <p:anim calcmode="lin" valueType="num">
                                      <p:cBhvr>
                                        <p:cTn id="48"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68472" y="371106"/>
            <a:ext cx="3570208"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影响牙齿健康的主要因素</a:t>
            </a: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44824" y="1414462"/>
            <a:ext cx="2123636" cy="23308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058840" y="4047676"/>
            <a:ext cx="2119206" cy="211920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782174" y="1414462"/>
            <a:ext cx="2556397" cy="233985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189579" y="4055987"/>
            <a:ext cx="3496690" cy="2102584"/>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6941" y="-72990"/>
            <a:ext cx="1131492" cy="1131492"/>
          </a:xfrm>
          <a:prstGeom prst="rect">
            <a:avLst/>
          </a:prstGeom>
        </p:spPr>
      </p:pic>
      <p:pic>
        <p:nvPicPr>
          <p:cNvPr id="12" name="图片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5364481"/>
            <a:ext cx="1168472" cy="1493520"/>
          </a:xfrm>
          <a:prstGeom prst="rect">
            <a:avLst/>
          </a:prstGeom>
        </p:spPr>
      </p:pic>
      <p:pic>
        <p:nvPicPr>
          <p:cNvPr id="13" name="图片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64441" y="5366668"/>
            <a:ext cx="1427559" cy="1491333"/>
          </a:xfrm>
          <a:prstGeom prst="rect">
            <a:avLst/>
          </a:prstGeom>
        </p:spPr>
      </p:pic>
    </p:spTree>
    <p:extLst>
      <p:ext uri="{BB962C8B-B14F-4D97-AF65-F5344CB8AC3E}">
        <p14:creationId xmlns:p14="http://schemas.microsoft.com/office/powerpoint/2010/main" val="224967371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par>
                          <p:cTn id="39" fill="hold">
                            <p:stCondLst>
                              <p:cond delay="2000"/>
                            </p:stCondLst>
                            <p:childTnLst>
                              <p:par>
                                <p:cTn id="40" presetID="53" presetClass="entr" presetSubtype="16"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par>
                          <p:cTn id="45" fill="hold">
                            <p:stCondLst>
                              <p:cond delay="2500"/>
                            </p:stCondLst>
                            <p:childTnLst>
                              <p:par>
                                <p:cTn id="46" presetID="53" presetClass="entr" presetSubtype="16"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437382" y="1627755"/>
            <a:ext cx="5715795" cy="2954655"/>
          </a:xfrm>
          <a:prstGeom prst="rect">
            <a:avLst/>
          </a:prstGeom>
          <a:noFill/>
        </p:spPr>
        <p:txBody>
          <a:bodyPr wrap="none" rtlCol="0">
            <a:spAutoFit/>
          </a:bodyPr>
          <a:lstStyle/>
          <a:p>
            <a:pPr algn="ctr"/>
            <a:r>
              <a:rPr lang="zh-CN" altLang="en-US" sz="4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第五部分 </a:t>
            </a:r>
            <a:endParaRPr lang="en-US" altLang="zh-CN" sz="4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endParaRPr lang="en-US" altLang="zh-CN" sz="4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endParaRPr lang="en-US" altLang="zh-CN"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r>
              <a:rPr lang="zh-CN" altLang="en-US" sz="6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如何护理牙齿</a:t>
            </a: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80" y="3603008"/>
            <a:ext cx="3363974" cy="3363974"/>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9010" y="1298016"/>
            <a:ext cx="1797957" cy="1795718"/>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160012" y="3603210"/>
            <a:ext cx="3072932" cy="3363974"/>
          </a:xfrm>
          <a:prstGeom prst="rect">
            <a:avLst/>
          </a:prstGeom>
        </p:spPr>
      </p:pic>
    </p:spTree>
    <p:extLst>
      <p:ext uri="{BB962C8B-B14F-4D97-AF65-F5344CB8AC3E}">
        <p14:creationId xmlns:p14="http://schemas.microsoft.com/office/powerpoint/2010/main" val="369048953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38433" y="363930"/>
            <a:ext cx="4493538"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刷牙，防治口腔疾病的有效途径</a:t>
            </a:r>
          </a:p>
        </p:txBody>
      </p:sp>
      <p:sp>
        <p:nvSpPr>
          <p:cNvPr id="7" name="文本框 6"/>
          <p:cNvSpPr txBox="1"/>
          <p:nvPr/>
        </p:nvSpPr>
        <p:spPr>
          <a:xfrm>
            <a:off x="3232431" y="1094995"/>
            <a:ext cx="2031325"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去除食物残渣</a:t>
            </a:r>
          </a:p>
        </p:txBody>
      </p:sp>
      <p:sp>
        <p:nvSpPr>
          <p:cNvPr id="14" name="文本框 13"/>
          <p:cNvSpPr txBox="1"/>
          <p:nvPr/>
        </p:nvSpPr>
        <p:spPr>
          <a:xfrm>
            <a:off x="5354715" y="1094995"/>
            <a:ext cx="1723549"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去除牙菌斑</a:t>
            </a:r>
          </a:p>
        </p:txBody>
      </p:sp>
      <p:sp>
        <p:nvSpPr>
          <p:cNvPr id="15" name="文本框 14"/>
          <p:cNvSpPr txBox="1"/>
          <p:nvPr/>
        </p:nvSpPr>
        <p:spPr>
          <a:xfrm>
            <a:off x="7169223" y="1094994"/>
            <a:ext cx="2031325"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去除口腔疾病</a:t>
            </a:r>
          </a:p>
        </p:txBody>
      </p:sp>
      <p:sp>
        <p:nvSpPr>
          <p:cNvPr id="8" name="矩形 7"/>
          <p:cNvSpPr/>
          <p:nvPr/>
        </p:nvSpPr>
        <p:spPr>
          <a:xfrm>
            <a:off x="1315999" y="1928066"/>
            <a:ext cx="9915126" cy="4201150"/>
          </a:xfrm>
          <a:prstGeom prst="rect">
            <a:avLst/>
          </a:prstGeom>
        </p:spPr>
        <p:txBody>
          <a:bodyPr wrap="square">
            <a:spAutoFit/>
          </a:bodyPr>
          <a:lstStyle/>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       </a:t>
            </a:r>
            <a:r>
              <a:rPr lang="zh-CN" altLang="en-US" dirty="0">
                <a:solidFill>
                  <a:schemeClr val="bg1"/>
                </a:solidFill>
                <a:latin typeface="微软雅黑" panose="020B0503020204020204" pitchFamily="34" charset="-122"/>
                <a:ea typeface="微软雅黑" panose="020B0503020204020204" pitchFamily="34" charset="-122"/>
                <a:cs typeface="+mn-ea"/>
                <a:sym typeface="+mn-lt"/>
              </a:rPr>
              <a:t>刷牙不但可以通过机械摩擦除去口中的食物残渣，而且可以除去牙齿表面的「牙菌斑」甚至牙结石。</a:t>
            </a:r>
          </a:p>
          <a:p>
            <a:pPr>
              <a:lnSpc>
                <a:spcPct val="150000"/>
              </a:lnSpc>
              <a:spcBef>
                <a:spcPct val="0"/>
              </a:spcBef>
            </a:pPr>
            <a:r>
              <a:rPr lang="zh-CN" altLang="en-US" dirty="0">
                <a:solidFill>
                  <a:schemeClr val="bg1"/>
                </a:solidFill>
                <a:latin typeface="微软雅黑" panose="020B0503020204020204" pitchFamily="34" charset="-122"/>
                <a:ea typeface="微软雅黑" panose="020B0503020204020204" pitchFamily="34" charset="-122"/>
                <a:cs typeface="+mn-ea"/>
                <a:sym typeface="+mn-lt"/>
              </a:rPr>
              <a:t>      选用优质的牙膏并采用正确的方法刷牙，就会抑制口腔内的细菌分泌酸和毒素，从而预防龋齿和牙周疾病的发生。</a:t>
            </a:r>
          </a:p>
          <a:p>
            <a:pPr>
              <a:lnSpc>
                <a:spcPct val="150000"/>
              </a:lnSpc>
            </a:pP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cs typeface="+mn-ea"/>
                <a:sym typeface="+mn-lt"/>
              </a:rPr>
              <a:t>       牙菌斑是指粘附在牙齿表面或口腔其他软组织上的微生物群。它是由大量细菌、细胞间物质、少量白细胞、脱落上皮细胞和食物残屑等组成。不能用简单的漱口或用水冲洗的方法把它去除。因此，现在把菌斑看成是细菌附着在牙石上的一种复杂的生态结构，其与龋病和牙周病的发生有密切的关系。 </a:t>
            </a:r>
          </a:p>
          <a:p>
            <a:pPr>
              <a:lnSpc>
                <a:spcPct val="150000"/>
              </a:lnSpc>
              <a:spcBef>
                <a:spcPct val="0"/>
              </a:spcBef>
            </a:pPr>
            <a:endParaRPr lang="zh-CN" altLang="en-US" sz="1600"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941" y="-72990"/>
            <a:ext cx="1131492" cy="1131492"/>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64481"/>
            <a:ext cx="1168472" cy="1493520"/>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4441" y="5366668"/>
            <a:ext cx="1427559" cy="1491333"/>
          </a:xfrm>
          <a:prstGeom prst="rect">
            <a:avLst/>
          </a:prstGeom>
        </p:spPr>
      </p:pic>
    </p:spTree>
    <p:extLst>
      <p:ext uri="{BB962C8B-B14F-4D97-AF65-F5344CB8AC3E}">
        <p14:creationId xmlns:p14="http://schemas.microsoft.com/office/powerpoint/2010/main" val="135709265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par>
                          <p:cTn id="39" fill="hold">
                            <p:stCondLst>
                              <p:cond delay="2500"/>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8"/>
                                        </p:tgtEl>
                                        <p:attrNameLst>
                                          <p:attrName>ppt_y</p:attrName>
                                        </p:attrNameLst>
                                      </p:cBhvr>
                                      <p:tavLst>
                                        <p:tav tm="0">
                                          <p:val>
                                            <p:strVal val="#ppt_y"/>
                                          </p:val>
                                        </p:tav>
                                        <p:tav tm="100000">
                                          <p:val>
                                            <p:strVal val="#ppt_y"/>
                                          </p:val>
                                        </p:tav>
                                      </p:tavLst>
                                    </p:anim>
                                    <p:anim calcmode="lin" valueType="num">
                                      <p:cBhvr>
                                        <p:cTn id="4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4" grpId="0"/>
      <p:bldP spid="1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3975434" y="1002184"/>
            <a:ext cx="1015663" cy="1890902"/>
          </a:xfrm>
          <a:prstGeom prst="rect">
            <a:avLst/>
          </a:prstGeom>
          <a:noFill/>
        </p:spPr>
        <p:txBody>
          <a:bodyPr vert="eaVert" wrap="none" rtlCol="0">
            <a:spAutoFit/>
          </a:bodyPr>
          <a:lstStyle/>
          <a:p>
            <a:r>
              <a:rPr lang="zh-CN" altLang="en-US"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目  录</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2" name="文本框 11"/>
          <p:cNvSpPr txBox="1"/>
          <p:nvPr/>
        </p:nvSpPr>
        <p:spPr>
          <a:xfrm>
            <a:off x="6550166" y="2279176"/>
            <a:ext cx="3986989" cy="523220"/>
          </a:xfrm>
          <a:prstGeom prst="rect">
            <a:avLst/>
          </a:prstGeom>
          <a:noFill/>
        </p:spPr>
        <p:txBody>
          <a:bodyPr wrap="non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第一部分  爱牙日的由来</a:t>
            </a:r>
          </a:p>
        </p:txBody>
      </p:sp>
      <p:sp>
        <p:nvSpPr>
          <p:cNvPr id="14" name="文本框 13"/>
          <p:cNvSpPr txBox="1"/>
          <p:nvPr/>
        </p:nvSpPr>
        <p:spPr>
          <a:xfrm>
            <a:off x="6550166" y="3088737"/>
            <a:ext cx="3268844" cy="523220"/>
          </a:xfrm>
          <a:prstGeom prst="rect">
            <a:avLst/>
          </a:prstGeom>
          <a:noFill/>
        </p:spPr>
        <p:txBody>
          <a:bodyPr wrap="non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第二部分  了解牙齿</a:t>
            </a:r>
          </a:p>
        </p:txBody>
      </p:sp>
      <p:sp>
        <p:nvSpPr>
          <p:cNvPr id="18" name="文本框 17"/>
          <p:cNvSpPr txBox="1"/>
          <p:nvPr/>
        </p:nvSpPr>
        <p:spPr>
          <a:xfrm>
            <a:off x="6550166" y="3898298"/>
            <a:ext cx="4346062" cy="523220"/>
          </a:xfrm>
          <a:prstGeom prst="rect">
            <a:avLst/>
          </a:prstGeom>
          <a:noFill/>
        </p:spPr>
        <p:txBody>
          <a:bodyPr wrap="non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第三部分  牙齿的常见疾病</a:t>
            </a:r>
          </a:p>
        </p:txBody>
      </p:sp>
      <p:sp>
        <p:nvSpPr>
          <p:cNvPr id="20" name="文本框 19"/>
          <p:cNvSpPr txBox="1"/>
          <p:nvPr/>
        </p:nvSpPr>
        <p:spPr>
          <a:xfrm>
            <a:off x="6550166" y="4735156"/>
            <a:ext cx="5064207" cy="523220"/>
          </a:xfrm>
          <a:prstGeom prst="rect">
            <a:avLst/>
          </a:prstGeom>
          <a:noFill/>
        </p:spPr>
        <p:txBody>
          <a:bodyPr wrap="non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第四部分  影响牙齿健康的因素</a:t>
            </a:r>
          </a:p>
        </p:txBody>
      </p:sp>
      <p:sp>
        <p:nvSpPr>
          <p:cNvPr id="27" name="文本框 26"/>
          <p:cNvSpPr txBox="1"/>
          <p:nvPr/>
        </p:nvSpPr>
        <p:spPr>
          <a:xfrm>
            <a:off x="6550166" y="5507043"/>
            <a:ext cx="3986989" cy="523220"/>
          </a:xfrm>
          <a:prstGeom prst="rect">
            <a:avLst/>
          </a:prstGeom>
          <a:noFill/>
        </p:spPr>
        <p:txBody>
          <a:bodyPr wrap="non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第五部分  如何护理牙齿</a:t>
            </a:r>
          </a:p>
        </p:txBody>
      </p:sp>
      <p:pic>
        <p:nvPicPr>
          <p:cNvPr id="6" name="图片 5">
            <a:extLst>
              <a:ext uri="{FF2B5EF4-FFF2-40B4-BE49-F238E27FC236}">
                <a16:creationId xmlns:a16="http://schemas.microsoft.com/office/drawing/2014/main" id="{4FC8737B-21CE-4ACA-9EB6-9509353A3B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198" y="2279176"/>
            <a:ext cx="5961902" cy="4740261"/>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0097" y="2209764"/>
            <a:ext cx="880069" cy="878973"/>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6017" y="3030905"/>
            <a:ext cx="880069" cy="878973"/>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1937" y="3838401"/>
            <a:ext cx="880069" cy="878973"/>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7857" y="4673193"/>
            <a:ext cx="880069" cy="87897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0129" y="5467041"/>
            <a:ext cx="880069" cy="878973"/>
          </a:xfrm>
          <a:prstGeom prst="rect">
            <a:avLst/>
          </a:prstGeom>
        </p:spPr>
      </p:pic>
    </p:spTree>
    <p:extLst>
      <p:ext uri="{BB962C8B-B14F-4D97-AF65-F5344CB8AC3E}">
        <p14:creationId xmlns:p14="http://schemas.microsoft.com/office/powerpoint/2010/main" val="254339303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1000"/>
                                        <p:tgtEl>
                                          <p:spTgt spid="22"/>
                                        </p:tgtEl>
                                      </p:cBhvr>
                                    </p:animEffect>
                                    <p:anim calcmode="lin" valueType="num">
                                      <p:cBhvr>
                                        <p:cTn id="49" dur="1000" fill="hold"/>
                                        <p:tgtEl>
                                          <p:spTgt spid="22"/>
                                        </p:tgtEl>
                                        <p:attrNameLst>
                                          <p:attrName>ppt_x</p:attrName>
                                        </p:attrNameLst>
                                      </p:cBhvr>
                                      <p:tavLst>
                                        <p:tav tm="0">
                                          <p:val>
                                            <p:strVal val="#ppt_x"/>
                                          </p:val>
                                        </p:tav>
                                        <p:tav tm="100000">
                                          <p:val>
                                            <p:strVal val="#ppt_x"/>
                                          </p:val>
                                        </p:tav>
                                      </p:tavLst>
                                    </p:anim>
                                    <p:anim calcmode="lin" valueType="num">
                                      <p:cBhvr>
                                        <p:cTn id="5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1000"/>
                                        <p:tgtEl>
                                          <p:spTgt spid="23"/>
                                        </p:tgtEl>
                                      </p:cBhvr>
                                    </p:animEffect>
                                    <p:anim calcmode="lin" valueType="num">
                                      <p:cBhvr>
                                        <p:cTn id="61" dur="1000" fill="hold"/>
                                        <p:tgtEl>
                                          <p:spTgt spid="23"/>
                                        </p:tgtEl>
                                        <p:attrNameLst>
                                          <p:attrName>ppt_x</p:attrName>
                                        </p:attrNameLst>
                                      </p:cBhvr>
                                      <p:tavLst>
                                        <p:tav tm="0">
                                          <p:val>
                                            <p:strVal val="#ppt_x"/>
                                          </p:val>
                                        </p:tav>
                                        <p:tav tm="100000">
                                          <p:val>
                                            <p:strVal val="#ppt_x"/>
                                          </p:val>
                                        </p:tav>
                                      </p:tavLst>
                                    </p:anim>
                                    <p:anim calcmode="lin" valueType="num">
                                      <p:cBhvr>
                                        <p:cTn id="6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000"/>
                                        <p:tgtEl>
                                          <p:spTgt spid="27"/>
                                        </p:tgtEl>
                                      </p:cBhvr>
                                    </p:animEffect>
                                    <p:anim calcmode="lin" valueType="num">
                                      <p:cBhvr>
                                        <p:cTn id="68" dur="1000" fill="hold"/>
                                        <p:tgtEl>
                                          <p:spTgt spid="27"/>
                                        </p:tgtEl>
                                        <p:attrNameLst>
                                          <p:attrName>ppt_x</p:attrName>
                                        </p:attrNameLst>
                                      </p:cBhvr>
                                      <p:tavLst>
                                        <p:tav tm="0">
                                          <p:val>
                                            <p:strVal val="#ppt_x"/>
                                          </p:val>
                                        </p:tav>
                                        <p:tav tm="100000">
                                          <p:val>
                                            <p:strVal val="#ppt_x"/>
                                          </p:val>
                                        </p:tav>
                                      </p:tavLst>
                                    </p:anim>
                                    <p:anim calcmode="lin" valueType="num">
                                      <p:cBhvr>
                                        <p:cTn id="69" dur="1000" fill="hold"/>
                                        <p:tgtEl>
                                          <p:spTgt spid="27"/>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8" grpId="0"/>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38433" y="273210"/>
            <a:ext cx="2031325"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护理牙齿重点</a:t>
            </a:r>
          </a:p>
        </p:txBody>
      </p:sp>
      <p:sp>
        <p:nvSpPr>
          <p:cNvPr id="11" name="Rectangle 3"/>
          <p:cNvSpPr txBox="1">
            <a:spLocks noChangeArrowheads="1"/>
          </p:cNvSpPr>
          <p:nvPr/>
        </p:nvSpPr>
        <p:spPr>
          <a:xfrm>
            <a:off x="2738456" y="2295117"/>
            <a:ext cx="5472113" cy="25004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儿童</a:t>
            </a:r>
            <a:r>
              <a:rPr lang="en-US" altLang="zh-CN" sz="2400" dirty="0">
                <a:solidFill>
                  <a:schemeClr val="bg1"/>
                </a:solidFill>
                <a:latin typeface="微软雅黑" panose="020B0503020204020204" pitchFamily="34" charset="-122"/>
                <a:ea typeface="微软雅黑" panose="020B0503020204020204" pitchFamily="34" charset="-122"/>
                <a:cs typeface="+mn-ea"/>
                <a:sym typeface="+mn-lt"/>
              </a:rPr>
              <a:t>——</a:t>
            </a:r>
          </a:p>
          <a:p>
            <a:pPr marL="0" indent="0">
              <a:buNone/>
            </a:pP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防治龋齿要紧记</a:t>
            </a:r>
          </a:p>
          <a:p>
            <a:endParaRPr lang="zh-CN" altLang="en-US" sz="2400" dirty="0">
              <a:solidFill>
                <a:schemeClr val="bg1"/>
              </a:solidFill>
              <a:latin typeface="微软雅黑" panose="020B0503020204020204" pitchFamily="34" charset="-122"/>
              <a:ea typeface="微软雅黑" panose="020B0503020204020204" pitchFamily="34" charset="-122"/>
              <a:cs typeface="+mn-ea"/>
              <a:sym typeface="+mn-lt"/>
            </a:endParaRPr>
          </a:p>
          <a:p>
            <a:pPr marL="0" indent="0">
              <a:buNone/>
            </a:pP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成人</a:t>
            </a:r>
            <a:r>
              <a:rPr lang="en-US" altLang="zh-CN" sz="2400" dirty="0">
                <a:solidFill>
                  <a:schemeClr val="bg1"/>
                </a:solidFill>
                <a:latin typeface="微软雅黑" panose="020B0503020204020204" pitchFamily="34" charset="-122"/>
                <a:ea typeface="微软雅黑" panose="020B0503020204020204" pitchFamily="34" charset="-122"/>
                <a:cs typeface="+mn-ea"/>
                <a:sym typeface="+mn-lt"/>
              </a:rPr>
              <a:t>——</a:t>
            </a:r>
          </a:p>
          <a:p>
            <a:pPr marL="0" indent="0">
              <a:buNone/>
            </a:pP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防治牙周疾病是关键</a:t>
            </a:r>
          </a:p>
          <a:p>
            <a:endParaRPr lang="en-US" altLang="zh-CN" sz="2400"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5196474" y="1715842"/>
            <a:ext cx="1701869" cy="1704460"/>
          </a:xfrm>
          <a:prstGeom prst="rect">
            <a:avLst/>
          </a:prstGeom>
          <a:noFill/>
        </p:spPr>
      </p:pic>
      <p:pic>
        <p:nvPicPr>
          <p:cNvPr id="13"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47659" y="3711735"/>
            <a:ext cx="2644027" cy="264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41" y="-72990"/>
            <a:ext cx="1131492" cy="1131492"/>
          </a:xfrm>
          <a:prstGeom prst="rect">
            <a:avLst/>
          </a:prstGeom>
        </p:spPr>
      </p:pic>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364481"/>
            <a:ext cx="1168472" cy="1493520"/>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64441" y="5366668"/>
            <a:ext cx="1427559" cy="1491333"/>
          </a:xfrm>
          <a:prstGeom prst="rect">
            <a:avLst/>
          </a:prstGeom>
        </p:spPr>
      </p:pic>
    </p:spTree>
    <p:extLst>
      <p:ext uri="{BB962C8B-B14F-4D97-AF65-F5344CB8AC3E}">
        <p14:creationId xmlns:p14="http://schemas.microsoft.com/office/powerpoint/2010/main" val="417595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par>
                                <p:cTn id="22" presetID="53" presetClass="entr" presetSubtype="16"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1000"/>
                            </p:stCondLst>
                            <p:childTnLst>
                              <p:par>
                                <p:cTn id="28" presetID="22" presetClass="entr" presetSubtype="1"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childTnLst>
                          </p:cTn>
                        </p:par>
                        <p:par>
                          <p:cTn id="31" fill="hold">
                            <p:stCondLst>
                              <p:cond delay="1500"/>
                            </p:stCondLst>
                            <p:childTnLst>
                              <p:par>
                                <p:cTn id="32" presetID="53" presetClass="entr" presetSubtype="16"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38433" y="261923"/>
            <a:ext cx="2339102"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牙齿的健康标准</a:t>
            </a:r>
          </a:p>
        </p:txBody>
      </p:sp>
      <p:sp>
        <p:nvSpPr>
          <p:cNvPr id="11" name="Rectangle 3"/>
          <p:cNvSpPr txBox="1">
            <a:spLocks noChangeArrowheads="1"/>
          </p:cNvSpPr>
          <p:nvPr/>
        </p:nvSpPr>
        <p:spPr>
          <a:xfrm>
            <a:off x="1237878" y="1512216"/>
            <a:ext cx="8534400" cy="5029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Wingdings" panose="05000000000000000000" pitchFamily="2" charset="2"/>
              <a:buNone/>
            </a:pP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       世界卫生组织对牙齿健康的标准是：</a:t>
            </a:r>
            <a:r>
              <a:rPr lang="en-US" altLang="zh-CN" sz="2400" dirty="0">
                <a:solidFill>
                  <a:schemeClr val="bg1"/>
                </a:solidFill>
                <a:latin typeface="微软雅黑" panose="020B0503020204020204" pitchFamily="34" charset="-122"/>
                <a:ea typeface="微软雅黑" panose="020B0503020204020204" pitchFamily="34" charset="-122"/>
                <a:cs typeface="+mn-ea"/>
                <a:sym typeface="+mn-lt"/>
              </a:rPr>
              <a:t>8020</a:t>
            </a: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，即</a:t>
            </a:r>
            <a:r>
              <a:rPr lang="en-US" altLang="zh-CN" sz="2400" dirty="0">
                <a:solidFill>
                  <a:schemeClr val="bg1"/>
                </a:solidFill>
                <a:latin typeface="微软雅黑" panose="020B0503020204020204" pitchFamily="34" charset="-122"/>
                <a:ea typeface="微软雅黑" panose="020B0503020204020204" pitchFamily="34" charset="-122"/>
                <a:cs typeface="+mn-ea"/>
                <a:sym typeface="+mn-lt"/>
              </a:rPr>
              <a:t>80</a:t>
            </a: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岁老人至少有</a:t>
            </a:r>
            <a:r>
              <a:rPr lang="en-US" altLang="zh-CN" sz="2400" dirty="0">
                <a:solidFill>
                  <a:schemeClr val="bg1"/>
                </a:solidFill>
                <a:latin typeface="微软雅黑" panose="020B0503020204020204" pitchFamily="34" charset="-122"/>
                <a:ea typeface="微软雅黑" panose="020B0503020204020204" pitchFamily="34" charset="-122"/>
                <a:cs typeface="+mn-ea"/>
                <a:sym typeface="+mn-lt"/>
              </a:rPr>
              <a:t>20</a:t>
            </a: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颗功能牙（即能够正常咀嚼食物，不松动的牙）。建立这一标准的目的是：通过延长牙齿的寿命来保证人的长寿和提高生命质量。</a:t>
            </a:r>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78523" y="3711710"/>
            <a:ext cx="2829705" cy="2829705"/>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941" y="-72990"/>
            <a:ext cx="1131492" cy="1131492"/>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364481"/>
            <a:ext cx="1168472" cy="1493520"/>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64441" y="5366668"/>
            <a:ext cx="1427559" cy="1491333"/>
          </a:xfrm>
          <a:prstGeom prst="rect">
            <a:avLst/>
          </a:prstGeom>
        </p:spPr>
      </p:pic>
    </p:spTree>
    <p:extLst>
      <p:ext uri="{BB962C8B-B14F-4D97-AF65-F5344CB8AC3E}">
        <p14:creationId xmlns:p14="http://schemas.microsoft.com/office/powerpoint/2010/main" val="11201910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1000"/>
                            </p:stCondLst>
                            <p:childTnLst>
                              <p:par>
                                <p:cTn id="28" presetID="22" presetClass="entr" presetSubtype="1"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childTnLst>
                          </p:cTn>
                        </p:par>
                        <p:par>
                          <p:cTn id="31" fill="hold">
                            <p:stCondLst>
                              <p:cond delay="1500"/>
                            </p:stCondLst>
                            <p:childTnLst>
                              <p:par>
                                <p:cTn id="32" presetID="53" presetClass="entr" presetSubtype="16"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38433" y="384753"/>
            <a:ext cx="2738250"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爱护牙齿 从小做起</a:t>
            </a:r>
          </a:p>
        </p:txBody>
      </p:sp>
      <p:sp>
        <p:nvSpPr>
          <p:cNvPr id="10" name="内容占位符 2"/>
          <p:cNvSpPr txBox="1">
            <a:spLocks/>
          </p:cNvSpPr>
          <p:nvPr/>
        </p:nvSpPr>
        <p:spPr>
          <a:xfrm>
            <a:off x="2423318" y="1920359"/>
            <a:ext cx="7345363" cy="4070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r>
              <a:rPr lang="zh-CN" altLang="en-US" dirty="0">
                <a:solidFill>
                  <a:schemeClr val="bg1"/>
                </a:solidFill>
                <a:latin typeface="微软雅黑" panose="020B0503020204020204" pitchFamily="34" charset="-122"/>
                <a:ea typeface="微软雅黑" panose="020B0503020204020204" pitchFamily="34" charset="-122"/>
                <a:cs typeface="+mn-ea"/>
                <a:sym typeface="+mn-lt"/>
              </a:rPr>
              <a:t>儿童期是一个人生长发育的</a:t>
            </a:r>
            <a:r>
              <a:rPr lang="zh-CN" altLang="en-US"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mn-ea"/>
                <a:sym typeface="+mn-lt"/>
              </a:rPr>
              <a:t>关键时期</a:t>
            </a: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a:p>
            <a:pPr marL="0" indent="0">
              <a:lnSpc>
                <a:spcPct val="150000"/>
              </a:lnSpc>
              <a:buNone/>
              <a:defRPr/>
            </a:pPr>
            <a:r>
              <a:rPr lang="zh-CN" altLang="en-US" dirty="0">
                <a:solidFill>
                  <a:schemeClr val="bg1"/>
                </a:solidFill>
                <a:latin typeface="微软雅黑" panose="020B0503020204020204" pitchFamily="34" charset="-122"/>
                <a:ea typeface="微软雅黑" panose="020B0503020204020204" pitchFamily="34" charset="-122"/>
                <a:cs typeface="+mn-ea"/>
                <a:sym typeface="+mn-lt"/>
              </a:rPr>
              <a:t>儿童最常见的口腔疾病</a:t>
            </a:r>
          </a:p>
          <a:p>
            <a:pPr>
              <a:lnSpc>
                <a:spcPct val="150000"/>
              </a:lnSpc>
              <a:buFont typeface="Wingdings" panose="05000000000000000000" pitchFamily="2" charset="2"/>
              <a:buNone/>
              <a:defRPr/>
            </a:pPr>
            <a:r>
              <a:rPr lang="zh-CN" altLang="en-US" dirty="0">
                <a:solidFill>
                  <a:schemeClr val="bg1"/>
                </a:solidFill>
                <a:latin typeface="微软雅黑" panose="020B0503020204020204" pitchFamily="34" charset="-122"/>
                <a:ea typeface="微软雅黑" panose="020B0503020204020204" pitchFamily="34" charset="-122"/>
                <a:cs typeface="+mn-ea"/>
                <a:sym typeface="+mn-lt"/>
              </a:rPr>
              <a:t>就是龋齿</a:t>
            </a:r>
          </a:p>
          <a:p>
            <a:pPr>
              <a:lnSpc>
                <a:spcPct val="150000"/>
              </a:lnSpc>
              <a:buFont typeface="Wingdings" panose="05000000000000000000" pitchFamily="2" charset="2"/>
              <a:buNone/>
              <a:defRPr/>
            </a:pPr>
            <a:r>
              <a:rPr lang="en-US" altLang="zh-CN"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dirty="0">
                <a:solidFill>
                  <a:schemeClr val="bg1"/>
                </a:solidFill>
                <a:latin typeface="微软雅黑" panose="020B0503020204020204" pitchFamily="34" charset="-122"/>
                <a:ea typeface="微软雅黑" panose="020B0503020204020204" pitchFamily="34" charset="-122"/>
                <a:cs typeface="+mn-ea"/>
                <a:sym typeface="+mn-lt"/>
              </a:rPr>
              <a:t>蛀牙</a:t>
            </a:r>
            <a:r>
              <a:rPr lang="en-US" altLang="zh-CN" dirty="0">
                <a:solidFill>
                  <a:schemeClr val="bg1"/>
                </a:solidFill>
                <a:latin typeface="微软雅黑" panose="020B0503020204020204" pitchFamily="34" charset="-122"/>
                <a:ea typeface="微软雅黑" panose="020B0503020204020204" pitchFamily="34" charset="-122"/>
                <a:cs typeface="+mn-ea"/>
                <a:sym typeface="+mn-lt"/>
              </a:rPr>
              <a:t>)</a:t>
            </a:r>
            <a:endParaRPr lang="en-US" altLang="zh-CN" sz="2400"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86318" y="3360375"/>
            <a:ext cx="2513262" cy="244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941" y="-72990"/>
            <a:ext cx="1131492" cy="1131492"/>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364481"/>
            <a:ext cx="1168472" cy="1493520"/>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64441" y="5366668"/>
            <a:ext cx="1427559" cy="1491333"/>
          </a:xfrm>
          <a:prstGeom prst="rect">
            <a:avLst/>
          </a:prstGeom>
        </p:spPr>
      </p:pic>
    </p:spTree>
    <p:extLst>
      <p:ext uri="{BB962C8B-B14F-4D97-AF65-F5344CB8AC3E}">
        <p14:creationId xmlns:p14="http://schemas.microsoft.com/office/powerpoint/2010/main" val="188756156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par>
                          <p:cTn id="33" fill="hold">
                            <p:stCondLst>
                              <p:cond delay="1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0"/>
                                        </p:tgtEl>
                                        <p:attrNameLst>
                                          <p:attrName>ppt_y</p:attrName>
                                        </p:attrNameLst>
                                      </p:cBhvr>
                                      <p:tavLst>
                                        <p:tav tm="0">
                                          <p:val>
                                            <p:strVal val="#ppt_y"/>
                                          </p:val>
                                        </p:tav>
                                        <p:tav tm="100000">
                                          <p:val>
                                            <p:strVal val="#ppt_y"/>
                                          </p:val>
                                        </p:tav>
                                      </p:tavLst>
                                    </p:anim>
                                    <p:anim calcmode="lin" valueType="num">
                                      <p:cBhvr>
                                        <p:cTn id="3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426590" y="344458"/>
            <a:ext cx="4849404" cy="461665"/>
          </a:xfrm>
          <a:prstGeom prst="rect">
            <a:avLst/>
          </a:prstGeom>
          <a:noFill/>
        </p:spPr>
        <p:txBody>
          <a:bodyPr wrap="none" rtlCol="0">
            <a:spAutoFit/>
          </a:bodyPr>
          <a:lstStyle/>
          <a:p>
            <a:pPr>
              <a:defRPr/>
            </a:pPr>
            <a:r>
              <a:rPr lang="zh-CN" altLang="en-US" sz="2400" dirty="0">
                <a:ln w="9525" cmpd="sng">
                  <a:noFill/>
                  <a:round/>
                  <a:headEnd/>
                  <a:tailEnd/>
                </a:ln>
                <a:solidFill>
                  <a:schemeClr val="bg1"/>
                </a:solidFill>
                <a:latin typeface="微软雅黑" panose="020B0503020204020204" pitchFamily="34" charset="-122"/>
                <a:ea typeface="微软雅黑" panose="020B0503020204020204" pitchFamily="34" charset="-122"/>
                <a:cs typeface="+mn-ea"/>
                <a:sym typeface="+mn-lt"/>
              </a:rPr>
              <a:t>成年人</a:t>
            </a:r>
            <a:r>
              <a:rPr lang="en-US" altLang="zh-CN" sz="2400" dirty="0">
                <a:ln w="9525" cmpd="sng">
                  <a:noFill/>
                  <a:round/>
                  <a:headEnd/>
                  <a:tailEnd/>
                </a:ln>
                <a:solidFill>
                  <a:schemeClr val="bg1"/>
                </a:solidFill>
                <a:latin typeface="微软雅黑" panose="020B0503020204020204" pitchFamily="34" charset="-122"/>
                <a:ea typeface="微软雅黑" panose="020B0503020204020204" pitchFamily="34" charset="-122"/>
                <a:cs typeface="+mn-ea"/>
                <a:sym typeface="+mn-lt"/>
              </a:rPr>
              <a:t>——</a:t>
            </a:r>
            <a:r>
              <a:rPr lang="zh-CN" altLang="en-US" sz="2400" dirty="0">
                <a:ln w="9525" cmpd="sng">
                  <a:noFill/>
                  <a:round/>
                  <a:headEnd/>
                  <a:tailEnd/>
                </a:ln>
                <a:solidFill>
                  <a:schemeClr val="bg1"/>
                </a:solidFill>
                <a:latin typeface="微软雅黑" panose="020B0503020204020204" pitchFamily="34" charset="-122"/>
                <a:ea typeface="微软雅黑" panose="020B0503020204020204" pitchFamily="34" charset="-122"/>
                <a:cs typeface="+mn-ea"/>
                <a:sym typeface="+mn-lt"/>
              </a:rPr>
              <a:t>防治牙周疾病是关键！</a:t>
            </a:r>
          </a:p>
        </p:txBody>
      </p:sp>
      <p:sp>
        <p:nvSpPr>
          <p:cNvPr id="7" name="矩形 6"/>
          <p:cNvSpPr/>
          <p:nvPr/>
        </p:nvSpPr>
        <p:spPr>
          <a:xfrm>
            <a:off x="1338433" y="1559431"/>
            <a:ext cx="10479463" cy="369332"/>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 牙周疾病是引起成年人牙齿丧失的主要原因之一，也是危害人类牙齿和全身健康的主要口腔疾病。</a:t>
            </a: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26012" y="1852900"/>
            <a:ext cx="4358830" cy="4358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941" y="-72990"/>
            <a:ext cx="1131492" cy="1131492"/>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364481"/>
            <a:ext cx="1168472" cy="1493520"/>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64441" y="5366668"/>
            <a:ext cx="1427559" cy="1491333"/>
          </a:xfrm>
          <a:prstGeom prst="rect">
            <a:avLst/>
          </a:prstGeom>
        </p:spPr>
      </p:pic>
    </p:spTree>
    <p:extLst>
      <p:ext uri="{BB962C8B-B14F-4D97-AF65-F5344CB8AC3E}">
        <p14:creationId xmlns:p14="http://schemas.microsoft.com/office/powerpoint/2010/main" val="312945745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253373" y="384753"/>
            <a:ext cx="2031325" cy="461665"/>
          </a:xfrm>
          <a:prstGeom prst="rect">
            <a:avLst/>
          </a:prstGeom>
          <a:noFill/>
        </p:spPr>
        <p:txBody>
          <a:bodyPr wrap="none" rtlCol="0">
            <a:spAutoFit/>
          </a:bodyPr>
          <a:lstStyle/>
          <a:p>
            <a:pPr>
              <a:defRPr/>
            </a:pPr>
            <a:r>
              <a:rPr lang="zh-CN" altLang="en-US" sz="2400" dirty="0">
                <a:ln w="9525" cmpd="sng">
                  <a:noFill/>
                  <a:round/>
                  <a:headEnd/>
                  <a:tailEnd/>
                </a:ln>
                <a:solidFill>
                  <a:schemeClr val="bg1"/>
                </a:solidFill>
                <a:latin typeface="微软雅黑" panose="020B0503020204020204" pitchFamily="34" charset="-122"/>
                <a:ea typeface="微软雅黑" panose="020B0503020204020204" pitchFamily="34" charset="-122"/>
                <a:cs typeface="+mn-ea"/>
                <a:sym typeface="+mn-lt"/>
              </a:rPr>
              <a:t>护牙良好习惯</a:t>
            </a:r>
          </a:p>
        </p:txBody>
      </p:sp>
      <p:sp>
        <p:nvSpPr>
          <p:cNvPr id="9" name="Rectangle 15"/>
          <p:cNvSpPr>
            <a:spLocks noChangeArrowheads="1"/>
          </p:cNvSpPr>
          <p:nvPr/>
        </p:nvSpPr>
        <p:spPr bwMode="auto">
          <a:xfrm>
            <a:off x="5518310" y="4841289"/>
            <a:ext cx="18288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lr>
                <a:schemeClr val="hlink"/>
              </a:buClr>
              <a:buFont typeface="Wingdings" panose="05000000000000000000" pitchFamily="2" charset="2"/>
              <a:buChar char="v"/>
              <a:defRPr sz="2800" b="1">
                <a:solidFill>
                  <a:srgbClr val="1E4A2F"/>
                </a:solidFill>
                <a:latin typeface="Times New Roman" panose="02020603050405020304" pitchFamily="18" charset="0"/>
                <a:ea typeface="楷体_GB2312" pitchFamily="49" charset="-122"/>
              </a:defRPr>
            </a:lvl1pPr>
            <a:lvl2pPr marL="742950" indent="-285750" algn="l" eaLnBrk="0" hangingPunct="0">
              <a:spcBef>
                <a:spcPct val="20000"/>
              </a:spcBef>
              <a:buClr>
                <a:schemeClr val="accent1"/>
              </a:buClr>
              <a:buFont typeface="Wingdings" panose="05000000000000000000" pitchFamily="2" charset="2"/>
              <a:buChar char="§"/>
              <a:defRPr sz="2400">
                <a:solidFill>
                  <a:srgbClr val="1E4A2F"/>
                </a:solidFill>
                <a:latin typeface="Times New Roman" panose="02020603050405020304" pitchFamily="18" charset="0"/>
                <a:ea typeface="楷体_GB2312" pitchFamily="49" charset="-122"/>
              </a:defRPr>
            </a:lvl2pPr>
            <a:lvl3pPr marL="1143000" indent="-228600" algn="l" eaLnBrk="0" hangingPunct="0">
              <a:spcBef>
                <a:spcPct val="20000"/>
              </a:spcBef>
              <a:buClr>
                <a:schemeClr val="tx1"/>
              </a:buClr>
              <a:buChar char="•"/>
              <a:defRPr sz="2200">
                <a:solidFill>
                  <a:schemeClr val="tx1"/>
                </a:solidFill>
                <a:latin typeface="Times New Roman" panose="02020603050405020304" pitchFamily="18" charset="0"/>
                <a:ea typeface="楷体_GB2312" pitchFamily="49" charset="-122"/>
              </a:defRPr>
            </a:lvl3pPr>
            <a:lvl4pPr marL="1600200" indent="-228600" algn="l" eaLnBrk="0" hangingPunct="0">
              <a:spcBef>
                <a:spcPct val="20000"/>
              </a:spcBef>
              <a:buChar char="–"/>
              <a:defRPr sz="2000">
                <a:solidFill>
                  <a:schemeClr val="tx1"/>
                </a:solidFill>
                <a:latin typeface="Times New Roman" panose="02020603050405020304" pitchFamily="18" charset="0"/>
                <a:ea typeface="楷体_GB2312" pitchFamily="49" charset="-122"/>
              </a:defRPr>
            </a:lvl4pPr>
            <a:lvl5pPr marL="2057400" indent="-228600" algn="l" eaLnBrk="0" hangingPunct="0">
              <a:spcBef>
                <a:spcPct val="20000"/>
              </a:spcBef>
              <a:buChar char="»"/>
              <a:defRPr sz="20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9pPr>
          </a:lstStyle>
          <a:p>
            <a:pPr>
              <a:lnSpc>
                <a:spcPct val="80000"/>
              </a:lnSpc>
              <a:buFont typeface="Wingdings" panose="05000000000000000000" pitchFamily="2" charset="2"/>
              <a:buNone/>
            </a:pPr>
            <a:r>
              <a:rPr lang="zh-CN" altLang="en-US" sz="1800" b="0" dirty="0">
                <a:solidFill>
                  <a:schemeClr val="bg1"/>
                </a:solidFill>
                <a:latin typeface="微软雅黑" panose="020B0503020204020204" pitchFamily="34" charset="-122"/>
                <a:ea typeface="微软雅黑" panose="020B0503020204020204" pitchFamily="34" charset="-122"/>
                <a:cs typeface="+mn-ea"/>
                <a:sym typeface="+mn-lt"/>
              </a:rPr>
              <a:t>少吃糖果和甜食</a:t>
            </a:r>
          </a:p>
        </p:txBody>
      </p:sp>
      <p:pic>
        <p:nvPicPr>
          <p:cNvPr id="10" name="Picture 1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377186" y="1918615"/>
            <a:ext cx="1815023" cy="241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100004" y="1794312"/>
            <a:ext cx="2665413"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582819" y="1994337"/>
            <a:ext cx="1827347"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20"/>
          <p:cNvSpPr txBox="1">
            <a:spLocks noChangeArrowheads="1"/>
          </p:cNvSpPr>
          <p:nvPr/>
        </p:nvSpPr>
        <p:spPr bwMode="auto">
          <a:xfrm>
            <a:off x="8092349" y="4765102"/>
            <a:ext cx="28082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dirty="0">
                <a:solidFill>
                  <a:schemeClr val="bg1"/>
                </a:solidFill>
                <a:latin typeface="微软雅黑" panose="020B0503020204020204" pitchFamily="34" charset="-122"/>
                <a:ea typeface="微软雅黑" panose="020B0503020204020204" pitchFamily="34" charset="-122"/>
                <a:cs typeface="+mn-ea"/>
                <a:sym typeface="+mn-lt"/>
              </a:rPr>
              <a:t>每半年进行一次口腔检查</a:t>
            </a:r>
          </a:p>
        </p:txBody>
      </p:sp>
      <p:sp>
        <p:nvSpPr>
          <p:cNvPr id="15" name="Rectangle 21"/>
          <p:cNvSpPr>
            <a:spLocks noChangeArrowheads="1"/>
          </p:cNvSpPr>
          <p:nvPr/>
        </p:nvSpPr>
        <p:spPr bwMode="auto">
          <a:xfrm>
            <a:off x="2370298" y="4841289"/>
            <a:ext cx="18288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lr>
                <a:schemeClr val="hlink"/>
              </a:buClr>
              <a:buFont typeface="Wingdings" panose="05000000000000000000" pitchFamily="2" charset="2"/>
              <a:buChar char="v"/>
              <a:defRPr sz="2800" b="1">
                <a:solidFill>
                  <a:srgbClr val="1E4A2F"/>
                </a:solidFill>
                <a:latin typeface="Times New Roman" panose="02020603050405020304" pitchFamily="18" charset="0"/>
                <a:ea typeface="楷体_GB2312" pitchFamily="49" charset="-122"/>
              </a:defRPr>
            </a:lvl1pPr>
            <a:lvl2pPr marL="742950" indent="-285750" algn="l" eaLnBrk="0" hangingPunct="0">
              <a:spcBef>
                <a:spcPct val="20000"/>
              </a:spcBef>
              <a:buClr>
                <a:schemeClr val="accent1"/>
              </a:buClr>
              <a:buFont typeface="Wingdings" panose="05000000000000000000" pitchFamily="2" charset="2"/>
              <a:buChar char="§"/>
              <a:defRPr sz="2400">
                <a:solidFill>
                  <a:srgbClr val="1E4A2F"/>
                </a:solidFill>
                <a:latin typeface="Times New Roman" panose="02020603050405020304" pitchFamily="18" charset="0"/>
                <a:ea typeface="楷体_GB2312" pitchFamily="49" charset="-122"/>
              </a:defRPr>
            </a:lvl2pPr>
            <a:lvl3pPr marL="1143000" indent="-228600" algn="l" eaLnBrk="0" hangingPunct="0">
              <a:spcBef>
                <a:spcPct val="20000"/>
              </a:spcBef>
              <a:buClr>
                <a:schemeClr val="tx1"/>
              </a:buClr>
              <a:buChar char="•"/>
              <a:defRPr sz="2200">
                <a:solidFill>
                  <a:schemeClr val="tx1"/>
                </a:solidFill>
                <a:latin typeface="Times New Roman" panose="02020603050405020304" pitchFamily="18" charset="0"/>
                <a:ea typeface="楷体_GB2312" pitchFamily="49" charset="-122"/>
              </a:defRPr>
            </a:lvl3pPr>
            <a:lvl4pPr marL="1600200" indent="-228600" algn="l" eaLnBrk="0" hangingPunct="0">
              <a:spcBef>
                <a:spcPct val="20000"/>
              </a:spcBef>
              <a:buChar char="–"/>
              <a:defRPr sz="2000">
                <a:solidFill>
                  <a:schemeClr val="tx1"/>
                </a:solidFill>
                <a:latin typeface="Times New Roman" panose="02020603050405020304" pitchFamily="18" charset="0"/>
                <a:ea typeface="楷体_GB2312" pitchFamily="49" charset="-122"/>
              </a:defRPr>
            </a:lvl4pPr>
            <a:lvl5pPr marL="2057400" indent="-228600" algn="l" eaLnBrk="0" hangingPunct="0">
              <a:spcBef>
                <a:spcPct val="20000"/>
              </a:spcBef>
              <a:buChar char="»"/>
              <a:defRPr sz="20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9pPr>
          </a:lstStyle>
          <a:p>
            <a:pPr>
              <a:lnSpc>
                <a:spcPct val="80000"/>
              </a:lnSpc>
              <a:buFont typeface="Wingdings" panose="05000000000000000000" pitchFamily="2" charset="2"/>
              <a:buNone/>
            </a:pPr>
            <a:r>
              <a:rPr lang="zh-CN" altLang="en-US" sz="1800" b="0">
                <a:solidFill>
                  <a:schemeClr val="bg1"/>
                </a:solidFill>
                <a:latin typeface="微软雅黑" panose="020B0503020204020204" pitchFamily="34" charset="-122"/>
                <a:ea typeface="微软雅黑" panose="020B0503020204020204" pitchFamily="34" charset="-122"/>
                <a:cs typeface="+mn-ea"/>
                <a:sym typeface="+mn-lt"/>
              </a:rPr>
              <a:t>养成刷牙好习惯</a:t>
            </a:r>
          </a:p>
        </p:txBody>
      </p:sp>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941" y="-72990"/>
            <a:ext cx="1131492" cy="1131492"/>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364481"/>
            <a:ext cx="1168472" cy="1493520"/>
          </a:xfrm>
          <a:prstGeom prst="rect">
            <a:avLst/>
          </a:prstGeom>
        </p:spPr>
      </p:pic>
      <p:pic>
        <p:nvPicPr>
          <p:cNvPr id="18" name="图片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64441" y="5366668"/>
            <a:ext cx="1427559" cy="1491333"/>
          </a:xfrm>
          <a:prstGeom prst="rect">
            <a:avLst/>
          </a:prstGeom>
        </p:spPr>
      </p:pic>
    </p:spTree>
    <p:extLst>
      <p:ext uri="{BB962C8B-B14F-4D97-AF65-F5344CB8AC3E}">
        <p14:creationId xmlns:p14="http://schemas.microsoft.com/office/powerpoint/2010/main" val="260995889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par>
                                <p:cTn id="22" presetID="53" presetClass="entr" presetSubtype="16"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childTnLst>
                          </p:cTn>
                        </p:par>
                        <p:par>
                          <p:cTn id="27" fill="hold">
                            <p:stCondLst>
                              <p:cond delay="1000"/>
                            </p:stCondLst>
                            <p:childTnLst>
                              <p:par>
                                <p:cTn id="28" presetID="2" presetClass="entr" presetSubtype="4"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wipe(left)">
                                      <p:cBhvr>
                                        <p:cTn id="35" dur="500"/>
                                        <p:tgtEl>
                                          <p:spTgt spid="15">
                                            <p:txEl>
                                              <p:pRg st="0" end="0"/>
                                            </p:txEl>
                                          </p:spTgt>
                                        </p:tgtEl>
                                      </p:cBhvr>
                                    </p:animEffect>
                                  </p:childTnLst>
                                </p:cTn>
                              </p:par>
                            </p:childTnLst>
                          </p:cTn>
                        </p:par>
                        <p:par>
                          <p:cTn id="36" fill="hold">
                            <p:stCondLst>
                              <p:cond delay="2000"/>
                            </p:stCondLst>
                            <p:childTnLst>
                              <p:par>
                                <p:cTn id="37" presetID="2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wipe(left)">
                                      <p:cBhvr>
                                        <p:cTn id="43" dur="500"/>
                                        <p:tgtEl>
                                          <p:spTgt spid="9">
                                            <p:txEl>
                                              <p:pRg st="0" end="0"/>
                                            </p:txEl>
                                          </p:spTgt>
                                        </p:tgtEl>
                                      </p:cBhvr>
                                    </p:animEffect>
                                  </p:childTnLst>
                                </p:cTn>
                              </p:par>
                            </p:childTnLst>
                          </p:cTn>
                        </p:par>
                        <p:par>
                          <p:cTn id="44" fill="hold">
                            <p:stCondLst>
                              <p:cond delay="3000"/>
                            </p:stCondLst>
                            <p:childTnLst>
                              <p:par>
                                <p:cTn id="45" presetID="5" presetClass="entr" presetSubtype="10"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heckerboard(across)">
                                      <p:cBhvr>
                                        <p:cTn id="47" dur="500"/>
                                        <p:tgtEl>
                                          <p:spTgt spid="13"/>
                                        </p:tgtEl>
                                      </p:cBhvr>
                                    </p:animEffect>
                                  </p:childTnLst>
                                </p:cTn>
                              </p:par>
                            </p:childTnLst>
                          </p:cTn>
                        </p:par>
                        <p:par>
                          <p:cTn id="48" fill="hold">
                            <p:stCondLst>
                              <p:cond delay="3500"/>
                            </p:stCondLst>
                            <p:childTnLst>
                              <p:par>
                                <p:cTn id="49" presetID="5" presetClass="entr" presetSubtype="1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checkerboard(across)">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autoUpdateAnimBg="0"/>
      <p:bldP spid="14" grpId="0" autoUpdateAnimBg="0"/>
      <p:bldP spid="1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68472" y="415474"/>
            <a:ext cx="2339102" cy="461665"/>
          </a:xfrm>
          <a:prstGeom prst="rect">
            <a:avLst/>
          </a:prstGeom>
          <a:noFill/>
        </p:spPr>
        <p:txBody>
          <a:bodyPr wrap="none" rtlCol="0">
            <a:spAutoFit/>
          </a:bodyPr>
          <a:lstStyle/>
          <a:p>
            <a:pPr>
              <a:defRPr/>
            </a:pPr>
            <a:r>
              <a:rPr lang="zh-CN" altLang="en-US" sz="2400" dirty="0">
                <a:ln w="9525" cmpd="sng">
                  <a:noFill/>
                  <a:round/>
                  <a:headEnd/>
                  <a:tailEnd/>
                </a:ln>
                <a:solidFill>
                  <a:schemeClr val="bg1"/>
                </a:solidFill>
                <a:latin typeface="微软雅黑" panose="020B0503020204020204" pitchFamily="34" charset="-122"/>
                <a:ea typeface="微软雅黑" panose="020B0503020204020204" pitchFamily="34" charset="-122"/>
                <a:cs typeface="+mn-ea"/>
                <a:sym typeface="+mn-lt"/>
              </a:rPr>
              <a:t>良好的刷牙习惯</a:t>
            </a:r>
          </a:p>
        </p:txBody>
      </p:sp>
      <p:sp>
        <p:nvSpPr>
          <p:cNvPr id="9" name="Rectangle 3"/>
          <p:cNvSpPr txBox="1">
            <a:spLocks noChangeArrowheads="1"/>
          </p:cNvSpPr>
          <p:nvPr/>
        </p:nvSpPr>
        <p:spPr>
          <a:xfrm>
            <a:off x="2197894" y="1155365"/>
            <a:ext cx="7796212" cy="13414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50000"/>
              </a:spcBef>
              <a:buFontTx/>
              <a:buNone/>
            </a:pP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口腔卫生“三二三制” </a:t>
            </a:r>
          </a:p>
          <a:p>
            <a:endParaRPr lang="en-US" altLang="zh-CN" sz="24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0" name="Rectangle 32"/>
          <p:cNvSpPr>
            <a:spLocks noChangeArrowheads="1"/>
          </p:cNvSpPr>
          <p:nvPr/>
        </p:nvSpPr>
        <p:spPr bwMode="auto">
          <a:xfrm>
            <a:off x="1556928" y="1711816"/>
            <a:ext cx="77962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algn="l" eaLnBrk="1" hangingPunct="1"/>
            <a:r>
              <a:rPr lang="zh-CN" altLang="en-US" sz="1800" dirty="0">
                <a:solidFill>
                  <a:schemeClr val="bg1"/>
                </a:solidFill>
                <a:latin typeface="微软雅黑" panose="020B0503020204020204" pitchFamily="34" charset="-122"/>
                <a:ea typeface="微软雅黑" panose="020B0503020204020204" pitchFamily="34" charset="-122"/>
                <a:cs typeface="+mn-ea"/>
                <a:sym typeface="+mn-lt"/>
              </a:rPr>
              <a:t>饭后三分钟内，每天刷至少两次，每次三分钟。</a:t>
            </a:r>
          </a:p>
        </p:txBody>
      </p:sp>
      <p:sp>
        <p:nvSpPr>
          <p:cNvPr id="7" name="矩形 6"/>
          <p:cNvSpPr/>
          <p:nvPr/>
        </p:nvSpPr>
        <p:spPr>
          <a:xfrm>
            <a:off x="1556928" y="1987409"/>
            <a:ext cx="9942136" cy="3831818"/>
          </a:xfrm>
          <a:prstGeom prst="rect">
            <a:avLst/>
          </a:prstGeom>
        </p:spPr>
        <p:txBody>
          <a:bodyPr wrap="square">
            <a:spAutoFit/>
          </a:bodyPr>
          <a:lstStyle/>
          <a:p>
            <a:pPr>
              <a:lnSpc>
                <a:spcPct val="150000"/>
              </a:lnSpc>
              <a:spcBef>
                <a:spcPct val="0"/>
              </a:spcBef>
            </a:pPr>
            <a:r>
              <a:rPr lang="zh-CN" altLang="en-US" dirty="0">
                <a:solidFill>
                  <a:schemeClr val="bg1"/>
                </a:solidFill>
                <a:latin typeface="微软雅黑" panose="020B0503020204020204" pitchFamily="34" charset="-122"/>
                <a:ea typeface="微软雅黑" panose="020B0503020204020204" pitchFamily="34" charset="-122"/>
                <a:cs typeface="+mn-ea"/>
                <a:sym typeface="+mn-lt"/>
              </a:rPr>
              <a:t>正确刷牙方法</a:t>
            </a:r>
          </a:p>
          <a:p>
            <a:pPr>
              <a:lnSpc>
                <a:spcPct val="150000"/>
              </a:lnSpc>
              <a:spcBef>
                <a:spcPct val="0"/>
              </a:spcBef>
            </a:pPr>
            <a:r>
              <a:rPr lang="en-US" altLang="zh-CN" dirty="0">
                <a:solidFill>
                  <a:schemeClr val="bg1"/>
                </a:solidFill>
                <a:latin typeface="微软雅黑" panose="020B0503020204020204" pitchFamily="34" charset="-122"/>
                <a:ea typeface="微软雅黑" panose="020B0503020204020204" pitchFamily="34" charset="-122"/>
                <a:cs typeface="+mn-ea"/>
                <a:sym typeface="+mn-lt"/>
              </a:rPr>
              <a:t>1</a:t>
            </a:r>
            <a:r>
              <a:rPr lang="zh-CN" altLang="en-US" dirty="0">
                <a:solidFill>
                  <a:schemeClr val="bg1"/>
                </a:solidFill>
                <a:latin typeface="微软雅黑" panose="020B0503020204020204" pitchFamily="34" charset="-122"/>
                <a:ea typeface="微软雅黑" panose="020B0503020204020204" pitchFamily="34" charset="-122"/>
                <a:cs typeface="+mn-ea"/>
                <a:sym typeface="+mn-lt"/>
              </a:rPr>
              <a:t>、牙刷角度很重要：将牙刷毛放在牙齿与牙龈交界处，刷毛指向牙根方向与牙齿表面呈</a:t>
            </a:r>
            <a:r>
              <a:rPr lang="en-US" altLang="zh-CN" dirty="0">
                <a:solidFill>
                  <a:schemeClr val="bg1"/>
                </a:solidFill>
                <a:latin typeface="微软雅黑" panose="020B0503020204020204" pitchFamily="34" charset="-122"/>
                <a:ea typeface="微软雅黑" panose="020B0503020204020204" pitchFamily="34" charset="-122"/>
                <a:cs typeface="+mn-ea"/>
                <a:sym typeface="+mn-lt"/>
              </a:rPr>
              <a:t>45</a:t>
            </a:r>
            <a:r>
              <a:rPr lang="zh-CN" altLang="en-US" dirty="0">
                <a:solidFill>
                  <a:schemeClr val="bg1"/>
                </a:solidFill>
                <a:latin typeface="微软雅黑" panose="020B0503020204020204" pitchFamily="34" charset="-122"/>
                <a:ea typeface="微软雅黑" panose="020B0503020204020204" pitchFamily="34" charset="-122"/>
                <a:cs typeface="+mn-ea"/>
                <a:sym typeface="+mn-lt"/>
              </a:rPr>
              <a:t>度角，原位水平颤动，然后顺着牙缝竖刷，也可以采取在牙面划圆圈的方法</a:t>
            </a:r>
          </a:p>
          <a:p>
            <a:pPr>
              <a:lnSpc>
                <a:spcPct val="150000"/>
              </a:lnSpc>
              <a:spcBef>
                <a:spcPct val="0"/>
              </a:spcBef>
            </a:pPr>
            <a:r>
              <a:rPr lang="en-US" altLang="zh-CN" dirty="0">
                <a:solidFill>
                  <a:schemeClr val="bg1"/>
                </a:solidFill>
                <a:latin typeface="微软雅黑" panose="020B0503020204020204" pitchFamily="34" charset="-122"/>
                <a:ea typeface="微软雅黑" panose="020B0503020204020204" pitchFamily="34" charset="-122"/>
                <a:cs typeface="+mn-ea"/>
                <a:sym typeface="+mn-lt"/>
              </a:rPr>
              <a:t>2</a:t>
            </a:r>
            <a:r>
              <a:rPr lang="zh-CN" altLang="en-US" dirty="0">
                <a:solidFill>
                  <a:schemeClr val="bg1"/>
                </a:solidFill>
                <a:latin typeface="微软雅黑" panose="020B0503020204020204" pitchFamily="34" charset="-122"/>
                <a:ea typeface="微软雅黑" panose="020B0503020204020204" pitchFamily="34" charset="-122"/>
                <a:cs typeface="+mn-ea"/>
                <a:sym typeface="+mn-lt"/>
              </a:rPr>
              <a:t>、牙齿各面要刷到：按照一定顺序，牙齿的三个面各个部位都刷到</a:t>
            </a:r>
          </a:p>
          <a:p>
            <a:pPr>
              <a:lnSpc>
                <a:spcPct val="150000"/>
              </a:lnSpc>
              <a:spcBef>
                <a:spcPct val="0"/>
              </a:spcBef>
            </a:pPr>
            <a:r>
              <a:rPr lang="en-US" altLang="zh-CN" dirty="0">
                <a:solidFill>
                  <a:schemeClr val="bg1"/>
                </a:solidFill>
                <a:latin typeface="微软雅黑" panose="020B0503020204020204" pitchFamily="34" charset="-122"/>
                <a:ea typeface="微软雅黑" panose="020B0503020204020204" pitchFamily="34" charset="-122"/>
                <a:cs typeface="+mn-ea"/>
                <a:sym typeface="+mn-lt"/>
              </a:rPr>
              <a:t>3</a:t>
            </a:r>
            <a:r>
              <a:rPr lang="zh-CN" altLang="en-US" dirty="0">
                <a:solidFill>
                  <a:schemeClr val="bg1"/>
                </a:solidFill>
                <a:latin typeface="微软雅黑" panose="020B0503020204020204" pitchFamily="34" charset="-122"/>
                <a:ea typeface="微软雅黑" panose="020B0503020204020204" pitchFamily="34" charset="-122"/>
                <a:cs typeface="+mn-ea"/>
                <a:sym typeface="+mn-lt"/>
              </a:rPr>
              <a:t>、内侧千万别忘掉：牙齿内侧也要刷到</a:t>
            </a:r>
          </a:p>
          <a:p>
            <a:pPr>
              <a:lnSpc>
                <a:spcPct val="150000"/>
              </a:lnSpc>
              <a:spcBef>
                <a:spcPct val="0"/>
              </a:spcBef>
            </a:pPr>
            <a:r>
              <a:rPr lang="en-US" altLang="zh-CN" dirty="0">
                <a:solidFill>
                  <a:schemeClr val="bg1"/>
                </a:solidFill>
                <a:latin typeface="微软雅黑" panose="020B0503020204020204" pitchFamily="34" charset="-122"/>
                <a:ea typeface="微软雅黑" panose="020B0503020204020204" pitchFamily="34" charset="-122"/>
                <a:cs typeface="+mn-ea"/>
                <a:sym typeface="+mn-lt"/>
              </a:rPr>
              <a:t>4</a:t>
            </a:r>
            <a:r>
              <a:rPr lang="zh-CN" altLang="en-US" dirty="0">
                <a:solidFill>
                  <a:schemeClr val="bg1"/>
                </a:solidFill>
                <a:latin typeface="微软雅黑" panose="020B0503020204020204" pitchFamily="34" charset="-122"/>
                <a:ea typeface="微软雅黑" panose="020B0503020204020204" pitchFamily="34" charset="-122"/>
                <a:cs typeface="+mn-ea"/>
                <a:sym typeface="+mn-lt"/>
              </a:rPr>
              <a:t>、轻刷舌头很必要：口腔最大的垃圾箱藏在舌头。舌头表面各种各样小的突起在医学上称为“舌乳头”，这些凹凸不平的“舌乳头”极易滞留食物残渣。当舌背表面角化上皮剥落更新延迟，与食物残渣、唾液、白细胞、细菌等混杂在一起，就会形成舌苔。较厚的舌苔中不仅含有各种垃圾，还隐匿了许多对健康有害的各类细菌和病毒。  </a:t>
            </a: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941" y="-72990"/>
            <a:ext cx="1131492" cy="1131492"/>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64481"/>
            <a:ext cx="1168472" cy="1493520"/>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4441" y="5366668"/>
            <a:ext cx="1427559" cy="1491333"/>
          </a:xfrm>
          <a:prstGeom prst="rect">
            <a:avLst/>
          </a:prstGeom>
        </p:spPr>
      </p:pic>
    </p:spTree>
    <p:extLst>
      <p:ext uri="{BB962C8B-B14F-4D97-AF65-F5344CB8AC3E}">
        <p14:creationId xmlns:p14="http://schemas.microsoft.com/office/powerpoint/2010/main" val="383295587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par>
                          <p:cTn id="34" fill="hold">
                            <p:stCondLst>
                              <p:cond delay="15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7"/>
                                        </p:tgtEl>
                                        <p:attrNameLst>
                                          <p:attrName>ppt_y</p:attrName>
                                        </p:attrNameLst>
                                      </p:cBhvr>
                                      <p:tavLst>
                                        <p:tav tm="0">
                                          <p:val>
                                            <p:strVal val="#ppt_y"/>
                                          </p:val>
                                        </p:tav>
                                        <p:tav tm="100000">
                                          <p:val>
                                            <p:strVal val="#ppt_y"/>
                                          </p:val>
                                        </p:tav>
                                      </p:tavLst>
                                    </p:anim>
                                    <p:anim calcmode="lin" valueType="num">
                                      <p:cBhvr>
                                        <p:cTn id="3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68472" y="261923"/>
            <a:ext cx="3570208" cy="461665"/>
          </a:xfrm>
          <a:prstGeom prst="rect">
            <a:avLst/>
          </a:prstGeom>
          <a:noFill/>
        </p:spPr>
        <p:txBody>
          <a:bodyPr wrap="none" rtlCol="0">
            <a:spAutoFit/>
          </a:bodyPr>
          <a:lstStyle/>
          <a:p>
            <a:pPr>
              <a:defRPr/>
            </a:pPr>
            <a:r>
              <a:rPr lang="zh-CN" altLang="en-US" sz="2400" dirty="0">
                <a:ln w="9525" cmpd="sng">
                  <a:noFill/>
                  <a:round/>
                  <a:headEnd/>
                  <a:tailEnd/>
                </a:ln>
                <a:solidFill>
                  <a:schemeClr val="bg1"/>
                </a:solidFill>
                <a:latin typeface="微软雅黑" panose="020B0503020204020204" pitchFamily="34" charset="-122"/>
                <a:ea typeface="微软雅黑" panose="020B0503020204020204" pitchFamily="34" charset="-122"/>
                <a:cs typeface="+mn-ea"/>
                <a:sym typeface="+mn-lt"/>
              </a:rPr>
              <a:t>必须掌握正确的刷牙办法</a:t>
            </a:r>
          </a:p>
        </p:txBody>
      </p:sp>
      <p:sp>
        <p:nvSpPr>
          <p:cNvPr id="16" name="Rectangle 3"/>
          <p:cNvSpPr txBox="1">
            <a:spLocks noChangeArrowheads="1"/>
          </p:cNvSpPr>
          <p:nvPr/>
        </p:nvSpPr>
        <p:spPr>
          <a:xfrm>
            <a:off x="1631950" y="1269366"/>
            <a:ext cx="3743325" cy="48418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endParaRPr lang="zh-CN" altLang="en-US" sz="2000" dirty="0">
              <a:solidFill>
                <a:schemeClr val="bg1"/>
              </a:solidFill>
              <a:latin typeface="微软雅黑" panose="020B0503020204020204" pitchFamily="34" charset="-122"/>
              <a:ea typeface="微软雅黑" panose="020B0503020204020204" pitchFamily="34" charset="-122"/>
              <a:cs typeface="+mn-ea"/>
              <a:sym typeface="+mn-lt"/>
            </a:endParaRPr>
          </a:p>
          <a:p>
            <a:pPr>
              <a:lnSpc>
                <a:spcPct val="150000"/>
              </a:lnSpc>
              <a:buFont typeface="Wingdings" panose="05000000000000000000" pitchFamily="2" charset="2"/>
              <a:buNone/>
            </a:pPr>
            <a:r>
              <a:rPr lang="en-US" altLang="zh-CN" sz="2000" dirty="0">
                <a:solidFill>
                  <a:schemeClr val="bg1"/>
                </a:solidFill>
                <a:latin typeface="微软雅黑" panose="020B0503020204020204" pitchFamily="34" charset="-122"/>
                <a:ea typeface="微软雅黑" panose="020B0503020204020204" pitchFamily="34" charset="-122"/>
                <a:cs typeface="+mn-ea"/>
                <a:sym typeface="+mn-lt"/>
              </a:rPr>
              <a:t>1</a:t>
            </a: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、我们不仅要养成良好的刷牙习惯，而且要讲究刷牙的方法。</a:t>
            </a:r>
          </a:p>
          <a:p>
            <a:pPr>
              <a:lnSpc>
                <a:spcPct val="150000"/>
              </a:lnSpc>
              <a:buFont typeface="Wingdings" panose="05000000000000000000" pitchFamily="2" charset="2"/>
              <a:buNone/>
            </a:pP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 </a:t>
            </a:r>
            <a:r>
              <a:rPr lang="en-US" altLang="zh-CN" sz="2000" dirty="0">
                <a:solidFill>
                  <a:schemeClr val="bg1"/>
                </a:solidFill>
                <a:latin typeface="微软雅黑" panose="020B0503020204020204" pitchFamily="34" charset="-122"/>
                <a:ea typeface="微软雅黑" panose="020B0503020204020204" pitchFamily="34" charset="-122"/>
                <a:cs typeface="+mn-ea"/>
                <a:sym typeface="+mn-lt"/>
              </a:rPr>
              <a:t>2</a:t>
            </a: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、如果刷牙法不对头，也可造成流弊，最常见的损害是牙面耗损和牙龈萎缩。</a:t>
            </a:r>
          </a:p>
        </p:txBody>
      </p:sp>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6093265" y="1868265"/>
            <a:ext cx="3610293" cy="3779538"/>
          </a:xfrm>
          <a:prstGeom prst="rect">
            <a:avLst/>
          </a:prstGeom>
          <a:noFill/>
          <a:ln w="57150">
            <a:noFill/>
            <a:miter lim="800000"/>
            <a:headEnd/>
            <a:tailEnd/>
          </a:ln>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941" y="-72990"/>
            <a:ext cx="1131492" cy="1131492"/>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364481"/>
            <a:ext cx="1168472" cy="1493520"/>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64441" y="5366668"/>
            <a:ext cx="1427559" cy="1491333"/>
          </a:xfrm>
          <a:prstGeom prst="rect">
            <a:avLst/>
          </a:prstGeom>
        </p:spPr>
      </p:pic>
    </p:spTree>
    <p:extLst>
      <p:ext uri="{BB962C8B-B14F-4D97-AF65-F5344CB8AC3E}">
        <p14:creationId xmlns:p14="http://schemas.microsoft.com/office/powerpoint/2010/main" val="299895119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childTnLst>
                          </p:cTn>
                        </p:par>
                        <p:par>
                          <p:cTn id="33" fill="hold">
                            <p:stCondLst>
                              <p:cond delay="1500"/>
                            </p:stCondLst>
                            <p:childTnLst>
                              <p:par>
                                <p:cTn id="34" presetID="22" presetClass="entr" presetSubtype="1"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up)">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38433" y="346683"/>
            <a:ext cx="1415772" cy="461665"/>
          </a:xfrm>
          <a:prstGeom prst="rect">
            <a:avLst/>
          </a:prstGeom>
          <a:noFill/>
        </p:spPr>
        <p:txBody>
          <a:bodyPr wrap="none" rtlCol="0">
            <a:spAutoFit/>
          </a:bodyPr>
          <a:lstStyle/>
          <a:p>
            <a:pPr>
              <a:defRPr/>
            </a:pPr>
            <a:r>
              <a:rPr lang="zh-CN" altLang="en-US" sz="2400" dirty="0">
                <a:ln w="9525" cmpd="sng">
                  <a:noFill/>
                  <a:round/>
                  <a:headEnd/>
                  <a:tailEnd/>
                </a:ln>
                <a:solidFill>
                  <a:schemeClr val="bg1"/>
                </a:solidFill>
                <a:latin typeface="微软雅黑" panose="020B0503020204020204" pitchFamily="34" charset="-122"/>
                <a:ea typeface="微软雅黑" panose="020B0503020204020204" pitchFamily="34" charset="-122"/>
                <a:cs typeface="+mn-ea"/>
                <a:sym typeface="+mn-lt"/>
              </a:rPr>
              <a:t>刷牙口诀</a:t>
            </a:r>
          </a:p>
        </p:txBody>
      </p:sp>
      <p:sp>
        <p:nvSpPr>
          <p:cNvPr id="11" name="Text Box 12"/>
          <p:cNvSpPr txBox="1">
            <a:spLocks noChangeArrowheads="1"/>
          </p:cNvSpPr>
          <p:nvPr/>
        </p:nvSpPr>
        <p:spPr bwMode="auto">
          <a:xfrm>
            <a:off x="2933700" y="2341962"/>
            <a:ext cx="6324600" cy="3060197"/>
          </a:xfrm>
          <a:prstGeom prst="rect">
            <a:avLst/>
          </a:prstGeom>
          <a:noFill/>
          <a:ln>
            <a:noFill/>
          </a:ln>
          <a:effectLst/>
          <a:extLst>
            <a:ext uri="{909E8E84-426E-40DD-AFC4-6F175D3DCCD1}">
              <a14:hiddenFill xmlns:a14="http://schemas.microsoft.com/office/drawing/2010/main">
                <a:gradFill rotWithShape="1">
                  <a:gsLst>
                    <a:gs pos="0">
                      <a:srgbClr val="CCCCFF"/>
                    </a:gs>
                    <a:gs pos="100000">
                      <a:schemeClr val="bg1"/>
                    </a:gs>
                  </a:gsLst>
                  <a:lin ang="5400000" scaled="1"/>
                </a:gradFill>
              </a14:hiddenFill>
            </a:ext>
            <a:ext uri="{91240B29-F687-4F45-9708-019B960494DF}">
              <a14:hiddenLine xmlns:a14="http://schemas.microsoft.com/office/drawing/2010/main" w="57150" algn="ctr">
                <a:solidFill>
                  <a:srgbClr val="9933FF"/>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65000"/>
              </a:lnSpc>
            </a:pP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刷刷刷，刷刷刷，上牙从上往下刷，  </a:t>
            </a:r>
          </a:p>
          <a:p>
            <a:pPr algn="ctr">
              <a:lnSpc>
                <a:spcPct val="165000"/>
              </a:lnSpc>
            </a:pP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下牙从下往上刷。咬合面，来回刷，</a:t>
            </a:r>
          </a:p>
          <a:p>
            <a:pPr algn="ctr">
              <a:lnSpc>
                <a:spcPct val="165000"/>
              </a:lnSpc>
            </a:pP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牙齿里面也要刷，每个地方五六下。</a:t>
            </a:r>
          </a:p>
          <a:p>
            <a:pPr algn="ctr">
              <a:lnSpc>
                <a:spcPct val="165000"/>
              </a:lnSpc>
            </a:pP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早晚刷牙勤漱口，洁白牙齿人人夸，</a:t>
            </a:r>
          </a:p>
          <a:p>
            <a:pPr algn="ctr">
              <a:lnSpc>
                <a:spcPct val="165000"/>
              </a:lnSpc>
            </a:pP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人人夸！</a:t>
            </a:r>
          </a:p>
        </p:txBody>
      </p:sp>
      <p:grpSp>
        <p:nvGrpSpPr>
          <p:cNvPr id="12" name="Group 5"/>
          <p:cNvGrpSpPr>
            <a:grpSpLocks/>
          </p:cNvGrpSpPr>
          <p:nvPr/>
        </p:nvGrpSpPr>
        <p:grpSpPr bwMode="auto">
          <a:xfrm>
            <a:off x="5142361" y="1228677"/>
            <a:ext cx="5881149" cy="3356795"/>
            <a:chOff x="1632" y="1248"/>
            <a:chExt cx="6245" cy="3450"/>
          </a:xfrm>
        </p:grpSpPr>
        <p:pic>
          <p:nvPicPr>
            <p:cNvPr id="13"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19" y="1656"/>
              <a:ext cx="2658" cy="3042"/>
            </a:xfrm>
            <a:prstGeom prst="rect">
              <a:avLst/>
            </a:prstGeom>
            <a:noFill/>
            <a:extLst>
              <a:ext uri="{909E8E84-426E-40DD-AFC4-6F175D3DCCD1}">
                <a14:hiddenFill xmlns:a14="http://schemas.microsoft.com/office/drawing/2010/main">
                  <a:solidFill>
                    <a:srgbClr val="FFFFFF"/>
                  </a:solidFill>
                </a14:hiddenFill>
              </a:ext>
            </a:extLst>
          </p:spPr>
        </p:pic>
        <p:sp>
          <p:nvSpPr>
            <p:cNvPr id="14" name="WordArt 7"/>
            <p:cNvSpPr>
              <a:spLocks noChangeArrowheads="1" noChangeShapeType="1" noTextEdit="1"/>
            </p:cNvSpPr>
            <p:nvPr/>
          </p:nvSpPr>
          <p:spPr bwMode="auto">
            <a:xfrm>
              <a:off x="1632" y="1248"/>
              <a:ext cx="1728" cy="816"/>
            </a:xfrm>
            <a:prstGeom prst="rect">
              <a:avLst/>
            </a:prstGeom>
          </p:spPr>
          <p:txBody>
            <a:bodyPr wrap="none" fromWordArt="1">
              <a:prstTxWarp prst="textWave1">
                <a:avLst>
                  <a:gd name="adj1" fmla="val 13005"/>
                  <a:gd name="adj2" fmla="val 0"/>
                </a:avLst>
              </a:prstTxWarp>
            </a:bodyPr>
            <a:lstStyle/>
            <a:p>
              <a:r>
                <a:rPr lang="zh-CN" altLang="en-US" sz="32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微软雅黑" panose="020B0503020204020204" pitchFamily="34" charset="-122"/>
                  <a:ea typeface="微软雅黑" panose="020B0503020204020204" pitchFamily="34" charset="-122"/>
                  <a:cs typeface="+mn-ea"/>
                  <a:sym typeface="+mn-lt"/>
                </a:rPr>
                <a:t>刷！刷！刷！</a:t>
              </a:r>
            </a:p>
          </p:txBody>
        </p:sp>
      </p:gr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941" y="-72990"/>
            <a:ext cx="1131492" cy="1131492"/>
          </a:xfrm>
          <a:prstGeom prst="rect">
            <a:avLst/>
          </a:prstGeom>
        </p:spPr>
      </p:pic>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364481"/>
            <a:ext cx="1168472" cy="1493520"/>
          </a:xfrm>
          <a:prstGeom prst="rect">
            <a:avLst/>
          </a:prstGeom>
        </p:spPr>
      </p:pic>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64441" y="5366668"/>
            <a:ext cx="1427559" cy="1491333"/>
          </a:xfrm>
          <a:prstGeom prst="rect">
            <a:avLst/>
          </a:prstGeom>
        </p:spPr>
      </p:pic>
    </p:spTree>
    <p:extLst>
      <p:ext uri="{BB962C8B-B14F-4D97-AF65-F5344CB8AC3E}">
        <p14:creationId xmlns:p14="http://schemas.microsoft.com/office/powerpoint/2010/main" val="154430124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1000"/>
                            </p:stCondLst>
                            <p:childTnLst>
                              <p:par>
                                <p:cTn id="28" presetID="2" presetClass="entr" presetSubtype="4"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1"/>
                                        </p:tgtEl>
                                        <p:attrNameLst>
                                          <p:attrName>ppt_y</p:attrName>
                                        </p:attrNameLst>
                                      </p:cBhvr>
                                      <p:tavLst>
                                        <p:tav tm="0">
                                          <p:val>
                                            <p:strVal val="#ppt_y"/>
                                          </p:val>
                                        </p:tav>
                                        <p:tav tm="100000">
                                          <p:val>
                                            <p:strVal val="#ppt_y"/>
                                          </p:val>
                                        </p:tav>
                                      </p:tavLst>
                                    </p:anim>
                                    <p:anim calcmode="lin" valueType="num">
                                      <p:cBhvr>
                                        <p:cTn id="3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38433" y="261923"/>
            <a:ext cx="2339102" cy="461665"/>
          </a:xfrm>
          <a:prstGeom prst="rect">
            <a:avLst/>
          </a:prstGeom>
          <a:noFill/>
        </p:spPr>
        <p:txBody>
          <a:bodyPr wrap="none" rtlCol="0">
            <a:spAutoFit/>
          </a:bodyPr>
          <a:lstStyle/>
          <a:p>
            <a:pPr>
              <a:defRPr/>
            </a:pPr>
            <a:r>
              <a:rPr lang="zh-CN" altLang="en-US" sz="2400" dirty="0">
                <a:ln w="9525" cmpd="sng">
                  <a:noFill/>
                  <a:round/>
                  <a:headEnd/>
                  <a:tailEnd/>
                </a:ln>
                <a:solidFill>
                  <a:schemeClr val="bg1"/>
                </a:solidFill>
                <a:latin typeface="微软雅黑" panose="020B0503020204020204" pitchFamily="34" charset="-122"/>
                <a:ea typeface="微软雅黑" panose="020B0503020204020204" pitchFamily="34" charset="-122"/>
                <a:cs typeface="+mn-ea"/>
                <a:sym typeface="+mn-lt"/>
              </a:rPr>
              <a:t>刷牙的正确步骤</a:t>
            </a:r>
          </a:p>
        </p:txBody>
      </p:sp>
      <p:pic>
        <p:nvPicPr>
          <p:cNvPr id="16" name="Picture 3"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931857" y="2049102"/>
            <a:ext cx="3817937" cy="3552825"/>
          </a:xfrm>
          <a:prstGeom prst="rect">
            <a:avLst/>
          </a:prstGeom>
          <a:ln>
            <a:noFill/>
            <a:miter lim="800000"/>
            <a:headEnd/>
            <a:tailEnd/>
          </a:ln>
        </p:spPr>
      </p:pic>
      <p:pic>
        <p:nvPicPr>
          <p:cNvPr id="17" name="Picture 4" descr="116d5250b9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348282" y="2011002"/>
            <a:ext cx="3746500" cy="3600450"/>
          </a:xfrm>
          <a:prstGeom prst="rect">
            <a:avLst/>
          </a:prstGeom>
          <a:ln>
            <a:noFill/>
          </a:ln>
        </p:spPr>
      </p:pic>
      <p:sp>
        <p:nvSpPr>
          <p:cNvPr id="18" name="Text Box 5"/>
          <p:cNvSpPr txBox="1">
            <a:spLocks noChangeArrowheads="1"/>
          </p:cNvSpPr>
          <p:nvPr/>
        </p:nvSpPr>
        <p:spPr bwMode="auto">
          <a:xfrm>
            <a:off x="1818736" y="1359341"/>
            <a:ext cx="4435475" cy="10156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eaLnBrk="1" hangingPunct="1">
              <a:spcBef>
                <a:spcPct val="50000"/>
              </a:spcBef>
            </a:pPr>
            <a:r>
              <a:rPr lang="en-US" altLang="zh-CN" dirty="0">
                <a:solidFill>
                  <a:schemeClr val="bg1"/>
                </a:solidFill>
                <a:latin typeface="微软雅黑" panose="020B0503020204020204" pitchFamily="34" charset="-122"/>
                <a:ea typeface="微软雅黑" panose="020B0503020204020204" pitchFamily="34" charset="-122"/>
                <a:cs typeface="+mn-ea"/>
                <a:sym typeface="+mn-lt"/>
              </a:rPr>
              <a:t>1:</a:t>
            </a:r>
            <a:r>
              <a:rPr lang="zh-CN" altLang="en-US" dirty="0">
                <a:solidFill>
                  <a:schemeClr val="bg1"/>
                </a:solidFill>
                <a:latin typeface="微软雅黑" panose="020B0503020204020204" pitchFamily="34" charset="-122"/>
                <a:ea typeface="微软雅黑" panose="020B0503020204020204" pitchFamily="34" charset="-122"/>
                <a:cs typeface="+mn-ea"/>
                <a:sym typeface="+mn-lt"/>
              </a:rPr>
              <a:t>刷上下前牙唇侧</a:t>
            </a:r>
          </a:p>
          <a:p>
            <a:pPr eaLnBrk="1" hangingPunct="1">
              <a:spcBef>
                <a:spcPct val="50000"/>
              </a:spcBef>
            </a:pP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9" name="Text Box 6"/>
          <p:cNvSpPr txBox="1">
            <a:spLocks noChangeArrowheads="1"/>
          </p:cNvSpPr>
          <p:nvPr/>
        </p:nvSpPr>
        <p:spPr bwMode="auto">
          <a:xfrm>
            <a:off x="6254211" y="1359341"/>
            <a:ext cx="2852737" cy="4616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eaLnBrk="1" hangingPunct="1">
              <a:spcBef>
                <a:spcPct val="50000"/>
              </a:spcBef>
            </a:pPr>
            <a:r>
              <a:rPr lang="en-US" altLang="zh-CN" dirty="0">
                <a:solidFill>
                  <a:schemeClr val="bg1"/>
                </a:solidFill>
                <a:latin typeface="微软雅黑" panose="020B0503020204020204" pitchFamily="34" charset="-122"/>
                <a:ea typeface="微软雅黑" panose="020B0503020204020204" pitchFamily="34" charset="-122"/>
                <a:cs typeface="+mn-ea"/>
                <a:sym typeface="+mn-lt"/>
              </a:rPr>
              <a:t>2:</a:t>
            </a:r>
            <a:r>
              <a:rPr lang="zh-CN" altLang="en-US" dirty="0">
                <a:solidFill>
                  <a:schemeClr val="bg1"/>
                </a:solidFill>
                <a:latin typeface="微软雅黑" panose="020B0503020204020204" pitchFamily="34" charset="-122"/>
                <a:ea typeface="微软雅黑" panose="020B0503020204020204" pitchFamily="34" charset="-122"/>
                <a:cs typeface="+mn-ea"/>
                <a:sym typeface="+mn-lt"/>
              </a:rPr>
              <a:t>刷上前牙腭侧 </a:t>
            </a:r>
          </a:p>
        </p:txBody>
      </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41" y="-72990"/>
            <a:ext cx="1131492" cy="1131492"/>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364481"/>
            <a:ext cx="1168472" cy="1493520"/>
          </a:xfrm>
          <a:prstGeom prst="rect">
            <a:avLst/>
          </a:prstGeom>
        </p:spPr>
      </p:pic>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64441" y="5366668"/>
            <a:ext cx="1427559" cy="1491333"/>
          </a:xfrm>
          <a:prstGeom prst="rect">
            <a:avLst/>
          </a:prstGeom>
        </p:spPr>
      </p:pic>
      <p:pic>
        <p:nvPicPr>
          <p:cNvPr id="3" name="图片 2">
            <a:extLst>
              <a:ext uri="{FF2B5EF4-FFF2-40B4-BE49-F238E27FC236}">
                <a16:creationId xmlns:a16="http://schemas.microsoft.com/office/drawing/2014/main" id="{AF0E0F14-8179-42F0-BB11-7A5D14DA5C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61250" y="12477"/>
            <a:ext cx="1523809" cy="1422222"/>
          </a:xfrm>
          <a:prstGeom prst="rect">
            <a:avLst/>
          </a:prstGeom>
        </p:spPr>
      </p:pic>
    </p:spTree>
    <p:extLst>
      <p:ext uri="{BB962C8B-B14F-4D97-AF65-F5344CB8AC3E}">
        <p14:creationId xmlns:p14="http://schemas.microsoft.com/office/powerpoint/2010/main" val="255074243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38433" y="261923"/>
            <a:ext cx="2339102" cy="461665"/>
          </a:xfrm>
          <a:prstGeom prst="rect">
            <a:avLst/>
          </a:prstGeom>
          <a:noFill/>
        </p:spPr>
        <p:txBody>
          <a:bodyPr wrap="none" rtlCol="0">
            <a:spAutoFit/>
          </a:bodyPr>
          <a:lstStyle/>
          <a:p>
            <a:pPr>
              <a:defRPr/>
            </a:pPr>
            <a:r>
              <a:rPr lang="zh-CN" altLang="en-US" sz="2400" dirty="0">
                <a:ln w="9525" cmpd="sng">
                  <a:noFill/>
                  <a:round/>
                  <a:headEnd/>
                  <a:tailEnd/>
                </a:ln>
                <a:solidFill>
                  <a:schemeClr val="bg1"/>
                </a:solidFill>
                <a:latin typeface="微软雅黑" panose="020B0503020204020204" pitchFamily="34" charset="-122"/>
                <a:ea typeface="微软雅黑" panose="020B0503020204020204" pitchFamily="34" charset="-122"/>
                <a:cs typeface="+mn-ea"/>
                <a:sym typeface="+mn-lt"/>
              </a:rPr>
              <a:t>刷牙的正确步骤</a:t>
            </a:r>
          </a:p>
        </p:txBody>
      </p:sp>
      <p:pic>
        <p:nvPicPr>
          <p:cNvPr id="11" name="Picture 3" descr="116d52509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597847" y="2057039"/>
            <a:ext cx="3790950" cy="3551238"/>
          </a:xfrm>
          <a:prstGeom prst="rect">
            <a:avLst/>
          </a:prstGeom>
          <a:ln>
            <a:noFill/>
          </a:ln>
        </p:spPr>
      </p:pic>
      <p:pic>
        <p:nvPicPr>
          <p:cNvPr id="12" name="Picture 4" descr="116d5250aa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205235" y="2074502"/>
            <a:ext cx="3765550" cy="3536950"/>
          </a:xfrm>
          <a:prstGeom prst="rect">
            <a:avLst/>
          </a:prstGeom>
          <a:ln>
            <a:noFill/>
          </a:ln>
        </p:spPr>
      </p:pic>
      <p:sp>
        <p:nvSpPr>
          <p:cNvPr id="13" name="Text Box 5"/>
          <p:cNvSpPr txBox="1">
            <a:spLocks noChangeArrowheads="1"/>
          </p:cNvSpPr>
          <p:nvPr/>
        </p:nvSpPr>
        <p:spPr bwMode="auto">
          <a:xfrm>
            <a:off x="2129297" y="1283927"/>
            <a:ext cx="30178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eaLnBrk="1" hangingPunct="1">
              <a:spcBef>
                <a:spcPct val="50000"/>
              </a:spcBef>
            </a:pPr>
            <a:r>
              <a:rPr lang="en-US" altLang="zh-CN" dirty="0">
                <a:solidFill>
                  <a:schemeClr val="bg1"/>
                </a:solidFill>
                <a:latin typeface="微软雅黑" panose="020B0503020204020204" pitchFamily="34" charset="-122"/>
                <a:ea typeface="微软雅黑" panose="020B0503020204020204" pitchFamily="34" charset="-122"/>
                <a:cs typeface="+mn-ea"/>
                <a:sym typeface="+mn-lt"/>
              </a:rPr>
              <a:t>2:</a:t>
            </a:r>
            <a:r>
              <a:rPr lang="zh-CN" altLang="en-US" dirty="0">
                <a:solidFill>
                  <a:schemeClr val="bg1"/>
                </a:solidFill>
                <a:latin typeface="微软雅黑" panose="020B0503020204020204" pitchFamily="34" charset="-122"/>
                <a:ea typeface="微软雅黑" panose="020B0503020204020204" pitchFamily="34" charset="-122"/>
                <a:cs typeface="+mn-ea"/>
                <a:sym typeface="+mn-lt"/>
              </a:rPr>
              <a:t>刷下前牙舌侧 </a:t>
            </a:r>
          </a:p>
        </p:txBody>
      </p:sp>
      <p:sp>
        <p:nvSpPr>
          <p:cNvPr id="14" name="Text Box 6"/>
          <p:cNvSpPr txBox="1">
            <a:spLocks noChangeArrowheads="1"/>
          </p:cNvSpPr>
          <p:nvPr/>
        </p:nvSpPr>
        <p:spPr bwMode="auto">
          <a:xfrm>
            <a:off x="6503579" y="1285809"/>
            <a:ext cx="36179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eaLnBrk="1" hangingPunct="1">
              <a:spcBef>
                <a:spcPct val="50000"/>
              </a:spcBef>
            </a:pPr>
            <a:r>
              <a:rPr lang="en-US" altLang="zh-CN" dirty="0">
                <a:solidFill>
                  <a:schemeClr val="bg1"/>
                </a:solidFill>
                <a:latin typeface="微软雅黑" panose="020B0503020204020204" pitchFamily="34" charset="-122"/>
                <a:ea typeface="微软雅黑" panose="020B0503020204020204" pitchFamily="34" charset="-122"/>
                <a:cs typeface="+mn-ea"/>
                <a:sym typeface="+mn-lt"/>
              </a:rPr>
              <a:t>3:</a:t>
            </a:r>
            <a:r>
              <a:rPr lang="zh-CN" altLang="en-US" dirty="0">
                <a:solidFill>
                  <a:schemeClr val="bg1"/>
                </a:solidFill>
                <a:latin typeface="微软雅黑" panose="020B0503020204020204" pitchFamily="34" charset="-122"/>
                <a:ea typeface="微软雅黑" panose="020B0503020204020204" pitchFamily="34" charset="-122"/>
                <a:cs typeface="+mn-ea"/>
                <a:sym typeface="+mn-lt"/>
              </a:rPr>
              <a:t>刷上下后牙牙颊侧</a:t>
            </a:r>
          </a:p>
        </p:txBody>
      </p:sp>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41" y="-72990"/>
            <a:ext cx="1131492" cy="1131492"/>
          </a:xfrm>
          <a:prstGeom prst="rect">
            <a:avLst/>
          </a:prstGeom>
        </p:spPr>
      </p:pic>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364481"/>
            <a:ext cx="1168472" cy="1493520"/>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64441" y="5366668"/>
            <a:ext cx="1427559" cy="1491333"/>
          </a:xfrm>
          <a:prstGeom prst="rect">
            <a:avLst/>
          </a:prstGeom>
        </p:spPr>
      </p:pic>
    </p:spTree>
    <p:extLst>
      <p:ext uri="{BB962C8B-B14F-4D97-AF65-F5344CB8AC3E}">
        <p14:creationId xmlns:p14="http://schemas.microsoft.com/office/powerpoint/2010/main" val="188070422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580850" y="1627755"/>
            <a:ext cx="5428858" cy="2954655"/>
          </a:xfrm>
          <a:prstGeom prst="rect">
            <a:avLst/>
          </a:prstGeom>
          <a:noFill/>
        </p:spPr>
        <p:txBody>
          <a:bodyPr wrap="none" rtlCol="0">
            <a:spAutoFit/>
          </a:bodyPr>
          <a:lstStyle/>
          <a:p>
            <a:pPr algn="ctr"/>
            <a:r>
              <a:rPr lang="zh-CN" altLang="en-US" sz="4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第一部分 </a:t>
            </a:r>
            <a:endParaRPr lang="en-US" altLang="zh-CN" sz="4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endParaRPr lang="en-US" altLang="zh-CN" sz="4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endParaRPr lang="en-US" altLang="zh-CN"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r>
              <a:rPr lang="zh-CN" altLang="en-US" sz="6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爱牙日的由来</a:t>
            </a: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80" y="3603008"/>
            <a:ext cx="3363974" cy="3363974"/>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9010" y="1298016"/>
            <a:ext cx="1797957" cy="1795718"/>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160012" y="3603210"/>
            <a:ext cx="3072932" cy="3363974"/>
          </a:xfrm>
          <a:prstGeom prst="rect">
            <a:avLst/>
          </a:prstGeom>
        </p:spPr>
      </p:pic>
    </p:spTree>
    <p:extLst>
      <p:ext uri="{BB962C8B-B14F-4D97-AF65-F5344CB8AC3E}">
        <p14:creationId xmlns:p14="http://schemas.microsoft.com/office/powerpoint/2010/main" val="5323187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0-#ppt_w/2"/>
                                          </p:val>
                                        </p:tav>
                                        <p:tav tm="100000">
                                          <p:val>
                                            <p:strVal val="#ppt_x"/>
                                          </p:val>
                                        </p:tav>
                                      </p:tavLst>
                                    </p:anim>
                                    <p:anim calcmode="lin" valueType="num">
                                      <p:cBhvr additive="base">
                                        <p:cTn id="8" dur="2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1+#ppt_w/2"/>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38433" y="357458"/>
            <a:ext cx="2339102" cy="461665"/>
          </a:xfrm>
          <a:prstGeom prst="rect">
            <a:avLst/>
          </a:prstGeom>
          <a:noFill/>
        </p:spPr>
        <p:txBody>
          <a:bodyPr wrap="none" rtlCol="0">
            <a:spAutoFit/>
          </a:bodyPr>
          <a:lstStyle/>
          <a:p>
            <a:pPr>
              <a:defRPr/>
            </a:pPr>
            <a:r>
              <a:rPr lang="zh-CN" altLang="en-US" sz="2400" dirty="0">
                <a:ln w="9525" cmpd="sng">
                  <a:noFill/>
                  <a:round/>
                  <a:headEnd/>
                  <a:tailEnd/>
                </a:ln>
                <a:solidFill>
                  <a:schemeClr val="bg1"/>
                </a:solidFill>
                <a:latin typeface="微软雅黑" panose="020B0503020204020204" pitchFamily="34" charset="-122"/>
                <a:ea typeface="微软雅黑" panose="020B0503020204020204" pitchFamily="34" charset="-122"/>
                <a:cs typeface="+mn-ea"/>
                <a:sym typeface="+mn-lt"/>
              </a:rPr>
              <a:t>刷牙的正确步骤</a:t>
            </a:r>
          </a:p>
        </p:txBody>
      </p:sp>
      <p:pic>
        <p:nvPicPr>
          <p:cNvPr id="7" name="Picture 3" descr="116d52508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411429" y="2056123"/>
            <a:ext cx="3648075" cy="3754438"/>
          </a:xfrm>
          <a:prstGeom prst="rect">
            <a:avLst/>
          </a:prstGeom>
          <a:ln>
            <a:noFill/>
          </a:ln>
        </p:spPr>
      </p:pic>
      <p:pic>
        <p:nvPicPr>
          <p:cNvPr id="8" name="Picture 4" descr="116d525076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664342" y="2040248"/>
            <a:ext cx="3856037" cy="3689350"/>
          </a:xfrm>
          <a:prstGeom prst="rect">
            <a:avLst/>
          </a:prstGeom>
          <a:ln>
            <a:noFill/>
          </a:ln>
        </p:spPr>
      </p:pic>
      <p:sp>
        <p:nvSpPr>
          <p:cNvPr id="9" name="Text Box 5"/>
          <p:cNvSpPr txBox="1">
            <a:spLocks noChangeArrowheads="1"/>
          </p:cNvSpPr>
          <p:nvPr/>
        </p:nvSpPr>
        <p:spPr bwMode="auto">
          <a:xfrm>
            <a:off x="2324723" y="1394938"/>
            <a:ext cx="3384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eaLnBrk="1" hangingPunct="1">
              <a:spcBef>
                <a:spcPct val="50000"/>
              </a:spcBef>
            </a:pPr>
            <a:r>
              <a:rPr lang="en-US" altLang="zh-CN" dirty="0">
                <a:solidFill>
                  <a:schemeClr val="bg1"/>
                </a:solidFill>
                <a:latin typeface="微软雅黑" panose="020B0503020204020204" pitchFamily="34" charset="-122"/>
                <a:ea typeface="微软雅黑" panose="020B0503020204020204" pitchFamily="34" charset="-122"/>
                <a:cs typeface="+mn-ea"/>
                <a:sym typeface="+mn-lt"/>
              </a:rPr>
              <a:t>5:</a:t>
            </a:r>
            <a:r>
              <a:rPr lang="zh-CN" altLang="en-US" dirty="0">
                <a:solidFill>
                  <a:schemeClr val="bg1"/>
                </a:solidFill>
                <a:latin typeface="微软雅黑" panose="020B0503020204020204" pitchFamily="34" charset="-122"/>
                <a:ea typeface="微软雅黑" panose="020B0503020204020204" pitchFamily="34" charset="-122"/>
                <a:cs typeface="+mn-ea"/>
                <a:sym typeface="+mn-lt"/>
              </a:rPr>
              <a:t>刷上下后牙舌侧</a:t>
            </a:r>
          </a:p>
        </p:txBody>
      </p:sp>
      <p:sp>
        <p:nvSpPr>
          <p:cNvPr id="10" name="Text Box 6"/>
          <p:cNvSpPr txBox="1">
            <a:spLocks noChangeArrowheads="1"/>
          </p:cNvSpPr>
          <p:nvPr/>
        </p:nvSpPr>
        <p:spPr bwMode="auto">
          <a:xfrm>
            <a:off x="6551220" y="1394938"/>
            <a:ext cx="38163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eaLnBrk="1" hangingPunct="1">
              <a:spcBef>
                <a:spcPct val="50000"/>
              </a:spcBef>
            </a:pPr>
            <a:r>
              <a:rPr lang="en-US" altLang="zh-CN" dirty="0">
                <a:solidFill>
                  <a:schemeClr val="bg1"/>
                </a:solidFill>
                <a:latin typeface="微软雅黑" panose="020B0503020204020204" pitchFamily="34" charset="-122"/>
                <a:ea typeface="微软雅黑" panose="020B0503020204020204" pitchFamily="34" charset="-122"/>
                <a:cs typeface="+mn-ea"/>
                <a:sym typeface="+mn-lt"/>
              </a:rPr>
              <a:t>6:</a:t>
            </a:r>
            <a:r>
              <a:rPr lang="zh-CN" altLang="en-US" dirty="0">
                <a:solidFill>
                  <a:schemeClr val="bg1"/>
                </a:solidFill>
                <a:latin typeface="微软雅黑" panose="020B0503020204020204" pitchFamily="34" charset="-122"/>
                <a:ea typeface="微软雅黑" panose="020B0503020204020204" pitchFamily="34" charset="-122"/>
                <a:cs typeface="+mn-ea"/>
                <a:sym typeface="+mn-lt"/>
              </a:rPr>
              <a:t>刷上下牙牙合面 </a:t>
            </a:r>
          </a:p>
        </p:txBody>
      </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41" y="-72990"/>
            <a:ext cx="1131492" cy="1131492"/>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364481"/>
            <a:ext cx="1168472" cy="1493520"/>
          </a:xfrm>
          <a:prstGeom prst="rect">
            <a:avLst/>
          </a:prstGeom>
        </p:spPr>
      </p:pic>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64441" y="5366668"/>
            <a:ext cx="1427559" cy="1491333"/>
          </a:xfrm>
          <a:prstGeom prst="rect">
            <a:avLst/>
          </a:prstGeom>
        </p:spPr>
      </p:pic>
    </p:spTree>
    <p:extLst>
      <p:ext uri="{BB962C8B-B14F-4D97-AF65-F5344CB8AC3E}">
        <p14:creationId xmlns:p14="http://schemas.microsoft.com/office/powerpoint/2010/main" val="342579266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38433" y="261923"/>
            <a:ext cx="2031325" cy="461665"/>
          </a:xfrm>
          <a:prstGeom prst="rect">
            <a:avLst/>
          </a:prstGeom>
          <a:noFill/>
        </p:spPr>
        <p:txBody>
          <a:bodyPr wrap="none" rtlCol="0">
            <a:spAutoFit/>
          </a:bodyPr>
          <a:lstStyle/>
          <a:p>
            <a:pPr>
              <a:defRPr/>
            </a:pPr>
            <a:r>
              <a:rPr lang="zh-CN" altLang="en-US" sz="2400" dirty="0">
                <a:ln w="9525" cmpd="sng">
                  <a:noFill/>
                  <a:round/>
                  <a:headEnd/>
                  <a:tailEnd/>
                </a:ln>
                <a:solidFill>
                  <a:schemeClr val="bg1"/>
                </a:solidFill>
                <a:latin typeface="微软雅黑" panose="020B0503020204020204" pitchFamily="34" charset="-122"/>
                <a:ea typeface="微软雅黑" panose="020B0503020204020204" pitchFamily="34" charset="-122"/>
                <a:cs typeface="+mn-ea"/>
                <a:sym typeface="+mn-lt"/>
              </a:rPr>
              <a:t>正确刷牙姿势</a:t>
            </a:r>
          </a:p>
        </p:txBody>
      </p:sp>
      <p:pic>
        <p:nvPicPr>
          <p:cNvPr id="9" name="Picture 3" descr="20091301837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495748" y="1001402"/>
            <a:ext cx="2814637" cy="3816350"/>
          </a:xfrm>
          <a:prstGeom prst="rect">
            <a:avLst/>
          </a:prstGeom>
        </p:spPr>
      </p:pic>
      <p:pic>
        <p:nvPicPr>
          <p:cNvPr id="10" name="Picture 4" descr="200913018376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985197" y="1001402"/>
            <a:ext cx="2762250" cy="3743325"/>
          </a:xfrm>
          <a:prstGeom prst="rect">
            <a:avLst/>
          </a:prstGeom>
        </p:spPr>
      </p:pic>
      <p:sp>
        <p:nvSpPr>
          <p:cNvPr id="11" name="Text Box 5"/>
          <p:cNvSpPr txBox="1">
            <a:spLocks noChangeArrowheads="1"/>
          </p:cNvSpPr>
          <p:nvPr/>
        </p:nvSpPr>
        <p:spPr bwMode="auto">
          <a:xfrm>
            <a:off x="2138560" y="4817752"/>
            <a:ext cx="352901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eaLnBrk="1" hangingPunct="1">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正确刷牙姿势</a:t>
            </a:r>
            <a:r>
              <a:rPr lang="en-US" altLang="zh-CN" sz="2000"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：曲膝</a:t>
            </a:r>
            <a:r>
              <a:rPr lang="en-US" altLang="zh-CN" sz="2000"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半蹲</a:t>
            </a:r>
            <a:r>
              <a:rPr lang="en-US" altLang="zh-CN" sz="2000"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的姿势，可保持腰部的自然状态。</a:t>
            </a:r>
          </a:p>
        </p:txBody>
      </p:sp>
      <p:sp>
        <p:nvSpPr>
          <p:cNvPr id="12" name="Text Box 6"/>
          <p:cNvSpPr txBox="1">
            <a:spLocks noChangeArrowheads="1"/>
          </p:cNvSpPr>
          <p:nvPr/>
        </p:nvSpPr>
        <p:spPr bwMode="auto">
          <a:xfrm>
            <a:off x="6458147" y="4817752"/>
            <a:ext cx="38163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eaLnBrk="1" hangingPunct="1">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正确刷牙姿势二：将</a:t>
            </a:r>
            <a:r>
              <a:rPr lang="en-US" altLang="zh-CN" sz="2000"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只脚放在矮凳上，方便盆骨后倾，可保持腰部的自然状态。</a:t>
            </a:r>
          </a:p>
        </p:txBody>
      </p:sp>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41" y="-72990"/>
            <a:ext cx="1131492" cy="1131492"/>
          </a:xfrm>
          <a:prstGeom prst="rect">
            <a:avLst/>
          </a:prstGeom>
        </p:spPr>
      </p:pic>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364481"/>
            <a:ext cx="1168472" cy="1493520"/>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64441" y="5366668"/>
            <a:ext cx="1427559" cy="1491333"/>
          </a:xfrm>
          <a:prstGeom prst="rect">
            <a:avLst/>
          </a:prstGeom>
        </p:spPr>
      </p:pic>
    </p:spTree>
    <p:extLst>
      <p:ext uri="{BB962C8B-B14F-4D97-AF65-F5344CB8AC3E}">
        <p14:creationId xmlns:p14="http://schemas.microsoft.com/office/powerpoint/2010/main" val="184335259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par>
                                <p:cTn id="22" presetID="53" presetClass="entr" presetSubtype="16"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childTnLst>
                          </p:cTn>
                        </p:par>
                        <p:par>
                          <p:cTn id="31" fill="hold">
                            <p:stCondLst>
                              <p:cond delay="1500"/>
                            </p:stCondLst>
                            <p:childTnLst>
                              <p:par>
                                <p:cTn id="32" presetID="22" presetClass="entr" presetSubtype="1"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500"/>
                                        <p:tgtEl>
                                          <p:spTgt spid="11"/>
                                        </p:tgtEl>
                                      </p:cBhvr>
                                    </p:animEffect>
                                  </p:childTnLst>
                                </p:cTn>
                              </p:par>
                            </p:childTnLst>
                          </p:cTn>
                        </p:par>
                        <p:par>
                          <p:cTn id="35" fill="hold">
                            <p:stCondLst>
                              <p:cond delay="2000"/>
                            </p:stCondLst>
                            <p:childTnLst>
                              <p:par>
                                <p:cTn id="36" presetID="22" presetClass="entr" presetSubtype="1"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up)">
                                      <p:cBhvr>
                                        <p:cTn id="38" dur="500"/>
                                        <p:tgtEl>
                                          <p:spTgt spid="10"/>
                                        </p:tgtEl>
                                      </p:cBhvr>
                                    </p:animEffect>
                                  </p:childTnLst>
                                </p:cTn>
                              </p:par>
                            </p:childTnLst>
                          </p:cTn>
                        </p:par>
                        <p:par>
                          <p:cTn id="39" fill="hold">
                            <p:stCondLst>
                              <p:cond delay="2500"/>
                            </p:stCondLst>
                            <p:childTnLst>
                              <p:par>
                                <p:cTn id="40" presetID="22" presetClass="entr" presetSubtype="1"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up)">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38433" y="261923"/>
            <a:ext cx="2031325" cy="461665"/>
          </a:xfrm>
          <a:prstGeom prst="rect">
            <a:avLst/>
          </a:prstGeom>
          <a:noFill/>
        </p:spPr>
        <p:txBody>
          <a:bodyPr wrap="none" rtlCol="0">
            <a:spAutoFit/>
          </a:bodyPr>
          <a:lstStyle/>
          <a:p>
            <a:pPr>
              <a:defRPr/>
            </a:pPr>
            <a:r>
              <a:rPr lang="zh-CN" altLang="en-US" sz="2400" dirty="0">
                <a:ln w="9525" cmpd="sng">
                  <a:noFill/>
                  <a:round/>
                  <a:headEnd/>
                  <a:tailEnd/>
                </a:ln>
                <a:solidFill>
                  <a:schemeClr val="bg1"/>
                </a:solidFill>
                <a:latin typeface="微软雅黑" panose="020B0503020204020204" pitchFamily="34" charset="-122"/>
                <a:ea typeface="微软雅黑" panose="020B0503020204020204" pitchFamily="34" charset="-122"/>
                <a:cs typeface="+mn-ea"/>
                <a:sym typeface="+mn-lt"/>
              </a:rPr>
              <a:t>正确刷牙姿势</a:t>
            </a:r>
          </a:p>
        </p:txBody>
      </p:sp>
      <p:pic>
        <p:nvPicPr>
          <p:cNvPr id="13" name="Picture 3" descr="200913018376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032315" y="931967"/>
            <a:ext cx="3190875" cy="4324350"/>
          </a:xfrm>
          <a:prstGeom prst="rect">
            <a:avLst/>
          </a:prstGeom>
        </p:spPr>
      </p:pic>
      <p:sp>
        <p:nvSpPr>
          <p:cNvPr id="14" name="Text Box 4"/>
          <p:cNvSpPr txBox="1">
            <a:spLocks noChangeArrowheads="1"/>
          </p:cNvSpPr>
          <p:nvPr/>
        </p:nvSpPr>
        <p:spPr bwMode="auto">
          <a:xfrm>
            <a:off x="3882608" y="5411397"/>
            <a:ext cx="70580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eaLnBrk="1" hangingPunct="1">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错误姿势：直膝弯腰的刷牙姿势较易引起腰痛。 </a:t>
            </a:r>
          </a:p>
        </p:txBody>
      </p:sp>
      <p:sp>
        <p:nvSpPr>
          <p:cNvPr id="15" name="Rectangle 5"/>
          <p:cNvSpPr>
            <a:spLocks noChangeArrowheads="1"/>
          </p:cNvSpPr>
          <p:nvPr/>
        </p:nvSpPr>
        <p:spPr bwMode="auto">
          <a:xfrm>
            <a:off x="8037578" y="3315256"/>
            <a:ext cx="2138362"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eaLnBrk="1" hangingPunct="1"/>
            <a:r>
              <a:rPr lang="en-US" altLang="zh-CN" sz="13800" dirty="0">
                <a:solidFill>
                  <a:srgbClr val="FF0000"/>
                </a:solidFill>
                <a:latin typeface="微软雅黑" panose="020B0503020204020204" pitchFamily="34" charset="-122"/>
                <a:ea typeface="微软雅黑" panose="020B0503020204020204" pitchFamily="34" charset="-122"/>
                <a:cs typeface="+mn-ea"/>
                <a:sym typeface="+mn-lt"/>
              </a:rPr>
              <a:t>×</a:t>
            </a:r>
            <a:endParaRPr lang="zh-CN" altLang="en-US" sz="13800" dirty="0">
              <a:solidFill>
                <a:srgbClr val="FF0000"/>
              </a:solidFill>
              <a:latin typeface="微软雅黑" panose="020B0503020204020204" pitchFamily="34" charset="-122"/>
              <a:ea typeface="微软雅黑" panose="020B0503020204020204" pitchFamily="34" charset="-122"/>
              <a:cs typeface="+mn-ea"/>
              <a:sym typeface="+mn-lt"/>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941" y="-72990"/>
            <a:ext cx="1131492" cy="1131492"/>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364481"/>
            <a:ext cx="1168472" cy="1493520"/>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64441" y="5366668"/>
            <a:ext cx="1427559" cy="1491333"/>
          </a:xfrm>
          <a:prstGeom prst="rect">
            <a:avLst/>
          </a:prstGeom>
        </p:spPr>
      </p:pic>
    </p:spTree>
    <p:extLst>
      <p:ext uri="{BB962C8B-B14F-4D97-AF65-F5344CB8AC3E}">
        <p14:creationId xmlns:p14="http://schemas.microsoft.com/office/powerpoint/2010/main" val="314061466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38433" y="261923"/>
            <a:ext cx="1723549" cy="461665"/>
          </a:xfrm>
          <a:prstGeom prst="rect">
            <a:avLst/>
          </a:prstGeom>
          <a:noFill/>
        </p:spPr>
        <p:txBody>
          <a:bodyPr wrap="none" rtlCol="0">
            <a:spAutoFit/>
          </a:bodyPr>
          <a:lstStyle/>
          <a:p>
            <a:pPr>
              <a:defRPr/>
            </a:pPr>
            <a:r>
              <a:rPr lang="zh-CN" altLang="en-US" sz="2400" dirty="0">
                <a:ln w="9525" cmpd="sng">
                  <a:noFill/>
                  <a:round/>
                  <a:headEnd/>
                  <a:tailEnd/>
                </a:ln>
                <a:solidFill>
                  <a:schemeClr val="bg1"/>
                </a:solidFill>
                <a:latin typeface="微软雅黑" panose="020B0503020204020204" pitchFamily="34" charset="-122"/>
                <a:ea typeface="微软雅黑" panose="020B0503020204020204" pitchFamily="34" charset="-122"/>
                <a:cs typeface="+mn-ea"/>
                <a:sym typeface="+mn-lt"/>
              </a:rPr>
              <a:t>护牙小护士</a:t>
            </a:r>
          </a:p>
        </p:txBody>
      </p:sp>
      <p:sp>
        <p:nvSpPr>
          <p:cNvPr id="10" name="Text Box 3"/>
          <p:cNvSpPr txBox="1">
            <a:spLocks noChangeArrowheads="1"/>
          </p:cNvSpPr>
          <p:nvPr/>
        </p:nvSpPr>
        <p:spPr bwMode="auto">
          <a:xfrm>
            <a:off x="1898133" y="1668825"/>
            <a:ext cx="8713787" cy="3731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50000"/>
              </a:lnSpc>
            </a:pPr>
            <a:r>
              <a:rPr lang="en-US" altLang="zh-CN" sz="2000" dirty="0">
                <a:solidFill>
                  <a:schemeClr val="bg1"/>
                </a:solidFill>
                <a:latin typeface="微软雅黑" panose="020B0503020204020204" pitchFamily="34" charset="-122"/>
                <a:ea typeface="微软雅黑" panose="020B0503020204020204" pitchFamily="34" charset="-122"/>
                <a:cs typeface="+mn-ea"/>
                <a:sym typeface="+mn-lt"/>
              </a:rPr>
              <a:t>1</a:t>
            </a: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、掌握正确的刷牙方法（上牙从上往下刷，下牙从下往上刷，里外两面都要刷，咬合面要来回刷，刷牙时间大约在</a:t>
            </a:r>
            <a:r>
              <a:rPr lang="en-US" altLang="zh-CN" sz="2000" dirty="0">
                <a:solidFill>
                  <a:schemeClr val="bg1"/>
                </a:solidFill>
                <a:latin typeface="微软雅黑" panose="020B0503020204020204" pitchFamily="34" charset="-122"/>
                <a:ea typeface="微软雅黑" panose="020B0503020204020204" pitchFamily="34" charset="-122"/>
                <a:cs typeface="+mn-ea"/>
                <a:sym typeface="+mn-lt"/>
              </a:rPr>
              <a:t>1-3</a:t>
            </a: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分钟，牙刷的毛要软一些</a:t>
            </a:r>
            <a:r>
              <a:rPr lang="en-US" altLang="zh-CN" sz="2000"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）按正确的刷牙方法坚持早晚刷牙两次、饭后漱口。</a:t>
            </a:r>
          </a:p>
          <a:p>
            <a:pPr algn="l">
              <a:lnSpc>
                <a:spcPct val="150000"/>
              </a:lnSpc>
            </a:pPr>
            <a:r>
              <a:rPr lang="en-US" altLang="zh-CN" sz="2000" dirty="0">
                <a:solidFill>
                  <a:schemeClr val="bg1"/>
                </a:solidFill>
                <a:latin typeface="微软雅黑" panose="020B0503020204020204" pitchFamily="34" charset="-122"/>
                <a:ea typeface="微软雅黑" panose="020B0503020204020204" pitchFamily="34" charset="-122"/>
                <a:cs typeface="+mn-ea"/>
                <a:sym typeface="+mn-lt"/>
              </a:rPr>
              <a:t>2</a:t>
            </a: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、适当含氟牙膏。</a:t>
            </a:r>
          </a:p>
          <a:p>
            <a:pPr algn="l">
              <a:lnSpc>
                <a:spcPct val="150000"/>
              </a:lnSpc>
            </a:pPr>
            <a:r>
              <a:rPr lang="en-US" altLang="zh-CN" sz="2000" dirty="0">
                <a:solidFill>
                  <a:schemeClr val="bg1"/>
                </a:solidFill>
                <a:latin typeface="微软雅黑" panose="020B0503020204020204" pitchFamily="34" charset="-122"/>
                <a:ea typeface="微软雅黑" panose="020B0503020204020204" pitchFamily="34" charset="-122"/>
                <a:cs typeface="+mn-ea"/>
                <a:sym typeface="+mn-lt"/>
              </a:rPr>
              <a:t>3</a:t>
            </a: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、少吃甜食、冰淇凌，不冷热食物混吃，多吃蔬菜、鱼虾等。</a:t>
            </a:r>
          </a:p>
          <a:p>
            <a:pPr algn="l">
              <a:lnSpc>
                <a:spcPct val="150000"/>
              </a:lnSpc>
            </a:pPr>
            <a:r>
              <a:rPr lang="en-US" altLang="zh-CN" sz="2000" dirty="0">
                <a:solidFill>
                  <a:schemeClr val="bg1"/>
                </a:solidFill>
                <a:latin typeface="微软雅黑" panose="020B0503020204020204" pitchFamily="34" charset="-122"/>
                <a:ea typeface="微软雅黑" panose="020B0503020204020204" pitchFamily="34" charset="-122"/>
                <a:cs typeface="+mn-ea"/>
                <a:sym typeface="+mn-lt"/>
              </a:rPr>
              <a:t>4</a:t>
            </a: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、每年去医院检查一次牙齿。</a:t>
            </a:r>
          </a:p>
          <a:p>
            <a:pPr algn="l">
              <a:lnSpc>
                <a:spcPct val="150000"/>
              </a:lnSpc>
            </a:pPr>
            <a:r>
              <a:rPr lang="en-US" altLang="zh-CN" sz="2000" dirty="0">
                <a:solidFill>
                  <a:schemeClr val="bg1"/>
                </a:solidFill>
                <a:latin typeface="微软雅黑" panose="020B0503020204020204" pitchFamily="34" charset="-122"/>
                <a:ea typeface="微软雅黑" panose="020B0503020204020204" pitchFamily="34" charset="-122"/>
                <a:cs typeface="+mn-ea"/>
                <a:sym typeface="+mn-lt"/>
              </a:rPr>
              <a:t>5</a:t>
            </a: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、不单侧咀嚼。</a:t>
            </a:r>
          </a:p>
          <a:p>
            <a:pPr algn="l">
              <a:lnSpc>
                <a:spcPct val="150000"/>
              </a:lnSpc>
            </a:pPr>
            <a:r>
              <a:rPr lang="en-US" altLang="zh-CN" sz="2000" dirty="0">
                <a:solidFill>
                  <a:schemeClr val="bg1"/>
                </a:solidFill>
                <a:latin typeface="微软雅黑" panose="020B0503020204020204" pitchFamily="34" charset="-122"/>
                <a:ea typeface="微软雅黑" panose="020B0503020204020204" pitchFamily="34" charset="-122"/>
                <a:cs typeface="+mn-ea"/>
                <a:sym typeface="+mn-lt"/>
              </a:rPr>
              <a:t>6</a:t>
            </a: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、不咬铅笔瓶盖等硬物，不吮手指。</a:t>
            </a:r>
            <a:endParaRPr lang="zh-CN" altLang="en-US" sz="1600"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941" y="-72990"/>
            <a:ext cx="1131492" cy="1131492"/>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64481"/>
            <a:ext cx="1168472" cy="1493520"/>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4441" y="5366668"/>
            <a:ext cx="1427559" cy="1491333"/>
          </a:xfrm>
          <a:prstGeom prst="rect">
            <a:avLst/>
          </a:prstGeom>
        </p:spPr>
      </p:pic>
    </p:spTree>
    <p:extLst>
      <p:ext uri="{BB962C8B-B14F-4D97-AF65-F5344CB8AC3E}">
        <p14:creationId xmlns:p14="http://schemas.microsoft.com/office/powerpoint/2010/main" val="258151594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par>
                          <p:cTn id="27" fill="hold">
                            <p:stCondLst>
                              <p:cond delay="10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0"/>
                                        </p:tgtEl>
                                        <p:attrNameLst>
                                          <p:attrName>ppt_y</p:attrName>
                                        </p:attrNameLst>
                                      </p:cBhvr>
                                      <p:tavLst>
                                        <p:tav tm="0">
                                          <p:val>
                                            <p:strVal val="#ppt_y"/>
                                          </p:val>
                                        </p:tav>
                                        <p:tav tm="100000">
                                          <p:val>
                                            <p:strVal val="#ppt_y"/>
                                          </p:val>
                                        </p:tav>
                                      </p:tavLst>
                                    </p:anim>
                                    <p:anim calcmode="lin" valueType="num">
                                      <p:cBhvr>
                                        <p:cTn id="3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6660B60-E075-4D4E-B4A8-C0753FA354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5697" y="1956816"/>
            <a:ext cx="4276838" cy="4901184"/>
          </a:xfrm>
          <a:prstGeom prst="rect">
            <a:avLst/>
          </a:prstGeom>
        </p:spPr>
      </p:pic>
      <p:sp>
        <p:nvSpPr>
          <p:cNvPr id="5" name="文本框 4"/>
          <p:cNvSpPr txBox="1"/>
          <p:nvPr/>
        </p:nvSpPr>
        <p:spPr>
          <a:xfrm>
            <a:off x="1938754" y="2099960"/>
            <a:ext cx="4224233" cy="1015663"/>
          </a:xfrm>
          <a:prstGeom prst="rect">
            <a:avLst/>
          </a:prstGeom>
          <a:noFill/>
          <a:effectLst>
            <a:outerShdw blurRad="50800" dist="50800" dir="1200000" algn="tl" rotWithShape="0">
              <a:prstClr val="black">
                <a:alpha val="40000"/>
              </a:prstClr>
            </a:outerShdw>
          </a:effectLst>
        </p:spPr>
        <p:txBody>
          <a:bodyPr wrap="none" rtlCol="0">
            <a:spAutoFit/>
          </a:bodyPr>
          <a:lstStyle/>
          <a:p>
            <a:r>
              <a:rPr lang="zh-CN" altLang="en-US" sz="6000" b="1"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谢谢观看！</a:t>
            </a:r>
          </a:p>
        </p:txBody>
      </p:sp>
      <p:sp>
        <p:nvSpPr>
          <p:cNvPr id="6" name="文本框 5"/>
          <p:cNvSpPr txBox="1"/>
          <p:nvPr/>
        </p:nvSpPr>
        <p:spPr>
          <a:xfrm>
            <a:off x="1813135" y="5245527"/>
            <a:ext cx="3874779" cy="369332"/>
          </a:xfrm>
          <a:prstGeom prst="rect">
            <a:avLst/>
          </a:prstGeom>
          <a:noFill/>
        </p:spPr>
        <p:txBody>
          <a:bodyPr wrap="none" rtlCol="0">
            <a:spAutoFit/>
          </a:bodyPr>
          <a:lstStyle/>
          <a:p>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汇报人：</a:t>
            </a:r>
            <a:r>
              <a:rPr lang="en-US" altLang="zh-CN"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1</a:t>
            </a: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知网   时间：</a:t>
            </a:r>
            <a:r>
              <a:rPr lang="en-US" altLang="zh-CN"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2039</a:t>
            </a: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年</a:t>
            </a:r>
            <a:r>
              <a:rPr lang="en-US" altLang="zh-CN"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9</a:t>
            </a: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月</a:t>
            </a:r>
          </a:p>
        </p:txBody>
      </p:sp>
      <p:sp>
        <p:nvSpPr>
          <p:cNvPr id="7" name="文本框 6"/>
          <p:cNvSpPr txBox="1"/>
          <p:nvPr/>
        </p:nvSpPr>
        <p:spPr>
          <a:xfrm>
            <a:off x="3830641" y="3548302"/>
            <a:ext cx="2169184" cy="369332"/>
          </a:xfrm>
          <a:prstGeom prst="rect">
            <a:avLst/>
          </a:prstGeom>
          <a:noFill/>
        </p:spPr>
        <p:txBody>
          <a:bodyPr wrap="none" rtlCol="0">
            <a:spAutoFit/>
          </a:bodyPr>
          <a:lstStyle/>
          <a:p>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健康口腔  幸福家庭</a:t>
            </a:r>
          </a:p>
        </p:txBody>
      </p:sp>
      <p:sp>
        <p:nvSpPr>
          <p:cNvPr id="8" name="文本框 7"/>
          <p:cNvSpPr txBox="1"/>
          <p:nvPr/>
        </p:nvSpPr>
        <p:spPr>
          <a:xfrm>
            <a:off x="1354548" y="3551509"/>
            <a:ext cx="2169184" cy="369332"/>
          </a:xfrm>
          <a:prstGeom prst="rect">
            <a:avLst/>
          </a:prstGeom>
          <a:noFill/>
        </p:spPr>
        <p:txBody>
          <a:bodyPr wrap="none" rtlCol="0">
            <a:spAutoFit/>
          </a:bodyPr>
          <a:lstStyle/>
          <a:p>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关爱自己  保护牙周</a:t>
            </a:r>
          </a:p>
        </p:txBody>
      </p:sp>
      <p:sp>
        <p:nvSpPr>
          <p:cNvPr id="9" name="矩形 8"/>
          <p:cNvSpPr/>
          <p:nvPr/>
        </p:nvSpPr>
        <p:spPr>
          <a:xfrm>
            <a:off x="1427349" y="4067453"/>
            <a:ext cx="4606276" cy="226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300" y="230036"/>
            <a:ext cx="1338968" cy="1338968"/>
          </a:xfrm>
          <a:prstGeom prst="rect">
            <a:avLst/>
          </a:prstGeom>
        </p:spPr>
      </p:pic>
    </p:spTree>
    <p:extLst>
      <p:ext uri="{BB962C8B-B14F-4D97-AF65-F5344CB8AC3E}">
        <p14:creationId xmlns:p14="http://schemas.microsoft.com/office/powerpoint/2010/main" val="68087086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1000" fill="hold"/>
                                        <p:tgtEl>
                                          <p:spTgt spid="3"/>
                                        </p:tgtEl>
                                        <p:attrNameLst>
                                          <p:attrName>ppt_w</p:attrName>
                                        </p:attrNameLst>
                                      </p:cBhvr>
                                      <p:tavLst>
                                        <p:tav tm="0">
                                          <p:val>
                                            <p:fltVal val="0"/>
                                          </p:val>
                                        </p:tav>
                                        <p:tav tm="100000">
                                          <p:val>
                                            <p:strVal val="#ppt_w"/>
                                          </p:val>
                                        </p:tav>
                                      </p:tavLst>
                                    </p:anim>
                                    <p:anim calcmode="lin" valueType="num">
                                      <p:cBhvr>
                                        <p:cTn id="34" dur="1000" fill="hold"/>
                                        <p:tgtEl>
                                          <p:spTgt spid="3"/>
                                        </p:tgtEl>
                                        <p:attrNameLst>
                                          <p:attrName>ppt_h</p:attrName>
                                        </p:attrNameLst>
                                      </p:cBhvr>
                                      <p:tavLst>
                                        <p:tav tm="0">
                                          <p:val>
                                            <p:fltVal val="0"/>
                                          </p:val>
                                        </p:tav>
                                        <p:tav tm="100000">
                                          <p:val>
                                            <p:strVal val="#ppt_h"/>
                                          </p:val>
                                        </p:tav>
                                      </p:tavLst>
                                    </p:anim>
                                    <p:anim calcmode="lin" valueType="num">
                                      <p:cBhvr>
                                        <p:cTn id="35" dur="1000" fill="hold"/>
                                        <p:tgtEl>
                                          <p:spTgt spid="3"/>
                                        </p:tgtEl>
                                        <p:attrNameLst>
                                          <p:attrName>style.rotation</p:attrName>
                                        </p:attrNameLst>
                                      </p:cBhvr>
                                      <p:tavLst>
                                        <p:tav tm="0">
                                          <p:val>
                                            <p:fltVal val="90"/>
                                          </p:val>
                                        </p:tav>
                                        <p:tav tm="100000">
                                          <p:val>
                                            <p:fltVal val="0"/>
                                          </p:val>
                                        </p:tav>
                                      </p:tavLst>
                                    </p:anim>
                                    <p:animEffect transition="in" filter="fade">
                                      <p:cBhvr>
                                        <p:cTn id="36" dur="1000"/>
                                        <p:tgtEl>
                                          <p:spTgt spid="3"/>
                                        </p:tgtEl>
                                      </p:cBhvr>
                                    </p:animEffect>
                                  </p:childTnLst>
                                </p:cTn>
                              </p:par>
                            </p:childTnLst>
                          </p:cTn>
                        </p:par>
                        <p:par>
                          <p:cTn id="37" fill="hold">
                            <p:stCondLst>
                              <p:cond delay="10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8"/>
                                        </p:tgtEl>
                                        <p:attrNameLst>
                                          <p:attrName>ppt_y</p:attrName>
                                        </p:attrNameLst>
                                      </p:cBhvr>
                                      <p:tavLst>
                                        <p:tav tm="0">
                                          <p:val>
                                            <p:strVal val="#ppt_y"/>
                                          </p:val>
                                        </p:tav>
                                        <p:tav tm="100000">
                                          <p:val>
                                            <p:strVal val="#ppt_y"/>
                                          </p:val>
                                        </p:tav>
                                      </p:tavLst>
                                    </p:anim>
                                    <p:anim calcmode="lin" valueType="num">
                                      <p:cBhvr>
                                        <p:cTn id="4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8"/>
                                        </p:tgtEl>
                                      </p:cBhvr>
                                    </p:animEffect>
                                  </p:childTnLst>
                                </p:cTn>
                              </p:par>
                            </p:childTnLst>
                          </p:cTn>
                        </p:par>
                        <p:par>
                          <p:cTn id="45" fill="hold">
                            <p:stCondLst>
                              <p:cond delay="185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7"/>
                                        </p:tgtEl>
                                        <p:attrNameLst>
                                          <p:attrName>ppt_y</p:attrName>
                                        </p:attrNameLst>
                                      </p:cBhvr>
                                      <p:tavLst>
                                        <p:tav tm="0">
                                          <p:val>
                                            <p:strVal val="#ppt_y"/>
                                          </p:val>
                                        </p:tav>
                                        <p:tav tm="100000">
                                          <p:val>
                                            <p:strVal val="#ppt_y"/>
                                          </p:val>
                                        </p:tav>
                                      </p:tavLst>
                                    </p:anim>
                                    <p:anim calcmode="lin" valueType="num">
                                      <p:cBhvr>
                                        <p:cTn id="5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7"/>
                                        </p:tgtEl>
                                      </p:cBhvr>
                                    </p:animEffect>
                                  </p:childTnLst>
                                </p:cTn>
                              </p:par>
                            </p:childTnLst>
                          </p:cTn>
                        </p:par>
                        <p:par>
                          <p:cTn id="53" fill="hold">
                            <p:stCondLst>
                              <p:cond delay="27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6"/>
                                        </p:tgtEl>
                                        <p:attrNameLst>
                                          <p:attrName>ppt_y</p:attrName>
                                        </p:attrNameLst>
                                      </p:cBhvr>
                                      <p:tavLst>
                                        <p:tav tm="0">
                                          <p:val>
                                            <p:strVal val="#ppt_y"/>
                                          </p:val>
                                        </p:tav>
                                        <p:tav tm="100000">
                                          <p:val>
                                            <p:strVal val="#ppt_y"/>
                                          </p:val>
                                        </p:tav>
                                      </p:tavLst>
                                    </p:anim>
                                    <p:anim calcmode="lin" valueType="num">
                                      <p:cBhvr>
                                        <p:cTn id="5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64481"/>
            <a:ext cx="1168472" cy="149352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441" y="5366668"/>
            <a:ext cx="1427559" cy="1491333"/>
          </a:xfrm>
          <a:prstGeom prst="rect">
            <a:avLst/>
          </a:prstGeom>
        </p:spPr>
      </p:pic>
      <p:sp>
        <p:nvSpPr>
          <p:cNvPr id="5" name="文本框 4"/>
          <p:cNvSpPr txBox="1"/>
          <p:nvPr/>
        </p:nvSpPr>
        <p:spPr>
          <a:xfrm>
            <a:off x="1168472" y="261923"/>
            <a:ext cx="2031325"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爱牙日的由来</a:t>
            </a:r>
          </a:p>
        </p:txBody>
      </p:sp>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41" y="-72990"/>
            <a:ext cx="1131492" cy="1131492"/>
          </a:xfrm>
          <a:prstGeom prst="rect">
            <a:avLst/>
          </a:prstGeom>
        </p:spPr>
      </p:pic>
      <p:sp>
        <p:nvSpPr>
          <p:cNvPr id="7" name="Text Box 3"/>
          <p:cNvSpPr txBox="1">
            <a:spLocks noChangeArrowheads="1"/>
          </p:cNvSpPr>
          <p:nvPr/>
        </p:nvSpPr>
        <p:spPr bwMode="auto">
          <a:xfrm>
            <a:off x="2316162" y="1794193"/>
            <a:ext cx="7559675"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50000"/>
              </a:lnSpc>
            </a:pPr>
            <a:r>
              <a:rPr lang="en-US" altLang="zh-CN" sz="2000" dirty="0">
                <a:solidFill>
                  <a:schemeClr val="bg1"/>
                </a:solidFill>
                <a:latin typeface="微软雅黑" panose="020B0503020204020204" pitchFamily="34" charset="-122"/>
                <a:ea typeface="微软雅黑" panose="020B0503020204020204" pitchFamily="34" charset="-122"/>
                <a:cs typeface="+mn-ea"/>
                <a:sym typeface="+mn-lt"/>
              </a:rPr>
              <a:t>1989</a:t>
            </a: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年，由卫生部、教委等部委联合签署，确定每年的</a:t>
            </a:r>
            <a:r>
              <a:rPr lang="en-US" altLang="zh-CN" sz="2000" dirty="0">
                <a:solidFill>
                  <a:srgbClr val="FFFF00"/>
                </a:solidFill>
                <a:latin typeface="微软雅黑" panose="020B0503020204020204" pitchFamily="34" charset="-122"/>
                <a:ea typeface="微软雅黑" panose="020B0503020204020204" pitchFamily="34" charset="-122"/>
                <a:cs typeface="+mn-ea"/>
                <a:sym typeface="+mn-lt"/>
              </a:rPr>
              <a:t>9</a:t>
            </a:r>
            <a:r>
              <a:rPr lang="zh-CN" altLang="en-US" sz="2000" dirty="0">
                <a:solidFill>
                  <a:srgbClr val="FFFF00"/>
                </a:solidFill>
                <a:latin typeface="微软雅黑" panose="020B0503020204020204" pitchFamily="34" charset="-122"/>
                <a:ea typeface="微软雅黑" panose="020B0503020204020204" pitchFamily="34" charset="-122"/>
                <a:cs typeface="+mn-ea"/>
                <a:sym typeface="+mn-lt"/>
              </a:rPr>
              <a:t>月</a:t>
            </a:r>
            <a:r>
              <a:rPr lang="en-US" altLang="zh-CN" sz="2000" dirty="0">
                <a:solidFill>
                  <a:srgbClr val="FFFF00"/>
                </a:solidFill>
                <a:latin typeface="微软雅黑" panose="020B0503020204020204" pitchFamily="34" charset="-122"/>
                <a:ea typeface="微软雅黑" panose="020B0503020204020204" pitchFamily="34" charset="-122"/>
                <a:cs typeface="+mn-ea"/>
                <a:sym typeface="+mn-lt"/>
              </a:rPr>
              <a:t>20</a:t>
            </a:r>
            <a:r>
              <a:rPr lang="zh-CN" altLang="en-US" sz="2000" dirty="0">
                <a:solidFill>
                  <a:srgbClr val="FFFF00"/>
                </a:solidFill>
                <a:latin typeface="微软雅黑" panose="020B0503020204020204" pitchFamily="34" charset="-122"/>
                <a:ea typeface="微软雅黑" panose="020B0503020204020204" pitchFamily="34" charset="-122"/>
                <a:cs typeface="+mn-ea"/>
                <a:sym typeface="+mn-lt"/>
              </a:rPr>
              <a:t>日</a:t>
            </a: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为全国爱牙日。</a:t>
            </a:r>
          </a:p>
          <a:p>
            <a:pPr algn="l">
              <a:lnSpc>
                <a:spcPct val="150000"/>
              </a:lnSpc>
            </a:pP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　　宗旨是通过爱牙日活动，广泛动员社会的力量，在群众中进行牙病防治知识的普及教育，增强口腔键康观念和自我口腔保健的意识，建立口腔保健行为，从而提高全民族的口腔健康水平。 　</a:t>
            </a:r>
            <a:b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b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     我国的龋病、牙周病患者众多，而口腔保健的人力、物力、财力十分有限，因此，解决牙病问题的根本出路在于</a:t>
            </a:r>
            <a:r>
              <a:rPr lang="zh-CN" altLang="en-US" sz="2000" dirty="0">
                <a:solidFill>
                  <a:srgbClr val="FFFF00"/>
                </a:solidFill>
                <a:latin typeface="微软雅黑" panose="020B0503020204020204" pitchFamily="34" charset="-122"/>
                <a:ea typeface="微软雅黑" panose="020B0503020204020204" pitchFamily="34" charset="-122"/>
                <a:cs typeface="+mn-ea"/>
                <a:sym typeface="+mn-lt"/>
              </a:rPr>
              <a:t>预防</a:t>
            </a: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a:t>
            </a:r>
          </a:p>
        </p:txBody>
      </p:sp>
    </p:spTree>
    <p:extLst>
      <p:ext uri="{BB962C8B-B14F-4D97-AF65-F5344CB8AC3E}">
        <p14:creationId xmlns:p14="http://schemas.microsoft.com/office/powerpoint/2010/main" val="331264860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0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7"/>
                                        </p:tgtEl>
                                        <p:attrNameLst>
                                          <p:attrName>ppt_y</p:attrName>
                                        </p:attrNameLst>
                                      </p:cBhvr>
                                      <p:tavLst>
                                        <p:tav tm="0">
                                          <p:val>
                                            <p:strVal val="#ppt_y"/>
                                          </p:val>
                                        </p:tav>
                                        <p:tav tm="100000">
                                          <p:val>
                                            <p:strVal val="#ppt_y"/>
                                          </p:val>
                                        </p:tav>
                                      </p:tavLst>
                                    </p:anim>
                                    <p:anim calcmode="lin" valueType="num">
                                      <p:cBhvr>
                                        <p:cTn id="32"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132668" y="1627755"/>
            <a:ext cx="4325223" cy="2954655"/>
          </a:xfrm>
          <a:prstGeom prst="rect">
            <a:avLst/>
          </a:prstGeom>
          <a:noFill/>
        </p:spPr>
        <p:txBody>
          <a:bodyPr wrap="none" rtlCol="0">
            <a:spAutoFit/>
          </a:bodyPr>
          <a:lstStyle/>
          <a:p>
            <a:pPr algn="ctr"/>
            <a:r>
              <a:rPr lang="zh-CN" altLang="en-US" sz="4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第二部分 </a:t>
            </a:r>
            <a:endParaRPr lang="en-US" altLang="zh-CN" sz="4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endParaRPr lang="en-US" altLang="zh-CN" sz="4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endParaRPr lang="en-US" altLang="zh-CN"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r>
              <a:rPr lang="zh-CN" altLang="en-US" sz="6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了 解 牙 齿</a:t>
            </a: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80" y="3603008"/>
            <a:ext cx="3363974" cy="3363974"/>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9010" y="1298016"/>
            <a:ext cx="1797957" cy="1795718"/>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160012" y="3603210"/>
            <a:ext cx="3072932" cy="3363974"/>
          </a:xfrm>
          <a:prstGeom prst="rect">
            <a:avLst/>
          </a:prstGeom>
        </p:spPr>
      </p:pic>
    </p:spTree>
    <p:extLst>
      <p:ext uri="{BB962C8B-B14F-4D97-AF65-F5344CB8AC3E}">
        <p14:creationId xmlns:p14="http://schemas.microsoft.com/office/powerpoint/2010/main" val="73342394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38433" y="405740"/>
            <a:ext cx="800219"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牙齿</a:t>
            </a:r>
          </a:p>
        </p:txBody>
      </p:sp>
      <p:sp>
        <p:nvSpPr>
          <p:cNvPr id="8" name="Text Box 15"/>
          <p:cNvSpPr txBox="1">
            <a:spLocks noChangeArrowheads="1"/>
          </p:cNvSpPr>
          <p:nvPr/>
        </p:nvSpPr>
        <p:spPr bwMode="auto">
          <a:xfrm>
            <a:off x="622562" y="2413337"/>
            <a:ext cx="5702038" cy="142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50000"/>
              </a:lnSpc>
            </a:pP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每个牙齿都分为牙冠、牙根两部分。</a:t>
            </a:r>
          </a:p>
          <a:p>
            <a:pPr algn="l">
              <a:lnSpc>
                <a:spcPct val="150000"/>
              </a:lnSpc>
            </a:pP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　　牙冠：是牙齿显露在口腔的部分</a:t>
            </a:r>
          </a:p>
          <a:p>
            <a:pPr algn="l">
              <a:lnSpc>
                <a:spcPct val="150000"/>
              </a:lnSpc>
            </a:pP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　　牙根：牙根是牙齿固定在牙槽窝内的部分　　</a:t>
            </a:r>
          </a:p>
        </p:txBody>
      </p:sp>
      <p:pic>
        <p:nvPicPr>
          <p:cNvPr id="10" name="Picture 1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79979" y="1116928"/>
            <a:ext cx="4489174" cy="49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941" y="-72990"/>
            <a:ext cx="1131492" cy="1131492"/>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364481"/>
            <a:ext cx="1168472" cy="1493520"/>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64441" y="5366668"/>
            <a:ext cx="1427559" cy="1491333"/>
          </a:xfrm>
          <a:prstGeom prst="rect">
            <a:avLst/>
          </a:prstGeom>
        </p:spPr>
      </p:pic>
    </p:spTree>
    <p:extLst>
      <p:ext uri="{BB962C8B-B14F-4D97-AF65-F5344CB8AC3E}">
        <p14:creationId xmlns:p14="http://schemas.microsoft.com/office/powerpoint/2010/main" val="417947664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1000"/>
                            </p:stCondLst>
                            <p:childTnLst>
                              <p:par>
                                <p:cTn id="28" presetID="22" presetClass="entr" presetSubtype="1"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1500"/>
                            </p:stCondLst>
                            <p:childTnLst>
                              <p:par>
                                <p:cTn id="32" presetID="53" presetClass="entr" presetSubtype="16"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231840" y="380778"/>
            <a:ext cx="800219"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牙齿</a:t>
            </a:r>
          </a:p>
        </p:txBody>
      </p:sp>
      <p:pic>
        <p:nvPicPr>
          <p:cNvPr id="10" name="Picture 2" descr="28geyatu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3545" y="1341438"/>
            <a:ext cx="3879731" cy="430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3"/>
          <p:cNvSpPr>
            <a:spLocks noChangeShapeType="1"/>
          </p:cNvSpPr>
          <p:nvPr/>
        </p:nvSpPr>
        <p:spPr bwMode="auto">
          <a:xfrm rot="-780000">
            <a:off x="8924758" y="1856616"/>
            <a:ext cx="935474" cy="5099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13" name="Line 4"/>
          <p:cNvSpPr>
            <a:spLocks noChangeShapeType="1"/>
          </p:cNvSpPr>
          <p:nvPr/>
        </p:nvSpPr>
        <p:spPr bwMode="auto">
          <a:xfrm rot="2340000" flipV="1">
            <a:off x="9592635" y="2354188"/>
            <a:ext cx="221281" cy="721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14" name="Line 5"/>
          <p:cNvSpPr>
            <a:spLocks noChangeShapeType="1"/>
          </p:cNvSpPr>
          <p:nvPr/>
        </p:nvSpPr>
        <p:spPr bwMode="auto">
          <a:xfrm>
            <a:off x="8740322" y="1720086"/>
            <a:ext cx="865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15" name="Line 6"/>
          <p:cNvSpPr>
            <a:spLocks noChangeShapeType="1"/>
          </p:cNvSpPr>
          <p:nvPr/>
        </p:nvSpPr>
        <p:spPr bwMode="auto">
          <a:xfrm rot="-240000" flipH="1">
            <a:off x="7754498" y="1729276"/>
            <a:ext cx="576262"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16" name="Line 7"/>
          <p:cNvSpPr>
            <a:spLocks noChangeShapeType="1"/>
          </p:cNvSpPr>
          <p:nvPr/>
        </p:nvSpPr>
        <p:spPr bwMode="auto">
          <a:xfrm rot="960000">
            <a:off x="6990540" y="1747692"/>
            <a:ext cx="688506" cy="6315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17" name="Text Box 8"/>
          <p:cNvSpPr txBox="1">
            <a:spLocks noChangeArrowheads="1"/>
          </p:cNvSpPr>
          <p:nvPr/>
        </p:nvSpPr>
        <p:spPr bwMode="auto">
          <a:xfrm>
            <a:off x="6916836" y="2492376"/>
            <a:ext cx="18716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2000" dirty="0">
                <a:latin typeface="微软雅黑" panose="020B0503020204020204" pitchFamily="34" charset="-122"/>
                <a:ea typeface="微软雅黑" panose="020B0503020204020204" pitchFamily="34" charset="-122"/>
                <a:cs typeface="+mn-ea"/>
                <a:sym typeface="+mn-lt"/>
              </a:rPr>
              <a:t>切牙（门牙）</a:t>
            </a:r>
          </a:p>
        </p:txBody>
      </p:sp>
      <p:sp>
        <p:nvSpPr>
          <p:cNvPr id="18" name="Text Box 9"/>
          <p:cNvSpPr txBox="1">
            <a:spLocks noChangeArrowheads="1"/>
          </p:cNvSpPr>
          <p:nvPr/>
        </p:nvSpPr>
        <p:spPr bwMode="auto">
          <a:xfrm>
            <a:off x="9748385" y="1575624"/>
            <a:ext cx="2232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尖牙（犬牙、虎牙）</a:t>
            </a:r>
          </a:p>
        </p:txBody>
      </p:sp>
      <p:sp>
        <p:nvSpPr>
          <p:cNvPr id="19" name="Text Box 10"/>
          <p:cNvSpPr txBox="1">
            <a:spLocks noChangeArrowheads="1"/>
          </p:cNvSpPr>
          <p:nvPr/>
        </p:nvSpPr>
        <p:spPr bwMode="auto">
          <a:xfrm>
            <a:off x="10007172" y="2179389"/>
            <a:ext cx="18716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磨牙（臼牙）</a:t>
            </a:r>
          </a:p>
        </p:txBody>
      </p:sp>
      <p:sp>
        <p:nvSpPr>
          <p:cNvPr id="20" name="Text Box 12"/>
          <p:cNvSpPr txBox="1">
            <a:spLocks noChangeArrowheads="1"/>
          </p:cNvSpPr>
          <p:nvPr/>
        </p:nvSpPr>
        <p:spPr bwMode="auto">
          <a:xfrm>
            <a:off x="1030479" y="1575624"/>
            <a:ext cx="4089019"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50000"/>
              </a:lnSpc>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       在人的一生中，从婴儿出生</a:t>
            </a:r>
            <a:r>
              <a:rPr lang="en-US" altLang="zh-CN" sz="2000" dirty="0">
                <a:solidFill>
                  <a:schemeClr val="bg1"/>
                </a:solidFill>
                <a:latin typeface="微软雅黑" panose="020B0503020204020204" pitchFamily="34" charset="-122"/>
                <a:ea typeface="微软雅黑" panose="020B0503020204020204" pitchFamily="34" charset="-122"/>
                <a:cs typeface="+mn-ea"/>
                <a:sym typeface="+mn-lt"/>
              </a:rPr>
              <a:t>6</a:t>
            </a: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个月开始生长乳牙，乳牙共有</a:t>
            </a:r>
            <a:r>
              <a:rPr lang="en-US" altLang="zh-CN" sz="2000" dirty="0">
                <a:solidFill>
                  <a:schemeClr val="bg1"/>
                </a:solidFill>
                <a:latin typeface="微软雅黑" panose="020B0503020204020204" pitchFamily="34" charset="-122"/>
                <a:ea typeface="微软雅黑" panose="020B0503020204020204" pitchFamily="34" charset="-122"/>
                <a:cs typeface="+mn-ea"/>
                <a:sym typeface="+mn-lt"/>
              </a:rPr>
              <a:t>20</a:t>
            </a: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颗，两岁左右长齐。大概</a:t>
            </a:r>
            <a:r>
              <a:rPr lang="en-US" altLang="zh-CN" sz="2000" dirty="0">
                <a:solidFill>
                  <a:schemeClr val="bg1"/>
                </a:solidFill>
                <a:latin typeface="微软雅黑" panose="020B0503020204020204" pitchFamily="34" charset="-122"/>
                <a:ea typeface="微软雅黑" panose="020B0503020204020204" pitchFamily="34" charset="-122"/>
                <a:cs typeface="+mn-ea"/>
                <a:sym typeface="+mn-lt"/>
              </a:rPr>
              <a:t>6</a:t>
            </a: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岁左右，乳牙开始顺序脱落，长出恒牙，这个过程叫做“换牙”。恒牙要比乳牙多出</a:t>
            </a:r>
            <a:r>
              <a:rPr lang="en-US" altLang="zh-CN" sz="2000" dirty="0">
                <a:solidFill>
                  <a:schemeClr val="bg1"/>
                </a:solidFill>
                <a:latin typeface="微软雅黑" panose="020B0503020204020204" pitchFamily="34" charset="-122"/>
                <a:ea typeface="微软雅黑" panose="020B0503020204020204" pitchFamily="34" charset="-122"/>
                <a:cs typeface="+mn-ea"/>
                <a:sym typeface="+mn-lt"/>
              </a:rPr>
              <a:t>8—12</a:t>
            </a: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颗，新长出的恒牙上、下各为</a:t>
            </a:r>
            <a:r>
              <a:rPr lang="en-US" altLang="zh-CN" sz="2000" dirty="0">
                <a:solidFill>
                  <a:schemeClr val="bg1"/>
                </a:solidFill>
                <a:latin typeface="微软雅黑" panose="020B0503020204020204" pitchFamily="34" charset="-122"/>
                <a:ea typeface="微软雅黑" panose="020B0503020204020204" pitchFamily="34" charset="-122"/>
                <a:cs typeface="+mn-ea"/>
                <a:sym typeface="+mn-lt"/>
              </a:rPr>
              <a:t>14—16</a:t>
            </a: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颗，恒牙总数为</a:t>
            </a:r>
            <a:r>
              <a:rPr lang="en-US" altLang="zh-CN" sz="2000" dirty="0">
                <a:solidFill>
                  <a:schemeClr val="bg1"/>
                </a:solidFill>
                <a:latin typeface="微软雅黑" panose="020B0503020204020204" pitchFamily="34" charset="-122"/>
                <a:ea typeface="微软雅黑" panose="020B0503020204020204" pitchFamily="34" charset="-122"/>
                <a:cs typeface="+mn-ea"/>
                <a:sym typeface="+mn-lt"/>
              </a:rPr>
              <a:t>28—32</a:t>
            </a: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颗（有的人终身不长智齿）</a:t>
            </a:r>
          </a:p>
        </p:txBody>
      </p:sp>
      <p:sp>
        <p:nvSpPr>
          <p:cNvPr id="21" name="Text Box 13"/>
          <p:cNvSpPr txBox="1">
            <a:spLocks noChangeArrowheads="1"/>
          </p:cNvSpPr>
          <p:nvPr/>
        </p:nvSpPr>
        <p:spPr bwMode="auto">
          <a:xfrm>
            <a:off x="6782276" y="3404008"/>
            <a:ext cx="27368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2000" dirty="0">
                <a:latin typeface="微软雅黑" panose="020B0503020204020204" pitchFamily="34" charset="-122"/>
                <a:ea typeface="微软雅黑" panose="020B0503020204020204" pitchFamily="34" charset="-122"/>
                <a:cs typeface="+mn-ea"/>
                <a:sym typeface="+mn-lt"/>
              </a:rPr>
              <a:t>牙齿的生长情况</a:t>
            </a:r>
          </a:p>
        </p:txBody>
      </p:sp>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941" y="-72990"/>
            <a:ext cx="1131492" cy="1131492"/>
          </a:xfrm>
          <a:prstGeom prst="rect">
            <a:avLst/>
          </a:prstGeom>
        </p:spPr>
      </p:pic>
      <p:pic>
        <p:nvPicPr>
          <p:cNvPr id="23"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364481"/>
            <a:ext cx="1168472" cy="1493520"/>
          </a:xfrm>
          <a:prstGeom prst="rect">
            <a:avLst/>
          </a:prstGeom>
        </p:spPr>
      </p:pic>
      <p:pic>
        <p:nvPicPr>
          <p:cNvPr id="24" name="图片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64441" y="5366668"/>
            <a:ext cx="1427559" cy="1491333"/>
          </a:xfrm>
          <a:prstGeom prst="rect">
            <a:avLst/>
          </a:prstGeom>
        </p:spPr>
      </p:pic>
    </p:spTree>
    <p:extLst>
      <p:ext uri="{BB962C8B-B14F-4D97-AF65-F5344CB8AC3E}">
        <p14:creationId xmlns:p14="http://schemas.microsoft.com/office/powerpoint/2010/main" val="345272245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par>
                                <p:cTn id="22" presetID="53" presetClass="entr" presetSubtype="16"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20">
                                            <p:txEl>
                                              <p:pRg st="0" end="0"/>
                                            </p:txEl>
                                          </p:spTgt>
                                        </p:tgtEl>
                                        <p:attrNameLst>
                                          <p:attrName>style.visibility</p:attrName>
                                        </p:attrNameLst>
                                      </p:cBhvr>
                                      <p:to>
                                        <p:strVal val="visible"/>
                                      </p:to>
                                    </p:set>
                                    <p:animEffect transition="in" filter="wipe(up)">
                                      <p:cBhvr>
                                        <p:cTn id="30" dur="500"/>
                                        <p:tgtEl>
                                          <p:spTgt spid="20">
                                            <p:txEl>
                                              <p:pRg st="0" end="0"/>
                                            </p:txEl>
                                          </p:spTgt>
                                        </p:tgtEl>
                                      </p:cBhvr>
                                    </p:animEffect>
                                  </p:childTnLst>
                                </p:cTn>
                              </p:par>
                            </p:childTnLst>
                          </p:cTn>
                        </p:par>
                        <p:par>
                          <p:cTn id="31" fill="hold">
                            <p:stCondLst>
                              <p:cond delay="1500"/>
                            </p:stCondLst>
                            <p:childTnLst>
                              <p:par>
                                <p:cTn id="32" presetID="53" presetClass="entr" presetSubtype="16"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childTnLst>
                          </p:cTn>
                        </p:par>
                        <p:par>
                          <p:cTn id="41" fill="hold">
                            <p:stCondLst>
                              <p:cond delay="2500"/>
                            </p:stCondLst>
                            <p:childTnLst>
                              <p:par>
                                <p:cTn id="42" presetID="22" presetClass="entr" presetSubtype="8"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childTnLst>
                          </p:cTn>
                        </p:par>
                        <p:par>
                          <p:cTn id="45" fill="hold">
                            <p:stCondLst>
                              <p:cond delay="3000"/>
                            </p:stCondLst>
                            <p:childTnLst>
                              <p:par>
                                <p:cTn id="46" presetID="22" presetClass="entr" presetSubtype="4"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500"/>
                                        <p:tgtEl>
                                          <p:spTgt spid="15"/>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par>
                          <p:cTn id="56" fill="hold">
                            <p:stCondLst>
                              <p:cond delay="4000"/>
                            </p:stCondLst>
                            <p:childTnLst>
                              <p:par>
                                <p:cTn id="57" presetID="22" presetClass="entr" presetSubtype="8"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childTnLst>
                          </p:cTn>
                        </p:par>
                        <p:par>
                          <p:cTn id="60" fill="hold">
                            <p:stCondLst>
                              <p:cond delay="4500"/>
                            </p:stCondLst>
                            <p:childTnLst>
                              <p:par>
                                <p:cTn id="61" presetID="22" presetClass="entr" presetSubtype="8"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left)">
                                      <p:cBhvr>
                                        <p:cTn id="63" dur="500"/>
                                        <p:tgtEl>
                                          <p:spTgt spid="12"/>
                                        </p:tgtEl>
                                      </p:cBhvr>
                                    </p:animEffect>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left)">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P spid="13" grpId="0" animBg="1"/>
      <p:bldP spid="14" grpId="0" animBg="1"/>
      <p:bldP spid="15" grpId="0" animBg="1"/>
      <p:bldP spid="16" grpId="0" animBg="1"/>
      <p:bldP spid="17" grpId="0"/>
      <p:bldP spid="18" grpId="0"/>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291132" y="419397"/>
            <a:ext cx="800219"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牙齿</a:t>
            </a:r>
          </a:p>
        </p:txBody>
      </p:sp>
      <p:pic>
        <p:nvPicPr>
          <p:cNvPr id="9"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97" y="881062"/>
            <a:ext cx="3168044"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5"/>
          <p:cNvSpPr>
            <a:spLocks noChangeArrowheads="1"/>
          </p:cNvSpPr>
          <p:nvPr/>
        </p:nvSpPr>
        <p:spPr bwMode="auto">
          <a:xfrm>
            <a:off x="772687" y="1945706"/>
            <a:ext cx="5843419" cy="587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lr>
                <a:schemeClr val="hlink"/>
              </a:buClr>
              <a:buFont typeface="Wingdings" panose="05000000000000000000" pitchFamily="2" charset="2"/>
              <a:buChar char="v"/>
              <a:defRPr sz="2800" b="1">
                <a:solidFill>
                  <a:srgbClr val="1E4A2F"/>
                </a:solidFill>
                <a:latin typeface="Times New Roman" panose="02020603050405020304" pitchFamily="18" charset="0"/>
                <a:ea typeface="楷体_GB2312" pitchFamily="49" charset="-122"/>
              </a:defRPr>
            </a:lvl1pPr>
            <a:lvl2pPr marL="742950" indent="-285750" algn="l" eaLnBrk="0" hangingPunct="0">
              <a:spcBef>
                <a:spcPct val="20000"/>
              </a:spcBef>
              <a:buClr>
                <a:schemeClr val="accent1"/>
              </a:buClr>
              <a:buFont typeface="Wingdings" panose="05000000000000000000" pitchFamily="2" charset="2"/>
              <a:buChar char="§"/>
              <a:defRPr sz="2400">
                <a:solidFill>
                  <a:srgbClr val="1E4A2F"/>
                </a:solidFill>
                <a:latin typeface="Times New Roman" panose="02020603050405020304" pitchFamily="18" charset="0"/>
                <a:ea typeface="楷体_GB2312" pitchFamily="49" charset="-122"/>
              </a:defRPr>
            </a:lvl2pPr>
            <a:lvl3pPr marL="1143000" indent="-228600" algn="l" eaLnBrk="0" hangingPunct="0">
              <a:spcBef>
                <a:spcPct val="20000"/>
              </a:spcBef>
              <a:buClr>
                <a:schemeClr val="tx1"/>
              </a:buClr>
              <a:buChar char="•"/>
              <a:defRPr sz="2200">
                <a:solidFill>
                  <a:schemeClr val="tx1"/>
                </a:solidFill>
                <a:latin typeface="Times New Roman" panose="02020603050405020304" pitchFamily="18" charset="0"/>
                <a:ea typeface="楷体_GB2312" pitchFamily="49" charset="-122"/>
              </a:defRPr>
            </a:lvl3pPr>
            <a:lvl4pPr marL="1600200" indent="-228600" algn="l" eaLnBrk="0" hangingPunct="0">
              <a:spcBef>
                <a:spcPct val="20000"/>
              </a:spcBef>
              <a:buChar char="–"/>
              <a:defRPr sz="2000">
                <a:solidFill>
                  <a:schemeClr val="tx1"/>
                </a:solidFill>
                <a:latin typeface="Times New Roman" panose="02020603050405020304" pitchFamily="18" charset="0"/>
                <a:ea typeface="楷体_GB2312" pitchFamily="49" charset="-122"/>
              </a:defRPr>
            </a:lvl4pPr>
            <a:lvl5pPr marL="2057400" indent="-228600" algn="l" eaLnBrk="0" hangingPunct="0">
              <a:spcBef>
                <a:spcPct val="20000"/>
              </a:spcBef>
              <a:buChar char="»"/>
              <a:defRPr sz="20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9pPr>
          </a:lstStyle>
          <a:p>
            <a:pPr marL="0" indent="0">
              <a:lnSpc>
                <a:spcPct val="150000"/>
              </a:lnSpc>
              <a:buFont typeface="Wingdings" panose="05000000000000000000" pitchFamily="2" charset="2"/>
              <a:buNone/>
            </a:pPr>
            <a:r>
              <a:rPr lang="zh-CN" altLang="en-US" sz="2000" b="0" dirty="0">
                <a:solidFill>
                  <a:schemeClr val="bg1"/>
                </a:solidFill>
                <a:latin typeface="+mn-lt"/>
                <a:ea typeface="+mn-ea"/>
                <a:cs typeface="+mn-ea"/>
                <a:sym typeface="+mn-lt"/>
              </a:rPr>
              <a:t>      人的一生，共有两副牙齿，即乳牙和恒牙。</a:t>
            </a:r>
          </a:p>
          <a:p>
            <a:pPr marL="0" indent="0">
              <a:lnSpc>
                <a:spcPct val="150000"/>
              </a:lnSpc>
              <a:buFont typeface="Wingdings" panose="05000000000000000000" pitchFamily="2" charset="2"/>
              <a:buNone/>
            </a:pPr>
            <a:r>
              <a:rPr lang="zh-CN" altLang="en-US" sz="2000" b="0" dirty="0">
                <a:solidFill>
                  <a:schemeClr val="bg1"/>
                </a:solidFill>
                <a:latin typeface="+mn-lt"/>
                <a:ea typeface="+mn-ea"/>
                <a:cs typeface="+mn-ea"/>
                <a:sym typeface="+mn-lt"/>
              </a:rPr>
              <a:t>      乳牙就是第一次长出的牙齿，恒牙大约在我们六岁时便开始长出。六岁时乳牙会渐渐松动和脱落，到十二、三岁便全部换上恒牙。这个阶段，称为换牙期。</a:t>
            </a: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941" y="-72990"/>
            <a:ext cx="1131492" cy="1131492"/>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364481"/>
            <a:ext cx="1168472" cy="1493520"/>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64441" y="5366668"/>
            <a:ext cx="1427559" cy="1491333"/>
          </a:xfrm>
          <a:prstGeom prst="rect">
            <a:avLst/>
          </a:prstGeom>
        </p:spPr>
      </p:pic>
    </p:spTree>
    <p:extLst>
      <p:ext uri="{BB962C8B-B14F-4D97-AF65-F5344CB8AC3E}">
        <p14:creationId xmlns:p14="http://schemas.microsoft.com/office/powerpoint/2010/main" val="418841853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par>
                          <p:cTn id="27" fill="hold">
                            <p:stCondLst>
                              <p:cond delay="1000"/>
                            </p:stCondLst>
                            <p:childTnLst>
                              <p:par>
                                <p:cTn id="28" presetID="22" presetClass="entr" presetSubtype="1"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childTnLst>
                          </p:cTn>
                        </p:par>
                        <p:par>
                          <p:cTn id="31" fill="hold">
                            <p:stCondLst>
                              <p:cond delay="1500"/>
                            </p:stCondLst>
                            <p:childTnLst>
                              <p:par>
                                <p:cTn id="32" presetID="53" presetClass="entr" presetSubtype="16"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38433" y="261923"/>
            <a:ext cx="1723549"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牙齿的作用</a:t>
            </a:r>
          </a:p>
        </p:txBody>
      </p:sp>
      <p:pic>
        <p:nvPicPr>
          <p:cNvPr id="8"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88281" y="2022239"/>
            <a:ext cx="3822871" cy="3637342"/>
          </a:xfrm>
          <a:prstGeom prst="rect">
            <a:avLst/>
          </a:prstGeom>
          <a:noFill/>
          <a:ln w="76200">
            <a:solidFill>
              <a:srgbClr val="FFEAD5"/>
            </a:solidFill>
            <a:miter lim="800000"/>
            <a:headEnd/>
            <a:tailEnd/>
          </a:ln>
          <a:extLst>
            <a:ext uri="{909E8E84-426E-40DD-AFC4-6F175D3DCCD1}">
              <a14:hiddenFill xmlns:a14="http://schemas.microsoft.com/office/drawing/2010/main">
                <a:solidFill>
                  <a:srgbClr val="FFFFFF"/>
                </a:solidFill>
              </a14:hiddenFill>
            </a:ext>
          </a:extLst>
        </p:spPr>
      </p:pic>
      <p:sp>
        <p:nvSpPr>
          <p:cNvPr id="10" name="文本框 9"/>
          <p:cNvSpPr txBox="1"/>
          <p:nvPr/>
        </p:nvSpPr>
        <p:spPr>
          <a:xfrm>
            <a:off x="1564849" y="1597860"/>
            <a:ext cx="2646878" cy="2243050"/>
          </a:xfrm>
          <a:prstGeom prst="rect">
            <a:avLst/>
          </a:prstGeom>
          <a:noFill/>
        </p:spPr>
        <p:txBody>
          <a:bodyPr wrap="none" rtlCol="0">
            <a:spAutoFit/>
          </a:bodyPr>
          <a:lstStyle/>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咀嚼</a:t>
            </a:r>
            <a:endParaRPr lang="en-US" altLang="zh-CN" sz="2400" dirty="0">
              <a:solidFill>
                <a:schemeClr val="bg1"/>
              </a:solidFill>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发音</a:t>
            </a:r>
            <a:endParaRPr lang="en-US" altLang="zh-CN" sz="2400" dirty="0">
              <a:solidFill>
                <a:schemeClr val="bg1"/>
              </a:solidFill>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美观</a:t>
            </a:r>
            <a:endParaRPr lang="en-US" altLang="zh-CN" sz="2400" dirty="0">
              <a:solidFill>
                <a:schemeClr val="bg1"/>
              </a:solidFill>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整个身体健康情况</a:t>
            </a:r>
          </a:p>
        </p:txBody>
      </p:sp>
      <p:sp>
        <p:nvSpPr>
          <p:cNvPr id="11" name="Rectangle 4"/>
          <p:cNvSpPr>
            <a:spLocks noChangeArrowheads="1"/>
          </p:cNvSpPr>
          <p:nvPr/>
        </p:nvSpPr>
        <p:spPr bwMode="auto">
          <a:xfrm>
            <a:off x="1564849" y="4115017"/>
            <a:ext cx="42218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algn="l" eaLnBrk="1" hangingPunct="1">
              <a:lnSpc>
                <a:spcPct val="150000"/>
              </a:lnSpc>
            </a:pPr>
            <a:r>
              <a:rPr lang="zh-CN" altLang="en-US" dirty="0">
                <a:solidFill>
                  <a:schemeClr val="bg1"/>
                </a:solidFill>
                <a:latin typeface="微软雅黑" panose="020B0503020204020204" pitchFamily="34" charset="-122"/>
                <a:ea typeface="微软雅黑" panose="020B0503020204020204" pitchFamily="34" charset="-122"/>
                <a:cs typeface="+mn-ea"/>
                <a:sym typeface="+mn-lt"/>
              </a:rPr>
              <a:t>我们的目标：为牙齿打造一个健康安全的生存环境！</a:t>
            </a:r>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941" y="-72990"/>
            <a:ext cx="1131492" cy="1131492"/>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364481"/>
            <a:ext cx="1168472" cy="1493520"/>
          </a:xfrm>
          <a:prstGeom prst="rect">
            <a:avLst/>
          </a:prstGeom>
        </p:spPr>
      </p:pic>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64441" y="5366668"/>
            <a:ext cx="1427559" cy="1491333"/>
          </a:xfrm>
          <a:prstGeom prst="rect">
            <a:avLst/>
          </a:prstGeom>
        </p:spPr>
      </p:pic>
    </p:spTree>
    <p:extLst>
      <p:ext uri="{BB962C8B-B14F-4D97-AF65-F5344CB8AC3E}">
        <p14:creationId xmlns:p14="http://schemas.microsoft.com/office/powerpoint/2010/main" val="270259703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53" presetClass="entr" presetSubtype="16"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par>
                          <p:cTn id="27" fill="hold">
                            <p:stCondLst>
                              <p:cond delay="1000"/>
                            </p:stCondLst>
                            <p:childTnLst>
                              <p:par>
                                <p:cTn id="28" presetID="22" presetClass="entr" presetSubtype="1"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childTnLst>
                          </p:cTn>
                        </p:par>
                        <p:par>
                          <p:cTn id="31" fill="hold">
                            <p:stCondLst>
                              <p:cond delay="1500"/>
                            </p:stCondLst>
                            <p:childTnLst>
                              <p:par>
                                <p:cTn id="32" presetID="22" presetClass="entr" presetSubtype="1"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e664e032bcbafc2b48e8e48b3294592a6ecaa12"/>
  <p:tag name="ISPRING_PRESENTATION_TITLE" val="世界爱牙日公益宣传主题班会PPT"/>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wovkll0">
      <a:majorFont>
        <a:latin typeface="字魂5号-无外润黑体"/>
        <a:ea typeface="字魂59号-创粗黑"/>
        <a:cs typeface=""/>
      </a:majorFont>
      <a:minorFont>
        <a:latin typeface="字魂5号-无外润黑体"/>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TotalTime>
  <Words>1621</Words>
  <Application>Microsoft Office PowerPoint</Application>
  <PresentationFormat>宽屏</PresentationFormat>
  <Paragraphs>191</Paragraphs>
  <Slides>34</Slides>
  <Notes>34</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34</vt:i4>
      </vt:variant>
    </vt:vector>
  </HeadingPairs>
  <TitlesOfParts>
    <vt:vector size="40" baseType="lpstr">
      <vt:lpstr>等线</vt:lpstr>
      <vt:lpstr>微软雅黑</vt:lpstr>
      <vt:lpstr>字魂5号-无外润黑体</vt:lpstr>
      <vt:lpstr>Arial</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世界爱牙日公益宣传主题班会PPT</dc:title>
  <dc:creator>PPT</dc:creator>
  <cp:lastModifiedBy>Windows 用户</cp:lastModifiedBy>
  <cp:revision>108</cp:revision>
  <dcterms:created xsi:type="dcterms:W3CDTF">2017-09-06T10:50:12Z</dcterms:created>
  <dcterms:modified xsi:type="dcterms:W3CDTF">2021-02-01T12:13:20Z</dcterms:modified>
</cp:coreProperties>
</file>