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8" r:id="rId6"/>
    <p:sldId id="264" r:id="rId7"/>
    <p:sldId id="260" r:id="rId8"/>
    <p:sldId id="269" r:id="rId9"/>
    <p:sldId id="270" r:id="rId10"/>
    <p:sldId id="265" r:id="rId11"/>
    <p:sldId id="261" r:id="rId12"/>
    <p:sldId id="266" r:id="rId13"/>
    <p:sldId id="280" r:id="rId14"/>
    <p:sldId id="279" r:id="rId15"/>
    <p:sldId id="273" r:id="rId16"/>
    <p:sldId id="262" r:id="rId17"/>
    <p:sldId id="267" r:id="rId18"/>
    <p:sldId id="263" r:id="rId19"/>
    <p:sldId id="274" r:id="rId20"/>
    <p:sldId id="287" r:id="rId21"/>
    <p:sldId id="283" r:id="rId22"/>
    <p:sldId id="284" r:id="rId23"/>
    <p:sldId id="285" r:id="rId24"/>
    <p:sldId id="286" r:id="rId25"/>
    <p:sldId id="28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FD5"/>
    <a:srgbClr val="26799A"/>
    <a:srgbClr val="C5E4F1"/>
    <a:srgbClr val="309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20" y="948"/>
      </p:cViewPr>
      <p:guideLst>
        <p:guide orient="horz" pos="1457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FE37F-7D4B-411C-BBF9-1A21A5D1D45F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F674C-C367-4FC1-B15B-888C643A4E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8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165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31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8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5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12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139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580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030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83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2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312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34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97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87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59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14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4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7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9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105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3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8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07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74C-C367-4FC1-B15B-888C643A4E2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51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8BFF8-302F-4CFC-927F-E73343782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1724D2-02BB-4EDE-991A-2F74DCAEF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8E7EEE-D518-4D70-A6AF-5B715A592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70B2E6-BDA9-45E2-B570-6BEEEE5A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30DF1F-7075-46E1-8B61-4FCC0BBB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9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A11F0-CB79-4EE1-844C-882D0B35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B5F3B8-4B06-4E64-9B5F-F8DAE0615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5C6B0-59DA-4A14-ADF6-91C03439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E47949-F6C4-4103-8589-2277EC350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A987DC-FF3E-41BC-92F9-351D5075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06E876-2252-41C1-8A88-322B5A289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9D75C6-F535-4D24-ABFB-44EBA49C2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788EDA-57C3-48D7-8141-ED0CE870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D44E79-5698-4E71-A843-E3AB4527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9AFD3A-2AE1-486F-AB3A-ABC41841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85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08AD-7B0C-49D5-80C4-7F46487F1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4F8C3-8866-43E3-96F1-DC1F37A9A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1239F8-4910-4DE9-AA65-E78E0E09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557218-8E2F-4284-AE5D-41502766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4A6EE8-0132-40C1-B610-E0562921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4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5B8E0-EC0F-406C-8D39-7B9F8B05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F1B8A2-F54D-4D07-B8ED-37FA9A06F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83AE4E-5CBD-4695-9BFB-4D9B6BE0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D31B31-441B-46FB-A54A-6534DD67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CF38C8-D548-4A55-8422-1C49FCC4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79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C6FF50-42CC-45CF-BE8F-F9EA9892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69937-4F83-4A13-B1BA-2617A77F9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1CE424-2EFE-48F7-BEF5-5BFB0D306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CEFC48-D87B-4532-8CD0-0E8557C2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5B5B7E-EF90-4AEF-B7F3-2354735E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1A9DF4-7D65-4D6D-8EAF-52B2AAE1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35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667C5-4CD7-4472-B16B-09A01FC7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5BD207-C0F5-47F3-A562-4E7C9B05A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C7F6CC-CD45-4354-92A3-A35C6239B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82CDEB-E1D0-4DF7-9C32-6181EB90A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E307AA-4721-496F-9843-98AE1A14C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813BF5-A040-4511-9A46-0217904E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92919B-2D3F-4C86-9A86-F5332501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7D50F3-4BCE-4856-A3A1-3E18EA5B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24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7E8347-DB43-4DF1-9285-8073E0AE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7E0EF8-B250-41FF-99DC-6EFA721A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08C383-7846-4F79-AF8A-420CF0A5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F6687E8-C3C4-4B69-A283-8E6D898F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4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340A3E-5380-468B-B4A9-E7365520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4F2638-B2F9-42B6-9478-0ABE15AB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BB415A-4630-483A-B98F-C414E77D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04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6A8BD-1F44-4384-9E9F-0CCF2E17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AA2FF2-3E9B-4025-B44E-08F370531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A79A27-A167-4A14-8D4E-BDA8BDB8D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0FE326-68BA-4972-B957-AD5C8D72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E9571-62D6-47C6-87E6-E7DD6ABE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EC5A6C-5ADA-4159-87DB-329AD80F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3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7F77F-9191-49DD-9D1F-DF006C6E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5CB1D42-54AC-44DB-8B86-31C47D9CB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C7EF00-C5EA-4746-AF2D-D438925FD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95720-E35D-4E0C-A048-16C5CABC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3CB1B9-6142-4F71-8970-3A7AF9B5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514D58-D9F7-4534-8635-94D3F410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5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DFF810-CBE4-4778-BF52-E649146C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F2286-C812-47E2-BF75-88999518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CB49B-BCBD-4835-B800-C1FD694BF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080D-A998-4992-BF3E-7833BCA06494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3140F3-6ECD-4DE3-A6E9-D4BAD2012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62C535-3DA7-44AA-9807-E19CF9FC2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2F4FF-6FDA-4472-9B58-AF7F519C67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8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C2B619-C3C7-4B4A-A603-D91741113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DECF86-9DF2-4335-88B7-427AC3A19927}"/>
              </a:ext>
            </a:extLst>
          </p:cNvPr>
          <p:cNvSpPr txBox="1"/>
          <p:nvPr/>
        </p:nvSpPr>
        <p:spPr>
          <a:xfrm>
            <a:off x="232230" y="2516941"/>
            <a:ext cx="691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关爱牙齿健康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990565-B4E7-4417-BD1C-E7B9D9557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-3511"/>
            <a:ext cx="947004" cy="9470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9751C2F-DDD4-46ED-B12B-25DA57BD171D}"/>
              </a:ext>
            </a:extLst>
          </p:cNvPr>
          <p:cNvSpPr txBox="1"/>
          <p:nvPr/>
        </p:nvSpPr>
        <p:spPr>
          <a:xfrm>
            <a:off x="673349" y="1973455"/>
            <a:ext cx="3684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0AFD5"/>
                </a:solidFill>
                <a:latin typeface="Baskerville Old Face" panose="02020602080505020303" pitchFamily="18" charset="0"/>
              </a:rPr>
              <a:t>LOVERS </a:t>
            </a:r>
            <a:r>
              <a:rPr lang="en-US" altLang="zh-CN" sz="2400" b="1" dirty="0">
                <a:solidFill>
                  <a:srgbClr val="50AFD5"/>
                </a:solidFill>
                <a:latin typeface="Baskerville Old Face" panose="02020602080505020303" pitchFamily="18" charset="0"/>
              </a:rPr>
              <a:t>TOOTH</a:t>
            </a:r>
            <a:endParaRPr lang="zh-CN" altLang="en-US" sz="3200" b="1" dirty="0">
              <a:solidFill>
                <a:srgbClr val="50AFD5"/>
              </a:solidFill>
              <a:latin typeface="Baskerville Old Face" panose="02020602080505020303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E2AF086-1E1C-477D-95D9-FEBB22738008}"/>
              </a:ext>
            </a:extLst>
          </p:cNvPr>
          <p:cNvGrpSpPr/>
          <p:nvPr/>
        </p:nvGrpSpPr>
        <p:grpSpPr>
          <a:xfrm>
            <a:off x="760434" y="3840380"/>
            <a:ext cx="3971221" cy="461665"/>
            <a:chOff x="760434" y="3840380"/>
            <a:chExt cx="3971221" cy="4616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AB19906-CFCB-44A0-B1AC-324D097DC76A}"/>
                </a:ext>
              </a:extLst>
            </p:cNvPr>
            <p:cNvSpPr/>
            <p:nvPr/>
          </p:nvSpPr>
          <p:spPr>
            <a:xfrm>
              <a:off x="760434" y="3840380"/>
              <a:ext cx="3971221" cy="441334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D350A0B-811B-4E0C-8205-0948B231D06F}"/>
                </a:ext>
              </a:extLst>
            </p:cNvPr>
            <p:cNvSpPr txBox="1"/>
            <p:nvPr/>
          </p:nvSpPr>
          <p:spPr>
            <a:xfrm>
              <a:off x="1061570" y="3840380"/>
              <a:ext cx="3307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关爱自己，保护牙周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FA86A6C-FD94-4A1F-9F8B-2ED87151B180}"/>
              </a:ext>
            </a:extLst>
          </p:cNvPr>
          <p:cNvSpPr txBox="1"/>
          <p:nvPr/>
        </p:nvSpPr>
        <p:spPr>
          <a:xfrm>
            <a:off x="288675" y="6459640"/>
            <a:ext cx="650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此模板可用于全国爱牙日、口腔健康、牙齿健康、牙齿美容等场景使用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420769-4049-4B82-BA98-06CC00EA3896}"/>
              </a:ext>
            </a:extLst>
          </p:cNvPr>
          <p:cNvSpPr txBox="1"/>
          <p:nvPr/>
        </p:nvSpPr>
        <p:spPr>
          <a:xfrm>
            <a:off x="1062675" y="116654"/>
            <a:ext cx="2809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</a:t>
            </a:r>
            <a:endParaRPr lang="en-US" altLang="zh-CN" sz="2400" dirty="0">
              <a:solidFill>
                <a:srgbClr val="50AF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50AFD5"/>
                </a:solidFill>
                <a:latin typeface="Baskerville Old Face" panose="02020602080505020303" pitchFamily="18" charset="0"/>
                <a:ea typeface="微软雅黑" panose="020B0503020204020204" pitchFamily="34" charset="-122"/>
              </a:rPr>
              <a:t>Teeth-Loving Day</a:t>
            </a:r>
            <a:endParaRPr lang="zh-CN" altLang="en-US" dirty="0">
              <a:solidFill>
                <a:srgbClr val="50AFD5"/>
              </a:solidFill>
              <a:latin typeface="Baskerville Old Face" panose="02020602080505020303" pitchFamily="18" charset="0"/>
              <a:ea typeface="微软雅黑" panose="020B0503020204020204" pitchFamily="34" charset="-122"/>
            </a:endParaRPr>
          </a:p>
        </p:txBody>
      </p:sp>
      <p:pic>
        <p:nvPicPr>
          <p:cNvPr id="16" name="Higher And Stronger">
            <a:hlinkClick r:id="" action="ppaction://media"/>
            <a:extLst>
              <a:ext uri="{FF2B5EF4-FFF2-40B4-BE49-F238E27FC236}">
                <a16:creationId xmlns:a16="http://schemas.microsoft.com/office/drawing/2014/main" id="{A68E81F0-4546-4C79-A86A-D2851F700B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1617" y="-74644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62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ACA9C44-23A8-4447-80A3-B0526B5636FE}"/>
              </a:ext>
            </a:extLst>
          </p:cNvPr>
          <p:cNvSpPr/>
          <p:nvPr/>
        </p:nvSpPr>
        <p:spPr>
          <a:xfrm>
            <a:off x="5915378" y="1614311"/>
            <a:ext cx="5588000" cy="2619022"/>
          </a:xfrm>
          <a:prstGeom prst="rect">
            <a:avLst/>
          </a:prstGeom>
          <a:solidFill>
            <a:srgbClr val="50AF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3">
            <a:extLst>
              <a:ext uri="{FF2B5EF4-FFF2-40B4-BE49-F238E27FC236}">
                <a16:creationId xmlns:a16="http://schemas.microsoft.com/office/drawing/2014/main" id="{B9A6229D-B118-4335-89D1-531461B1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69245"/>
            <a:ext cx="7058026" cy="59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2FCFB3-75C4-4D91-A500-B638B6644512}"/>
              </a:ext>
            </a:extLst>
          </p:cNvPr>
          <p:cNvSpPr/>
          <p:nvPr/>
        </p:nvSpPr>
        <p:spPr>
          <a:xfrm>
            <a:off x="6016978" y="1693333"/>
            <a:ext cx="5407378" cy="24609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AD7194-98F2-400D-AC35-7393B84DCF2C}"/>
              </a:ext>
            </a:extLst>
          </p:cNvPr>
          <p:cNvSpPr txBox="1"/>
          <p:nvPr/>
        </p:nvSpPr>
        <p:spPr>
          <a:xfrm>
            <a:off x="6496874" y="2754401"/>
            <a:ext cx="44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牙齿的作用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C4F6F-895F-4315-80C1-5148BBB8503F}"/>
              </a:ext>
            </a:extLst>
          </p:cNvPr>
          <p:cNvSpPr txBox="1"/>
          <p:nvPr/>
        </p:nvSpPr>
        <p:spPr>
          <a:xfrm>
            <a:off x="6488239" y="2133599"/>
            <a:ext cx="266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PART  THREE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牙齿的作用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27412"/>
            <a:chOff x="282222" y="-73555"/>
            <a:chExt cx="925689" cy="102741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113100"/>
              <a:ext cx="91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THREE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1EEAE10-DCE9-4E74-878F-9C80CF9F2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 b="8829"/>
          <a:stretch/>
        </p:blipFill>
        <p:spPr>
          <a:xfrm>
            <a:off x="878056" y="1696360"/>
            <a:ext cx="4771795" cy="402975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7A0DC25-E464-4AFD-8352-45D912AA3E58}"/>
              </a:ext>
            </a:extLst>
          </p:cNvPr>
          <p:cNvSpPr/>
          <p:nvPr/>
        </p:nvSpPr>
        <p:spPr>
          <a:xfrm>
            <a:off x="6274981" y="1696360"/>
            <a:ext cx="37301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咀嚼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发音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整个身体健康情况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9A5EEC-4B26-4527-99FB-A715099CD24A}"/>
              </a:ext>
            </a:extLst>
          </p:cNvPr>
          <p:cNvSpPr/>
          <p:nvPr/>
        </p:nvSpPr>
        <p:spPr>
          <a:xfrm>
            <a:off x="6260467" y="4079713"/>
            <a:ext cx="5495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我们的目标：</a:t>
            </a:r>
            <a:endParaRPr lang="en-US" altLang="zh-CN" sz="2400" b="1" dirty="0">
              <a:solidFill>
                <a:srgbClr val="50AF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为牙齿打造一个健康安全的生存环境！</a:t>
            </a:r>
          </a:p>
        </p:txBody>
      </p:sp>
    </p:spTree>
    <p:extLst>
      <p:ext uri="{BB962C8B-B14F-4D97-AF65-F5344CB8AC3E}">
        <p14:creationId xmlns:p14="http://schemas.microsoft.com/office/powerpoint/2010/main" val="40955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ACA9C44-23A8-4447-80A3-B0526B5636FE}"/>
              </a:ext>
            </a:extLst>
          </p:cNvPr>
          <p:cNvSpPr/>
          <p:nvPr/>
        </p:nvSpPr>
        <p:spPr>
          <a:xfrm>
            <a:off x="5915378" y="1614311"/>
            <a:ext cx="5588000" cy="2619022"/>
          </a:xfrm>
          <a:prstGeom prst="rect">
            <a:avLst/>
          </a:prstGeom>
          <a:solidFill>
            <a:srgbClr val="50AF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3">
            <a:extLst>
              <a:ext uri="{FF2B5EF4-FFF2-40B4-BE49-F238E27FC236}">
                <a16:creationId xmlns:a16="http://schemas.microsoft.com/office/drawing/2014/main" id="{B9A6229D-B118-4335-89D1-531461B1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69245"/>
            <a:ext cx="7058026" cy="59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2FCFB3-75C4-4D91-A500-B638B6644512}"/>
              </a:ext>
            </a:extLst>
          </p:cNvPr>
          <p:cNvSpPr/>
          <p:nvPr/>
        </p:nvSpPr>
        <p:spPr>
          <a:xfrm>
            <a:off x="6016978" y="1693333"/>
            <a:ext cx="5407378" cy="24609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AD7194-98F2-400D-AC35-7393B84DCF2C}"/>
              </a:ext>
            </a:extLst>
          </p:cNvPr>
          <p:cNvSpPr txBox="1"/>
          <p:nvPr/>
        </p:nvSpPr>
        <p:spPr>
          <a:xfrm>
            <a:off x="6496874" y="2754401"/>
            <a:ext cx="459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牙齿的常见疾病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C4F6F-895F-4315-80C1-5148BBB8503F}"/>
              </a:ext>
            </a:extLst>
          </p:cNvPr>
          <p:cNvSpPr txBox="1"/>
          <p:nvPr/>
        </p:nvSpPr>
        <p:spPr>
          <a:xfrm>
            <a:off x="6488239" y="2133599"/>
            <a:ext cx="266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PART  FOUR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šḻïďê-Rectangle 2">
            <a:extLst>
              <a:ext uri="{FF2B5EF4-FFF2-40B4-BE49-F238E27FC236}">
                <a16:creationId xmlns:a16="http://schemas.microsoft.com/office/drawing/2014/main" id="{5FFC44CC-839D-4D4A-A226-EA3AFC4E781E}"/>
              </a:ext>
            </a:extLst>
          </p:cNvPr>
          <p:cNvSpPr/>
          <p:nvPr/>
        </p:nvSpPr>
        <p:spPr>
          <a:xfrm>
            <a:off x="1202266" y="2329233"/>
            <a:ext cx="5447231" cy="33442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ïşḻïďê-TextBox 5">
            <a:extLst>
              <a:ext uri="{FF2B5EF4-FFF2-40B4-BE49-F238E27FC236}">
                <a16:creationId xmlns:a16="http://schemas.microsoft.com/office/drawing/2014/main" id="{DC4757D0-479E-47DA-888C-7859C415C633}"/>
              </a:ext>
            </a:extLst>
          </p:cNvPr>
          <p:cNvSpPr txBox="1"/>
          <p:nvPr/>
        </p:nvSpPr>
        <p:spPr>
          <a:xfrm>
            <a:off x="4071468" y="3026773"/>
            <a:ext cx="2578029" cy="47763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algn="ctr"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ïşḻïďê-Rectangle 20">
            <a:extLst>
              <a:ext uri="{FF2B5EF4-FFF2-40B4-BE49-F238E27FC236}">
                <a16:creationId xmlns:a16="http://schemas.microsoft.com/office/drawing/2014/main" id="{C6055C5C-5D65-4901-9B86-90B4E0146825}"/>
              </a:ext>
            </a:extLst>
          </p:cNvPr>
          <p:cNvSpPr/>
          <p:nvPr/>
        </p:nvSpPr>
        <p:spPr>
          <a:xfrm>
            <a:off x="4071468" y="2720397"/>
            <a:ext cx="2578029" cy="306375"/>
          </a:xfrm>
          <a:prstGeom prst="rect">
            <a:avLst/>
          </a:prstGeom>
        </p:spPr>
        <p:txBody>
          <a:bodyPr wrap="none" lIns="0" tIns="0" rIns="0" bIns="0" anchor="ctr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50AFD5"/>
                </a:solidFill>
                <a:cs typeface="+mn-ea"/>
                <a:sym typeface="+mn-lt"/>
              </a:rPr>
              <a:t>口腔不洁及异物刺激</a:t>
            </a:r>
          </a:p>
        </p:txBody>
      </p:sp>
      <p:sp>
        <p:nvSpPr>
          <p:cNvPr id="18" name="ïşḻïďê-TextBox 5">
            <a:extLst>
              <a:ext uri="{FF2B5EF4-FFF2-40B4-BE49-F238E27FC236}">
                <a16:creationId xmlns:a16="http://schemas.microsoft.com/office/drawing/2014/main" id="{0D19F7B7-7A47-4ADE-A2B8-D20F3CECE0FB}"/>
              </a:ext>
            </a:extLst>
          </p:cNvPr>
          <p:cNvSpPr txBox="1"/>
          <p:nvPr/>
        </p:nvSpPr>
        <p:spPr>
          <a:xfrm>
            <a:off x="4105925" y="4552692"/>
            <a:ext cx="2509117" cy="47763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algn="ctr"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ïşḻïďê-Rectangle 18">
            <a:extLst>
              <a:ext uri="{FF2B5EF4-FFF2-40B4-BE49-F238E27FC236}">
                <a16:creationId xmlns:a16="http://schemas.microsoft.com/office/drawing/2014/main" id="{22618A42-E4E5-4309-A56B-5A5EEA773128}"/>
              </a:ext>
            </a:extLst>
          </p:cNvPr>
          <p:cNvSpPr/>
          <p:nvPr/>
        </p:nvSpPr>
        <p:spPr>
          <a:xfrm>
            <a:off x="4105925" y="4246316"/>
            <a:ext cx="2509117" cy="306375"/>
          </a:xfrm>
          <a:prstGeom prst="rect">
            <a:avLst/>
          </a:prstGeom>
        </p:spPr>
        <p:txBody>
          <a:bodyPr wrap="none" lIns="0" tIns="0" rIns="0" bIns="0" anchor="ctr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50AFD5"/>
                </a:solidFill>
                <a:cs typeface="+mn-ea"/>
                <a:sym typeface="+mn-lt"/>
              </a:rPr>
              <a:t>口腔病菌</a:t>
            </a:r>
            <a:endParaRPr lang="en-US" altLang="zh-CN" sz="1600" b="1" dirty="0">
              <a:solidFill>
                <a:srgbClr val="50AFD5"/>
              </a:solidFill>
              <a:cs typeface="+mn-ea"/>
              <a:sym typeface="+mn-lt"/>
            </a:endParaRPr>
          </a:p>
        </p:txBody>
      </p:sp>
      <p:sp>
        <p:nvSpPr>
          <p:cNvPr id="16" name="ïşḻïďê-TextBox 5">
            <a:extLst>
              <a:ext uri="{FF2B5EF4-FFF2-40B4-BE49-F238E27FC236}">
                <a16:creationId xmlns:a16="http://schemas.microsoft.com/office/drawing/2014/main" id="{92A82F82-8E9A-4879-AE39-16DC1D14EE8C}"/>
              </a:ext>
            </a:extLst>
          </p:cNvPr>
          <p:cNvSpPr txBox="1"/>
          <p:nvPr/>
        </p:nvSpPr>
        <p:spPr>
          <a:xfrm>
            <a:off x="1422023" y="3026773"/>
            <a:ext cx="2578029" cy="47763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algn="ctr"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ïşḻïďê-Rectangle 16">
            <a:extLst>
              <a:ext uri="{FF2B5EF4-FFF2-40B4-BE49-F238E27FC236}">
                <a16:creationId xmlns:a16="http://schemas.microsoft.com/office/drawing/2014/main" id="{95FACC87-5D0E-4E3D-8550-2E6EF91B53B7}"/>
              </a:ext>
            </a:extLst>
          </p:cNvPr>
          <p:cNvSpPr/>
          <p:nvPr/>
        </p:nvSpPr>
        <p:spPr>
          <a:xfrm>
            <a:off x="1422023" y="2720397"/>
            <a:ext cx="2578029" cy="306375"/>
          </a:xfrm>
          <a:prstGeom prst="rect">
            <a:avLst/>
          </a:prstGeom>
        </p:spPr>
        <p:txBody>
          <a:bodyPr wrap="none" lIns="0" tIns="0" rIns="0" bIns="0" anchor="ctr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50AFD5"/>
                </a:solidFill>
                <a:cs typeface="+mn-ea"/>
                <a:sym typeface="+mn-lt"/>
              </a:rPr>
              <a:t>牙齿先天排布或脱落</a:t>
            </a:r>
          </a:p>
        </p:txBody>
      </p:sp>
      <p:sp>
        <p:nvSpPr>
          <p:cNvPr id="14" name="ïşḻïďê-TextBox 5">
            <a:extLst>
              <a:ext uri="{FF2B5EF4-FFF2-40B4-BE49-F238E27FC236}">
                <a16:creationId xmlns:a16="http://schemas.microsoft.com/office/drawing/2014/main" id="{EB422EF1-EEF0-4A70-BD4E-0972F7351192}"/>
              </a:ext>
            </a:extLst>
          </p:cNvPr>
          <p:cNvSpPr txBox="1"/>
          <p:nvPr/>
        </p:nvSpPr>
        <p:spPr>
          <a:xfrm>
            <a:off x="1423319" y="4552692"/>
            <a:ext cx="2578029" cy="47763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algn="ctr" defTabSz="914378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ïşḻïďê-Rectangle 14">
            <a:extLst>
              <a:ext uri="{FF2B5EF4-FFF2-40B4-BE49-F238E27FC236}">
                <a16:creationId xmlns:a16="http://schemas.microsoft.com/office/drawing/2014/main" id="{B2C8D60C-0BE9-462F-85C4-5CA21FE9D6DB}"/>
              </a:ext>
            </a:extLst>
          </p:cNvPr>
          <p:cNvSpPr/>
          <p:nvPr/>
        </p:nvSpPr>
        <p:spPr>
          <a:xfrm>
            <a:off x="1423319" y="4246316"/>
            <a:ext cx="2578029" cy="306375"/>
          </a:xfrm>
          <a:prstGeom prst="rect">
            <a:avLst/>
          </a:prstGeom>
        </p:spPr>
        <p:txBody>
          <a:bodyPr wrap="none" lIns="0" tIns="0" rIns="0" bIns="0" anchor="ctr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50AFD5"/>
                </a:solidFill>
                <a:cs typeface="+mn-ea"/>
                <a:sym typeface="+mn-lt"/>
              </a:rPr>
              <a:t>身体因素</a:t>
            </a:r>
            <a:endParaRPr lang="en-US" altLang="zh-CN" sz="1600" b="1" dirty="0">
              <a:solidFill>
                <a:srgbClr val="50AFD5"/>
              </a:solidFill>
              <a:cs typeface="+mn-ea"/>
              <a:sym typeface="+mn-lt"/>
            </a:endParaRPr>
          </a:p>
        </p:txBody>
      </p:sp>
      <p:cxnSp>
        <p:nvCxnSpPr>
          <p:cNvPr id="10" name="ïşḻïďê-Straight Connector 9">
            <a:extLst>
              <a:ext uri="{FF2B5EF4-FFF2-40B4-BE49-F238E27FC236}">
                <a16:creationId xmlns:a16="http://schemas.microsoft.com/office/drawing/2014/main" id="{DE62698D-4619-495F-87A3-0F4AE9CEB369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1202266" y="4001372"/>
            <a:ext cx="54472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ïşḻïďê-Straight Connector 10">
            <a:extLst>
              <a:ext uri="{FF2B5EF4-FFF2-40B4-BE49-F238E27FC236}">
                <a16:creationId xmlns:a16="http://schemas.microsoft.com/office/drawing/2014/main" id="{47780E44-55F9-43B6-9B2A-E45B7341EB7C}"/>
              </a:ext>
            </a:extLst>
          </p:cNvPr>
          <p:cNvCxnSpPr>
            <a:cxnSpLocks/>
            <a:stCxn id="3" idx="0"/>
            <a:endCxn id="3" idx="2"/>
          </p:cNvCxnSpPr>
          <p:nvPr/>
        </p:nvCxnSpPr>
        <p:spPr>
          <a:xfrm>
            <a:off x="3925882" y="2329233"/>
            <a:ext cx="0" cy="334427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930C0E58-47C0-41D0-B6B0-409BB5CD7A46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牙齿的常见疾病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CD8E5377-3A5A-4ECD-B9C3-21868B2D6B42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8D5F1BF-1116-4DE8-80F1-B4C10713587F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2C47B55-7D1C-4437-9DDB-CFD7AE0AEEEC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A8DE73C-3292-4BE1-A61C-928F343B1ECB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492A186-D38B-4169-A4FB-D186977ED938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F1C9E6EC-FCD3-44F0-A47D-2929DD91589C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AF5B7AB-5DE6-4BE3-AA4C-D54177488DF7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225142E2-0D96-404B-B516-64DFCAD21D3D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20CA8DB-591C-4ADA-B11E-ED90C0B528F8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FDE01245-340F-4F70-BCA9-592C0085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96" y="2068022"/>
            <a:ext cx="2402290" cy="386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9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1" grpId="0"/>
      <p:bldP spid="18" grpId="0"/>
      <p:bldP spid="19" grpId="0"/>
      <p:bldP spid="16" grpId="0"/>
      <p:bldP spid="17" grpId="0"/>
      <p:bldP spid="14" grpId="0"/>
      <p:bldP spid="15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0170C-CA56-4EB2-A85B-D6CB9EBF1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/>
          <a:stretch/>
        </p:blipFill>
        <p:spPr>
          <a:xfrm>
            <a:off x="4033059" y="2058772"/>
            <a:ext cx="4644386" cy="350831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牙齿的常见疾病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4D6E4E47-7165-4722-90DF-C8EA252C7513}"/>
              </a:ext>
            </a:extLst>
          </p:cNvPr>
          <p:cNvSpPr/>
          <p:nvPr/>
        </p:nvSpPr>
        <p:spPr>
          <a:xfrm>
            <a:off x="9166979" y="2728801"/>
            <a:ext cx="2201376" cy="2551426"/>
          </a:xfrm>
          <a:prstGeom prst="rect">
            <a:avLst/>
          </a:prstGeom>
          <a:ln>
            <a:solidFill>
              <a:srgbClr val="50AFD5"/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牙痛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牙出血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牙龈红肿、流脓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牙齿松动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口干、口臭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459D862-BC92-4383-BA49-1BBCC47F8D1C}"/>
              </a:ext>
            </a:extLst>
          </p:cNvPr>
          <p:cNvSpPr/>
          <p:nvPr/>
        </p:nvSpPr>
        <p:spPr>
          <a:xfrm>
            <a:off x="839788" y="2728801"/>
            <a:ext cx="2233995" cy="2551426"/>
          </a:xfrm>
          <a:prstGeom prst="rect">
            <a:avLst/>
          </a:prstGeom>
          <a:ln>
            <a:solidFill>
              <a:srgbClr val="50AFD5"/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蛀牙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牙周炎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畸形牙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缺牙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2C0A412-73B9-4D65-8009-E135B089F5B4}"/>
              </a:ext>
            </a:extLst>
          </p:cNvPr>
          <p:cNvSpPr/>
          <p:nvPr/>
        </p:nvSpPr>
        <p:spPr>
          <a:xfrm>
            <a:off x="9161296" y="2441946"/>
            <a:ext cx="2207059" cy="461665"/>
          </a:xfrm>
          <a:prstGeom prst="rect">
            <a:avLst/>
          </a:prstGeom>
          <a:solidFill>
            <a:srgbClr val="50AFD5"/>
          </a:solidFill>
          <a:ln>
            <a:solidFill>
              <a:srgbClr val="50AF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牙周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A3F5412-8FB3-4E7F-9C37-2E75183DACA1}"/>
              </a:ext>
            </a:extLst>
          </p:cNvPr>
          <p:cNvSpPr/>
          <p:nvPr/>
        </p:nvSpPr>
        <p:spPr>
          <a:xfrm>
            <a:off x="834581" y="2441947"/>
            <a:ext cx="2239202" cy="461665"/>
          </a:xfrm>
          <a:prstGeom prst="rect">
            <a:avLst/>
          </a:prstGeom>
          <a:solidFill>
            <a:srgbClr val="50AFD5"/>
          </a:solidFill>
          <a:ln>
            <a:solidFill>
              <a:srgbClr val="50AF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</a:t>
            </a:r>
          </a:p>
        </p:txBody>
      </p:sp>
    </p:spTree>
    <p:extLst>
      <p:ext uri="{BB962C8B-B14F-4D97-AF65-F5344CB8AC3E}">
        <p14:creationId xmlns:p14="http://schemas.microsoft.com/office/powerpoint/2010/main" val="18753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20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牙齿的常见疾病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EE51E934-8475-466A-831C-23BB1F859541}"/>
              </a:ext>
            </a:extLst>
          </p:cNvPr>
          <p:cNvSpPr/>
          <p:nvPr/>
        </p:nvSpPr>
        <p:spPr>
          <a:xfrm>
            <a:off x="342337" y="2152453"/>
            <a:ext cx="6498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儿童期是一个人生长发育的 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关键时期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儿童最常见的口腔疾病就是 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龋齿</a:t>
            </a:r>
            <a:r>
              <a:rPr lang="en-US" altLang="zh-CN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蛀牙</a:t>
            </a:r>
            <a:r>
              <a:rPr lang="en-US" altLang="zh-CN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000" b="1" dirty="0">
              <a:solidFill>
                <a:srgbClr val="50AF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80124B6-13E8-4E62-A7B5-56DE48A15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09" y="1761565"/>
            <a:ext cx="5096435" cy="50964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9281F43-E1F3-4F46-B755-03CF8312B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5"/>
          <a:stretch/>
        </p:blipFill>
        <p:spPr>
          <a:xfrm>
            <a:off x="1982170" y="3876855"/>
            <a:ext cx="2305974" cy="13490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368274-558E-406B-ACF8-7ABBB411A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9" b="-2424"/>
          <a:stretch/>
        </p:blipFill>
        <p:spPr>
          <a:xfrm>
            <a:off x="1973249" y="5225900"/>
            <a:ext cx="2305974" cy="13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牙齿的常见疾病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EDFD2E4C-B2DC-4DCE-ADB0-C35B366AC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57" y="1908292"/>
            <a:ext cx="4328819" cy="4328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99F2C9A-CF09-4B3C-9601-CC3D2F67B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3487691"/>
            <a:ext cx="3061348" cy="252632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3C0CA6C-1D5A-466B-88A2-AF8407137CE4}"/>
              </a:ext>
            </a:extLst>
          </p:cNvPr>
          <p:cNvSpPr/>
          <p:nvPr/>
        </p:nvSpPr>
        <p:spPr>
          <a:xfrm>
            <a:off x="342337" y="2152453"/>
            <a:ext cx="6498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成人最常见的是  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牙龈炎、牙龈出血</a:t>
            </a:r>
          </a:p>
        </p:txBody>
      </p:sp>
    </p:spTree>
    <p:extLst>
      <p:ext uri="{BB962C8B-B14F-4D97-AF65-F5344CB8AC3E}">
        <p14:creationId xmlns:p14="http://schemas.microsoft.com/office/powerpoint/2010/main" val="36923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ACA9C44-23A8-4447-80A3-B0526B5636FE}"/>
              </a:ext>
            </a:extLst>
          </p:cNvPr>
          <p:cNvSpPr/>
          <p:nvPr/>
        </p:nvSpPr>
        <p:spPr>
          <a:xfrm>
            <a:off x="5915378" y="1614311"/>
            <a:ext cx="5588000" cy="2619022"/>
          </a:xfrm>
          <a:prstGeom prst="rect">
            <a:avLst/>
          </a:prstGeom>
          <a:solidFill>
            <a:srgbClr val="50AF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3">
            <a:extLst>
              <a:ext uri="{FF2B5EF4-FFF2-40B4-BE49-F238E27FC236}">
                <a16:creationId xmlns:a16="http://schemas.microsoft.com/office/drawing/2014/main" id="{B9A6229D-B118-4335-89D1-531461B1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69245"/>
            <a:ext cx="7058026" cy="59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2FCFB3-75C4-4D91-A500-B638B6644512}"/>
              </a:ext>
            </a:extLst>
          </p:cNvPr>
          <p:cNvSpPr/>
          <p:nvPr/>
        </p:nvSpPr>
        <p:spPr>
          <a:xfrm>
            <a:off x="6016978" y="1693333"/>
            <a:ext cx="5407378" cy="24609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AD7194-98F2-400D-AC35-7393B84DCF2C}"/>
              </a:ext>
            </a:extLst>
          </p:cNvPr>
          <p:cNvSpPr txBox="1"/>
          <p:nvPr/>
        </p:nvSpPr>
        <p:spPr>
          <a:xfrm>
            <a:off x="6496874" y="2754401"/>
            <a:ext cx="459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C4F6F-895F-4315-80C1-5148BBB8503F}"/>
              </a:ext>
            </a:extLst>
          </p:cNvPr>
          <p:cNvSpPr txBox="1"/>
          <p:nvPr/>
        </p:nvSpPr>
        <p:spPr>
          <a:xfrm>
            <a:off x="6488239" y="2133599"/>
            <a:ext cx="266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PART  FIVE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FIVE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049EBA8-506F-4561-8D51-519BAD3920D3}"/>
              </a:ext>
            </a:extLst>
          </p:cNvPr>
          <p:cNvSpPr/>
          <p:nvPr/>
        </p:nvSpPr>
        <p:spPr>
          <a:xfrm>
            <a:off x="1014388" y="3605649"/>
            <a:ext cx="345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防治龋齿要紧记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50F646-E949-4E56-A404-2AD75EF05760}"/>
              </a:ext>
            </a:extLst>
          </p:cNvPr>
          <p:cNvSpPr/>
          <p:nvPr/>
        </p:nvSpPr>
        <p:spPr>
          <a:xfrm>
            <a:off x="7709994" y="3605649"/>
            <a:ext cx="402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成人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防治牙周疾病是关键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959E4FB-1B43-4774-A178-4B23F4C4F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27" y="2978263"/>
            <a:ext cx="4082937" cy="408293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F44CACC-9487-4207-8430-6478091C1930}"/>
              </a:ext>
            </a:extLst>
          </p:cNvPr>
          <p:cNvSpPr/>
          <p:nvPr/>
        </p:nvSpPr>
        <p:spPr>
          <a:xfrm>
            <a:off x="888383" y="1612272"/>
            <a:ext cx="10415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世界卫生组织对牙齿健康的标准是：8020，即80岁老人至少有20颗功能牙（即能够正常咀嚼食物，不松动的牙）。建立这一标准的目的是：通过延长牙齿的寿命来保证人的长寿和提高生命质量。</a:t>
            </a:r>
          </a:p>
        </p:txBody>
      </p:sp>
    </p:spTree>
    <p:extLst>
      <p:ext uri="{BB962C8B-B14F-4D97-AF65-F5344CB8AC3E}">
        <p14:creationId xmlns:p14="http://schemas.microsoft.com/office/powerpoint/2010/main" val="38733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83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ïṧḷïḓê-Rectangle 18">
            <a:extLst>
              <a:ext uri="{FF2B5EF4-FFF2-40B4-BE49-F238E27FC236}">
                <a16:creationId xmlns:a16="http://schemas.microsoft.com/office/drawing/2014/main" id="{30709D4F-6286-49E0-84C2-59F71C834218}"/>
              </a:ext>
            </a:extLst>
          </p:cNvPr>
          <p:cNvSpPr/>
          <p:nvPr/>
        </p:nvSpPr>
        <p:spPr>
          <a:xfrm>
            <a:off x="669925" y="2175395"/>
            <a:ext cx="3632183" cy="1872208"/>
          </a:xfrm>
          <a:prstGeom prst="rect">
            <a:avLst/>
          </a:prstGeom>
          <a:solidFill>
            <a:srgbClr val="50AF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1" name="ïṧḷïḓê-Rectangle 19">
            <a:extLst>
              <a:ext uri="{FF2B5EF4-FFF2-40B4-BE49-F238E27FC236}">
                <a16:creationId xmlns:a16="http://schemas.microsoft.com/office/drawing/2014/main" id="{AF05CE2C-81EE-4A7E-92DF-3CA1ED89C2B7}"/>
              </a:ext>
            </a:extLst>
          </p:cNvPr>
          <p:cNvSpPr/>
          <p:nvPr/>
        </p:nvSpPr>
        <p:spPr>
          <a:xfrm>
            <a:off x="669925" y="4047603"/>
            <a:ext cx="3632183" cy="840638"/>
          </a:xfrm>
          <a:prstGeom prst="rect">
            <a:avLst/>
          </a:prstGeom>
          <a:solidFill>
            <a:srgbClr val="50AF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32" name="ïṧḷïḓê-Straight Connector 20">
            <a:extLst>
              <a:ext uri="{FF2B5EF4-FFF2-40B4-BE49-F238E27FC236}">
                <a16:creationId xmlns:a16="http://schemas.microsoft.com/office/drawing/2014/main" id="{C075CD8C-1418-48A3-A086-6C3639030731}"/>
              </a:ext>
            </a:extLst>
          </p:cNvPr>
          <p:cNvCxnSpPr>
            <a:cxnSpLocks/>
          </p:cNvCxnSpPr>
          <p:nvPr/>
        </p:nvCxnSpPr>
        <p:spPr>
          <a:xfrm flipH="1">
            <a:off x="4270687" y="4960371"/>
            <a:ext cx="9083" cy="992182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ïṧḷïḓê-Rectangle 23">
            <a:extLst>
              <a:ext uri="{FF2B5EF4-FFF2-40B4-BE49-F238E27FC236}">
                <a16:creationId xmlns:a16="http://schemas.microsoft.com/office/drawing/2014/main" id="{F80456FE-7FA9-48F0-A7EE-420FC634EBC3}"/>
              </a:ext>
            </a:extLst>
          </p:cNvPr>
          <p:cNvSpPr/>
          <p:nvPr/>
        </p:nvSpPr>
        <p:spPr>
          <a:xfrm>
            <a:off x="714419" y="5211953"/>
            <a:ext cx="3616509" cy="485070"/>
          </a:xfrm>
          <a:prstGeom prst="rect">
            <a:avLst/>
          </a:prstGeom>
        </p:spPr>
        <p:txBody>
          <a:bodyPr wrap="square" lIns="144000" tIns="0" rIns="144000" bIns="0" anchor="ctr" anchorCtr="1"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rgbClr val="000000"/>
                </a:solidFill>
              </a:rPr>
              <a:t>此部分内容作为文字排版占位显示（建议使用主题字体）</a:t>
            </a:r>
            <a:br>
              <a:rPr lang="zh-CN" altLang="en-US" sz="1050" dirty="0">
                <a:solidFill>
                  <a:srgbClr val="000000"/>
                </a:solidFill>
              </a:rPr>
            </a:br>
            <a:r>
              <a:rPr lang="zh-CN" altLang="en-US" sz="1050" dirty="0">
                <a:solidFill>
                  <a:srgbClr val="000000"/>
                </a:solidFill>
              </a:rPr>
              <a:t>如需更改请在（设置形状格式）菜单下（文本选项）中调整</a:t>
            </a:r>
          </a:p>
        </p:txBody>
      </p:sp>
      <p:sp>
        <p:nvSpPr>
          <p:cNvPr id="24" name="ïṧḷïḓê-Rectangle 12">
            <a:extLst>
              <a:ext uri="{FF2B5EF4-FFF2-40B4-BE49-F238E27FC236}">
                <a16:creationId xmlns:a16="http://schemas.microsoft.com/office/drawing/2014/main" id="{DF757672-8939-464B-B78A-6B0B91881053}"/>
              </a:ext>
            </a:extLst>
          </p:cNvPr>
          <p:cNvSpPr/>
          <p:nvPr/>
        </p:nvSpPr>
        <p:spPr>
          <a:xfrm>
            <a:off x="4290652" y="2175395"/>
            <a:ext cx="3632184" cy="1872208"/>
          </a:xfrm>
          <a:prstGeom prst="rect">
            <a:avLst/>
          </a:prstGeom>
          <a:solidFill>
            <a:srgbClr val="2679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5" name="ïṧḷïḓê-Rectangle 13">
            <a:extLst>
              <a:ext uri="{FF2B5EF4-FFF2-40B4-BE49-F238E27FC236}">
                <a16:creationId xmlns:a16="http://schemas.microsoft.com/office/drawing/2014/main" id="{F7C0A636-7A51-420D-84F8-F9F82DBAAF47}"/>
              </a:ext>
            </a:extLst>
          </p:cNvPr>
          <p:cNvSpPr/>
          <p:nvPr/>
        </p:nvSpPr>
        <p:spPr>
          <a:xfrm>
            <a:off x="4290652" y="4047603"/>
            <a:ext cx="3632184" cy="840638"/>
          </a:xfrm>
          <a:prstGeom prst="rect">
            <a:avLst/>
          </a:prstGeom>
          <a:solidFill>
            <a:srgbClr val="2679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26" name="ïṧḷïḓê-Straight Connector 14">
            <a:extLst>
              <a:ext uri="{FF2B5EF4-FFF2-40B4-BE49-F238E27FC236}">
                <a16:creationId xmlns:a16="http://schemas.microsoft.com/office/drawing/2014/main" id="{7E55B738-1048-4F9F-90C8-3FAFACE4F971}"/>
              </a:ext>
            </a:extLst>
          </p:cNvPr>
          <p:cNvCxnSpPr>
            <a:cxnSpLocks/>
          </p:cNvCxnSpPr>
          <p:nvPr/>
        </p:nvCxnSpPr>
        <p:spPr>
          <a:xfrm>
            <a:off x="7892597" y="4978697"/>
            <a:ext cx="0" cy="992182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ïṧḷïḓê-Rectangle 17">
            <a:extLst>
              <a:ext uri="{FF2B5EF4-FFF2-40B4-BE49-F238E27FC236}">
                <a16:creationId xmlns:a16="http://schemas.microsoft.com/office/drawing/2014/main" id="{D95139A5-98D8-417C-A4FD-506CA93CEBB5}"/>
              </a:ext>
            </a:extLst>
          </p:cNvPr>
          <p:cNvSpPr/>
          <p:nvPr/>
        </p:nvSpPr>
        <p:spPr>
          <a:xfrm>
            <a:off x="4260682" y="5211953"/>
            <a:ext cx="3616509" cy="485070"/>
          </a:xfrm>
          <a:prstGeom prst="rect">
            <a:avLst/>
          </a:prstGeom>
        </p:spPr>
        <p:txBody>
          <a:bodyPr wrap="square" lIns="144000" tIns="0" rIns="144000" bIns="0" anchor="ctr" anchorCtr="1"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rgbClr val="000000"/>
                </a:solidFill>
              </a:rPr>
              <a:t>此部分内容作为文字排版占位显示（建议使用主题字体）</a:t>
            </a:r>
            <a:br>
              <a:rPr lang="zh-CN" altLang="en-US" sz="1050" dirty="0">
                <a:solidFill>
                  <a:srgbClr val="000000"/>
                </a:solidFill>
              </a:rPr>
            </a:br>
            <a:r>
              <a:rPr lang="zh-CN" altLang="en-US" sz="1050" dirty="0">
                <a:solidFill>
                  <a:srgbClr val="000000"/>
                </a:solidFill>
              </a:rPr>
              <a:t>如需更改请在（设置形状格式）菜单下（文本选项）中调整</a:t>
            </a:r>
          </a:p>
        </p:txBody>
      </p:sp>
      <p:sp>
        <p:nvSpPr>
          <p:cNvPr id="19" name="ïṧḷïḓê-Rectangle 7">
            <a:extLst>
              <a:ext uri="{FF2B5EF4-FFF2-40B4-BE49-F238E27FC236}">
                <a16:creationId xmlns:a16="http://schemas.microsoft.com/office/drawing/2014/main" id="{4FC7C778-C64F-4954-A998-234C18F8265C}"/>
              </a:ext>
            </a:extLst>
          </p:cNvPr>
          <p:cNvSpPr/>
          <p:nvPr/>
        </p:nvSpPr>
        <p:spPr>
          <a:xfrm>
            <a:off x="7891987" y="2175395"/>
            <a:ext cx="3632184" cy="1872208"/>
          </a:xfrm>
          <a:prstGeom prst="rect">
            <a:avLst/>
          </a:prstGeom>
          <a:solidFill>
            <a:srgbClr val="50AF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ïṧḷïḓê-Rectangle 8">
            <a:extLst>
              <a:ext uri="{FF2B5EF4-FFF2-40B4-BE49-F238E27FC236}">
                <a16:creationId xmlns:a16="http://schemas.microsoft.com/office/drawing/2014/main" id="{1ACCACAF-1CFA-4F2B-9F9E-B890B721D5FC}"/>
              </a:ext>
            </a:extLst>
          </p:cNvPr>
          <p:cNvSpPr/>
          <p:nvPr/>
        </p:nvSpPr>
        <p:spPr>
          <a:xfrm>
            <a:off x="7891987" y="4047603"/>
            <a:ext cx="3632184" cy="840638"/>
          </a:xfrm>
          <a:prstGeom prst="rect">
            <a:avLst/>
          </a:prstGeom>
          <a:solidFill>
            <a:srgbClr val="50AF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is1ide-Rectangle 11">
            <a:extLst>
              <a:ext uri="{FF2B5EF4-FFF2-40B4-BE49-F238E27FC236}">
                <a16:creationId xmlns:a16="http://schemas.microsoft.com/office/drawing/2014/main" id="{70572CF3-F3E1-4424-A701-2377CBDE9CDD}"/>
              </a:ext>
            </a:extLst>
          </p:cNvPr>
          <p:cNvSpPr/>
          <p:nvPr/>
        </p:nvSpPr>
        <p:spPr>
          <a:xfrm>
            <a:off x="7952099" y="5211953"/>
            <a:ext cx="3616509" cy="485070"/>
          </a:xfrm>
          <a:prstGeom prst="rect">
            <a:avLst/>
          </a:prstGeom>
        </p:spPr>
        <p:txBody>
          <a:bodyPr wrap="square" lIns="144000" tIns="0" rIns="144000" bIns="0" anchor="ctr" anchorCtr="1"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50">
                <a:solidFill>
                  <a:srgbClr val="000000"/>
                </a:solidFill>
              </a:rPr>
              <a:t>此部分内容作为文字排版占位显示（建议使用主题字体）</a:t>
            </a:r>
            <a:br>
              <a:rPr lang="zh-CN" altLang="en-US" sz="1050">
                <a:solidFill>
                  <a:srgbClr val="000000"/>
                </a:solidFill>
              </a:rPr>
            </a:br>
            <a:r>
              <a:rPr lang="zh-CN" altLang="en-US" sz="1050">
                <a:solidFill>
                  <a:srgbClr val="000000"/>
                </a:solidFill>
              </a:rPr>
              <a:t>如需更改请在（设置形状格式）菜单下（文本选项）中调整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FIVE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71F3DE8-AF0A-45EC-8BC2-B550CAA95767}"/>
              </a:ext>
            </a:extLst>
          </p:cNvPr>
          <p:cNvSpPr/>
          <p:nvPr/>
        </p:nvSpPr>
        <p:spPr>
          <a:xfrm>
            <a:off x="8758508" y="426973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养成刷牙好习惯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F6A35FB-DE3A-421B-BDDB-F099C6ABA536}"/>
              </a:ext>
            </a:extLst>
          </p:cNvPr>
          <p:cNvSpPr/>
          <p:nvPr/>
        </p:nvSpPr>
        <p:spPr>
          <a:xfrm>
            <a:off x="1366736" y="426973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少吃糖果和甜食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D0B61FB-3DDA-4510-A116-C6009A820E04}"/>
              </a:ext>
            </a:extLst>
          </p:cNvPr>
          <p:cNvSpPr/>
          <p:nvPr/>
        </p:nvSpPr>
        <p:spPr>
          <a:xfrm>
            <a:off x="4618114" y="4269731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每半年进行一次口腔检查</a:t>
            </a:r>
          </a:p>
        </p:txBody>
      </p:sp>
      <p:sp>
        <p:nvSpPr>
          <p:cNvPr id="36" name="candy-paper_77360">
            <a:extLst>
              <a:ext uri="{FF2B5EF4-FFF2-40B4-BE49-F238E27FC236}">
                <a16:creationId xmlns:a16="http://schemas.microsoft.com/office/drawing/2014/main" id="{756DA0F6-89FB-4442-B9AA-DE3F110F719A}"/>
              </a:ext>
            </a:extLst>
          </p:cNvPr>
          <p:cNvSpPr>
            <a:spLocks noChangeAspect="1"/>
          </p:cNvSpPr>
          <p:nvPr/>
        </p:nvSpPr>
        <p:spPr bwMode="auto">
          <a:xfrm>
            <a:off x="1972645" y="2852658"/>
            <a:ext cx="813522" cy="812200"/>
          </a:xfrm>
          <a:custGeom>
            <a:avLst/>
            <a:gdLst>
              <a:gd name="connsiteX0" fmla="*/ 54540 w 608415"/>
              <a:gd name="connsiteY0" fmla="*/ 376938 h 607427"/>
              <a:gd name="connsiteX1" fmla="*/ 72202 w 608415"/>
              <a:gd name="connsiteY1" fmla="*/ 379264 h 607427"/>
              <a:gd name="connsiteX2" fmla="*/ 228833 w 608415"/>
              <a:gd name="connsiteY2" fmla="*/ 535636 h 607427"/>
              <a:gd name="connsiteX3" fmla="*/ 231162 w 608415"/>
              <a:gd name="connsiteY3" fmla="*/ 553366 h 607427"/>
              <a:gd name="connsiteX4" fmla="*/ 203699 w 608415"/>
              <a:gd name="connsiteY4" fmla="*/ 600161 h 607427"/>
              <a:gd name="connsiteX5" fmla="*/ 191083 w 608415"/>
              <a:gd name="connsiteY5" fmla="*/ 607427 h 607427"/>
              <a:gd name="connsiteX6" fmla="*/ 149644 w 608415"/>
              <a:gd name="connsiteY6" fmla="*/ 607427 h 607427"/>
              <a:gd name="connsiteX7" fmla="*/ 132952 w 608415"/>
              <a:gd name="connsiteY7" fmla="*/ 590860 h 607427"/>
              <a:gd name="connsiteX8" fmla="*/ 133049 w 608415"/>
              <a:gd name="connsiteY8" fmla="*/ 557628 h 607427"/>
              <a:gd name="connsiteX9" fmla="*/ 116358 w 608415"/>
              <a:gd name="connsiteY9" fmla="*/ 541061 h 607427"/>
              <a:gd name="connsiteX10" fmla="*/ 83168 w 608415"/>
              <a:gd name="connsiteY10" fmla="*/ 541061 h 607427"/>
              <a:gd name="connsiteX11" fmla="*/ 66476 w 608415"/>
              <a:gd name="connsiteY11" fmla="*/ 524397 h 607427"/>
              <a:gd name="connsiteX12" fmla="*/ 66476 w 608415"/>
              <a:gd name="connsiteY12" fmla="*/ 491262 h 607427"/>
              <a:gd name="connsiteX13" fmla="*/ 49881 w 608415"/>
              <a:gd name="connsiteY13" fmla="*/ 474695 h 607427"/>
              <a:gd name="connsiteX14" fmla="*/ 16692 w 608415"/>
              <a:gd name="connsiteY14" fmla="*/ 474695 h 607427"/>
              <a:gd name="connsiteX15" fmla="*/ 0 w 608415"/>
              <a:gd name="connsiteY15" fmla="*/ 458031 h 607427"/>
              <a:gd name="connsiteX16" fmla="*/ 0 w 608415"/>
              <a:gd name="connsiteY16" fmla="*/ 416758 h 607427"/>
              <a:gd name="connsiteX17" fmla="*/ 7278 w 608415"/>
              <a:gd name="connsiteY17" fmla="*/ 404066 h 607427"/>
              <a:gd name="connsiteX18" fmla="*/ 327914 w 608415"/>
              <a:gd name="connsiteY18" fmla="*/ 149266 h 607427"/>
              <a:gd name="connsiteX19" fmla="*/ 313505 w 608415"/>
              <a:gd name="connsiteY19" fmla="*/ 155225 h 607427"/>
              <a:gd name="connsiteX20" fmla="*/ 210744 w 608415"/>
              <a:gd name="connsiteY20" fmla="*/ 257835 h 607427"/>
              <a:gd name="connsiteX21" fmla="*/ 210744 w 608415"/>
              <a:gd name="connsiteY21" fmla="*/ 286612 h 607427"/>
              <a:gd name="connsiteX22" fmla="*/ 225203 w 608415"/>
              <a:gd name="connsiteY22" fmla="*/ 292619 h 607427"/>
              <a:gd name="connsiteX23" fmla="*/ 239661 w 608415"/>
              <a:gd name="connsiteY23" fmla="*/ 286612 h 607427"/>
              <a:gd name="connsiteX24" fmla="*/ 342324 w 608415"/>
              <a:gd name="connsiteY24" fmla="*/ 184099 h 607427"/>
              <a:gd name="connsiteX25" fmla="*/ 342324 w 608415"/>
              <a:gd name="connsiteY25" fmla="*/ 155225 h 607427"/>
              <a:gd name="connsiteX26" fmla="*/ 327914 w 608415"/>
              <a:gd name="connsiteY26" fmla="*/ 149266 h 607427"/>
              <a:gd name="connsiteX27" fmla="*/ 331262 w 608415"/>
              <a:gd name="connsiteY27" fmla="*/ 85461 h 607427"/>
              <a:gd name="connsiteX28" fmla="*/ 344653 w 608415"/>
              <a:gd name="connsiteY28" fmla="*/ 90984 h 607427"/>
              <a:gd name="connsiteX29" fmla="*/ 517278 w 608415"/>
              <a:gd name="connsiteY29" fmla="*/ 263358 h 607427"/>
              <a:gd name="connsiteX30" fmla="*/ 517278 w 608415"/>
              <a:gd name="connsiteY30" fmla="*/ 290100 h 607427"/>
              <a:gd name="connsiteX31" fmla="*/ 290604 w 608415"/>
              <a:gd name="connsiteY31" fmla="*/ 516443 h 607427"/>
              <a:gd name="connsiteX32" fmla="*/ 263823 w 608415"/>
              <a:gd name="connsiteY32" fmla="*/ 516443 h 607427"/>
              <a:gd name="connsiteX33" fmla="*/ 91197 w 608415"/>
              <a:gd name="connsiteY33" fmla="*/ 344070 h 607427"/>
              <a:gd name="connsiteX34" fmla="*/ 85666 w 608415"/>
              <a:gd name="connsiteY34" fmla="*/ 330699 h 607427"/>
              <a:gd name="connsiteX35" fmla="*/ 91197 w 608415"/>
              <a:gd name="connsiteY35" fmla="*/ 317327 h 607427"/>
              <a:gd name="connsiteX36" fmla="*/ 317871 w 608415"/>
              <a:gd name="connsiteY36" fmla="*/ 90984 h 607427"/>
              <a:gd name="connsiteX37" fmla="*/ 331262 w 608415"/>
              <a:gd name="connsiteY37" fmla="*/ 85461 h 607427"/>
              <a:gd name="connsiteX38" fmla="*/ 417368 w 608415"/>
              <a:gd name="connsiteY38" fmla="*/ 0 h 607427"/>
              <a:gd name="connsiteX39" fmla="*/ 458896 w 608415"/>
              <a:gd name="connsiteY39" fmla="*/ 0 h 607427"/>
              <a:gd name="connsiteX40" fmla="*/ 475488 w 608415"/>
              <a:gd name="connsiteY40" fmla="*/ 16572 h 607427"/>
              <a:gd name="connsiteX41" fmla="*/ 475488 w 608415"/>
              <a:gd name="connsiteY41" fmla="*/ 49814 h 607427"/>
              <a:gd name="connsiteX42" fmla="*/ 492079 w 608415"/>
              <a:gd name="connsiteY42" fmla="*/ 66386 h 607427"/>
              <a:gd name="connsiteX43" fmla="*/ 525360 w 608415"/>
              <a:gd name="connsiteY43" fmla="*/ 66386 h 607427"/>
              <a:gd name="connsiteX44" fmla="*/ 541951 w 608415"/>
              <a:gd name="connsiteY44" fmla="*/ 82958 h 607427"/>
              <a:gd name="connsiteX45" fmla="*/ 541951 w 608415"/>
              <a:gd name="connsiteY45" fmla="*/ 116200 h 607427"/>
              <a:gd name="connsiteX46" fmla="*/ 558543 w 608415"/>
              <a:gd name="connsiteY46" fmla="*/ 132773 h 607427"/>
              <a:gd name="connsiteX47" fmla="*/ 591823 w 608415"/>
              <a:gd name="connsiteY47" fmla="*/ 132773 h 607427"/>
              <a:gd name="connsiteX48" fmla="*/ 608415 w 608415"/>
              <a:gd name="connsiteY48" fmla="*/ 149345 h 607427"/>
              <a:gd name="connsiteX49" fmla="*/ 608415 w 608415"/>
              <a:gd name="connsiteY49" fmla="*/ 190727 h 607427"/>
              <a:gd name="connsiteX50" fmla="*/ 601138 w 608415"/>
              <a:gd name="connsiteY50" fmla="*/ 203423 h 607427"/>
              <a:gd name="connsiteX51" fmla="*/ 553886 w 608415"/>
              <a:gd name="connsiteY51" fmla="*/ 230559 h 607427"/>
              <a:gd name="connsiteX52" fmla="*/ 536324 w 608415"/>
              <a:gd name="connsiteY52" fmla="*/ 228233 h 607427"/>
              <a:gd name="connsiteX53" fmla="*/ 379625 w 608415"/>
              <a:gd name="connsiteY53" fmla="*/ 71716 h 607427"/>
              <a:gd name="connsiteX54" fmla="*/ 377296 w 608415"/>
              <a:gd name="connsiteY54" fmla="*/ 54078 h 607427"/>
              <a:gd name="connsiteX55" fmla="*/ 404755 w 608415"/>
              <a:gd name="connsiteY55" fmla="*/ 7171 h 607427"/>
              <a:gd name="connsiteX56" fmla="*/ 417368 w 608415"/>
              <a:gd name="connsiteY56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8415" h="607427">
                <a:moveTo>
                  <a:pt x="54540" y="376938"/>
                </a:moveTo>
                <a:cubicBezTo>
                  <a:pt x="60265" y="373644"/>
                  <a:pt x="67544" y="374613"/>
                  <a:pt x="72202" y="379264"/>
                </a:cubicBezTo>
                <a:lnTo>
                  <a:pt x="228833" y="535636"/>
                </a:lnTo>
                <a:cubicBezTo>
                  <a:pt x="233589" y="540383"/>
                  <a:pt x="234559" y="547649"/>
                  <a:pt x="231162" y="553366"/>
                </a:cubicBezTo>
                <a:lnTo>
                  <a:pt x="203699" y="600161"/>
                </a:lnTo>
                <a:cubicBezTo>
                  <a:pt x="201078" y="604618"/>
                  <a:pt x="196323" y="607427"/>
                  <a:pt x="191083" y="607427"/>
                </a:cubicBezTo>
                <a:lnTo>
                  <a:pt x="149644" y="607427"/>
                </a:lnTo>
                <a:cubicBezTo>
                  <a:pt x="140425" y="607427"/>
                  <a:pt x="133049" y="599967"/>
                  <a:pt x="132952" y="590860"/>
                </a:cubicBezTo>
                <a:lnTo>
                  <a:pt x="133049" y="557628"/>
                </a:lnTo>
                <a:cubicBezTo>
                  <a:pt x="133049" y="548424"/>
                  <a:pt x="125577" y="540964"/>
                  <a:pt x="116358" y="541061"/>
                </a:cubicBezTo>
                <a:lnTo>
                  <a:pt x="83168" y="541061"/>
                </a:lnTo>
                <a:cubicBezTo>
                  <a:pt x="73949" y="541061"/>
                  <a:pt x="66476" y="533601"/>
                  <a:pt x="66476" y="524397"/>
                </a:cubicBezTo>
                <a:lnTo>
                  <a:pt x="66476" y="491262"/>
                </a:lnTo>
                <a:cubicBezTo>
                  <a:pt x="66476" y="482058"/>
                  <a:pt x="59101" y="474598"/>
                  <a:pt x="49881" y="474695"/>
                </a:cubicBezTo>
                <a:lnTo>
                  <a:pt x="16692" y="474695"/>
                </a:lnTo>
                <a:cubicBezTo>
                  <a:pt x="7473" y="474695"/>
                  <a:pt x="0" y="467235"/>
                  <a:pt x="0" y="458031"/>
                </a:cubicBezTo>
                <a:lnTo>
                  <a:pt x="0" y="416758"/>
                </a:lnTo>
                <a:cubicBezTo>
                  <a:pt x="0" y="411526"/>
                  <a:pt x="2814" y="406682"/>
                  <a:pt x="7278" y="404066"/>
                </a:cubicBezTo>
                <a:close/>
                <a:moveTo>
                  <a:pt x="327914" y="149266"/>
                </a:moveTo>
                <a:cubicBezTo>
                  <a:pt x="322698" y="149266"/>
                  <a:pt x="317483" y="151252"/>
                  <a:pt x="313505" y="155225"/>
                </a:cubicBezTo>
                <a:lnTo>
                  <a:pt x="210744" y="257835"/>
                </a:lnTo>
                <a:cubicBezTo>
                  <a:pt x="202787" y="265780"/>
                  <a:pt x="202787" y="278667"/>
                  <a:pt x="210744" y="286612"/>
                </a:cubicBezTo>
                <a:cubicBezTo>
                  <a:pt x="214723" y="290682"/>
                  <a:pt x="219963" y="292619"/>
                  <a:pt x="225203" y="292619"/>
                </a:cubicBezTo>
                <a:cubicBezTo>
                  <a:pt x="230442" y="292619"/>
                  <a:pt x="235585" y="290682"/>
                  <a:pt x="239661" y="286612"/>
                </a:cubicBezTo>
                <a:lnTo>
                  <a:pt x="342324" y="184099"/>
                </a:lnTo>
                <a:cubicBezTo>
                  <a:pt x="350281" y="176154"/>
                  <a:pt x="350281" y="163267"/>
                  <a:pt x="342324" y="155225"/>
                </a:cubicBezTo>
                <a:cubicBezTo>
                  <a:pt x="338345" y="151252"/>
                  <a:pt x="333130" y="149266"/>
                  <a:pt x="327914" y="149266"/>
                </a:cubicBezTo>
                <a:close/>
                <a:moveTo>
                  <a:pt x="331262" y="85461"/>
                </a:moveTo>
                <a:cubicBezTo>
                  <a:pt x="336114" y="85461"/>
                  <a:pt x="340965" y="87302"/>
                  <a:pt x="344653" y="90984"/>
                </a:cubicBezTo>
                <a:lnTo>
                  <a:pt x="517278" y="263358"/>
                </a:lnTo>
                <a:cubicBezTo>
                  <a:pt x="524653" y="270722"/>
                  <a:pt x="524653" y="282639"/>
                  <a:pt x="517278" y="290100"/>
                </a:cubicBezTo>
                <a:lnTo>
                  <a:pt x="290604" y="516443"/>
                </a:lnTo>
                <a:cubicBezTo>
                  <a:pt x="283230" y="523807"/>
                  <a:pt x="271197" y="523807"/>
                  <a:pt x="263823" y="516443"/>
                </a:cubicBezTo>
                <a:lnTo>
                  <a:pt x="91197" y="344070"/>
                </a:lnTo>
                <a:cubicBezTo>
                  <a:pt x="87607" y="340485"/>
                  <a:pt x="85666" y="335737"/>
                  <a:pt x="85666" y="330699"/>
                </a:cubicBezTo>
                <a:cubicBezTo>
                  <a:pt x="85666" y="325660"/>
                  <a:pt x="87607" y="320912"/>
                  <a:pt x="91197" y="317327"/>
                </a:cubicBezTo>
                <a:lnTo>
                  <a:pt x="317871" y="90984"/>
                </a:lnTo>
                <a:cubicBezTo>
                  <a:pt x="321558" y="87302"/>
                  <a:pt x="326410" y="85461"/>
                  <a:pt x="331262" y="85461"/>
                </a:cubicBezTo>
                <a:close/>
                <a:moveTo>
                  <a:pt x="417368" y="0"/>
                </a:moveTo>
                <a:lnTo>
                  <a:pt x="458896" y="0"/>
                </a:lnTo>
                <a:cubicBezTo>
                  <a:pt x="468016" y="0"/>
                  <a:pt x="475488" y="7462"/>
                  <a:pt x="475488" y="16572"/>
                </a:cubicBezTo>
                <a:lnTo>
                  <a:pt x="475488" y="49814"/>
                </a:lnTo>
                <a:cubicBezTo>
                  <a:pt x="475488" y="58924"/>
                  <a:pt x="482959" y="66386"/>
                  <a:pt x="492079" y="66386"/>
                </a:cubicBezTo>
                <a:lnTo>
                  <a:pt x="525360" y="66386"/>
                </a:lnTo>
                <a:cubicBezTo>
                  <a:pt x="534480" y="66386"/>
                  <a:pt x="541951" y="73848"/>
                  <a:pt x="541951" y="82958"/>
                </a:cubicBezTo>
                <a:lnTo>
                  <a:pt x="541951" y="116200"/>
                </a:lnTo>
                <a:cubicBezTo>
                  <a:pt x="541951" y="125310"/>
                  <a:pt x="549422" y="132773"/>
                  <a:pt x="558543" y="132773"/>
                </a:cubicBezTo>
                <a:lnTo>
                  <a:pt x="591823" y="132773"/>
                </a:lnTo>
                <a:cubicBezTo>
                  <a:pt x="600944" y="132773"/>
                  <a:pt x="608415" y="140235"/>
                  <a:pt x="608415" y="149345"/>
                </a:cubicBezTo>
                <a:lnTo>
                  <a:pt x="608415" y="190727"/>
                </a:lnTo>
                <a:cubicBezTo>
                  <a:pt x="608415" y="195961"/>
                  <a:pt x="605698" y="200806"/>
                  <a:pt x="601138" y="203423"/>
                </a:cubicBezTo>
                <a:lnTo>
                  <a:pt x="553886" y="230559"/>
                </a:lnTo>
                <a:cubicBezTo>
                  <a:pt x="548161" y="233854"/>
                  <a:pt x="540981" y="232885"/>
                  <a:pt x="536324" y="228233"/>
                </a:cubicBezTo>
                <a:lnTo>
                  <a:pt x="379625" y="71716"/>
                </a:lnTo>
                <a:cubicBezTo>
                  <a:pt x="374870" y="67064"/>
                  <a:pt x="373997" y="59796"/>
                  <a:pt x="377296" y="54078"/>
                </a:cubicBezTo>
                <a:lnTo>
                  <a:pt x="404755" y="7171"/>
                </a:lnTo>
                <a:cubicBezTo>
                  <a:pt x="407374" y="2713"/>
                  <a:pt x="412226" y="0"/>
                  <a:pt x="417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bird-prints_22766">
            <a:extLst>
              <a:ext uri="{FF2B5EF4-FFF2-40B4-BE49-F238E27FC236}">
                <a16:creationId xmlns:a16="http://schemas.microsoft.com/office/drawing/2014/main" id="{EDF82BCE-4221-42C8-AF10-595BF28A2B9E}"/>
              </a:ext>
            </a:extLst>
          </p:cNvPr>
          <p:cNvSpPr>
            <a:spLocks noChangeAspect="1"/>
          </p:cNvSpPr>
          <p:nvPr/>
        </p:nvSpPr>
        <p:spPr bwMode="auto">
          <a:xfrm>
            <a:off x="5816246" y="2899495"/>
            <a:ext cx="609685" cy="609057"/>
          </a:xfrm>
          <a:custGeom>
            <a:avLst/>
            <a:gdLst>
              <a:gd name="connsiteX0" fmla="*/ 233219 w 601354"/>
              <a:gd name="connsiteY0" fmla="*/ 69736 h 600735"/>
              <a:gd name="connsiteX1" fmla="*/ 269070 w 601354"/>
              <a:gd name="connsiteY1" fmla="*/ 216316 h 600735"/>
              <a:gd name="connsiteX2" fmla="*/ 346509 w 601354"/>
              <a:gd name="connsiteY2" fmla="*/ 133716 h 600735"/>
              <a:gd name="connsiteX3" fmla="*/ 228439 w 601354"/>
              <a:gd name="connsiteY3" fmla="*/ 391544 h 600735"/>
              <a:gd name="connsiteX4" fmla="*/ 118495 w 601354"/>
              <a:gd name="connsiteY4" fmla="*/ 138013 h 600735"/>
              <a:gd name="connsiteX5" fmla="*/ 189242 w 601354"/>
              <a:gd name="connsiteY5" fmla="*/ 216316 h 600735"/>
              <a:gd name="connsiteX6" fmla="*/ 233219 w 601354"/>
              <a:gd name="connsiteY6" fmla="*/ 69736 h 600735"/>
              <a:gd name="connsiteX7" fmla="*/ 236071 w 601354"/>
              <a:gd name="connsiteY7" fmla="*/ 31397 h 600735"/>
              <a:gd name="connsiteX8" fmla="*/ 91201 w 601354"/>
              <a:gd name="connsiteY8" fmla="*/ 91208 h 600735"/>
              <a:gd name="connsiteX9" fmla="*/ 91201 w 601354"/>
              <a:gd name="connsiteY9" fmla="*/ 380593 h 600735"/>
              <a:gd name="connsiteX10" fmla="*/ 365641 w 601354"/>
              <a:gd name="connsiteY10" fmla="*/ 393008 h 600735"/>
              <a:gd name="connsiteX11" fmla="*/ 393372 w 601354"/>
              <a:gd name="connsiteY11" fmla="*/ 365312 h 600735"/>
              <a:gd name="connsiteX12" fmla="*/ 380941 w 601354"/>
              <a:gd name="connsiteY12" fmla="*/ 91208 h 600735"/>
              <a:gd name="connsiteX13" fmla="*/ 236071 w 601354"/>
              <a:gd name="connsiteY13" fmla="*/ 31397 h 600735"/>
              <a:gd name="connsiteX14" fmla="*/ 236071 w 601354"/>
              <a:gd name="connsiteY14" fmla="*/ 0 h 600735"/>
              <a:gd name="connsiteX15" fmla="*/ 402934 w 601354"/>
              <a:gd name="connsiteY15" fmla="*/ 68764 h 600735"/>
              <a:gd name="connsiteX16" fmla="*/ 418234 w 601354"/>
              <a:gd name="connsiteY16" fmla="*/ 384413 h 600735"/>
              <a:gd name="connsiteX17" fmla="*/ 456484 w 601354"/>
              <a:gd name="connsiteY17" fmla="*/ 422616 h 600735"/>
              <a:gd name="connsiteX18" fmla="*/ 467481 w 601354"/>
              <a:gd name="connsiteY18" fmla="*/ 411632 h 600735"/>
              <a:gd name="connsiteX19" fmla="*/ 601354 w 601354"/>
              <a:gd name="connsiteY19" fmla="*/ 545341 h 600735"/>
              <a:gd name="connsiteX20" fmla="*/ 545892 w 601354"/>
              <a:gd name="connsiteY20" fmla="*/ 600735 h 600735"/>
              <a:gd name="connsiteX21" fmla="*/ 412019 w 601354"/>
              <a:gd name="connsiteY21" fmla="*/ 467026 h 600735"/>
              <a:gd name="connsiteX22" fmla="*/ 423015 w 601354"/>
              <a:gd name="connsiteY22" fmla="*/ 456043 h 600735"/>
              <a:gd name="connsiteX23" fmla="*/ 384766 w 601354"/>
              <a:gd name="connsiteY23" fmla="*/ 417840 h 600735"/>
              <a:gd name="connsiteX24" fmla="*/ 69207 w 601354"/>
              <a:gd name="connsiteY24" fmla="*/ 403037 h 600735"/>
              <a:gd name="connsiteX25" fmla="*/ 69207 w 601354"/>
              <a:gd name="connsiteY25" fmla="*/ 68764 h 600735"/>
              <a:gd name="connsiteX26" fmla="*/ 236071 w 601354"/>
              <a:gd name="connsiteY26" fmla="*/ 0 h 60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1354" h="600735">
                <a:moveTo>
                  <a:pt x="233219" y="69736"/>
                </a:moveTo>
                <a:cubicBezTo>
                  <a:pt x="246126" y="81672"/>
                  <a:pt x="254252" y="209632"/>
                  <a:pt x="269070" y="216316"/>
                </a:cubicBezTo>
                <a:cubicBezTo>
                  <a:pt x="283889" y="223478"/>
                  <a:pt x="319262" y="149472"/>
                  <a:pt x="346509" y="133716"/>
                </a:cubicBezTo>
                <a:cubicBezTo>
                  <a:pt x="352245" y="167138"/>
                  <a:pt x="278631" y="391544"/>
                  <a:pt x="228439" y="391544"/>
                </a:cubicBezTo>
                <a:cubicBezTo>
                  <a:pt x="178247" y="391544"/>
                  <a:pt x="109891" y="173345"/>
                  <a:pt x="118495" y="138013"/>
                </a:cubicBezTo>
                <a:cubicBezTo>
                  <a:pt x="133792" y="139445"/>
                  <a:pt x="170599" y="223956"/>
                  <a:pt x="189242" y="216316"/>
                </a:cubicBezTo>
                <a:cubicBezTo>
                  <a:pt x="207884" y="209154"/>
                  <a:pt x="210752" y="90744"/>
                  <a:pt x="233219" y="69736"/>
                </a:cubicBezTo>
                <a:close/>
                <a:moveTo>
                  <a:pt x="236071" y="31397"/>
                </a:moveTo>
                <a:cubicBezTo>
                  <a:pt x="183597" y="31397"/>
                  <a:pt x="131124" y="51334"/>
                  <a:pt x="91201" y="91208"/>
                </a:cubicBezTo>
                <a:cubicBezTo>
                  <a:pt x="11355" y="170956"/>
                  <a:pt x="11355" y="300845"/>
                  <a:pt x="91201" y="380593"/>
                </a:cubicBezTo>
                <a:cubicBezTo>
                  <a:pt x="166265" y="455565"/>
                  <a:pt x="285317" y="458908"/>
                  <a:pt x="365641" y="393008"/>
                </a:cubicBezTo>
                <a:lnTo>
                  <a:pt x="393372" y="365312"/>
                </a:lnTo>
                <a:cubicBezTo>
                  <a:pt x="459353" y="285086"/>
                  <a:pt x="456006" y="166181"/>
                  <a:pt x="380941" y="91208"/>
                </a:cubicBezTo>
                <a:cubicBezTo>
                  <a:pt x="341018" y="51334"/>
                  <a:pt x="288544" y="31397"/>
                  <a:pt x="236071" y="31397"/>
                </a:cubicBezTo>
                <a:close/>
                <a:moveTo>
                  <a:pt x="236071" y="0"/>
                </a:moveTo>
                <a:cubicBezTo>
                  <a:pt x="296553" y="0"/>
                  <a:pt x="357035" y="22921"/>
                  <a:pt x="402934" y="68764"/>
                </a:cubicBezTo>
                <a:cubicBezTo>
                  <a:pt x="489474" y="155198"/>
                  <a:pt x="493777" y="291772"/>
                  <a:pt x="418234" y="384413"/>
                </a:cubicBezTo>
                <a:lnTo>
                  <a:pt x="456484" y="422616"/>
                </a:lnTo>
                <a:lnTo>
                  <a:pt x="467481" y="411632"/>
                </a:lnTo>
                <a:lnTo>
                  <a:pt x="601354" y="545341"/>
                </a:lnTo>
                <a:lnTo>
                  <a:pt x="545892" y="600735"/>
                </a:lnTo>
                <a:lnTo>
                  <a:pt x="412019" y="467026"/>
                </a:lnTo>
                <a:lnTo>
                  <a:pt x="423015" y="456043"/>
                </a:lnTo>
                <a:lnTo>
                  <a:pt x="384766" y="417840"/>
                </a:lnTo>
                <a:cubicBezTo>
                  <a:pt x="292011" y="493290"/>
                  <a:pt x="155269" y="488992"/>
                  <a:pt x="69207" y="403037"/>
                </a:cubicBezTo>
                <a:cubicBezTo>
                  <a:pt x="-23070" y="310873"/>
                  <a:pt x="-23070" y="160928"/>
                  <a:pt x="69207" y="68764"/>
                </a:cubicBezTo>
                <a:cubicBezTo>
                  <a:pt x="115107" y="22921"/>
                  <a:pt x="175589" y="0"/>
                  <a:pt x="2360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8" name="hygienic-items_99961">
            <a:extLst>
              <a:ext uri="{FF2B5EF4-FFF2-40B4-BE49-F238E27FC236}">
                <a16:creationId xmlns:a16="http://schemas.microsoft.com/office/drawing/2014/main" id="{A14AAFA9-5FAC-4229-A7FF-847D20F7FDDC}"/>
              </a:ext>
            </a:extLst>
          </p:cNvPr>
          <p:cNvSpPr>
            <a:spLocks noChangeAspect="1"/>
          </p:cNvSpPr>
          <p:nvPr/>
        </p:nvSpPr>
        <p:spPr bwMode="auto">
          <a:xfrm>
            <a:off x="9416577" y="2920338"/>
            <a:ext cx="583004" cy="609685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88862 h 440259"/>
              <a:gd name="T19" fmla="*/ 88862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88862 h 440259"/>
              <a:gd name="T35" fmla="*/ 88862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88862 h 440259"/>
              <a:gd name="T63" fmla="*/ 88862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88862 h 440259"/>
              <a:gd name="T83" fmla="*/ 88862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278945 h 440259"/>
              <a:gd name="T89" fmla="*/ 278945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88862 h 440259"/>
              <a:gd name="T97" fmla="*/ 88862 h 440259"/>
              <a:gd name="T98" fmla="*/ 278945 h 440259"/>
              <a:gd name="T99" fmla="*/ 278945 h 440259"/>
              <a:gd name="T100" fmla="*/ 278945 h 440259"/>
              <a:gd name="T101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0" h="5708">
                <a:moveTo>
                  <a:pt x="744" y="0"/>
                </a:moveTo>
                <a:lnTo>
                  <a:pt x="419" y="0"/>
                </a:lnTo>
                <a:cubicBezTo>
                  <a:pt x="188" y="0"/>
                  <a:pt x="0" y="188"/>
                  <a:pt x="0" y="418"/>
                </a:cubicBezTo>
                <a:lnTo>
                  <a:pt x="0" y="5293"/>
                </a:lnTo>
                <a:cubicBezTo>
                  <a:pt x="0" y="5344"/>
                  <a:pt x="42" y="5386"/>
                  <a:pt x="94" y="5386"/>
                </a:cubicBezTo>
                <a:lnTo>
                  <a:pt x="546" y="5386"/>
                </a:lnTo>
                <a:cubicBezTo>
                  <a:pt x="571" y="5386"/>
                  <a:pt x="595" y="5376"/>
                  <a:pt x="613" y="5357"/>
                </a:cubicBezTo>
                <a:cubicBezTo>
                  <a:pt x="630" y="5339"/>
                  <a:pt x="640" y="5314"/>
                  <a:pt x="639" y="5289"/>
                </a:cubicBezTo>
                <a:lnTo>
                  <a:pt x="512" y="2039"/>
                </a:lnTo>
                <a:cubicBezTo>
                  <a:pt x="510" y="1989"/>
                  <a:pt x="469" y="1950"/>
                  <a:pt x="419" y="1950"/>
                </a:cubicBezTo>
                <a:lnTo>
                  <a:pt x="187" y="1950"/>
                </a:lnTo>
                <a:lnTo>
                  <a:pt x="187" y="418"/>
                </a:lnTo>
                <a:cubicBezTo>
                  <a:pt x="187" y="291"/>
                  <a:pt x="291" y="187"/>
                  <a:pt x="419" y="187"/>
                </a:cubicBezTo>
                <a:lnTo>
                  <a:pt x="744" y="187"/>
                </a:lnTo>
                <a:cubicBezTo>
                  <a:pt x="795" y="187"/>
                  <a:pt x="837" y="145"/>
                  <a:pt x="837" y="93"/>
                </a:cubicBezTo>
                <a:cubicBezTo>
                  <a:pt x="837" y="42"/>
                  <a:pt x="795" y="0"/>
                  <a:pt x="744" y="0"/>
                </a:cubicBezTo>
                <a:close/>
                <a:moveTo>
                  <a:pt x="329" y="2136"/>
                </a:moveTo>
                <a:lnTo>
                  <a:pt x="449" y="5199"/>
                </a:lnTo>
                <a:lnTo>
                  <a:pt x="187" y="5199"/>
                </a:lnTo>
                <a:lnTo>
                  <a:pt x="187" y="2136"/>
                </a:lnTo>
                <a:lnTo>
                  <a:pt x="329" y="2136"/>
                </a:lnTo>
                <a:close/>
                <a:moveTo>
                  <a:pt x="1783" y="738"/>
                </a:moveTo>
                <a:lnTo>
                  <a:pt x="1956" y="3988"/>
                </a:lnTo>
                <a:cubicBezTo>
                  <a:pt x="1959" y="4039"/>
                  <a:pt x="1920" y="4083"/>
                  <a:pt x="1868" y="4086"/>
                </a:cubicBezTo>
                <a:cubicBezTo>
                  <a:pt x="1866" y="4086"/>
                  <a:pt x="1865" y="4086"/>
                  <a:pt x="1863" y="4086"/>
                </a:cubicBezTo>
                <a:cubicBezTo>
                  <a:pt x="1814" y="4086"/>
                  <a:pt x="1773" y="4048"/>
                  <a:pt x="1770" y="3998"/>
                </a:cubicBezTo>
                <a:lnTo>
                  <a:pt x="1596" y="748"/>
                </a:lnTo>
                <a:cubicBezTo>
                  <a:pt x="1593" y="697"/>
                  <a:pt x="1633" y="653"/>
                  <a:pt x="1684" y="650"/>
                </a:cubicBezTo>
                <a:cubicBezTo>
                  <a:pt x="1736" y="647"/>
                  <a:pt x="1780" y="687"/>
                  <a:pt x="1783" y="738"/>
                </a:cubicBezTo>
                <a:close/>
                <a:moveTo>
                  <a:pt x="2169" y="5293"/>
                </a:moveTo>
                <a:cubicBezTo>
                  <a:pt x="2169" y="5344"/>
                  <a:pt x="2127" y="5386"/>
                  <a:pt x="2076" y="5386"/>
                </a:cubicBezTo>
                <a:lnTo>
                  <a:pt x="1471" y="5386"/>
                </a:lnTo>
                <a:cubicBezTo>
                  <a:pt x="1420" y="5386"/>
                  <a:pt x="1378" y="5344"/>
                  <a:pt x="1378" y="5293"/>
                </a:cubicBezTo>
                <a:lnTo>
                  <a:pt x="1378" y="4843"/>
                </a:lnTo>
                <a:lnTo>
                  <a:pt x="1124" y="98"/>
                </a:lnTo>
                <a:cubicBezTo>
                  <a:pt x="1123" y="73"/>
                  <a:pt x="1132" y="48"/>
                  <a:pt x="1150" y="29"/>
                </a:cubicBezTo>
                <a:cubicBezTo>
                  <a:pt x="1167" y="11"/>
                  <a:pt x="1192" y="0"/>
                  <a:pt x="1218" y="0"/>
                </a:cubicBezTo>
                <a:lnTo>
                  <a:pt x="3350" y="0"/>
                </a:lnTo>
                <a:cubicBezTo>
                  <a:pt x="3376" y="0"/>
                  <a:pt x="3400" y="11"/>
                  <a:pt x="3418" y="29"/>
                </a:cubicBezTo>
                <a:cubicBezTo>
                  <a:pt x="3435" y="48"/>
                  <a:pt x="3445" y="73"/>
                  <a:pt x="3443" y="98"/>
                </a:cubicBezTo>
                <a:lnTo>
                  <a:pt x="3334" y="2150"/>
                </a:lnTo>
                <a:cubicBezTo>
                  <a:pt x="3331" y="2202"/>
                  <a:pt x="3287" y="2242"/>
                  <a:pt x="3235" y="2239"/>
                </a:cubicBezTo>
                <a:cubicBezTo>
                  <a:pt x="3184" y="2236"/>
                  <a:pt x="3144" y="2192"/>
                  <a:pt x="3147" y="2140"/>
                </a:cubicBezTo>
                <a:lnTo>
                  <a:pt x="3252" y="187"/>
                </a:lnTo>
                <a:lnTo>
                  <a:pt x="1316" y="187"/>
                </a:lnTo>
                <a:lnTo>
                  <a:pt x="1560" y="4747"/>
                </a:lnTo>
                <a:lnTo>
                  <a:pt x="2060" y="4747"/>
                </a:lnTo>
                <a:cubicBezTo>
                  <a:pt x="2112" y="4747"/>
                  <a:pt x="2154" y="4789"/>
                  <a:pt x="2154" y="4841"/>
                </a:cubicBezTo>
                <a:cubicBezTo>
                  <a:pt x="2154" y="4892"/>
                  <a:pt x="2112" y="4934"/>
                  <a:pt x="2060" y="4934"/>
                </a:cubicBezTo>
                <a:lnTo>
                  <a:pt x="1565" y="4934"/>
                </a:lnTo>
                <a:lnTo>
                  <a:pt x="1565" y="5199"/>
                </a:lnTo>
                <a:lnTo>
                  <a:pt x="2076" y="5199"/>
                </a:lnTo>
                <a:cubicBezTo>
                  <a:pt x="2127" y="5199"/>
                  <a:pt x="2169" y="5241"/>
                  <a:pt x="2169" y="5293"/>
                </a:cubicBezTo>
                <a:close/>
                <a:moveTo>
                  <a:pt x="837" y="432"/>
                </a:moveTo>
                <a:cubicBezTo>
                  <a:pt x="837" y="484"/>
                  <a:pt x="795" y="526"/>
                  <a:pt x="744" y="526"/>
                </a:cubicBezTo>
                <a:lnTo>
                  <a:pt x="419" y="526"/>
                </a:lnTo>
                <a:cubicBezTo>
                  <a:pt x="367" y="526"/>
                  <a:pt x="325" y="484"/>
                  <a:pt x="325" y="432"/>
                </a:cubicBezTo>
                <a:cubicBezTo>
                  <a:pt x="325" y="381"/>
                  <a:pt x="367" y="339"/>
                  <a:pt x="419" y="339"/>
                </a:cubicBezTo>
                <a:lnTo>
                  <a:pt x="744" y="339"/>
                </a:lnTo>
                <a:cubicBezTo>
                  <a:pt x="795" y="339"/>
                  <a:pt x="837" y="381"/>
                  <a:pt x="837" y="432"/>
                </a:cubicBezTo>
                <a:close/>
                <a:moveTo>
                  <a:pt x="837" y="760"/>
                </a:moveTo>
                <a:cubicBezTo>
                  <a:pt x="837" y="811"/>
                  <a:pt x="795" y="853"/>
                  <a:pt x="744" y="853"/>
                </a:cubicBezTo>
                <a:lnTo>
                  <a:pt x="419" y="853"/>
                </a:lnTo>
                <a:cubicBezTo>
                  <a:pt x="367" y="853"/>
                  <a:pt x="325" y="811"/>
                  <a:pt x="325" y="760"/>
                </a:cubicBezTo>
                <a:cubicBezTo>
                  <a:pt x="325" y="708"/>
                  <a:pt x="367" y="666"/>
                  <a:pt x="419" y="666"/>
                </a:cubicBezTo>
                <a:lnTo>
                  <a:pt x="744" y="666"/>
                </a:lnTo>
                <a:cubicBezTo>
                  <a:pt x="795" y="666"/>
                  <a:pt x="837" y="708"/>
                  <a:pt x="837" y="760"/>
                </a:cubicBezTo>
                <a:close/>
                <a:moveTo>
                  <a:pt x="837" y="1092"/>
                </a:moveTo>
                <a:cubicBezTo>
                  <a:pt x="837" y="1143"/>
                  <a:pt x="795" y="1185"/>
                  <a:pt x="744" y="1185"/>
                </a:cubicBezTo>
                <a:lnTo>
                  <a:pt x="419" y="1185"/>
                </a:lnTo>
                <a:cubicBezTo>
                  <a:pt x="367" y="1185"/>
                  <a:pt x="325" y="1143"/>
                  <a:pt x="325" y="1092"/>
                </a:cubicBezTo>
                <a:cubicBezTo>
                  <a:pt x="325" y="1040"/>
                  <a:pt x="367" y="998"/>
                  <a:pt x="419" y="998"/>
                </a:cubicBezTo>
                <a:lnTo>
                  <a:pt x="744" y="998"/>
                </a:lnTo>
                <a:cubicBezTo>
                  <a:pt x="795" y="998"/>
                  <a:pt x="837" y="1040"/>
                  <a:pt x="837" y="1092"/>
                </a:cubicBezTo>
                <a:close/>
                <a:moveTo>
                  <a:pt x="3330" y="4201"/>
                </a:moveTo>
                <a:cubicBezTo>
                  <a:pt x="3330" y="4253"/>
                  <a:pt x="3288" y="4294"/>
                  <a:pt x="3237" y="4294"/>
                </a:cubicBezTo>
                <a:lnTo>
                  <a:pt x="3210" y="4294"/>
                </a:lnTo>
                <a:cubicBezTo>
                  <a:pt x="3158" y="4294"/>
                  <a:pt x="3117" y="4253"/>
                  <a:pt x="3117" y="4201"/>
                </a:cubicBezTo>
                <a:cubicBezTo>
                  <a:pt x="3117" y="4149"/>
                  <a:pt x="3158" y="4108"/>
                  <a:pt x="3210" y="4108"/>
                </a:cubicBezTo>
                <a:lnTo>
                  <a:pt x="3237" y="4108"/>
                </a:lnTo>
                <a:cubicBezTo>
                  <a:pt x="3288" y="4108"/>
                  <a:pt x="3330" y="4149"/>
                  <a:pt x="3330" y="4201"/>
                </a:cubicBezTo>
                <a:close/>
                <a:moveTo>
                  <a:pt x="2964" y="4967"/>
                </a:moveTo>
                <a:cubicBezTo>
                  <a:pt x="2964" y="5019"/>
                  <a:pt x="2922" y="5060"/>
                  <a:pt x="2871" y="5060"/>
                </a:cubicBezTo>
                <a:lnTo>
                  <a:pt x="2844" y="5060"/>
                </a:lnTo>
                <a:cubicBezTo>
                  <a:pt x="2792" y="5060"/>
                  <a:pt x="2750" y="5019"/>
                  <a:pt x="2750" y="4967"/>
                </a:cubicBezTo>
                <a:cubicBezTo>
                  <a:pt x="2750" y="4916"/>
                  <a:pt x="2792" y="4874"/>
                  <a:pt x="2844" y="4874"/>
                </a:cubicBezTo>
                <a:lnTo>
                  <a:pt x="2871" y="4874"/>
                </a:lnTo>
                <a:cubicBezTo>
                  <a:pt x="2922" y="4874"/>
                  <a:pt x="2964" y="4916"/>
                  <a:pt x="2964" y="4967"/>
                </a:cubicBezTo>
                <a:close/>
                <a:moveTo>
                  <a:pt x="4161" y="3209"/>
                </a:moveTo>
                <a:cubicBezTo>
                  <a:pt x="4161" y="3260"/>
                  <a:pt x="4119" y="3302"/>
                  <a:pt x="4067" y="3302"/>
                </a:cubicBezTo>
                <a:lnTo>
                  <a:pt x="3241" y="3302"/>
                </a:lnTo>
                <a:cubicBezTo>
                  <a:pt x="3190" y="3302"/>
                  <a:pt x="3148" y="3260"/>
                  <a:pt x="3148" y="3209"/>
                </a:cubicBezTo>
                <a:cubicBezTo>
                  <a:pt x="3148" y="3157"/>
                  <a:pt x="3190" y="3115"/>
                  <a:pt x="3241" y="3115"/>
                </a:cubicBezTo>
                <a:lnTo>
                  <a:pt x="4067" y="3115"/>
                </a:lnTo>
                <a:cubicBezTo>
                  <a:pt x="4119" y="3115"/>
                  <a:pt x="4161" y="3157"/>
                  <a:pt x="4161" y="3209"/>
                </a:cubicBezTo>
                <a:close/>
                <a:moveTo>
                  <a:pt x="5357" y="2514"/>
                </a:moveTo>
                <a:lnTo>
                  <a:pt x="4335" y="2514"/>
                </a:lnTo>
                <a:cubicBezTo>
                  <a:pt x="4328" y="2514"/>
                  <a:pt x="4321" y="2514"/>
                  <a:pt x="4314" y="2516"/>
                </a:cubicBezTo>
                <a:cubicBezTo>
                  <a:pt x="4295" y="2514"/>
                  <a:pt x="4275" y="2514"/>
                  <a:pt x="4256" y="2514"/>
                </a:cubicBezTo>
                <a:lnTo>
                  <a:pt x="3053" y="2514"/>
                </a:lnTo>
                <a:cubicBezTo>
                  <a:pt x="2669" y="2514"/>
                  <a:pt x="2358" y="2825"/>
                  <a:pt x="2358" y="3209"/>
                </a:cubicBezTo>
                <a:lnTo>
                  <a:pt x="2358" y="5013"/>
                </a:lnTo>
                <a:cubicBezTo>
                  <a:pt x="2358" y="5397"/>
                  <a:pt x="2669" y="5708"/>
                  <a:pt x="3053" y="5708"/>
                </a:cubicBezTo>
                <a:lnTo>
                  <a:pt x="4256" y="5708"/>
                </a:lnTo>
                <a:cubicBezTo>
                  <a:pt x="4607" y="5708"/>
                  <a:pt x="4899" y="5446"/>
                  <a:pt x="4945" y="5107"/>
                </a:cubicBezTo>
                <a:lnTo>
                  <a:pt x="5357" y="5107"/>
                </a:lnTo>
                <a:cubicBezTo>
                  <a:pt x="5408" y="5107"/>
                  <a:pt x="5450" y="5065"/>
                  <a:pt x="5450" y="5013"/>
                </a:cubicBezTo>
                <a:lnTo>
                  <a:pt x="5450" y="2607"/>
                </a:lnTo>
                <a:cubicBezTo>
                  <a:pt x="5450" y="2555"/>
                  <a:pt x="5408" y="2514"/>
                  <a:pt x="5357" y="2514"/>
                </a:cubicBezTo>
                <a:close/>
                <a:moveTo>
                  <a:pt x="4764" y="5013"/>
                </a:moveTo>
                <a:cubicBezTo>
                  <a:pt x="4764" y="5294"/>
                  <a:pt x="4536" y="5522"/>
                  <a:pt x="4256" y="5522"/>
                </a:cubicBezTo>
                <a:lnTo>
                  <a:pt x="3053" y="5522"/>
                </a:lnTo>
                <a:cubicBezTo>
                  <a:pt x="2772" y="5522"/>
                  <a:pt x="2544" y="5294"/>
                  <a:pt x="2544" y="5013"/>
                </a:cubicBezTo>
                <a:lnTo>
                  <a:pt x="2544" y="3682"/>
                </a:lnTo>
                <a:cubicBezTo>
                  <a:pt x="2671" y="3818"/>
                  <a:pt x="2852" y="3904"/>
                  <a:pt x="3053" y="3904"/>
                </a:cubicBezTo>
                <a:lnTo>
                  <a:pt x="4256" y="3904"/>
                </a:lnTo>
                <a:cubicBezTo>
                  <a:pt x="4456" y="3904"/>
                  <a:pt x="4637" y="3818"/>
                  <a:pt x="4764" y="3682"/>
                </a:cubicBezTo>
                <a:lnTo>
                  <a:pt x="4764" y="5013"/>
                </a:lnTo>
                <a:close/>
                <a:moveTo>
                  <a:pt x="4256" y="3717"/>
                </a:moveTo>
                <a:lnTo>
                  <a:pt x="3053" y="3717"/>
                </a:lnTo>
                <a:cubicBezTo>
                  <a:pt x="2772" y="3717"/>
                  <a:pt x="2544" y="3489"/>
                  <a:pt x="2544" y="3209"/>
                </a:cubicBezTo>
                <a:cubicBezTo>
                  <a:pt x="2544" y="2928"/>
                  <a:pt x="2772" y="2700"/>
                  <a:pt x="3053" y="2700"/>
                </a:cubicBezTo>
                <a:lnTo>
                  <a:pt x="4256" y="2700"/>
                </a:lnTo>
                <a:cubicBezTo>
                  <a:pt x="4536" y="2700"/>
                  <a:pt x="4764" y="2928"/>
                  <a:pt x="4764" y="3209"/>
                </a:cubicBezTo>
                <a:cubicBezTo>
                  <a:pt x="4764" y="3489"/>
                  <a:pt x="4536" y="3717"/>
                  <a:pt x="4256" y="3717"/>
                </a:cubicBezTo>
                <a:close/>
                <a:moveTo>
                  <a:pt x="5263" y="4920"/>
                </a:moveTo>
                <a:lnTo>
                  <a:pt x="4951" y="4920"/>
                </a:lnTo>
                <a:lnTo>
                  <a:pt x="4951" y="3209"/>
                </a:lnTo>
                <a:lnTo>
                  <a:pt x="4951" y="3209"/>
                </a:lnTo>
                <a:cubicBezTo>
                  <a:pt x="4951" y="3008"/>
                  <a:pt x="4866" y="2827"/>
                  <a:pt x="4729" y="2700"/>
                </a:cubicBezTo>
                <a:lnTo>
                  <a:pt x="5263" y="2700"/>
                </a:lnTo>
                <a:lnTo>
                  <a:pt x="5263" y="4920"/>
                </a:lnTo>
                <a:close/>
                <a:moveTo>
                  <a:pt x="2964" y="4456"/>
                </a:moveTo>
                <a:cubicBezTo>
                  <a:pt x="2964" y="4508"/>
                  <a:pt x="2922" y="4550"/>
                  <a:pt x="2871" y="4550"/>
                </a:cubicBezTo>
                <a:lnTo>
                  <a:pt x="2844" y="4550"/>
                </a:lnTo>
                <a:cubicBezTo>
                  <a:pt x="2792" y="4550"/>
                  <a:pt x="2750" y="4508"/>
                  <a:pt x="2750" y="4456"/>
                </a:cubicBezTo>
                <a:cubicBezTo>
                  <a:pt x="2750" y="4405"/>
                  <a:pt x="2792" y="4363"/>
                  <a:pt x="2844" y="4363"/>
                </a:cubicBezTo>
                <a:lnTo>
                  <a:pt x="2871" y="4363"/>
                </a:lnTo>
                <a:cubicBezTo>
                  <a:pt x="2922" y="4363"/>
                  <a:pt x="2964" y="4405"/>
                  <a:pt x="2964" y="4456"/>
                </a:cubicBezTo>
                <a:close/>
                <a:moveTo>
                  <a:pt x="3330" y="4712"/>
                </a:moveTo>
                <a:cubicBezTo>
                  <a:pt x="3330" y="4763"/>
                  <a:pt x="3288" y="4805"/>
                  <a:pt x="3237" y="4805"/>
                </a:cubicBezTo>
                <a:lnTo>
                  <a:pt x="3210" y="4805"/>
                </a:lnTo>
                <a:cubicBezTo>
                  <a:pt x="3158" y="4805"/>
                  <a:pt x="3117" y="4763"/>
                  <a:pt x="3117" y="4712"/>
                </a:cubicBezTo>
                <a:cubicBezTo>
                  <a:pt x="3117" y="4660"/>
                  <a:pt x="3158" y="4618"/>
                  <a:pt x="3210" y="4618"/>
                </a:cubicBezTo>
                <a:lnTo>
                  <a:pt x="3237" y="4618"/>
                </a:lnTo>
                <a:cubicBezTo>
                  <a:pt x="3288" y="4618"/>
                  <a:pt x="3330" y="4660"/>
                  <a:pt x="3330" y="4712"/>
                </a:cubicBezTo>
                <a:close/>
                <a:moveTo>
                  <a:pt x="3330" y="5222"/>
                </a:moveTo>
                <a:cubicBezTo>
                  <a:pt x="3330" y="5274"/>
                  <a:pt x="3288" y="5316"/>
                  <a:pt x="3237" y="5316"/>
                </a:cubicBezTo>
                <a:lnTo>
                  <a:pt x="3210" y="5316"/>
                </a:lnTo>
                <a:cubicBezTo>
                  <a:pt x="3158" y="5316"/>
                  <a:pt x="3117" y="5274"/>
                  <a:pt x="3117" y="5222"/>
                </a:cubicBezTo>
                <a:cubicBezTo>
                  <a:pt x="3117" y="5171"/>
                  <a:pt x="3158" y="5129"/>
                  <a:pt x="3210" y="5129"/>
                </a:cubicBezTo>
                <a:lnTo>
                  <a:pt x="3237" y="5129"/>
                </a:lnTo>
                <a:cubicBezTo>
                  <a:pt x="3288" y="5129"/>
                  <a:pt x="3330" y="5171"/>
                  <a:pt x="3330" y="52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63F2F3C-AC93-4597-AFDD-F295FC848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24" y="213085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/>
      <p:bldP spid="24" grpId="0" animBg="1"/>
      <p:bldP spid="25" grpId="0" animBg="1"/>
      <p:bldP spid="29" grpId="0"/>
      <p:bldP spid="19" grpId="0" animBg="1"/>
      <p:bldP spid="20" grpId="0" animBg="1"/>
      <p:bldP spid="2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018ECFB-C15A-4058-AA9E-FCDF0A3F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8" y="984929"/>
            <a:ext cx="5260347" cy="50639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48D3FD-6E0D-4BBA-9C7A-9B28ADE75D06}"/>
              </a:ext>
            </a:extLst>
          </p:cNvPr>
          <p:cNvGrpSpPr/>
          <p:nvPr/>
        </p:nvGrpSpPr>
        <p:grpSpPr>
          <a:xfrm>
            <a:off x="7462762" y="2240646"/>
            <a:ext cx="3351994" cy="388248"/>
            <a:chOff x="7462762" y="2240646"/>
            <a:chExt cx="3351994" cy="38824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B0B43CC-D3E0-4D65-9F28-79F75A5C8BC4}"/>
                </a:ext>
              </a:extLst>
            </p:cNvPr>
            <p:cNvSpPr/>
            <p:nvPr/>
          </p:nvSpPr>
          <p:spPr>
            <a:xfrm>
              <a:off x="7462762" y="2240646"/>
              <a:ext cx="3351994" cy="388248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651C9B1-5CB0-49B1-AF87-FF24A6B39E0E}"/>
                </a:ext>
              </a:extLst>
            </p:cNvPr>
            <p:cNvSpPr txBox="1"/>
            <p:nvPr/>
          </p:nvSpPr>
          <p:spPr>
            <a:xfrm>
              <a:off x="7912705" y="2246759"/>
              <a:ext cx="2378714" cy="28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爱牙日的由来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9B77A19-8E54-454A-BC22-ABD86064F7C5}"/>
              </a:ext>
            </a:extLst>
          </p:cNvPr>
          <p:cNvSpPr/>
          <p:nvPr/>
        </p:nvSpPr>
        <p:spPr>
          <a:xfrm flipH="1">
            <a:off x="6039557" y="2235201"/>
            <a:ext cx="141968" cy="388248"/>
          </a:xfrm>
          <a:prstGeom prst="rect">
            <a:avLst/>
          </a:prstGeom>
          <a:solidFill>
            <a:srgbClr val="50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0F19128-C9D8-4363-A791-51B4AFFF3358}"/>
              </a:ext>
            </a:extLst>
          </p:cNvPr>
          <p:cNvSpPr txBox="1"/>
          <p:nvPr/>
        </p:nvSpPr>
        <p:spPr>
          <a:xfrm>
            <a:off x="6298732" y="2197801"/>
            <a:ext cx="972879" cy="37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50AFD5"/>
                </a:solidFill>
                <a:latin typeface="Impact" panose="020B0806030902050204" pitchFamily="34" charset="0"/>
              </a:rPr>
              <a:t>ONE</a:t>
            </a:r>
            <a:endParaRPr lang="zh-CN" altLang="en-US" sz="2800" dirty="0">
              <a:solidFill>
                <a:srgbClr val="50AFD5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9E808BE-931E-4537-AB23-84AB8A5E292B}"/>
              </a:ext>
            </a:extLst>
          </p:cNvPr>
          <p:cNvGrpSpPr/>
          <p:nvPr/>
        </p:nvGrpSpPr>
        <p:grpSpPr>
          <a:xfrm>
            <a:off x="7462762" y="3017199"/>
            <a:ext cx="3351994" cy="388248"/>
            <a:chOff x="7462762" y="3017199"/>
            <a:chExt cx="3351994" cy="38824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7879275-53E7-4AA2-9178-9E8D4DFA3FDC}"/>
                </a:ext>
              </a:extLst>
            </p:cNvPr>
            <p:cNvSpPr/>
            <p:nvPr/>
          </p:nvSpPr>
          <p:spPr>
            <a:xfrm>
              <a:off x="7462762" y="3017199"/>
              <a:ext cx="3351994" cy="388248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84E6647-EEF2-44CC-B968-204C59CE6C33}"/>
                </a:ext>
              </a:extLst>
            </p:cNvPr>
            <p:cNvSpPr txBox="1"/>
            <p:nvPr/>
          </p:nvSpPr>
          <p:spPr>
            <a:xfrm>
              <a:off x="7912705" y="3023313"/>
              <a:ext cx="2378714" cy="28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牙齿的结构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02F16D0-F56E-4E77-B4C9-839417172D47}"/>
              </a:ext>
            </a:extLst>
          </p:cNvPr>
          <p:cNvSpPr/>
          <p:nvPr/>
        </p:nvSpPr>
        <p:spPr>
          <a:xfrm flipH="1">
            <a:off x="6039557" y="3011754"/>
            <a:ext cx="141968" cy="388248"/>
          </a:xfrm>
          <a:prstGeom prst="rect">
            <a:avLst/>
          </a:prstGeom>
          <a:solidFill>
            <a:srgbClr val="50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91FEF05-070B-49C4-B069-99683FD3DB5B}"/>
              </a:ext>
            </a:extLst>
          </p:cNvPr>
          <p:cNvSpPr txBox="1"/>
          <p:nvPr/>
        </p:nvSpPr>
        <p:spPr>
          <a:xfrm>
            <a:off x="6353041" y="2974354"/>
            <a:ext cx="972879" cy="37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50AFD5"/>
                </a:solidFill>
                <a:latin typeface="Impact" panose="020B0806030902050204" pitchFamily="34" charset="0"/>
              </a:rPr>
              <a:t>TWO</a:t>
            </a:r>
            <a:endParaRPr lang="zh-CN" altLang="en-US" sz="2800" dirty="0">
              <a:solidFill>
                <a:srgbClr val="50AFD5"/>
              </a:solidFill>
              <a:latin typeface="Impact" panose="020B080603090205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FFF2848-5549-4030-9B3E-0C5A66074505}"/>
              </a:ext>
            </a:extLst>
          </p:cNvPr>
          <p:cNvGrpSpPr/>
          <p:nvPr/>
        </p:nvGrpSpPr>
        <p:grpSpPr>
          <a:xfrm>
            <a:off x="7462762" y="3784602"/>
            <a:ext cx="3351994" cy="388248"/>
            <a:chOff x="7462762" y="3784602"/>
            <a:chExt cx="3351994" cy="38824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D976743-8A26-4A2C-ABC4-98E5CD563691}"/>
                </a:ext>
              </a:extLst>
            </p:cNvPr>
            <p:cNvSpPr/>
            <p:nvPr/>
          </p:nvSpPr>
          <p:spPr>
            <a:xfrm>
              <a:off x="7462762" y="3784602"/>
              <a:ext cx="3351994" cy="388248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8D21EA7-E5C1-4148-A100-3C7837144DDC}"/>
                </a:ext>
              </a:extLst>
            </p:cNvPr>
            <p:cNvSpPr txBox="1"/>
            <p:nvPr/>
          </p:nvSpPr>
          <p:spPr>
            <a:xfrm>
              <a:off x="7912705" y="3790716"/>
              <a:ext cx="2378714" cy="28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牙齿的作用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9EF33B45-7F18-4D3D-A250-E49DA8C1A5D0}"/>
              </a:ext>
            </a:extLst>
          </p:cNvPr>
          <p:cNvSpPr/>
          <p:nvPr/>
        </p:nvSpPr>
        <p:spPr>
          <a:xfrm flipH="1">
            <a:off x="6039557" y="3779157"/>
            <a:ext cx="141968" cy="388248"/>
          </a:xfrm>
          <a:prstGeom prst="rect">
            <a:avLst/>
          </a:prstGeom>
          <a:solidFill>
            <a:srgbClr val="50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70A1048-709E-4BF9-BB17-686969C90B60}"/>
              </a:ext>
            </a:extLst>
          </p:cNvPr>
          <p:cNvSpPr txBox="1"/>
          <p:nvPr/>
        </p:nvSpPr>
        <p:spPr>
          <a:xfrm>
            <a:off x="6249259" y="3750907"/>
            <a:ext cx="1144395" cy="37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50AFD5"/>
                </a:solidFill>
                <a:latin typeface="Impact" panose="020B0806030902050204" pitchFamily="34" charset="0"/>
              </a:rPr>
              <a:t>THREE</a:t>
            </a:r>
            <a:endParaRPr lang="zh-CN" altLang="en-US" sz="2800" dirty="0">
              <a:solidFill>
                <a:srgbClr val="50AFD5"/>
              </a:solidFill>
              <a:latin typeface="Impact" panose="020B080603090205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E46620D-C15F-4C9C-9E4F-99DFBB5DDB4C}"/>
              </a:ext>
            </a:extLst>
          </p:cNvPr>
          <p:cNvGrpSpPr/>
          <p:nvPr/>
        </p:nvGrpSpPr>
        <p:grpSpPr>
          <a:xfrm>
            <a:off x="7462762" y="4550285"/>
            <a:ext cx="3351994" cy="388248"/>
            <a:chOff x="7462762" y="4550285"/>
            <a:chExt cx="3351994" cy="38824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9D5D70E-3A41-46F9-9E6D-F67B9E88646E}"/>
                </a:ext>
              </a:extLst>
            </p:cNvPr>
            <p:cNvSpPr/>
            <p:nvPr/>
          </p:nvSpPr>
          <p:spPr>
            <a:xfrm>
              <a:off x="7462762" y="4550285"/>
              <a:ext cx="3351994" cy="388248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8ABA668-7870-461A-B3AB-6368270A90A5}"/>
                </a:ext>
              </a:extLst>
            </p:cNvPr>
            <p:cNvSpPr txBox="1"/>
            <p:nvPr/>
          </p:nvSpPr>
          <p:spPr>
            <a:xfrm>
              <a:off x="7912705" y="4556399"/>
              <a:ext cx="2378714" cy="28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牙齿的常见疾病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C1DE3F5-CA1F-4679-8E47-8DA74876F08F}"/>
              </a:ext>
            </a:extLst>
          </p:cNvPr>
          <p:cNvSpPr/>
          <p:nvPr/>
        </p:nvSpPr>
        <p:spPr>
          <a:xfrm flipH="1">
            <a:off x="6039557" y="4544840"/>
            <a:ext cx="141968" cy="388248"/>
          </a:xfrm>
          <a:prstGeom prst="rect">
            <a:avLst/>
          </a:prstGeom>
          <a:solidFill>
            <a:srgbClr val="50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8D08640-FBAD-482B-B514-E79AADDEE5B2}"/>
              </a:ext>
            </a:extLst>
          </p:cNvPr>
          <p:cNvSpPr txBox="1"/>
          <p:nvPr/>
        </p:nvSpPr>
        <p:spPr>
          <a:xfrm>
            <a:off x="6353041" y="4518310"/>
            <a:ext cx="972879" cy="37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50AFD5"/>
                </a:solidFill>
                <a:latin typeface="Impact" panose="020B0806030902050204" pitchFamily="34" charset="0"/>
              </a:rPr>
              <a:t>FOUR</a:t>
            </a:r>
            <a:endParaRPr lang="zh-CN" altLang="en-US" sz="2800" dirty="0">
              <a:solidFill>
                <a:srgbClr val="50AFD5"/>
              </a:solidFill>
              <a:latin typeface="Impact" panose="020B080603090205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B40DD6-21A3-483E-9624-C189A6F87812}"/>
              </a:ext>
            </a:extLst>
          </p:cNvPr>
          <p:cNvGrpSpPr/>
          <p:nvPr/>
        </p:nvGrpSpPr>
        <p:grpSpPr>
          <a:xfrm>
            <a:off x="7462762" y="5315181"/>
            <a:ext cx="3351994" cy="388248"/>
            <a:chOff x="7462762" y="5315181"/>
            <a:chExt cx="3351994" cy="38824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1A429A8-8B2B-48DA-91A5-5B9299D00900}"/>
                </a:ext>
              </a:extLst>
            </p:cNvPr>
            <p:cNvSpPr/>
            <p:nvPr/>
          </p:nvSpPr>
          <p:spPr>
            <a:xfrm>
              <a:off x="7462762" y="5315181"/>
              <a:ext cx="3351994" cy="388248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1841B86-5028-49B0-B5A1-5EF8C9821863}"/>
                </a:ext>
              </a:extLst>
            </p:cNvPr>
            <p:cNvSpPr txBox="1"/>
            <p:nvPr/>
          </p:nvSpPr>
          <p:spPr>
            <a:xfrm>
              <a:off x="7912705" y="5321295"/>
              <a:ext cx="2378714" cy="28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如何护理牙齿</a:t>
              </a: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F362AAF0-F7D4-4D40-94C2-8AE138C436A2}"/>
              </a:ext>
            </a:extLst>
          </p:cNvPr>
          <p:cNvSpPr/>
          <p:nvPr/>
        </p:nvSpPr>
        <p:spPr>
          <a:xfrm flipH="1">
            <a:off x="6039557" y="5309736"/>
            <a:ext cx="141968" cy="388248"/>
          </a:xfrm>
          <a:prstGeom prst="rect">
            <a:avLst/>
          </a:prstGeom>
          <a:solidFill>
            <a:srgbClr val="50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0814BFC-FEC7-4F3A-AEC3-DAE5CCB3B3EF}"/>
              </a:ext>
            </a:extLst>
          </p:cNvPr>
          <p:cNvSpPr txBox="1"/>
          <p:nvPr/>
        </p:nvSpPr>
        <p:spPr>
          <a:xfrm>
            <a:off x="6353041" y="5283993"/>
            <a:ext cx="972879" cy="37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solidFill>
                  <a:srgbClr val="50AFD5"/>
                </a:solidFill>
                <a:latin typeface="Impact" panose="020B0806030902050204" pitchFamily="34" charset="0"/>
              </a:rPr>
              <a:t>FIVE</a:t>
            </a:r>
            <a:endParaRPr lang="zh-CN" altLang="en-US" sz="2800" dirty="0">
              <a:solidFill>
                <a:srgbClr val="50AFD5"/>
              </a:solidFill>
              <a:latin typeface="Impact" panose="020B080603090205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01A3BA2-FFB4-4BB9-A73F-51563DDFAFE2}"/>
              </a:ext>
            </a:extLst>
          </p:cNvPr>
          <p:cNvSpPr txBox="1"/>
          <p:nvPr/>
        </p:nvSpPr>
        <p:spPr>
          <a:xfrm>
            <a:off x="6499797" y="631083"/>
            <a:ext cx="377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50AFD5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目录</a:t>
            </a:r>
            <a:r>
              <a:rPr lang="zh-CN" altLang="en-US" sz="4800" dirty="0">
                <a:solidFill>
                  <a:srgbClr val="50AFD5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 </a:t>
            </a:r>
            <a:r>
              <a:rPr lang="en-US" altLang="zh-CN" sz="3600" dirty="0">
                <a:solidFill>
                  <a:srgbClr val="50AFD5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Impact" panose="020B0806030902050204" pitchFamily="34" charset="0"/>
              </a:rPr>
              <a:t>CONTENTS</a:t>
            </a:r>
            <a:endParaRPr lang="zh-CN" altLang="en-US" sz="3600" dirty="0">
              <a:solidFill>
                <a:srgbClr val="50AFD5"/>
              </a:solidFill>
              <a:effectLst>
                <a:reflection blurRad="6350" stA="50000" endA="300" endPos="50000" dist="29997" dir="5400000" sy="-100000" algn="bl" rotWithShape="0"/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50"/>
                            </p:stCondLst>
                            <p:childTnLst>
                              <p:par>
                                <p:cTn id="6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0"/>
                            </p:stCondLst>
                            <p:childTnLst>
                              <p:par>
                                <p:cTn id="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95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6" grpId="0" animBg="1"/>
      <p:bldP spid="22" grpId="0"/>
      <p:bldP spid="21" grpId="0" animBg="1"/>
      <p:bldP spid="25" grpId="0"/>
      <p:bldP spid="26" grpId="0" animBg="1"/>
      <p:bldP spid="27" grpId="0"/>
      <p:bldP spid="31" grpId="0" animBg="1"/>
      <p:bldP spid="30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FIVE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C3AC24C-62D9-465E-B510-4BE9F63892E1}"/>
              </a:ext>
            </a:extLst>
          </p:cNvPr>
          <p:cNvSpPr/>
          <p:nvPr/>
        </p:nvSpPr>
        <p:spPr>
          <a:xfrm>
            <a:off x="745066" y="2540445"/>
            <a:ext cx="44873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我们不仅要养成良好的刷牙习惯，而且要讲究刷牙的方法。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如果刷牙法不对头，也可造成流弊，最常见的损害是牙面耗损和牙龈萎缩。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饭后三分钟内，每天刷至少两次，每次三分钟。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C91E0E9-4975-420C-BEB9-79A8F7EC52E7}"/>
              </a:ext>
            </a:extLst>
          </p:cNvPr>
          <p:cNvSpPr/>
          <p:nvPr/>
        </p:nvSpPr>
        <p:spPr>
          <a:xfrm>
            <a:off x="745066" y="1801336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养成刷牙好习惯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2C549F5-F3BA-483E-8B17-75328521C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08" y="2507359"/>
            <a:ext cx="446532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build="p"/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F1BEDED-9465-498B-A25C-AE9993167EBF}"/>
              </a:ext>
            </a:extLst>
          </p:cNvPr>
          <p:cNvSpPr/>
          <p:nvPr/>
        </p:nvSpPr>
        <p:spPr>
          <a:xfrm>
            <a:off x="2256971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刷上下前牙唇侧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BD53AB-0943-4BC6-821A-023D64590F22}"/>
              </a:ext>
            </a:extLst>
          </p:cNvPr>
          <p:cNvSpPr/>
          <p:nvPr/>
        </p:nvSpPr>
        <p:spPr>
          <a:xfrm>
            <a:off x="7627257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刷上下前牙唇侧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D28F904-88E9-4914-94FF-E423087588AA}"/>
              </a:ext>
            </a:extLst>
          </p:cNvPr>
          <p:cNvGrpSpPr/>
          <p:nvPr/>
        </p:nvGrpSpPr>
        <p:grpSpPr>
          <a:xfrm>
            <a:off x="1901372" y="2506135"/>
            <a:ext cx="3585028" cy="3388182"/>
            <a:chOff x="1901372" y="2506135"/>
            <a:chExt cx="3585028" cy="338818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6EA0328-CDF2-4C07-AA86-D49FDD35B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5" t="3089" r="1715" b="4743"/>
            <a:stretch/>
          </p:blipFill>
          <p:spPr>
            <a:xfrm>
              <a:off x="2256971" y="2920475"/>
              <a:ext cx="2873828" cy="2559503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F415CE4-3018-4253-87A7-EEA48D7D5EA5}"/>
                </a:ext>
              </a:extLst>
            </p:cNvPr>
            <p:cNvSpPr/>
            <p:nvPr/>
          </p:nvSpPr>
          <p:spPr>
            <a:xfrm>
              <a:off x="1901372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BAB4861-9613-4727-A3D5-B63257142340}"/>
              </a:ext>
            </a:extLst>
          </p:cNvPr>
          <p:cNvGrpSpPr/>
          <p:nvPr/>
        </p:nvGrpSpPr>
        <p:grpSpPr>
          <a:xfrm>
            <a:off x="7164837" y="2506135"/>
            <a:ext cx="3585028" cy="3388182"/>
            <a:chOff x="7164837" y="2506135"/>
            <a:chExt cx="3585028" cy="338818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637F36A-248A-4C61-B586-A1227B305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43" t="2400" r="3207" b="3979"/>
            <a:stretch/>
          </p:blipFill>
          <p:spPr>
            <a:xfrm>
              <a:off x="7305904" y="2506135"/>
              <a:ext cx="3443961" cy="3388182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815E2E1-2113-4C32-B377-30BB3971D8AA}"/>
                </a:ext>
              </a:extLst>
            </p:cNvPr>
            <p:cNvSpPr/>
            <p:nvPr/>
          </p:nvSpPr>
          <p:spPr>
            <a:xfrm>
              <a:off x="7164837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45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F1BEDED-9465-498B-A25C-AE9993167EBF}"/>
              </a:ext>
            </a:extLst>
          </p:cNvPr>
          <p:cNvSpPr/>
          <p:nvPr/>
        </p:nvSpPr>
        <p:spPr>
          <a:xfrm>
            <a:off x="2256971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刷下前牙舌侧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BD53AB-0943-4BC6-821A-023D64590F22}"/>
              </a:ext>
            </a:extLst>
          </p:cNvPr>
          <p:cNvSpPr/>
          <p:nvPr/>
        </p:nvSpPr>
        <p:spPr>
          <a:xfrm>
            <a:off x="7627257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刷上下后牙牙颊侧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C206765-9B8A-41DA-90F2-5A71F17503DF}"/>
              </a:ext>
            </a:extLst>
          </p:cNvPr>
          <p:cNvGrpSpPr/>
          <p:nvPr/>
        </p:nvGrpSpPr>
        <p:grpSpPr>
          <a:xfrm>
            <a:off x="1901372" y="2506135"/>
            <a:ext cx="3585028" cy="3388182"/>
            <a:chOff x="1901372" y="2506135"/>
            <a:chExt cx="3585028" cy="338818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F415CE4-3018-4253-87A7-EEA48D7D5EA5}"/>
                </a:ext>
              </a:extLst>
            </p:cNvPr>
            <p:cNvSpPr/>
            <p:nvPr/>
          </p:nvSpPr>
          <p:spPr>
            <a:xfrm>
              <a:off x="1901372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BE84AB-35AC-4A41-87F3-E74E7750D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66" t="4954" r="2015" b="3524"/>
            <a:stretch/>
          </p:blipFill>
          <p:spPr>
            <a:xfrm>
              <a:off x="1930401" y="2528588"/>
              <a:ext cx="3541486" cy="31029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508A013-EE66-4DDF-975D-4720461FDA5E}"/>
              </a:ext>
            </a:extLst>
          </p:cNvPr>
          <p:cNvGrpSpPr/>
          <p:nvPr/>
        </p:nvGrpSpPr>
        <p:grpSpPr>
          <a:xfrm>
            <a:off x="7164837" y="2506135"/>
            <a:ext cx="3585028" cy="3388182"/>
            <a:chOff x="7164837" y="2506135"/>
            <a:chExt cx="3585028" cy="33881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815E2E1-2113-4C32-B377-30BB3971D8AA}"/>
                </a:ext>
              </a:extLst>
            </p:cNvPr>
            <p:cNvSpPr/>
            <p:nvPr/>
          </p:nvSpPr>
          <p:spPr>
            <a:xfrm>
              <a:off x="7164837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87F944E-7C88-49FE-BDEB-7BC1FB5F4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4" t="20089" r="3619" b="3303"/>
            <a:stretch/>
          </p:blipFill>
          <p:spPr>
            <a:xfrm>
              <a:off x="7213601" y="3342388"/>
              <a:ext cx="3536264" cy="2551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如何护理牙齿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FOUR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F1BEDED-9465-498B-A25C-AE9993167EBF}"/>
              </a:ext>
            </a:extLst>
          </p:cNvPr>
          <p:cNvSpPr/>
          <p:nvPr/>
        </p:nvSpPr>
        <p:spPr>
          <a:xfrm>
            <a:off x="2256971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刷上下后牙舌侧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BD53AB-0943-4BC6-821A-023D64590F22}"/>
              </a:ext>
            </a:extLst>
          </p:cNvPr>
          <p:cNvSpPr/>
          <p:nvPr/>
        </p:nvSpPr>
        <p:spPr>
          <a:xfrm>
            <a:off x="7627257" y="1706333"/>
            <a:ext cx="2801257" cy="461665"/>
          </a:xfrm>
          <a:prstGeom prst="rect">
            <a:avLst/>
          </a:prstGeom>
          <a:solidFill>
            <a:srgbClr val="50AFD5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刷上下牙牙合面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2B392C-DA2D-42CD-92D2-8293D6E35BB5}"/>
              </a:ext>
            </a:extLst>
          </p:cNvPr>
          <p:cNvGrpSpPr/>
          <p:nvPr/>
        </p:nvGrpSpPr>
        <p:grpSpPr>
          <a:xfrm>
            <a:off x="1901372" y="2506135"/>
            <a:ext cx="3585028" cy="3388182"/>
            <a:chOff x="1901372" y="2506135"/>
            <a:chExt cx="3585028" cy="338818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F415CE4-3018-4253-87A7-EEA48D7D5EA5}"/>
                </a:ext>
              </a:extLst>
            </p:cNvPr>
            <p:cNvSpPr/>
            <p:nvPr/>
          </p:nvSpPr>
          <p:spPr>
            <a:xfrm>
              <a:off x="1901372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9328325-70D1-4509-8BCC-9D71F619F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8" t="25530" r="3686" b="4684"/>
            <a:stretch/>
          </p:blipFill>
          <p:spPr>
            <a:xfrm>
              <a:off x="1933187" y="2920474"/>
              <a:ext cx="3538697" cy="2798155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4D2DC03-75B0-4B81-B767-A233B40EE265}"/>
              </a:ext>
            </a:extLst>
          </p:cNvPr>
          <p:cNvGrpSpPr/>
          <p:nvPr/>
        </p:nvGrpSpPr>
        <p:grpSpPr>
          <a:xfrm>
            <a:off x="7164837" y="2506135"/>
            <a:ext cx="3585029" cy="3388182"/>
            <a:chOff x="7164837" y="2506135"/>
            <a:chExt cx="3585029" cy="33881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815E2E1-2113-4C32-B377-30BB3971D8AA}"/>
                </a:ext>
              </a:extLst>
            </p:cNvPr>
            <p:cNvSpPr/>
            <p:nvPr/>
          </p:nvSpPr>
          <p:spPr>
            <a:xfrm>
              <a:off x="7164837" y="2506135"/>
              <a:ext cx="3585028" cy="3388182"/>
            </a:xfrm>
            <a:prstGeom prst="rect">
              <a:avLst/>
            </a:prstGeom>
            <a:noFill/>
            <a:ln>
              <a:solidFill>
                <a:srgbClr val="50A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AFF57EE-F1D7-4A54-9D51-CBCBD495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28" t="15962" r="3829" b="6611"/>
            <a:stretch/>
          </p:blipFill>
          <p:spPr>
            <a:xfrm>
              <a:off x="7213600" y="2920474"/>
              <a:ext cx="3536266" cy="2795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6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0E66F6A-CD24-4000-BEAA-C55C41A4FF5A}"/>
              </a:ext>
            </a:extLst>
          </p:cNvPr>
          <p:cNvGrpSpPr/>
          <p:nvPr/>
        </p:nvGrpSpPr>
        <p:grpSpPr>
          <a:xfrm>
            <a:off x="1284515" y="638632"/>
            <a:ext cx="9622971" cy="5360979"/>
            <a:chOff x="5915378" y="1614311"/>
            <a:chExt cx="5588000" cy="261902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7266E35-7280-4EA5-9CB2-FD9D027750B7}"/>
                </a:ext>
              </a:extLst>
            </p:cNvPr>
            <p:cNvSpPr/>
            <p:nvPr/>
          </p:nvSpPr>
          <p:spPr>
            <a:xfrm>
              <a:off x="5915378" y="1614311"/>
              <a:ext cx="5588000" cy="2619022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13F1BC5-9280-443C-B922-2FC618FD8F9E}"/>
                </a:ext>
              </a:extLst>
            </p:cNvPr>
            <p:cNvSpPr/>
            <p:nvPr/>
          </p:nvSpPr>
          <p:spPr>
            <a:xfrm>
              <a:off x="6016978" y="1693333"/>
              <a:ext cx="5407378" cy="246097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DEA6CC7-6F87-48F5-AE1A-0E6F0AC7ED6E}"/>
              </a:ext>
            </a:extLst>
          </p:cNvPr>
          <p:cNvSpPr/>
          <p:nvPr/>
        </p:nvSpPr>
        <p:spPr>
          <a:xfrm>
            <a:off x="1877786" y="1874471"/>
            <a:ext cx="85489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、掌握正确的刷牙方法（上牙从上往下刷，下牙从下往上刷，里外两面都要刷，咬合面要来回刷，刷牙时间大约在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分钟，牙刷的毛要软一些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）按正确的刷牙方法坚持早晚刷牙两次、饭后漱口。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、适当含氟牙膏。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、少吃甜食、冰淇凌，不冷热食物混吃，多吃蔬菜、鱼虾等。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、每年去医院检查一次牙齿。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、不单侧咀嚼。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、不咬铅笔瓶盖等硬物，不吮手指。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81508B-34C1-4483-9378-9D245BF2301F}"/>
              </a:ext>
            </a:extLst>
          </p:cNvPr>
          <p:cNvSpPr txBox="1"/>
          <p:nvPr/>
        </p:nvSpPr>
        <p:spPr>
          <a:xfrm>
            <a:off x="3800887" y="995187"/>
            <a:ext cx="459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护牙小卫士</a:t>
            </a:r>
            <a:r>
              <a:rPr lang="en-US" altLang="zh-CN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Tip</a:t>
            </a:r>
            <a:endParaRPr lang="zh-CN" altLang="en-US" sz="4800" dirty="0">
              <a:solidFill>
                <a:schemeClr val="bg1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B208A68-6EAE-41CF-84B5-0D0317DE7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6" y="-256037"/>
            <a:ext cx="2612571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75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75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75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75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75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75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7C2B619-C3C7-4B4A-A603-D91741113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DECF86-9DF2-4335-88B7-427AC3A19927}"/>
              </a:ext>
            </a:extLst>
          </p:cNvPr>
          <p:cNvSpPr txBox="1"/>
          <p:nvPr/>
        </p:nvSpPr>
        <p:spPr>
          <a:xfrm>
            <a:off x="673349" y="2062311"/>
            <a:ext cx="69191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n>
                  <a:solidFill>
                    <a:schemeClr val="bg1"/>
                  </a:solidFill>
                </a:ln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感谢聆听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990565-B4E7-4417-BD1C-E7B9D955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-3511"/>
            <a:ext cx="947004" cy="9470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9751C2F-DDD4-46ED-B12B-25DA57BD171D}"/>
              </a:ext>
            </a:extLst>
          </p:cNvPr>
          <p:cNvSpPr txBox="1"/>
          <p:nvPr/>
        </p:nvSpPr>
        <p:spPr>
          <a:xfrm>
            <a:off x="673349" y="1581570"/>
            <a:ext cx="3684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0AFD5"/>
                </a:solidFill>
                <a:latin typeface="Baskerville Old Face" panose="02020602080505020303" pitchFamily="18" charset="0"/>
              </a:rPr>
              <a:t>LOVERS </a:t>
            </a:r>
            <a:r>
              <a:rPr lang="en-US" altLang="zh-CN" sz="2400" b="1" dirty="0">
                <a:solidFill>
                  <a:srgbClr val="50AFD5"/>
                </a:solidFill>
                <a:latin typeface="Baskerville Old Face" panose="02020602080505020303" pitchFamily="18" charset="0"/>
              </a:rPr>
              <a:t>TOOTH</a:t>
            </a:r>
            <a:endParaRPr lang="zh-CN" altLang="en-US" sz="3200" b="1" dirty="0">
              <a:solidFill>
                <a:srgbClr val="50AFD5"/>
              </a:solidFill>
              <a:latin typeface="Baskerville Old Face" panose="02020602080505020303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E2AF086-1E1C-477D-95D9-FEBB22738008}"/>
              </a:ext>
            </a:extLst>
          </p:cNvPr>
          <p:cNvGrpSpPr/>
          <p:nvPr/>
        </p:nvGrpSpPr>
        <p:grpSpPr>
          <a:xfrm>
            <a:off x="760434" y="3782323"/>
            <a:ext cx="3971221" cy="461665"/>
            <a:chOff x="760434" y="3840380"/>
            <a:chExt cx="3971221" cy="4616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AB19906-CFCB-44A0-B1AC-324D097DC76A}"/>
                </a:ext>
              </a:extLst>
            </p:cNvPr>
            <p:cNvSpPr/>
            <p:nvPr/>
          </p:nvSpPr>
          <p:spPr>
            <a:xfrm>
              <a:off x="760434" y="3840380"/>
              <a:ext cx="3971221" cy="441334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D350A0B-811B-4E0C-8205-0948B231D06F}"/>
                </a:ext>
              </a:extLst>
            </p:cNvPr>
            <p:cNvSpPr txBox="1"/>
            <p:nvPr/>
          </p:nvSpPr>
          <p:spPr>
            <a:xfrm>
              <a:off x="1061570" y="3840380"/>
              <a:ext cx="3307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关爱自己，保护牙周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FA86A6C-FD94-4A1F-9F8B-2ED87151B180}"/>
              </a:ext>
            </a:extLst>
          </p:cNvPr>
          <p:cNvSpPr txBox="1"/>
          <p:nvPr/>
        </p:nvSpPr>
        <p:spPr>
          <a:xfrm>
            <a:off x="288675" y="6459640"/>
            <a:ext cx="650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此模板可用于全国爱牙日、口腔健康、牙齿健康、牙齿美容等场景使用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420769-4049-4B82-BA98-06CC00EA3896}"/>
              </a:ext>
            </a:extLst>
          </p:cNvPr>
          <p:cNvSpPr txBox="1"/>
          <p:nvPr/>
        </p:nvSpPr>
        <p:spPr>
          <a:xfrm>
            <a:off x="1062675" y="116654"/>
            <a:ext cx="2809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</a:t>
            </a:r>
            <a:endParaRPr lang="en-US" altLang="zh-CN" sz="2400" dirty="0">
              <a:solidFill>
                <a:srgbClr val="50AF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50AFD5"/>
                </a:solidFill>
                <a:latin typeface="Baskerville Old Face" panose="02020602080505020303" pitchFamily="18" charset="0"/>
                <a:ea typeface="微软雅黑" panose="020B0503020204020204" pitchFamily="34" charset="-122"/>
              </a:rPr>
              <a:t>Teeth-Loving Day</a:t>
            </a:r>
            <a:endParaRPr lang="zh-CN" altLang="en-US" dirty="0">
              <a:solidFill>
                <a:srgbClr val="50AFD5"/>
              </a:solidFill>
              <a:latin typeface="Baskerville Old Face" panose="020206020805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53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62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ACA9C44-23A8-4447-80A3-B0526B5636FE}"/>
              </a:ext>
            </a:extLst>
          </p:cNvPr>
          <p:cNvSpPr/>
          <p:nvPr/>
        </p:nvSpPr>
        <p:spPr>
          <a:xfrm>
            <a:off x="5915378" y="1614311"/>
            <a:ext cx="5588000" cy="2619022"/>
          </a:xfrm>
          <a:prstGeom prst="rect">
            <a:avLst/>
          </a:prstGeom>
          <a:solidFill>
            <a:srgbClr val="50AF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3">
            <a:extLst>
              <a:ext uri="{FF2B5EF4-FFF2-40B4-BE49-F238E27FC236}">
                <a16:creationId xmlns:a16="http://schemas.microsoft.com/office/drawing/2014/main" id="{B9A6229D-B118-4335-89D1-531461B1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69245"/>
            <a:ext cx="7058026" cy="59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2FCFB3-75C4-4D91-A500-B638B6644512}"/>
              </a:ext>
            </a:extLst>
          </p:cNvPr>
          <p:cNvSpPr/>
          <p:nvPr/>
        </p:nvSpPr>
        <p:spPr>
          <a:xfrm>
            <a:off x="6016978" y="1693333"/>
            <a:ext cx="5407378" cy="24609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AD7194-98F2-400D-AC35-7393B84DCF2C}"/>
              </a:ext>
            </a:extLst>
          </p:cNvPr>
          <p:cNvSpPr txBox="1"/>
          <p:nvPr/>
        </p:nvSpPr>
        <p:spPr>
          <a:xfrm>
            <a:off x="6496874" y="2754401"/>
            <a:ext cx="44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爱牙日的由来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C4F6F-895F-4315-80C1-5148BBB8503F}"/>
              </a:ext>
            </a:extLst>
          </p:cNvPr>
          <p:cNvSpPr txBox="1"/>
          <p:nvPr/>
        </p:nvSpPr>
        <p:spPr>
          <a:xfrm>
            <a:off x="6488239" y="2133599"/>
            <a:ext cx="217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PART  ONE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爱牙日的由来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ONE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5" name="annual-calendar-variant_42316">
            <a:extLst>
              <a:ext uri="{FF2B5EF4-FFF2-40B4-BE49-F238E27FC236}">
                <a16:creationId xmlns:a16="http://schemas.microsoft.com/office/drawing/2014/main" id="{A7078384-4E3D-40F9-A42C-8E520606DF14}"/>
              </a:ext>
            </a:extLst>
          </p:cNvPr>
          <p:cNvSpPr>
            <a:spLocks noChangeAspect="1"/>
          </p:cNvSpPr>
          <p:nvPr/>
        </p:nvSpPr>
        <p:spPr bwMode="auto">
          <a:xfrm>
            <a:off x="2924076" y="2536329"/>
            <a:ext cx="2025295" cy="2264049"/>
          </a:xfrm>
          <a:custGeom>
            <a:avLst/>
            <a:gdLst>
              <a:gd name="connsiteX0" fmla="*/ 373496 w 509672"/>
              <a:gd name="connsiteY0" fmla="*/ 303618 h 569755"/>
              <a:gd name="connsiteX1" fmla="*/ 419265 w 509672"/>
              <a:gd name="connsiteY1" fmla="*/ 303618 h 569755"/>
              <a:gd name="connsiteX2" fmla="*/ 419265 w 509672"/>
              <a:gd name="connsiteY2" fmla="*/ 349387 h 569755"/>
              <a:gd name="connsiteX3" fmla="*/ 373496 w 509672"/>
              <a:gd name="connsiteY3" fmla="*/ 349387 h 569755"/>
              <a:gd name="connsiteX4" fmla="*/ 303053 w 509672"/>
              <a:gd name="connsiteY4" fmla="*/ 303618 h 569755"/>
              <a:gd name="connsiteX5" fmla="*/ 348822 w 509672"/>
              <a:gd name="connsiteY5" fmla="*/ 303618 h 569755"/>
              <a:gd name="connsiteX6" fmla="*/ 348822 w 509672"/>
              <a:gd name="connsiteY6" fmla="*/ 349387 h 569755"/>
              <a:gd name="connsiteX7" fmla="*/ 303053 w 509672"/>
              <a:gd name="connsiteY7" fmla="*/ 349387 h 569755"/>
              <a:gd name="connsiteX8" fmla="*/ 232422 w 509672"/>
              <a:gd name="connsiteY8" fmla="*/ 303618 h 569755"/>
              <a:gd name="connsiteX9" fmla="*/ 277061 w 509672"/>
              <a:gd name="connsiteY9" fmla="*/ 303618 h 569755"/>
              <a:gd name="connsiteX10" fmla="*/ 277061 w 509672"/>
              <a:gd name="connsiteY10" fmla="*/ 349387 h 569755"/>
              <a:gd name="connsiteX11" fmla="*/ 232422 w 509672"/>
              <a:gd name="connsiteY11" fmla="*/ 349387 h 569755"/>
              <a:gd name="connsiteX12" fmla="*/ 160850 w 509672"/>
              <a:gd name="connsiteY12" fmla="*/ 303618 h 569755"/>
              <a:gd name="connsiteX13" fmla="*/ 206619 w 509672"/>
              <a:gd name="connsiteY13" fmla="*/ 303618 h 569755"/>
              <a:gd name="connsiteX14" fmla="*/ 206619 w 509672"/>
              <a:gd name="connsiteY14" fmla="*/ 349387 h 569755"/>
              <a:gd name="connsiteX15" fmla="*/ 160850 w 509672"/>
              <a:gd name="connsiteY15" fmla="*/ 349387 h 569755"/>
              <a:gd name="connsiteX16" fmla="*/ 90407 w 509672"/>
              <a:gd name="connsiteY16" fmla="*/ 303618 h 569755"/>
              <a:gd name="connsiteX17" fmla="*/ 136176 w 509672"/>
              <a:gd name="connsiteY17" fmla="*/ 303618 h 569755"/>
              <a:gd name="connsiteX18" fmla="*/ 136176 w 509672"/>
              <a:gd name="connsiteY18" fmla="*/ 349387 h 569755"/>
              <a:gd name="connsiteX19" fmla="*/ 90407 w 509672"/>
              <a:gd name="connsiteY19" fmla="*/ 349387 h 569755"/>
              <a:gd name="connsiteX20" fmla="*/ 373496 w 509672"/>
              <a:gd name="connsiteY20" fmla="*/ 233364 h 569755"/>
              <a:gd name="connsiteX21" fmla="*/ 419265 w 509672"/>
              <a:gd name="connsiteY21" fmla="*/ 233364 h 569755"/>
              <a:gd name="connsiteX22" fmla="*/ 419265 w 509672"/>
              <a:gd name="connsiteY22" fmla="*/ 279133 h 569755"/>
              <a:gd name="connsiteX23" fmla="*/ 373496 w 509672"/>
              <a:gd name="connsiteY23" fmla="*/ 279133 h 569755"/>
              <a:gd name="connsiteX24" fmla="*/ 303053 w 509672"/>
              <a:gd name="connsiteY24" fmla="*/ 233364 h 569755"/>
              <a:gd name="connsiteX25" fmla="*/ 348822 w 509672"/>
              <a:gd name="connsiteY25" fmla="*/ 233364 h 569755"/>
              <a:gd name="connsiteX26" fmla="*/ 348822 w 509672"/>
              <a:gd name="connsiteY26" fmla="*/ 279133 h 569755"/>
              <a:gd name="connsiteX27" fmla="*/ 303053 w 509672"/>
              <a:gd name="connsiteY27" fmla="*/ 279133 h 569755"/>
              <a:gd name="connsiteX28" fmla="*/ 232422 w 509672"/>
              <a:gd name="connsiteY28" fmla="*/ 233364 h 569755"/>
              <a:gd name="connsiteX29" fmla="*/ 277061 w 509672"/>
              <a:gd name="connsiteY29" fmla="*/ 233364 h 569755"/>
              <a:gd name="connsiteX30" fmla="*/ 277061 w 509672"/>
              <a:gd name="connsiteY30" fmla="*/ 279133 h 569755"/>
              <a:gd name="connsiteX31" fmla="*/ 232422 w 509672"/>
              <a:gd name="connsiteY31" fmla="*/ 279133 h 569755"/>
              <a:gd name="connsiteX32" fmla="*/ 160850 w 509672"/>
              <a:gd name="connsiteY32" fmla="*/ 233364 h 569755"/>
              <a:gd name="connsiteX33" fmla="*/ 206619 w 509672"/>
              <a:gd name="connsiteY33" fmla="*/ 233364 h 569755"/>
              <a:gd name="connsiteX34" fmla="*/ 206619 w 509672"/>
              <a:gd name="connsiteY34" fmla="*/ 279133 h 569755"/>
              <a:gd name="connsiteX35" fmla="*/ 160850 w 509672"/>
              <a:gd name="connsiteY35" fmla="*/ 279133 h 569755"/>
              <a:gd name="connsiteX36" fmla="*/ 90407 w 509672"/>
              <a:gd name="connsiteY36" fmla="*/ 233364 h 569755"/>
              <a:gd name="connsiteX37" fmla="*/ 136176 w 509672"/>
              <a:gd name="connsiteY37" fmla="*/ 233364 h 569755"/>
              <a:gd name="connsiteX38" fmla="*/ 136176 w 509672"/>
              <a:gd name="connsiteY38" fmla="*/ 279133 h 569755"/>
              <a:gd name="connsiteX39" fmla="*/ 90407 w 509672"/>
              <a:gd name="connsiteY39" fmla="*/ 279133 h 569755"/>
              <a:gd name="connsiteX40" fmla="*/ 0 w 509672"/>
              <a:gd name="connsiteY40" fmla="*/ 188725 h 569755"/>
              <a:gd name="connsiteX41" fmla="*/ 39928 w 509672"/>
              <a:gd name="connsiteY41" fmla="*/ 188725 h 569755"/>
              <a:gd name="connsiteX42" fmla="*/ 39928 w 509672"/>
              <a:gd name="connsiteY42" fmla="*/ 362240 h 569755"/>
              <a:gd name="connsiteX43" fmla="*/ 66938 w 509672"/>
              <a:gd name="connsiteY43" fmla="*/ 390378 h 569755"/>
              <a:gd name="connsiteX44" fmla="*/ 442734 w 509672"/>
              <a:gd name="connsiteY44" fmla="*/ 390378 h 569755"/>
              <a:gd name="connsiteX45" fmla="*/ 469744 w 509672"/>
              <a:gd name="connsiteY45" fmla="*/ 362240 h 569755"/>
              <a:gd name="connsiteX46" fmla="*/ 469744 w 509672"/>
              <a:gd name="connsiteY46" fmla="*/ 188725 h 569755"/>
              <a:gd name="connsiteX47" fmla="*/ 509672 w 509672"/>
              <a:gd name="connsiteY47" fmla="*/ 188725 h 569755"/>
              <a:gd name="connsiteX48" fmla="*/ 509672 w 509672"/>
              <a:gd name="connsiteY48" fmla="*/ 502928 h 569755"/>
              <a:gd name="connsiteX49" fmla="*/ 442734 w 509672"/>
              <a:gd name="connsiteY49" fmla="*/ 569755 h 569755"/>
              <a:gd name="connsiteX50" fmla="*/ 66938 w 509672"/>
              <a:gd name="connsiteY50" fmla="*/ 569755 h 569755"/>
              <a:gd name="connsiteX51" fmla="*/ 0 w 509672"/>
              <a:gd name="connsiteY51" fmla="*/ 502928 h 569755"/>
              <a:gd name="connsiteX52" fmla="*/ 384016 w 509672"/>
              <a:gd name="connsiteY52" fmla="*/ 23460 h 569755"/>
              <a:gd name="connsiteX53" fmla="*/ 365226 w 509672"/>
              <a:gd name="connsiteY53" fmla="*/ 43402 h 569755"/>
              <a:gd name="connsiteX54" fmla="*/ 365226 w 509672"/>
              <a:gd name="connsiteY54" fmla="*/ 119648 h 569755"/>
              <a:gd name="connsiteX55" fmla="*/ 384016 w 509672"/>
              <a:gd name="connsiteY55" fmla="*/ 139589 h 569755"/>
              <a:gd name="connsiteX56" fmla="*/ 401631 w 509672"/>
              <a:gd name="connsiteY56" fmla="*/ 119648 h 569755"/>
              <a:gd name="connsiteX57" fmla="*/ 401631 w 509672"/>
              <a:gd name="connsiteY57" fmla="*/ 43402 h 569755"/>
              <a:gd name="connsiteX58" fmla="*/ 384016 w 509672"/>
              <a:gd name="connsiteY58" fmla="*/ 23460 h 569755"/>
              <a:gd name="connsiteX59" fmla="*/ 257185 w 509672"/>
              <a:gd name="connsiteY59" fmla="*/ 23460 h 569755"/>
              <a:gd name="connsiteX60" fmla="*/ 238395 w 509672"/>
              <a:gd name="connsiteY60" fmla="*/ 43402 h 569755"/>
              <a:gd name="connsiteX61" fmla="*/ 238395 w 509672"/>
              <a:gd name="connsiteY61" fmla="*/ 119648 h 569755"/>
              <a:gd name="connsiteX62" fmla="*/ 257185 w 509672"/>
              <a:gd name="connsiteY62" fmla="*/ 139589 h 569755"/>
              <a:gd name="connsiteX63" fmla="*/ 275974 w 509672"/>
              <a:gd name="connsiteY63" fmla="*/ 119648 h 569755"/>
              <a:gd name="connsiteX64" fmla="*/ 275974 w 509672"/>
              <a:gd name="connsiteY64" fmla="*/ 43402 h 569755"/>
              <a:gd name="connsiteX65" fmla="*/ 257185 w 509672"/>
              <a:gd name="connsiteY65" fmla="*/ 23460 h 569755"/>
              <a:gd name="connsiteX66" fmla="*/ 130354 w 509672"/>
              <a:gd name="connsiteY66" fmla="*/ 23460 h 569755"/>
              <a:gd name="connsiteX67" fmla="*/ 112738 w 509672"/>
              <a:gd name="connsiteY67" fmla="*/ 43402 h 569755"/>
              <a:gd name="connsiteX68" fmla="*/ 112738 w 509672"/>
              <a:gd name="connsiteY68" fmla="*/ 119648 h 569755"/>
              <a:gd name="connsiteX69" fmla="*/ 130354 w 509672"/>
              <a:gd name="connsiteY69" fmla="*/ 139589 h 569755"/>
              <a:gd name="connsiteX70" fmla="*/ 149144 w 509672"/>
              <a:gd name="connsiteY70" fmla="*/ 119648 h 569755"/>
              <a:gd name="connsiteX71" fmla="*/ 149144 w 509672"/>
              <a:gd name="connsiteY71" fmla="*/ 43402 h 569755"/>
              <a:gd name="connsiteX72" fmla="*/ 130354 w 509672"/>
              <a:gd name="connsiteY72" fmla="*/ 23460 h 569755"/>
              <a:gd name="connsiteX73" fmla="*/ 130354 w 509672"/>
              <a:gd name="connsiteY73" fmla="*/ 0 h 569755"/>
              <a:gd name="connsiteX74" fmla="*/ 172631 w 509672"/>
              <a:gd name="connsiteY74" fmla="*/ 43402 h 569755"/>
              <a:gd name="connsiteX75" fmla="*/ 172631 w 509672"/>
              <a:gd name="connsiteY75" fmla="*/ 62170 h 569755"/>
              <a:gd name="connsiteX76" fmla="*/ 214908 w 509672"/>
              <a:gd name="connsiteY76" fmla="*/ 62170 h 569755"/>
              <a:gd name="connsiteX77" fmla="*/ 214908 w 509672"/>
              <a:gd name="connsiteY77" fmla="*/ 43402 h 569755"/>
              <a:gd name="connsiteX78" fmla="*/ 257185 w 509672"/>
              <a:gd name="connsiteY78" fmla="*/ 0 h 569755"/>
              <a:gd name="connsiteX79" fmla="*/ 299462 w 509672"/>
              <a:gd name="connsiteY79" fmla="*/ 43402 h 569755"/>
              <a:gd name="connsiteX80" fmla="*/ 299462 w 509672"/>
              <a:gd name="connsiteY80" fmla="*/ 62170 h 569755"/>
              <a:gd name="connsiteX81" fmla="*/ 341739 w 509672"/>
              <a:gd name="connsiteY81" fmla="*/ 62170 h 569755"/>
              <a:gd name="connsiteX82" fmla="*/ 341739 w 509672"/>
              <a:gd name="connsiteY82" fmla="*/ 43402 h 569755"/>
              <a:gd name="connsiteX83" fmla="*/ 384016 w 509672"/>
              <a:gd name="connsiteY83" fmla="*/ 0 h 569755"/>
              <a:gd name="connsiteX84" fmla="*/ 425118 w 509672"/>
              <a:gd name="connsiteY84" fmla="*/ 43402 h 569755"/>
              <a:gd name="connsiteX85" fmla="*/ 425118 w 509672"/>
              <a:gd name="connsiteY85" fmla="*/ 62170 h 569755"/>
              <a:gd name="connsiteX86" fmla="*/ 442734 w 509672"/>
              <a:gd name="connsiteY86" fmla="*/ 62170 h 569755"/>
              <a:gd name="connsiteX87" fmla="*/ 509672 w 509672"/>
              <a:gd name="connsiteY87" fmla="*/ 127859 h 569755"/>
              <a:gd name="connsiteX88" fmla="*/ 509672 w 509672"/>
              <a:gd name="connsiteY88" fmla="*/ 159531 h 569755"/>
              <a:gd name="connsiteX89" fmla="*/ 469744 w 509672"/>
              <a:gd name="connsiteY89" fmla="*/ 159531 h 569755"/>
              <a:gd name="connsiteX90" fmla="*/ 39928 w 509672"/>
              <a:gd name="connsiteY90" fmla="*/ 159531 h 569755"/>
              <a:gd name="connsiteX91" fmla="*/ 0 w 509672"/>
              <a:gd name="connsiteY91" fmla="*/ 159531 h 569755"/>
              <a:gd name="connsiteX92" fmla="*/ 0 w 509672"/>
              <a:gd name="connsiteY92" fmla="*/ 127859 h 569755"/>
              <a:gd name="connsiteX93" fmla="*/ 66938 w 509672"/>
              <a:gd name="connsiteY93" fmla="*/ 62170 h 569755"/>
              <a:gd name="connsiteX94" fmla="*/ 89251 w 509672"/>
              <a:gd name="connsiteY94" fmla="*/ 62170 h 569755"/>
              <a:gd name="connsiteX95" fmla="*/ 89251 w 509672"/>
              <a:gd name="connsiteY95" fmla="*/ 43402 h 569755"/>
              <a:gd name="connsiteX96" fmla="*/ 130354 w 509672"/>
              <a:gd name="connsiteY96" fmla="*/ 0 h 56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09672" h="569755">
                <a:moveTo>
                  <a:pt x="373496" y="303618"/>
                </a:moveTo>
                <a:lnTo>
                  <a:pt x="419265" y="303618"/>
                </a:lnTo>
                <a:lnTo>
                  <a:pt x="419265" y="349387"/>
                </a:lnTo>
                <a:lnTo>
                  <a:pt x="373496" y="349387"/>
                </a:lnTo>
                <a:close/>
                <a:moveTo>
                  <a:pt x="303053" y="303618"/>
                </a:moveTo>
                <a:lnTo>
                  <a:pt x="348822" y="303618"/>
                </a:lnTo>
                <a:lnTo>
                  <a:pt x="348822" y="349387"/>
                </a:lnTo>
                <a:lnTo>
                  <a:pt x="303053" y="349387"/>
                </a:lnTo>
                <a:close/>
                <a:moveTo>
                  <a:pt x="232422" y="303618"/>
                </a:moveTo>
                <a:lnTo>
                  <a:pt x="277061" y="303618"/>
                </a:lnTo>
                <a:lnTo>
                  <a:pt x="277061" y="349387"/>
                </a:lnTo>
                <a:lnTo>
                  <a:pt x="232422" y="349387"/>
                </a:lnTo>
                <a:close/>
                <a:moveTo>
                  <a:pt x="160850" y="303618"/>
                </a:moveTo>
                <a:lnTo>
                  <a:pt x="206619" y="303618"/>
                </a:lnTo>
                <a:lnTo>
                  <a:pt x="206619" y="349387"/>
                </a:lnTo>
                <a:lnTo>
                  <a:pt x="160850" y="349387"/>
                </a:lnTo>
                <a:close/>
                <a:moveTo>
                  <a:pt x="90407" y="303618"/>
                </a:moveTo>
                <a:lnTo>
                  <a:pt x="136176" y="303618"/>
                </a:lnTo>
                <a:lnTo>
                  <a:pt x="136176" y="349387"/>
                </a:lnTo>
                <a:lnTo>
                  <a:pt x="90407" y="349387"/>
                </a:lnTo>
                <a:close/>
                <a:moveTo>
                  <a:pt x="373496" y="233364"/>
                </a:moveTo>
                <a:lnTo>
                  <a:pt x="419265" y="233364"/>
                </a:lnTo>
                <a:lnTo>
                  <a:pt x="419265" y="279133"/>
                </a:lnTo>
                <a:lnTo>
                  <a:pt x="373496" y="279133"/>
                </a:lnTo>
                <a:close/>
                <a:moveTo>
                  <a:pt x="303053" y="233364"/>
                </a:moveTo>
                <a:lnTo>
                  <a:pt x="348822" y="233364"/>
                </a:lnTo>
                <a:lnTo>
                  <a:pt x="348822" y="279133"/>
                </a:lnTo>
                <a:lnTo>
                  <a:pt x="303053" y="279133"/>
                </a:lnTo>
                <a:close/>
                <a:moveTo>
                  <a:pt x="232422" y="233364"/>
                </a:moveTo>
                <a:lnTo>
                  <a:pt x="277061" y="233364"/>
                </a:lnTo>
                <a:lnTo>
                  <a:pt x="277061" y="279133"/>
                </a:lnTo>
                <a:lnTo>
                  <a:pt x="232422" y="279133"/>
                </a:lnTo>
                <a:close/>
                <a:moveTo>
                  <a:pt x="160850" y="233364"/>
                </a:moveTo>
                <a:lnTo>
                  <a:pt x="206619" y="233364"/>
                </a:lnTo>
                <a:lnTo>
                  <a:pt x="206619" y="279133"/>
                </a:lnTo>
                <a:lnTo>
                  <a:pt x="160850" y="279133"/>
                </a:lnTo>
                <a:close/>
                <a:moveTo>
                  <a:pt x="90407" y="233364"/>
                </a:moveTo>
                <a:lnTo>
                  <a:pt x="136176" y="233364"/>
                </a:lnTo>
                <a:lnTo>
                  <a:pt x="136176" y="279133"/>
                </a:lnTo>
                <a:lnTo>
                  <a:pt x="90407" y="279133"/>
                </a:lnTo>
                <a:close/>
                <a:moveTo>
                  <a:pt x="0" y="188725"/>
                </a:moveTo>
                <a:lnTo>
                  <a:pt x="39928" y="188725"/>
                </a:lnTo>
                <a:lnTo>
                  <a:pt x="39928" y="362240"/>
                </a:lnTo>
                <a:cubicBezTo>
                  <a:pt x="39928" y="377482"/>
                  <a:pt x="51672" y="390378"/>
                  <a:pt x="66938" y="390378"/>
                </a:cubicBezTo>
                <a:lnTo>
                  <a:pt x="442734" y="390378"/>
                </a:lnTo>
                <a:cubicBezTo>
                  <a:pt x="458000" y="390378"/>
                  <a:pt x="469744" y="377482"/>
                  <a:pt x="469744" y="362240"/>
                </a:cubicBezTo>
                <a:lnTo>
                  <a:pt x="469744" y="188725"/>
                </a:lnTo>
                <a:lnTo>
                  <a:pt x="509672" y="188725"/>
                </a:lnTo>
                <a:lnTo>
                  <a:pt x="509672" y="502928"/>
                </a:lnTo>
                <a:cubicBezTo>
                  <a:pt x="509672" y="540445"/>
                  <a:pt x="479139" y="569755"/>
                  <a:pt x="442734" y="569755"/>
                </a:cubicBezTo>
                <a:lnTo>
                  <a:pt x="66938" y="569755"/>
                </a:lnTo>
                <a:cubicBezTo>
                  <a:pt x="30533" y="569755"/>
                  <a:pt x="0" y="540445"/>
                  <a:pt x="0" y="502928"/>
                </a:cubicBezTo>
                <a:close/>
                <a:moveTo>
                  <a:pt x="384016" y="23460"/>
                </a:moveTo>
                <a:cubicBezTo>
                  <a:pt x="373446" y="23460"/>
                  <a:pt x="365226" y="31671"/>
                  <a:pt x="365226" y="43402"/>
                </a:cubicBezTo>
                <a:lnTo>
                  <a:pt x="365226" y="119648"/>
                </a:lnTo>
                <a:cubicBezTo>
                  <a:pt x="365226" y="130205"/>
                  <a:pt x="373446" y="139589"/>
                  <a:pt x="384016" y="139589"/>
                </a:cubicBezTo>
                <a:cubicBezTo>
                  <a:pt x="393410" y="139589"/>
                  <a:pt x="401631" y="130205"/>
                  <a:pt x="401631" y="119648"/>
                </a:cubicBezTo>
                <a:lnTo>
                  <a:pt x="401631" y="43402"/>
                </a:lnTo>
                <a:cubicBezTo>
                  <a:pt x="401631" y="31671"/>
                  <a:pt x="393410" y="23460"/>
                  <a:pt x="384016" y="23460"/>
                </a:cubicBezTo>
                <a:close/>
                <a:moveTo>
                  <a:pt x="257185" y="23460"/>
                </a:moveTo>
                <a:cubicBezTo>
                  <a:pt x="246615" y="23460"/>
                  <a:pt x="238395" y="31671"/>
                  <a:pt x="238395" y="43402"/>
                </a:cubicBezTo>
                <a:lnTo>
                  <a:pt x="238395" y="119648"/>
                </a:lnTo>
                <a:cubicBezTo>
                  <a:pt x="238395" y="130205"/>
                  <a:pt x="246615" y="139589"/>
                  <a:pt x="257185" y="139589"/>
                </a:cubicBezTo>
                <a:cubicBezTo>
                  <a:pt x="267754" y="139589"/>
                  <a:pt x="275974" y="130205"/>
                  <a:pt x="275974" y="119648"/>
                </a:cubicBezTo>
                <a:lnTo>
                  <a:pt x="275974" y="43402"/>
                </a:lnTo>
                <a:cubicBezTo>
                  <a:pt x="275974" y="31671"/>
                  <a:pt x="267754" y="23460"/>
                  <a:pt x="257185" y="23460"/>
                </a:cubicBezTo>
                <a:close/>
                <a:moveTo>
                  <a:pt x="130354" y="23460"/>
                </a:moveTo>
                <a:cubicBezTo>
                  <a:pt x="120959" y="23460"/>
                  <a:pt x="112738" y="31671"/>
                  <a:pt x="112738" y="43402"/>
                </a:cubicBezTo>
                <a:lnTo>
                  <a:pt x="112738" y="119648"/>
                </a:lnTo>
                <a:cubicBezTo>
                  <a:pt x="112738" y="130205"/>
                  <a:pt x="120959" y="139589"/>
                  <a:pt x="130354" y="139589"/>
                </a:cubicBezTo>
                <a:cubicBezTo>
                  <a:pt x="140923" y="139589"/>
                  <a:pt x="149144" y="130205"/>
                  <a:pt x="149144" y="119648"/>
                </a:cubicBezTo>
                <a:lnTo>
                  <a:pt x="149144" y="43402"/>
                </a:lnTo>
                <a:cubicBezTo>
                  <a:pt x="149144" y="31671"/>
                  <a:pt x="140923" y="23460"/>
                  <a:pt x="130354" y="23460"/>
                </a:cubicBezTo>
                <a:close/>
                <a:moveTo>
                  <a:pt x="130354" y="0"/>
                </a:moveTo>
                <a:cubicBezTo>
                  <a:pt x="153841" y="0"/>
                  <a:pt x="172631" y="18768"/>
                  <a:pt x="172631" y="43402"/>
                </a:cubicBezTo>
                <a:lnTo>
                  <a:pt x="172631" y="62170"/>
                </a:lnTo>
                <a:lnTo>
                  <a:pt x="214908" y="62170"/>
                </a:lnTo>
                <a:lnTo>
                  <a:pt x="214908" y="43402"/>
                </a:lnTo>
                <a:cubicBezTo>
                  <a:pt x="214908" y="18768"/>
                  <a:pt x="233697" y="0"/>
                  <a:pt x="257185" y="0"/>
                </a:cubicBezTo>
                <a:cubicBezTo>
                  <a:pt x="280672" y="0"/>
                  <a:pt x="299462" y="18768"/>
                  <a:pt x="299462" y="43402"/>
                </a:cubicBezTo>
                <a:lnTo>
                  <a:pt x="299462" y="62170"/>
                </a:lnTo>
                <a:lnTo>
                  <a:pt x="341739" y="62170"/>
                </a:lnTo>
                <a:lnTo>
                  <a:pt x="341739" y="43402"/>
                </a:lnTo>
                <a:cubicBezTo>
                  <a:pt x="341739" y="18768"/>
                  <a:pt x="360528" y="0"/>
                  <a:pt x="384016" y="0"/>
                </a:cubicBezTo>
                <a:cubicBezTo>
                  <a:pt x="406328" y="0"/>
                  <a:pt x="425118" y="18768"/>
                  <a:pt x="425118" y="43402"/>
                </a:cubicBezTo>
                <a:lnTo>
                  <a:pt x="425118" y="62170"/>
                </a:lnTo>
                <a:lnTo>
                  <a:pt x="442734" y="62170"/>
                </a:lnTo>
                <a:cubicBezTo>
                  <a:pt x="479139" y="62170"/>
                  <a:pt x="509672" y="91495"/>
                  <a:pt x="509672" y="127859"/>
                </a:cubicBezTo>
                <a:lnTo>
                  <a:pt x="509672" y="159531"/>
                </a:lnTo>
                <a:lnTo>
                  <a:pt x="469744" y="159531"/>
                </a:lnTo>
                <a:lnTo>
                  <a:pt x="39928" y="159531"/>
                </a:lnTo>
                <a:lnTo>
                  <a:pt x="0" y="159531"/>
                </a:lnTo>
                <a:lnTo>
                  <a:pt x="0" y="127859"/>
                </a:lnTo>
                <a:cubicBezTo>
                  <a:pt x="0" y="91495"/>
                  <a:pt x="30533" y="62170"/>
                  <a:pt x="66938" y="62170"/>
                </a:cubicBezTo>
                <a:lnTo>
                  <a:pt x="89251" y="62170"/>
                </a:lnTo>
                <a:lnTo>
                  <a:pt x="89251" y="43402"/>
                </a:lnTo>
                <a:cubicBezTo>
                  <a:pt x="89251" y="18768"/>
                  <a:pt x="108041" y="0"/>
                  <a:pt x="130354" y="0"/>
                </a:cubicBezTo>
                <a:close/>
              </a:path>
            </a:pathLst>
          </a:custGeom>
          <a:solidFill>
            <a:srgbClr val="50AFD5"/>
          </a:solidFill>
          <a:ln>
            <a:noFill/>
          </a:ln>
        </p:spPr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ED829C9-5611-4A1A-A9AF-096304B83AB9}"/>
              </a:ext>
            </a:extLst>
          </p:cNvPr>
          <p:cNvSpPr txBox="1"/>
          <p:nvPr/>
        </p:nvSpPr>
        <p:spPr>
          <a:xfrm>
            <a:off x="5607957" y="2827862"/>
            <a:ext cx="425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全国爱牙日：</a:t>
            </a:r>
            <a:r>
              <a:rPr lang="en-US" altLang="zh-CN" sz="28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8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800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662ADA-F012-4946-A181-2CAA84C2C987}"/>
              </a:ext>
            </a:extLst>
          </p:cNvPr>
          <p:cNvSpPr txBox="1"/>
          <p:nvPr/>
        </p:nvSpPr>
        <p:spPr>
          <a:xfrm>
            <a:off x="5607957" y="3577506"/>
            <a:ext cx="4116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1989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年，由卫生部、教委等部委联合签署，确定每年的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日为全国爱牙日。</a:t>
            </a:r>
          </a:p>
        </p:txBody>
      </p:sp>
    </p:spTree>
    <p:extLst>
      <p:ext uri="{BB962C8B-B14F-4D97-AF65-F5344CB8AC3E}">
        <p14:creationId xmlns:p14="http://schemas.microsoft.com/office/powerpoint/2010/main" val="4869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爱牙日的由来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ONE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DEEE788-28DD-46AC-A17A-7C524B951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5" y="1930398"/>
            <a:ext cx="3184967" cy="4427663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2242EA1-D01D-464C-9505-DE905BC1517B}"/>
              </a:ext>
            </a:extLst>
          </p:cNvPr>
          <p:cNvCxnSpPr>
            <a:cxnSpLocks/>
          </p:cNvCxnSpPr>
          <p:nvPr/>
        </p:nvCxnSpPr>
        <p:spPr>
          <a:xfrm>
            <a:off x="5471887" y="2061029"/>
            <a:ext cx="5225139" cy="0"/>
          </a:xfrm>
          <a:prstGeom prst="line">
            <a:avLst/>
          </a:prstGeom>
          <a:ln w="12700">
            <a:solidFill>
              <a:srgbClr val="50AFD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0DAF281-BFDC-46B4-9320-D22F3A2BCBD4}"/>
              </a:ext>
            </a:extLst>
          </p:cNvPr>
          <p:cNvCxnSpPr>
            <a:cxnSpLocks/>
          </p:cNvCxnSpPr>
          <p:nvPr/>
        </p:nvCxnSpPr>
        <p:spPr>
          <a:xfrm>
            <a:off x="5471887" y="5225143"/>
            <a:ext cx="5225139" cy="0"/>
          </a:xfrm>
          <a:prstGeom prst="line">
            <a:avLst/>
          </a:prstGeom>
          <a:ln w="12700">
            <a:solidFill>
              <a:srgbClr val="50AFD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4C073CC-1A0E-487E-BE23-5E9F347BB7F5}"/>
              </a:ext>
            </a:extLst>
          </p:cNvPr>
          <p:cNvSpPr/>
          <p:nvPr/>
        </p:nvSpPr>
        <p:spPr>
          <a:xfrm>
            <a:off x="5445803" y="2174078"/>
            <a:ext cx="5260622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宗旨是通过爱牙日活动，广泛动员社会的力量，在群众中进行牙病防治知识的普及教育，增强口腔键康观念和自我口腔保健的意识，建立口腔保健行为，从而提高全民族的口腔健康水平。 　</a:t>
            </a:r>
            <a:b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    我国的龋病、牙周病患者众多，而口腔保健的人力、物力、财力十分有限，因此，解决牙病问题的根本出路在于预防。</a:t>
            </a:r>
          </a:p>
        </p:txBody>
      </p:sp>
    </p:spTree>
    <p:extLst>
      <p:ext uri="{BB962C8B-B14F-4D97-AF65-F5344CB8AC3E}">
        <p14:creationId xmlns:p14="http://schemas.microsoft.com/office/powerpoint/2010/main" val="38246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707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ACA9C44-23A8-4447-80A3-B0526B5636FE}"/>
              </a:ext>
            </a:extLst>
          </p:cNvPr>
          <p:cNvSpPr/>
          <p:nvPr/>
        </p:nvSpPr>
        <p:spPr>
          <a:xfrm>
            <a:off x="5915378" y="1614311"/>
            <a:ext cx="5588000" cy="2619022"/>
          </a:xfrm>
          <a:prstGeom prst="rect">
            <a:avLst/>
          </a:prstGeom>
          <a:solidFill>
            <a:srgbClr val="50AF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3">
            <a:extLst>
              <a:ext uri="{FF2B5EF4-FFF2-40B4-BE49-F238E27FC236}">
                <a16:creationId xmlns:a16="http://schemas.microsoft.com/office/drawing/2014/main" id="{B9A6229D-B118-4335-89D1-531461B1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69245"/>
            <a:ext cx="7058026" cy="59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C2FCFB3-75C4-4D91-A500-B638B6644512}"/>
              </a:ext>
            </a:extLst>
          </p:cNvPr>
          <p:cNvSpPr/>
          <p:nvPr/>
        </p:nvSpPr>
        <p:spPr>
          <a:xfrm>
            <a:off x="6016978" y="1693333"/>
            <a:ext cx="5407378" cy="24609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AD7194-98F2-400D-AC35-7393B84DCF2C}"/>
              </a:ext>
            </a:extLst>
          </p:cNvPr>
          <p:cNvSpPr txBox="1"/>
          <p:nvPr/>
        </p:nvSpPr>
        <p:spPr>
          <a:xfrm>
            <a:off x="6496874" y="2754401"/>
            <a:ext cx="44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牙齿的结构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C4F6F-895F-4315-80C1-5148BBB8503F}"/>
              </a:ext>
            </a:extLst>
          </p:cNvPr>
          <p:cNvSpPr txBox="1"/>
          <p:nvPr/>
        </p:nvSpPr>
        <p:spPr>
          <a:xfrm>
            <a:off x="6488239" y="2133599"/>
            <a:ext cx="2350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</a:rPr>
              <a:t>PART  TWO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牙齿的结构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TWO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5182AEDE-E023-498D-8EEE-0C13E18B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6562"/>
            <a:ext cx="4871231" cy="45366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80A8DEC-A304-4BC3-9E1E-0C66487B5318}"/>
              </a:ext>
            </a:extLst>
          </p:cNvPr>
          <p:cNvSpPr/>
          <p:nvPr/>
        </p:nvSpPr>
        <p:spPr>
          <a:xfrm>
            <a:off x="745066" y="19765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每个牙齿都分为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牙冠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牙根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两部分。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E3D7445-9CE4-4F90-A0C7-3BA8D55AF62D}"/>
              </a:ext>
            </a:extLst>
          </p:cNvPr>
          <p:cNvSpPr/>
          <p:nvPr/>
        </p:nvSpPr>
        <p:spPr>
          <a:xfrm>
            <a:off x="861178" y="3096181"/>
            <a:ext cx="353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牙冠：是牙齿显露在口腔的部分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4E8CAB6-E806-439C-8214-4EF7C5FB4100}"/>
              </a:ext>
            </a:extLst>
          </p:cNvPr>
          <p:cNvSpPr/>
          <p:nvPr/>
        </p:nvSpPr>
        <p:spPr>
          <a:xfrm>
            <a:off x="861178" y="4992789"/>
            <a:ext cx="3546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牙根：牙根是牙齿固定在牙槽窝内的部分</a:t>
            </a: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85C639E9-A0A1-4ACE-88D3-A430DDC3463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1448" y="2551169"/>
            <a:ext cx="1773239" cy="729678"/>
          </a:xfrm>
          <a:prstGeom prst="bentConnector3">
            <a:avLst>
              <a:gd name="adj1" fmla="val 50000"/>
            </a:avLst>
          </a:prstGeom>
          <a:ln>
            <a:solidFill>
              <a:srgbClr val="50AFD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6A5CA767-0DDF-4830-B6EB-19BCC9A399CE}"/>
              </a:ext>
            </a:extLst>
          </p:cNvPr>
          <p:cNvCxnSpPr>
            <a:cxnSpLocks/>
          </p:cNvCxnSpPr>
          <p:nvPr/>
        </p:nvCxnSpPr>
        <p:spPr>
          <a:xfrm rot="10800000">
            <a:off x="4511447" y="5182240"/>
            <a:ext cx="1323296" cy="913760"/>
          </a:xfrm>
          <a:prstGeom prst="bentConnector3">
            <a:avLst/>
          </a:prstGeom>
          <a:ln>
            <a:solidFill>
              <a:srgbClr val="50AFD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9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牙齿的结构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TWO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F4BFF66-DF99-47EE-B549-6DEF131FB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81270" r="63333"/>
          <a:stretch/>
        </p:blipFill>
        <p:spPr>
          <a:xfrm>
            <a:off x="7559042" y="4128696"/>
            <a:ext cx="3094444" cy="201729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7342088-3523-4B39-9265-F395C67D7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41" r="62898" b="81029"/>
          <a:stretch/>
        </p:blipFill>
        <p:spPr>
          <a:xfrm>
            <a:off x="7559042" y="1711425"/>
            <a:ext cx="3094444" cy="20172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F7C4DA6-5B3B-47E9-89F1-F083544E5238}"/>
              </a:ext>
            </a:extLst>
          </p:cNvPr>
          <p:cNvSpPr/>
          <p:nvPr/>
        </p:nvSpPr>
        <p:spPr>
          <a:xfrm>
            <a:off x="756966" y="1852694"/>
            <a:ext cx="590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人的一生，共有两副牙齿，即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乳牙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恒牙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0B3840F-7443-4510-AE54-8FA742F55C7A}"/>
              </a:ext>
            </a:extLst>
          </p:cNvPr>
          <p:cNvSpPr/>
          <p:nvPr/>
        </p:nvSpPr>
        <p:spPr>
          <a:xfrm>
            <a:off x="839788" y="2889476"/>
            <a:ext cx="5347460" cy="2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乳牙就是第一次长出的牙齿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恒牙大约在我们六岁时便开始长出。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六岁时乳牙会渐渐松动和脱落，到十二、三岁便全部换上恒牙。这个阶段，称为换牙期。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27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182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6F5CF8B-E67A-4AD4-A93D-70512FD2B9D5}"/>
              </a:ext>
            </a:extLst>
          </p:cNvPr>
          <p:cNvSpPr txBox="1"/>
          <p:nvPr/>
        </p:nvSpPr>
        <p:spPr>
          <a:xfrm>
            <a:off x="1202266" y="245970"/>
            <a:ext cx="444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0AFD5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牙齿的结构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1D75CA-25E9-47A7-B84A-60772A45C7E0}"/>
              </a:ext>
            </a:extLst>
          </p:cNvPr>
          <p:cNvGrpSpPr/>
          <p:nvPr/>
        </p:nvGrpSpPr>
        <p:grpSpPr>
          <a:xfrm>
            <a:off x="10984089" y="6237111"/>
            <a:ext cx="1106311" cy="541866"/>
            <a:chOff x="8195733" y="4334934"/>
            <a:chExt cx="1106311" cy="67733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2304E5C-C804-410D-996F-A745E8C8DC0B}"/>
                </a:ext>
              </a:extLst>
            </p:cNvPr>
            <p:cNvSpPr/>
            <p:nvPr/>
          </p:nvSpPr>
          <p:spPr>
            <a:xfrm>
              <a:off x="9031111" y="4334934"/>
              <a:ext cx="270933" cy="677333"/>
            </a:xfrm>
            <a:prstGeom prst="rect">
              <a:avLst/>
            </a:prstGeom>
            <a:solidFill>
              <a:srgbClr val="2679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3875733-2F69-4A1A-880D-6C72D6F0C8BD}"/>
                </a:ext>
              </a:extLst>
            </p:cNvPr>
            <p:cNvSpPr/>
            <p:nvPr/>
          </p:nvSpPr>
          <p:spPr>
            <a:xfrm>
              <a:off x="8613422" y="4334934"/>
              <a:ext cx="270933" cy="677333"/>
            </a:xfrm>
            <a:prstGeom prst="rect">
              <a:avLst/>
            </a:prstGeom>
            <a:solidFill>
              <a:srgbClr val="50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27B73AC-7AC7-4584-8866-FB95BC033D97}"/>
                </a:ext>
              </a:extLst>
            </p:cNvPr>
            <p:cNvSpPr/>
            <p:nvPr/>
          </p:nvSpPr>
          <p:spPr>
            <a:xfrm>
              <a:off x="8195733" y="4334934"/>
              <a:ext cx="270933" cy="677333"/>
            </a:xfrm>
            <a:prstGeom prst="rect">
              <a:avLst/>
            </a:prstGeom>
            <a:solidFill>
              <a:srgbClr val="C5E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683078-D299-4ED1-8905-1B2C563A0D66}"/>
              </a:ext>
            </a:extLst>
          </p:cNvPr>
          <p:cNvGrpSpPr/>
          <p:nvPr/>
        </p:nvGrpSpPr>
        <p:grpSpPr>
          <a:xfrm>
            <a:off x="282222" y="-73555"/>
            <a:ext cx="925689" cy="1051862"/>
            <a:chOff x="282222" y="-73555"/>
            <a:chExt cx="925689" cy="105186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E24454A-C73F-4A9C-A30D-14C21FCBEB60}"/>
                </a:ext>
              </a:extLst>
            </p:cNvPr>
            <p:cNvGrpSpPr/>
            <p:nvPr/>
          </p:nvGrpSpPr>
          <p:grpSpPr>
            <a:xfrm>
              <a:off x="282222" y="-73555"/>
              <a:ext cx="925689" cy="1027412"/>
              <a:chOff x="282222" y="-73555"/>
              <a:chExt cx="722489" cy="954088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44DEAE87-96AB-4876-BA9D-5A364007D722}"/>
                  </a:ext>
                </a:extLst>
              </p:cNvPr>
              <p:cNvSpPr/>
              <p:nvPr/>
            </p:nvSpPr>
            <p:spPr>
              <a:xfrm>
                <a:off x="282222" y="0"/>
                <a:ext cx="722489" cy="880533"/>
              </a:xfrm>
              <a:prstGeom prst="rect">
                <a:avLst/>
              </a:prstGeom>
              <a:solidFill>
                <a:srgbClr val="50A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CC6C547-BB8C-4A2A-91D7-0D610F0642EB}"/>
                  </a:ext>
                </a:extLst>
              </p:cNvPr>
              <p:cNvSpPr/>
              <p:nvPr/>
            </p:nvSpPr>
            <p:spPr>
              <a:xfrm>
                <a:off x="329141" y="-73555"/>
                <a:ext cx="628650" cy="8974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F3B945-FA34-4CF6-A470-6AD8291C8B22}"/>
                </a:ext>
              </a:extLst>
            </p:cNvPr>
            <p:cNvSpPr txBox="1"/>
            <p:nvPr/>
          </p:nvSpPr>
          <p:spPr>
            <a:xfrm>
              <a:off x="287866" y="24200"/>
              <a:ext cx="914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PART</a:t>
              </a:r>
            </a:p>
            <a:p>
              <a:pPr algn="dist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TWO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EA1D1D3A-5D73-469C-BCAE-82D00713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6"/>
          <a:stretch/>
        </p:blipFill>
        <p:spPr>
          <a:xfrm>
            <a:off x="677384" y="1740618"/>
            <a:ext cx="4972467" cy="432525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F4ADDB3-018A-4A27-B9BC-3F1E5359DD52}"/>
              </a:ext>
            </a:extLst>
          </p:cNvPr>
          <p:cNvSpPr/>
          <p:nvPr/>
        </p:nvSpPr>
        <p:spPr>
          <a:xfrm>
            <a:off x="6013867" y="3119930"/>
            <a:ext cx="52411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在人的一生中，从婴儿出生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个月开始生长乳牙，乳牙共有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颗，两岁左右长齐。大概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岁左右，乳牙开始顺序脱落，长出恒牙，这个过程叫做“换牙”。恒牙要比乳牙多出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8—12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颗，新长出的恒牙上、下各为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14—16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颗，恒牙总数为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28—32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颗（有的人终身不长智齿）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A696A29-D562-4CDC-8133-E61E899FF49E}"/>
              </a:ext>
            </a:extLst>
          </p:cNvPr>
          <p:cNvSpPr/>
          <p:nvPr/>
        </p:nvSpPr>
        <p:spPr>
          <a:xfrm>
            <a:off x="6013867" y="174061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切牙（门牙）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CCFB75A-B2C1-464D-9A4D-5EF44E9955D0}"/>
              </a:ext>
            </a:extLst>
          </p:cNvPr>
          <p:cNvSpPr/>
          <p:nvPr/>
        </p:nvSpPr>
        <p:spPr>
          <a:xfrm>
            <a:off x="6013867" y="2195032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尖牙（犬牙、虎牙）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B0C7B96-D64B-4BD2-9DF8-CFAA46131770}"/>
              </a:ext>
            </a:extLst>
          </p:cNvPr>
          <p:cNvSpPr/>
          <p:nvPr/>
        </p:nvSpPr>
        <p:spPr>
          <a:xfrm>
            <a:off x="6013867" y="2649446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50AF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磨牙（臼牙）</a:t>
            </a:r>
          </a:p>
        </p:txBody>
      </p:sp>
    </p:spTree>
    <p:extLst>
      <p:ext uri="{BB962C8B-B14F-4D97-AF65-F5344CB8AC3E}">
        <p14:creationId xmlns:p14="http://schemas.microsoft.com/office/powerpoint/2010/main" val="24072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牙齿健康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28d1b1a-3544-4c52-b345-0ba3bc32e28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66DCA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66DCA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66DC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1082</Words>
  <Application>Microsoft Office PowerPoint</Application>
  <PresentationFormat>宽屏</PresentationFormat>
  <Paragraphs>175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等线</vt:lpstr>
      <vt:lpstr>等线 Light</vt:lpstr>
      <vt:lpstr>方正粗倩简体</vt:lpstr>
      <vt:lpstr>微软雅黑</vt:lpstr>
      <vt:lpstr>Arial</vt:lpstr>
      <vt:lpstr>Baskerville Old Face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牙齿健康</dc:title>
  <dc:creator>lenovo</dc:creator>
  <cp:lastModifiedBy>Windows 用户</cp:lastModifiedBy>
  <cp:revision>41</cp:revision>
  <dcterms:created xsi:type="dcterms:W3CDTF">2017-09-11T07:10:02Z</dcterms:created>
  <dcterms:modified xsi:type="dcterms:W3CDTF">2021-02-01T12:11:41Z</dcterms:modified>
</cp:coreProperties>
</file>