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76" r:id="rId10"/>
    <p:sldId id="266" r:id="rId11"/>
    <p:sldId id="264" r:id="rId12"/>
    <p:sldId id="267" r:id="rId13"/>
    <p:sldId id="268" r:id="rId14"/>
    <p:sldId id="269" r:id="rId15"/>
    <p:sldId id="270" r:id="rId16"/>
    <p:sldId id="277" r:id="rId17"/>
    <p:sldId id="279" r:id="rId18"/>
    <p:sldId id="280" r:id="rId19"/>
    <p:sldId id="281" r:id="rId20"/>
    <p:sldId id="283" r:id="rId21"/>
    <p:sldId id="282" r:id="rId22"/>
    <p:sldId id="278" r:id="rId23"/>
    <p:sldId id="273" r:id="rId24"/>
    <p:sldId id="274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98AB"/>
    <a:srgbClr val="21C1D8"/>
    <a:srgbClr val="000000"/>
    <a:srgbClr val="D30546"/>
    <a:srgbClr val="DC0348"/>
    <a:srgbClr val="E21553"/>
    <a:srgbClr val="4EC4DE"/>
    <a:srgbClr val="ED1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6"/>
  </p:normalViewPr>
  <p:slideViewPr>
    <p:cSldViewPr snapToGrid="0" snapToObjects="1">
      <p:cViewPr varScale="1">
        <p:scale>
          <a:sx n="60" d="100"/>
          <a:sy n="60" d="100"/>
        </p:scale>
        <p:origin x="72" y="948"/>
      </p:cViewPr>
      <p:guideLst>
        <p:guide orient="horz" pos="25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DC7A5-1FF0-4CBC-91D9-343399971A8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00499-06D9-4133-B3BE-B8253300C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221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834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486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767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367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990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241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026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502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586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146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52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60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876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994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80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27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711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53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836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71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5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413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746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688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44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59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25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914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39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52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85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5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56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98419" y="1280150"/>
            <a:ext cx="5593581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966" y="1280150"/>
            <a:ext cx="6858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9" r="9121" b="10547"/>
          <a:stretch/>
        </p:blipFill>
        <p:spPr>
          <a:xfrm>
            <a:off x="-45631" y="1034678"/>
            <a:ext cx="6384472" cy="591886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0" y="-1"/>
            <a:ext cx="12192000" cy="695354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385763"/>
            <a:ext cx="12192000" cy="304502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/>
          <p:cNvSpPr/>
          <p:nvPr userDrawn="1"/>
        </p:nvSpPr>
        <p:spPr>
          <a:xfrm>
            <a:off x="814386" y="198702"/>
            <a:ext cx="2900363" cy="684040"/>
          </a:xfrm>
          <a:prstGeom prst="roundRect">
            <a:avLst>
              <a:gd name="adj" fmla="val 9072"/>
            </a:avLst>
          </a:prstGeom>
          <a:solidFill>
            <a:schemeClr val="bg1"/>
          </a:solidFill>
          <a:ln w="50800">
            <a:solidFill>
              <a:srgbClr val="21C1D8"/>
            </a:solidFill>
          </a:ln>
          <a:effectLst>
            <a:outerShdw blurRad="50800" dist="762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028" y="-5582"/>
            <a:ext cx="2830943" cy="948185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0" y="6694714"/>
            <a:ext cx="12192000" cy="258828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37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9" r="9121" b="10547"/>
          <a:stretch/>
        </p:blipFill>
        <p:spPr>
          <a:xfrm>
            <a:off x="-45631" y="1034678"/>
            <a:ext cx="6384472" cy="591886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695354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385763"/>
            <a:ext cx="12192000" cy="304502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028" y="-5582"/>
            <a:ext cx="2830943" cy="94818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0" y="6694714"/>
            <a:ext cx="12192000" cy="258828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/>
          <p:cNvSpPr/>
          <p:nvPr userDrawn="1"/>
        </p:nvSpPr>
        <p:spPr>
          <a:xfrm>
            <a:off x="814386" y="126376"/>
            <a:ext cx="2654955" cy="930851"/>
          </a:xfrm>
          <a:prstGeom prst="roundRect">
            <a:avLst>
              <a:gd name="adj" fmla="val 9072"/>
            </a:avLst>
          </a:prstGeom>
          <a:solidFill>
            <a:schemeClr val="bg1"/>
          </a:solidFill>
          <a:ln w="50800">
            <a:solidFill>
              <a:srgbClr val="21C1D8"/>
            </a:solidFill>
          </a:ln>
          <a:effectLst>
            <a:outerShdw blurRad="50800" dist="762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4" grpId="0" animBg="1"/>
        </p:bldLst>
      </p:timing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738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72A86-29EB-7647-9715-63501905C8A3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429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audio" Target="../media/media1.mp3"/><Relationship Id="rId10" Type="http://schemas.openxmlformats.org/officeDocument/2006/relationships/image" Target="../media/image5.png"/><Relationship Id="rId4" Type="http://schemas.microsoft.com/office/2007/relationships/media" Target="../media/media1.mp3"/><Relationship Id="rId9" Type="http://schemas.openxmlformats.org/officeDocument/2006/relationships/image" Target="../media/image1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8.png"/><Relationship Id="rId7" Type="http://schemas.openxmlformats.org/officeDocument/2006/relationships/image" Target="../media/image4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tif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10" Type="http://schemas.openxmlformats.org/officeDocument/2006/relationships/image" Target="../media/image22.png"/><Relationship Id="rId4" Type="http://schemas.openxmlformats.org/officeDocument/2006/relationships/image" Target="../media/image16.tiff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6027E523-A79C-43B4-AF9A-F6FDF1E26B3E}"/>
              </a:ext>
            </a:extLst>
          </p:cNvPr>
          <p:cNvGrpSpPr/>
          <p:nvPr/>
        </p:nvGrpSpPr>
        <p:grpSpPr>
          <a:xfrm>
            <a:off x="-79966" y="1280150"/>
            <a:ext cx="12271966" cy="6858000"/>
            <a:chOff x="-79966" y="1280150"/>
            <a:chExt cx="12271966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9966" y="1280150"/>
              <a:ext cx="6858000" cy="6858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70"/>
            <a:stretch/>
          </p:blipFill>
          <p:spPr>
            <a:xfrm flipH="1">
              <a:off x="6703044" y="1280150"/>
              <a:ext cx="5488956" cy="6858000"/>
            </a:xfrm>
            <a:prstGeom prst="rect">
              <a:avLst/>
            </a:prstGeom>
          </p:spPr>
        </p:pic>
      </p:grpSp>
      <p:sp>
        <p:nvSpPr>
          <p:cNvPr id="4" name="PA_文本框 3"/>
          <p:cNvSpPr txBox="1"/>
          <p:nvPr>
            <p:custDataLst>
              <p:tags r:id="rId1"/>
            </p:custDataLst>
          </p:nvPr>
        </p:nvSpPr>
        <p:spPr>
          <a:xfrm>
            <a:off x="4120515" y="939135"/>
            <a:ext cx="7760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b="1" dirty="0">
                <a:solidFill>
                  <a:schemeClr val="bg1"/>
                </a:solidFill>
                <a:latin typeface="+mj-ea"/>
                <a:ea typeface="+mj-ea"/>
                <a:cs typeface="STHupo" charset="-122"/>
              </a:rPr>
              <a:t>全国护牙日主题班会</a:t>
            </a:r>
            <a:r>
              <a:rPr kumimoji="1" lang="en-US" altLang="zh-CN" sz="5400" b="1" dirty="0">
                <a:solidFill>
                  <a:schemeClr val="bg1"/>
                </a:solidFill>
                <a:latin typeface="+mj-ea"/>
                <a:ea typeface="+mj-ea"/>
                <a:cs typeface="STHupo" charset="-122"/>
              </a:rPr>
              <a:t>PPT</a:t>
            </a:r>
            <a:endParaRPr kumimoji="1" lang="zh-CN" altLang="en-US" sz="5400" b="1" dirty="0">
              <a:solidFill>
                <a:schemeClr val="bg1"/>
              </a:solidFill>
              <a:latin typeface="+mj-ea"/>
              <a:ea typeface="+mj-ea"/>
              <a:cs typeface="STHupo" charset="-122"/>
            </a:endParaRPr>
          </a:p>
        </p:txBody>
      </p:sp>
      <p:pic>
        <p:nvPicPr>
          <p:cNvPr id="5" name="Picture 31" descr="u=467293071,3472564031&amp;fm=4&amp;gp=0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29" b="97857" l="0" r="97143">
                        <a14:foregroundMark x1="18571" y1="16429" x2="35000" y2="15000"/>
                        <a14:foregroundMark x1="59286" y1="7857" x2="77143" y2="20000"/>
                        <a14:foregroundMark x1="33571" y1="87143" x2="75714" y2="85000"/>
                        <a14:foregroundMark x1="82143" y1="75000" x2="87857" y2="59286"/>
                        <a14:foregroundMark x1="10000" y1="30714" x2="10000" y2="6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16" y="241299"/>
            <a:ext cx="914381" cy="91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A_文本框 5"/>
          <p:cNvSpPr txBox="1"/>
          <p:nvPr>
            <p:custDataLst>
              <p:tags r:id="rId2"/>
            </p:custDataLst>
          </p:nvPr>
        </p:nvSpPr>
        <p:spPr>
          <a:xfrm>
            <a:off x="9372600" y="201453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关爱自己，保护牙周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9" r="9121" b="10547"/>
          <a:stretch/>
        </p:blipFill>
        <p:spPr>
          <a:xfrm>
            <a:off x="393562" y="1034678"/>
            <a:ext cx="6384472" cy="5918865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821136"/>
            <a:ext cx="4925786" cy="4925786"/>
          </a:xfrm>
          <a:prstGeom prst="rect">
            <a:avLst/>
          </a:prstGeom>
        </p:spPr>
      </p:pic>
      <p:pic>
        <p:nvPicPr>
          <p:cNvPr id="17" name="闫东炜 - 夏野与暗恋">
            <a:hlinkClick r:id="" action="ppaction://media"/>
            <a:extLst>
              <a:ext uri="{FF2B5EF4-FFF2-40B4-BE49-F238E27FC236}">
                <a16:creationId xmlns:a16="http://schemas.microsoft.com/office/drawing/2014/main" id="{A6B7D5B3-C9DB-45CC-AB4A-4DBD46153EF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08385" y="-1054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50"/>
                            </p:stCondLst>
                            <p:childTnLst>
                              <p:par>
                                <p:cTn id="5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49363" y="28238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牙齿健康的标准</a:t>
            </a:r>
          </a:p>
        </p:txBody>
      </p:sp>
      <p:sp>
        <p:nvSpPr>
          <p:cNvPr id="4" name="矩形 3"/>
          <p:cNvSpPr/>
          <p:nvPr/>
        </p:nvSpPr>
        <p:spPr>
          <a:xfrm>
            <a:off x="949363" y="2085886"/>
            <a:ext cx="105459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/>
              <a:t>世界卫生组织对牙齿健康的标准是：8020，即80岁老人至少有20颗功能牙（即能够正常咀嚼食物，不松动的牙）。建立这一标准的目的是：通过延长牙齿的寿命来保证人的长寿和提高生命质量。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1195" y="4037847"/>
            <a:ext cx="4833939" cy="29003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7257" y="4037846"/>
            <a:ext cx="4833940" cy="29003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37846"/>
            <a:ext cx="2547256" cy="29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84964" y="468221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/>
              <a:t>蛀牙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916050" y="468221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/>
              <a:t>牙周炎</a:t>
            </a:r>
            <a:endParaRPr kumimoji="1" lang="en-US" altLang="zh-CN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4516836" y="468221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/>
              <a:t>缺牙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350149" y="468221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/>
              <a:t>畸形牙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11359" y="27482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牙齿常见疾病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1580" y="2052658"/>
            <a:ext cx="1959429" cy="24819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9999" y="2376470"/>
            <a:ext cx="2474676" cy="21581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191" y="2170298"/>
            <a:ext cx="1841258" cy="22173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9303" y="2183736"/>
            <a:ext cx="2191677" cy="22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0118" y="140564"/>
            <a:ext cx="2264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600" dirty="0"/>
              <a:t>影响牙齿健康的主要因素</a:t>
            </a:r>
          </a:p>
        </p:txBody>
      </p:sp>
      <p:sp>
        <p:nvSpPr>
          <p:cNvPr id="7" name="矩形 6"/>
          <p:cNvSpPr/>
          <p:nvPr/>
        </p:nvSpPr>
        <p:spPr>
          <a:xfrm>
            <a:off x="8411126" y="3142319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/>
              <a:t>口腔不洁及异物刺激</a:t>
            </a:r>
          </a:p>
        </p:txBody>
      </p:sp>
      <p:sp>
        <p:nvSpPr>
          <p:cNvPr id="8" name="矩形 7"/>
          <p:cNvSpPr/>
          <p:nvPr/>
        </p:nvSpPr>
        <p:spPr>
          <a:xfrm>
            <a:off x="8329481" y="5468288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/>
              <a:t>口腔病菌</a:t>
            </a:r>
          </a:p>
        </p:txBody>
      </p:sp>
      <p:sp>
        <p:nvSpPr>
          <p:cNvPr id="9" name="矩形 8"/>
          <p:cNvSpPr/>
          <p:nvPr/>
        </p:nvSpPr>
        <p:spPr>
          <a:xfrm>
            <a:off x="956121" y="4559592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/>
              <a:t>牙齿先天排布或脱落</a:t>
            </a:r>
          </a:p>
        </p:txBody>
      </p:sp>
      <p:sp>
        <p:nvSpPr>
          <p:cNvPr id="10" name="矩形 9"/>
          <p:cNvSpPr/>
          <p:nvPr/>
        </p:nvSpPr>
        <p:spPr>
          <a:xfrm>
            <a:off x="2811904" y="225772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身体因素</a:t>
            </a: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4272530" y="1993238"/>
            <a:ext cx="4075370" cy="4075370"/>
          </a:xfrm>
          <a:custGeom>
            <a:avLst/>
            <a:gdLst>
              <a:gd name="T0" fmla="*/ 2122023 w 741"/>
              <a:gd name="T1" fmla="*/ 843560 h 741"/>
              <a:gd name="T2" fmla="*/ 1548402 w 741"/>
              <a:gd name="T3" fmla="*/ 1304706 h 741"/>
              <a:gd name="T4" fmla="*/ 1855832 w 741"/>
              <a:gd name="T5" fmla="*/ 843560 h 741"/>
              <a:gd name="T6" fmla="*/ 1855832 w 741"/>
              <a:gd name="T7" fmla="*/ 468645 h 741"/>
              <a:gd name="T8" fmla="*/ 918543 w 741"/>
              <a:gd name="T9" fmla="*/ 468645 h 741"/>
              <a:gd name="T10" fmla="*/ 918543 w 741"/>
              <a:gd name="T11" fmla="*/ 843560 h 741"/>
              <a:gd name="T12" fmla="*/ 1225974 w 741"/>
              <a:gd name="T13" fmla="*/ 1304706 h 741"/>
              <a:gd name="T14" fmla="*/ 656102 w 741"/>
              <a:gd name="T15" fmla="*/ 843560 h 741"/>
              <a:gd name="T16" fmla="*/ 0 w 741"/>
              <a:gd name="T17" fmla="*/ 1390937 h 741"/>
              <a:gd name="T18" fmla="*/ 656102 w 741"/>
              <a:gd name="T19" fmla="*/ 1934565 h 741"/>
              <a:gd name="T20" fmla="*/ 1225974 w 741"/>
              <a:gd name="T21" fmla="*/ 1473419 h 741"/>
              <a:gd name="T22" fmla="*/ 918543 w 741"/>
              <a:gd name="T23" fmla="*/ 1934565 h 741"/>
              <a:gd name="T24" fmla="*/ 918543 w 741"/>
              <a:gd name="T25" fmla="*/ 2309480 h 741"/>
              <a:gd name="T26" fmla="*/ 1855832 w 741"/>
              <a:gd name="T27" fmla="*/ 2309480 h 741"/>
              <a:gd name="T28" fmla="*/ 1855832 w 741"/>
              <a:gd name="T29" fmla="*/ 1934565 h 741"/>
              <a:gd name="T30" fmla="*/ 1548402 w 741"/>
              <a:gd name="T31" fmla="*/ 1473419 h 741"/>
              <a:gd name="T32" fmla="*/ 2122023 w 741"/>
              <a:gd name="T33" fmla="*/ 1934565 h 741"/>
              <a:gd name="T34" fmla="*/ 2778125 w 741"/>
              <a:gd name="T35" fmla="*/ 1390937 h 741"/>
              <a:gd name="T36" fmla="*/ 1004774 w 741"/>
              <a:gd name="T37" fmla="*/ 761079 h 741"/>
              <a:gd name="T38" fmla="*/ 1004774 w 741"/>
              <a:gd name="T39" fmla="*/ 554875 h 741"/>
              <a:gd name="T40" fmla="*/ 1773351 w 741"/>
              <a:gd name="T41" fmla="*/ 554875 h 741"/>
              <a:gd name="T42" fmla="*/ 1773351 w 741"/>
              <a:gd name="T43" fmla="*/ 761079 h 741"/>
              <a:gd name="T44" fmla="*/ 1004774 w 741"/>
              <a:gd name="T45" fmla="*/ 761079 h 741"/>
              <a:gd name="T46" fmla="*/ 656102 w 741"/>
              <a:gd name="T47" fmla="*/ 1814592 h 741"/>
              <a:gd name="T48" fmla="*/ 168712 w 741"/>
              <a:gd name="T49" fmla="*/ 1390937 h 741"/>
              <a:gd name="T50" fmla="*/ 656102 w 741"/>
              <a:gd name="T51" fmla="*/ 963533 h 741"/>
              <a:gd name="T52" fmla="*/ 1143493 w 741"/>
              <a:gd name="T53" fmla="*/ 1390937 h 741"/>
              <a:gd name="T54" fmla="*/ 1773351 w 741"/>
              <a:gd name="T55" fmla="*/ 2020795 h 741"/>
              <a:gd name="T56" fmla="*/ 1773351 w 741"/>
              <a:gd name="T57" fmla="*/ 2226999 h 741"/>
              <a:gd name="T58" fmla="*/ 1004774 w 741"/>
              <a:gd name="T59" fmla="*/ 2226999 h 741"/>
              <a:gd name="T60" fmla="*/ 1004774 w 741"/>
              <a:gd name="T61" fmla="*/ 2020795 h 741"/>
              <a:gd name="T62" fmla="*/ 1773351 w 741"/>
              <a:gd name="T63" fmla="*/ 2020795 h 741"/>
              <a:gd name="T64" fmla="*/ 1312205 w 741"/>
              <a:gd name="T65" fmla="*/ 1390937 h 741"/>
              <a:gd name="T66" fmla="*/ 1465920 w 741"/>
              <a:gd name="T67" fmla="*/ 1390937 h 741"/>
              <a:gd name="T68" fmla="*/ 2223250 w 741"/>
              <a:gd name="T69" fmla="*/ 1773351 h 741"/>
              <a:gd name="T70" fmla="*/ 2017046 w 741"/>
              <a:gd name="T71" fmla="*/ 1773351 h 741"/>
              <a:gd name="T72" fmla="*/ 2017046 w 741"/>
              <a:gd name="T73" fmla="*/ 1004774 h 741"/>
              <a:gd name="T74" fmla="*/ 2223250 w 741"/>
              <a:gd name="T75" fmla="*/ 1004774 h 741"/>
              <a:gd name="T76" fmla="*/ 2223250 w 741"/>
              <a:gd name="T77" fmla="*/ 1773351 h 74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41" h="741">
                <a:moveTo>
                  <a:pt x="616" y="246"/>
                </a:moveTo>
                <a:cubicBezTo>
                  <a:pt x="602" y="232"/>
                  <a:pt x="585" y="225"/>
                  <a:pt x="566" y="225"/>
                </a:cubicBezTo>
                <a:cubicBezTo>
                  <a:pt x="547" y="225"/>
                  <a:pt x="529" y="232"/>
                  <a:pt x="516" y="246"/>
                </a:cubicBezTo>
                <a:cubicBezTo>
                  <a:pt x="413" y="348"/>
                  <a:pt x="413" y="348"/>
                  <a:pt x="413" y="348"/>
                </a:cubicBezTo>
                <a:cubicBezTo>
                  <a:pt x="393" y="328"/>
                  <a:pt x="393" y="328"/>
                  <a:pt x="393" y="328"/>
                </a:cubicBezTo>
                <a:cubicBezTo>
                  <a:pt x="495" y="225"/>
                  <a:pt x="495" y="225"/>
                  <a:pt x="495" y="225"/>
                </a:cubicBezTo>
                <a:cubicBezTo>
                  <a:pt x="509" y="212"/>
                  <a:pt x="516" y="194"/>
                  <a:pt x="516" y="175"/>
                </a:cubicBezTo>
                <a:cubicBezTo>
                  <a:pt x="516" y="156"/>
                  <a:pt x="509" y="138"/>
                  <a:pt x="495" y="125"/>
                </a:cubicBezTo>
                <a:cubicBezTo>
                  <a:pt x="370" y="0"/>
                  <a:pt x="370" y="0"/>
                  <a:pt x="370" y="0"/>
                </a:cubicBezTo>
                <a:cubicBezTo>
                  <a:pt x="245" y="125"/>
                  <a:pt x="245" y="125"/>
                  <a:pt x="245" y="125"/>
                </a:cubicBezTo>
                <a:cubicBezTo>
                  <a:pt x="232" y="138"/>
                  <a:pt x="225" y="156"/>
                  <a:pt x="225" y="175"/>
                </a:cubicBezTo>
                <a:cubicBezTo>
                  <a:pt x="225" y="194"/>
                  <a:pt x="232" y="212"/>
                  <a:pt x="245" y="225"/>
                </a:cubicBezTo>
                <a:cubicBezTo>
                  <a:pt x="348" y="328"/>
                  <a:pt x="348" y="328"/>
                  <a:pt x="348" y="328"/>
                </a:cubicBezTo>
                <a:cubicBezTo>
                  <a:pt x="327" y="348"/>
                  <a:pt x="327" y="348"/>
                  <a:pt x="327" y="348"/>
                </a:cubicBezTo>
                <a:cubicBezTo>
                  <a:pt x="225" y="246"/>
                  <a:pt x="225" y="246"/>
                  <a:pt x="225" y="246"/>
                </a:cubicBezTo>
                <a:cubicBezTo>
                  <a:pt x="211" y="232"/>
                  <a:pt x="194" y="225"/>
                  <a:pt x="175" y="225"/>
                </a:cubicBezTo>
                <a:cubicBezTo>
                  <a:pt x="156" y="225"/>
                  <a:pt x="138" y="232"/>
                  <a:pt x="125" y="246"/>
                </a:cubicBezTo>
                <a:cubicBezTo>
                  <a:pt x="0" y="371"/>
                  <a:pt x="0" y="371"/>
                  <a:pt x="0" y="371"/>
                </a:cubicBezTo>
                <a:cubicBezTo>
                  <a:pt x="125" y="496"/>
                  <a:pt x="125" y="496"/>
                  <a:pt x="125" y="496"/>
                </a:cubicBezTo>
                <a:cubicBezTo>
                  <a:pt x="138" y="509"/>
                  <a:pt x="156" y="516"/>
                  <a:pt x="175" y="516"/>
                </a:cubicBezTo>
                <a:cubicBezTo>
                  <a:pt x="194" y="516"/>
                  <a:pt x="211" y="509"/>
                  <a:pt x="225" y="496"/>
                </a:cubicBezTo>
                <a:cubicBezTo>
                  <a:pt x="327" y="393"/>
                  <a:pt x="327" y="393"/>
                  <a:pt x="327" y="393"/>
                </a:cubicBezTo>
                <a:cubicBezTo>
                  <a:pt x="348" y="414"/>
                  <a:pt x="348" y="414"/>
                  <a:pt x="348" y="414"/>
                </a:cubicBezTo>
                <a:cubicBezTo>
                  <a:pt x="245" y="516"/>
                  <a:pt x="245" y="516"/>
                  <a:pt x="245" y="516"/>
                </a:cubicBezTo>
                <a:cubicBezTo>
                  <a:pt x="232" y="529"/>
                  <a:pt x="225" y="547"/>
                  <a:pt x="225" y="566"/>
                </a:cubicBezTo>
                <a:cubicBezTo>
                  <a:pt x="225" y="585"/>
                  <a:pt x="232" y="603"/>
                  <a:pt x="245" y="616"/>
                </a:cubicBezTo>
                <a:cubicBezTo>
                  <a:pt x="370" y="741"/>
                  <a:pt x="370" y="741"/>
                  <a:pt x="370" y="741"/>
                </a:cubicBezTo>
                <a:cubicBezTo>
                  <a:pt x="495" y="616"/>
                  <a:pt x="495" y="616"/>
                  <a:pt x="495" y="616"/>
                </a:cubicBezTo>
                <a:cubicBezTo>
                  <a:pt x="509" y="603"/>
                  <a:pt x="516" y="585"/>
                  <a:pt x="516" y="566"/>
                </a:cubicBezTo>
                <a:cubicBezTo>
                  <a:pt x="516" y="547"/>
                  <a:pt x="509" y="529"/>
                  <a:pt x="495" y="516"/>
                </a:cubicBezTo>
                <a:cubicBezTo>
                  <a:pt x="393" y="414"/>
                  <a:pt x="393" y="414"/>
                  <a:pt x="393" y="414"/>
                </a:cubicBezTo>
                <a:cubicBezTo>
                  <a:pt x="413" y="393"/>
                  <a:pt x="413" y="393"/>
                  <a:pt x="413" y="393"/>
                </a:cubicBezTo>
                <a:cubicBezTo>
                  <a:pt x="516" y="496"/>
                  <a:pt x="516" y="496"/>
                  <a:pt x="516" y="496"/>
                </a:cubicBezTo>
                <a:cubicBezTo>
                  <a:pt x="529" y="509"/>
                  <a:pt x="547" y="516"/>
                  <a:pt x="566" y="516"/>
                </a:cubicBezTo>
                <a:cubicBezTo>
                  <a:pt x="585" y="516"/>
                  <a:pt x="602" y="509"/>
                  <a:pt x="616" y="496"/>
                </a:cubicBezTo>
                <a:cubicBezTo>
                  <a:pt x="741" y="371"/>
                  <a:pt x="741" y="371"/>
                  <a:pt x="741" y="371"/>
                </a:cubicBezTo>
                <a:lnTo>
                  <a:pt x="616" y="246"/>
                </a:lnTo>
                <a:close/>
                <a:moveTo>
                  <a:pt x="268" y="203"/>
                </a:moveTo>
                <a:cubicBezTo>
                  <a:pt x="261" y="195"/>
                  <a:pt x="257" y="185"/>
                  <a:pt x="257" y="175"/>
                </a:cubicBezTo>
                <a:cubicBezTo>
                  <a:pt x="257" y="165"/>
                  <a:pt x="260" y="155"/>
                  <a:pt x="268" y="148"/>
                </a:cubicBezTo>
                <a:cubicBezTo>
                  <a:pt x="370" y="45"/>
                  <a:pt x="370" y="45"/>
                  <a:pt x="370" y="45"/>
                </a:cubicBezTo>
                <a:cubicBezTo>
                  <a:pt x="473" y="148"/>
                  <a:pt x="473" y="148"/>
                  <a:pt x="473" y="148"/>
                </a:cubicBezTo>
                <a:cubicBezTo>
                  <a:pt x="480" y="155"/>
                  <a:pt x="484" y="165"/>
                  <a:pt x="484" y="175"/>
                </a:cubicBezTo>
                <a:cubicBezTo>
                  <a:pt x="484" y="185"/>
                  <a:pt x="480" y="195"/>
                  <a:pt x="473" y="203"/>
                </a:cubicBezTo>
                <a:cubicBezTo>
                  <a:pt x="370" y="305"/>
                  <a:pt x="370" y="305"/>
                  <a:pt x="370" y="305"/>
                </a:cubicBezTo>
                <a:lnTo>
                  <a:pt x="268" y="203"/>
                </a:lnTo>
                <a:close/>
                <a:moveTo>
                  <a:pt x="202" y="473"/>
                </a:moveTo>
                <a:cubicBezTo>
                  <a:pt x="195" y="480"/>
                  <a:pt x="185" y="484"/>
                  <a:pt x="175" y="484"/>
                </a:cubicBezTo>
                <a:cubicBezTo>
                  <a:pt x="164" y="484"/>
                  <a:pt x="155" y="480"/>
                  <a:pt x="147" y="473"/>
                </a:cubicBezTo>
                <a:cubicBezTo>
                  <a:pt x="45" y="371"/>
                  <a:pt x="45" y="371"/>
                  <a:pt x="45" y="371"/>
                </a:cubicBezTo>
                <a:cubicBezTo>
                  <a:pt x="147" y="268"/>
                  <a:pt x="147" y="268"/>
                  <a:pt x="147" y="268"/>
                </a:cubicBezTo>
                <a:cubicBezTo>
                  <a:pt x="155" y="261"/>
                  <a:pt x="164" y="257"/>
                  <a:pt x="175" y="257"/>
                </a:cubicBezTo>
                <a:cubicBezTo>
                  <a:pt x="185" y="257"/>
                  <a:pt x="195" y="261"/>
                  <a:pt x="202" y="268"/>
                </a:cubicBezTo>
                <a:cubicBezTo>
                  <a:pt x="305" y="371"/>
                  <a:pt x="305" y="371"/>
                  <a:pt x="305" y="371"/>
                </a:cubicBezTo>
                <a:lnTo>
                  <a:pt x="202" y="473"/>
                </a:lnTo>
                <a:close/>
                <a:moveTo>
                  <a:pt x="473" y="539"/>
                </a:moveTo>
                <a:cubicBezTo>
                  <a:pt x="480" y="546"/>
                  <a:pt x="484" y="556"/>
                  <a:pt x="484" y="566"/>
                </a:cubicBezTo>
                <a:cubicBezTo>
                  <a:pt x="484" y="576"/>
                  <a:pt x="480" y="586"/>
                  <a:pt x="473" y="594"/>
                </a:cubicBezTo>
                <a:cubicBezTo>
                  <a:pt x="370" y="696"/>
                  <a:pt x="370" y="696"/>
                  <a:pt x="370" y="696"/>
                </a:cubicBezTo>
                <a:cubicBezTo>
                  <a:pt x="268" y="594"/>
                  <a:pt x="268" y="594"/>
                  <a:pt x="268" y="594"/>
                </a:cubicBezTo>
                <a:cubicBezTo>
                  <a:pt x="261" y="586"/>
                  <a:pt x="257" y="576"/>
                  <a:pt x="257" y="566"/>
                </a:cubicBezTo>
                <a:cubicBezTo>
                  <a:pt x="257" y="556"/>
                  <a:pt x="260" y="546"/>
                  <a:pt x="268" y="539"/>
                </a:cubicBezTo>
                <a:cubicBezTo>
                  <a:pt x="370" y="436"/>
                  <a:pt x="370" y="436"/>
                  <a:pt x="370" y="436"/>
                </a:cubicBezTo>
                <a:lnTo>
                  <a:pt x="473" y="539"/>
                </a:lnTo>
                <a:close/>
                <a:moveTo>
                  <a:pt x="370" y="391"/>
                </a:moveTo>
                <a:cubicBezTo>
                  <a:pt x="350" y="371"/>
                  <a:pt x="350" y="371"/>
                  <a:pt x="350" y="371"/>
                </a:cubicBezTo>
                <a:cubicBezTo>
                  <a:pt x="370" y="350"/>
                  <a:pt x="370" y="350"/>
                  <a:pt x="370" y="350"/>
                </a:cubicBezTo>
                <a:cubicBezTo>
                  <a:pt x="391" y="371"/>
                  <a:pt x="391" y="371"/>
                  <a:pt x="391" y="371"/>
                </a:cubicBezTo>
                <a:lnTo>
                  <a:pt x="370" y="391"/>
                </a:lnTo>
                <a:close/>
                <a:moveTo>
                  <a:pt x="593" y="473"/>
                </a:moveTo>
                <a:cubicBezTo>
                  <a:pt x="586" y="480"/>
                  <a:pt x="576" y="484"/>
                  <a:pt x="566" y="484"/>
                </a:cubicBezTo>
                <a:cubicBezTo>
                  <a:pt x="555" y="484"/>
                  <a:pt x="546" y="480"/>
                  <a:pt x="538" y="473"/>
                </a:cubicBezTo>
                <a:cubicBezTo>
                  <a:pt x="436" y="371"/>
                  <a:pt x="436" y="371"/>
                  <a:pt x="436" y="371"/>
                </a:cubicBezTo>
                <a:cubicBezTo>
                  <a:pt x="538" y="268"/>
                  <a:pt x="538" y="268"/>
                  <a:pt x="538" y="268"/>
                </a:cubicBezTo>
                <a:cubicBezTo>
                  <a:pt x="546" y="261"/>
                  <a:pt x="555" y="257"/>
                  <a:pt x="566" y="257"/>
                </a:cubicBezTo>
                <a:cubicBezTo>
                  <a:pt x="576" y="257"/>
                  <a:pt x="586" y="261"/>
                  <a:pt x="593" y="268"/>
                </a:cubicBezTo>
                <a:cubicBezTo>
                  <a:pt x="696" y="371"/>
                  <a:pt x="696" y="371"/>
                  <a:pt x="696" y="371"/>
                </a:cubicBezTo>
                <a:lnTo>
                  <a:pt x="593" y="473"/>
                </a:lnTo>
                <a:close/>
              </a:path>
            </a:pathLst>
          </a:custGeom>
          <a:solidFill>
            <a:srgbClr val="21C1D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0"/>
          <p:cNvSpPr>
            <a:spLocks noEditPoints="1"/>
          </p:cNvSpPr>
          <p:nvPr/>
        </p:nvSpPr>
        <p:spPr bwMode="auto">
          <a:xfrm>
            <a:off x="6102531" y="2742952"/>
            <a:ext cx="378158" cy="375809"/>
          </a:xfrm>
          <a:custGeom>
            <a:avLst/>
            <a:gdLst>
              <a:gd name="T0" fmla="*/ 52621 w 68"/>
              <a:gd name="T1" fmla="*/ 93382 h 68"/>
              <a:gd name="T2" fmla="*/ 56380 w 68"/>
              <a:gd name="T3" fmla="*/ 74706 h 68"/>
              <a:gd name="T4" fmla="*/ 63897 w 68"/>
              <a:gd name="T5" fmla="*/ 63500 h 68"/>
              <a:gd name="T6" fmla="*/ 75173 w 68"/>
              <a:gd name="T7" fmla="*/ 52294 h 68"/>
              <a:gd name="T8" fmla="*/ 97725 w 68"/>
              <a:gd name="T9" fmla="*/ 48559 h 68"/>
              <a:gd name="T10" fmla="*/ 82690 w 68"/>
              <a:gd name="T11" fmla="*/ 63500 h 68"/>
              <a:gd name="T12" fmla="*/ 63897 w 68"/>
              <a:gd name="T13" fmla="*/ 78441 h 68"/>
              <a:gd name="T14" fmla="*/ 206726 w 68"/>
              <a:gd name="T15" fmla="*/ 186765 h 68"/>
              <a:gd name="T16" fmla="*/ 251829 w 68"/>
              <a:gd name="T17" fmla="*/ 235324 h 68"/>
              <a:gd name="T18" fmla="*/ 236795 w 68"/>
              <a:gd name="T19" fmla="*/ 250265 h 68"/>
              <a:gd name="T20" fmla="*/ 161622 w 68"/>
              <a:gd name="T21" fmla="*/ 220382 h 68"/>
              <a:gd name="T22" fmla="*/ 71414 w 68"/>
              <a:gd name="T23" fmla="*/ 220382 h 68"/>
              <a:gd name="T24" fmla="*/ 11276 w 68"/>
              <a:gd name="T25" fmla="*/ 156882 h 68"/>
              <a:gd name="T26" fmla="*/ 0 w 68"/>
              <a:gd name="T27" fmla="*/ 115794 h 68"/>
              <a:gd name="T28" fmla="*/ 33828 w 68"/>
              <a:gd name="T29" fmla="*/ 33618 h 68"/>
              <a:gd name="T30" fmla="*/ 161622 w 68"/>
              <a:gd name="T31" fmla="*/ 7471 h 68"/>
              <a:gd name="T32" fmla="*/ 161622 w 68"/>
              <a:gd name="T33" fmla="*/ 7471 h 68"/>
              <a:gd name="T34" fmla="*/ 199208 w 68"/>
              <a:gd name="T35" fmla="*/ 33618 h 68"/>
              <a:gd name="T36" fmla="*/ 225519 w 68"/>
              <a:gd name="T37" fmla="*/ 70971 h 68"/>
              <a:gd name="T38" fmla="*/ 225519 w 68"/>
              <a:gd name="T39" fmla="*/ 156882 h 68"/>
              <a:gd name="T40" fmla="*/ 154105 w 68"/>
              <a:gd name="T41" fmla="*/ 26147 h 68"/>
              <a:gd name="T42" fmla="*/ 116518 w 68"/>
              <a:gd name="T43" fmla="*/ 22412 h 68"/>
              <a:gd name="T44" fmla="*/ 30069 w 68"/>
              <a:gd name="T45" fmla="*/ 78441 h 68"/>
              <a:gd name="T46" fmla="*/ 30069 w 68"/>
              <a:gd name="T47" fmla="*/ 149412 h 68"/>
              <a:gd name="T48" fmla="*/ 48862 w 68"/>
              <a:gd name="T49" fmla="*/ 179294 h 68"/>
              <a:gd name="T50" fmla="*/ 116518 w 68"/>
              <a:gd name="T51" fmla="*/ 209176 h 68"/>
              <a:gd name="T52" fmla="*/ 184174 w 68"/>
              <a:gd name="T53" fmla="*/ 183029 h 68"/>
              <a:gd name="T54" fmla="*/ 202967 w 68"/>
              <a:gd name="T55" fmla="*/ 149412 h 68"/>
              <a:gd name="T56" fmla="*/ 202967 w 68"/>
              <a:gd name="T57" fmla="*/ 78441 h 68"/>
              <a:gd name="T58" fmla="*/ 184174 w 68"/>
              <a:gd name="T59" fmla="*/ 48559 h 68"/>
              <a:gd name="T60" fmla="*/ 154105 w 68"/>
              <a:gd name="T61" fmla="*/ 26147 h 68"/>
              <a:gd name="T62" fmla="*/ 180415 w 68"/>
              <a:gd name="T63" fmla="*/ 115794 h 68"/>
              <a:gd name="T64" fmla="*/ 184174 w 68"/>
              <a:gd name="T65" fmla="*/ 108324 h 68"/>
              <a:gd name="T66" fmla="*/ 187932 w 68"/>
              <a:gd name="T67" fmla="*/ 141941 h 68"/>
              <a:gd name="T68" fmla="*/ 169139 w 68"/>
              <a:gd name="T69" fmla="*/ 168088 h 68"/>
              <a:gd name="T70" fmla="*/ 116518 w 68"/>
              <a:gd name="T71" fmla="*/ 190500 h 68"/>
              <a:gd name="T72" fmla="*/ 116518 w 68"/>
              <a:gd name="T73" fmla="*/ 175559 h 68"/>
              <a:gd name="T74" fmla="*/ 161622 w 68"/>
              <a:gd name="T75" fmla="*/ 156882 h 68"/>
              <a:gd name="T76" fmla="*/ 172898 w 68"/>
              <a:gd name="T77" fmla="*/ 138206 h 6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8" h="68">
                <a:moveTo>
                  <a:pt x="16" y="24"/>
                </a:moveTo>
                <a:cubicBezTo>
                  <a:pt x="16" y="25"/>
                  <a:pt x="15" y="25"/>
                  <a:pt x="14" y="25"/>
                </a:cubicBezTo>
                <a:cubicBezTo>
                  <a:pt x="13" y="25"/>
                  <a:pt x="12" y="24"/>
                  <a:pt x="13" y="23"/>
                </a:cubicBezTo>
                <a:cubicBezTo>
                  <a:pt x="13" y="22"/>
                  <a:pt x="14" y="21"/>
                  <a:pt x="15" y="20"/>
                </a:cubicBezTo>
                <a:cubicBezTo>
                  <a:pt x="15" y="19"/>
                  <a:pt x="16" y="18"/>
                  <a:pt x="17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8" y="16"/>
                  <a:pt x="19" y="15"/>
                  <a:pt x="20" y="14"/>
                </a:cubicBezTo>
                <a:cubicBezTo>
                  <a:pt x="21" y="13"/>
                  <a:pt x="22" y="13"/>
                  <a:pt x="23" y="12"/>
                </a:cubicBezTo>
                <a:cubicBezTo>
                  <a:pt x="24" y="12"/>
                  <a:pt x="25" y="12"/>
                  <a:pt x="26" y="13"/>
                </a:cubicBezTo>
                <a:cubicBezTo>
                  <a:pt x="26" y="14"/>
                  <a:pt x="26" y="15"/>
                  <a:pt x="25" y="15"/>
                </a:cubicBezTo>
                <a:cubicBezTo>
                  <a:pt x="24" y="16"/>
                  <a:pt x="23" y="16"/>
                  <a:pt x="22" y="17"/>
                </a:cubicBezTo>
                <a:cubicBezTo>
                  <a:pt x="21" y="18"/>
                  <a:pt x="20" y="18"/>
                  <a:pt x="19" y="19"/>
                </a:cubicBezTo>
                <a:cubicBezTo>
                  <a:pt x="19" y="20"/>
                  <a:pt x="18" y="21"/>
                  <a:pt x="17" y="21"/>
                </a:cubicBezTo>
                <a:cubicBezTo>
                  <a:pt x="17" y="22"/>
                  <a:pt x="16" y="23"/>
                  <a:pt x="16" y="24"/>
                </a:cubicBezTo>
                <a:close/>
                <a:moveTo>
                  <a:pt x="55" y="50"/>
                </a:moveTo>
                <a:cubicBezTo>
                  <a:pt x="55" y="50"/>
                  <a:pt x="55" y="50"/>
                  <a:pt x="55" y="50"/>
                </a:cubicBezTo>
                <a:cubicBezTo>
                  <a:pt x="67" y="63"/>
                  <a:pt x="67" y="63"/>
                  <a:pt x="67" y="63"/>
                </a:cubicBezTo>
                <a:cubicBezTo>
                  <a:pt x="68" y="64"/>
                  <a:pt x="68" y="65"/>
                  <a:pt x="67" y="67"/>
                </a:cubicBezTo>
                <a:cubicBezTo>
                  <a:pt x="66" y="68"/>
                  <a:pt x="64" y="68"/>
                  <a:pt x="63" y="67"/>
                </a:cubicBezTo>
                <a:cubicBezTo>
                  <a:pt x="51" y="54"/>
                  <a:pt x="51" y="54"/>
                  <a:pt x="51" y="54"/>
                </a:cubicBezTo>
                <a:cubicBezTo>
                  <a:pt x="48" y="56"/>
                  <a:pt x="46" y="58"/>
                  <a:pt x="43" y="59"/>
                </a:cubicBezTo>
                <a:cubicBezTo>
                  <a:pt x="39" y="61"/>
                  <a:pt x="35" y="61"/>
                  <a:pt x="31" y="61"/>
                </a:cubicBezTo>
                <a:cubicBezTo>
                  <a:pt x="27" y="61"/>
                  <a:pt x="23" y="61"/>
                  <a:pt x="19" y="59"/>
                </a:cubicBezTo>
                <a:cubicBezTo>
                  <a:pt x="16" y="58"/>
                  <a:pt x="12" y="55"/>
                  <a:pt x="9" y="52"/>
                </a:cubicBezTo>
                <a:cubicBezTo>
                  <a:pt x="7" y="50"/>
                  <a:pt x="4" y="46"/>
                  <a:pt x="3" y="42"/>
                </a:cubicBezTo>
                <a:cubicBezTo>
                  <a:pt x="3" y="42"/>
                  <a:pt x="3" y="42"/>
                  <a:pt x="3" y="42"/>
                </a:cubicBezTo>
                <a:cubicBezTo>
                  <a:pt x="1" y="39"/>
                  <a:pt x="0" y="35"/>
                  <a:pt x="0" y="31"/>
                </a:cubicBezTo>
                <a:cubicBezTo>
                  <a:pt x="0" y="27"/>
                  <a:pt x="1" y="23"/>
                  <a:pt x="3" y="19"/>
                </a:cubicBezTo>
                <a:cubicBezTo>
                  <a:pt x="4" y="15"/>
                  <a:pt x="7" y="12"/>
                  <a:pt x="9" y="9"/>
                </a:cubicBezTo>
                <a:cubicBezTo>
                  <a:pt x="15" y="3"/>
                  <a:pt x="23" y="0"/>
                  <a:pt x="31" y="0"/>
                </a:cubicBezTo>
                <a:cubicBezTo>
                  <a:pt x="35" y="0"/>
                  <a:pt x="39" y="1"/>
                  <a:pt x="43" y="2"/>
                </a:cubicBezTo>
                <a:cubicBezTo>
                  <a:pt x="43" y="2"/>
                  <a:pt x="43" y="2"/>
                  <a:pt x="43" y="2"/>
                </a:cubicBezTo>
                <a:cubicBezTo>
                  <a:pt x="43" y="2"/>
                  <a:pt x="43" y="2"/>
                  <a:pt x="43" y="2"/>
                </a:cubicBezTo>
                <a:cubicBezTo>
                  <a:pt x="47" y="4"/>
                  <a:pt x="50" y="6"/>
                  <a:pt x="53" y="9"/>
                </a:cubicBezTo>
                <a:cubicBezTo>
                  <a:pt x="53" y="9"/>
                  <a:pt x="53" y="9"/>
                  <a:pt x="53" y="9"/>
                </a:cubicBezTo>
                <a:cubicBezTo>
                  <a:pt x="56" y="12"/>
                  <a:pt x="58" y="15"/>
                  <a:pt x="60" y="19"/>
                </a:cubicBezTo>
                <a:cubicBezTo>
                  <a:pt x="60" y="19"/>
                  <a:pt x="60" y="19"/>
                  <a:pt x="60" y="19"/>
                </a:cubicBezTo>
                <a:cubicBezTo>
                  <a:pt x="61" y="23"/>
                  <a:pt x="62" y="27"/>
                  <a:pt x="62" y="31"/>
                </a:cubicBezTo>
                <a:cubicBezTo>
                  <a:pt x="62" y="35"/>
                  <a:pt x="61" y="39"/>
                  <a:pt x="60" y="42"/>
                </a:cubicBezTo>
                <a:cubicBezTo>
                  <a:pt x="58" y="45"/>
                  <a:pt x="57" y="48"/>
                  <a:pt x="55" y="50"/>
                </a:cubicBezTo>
                <a:close/>
                <a:moveTo>
                  <a:pt x="41" y="7"/>
                </a:moveTo>
                <a:cubicBezTo>
                  <a:pt x="41" y="7"/>
                  <a:pt x="41" y="7"/>
                  <a:pt x="41" y="7"/>
                </a:cubicBezTo>
                <a:cubicBezTo>
                  <a:pt x="38" y="6"/>
                  <a:pt x="35" y="6"/>
                  <a:pt x="31" y="6"/>
                </a:cubicBezTo>
                <a:cubicBezTo>
                  <a:pt x="24" y="6"/>
                  <a:pt x="18" y="8"/>
                  <a:pt x="13" y="13"/>
                </a:cubicBezTo>
                <a:cubicBezTo>
                  <a:pt x="11" y="15"/>
                  <a:pt x="9" y="18"/>
                  <a:pt x="8" y="21"/>
                </a:cubicBezTo>
                <a:cubicBezTo>
                  <a:pt x="7" y="24"/>
                  <a:pt x="6" y="27"/>
                  <a:pt x="6" y="31"/>
                </a:cubicBezTo>
                <a:cubicBezTo>
                  <a:pt x="6" y="34"/>
                  <a:pt x="7" y="37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9" y="43"/>
                  <a:pt x="11" y="46"/>
                  <a:pt x="13" y="48"/>
                </a:cubicBezTo>
                <a:cubicBezTo>
                  <a:pt x="16" y="51"/>
                  <a:pt x="18" y="53"/>
                  <a:pt x="22" y="54"/>
                </a:cubicBezTo>
                <a:cubicBezTo>
                  <a:pt x="24" y="55"/>
                  <a:pt x="28" y="56"/>
                  <a:pt x="31" y="56"/>
                </a:cubicBezTo>
                <a:cubicBezTo>
                  <a:pt x="35" y="56"/>
                  <a:pt x="38" y="55"/>
                  <a:pt x="41" y="54"/>
                </a:cubicBezTo>
                <a:cubicBezTo>
                  <a:pt x="44" y="53"/>
                  <a:pt x="47" y="51"/>
                  <a:pt x="49" y="49"/>
                </a:cubicBezTo>
                <a:cubicBezTo>
                  <a:pt x="49" y="48"/>
                  <a:pt x="49" y="48"/>
                  <a:pt x="49" y="48"/>
                </a:cubicBezTo>
                <a:cubicBezTo>
                  <a:pt x="51" y="46"/>
                  <a:pt x="53" y="43"/>
                  <a:pt x="54" y="40"/>
                </a:cubicBezTo>
                <a:cubicBezTo>
                  <a:pt x="56" y="37"/>
                  <a:pt x="56" y="34"/>
                  <a:pt x="56" y="31"/>
                </a:cubicBezTo>
                <a:cubicBezTo>
                  <a:pt x="56" y="27"/>
                  <a:pt x="56" y="24"/>
                  <a:pt x="54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3" y="18"/>
                  <a:pt x="51" y="15"/>
                  <a:pt x="49" y="13"/>
                </a:cubicBezTo>
                <a:cubicBezTo>
                  <a:pt x="49" y="13"/>
                  <a:pt x="49" y="13"/>
                  <a:pt x="49" y="13"/>
                </a:cubicBezTo>
                <a:cubicBezTo>
                  <a:pt x="47" y="11"/>
                  <a:pt x="44" y="9"/>
                  <a:pt x="41" y="7"/>
                </a:cubicBezTo>
                <a:cubicBezTo>
                  <a:pt x="41" y="7"/>
                  <a:pt x="41" y="7"/>
                  <a:pt x="41" y="7"/>
                </a:cubicBezTo>
                <a:close/>
                <a:moveTo>
                  <a:pt x="48" y="31"/>
                </a:moveTo>
                <a:cubicBezTo>
                  <a:pt x="48" y="31"/>
                  <a:pt x="48" y="31"/>
                  <a:pt x="48" y="31"/>
                </a:cubicBezTo>
                <a:cubicBezTo>
                  <a:pt x="48" y="30"/>
                  <a:pt x="48" y="29"/>
                  <a:pt x="49" y="29"/>
                </a:cubicBezTo>
                <a:cubicBezTo>
                  <a:pt x="50" y="29"/>
                  <a:pt x="51" y="30"/>
                  <a:pt x="51" y="31"/>
                </a:cubicBezTo>
                <a:cubicBezTo>
                  <a:pt x="51" y="33"/>
                  <a:pt x="51" y="36"/>
                  <a:pt x="50" y="38"/>
                </a:cubicBezTo>
                <a:cubicBezTo>
                  <a:pt x="50" y="38"/>
                  <a:pt x="50" y="38"/>
                  <a:pt x="50" y="38"/>
                </a:cubicBezTo>
                <a:cubicBezTo>
                  <a:pt x="49" y="41"/>
                  <a:pt x="47" y="43"/>
                  <a:pt x="45" y="45"/>
                </a:cubicBezTo>
                <a:cubicBezTo>
                  <a:pt x="43" y="47"/>
                  <a:pt x="41" y="48"/>
                  <a:pt x="39" y="49"/>
                </a:cubicBezTo>
                <a:cubicBezTo>
                  <a:pt x="36" y="50"/>
                  <a:pt x="34" y="51"/>
                  <a:pt x="31" y="51"/>
                </a:cubicBezTo>
                <a:cubicBezTo>
                  <a:pt x="30" y="51"/>
                  <a:pt x="29" y="50"/>
                  <a:pt x="29" y="49"/>
                </a:cubicBezTo>
                <a:cubicBezTo>
                  <a:pt x="29" y="48"/>
                  <a:pt x="30" y="47"/>
                  <a:pt x="31" y="47"/>
                </a:cubicBezTo>
                <a:cubicBezTo>
                  <a:pt x="33" y="47"/>
                  <a:pt x="35" y="47"/>
                  <a:pt x="37" y="46"/>
                </a:cubicBezTo>
                <a:cubicBezTo>
                  <a:pt x="39" y="45"/>
                  <a:pt x="41" y="44"/>
                  <a:pt x="43" y="42"/>
                </a:cubicBezTo>
                <a:cubicBezTo>
                  <a:pt x="44" y="41"/>
                  <a:pt x="46" y="39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7" y="35"/>
                  <a:pt x="48" y="33"/>
                  <a:pt x="48" y="31"/>
                </a:cubicBezTo>
                <a:close/>
              </a:path>
            </a:pathLst>
          </a:custGeom>
          <a:solidFill>
            <a:srgbClr val="21C1D8"/>
          </a:solidFill>
          <a:ln>
            <a:solidFill>
              <a:srgbClr val="21C1D8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1"/>
          <p:cNvSpPr>
            <a:spLocks noEditPoints="1"/>
          </p:cNvSpPr>
          <p:nvPr/>
        </p:nvSpPr>
        <p:spPr bwMode="auto">
          <a:xfrm>
            <a:off x="7222505" y="3881502"/>
            <a:ext cx="322490" cy="371610"/>
          </a:xfrm>
          <a:custGeom>
            <a:avLst/>
            <a:gdLst>
              <a:gd name="T0" fmla="*/ 52437 w 64"/>
              <a:gd name="T1" fmla="*/ 205302 h 74"/>
              <a:gd name="T2" fmla="*/ 183530 w 64"/>
              <a:gd name="T3" fmla="*/ 197837 h 74"/>
              <a:gd name="T4" fmla="*/ 183530 w 64"/>
              <a:gd name="T5" fmla="*/ 212768 h 74"/>
              <a:gd name="T6" fmla="*/ 29964 w 64"/>
              <a:gd name="T7" fmla="*/ 0 h 74"/>
              <a:gd name="T8" fmla="*/ 153566 w 64"/>
              <a:gd name="T9" fmla="*/ 0 h 74"/>
              <a:gd name="T10" fmla="*/ 239713 w 64"/>
              <a:gd name="T11" fmla="*/ 82121 h 74"/>
              <a:gd name="T12" fmla="*/ 239713 w 64"/>
              <a:gd name="T13" fmla="*/ 89586 h 74"/>
              <a:gd name="T14" fmla="*/ 232222 w 64"/>
              <a:gd name="T15" fmla="*/ 268759 h 74"/>
              <a:gd name="T16" fmla="*/ 232222 w 64"/>
              <a:gd name="T17" fmla="*/ 268759 h 74"/>
              <a:gd name="T18" fmla="*/ 29964 w 64"/>
              <a:gd name="T19" fmla="*/ 276225 h 74"/>
              <a:gd name="T20" fmla="*/ 0 w 64"/>
              <a:gd name="T21" fmla="*/ 246363 h 74"/>
              <a:gd name="T22" fmla="*/ 7491 w 64"/>
              <a:gd name="T23" fmla="*/ 11198 h 74"/>
              <a:gd name="T24" fmla="*/ 146075 w 64"/>
              <a:gd name="T25" fmla="*/ 22397 h 74"/>
              <a:gd name="T26" fmla="*/ 29964 w 64"/>
              <a:gd name="T27" fmla="*/ 22397 h 74"/>
              <a:gd name="T28" fmla="*/ 22473 w 64"/>
              <a:gd name="T29" fmla="*/ 29862 h 74"/>
              <a:gd name="T30" fmla="*/ 22473 w 64"/>
              <a:gd name="T31" fmla="*/ 253828 h 74"/>
              <a:gd name="T32" fmla="*/ 29964 w 64"/>
              <a:gd name="T33" fmla="*/ 253828 h 74"/>
              <a:gd name="T34" fmla="*/ 217240 w 64"/>
              <a:gd name="T35" fmla="*/ 253828 h 74"/>
              <a:gd name="T36" fmla="*/ 220985 w 64"/>
              <a:gd name="T37" fmla="*/ 246363 h 74"/>
              <a:gd name="T38" fmla="*/ 172294 w 64"/>
              <a:gd name="T39" fmla="*/ 93319 h 74"/>
              <a:gd name="T40" fmla="*/ 153566 w 64"/>
              <a:gd name="T41" fmla="*/ 85854 h 74"/>
              <a:gd name="T42" fmla="*/ 146075 w 64"/>
              <a:gd name="T43" fmla="*/ 22397 h 74"/>
              <a:gd name="T44" fmla="*/ 209749 w 64"/>
              <a:gd name="T45" fmla="*/ 82121 h 74"/>
              <a:gd name="T46" fmla="*/ 161057 w 64"/>
              <a:gd name="T47" fmla="*/ 70923 h 74"/>
              <a:gd name="T48" fmla="*/ 164803 w 64"/>
              <a:gd name="T49" fmla="*/ 78388 h 74"/>
              <a:gd name="T50" fmla="*/ 209749 w 64"/>
              <a:gd name="T51" fmla="*/ 82121 h 74"/>
              <a:gd name="T52" fmla="*/ 59928 w 64"/>
              <a:gd name="T53" fmla="*/ 123181 h 74"/>
              <a:gd name="T54" fmla="*/ 59928 w 64"/>
              <a:gd name="T55" fmla="*/ 108250 h 74"/>
              <a:gd name="T56" fmla="*/ 187276 w 64"/>
              <a:gd name="T57" fmla="*/ 115716 h 74"/>
              <a:gd name="T58" fmla="*/ 59928 w 64"/>
              <a:gd name="T59" fmla="*/ 123181 h 74"/>
              <a:gd name="T60" fmla="*/ 59928 w 64"/>
              <a:gd name="T61" fmla="*/ 167975 h 74"/>
              <a:gd name="T62" fmla="*/ 59928 w 64"/>
              <a:gd name="T63" fmla="*/ 153044 h 74"/>
              <a:gd name="T64" fmla="*/ 187276 w 64"/>
              <a:gd name="T65" fmla="*/ 160509 h 74"/>
              <a:gd name="T66" fmla="*/ 59928 w 64"/>
              <a:gd name="T67" fmla="*/ 167975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4" h="74">
                <a:moveTo>
                  <a:pt x="16" y="57"/>
                </a:moveTo>
                <a:cubicBezTo>
                  <a:pt x="15" y="57"/>
                  <a:pt x="14" y="56"/>
                  <a:pt x="14" y="55"/>
                </a:cubicBezTo>
                <a:cubicBezTo>
                  <a:pt x="14" y="54"/>
                  <a:pt x="15" y="53"/>
                  <a:pt x="16" y="53"/>
                </a:cubicBezTo>
                <a:cubicBezTo>
                  <a:pt x="49" y="53"/>
                  <a:pt x="49" y="53"/>
                  <a:pt x="49" y="53"/>
                </a:cubicBezTo>
                <a:cubicBezTo>
                  <a:pt x="50" y="53"/>
                  <a:pt x="50" y="54"/>
                  <a:pt x="50" y="55"/>
                </a:cubicBezTo>
                <a:cubicBezTo>
                  <a:pt x="50" y="56"/>
                  <a:pt x="50" y="57"/>
                  <a:pt x="49" y="57"/>
                </a:cubicBezTo>
                <a:cubicBezTo>
                  <a:pt x="16" y="57"/>
                  <a:pt x="16" y="57"/>
                  <a:pt x="16" y="57"/>
                </a:cubicBezTo>
                <a:close/>
                <a:moveTo>
                  <a:pt x="8" y="0"/>
                </a:moveTo>
                <a:cubicBezTo>
                  <a:pt x="8" y="0"/>
                  <a:pt x="8" y="0"/>
                  <a:pt x="8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2" y="0"/>
                  <a:pt x="43" y="1"/>
                  <a:pt x="43" y="1"/>
                </a:cubicBezTo>
                <a:cubicBezTo>
                  <a:pt x="64" y="22"/>
                  <a:pt x="64" y="22"/>
                  <a:pt x="64" y="22"/>
                </a:cubicBezTo>
                <a:cubicBezTo>
                  <a:pt x="64" y="22"/>
                  <a:pt x="64" y="23"/>
                  <a:pt x="6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4" y="66"/>
                  <a:pt x="64" y="66"/>
                  <a:pt x="64" y="66"/>
                </a:cubicBezTo>
                <a:cubicBezTo>
                  <a:pt x="64" y="68"/>
                  <a:pt x="64" y="70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1" y="73"/>
                  <a:pt x="59" y="74"/>
                  <a:pt x="57" y="74"/>
                </a:cubicBezTo>
                <a:cubicBezTo>
                  <a:pt x="8" y="74"/>
                  <a:pt x="8" y="74"/>
                  <a:pt x="8" y="74"/>
                </a:cubicBezTo>
                <a:cubicBezTo>
                  <a:pt x="6" y="74"/>
                  <a:pt x="4" y="73"/>
                  <a:pt x="2" y="72"/>
                </a:cubicBezTo>
                <a:cubicBezTo>
                  <a:pt x="1" y="70"/>
                  <a:pt x="0" y="68"/>
                  <a:pt x="0" y="66"/>
                </a:cubicBezTo>
                <a:cubicBezTo>
                  <a:pt x="0" y="8"/>
                  <a:pt x="0" y="8"/>
                  <a:pt x="0" y="8"/>
                </a:cubicBezTo>
                <a:cubicBezTo>
                  <a:pt x="0" y="6"/>
                  <a:pt x="1" y="4"/>
                  <a:pt x="2" y="3"/>
                </a:cubicBezTo>
                <a:cubicBezTo>
                  <a:pt x="4" y="1"/>
                  <a:pt x="6" y="0"/>
                  <a:pt x="8" y="0"/>
                </a:cubicBezTo>
                <a:close/>
                <a:moveTo>
                  <a:pt x="39" y="6"/>
                </a:moveTo>
                <a:cubicBezTo>
                  <a:pt x="39" y="6"/>
                  <a:pt x="39" y="6"/>
                  <a:pt x="39" y="6"/>
                </a:cubicBezTo>
                <a:cubicBezTo>
                  <a:pt x="8" y="6"/>
                  <a:pt x="8" y="6"/>
                  <a:pt x="8" y="6"/>
                </a:cubicBezTo>
                <a:cubicBezTo>
                  <a:pt x="7" y="6"/>
                  <a:pt x="7" y="6"/>
                  <a:pt x="6" y="7"/>
                </a:cubicBezTo>
                <a:cubicBezTo>
                  <a:pt x="6" y="7"/>
                  <a:pt x="6" y="8"/>
                  <a:pt x="6" y="8"/>
                </a:cubicBezTo>
                <a:cubicBezTo>
                  <a:pt x="6" y="66"/>
                  <a:pt x="6" y="66"/>
                  <a:pt x="6" y="66"/>
                </a:cubicBezTo>
                <a:cubicBezTo>
                  <a:pt x="6" y="67"/>
                  <a:pt x="6" y="67"/>
                  <a:pt x="6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7" y="68"/>
                  <a:pt x="7" y="68"/>
                  <a:pt x="8" y="68"/>
                </a:cubicBezTo>
                <a:cubicBezTo>
                  <a:pt x="57" y="68"/>
                  <a:pt x="57" y="68"/>
                  <a:pt x="57" y="68"/>
                </a:cubicBezTo>
                <a:cubicBezTo>
                  <a:pt x="57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9" y="67"/>
                  <a:pt x="59" y="67"/>
                  <a:pt x="59" y="66"/>
                </a:cubicBezTo>
                <a:cubicBezTo>
                  <a:pt x="59" y="25"/>
                  <a:pt x="59" y="25"/>
                  <a:pt x="59" y="25"/>
                </a:cubicBezTo>
                <a:cubicBezTo>
                  <a:pt x="46" y="25"/>
                  <a:pt x="46" y="25"/>
                  <a:pt x="46" y="25"/>
                </a:cubicBezTo>
                <a:cubicBezTo>
                  <a:pt x="44" y="25"/>
                  <a:pt x="43" y="25"/>
                  <a:pt x="41" y="24"/>
                </a:cubicBezTo>
                <a:cubicBezTo>
                  <a:pt x="41" y="23"/>
                  <a:pt x="41" y="23"/>
                  <a:pt x="41" y="23"/>
                </a:cubicBezTo>
                <a:cubicBezTo>
                  <a:pt x="40" y="22"/>
                  <a:pt x="39" y="21"/>
                  <a:pt x="39" y="19"/>
                </a:cubicBezTo>
                <a:cubicBezTo>
                  <a:pt x="39" y="6"/>
                  <a:pt x="39" y="6"/>
                  <a:pt x="39" y="6"/>
                </a:cubicBezTo>
                <a:close/>
                <a:moveTo>
                  <a:pt x="56" y="22"/>
                </a:moveTo>
                <a:cubicBezTo>
                  <a:pt x="56" y="22"/>
                  <a:pt x="56" y="22"/>
                  <a:pt x="56" y="22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19"/>
                  <a:pt x="43" y="19"/>
                  <a:pt x="43" y="19"/>
                </a:cubicBezTo>
                <a:cubicBezTo>
                  <a:pt x="43" y="20"/>
                  <a:pt x="43" y="21"/>
                  <a:pt x="44" y="21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5" y="22"/>
                  <a:pt x="46" y="22"/>
                </a:cubicBezTo>
                <a:cubicBezTo>
                  <a:pt x="56" y="22"/>
                  <a:pt x="56" y="22"/>
                  <a:pt x="56" y="22"/>
                </a:cubicBezTo>
                <a:close/>
                <a:moveTo>
                  <a:pt x="16" y="33"/>
                </a:moveTo>
                <a:cubicBezTo>
                  <a:pt x="16" y="33"/>
                  <a:pt x="16" y="33"/>
                  <a:pt x="16" y="33"/>
                </a:cubicBezTo>
                <a:cubicBezTo>
                  <a:pt x="15" y="33"/>
                  <a:pt x="14" y="32"/>
                  <a:pt x="14" y="31"/>
                </a:cubicBezTo>
                <a:cubicBezTo>
                  <a:pt x="14" y="30"/>
                  <a:pt x="15" y="29"/>
                  <a:pt x="16" y="29"/>
                </a:cubicBezTo>
                <a:cubicBezTo>
                  <a:pt x="49" y="29"/>
                  <a:pt x="49" y="29"/>
                  <a:pt x="49" y="29"/>
                </a:cubicBezTo>
                <a:cubicBezTo>
                  <a:pt x="50" y="29"/>
                  <a:pt x="50" y="30"/>
                  <a:pt x="50" y="31"/>
                </a:cubicBezTo>
                <a:cubicBezTo>
                  <a:pt x="50" y="32"/>
                  <a:pt x="50" y="33"/>
                  <a:pt x="49" y="33"/>
                </a:cubicBezTo>
                <a:cubicBezTo>
                  <a:pt x="16" y="33"/>
                  <a:pt x="16" y="33"/>
                  <a:pt x="16" y="33"/>
                </a:cubicBezTo>
                <a:close/>
                <a:moveTo>
                  <a:pt x="16" y="45"/>
                </a:moveTo>
                <a:cubicBezTo>
                  <a:pt x="16" y="45"/>
                  <a:pt x="16" y="45"/>
                  <a:pt x="16" y="45"/>
                </a:cubicBezTo>
                <a:cubicBezTo>
                  <a:pt x="15" y="45"/>
                  <a:pt x="14" y="44"/>
                  <a:pt x="14" y="43"/>
                </a:cubicBezTo>
                <a:cubicBezTo>
                  <a:pt x="14" y="42"/>
                  <a:pt x="15" y="41"/>
                  <a:pt x="16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50" y="41"/>
                  <a:pt x="50" y="42"/>
                  <a:pt x="50" y="43"/>
                </a:cubicBezTo>
                <a:cubicBezTo>
                  <a:pt x="50" y="44"/>
                  <a:pt x="50" y="45"/>
                  <a:pt x="49" y="45"/>
                </a:cubicBezTo>
                <a:cubicBezTo>
                  <a:pt x="16" y="45"/>
                  <a:pt x="16" y="45"/>
                  <a:pt x="16" y="45"/>
                </a:cubicBezTo>
                <a:close/>
              </a:path>
            </a:pathLst>
          </a:custGeom>
          <a:solidFill>
            <a:srgbClr val="21C1D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2"/>
          <p:cNvSpPr>
            <a:spLocks noEditPoints="1"/>
          </p:cNvSpPr>
          <p:nvPr/>
        </p:nvSpPr>
        <p:spPr bwMode="auto">
          <a:xfrm>
            <a:off x="6066533" y="4870882"/>
            <a:ext cx="442286" cy="411956"/>
          </a:xfrm>
          <a:custGeom>
            <a:avLst/>
            <a:gdLst>
              <a:gd name="T0" fmla="*/ 217745 w 74"/>
              <a:gd name="T1" fmla="*/ 146257 h 69"/>
              <a:gd name="T2" fmla="*/ 229008 w 74"/>
              <a:gd name="T3" fmla="*/ 135006 h 69"/>
              <a:gd name="T4" fmla="*/ 236516 w 74"/>
              <a:gd name="T5" fmla="*/ 146257 h 69"/>
              <a:gd name="T6" fmla="*/ 236516 w 74"/>
              <a:gd name="T7" fmla="*/ 247511 h 69"/>
              <a:gd name="T8" fmla="*/ 229008 w 74"/>
              <a:gd name="T9" fmla="*/ 258762 h 69"/>
              <a:gd name="T10" fmla="*/ 229008 w 74"/>
              <a:gd name="T11" fmla="*/ 258762 h 69"/>
              <a:gd name="T12" fmla="*/ 52559 w 74"/>
              <a:gd name="T13" fmla="*/ 258762 h 69"/>
              <a:gd name="T14" fmla="*/ 41297 w 74"/>
              <a:gd name="T15" fmla="*/ 247511 h 69"/>
              <a:gd name="T16" fmla="*/ 41297 w 74"/>
              <a:gd name="T17" fmla="*/ 247511 h 69"/>
              <a:gd name="T18" fmla="*/ 41297 w 74"/>
              <a:gd name="T19" fmla="*/ 146257 h 69"/>
              <a:gd name="T20" fmla="*/ 52559 w 74"/>
              <a:gd name="T21" fmla="*/ 135006 h 69"/>
              <a:gd name="T22" fmla="*/ 63822 w 74"/>
              <a:gd name="T23" fmla="*/ 146257 h 69"/>
              <a:gd name="T24" fmla="*/ 63822 w 74"/>
              <a:gd name="T25" fmla="*/ 236261 h 69"/>
              <a:gd name="T26" fmla="*/ 97610 w 74"/>
              <a:gd name="T27" fmla="*/ 236261 h 69"/>
              <a:gd name="T28" fmla="*/ 97610 w 74"/>
              <a:gd name="T29" fmla="*/ 135006 h 69"/>
              <a:gd name="T30" fmla="*/ 105118 w 74"/>
              <a:gd name="T31" fmla="*/ 127506 h 69"/>
              <a:gd name="T32" fmla="*/ 105118 w 74"/>
              <a:gd name="T33" fmla="*/ 127506 h 69"/>
              <a:gd name="T34" fmla="*/ 176449 w 74"/>
              <a:gd name="T35" fmla="*/ 127506 h 69"/>
              <a:gd name="T36" fmla="*/ 183957 w 74"/>
              <a:gd name="T37" fmla="*/ 135006 h 69"/>
              <a:gd name="T38" fmla="*/ 183957 w 74"/>
              <a:gd name="T39" fmla="*/ 135006 h 69"/>
              <a:gd name="T40" fmla="*/ 183957 w 74"/>
              <a:gd name="T41" fmla="*/ 236261 h 69"/>
              <a:gd name="T42" fmla="*/ 217745 w 74"/>
              <a:gd name="T43" fmla="*/ 236261 h 69"/>
              <a:gd name="T44" fmla="*/ 217745 w 74"/>
              <a:gd name="T45" fmla="*/ 146257 h 69"/>
              <a:gd name="T46" fmla="*/ 108873 w 74"/>
              <a:gd name="T47" fmla="*/ 236261 h 69"/>
              <a:gd name="T48" fmla="*/ 108873 w 74"/>
              <a:gd name="T49" fmla="*/ 236261 h 69"/>
              <a:gd name="T50" fmla="*/ 168940 w 74"/>
              <a:gd name="T51" fmla="*/ 236261 h 69"/>
              <a:gd name="T52" fmla="*/ 168940 w 74"/>
              <a:gd name="T53" fmla="*/ 138756 h 69"/>
              <a:gd name="T54" fmla="*/ 108873 w 74"/>
              <a:gd name="T55" fmla="*/ 138756 h 69"/>
              <a:gd name="T56" fmla="*/ 108873 w 74"/>
              <a:gd name="T57" fmla="*/ 236261 h 69"/>
              <a:gd name="T58" fmla="*/ 18771 w 74"/>
              <a:gd name="T59" fmla="*/ 146257 h 69"/>
              <a:gd name="T60" fmla="*/ 18771 w 74"/>
              <a:gd name="T61" fmla="*/ 146257 h 69"/>
              <a:gd name="T62" fmla="*/ 3754 w 74"/>
              <a:gd name="T63" fmla="*/ 146257 h 69"/>
              <a:gd name="T64" fmla="*/ 3754 w 74"/>
              <a:gd name="T65" fmla="*/ 131256 h 69"/>
              <a:gd name="T66" fmla="*/ 131398 w 74"/>
              <a:gd name="T67" fmla="*/ 3750 h 69"/>
              <a:gd name="T68" fmla="*/ 146415 w 74"/>
              <a:gd name="T69" fmla="*/ 3750 h 69"/>
              <a:gd name="T70" fmla="*/ 146415 w 74"/>
              <a:gd name="T71" fmla="*/ 3750 h 69"/>
              <a:gd name="T72" fmla="*/ 274059 w 74"/>
              <a:gd name="T73" fmla="*/ 131256 h 69"/>
              <a:gd name="T74" fmla="*/ 274059 w 74"/>
              <a:gd name="T75" fmla="*/ 146257 h 69"/>
              <a:gd name="T76" fmla="*/ 259042 w 74"/>
              <a:gd name="T77" fmla="*/ 146257 h 69"/>
              <a:gd name="T78" fmla="*/ 138907 w 74"/>
              <a:gd name="T79" fmla="*/ 26251 h 69"/>
              <a:gd name="T80" fmla="*/ 18771 w 74"/>
              <a:gd name="T81" fmla="*/ 146257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4" h="69">
                <a:moveTo>
                  <a:pt x="58" y="39"/>
                </a:moveTo>
                <a:cubicBezTo>
                  <a:pt x="58" y="37"/>
                  <a:pt x="59" y="36"/>
                  <a:pt x="61" y="36"/>
                </a:cubicBezTo>
                <a:cubicBezTo>
                  <a:pt x="62" y="36"/>
                  <a:pt x="63" y="37"/>
                  <a:pt x="63" y="39"/>
                </a:cubicBezTo>
                <a:cubicBezTo>
                  <a:pt x="63" y="66"/>
                  <a:pt x="63" y="66"/>
                  <a:pt x="63" y="66"/>
                </a:cubicBezTo>
                <a:cubicBezTo>
                  <a:pt x="63" y="68"/>
                  <a:pt x="62" y="69"/>
                  <a:pt x="61" y="69"/>
                </a:cubicBezTo>
                <a:cubicBezTo>
                  <a:pt x="61" y="69"/>
                  <a:pt x="61" y="69"/>
                  <a:pt x="61" y="69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69"/>
                  <a:pt x="11" y="68"/>
                  <a:pt x="11" y="66"/>
                </a:cubicBezTo>
                <a:cubicBezTo>
                  <a:pt x="11" y="66"/>
                  <a:pt x="11" y="66"/>
                  <a:pt x="11" y="66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7"/>
                  <a:pt x="12" y="36"/>
                  <a:pt x="14" y="36"/>
                </a:cubicBezTo>
                <a:cubicBezTo>
                  <a:pt x="16" y="36"/>
                  <a:pt x="17" y="37"/>
                  <a:pt x="17" y="39"/>
                </a:cubicBezTo>
                <a:cubicBezTo>
                  <a:pt x="17" y="63"/>
                  <a:pt x="17" y="63"/>
                  <a:pt x="17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6" y="36"/>
                  <a:pt x="26" y="36"/>
                  <a:pt x="26" y="36"/>
                </a:cubicBezTo>
                <a:cubicBezTo>
                  <a:pt x="26" y="35"/>
                  <a:pt x="27" y="34"/>
                  <a:pt x="28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47" y="34"/>
                  <a:pt x="47" y="34"/>
                  <a:pt x="47" y="34"/>
                </a:cubicBezTo>
                <a:cubicBezTo>
                  <a:pt x="48" y="34"/>
                  <a:pt x="49" y="35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63"/>
                  <a:pt x="49" y="63"/>
                  <a:pt x="49" y="63"/>
                </a:cubicBezTo>
                <a:cubicBezTo>
                  <a:pt x="58" y="63"/>
                  <a:pt x="58" y="63"/>
                  <a:pt x="58" y="63"/>
                </a:cubicBezTo>
                <a:cubicBezTo>
                  <a:pt x="58" y="39"/>
                  <a:pt x="58" y="39"/>
                  <a:pt x="58" y="39"/>
                </a:cubicBezTo>
                <a:close/>
                <a:moveTo>
                  <a:pt x="29" y="63"/>
                </a:moveTo>
                <a:cubicBezTo>
                  <a:pt x="29" y="63"/>
                  <a:pt x="29" y="63"/>
                  <a:pt x="29" y="63"/>
                </a:cubicBezTo>
                <a:cubicBezTo>
                  <a:pt x="45" y="63"/>
                  <a:pt x="45" y="63"/>
                  <a:pt x="45" y="63"/>
                </a:cubicBezTo>
                <a:cubicBezTo>
                  <a:pt x="45" y="37"/>
                  <a:pt x="45" y="37"/>
                  <a:pt x="45" y="37"/>
                </a:cubicBezTo>
                <a:cubicBezTo>
                  <a:pt x="29" y="37"/>
                  <a:pt x="29" y="37"/>
                  <a:pt x="29" y="37"/>
                </a:cubicBezTo>
                <a:cubicBezTo>
                  <a:pt x="29" y="63"/>
                  <a:pt x="29" y="63"/>
                  <a:pt x="29" y="63"/>
                </a:cubicBezTo>
                <a:close/>
                <a:moveTo>
                  <a:pt x="5" y="39"/>
                </a:moveTo>
                <a:cubicBezTo>
                  <a:pt x="5" y="39"/>
                  <a:pt x="5" y="39"/>
                  <a:pt x="5" y="39"/>
                </a:cubicBezTo>
                <a:cubicBezTo>
                  <a:pt x="4" y="40"/>
                  <a:pt x="2" y="40"/>
                  <a:pt x="1" y="39"/>
                </a:cubicBezTo>
                <a:cubicBezTo>
                  <a:pt x="0" y="38"/>
                  <a:pt x="0" y="36"/>
                  <a:pt x="1" y="35"/>
                </a:cubicBezTo>
                <a:cubicBezTo>
                  <a:pt x="35" y="1"/>
                  <a:pt x="35" y="1"/>
                  <a:pt x="35" y="1"/>
                </a:cubicBezTo>
                <a:cubicBezTo>
                  <a:pt x="36" y="0"/>
                  <a:pt x="38" y="0"/>
                  <a:pt x="39" y="1"/>
                </a:cubicBezTo>
                <a:cubicBezTo>
                  <a:pt x="39" y="1"/>
                  <a:pt x="39" y="1"/>
                  <a:pt x="39" y="1"/>
                </a:cubicBezTo>
                <a:cubicBezTo>
                  <a:pt x="73" y="35"/>
                  <a:pt x="73" y="35"/>
                  <a:pt x="73" y="35"/>
                </a:cubicBezTo>
                <a:cubicBezTo>
                  <a:pt x="74" y="36"/>
                  <a:pt x="74" y="38"/>
                  <a:pt x="73" y="39"/>
                </a:cubicBezTo>
                <a:cubicBezTo>
                  <a:pt x="72" y="40"/>
                  <a:pt x="70" y="40"/>
                  <a:pt x="69" y="39"/>
                </a:cubicBezTo>
                <a:cubicBezTo>
                  <a:pt x="37" y="7"/>
                  <a:pt x="37" y="7"/>
                  <a:pt x="37" y="7"/>
                </a:cubicBezTo>
                <a:cubicBezTo>
                  <a:pt x="5" y="39"/>
                  <a:pt x="5" y="39"/>
                  <a:pt x="5" y="39"/>
                </a:cubicBezTo>
                <a:close/>
              </a:path>
            </a:pathLst>
          </a:custGeom>
          <a:solidFill>
            <a:srgbClr val="21C1D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3"/>
          <p:cNvSpPr>
            <a:spLocks noEditPoints="1"/>
          </p:cNvSpPr>
          <p:nvPr/>
        </p:nvSpPr>
        <p:spPr bwMode="auto">
          <a:xfrm>
            <a:off x="5044050" y="3892017"/>
            <a:ext cx="452393" cy="442284"/>
          </a:xfrm>
          <a:custGeom>
            <a:avLst/>
            <a:gdLst>
              <a:gd name="T0" fmla="*/ 100952 w 76"/>
              <a:gd name="T1" fmla="*/ 108872 h 74"/>
              <a:gd name="T2" fmla="*/ 284162 w 76"/>
              <a:gd name="T3" fmla="*/ 120135 h 74"/>
              <a:gd name="T4" fmla="*/ 284162 w 76"/>
              <a:gd name="T5" fmla="*/ 244024 h 74"/>
              <a:gd name="T6" fmla="*/ 272945 w 76"/>
              <a:gd name="T7" fmla="*/ 255287 h 74"/>
              <a:gd name="T8" fmla="*/ 194427 w 76"/>
              <a:gd name="T9" fmla="*/ 262795 h 74"/>
              <a:gd name="T10" fmla="*/ 231816 w 76"/>
              <a:gd name="T11" fmla="*/ 270304 h 74"/>
              <a:gd name="T12" fmla="*/ 145820 w 76"/>
              <a:gd name="T13" fmla="*/ 277812 h 74"/>
              <a:gd name="T14" fmla="*/ 145820 w 76"/>
              <a:gd name="T15" fmla="*/ 262795 h 74"/>
              <a:gd name="T16" fmla="*/ 175732 w 76"/>
              <a:gd name="T17" fmla="*/ 255287 h 74"/>
              <a:gd name="T18" fmla="*/ 89735 w 76"/>
              <a:gd name="T19" fmla="*/ 244024 h 74"/>
              <a:gd name="T20" fmla="*/ 89735 w 76"/>
              <a:gd name="T21" fmla="*/ 120135 h 74"/>
              <a:gd name="T22" fmla="*/ 138342 w 76"/>
              <a:gd name="T23" fmla="*/ 0 h 74"/>
              <a:gd name="T24" fmla="*/ 41129 w 76"/>
              <a:gd name="T25" fmla="*/ 37542 h 74"/>
              <a:gd name="T26" fmla="*/ 41129 w 76"/>
              <a:gd name="T27" fmla="*/ 232761 h 74"/>
              <a:gd name="T28" fmla="*/ 71041 w 76"/>
              <a:gd name="T29" fmla="*/ 232761 h 74"/>
              <a:gd name="T30" fmla="*/ 63563 w 76"/>
              <a:gd name="T31" fmla="*/ 142660 h 74"/>
              <a:gd name="T32" fmla="*/ 78518 w 76"/>
              <a:gd name="T33" fmla="*/ 161431 h 74"/>
              <a:gd name="T34" fmla="*/ 78518 w 76"/>
              <a:gd name="T35" fmla="*/ 161431 h 74"/>
              <a:gd name="T36" fmla="*/ 93474 w 76"/>
              <a:gd name="T37" fmla="*/ 67576 h 74"/>
              <a:gd name="T38" fmla="*/ 130864 w 76"/>
              <a:gd name="T39" fmla="*/ 93855 h 74"/>
              <a:gd name="T40" fmla="*/ 145820 w 76"/>
              <a:gd name="T41" fmla="*/ 78839 h 74"/>
              <a:gd name="T42" fmla="*/ 190688 w 76"/>
              <a:gd name="T43" fmla="*/ 67576 h 74"/>
              <a:gd name="T44" fmla="*/ 209383 w 76"/>
              <a:gd name="T45" fmla="*/ 93855 h 74"/>
              <a:gd name="T46" fmla="*/ 216860 w 76"/>
              <a:gd name="T47" fmla="*/ 52559 h 74"/>
              <a:gd name="T48" fmla="*/ 246772 w 76"/>
              <a:gd name="T49" fmla="*/ 93855 h 74"/>
              <a:gd name="T50" fmla="*/ 235555 w 76"/>
              <a:gd name="T51" fmla="*/ 37542 h 74"/>
              <a:gd name="T52" fmla="*/ 209383 w 76"/>
              <a:gd name="T53" fmla="*/ 41296 h 74"/>
              <a:gd name="T54" fmla="*/ 198166 w 76"/>
              <a:gd name="T55" fmla="*/ 48805 h 74"/>
              <a:gd name="T56" fmla="*/ 183210 w 76"/>
              <a:gd name="T57" fmla="*/ 30034 h 74"/>
              <a:gd name="T58" fmla="*/ 157037 w 76"/>
              <a:gd name="T59" fmla="*/ 22525 h 74"/>
              <a:gd name="T60" fmla="*/ 183210 w 76"/>
              <a:gd name="T61" fmla="*/ 48805 h 74"/>
              <a:gd name="T62" fmla="*/ 179471 w 76"/>
              <a:gd name="T63" fmla="*/ 56313 h 74"/>
              <a:gd name="T64" fmla="*/ 145820 w 76"/>
              <a:gd name="T65" fmla="*/ 18771 h 74"/>
              <a:gd name="T66" fmla="*/ 130864 w 76"/>
              <a:gd name="T67" fmla="*/ 18771 h 74"/>
              <a:gd name="T68" fmla="*/ 130864 w 76"/>
              <a:gd name="T69" fmla="*/ 63822 h 74"/>
              <a:gd name="T70" fmla="*/ 93474 w 76"/>
              <a:gd name="T71" fmla="*/ 56313 h 74"/>
              <a:gd name="T72" fmla="*/ 119647 w 76"/>
              <a:gd name="T73" fmla="*/ 22525 h 74"/>
              <a:gd name="T74" fmla="*/ 93474 w 76"/>
              <a:gd name="T75" fmla="*/ 30034 h 74"/>
              <a:gd name="T76" fmla="*/ 82257 w 76"/>
              <a:gd name="T77" fmla="*/ 41296 h 74"/>
              <a:gd name="T78" fmla="*/ 71041 w 76"/>
              <a:gd name="T79" fmla="*/ 41296 h 74"/>
              <a:gd name="T80" fmla="*/ 59824 w 76"/>
              <a:gd name="T81" fmla="*/ 52559 h 74"/>
              <a:gd name="T82" fmla="*/ 74779 w 76"/>
              <a:gd name="T83" fmla="*/ 60067 h 74"/>
              <a:gd name="T84" fmla="*/ 22434 w 76"/>
              <a:gd name="T85" fmla="*/ 131398 h 74"/>
              <a:gd name="T86" fmla="*/ 59824 w 76"/>
              <a:gd name="T87" fmla="*/ 52559 h 74"/>
              <a:gd name="T88" fmla="*/ 261728 w 76"/>
              <a:gd name="T89" fmla="*/ 131398 h 74"/>
              <a:gd name="T90" fmla="*/ 108430 w 76"/>
              <a:gd name="T91" fmla="*/ 232761 h 74"/>
              <a:gd name="T92" fmla="*/ 261728 w 76"/>
              <a:gd name="T93" fmla="*/ 131398 h 7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6" h="74">
                <a:moveTo>
                  <a:pt x="26" y="29"/>
                </a:moveTo>
                <a:cubicBezTo>
                  <a:pt x="27" y="29"/>
                  <a:pt x="27" y="29"/>
                  <a:pt x="27" y="29"/>
                </a:cubicBezTo>
                <a:cubicBezTo>
                  <a:pt x="73" y="29"/>
                  <a:pt x="73" y="29"/>
                  <a:pt x="73" y="29"/>
                </a:cubicBezTo>
                <a:cubicBezTo>
                  <a:pt x="74" y="29"/>
                  <a:pt x="76" y="31"/>
                  <a:pt x="76" y="32"/>
                </a:cubicBezTo>
                <a:cubicBezTo>
                  <a:pt x="76" y="32"/>
                  <a:pt x="76" y="32"/>
                  <a:pt x="76" y="32"/>
                </a:cubicBezTo>
                <a:cubicBezTo>
                  <a:pt x="76" y="65"/>
                  <a:pt x="76" y="65"/>
                  <a:pt x="76" y="65"/>
                </a:cubicBezTo>
                <a:cubicBezTo>
                  <a:pt x="76" y="66"/>
                  <a:pt x="74" y="68"/>
                  <a:pt x="73" y="68"/>
                </a:cubicBezTo>
                <a:cubicBezTo>
                  <a:pt x="73" y="68"/>
                  <a:pt x="73" y="68"/>
                  <a:pt x="73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70"/>
                  <a:pt x="52" y="70"/>
                  <a:pt x="52" y="70"/>
                </a:cubicBezTo>
                <a:cubicBezTo>
                  <a:pt x="61" y="70"/>
                  <a:pt x="61" y="70"/>
                  <a:pt x="61" y="70"/>
                </a:cubicBezTo>
                <a:cubicBezTo>
                  <a:pt x="62" y="70"/>
                  <a:pt x="62" y="71"/>
                  <a:pt x="62" y="72"/>
                </a:cubicBezTo>
                <a:cubicBezTo>
                  <a:pt x="62" y="73"/>
                  <a:pt x="62" y="74"/>
                  <a:pt x="61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38" y="74"/>
                  <a:pt x="37" y="73"/>
                  <a:pt x="37" y="72"/>
                </a:cubicBezTo>
                <a:cubicBezTo>
                  <a:pt x="37" y="71"/>
                  <a:pt x="38" y="70"/>
                  <a:pt x="39" y="70"/>
                </a:cubicBezTo>
                <a:cubicBezTo>
                  <a:pt x="47" y="70"/>
                  <a:pt x="47" y="70"/>
                  <a:pt x="47" y="70"/>
                </a:cubicBezTo>
                <a:cubicBezTo>
                  <a:pt x="47" y="68"/>
                  <a:pt x="47" y="68"/>
                  <a:pt x="47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8"/>
                  <a:pt x="24" y="66"/>
                  <a:pt x="24" y="65"/>
                </a:cubicBezTo>
                <a:cubicBezTo>
                  <a:pt x="24" y="65"/>
                  <a:pt x="24" y="65"/>
                  <a:pt x="24" y="65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1"/>
                  <a:pt x="25" y="29"/>
                  <a:pt x="26" y="29"/>
                </a:cubicBezTo>
                <a:close/>
                <a:moveTo>
                  <a:pt x="37" y="0"/>
                </a:moveTo>
                <a:cubicBezTo>
                  <a:pt x="37" y="0"/>
                  <a:pt x="37" y="0"/>
                  <a:pt x="37" y="0"/>
                </a:cubicBezTo>
                <a:cubicBezTo>
                  <a:pt x="27" y="0"/>
                  <a:pt x="18" y="4"/>
                  <a:pt x="11" y="10"/>
                </a:cubicBezTo>
                <a:cubicBezTo>
                  <a:pt x="4" y="17"/>
                  <a:pt x="0" y="26"/>
                  <a:pt x="0" y="36"/>
                </a:cubicBezTo>
                <a:cubicBezTo>
                  <a:pt x="0" y="46"/>
                  <a:pt x="4" y="56"/>
                  <a:pt x="11" y="62"/>
                </a:cubicBezTo>
                <a:cubicBezTo>
                  <a:pt x="13" y="64"/>
                  <a:pt x="14" y="65"/>
                  <a:pt x="16" y="66"/>
                </a:cubicBezTo>
                <a:cubicBezTo>
                  <a:pt x="19" y="69"/>
                  <a:pt x="22" y="64"/>
                  <a:pt x="19" y="62"/>
                </a:cubicBezTo>
                <a:cubicBezTo>
                  <a:pt x="12" y="56"/>
                  <a:pt x="7" y="48"/>
                  <a:pt x="6" y="38"/>
                </a:cubicBezTo>
                <a:cubicBezTo>
                  <a:pt x="17" y="38"/>
                  <a:pt x="17" y="38"/>
                  <a:pt x="17" y="38"/>
                </a:cubicBezTo>
                <a:cubicBezTo>
                  <a:pt x="17" y="40"/>
                  <a:pt x="17" y="42"/>
                  <a:pt x="17" y="44"/>
                </a:cubicBezTo>
                <a:cubicBezTo>
                  <a:pt x="17" y="46"/>
                  <a:pt x="21" y="46"/>
                  <a:pt x="21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0" y="35"/>
                  <a:pt x="20" y="25"/>
                  <a:pt x="23" y="18"/>
                </a:cubicBezTo>
                <a:cubicBezTo>
                  <a:pt x="24" y="18"/>
                  <a:pt x="24" y="18"/>
                  <a:pt x="25" y="18"/>
                </a:cubicBezTo>
                <a:cubicBezTo>
                  <a:pt x="28" y="20"/>
                  <a:pt x="32" y="20"/>
                  <a:pt x="35" y="21"/>
                </a:cubicBezTo>
                <a:cubicBezTo>
                  <a:pt x="35" y="25"/>
                  <a:pt x="35" y="25"/>
                  <a:pt x="35" y="25"/>
                </a:cubicBezTo>
                <a:cubicBezTo>
                  <a:pt x="35" y="27"/>
                  <a:pt x="39" y="27"/>
                  <a:pt x="39" y="25"/>
                </a:cubicBezTo>
                <a:cubicBezTo>
                  <a:pt x="39" y="21"/>
                  <a:pt x="39" y="21"/>
                  <a:pt x="39" y="21"/>
                </a:cubicBezTo>
                <a:cubicBezTo>
                  <a:pt x="43" y="20"/>
                  <a:pt x="46" y="20"/>
                  <a:pt x="50" y="18"/>
                </a:cubicBezTo>
                <a:cubicBezTo>
                  <a:pt x="50" y="18"/>
                  <a:pt x="50" y="18"/>
                  <a:pt x="51" y="18"/>
                </a:cubicBezTo>
                <a:cubicBezTo>
                  <a:pt x="52" y="20"/>
                  <a:pt x="53" y="23"/>
                  <a:pt x="53" y="26"/>
                </a:cubicBezTo>
                <a:cubicBezTo>
                  <a:pt x="54" y="28"/>
                  <a:pt x="57" y="27"/>
                  <a:pt x="56" y="25"/>
                </a:cubicBezTo>
                <a:cubicBezTo>
                  <a:pt x="56" y="22"/>
                  <a:pt x="55" y="19"/>
                  <a:pt x="54" y="16"/>
                </a:cubicBezTo>
                <a:cubicBezTo>
                  <a:pt x="56" y="15"/>
                  <a:pt x="57" y="15"/>
                  <a:pt x="58" y="14"/>
                </a:cubicBezTo>
                <a:cubicBezTo>
                  <a:pt x="59" y="14"/>
                  <a:pt x="59" y="14"/>
                  <a:pt x="59" y="14"/>
                </a:cubicBezTo>
                <a:cubicBezTo>
                  <a:pt x="62" y="17"/>
                  <a:pt x="65" y="21"/>
                  <a:pt x="66" y="25"/>
                </a:cubicBezTo>
                <a:cubicBezTo>
                  <a:pt x="68" y="29"/>
                  <a:pt x="73" y="26"/>
                  <a:pt x="71" y="23"/>
                </a:cubicBezTo>
                <a:cubicBezTo>
                  <a:pt x="70" y="18"/>
                  <a:pt x="67" y="14"/>
                  <a:pt x="63" y="10"/>
                </a:cubicBezTo>
                <a:cubicBezTo>
                  <a:pt x="56" y="4"/>
                  <a:pt x="47" y="0"/>
                  <a:pt x="37" y="0"/>
                </a:cubicBezTo>
                <a:close/>
                <a:moveTo>
                  <a:pt x="56" y="11"/>
                </a:moveTo>
                <a:cubicBezTo>
                  <a:pt x="56" y="11"/>
                  <a:pt x="56" y="11"/>
                  <a:pt x="56" y="11"/>
                </a:cubicBezTo>
                <a:cubicBezTo>
                  <a:pt x="55" y="12"/>
                  <a:pt x="54" y="13"/>
                  <a:pt x="53" y="13"/>
                </a:cubicBezTo>
                <a:cubicBezTo>
                  <a:pt x="52" y="13"/>
                  <a:pt x="52" y="12"/>
                  <a:pt x="52" y="11"/>
                </a:cubicBezTo>
                <a:cubicBezTo>
                  <a:pt x="51" y="10"/>
                  <a:pt x="50" y="9"/>
                  <a:pt x="49" y="8"/>
                </a:cubicBezTo>
                <a:cubicBezTo>
                  <a:pt x="52" y="9"/>
                  <a:pt x="54" y="10"/>
                  <a:pt x="56" y="11"/>
                </a:cubicBezTo>
                <a:close/>
                <a:moveTo>
                  <a:pt x="42" y="6"/>
                </a:moveTo>
                <a:cubicBezTo>
                  <a:pt x="42" y="6"/>
                  <a:pt x="42" y="6"/>
                  <a:pt x="42" y="6"/>
                </a:cubicBezTo>
                <a:cubicBezTo>
                  <a:pt x="45" y="7"/>
                  <a:pt x="47" y="10"/>
                  <a:pt x="49" y="13"/>
                </a:cubicBezTo>
                <a:cubicBezTo>
                  <a:pt x="49" y="14"/>
                  <a:pt x="49" y="14"/>
                  <a:pt x="50" y="15"/>
                </a:cubicBezTo>
                <a:cubicBezTo>
                  <a:pt x="49" y="15"/>
                  <a:pt x="49" y="15"/>
                  <a:pt x="48" y="15"/>
                </a:cubicBezTo>
                <a:cubicBezTo>
                  <a:pt x="45" y="16"/>
                  <a:pt x="42" y="17"/>
                  <a:pt x="39" y="17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1" y="5"/>
                  <a:pt x="42" y="6"/>
                </a:cubicBezTo>
                <a:close/>
                <a:moveTo>
                  <a:pt x="35" y="5"/>
                </a:moveTo>
                <a:cubicBezTo>
                  <a:pt x="35" y="5"/>
                  <a:pt x="35" y="5"/>
                  <a:pt x="35" y="5"/>
                </a:cubicBezTo>
                <a:cubicBezTo>
                  <a:pt x="35" y="17"/>
                  <a:pt x="35" y="17"/>
                  <a:pt x="35" y="17"/>
                </a:cubicBezTo>
                <a:cubicBezTo>
                  <a:pt x="32" y="17"/>
                  <a:pt x="29" y="16"/>
                  <a:pt x="26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3"/>
                </a:cubicBezTo>
                <a:cubicBezTo>
                  <a:pt x="27" y="10"/>
                  <a:pt x="30" y="7"/>
                  <a:pt x="32" y="6"/>
                </a:cubicBezTo>
                <a:cubicBezTo>
                  <a:pt x="33" y="5"/>
                  <a:pt x="34" y="5"/>
                  <a:pt x="35" y="5"/>
                </a:cubicBezTo>
                <a:close/>
                <a:moveTo>
                  <a:pt x="25" y="8"/>
                </a:moveTo>
                <a:cubicBezTo>
                  <a:pt x="25" y="8"/>
                  <a:pt x="25" y="8"/>
                  <a:pt x="25" y="8"/>
                </a:cubicBezTo>
                <a:cubicBezTo>
                  <a:pt x="24" y="9"/>
                  <a:pt x="23" y="10"/>
                  <a:pt x="22" y="11"/>
                </a:cubicBezTo>
                <a:cubicBezTo>
                  <a:pt x="22" y="12"/>
                  <a:pt x="22" y="13"/>
                  <a:pt x="22" y="13"/>
                </a:cubicBezTo>
                <a:cubicBezTo>
                  <a:pt x="21" y="13"/>
                  <a:pt x="20" y="12"/>
                  <a:pt x="19" y="11"/>
                </a:cubicBezTo>
                <a:cubicBezTo>
                  <a:pt x="21" y="10"/>
                  <a:pt x="23" y="9"/>
                  <a:pt x="25" y="8"/>
                </a:cubicBezTo>
                <a:close/>
                <a:moveTo>
                  <a:pt x="16" y="14"/>
                </a:moveTo>
                <a:cubicBezTo>
                  <a:pt x="16" y="14"/>
                  <a:pt x="16" y="14"/>
                  <a:pt x="16" y="14"/>
                </a:cubicBezTo>
                <a:cubicBezTo>
                  <a:pt x="17" y="15"/>
                  <a:pt x="19" y="15"/>
                  <a:pt x="20" y="16"/>
                </a:cubicBezTo>
                <a:cubicBezTo>
                  <a:pt x="18" y="22"/>
                  <a:pt x="17" y="28"/>
                  <a:pt x="17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27"/>
                  <a:pt x="10" y="20"/>
                  <a:pt x="15" y="14"/>
                </a:cubicBezTo>
                <a:cubicBezTo>
                  <a:pt x="15" y="14"/>
                  <a:pt x="16" y="14"/>
                  <a:pt x="16" y="14"/>
                </a:cubicBezTo>
                <a:close/>
                <a:moveTo>
                  <a:pt x="70" y="35"/>
                </a:moveTo>
                <a:cubicBezTo>
                  <a:pt x="70" y="35"/>
                  <a:pt x="70" y="35"/>
                  <a:pt x="70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29" y="62"/>
                  <a:pt x="29" y="62"/>
                  <a:pt x="29" y="62"/>
                </a:cubicBezTo>
                <a:cubicBezTo>
                  <a:pt x="70" y="62"/>
                  <a:pt x="70" y="62"/>
                  <a:pt x="70" y="62"/>
                </a:cubicBezTo>
                <a:cubicBezTo>
                  <a:pt x="70" y="35"/>
                  <a:pt x="70" y="35"/>
                  <a:pt x="70" y="35"/>
                </a:cubicBezTo>
                <a:close/>
              </a:path>
            </a:pathLst>
          </a:custGeom>
          <a:solidFill>
            <a:srgbClr val="21C1D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4362238" y="2488554"/>
            <a:ext cx="1008062" cy="0"/>
          </a:xfrm>
          <a:prstGeom prst="line">
            <a:avLst/>
          </a:prstGeom>
          <a:noFill/>
          <a:ln w="6350">
            <a:solidFill>
              <a:srgbClr val="21C1D8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H="1">
            <a:off x="3294758" y="5027873"/>
            <a:ext cx="1008063" cy="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7835137" y="3739338"/>
            <a:ext cx="1025525" cy="0"/>
          </a:xfrm>
          <a:prstGeom prst="line">
            <a:avLst/>
          </a:prstGeom>
          <a:noFill/>
          <a:ln w="6350">
            <a:solidFill>
              <a:srgbClr val="21C1D8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7167622" y="5699121"/>
            <a:ext cx="1025525" cy="0"/>
          </a:xfrm>
          <a:prstGeom prst="line">
            <a:avLst/>
          </a:prstGeom>
          <a:noFill/>
          <a:ln w="6350">
            <a:solidFill>
              <a:srgbClr val="21C1D8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flipH="1">
            <a:off x="3354176" y="4340253"/>
            <a:ext cx="1008062" cy="0"/>
          </a:xfrm>
          <a:prstGeom prst="line">
            <a:avLst/>
          </a:prstGeom>
          <a:noFill/>
          <a:ln w="6350">
            <a:solidFill>
              <a:srgbClr val="21C1D8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86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6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9" grpId="0"/>
          <p:bldP spid="10" grpId="0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20" grpId="0" animBg="1"/>
          <p:bldP spid="22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9" grpId="0"/>
          <p:bldP spid="10" grpId="0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20" grpId="0" animBg="1"/>
          <p:bldP spid="22" grpId="0" animBg="1"/>
          <p:bldP spid="2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1880" y="27112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护理牙齿的重点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02791" y="579721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成人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426659" y="579721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儿童</a:t>
            </a:r>
          </a:p>
        </p:txBody>
      </p:sp>
      <p:sp>
        <p:nvSpPr>
          <p:cNvPr id="6" name="矩形 5"/>
          <p:cNvSpPr/>
          <p:nvPr/>
        </p:nvSpPr>
        <p:spPr>
          <a:xfrm>
            <a:off x="9364922" y="3650499"/>
            <a:ext cx="2314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防治龋齿要紧记</a:t>
            </a:r>
          </a:p>
        </p:txBody>
      </p:sp>
      <p:sp>
        <p:nvSpPr>
          <p:cNvPr id="5" name="矩形 4"/>
          <p:cNvSpPr/>
          <p:nvPr/>
        </p:nvSpPr>
        <p:spPr>
          <a:xfrm>
            <a:off x="3161036" y="3630748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/>
              <a:t>防治牙周疾病是关键</a:t>
            </a:r>
          </a:p>
        </p:txBody>
      </p:sp>
      <p:sp>
        <p:nvSpPr>
          <p:cNvPr id="8" name="三角形 7"/>
          <p:cNvSpPr/>
          <p:nvPr/>
        </p:nvSpPr>
        <p:spPr>
          <a:xfrm flipV="1">
            <a:off x="4252117" y="3065929"/>
            <a:ext cx="310827" cy="267954"/>
          </a:xfrm>
          <a:prstGeom prst="triangle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三角形 8"/>
          <p:cNvSpPr/>
          <p:nvPr/>
        </p:nvSpPr>
        <p:spPr>
          <a:xfrm flipV="1">
            <a:off x="10211438" y="3065929"/>
            <a:ext cx="310827" cy="267954"/>
          </a:xfrm>
          <a:prstGeom prst="triangle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408" y="1400027"/>
            <a:ext cx="2772719" cy="427233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67" y="2298890"/>
            <a:ext cx="1818093" cy="327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5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60528" y="296772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牙周疾病的症状</a:t>
            </a:r>
          </a:p>
        </p:txBody>
      </p:sp>
      <p:sp>
        <p:nvSpPr>
          <p:cNvPr id="5" name="AutoShape 2"/>
          <p:cNvSpPr>
            <a:spLocks/>
          </p:cNvSpPr>
          <p:nvPr/>
        </p:nvSpPr>
        <p:spPr bwMode="auto">
          <a:xfrm>
            <a:off x="5125367" y="2585187"/>
            <a:ext cx="1940525" cy="4261341"/>
          </a:xfrm>
          <a:custGeom>
            <a:avLst/>
            <a:gdLst>
              <a:gd name="T0" fmla="*/ 21600 w 21600"/>
              <a:gd name="T1" fmla="*/ 21600 h 21600"/>
              <a:gd name="T2" fmla="*/ 0 w 21600"/>
              <a:gd name="T3" fmla="*/ 21600 h 21600"/>
              <a:gd name="T4" fmla="*/ 0 w 21600"/>
              <a:gd name="T5" fmla="*/ 4642 h 21600"/>
              <a:gd name="T6" fmla="*/ 10755 w 21600"/>
              <a:gd name="T7" fmla="*/ 0 h 21600"/>
              <a:gd name="T8" fmla="*/ 21600 w 21600"/>
              <a:gd name="T9" fmla="*/ 4642 h 21600"/>
              <a:gd name="T10" fmla="*/ 21600 w 21600"/>
              <a:gd name="T11" fmla="*/ 216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0" y="4642"/>
                </a:lnTo>
                <a:lnTo>
                  <a:pt x="10755" y="0"/>
                </a:lnTo>
                <a:lnTo>
                  <a:pt x="21600" y="4642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98CED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6" name="AutoShape 2"/>
          <p:cNvSpPr>
            <a:spLocks/>
          </p:cNvSpPr>
          <p:nvPr/>
        </p:nvSpPr>
        <p:spPr bwMode="auto">
          <a:xfrm>
            <a:off x="7065892" y="2585187"/>
            <a:ext cx="1940525" cy="4261341"/>
          </a:xfrm>
          <a:custGeom>
            <a:avLst/>
            <a:gdLst>
              <a:gd name="T0" fmla="*/ 21600 w 21600"/>
              <a:gd name="T1" fmla="*/ 21600 h 21600"/>
              <a:gd name="T2" fmla="*/ 0 w 21600"/>
              <a:gd name="T3" fmla="*/ 21600 h 21600"/>
              <a:gd name="T4" fmla="*/ 0 w 21600"/>
              <a:gd name="T5" fmla="*/ 4642 h 21600"/>
              <a:gd name="T6" fmla="*/ 10755 w 21600"/>
              <a:gd name="T7" fmla="*/ 0 h 21600"/>
              <a:gd name="T8" fmla="*/ 21600 w 21600"/>
              <a:gd name="T9" fmla="*/ 4642 h 21600"/>
              <a:gd name="T10" fmla="*/ 21600 w 21600"/>
              <a:gd name="T11" fmla="*/ 216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0" y="4642"/>
                </a:lnTo>
                <a:lnTo>
                  <a:pt x="10755" y="0"/>
                </a:lnTo>
                <a:lnTo>
                  <a:pt x="21600" y="4642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1C98A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9006419" y="2596659"/>
            <a:ext cx="1940525" cy="4261341"/>
          </a:xfrm>
          <a:custGeom>
            <a:avLst/>
            <a:gdLst>
              <a:gd name="T0" fmla="*/ 21600 w 21600"/>
              <a:gd name="T1" fmla="*/ 21600 h 21600"/>
              <a:gd name="T2" fmla="*/ 0 w 21600"/>
              <a:gd name="T3" fmla="*/ 21600 h 21600"/>
              <a:gd name="T4" fmla="*/ 0 w 21600"/>
              <a:gd name="T5" fmla="*/ 4642 h 21600"/>
              <a:gd name="T6" fmla="*/ 10755 w 21600"/>
              <a:gd name="T7" fmla="*/ 0 h 21600"/>
              <a:gd name="T8" fmla="*/ 21600 w 21600"/>
              <a:gd name="T9" fmla="*/ 4642 h 21600"/>
              <a:gd name="T10" fmla="*/ 21600 w 21600"/>
              <a:gd name="T11" fmla="*/ 216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0" y="4642"/>
                </a:lnTo>
                <a:lnTo>
                  <a:pt x="10755" y="0"/>
                </a:lnTo>
                <a:lnTo>
                  <a:pt x="21600" y="4642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AAB2B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3184841" y="2596659"/>
            <a:ext cx="1940525" cy="4261341"/>
          </a:xfrm>
          <a:custGeom>
            <a:avLst/>
            <a:gdLst>
              <a:gd name="T0" fmla="*/ 21600 w 21600"/>
              <a:gd name="T1" fmla="*/ 21600 h 21600"/>
              <a:gd name="T2" fmla="*/ 0 w 21600"/>
              <a:gd name="T3" fmla="*/ 21600 h 21600"/>
              <a:gd name="T4" fmla="*/ 0 w 21600"/>
              <a:gd name="T5" fmla="*/ 4642 h 21600"/>
              <a:gd name="T6" fmla="*/ 10755 w 21600"/>
              <a:gd name="T7" fmla="*/ 0 h 21600"/>
              <a:gd name="T8" fmla="*/ 21600 w 21600"/>
              <a:gd name="T9" fmla="*/ 4642 h 21600"/>
              <a:gd name="T10" fmla="*/ 21600 w 21600"/>
              <a:gd name="T11" fmla="*/ 216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0" y="4642"/>
                </a:lnTo>
                <a:lnTo>
                  <a:pt x="10755" y="0"/>
                </a:lnTo>
                <a:lnTo>
                  <a:pt x="21600" y="4642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5EB5A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9" name="AutoShape 2"/>
          <p:cNvSpPr>
            <a:spLocks/>
          </p:cNvSpPr>
          <p:nvPr/>
        </p:nvSpPr>
        <p:spPr bwMode="auto">
          <a:xfrm>
            <a:off x="1253005" y="2596659"/>
            <a:ext cx="1940525" cy="4261341"/>
          </a:xfrm>
          <a:custGeom>
            <a:avLst/>
            <a:gdLst>
              <a:gd name="T0" fmla="*/ 21600 w 21600"/>
              <a:gd name="T1" fmla="*/ 21600 h 21600"/>
              <a:gd name="T2" fmla="*/ 0 w 21600"/>
              <a:gd name="T3" fmla="*/ 21600 h 21600"/>
              <a:gd name="T4" fmla="*/ 0 w 21600"/>
              <a:gd name="T5" fmla="*/ 4642 h 21600"/>
              <a:gd name="T6" fmla="*/ 10755 w 21600"/>
              <a:gd name="T7" fmla="*/ 0 h 21600"/>
              <a:gd name="T8" fmla="*/ 21600 w 21600"/>
              <a:gd name="T9" fmla="*/ 4642 h 21600"/>
              <a:gd name="T10" fmla="*/ 21600 w 21600"/>
              <a:gd name="T11" fmla="*/ 216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0" y="4642"/>
                </a:lnTo>
                <a:lnTo>
                  <a:pt x="10755" y="0"/>
                </a:lnTo>
                <a:lnTo>
                  <a:pt x="21600" y="4642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21C1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420190" y="3348199"/>
            <a:ext cx="1632118" cy="935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0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4000" b="1" dirty="0">
                <a:solidFill>
                  <a:schemeClr val="bg2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冬青黑体简体中文 W3" panose="020B0300000000000000" pitchFamily="34" charset="-122"/>
              </a:rPr>
              <a:t>A</a:t>
            </a:r>
            <a:endParaRPr lang="en-AU" dirty="0">
              <a:solidFill>
                <a:schemeClr val="bg2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3344896" y="3348199"/>
            <a:ext cx="1632118" cy="935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0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4000" b="1" dirty="0">
                <a:solidFill>
                  <a:schemeClr val="bg2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冬青黑体简体中文 W3" panose="020B0300000000000000" pitchFamily="34" charset="-122"/>
              </a:rPr>
              <a:t>B</a:t>
            </a:r>
            <a:endParaRPr lang="en-AU" dirty="0">
              <a:solidFill>
                <a:schemeClr val="bg2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5275873" y="3348199"/>
            <a:ext cx="1632118" cy="935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0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4000" b="1" dirty="0">
                <a:solidFill>
                  <a:schemeClr val="bg2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冬青黑体简体中文 W3" panose="020B0300000000000000" pitchFamily="34" charset="-122"/>
              </a:rPr>
              <a:t>C</a:t>
            </a:r>
            <a:endParaRPr lang="en-AU" dirty="0">
              <a:solidFill>
                <a:schemeClr val="bg2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7206849" y="3348199"/>
            <a:ext cx="1632118" cy="935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0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4000" b="1" dirty="0">
                <a:solidFill>
                  <a:schemeClr val="bg2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冬青黑体简体中文 W3" panose="020B0300000000000000" pitchFamily="34" charset="-122"/>
              </a:rPr>
              <a:t>D</a:t>
            </a:r>
            <a:endParaRPr lang="en-AU" dirty="0">
              <a:solidFill>
                <a:schemeClr val="bg2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9137826" y="3348199"/>
            <a:ext cx="1632118" cy="935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0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4000" b="1" dirty="0">
                <a:solidFill>
                  <a:schemeClr val="bg2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冬青黑体简体中文 W3" panose="020B0300000000000000" pitchFamily="34" charset="-122"/>
              </a:rPr>
              <a:t>E</a:t>
            </a:r>
            <a:endParaRPr lang="en-AU" dirty="0">
              <a:solidFill>
                <a:schemeClr val="bg2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33547" y="4496955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牙痛</a:t>
            </a:r>
          </a:p>
        </p:txBody>
      </p:sp>
      <p:sp>
        <p:nvSpPr>
          <p:cNvPr id="26" name="矩形 25"/>
          <p:cNvSpPr/>
          <p:nvPr/>
        </p:nvSpPr>
        <p:spPr>
          <a:xfrm>
            <a:off x="3559106" y="4496955"/>
            <a:ext cx="1415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牙出血</a:t>
            </a:r>
          </a:p>
        </p:txBody>
      </p:sp>
      <p:sp>
        <p:nvSpPr>
          <p:cNvPr id="27" name="矩形 26"/>
          <p:cNvSpPr/>
          <p:nvPr/>
        </p:nvSpPr>
        <p:spPr>
          <a:xfrm>
            <a:off x="5412820" y="4496955"/>
            <a:ext cx="15741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牙龈红肿、流脓</a:t>
            </a:r>
          </a:p>
        </p:txBody>
      </p:sp>
      <p:sp>
        <p:nvSpPr>
          <p:cNvPr id="28" name="矩形 27"/>
          <p:cNvSpPr/>
          <p:nvPr/>
        </p:nvSpPr>
        <p:spPr>
          <a:xfrm>
            <a:off x="7573958" y="4496955"/>
            <a:ext cx="10170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牙齿松动</a:t>
            </a:r>
          </a:p>
        </p:txBody>
      </p:sp>
      <p:sp>
        <p:nvSpPr>
          <p:cNvPr id="29" name="矩形 28"/>
          <p:cNvSpPr/>
          <p:nvPr/>
        </p:nvSpPr>
        <p:spPr>
          <a:xfrm>
            <a:off x="9273790" y="4496955"/>
            <a:ext cx="14057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口干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口臭</a:t>
            </a:r>
          </a:p>
        </p:txBody>
      </p:sp>
    </p:spTree>
    <p:extLst>
      <p:ext uri="{BB962C8B-B14F-4D97-AF65-F5344CB8AC3E}">
        <p14:creationId xmlns:p14="http://schemas.microsoft.com/office/powerpoint/2010/main" val="5350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4" grpId="0"/>
      <p:bldP spid="17" grpId="0"/>
      <p:bldP spid="20" grpId="0"/>
      <p:bldP spid="23" grpId="0"/>
      <p:bldP spid="2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474425" y="2174353"/>
            <a:ext cx="6096000" cy="8481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/>
              <a:t>儿童期是一个人生长发育的关键时期</a:t>
            </a:r>
          </a:p>
          <a:p>
            <a:pPr>
              <a:lnSpc>
                <a:spcPct val="130000"/>
              </a:lnSpc>
            </a:pPr>
            <a:r>
              <a:rPr lang="zh-CN" altLang="en-US" sz="2000" dirty="0"/>
              <a:t>儿童最常见的口腔疾病就是龋齿蛀牙)</a:t>
            </a:r>
          </a:p>
        </p:txBody>
      </p:sp>
      <p:sp>
        <p:nvSpPr>
          <p:cNvPr id="4" name="矩形 3"/>
          <p:cNvSpPr/>
          <p:nvPr/>
        </p:nvSpPr>
        <p:spPr>
          <a:xfrm>
            <a:off x="5474425" y="3688471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/>
              <a:t>龋齿的罪魁祸首</a:t>
            </a:r>
            <a:r>
              <a:rPr lang="en-US" altLang="zh-CN" sz="2000" dirty="0"/>
              <a:t>—</a:t>
            </a:r>
            <a:r>
              <a:rPr lang="zh-CN" altLang="en-US" sz="2000" dirty="0"/>
              <a:t>变形链球菌</a:t>
            </a:r>
          </a:p>
        </p:txBody>
      </p:sp>
      <p:sp>
        <p:nvSpPr>
          <p:cNvPr id="5" name="矩形 4"/>
          <p:cNvSpPr/>
          <p:nvPr/>
        </p:nvSpPr>
        <p:spPr>
          <a:xfrm>
            <a:off x="5474425" y="4463925"/>
            <a:ext cx="6096000" cy="12482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/>
              <a:t>变链球菌群中的一种，</a:t>
            </a:r>
          </a:p>
          <a:p>
            <a:pPr>
              <a:lnSpc>
                <a:spcPct val="130000"/>
              </a:lnSpc>
            </a:pPr>
            <a:r>
              <a:rPr lang="zh-CN" altLang="en-US" sz="2000" dirty="0"/>
              <a:t>为口腔微生物中最重要的致龋菌,针对变形链球菌的研究已成为防龋的重点。</a:t>
            </a:r>
          </a:p>
        </p:txBody>
      </p:sp>
      <p:sp>
        <p:nvSpPr>
          <p:cNvPr id="2" name="矩形 1"/>
          <p:cNvSpPr/>
          <p:nvPr/>
        </p:nvSpPr>
        <p:spPr>
          <a:xfrm>
            <a:off x="900251" y="28714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/>
              <a:t>龋齿</a:t>
            </a:r>
            <a:r>
              <a:rPr lang="zh-CN" altLang="en-US" sz="2800" dirty="0"/>
              <a:t>的罪魁祸首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90" y="1664730"/>
            <a:ext cx="4322713" cy="43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57551" y="2752811"/>
            <a:ext cx="44037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 spc="300" dirty="0">
                <a:solidFill>
                  <a:schemeClr val="bg1"/>
                </a:solidFill>
                <a:latin typeface="+mj-ea"/>
                <a:ea typeface="+mj-ea"/>
              </a:rPr>
              <a:t>健康的刷牙方法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31808" y="3936593"/>
            <a:ext cx="232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</a:rPr>
              <a:t>刷牙对牙齿的好处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131808" y="4513173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正确的刷牙姿势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717824" y="393659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正确的刷牙方法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131808" y="505035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护牙歌</a:t>
            </a: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515721" y="1994355"/>
            <a:ext cx="3183384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11500" dirty="0">
                <a:solidFill>
                  <a:schemeClr val="bg1"/>
                </a:solidFill>
              </a:rPr>
              <a:t>03</a:t>
            </a:r>
          </a:p>
        </p:txBody>
      </p:sp>
      <p:cxnSp>
        <p:nvCxnSpPr>
          <p:cNvPr id="11" name="直线连接符 10"/>
          <p:cNvCxnSpPr/>
          <p:nvPr/>
        </p:nvCxnSpPr>
        <p:spPr>
          <a:xfrm>
            <a:off x="1485900" y="3764070"/>
            <a:ext cx="100012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200" y="1134083"/>
            <a:ext cx="3437734" cy="2987176"/>
          </a:xfrm>
          <a:prstGeom prst="rect">
            <a:avLst/>
          </a:prstGeom>
        </p:spPr>
      </p:pic>
      <p:sp>
        <p:nvSpPr>
          <p:cNvPr id="12" name="任意多边形 79"/>
          <p:cNvSpPr/>
          <p:nvPr/>
        </p:nvSpPr>
        <p:spPr>
          <a:xfrm>
            <a:off x="-1" y="4882636"/>
            <a:ext cx="12192001" cy="1975365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rgbClr val="E5EEF3">
                  <a:alpha val="50000"/>
                </a:srgbClr>
              </a:gs>
              <a:gs pos="100000">
                <a:srgbClr val="E1EB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61"/>
          <p:cNvSpPr/>
          <p:nvPr/>
        </p:nvSpPr>
        <p:spPr>
          <a:xfrm>
            <a:off x="-1" y="5412809"/>
            <a:ext cx="12192000" cy="1445191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rgbClr val="E9F4FA"/>
              </a:gs>
              <a:gs pos="100000">
                <a:srgbClr val="D7E3E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35"/>
          <p:cNvSpPr/>
          <p:nvPr/>
        </p:nvSpPr>
        <p:spPr>
          <a:xfrm>
            <a:off x="1" y="5724661"/>
            <a:ext cx="12191999" cy="1133339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717823" y="451317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良好的刷牙习惯</a:t>
            </a:r>
          </a:p>
        </p:txBody>
      </p:sp>
    </p:spTree>
    <p:extLst>
      <p:ext uri="{BB962C8B-B14F-4D97-AF65-F5344CB8AC3E}">
        <p14:creationId xmlns:p14="http://schemas.microsoft.com/office/powerpoint/2010/main" val="6789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0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1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2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3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6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6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5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7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9" grpId="0"/>
          <p:bldP spid="12" grpId="0" animBg="1"/>
          <p:bldP spid="13" grpId="0" animBg="1"/>
          <p:bldP spid="14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0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1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2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3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9" grpId="0"/>
          <p:bldP spid="12" grpId="0" animBg="1"/>
          <p:bldP spid="13" grpId="0" animBg="1"/>
          <p:bldP spid="14" grpId="0" animBg="1"/>
          <p:bldP spid="1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24"/>
          <a:stretch/>
        </p:blipFill>
        <p:spPr>
          <a:xfrm>
            <a:off x="4983495" y="2122800"/>
            <a:ext cx="2111992" cy="2111992"/>
          </a:xfrm>
          <a:prstGeom prst="ellipse">
            <a:avLst/>
          </a:prstGeom>
          <a:ln w="28575">
            <a:solidFill>
              <a:srgbClr val="21C1D8"/>
            </a:solidFill>
          </a:ln>
        </p:spPr>
      </p:pic>
      <p:sp>
        <p:nvSpPr>
          <p:cNvPr id="2" name="Text Box 99"/>
          <p:cNvSpPr txBox="1">
            <a:spLocks noChangeArrowheads="1"/>
          </p:cNvSpPr>
          <p:nvPr/>
        </p:nvSpPr>
        <p:spPr bwMode="auto">
          <a:xfrm>
            <a:off x="7390880" y="4645770"/>
            <a:ext cx="4379144" cy="46166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DDDDD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去除口腔病菌</a:t>
            </a:r>
          </a:p>
        </p:txBody>
      </p:sp>
      <p:sp>
        <p:nvSpPr>
          <p:cNvPr id="3" name="Text Box 69"/>
          <p:cNvSpPr txBox="1">
            <a:spLocks noChangeArrowheads="1"/>
          </p:cNvSpPr>
          <p:nvPr/>
        </p:nvSpPr>
        <p:spPr bwMode="auto">
          <a:xfrm>
            <a:off x="4334537" y="4645770"/>
            <a:ext cx="3229037" cy="46166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DDDDD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 algn="ctr"/>
            <a:r>
              <a:rPr lang="zh-CN" altLang="en-US">
                <a:solidFill>
                  <a:schemeClr val="tx1"/>
                </a:solidFill>
                <a:latin typeface="+mn-ea"/>
                <a:ea typeface="+mn-ea"/>
              </a:rPr>
              <a:t>去除牙菌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斑</a:t>
            </a:r>
          </a:p>
        </p:txBody>
      </p:sp>
      <p:sp>
        <p:nvSpPr>
          <p:cNvPr id="4" name="Text Box 69"/>
          <p:cNvSpPr txBox="1">
            <a:spLocks noChangeArrowheads="1"/>
          </p:cNvSpPr>
          <p:nvPr/>
        </p:nvSpPr>
        <p:spPr bwMode="auto">
          <a:xfrm>
            <a:off x="850180" y="4645770"/>
            <a:ext cx="3657051" cy="46166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DDDDD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去除食物残渣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314" y="2121701"/>
            <a:ext cx="2113091" cy="2113091"/>
          </a:xfrm>
          <a:prstGeom prst="ellipse">
            <a:avLst/>
          </a:prstGeom>
          <a:ln w="28575">
            <a:solidFill>
              <a:srgbClr val="21C1D8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576" y="2122800"/>
            <a:ext cx="2111992" cy="2111992"/>
          </a:xfrm>
          <a:prstGeom prst="ellipse">
            <a:avLst/>
          </a:prstGeom>
          <a:ln w="28575">
            <a:solidFill>
              <a:srgbClr val="21C1D8"/>
            </a:solidFill>
          </a:ln>
        </p:spPr>
      </p:pic>
      <p:sp>
        <p:nvSpPr>
          <p:cNvPr id="8" name="矩形 7"/>
          <p:cNvSpPr/>
          <p:nvPr/>
        </p:nvSpPr>
        <p:spPr>
          <a:xfrm>
            <a:off x="1069917" y="264652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对牙齿的好处</a:t>
            </a:r>
          </a:p>
        </p:txBody>
      </p:sp>
    </p:spTree>
    <p:extLst>
      <p:ext uri="{BB962C8B-B14F-4D97-AF65-F5344CB8AC3E}">
        <p14:creationId xmlns:p14="http://schemas.microsoft.com/office/powerpoint/2010/main" val="96821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39064" y="280417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正确的刷牙方法</a:t>
            </a:r>
          </a:p>
        </p:txBody>
      </p:sp>
      <p:pic>
        <p:nvPicPr>
          <p:cNvPr id="3" name="Picture 3" descr="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03821" y="1666695"/>
            <a:ext cx="1519200" cy="1519200"/>
          </a:xfrm>
          <a:prstGeom prst="ellipse">
            <a:avLst/>
          </a:prstGeom>
          <a:ln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82593" y="3408487"/>
            <a:ext cx="27429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dirty="0">
                <a:solidFill>
                  <a:srgbClr val="1C98AB"/>
                </a:solidFill>
                <a:latin typeface="+mn-ea"/>
                <a:ea typeface="+mn-ea"/>
              </a:rPr>
              <a:t>刷上下前牙唇侧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25530" y="3408487"/>
            <a:ext cx="17641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刷上前牙腭侧 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5530" y="1666695"/>
            <a:ext cx="1518022" cy="1518022"/>
          </a:xfrm>
          <a:prstGeom prst="ellipse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061" y="1666695"/>
            <a:ext cx="1519200" cy="1519200"/>
          </a:xfrm>
          <a:prstGeom prst="ellipse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7769" y="1666695"/>
            <a:ext cx="1651045" cy="1651045"/>
          </a:xfrm>
          <a:prstGeom prst="ellipse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706648" y="3408487"/>
            <a:ext cx="19969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刷下前牙舌侧 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9210525" y="3408487"/>
            <a:ext cx="22297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刷上下后牙牙颊侧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5790" y="4317390"/>
            <a:ext cx="1519200" cy="1519200"/>
          </a:xfrm>
          <a:prstGeom prst="ellipse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5608" y="4306392"/>
            <a:ext cx="1519200" cy="1519200"/>
          </a:xfrm>
          <a:prstGeom prst="ellipse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9467769" y="5939999"/>
            <a:ext cx="33845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刷上下后牙舌侧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509040" y="5967484"/>
            <a:ext cx="3816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刷上下牙牙合面 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1282593" y="4916554"/>
            <a:ext cx="268066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轻刷舌面</a:t>
            </a:r>
          </a:p>
          <a:p>
            <a:r>
              <a:rPr lang="zh-CN" altLang="en-US" dirty="0"/>
              <a:t>以清除细菌清新口气</a:t>
            </a:r>
          </a:p>
        </p:txBody>
      </p:sp>
      <p:grpSp>
        <p:nvGrpSpPr>
          <p:cNvPr id="34" name="组 33"/>
          <p:cNvGrpSpPr/>
          <p:nvPr/>
        </p:nvGrpSpPr>
        <p:grpSpPr>
          <a:xfrm>
            <a:off x="4025530" y="4448284"/>
            <a:ext cx="1519200" cy="1519200"/>
            <a:chOff x="3087006" y="4507571"/>
            <a:chExt cx="1519200" cy="1519200"/>
          </a:xfrm>
        </p:grpSpPr>
        <p:sp>
          <p:nvSpPr>
            <p:cNvPr id="33" name="椭圆 32"/>
            <p:cNvSpPr>
              <a:spLocks noChangeAspect="1"/>
            </p:cNvSpPr>
            <p:nvPr/>
          </p:nvSpPr>
          <p:spPr>
            <a:xfrm>
              <a:off x="3087006" y="4507571"/>
              <a:ext cx="1519200" cy="15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9" name="Picture 6" descr="D:\新产品开发\牙膏\核心资料\PPT图片\24724_n_1007_04.jpg"/>
            <p:cNvPicPr preferRelativeResize="0"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6225" y="4659532"/>
              <a:ext cx="1399098" cy="1288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右箭头 34"/>
          <p:cNvSpPr/>
          <p:nvPr/>
        </p:nvSpPr>
        <p:spPr>
          <a:xfrm>
            <a:off x="3284095" y="2401917"/>
            <a:ext cx="279184" cy="301728"/>
          </a:xfrm>
          <a:prstGeom prst="rightArrow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右箭头 35"/>
          <p:cNvSpPr/>
          <p:nvPr/>
        </p:nvSpPr>
        <p:spPr>
          <a:xfrm>
            <a:off x="6005214" y="2401917"/>
            <a:ext cx="279184" cy="301728"/>
          </a:xfrm>
          <a:prstGeom prst="rightArrow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右箭头 36"/>
          <p:cNvSpPr/>
          <p:nvPr/>
        </p:nvSpPr>
        <p:spPr>
          <a:xfrm>
            <a:off x="8726923" y="2401917"/>
            <a:ext cx="279184" cy="301728"/>
          </a:xfrm>
          <a:prstGeom prst="rightArrow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右箭头 37"/>
          <p:cNvSpPr/>
          <p:nvPr/>
        </p:nvSpPr>
        <p:spPr>
          <a:xfrm flipH="1">
            <a:off x="8726923" y="4942722"/>
            <a:ext cx="279184" cy="301728"/>
          </a:xfrm>
          <a:prstGeom prst="rightArrow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右箭头 38"/>
          <p:cNvSpPr/>
          <p:nvPr/>
        </p:nvSpPr>
        <p:spPr>
          <a:xfrm flipH="1">
            <a:off x="5777323" y="4942722"/>
            <a:ext cx="279184" cy="301728"/>
          </a:xfrm>
          <a:prstGeom prst="rightArrow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右箭头 39"/>
          <p:cNvSpPr/>
          <p:nvPr/>
        </p:nvSpPr>
        <p:spPr>
          <a:xfrm rot="16200000" flipH="1">
            <a:off x="10153699" y="4139041"/>
            <a:ext cx="279184" cy="301728"/>
          </a:xfrm>
          <a:prstGeom prst="rightArrow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636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8" grpId="0"/>
      <p:bldP spid="19" grpId="0"/>
      <p:bldP spid="22" grpId="0"/>
      <p:bldP spid="23" grpId="0"/>
      <p:bldP spid="32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23298" y="264808"/>
            <a:ext cx="2799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良好的刷牙姿势</a:t>
            </a:r>
          </a:p>
        </p:txBody>
      </p:sp>
      <p:pic>
        <p:nvPicPr>
          <p:cNvPr id="4" name="Picture 3" descr="20091301837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4879" y="1733003"/>
            <a:ext cx="1908911" cy="2588282"/>
          </a:xfrm>
          <a:prstGeom prst="rect">
            <a:avLst/>
          </a:prstGeom>
        </p:spPr>
      </p:pic>
      <p:pic>
        <p:nvPicPr>
          <p:cNvPr id="5" name="Picture 4" descr="200913018376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13424" y="1733003"/>
            <a:ext cx="1832125" cy="2482846"/>
          </a:xfrm>
          <a:prstGeom prst="rect">
            <a:avLst/>
          </a:prstGeom>
        </p:spPr>
      </p:pic>
      <p:pic>
        <p:nvPicPr>
          <p:cNvPr id="6" name="Picture 3" descr="200913018376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92589" y="1758939"/>
            <a:ext cx="1873311" cy="253875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51354" y="56673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/>
              <a:t>正确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919612" y="559035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/>
              <a:t>错误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65705" y="4297695"/>
            <a:ext cx="2539647" cy="123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dirty="0"/>
              <a:t>曲膝</a:t>
            </a:r>
            <a:r>
              <a:rPr lang="en-US" altLang="zh-CN" dirty="0"/>
              <a:t>(</a:t>
            </a:r>
            <a:r>
              <a:rPr lang="zh-CN" altLang="en-US" dirty="0"/>
              <a:t>半蹲</a:t>
            </a:r>
            <a:r>
              <a:rPr lang="en-US" altLang="zh-CN" dirty="0"/>
              <a:t>)</a:t>
            </a:r>
            <a:r>
              <a:rPr lang="zh-CN" altLang="en-US" dirty="0"/>
              <a:t>的姿势，可保持腰部的自然状态。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83913" y="4297695"/>
            <a:ext cx="230652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/>
              <a:t>将</a:t>
            </a:r>
            <a:r>
              <a:rPr lang="en-US" altLang="zh-CN" dirty="0"/>
              <a:t>—</a:t>
            </a:r>
            <a:r>
              <a:rPr lang="zh-CN" altLang="en-US" dirty="0"/>
              <a:t>只脚放在矮凳上，方便盆骨后倾，可保持腰部的自然状态。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379571" y="4297695"/>
            <a:ext cx="231420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错误姿势：直膝弯腰的刷牙姿势较易引起腰痛。 </a:t>
            </a:r>
          </a:p>
        </p:txBody>
      </p:sp>
      <p:cxnSp>
        <p:nvCxnSpPr>
          <p:cNvPr id="13" name="直线连接符 12"/>
          <p:cNvCxnSpPr/>
          <p:nvPr/>
        </p:nvCxnSpPr>
        <p:spPr>
          <a:xfrm>
            <a:off x="7094483" y="1324303"/>
            <a:ext cx="0" cy="4989328"/>
          </a:xfrm>
          <a:prstGeom prst="line">
            <a:avLst/>
          </a:prstGeom>
          <a:ln w="31750">
            <a:solidFill>
              <a:srgbClr val="21C1D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1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37360" y="831532"/>
            <a:ext cx="2220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60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3957638" y="1238248"/>
            <a:ext cx="26038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CONTENTS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372350" y="2319668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</a:rPr>
              <a:t>你对牙齿知道多少</a:t>
            </a:r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auto">
          <a:xfrm>
            <a:off x="6540500" y="2246316"/>
            <a:ext cx="6477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1" name="Line 45"/>
          <p:cNvSpPr>
            <a:spLocks noChangeShapeType="1"/>
          </p:cNvSpPr>
          <p:nvPr/>
        </p:nvSpPr>
        <p:spPr bwMode="auto">
          <a:xfrm>
            <a:off x="7232650" y="2336803"/>
            <a:ext cx="0" cy="48895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372350" y="3344136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</a:rPr>
              <a:t>学会护理牙齿健康</a:t>
            </a:r>
          </a:p>
        </p:txBody>
      </p:sp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6540500" y="3270784"/>
            <a:ext cx="6477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4" name="Line 48"/>
          <p:cNvSpPr>
            <a:spLocks noChangeShapeType="1"/>
          </p:cNvSpPr>
          <p:nvPr/>
        </p:nvSpPr>
        <p:spPr bwMode="auto">
          <a:xfrm>
            <a:off x="7232650" y="3361271"/>
            <a:ext cx="0" cy="48895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418675" y="4368604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</a:rPr>
              <a:t>正确的刷牙方法</a:t>
            </a:r>
          </a:p>
        </p:txBody>
      </p:sp>
      <p:sp>
        <p:nvSpPr>
          <p:cNvPr id="16" name="Rectangle 50"/>
          <p:cNvSpPr>
            <a:spLocks noChangeArrowheads="1"/>
          </p:cNvSpPr>
          <p:nvPr/>
        </p:nvSpPr>
        <p:spPr bwMode="auto">
          <a:xfrm>
            <a:off x="6540500" y="4295252"/>
            <a:ext cx="6477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7" name="Line 51"/>
          <p:cNvSpPr>
            <a:spLocks noChangeShapeType="1"/>
          </p:cNvSpPr>
          <p:nvPr/>
        </p:nvSpPr>
        <p:spPr bwMode="auto">
          <a:xfrm>
            <a:off x="7232650" y="4385739"/>
            <a:ext cx="0" cy="48895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418675" y="5393073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</a:rPr>
              <a:t>护牙小卫士</a:t>
            </a:r>
          </a:p>
        </p:txBody>
      </p:sp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6540500" y="5319721"/>
            <a:ext cx="6477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20" name="Line 54"/>
          <p:cNvSpPr>
            <a:spLocks noChangeShapeType="1"/>
          </p:cNvSpPr>
          <p:nvPr/>
        </p:nvSpPr>
        <p:spPr bwMode="auto">
          <a:xfrm>
            <a:off x="7232650" y="5410208"/>
            <a:ext cx="0" cy="48895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01938"/>
            <a:ext cx="6096000" cy="4432300"/>
          </a:xfrm>
          <a:prstGeom prst="rect">
            <a:avLst/>
          </a:prstGeom>
        </p:spPr>
      </p:pic>
      <p:cxnSp>
        <p:nvCxnSpPr>
          <p:cNvPr id="27" name="直线连接符 26"/>
          <p:cNvCxnSpPr/>
          <p:nvPr/>
        </p:nvCxnSpPr>
        <p:spPr>
          <a:xfrm>
            <a:off x="1866586" y="1846257"/>
            <a:ext cx="96205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0B4740E0-4D97-4DF7-ACB3-5D093776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028" y="-5582"/>
            <a:ext cx="2830943" cy="94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5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200"/>
                            </p:stCondLst>
                            <p:childTnLst>
                              <p:par>
                                <p:cTn id="6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2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700"/>
                            </p:stCondLst>
                            <p:childTnLst>
                              <p:par>
                                <p:cTn id="7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900"/>
                            </p:stCondLst>
                            <p:childTnLst>
                              <p:par>
                                <p:cTn id="8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9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400"/>
                            </p:stCondLst>
                            <p:childTnLst>
                              <p:par>
                                <p:cTn id="9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  <p:bldP spid="10" grpId="0"/>
      <p:bldP spid="11" grpId="0" animBg="1"/>
      <p:bldP spid="4" grpId="0"/>
      <p:bldP spid="13" grpId="0"/>
      <p:bldP spid="14" grpId="0" animBg="1"/>
      <p:bldP spid="5" grpId="0"/>
      <p:bldP spid="16" grpId="0"/>
      <p:bldP spid="17" grpId="0" animBg="1"/>
      <p:bldP spid="6" grpId="0"/>
      <p:bldP spid="19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23298" y="26480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良好的刷牙习惯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2533693"/>
            <a:ext cx="7796212" cy="13414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CN" altLang="en-US" sz="4800" dirty="0"/>
              <a:t>口腔卫生“三二三制”</a:t>
            </a:r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1333325" y="3875130"/>
            <a:ext cx="45762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 algn="l" eaLnBrk="1" hangingPunct="1"/>
            <a:r>
              <a:rPr lang="zh-CN" altLang="en-US" sz="2800" dirty="0">
                <a:solidFill>
                  <a:srgbClr val="1C98AB"/>
                </a:solidFill>
                <a:latin typeface="+mn-ea"/>
                <a:ea typeface="+mn-ea"/>
              </a:rPr>
              <a:t>饭后三分钟内，每天刷至少两次，每次三分钟。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028" y="1975532"/>
            <a:ext cx="4750928" cy="31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90857" y="296339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spc="600" dirty="0"/>
              <a:t>护牙歌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203435" y="1996966"/>
            <a:ext cx="6324600" cy="345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/>
              <a:t>刷刷刷，刷刷刷，上牙从上往下刷，  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下牙从下往上刷。咬合面，来回刷，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牙齿里面也要刷，每个地方五六下。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早晚刷牙勤漱口，洁白牙齿人人夸，</a:t>
            </a:r>
          </a:p>
          <a:p>
            <a:pPr algn="ctr">
              <a:lnSpc>
                <a:spcPct val="150000"/>
              </a:lnSpc>
            </a:pPr>
            <a:r>
              <a:rPr lang="zh-CN" altLang="en-US" sz="4000" b="1" dirty="0"/>
              <a:t>人人夸！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948" y="157655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6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57551" y="2752811"/>
            <a:ext cx="3198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 spc="300" dirty="0">
                <a:solidFill>
                  <a:schemeClr val="bg1"/>
                </a:solidFill>
                <a:latin typeface="+mj-ea"/>
                <a:ea typeface="+mj-ea"/>
              </a:rPr>
              <a:t>护牙小贴示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31808" y="3936593"/>
            <a:ext cx="25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</a:rPr>
              <a:t>保护牙齿的六大方法</a:t>
            </a: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515721" y="1994355"/>
            <a:ext cx="3183384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11500" dirty="0">
                <a:solidFill>
                  <a:schemeClr val="bg1"/>
                </a:solidFill>
              </a:rPr>
              <a:t>04</a:t>
            </a:r>
          </a:p>
        </p:txBody>
      </p:sp>
      <p:cxnSp>
        <p:nvCxnSpPr>
          <p:cNvPr id="11" name="直线连接符 10"/>
          <p:cNvCxnSpPr/>
          <p:nvPr/>
        </p:nvCxnSpPr>
        <p:spPr>
          <a:xfrm>
            <a:off x="1485900" y="3764070"/>
            <a:ext cx="100012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4816" y="1104641"/>
            <a:ext cx="3786396" cy="2977243"/>
          </a:xfrm>
          <a:prstGeom prst="rect">
            <a:avLst/>
          </a:prstGeom>
        </p:spPr>
      </p:pic>
      <p:sp>
        <p:nvSpPr>
          <p:cNvPr id="16" name="任意多边形 79"/>
          <p:cNvSpPr/>
          <p:nvPr/>
        </p:nvSpPr>
        <p:spPr>
          <a:xfrm>
            <a:off x="-1" y="4882636"/>
            <a:ext cx="12192001" cy="1975365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rgbClr val="E5EEF3">
                  <a:alpha val="50000"/>
                </a:srgbClr>
              </a:gs>
              <a:gs pos="100000">
                <a:srgbClr val="E1EB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61"/>
          <p:cNvSpPr/>
          <p:nvPr/>
        </p:nvSpPr>
        <p:spPr>
          <a:xfrm>
            <a:off x="-1" y="5412809"/>
            <a:ext cx="12192000" cy="1445191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rgbClr val="E9F4FA"/>
              </a:gs>
              <a:gs pos="100000">
                <a:srgbClr val="D7E3E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35"/>
          <p:cNvSpPr/>
          <p:nvPr/>
        </p:nvSpPr>
        <p:spPr>
          <a:xfrm>
            <a:off x="1" y="5724661"/>
            <a:ext cx="12191999" cy="1133339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8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9" grpId="0"/>
          <p:bldP spid="16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9" grpId="0"/>
          <p:bldP spid="16" grpId="0" animBg="1"/>
          <p:bldP spid="17" grpId="0" animBg="1"/>
          <p:bldP spid="1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648036" y="1975968"/>
            <a:ext cx="871378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21C1D8"/>
              </a:buClr>
              <a:buFont typeface="Wingdings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掌握正确的刷牙方法（上牙从上往下刷，下牙从下往上刷，里外两面都要刷，咬合面要来回刷，刷牙时间大约在</a:t>
            </a:r>
            <a:r>
              <a:rPr lang="en-US" altLang="zh-CN" sz="2000" dirty="0">
                <a:solidFill>
                  <a:schemeClr val="tx1"/>
                </a:solidFill>
                <a:latin typeface="Arial" charset="0"/>
              </a:rPr>
              <a:t>1-3</a:t>
            </a: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分钟，牙刷的毛要软一些</a:t>
            </a:r>
            <a:r>
              <a:rPr lang="en-US" altLang="zh-CN" sz="2000" dirty="0">
                <a:solidFill>
                  <a:schemeClr val="tx1"/>
                </a:solidFill>
                <a:latin typeface="Arial" charset="0"/>
              </a:rPr>
              <a:t>…</a:t>
            </a: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）按正确的刷牙方法坚持早晚刷牙两次、饭后漱口。</a:t>
            </a:r>
          </a:p>
          <a:p>
            <a:pPr marL="342900" indent="-342900" algn="l">
              <a:lnSpc>
                <a:spcPct val="150000"/>
              </a:lnSpc>
              <a:buClr>
                <a:srgbClr val="21C1D8"/>
              </a:buClr>
              <a:buFont typeface="Wingdings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适当含氟牙膏。</a:t>
            </a:r>
          </a:p>
          <a:p>
            <a:pPr marL="342900" indent="-342900" algn="l">
              <a:lnSpc>
                <a:spcPct val="150000"/>
              </a:lnSpc>
              <a:buClr>
                <a:srgbClr val="21C1D8"/>
              </a:buClr>
              <a:buFont typeface="Wingdings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少吃甜食、冰淇凌，不冷热食物混吃，多吃蔬菜、鱼虾等。</a:t>
            </a:r>
          </a:p>
          <a:p>
            <a:pPr marL="342900" indent="-342900" algn="l">
              <a:lnSpc>
                <a:spcPct val="150000"/>
              </a:lnSpc>
              <a:buClr>
                <a:srgbClr val="21C1D8"/>
              </a:buClr>
              <a:buFont typeface="Wingdings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每年去医院检查一次牙齿。</a:t>
            </a:r>
          </a:p>
          <a:p>
            <a:pPr marL="342900" indent="-342900" algn="l">
              <a:lnSpc>
                <a:spcPct val="150000"/>
              </a:lnSpc>
              <a:buClr>
                <a:srgbClr val="21C1D8"/>
              </a:buClr>
              <a:buFont typeface="Wingdings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不单侧咀嚼。</a:t>
            </a:r>
          </a:p>
          <a:p>
            <a:pPr marL="342900" indent="-342900" algn="l">
              <a:lnSpc>
                <a:spcPct val="150000"/>
              </a:lnSpc>
              <a:buClr>
                <a:srgbClr val="21C1D8"/>
              </a:buClr>
              <a:buFont typeface="Wingdings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不咬铅笔瓶盖等硬物，不吮手指。</a:t>
            </a:r>
          </a:p>
        </p:txBody>
      </p:sp>
      <p:sp>
        <p:nvSpPr>
          <p:cNvPr id="3" name="矩形 2"/>
          <p:cNvSpPr/>
          <p:nvPr/>
        </p:nvSpPr>
        <p:spPr>
          <a:xfrm>
            <a:off x="657398" y="312875"/>
            <a:ext cx="31854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600" dirty="0"/>
              <a:t>保护牙齿六大方法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03D9684-A299-4713-A144-7223AF0B4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013" y="3589611"/>
            <a:ext cx="3047619" cy="3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7EA65B2D-0451-4BD9-ACDD-059A5774175E}"/>
              </a:ext>
            </a:extLst>
          </p:cNvPr>
          <p:cNvGrpSpPr/>
          <p:nvPr/>
        </p:nvGrpSpPr>
        <p:grpSpPr>
          <a:xfrm>
            <a:off x="-79966" y="1280150"/>
            <a:ext cx="12271966" cy="6858000"/>
            <a:chOff x="-79966" y="1280150"/>
            <a:chExt cx="12271966" cy="68580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1812802-CF9A-461B-B045-7D89CC17B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9966" y="1280150"/>
              <a:ext cx="685800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90A5BAA-8183-4CBF-B068-3DC7FB6E1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70"/>
            <a:stretch/>
          </p:blipFill>
          <p:spPr>
            <a:xfrm flipH="1">
              <a:off x="6703044" y="1280150"/>
              <a:ext cx="5488956" cy="6858000"/>
            </a:xfrm>
            <a:prstGeom prst="rect">
              <a:avLst/>
            </a:prstGeom>
          </p:spPr>
        </p:pic>
      </p:grpSp>
      <p:pic>
        <p:nvPicPr>
          <p:cNvPr id="4" name="Picture 31" descr="u=467293071,3472564031&amp;fm=4&amp;gp=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857" l="0" r="97143">
                        <a14:foregroundMark x1="18571" y1="16429" x2="35000" y2="15000"/>
                        <a14:foregroundMark x1="59286" y1="7857" x2="77143" y2="20000"/>
                        <a14:foregroundMark x1="33571" y1="87143" x2="75714" y2="85000"/>
                        <a14:foregroundMark x1="82143" y1="75000" x2="87857" y2="59286"/>
                        <a14:foregroundMark x1="10000" y1="30714" x2="10000" y2="6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16" y="241299"/>
            <a:ext cx="914381" cy="91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900057" y="1699048"/>
            <a:ext cx="5656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200" b="1" dirty="0">
                <a:solidFill>
                  <a:schemeClr val="bg1"/>
                </a:solidFill>
              </a:rPr>
              <a:t>THANK</a:t>
            </a:r>
            <a:r>
              <a:rPr kumimoji="1" lang="zh-CN" altLang="en-US" sz="7200" b="1" dirty="0">
                <a:solidFill>
                  <a:schemeClr val="bg1"/>
                </a:solidFill>
              </a:rPr>
              <a:t> </a:t>
            </a:r>
            <a:r>
              <a:rPr kumimoji="1" lang="en-US" altLang="zh-CN" sz="7200" b="1" dirty="0">
                <a:solidFill>
                  <a:schemeClr val="bg1"/>
                </a:solidFill>
              </a:rPr>
              <a:t>YOU</a:t>
            </a:r>
            <a:endParaRPr kumimoji="1" lang="zh-CN" altLang="en-US" sz="7200" b="1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25553" y="2977618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关爱牙齿 从现在做起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300">
                        <a14:foregroundMark x1="55200" y1="4229" x2="78700" y2="9257"/>
                        <a14:foregroundMark x1="88400" y1="14171" x2="88400" y2="14171"/>
                        <a14:backgroundMark x1="84100" y1="88457" x2="89200" y2="94171"/>
                        <a14:backgroundMark x1="83800" y1="82629" x2="83800" y2="82629"/>
                        <a14:backgroundMark x1="89500" y1="82286" x2="89500" y2="82286"/>
                        <a14:backgroundMark x1="88800" y1="76914" x2="88800" y2="76914"/>
                        <a14:backgroundMark x1="86600" y1="68686" x2="86600" y2="68686"/>
                        <a14:backgroundMark x1="74400" y1="83886" x2="74400" y2="83886"/>
                        <a14:backgroundMark x1="75500" y1="74400" x2="75500" y2="74400"/>
                        <a14:backgroundMark x1="91700" y1="84343" x2="91700" y2="84343"/>
                        <a14:backgroundMark x1="76500" y1="86743" x2="76500" y2="86743"/>
                        <a14:backgroundMark x1="76500" y1="80229" x2="76500" y2="80229"/>
                        <a14:backgroundMark x1="87000" y1="64571" x2="87000" y2="64571"/>
                        <a14:backgroundMark x1="73600" y1="78514" x2="73600" y2="78514"/>
                        <a14:backgroundMark x1="71800" y1="92571" x2="71800" y2="92571"/>
                        <a14:backgroundMark x1="91700" y1="78971" x2="91700" y2="78971"/>
                        <a14:backgroundMark x1="67500" y1="91771" x2="67500" y2="91771"/>
                        <a14:backgroundMark x1="87400" y1="60343" x2="87400" y2="60343"/>
                        <a14:backgroundMark x1="76200" y1="70743" x2="76200" y2="70743"/>
                        <a14:backgroundMark x1="89500" y1="73143" x2="89500" y2="7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57" y="3161618"/>
            <a:ext cx="4523014" cy="39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E525BCB-FB5E-47FD-BC84-CAB868DD2F77}"/>
              </a:ext>
            </a:extLst>
          </p:cNvPr>
          <p:cNvGrpSpPr/>
          <p:nvPr/>
        </p:nvGrpSpPr>
        <p:grpSpPr>
          <a:xfrm>
            <a:off x="-79966" y="1280150"/>
            <a:ext cx="12271966" cy="6858000"/>
            <a:chOff x="-79966" y="1280150"/>
            <a:chExt cx="12271966" cy="68580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5F19EF1-0B27-4C2B-A60E-202FB95D7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9966" y="1280150"/>
              <a:ext cx="6858000" cy="6858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1DD38E6-C93B-4B25-8B6B-FC59527BC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70"/>
            <a:stretch/>
          </p:blipFill>
          <p:spPr>
            <a:xfrm flipH="1">
              <a:off x="6703044" y="1280150"/>
              <a:ext cx="5488956" cy="6858000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1900240" y="1714496"/>
            <a:ext cx="8386764" cy="4129087"/>
          </a:xfrm>
          <a:prstGeom prst="roundRect">
            <a:avLst>
              <a:gd name="adj" fmla="val 1538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任意形状 15"/>
          <p:cNvSpPr/>
          <p:nvPr/>
        </p:nvSpPr>
        <p:spPr>
          <a:xfrm>
            <a:off x="4229109" y="1234076"/>
            <a:ext cx="3631306" cy="667702"/>
          </a:xfrm>
          <a:custGeom>
            <a:avLst/>
            <a:gdLst>
              <a:gd name="connsiteX0" fmla="*/ 0 w 3631306"/>
              <a:gd name="connsiteY0" fmla="*/ 0 h 667702"/>
              <a:gd name="connsiteX1" fmla="*/ 3631306 w 3631306"/>
              <a:gd name="connsiteY1" fmla="*/ 0 h 667702"/>
              <a:gd name="connsiteX2" fmla="*/ 3343276 w 3631306"/>
              <a:gd name="connsiteY2" fmla="*/ 333853 h 667702"/>
              <a:gd name="connsiteX3" fmla="*/ 3631303 w 3631306"/>
              <a:gd name="connsiteY3" fmla="*/ 667702 h 667702"/>
              <a:gd name="connsiteX4" fmla="*/ 0 w 3631306"/>
              <a:gd name="connsiteY4" fmla="*/ 667702 h 667702"/>
              <a:gd name="connsiteX5" fmla="*/ 0 w 3631306"/>
              <a:gd name="connsiteY5" fmla="*/ 665061 h 667702"/>
              <a:gd name="connsiteX6" fmla="*/ 285750 w 3631306"/>
              <a:gd name="connsiteY6" fmla="*/ 333852 h 667702"/>
              <a:gd name="connsiteX7" fmla="*/ 0 w 3631306"/>
              <a:gd name="connsiteY7" fmla="*/ 2642 h 66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1306" h="667702">
                <a:moveTo>
                  <a:pt x="0" y="0"/>
                </a:moveTo>
                <a:lnTo>
                  <a:pt x="3631306" y="0"/>
                </a:lnTo>
                <a:lnTo>
                  <a:pt x="3343276" y="333853"/>
                </a:lnTo>
                <a:lnTo>
                  <a:pt x="3631303" y="667702"/>
                </a:lnTo>
                <a:lnTo>
                  <a:pt x="0" y="667702"/>
                </a:lnTo>
                <a:lnTo>
                  <a:pt x="0" y="665061"/>
                </a:lnTo>
                <a:lnTo>
                  <a:pt x="285750" y="333852"/>
                </a:lnTo>
                <a:lnTo>
                  <a:pt x="0" y="2642"/>
                </a:lnTo>
                <a:close/>
              </a:path>
            </a:pathLst>
          </a:custGeom>
          <a:solidFill>
            <a:srgbClr val="D30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643194" y="1234076"/>
            <a:ext cx="51314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Arial" charset="0"/>
              </a:rPr>
              <a:t>                             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</a:rPr>
              <a:t>爱牙日的由来</a:t>
            </a:r>
          </a:p>
        </p:txBody>
      </p:sp>
      <p:sp>
        <p:nvSpPr>
          <p:cNvPr id="3" name="矩形 2"/>
          <p:cNvSpPr/>
          <p:nvPr/>
        </p:nvSpPr>
        <p:spPr>
          <a:xfrm>
            <a:off x="2405541" y="2337967"/>
            <a:ext cx="74904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Arial" charset="0"/>
              </a:rPr>
              <a:t>1989</a:t>
            </a: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年，由卫生部、教委等部委联合签署，确定每年的</a:t>
            </a:r>
            <a:r>
              <a:rPr lang="en-US" altLang="zh-CN" sz="1600" dirty="0">
                <a:solidFill>
                  <a:srgbClr val="FF3300"/>
                </a:solidFill>
                <a:latin typeface="+mn-ea"/>
              </a:rPr>
              <a:t>9</a:t>
            </a:r>
            <a:r>
              <a:rPr lang="zh-CN" altLang="en-US" sz="1600" dirty="0">
                <a:solidFill>
                  <a:srgbClr val="FF3300"/>
                </a:solidFill>
                <a:latin typeface="+mn-ea"/>
              </a:rPr>
              <a:t>月</a:t>
            </a:r>
            <a:r>
              <a:rPr lang="en-US" altLang="zh-CN" sz="1600" dirty="0">
                <a:solidFill>
                  <a:srgbClr val="FF3300"/>
                </a:solidFill>
                <a:latin typeface="+mn-ea"/>
              </a:rPr>
              <a:t>20</a:t>
            </a:r>
            <a:r>
              <a:rPr lang="zh-CN" altLang="en-US" sz="1600" dirty="0">
                <a:solidFill>
                  <a:srgbClr val="FF3300"/>
                </a:solidFill>
                <a:latin typeface="+mn-ea"/>
              </a:rPr>
              <a:t>日</a:t>
            </a: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为全国爱牙日</a:t>
            </a:r>
            <a:r>
              <a:rPr lang="zh-CN" altLang="en-US" dirty="0">
                <a:solidFill>
                  <a:schemeClr val="tx1"/>
                </a:solidFill>
                <a:latin typeface="Arial" charset="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Arial" charset="0"/>
              </a:rPr>
              <a:t>　　</a:t>
            </a:r>
            <a:endParaRPr lang="en-US" altLang="zh-CN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宗旨是通过爱牙日活动，广泛动员社会的力量，在群众中进行牙病防治知识的普及教育，增强口腔键康观念和自我口腔保健的意识，建立口腔保健行为，从而提高全民族的口腔健康水平。 　</a:t>
            </a:r>
            <a:br>
              <a:rPr lang="zh-CN" altLang="en-US" sz="1600" dirty="0">
                <a:solidFill>
                  <a:schemeClr val="tx1"/>
                </a:solidFill>
                <a:latin typeface="Arial" charset="0"/>
              </a:rPr>
            </a:b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        </a:t>
            </a:r>
            <a:endParaRPr lang="en-US" altLang="zh-CN" sz="16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我国的龋病、牙周病患者众多，而口腔保健的人力、物力、财力十分有限，因此，解决牙病问题的根本出路在于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预防</a:t>
            </a: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690" y="4816000"/>
            <a:ext cx="3077632" cy="223769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789" y="-226916"/>
            <a:ext cx="2921983" cy="29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6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3238" y="1189754"/>
            <a:ext cx="3567005" cy="398723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08564" y="2752811"/>
            <a:ext cx="56092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 spc="300" dirty="0">
                <a:solidFill>
                  <a:schemeClr val="bg1"/>
                </a:solidFill>
                <a:latin typeface="+mj-ea"/>
                <a:ea typeface="+mj-ea"/>
              </a:rPr>
              <a:t>你对牙齿知道多少？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31808" y="393659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</a:rPr>
              <a:t>牙齿的基本结构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131808" y="4513173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乳牙和恒牙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717824" y="393659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牙齿的生长情况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717824" y="4513173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牙齿的作用</a:t>
            </a: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515721" y="1994355"/>
            <a:ext cx="3183384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11500" dirty="0">
                <a:solidFill>
                  <a:schemeClr val="bg1"/>
                </a:solidFill>
              </a:rPr>
              <a:t>01</a:t>
            </a:r>
          </a:p>
        </p:txBody>
      </p:sp>
      <p:cxnSp>
        <p:nvCxnSpPr>
          <p:cNvPr id="11" name="直线连接符 10"/>
          <p:cNvCxnSpPr/>
          <p:nvPr/>
        </p:nvCxnSpPr>
        <p:spPr>
          <a:xfrm>
            <a:off x="1485900" y="3764070"/>
            <a:ext cx="100012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任意多边形 79"/>
          <p:cNvSpPr/>
          <p:nvPr/>
        </p:nvSpPr>
        <p:spPr>
          <a:xfrm>
            <a:off x="-1" y="4882636"/>
            <a:ext cx="12192001" cy="1975365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rgbClr val="E5EEF3">
                  <a:alpha val="50000"/>
                </a:srgbClr>
              </a:gs>
              <a:gs pos="100000">
                <a:srgbClr val="E1EB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61"/>
          <p:cNvSpPr/>
          <p:nvPr/>
        </p:nvSpPr>
        <p:spPr>
          <a:xfrm>
            <a:off x="-1" y="5412809"/>
            <a:ext cx="12192000" cy="1445191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rgbClr val="E9F4FA"/>
              </a:gs>
              <a:gs pos="100000">
                <a:srgbClr val="D7E3E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35"/>
          <p:cNvSpPr/>
          <p:nvPr/>
        </p:nvSpPr>
        <p:spPr>
          <a:xfrm>
            <a:off x="1" y="5724661"/>
            <a:ext cx="12191999" cy="1133339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35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6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6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9" grpId="0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9" grpId="0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704" y="1434547"/>
            <a:ext cx="4807226" cy="480722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73606" y="2057405"/>
            <a:ext cx="5202570" cy="3186112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Picture 14" descr="gzww,2008062711294423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8" r="4753"/>
          <a:stretch/>
        </p:blipFill>
        <p:spPr bwMode="auto">
          <a:xfrm>
            <a:off x="7871791" y="1818865"/>
            <a:ext cx="3001618" cy="40066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495462" y="2311633"/>
            <a:ext cx="475263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Tahoma" charset="0"/>
              </a:rPr>
              <a:t>每个牙齿都分为</a:t>
            </a:r>
            <a:r>
              <a:rPr lang="zh-CN" altLang="en-US" sz="2400" dirty="0">
                <a:latin typeface="Tahoma" charset="0"/>
              </a:rPr>
              <a:t>牙冠</a:t>
            </a:r>
            <a:r>
              <a:rPr lang="zh-CN" altLang="en-US" sz="2400" dirty="0">
                <a:solidFill>
                  <a:schemeClr val="bg1"/>
                </a:solidFill>
                <a:latin typeface="Tahoma" charset="0"/>
              </a:rPr>
              <a:t>、</a:t>
            </a:r>
            <a:r>
              <a:rPr lang="zh-CN" altLang="en-US" sz="2400" dirty="0">
                <a:latin typeface="Tahoma" charset="0"/>
              </a:rPr>
              <a:t>牙根</a:t>
            </a:r>
            <a:r>
              <a:rPr lang="zh-CN" altLang="en-US" sz="2400" dirty="0">
                <a:solidFill>
                  <a:schemeClr val="bg1"/>
                </a:solidFill>
                <a:latin typeface="Tahoma" charset="0"/>
              </a:rPr>
              <a:t>两部分。</a:t>
            </a:r>
          </a:p>
          <a:p>
            <a:pPr algn="l"/>
            <a:endParaRPr lang="en-US" altLang="zh-CN" sz="2400" dirty="0">
              <a:solidFill>
                <a:schemeClr val="bg1"/>
              </a:solidFill>
              <a:latin typeface="Tahoma" charset="0"/>
            </a:endParaRPr>
          </a:p>
          <a:p>
            <a:pPr algn="l"/>
            <a:r>
              <a:rPr lang="zh-CN" altLang="en-US" sz="2400" dirty="0">
                <a:solidFill>
                  <a:schemeClr val="bg1"/>
                </a:solidFill>
                <a:latin typeface="Tahoma" charset="0"/>
              </a:rPr>
              <a:t>牙冠：是牙齿显露在口腔的部分</a:t>
            </a:r>
          </a:p>
          <a:p>
            <a:pPr algn="l"/>
            <a:endParaRPr lang="en-US" altLang="zh-CN" sz="2400" dirty="0">
              <a:solidFill>
                <a:schemeClr val="bg1"/>
              </a:solidFill>
              <a:latin typeface="Tahoma" charset="0"/>
            </a:endParaRPr>
          </a:p>
          <a:p>
            <a:pPr algn="l"/>
            <a:r>
              <a:rPr lang="zh-CN" altLang="en-US" sz="2400" dirty="0">
                <a:solidFill>
                  <a:schemeClr val="bg1"/>
                </a:solidFill>
                <a:latin typeface="Tahoma" charset="0"/>
              </a:rPr>
              <a:t>牙根：牙根是牙齿固定在牙槽窝内的部分　　</a:t>
            </a:r>
            <a:endParaRPr lang="en-US" altLang="x-none" sz="2400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6424" y="30718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牙齿的基本结构</a:t>
            </a:r>
          </a:p>
        </p:txBody>
      </p:sp>
    </p:spTree>
    <p:extLst>
      <p:ext uri="{BB962C8B-B14F-4D97-AF65-F5344CB8AC3E}">
        <p14:creationId xmlns:p14="http://schemas.microsoft.com/office/powerpoint/2010/main" val="29273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16424" y="1928813"/>
            <a:ext cx="6947416" cy="3186112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2474" y="270621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乳牙</a:t>
            </a:r>
            <a:r>
              <a:rPr kumimoji="1" lang="zh-CN" altLang="en-US" sz="2800"/>
              <a:t>和恒牙</a:t>
            </a:r>
            <a:endParaRPr kumimoji="1" lang="zh-CN" altLang="en-US" sz="2800" dirty="0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3022917" y="1156217"/>
            <a:ext cx="4840923" cy="196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hlink"/>
              </a:buClr>
              <a:buFont typeface="Wingdings" charset="2"/>
              <a:buChar char="v"/>
              <a:defRPr sz="2800" b="1">
                <a:solidFill>
                  <a:srgbClr val="1E4A2F"/>
                </a:solidFill>
                <a:latin typeface="Times New Roman" charset="0"/>
                <a:ea typeface="楷体_GB2312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rgbClr val="1E4A2F"/>
                </a:solidFill>
                <a:latin typeface="Times New Roman" charset="0"/>
                <a:ea typeface="楷体_GB2312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9pPr>
          </a:lstStyle>
          <a:p>
            <a:pPr>
              <a:buFont typeface="Wingdings" charset="2"/>
              <a:buNone/>
            </a:pPr>
            <a:r>
              <a:rPr lang="zh-CN" altLang="en-US" sz="1800" b="0" dirty="0">
                <a:latin typeface="+mn-ea"/>
                <a:ea typeface="+mn-ea"/>
              </a:rPr>
              <a:t>          </a:t>
            </a:r>
          </a:p>
        </p:txBody>
      </p:sp>
      <p:sp>
        <p:nvSpPr>
          <p:cNvPr id="5" name="矩形 4"/>
          <p:cNvSpPr/>
          <p:nvPr/>
        </p:nvSpPr>
        <p:spPr>
          <a:xfrm>
            <a:off x="1062573" y="2282438"/>
            <a:ext cx="665511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</a:rPr>
              <a:t>人的一生，共有两副牙齿，即乳牙和恒牙。</a:t>
            </a: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</a:rPr>
              <a:t>乳牙就是第一次长出的牙齿，恒牙大约在我们六岁时便开始长出。六岁时乳牙会渐渐松动和脱落，到十二、三岁便全部换上恒牙。这个阶段，称为换牙期。</a:t>
            </a:r>
          </a:p>
        </p:txBody>
      </p:sp>
      <p:grpSp>
        <p:nvGrpSpPr>
          <p:cNvPr id="9" name="组 8"/>
          <p:cNvGrpSpPr/>
          <p:nvPr/>
        </p:nvGrpSpPr>
        <p:grpSpPr>
          <a:xfrm>
            <a:off x="7751919" y="270621"/>
            <a:ext cx="4440081" cy="7081164"/>
            <a:chOff x="8202493" y="793841"/>
            <a:chExt cx="3535680" cy="56388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2493" y="793841"/>
              <a:ext cx="3535680" cy="5638800"/>
            </a:xfrm>
            <a:prstGeom prst="rect">
              <a:avLst/>
            </a:prstGeom>
          </p:spPr>
        </p:pic>
        <p:pic>
          <p:nvPicPr>
            <p:cNvPr id="6" name="Picture 1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61879" y="2198098"/>
              <a:ext cx="1664762" cy="2859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9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6605313" y="2129285"/>
            <a:ext cx="5202570" cy="3983532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867430" y="2382812"/>
            <a:ext cx="4634008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在人的一生中，从婴儿出生</a:t>
            </a:r>
            <a:r>
              <a:rPr lang="en-US" altLang="zh-CN" sz="2000" dirty="0">
                <a:solidFill>
                  <a:schemeClr val="bg1"/>
                </a:solidFill>
                <a:latin typeface="Arial" charset="0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个月开始生长乳牙，乳牙共有</a:t>
            </a:r>
            <a:r>
              <a:rPr lang="en-US" altLang="zh-CN" sz="2000" dirty="0">
                <a:solidFill>
                  <a:schemeClr val="bg1"/>
                </a:solidFill>
                <a:latin typeface="Arial" charset="0"/>
              </a:rPr>
              <a:t>20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颗，两岁左右长齐。大概</a:t>
            </a:r>
            <a:r>
              <a:rPr lang="en-US" altLang="zh-CN" sz="2000" dirty="0">
                <a:solidFill>
                  <a:schemeClr val="bg1"/>
                </a:solidFill>
                <a:latin typeface="Arial" charset="0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岁左右，乳牙开始顺序脱落，长出恒牙，这个过程叫做“换牙”。恒牙要比乳牙多出</a:t>
            </a:r>
            <a:r>
              <a:rPr lang="en-US" altLang="zh-CN" sz="2000" dirty="0">
                <a:solidFill>
                  <a:schemeClr val="bg1"/>
                </a:solidFill>
                <a:latin typeface="Arial" charset="0"/>
              </a:rPr>
              <a:t>8—12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颗，新长出的恒牙上、下各为</a:t>
            </a:r>
            <a:r>
              <a:rPr lang="en-US" altLang="zh-CN" sz="2000" dirty="0">
                <a:solidFill>
                  <a:schemeClr val="bg1"/>
                </a:solidFill>
                <a:latin typeface="Arial" charset="0"/>
              </a:rPr>
              <a:t>14—16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颗，恒牙总数为</a:t>
            </a:r>
            <a:r>
              <a:rPr lang="en-US" altLang="zh-CN" sz="2000" dirty="0">
                <a:solidFill>
                  <a:schemeClr val="bg1"/>
                </a:solidFill>
                <a:latin typeface="Arial" charset="0"/>
              </a:rPr>
              <a:t>28—32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颗（有的人终身不长智齿）</a:t>
            </a:r>
          </a:p>
        </p:txBody>
      </p:sp>
      <p:grpSp>
        <p:nvGrpSpPr>
          <p:cNvPr id="15" name="组 14"/>
          <p:cNvGrpSpPr/>
          <p:nvPr/>
        </p:nvGrpSpPr>
        <p:grpSpPr>
          <a:xfrm>
            <a:off x="865315" y="1535083"/>
            <a:ext cx="6080919" cy="4577734"/>
            <a:chOff x="548481" y="71438"/>
            <a:chExt cx="9109954" cy="6858000"/>
          </a:xfrm>
        </p:grpSpPr>
        <p:pic>
          <p:nvPicPr>
            <p:cNvPr id="2" name="Picture 2" descr="28geyatu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481" y="71438"/>
              <a:ext cx="6173788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Line 3"/>
            <p:cNvSpPr>
              <a:spLocks noChangeShapeType="1"/>
            </p:cNvSpPr>
            <p:nvPr/>
          </p:nvSpPr>
          <p:spPr bwMode="auto">
            <a:xfrm>
              <a:off x="5580063" y="981075"/>
              <a:ext cx="792162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 flipV="1">
              <a:off x="6084888" y="1484313"/>
              <a:ext cx="287337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5219700" y="549275"/>
              <a:ext cx="8651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H="1">
              <a:off x="3779838" y="620713"/>
              <a:ext cx="576262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771775" y="620713"/>
              <a:ext cx="863600" cy="792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700338" y="1557338"/>
              <a:ext cx="18716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2400" b="1">
                  <a:solidFill>
                    <a:schemeClr val="tx1"/>
                  </a:solidFill>
                  <a:latin typeface="Arial" charset="0"/>
                </a:rPr>
                <a:t>切牙（门牙）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5983801" y="252863"/>
              <a:ext cx="3674634" cy="553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>
                  <a:solidFill>
                    <a:schemeClr val="tx1"/>
                  </a:solidFill>
                  <a:latin typeface="Arial" charset="0"/>
                </a:rPr>
                <a:t>尖牙（犬牙、虎牙）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6357352" y="1246874"/>
              <a:ext cx="2573338" cy="553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dirty="0">
                  <a:solidFill>
                    <a:schemeClr val="tx1"/>
                  </a:solidFill>
                  <a:latin typeface="Arial" charset="0"/>
                </a:rPr>
                <a:t>磨牙（臼牙）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116013" y="2565400"/>
              <a:ext cx="597693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endParaRPr lang="zh-CN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48089" y="273054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牙齿的成长情况</a:t>
            </a:r>
          </a:p>
        </p:txBody>
      </p:sp>
    </p:spTree>
    <p:extLst>
      <p:ext uri="{BB962C8B-B14F-4D97-AF65-F5344CB8AC3E}">
        <p14:creationId xmlns:p14="http://schemas.microsoft.com/office/powerpoint/2010/main" val="10305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96"/>
          <a:stretch/>
        </p:blipFill>
        <p:spPr>
          <a:xfrm>
            <a:off x="8713189" y="3850606"/>
            <a:ext cx="2322055" cy="232205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0140" y="3863308"/>
            <a:ext cx="2309353" cy="230935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9"/>
          <a:stretch/>
        </p:blipFill>
        <p:spPr>
          <a:xfrm>
            <a:off x="6302200" y="1429339"/>
            <a:ext cx="2288521" cy="228852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4674" y="1448842"/>
            <a:ext cx="2291207" cy="229120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36529" y="3863308"/>
            <a:ext cx="2309352" cy="2309353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8703789" y="1448842"/>
            <a:ext cx="2309352" cy="2309353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58949" y="1448842"/>
            <a:ext cx="2309352" cy="2309353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281369" y="3863308"/>
            <a:ext cx="2309352" cy="2309353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内容占位符 2"/>
          <p:cNvSpPr txBox="1">
            <a:spLocks/>
          </p:cNvSpPr>
          <p:nvPr/>
        </p:nvSpPr>
        <p:spPr>
          <a:xfrm>
            <a:off x="4941243" y="2142590"/>
            <a:ext cx="4354584" cy="371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</a:pPr>
            <a:endParaRPr lang="en-US" altLang="zh-CN" dirty="0">
              <a:solidFill>
                <a:srgbClr val="2B166E"/>
              </a:solidFill>
            </a:endParaRPr>
          </a:p>
          <a:p>
            <a:pPr>
              <a:buFont typeface="Wingdings" charset="2"/>
              <a:buNone/>
            </a:pPr>
            <a:endParaRPr lang="en-US" altLang="zh-CN" sz="3600" dirty="0">
              <a:solidFill>
                <a:srgbClr val="2B166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83538" y="5305441"/>
            <a:ext cx="1615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spc="300" dirty="0">
                <a:solidFill>
                  <a:schemeClr val="bg1"/>
                </a:solidFill>
                <a:latin typeface="+mj-ea"/>
                <a:ea typeface="+mj-ea"/>
              </a:rPr>
              <a:t>咀嚼</a:t>
            </a:r>
          </a:p>
        </p:txBody>
      </p:sp>
      <p:sp>
        <p:nvSpPr>
          <p:cNvPr id="5" name="矩形 4"/>
          <p:cNvSpPr/>
          <p:nvPr/>
        </p:nvSpPr>
        <p:spPr>
          <a:xfrm>
            <a:off x="4442591" y="2889705"/>
            <a:ext cx="1297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spc="300" dirty="0">
                <a:solidFill>
                  <a:schemeClr val="bg1"/>
                </a:solidFill>
                <a:latin typeface="+mj-ea"/>
                <a:ea typeface="+mj-ea"/>
              </a:rPr>
              <a:t>发音</a:t>
            </a:r>
          </a:p>
        </p:txBody>
      </p:sp>
      <p:sp>
        <p:nvSpPr>
          <p:cNvPr id="6" name="矩形 5"/>
          <p:cNvSpPr/>
          <p:nvPr/>
        </p:nvSpPr>
        <p:spPr>
          <a:xfrm>
            <a:off x="6714724" y="5305441"/>
            <a:ext cx="1442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spc="300" dirty="0">
                <a:solidFill>
                  <a:schemeClr val="bg1"/>
                </a:solidFill>
                <a:latin typeface="+mj-ea"/>
                <a:ea typeface="+mj-ea"/>
              </a:rPr>
              <a:t>美观</a:t>
            </a:r>
          </a:p>
        </p:txBody>
      </p:sp>
      <p:sp>
        <p:nvSpPr>
          <p:cNvPr id="7" name="矩形 6"/>
          <p:cNvSpPr/>
          <p:nvPr/>
        </p:nvSpPr>
        <p:spPr>
          <a:xfrm>
            <a:off x="8892555" y="2562663"/>
            <a:ext cx="20130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整个身体健康情况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256201" y="25717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牙齿的作用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723" y="4237227"/>
            <a:ext cx="969841" cy="969841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591" y="1737210"/>
            <a:ext cx="1057391" cy="1057391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786" y="4125687"/>
            <a:ext cx="1038518" cy="10385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6D64B5-85F8-4083-9BC7-58725C68EC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9653" y="1584985"/>
            <a:ext cx="977624" cy="97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5" grpId="0" animBg="1"/>
      <p:bldP spid="30" grpId="0" animBg="1"/>
      <p:bldP spid="4" grpId="0"/>
      <p:bldP spid="5" grpId="0"/>
      <p:bldP spid="6" grpId="0"/>
      <p:bldP spid="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60"/>
          <a:stretch/>
        </p:blipFill>
        <p:spPr>
          <a:xfrm>
            <a:off x="7929781" y="714212"/>
            <a:ext cx="4422096" cy="311875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57551" y="2752811"/>
            <a:ext cx="50064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 spc="300" dirty="0">
                <a:solidFill>
                  <a:schemeClr val="bg1"/>
                </a:solidFill>
                <a:latin typeface="+mj-ea"/>
                <a:ea typeface="+mj-ea"/>
              </a:rPr>
              <a:t>学会护理牙齿健康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31808" y="3936593"/>
            <a:ext cx="208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</a:rPr>
              <a:t>牙齿健康的标准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131808" y="451317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护理牙齿的重点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717824" y="3936593"/>
            <a:ext cx="301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影响牙齿健康的主要因素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717824" y="4513173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如何预防牙齿疾病</a:t>
            </a: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515721" y="1994355"/>
            <a:ext cx="3183384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11500" dirty="0">
                <a:solidFill>
                  <a:schemeClr val="bg1"/>
                </a:solidFill>
              </a:rPr>
              <a:t>02</a:t>
            </a:r>
          </a:p>
        </p:txBody>
      </p:sp>
      <p:cxnSp>
        <p:nvCxnSpPr>
          <p:cNvPr id="11" name="直线连接符 10"/>
          <p:cNvCxnSpPr/>
          <p:nvPr/>
        </p:nvCxnSpPr>
        <p:spPr>
          <a:xfrm>
            <a:off x="1485900" y="3764070"/>
            <a:ext cx="100012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 79"/>
          <p:cNvSpPr/>
          <p:nvPr/>
        </p:nvSpPr>
        <p:spPr>
          <a:xfrm>
            <a:off x="-1" y="4882636"/>
            <a:ext cx="12192001" cy="1975365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rgbClr val="E5EEF3">
                  <a:alpha val="50000"/>
                </a:srgbClr>
              </a:gs>
              <a:gs pos="100000">
                <a:srgbClr val="E1EB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61"/>
          <p:cNvSpPr/>
          <p:nvPr/>
        </p:nvSpPr>
        <p:spPr>
          <a:xfrm>
            <a:off x="-1" y="5412809"/>
            <a:ext cx="12192000" cy="1445191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rgbClr val="E9F4FA"/>
              </a:gs>
              <a:gs pos="100000">
                <a:srgbClr val="D7E3E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35"/>
          <p:cNvSpPr/>
          <p:nvPr/>
        </p:nvSpPr>
        <p:spPr>
          <a:xfrm>
            <a:off x="1" y="5724661"/>
            <a:ext cx="12191999" cy="1133339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8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6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6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7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9" grpId="0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9" grpId="0"/>
          <p:bldP spid="13" grpId="0" animBg="1"/>
          <p:bldP spid="14" grpId="0" animBg="1"/>
          <p:bldP spid="1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全国护牙日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963</Words>
  <Application>Microsoft Office PowerPoint</Application>
  <PresentationFormat>宽屏</PresentationFormat>
  <Paragraphs>156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等线</vt:lpstr>
      <vt:lpstr>冬青黑体简体中文 W3</vt:lpstr>
      <vt:lpstr>黑体</vt:lpstr>
      <vt:lpstr>微软雅黑</vt:lpstr>
      <vt:lpstr>Arial</vt:lpstr>
      <vt:lpstr>Arial Black</vt:lpstr>
      <vt:lpstr>Corbel</vt:lpstr>
      <vt:lpstr>Tahoma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全国护牙日主题班会PPT模板</dc:title>
  <dc:creator>office365</dc:creator>
  <cp:lastModifiedBy>Windows 用户</cp:lastModifiedBy>
  <cp:revision>76</cp:revision>
  <dcterms:created xsi:type="dcterms:W3CDTF">2017-09-06T12:58:52Z</dcterms:created>
  <dcterms:modified xsi:type="dcterms:W3CDTF">2021-02-01T12:09:55Z</dcterms:modified>
</cp:coreProperties>
</file>