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  <p:sldId id="267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  <p15:guide id="5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42" y="984"/>
      </p:cViewPr>
      <p:guideLst>
        <p:guide pos="3817"/>
        <p:guide orient="horz" pos="958"/>
        <p:guide orient="horz" pos="3702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69E4B-389C-49B9-8D75-4B8C00FA6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F7C537-269E-4F8E-8656-73D64E75D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8D5714-FDF5-4C59-98EC-1A126791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67B8DE-8C6E-468A-8189-5DACDBAD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3FD4-2D54-43CC-925F-16BCD3CA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6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022F0-86FD-4E35-9AE5-30508CD0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F2A1B9-48B7-4C1C-9AB4-E0A244B3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90C34E-07DC-4C98-8A9A-2921C5C4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F7A9C0-C885-468C-B9B4-18612CAD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421D1-6D08-4EB0-976E-19E6C940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8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5BA3EE-8D4A-4587-A8A0-240A4F53E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2E5607-4C6D-46F2-A6E2-85FFF5D40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9FDF7-862A-4176-A138-E1998412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E7BCE7-62D7-4103-BDE8-5E44AA86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4C3647-2337-43F5-A5FF-70E1E81F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D29FB-9857-4F41-91F2-BCDAE4BD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136D8A-422B-4C7C-87E0-AD249AD72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10524-3CAA-48BB-B127-82711583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21BF2E-615C-467D-9A68-E4C7149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6D393-486F-48A6-8FD4-7DBF1692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87CCF-E10C-488C-AF0F-5F8D12C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D86333-167D-42BC-A002-A02C1BA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34EA89-1CD5-4F0A-A298-689D204D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C1CC3-FE26-4E33-A7CC-C326DEE2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CEAD9-0898-4AF3-A96F-D8C06734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8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C3684-5918-4E54-9105-E9AA900E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CA68A0-479E-44FD-9EDD-EC530E33C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678642-F335-4363-85F4-B583C66D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DF7190-AB29-4A1A-BA74-0E63ED67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F46A6A-DF05-40AB-A944-B7059DDD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594A8D-F88D-4073-B4FD-E137E669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810CA-00C8-4636-9CE6-56562068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FAC39-E36E-43C6-945F-B92818A70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EECC30-F1A8-4AE3-A0EB-19346E7A7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BB8878-C493-46D6-B25C-7E053D236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BF5204-83C8-4BDB-AF62-6FCE3C9CD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B5398A-CB49-44C4-B933-E3E44BC7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028158-C421-4621-BB98-EC4F0B86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4199B6-6E75-496F-9D45-4934B855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D322D8-CF72-44BE-AAC8-AD4D6F09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901C37-0465-4320-8B42-C1385D51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50F375-1451-4D7F-A3D7-4C79B41F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9C43C7-092C-4AC5-BB7C-8B6108D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3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7FAA73-E897-452B-85E9-E8B637B5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213EE4-12F5-4D58-9FC0-C48C2148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A0AB7-B93A-4E48-B126-3F758121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C64BB8-6DC7-4E64-B426-E21A726C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16957-D4B6-4781-98FC-8F4D94A9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D18BED-1965-4058-BF90-0A3C8DAB5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0C82DF-6287-4D56-843E-C884751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1412D3-6B23-42A7-903F-66D618B9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8D0F2A-E3A0-4920-A360-70267798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DB977-862D-4C12-A6FE-5A20106E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906BCE0-0475-4974-A9B8-78FAA55FB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C3B7F-5704-40D2-9EB1-7D7FD5365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4E803C-91E0-4356-BAE6-EC0F06D8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65DA9B-E1FF-4C39-8CC1-A9C1CE7A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643B94-9007-4280-AAB3-8710BE85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0F0187-B167-4516-A5EB-20AA1EEC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F712-C14D-4268-8140-C8C94176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631F84-8B33-4F07-95F6-2AAACEC2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CF73-440F-4923-9B68-6A9D66C967F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ABF0C9-54B8-4BB6-AA44-EC2FDE98F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EA2D2-81F9-4F29-9218-3DE639A9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F261-6B99-4557-B85E-BB7FF4289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3AC2466-B8CD-4C43-8AF4-8BA0404E1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72" y="-259080"/>
            <a:ext cx="7376160" cy="737616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12741A-F078-4F9E-AACA-8A0F32A03E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Higher And Stronger">
            <a:hlinkClick r:id="" action="ppaction://media"/>
            <a:extLst>
              <a:ext uri="{FF2B5EF4-FFF2-40B4-BE49-F238E27FC236}">
                <a16:creationId xmlns:a16="http://schemas.microsoft.com/office/drawing/2014/main" id="{F8300211-2592-43D5-BF41-3CF93C78B9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1617" y="-746443"/>
            <a:ext cx="487362" cy="487363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8CD41C6-0AF7-4310-8762-12045D7CFFB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E6B958-2DB0-4362-9E0C-3A583905AC89}"/>
              </a:ext>
            </a:extLst>
          </p:cNvPr>
          <p:cNvGrpSpPr/>
          <p:nvPr/>
        </p:nvGrpSpPr>
        <p:grpSpPr>
          <a:xfrm>
            <a:off x="13171" y="674490"/>
            <a:ext cx="5989382" cy="5279270"/>
            <a:chOff x="-762425" y="-229750"/>
            <a:chExt cx="8041120" cy="708775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8EF6650-686E-4E54-9EA9-B2250142998D}"/>
                </a:ext>
              </a:extLst>
            </p:cNvPr>
            <p:cNvSpPr/>
            <p:nvPr/>
          </p:nvSpPr>
          <p:spPr>
            <a:xfrm>
              <a:off x="386016" y="451413"/>
              <a:ext cx="5955174" cy="59551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762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08540C4-E67D-470E-99C5-0E9AA555A35C}"/>
                </a:ext>
              </a:extLst>
            </p:cNvPr>
            <p:cNvGrpSpPr/>
            <p:nvPr/>
          </p:nvGrpSpPr>
          <p:grpSpPr>
            <a:xfrm flipH="1">
              <a:off x="-762425" y="-229750"/>
              <a:ext cx="8041120" cy="7087750"/>
              <a:chOff x="2180908" y="-229750"/>
              <a:chExt cx="8041120" cy="708775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1DA76753-6949-4D10-99EB-E19E61AE7CF5}"/>
                  </a:ext>
                </a:extLst>
              </p:cNvPr>
              <p:cNvSpPr/>
              <p:nvPr/>
            </p:nvSpPr>
            <p:spPr>
              <a:xfrm>
                <a:off x="3231523" y="564523"/>
                <a:ext cx="5728954" cy="5728954"/>
              </a:xfrm>
              <a:prstGeom prst="ellipse">
                <a:avLst/>
              </a:prstGeom>
              <a:solidFill>
                <a:srgbClr val="5AC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1BF14A5-C8CC-4A2D-851D-6DB83386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0908" y="-229750"/>
                <a:ext cx="8041120" cy="7087750"/>
              </a:xfrm>
              <a:prstGeom prst="rect">
                <a:avLst/>
              </a:prstGeom>
            </p:spPr>
          </p:pic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9D4D7AD-D2D8-4ED5-B056-9331C7476866}"/>
              </a:ext>
            </a:extLst>
          </p:cNvPr>
          <p:cNvSpPr/>
          <p:nvPr/>
        </p:nvSpPr>
        <p:spPr>
          <a:xfrm>
            <a:off x="5421557" y="2330000"/>
            <a:ext cx="5996414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口腔保健讲座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01D1EF7-4E14-473A-AD3C-DF3009ADD93F}"/>
              </a:ext>
            </a:extLst>
          </p:cNvPr>
          <p:cNvSpPr/>
          <p:nvPr/>
        </p:nvSpPr>
        <p:spPr>
          <a:xfrm>
            <a:off x="7888974" y="3895498"/>
            <a:ext cx="3466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口腔溃疡与饮食健康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ECD8B2-DD29-433F-9408-497FF0C46AE9}"/>
              </a:ext>
            </a:extLst>
          </p:cNvPr>
          <p:cNvSpPr/>
          <p:nvPr/>
        </p:nvSpPr>
        <p:spPr>
          <a:xfrm>
            <a:off x="5584443" y="1603976"/>
            <a:ext cx="5716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Oral health lecture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544AE6F-2DD1-4ABB-A596-C0AF07F293BA}"/>
              </a:ext>
            </a:extLst>
          </p:cNvPr>
          <p:cNvSpPr/>
          <p:nvPr/>
        </p:nvSpPr>
        <p:spPr>
          <a:xfrm>
            <a:off x="9271322" y="4793615"/>
            <a:ext cx="2083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主讲：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</a:p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汇报：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适宜食物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940453"/>
            <a:ext cx="8882643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753" y="2106746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 粳米、黄米、小米、黄豆、黑豆、豌豆等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9F281C-E8FE-4A5E-AB9A-447D255010E0}"/>
              </a:ext>
            </a:extLst>
          </p:cNvPr>
          <p:cNvGrpSpPr/>
          <p:nvPr/>
        </p:nvGrpSpPr>
        <p:grpSpPr>
          <a:xfrm>
            <a:off x="1690199" y="3397069"/>
            <a:ext cx="8882643" cy="2205570"/>
            <a:chOff x="1840080" y="3821906"/>
            <a:chExt cx="7715250" cy="1595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图片 21" descr="20120212105809_F4wRS.jpg">
              <a:extLst>
                <a:ext uri="{FF2B5EF4-FFF2-40B4-BE49-F238E27FC236}">
                  <a16:creationId xmlns:a16="http://schemas.microsoft.com/office/drawing/2014/main" id="{BA001FCE-6343-41E7-8F45-A521CE85FFC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70" b="12643"/>
            <a:stretch>
              <a:fillRect/>
            </a:stretch>
          </p:blipFill>
          <p:spPr bwMode="auto">
            <a:xfrm>
              <a:off x="1840080" y="3821906"/>
              <a:ext cx="2071687" cy="159543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22" descr="20120306112949_TQj5J.jpg">
              <a:extLst>
                <a:ext uri="{FF2B5EF4-FFF2-40B4-BE49-F238E27FC236}">
                  <a16:creationId xmlns:a16="http://schemas.microsoft.com/office/drawing/2014/main" id="{64399AE1-3960-408B-B7FE-D66636CF4B4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" r="2872"/>
            <a:stretch>
              <a:fillRect/>
            </a:stretch>
          </p:blipFill>
          <p:spPr bwMode="auto">
            <a:xfrm>
              <a:off x="4661862" y="3821906"/>
              <a:ext cx="2071687" cy="159543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23" descr="20120211135627_CrarJ.jpg">
              <a:extLst>
                <a:ext uri="{FF2B5EF4-FFF2-40B4-BE49-F238E27FC236}">
                  <a16:creationId xmlns:a16="http://schemas.microsoft.com/office/drawing/2014/main" id="{EBD5CC24-CBAF-4B0D-A759-7080525AEEF5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49" b="6367"/>
            <a:stretch>
              <a:fillRect/>
            </a:stretch>
          </p:blipFill>
          <p:spPr bwMode="auto">
            <a:xfrm>
              <a:off x="7483643" y="3821906"/>
              <a:ext cx="2071687" cy="159543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3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适宜食物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940453"/>
            <a:ext cx="8882643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753" y="2106746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 猪肉、猪肝、蛋黄、鸡肉、鸭肉、鳝鱼、河蟹、牡蛎等</a:t>
            </a:r>
          </a:p>
        </p:txBody>
      </p:sp>
      <p:pic>
        <p:nvPicPr>
          <p:cNvPr id="14" name="图片 21" descr="20120318201140_jXZPi.jpg">
            <a:extLst>
              <a:ext uri="{FF2B5EF4-FFF2-40B4-BE49-F238E27FC236}">
                <a16:creationId xmlns:a16="http://schemas.microsoft.com/office/drawing/2014/main" id="{9816B556-990D-4CFA-8513-2867D0839AB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5634" b="22726"/>
          <a:stretch>
            <a:fillRect/>
          </a:stretch>
        </p:blipFill>
        <p:spPr bwMode="auto">
          <a:xfrm>
            <a:off x="1813753" y="3323939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2" descr="20111006171922_LwTkS.jpg">
            <a:extLst>
              <a:ext uri="{FF2B5EF4-FFF2-40B4-BE49-F238E27FC236}">
                <a16:creationId xmlns:a16="http://schemas.microsoft.com/office/drawing/2014/main" id="{857C3C3A-B2DB-4B19-96FD-59DC5751638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r="5640"/>
          <a:stretch>
            <a:fillRect/>
          </a:stretch>
        </p:blipFill>
        <p:spPr bwMode="auto">
          <a:xfrm>
            <a:off x="4945904" y="3323939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3" descr="20111228131811_fksiy.jpg">
            <a:extLst>
              <a:ext uri="{FF2B5EF4-FFF2-40B4-BE49-F238E27FC236}">
                <a16:creationId xmlns:a16="http://schemas.microsoft.com/office/drawing/2014/main" id="{EEEBDB81-D227-4D7A-BBB9-4DDBCE0E863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55" y="3323939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适宜食物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940453"/>
            <a:ext cx="8882643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753" y="2106746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 芹菜、豆荚、莴笋、菠菜、油菜、茼蒿、藕等</a:t>
            </a:r>
          </a:p>
        </p:txBody>
      </p:sp>
      <p:pic>
        <p:nvPicPr>
          <p:cNvPr id="13" name="图片 21" descr="20120111213614_GXtHT.jpg">
            <a:extLst>
              <a:ext uri="{FF2B5EF4-FFF2-40B4-BE49-F238E27FC236}">
                <a16:creationId xmlns:a16="http://schemas.microsoft.com/office/drawing/2014/main" id="{6FAA962C-DFF9-4F9A-A9E8-2434CDDDE53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19849"/>
          <a:stretch>
            <a:fillRect/>
          </a:stretch>
        </p:blipFill>
        <p:spPr bwMode="auto">
          <a:xfrm>
            <a:off x="1714944" y="3344027"/>
            <a:ext cx="2459727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22" descr="20110427171218_Ki5nC.jpg">
            <a:extLst>
              <a:ext uri="{FF2B5EF4-FFF2-40B4-BE49-F238E27FC236}">
                <a16:creationId xmlns:a16="http://schemas.microsoft.com/office/drawing/2014/main" id="{536E45BE-89D7-43BC-BFB8-C20C99C6728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16304"/>
          <a:stretch>
            <a:fillRect/>
          </a:stretch>
        </p:blipFill>
        <p:spPr bwMode="auto">
          <a:xfrm>
            <a:off x="4914030" y="3344027"/>
            <a:ext cx="2459727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3" descr="20110823001634_2dTLH.jpg">
            <a:extLst>
              <a:ext uri="{FF2B5EF4-FFF2-40B4-BE49-F238E27FC236}">
                <a16:creationId xmlns:a16="http://schemas.microsoft.com/office/drawing/2014/main" id="{9E98EB14-6DC0-4E49-BBA6-87CB4E00D8C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16" y="3344027"/>
            <a:ext cx="2459727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适宜食物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940453"/>
            <a:ext cx="8882643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753" y="2106746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 樱桃、草莓、柿子、橙子、柚子、柠檬、苹果、葡萄等</a:t>
            </a:r>
          </a:p>
        </p:txBody>
      </p:sp>
      <p:pic>
        <p:nvPicPr>
          <p:cNvPr id="13" name="图片 21" descr="20111214223248_AWaAe.jpg">
            <a:extLst>
              <a:ext uri="{FF2B5EF4-FFF2-40B4-BE49-F238E27FC236}">
                <a16:creationId xmlns:a16="http://schemas.microsoft.com/office/drawing/2014/main" id="{8B2ED0AB-E611-4612-8091-EDE089D97AD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91" y="3429001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22" descr="20120114022654_mzBQd.jpg">
            <a:extLst>
              <a:ext uri="{FF2B5EF4-FFF2-40B4-BE49-F238E27FC236}">
                <a16:creationId xmlns:a16="http://schemas.microsoft.com/office/drawing/2014/main" id="{FA703B28-23DA-4B73-992F-A8A13DC2573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23" y="3429000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3" descr="20111127061721_MZ4uQ.jpg">
            <a:extLst>
              <a:ext uri="{FF2B5EF4-FFF2-40B4-BE49-F238E27FC236}">
                <a16:creationId xmlns:a16="http://schemas.microsoft.com/office/drawing/2014/main" id="{22D3A783-AB5F-4B1B-A1D5-E5E7DD308C9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55" y="3429000"/>
            <a:ext cx="2385154" cy="220557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推荐食谱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77861" y="1850841"/>
            <a:ext cx="7571906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477" y="2017134"/>
            <a:ext cx="6808273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薏仁绿豆汤功效：清热排脓</a:t>
            </a:r>
          </a:p>
        </p:txBody>
      </p:sp>
      <p:pic>
        <p:nvPicPr>
          <p:cNvPr id="13" name="图片 12" descr="20120111161033_NSiX3.jpg">
            <a:extLst>
              <a:ext uri="{FF2B5EF4-FFF2-40B4-BE49-F238E27FC236}">
                <a16:creationId xmlns:a16="http://schemas.microsoft.com/office/drawing/2014/main" id="{54FA56DF-107B-4CF5-9B88-BA16862A892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84" y="2956123"/>
            <a:ext cx="944723" cy="83714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 descr="20111004120043_AhBn2.jpg">
            <a:extLst>
              <a:ext uri="{FF2B5EF4-FFF2-40B4-BE49-F238E27FC236}">
                <a16:creationId xmlns:a16="http://schemas.microsoft.com/office/drawing/2014/main" id="{6BAFFE61-06BD-432B-9334-7439722D404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84" y="4061404"/>
            <a:ext cx="944723" cy="83714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 descr="20111219181734_ThRGK.jpg">
            <a:extLst>
              <a:ext uri="{FF2B5EF4-FFF2-40B4-BE49-F238E27FC236}">
                <a16:creationId xmlns:a16="http://schemas.microsoft.com/office/drawing/2014/main" id="{51234BFE-3B55-41C3-AD14-E5590DBF59F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84" y="5166686"/>
            <a:ext cx="944723" cy="83714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 descr="茄子炒青豆.jpg">
            <a:extLst>
              <a:ext uri="{FF2B5EF4-FFF2-40B4-BE49-F238E27FC236}">
                <a16:creationId xmlns:a16="http://schemas.microsoft.com/office/drawing/2014/main" id="{38167706-F8DC-42CE-B92E-8FD2FAEF064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84" y="1850842"/>
            <a:ext cx="944723" cy="83714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9465E012-22BA-4867-89BC-F0115008B68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77861" y="2952965"/>
            <a:ext cx="7571906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53A66CA8-D2B5-4967-8096-B94A97C0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477" y="3119258"/>
            <a:ext cx="6808273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青豆烧茄子功效：消肿止痛</a:t>
            </a: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47CF0C04-7870-4104-808E-988F782EB1C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77861" y="4055089"/>
            <a:ext cx="7571906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53AF870-F42D-4C20-8E76-B0D2D0E9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477" y="4221382"/>
            <a:ext cx="6808273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豆芽炒蒜苗功效：杀菌解毒</a:t>
            </a: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5B2E704B-040F-4D43-B8E0-EA82D81DE9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77861" y="5157213"/>
            <a:ext cx="7571906" cy="83714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CF7568E1-F2A1-4EDF-A887-6AE1F8EA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477" y="5323506"/>
            <a:ext cx="6808273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苦瓜豆腐汤功效：清热解毒</a:t>
            </a:r>
          </a:p>
        </p:txBody>
      </p:sp>
    </p:spTree>
    <p:extLst>
      <p:ext uri="{BB962C8B-B14F-4D97-AF65-F5344CB8AC3E}">
        <p14:creationId xmlns:p14="http://schemas.microsoft.com/office/powerpoint/2010/main" val="33827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饮食禁忌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3DEDB6-1408-420D-8FD3-C201173F57D4}"/>
              </a:ext>
            </a:extLst>
          </p:cNvPr>
          <p:cNvGrpSpPr/>
          <p:nvPr/>
        </p:nvGrpSpPr>
        <p:grpSpPr>
          <a:xfrm>
            <a:off x="1690200" y="1562323"/>
            <a:ext cx="9282600" cy="2147429"/>
            <a:chOff x="1690200" y="1748120"/>
            <a:chExt cx="8516790" cy="26067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068EC36-99AD-4462-BE16-834360C37658}"/>
                </a:ext>
              </a:extLst>
            </p:cNvPr>
            <p:cNvGrpSpPr/>
            <p:nvPr/>
          </p:nvGrpSpPr>
          <p:grpSpPr>
            <a:xfrm>
              <a:off x="1690200" y="1748120"/>
              <a:ext cx="4147502" cy="2606710"/>
              <a:chOff x="1690200" y="1748120"/>
              <a:chExt cx="4011006" cy="2791678"/>
            </a:xfrm>
          </p:grpSpPr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B461E656-7AAF-4277-87C4-64C7D1F990B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690200" y="1748120"/>
                <a:ext cx="4011006" cy="2791678"/>
              </a:xfrm>
              <a:prstGeom prst="roundRect">
                <a:avLst>
                  <a:gd name="adj" fmla="val 4134"/>
                </a:avLst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619A1F2B-5994-43C5-889A-02E5AB2A7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43" y="3169977"/>
                <a:ext cx="3153688" cy="966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FF0066"/>
                  </a:buClr>
                  <a:buSzPct val="75000"/>
                  <a:buNone/>
                </a:pPr>
                <a:r>
                  <a:rPr lang="zh-CN" altLang="en-US" sz="2000" dirty="0">
                    <a:latin typeface="+mn-lt"/>
                    <a:cs typeface="+mn-ea"/>
                    <a:sym typeface="+mn-lt"/>
                  </a:rPr>
                  <a:t>羊肉、狗肉、辣椒、香菜、花椒、胡椒、咖喱、杨梅</a:t>
                </a:r>
              </a:p>
            </p:txBody>
          </p:sp>
          <p:sp>
            <p:nvSpPr>
              <p:cNvPr id="37" name="Text Box 16">
                <a:extLst>
                  <a:ext uri="{FF2B5EF4-FFF2-40B4-BE49-F238E27FC236}">
                    <a16:creationId xmlns:a16="http://schemas.microsoft.com/office/drawing/2014/main" id="{E252F1D2-7E54-45D9-8919-0C87F1FD0477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115542" y="2113458"/>
                <a:ext cx="2716212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lt"/>
                    <a:ea typeface="+mn-ea"/>
                    <a:cs typeface="+mn-ea"/>
                    <a:sym typeface="+mn-lt"/>
                  </a:rPr>
                  <a:t>禁食辛辣、香燥、刺激性食物：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B04FBD9-5826-4F41-B966-83282CAF5630}"/>
                </a:ext>
              </a:extLst>
            </p:cNvPr>
            <p:cNvGrpSpPr/>
            <p:nvPr/>
          </p:nvGrpSpPr>
          <p:grpSpPr>
            <a:xfrm>
              <a:off x="6059488" y="1748120"/>
              <a:ext cx="4147502" cy="2606710"/>
              <a:chOff x="1690200" y="1748120"/>
              <a:chExt cx="4011006" cy="2791678"/>
            </a:xfrm>
          </p:grpSpPr>
          <p:sp>
            <p:nvSpPr>
              <p:cNvPr id="13" name="AutoShape 5">
                <a:extLst>
                  <a:ext uri="{FF2B5EF4-FFF2-40B4-BE49-F238E27FC236}">
                    <a16:creationId xmlns:a16="http://schemas.microsoft.com/office/drawing/2014/main" id="{00FC47B6-E3C0-4450-AAA4-93F43535461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690200" y="1748120"/>
                <a:ext cx="4011006" cy="2791678"/>
              </a:xfrm>
              <a:prstGeom prst="roundRect">
                <a:avLst>
                  <a:gd name="adj" fmla="val 4134"/>
                </a:avLst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Rectangle 30">
                <a:extLst>
                  <a:ext uri="{FF2B5EF4-FFF2-40B4-BE49-F238E27FC236}">
                    <a16:creationId xmlns:a16="http://schemas.microsoft.com/office/drawing/2014/main" id="{68906DD2-9967-4378-A523-7509BBA80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43" y="3169977"/>
                <a:ext cx="3153688" cy="125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FF0066"/>
                  </a:buClr>
                  <a:buSzPct val="75000"/>
                  <a:buNone/>
                </a:pPr>
                <a:r>
                  <a:rPr lang="zh-CN" altLang="en-US" sz="2000" dirty="0">
                    <a:latin typeface="+mn-lt"/>
                    <a:cs typeface="+mn-ea"/>
                    <a:sym typeface="+mn-lt"/>
                  </a:rPr>
                  <a:t> 花生、核桃、杏仁、瓜子等干果</a:t>
                </a: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308C25B5-975B-457B-A989-13E5DFA52698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115542" y="2113458"/>
                <a:ext cx="2716212" cy="1080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lt"/>
                    <a:ea typeface="+mn-ea"/>
                    <a:cs typeface="+mn-ea"/>
                    <a:sym typeface="+mn-lt"/>
                  </a:rPr>
                  <a:t>禁食粗糙、多渣、坚硬食物：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566F274-BF59-44A5-896A-FBC0AA83F8D1}"/>
              </a:ext>
            </a:extLst>
          </p:cNvPr>
          <p:cNvGrpSpPr/>
          <p:nvPr/>
        </p:nvGrpSpPr>
        <p:grpSpPr>
          <a:xfrm>
            <a:off x="1690200" y="3929417"/>
            <a:ext cx="9282600" cy="2147429"/>
            <a:chOff x="1690200" y="1748120"/>
            <a:chExt cx="8516790" cy="260671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76E2F81-63E7-4A2E-BDF7-DE85295F6748}"/>
                </a:ext>
              </a:extLst>
            </p:cNvPr>
            <p:cNvGrpSpPr/>
            <p:nvPr/>
          </p:nvGrpSpPr>
          <p:grpSpPr>
            <a:xfrm>
              <a:off x="1690200" y="1748120"/>
              <a:ext cx="4147502" cy="2606710"/>
              <a:chOff x="1690200" y="1748120"/>
              <a:chExt cx="4011006" cy="2791678"/>
            </a:xfrm>
          </p:grpSpPr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5557A0C6-AA97-4708-986A-025819AA454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690200" y="1748120"/>
                <a:ext cx="4011006" cy="2791678"/>
              </a:xfrm>
              <a:prstGeom prst="roundRect">
                <a:avLst>
                  <a:gd name="adj" fmla="val 4134"/>
                </a:avLst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Rectangle 30">
                <a:extLst>
                  <a:ext uri="{FF2B5EF4-FFF2-40B4-BE49-F238E27FC236}">
                    <a16:creationId xmlns:a16="http://schemas.microsoft.com/office/drawing/2014/main" id="{6BEAD028-37C9-42E5-80E4-B997E0B1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43" y="3169977"/>
                <a:ext cx="3153688" cy="125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FF0066"/>
                  </a:buClr>
                  <a:buSzPct val="75000"/>
                  <a:buNone/>
                </a:pPr>
                <a:r>
                  <a:rPr lang="zh-CN" altLang="en-US" sz="2000" dirty="0">
                    <a:latin typeface="+mn-lt"/>
                    <a:cs typeface="+mn-ea"/>
                    <a:sym typeface="+mn-lt"/>
                  </a:rPr>
                  <a:t> 咸菜、咸肉、咸鱼、煎饺、烤肉、炸鸡排</a:t>
                </a:r>
              </a:p>
            </p:txBody>
          </p:sp>
          <p:sp>
            <p:nvSpPr>
              <p:cNvPr id="25" name="Text Box 16">
                <a:extLst>
                  <a:ext uri="{FF2B5EF4-FFF2-40B4-BE49-F238E27FC236}">
                    <a16:creationId xmlns:a16="http://schemas.microsoft.com/office/drawing/2014/main" id="{A278B900-16AC-4B0D-A84B-85B6C2D567E0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115542" y="2113458"/>
                <a:ext cx="2716212" cy="1080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lt"/>
                    <a:ea typeface="+mn-ea"/>
                    <a:cs typeface="+mn-ea"/>
                    <a:sym typeface="+mn-lt"/>
                  </a:rPr>
                  <a:t>禁食煎、烤、炸、腌制的食品：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710596C-4272-4AEF-95EA-5465745CAF87}"/>
                </a:ext>
              </a:extLst>
            </p:cNvPr>
            <p:cNvGrpSpPr/>
            <p:nvPr/>
          </p:nvGrpSpPr>
          <p:grpSpPr>
            <a:xfrm>
              <a:off x="6059488" y="1748120"/>
              <a:ext cx="4147502" cy="2606710"/>
              <a:chOff x="1690200" y="1748120"/>
              <a:chExt cx="4011006" cy="2791678"/>
            </a:xfrm>
          </p:grpSpPr>
          <p:sp>
            <p:nvSpPr>
              <p:cNvPr id="20" name="AutoShape 5">
                <a:extLst>
                  <a:ext uri="{FF2B5EF4-FFF2-40B4-BE49-F238E27FC236}">
                    <a16:creationId xmlns:a16="http://schemas.microsoft.com/office/drawing/2014/main" id="{B695FF99-69A3-4E19-9940-576452CECA0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690200" y="1748120"/>
                <a:ext cx="4011006" cy="2791678"/>
              </a:xfrm>
              <a:prstGeom prst="roundRect">
                <a:avLst>
                  <a:gd name="adj" fmla="val 4134"/>
                </a:avLst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507AC87E-8ADD-48FF-AE84-5189CBB147C0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115542" y="2924102"/>
                <a:ext cx="3167742" cy="60016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lt"/>
                    <a:ea typeface="+mn-ea"/>
                    <a:cs typeface="+mn-ea"/>
                    <a:sym typeface="+mn-lt"/>
                  </a:rPr>
                  <a:t>禁烟、酒、浓茶、咖啡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14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远离口腔溃疡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1" y="1643162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58" y="1906610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en-US" altLang="zh-CN" sz="2000" dirty="0">
                <a:latin typeface="+mn-lt"/>
                <a:cs typeface="+mn-ea"/>
                <a:sym typeface="+mn-lt"/>
              </a:rPr>
              <a:t>1. 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刷牙小心，用软毛的牙刷；经常做口腔检查，保持口腔清洁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095E8D24-8BDA-43A6-9EE4-86A3BEF0A6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1" y="2820215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E18FC47C-180C-4D99-8312-DAD7E8D9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58" y="3083663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en-US" altLang="zh-CN" sz="2000" dirty="0">
                <a:latin typeface="+mn-lt"/>
                <a:cs typeface="+mn-ea"/>
                <a:sym typeface="+mn-lt"/>
              </a:rPr>
              <a:t>2. 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观察记录哪些食物容易引发口腔溃疡，少吃此类食物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6F5ABEA6-FD35-4937-AB6B-BA44764BC9E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1" y="3997268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E5FA35E9-E196-4018-B8EA-1460919F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58" y="4260716"/>
            <a:ext cx="7456879" cy="96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en-US" altLang="zh-CN" sz="2000" dirty="0">
                <a:latin typeface="+mn-lt"/>
                <a:cs typeface="+mn-ea"/>
                <a:sym typeface="+mn-lt"/>
              </a:rPr>
              <a:t>3. 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记住并遵照口腔溃疡适宜食物与饮食禁忌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 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CEFDB8E6-3A03-43DD-BDD1-7C0C770A3F0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1" y="5174321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A56B0FD1-EE3C-449A-82AB-504FF289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58" y="5437769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en-US" altLang="zh-CN" sz="2000" dirty="0">
                <a:latin typeface="+mn-lt"/>
                <a:cs typeface="+mn-ea"/>
                <a:sym typeface="+mn-lt"/>
              </a:rPr>
              <a:t>4. 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保持精神轻松愉快，保持充分的睡眠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01C6AD-CE6A-4DBD-9EBC-62DEC96FC5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2"/>
          <a:stretch/>
        </p:blipFill>
        <p:spPr>
          <a:xfrm>
            <a:off x="9476723" y="1694123"/>
            <a:ext cx="2078278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远离口腔溃疡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33993" y="2263046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350" y="2526494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口腔溃疡在很大程度上与跟人身体素质有关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095E8D24-8BDA-43A6-9EE4-86A3BEF0A6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33993" y="3440099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E18FC47C-180C-4D99-8312-DAD7E8D9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350" y="3703547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想要完全避免其发生可能性不大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6F5ABEA6-FD35-4937-AB6B-BA44764BC9E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33993" y="4617152"/>
            <a:ext cx="7456880" cy="10314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E5FA35E9-E196-4018-B8EA-1460919F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350" y="4880600"/>
            <a:ext cx="7456879" cy="5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尽量避免诱发因素，可降低发生率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A74EEAD-84BA-44C7-8E2A-2193E5336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r="54392"/>
          <a:stretch/>
        </p:blipFill>
        <p:spPr>
          <a:xfrm>
            <a:off x="1161353" y="1634844"/>
            <a:ext cx="2078278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3AC2466-B8CD-4C43-8AF4-8BA0404E1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72" y="-259080"/>
            <a:ext cx="7376160" cy="737616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12741A-F078-4F9E-AACA-8A0F32A03E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Higher And Stronger">
            <a:hlinkClick r:id="" action="ppaction://media"/>
            <a:extLst>
              <a:ext uri="{FF2B5EF4-FFF2-40B4-BE49-F238E27FC236}">
                <a16:creationId xmlns:a16="http://schemas.microsoft.com/office/drawing/2014/main" id="{F8300211-2592-43D5-BF41-3CF93C78B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3681" y="-893128"/>
            <a:ext cx="487362" cy="487363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8CD41C6-0AF7-4310-8762-12045D7CFFB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E6B958-2DB0-4362-9E0C-3A583905AC89}"/>
              </a:ext>
            </a:extLst>
          </p:cNvPr>
          <p:cNvGrpSpPr/>
          <p:nvPr/>
        </p:nvGrpSpPr>
        <p:grpSpPr>
          <a:xfrm>
            <a:off x="13171" y="674490"/>
            <a:ext cx="5989382" cy="5279270"/>
            <a:chOff x="-762425" y="-229750"/>
            <a:chExt cx="8041120" cy="708775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8EF6650-686E-4E54-9EA9-B2250142998D}"/>
                </a:ext>
              </a:extLst>
            </p:cNvPr>
            <p:cNvSpPr/>
            <p:nvPr/>
          </p:nvSpPr>
          <p:spPr>
            <a:xfrm>
              <a:off x="386016" y="451413"/>
              <a:ext cx="5955174" cy="59551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7620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08540C4-E67D-470E-99C5-0E9AA555A35C}"/>
                </a:ext>
              </a:extLst>
            </p:cNvPr>
            <p:cNvGrpSpPr/>
            <p:nvPr/>
          </p:nvGrpSpPr>
          <p:grpSpPr>
            <a:xfrm flipH="1">
              <a:off x="-762425" y="-229750"/>
              <a:ext cx="8041120" cy="7087750"/>
              <a:chOff x="2180908" y="-229750"/>
              <a:chExt cx="8041120" cy="708775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1DA76753-6949-4D10-99EB-E19E61AE7CF5}"/>
                  </a:ext>
                </a:extLst>
              </p:cNvPr>
              <p:cNvSpPr/>
              <p:nvPr/>
            </p:nvSpPr>
            <p:spPr>
              <a:xfrm>
                <a:off x="3231523" y="564523"/>
                <a:ext cx="5728954" cy="5728954"/>
              </a:xfrm>
              <a:prstGeom prst="ellipse">
                <a:avLst/>
              </a:prstGeom>
              <a:solidFill>
                <a:srgbClr val="5AC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1BF14A5-C8CC-4A2D-851D-6DB83386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0908" y="-229750"/>
                <a:ext cx="8041120" cy="7087750"/>
              </a:xfrm>
              <a:prstGeom prst="rect">
                <a:avLst/>
              </a:prstGeom>
            </p:spPr>
          </p:pic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9D4D7AD-D2D8-4ED5-B056-9331C7476866}"/>
              </a:ext>
            </a:extLst>
          </p:cNvPr>
          <p:cNvSpPr/>
          <p:nvPr/>
        </p:nvSpPr>
        <p:spPr>
          <a:xfrm>
            <a:off x="5421557" y="2644170"/>
            <a:ext cx="5996414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谢谢欣赏</a:t>
            </a:r>
          </a:p>
        </p:txBody>
      </p:sp>
    </p:spTree>
    <p:extLst>
      <p:ext uri="{BB962C8B-B14F-4D97-AF65-F5344CB8AC3E}">
        <p14:creationId xmlns:p14="http://schemas.microsoft.com/office/powerpoint/2010/main" val="35390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概念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40914" y="1643162"/>
            <a:ext cx="4231929" cy="43541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13689A0-19F5-4220-AC18-992B5C218C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629136"/>
            <a:ext cx="4231929" cy="4352154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550" y="2427167"/>
            <a:ext cx="3552657" cy="32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FontTx/>
              <a:buNone/>
            </a:pPr>
            <a:r>
              <a:rPr lang="zh-CN" altLang="en-US" sz="2000">
                <a:latin typeface="+mn-lt"/>
                <a:cs typeface="+mn-ea"/>
                <a:sym typeface="+mn-lt"/>
              </a:rPr>
              <a:t>民间又称“口疮”</a:t>
            </a:r>
            <a:endParaRPr lang="en-US" altLang="zh-CN" sz="2000"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FontTx/>
              <a:buNone/>
            </a:pPr>
            <a:r>
              <a:rPr lang="zh-CN" altLang="en-US" sz="2000">
                <a:latin typeface="+mn-lt"/>
                <a:cs typeface="+mn-ea"/>
                <a:sym typeface="+mn-lt"/>
              </a:rPr>
              <a:t>可发于口腔黏膜任何部位，好发于唇、颊、舌缘等</a:t>
            </a:r>
            <a:endParaRPr lang="en-US" altLang="zh-CN" sz="2000" b="1"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FontTx/>
              <a:buNone/>
            </a:pPr>
            <a:r>
              <a:rPr lang="zh-CN" altLang="en-US" sz="2000">
                <a:latin typeface="+mn-lt"/>
                <a:cs typeface="+mn-ea"/>
                <a:sym typeface="+mn-lt"/>
              </a:rPr>
              <a:t>表浅性溃疡，单个或多个，米粒至黄豆大小，圆形或卵圆形，中央凹陷，边界清楚，周围充血微肿局部灼痛。</a:t>
            </a:r>
            <a:endParaRPr lang="en-US" altLang="zh-CN" sz="2000">
              <a:latin typeface="+mn-lt"/>
              <a:cs typeface="+mn-ea"/>
              <a:sym typeface="+mn-lt"/>
            </a:endParaRPr>
          </a:p>
        </p:txBody>
      </p:sp>
      <p:pic>
        <p:nvPicPr>
          <p:cNvPr id="34" name="图片 33" descr="200PX-~1.JPG">
            <a:extLst>
              <a:ext uri="{FF2B5EF4-FFF2-40B4-BE49-F238E27FC236}">
                <a16:creationId xmlns:a16="http://schemas.microsoft.com/office/drawing/2014/main" id="{5ADDB783-4853-4A44-8E8E-6A4587D91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01" y="1975956"/>
            <a:ext cx="3871146" cy="36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6">
            <a:extLst>
              <a:ext uri="{FF2B5EF4-FFF2-40B4-BE49-F238E27FC236}">
                <a16:creationId xmlns:a16="http://schemas.microsoft.com/office/drawing/2014/main" id="{E252F1D2-7E54-45D9-8919-0C87F1FD047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573200" y="1835962"/>
            <a:ext cx="271621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口腔溃疡</a:t>
            </a:r>
            <a:endParaRPr lang="en-US" altLang="zh-CN" sz="2400" b="1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5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32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特征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14FDEC6E-759A-4FAD-ADA7-5092778A7B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28813" y="2009259"/>
            <a:ext cx="3702050" cy="106680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BD2EC38F-E349-4EAF-B3F2-17B053C1F8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813" y="3336409"/>
            <a:ext cx="3702050" cy="106680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B4E4C69D-EDEF-43A3-964D-B928859ABE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813" y="4666734"/>
            <a:ext cx="3702050" cy="106680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BD0EB4AE-712E-4920-A77A-37C46AC239F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866926" y="3468171"/>
            <a:ext cx="3425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复发性</a:t>
            </a:r>
            <a:endParaRPr lang="en-US" altLang="zh-CN" sz="3600" b="1"/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35A62391-44F0-4A4A-8F38-F35B4255D8B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866926" y="2133084"/>
            <a:ext cx="34258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周期性</a:t>
            </a:r>
            <a:endParaRPr lang="en-US" altLang="zh-CN" sz="3600" b="1"/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1CC829A2-9F32-40EC-968F-E8F1ABB16CD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866926" y="4781034"/>
            <a:ext cx="3425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/>
              <a:t>自限性</a:t>
            </a:r>
            <a:endParaRPr lang="en-US" altLang="zh-CN" sz="3600" b="1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E7AF44-605A-40EC-93DF-6685EF79D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57" y="1487614"/>
            <a:ext cx="5330161" cy="42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类型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24889F-6A6E-4AE6-B1CB-8DB3AD4F891C}"/>
              </a:ext>
            </a:extLst>
          </p:cNvPr>
          <p:cNvGrpSpPr/>
          <p:nvPr/>
        </p:nvGrpSpPr>
        <p:grpSpPr>
          <a:xfrm>
            <a:off x="1690200" y="1956483"/>
            <a:ext cx="4590708" cy="896986"/>
            <a:chOff x="1690200" y="2022026"/>
            <a:chExt cx="4590708" cy="896986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B461E656-7AAF-4277-87C4-64C7D1F990B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690200" y="2022026"/>
              <a:ext cx="4590708" cy="896986"/>
            </a:xfrm>
            <a:prstGeom prst="roundRect">
              <a:avLst>
                <a:gd name="adj" fmla="val 4134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619A1F2B-5994-43C5-889A-02E5AB2A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836" y="2218238"/>
              <a:ext cx="3853848" cy="50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FF0066"/>
                </a:buClr>
                <a:buSzPct val="75000"/>
                <a:buNone/>
              </a:pPr>
              <a:r>
                <a:rPr lang="en-US" altLang="zh-CN" sz="2000" dirty="0">
                  <a:latin typeface="+mn-lt"/>
                  <a:cs typeface="+mn-ea"/>
                  <a:sym typeface="+mn-lt"/>
                </a:rPr>
                <a:t>A. </a:t>
              </a:r>
              <a:r>
                <a:rPr lang="zh-CN" altLang="en-US" sz="2000" dirty="0">
                  <a:latin typeface="+mn-lt"/>
                  <a:cs typeface="+mn-ea"/>
                  <a:sym typeface="+mn-lt"/>
                </a:rPr>
                <a:t>轻型   溃疡小而浅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A677F26-8F2E-438D-9889-D95B8C70A86F}"/>
              </a:ext>
            </a:extLst>
          </p:cNvPr>
          <p:cNvGrpSpPr/>
          <p:nvPr/>
        </p:nvGrpSpPr>
        <p:grpSpPr>
          <a:xfrm>
            <a:off x="1690200" y="3195283"/>
            <a:ext cx="4590708" cy="896986"/>
            <a:chOff x="1690200" y="3115224"/>
            <a:chExt cx="4590708" cy="896986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F753B9C7-41BA-4122-A4D3-E00FC713A9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690200" y="3115224"/>
              <a:ext cx="4590708" cy="896986"/>
            </a:xfrm>
            <a:prstGeom prst="roundRect">
              <a:avLst>
                <a:gd name="adj" fmla="val 4134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7BF86110-711F-4B29-9FE1-C0DF33FEB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836" y="3311436"/>
              <a:ext cx="3853848" cy="50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FF0066"/>
                </a:buClr>
                <a:buSzPct val="75000"/>
                <a:buNone/>
              </a:pPr>
              <a:r>
                <a:rPr lang="en-US" altLang="zh-CN" sz="2000" dirty="0">
                  <a:latin typeface="+mn-lt"/>
                  <a:cs typeface="+mn-ea"/>
                  <a:sym typeface="+mn-lt"/>
                </a:rPr>
                <a:t>B. </a:t>
              </a:r>
              <a:r>
                <a:rPr lang="zh-CN" altLang="en-US" sz="2000" dirty="0">
                  <a:latin typeface="+mn-lt"/>
                  <a:cs typeface="+mn-ea"/>
                  <a:sym typeface="+mn-lt"/>
                </a:rPr>
                <a:t>重型   溃疡大而深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D24BD4-698B-4D23-82D5-70ABE2AC9CEE}"/>
              </a:ext>
            </a:extLst>
          </p:cNvPr>
          <p:cNvGrpSpPr/>
          <p:nvPr/>
        </p:nvGrpSpPr>
        <p:grpSpPr>
          <a:xfrm>
            <a:off x="1690200" y="4434084"/>
            <a:ext cx="4590708" cy="896986"/>
            <a:chOff x="1690200" y="4312412"/>
            <a:chExt cx="4590708" cy="896986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52E4912B-83EA-47DE-AF20-4A779B0F92A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690200" y="4312412"/>
              <a:ext cx="4590708" cy="896986"/>
            </a:xfrm>
            <a:prstGeom prst="roundRect">
              <a:avLst>
                <a:gd name="adj" fmla="val 4134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2294A891-1B86-4EA9-959B-6C0F800D7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836" y="4508624"/>
              <a:ext cx="3853848" cy="50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FF0066"/>
                </a:buClr>
                <a:buSzPct val="75000"/>
                <a:buNone/>
              </a:pPr>
              <a:r>
                <a:rPr lang="en-US" altLang="zh-CN" sz="2000" dirty="0">
                  <a:latin typeface="+mn-lt"/>
                  <a:cs typeface="+mn-ea"/>
                  <a:sym typeface="+mn-lt"/>
                </a:rPr>
                <a:t>C. </a:t>
              </a:r>
              <a:r>
                <a:rPr lang="zh-CN" altLang="en-US" sz="2000" dirty="0">
                  <a:latin typeface="+mn-lt"/>
                  <a:cs typeface="+mn-ea"/>
                  <a:sym typeface="+mn-lt"/>
                </a:rPr>
                <a:t>疱疹样   散在分布，似满天星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9055B0C-41F7-465B-BC91-0C9F9A5A8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60" y="1135097"/>
            <a:ext cx="5052350" cy="50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类型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5884" y="2133014"/>
            <a:ext cx="2854734" cy="3409071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E252F1D2-7E54-45D9-8919-0C87F1FD047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852577" y="2283966"/>
            <a:ext cx="1832276" cy="36145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轻型</a:t>
            </a:r>
          </a:p>
        </p:txBody>
      </p:sp>
      <p:pic>
        <p:nvPicPr>
          <p:cNvPr id="11" name="图片 47" descr="轻型.jpg">
            <a:extLst>
              <a:ext uri="{FF2B5EF4-FFF2-40B4-BE49-F238E27FC236}">
                <a16:creationId xmlns:a16="http://schemas.microsoft.com/office/drawing/2014/main" id="{1E645C17-4026-4259-AD26-21E5A615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1963021" y="2829863"/>
            <a:ext cx="2312773" cy="24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38B3966E-A868-4D0B-B2E3-ACC50BAE65E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668633" y="2133014"/>
            <a:ext cx="2854734" cy="3409071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2C365AD-00A0-43F5-91F3-FA7A01F412B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825326" y="2283966"/>
            <a:ext cx="183227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重型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8BDAC636-FEF6-4095-B3F9-1384720FA23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641382" y="2133014"/>
            <a:ext cx="2854734" cy="3409071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87DDAE5F-83D9-4213-91AB-19AC8CD6AB9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98075" y="2283966"/>
            <a:ext cx="183227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疱疹样</a:t>
            </a:r>
          </a:p>
        </p:txBody>
      </p:sp>
      <p:pic>
        <p:nvPicPr>
          <p:cNvPr id="22" name="图片 48" descr="重型.jpg">
            <a:extLst>
              <a:ext uri="{FF2B5EF4-FFF2-40B4-BE49-F238E27FC236}">
                <a16:creationId xmlns:a16="http://schemas.microsoft.com/office/drawing/2014/main" id="{06AA5653-8FF5-4768-A9C5-E1D29ADFF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>
            <a:fillRect/>
          </a:stretch>
        </p:blipFill>
        <p:spPr bwMode="auto">
          <a:xfrm>
            <a:off x="4948568" y="2829863"/>
            <a:ext cx="2295373" cy="24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9" descr="疱疹型.jpg">
            <a:extLst>
              <a:ext uri="{FF2B5EF4-FFF2-40B4-BE49-F238E27FC236}">
                <a16:creationId xmlns:a16="http://schemas.microsoft.com/office/drawing/2014/main" id="{8FB8966D-A15E-4C68-AA45-C3489E566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>
            <a:fillRect/>
          </a:stretch>
        </p:blipFill>
        <p:spPr bwMode="auto">
          <a:xfrm>
            <a:off x="7903869" y="2829863"/>
            <a:ext cx="2313286" cy="24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7" grpId="0"/>
      <p:bldP spid="14" grpId="0" animBg="1"/>
      <p:bldP spid="15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病因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31B9D18D-B485-452F-9DBB-BEE6803EBA77}"/>
              </a:ext>
            </a:extLst>
          </p:cNvPr>
          <p:cNvSpPr/>
          <p:nvPr/>
        </p:nvSpPr>
        <p:spPr>
          <a:xfrm>
            <a:off x="1669755" y="1693463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1.</a:t>
            </a:r>
            <a:r>
              <a:rPr lang="zh-CN" altLang="en-US" sz="2400">
                <a:solidFill>
                  <a:schemeClr val="tx1"/>
                </a:solidFill>
              </a:rPr>
              <a:t>局部创伤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7BFD14-CF1F-4427-8C1C-7E749A66D741}"/>
              </a:ext>
            </a:extLst>
          </p:cNvPr>
          <p:cNvSpPr/>
          <p:nvPr/>
        </p:nvSpPr>
        <p:spPr>
          <a:xfrm>
            <a:off x="5051260" y="1693463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2.</a:t>
            </a:r>
            <a:r>
              <a:rPr lang="zh-CN" altLang="en-US" sz="2400" dirty="0">
                <a:solidFill>
                  <a:schemeClr val="tx1"/>
                </a:solidFill>
              </a:rPr>
              <a:t>消化系统疾病及功能紊乱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1AA719F-6373-44C5-BF49-AA42CC2CA3FB}"/>
              </a:ext>
            </a:extLst>
          </p:cNvPr>
          <p:cNvSpPr/>
          <p:nvPr/>
        </p:nvSpPr>
        <p:spPr>
          <a:xfrm>
            <a:off x="8432765" y="1693463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3.</a:t>
            </a:r>
            <a:r>
              <a:rPr lang="zh-CN" altLang="en-US" sz="2400" dirty="0">
                <a:solidFill>
                  <a:schemeClr val="tx1"/>
                </a:solidFill>
              </a:rPr>
              <a:t>内分泌变化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D49B0A9-1865-4360-BF23-9B205922EDAC}"/>
              </a:ext>
            </a:extLst>
          </p:cNvPr>
          <p:cNvSpPr/>
          <p:nvPr/>
        </p:nvSpPr>
        <p:spPr>
          <a:xfrm>
            <a:off x="1669755" y="3987366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6.</a:t>
            </a:r>
            <a:r>
              <a:rPr lang="zh-CN" altLang="en-US" sz="2400" dirty="0">
                <a:solidFill>
                  <a:schemeClr val="tx1"/>
                </a:solidFill>
              </a:rPr>
              <a:t>食物及微量元素缺乏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166D2B3-F6CF-4A5D-BCD8-C838B778D8E8}"/>
              </a:ext>
            </a:extLst>
          </p:cNvPr>
          <p:cNvSpPr/>
          <p:nvPr/>
        </p:nvSpPr>
        <p:spPr>
          <a:xfrm>
            <a:off x="5051260" y="3987366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5.</a:t>
            </a:r>
            <a:r>
              <a:rPr lang="zh-CN" altLang="en-US" sz="2400" dirty="0">
                <a:solidFill>
                  <a:schemeClr val="tx1"/>
                </a:solidFill>
              </a:rPr>
              <a:t>遗传因素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8F38038-E08D-4A40-96E3-330DCBCB4DB6}"/>
              </a:ext>
            </a:extLst>
          </p:cNvPr>
          <p:cNvSpPr/>
          <p:nvPr/>
        </p:nvSpPr>
        <p:spPr>
          <a:xfrm>
            <a:off x="8432765" y="3987366"/>
            <a:ext cx="2089480" cy="20894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4.</a:t>
            </a:r>
            <a:r>
              <a:rPr lang="zh-CN" altLang="en-US" sz="2400" dirty="0">
                <a:solidFill>
                  <a:schemeClr val="tx1"/>
                </a:solidFill>
              </a:rPr>
              <a:t>精神因素</a:t>
            </a:r>
          </a:p>
        </p:txBody>
      </p:sp>
    </p:spTree>
    <p:extLst>
      <p:ext uri="{BB962C8B-B14F-4D97-AF65-F5344CB8AC3E}">
        <p14:creationId xmlns:p14="http://schemas.microsoft.com/office/powerpoint/2010/main" val="9051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9" grpId="0" animBg="1"/>
      <p:bldP spid="30" grpId="0" animBg="1"/>
      <p:bldP spid="35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768111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消化系统疾病及功能紊乱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953EE9-080A-4F99-B4AE-B289C069EB86}"/>
              </a:ext>
            </a:extLst>
          </p:cNvPr>
          <p:cNvGrpSpPr/>
          <p:nvPr/>
        </p:nvGrpSpPr>
        <p:grpSpPr>
          <a:xfrm>
            <a:off x="1657351" y="2666485"/>
            <a:ext cx="5714979" cy="2481253"/>
            <a:chOff x="1657351" y="2435720"/>
            <a:chExt cx="5714979" cy="24812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63B9BE-444D-4DE6-BF77-C73265670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4318" y="2556361"/>
              <a:ext cx="5688012" cy="2360612"/>
              <a:chOff x="919" y="1946"/>
              <a:chExt cx="3497" cy="1441"/>
            </a:xfr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DE8983D-D621-4C67-8AEA-718B28A245A2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1971" y="935"/>
                <a:ext cx="1433" cy="345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1301 w 43200"/>
                  <a:gd name="T1" fmla="*/ 40899 h 43200"/>
                  <a:gd name="T2" fmla="*/ 33169 w 43200"/>
                  <a:gd name="T3" fmla="*/ 3984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1300" y="40898"/>
                    </a:moveTo>
                    <a:cubicBezTo>
                      <a:pt x="28291" y="42412"/>
                      <a:pt x="2496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8996"/>
                      <a:pt x="39415" y="35878"/>
                      <a:pt x="33169" y="39840"/>
                    </a:cubicBezTo>
                  </a:path>
                  <a:path w="43200" h="43200" stroke="0" extrusionOk="0">
                    <a:moveTo>
                      <a:pt x="31300" y="40898"/>
                    </a:moveTo>
                    <a:cubicBezTo>
                      <a:pt x="28291" y="42412"/>
                      <a:pt x="2496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8996"/>
                      <a:pt x="39415" y="35878"/>
                      <a:pt x="33169" y="3984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  <a:round/>
                <a:headEnd/>
                <a:tailEnd type="arrow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5D02D12D-0542-4433-9F01-60678AFD35DA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1893" y="976"/>
                <a:ext cx="1437" cy="338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4124 w 43200"/>
                  <a:gd name="T1" fmla="*/ 41865 h 41865"/>
                  <a:gd name="T2" fmla="*/ 34560 w 43200"/>
                  <a:gd name="T3" fmla="*/ 38880 h 41865"/>
                  <a:gd name="T4" fmla="*/ 21600 w 43200"/>
                  <a:gd name="T5" fmla="*/ 21600 h 4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865" fill="none" extrusionOk="0">
                    <a:moveTo>
                      <a:pt x="14124" y="41864"/>
                    </a:moveTo>
                    <a:cubicBezTo>
                      <a:pt x="5636" y="38734"/>
                      <a:pt x="0" y="306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8398"/>
                      <a:pt x="39999" y="34800"/>
                      <a:pt x="34560" y="38879"/>
                    </a:cubicBezTo>
                  </a:path>
                  <a:path w="43200" h="41865" stroke="0" extrusionOk="0">
                    <a:moveTo>
                      <a:pt x="14124" y="41864"/>
                    </a:moveTo>
                    <a:cubicBezTo>
                      <a:pt x="5636" y="38734"/>
                      <a:pt x="0" y="306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8398"/>
                      <a:pt x="39999" y="34800"/>
                      <a:pt x="34560" y="3887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  <a:round/>
                <a:headEnd/>
                <a:tailEnd type="arrow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4" name="Arc 15">
              <a:extLst>
                <a:ext uri="{FF2B5EF4-FFF2-40B4-BE49-F238E27FC236}">
                  <a16:creationId xmlns:a16="http://schemas.microsoft.com/office/drawing/2014/main" id="{CC0D3630-4DDD-49FC-A305-FE0D65C9B619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3372645" y="922039"/>
              <a:ext cx="2195512" cy="5626100"/>
            </a:xfrm>
            <a:custGeom>
              <a:avLst/>
              <a:gdLst>
                <a:gd name="G0" fmla="+- 19812 0 0"/>
                <a:gd name="G1" fmla="+- 21600 0 0"/>
                <a:gd name="G2" fmla="+- 21600 0 0"/>
                <a:gd name="T0" fmla="*/ 0 w 41412"/>
                <a:gd name="T1" fmla="*/ 12994 h 41573"/>
                <a:gd name="T2" fmla="*/ 28035 w 41412"/>
                <a:gd name="T3" fmla="*/ 41573 h 41573"/>
                <a:gd name="T4" fmla="*/ 19812 w 41412"/>
                <a:gd name="T5" fmla="*/ 21600 h 4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12" h="41573" fill="none" extrusionOk="0">
                  <a:moveTo>
                    <a:pt x="0" y="12994"/>
                  </a:moveTo>
                  <a:cubicBezTo>
                    <a:pt x="3427" y="5104"/>
                    <a:pt x="11209" y="-1"/>
                    <a:pt x="19812" y="0"/>
                  </a:cubicBezTo>
                  <a:cubicBezTo>
                    <a:pt x="31741" y="0"/>
                    <a:pt x="41412" y="9670"/>
                    <a:pt x="41412" y="21600"/>
                  </a:cubicBezTo>
                  <a:cubicBezTo>
                    <a:pt x="41412" y="30353"/>
                    <a:pt x="36129" y="38241"/>
                    <a:pt x="28035" y="41573"/>
                  </a:cubicBezTo>
                </a:path>
                <a:path w="41412" h="41573" stroke="0" extrusionOk="0">
                  <a:moveTo>
                    <a:pt x="0" y="12994"/>
                  </a:moveTo>
                  <a:cubicBezTo>
                    <a:pt x="3427" y="5104"/>
                    <a:pt x="11209" y="-1"/>
                    <a:pt x="19812" y="0"/>
                  </a:cubicBezTo>
                  <a:cubicBezTo>
                    <a:pt x="31741" y="0"/>
                    <a:pt x="41412" y="9670"/>
                    <a:pt x="41412" y="21600"/>
                  </a:cubicBezTo>
                  <a:cubicBezTo>
                    <a:pt x="41412" y="30353"/>
                    <a:pt x="36129" y="38241"/>
                    <a:pt x="28035" y="41573"/>
                  </a:cubicBezTo>
                  <a:lnTo>
                    <a:pt x="19812" y="216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5" name="Arc 17">
              <a:extLst>
                <a:ext uri="{FF2B5EF4-FFF2-40B4-BE49-F238E27FC236}">
                  <a16:creationId xmlns:a16="http://schemas.microsoft.com/office/drawing/2014/main" id="{A0DE197B-C61A-42AA-9DE2-F88D2A088E76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3391694" y="710902"/>
              <a:ext cx="2182813" cy="5632450"/>
            </a:xfrm>
            <a:custGeom>
              <a:avLst/>
              <a:gdLst>
                <a:gd name="G0" fmla="+- 19534 0 0"/>
                <a:gd name="G1" fmla="+- 21600 0 0"/>
                <a:gd name="G2" fmla="+- 21600 0 0"/>
                <a:gd name="T0" fmla="*/ 0 w 41134"/>
                <a:gd name="T1" fmla="*/ 12382 h 41573"/>
                <a:gd name="T2" fmla="*/ 27757 w 41134"/>
                <a:gd name="T3" fmla="*/ 41573 h 41573"/>
                <a:gd name="T4" fmla="*/ 19534 w 41134"/>
                <a:gd name="T5" fmla="*/ 21600 h 4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34" h="41573" fill="none" extrusionOk="0">
                  <a:moveTo>
                    <a:pt x="-1" y="12381"/>
                  </a:moveTo>
                  <a:cubicBezTo>
                    <a:pt x="3566" y="4822"/>
                    <a:pt x="11175" y="-1"/>
                    <a:pt x="19534" y="0"/>
                  </a:cubicBezTo>
                  <a:cubicBezTo>
                    <a:pt x="31463" y="0"/>
                    <a:pt x="41134" y="9670"/>
                    <a:pt x="41134" y="21600"/>
                  </a:cubicBezTo>
                  <a:cubicBezTo>
                    <a:pt x="41134" y="30353"/>
                    <a:pt x="35851" y="38241"/>
                    <a:pt x="27757" y="41573"/>
                  </a:cubicBezTo>
                </a:path>
                <a:path w="41134" h="41573" stroke="0" extrusionOk="0">
                  <a:moveTo>
                    <a:pt x="-1" y="12381"/>
                  </a:moveTo>
                  <a:cubicBezTo>
                    <a:pt x="3566" y="4822"/>
                    <a:pt x="11175" y="-1"/>
                    <a:pt x="19534" y="0"/>
                  </a:cubicBezTo>
                  <a:cubicBezTo>
                    <a:pt x="31463" y="0"/>
                    <a:pt x="41134" y="9670"/>
                    <a:pt x="41134" y="21600"/>
                  </a:cubicBezTo>
                  <a:cubicBezTo>
                    <a:pt x="41134" y="30353"/>
                    <a:pt x="35851" y="38241"/>
                    <a:pt x="27757" y="41573"/>
                  </a:cubicBezTo>
                  <a:lnTo>
                    <a:pt x="19534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5AC983"/>
                </a:gs>
              </a:gsLst>
              <a:lin ang="5400000" scaled="1"/>
            </a:gradFill>
            <a:ln w="19050">
              <a:noFill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A066ED23-B89C-4145-9D3D-8A9EBD2A6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4113" y="3894633"/>
              <a:ext cx="1584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solidFill>
                    <a:srgbClr val="1C1C1C"/>
                  </a:solidFill>
                </a:rPr>
                <a:t>30%—48% 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8043BCD-297D-4E27-8DF7-693ECF63A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53" y="1905202"/>
            <a:ext cx="3902210" cy="3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其他因素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3">
            <a:extLst>
              <a:ext uri="{FF2B5EF4-FFF2-40B4-BE49-F238E27FC236}">
                <a16:creationId xmlns:a16="http://schemas.microsoft.com/office/drawing/2014/main" id="{4AFF00F5-9622-4F12-99FA-F4F6DE9B07A0}"/>
              </a:ext>
            </a:extLst>
          </p:cNvPr>
          <p:cNvSpPr>
            <a:spLocks noChangeArrowheads="1"/>
          </p:cNvSpPr>
          <p:nvPr/>
        </p:nvSpPr>
        <p:spPr bwMode="gray">
          <a:xfrm rot="17973186">
            <a:off x="6257637" y="2503815"/>
            <a:ext cx="806345" cy="293885"/>
          </a:xfrm>
          <a:prstGeom prst="rightArrow">
            <a:avLst>
              <a:gd name="adj1" fmla="val 35167"/>
              <a:gd name="adj2" fmla="val 111109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66DD98FF-6351-48FA-8C67-F551530F9A2B}"/>
              </a:ext>
            </a:extLst>
          </p:cNvPr>
          <p:cNvSpPr>
            <a:spLocks noChangeArrowheads="1"/>
          </p:cNvSpPr>
          <p:nvPr/>
        </p:nvSpPr>
        <p:spPr bwMode="gray">
          <a:xfrm rot="3465783">
            <a:off x="6257637" y="4707949"/>
            <a:ext cx="806345" cy="293885"/>
          </a:xfrm>
          <a:prstGeom prst="rightArrow">
            <a:avLst>
              <a:gd name="adj1" fmla="val 35167"/>
              <a:gd name="adj2" fmla="val 111109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28D85A74-EA3A-4487-971A-89DE34CDD253}"/>
              </a:ext>
            </a:extLst>
          </p:cNvPr>
          <p:cNvSpPr>
            <a:spLocks noChangeArrowheads="1"/>
          </p:cNvSpPr>
          <p:nvPr/>
        </p:nvSpPr>
        <p:spPr bwMode="gray">
          <a:xfrm rot="14369022">
            <a:off x="5015974" y="2580960"/>
            <a:ext cx="806345" cy="293885"/>
          </a:xfrm>
          <a:prstGeom prst="rightArrow">
            <a:avLst>
              <a:gd name="adj1" fmla="val 35167"/>
              <a:gd name="adj2" fmla="val 111109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8ABAFD18-AFDE-404B-94C7-79A2AB97D46C}"/>
              </a:ext>
            </a:extLst>
          </p:cNvPr>
          <p:cNvSpPr>
            <a:spLocks noChangeArrowheads="1"/>
          </p:cNvSpPr>
          <p:nvPr/>
        </p:nvSpPr>
        <p:spPr bwMode="gray">
          <a:xfrm rot="7535209">
            <a:off x="4975565" y="4673050"/>
            <a:ext cx="808182" cy="295722"/>
          </a:xfrm>
          <a:prstGeom prst="rightArrow">
            <a:avLst>
              <a:gd name="adj1" fmla="val 35167"/>
              <a:gd name="adj2" fmla="val 110670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A8D8847C-7AF8-4B5C-9F9E-ADE203AE7B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6325" y="3652720"/>
            <a:ext cx="806345" cy="293885"/>
          </a:xfrm>
          <a:prstGeom prst="rightArrow">
            <a:avLst>
              <a:gd name="adj1" fmla="val 35167"/>
              <a:gd name="adj2" fmla="val 111109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ABF2197E-94C6-4B65-8749-1E9ECAB85ADF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4392388" y="3645373"/>
            <a:ext cx="879817" cy="295722"/>
          </a:xfrm>
          <a:prstGeom prst="rightArrow">
            <a:avLst>
              <a:gd name="adj1" fmla="val 35167"/>
              <a:gd name="adj2" fmla="val 120480"/>
            </a:avLst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FCC9C9A0-9868-4426-AB16-D62EC6AE48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3401" y="1850841"/>
            <a:ext cx="3813154" cy="3814988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2062DCDE-FE51-4D28-B602-73CA15B146F7}"/>
              </a:ext>
            </a:extLst>
          </p:cNvPr>
          <p:cNvGrpSpPr>
            <a:grpSpLocks/>
          </p:cNvGrpSpPr>
          <p:nvPr/>
        </p:nvGrpSpPr>
        <p:grpSpPr bwMode="auto">
          <a:xfrm>
            <a:off x="4893828" y="2690250"/>
            <a:ext cx="2200461" cy="2200461"/>
            <a:chOff x="2238" y="1769"/>
            <a:chExt cx="1361" cy="1361"/>
          </a:xfrm>
          <a:solidFill>
            <a:schemeClr val="bg1"/>
          </a:solidFill>
        </p:grpSpPr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F5F855E3-2107-4F2D-8118-9C719BC84A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28CAC3C3-C49A-4008-ABC6-18FF09DB43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13" y="2122"/>
              <a:ext cx="132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2400">
                <a:solidFill>
                  <a:srgbClr val="080808"/>
                </a:solidFill>
              </a:endParaRPr>
            </a:p>
          </p:txBody>
        </p:sp>
      </p:grpSp>
      <p:sp>
        <p:nvSpPr>
          <p:cNvPr id="29" name="AutoShape 21">
            <a:extLst>
              <a:ext uri="{FF2B5EF4-FFF2-40B4-BE49-F238E27FC236}">
                <a16:creationId xmlns:a16="http://schemas.microsoft.com/office/drawing/2014/main" id="{A413BB7E-9212-470C-9472-B4D8C28E3F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0690" y="3570066"/>
            <a:ext cx="2639451" cy="464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+mn-ea"/>
              </a:rPr>
              <a:t>全身系统疾病</a:t>
            </a:r>
            <a:endParaRPr lang="en-US" altLang="zh-CN" dirty="0">
              <a:latin typeface="+mn-ea"/>
            </a:endParaRPr>
          </a:p>
        </p:txBody>
      </p:sp>
      <p:sp>
        <p:nvSpPr>
          <p:cNvPr id="30" name="AutoShape 22">
            <a:extLst>
              <a:ext uri="{FF2B5EF4-FFF2-40B4-BE49-F238E27FC236}">
                <a16:creationId xmlns:a16="http://schemas.microsoft.com/office/drawing/2014/main" id="{409B11A3-1B02-4CE1-BD64-070703E0A4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08666" y="1939006"/>
            <a:ext cx="2639451" cy="4665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+mn-ea"/>
              </a:rPr>
              <a:t>感染性疾病</a:t>
            </a:r>
            <a:endParaRPr lang="en-US" altLang="zh-CN" dirty="0">
              <a:latin typeface="+mn-ea"/>
            </a:endParaRPr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DFDDD63F-B7B2-4B3D-867E-3FB7D86D03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08666" y="5044998"/>
            <a:ext cx="2639451" cy="4647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+mn-ea"/>
              </a:rPr>
              <a:t>自由基</a:t>
            </a:r>
            <a:endParaRPr lang="en-US" altLang="zh-CN" dirty="0">
              <a:latin typeface="+mn-ea"/>
            </a:endParaRPr>
          </a:p>
        </p:txBody>
      </p:sp>
      <p:sp>
        <p:nvSpPr>
          <p:cNvPr id="33" name="AutoShape 24">
            <a:extLst>
              <a:ext uri="{FF2B5EF4-FFF2-40B4-BE49-F238E27FC236}">
                <a16:creationId xmlns:a16="http://schemas.microsoft.com/office/drawing/2014/main" id="{D11A363A-765A-499A-AABC-F94D120B64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64714" y="3570066"/>
            <a:ext cx="2716596" cy="464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Aa粗圆 (非商业使用)" panose="02020600040101010101" pitchFamily="18" charset="-122"/>
                <a:ea typeface="Aa粗圆 (非商业使用)" panose="02020600040101010101" pitchFamily="18" charset="-122"/>
              </a:rPr>
              <a:t>牙膏中某些成分</a:t>
            </a:r>
            <a:endParaRPr lang="en-US" altLang="zh-CN" dirty="0">
              <a:latin typeface="Aa粗圆 (非商业使用)" panose="02020600040101010101" pitchFamily="18" charset="-122"/>
              <a:ea typeface="Aa粗圆 (非商业使用)" panose="02020600040101010101" pitchFamily="18" charset="-122"/>
            </a:endParaRPr>
          </a:p>
        </p:txBody>
      </p:sp>
      <p:sp>
        <p:nvSpPr>
          <p:cNvPr id="34" name="AutoShape 25">
            <a:extLst>
              <a:ext uri="{FF2B5EF4-FFF2-40B4-BE49-F238E27FC236}">
                <a16:creationId xmlns:a16="http://schemas.microsoft.com/office/drawing/2014/main" id="{F2B72BDF-616F-45D3-9D0B-C02A66386B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7756" y="1939006"/>
            <a:ext cx="2716597" cy="4665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Aa粗圆 (非商业使用)" panose="02020600040101010101" pitchFamily="18" charset="-122"/>
                <a:ea typeface="Aa粗圆 (非商业使用)" panose="02020600040101010101" pitchFamily="18" charset="-122"/>
              </a:rPr>
              <a:t>药物</a:t>
            </a:r>
            <a:endParaRPr lang="en-US" altLang="zh-CN" dirty="0">
              <a:latin typeface="Aa粗圆 (非商业使用)" panose="02020600040101010101" pitchFamily="18" charset="-122"/>
              <a:ea typeface="Aa粗圆 (非商业使用)" panose="02020600040101010101" pitchFamily="18" charset="-122"/>
            </a:endParaRPr>
          </a:p>
        </p:txBody>
      </p:sp>
      <p:sp>
        <p:nvSpPr>
          <p:cNvPr id="35" name="AutoShape 26">
            <a:extLst>
              <a:ext uri="{FF2B5EF4-FFF2-40B4-BE49-F238E27FC236}">
                <a16:creationId xmlns:a16="http://schemas.microsoft.com/office/drawing/2014/main" id="{2473AA53-331E-416D-9393-4432AC1B2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7756" y="5044998"/>
            <a:ext cx="2716597" cy="4647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latin typeface="Aa粗圆 (非商业使用)" panose="02020600040101010101" pitchFamily="18" charset="-122"/>
                <a:ea typeface="Aa粗圆 (非商业使用)" panose="02020600040101010101" pitchFamily="18" charset="-122"/>
              </a:rPr>
              <a:t>微循环障碍</a:t>
            </a:r>
            <a:endParaRPr lang="en-US" altLang="zh-CN" dirty="0">
              <a:latin typeface="Aa粗圆 (非商业使用)" panose="02020600040101010101" pitchFamily="18" charset="-122"/>
              <a:ea typeface="Aa粗圆 (非商业使用)" panose="02020600040101010101" pitchFamily="18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B313609C-F5F0-4E10-B4F2-8499099BC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46" y="3027394"/>
            <a:ext cx="2069980" cy="1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853336-F51D-4549-83C5-F3D9B965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259080"/>
            <a:ext cx="7376160" cy="7376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A8041F-CCB5-4AF3-AE90-98E97F068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2299304-4CCD-4056-875C-FF87C60FFA68}"/>
              </a:ext>
            </a:extLst>
          </p:cNvPr>
          <p:cNvSpPr/>
          <p:nvPr/>
        </p:nvSpPr>
        <p:spPr>
          <a:xfrm>
            <a:off x="594167" y="451413"/>
            <a:ext cx="11003666" cy="5955174"/>
          </a:xfrm>
          <a:prstGeom prst="roundRect">
            <a:avLst>
              <a:gd name="adj" fmla="val 3878"/>
            </a:avLst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AD323-5489-4337-ACFC-37CFC897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" y="707873"/>
            <a:ext cx="854452" cy="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C80021-051B-4904-BED1-52DFDBE05CFE}"/>
              </a:ext>
            </a:extLst>
          </p:cNvPr>
          <p:cNvSpPr/>
          <p:nvPr/>
        </p:nvSpPr>
        <p:spPr>
          <a:xfrm>
            <a:off x="1840080" y="797184"/>
            <a:ext cx="4590709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营养原则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8A891F3-4809-4BDF-91B0-9EBE4EE5E809}"/>
              </a:ext>
            </a:extLst>
          </p:cNvPr>
          <p:cNvCxnSpPr/>
          <p:nvPr/>
        </p:nvCxnSpPr>
        <p:spPr>
          <a:xfrm>
            <a:off x="1690200" y="781154"/>
            <a:ext cx="0" cy="7078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>
            <a:extLst>
              <a:ext uri="{FF2B5EF4-FFF2-40B4-BE49-F238E27FC236}">
                <a16:creationId xmlns:a16="http://schemas.microsoft.com/office/drawing/2014/main" id="{B461E656-7AAF-4277-87C4-64C7D1F990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0200" y="1678921"/>
            <a:ext cx="2859950" cy="43541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619A1F2B-5994-43C5-889A-02E5AB2A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938" y="2896988"/>
            <a:ext cx="2499042" cy="28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维生素</a:t>
            </a:r>
            <a:r>
              <a:rPr lang="en-US" altLang="zh-CN" sz="2000" dirty="0">
                <a:latin typeface="+mn-lt"/>
                <a:cs typeface="+mn-ea"/>
                <a:sym typeface="+mn-lt"/>
              </a:rPr>
              <a:t>B1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2000" dirty="0">
                <a:latin typeface="+mn-lt"/>
                <a:cs typeface="+mn-ea"/>
                <a:sym typeface="+mn-lt"/>
              </a:rPr>
              <a:t>B2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2000" dirty="0">
                <a:latin typeface="+mn-lt"/>
                <a:cs typeface="+mn-ea"/>
                <a:sym typeface="+mn-lt"/>
              </a:rPr>
              <a:t>B12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、烟酸、叶酸等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主食粗细搭配、荤素搭配。糙米、瘦肉、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奶类、硬果类食物，豆类制品和蛋类制品。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E252F1D2-7E54-45D9-8919-0C87F1FD047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833938" y="2176243"/>
            <a:ext cx="271621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族维生素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CB1E583-51FF-4CD5-8212-93AF3394634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83409" y="1678921"/>
            <a:ext cx="2859950" cy="43541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A45CC9CF-7F75-44DC-BAD7-70982AE5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147" y="2896988"/>
            <a:ext cx="2499042" cy="28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鸡蛋黄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每日进食鸡蛋</a:t>
            </a:r>
            <a:r>
              <a:rPr lang="en-US" altLang="zh-CN" sz="2000" dirty="0">
                <a:latin typeface="+mn-lt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cs typeface="+mn-ea"/>
                <a:sym typeface="+mn-lt"/>
              </a:rPr>
              <a:t>个，长期坚持。特别提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醒：高脂血症患者，隔日进食一个鸡蛋。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endParaRPr lang="zh-CN" alt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7622981B-0F5B-4ABA-AA5D-D323E0CA691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927147" y="2176243"/>
            <a:ext cx="271621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卵磷脂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48D2BE41-EFC2-42B7-9528-6B4BC56C6A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76618" y="1678921"/>
            <a:ext cx="2859950" cy="4354158"/>
          </a:xfrm>
          <a:prstGeom prst="roundRect">
            <a:avLst>
              <a:gd name="adj" fmla="val 413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B5B93180-9501-46DF-B359-A5B28C28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356" y="2896988"/>
            <a:ext cx="2499042" cy="23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修复创面必须的营养素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牛奶、鸡蛋、瘦肉、海产品、豆类，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66"/>
              </a:buClr>
              <a:buSzPct val="75000"/>
              <a:buNone/>
            </a:pPr>
            <a:r>
              <a:rPr lang="zh-CN" altLang="en-US" sz="2000" dirty="0">
                <a:latin typeface="+mn-lt"/>
                <a:cs typeface="+mn-ea"/>
                <a:sym typeface="+mn-lt"/>
              </a:rPr>
              <a:t>每日保证一定摄入量。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39FCBD7A-45C5-495A-B94D-3BED85C7F8C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020356" y="2176243"/>
            <a:ext cx="271621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优质蛋白质</a:t>
            </a:r>
          </a:p>
        </p:txBody>
      </p:sp>
    </p:spTree>
    <p:extLst>
      <p:ext uri="{BB962C8B-B14F-4D97-AF65-F5344CB8AC3E}">
        <p14:creationId xmlns:p14="http://schemas.microsoft.com/office/powerpoint/2010/main" val="2504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2" grpId="0"/>
      <p:bldP spid="37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AC983"/>
      </a:accent1>
      <a:accent2>
        <a:srgbClr val="EC7B2F"/>
      </a:accent2>
      <a:accent3>
        <a:srgbClr val="A5A5A5"/>
      </a:accent3>
      <a:accent4>
        <a:srgbClr val="FFBE00"/>
      </a:accent4>
      <a:accent5>
        <a:srgbClr val="5B9BD4"/>
      </a:accent5>
      <a:accent6>
        <a:srgbClr val="6EAC46"/>
      </a:accent6>
      <a:hlink>
        <a:srgbClr val="0563C1"/>
      </a:hlink>
      <a:folHlink>
        <a:srgbClr val="954D72"/>
      </a:folHlink>
    </a:clrScheme>
    <a:fontScheme name="0niyc3fw">
      <a:majorFont>
        <a:latin typeface="Aa粗圆 (非商业使用)" panose="020F0302020204030204"/>
        <a:ea typeface="Aa粗圆 (非商业使用)"/>
        <a:cs typeface=""/>
      </a:majorFont>
      <a:minorFont>
        <a:latin typeface="Aa粗圆 (非商业使用)" panose="020F0502020204030204"/>
        <a:ea typeface="Aa粗圆 (非商业使用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AC983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533</Words>
  <Application>Microsoft Office PowerPoint</Application>
  <PresentationFormat>宽屏</PresentationFormat>
  <Paragraphs>83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Aa粗圆 (非商业使用)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-bing</dc:creator>
  <cp:lastModifiedBy>Windows 用户</cp:lastModifiedBy>
  <cp:revision>74</cp:revision>
  <dcterms:created xsi:type="dcterms:W3CDTF">2020-01-14T17:55:47Z</dcterms:created>
  <dcterms:modified xsi:type="dcterms:W3CDTF">2021-02-01T12:09:07Z</dcterms:modified>
</cp:coreProperties>
</file>