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27"/>
  </p:notesMasterIdLst>
  <p:handoutMasterIdLst>
    <p:handoutMasterId r:id="rId28"/>
  </p:handoutMasterIdLst>
  <p:sldIdLst>
    <p:sldId id="256" r:id="rId3"/>
    <p:sldId id="257" r:id="rId4"/>
    <p:sldId id="258" r:id="rId5"/>
    <p:sldId id="259" r:id="rId6"/>
    <p:sldId id="261" r:id="rId7"/>
    <p:sldId id="260" r:id="rId8"/>
    <p:sldId id="265" r:id="rId9"/>
    <p:sldId id="266" r:id="rId10"/>
    <p:sldId id="262" r:id="rId11"/>
    <p:sldId id="267" r:id="rId12"/>
    <p:sldId id="268" r:id="rId13"/>
    <p:sldId id="269" r:id="rId14"/>
    <p:sldId id="263" r:id="rId15"/>
    <p:sldId id="270" r:id="rId16"/>
    <p:sldId id="264" r:id="rId17"/>
    <p:sldId id="276" r:id="rId18"/>
    <p:sldId id="273" r:id="rId19"/>
    <p:sldId id="274" r:id="rId20"/>
    <p:sldId id="275" r:id="rId21"/>
    <p:sldId id="277" r:id="rId22"/>
    <p:sldId id="285" r:id="rId23"/>
    <p:sldId id="278" r:id="rId24"/>
    <p:sldId id="279" r:id="rId25"/>
    <p:sldId id="281" r:id="rId26"/>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A3"/>
    <a:srgbClr val="F3B2B8"/>
    <a:srgbClr val="9AE8DA"/>
    <a:srgbClr val="FFE395"/>
    <a:srgbClr val="FEC13A"/>
    <a:srgbClr val="EBFAF8"/>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0" d="100"/>
          <a:sy n="60" d="100"/>
        </p:scale>
        <p:origin x="42" y="774"/>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477"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06978D-1C5F-43CE-847C-06E2B73AE071}" type="datetimeFigureOut">
              <a:rPr lang="zh-CN" altLang="en-US" smtClean="0"/>
              <a:t>2021/2/1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CD04C-C34D-4D94-A98D-B5D7B78BF9B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36C2B-F061-44A0-9FED-123C2ADC0C85}"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159AB-69CA-41DC-9A46-9274DC82F27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对角圆角 4"/>
          <p:cNvSpPr/>
          <p:nvPr userDrawn="1"/>
        </p:nvSpPr>
        <p:spPr>
          <a:xfrm>
            <a:off x="164592" y="179832"/>
            <a:ext cx="11862816" cy="6498336"/>
          </a:xfrm>
          <a:prstGeom prst="round2DiagRect">
            <a:avLst>
              <a:gd name="adj1" fmla="val 4186"/>
              <a:gd name="adj2" fmla="val 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5764" y="871232"/>
            <a:ext cx="9561056" cy="5397153"/>
          </a:xfrm>
          <a:prstGeom prst="rect">
            <a:avLst/>
          </a:prstGeom>
        </p:spPr>
      </p:pic>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5764" y="871232"/>
            <a:ext cx="9561056" cy="5397153"/>
          </a:xfrm>
          <a:prstGeom prst="rect">
            <a:avLst/>
          </a:prstGeom>
        </p:spPr>
      </p:pic>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advClick="0" advTm="3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ransition spd="slow" advClick="0" advTm="3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6539" y="145465"/>
            <a:ext cx="4967234" cy="4726020"/>
          </a:xfrm>
          <a:prstGeom prst="rect">
            <a:avLst/>
          </a:prstGeom>
        </p:spPr>
      </p:pic>
      <p:cxnSp>
        <p:nvCxnSpPr>
          <p:cNvPr id="15" name="直接连接符 14"/>
          <p:cNvCxnSpPr/>
          <p:nvPr/>
        </p:nvCxnSpPr>
        <p:spPr>
          <a:xfrm>
            <a:off x="3166121" y="6302459"/>
            <a:ext cx="5945221"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117387" y="4620438"/>
            <a:ext cx="7957225" cy="1107996"/>
          </a:xfrm>
          <a:prstGeom prst="rect">
            <a:avLst/>
          </a:prstGeom>
          <a:noFill/>
        </p:spPr>
        <p:txBody>
          <a:bodyPr wrap="square" rtlCol="0">
            <a:spAutoFit/>
          </a:bodyPr>
          <a:lstStyle/>
          <a:p>
            <a:pPr algn="ctr"/>
            <a:r>
              <a:rPr lang="en-US" altLang="zh-CN" sz="6600" dirty="0">
                <a:ln w="38100">
                  <a:noFill/>
                </a:ln>
                <a:latin typeface="思源黑体 CN Bold" panose="020B0800000000000000" pitchFamily="34" charset="-122"/>
                <a:ea typeface="思源黑体 CN Bold" panose="020B0800000000000000" pitchFamily="34" charset="-122"/>
              </a:rPr>
              <a:t>9·20</a:t>
            </a:r>
            <a:r>
              <a:rPr lang="zh-CN" altLang="en-US" sz="6600" dirty="0">
                <a:ln w="38100">
                  <a:noFill/>
                </a:ln>
                <a:latin typeface="思源黑体 CN Bold" panose="020B0800000000000000" pitchFamily="34" charset="-122"/>
                <a:ea typeface="思源黑体 CN Bold" panose="020B0800000000000000" pitchFamily="34" charset="-122"/>
              </a:rPr>
              <a:t>全国爱牙日</a:t>
            </a:r>
          </a:p>
        </p:txBody>
      </p:sp>
      <p:cxnSp>
        <p:nvCxnSpPr>
          <p:cNvPr id="10" name="直接连接符 9"/>
          <p:cNvCxnSpPr/>
          <p:nvPr/>
        </p:nvCxnSpPr>
        <p:spPr>
          <a:xfrm>
            <a:off x="2273029" y="5820767"/>
            <a:ext cx="7636213"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4789250" y="5853478"/>
            <a:ext cx="2603770" cy="646331"/>
          </a:xfrm>
          <a:prstGeom prst="rect">
            <a:avLst/>
          </a:prstGeom>
          <a:solidFill>
            <a:srgbClr val="F3B2B8"/>
          </a:solidFill>
        </p:spPr>
        <p:txBody>
          <a:bodyPr wrap="square" rtlCol="0">
            <a:spAutoFit/>
          </a:bodyPr>
          <a:lstStyle/>
          <a:p>
            <a:pPr algn="ctr"/>
            <a:r>
              <a:rPr lang="zh-CN" altLang="en-US" sz="3600" b="1" dirty="0">
                <a:latin typeface="思源黑体 CN Bold" panose="020B0800000000000000" pitchFamily="34" charset="-122"/>
                <a:ea typeface="思源黑体 CN Bold" panose="020B0800000000000000" pitchFamily="34" charset="-122"/>
              </a:rPr>
              <a:t>主 题 班 会</a:t>
            </a:r>
          </a:p>
        </p:txBody>
      </p:sp>
      <p:pic>
        <p:nvPicPr>
          <p:cNvPr id="2" name="背景音乐01 (2)">
            <a:hlinkClick r:id="" action="ppaction://media"/>
            <a:extLst>
              <a:ext uri="{FF2B5EF4-FFF2-40B4-BE49-F238E27FC236}">
                <a16:creationId xmlns:a16="http://schemas.microsoft.com/office/drawing/2014/main" id="{4194B110-BD69-4FD9-9F8A-8878472631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07787" y="-904589"/>
            <a:ext cx="609600" cy="609600"/>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7"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800493"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牙齿的常见疾病</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48732"/>
          <a:stretch/>
        </p:blipFill>
        <p:spPr>
          <a:xfrm>
            <a:off x="1497286" y="2189957"/>
            <a:ext cx="901411" cy="175824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9685"/>
          <a:stretch/>
        </p:blipFill>
        <p:spPr>
          <a:xfrm>
            <a:off x="4308038" y="2099026"/>
            <a:ext cx="976156" cy="19401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7810" y="2331002"/>
            <a:ext cx="1476151" cy="1476151"/>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017" y="2679340"/>
            <a:ext cx="958478" cy="1001297"/>
          </a:xfrm>
          <a:prstGeom prst="rect">
            <a:avLst/>
          </a:prstGeom>
        </p:spPr>
      </p:pic>
      <p:sp>
        <p:nvSpPr>
          <p:cNvPr id="8" name="文本框 7"/>
          <p:cNvSpPr txBox="1"/>
          <p:nvPr/>
        </p:nvSpPr>
        <p:spPr>
          <a:xfrm>
            <a:off x="1495886" y="4051423"/>
            <a:ext cx="902811" cy="523220"/>
          </a:xfrm>
          <a:prstGeom prst="rect">
            <a:avLst/>
          </a:prstGeom>
          <a:noFill/>
        </p:spPr>
        <p:txBody>
          <a:bodyPr wrap="none" rtlCol="0">
            <a:spAutoFit/>
          </a:bodyPr>
          <a:lstStyle/>
          <a:p>
            <a:pPr algn="ctr"/>
            <a:r>
              <a:rPr lang="zh-CN" altLang="en-US" sz="2800" b="1" dirty="0">
                <a:latin typeface="思源黑体 CN Bold" panose="020B0800000000000000" pitchFamily="34" charset="-122"/>
                <a:ea typeface="思源黑体 CN Bold" panose="020B0800000000000000" pitchFamily="34" charset="-122"/>
              </a:rPr>
              <a:t>蛀牙</a:t>
            </a:r>
          </a:p>
        </p:txBody>
      </p:sp>
      <p:sp>
        <p:nvSpPr>
          <p:cNvPr id="9" name="文本框 8"/>
          <p:cNvSpPr txBox="1"/>
          <p:nvPr/>
        </p:nvSpPr>
        <p:spPr>
          <a:xfrm>
            <a:off x="9434230" y="4051423"/>
            <a:ext cx="1261884" cy="523220"/>
          </a:xfrm>
          <a:prstGeom prst="rect">
            <a:avLst/>
          </a:prstGeom>
          <a:noFill/>
        </p:spPr>
        <p:txBody>
          <a:bodyPr wrap="none" rtlCol="0">
            <a:spAutoFit/>
          </a:bodyPr>
          <a:lstStyle/>
          <a:p>
            <a:pPr algn="ctr"/>
            <a:r>
              <a:rPr lang="zh-CN" altLang="en-US" sz="2800" b="1" dirty="0">
                <a:latin typeface="思源黑体 CN Bold" panose="020B0800000000000000" pitchFamily="34" charset="-122"/>
                <a:ea typeface="思源黑体 CN Bold" panose="020B0800000000000000" pitchFamily="34" charset="-122"/>
              </a:rPr>
              <a:t>牙周炎</a:t>
            </a:r>
          </a:p>
        </p:txBody>
      </p:sp>
      <p:sp>
        <p:nvSpPr>
          <p:cNvPr id="10" name="文本框 9"/>
          <p:cNvSpPr txBox="1"/>
          <p:nvPr/>
        </p:nvSpPr>
        <p:spPr>
          <a:xfrm>
            <a:off x="4022310" y="4051423"/>
            <a:ext cx="1261884" cy="523220"/>
          </a:xfrm>
          <a:prstGeom prst="rect">
            <a:avLst/>
          </a:prstGeom>
          <a:noFill/>
        </p:spPr>
        <p:txBody>
          <a:bodyPr wrap="none" rtlCol="0">
            <a:spAutoFit/>
          </a:bodyPr>
          <a:lstStyle/>
          <a:p>
            <a:pPr algn="ctr"/>
            <a:r>
              <a:rPr lang="zh-CN" altLang="en-US" sz="2800" b="1" dirty="0">
                <a:latin typeface="思源黑体 CN Bold" panose="020B0800000000000000" pitchFamily="34" charset="-122"/>
                <a:ea typeface="思源黑体 CN Bold" panose="020B0800000000000000" pitchFamily="34" charset="-122"/>
              </a:rPr>
              <a:t>畸形牙</a:t>
            </a:r>
          </a:p>
        </p:txBody>
      </p:sp>
      <p:sp>
        <p:nvSpPr>
          <p:cNvPr id="11" name="文本框 10"/>
          <p:cNvSpPr txBox="1"/>
          <p:nvPr/>
        </p:nvSpPr>
        <p:spPr>
          <a:xfrm>
            <a:off x="6907807" y="4051423"/>
            <a:ext cx="902811" cy="523220"/>
          </a:xfrm>
          <a:prstGeom prst="rect">
            <a:avLst/>
          </a:prstGeom>
          <a:noFill/>
        </p:spPr>
        <p:txBody>
          <a:bodyPr wrap="none" rtlCol="0">
            <a:spAutoFit/>
          </a:bodyPr>
          <a:lstStyle/>
          <a:p>
            <a:pPr algn="ctr"/>
            <a:r>
              <a:rPr lang="zh-CN" altLang="en-US" sz="2800" b="1" dirty="0">
                <a:latin typeface="思源黑体 CN Bold" panose="020B0800000000000000" pitchFamily="34" charset="-122"/>
                <a:ea typeface="思源黑体 CN Bold" panose="020B0800000000000000" pitchFamily="34" charset="-122"/>
              </a:rPr>
              <a:t>缺牙</a:t>
            </a: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800493"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牙齿的常见疾病</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01624" y="1118691"/>
            <a:ext cx="4941688" cy="49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1650686" y="1564843"/>
            <a:ext cx="3262432" cy="553998"/>
          </a:xfrm>
          <a:prstGeom prst="rect">
            <a:avLst/>
          </a:prstGeom>
          <a:noFill/>
        </p:spPr>
        <p:txBody>
          <a:bodyPr wrap="none" rtlCol="0">
            <a:spAutoFit/>
          </a:bodyPr>
          <a:lstStyle/>
          <a:p>
            <a:r>
              <a:rPr lang="zh-CN" altLang="en-US" sz="3000" b="1" dirty="0">
                <a:latin typeface="思源黑体 CN Bold" panose="020B0800000000000000" pitchFamily="34" charset="-122"/>
                <a:ea typeface="思源黑体 CN Bold" panose="020B0800000000000000" pitchFamily="34" charset="-122"/>
              </a:rPr>
              <a:t>牙周疾病的症状：</a:t>
            </a:r>
          </a:p>
        </p:txBody>
      </p:sp>
      <p:sp>
        <p:nvSpPr>
          <p:cNvPr id="7" name="云形 6"/>
          <p:cNvSpPr/>
          <p:nvPr/>
        </p:nvSpPr>
        <p:spPr>
          <a:xfrm>
            <a:off x="1711102" y="242093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思源黑体 CN Bold" panose="020B0800000000000000" pitchFamily="34" charset="-122"/>
                <a:ea typeface="思源黑体 CN Bold" panose="020B0800000000000000" pitchFamily="34" charset="-122"/>
              </a:rPr>
              <a:t>1</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8" name="云形 7"/>
          <p:cNvSpPr/>
          <p:nvPr/>
        </p:nvSpPr>
        <p:spPr>
          <a:xfrm>
            <a:off x="1711102" y="312198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思源黑体 CN Bold" panose="020B0800000000000000" pitchFamily="34" charset="-122"/>
                <a:ea typeface="思源黑体 CN Bold" panose="020B0800000000000000" pitchFamily="34" charset="-122"/>
              </a:rPr>
              <a:t>2</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9" name="云形 8"/>
          <p:cNvSpPr/>
          <p:nvPr/>
        </p:nvSpPr>
        <p:spPr>
          <a:xfrm>
            <a:off x="1711102" y="382304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思源黑体 CN Bold" panose="020B0800000000000000" pitchFamily="34" charset="-122"/>
                <a:ea typeface="思源黑体 CN Bold" panose="020B0800000000000000" pitchFamily="34" charset="-122"/>
              </a:rPr>
              <a:t>3</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10" name="云形 9"/>
          <p:cNvSpPr/>
          <p:nvPr/>
        </p:nvSpPr>
        <p:spPr>
          <a:xfrm>
            <a:off x="1711102" y="452409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思源黑体 CN Bold" panose="020B0800000000000000" pitchFamily="34" charset="-122"/>
                <a:ea typeface="思源黑体 CN Bold" panose="020B0800000000000000" pitchFamily="34" charset="-122"/>
              </a:rPr>
              <a:t>4</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11" name="云形 10"/>
          <p:cNvSpPr/>
          <p:nvPr/>
        </p:nvSpPr>
        <p:spPr>
          <a:xfrm>
            <a:off x="1711102" y="5225154"/>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思源黑体 CN Bold" panose="020B0800000000000000" pitchFamily="34" charset="-122"/>
                <a:ea typeface="思源黑体 CN Bold" panose="020B0800000000000000" pitchFamily="34" charset="-122"/>
              </a:rPr>
              <a:t>5</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12" name="内容占位符 2"/>
          <p:cNvSpPr txBox="1"/>
          <p:nvPr/>
        </p:nvSpPr>
        <p:spPr>
          <a:xfrm>
            <a:off x="2795166" y="2287681"/>
            <a:ext cx="882968" cy="640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思源黑体 CN Bold" panose="020B0800000000000000" pitchFamily="34" charset="-122"/>
                <a:ea typeface="思源黑体 CN Bold" panose="020B0800000000000000" pitchFamily="34" charset="-122"/>
              </a:rPr>
              <a:t>牙痛</a:t>
            </a:r>
          </a:p>
        </p:txBody>
      </p:sp>
      <p:sp>
        <p:nvSpPr>
          <p:cNvPr id="13" name="内容占位符 2"/>
          <p:cNvSpPr txBox="1"/>
          <p:nvPr/>
        </p:nvSpPr>
        <p:spPr>
          <a:xfrm>
            <a:off x="2795166" y="2869641"/>
            <a:ext cx="11877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思源黑体 CN Bold" panose="020B0800000000000000" pitchFamily="34" charset="-122"/>
                <a:ea typeface="思源黑体 CN Bold" panose="020B0800000000000000" pitchFamily="34" charset="-122"/>
              </a:rPr>
              <a:t>牙出血</a:t>
            </a:r>
          </a:p>
        </p:txBody>
      </p:sp>
      <p:sp>
        <p:nvSpPr>
          <p:cNvPr id="14" name="内容占位符 2"/>
          <p:cNvSpPr txBox="1"/>
          <p:nvPr/>
        </p:nvSpPr>
        <p:spPr>
          <a:xfrm>
            <a:off x="2795166" y="3578601"/>
            <a:ext cx="24069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思源黑体 CN Bold" panose="020B0800000000000000" pitchFamily="34" charset="-122"/>
                <a:ea typeface="思源黑体 CN Bold" panose="020B0800000000000000" pitchFamily="34" charset="-122"/>
              </a:rPr>
              <a:t>牙龈红肿、流脓</a:t>
            </a:r>
          </a:p>
        </p:txBody>
      </p:sp>
      <p:sp>
        <p:nvSpPr>
          <p:cNvPr id="15" name="内容占位符 2"/>
          <p:cNvSpPr txBox="1"/>
          <p:nvPr/>
        </p:nvSpPr>
        <p:spPr>
          <a:xfrm>
            <a:off x="2795166" y="4287561"/>
            <a:ext cx="14925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思源黑体 CN Bold" panose="020B0800000000000000" pitchFamily="34" charset="-122"/>
                <a:ea typeface="思源黑体 CN Bold" panose="020B0800000000000000" pitchFamily="34" charset="-122"/>
              </a:rPr>
              <a:t>牙齿松动</a:t>
            </a:r>
          </a:p>
        </p:txBody>
      </p:sp>
      <p:sp>
        <p:nvSpPr>
          <p:cNvPr id="16" name="内容占位符 2"/>
          <p:cNvSpPr txBox="1"/>
          <p:nvPr/>
        </p:nvSpPr>
        <p:spPr>
          <a:xfrm>
            <a:off x="2795166" y="4996521"/>
            <a:ext cx="1706944" cy="702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思源黑体 CN Bold" panose="020B0800000000000000" pitchFamily="34" charset="-122"/>
                <a:ea typeface="思源黑体 CN Bold" panose="020B0800000000000000" pitchFamily="34" charset="-122"/>
              </a:rPr>
              <a:t>口干、口臭</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800493"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牙齿的常见疾病</a:t>
            </a:r>
          </a:p>
        </p:txBody>
      </p:sp>
      <p:sp>
        <p:nvSpPr>
          <p:cNvPr id="4" name="矩形 3"/>
          <p:cNvSpPr/>
          <p:nvPr/>
        </p:nvSpPr>
        <p:spPr>
          <a:xfrm>
            <a:off x="3669695" y="1220981"/>
            <a:ext cx="4852610" cy="523220"/>
          </a:xfrm>
          <a:prstGeom prst="rect">
            <a:avLst/>
          </a:prstGeom>
        </p:spPr>
        <p:txBody>
          <a:bodyPr wrap="none">
            <a:spAutoFit/>
          </a:bodyPr>
          <a:lstStyle/>
          <a:p>
            <a:pPr algn="ctr"/>
            <a:r>
              <a:rPr lang="zh-CN" altLang="en-US" sz="2800" dirty="0">
                <a:latin typeface="思源黑体 CN Bold" panose="020B0800000000000000" pitchFamily="34" charset="-122"/>
                <a:ea typeface="思源黑体 CN Bold" panose="020B0800000000000000" pitchFamily="34" charset="-122"/>
              </a:rPr>
              <a:t>龋齿的罪魁祸首</a:t>
            </a:r>
            <a:r>
              <a:rPr lang="en-US" altLang="zh-CN" sz="2800" dirty="0">
                <a:latin typeface="思源黑体 CN Bold" panose="020B0800000000000000" pitchFamily="34" charset="-122"/>
                <a:ea typeface="思源黑体 CN Bold" panose="020B0800000000000000" pitchFamily="34" charset="-122"/>
              </a:rPr>
              <a:t>—</a:t>
            </a:r>
            <a:r>
              <a:rPr lang="zh-CN" altLang="en-US" sz="2800" dirty="0">
                <a:latin typeface="思源黑体 CN Bold" panose="020B0800000000000000" pitchFamily="34" charset="-122"/>
                <a:ea typeface="思源黑体 CN Bold" panose="020B0800000000000000" pitchFamily="34" charset="-122"/>
              </a:rPr>
              <a:t>变形链球菌</a:t>
            </a:r>
          </a:p>
        </p:txBody>
      </p:sp>
      <p:sp>
        <p:nvSpPr>
          <p:cNvPr id="5" name="Text Box 6"/>
          <p:cNvSpPr txBox="1">
            <a:spLocks noChangeArrowheads="1"/>
          </p:cNvSpPr>
          <p:nvPr/>
        </p:nvSpPr>
        <p:spPr bwMode="auto">
          <a:xfrm>
            <a:off x="1258888" y="2387828"/>
            <a:ext cx="2767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2800" b="1" dirty="0">
                <a:solidFill>
                  <a:schemeClr val="tx1"/>
                </a:solidFill>
                <a:latin typeface="思源黑体 CN Bold" panose="020B0800000000000000" pitchFamily="34" charset="-122"/>
                <a:ea typeface="思源黑体 CN Bold" panose="020B0800000000000000" pitchFamily="34" charset="-122"/>
              </a:rPr>
              <a:t>变形链球菌：</a:t>
            </a:r>
          </a:p>
        </p:txBody>
      </p:sp>
      <p:sp>
        <p:nvSpPr>
          <p:cNvPr id="6" name="Text Box 8"/>
          <p:cNvSpPr txBox="1">
            <a:spLocks noChangeArrowheads="1"/>
          </p:cNvSpPr>
          <p:nvPr/>
        </p:nvSpPr>
        <p:spPr bwMode="auto">
          <a:xfrm>
            <a:off x="1258888" y="3448934"/>
            <a:ext cx="519847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defRPr/>
            </a:pPr>
            <a:r>
              <a:rPr lang="zh-CN" altLang="en-US" sz="2400" dirty="0">
                <a:latin typeface="思源黑体 CN Bold" panose="020B0800000000000000" pitchFamily="34" charset="-122"/>
                <a:ea typeface="思源黑体 CN Bold" panose="020B0800000000000000" pitchFamily="34" charset="-122"/>
              </a:rPr>
              <a:t>变链球菌群中的一种，</a:t>
            </a:r>
          </a:p>
          <a:p>
            <a:pPr algn="l">
              <a:lnSpc>
                <a:spcPct val="150000"/>
              </a:lnSpc>
              <a:defRPr/>
            </a:pPr>
            <a:r>
              <a:rPr lang="zh-CN" altLang="en-US" sz="2400" dirty="0">
                <a:latin typeface="思源黑体 CN Bold" panose="020B0800000000000000" pitchFamily="34" charset="-122"/>
                <a:ea typeface="思源黑体 CN Bold" panose="020B0800000000000000" pitchFamily="34" charset="-122"/>
              </a:rPr>
              <a:t>为口腔微生物中最重要的致龋菌,针对变形链球菌的研究已成为防龋的重点。</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r="48418"/>
          <a:stretch/>
        </p:blipFill>
        <p:spPr>
          <a:xfrm>
            <a:off x="7315444" y="1856061"/>
            <a:ext cx="3377658" cy="4233134"/>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85664" y="3472891"/>
            <a:ext cx="4698722" cy="584775"/>
          </a:xfrm>
          <a:prstGeom prst="rect">
            <a:avLst/>
          </a:prstGeom>
          <a:noFill/>
        </p:spPr>
        <p:txBody>
          <a:bodyPr wrap="none" rtlCol="0">
            <a:spAutoFit/>
          </a:bodyPr>
          <a:lstStyle/>
          <a:p>
            <a:pPr algn="ctr"/>
            <a:r>
              <a:rPr lang="zh-CN" altLang="en-US" sz="3200" b="1" dirty="0">
                <a:solidFill>
                  <a:srgbClr val="F3B2B8"/>
                </a:solidFill>
                <a:latin typeface="方正黑体简体" panose="03000509000000000000" pitchFamily="65" charset="-122"/>
                <a:ea typeface="方正黑体简体" panose="03000509000000000000" pitchFamily="65" charset="-122"/>
              </a:rPr>
              <a:t>四、影响牙齿健康的因素</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2262158"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影响牙齿健康的因素</a:t>
            </a:r>
          </a:p>
        </p:txBody>
      </p:sp>
      <p:sp>
        <p:nvSpPr>
          <p:cNvPr id="4" name="Rectangle 3"/>
          <p:cNvSpPr>
            <a:spLocks noChangeArrowheads="1"/>
          </p:cNvSpPr>
          <p:nvPr/>
        </p:nvSpPr>
        <p:spPr bwMode="auto">
          <a:xfrm>
            <a:off x="1037573" y="1718919"/>
            <a:ext cx="4219575"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思源黑体 CN Bold" panose="020B0800000000000000" pitchFamily="34" charset="-122"/>
                <a:ea typeface="思源黑体 CN Bold" panose="020B0800000000000000" pitchFamily="34" charset="-122"/>
              </a:rPr>
              <a:t>口腔不洁及异物刺激</a:t>
            </a:r>
          </a:p>
        </p:txBody>
      </p:sp>
      <p:sp>
        <p:nvSpPr>
          <p:cNvPr id="5" name="Rectangle 6"/>
          <p:cNvSpPr>
            <a:spLocks noChangeArrowheads="1"/>
          </p:cNvSpPr>
          <p:nvPr/>
        </p:nvSpPr>
        <p:spPr bwMode="auto">
          <a:xfrm>
            <a:off x="1043922" y="2646488"/>
            <a:ext cx="3313113"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思源黑体 CN Bold" panose="020B0800000000000000" pitchFamily="34" charset="-122"/>
                <a:ea typeface="思源黑体 CN Bold" panose="020B0800000000000000" pitchFamily="34" charset="-122"/>
              </a:rPr>
              <a:t>口腔病菌</a:t>
            </a:r>
          </a:p>
        </p:txBody>
      </p:sp>
      <p:sp>
        <p:nvSpPr>
          <p:cNvPr id="6" name="Rectangle 7"/>
          <p:cNvSpPr>
            <a:spLocks noChangeArrowheads="1"/>
          </p:cNvSpPr>
          <p:nvPr/>
        </p:nvSpPr>
        <p:spPr bwMode="auto">
          <a:xfrm>
            <a:off x="1043923" y="4501627"/>
            <a:ext cx="3313112"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思源黑体 CN Bold" panose="020B0800000000000000" pitchFamily="34" charset="-122"/>
                <a:ea typeface="思源黑体 CN Bold" panose="020B0800000000000000" pitchFamily="34" charset="-122"/>
              </a:rPr>
              <a:t>身体因素</a:t>
            </a:r>
          </a:p>
        </p:txBody>
      </p:sp>
      <p:sp>
        <p:nvSpPr>
          <p:cNvPr id="7" name="Rectangle 8"/>
          <p:cNvSpPr>
            <a:spLocks noChangeArrowheads="1"/>
          </p:cNvSpPr>
          <p:nvPr/>
        </p:nvSpPr>
        <p:spPr bwMode="auto">
          <a:xfrm>
            <a:off x="1037573" y="3574057"/>
            <a:ext cx="4006850"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a:solidFill>
                  <a:schemeClr val="tx1"/>
                </a:solidFill>
                <a:latin typeface="思源黑体 CN Bold" panose="020B0800000000000000" pitchFamily="34" charset="-122"/>
                <a:ea typeface="思源黑体 CN Bold" panose="020B0800000000000000" pitchFamily="34" charset="-122"/>
              </a:rPr>
              <a:t>牙齿先天排布或脱落</a:t>
            </a:r>
          </a:p>
        </p:txBody>
      </p:sp>
      <p:sp>
        <p:nvSpPr>
          <p:cNvPr id="8" name="矩形 7"/>
          <p:cNvSpPr/>
          <p:nvPr/>
        </p:nvSpPr>
        <p:spPr>
          <a:xfrm>
            <a:off x="4640242" y="1543821"/>
            <a:ext cx="7178033" cy="4154984"/>
          </a:xfrm>
          <a:prstGeom prst="rect">
            <a:avLst/>
          </a:prstGeom>
        </p:spPr>
        <p:txBody>
          <a:bodyPr wrap="square">
            <a:spAutoFit/>
          </a:bodyPr>
          <a:lstStyle/>
          <a:p>
            <a:pPr>
              <a:lnSpc>
                <a:spcPct val="150000"/>
              </a:lnSpc>
            </a:pPr>
            <a:r>
              <a:rPr lang="zh-CN" altLang="en-US" sz="1600" dirty="0">
                <a:latin typeface="思源黑体 CN Light" panose="020B0300000000000000" pitchFamily="34" charset="-122"/>
                <a:ea typeface="思源黑体 CN Light" panose="020B0300000000000000" pitchFamily="34" charset="-122"/>
              </a:rPr>
              <a:t>       先天因素无法控制；</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身体因素可通过天狮保健食品进行营养调节；</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口腔细菌以及口腔不洁等因素可以通过改变个人生活习惯以及日常口腔护理加以预防和控制。</a:t>
            </a:r>
            <a:endParaRPr lang="en-US" altLang="zh-CN" sz="1600" dirty="0">
              <a:latin typeface="思源黑体 CN Light" panose="020B0300000000000000" pitchFamily="34" charset="-122"/>
              <a:ea typeface="思源黑体 CN Light" panose="020B0300000000000000" pitchFamily="34" charset="-122"/>
            </a:endParaRP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牙齿镶钻，势必破坏牙釉，影响健康。时尚从牙出，病患从口入，爱美的人们千万要警惕啊 ！</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口腔不洁及异物刺激：牙石、牙垢、食物嵌塞、不良修复体</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口腔病菌：化脓性球菌、螺旋体和梭形杆菌、口纤毛菌、革兰氏球菌及杆菌等（变形链球菌是引发龋齿的主要病菌）</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牙齿先天排布或脱落：牙齿排列不齐、部分牙齿脱落、牙尖突出</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       身体因素：生理，各种生理疾病；心理，着急上火等。</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221313" y="3402498"/>
            <a:ext cx="3877985" cy="646331"/>
          </a:xfrm>
          <a:prstGeom prst="rect">
            <a:avLst/>
          </a:prstGeom>
          <a:noFill/>
        </p:spPr>
        <p:txBody>
          <a:bodyPr wrap="none" rtlCol="0">
            <a:spAutoFit/>
          </a:bodyPr>
          <a:lstStyle/>
          <a:p>
            <a:pPr algn="ctr"/>
            <a:r>
              <a:rPr lang="zh-CN" altLang="en-US" sz="3600" b="1" dirty="0">
                <a:solidFill>
                  <a:srgbClr val="F3B2B8"/>
                </a:solidFill>
                <a:latin typeface="方正黑体简体" panose="03000509000000000000" pitchFamily="65" charset="-122"/>
                <a:ea typeface="方正黑体简体" panose="03000509000000000000" pitchFamily="65" charset="-122"/>
              </a:rPr>
              <a:t>五、如何护理牙齿</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Rectangle 3"/>
          <p:cNvSpPr txBox="1">
            <a:spLocks noChangeArrowheads="1"/>
          </p:cNvSpPr>
          <p:nvPr/>
        </p:nvSpPr>
        <p:spPr>
          <a:xfrm>
            <a:off x="696035" y="1748350"/>
            <a:ext cx="6050026" cy="3728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Wingdings" panose="05000000000000000000" pitchFamily="2" charset="2"/>
              <a:buNone/>
            </a:pPr>
            <a:r>
              <a:rPr lang="zh-CN" altLang="en-US" sz="2400" dirty="0">
                <a:latin typeface="思源黑体 CN Bold" panose="020B0800000000000000" pitchFamily="34" charset="-122"/>
                <a:ea typeface="思源黑体 CN Bold" panose="020B0800000000000000" pitchFamily="34" charset="-122"/>
              </a:rPr>
              <a:t>       世界卫生组织对牙齿健康的标准是：</a:t>
            </a:r>
            <a:r>
              <a:rPr lang="en-US" altLang="zh-CN" sz="2400" dirty="0">
                <a:latin typeface="思源黑体 CN Bold" panose="020B0800000000000000" pitchFamily="34" charset="-122"/>
                <a:ea typeface="思源黑体 CN Bold" panose="020B0800000000000000" pitchFamily="34" charset="-122"/>
              </a:rPr>
              <a:t>8020</a:t>
            </a:r>
            <a:r>
              <a:rPr lang="zh-CN" altLang="en-US" sz="2400" dirty="0">
                <a:latin typeface="思源黑体 CN Bold" panose="020B0800000000000000" pitchFamily="34" charset="-122"/>
                <a:ea typeface="思源黑体 CN Bold" panose="020B0800000000000000" pitchFamily="34" charset="-122"/>
              </a:rPr>
              <a:t>，即</a:t>
            </a:r>
            <a:r>
              <a:rPr lang="en-US" altLang="zh-CN" sz="2400" dirty="0">
                <a:latin typeface="思源黑体 CN Bold" panose="020B0800000000000000" pitchFamily="34" charset="-122"/>
                <a:ea typeface="思源黑体 CN Bold" panose="020B0800000000000000" pitchFamily="34" charset="-122"/>
              </a:rPr>
              <a:t>80</a:t>
            </a:r>
            <a:r>
              <a:rPr lang="zh-CN" altLang="en-US" sz="2400" dirty="0">
                <a:latin typeface="思源黑体 CN Bold" panose="020B0800000000000000" pitchFamily="34" charset="-122"/>
                <a:ea typeface="思源黑体 CN Bold" panose="020B0800000000000000" pitchFamily="34" charset="-122"/>
              </a:rPr>
              <a:t>岁老人至少有</a:t>
            </a:r>
            <a:r>
              <a:rPr lang="en-US" altLang="zh-CN" sz="2400" dirty="0">
                <a:latin typeface="思源黑体 CN Bold" panose="020B0800000000000000" pitchFamily="34" charset="-122"/>
                <a:ea typeface="思源黑体 CN Bold" panose="020B0800000000000000" pitchFamily="34" charset="-122"/>
              </a:rPr>
              <a:t>20</a:t>
            </a:r>
            <a:r>
              <a:rPr lang="zh-CN" altLang="en-US" sz="2400" dirty="0">
                <a:latin typeface="思源黑体 CN Bold" panose="020B0800000000000000" pitchFamily="34" charset="-122"/>
                <a:ea typeface="思源黑体 CN Bold" panose="020B0800000000000000" pitchFamily="34" charset="-122"/>
              </a:rPr>
              <a:t>颗功能牙（即能够正常咀嚼食物，不松动的牙）。建立这一标准的目的是：通过延长牙齿的寿命来保证人的长寿和提高生命质量。</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6399" y="976622"/>
            <a:ext cx="5411518" cy="541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矩形 3"/>
          <p:cNvSpPr/>
          <p:nvPr/>
        </p:nvSpPr>
        <p:spPr>
          <a:xfrm>
            <a:off x="3490158" y="1105713"/>
            <a:ext cx="5211683" cy="523220"/>
          </a:xfrm>
          <a:prstGeom prst="rect">
            <a:avLst/>
          </a:prstGeom>
        </p:spPr>
        <p:txBody>
          <a:bodyPr wrap="none">
            <a:spAutoFit/>
          </a:bodyPr>
          <a:lstStyle/>
          <a:p>
            <a:pPr algn="ctr"/>
            <a:r>
              <a:rPr lang="zh-CN" altLang="en-US" sz="2800" dirty="0">
                <a:latin typeface="思源黑体 CN Bold" panose="020B0800000000000000" pitchFamily="34" charset="-122"/>
                <a:ea typeface="思源黑体 CN Bold" panose="020B0800000000000000" pitchFamily="34" charset="-122"/>
              </a:rPr>
              <a:t>刷牙，防治口腔疾病的有效途径</a:t>
            </a:r>
          </a:p>
        </p:txBody>
      </p:sp>
      <p:sp>
        <p:nvSpPr>
          <p:cNvPr id="5" name="矩形 4"/>
          <p:cNvSpPr/>
          <p:nvPr/>
        </p:nvSpPr>
        <p:spPr>
          <a:xfrm>
            <a:off x="750283" y="1883806"/>
            <a:ext cx="10691432" cy="4154984"/>
          </a:xfrm>
          <a:prstGeom prst="rect">
            <a:avLst/>
          </a:prstGeom>
        </p:spPr>
        <p:txBody>
          <a:bodyPr wrap="square">
            <a:spAutoFit/>
          </a:bodyPr>
          <a:lstStyle/>
          <a:p>
            <a:pPr>
              <a:lnSpc>
                <a:spcPct val="150000"/>
              </a:lnSpc>
            </a:pPr>
            <a:r>
              <a:rPr lang="zh-CN" altLang="en-US" sz="1600" dirty="0">
                <a:latin typeface="思源黑体 CN Light" panose="020B0300000000000000" pitchFamily="34" charset="-122"/>
                <a:ea typeface="思源黑体 CN Light" panose="020B0300000000000000" pitchFamily="34" charset="-122"/>
              </a:rPr>
              <a:t>       刷牙不但可以通过机械摩擦除去口中的食物残渣，而且可以除去牙齿表面的「牙菌斑」甚至牙结石。</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选用优质的牙膏并采用正确的方法刷牙，就会抑制口腔内的细菌分泌酸和毒素，从而预防龋齿和牙周疾病的发生。</a:t>
            </a:r>
          </a:p>
          <a:p>
            <a:pPr>
              <a:lnSpc>
                <a:spcPct val="150000"/>
              </a:lnSpc>
            </a:pPr>
            <a:r>
              <a:rPr lang="zh-CN" altLang="en-US" sz="1600" dirty="0">
                <a:latin typeface="思源黑体 CN Light" panose="020B0300000000000000" pitchFamily="34" charset="-122"/>
                <a:ea typeface="思源黑体 CN Light" panose="020B0300000000000000" pitchFamily="34" charset="-122"/>
              </a:rPr>
              <a:t>       牙菌斑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a:p>
            <a:pPr>
              <a:lnSpc>
                <a:spcPct val="150000"/>
              </a:lnSpc>
              <a:spcBef>
                <a:spcPct val="0"/>
              </a:spcBef>
            </a:pPr>
            <a:r>
              <a:rPr lang="zh-CN" altLang="en-US" sz="1600" dirty="0">
                <a:latin typeface="思源黑体 CN Light" panose="020B0300000000000000" pitchFamily="34" charset="-122"/>
                <a:ea typeface="思源黑体 CN Light" panose="020B0300000000000000" pitchFamily="34" charset="-122"/>
              </a:rPr>
              <a:t>刷牙的效果取决于</a:t>
            </a:r>
          </a:p>
          <a:p>
            <a:pPr>
              <a:lnSpc>
                <a:spcPct val="150000"/>
              </a:lnSpc>
              <a:spcBef>
                <a:spcPct val="0"/>
              </a:spcBef>
            </a:pPr>
            <a:r>
              <a:rPr lang="en-US" altLang="zh-CN" sz="1600" dirty="0">
                <a:latin typeface="思源黑体 CN Light" panose="020B0300000000000000" pitchFamily="34" charset="-122"/>
                <a:ea typeface="思源黑体 CN Light" panose="020B0300000000000000" pitchFamily="34" charset="-122"/>
              </a:rPr>
              <a:t>1</a:t>
            </a:r>
            <a:r>
              <a:rPr lang="zh-CN" altLang="en-US" sz="1600" dirty="0">
                <a:latin typeface="思源黑体 CN Light" panose="020B0300000000000000" pitchFamily="34" charset="-122"/>
                <a:ea typeface="思源黑体 CN Light" panose="020B0300000000000000" pitchFamily="34" charset="-122"/>
              </a:rPr>
              <a:t>、牙刷</a:t>
            </a:r>
            <a:r>
              <a:rPr lang="en-US" altLang="zh-CN" sz="1600" dirty="0">
                <a:latin typeface="思源黑体 CN Light" panose="020B0300000000000000" pitchFamily="34" charset="-122"/>
                <a:ea typeface="思源黑体 CN Light" panose="020B0300000000000000" pitchFamily="34" charset="-122"/>
              </a:rPr>
              <a:t>-</a:t>
            </a:r>
            <a:r>
              <a:rPr lang="zh-CN" altLang="en-US" sz="1600" dirty="0">
                <a:latin typeface="思源黑体 CN Light" panose="020B0300000000000000" pitchFamily="34" charset="-122"/>
                <a:ea typeface="思源黑体 CN Light" panose="020B0300000000000000" pitchFamily="34" charset="-122"/>
              </a:rPr>
              <a:t>机械刷洗，建议选择软毛牙刷。</a:t>
            </a:r>
          </a:p>
          <a:p>
            <a:pPr>
              <a:lnSpc>
                <a:spcPct val="150000"/>
              </a:lnSpc>
              <a:spcBef>
                <a:spcPct val="0"/>
              </a:spcBef>
            </a:pPr>
            <a:r>
              <a:rPr lang="en-US" altLang="zh-CN" sz="1600" dirty="0">
                <a:latin typeface="思源黑体 CN Light" panose="020B0300000000000000" pitchFamily="34" charset="-122"/>
                <a:ea typeface="思源黑体 CN Light" panose="020B0300000000000000" pitchFamily="34" charset="-122"/>
              </a:rPr>
              <a:t>2</a:t>
            </a:r>
            <a:r>
              <a:rPr lang="zh-CN" altLang="en-US" sz="1600" dirty="0">
                <a:latin typeface="思源黑体 CN Light" panose="020B0300000000000000" pitchFamily="34" charset="-122"/>
                <a:ea typeface="思源黑体 CN Light" panose="020B0300000000000000" pitchFamily="34" charset="-122"/>
              </a:rPr>
              <a:t>、牙膏</a:t>
            </a:r>
            <a:r>
              <a:rPr lang="en-US" altLang="zh-CN" sz="1600" dirty="0">
                <a:latin typeface="思源黑体 CN Light" panose="020B0300000000000000" pitchFamily="34" charset="-122"/>
                <a:ea typeface="思源黑体 CN Light" panose="020B0300000000000000" pitchFamily="34" charset="-122"/>
              </a:rPr>
              <a:t>-</a:t>
            </a:r>
            <a:r>
              <a:rPr lang="zh-CN" altLang="en-US" sz="1600" dirty="0">
                <a:latin typeface="思源黑体 CN Light" panose="020B0300000000000000" pitchFamily="34" charset="-122"/>
                <a:ea typeface="思源黑体 CN Light" panose="020B0300000000000000" pitchFamily="34" charset="-122"/>
              </a:rPr>
              <a:t>不仅去除口腔污物，和部分牙菌斑，而且有按摩牙龈的作用，对于预防和治疗牙周疾病和龋齿等口腔疾病，牙膏具有不可忽视的作用。                                                                                                                                        </a:t>
            </a:r>
          </a:p>
          <a:p>
            <a:pPr>
              <a:lnSpc>
                <a:spcPct val="150000"/>
              </a:lnSpc>
              <a:spcBef>
                <a:spcPct val="0"/>
              </a:spcBef>
            </a:pPr>
            <a:r>
              <a:rPr lang="en-US" altLang="zh-CN" sz="1600" dirty="0">
                <a:latin typeface="思源黑体 CN Light" panose="020B0300000000000000" pitchFamily="34" charset="-122"/>
                <a:ea typeface="思源黑体 CN Light" panose="020B0300000000000000" pitchFamily="34" charset="-122"/>
              </a:rPr>
              <a:t>3</a:t>
            </a:r>
            <a:r>
              <a:rPr lang="zh-CN" altLang="en-US" sz="1600" dirty="0">
                <a:latin typeface="思源黑体 CN Light" panose="020B0300000000000000" pitchFamily="34" charset="-122"/>
                <a:ea typeface="思源黑体 CN Light" panose="020B0300000000000000" pitchFamily="34" charset="-122"/>
              </a:rPr>
              <a:t>、刷牙一定要掌握科学的方法，科学刷牙要算日本医学专家倡导的口腔卫生“三三制”，这堂课程的最后我们会教大家正确的刷牙方法。</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矩形 3"/>
          <p:cNvSpPr/>
          <p:nvPr/>
        </p:nvSpPr>
        <p:spPr>
          <a:xfrm>
            <a:off x="1267400" y="2576298"/>
            <a:ext cx="2710774" cy="1754326"/>
          </a:xfrm>
          <a:prstGeom prst="rect">
            <a:avLst/>
          </a:prstGeom>
        </p:spPr>
        <p:txBody>
          <a:bodyPr wrap="square">
            <a:spAutoFit/>
          </a:bodyPr>
          <a:lstStyle/>
          <a:p>
            <a:pPr>
              <a:lnSpc>
                <a:spcPct val="150000"/>
              </a:lnSpc>
            </a:pPr>
            <a:r>
              <a:rPr lang="zh-CN" altLang="en-US" dirty="0">
                <a:latin typeface="思源黑体 CN Bold" panose="020B0800000000000000" pitchFamily="34" charset="-122"/>
                <a:ea typeface="思源黑体 CN Bold" panose="020B0800000000000000" pitchFamily="34" charset="-122"/>
              </a:rPr>
              <a:t>       儿童期是一个人生长发育的</a:t>
            </a:r>
            <a:r>
              <a:rPr lang="zh-CN" altLang="en-US" dirty="0">
                <a:effectLst>
                  <a:outerShdw blurRad="38100" dist="38100" dir="2700000" algn="tl">
                    <a:srgbClr val="C0C0C0"/>
                  </a:outerShdw>
                </a:effectLst>
                <a:latin typeface="思源黑体 CN Bold" panose="020B0800000000000000" pitchFamily="34" charset="-122"/>
                <a:ea typeface="思源黑体 CN Bold" panose="020B0800000000000000" pitchFamily="34" charset="-122"/>
              </a:rPr>
              <a:t>关键时期，</a:t>
            </a:r>
            <a:r>
              <a:rPr lang="zh-CN" altLang="en-US" dirty="0">
                <a:latin typeface="思源黑体 CN Bold" panose="020B0800000000000000" pitchFamily="34" charset="-122"/>
                <a:ea typeface="思源黑体 CN Bold" panose="020B0800000000000000" pitchFamily="34" charset="-122"/>
              </a:rPr>
              <a:t>儿童最常见的口腔疾病就是龋齿</a:t>
            </a:r>
            <a:r>
              <a:rPr lang="en-US" altLang="zh-CN" dirty="0">
                <a:latin typeface="思源黑体 CN Bold" panose="020B0800000000000000" pitchFamily="34" charset="-122"/>
                <a:ea typeface="思源黑体 CN Bold" panose="020B0800000000000000" pitchFamily="34" charset="-122"/>
              </a:rPr>
              <a:t>(</a:t>
            </a:r>
            <a:r>
              <a:rPr lang="zh-CN" altLang="en-US" dirty="0">
                <a:latin typeface="思源黑体 CN Bold" panose="020B0800000000000000" pitchFamily="34" charset="-122"/>
                <a:ea typeface="思源黑体 CN Bold" panose="020B0800000000000000" pitchFamily="34" charset="-122"/>
              </a:rPr>
              <a:t>蛀牙</a:t>
            </a:r>
            <a:r>
              <a:rPr lang="en-US" altLang="zh-CN" dirty="0">
                <a:latin typeface="思源黑体 CN Bold" panose="020B0800000000000000" pitchFamily="34" charset="-122"/>
                <a:ea typeface="思源黑体 CN Bold" panose="020B0800000000000000" pitchFamily="34" charset="-122"/>
              </a:rPr>
              <a:t>)</a:t>
            </a:r>
            <a:r>
              <a:rPr lang="zh-CN" altLang="en-US" dirty="0">
                <a:latin typeface="思源黑体 CN Bold" panose="020B0800000000000000" pitchFamily="34" charset="-122"/>
                <a:ea typeface="思源黑体 CN Bold" panose="020B0800000000000000" pitchFamily="34" charset="-122"/>
              </a:rPr>
              <a:t>。</a:t>
            </a:r>
          </a:p>
        </p:txBody>
      </p:sp>
      <p:sp>
        <p:nvSpPr>
          <p:cNvPr id="5" name="矩形 4"/>
          <p:cNvSpPr/>
          <p:nvPr/>
        </p:nvSpPr>
        <p:spPr>
          <a:xfrm>
            <a:off x="8670150" y="2368548"/>
            <a:ext cx="2710774" cy="1754326"/>
          </a:xfrm>
          <a:prstGeom prst="rect">
            <a:avLst/>
          </a:prstGeom>
        </p:spPr>
        <p:txBody>
          <a:bodyPr wrap="square">
            <a:spAutoFit/>
          </a:bodyPr>
          <a:lstStyle/>
          <a:p>
            <a:pPr>
              <a:lnSpc>
                <a:spcPct val="150000"/>
              </a:lnSpc>
            </a:pPr>
            <a:r>
              <a:rPr lang="zh-CN" altLang="en-US" dirty="0">
                <a:latin typeface="思源黑体 CN Bold" panose="020B0800000000000000" pitchFamily="34" charset="-122"/>
                <a:ea typeface="思源黑体 CN Bold" panose="020B0800000000000000" pitchFamily="34" charset="-122"/>
              </a:rPr>
              <a:t>       牙周疾病是引起成年人牙齿丧失的主要原因之一，也是危害人类牙齿和全身健康的主要口腔疾病。</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78174" y="1193930"/>
            <a:ext cx="4519062" cy="45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
        <p:nvSpPr>
          <p:cNvPr id="8" name="圆角矩形标注 7"/>
          <p:cNvSpPr/>
          <p:nvPr/>
        </p:nvSpPr>
        <p:spPr>
          <a:xfrm>
            <a:off x="7382811" y="371056"/>
            <a:ext cx="2228850" cy="1789699"/>
          </a:xfrm>
          <a:prstGeom prst="wedgeRoundRectCallout">
            <a:avLst>
              <a:gd name="adj1" fmla="val -48183"/>
              <a:gd name="adj2" fmla="val 68534"/>
              <a:gd name="adj3" fmla="val 16667"/>
            </a:avLst>
          </a:prstGeom>
          <a:solidFill>
            <a:srgbClr val="FFE9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2370" y="426556"/>
            <a:ext cx="1302647" cy="1631303"/>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25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Rectangle 15"/>
          <p:cNvSpPr>
            <a:spLocks noChangeArrowheads="1"/>
          </p:cNvSpPr>
          <p:nvPr/>
        </p:nvSpPr>
        <p:spPr bwMode="auto">
          <a:xfrm>
            <a:off x="4633122"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dirty="0">
                <a:solidFill>
                  <a:schemeClr val="tx1"/>
                </a:solidFill>
                <a:latin typeface="思源黑体 CN Bold" panose="020B0800000000000000" pitchFamily="34" charset="-122"/>
                <a:ea typeface="思源黑体 CN Bold" panose="020B0800000000000000" pitchFamily="34" charset="-122"/>
              </a:rPr>
              <a:t>少吃糖果和甜食</a:t>
            </a:r>
          </a:p>
        </p:txBody>
      </p:sp>
      <p:pic>
        <p:nvPicPr>
          <p:cNvPr id="5" name="Picture 1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78318" y="1942970"/>
            <a:ext cx="2738437" cy="260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74205" y="1548125"/>
            <a:ext cx="2665413" cy="30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97068" y="1548125"/>
            <a:ext cx="3391204" cy="339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43770" y="4939329"/>
            <a:ext cx="329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a:latin typeface="思源黑体 CN Bold" panose="020B0800000000000000" pitchFamily="34" charset="-122"/>
                <a:ea typeface="思源黑体 CN Bold" panose="020B0800000000000000" pitchFamily="34" charset="-122"/>
              </a:rPr>
              <a:t>每半年进行一次口腔检查</a:t>
            </a:r>
          </a:p>
        </p:txBody>
      </p:sp>
      <p:sp>
        <p:nvSpPr>
          <p:cNvPr id="9" name="Rectangle 21"/>
          <p:cNvSpPr>
            <a:spLocks noChangeArrowheads="1"/>
          </p:cNvSpPr>
          <p:nvPr/>
        </p:nvSpPr>
        <p:spPr bwMode="auto">
          <a:xfrm>
            <a:off x="1373747"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a:solidFill>
                  <a:schemeClr val="tx1"/>
                </a:solidFill>
                <a:latin typeface="思源黑体 CN Bold" panose="020B0800000000000000" pitchFamily="34" charset="-122"/>
                <a:ea typeface="思源黑体 CN Bold" panose="020B0800000000000000" pitchFamily="34" charset="-122"/>
              </a:rPr>
              <a:t>养成刷牙好习惯</a:t>
            </a: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8" grpId="0" autoUpdateAnimBg="0"/>
      <p:bldP spid="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92" y="1388306"/>
            <a:ext cx="5321111" cy="4256888"/>
          </a:xfrm>
          <a:prstGeom prst="rect">
            <a:avLst/>
          </a:prstGeom>
        </p:spPr>
      </p:pic>
      <p:sp>
        <p:nvSpPr>
          <p:cNvPr id="55" name="椭圆 54"/>
          <p:cNvSpPr/>
          <p:nvPr/>
        </p:nvSpPr>
        <p:spPr>
          <a:xfrm>
            <a:off x="6521800" y="1262771"/>
            <a:ext cx="720996" cy="684660"/>
          </a:xfrm>
          <a:prstGeom prst="ellipse">
            <a:avLst/>
          </a:prstGeom>
          <a:solidFill>
            <a:srgbClr val="FFE395"/>
          </a:solidFill>
          <a:ln>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solidFill>
                <a:latin typeface="思源黑体 CN Bold" panose="020B0800000000000000" pitchFamily="34" charset="-122"/>
                <a:ea typeface="思源黑体 CN Bold" panose="020B0800000000000000" pitchFamily="34" charset="-122"/>
                <a:sym typeface="Source Han Sans HW SC"/>
              </a:rPr>
              <a:t>1</a:t>
            </a:r>
          </a:p>
        </p:txBody>
      </p:sp>
      <p:sp>
        <p:nvSpPr>
          <p:cNvPr id="56" name="椭圆 55"/>
          <p:cNvSpPr/>
          <p:nvPr/>
        </p:nvSpPr>
        <p:spPr>
          <a:xfrm>
            <a:off x="6534936" y="2292389"/>
            <a:ext cx="720996" cy="684660"/>
          </a:xfrm>
          <a:prstGeom prst="ellipse">
            <a:avLst/>
          </a:prstGeom>
          <a:solidFill>
            <a:srgbClr val="FFE395"/>
          </a:solidFill>
          <a:ln>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solidFill>
                <a:latin typeface="思源黑体 CN Bold" panose="020B0800000000000000" pitchFamily="34" charset="-122"/>
                <a:ea typeface="思源黑体 CN Bold" panose="020B0800000000000000" pitchFamily="34" charset="-122"/>
                <a:sym typeface="Source Han Sans HW SC"/>
              </a:rPr>
              <a:t>2</a:t>
            </a:r>
          </a:p>
        </p:txBody>
      </p:sp>
      <p:sp>
        <p:nvSpPr>
          <p:cNvPr id="57" name="椭圆 56"/>
          <p:cNvSpPr/>
          <p:nvPr/>
        </p:nvSpPr>
        <p:spPr>
          <a:xfrm>
            <a:off x="6545451" y="3361327"/>
            <a:ext cx="720996" cy="684660"/>
          </a:xfrm>
          <a:prstGeom prst="ellipse">
            <a:avLst/>
          </a:prstGeom>
          <a:solidFill>
            <a:srgbClr val="FFE395"/>
          </a:solidFill>
          <a:ln>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solidFill>
                <a:latin typeface="思源黑体 CN Bold" panose="020B0800000000000000" pitchFamily="34" charset="-122"/>
                <a:ea typeface="思源黑体 CN Bold" panose="020B0800000000000000" pitchFamily="34" charset="-122"/>
                <a:sym typeface="Source Han Sans HW SC"/>
              </a:rPr>
              <a:t>3</a:t>
            </a:r>
          </a:p>
        </p:txBody>
      </p:sp>
      <p:sp>
        <p:nvSpPr>
          <p:cNvPr id="58" name="椭圆 57"/>
          <p:cNvSpPr/>
          <p:nvPr/>
        </p:nvSpPr>
        <p:spPr>
          <a:xfrm>
            <a:off x="6560949" y="4498349"/>
            <a:ext cx="720996" cy="684660"/>
          </a:xfrm>
          <a:prstGeom prst="ellipse">
            <a:avLst/>
          </a:prstGeom>
          <a:solidFill>
            <a:srgbClr val="FFE395"/>
          </a:solidFill>
          <a:ln>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solidFill>
                <a:latin typeface="思源黑体 CN Bold" panose="020B0800000000000000" pitchFamily="34" charset="-122"/>
                <a:ea typeface="思源黑体 CN Bold" panose="020B0800000000000000" pitchFamily="34" charset="-122"/>
                <a:sym typeface="Source Han Sans HW SC"/>
              </a:rPr>
              <a:t>4</a:t>
            </a:r>
          </a:p>
        </p:txBody>
      </p:sp>
      <p:sp>
        <p:nvSpPr>
          <p:cNvPr id="59" name="文本框 24"/>
          <p:cNvSpPr txBox="1"/>
          <p:nvPr/>
        </p:nvSpPr>
        <p:spPr>
          <a:xfrm>
            <a:off x="7980614" y="1415462"/>
            <a:ext cx="1733167" cy="40011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atin typeface="思源黑体 CN Bold" panose="020B0800000000000000" pitchFamily="34" charset="-122"/>
                <a:ea typeface="思源黑体 CN Bold" panose="020B0800000000000000" pitchFamily="34" charset="-122"/>
              </a:rPr>
              <a:t>爱牙日的由来</a:t>
            </a:r>
          </a:p>
        </p:txBody>
      </p:sp>
      <p:sp>
        <p:nvSpPr>
          <p:cNvPr id="60" name="文本框 25"/>
          <p:cNvSpPr txBox="1"/>
          <p:nvPr/>
        </p:nvSpPr>
        <p:spPr>
          <a:xfrm>
            <a:off x="8034237" y="2455125"/>
            <a:ext cx="1217000" cy="40011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atin typeface="思源黑体 CN Bold" panose="020B0800000000000000" pitchFamily="34" charset="-122"/>
                <a:ea typeface="思源黑体 CN Bold" panose="020B0800000000000000" pitchFamily="34" charset="-122"/>
              </a:rPr>
              <a:t>了解牙齿</a:t>
            </a:r>
          </a:p>
        </p:txBody>
      </p:sp>
      <p:sp>
        <p:nvSpPr>
          <p:cNvPr id="61" name="文本框 28"/>
          <p:cNvSpPr txBox="1"/>
          <p:nvPr/>
        </p:nvSpPr>
        <p:spPr>
          <a:xfrm>
            <a:off x="8029286" y="3529044"/>
            <a:ext cx="1991251" cy="40011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atin typeface="思源黑体 CN Bold" panose="020B0800000000000000" pitchFamily="34" charset="-122"/>
                <a:ea typeface="思源黑体 CN Bold" panose="020B0800000000000000" pitchFamily="34" charset="-122"/>
              </a:rPr>
              <a:t>牙齿的常见疾病</a:t>
            </a:r>
          </a:p>
        </p:txBody>
      </p:sp>
      <p:sp>
        <p:nvSpPr>
          <p:cNvPr id="62" name="文本框 30"/>
          <p:cNvSpPr txBox="1"/>
          <p:nvPr/>
        </p:nvSpPr>
        <p:spPr>
          <a:xfrm>
            <a:off x="8003535" y="4637383"/>
            <a:ext cx="3970942" cy="4001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0215">
              <a:defRPr/>
            </a:pPr>
            <a:r>
              <a:rPr lang="zh-CN" altLang="en-US" sz="2000" b="1" dirty="0">
                <a:latin typeface="思源黑体 CN Bold" panose="020B0800000000000000" pitchFamily="34" charset="-122"/>
                <a:ea typeface="思源黑体 CN Bold" panose="020B0800000000000000" pitchFamily="34" charset="-122"/>
              </a:rPr>
              <a:t>影响牙齿健康的因素</a:t>
            </a:r>
            <a:endParaRPr kumimoji="1" lang="zh-CN" altLang="en-US" sz="2000" b="1" kern="0" spc="600" dirty="0">
              <a:solidFill>
                <a:schemeClr val="tx1">
                  <a:lumMod val="85000"/>
                  <a:lumOff val="15000"/>
                </a:schemeClr>
              </a:solidFill>
              <a:latin typeface="思源黑体 CN Bold" panose="020B0800000000000000" pitchFamily="34" charset="-122"/>
              <a:ea typeface="思源黑体 CN Bold" panose="020B0800000000000000" pitchFamily="34" charset="-122"/>
              <a:cs typeface="+mn-ea"/>
              <a:sym typeface="Source Han Sans HW SC"/>
            </a:endParaRPr>
          </a:p>
        </p:txBody>
      </p:sp>
      <p:sp>
        <p:nvSpPr>
          <p:cNvPr id="63" name="矩形 62"/>
          <p:cNvSpPr/>
          <p:nvPr/>
        </p:nvSpPr>
        <p:spPr>
          <a:xfrm>
            <a:off x="5007936" y="2898446"/>
            <a:ext cx="1060821"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dirty="0">
                <a:solidFill>
                  <a:schemeClr val="tx1">
                    <a:lumMod val="85000"/>
                    <a:lumOff val="15000"/>
                  </a:schemeClr>
                </a:solidFill>
                <a:latin typeface="思源黑体 CN Bold" panose="020B0800000000000000" pitchFamily="34" charset="-122"/>
                <a:ea typeface="思源黑体 CN Bold" panose="020B0800000000000000" pitchFamily="34" charset="-122"/>
                <a:sym typeface="Source Han Sans HW SC"/>
              </a:rPr>
              <a:t>目录</a:t>
            </a:r>
          </a:p>
        </p:txBody>
      </p:sp>
      <p:sp>
        <p:nvSpPr>
          <p:cNvPr id="64" name="椭圆 63"/>
          <p:cNvSpPr/>
          <p:nvPr/>
        </p:nvSpPr>
        <p:spPr>
          <a:xfrm>
            <a:off x="6592480" y="5578847"/>
            <a:ext cx="720996" cy="684660"/>
          </a:xfrm>
          <a:prstGeom prst="ellipse">
            <a:avLst/>
          </a:prstGeom>
          <a:solidFill>
            <a:srgbClr val="FFE395"/>
          </a:solidFill>
          <a:ln>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solidFill>
                <a:latin typeface="思源黑体 CN Bold" panose="020B0800000000000000" pitchFamily="34" charset="-122"/>
                <a:ea typeface="思源黑体 CN Bold" panose="020B0800000000000000" pitchFamily="34" charset="-122"/>
                <a:sym typeface="Source Han Sans HW SC"/>
              </a:rPr>
              <a:t>5</a:t>
            </a:r>
          </a:p>
        </p:txBody>
      </p:sp>
      <p:sp>
        <p:nvSpPr>
          <p:cNvPr id="65" name="文本框 30"/>
          <p:cNvSpPr txBox="1"/>
          <p:nvPr/>
        </p:nvSpPr>
        <p:spPr>
          <a:xfrm>
            <a:off x="8035066" y="5764773"/>
            <a:ext cx="397094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atin typeface="思源黑体 CN Bold" panose="020B0800000000000000" pitchFamily="34" charset="-122"/>
                <a:ea typeface="思源黑体 CN Bold" panose="020B0800000000000000" pitchFamily="34" charset="-122"/>
              </a:rPr>
              <a:t>如何护理牙齿</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Rectangle 3"/>
          <p:cNvSpPr txBox="1">
            <a:spLocks noChangeArrowheads="1"/>
          </p:cNvSpPr>
          <p:nvPr/>
        </p:nvSpPr>
        <p:spPr>
          <a:xfrm>
            <a:off x="4369861" y="1155366"/>
            <a:ext cx="3452279" cy="40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b="1" dirty="0">
                <a:latin typeface="思源黑体 CN Bold" panose="020B0800000000000000" pitchFamily="34" charset="-122"/>
                <a:ea typeface="思源黑体 CN Bold" panose="020B0800000000000000" pitchFamily="34" charset="-122"/>
              </a:rPr>
              <a:t>口腔卫生“三二三制” </a:t>
            </a:r>
          </a:p>
        </p:txBody>
      </p:sp>
      <p:sp>
        <p:nvSpPr>
          <p:cNvPr id="5" name="Rectangle 32"/>
          <p:cNvSpPr>
            <a:spLocks noChangeArrowheads="1"/>
          </p:cNvSpPr>
          <p:nvPr/>
        </p:nvSpPr>
        <p:spPr bwMode="auto">
          <a:xfrm>
            <a:off x="924040" y="1840311"/>
            <a:ext cx="5103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1800" dirty="0">
                <a:solidFill>
                  <a:schemeClr val="tx1"/>
                </a:solidFill>
                <a:latin typeface="思源黑体 CN Light" panose="020B0300000000000000" pitchFamily="34" charset="-122"/>
                <a:ea typeface="思源黑体 CN Light" panose="020B0300000000000000" pitchFamily="34" charset="-122"/>
              </a:rPr>
              <a:t>饭后三分钟内，每天刷至少两次，每次三分钟。</a:t>
            </a:r>
          </a:p>
        </p:txBody>
      </p:sp>
      <p:sp>
        <p:nvSpPr>
          <p:cNvPr id="6" name="矩形 5"/>
          <p:cNvSpPr/>
          <p:nvPr/>
        </p:nvSpPr>
        <p:spPr>
          <a:xfrm>
            <a:off x="924040" y="2209643"/>
            <a:ext cx="10343920" cy="3887218"/>
          </a:xfrm>
          <a:prstGeom prst="rect">
            <a:avLst/>
          </a:prstGeom>
        </p:spPr>
        <p:txBody>
          <a:bodyPr wrap="square">
            <a:spAutoFit/>
          </a:bodyPr>
          <a:lstStyle/>
          <a:p>
            <a:pPr>
              <a:lnSpc>
                <a:spcPct val="150000"/>
              </a:lnSpc>
              <a:spcBef>
                <a:spcPct val="0"/>
              </a:spcBef>
            </a:pPr>
            <a:r>
              <a:rPr lang="zh-CN" altLang="en-US" sz="2400" dirty="0">
                <a:latin typeface="思源黑体 CN Light" panose="020B0300000000000000" pitchFamily="34" charset="-122"/>
                <a:ea typeface="思源黑体 CN Light" panose="020B0300000000000000" pitchFamily="34" charset="-122"/>
              </a:rPr>
              <a:t>正确刷牙方法：</a:t>
            </a:r>
          </a:p>
          <a:p>
            <a:pPr>
              <a:lnSpc>
                <a:spcPct val="130000"/>
              </a:lnSpc>
              <a:spcBef>
                <a:spcPct val="0"/>
              </a:spcBef>
            </a:pPr>
            <a:r>
              <a:rPr lang="en-US" altLang="zh-CN" dirty="0">
                <a:latin typeface="思源黑体 CN Light" panose="020B0300000000000000" pitchFamily="34" charset="-122"/>
                <a:ea typeface="思源黑体 CN Light" panose="020B0300000000000000" pitchFamily="34" charset="-122"/>
              </a:rPr>
              <a:t>1</a:t>
            </a:r>
            <a:r>
              <a:rPr lang="zh-CN" altLang="en-US" dirty="0">
                <a:latin typeface="思源黑体 CN Light" panose="020B0300000000000000" pitchFamily="34" charset="-122"/>
                <a:ea typeface="思源黑体 CN Light" panose="020B0300000000000000" pitchFamily="34" charset="-122"/>
              </a:rPr>
              <a:t>、牙刷角度很重要：将牙刷毛放在牙齿与牙龈交界处，刷毛指向牙根方向与牙齿表面呈</a:t>
            </a:r>
            <a:r>
              <a:rPr lang="en-US" altLang="zh-CN" dirty="0">
                <a:latin typeface="思源黑体 CN Light" panose="020B0300000000000000" pitchFamily="34" charset="-122"/>
                <a:ea typeface="思源黑体 CN Light" panose="020B0300000000000000" pitchFamily="34" charset="-122"/>
              </a:rPr>
              <a:t>45</a:t>
            </a:r>
            <a:r>
              <a:rPr lang="zh-CN" altLang="en-US" dirty="0">
                <a:latin typeface="思源黑体 CN Light" panose="020B0300000000000000" pitchFamily="34" charset="-122"/>
                <a:ea typeface="思源黑体 CN Light" panose="020B0300000000000000" pitchFamily="34" charset="-122"/>
              </a:rPr>
              <a:t>度角，原位水平颤动，然后顺着牙缝竖刷</a:t>
            </a:r>
          </a:p>
          <a:p>
            <a:pPr>
              <a:lnSpc>
                <a:spcPct val="130000"/>
              </a:lnSpc>
              <a:spcBef>
                <a:spcPct val="0"/>
              </a:spcBef>
            </a:pPr>
            <a:r>
              <a:rPr lang="zh-CN" altLang="en-US" dirty="0">
                <a:latin typeface="思源黑体 CN Light" panose="020B0300000000000000" pitchFamily="34" charset="-122"/>
                <a:ea typeface="思源黑体 CN Light" panose="020B0300000000000000" pitchFamily="34" charset="-122"/>
              </a:rPr>
              <a:t>也可以采取在牙面划圆圈的方法</a:t>
            </a:r>
          </a:p>
          <a:p>
            <a:pPr>
              <a:lnSpc>
                <a:spcPct val="130000"/>
              </a:lnSpc>
              <a:spcBef>
                <a:spcPct val="0"/>
              </a:spcBef>
            </a:pPr>
            <a:r>
              <a:rPr lang="en-US" altLang="zh-CN" dirty="0">
                <a:latin typeface="思源黑体 CN Light" panose="020B0300000000000000" pitchFamily="34" charset="-122"/>
                <a:ea typeface="思源黑体 CN Light" panose="020B0300000000000000" pitchFamily="34" charset="-122"/>
              </a:rPr>
              <a:t>2</a:t>
            </a:r>
            <a:r>
              <a:rPr lang="zh-CN" altLang="en-US" dirty="0">
                <a:latin typeface="思源黑体 CN Light" panose="020B0300000000000000" pitchFamily="34" charset="-122"/>
                <a:ea typeface="思源黑体 CN Light" panose="020B0300000000000000" pitchFamily="34" charset="-122"/>
              </a:rPr>
              <a:t>、牙齿各面要刷到：按照一定顺序，牙齿的三个面各个部位都刷到</a:t>
            </a:r>
          </a:p>
          <a:p>
            <a:pPr>
              <a:lnSpc>
                <a:spcPct val="130000"/>
              </a:lnSpc>
              <a:spcBef>
                <a:spcPct val="0"/>
              </a:spcBef>
            </a:pPr>
            <a:r>
              <a:rPr lang="en-US" altLang="zh-CN" dirty="0">
                <a:latin typeface="思源黑体 CN Light" panose="020B0300000000000000" pitchFamily="34" charset="-122"/>
                <a:ea typeface="思源黑体 CN Light" panose="020B0300000000000000" pitchFamily="34" charset="-122"/>
              </a:rPr>
              <a:t>3</a:t>
            </a:r>
            <a:r>
              <a:rPr lang="zh-CN" altLang="en-US" dirty="0">
                <a:latin typeface="思源黑体 CN Light" panose="020B0300000000000000" pitchFamily="34" charset="-122"/>
                <a:ea typeface="思源黑体 CN Light" panose="020B0300000000000000" pitchFamily="34" charset="-122"/>
              </a:rPr>
              <a:t>、内侧千万别忘掉：牙齿内侧也要刷到</a:t>
            </a:r>
          </a:p>
          <a:p>
            <a:pPr>
              <a:lnSpc>
                <a:spcPct val="130000"/>
              </a:lnSpc>
              <a:spcBef>
                <a:spcPct val="0"/>
              </a:spcBef>
            </a:pPr>
            <a:r>
              <a:rPr lang="en-US" altLang="zh-CN" dirty="0">
                <a:latin typeface="思源黑体 CN Light" panose="020B0300000000000000" pitchFamily="34" charset="-122"/>
                <a:ea typeface="思源黑体 CN Light" panose="020B0300000000000000" pitchFamily="34" charset="-122"/>
              </a:rPr>
              <a:t>4</a:t>
            </a:r>
            <a:r>
              <a:rPr lang="zh-CN" altLang="en-US" dirty="0">
                <a:latin typeface="思源黑体 CN Light" panose="020B0300000000000000" pitchFamily="34" charset="-122"/>
                <a:ea typeface="思源黑体 CN Light" panose="020B0300000000000000" pitchFamily="34" charset="-122"/>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pic>
        <p:nvPicPr>
          <p:cNvPr id="8" name="图片 7">
            <a:extLst>
              <a:ext uri="{FF2B5EF4-FFF2-40B4-BE49-F238E27FC236}">
                <a16:creationId xmlns:a16="http://schemas.microsoft.com/office/drawing/2014/main" id="{6F8AA719-CB81-4F35-B3B5-BD2195788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42" y="-912588"/>
            <a:ext cx="3047619" cy="3047619"/>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132" name="Text Box 12"/>
          <p:cNvSpPr txBox="1">
            <a:spLocks noChangeArrowheads="1"/>
          </p:cNvSpPr>
          <p:nvPr/>
        </p:nvSpPr>
        <p:spPr bwMode="auto">
          <a:xfrm>
            <a:off x="907477" y="2239034"/>
            <a:ext cx="5473438" cy="280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latin typeface="思源黑体 CN Light" panose="020B0300000000000000" pitchFamily="34" charset="-122"/>
                <a:ea typeface="思源黑体 CN Light" panose="020B0300000000000000" pitchFamily="34" charset="-122"/>
              </a:rPr>
              <a:t>       在人的一生中，从婴儿出生</a:t>
            </a:r>
            <a:r>
              <a:rPr lang="en-US" altLang="zh-CN" sz="2000" dirty="0">
                <a:latin typeface="思源黑体 CN Light" panose="020B0300000000000000" pitchFamily="34" charset="-122"/>
                <a:ea typeface="思源黑体 CN Light" panose="020B0300000000000000" pitchFamily="34" charset="-122"/>
              </a:rPr>
              <a:t>6</a:t>
            </a:r>
            <a:r>
              <a:rPr lang="zh-CN" altLang="en-US" sz="2000" dirty="0">
                <a:latin typeface="思源黑体 CN Light" panose="020B0300000000000000" pitchFamily="34" charset="-122"/>
                <a:ea typeface="思源黑体 CN Light" panose="020B0300000000000000" pitchFamily="34" charset="-122"/>
              </a:rPr>
              <a:t>个月开始生长乳牙，乳牙共有</a:t>
            </a:r>
            <a:r>
              <a:rPr lang="en-US" altLang="zh-CN" sz="2000" dirty="0">
                <a:latin typeface="思源黑体 CN Light" panose="020B0300000000000000" pitchFamily="34" charset="-122"/>
                <a:ea typeface="思源黑体 CN Light" panose="020B0300000000000000" pitchFamily="34" charset="-122"/>
              </a:rPr>
              <a:t>20</a:t>
            </a:r>
            <a:r>
              <a:rPr lang="zh-CN" altLang="en-US" sz="2000" dirty="0">
                <a:latin typeface="思源黑体 CN Light" panose="020B0300000000000000" pitchFamily="34" charset="-122"/>
                <a:ea typeface="思源黑体 CN Light" panose="020B0300000000000000" pitchFamily="34" charset="-122"/>
              </a:rPr>
              <a:t>颗，两岁左右长齐。大概</a:t>
            </a:r>
            <a:r>
              <a:rPr lang="en-US" altLang="zh-CN" sz="2000" dirty="0">
                <a:latin typeface="思源黑体 CN Light" panose="020B0300000000000000" pitchFamily="34" charset="-122"/>
                <a:ea typeface="思源黑体 CN Light" panose="020B0300000000000000" pitchFamily="34" charset="-122"/>
              </a:rPr>
              <a:t>6</a:t>
            </a:r>
            <a:r>
              <a:rPr lang="zh-CN" altLang="en-US" sz="2000" dirty="0">
                <a:latin typeface="思源黑体 CN Light" panose="020B0300000000000000" pitchFamily="34" charset="-122"/>
                <a:ea typeface="思源黑体 CN Light" panose="020B0300000000000000" pitchFamily="34" charset="-122"/>
              </a:rPr>
              <a:t>岁左右，乳牙开始顺序脱落，长出恒牙，这个过程叫做“换牙”。恒牙要比乳牙多出</a:t>
            </a:r>
            <a:r>
              <a:rPr lang="en-US" altLang="zh-CN" sz="2000" dirty="0">
                <a:latin typeface="思源黑体 CN Light" panose="020B0300000000000000" pitchFamily="34" charset="-122"/>
                <a:ea typeface="思源黑体 CN Light" panose="020B0300000000000000" pitchFamily="34" charset="-122"/>
              </a:rPr>
              <a:t>8—12</a:t>
            </a:r>
            <a:r>
              <a:rPr lang="zh-CN" altLang="en-US" sz="2000" dirty="0">
                <a:latin typeface="思源黑体 CN Light" panose="020B0300000000000000" pitchFamily="34" charset="-122"/>
                <a:ea typeface="思源黑体 CN Light" panose="020B0300000000000000" pitchFamily="34" charset="-122"/>
              </a:rPr>
              <a:t>颗，新长出的恒牙上、下各为</a:t>
            </a:r>
            <a:r>
              <a:rPr lang="en-US" altLang="zh-CN" sz="2000" dirty="0">
                <a:latin typeface="思源黑体 CN Light" panose="020B0300000000000000" pitchFamily="34" charset="-122"/>
                <a:ea typeface="思源黑体 CN Light" panose="020B0300000000000000" pitchFamily="34" charset="-122"/>
              </a:rPr>
              <a:t>14—16</a:t>
            </a:r>
            <a:r>
              <a:rPr lang="zh-CN" altLang="en-US" sz="2000" dirty="0">
                <a:latin typeface="思源黑体 CN Light" panose="020B0300000000000000" pitchFamily="34" charset="-122"/>
                <a:ea typeface="思源黑体 CN Light" panose="020B0300000000000000" pitchFamily="34" charset="-122"/>
              </a:rPr>
              <a:t>颗，恒牙总数为</a:t>
            </a:r>
            <a:r>
              <a:rPr lang="en-US" altLang="zh-CN" sz="2000" dirty="0">
                <a:latin typeface="思源黑体 CN Light" panose="020B0300000000000000" pitchFamily="34" charset="-122"/>
                <a:ea typeface="思源黑体 CN Light" panose="020B0300000000000000" pitchFamily="34" charset="-122"/>
              </a:rPr>
              <a:t>28—32</a:t>
            </a:r>
            <a:r>
              <a:rPr lang="zh-CN" altLang="en-US" sz="2000" dirty="0">
                <a:latin typeface="思源黑体 CN Light" panose="020B0300000000000000" pitchFamily="34" charset="-122"/>
                <a:ea typeface="思源黑体 CN Light" panose="020B0300000000000000" pitchFamily="34" charset="-122"/>
              </a:rPr>
              <a:t>颗（有的人终身不长智齿）</a:t>
            </a:r>
          </a:p>
        </p:txBody>
      </p:sp>
      <p:pic>
        <p:nvPicPr>
          <p:cNvPr id="133" name="图片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7460" t="25079" b="20635"/>
          <a:stretch/>
        </p:blipFill>
        <p:spPr>
          <a:xfrm>
            <a:off x="7338216" y="1056087"/>
            <a:ext cx="5007429" cy="517384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Effect transition="in" filter="wipe(up)">
                                      <p:cBhvr>
                                        <p:cTn id="7" dur="500"/>
                                        <p:tgtEl>
                                          <p:spTgt spid="13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Text Box 12"/>
          <p:cNvSpPr txBox="1">
            <a:spLocks noChangeArrowheads="1"/>
          </p:cNvSpPr>
          <p:nvPr/>
        </p:nvSpPr>
        <p:spPr bwMode="auto">
          <a:xfrm>
            <a:off x="995701" y="2061836"/>
            <a:ext cx="5800867" cy="3674211"/>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200000"/>
              </a:lnSpc>
            </a:pPr>
            <a:r>
              <a:rPr lang="zh-CN" altLang="en-US" sz="2400" dirty="0">
                <a:latin typeface="思源黑体 CN Light" panose="020B0300000000000000" pitchFamily="34" charset="-122"/>
                <a:ea typeface="思源黑体 CN Light" panose="020B0300000000000000" pitchFamily="34" charset="-122"/>
              </a:rPr>
              <a:t>刷刷刷，刷刷刷，上牙从上往下刷，  </a:t>
            </a:r>
          </a:p>
          <a:p>
            <a:pPr algn="ctr">
              <a:lnSpc>
                <a:spcPct val="200000"/>
              </a:lnSpc>
            </a:pPr>
            <a:r>
              <a:rPr lang="zh-CN" altLang="en-US" sz="2400" dirty="0">
                <a:latin typeface="思源黑体 CN Light" panose="020B0300000000000000" pitchFamily="34" charset="-122"/>
                <a:ea typeface="思源黑体 CN Light" panose="020B0300000000000000" pitchFamily="34" charset="-122"/>
              </a:rPr>
              <a:t>下牙从下往上刷。咬合面，来回刷，</a:t>
            </a:r>
          </a:p>
          <a:p>
            <a:pPr algn="ctr">
              <a:lnSpc>
                <a:spcPct val="200000"/>
              </a:lnSpc>
            </a:pPr>
            <a:r>
              <a:rPr lang="zh-CN" altLang="en-US" sz="2400" dirty="0">
                <a:latin typeface="思源黑体 CN Light" panose="020B0300000000000000" pitchFamily="34" charset="-122"/>
                <a:ea typeface="思源黑体 CN Light" panose="020B0300000000000000" pitchFamily="34" charset="-122"/>
              </a:rPr>
              <a:t>牙齿里面也要刷，每个地方五六下。</a:t>
            </a:r>
          </a:p>
          <a:p>
            <a:pPr algn="ctr">
              <a:lnSpc>
                <a:spcPct val="200000"/>
              </a:lnSpc>
            </a:pPr>
            <a:r>
              <a:rPr lang="zh-CN" altLang="en-US" sz="2400" dirty="0">
                <a:latin typeface="思源黑体 CN Light" panose="020B0300000000000000" pitchFamily="34" charset="-122"/>
                <a:ea typeface="思源黑体 CN Light" panose="020B0300000000000000" pitchFamily="34" charset="-122"/>
              </a:rPr>
              <a:t>早晚刷牙勤漱口，洁白牙齿人人夸，</a:t>
            </a:r>
          </a:p>
          <a:p>
            <a:pPr algn="ctr">
              <a:lnSpc>
                <a:spcPct val="200000"/>
              </a:lnSpc>
            </a:pPr>
            <a:r>
              <a:rPr lang="zh-CN" altLang="en-US" sz="2400" dirty="0">
                <a:latin typeface="思源黑体 CN Light" panose="020B0300000000000000" pitchFamily="34" charset="-122"/>
                <a:ea typeface="思源黑体 CN Light" panose="020B0300000000000000" pitchFamily="34" charset="-122"/>
              </a:rPr>
              <a:t>人人夸！</a:t>
            </a:r>
          </a:p>
        </p:txBody>
      </p:sp>
      <p:grpSp>
        <p:nvGrpSpPr>
          <p:cNvPr id="5" name="Group 5"/>
          <p:cNvGrpSpPr/>
          <p:nvPr/>
        </p:nvGrpSpPr>
        <p:grpSpPr bwMode="auto">
          <a:xfrm>
            <a:off x="7326229" y="1664970"/>
            <a:ext cx="4130458" cy="4070964"/>
            <a:chOff x="1154" y="-618"/>
            <a:chExt cx="4386" cy="4184"/>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33" y="-210"/>
              <a:ext cx="4107" cy="3776"/>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7"/>
            <p:cNvSpPr>
              <a:spLocks noChangeArrowheads="1" noChangeShapeType="1" noTextEdit="1"/>
            </p:cNvSpPr>
            <p:nvPr/>
          </p:nvSpPr>
          <p:spPr bwMode="auto">
            <a:xfrm>
              <a:off x="1154" y="-618"/>
              <a:ext cx="1728" cy="816"/>
            </a:xfrm>
            <a:prstGeom prst="rect">
              <a:avLst/>
            </a:prstGeom>
          </p:spPr>
          <p:txBody>
            <a:bodyPr wrap="none" fromWordArt="1">
              <a:prstTxWarp prst="textWave1">
                <a:avLst>
                  <a:gd name="adj1" fmla="val 13005"/>
                  <a:gd name="adj2" fmla="val 0"/>
                </a:avLst>
              </a:prstTxWarp>
            </a:bodyPr>
            <a:lstStyle/>
            <a:p>
              <a:r>
                <a:rPr lang="zh-CN" altLang="en-US" sz="3200" b="1" kern="10" dirty="0">
                  <a:ln w="12700">
                    <a:noFill/>
                    <a:round/>
                  </a:ln>
                  <a:effectLst>
                    <a:outerShdw dist="35921" dir="2700000" sy="50000" kx="2115830" algn="bl" rotWithShape="0">
                      <a:srgbClr val="C0C0C0">
                        <a:alpha val="80000"/>
                      </a:srgbClr>
                    </a:outerShdw>
                  </a:effectLst>
                  <a:latin typeface="思源黑体 CN Bold" panose="020B0800000000000000" pitchFamily="34" charset="-122"/>
                  <a:ea typeface="思源黑体 CN Bold" panose="020B0800000000000000" pitchFamily="34" charset="-122"/>
                </a:rPr>
                <a:t>刷！刷！刷！</a:t>
              </a:r>
            </a:p>
          </p:txBody>
        </p:sp>
      </p:gr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如何护理牙齿</a:t>
            </a:r>
          </a:p>
        </p:txBody>
      </p:sp>
      <p:sp>
        <p:nvSpPr>
          <p:cNvPr id="4" name="Text Box 3"/>
          <p:cNvSpPr txBox="1">
            <a:spLocks noChangeArrowheads="1"/>
          </p:cNvSpPr>
          <p:nvPr/>
        </p:nvSpPr>
        <p:spPr bwMode="auto">
          <a:xfrm>
            <a:off x="688341" y="1777224"/>
            <a:ext cx="6313718"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dirty="0">
                <a:latin typeface="思源黑体 CN Light" panose="020B0300000000000000" pitchFamily="34" charset="-122"/>
                <a:ea typeface="思源黑体 CN Light" panose="020B0300000000000000" pitchFamily="34" charset="-122"/>
              </a:rPr>
              <a:t>1</a:t>
            </a:r>
            <a:r>
              <a:rPr lang="zh-CN" altLang="en-US" dirty="0">
                <a:latin typeface="思源黑体 CN Light" panose="020B0300000000000000" pitchFamily="34" charset="-122"/>
                <a:ea typeface="思源黑体 CN Light" panose="020B0300000000000000" pitchFamily="34" charset="-122"/>
              </a:rPr>
              <a:t>、掌握正确的刷牙方法（上牙从上往下刷，下牙从下往上刷，里外两面都要刷，咬合面要来回刷，刷牙时间大约在</a:t>
            </a:r>
            <a:r>
              <a:rPr lang="en-US" altLang="zh-CN" dirty="0">
                <a:latin typeface="思源黑体 CN Light" panose="020B0300000000000000" pitchFamily="34" charset="-122"/>
                <a:ea typeface="思源黑体 CN Light" panose="020B0300000000000000" pitchFamily="34" charset="-122"/>
              </a:rPr>
              <a:t>1-3</a:t>
            </a:r>
            <a:r>
              <a:rPr lang="zh-CN" altLang="en-US" dirty="0">
                <a:latin typeface="思源黑体 CN Light" panose="020B0300000000000000" pitchFamily="34" charset="-122"/>
                <a:ea typeface="思源黑体 CN Light" panose="020B0300000000000000" pitchFamily="34" charset="-122"/>
              </a:rPr>
              <a:t>分钟，牙刷的毛要软一些</a:t>
            </a:r>
            <a:r>
              <a:rPr lang="en-US" altLang="zh-CN" dirty="0">
                <a:latin typeface="思源黑体 CN Light" panose="020B0300000000000000" pitchFamily="34" charset="-122"/>
                <a:ea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rPr>
              <a:t>）按正确的刷牙方法坚持早晚刷牙两次、饭后漱口。</a:t>
            </a:r>
          </a:p>
          <a:p>
            <a:pPr algn="l">
              <a:lnSpc>
                <a:spcPct val="150000"/>
              </a:lnSpc>
            </a:pPr>
            <a:r>
              <a:rPr lang="en-US" altLang="zh-CN" dirty="0">
                <a:latin typeface="思源黑体 CN Light" panose="020B0300000000000000" pitchFamily="34" charset="-122"/>
                <a:ea typeface="思源黑体 CN Light" panose="020B0300000000000000" pitchFamily="34" charset="-122"/>
              </a:rPr>
              <a:t>2</a:t>
            </a:r>
            <a:r>
              <a:rPr lang="zh-CN" altLang="en-US" dirty="0">
                <a:latin typeface="思源黑体 CN Light" panose="020B0300000000000000" pitchFamily="34" charset="-122"/>
                <a:ea typeface="思源黑体 CN Light" panose="020B0300000000000000" pitchFamily="34" charset="-122"/>
              </a:rPr>
              <a:t>、适当含氟牙膏。</a:t>
            </a:r>
          </a:p>
          <a:p>
            <a:pPr algn="l">
              <a:lnSpc>
                <a:spcPct val="150000"/>
              </a:lnSpc>
            </a:pPr>
            <a:r>
              <a:rPr lang="en-US" altLang="zh-CN" dirty="0">
                <a:latin typeface="思源黑体 CN Light" panose="020B0300000000000000" pitchFamily="34" charset="-122"/>
                <a:ea typeface="思源黑体 CN Light" panose="020B0300000000000000" pitchFamily="34" charset="-122"/>
              </a:rPr>
              <a:t>3</a:t>
            </a:r>
            <a:r>
              <a:rPr lang="zh-CN" altLang="en-US" dirty="0">
                <a:latin typeface="思源黑体 CN Light" panose="020B0300000000000000" pitchFamily="34" charset="-122"/>
                <a:ea typeface="思源黑体 CN Light" panose="020B0300000000000000" pitchFamily="34" charset="-122"/>
              </a:rPr>
              <a:t>、少吃甜食、冰淇凌，不冷热食物混吃，多吃蔬菜、鱼虾等。</a:t>
            </a:r>
          </a:p>
          <a:p>
            <a:pPr algn="l">
              <a:lnSpc>
                <a:spcPct val="150000"/>
              </a:lnSpc>
            </a:pPr>
            <a:r>
              <a:rPr lang="en-US" altLang="zh-CN" dirty="0">
                <a:latin typeface="思源黑体 CN Light" panose="020B0300000000000000" pitchFamily="34" charset="-122"/>
                <a:ea typeface="思源黑体 CN Light" panose="020B0300000000000000" pitchFamily="34" charset="-122"/>
              </a:rPr>
              <a:t>4</a:t>
            </a:r>
            <a:r>
              <a:rPr lang="zh-CN" altLang="en-US" dirty="0">
                <a:latin typeface="思源黑体 CN Light" panose="020B0300000000000000" pitchFamily="34" charset="-122"/>
                <a:ea typeface="思源黑体 CN Light" panose="020B0300000000000000" pitchFamily="34" charset="-122"/>
              </a:rPr>
              <a:t>、每年去医院检查一次牙齿。</a:t>
            </a:r>
          </a:p>
          <a:p>
            <a:pPr algn="l">
              <a:lnSpc>
                <a:spcPct val="150000"/>
              </a:lnSpc>
            </a:pPr>
            <a:r>
              <a:rPr lang="en-US" altLang="zh-CN" dirty="0">
                <a:latin typeface="思源黑体 CN Light" panose="020B0300000000000000" pitchFamily="34" charset="-122"/>
                <a:ea typeface="思源黑体 CN Light" panose="020B0300000000000000" pitchFamily="34" charset="-122"/>
              </a:rPr>
              <a:t>5</a:t>
            </a:r>
            <a:r>
              <a:rPr lang="zh-CN" altLang="en-US" dirty="0">
                <a:latin typeface="思源黑体 CN Light" panose="020B0300000000000000" pitchFamily="34" charset="-122"/>
                <a:ea typeface="思源黑体 CN Light" panose="020B0300000000000000" pitchFamily="34" charset="-122"/>
              </a:rPr>
              <a:t>、不单侧咀嚼。</a:t>
            </a:r>
          </a:p>
          <a:p>
            <a:pPr algn="l">
              <a:lnSpc>
                <a:spcPct val="150000"/>
              </a:lnSpc>
            </a:pPr>
            <a:r>
              <a:rPr lang="en-US" altLang="zh-CN" dirty="0">
                <a:latin typeface="思源黑体 CN Light" panose="020B0300000000000000" pitchFamily="34" charset="-122"/>
                <a:ea typeface="思源黑体 CN Light" panose="020B0300000000000000" pitchFamily="34" charset="-122"/>
              </a:rPr>
              <a:t>6</a:t>
            </a:r>
            <a:r>
              <a:rPr lang="zh-CN" altLang="en-US" dirty="0">
                <a:latin typeface="思源黑体 CN Light" panose="020B0300000000000000" pitchFamily="34" charset="-122"/>
                <a:ea typeface="思源黑体 CN Light" panose="020B0300000000000000" pitchFamily="34" charset="-122"/>
              </a:rPr>
              <a:t>、不咬铅笔瓶盖等硬物，不吮手指。</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059" y="1420557"/>
            <a:ext cx="4392414" cy="439241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166121" y="2644859"/>
            <a:ext cx="5945221"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4" name="椭圆 3"/>
          <p:cNvSpPr/>
          <p:nvPr/>
        </p:nvSpPr>
        <p:spPr>
          <a:xfrm>
            <a:off x="-212351" y="6090522"/>
            <a:ext cx="12774027" cy="1696471"/>
          </a:xfrm>
          <a:custGeom>
            <a:avLst/>
            <a:gdLst>
              <a:gd name="connsiteX0" fmla="*/ 0 w 12192000"/>
              <a:gd name="connsiteY0" fmla="*/ 928992 h 1857983"/>
              <a:gd name="connsiteX1" fmla="*/ 6096000 w 12192000"/>
              <a:gd name="connsiteY1" fmla="*/ 0 h 1857983"/>
              <a:gd name="connsiteX2" fmla="*/ 12192000 w 12192000"/>
              <a:gd name="connsiteY2" fmla="*/ 928992 h 1857983"/>
              <a:gd name="connsiteX3" fmla="*/ 6096000 w 12192000"/>
              <a:gd name="connsiteY3" fmla="*/ 1857984 h 1857983"/>
              <a:gd name="connsiteX4" fmla="*/ 0 w 12192000"/>
              <a:gd name="connsiteY4" fmla="*/ 928992 h 1857983"/>
              <a:gd name="connsiteX0-1" fmla="*/ 18 w 12192018"/>
              <a:gd name="connsiteY0-2" fmla="*/ 802533 h 1731525"/>
              <a:gd name="connsiteX1-3" fmla="*/ 6047380 w 12192018"/>
              <a:gd name="connsiteY1-4" fmla="*/ 0 h 1731525"/>
              <a:gd name="connsiteX2-5" fmla="*/ 12192018 w 12192018"/>
              <a:gd name="connsiteY2-6" fmla="*/ 802533 h 1731525"/>
              <a:gd name="connsiteX3-7" fmla="*/ 6096018 w 12192018"/>
              <a:gd name="connsiteY3-8" fmla="*/ 1731525 h 1731525"/>
              <a:gd name="connsiteX4-9" fmla="*/ 18 w 12192018"/>
              <a:gd name="connsiteY4-10" fmla="*/ 802533 h 1731525"/>
              <a:gd name="connsiteX0-11" fmla="*/ 212351 w 12404351"/>
              <a:gd name="connsiteY0-12" fmla="*/ 854542 h 1783534"/>
              <a:gd name="connsiteX1-13" fmla="*/ 1846598 w 12404351"/>
              <a:gd name="connsiteY1-14" fmla="*/ 163877 h 1783534"/>
              <a:gd name="connsiteX2-15" fmla="*/ 6259713 w 12404351"/>
              <a:gd name="connsiteY2-16" fmla="*/ 52009 h 1783534"/>
              <a:gd name="connsiteX3-17" fmla="*/ 12404351 w 12404351"/>
              <a:gd name="connsiteY3-18" fmla="*/ 854542 h 1783534"/>
              <a:gd name="connsiteX4-19" fmla="*/ 6308351 w 12404351"/>
              <a:gd name="connsiteY4-20" fmla="*/ 1783534 h 1783534"/>
              <a:gd name="connsiteX5" fmla="*/ 212351 w 12404351"/>
              <a:gd name="connsiteY5" fmla="*/ 854542 h 1783534"/>
              <a:gd name="connsiteX0-21" fmla="*/ 212351 w 12443648"/>
              <a:gd name="connsiteY0-22" fmla="*/ 900741 h 1829733"/>
              <a:gd name="connsiteX1-23" fmla="*/ 1846598 w 12443648"/>
              <a:gd name="connsiteY1-24" fmla="*/ 210076 h 1829733"/>
              <a:gd name="connsiteX2-25" fmla="*/ 6259713 w 12443648"/>
              <a:gd name="connsiteY2-26" fmla="*/ 98208 h 1829733"/>
              <a:gd name="connsiteX3-27" fmla="*/ 8869969 w 12443648"/>
              <a:gd name="connsiteY3-28" fmla="*/ 54434 h 1829733"/>
              <a:gd name="connsiteX4-29" fmla="*/ 12404351 w 12443648"/>
              <a:gd name="connsiteY4-30" fmla="*/ 900741 h 1829733"/>
              <a:gd name="connsiteX5-31" fmla="*/ 6308351 w 12443648"/>
              <a:gd name="connsiteY5-32" fmla="*/ 1829733 h 1829733"/>
              <a:gd name="connsiteX6" fmla="*/ 212351 w 12443648"/>
              <a:gd name="connsiteY6" fmla="*/ 900741 h 1829733"/>
              <a:gd name="connsiteX0-33" fmla="*/ 212351 w 12447012"/>
              <a:gd name="connsiteY0-34" fmla="*/ 900741 h 1829733"/>
              <a:gd name="connsiteX1-35" fmla="*/ 1846598 w 12447012"/>
              <a:gd name="connsiteY1-36" fmla="*/ 210076 h 1829733"/>
              <a:gd name="connsiteX2-37" fmla="*/ 6259713 w 12447012"/>
              <a:gd name="connsiteY2-38" fmla="*/ 98208 h 1829733"/>
              <a:gd name="connsiteX3-39" fmla="*/ 8869969 w 12447012"/>
              <a:gd name="connsiteY3-40" fmla="*/ 54434 h 1829733"/>
              <a:gd name="connsiteX4-41" fmla="*/ 12404351 w 12447012"/>
              <a:gd name="connsiteY4-42" fmla="*/ 900741 h 1829733"/>
              <a:gd name="connsiteX5-43" fmla="*/ 6308351 w 12447012"/>
              <a:gd name="connsiteY5-44" fmla="*/ 1829733 h 1829733"/>
              <a:gd name="connsiteX6-45" fmla="*/ 212351 w 12447012"/>
              <a:gd name="connsiteY6-46" fmla="*/ 900741 h 1829733"/>
              <a:gd name="connsiteX0-47" fmla="*/ 212351 w 12606983"/>
              <a:gd name="connsiteY0-48" fmla="*/ 875075 h 1804067"/>
              <a:gd name="connsiteX1-49" fmla="*/ 1846598 w 12606983"/>
              <a:gd name="connsiteY1-50" fmla="*/ 184410 h 1804067"/>
              <a:gd name="connsiteX2-51" fmla="*/ 6259713 w 12606983"/>
              <a:gd name="connsiteY2-52" fmla="*/ 72542 h 1804067"/>
              <a:gd name="connsiteX3-53" fmla="*/ 8869969 w 12606983"/>
              <a:gd name="connsiteY3-54" fmla="*/ 28768 h 1804067"/>
              <a:gd name="connsiteX4-55" fmla="*/ 11068419 w 12606983"/>
              <a:gd name="connsiteY4-56" fmla="*/ 67679 h 1804067"/>
              <a:gd name="connsiteX5-57" fmla="*/ 12404351 w 12606983"/>
              <a:gd name="connsiteY5-58" fmla="*/ 875075 h 1804067"/>
              <a:gd name="connsiteX6-59" fmla="*/ 6308351 w 12606983"/>
              <a:gd name="connsiteY6-60" fmla="*/ 1804067 h 1804067"/>
              <a:gd name="connsiteX7" fmla="*/ 212351 w 12606983"/>
              <a:gd name="connsiteY7" fmla="*/ 875075 h 1804067"/>
              <a:gd name="connsiteX0-61" fmla="*/ 212351 w 12774027"/>
              <a:gd name="connsiteY0-62" fmla="*/ 853920 h 1782912"/>
              <a:gd name="connsiteX1-63" fmla="*/ 1846598 w 12774027"/>
              <a:gd name="connsiteY1-64" fmla="*/ 163255 h 1782912"/>
              <a:gd name="connsiteX2-65" fmla="*/ 6259713 w 12774027"/>
              <a:gd name="connsiteY2-66" fmla="*/ 51387 h 1782912"/>
              <a:gd name="connsiteX3-67" fmla="*/ 8869969 w 12774027"/>
              <a:gd name="connsiteY3-68" fmla="*/ 7613 h 1782912"/>
              <a:gd name="connsiteX4-69" fmla="*/ 11068419 w 12774027"/>
              <a:gd name="connsiteY4-70" fmla="*/ 46524 h 1782912"/>
              <a:gd name="connsiteX5-71" fmla="*/ 12021730 w 12774027"/>
              <a:gd name="connsiteY5-72" fmla="*/ 124346 h 1782912"/>
              <a:gd name="connsiteX6-73" fmla="*/ 12404351 w 12774027"/>
              <a:gd name="connsiteY6-74" fmla="*/ 853920 h 1782912"/>
              <a:gd name="connsiteX7-75" fmla="*/ 6308351 w 12774027"/>
              <a:gd name="connsiteY7-76" fmla="*/ 1782912 h 1782912"/>
              <a:gd name="connsiteX8" fmla="*/ 212351 w 12774027"/>
              <a:gd name="connsiteY8" fmla="*/ 853920 h 1782912"/>
              <a:gd name="connsiteX0-77" fmla="*/ 212351 w 12774027"/>
              <a:gd name="connsiteY0-78" fmla="*/ 853920 h 1782912"/>
              <a:gd name="connsiteX1-79" fmla="*/ 1846598 w 12774027"/>
              <a:gd name="connsiteY1-80" fmla="*/ 163255 h 1782912"/>
              <a:gd name="connsiteX2-81" fmla="*/ 6259713 w 12774027"/>
              <a:gd name="connsiteY2-82" fmla="*/ 51387 h 1782912"/>
              <a:gd name="connsiteX3-83" fmla="*/ 8869969 w 12774027"/>
              <a:gd name="connsiteY3-84" fmla="*/ 7613 h 1782912"/>
              <a:gd name="connsiteX4-85" fmla="*/ 11117058 w 12774027"/>
              <a:gd name="connsiteY4-86" fmla="*/ 211894 h 1782912"/>
              <a:gd name="connsiteX5-87" fmla="*/ 12021730 w 12774027"/>
              <a:gd name="connsiteY5-88" fmla="*/ 124346 h 1782912"/>
              <a:gd name="connsiteX6-89" fmla="*/ 12404351 w 12774027"/>
              <a:gd name="connsiteY6-90" fmla="*/ 853920 h 1782912"/>
              <a:gd name="connsiteX7-91" fmla="*/ 6308351 w 12774027"/>
              <a:gd name="connsiteY7-92" fmla="*/ 1782912 h 1782912"/>
              <a:gd name="connsiteX8-93" fmla="*/ 212351 w 12774027"/>
              <a:gd name="connsiteY8-94" fmla="*/ 853920 h 1782912"/>
              <a:gd name="connsiteX0-95" fmla="*/ 212351 w 12774027"/>
              <a:gd name="connsiteY0-96" fmla="*/ 806626 h 1735618"/>
              <a:gd name="connsiteX1-97" fmla="*/ 1846598 w 12774027"/>
              <a:gd name="connsiteY1-98" fmla="*/ 115961 h 1735618"/>
              <a:gd name="connsiteX2-99" fmla="*/ 6259713 w 12774027"/>
              <a:gd name="connsiteY2-100" fmla="*/ 4093 h 1735618"/>
              <a:gd name="connsiteX3-101" fmla="*/ 8938063 w 12774027"/>
              <a:gd name="connsiteY3-102" fmla="*/ 154872 h 1735618"/>
              <a:gd name="connsiteX4-103" fmla="*/ 11117058 w 12774027"/>
              <a:gd name="connsiteY4-104" fmla="*/ 164600 h 1735618"/>
              <a:gd name="connsiteX5-105" fmla="*/ 12021730 w 12774027"/>
              <a:gd name="connsiteY5-106" fmla="*/ 77052 h 1735618"/>
              <a:gd name="connsiteX6-107" fmla="*/ 12404351 w 12774027"/>
              <a:gd name="connsiteY6-108" fmla="*/ 806626 h 1735618"/>
              <a:gd name="connsiteX7-109" fmla="*/ 6308351 w 12774027"/>
              <a:gd name="connsiteY7-110" fmla="*/ 1735618 h 1735618"/>
              <a:gd name="connsiteX8-111" fmla="*/ 212351 w 12774027"/>
              <a:gd name="connsiteY8-112" fmla="*/ 806626 h 1735618"/>
              <a:gd name="connsiteX0-113" fmla="*/ 212351 w 12774027"/>
              <a:gd name="connsiteY0-114" fmla="*/ 767479 h 1696471"/>
              <a:gd name="connsiteX1-115" fmla="*/ 1846598 w 12774027"/>
              <a:gd name="connsiteY1-116" fmla="*/ 76814 h 1696471"/>
              <a:gd name="connsiteX2-117" fmla="*/ 6201347 w 12774027"/>
              <a:gd name="connsiteY2-118" fmla="*/ 101133 h 1696471"/>
              <a:gd name="connsiteX3-119" fmla="*/ 8938063 w 12774027"/>
              <a:gd name="connsiteY3-120" fmla="*/ 115725 h 1696471"/>
              <a:gd name="connsiteX4-121" fmla="*/ 11117058 w 12774027"/>
              <a:gd name="connsiteY4-122" fmla="*/ 125453 h 1696471"/>
              <a:gd name="connsiteX5-123" fmla="*/ 12021730 w 12774027"/>
              <a:gd name="connsiteY5-124" fmla="*/ 37905 h 1696471"/>
              <a:gd name="connsiteX6-125" fmla="*/ 12404351 w 12774027"/>
              <a:gd name="connsiteY6-126" fmla="*/ 767479 h 1696471"/>
              <a:gd name="connsiteX7-127" fmla="*/ 6308351 w 12774027"/>
              <a:gd name="connsiteY7-128" fmla="*/ 1696471 h 1696471"/>
              <a:gd name="connsiteX8-129" fmla="*/ 212351 w 12774027"/>
              <a:gd name="connsiteY8-130" fmla="*/ 767479 h 16964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75" y="connsiteY7-76"/>
              </a:cxn>
              <a:cxn ang="0">
                <a:pos x="connsiteX8-93" y="connsiteY8-94"/>
              </a:cxn>
            </a:cxnLst>
            <a:rect l="l" t="t" r="r" b="b"/>
            <a:pathLst>
              <a:path w="12774027" h="1696471">
                <a:moveTo>
                  <a:pt x="212351" y="767479"/>
                </a:moveTo>
                <a:cubicBezTo>
                  <a:pt x="-531274" y="497536"/>
                  <a:pt x="838704" y="210569"/>
                  <a:pt x="1846598" y="76814"/>
                </a:cubicBezTo>
                <a:cubicBezTo>
                  <a:pt x="2854492" y="-56941"/>
                  <a:pt x="5019436" y="94648"/>
                  <a:pt x="6201347" y="101133"/>
                </a:cubicBezTo>
                <a:lnTo>
                  <a:pt x="8938063" y="115725"/>
                </a:lnTo>
                <a:cubicBezTo>
                  <a:pt x="9687633" y="140855"/>
                  <a:pt x="10614463" y="76815"/>
                  <a:pt x="11117058" y="125453"/>
                </a:cubicBezTo>
                <a:cubicBezTo>
                  <a:pt x="11619653" y="174091"/>
                  <a:pt x="11799075" y="-96661"/>
                  <a:pt x="12021730" y="37905"/>
                </a:cubicBezTo>
                <a:cubicBezTo>
                  <a:pt x="12244385" y="172471"/>
                  <a:pt x="13333883" y="520234"/>
                  <a:pt x="12404351" y="767479"/>
                </a:cubicBezTo>
                <a:cubicBezTo>
                  <a:pt x="11474819" y="1014724"/>
                  <a:pt x="9675079" y="1696471"/>
                  <a:pt x="6308351" y="1696471"/>
                </a:cubicBezTo>
                <a:cubicBezTo>
                  <a:pt x="2941623" y="1696471"/>
                  <a:pt x="955976" y="1037422"/>
                  <a:pt x="212351" y="767479"/>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432" y="2328410"/>
            <a:ext cx="4441153" cy="444115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6543" y="2700810"/>
            <a:ext cx="4503759" cy="4503759"/>
          </a:xfrm>
          <a:prstGeom prst="rect">
            <a:avLst/>
          </a:prstGeom>
        </p:spPr>
      </p:pic>
      <p:sp>
        <p:nvSpPr>
          <p:cNvPr id="7" name="文本框 6"/>
          <p:cNvSpPr txBox="1"/>
          <p:nvPr/>
        </p:nvSpPr>
        <p:spPr>
          <a:xfrm>
            <a:off x="2117387" y="962838"/>
            <a:ext cx="7957225" cy="1200329"/>
          </a:xfrm>
          <a:prstGeom prst="rect">
            <a:avLst/>
          </a:prstGeom>
          <a:noFill/>
        </p:spPr>
        <p:txBody>
          <a:bodyPr wrap="square" rtlCol="0">
            <a:spAutoFit/>
          </a:bodyPr>
          <a:lstStyle/>
          <a:p>
            <a:pPr algn="ctr"/>
            <a:r>
              <a:rPr lang="zh-CN" altLang="en-US" sz="7200" dirty="0">
                <a:ln w="38100">
                  <a:noFill/>
                </a:ln>
                <a:latin typeface="思源黑体 CN Bold" panose="020B0800000000000000" pitchFamily="34" charset="-122"/>
                <a:ea typeface="思源黑体 CN Bold" panose="020B0800000000000000" pitchFamily="34" charset="-122"/>
              </a:rPr>
              <a:t>共同关注牙齿健康</a:t>
            </a:r>
          </a:p>
        </p:txBody>
      </p:sp>
      <p:cxnSp>
        <p:nvCxnSpPr>
          <p:cNvPr id="10" name="直接连接符 9"/>
          <p:cNvCxnSpPr/>
          <p:nvPr/>
        </p:nvCxnSpPr>
        <p:spPr>
          <a:xfrm>
            <a:off x="2273029" y="2163167"/>
            <a:ext cx="7636213"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4789250" y="2195878"/>
            <a:ext cx="2603770" cy="646331"/>
          </a:xfrm>
          <a:prstGeom prst="rect">
            <a:avLst/>
          </a:prstGeom>
          <a:solidFill>
            <a:srgbClr val="EBFAF8"/>
          </a:solidFill>
        </p:spPr>
        <p:txBody>
          <a:bodyPr wrap="square" rtlCol="0">
            <a:spAutoFit/>
          </a:bodyPr>
          <a:lstStyle/>
          <a:p>
            <a:pPr algn="ctr"/>
            <a:r>
              <a:rPr lang="zh-CN" altLang="en-US" sz="3600" b="1" dirty="0">
                <a:latin typeface="思源黑体 CN Bold" panose="020B0800000000000000" pitchFamily="34" charset="-122"/>
                <a:ea typeface="思源黑体 CN Bold" panose="020B0800000000000000" pitchFamily="34" charset="-122"/>
              </a:rPr>
              <a:t>谢谢观看</a:t>
            </a:r>
          </a:p>
        </p:txBody>
      </p:sp>
    </p:spTree>
  </p:cSld>
  <p:clrMapOvr>
    <a:masterClrMapping/>
  </p:clrMapOvr>
  <p:transition spd="slow" advClick="0" advTm="300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34007" y="3410695"/>
            <a:ext cx="3877985" cy="646331"/>
          </a:xfrm>
          <a:prstGeom prst="rect">
            <a:avLst/>
          </a:prstGeom>
          <a:noFill/>
        </p:spPr>
        <p:txBody>
          <a:bodyPr wrap="none" rtlCol="0">
            <a:spAutoFit/>
          </a:bodyPr>
          <a:lstStyle/>
          <a:p>
            <a:pPr algn="ctr"/>
            <a:r>
              <a:rPr lang="zh-CN" altLang="en-US" sz="3600" b="1" dirty="0">
                <a:solidFill>
                  <a:srgbClr val="F3B2B8"/>
                </a:solidFill>
                <a:latin typeface="思源黑体 CN Bold" panose="020B0800000000000000" pitchFamily="34" charset="-122"/>
                <a:ea typeface="思源黑体 CN Bold" panose="020B0800000000000000" pitchFamily="34" charset="-122"/>
              </a:rPr>
              <a:t>一、爱牙日的由来</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
        <p:nvSpPr>
          <p:cNvPr id="3" name="文本框 2"/>
          <p:cNvSpPr txBox="1"/>
          <p:nvPr/>
        </p:nvSpPr>
        <p:spPr>
          <a:xfrm>
            <a:off x="1267400" y="426556"/>
            <a:ext cx="1569660" cy="369332"/>
          </a:xfrm>
          <a:prstGeom prst="rect">
            <a:avLst/>
          </a:prstGeom>
          <a:noFill/>
        </p:spPr>
        <p:txBody>
          <a:bodyPr wrap="none" rtlCol="0">
            <a:spAutoFit/>
          </a:bodyPr>
          <a:lstStyle/>
          <a:p>
            <a:r>
              <a:rPr lang="zh-CN" altLang="en-US" dirty="0">
                <a:latin typeface="思源黑体 CN Light" panose="020B0300000000000000" pitchFamily="34" charset="-122"/>
                <a:ea typeface="思源黑体 CN Light" panose="020B0300000000000000" pitchFamily="34" charset="-122"/>
              </a:rPr>
              <a:t>爱牙日的由来</a:t>
            </a:r>
          </a:p>
        </p:txBody>
      </p:sp>
      <p:sp>
        <p:nvSpPr>
          <p:cNvPr id="4" name="Text Box 3"/>
          <p:cNvSpPr txBox="1">
            <a:spLocks noChangeArrowheads="1"/>
          </p:cNvSpPr>
          <p:nvPr/>
        </p:nvSpPr>
        <p:spPr bwMode="auto">
          <a:xfrm>
            <a:off x="772909" y="1565845"/>
            <a:ext cx="669793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sz="2000" dirty="0">
                <a:latin typeface="思源黑体 CN Light" panose="020B0300000000000000" pitchFamily="34" charset="-122"/>
                <a:ea typeface="思源黑体 CN Light" panose="020B0300000000000000" pitchFamily="34" charset="-122"/>
              </a:rPr>
              <a:t>       1989</a:t>
            </a:r>
            <a:r>
              <a:rPr lang="zh-CN" altLang="en-US" sz="2000" dirty="0">
                <a:latin typeface="思源黑体 CN Light" panose="020B0300000000000000" pitchFamily="34" charset="-122"/>
                <a:ea typeface="思源黑体 CN Light" panose="020B0300000000000000" pitchFamily="34" charset="-122"/>
              </a:rPr>
              <a:t>年，由卫生部、教委等部委联合签署，确定每年的</a:t>
            </a:r>
            <a:r>
              <a:rPr lang="en-US" altLang="zh-CN" sz="2000" dirty="0">
                <a:latin typeface="思源黑体 CN Light" panose="020B0300000000000000" pitchFamily="34" charset="-122"/>
                <a:ea typeface="思源黑体 CN Light" panose="020B0300000000000000" pitchFamily="34" charset="-122"/>
              </a:rPr>
              <a:t>9</a:t>
            </a:r>
            <a:r>
              <a:rPr lang="zh-CN" altLang="en-US" sz="2000" dirty="0">
                <a:latin typeface="思源黑体 CN Light" panose="020B0300000000000000" pitchFamily="34" charset="-122"/>
                <a:ea typeface="思源黑体 CN Light" panose="020B0300000000000000" pitchFamily="34" charset="-122"/>
              </a:rPr>
              <a:t>月</a:t>
            </a:r>
            <a:r>
              <a:rPr lang="en-US" altLang="zh-CN" sz="2000" dirty="0">
                <a:latin typeface="思源黑体 CN Light" panose="020B0300000000000000" pitchFamily="34" charset="-122"/>
                <a:ea typeface="思源黑体 CN Light" panose="020B0300000000000000" pitchFamily="34" charset="-122"/>
              </a:rPr>
              <a:t>20</a:t>
            </a:r>
            <a:r>
              <a:rPr lang="zh-CN" altLang="en-US" sz="2000" dirty="0">
                <a:latin typeface="思源黑体 CN Light" panose="020B0300000000000000" pitchFamily="34" charset="-122"/>
                <a:ea typeface="思源黑体 CN Light" panose="020B0300000000000000" pitchFamily="34" charset="-122"/>
              </a:rPr>
              <a:t>日为全国爱牙日。</a:t>
            </a:r>
          </a:p>
          <a:p>
            <a:pPr algn="l">
              <a:lnSpc>
                <a:spcPct val="150000"/>
              </a:lnSpc>
            </a:pPr>
            <a:r>
              <a:rPr lang="zh-CN" altLang="en-US" sz="2000" dirty="0">
                <a:latin typeface="思源黑体 CN Light" panose="020B0300000000000000" pitchFamily="34" charset="-122"/>
                <a:ea typeface="思源黑体 CN Light" panose="020B0300000000000000" pitchFamily="34" charset="-122"/>
              </a:rPr>
              <a:t>　　宗旨是通过爱牙日活动，广泛动员社会的力量，在群众中进行牙病防治知识的普及教育，增强口腔键康观念和自我口腔保健的意识，建立口腔保健行为，从而提高全民族的口腔健康水平。 　</a:t>
            </a:r>
            <a:br>
              <a:rPr lang="zh-CN" altLang="en-US" sz="2000" dirty="0">
                <a:latin typeface="思源黑体 CN Light" panose="020B0300000000000000" pitchFamily="34" charset="-122"/>
                <a:ea typeface="思源黑体 CN Light" panose="020B0300000000000000" pitchFamily="34" charset="-122"/>
              </a:rPr>
            </a:br>
            <a:r>
              <a:rPr lang="zh-CN" altLang="en-US" sz="2000" dirty="0">
                <a:latin typeface="思源黑体 CN Light" panose="020B0300000000000000" pitchFamily="34" charset="-122"/>
                <a:ea typeface="思源黑体 CN Light" panose="020B0300000000000000" pitchFamily="34" charset="-122"/>
              </a:rPr>
              <a:t>     我国的龋病、牙周病患者众多，而口腔保健的人力、物力、财力十分有限，因此，解决牙病问题的根本出路在于预防。</a:t>
            </a: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51591" b="68570"/>
          <a:stretch/>
        </p:blipFill>
        <p:spPr>
          <a:xfrm flipH="1">
            <a:off x="7593972" y="795888"/>
            <a:ext cx="4741934" cy="4648949"/>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par>
                          <p:cTn id="23" fill="hold">
                            <p:stCondLst>
                              <p:cond delay="1085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596302" y="3421568"/>
            <a:ext cx="2954655" cy="646331"/>
          </a:xfrm>
          <a:prstGeom prst="rect">
            <a:avLst/>
          </a:prstGeom>
          <a:noFill/>
        </p:spPr>
        <p:txBody>
          <a:bodyPr wrap="none" rtlCol="0">
            <a:spAutoFit/>
          </a:bodyPr>
          <a:lstStyle/>
          <a:p>
            <a:pPr algn="ctr"/>
            <a:r>
              <a:rPr lang="zh-CN" altLang="en-US" sz="3600" b="1" dirty="0">
                <a:solidFill>
                  <a:srgbClr val="F3B2B8"/>
                </a:solidFill>
                <a:latin typeface="思源黑体 CN Bold" panose="020B0800000000000000" pitchFamily="34" charset="-122"/>
                <a:ea typeface="思源黑体 CN Bold" panose="020B0800000000000000" pitchFamily="34" charset="-122"/>
              </a:rPr>
              <a:t>二、了解牙齿</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
        <p:nvSpPr>
          <p:cNvPr id="3" name="文本框 2"/>
          <p:cNvSpPr txBox="1"/>
          <p:nvPr/>
        </p:nvSpPr>
        <p:spPr>
          <a:xfrm>
            <a:off x="1267400" y="426556"/>
            <a:ext cx="1107996" cy="369332"/>
          </a:xfrm>
          <a:prstGeom prst="rect">
            <a:avLst/>
          </a:prstGeom>
          <a:noFill/>
        </p:spPr>
        <p:txBody>
          <a:bodyPr wrap="none" rtlCol="0">
            <a:spAutoFit/>
          </a:bodyPr>
          <a:lstStyle/>
          <a:p>
            <a:r>
              <a:rPr lang="zh-CN" altLang="en-US" dirty="0">
                <a:latin typeface="思源黑体 CN Light" panose="020B0300000000000000" pitchFamily="34" charset="-122"/>
                <a:ea typeface="思源黑体 CN Light" panose="020B0300000000000000" pitchFamily="34" charset="-122"/>
              </a:rPr>
              <a:t>了解牙齿</a:t>
            </a:r>
          </a:p>
        </p:txBody>
      </p:sp>
      <p:sp>
        <p:nvSpPr>
          <p:cNvPr id="68" name="Text Box 15"/>
          <p:cNvSpPr txBox="1">
            <a:spLocks noChangeArrowheads="1"/>
          </p:cNvSpPr>
          <p:nvPr/>
        </p:nvSpPr>
        <p:spPr bwMode="auto">
          <a:xfrm>
            <a:off x="6341140" y="4203413"/>
            <a:ext cx="48774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latin typeface="思源黑体 CN Light" panose="020B0300000000000000" pitchFamily="34" charset="-122"/>
                <a:ea typeface="思源黑体 CN Light" panose="020B0300000000000000" pitchFamily="34" charset="-122"/>
              </a:rPr>
              <a:t>每个牙齿都分为</a:t>
            </a:r>
            <a:r>
              <a:rPr lang="zh-CN" altLang="en-US" sz="2000" b="1" dirty="0">
                <a:latin typeface="思源黑体 CN Bold" panose="020B0800000000000000" pitchFamily="34" charset="-122"/>
                <a:ea typeface="思源黑体 CN Bold" panose="020B0800000000000000" pitchFamily="34" charset="-122"/>
              </a:rPr>
              <a:t>牙冠</a:t>
            </a:r>
            <a:r>
              <a:rPr lang="zh-CN" altLang="en-US" sz="2000" dirty="0">
                <a:latin typeface="思源黑体 CN Bold" panose="020B0800000000000000" pitchFamily="34" charset="-122"/>
                <a:ea typeface="思源黑体 CN Bold" panose="020B0800000000000000" pitchFamily="34" charset="-122"/>
              </a:rPr>
              <a:t>、</a:t>
            </a:r>
            <a:r>
              <a:rPr lang="zh-CN" altLang="en-US" sz="2000" b="1" dirty="0">
                <a:latin typeface="思源黑体 CN Bold" panose="020B0800000000000000" pitchFamily="34" charset="-122"/>
                <a:ea typeface="思源黑体 CN Bold" panose="020B0800000000000000" pitchFamily="34" charset="-122"/>
              </a:rPr>
              <a:t>牙根</a:t>
            </a:r>
            <a:r>
              <a:rPr lang="zh-CN" altLang="en-US" sz="2000" dirty="0">
                <a:latin typeface="思源黑体 CN Light" panose="020B0300000000000000" pitchFamily="34" charset="-122"/>
                <a:ea typeface="思源黑体 CN Light" panose="020B0300000000000000" pitchFamily="34" charset="-122"/>
              </a:rPr>
              <a:t>两部分。　</a:t>
            </a:r>
          </a:p>
        </p:txBody>
      </p:sp>
      <p:sp>
        <p:nvSpPr>
          <p:cNvPr id="69" name="Text Box 15"/>
          <p:cNvSpPr txBox="1">
            <a:spLocks noChangeArrowheads="1"/>
          </p:cNvSpPr>
          <p:nvPr/>
        </p:nvSpPr>
        <p:spPr bwMode="auto">
          <a:xfrm>
            <a:off x="6341140" y="5035817"/>
            <a:ext cx="510949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b="1" dirty="0">
                <a:latin typeface="思源黑体 CN Bold" panose="020B0800000000000000" pitchFamily="34" charset="-122"/>
                <a:ea typeface="思源黑体 CN Bold" panose="020B0800000000000000" pitchFamily="34" charset="-122"/>
              </a:rPr>
              <a:t>牙冠</a:t>
            </a:r>
            <a:r>
              <a:rPr lang="zh-CN" altLang="en-US" sz="2000" dirty="0">
                <a:latin typeface="思源黑体 CN Bold" panose="020B0800000000000000" pitchFamily="34" charset="-122"/>
                <a:ea typeface="思源黑体 CN Bold" panose="020B0800000000000000" pitchFamily="34" charset="-122"/>
              </a:rPr>
              <a:t>：</a:t>
            </a:r>
            <a:r>
              <a:rPr lang="zh-CN" altLang="en-US" sz="2000" dirty="0">
                <a:latin typeface="思源黑体 CN Light" panose="020B0300000000000000" pitchFamily="34" charset="-122"/>
                <a:ea typeface="思源黑体 CN Light" panose="020B0300000000000000" pitchFamily="34" charset="-122"/>
              </a:rPr>
              <a:t>是牙齿显露在口腔的部分</a:t>
            </a:r>
          </a:p>
          <a:p>
            <a:pPr algn="l">
              <a:lnSpc>
                <a:spcPct val="150000"/>
              </a:lnSpc>
            </a:pPr>
            <a:r>
              <a:rPr lang="zh-CN" altLang="en-US" sz="2000" b="1" dirty="0">
                <a:latin typeface="思源黑体 CN Bold" panose="020B0800000000000000" pitchFamily="34" charset="-122"/>
                <a:ea typeface="思源黑体 CN Bold" panose="020B0800000000000000" pitchFamily="34" charset="-122"/>
              </a:rPr>
              <a:t>牙根</a:t>
            </a:r>
            <a:r>
              <a:rPr lang="zh-CN" altLang="en-US" sz="2000" dirty="0">
                <a:latin typeface="思源黑体 CN Bold" panose="020B0800000000000000" pitchFamily="34" charset="-122"/>
                <a:ea typeface="思源黑体 CN Bold" panose="020B0800000000000000" pitchFamily="34" charset="-122"/>
              </a:rPr>
              <a:t>：</a:t>
            </a:r>
            <a:r>
              <a:rPr lang="zh-CN" altLang="en-US" sz="2000" dirty="0">
                <a:latin typeface="思源黑体 CN Light" panose="020B0300000000000000" pitchFamily="34" charset="-122"/>
                <a:ea typeface="思源黑体 CN Light" panose="020B0300000000000000" pitchFamily="34" charset="-122"/>
              </a:rPr>
              <a:t>牙根是牙齿固定在牙槽窝内的部分　　</a:t>
            </a:r>
          </a:p>
        </p:txBody>
      </p:sp>
      <p:pic>
        <p:nvPicPr>
          <p:cNvPr id="70" name="图片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89" y="1916359"/>
            <a:ext cx="4642496" cy="3745129"/>
          </a:xfrm>
          <a:prstGeom prst="rect">
            <a:avLst/>
          </a:prstGeom>
        </p:spPr>
      </p:pic>
      <p:pic>
        <p:nvPicPr>
          <p:cNvPr id="71" name="图片 70"/>
          <p:cNvPicPr>
            <a:picLocks noChangeAspect="1"/>
          </p:cNvPicPr>
          <p:nvPr/>
        </p:nvPicPr>
        <p:blipFill rotWithShape="1">
          <a:blip r:embed="rId5" cstate="print">
            <a:extLst>
              <a:ext uri="{28A0092B-C50C-407E-A947-70E740481C1C}">
                <a14:useLocalDpi xmlns:a14="http://schemas.microsoft.com/office/drawing/2010/main" val="0"/>
              </a:ext>
            </a:extLst>
          </a:blip>
          <a:srcRect l="50150" t="22330" b="22925"/>
          <a:stretch/>
        </p:blipFill>
        <p:spPr>
          <a:xfrm>
            <a:off x="7465807" y="1301675"/>
            <a:ext cx="2642282" cy="2901738"/>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up)">
                                      <p:cBhvr>
                                        <p:cTn id="13" dur="500"/>
                                        <p:tgtEl>
                                          <p:spTgt spid="68"/>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anim calcmode="lin" valueType="num">
                                      <p:cBhvr>
                                        <p:cTn id="22" dur="1000" fill="hold"/>
                                        <p:tgtEl>
                                          <p:spTgt spid="71"/>
                                        </p:tgtEl>
                                        <p:attrNameLst>
                                          <p:attrName>ppt_x</p:attrName>
                                        </p:attrNameLst>
                                      </p:cBhvr>
                                      <p:tavLst>
                                        <p:tav tm="0">
                                          <p:val>
                                            <p:strVal val="#ppt_x"/>
                                          </p:val>
                                        </p:tav>
                                        <p:tav tm="100000">
                                          <p:val>
                                            <p:strVal val="#ppt_x"/>
                                          </p:val>
                                        </p:tav>
                                      </p:tavLst>
                                    </p:anim>
                                    <p:anim calcmode="lin" valueType="num">
                                      <p:cBhvr>
                                        <p:cTn id="2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107996"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了解牙齿</a:t>
            </a:r>
          </a:p>
        </p:txBody>
      </p:sp>
      <p:sp>
        <p:nvSpPr>
          <p:cNvPr id="4" name="Rectangle 15"/>
          <p:cNvSpPr>
            <a:spLocks noChangeArrowheads="1"/>
          </p:cNvSpPr>
          <p:nvPr/>
        </p:nvSpPr>
        <p:spPr bwMode="auto">
          <a:xfrm>
            <a:off x="772909" y="1540811"/>
            <a:ext cx="4489755" cy="279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marL="0" indent="0">
              <a:lnSpc>
                <a:spcPct val="150000"/>
              </a:lnSpc>
              <a:buFont typeface="Wingdings" panose="05000000000000000000" pitchFamily="2" charset="2"/>
              <a:buNone/>
            </a:pPr>
            <a:r>
              <a:rPr lang="zh-CN" altLang="en-US" sz="2000" b="0" dirty="0">
                <a:solidFill>
                  <a:schemeClr val="tx1"/>
                </a:solidFill>
                <a:latin typeface="思源黑体 CN Light" panose="020B0300000000000000" pitchFamily="34" charset="-122"/>
                <a:ea typeface="思源黑体 CN Light" panose="020B0300000000000000" pitchFamily="34" charset="-122"/>
              </a:rPr>
              <a:t>       人的一生，共有两副牙齿，即乳牙和恒牙。</a:t>
            </a:r>
          </a:p>
          <a:p>
            <a:pPr marL="0" indent="0">
              <a:lnSpc>
                <a:spcPct val="150000"/>
              </a:lnSpc>
              <a:buFont typeface="Wingdings" panose="05000000000000000000" pitchFamily="2" charset="2"/>
              <a:buNone/>
            </a:pPr>
            <a:r>
              <a:rPr lang="zh-CN" altLang="en-US" sz="2000" b="0" dirty="0">
                <a:solidFill>
                  <a:schemeClr val="tx1"/>
                </a:solidFill>
                <a:latin typeface="思源黑体 CN Light" panose="020B0300000000000000" pitchFamily="34" charset="-122"/>
                <a:ea typeface="思源黑体 CN Light" panose="020B0300000000000000" pitchFamily="34" charset="-122"/>
              </a:rPr>
              <a:t>       乳牙就是第一次长出的牙齿，恒牙大约在我们六岁时便开始长出。六岁时乳牙会渐渐松动和脱落，到十二、三岁便全部换上恒牙。这个阶段，称为换牙期。</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514" y="4456151"/>
            <a:ext cx="2479705" cy="1975293"/>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54275" y="1105713"/>
            <a:ext cx="3469781" cy="481012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7400" y="426556"/>
            <a:ext cx="1107996"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了解牙齿</a:t>
            </a:r>
          </a:p>
        </p:txBody>
      </p:sp>
      <p:sp>
        <p:nvSpPr>
          <p:cNvPr id="4" name="Text Box 12"/>
          <p:cNvSpPr txBox="1">
            <a:spLocks noChangeArrowheads="1"/>
          </p:cNvSpPr>
          <p:nvPr/>
        </p:nvSpPr>
        <p:spPr bwMode="auto">
          <a:xfrm>
            <a:off x="907477" y="2239034"/>
            <a:ext cx="5473438" cy="280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latin typeface="思源黑体 CN Light" panose="020B0300000000000000" pitchFamily="34" charset="-122"/>
                <a:ea typeface="思源黑体 CN Light" panose="020B0300000000000000" pitchFamily="34" charset="-122"/>
              </a:rPr>
              <a:t>       在人的一生中，从婴儿出生</a:t>
            </a:r>
            <a:r>
              <a:rPr lang="en-US" altLang="zh-CN" sz="2000" dirty="0">
                <a:latin typeface="思源黑体 CN Light" panose="020B0300000000000000" pitchFamily="34" charset="-122"/>
                <a:ea typeface="思源黑体 CN Light" panose="020B0300000000000000" pitchFamily="34" charset="-122"/>
              </a:rPr>
              <a:t>6</a:t>
            </a:r>
            <a:r>
              <a:rPr lang="zh-CN" altLang="en-US" sz="2000" dirty="0">
                <a:latin typeface="思源黑体 CN Light" panose="020B0300000000000000" pitchFamily="34" charset="-122"/>
                <a:ea typeface="思源黑体 CN Light" panose="020B0300000000000000" pitchFamily="34" charset="-122"/>
              </a:rPr>
              <a:t>个月开始生长乳牙，乳牙共有</a:t>
            </a:r>
            <a:r>
              <a:rPr lang="en-US" altLang="zh-CN" sz="2000" dirty="0">
                <a:latin typeface="思源黑体 CN Light" panose="020B0300000000000000" pitchFamily="34" charset="-122"/>
                <a:ea typeface="思源黑体 CN Light" panose="020B0300000000000000" pitchFamily="34" charset="-122"/>
              </a:rPr>
              <a:t>20</a:t>
            </a:r>
            <a:r>
              <a:rPr lang="zh-CN" altLang="en-US" sz="2000" dirty="0">
                <a:latin typeface="思源黑体 CN Light" panose="020B0300000000000000" pitchFamily="34" charset="-122"/>
                <a:ea typeface="思源黑体 CN Light" panose="020B0300000000000000" pitchFamily="34" charset="-122"/>
              </a:rPr>
              <a:t>颗，两岁左右长齐。大概</a:t>
            </a:r>
            <a:r>
              <a:rPr lang="en-US" altLang="zh-CN" sz="2000" dirty="0">
                <a:latin typeface="思源黑体 CN Light" panose="020B0300000000000000" pitchFamily="34" charset="-122"/>
                <a:ea typeface="思源黑体 CN Light" panose="020B0300000000000000" pitchFamily="34" charset="-122"/>
              </a:rPr>
              <a:t>6</a:t>
            </a:r>
            <a:r>
              <a:rPr lang="zh-CN" altLang="en-US" sz="2000" dirty="0">
                <a:latin typeface="思源黑体 CN Light" panose="020B0300000000000000" pitchFamily="34" charset="-122"/>
                <a:ea typeface="思源黑体 CN Light" panose="020B0300000000000000" pitchFamily="34" charset="-122"/>
              </a:rPr>
              <a:t>岁左右，乳牙开始顺序脱落，长出恒牙，这个过程叫做“换牙”。恒牙要比乳牙多出</a:t>
            </a:r>
            <a:r>
              <a:rPr lang="en-US" altLang="zh-CN" sz="2000" dirty="0">
                <a:latin typeface="思源黑体 CN Light" panose="020B0300000000000000" pitchFamily="34" charset="-122"/>
                <a:ea typeface="思源黑体 CN Light" panose="020B0300000000000000" pitchFamily="34" charset="-122"/>
              </a:rPr>
              <a:t>8—12</a:t>
            </a:r>
            <a:r>
              <a:rPr lang="zh-CN" altLang="en-US" sz="2000" dirty="0">
                <a:latin typeface="思源黑体 CN Light" panose="020B0300000000000000" pitchFamily="34" charset="-122"/>
                <a:ea typeface="思源黑体 CN Light" panose="020B0300000000000000" pitchFamily="34" charset="-122"/>
              </a:rPr>
              <a:t>颗，新长出的恒牙上、下各为</a:t>
            </a:r>
            <a:r>
              <a:rPr lang="en-US" altLang="zh-CN" sz="2000" dirty="0">
                <a:latin typeface="思源黑体 CN Light" panose="020B0300000000000000" pitchFamily="34" charset="-122"/>
                <a:ea typeface="思源黑体 CN Light" panose="020B0300000000000000" pitchFamily="34" charset="-122"/>
              </a:rPr>
              <a:t>14—16</a:t>
            </a:r>
            <a:r>
              <a:rPr lang="zh-CN" altLang="en-US" sz="2000" dirty="0">
                <a:latin typeface="思源黑体 CN Light" panose="020B0300000000000000" pitchFamily="34" charset="-122"/>
                <a:ea typeface="思源黑体 CN Light" panose="020B0300000000000000" pitchFamily="34" charset="-122"/>
              </a:rPr>
              <a:t>颗，恒牙总数为</a:t>
            </a:r>
            <a:r>
              <a:rPr lang="en-US" altLang="zh-CN" sz="2000" dirty="0">
                <a:latin typeface="思源黑体 CN Light" panose="020B0300000000000000" pitchFamily="34" charset="-122"/>
                <a:ea typeface="思源黑体 CN Light" panose="020B0300000000000000" pitchFamily="34" charset="-122"/>
              </a:rPr>
              <a:t>28—32</a:t>
            </a:r>
            <a:r>
              <a:rPr lang="zh-CN" altLang="en-US" sz="2000" dirty="0">
                <a:latin typeface="思源黑体 CN Light" panose="020B0300000000000000" pitchFamily="34" charset="-122"/>
                <a:ea typeface="思源黑体 CN Light" panose="020B0300000000000000" pitchFamily="34" charset="-122"/>
              </a:rPr>
              <a:t>颗（有的人终身不长智齿）</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883" y="1571177"/>
            <a:ext cx="4654640" cy="37237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47" y="116732"/>
            <a:ext cx="742724" cy="988981"/>
          </a:xfrm>
          <a:prstGeom prst="rect">
            <a:avLst/>
          </a:prstGeom>
        </p:spPr>
      </p:pic>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79021" y="3457920"/>
            <a:ext cx="4339651" cy="646331"/>
          </a:xfrm>
          <a:prstGeom prst="rect">
            <a:avLst/>
          </a:prstGeom>
          <a:noFill/>
        </p:spPr>
        <p:txBody>
          <a:bodyPr wrap="none" rtlCol="0">
            <a:spAutoFit/>
          </a:bodyPr>
          <a:lstStyle/>
          <a:p>
            <a:pPr algn="ctr"/>
            <a:r>
              <a:rPr lang="zh-CN" altLang="en-US" sz="3600" b="1" dirty="0">
                <a:solidFill>
                  <a:srgbClr val="F3B2B8"/>
                </a:solidFill>
                <a:latin typeface="思源黑体 CN Bold" panose="020B0800000000000000" pitchFamily="34" charset="-122"/>
                <a:ea typeface="思源黑体 CN Bold" panose="020B0800000000000000" pitchFamily="34" charset="-122"/>
              </a:rPr>
              <a:t>三、牙齿的常见疾病</a:t>
            </a:r>
          </a:p>
        </p:txBody>
      </p:sp>
    </p:spTree>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1491</Words>
  <Application>Microsoft Office PowerPoint</Application>
  <PresentationFormat>宽屏</PresentationFormat>
  <Paragraphs>134</Paragraphs>
  <Slides>24</Slides>
  <Notes>24</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24</vt:i4>
      </vt:variant>
    </vt:vector>
  </HeadingPairs>
  <TitlesOfParts>
    <vt:vector size="32" baseType="lpstr">
      <vt:lpstr>等线</vt:lpstr>
      <vt:lpstr>方正黑体简体</vt:lpstr>
      <vt:lpstr>思源黑体 CN Bold</vt:lpstr>
      <vt:lpstr>思源黑体 CN Light</vt:lpstr>
      <vt:lpstr>Arial</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dc:title>
  <dc:creator>Administrator</dc:creator>
  <cp:lastModifiedBy>Windows 用户</cp:lastModifiedBy>
  <cp:revision>18</cp:revision>
  <dcterms:created xsi:type="dcterms:W3CDTF">2018-09-10T16:21:00Z</dcterms:created>
  <dcterms:modified xsi:type="dcterms:W3CDTF">2021-02-01T06:35:31Z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