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9" r:id="rId13"/>
    <p:sldId id="272" r:id="rId14"/>
    <p:sldId id="266" r:id="rId15"/>
    <p:sldId id="270" r:id="rId16"/>
    <p:sldId id="273" r:id="rId17"/>
    <p:sldId id="265" r:id="rId18"/>
    <p:sldId id="271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75B"/>
    <a:srgbClr val="2F8CCC"/>
    <a:srgbClr val="FAF001"/>
    <a:srgbClr val="62B6C0"/>
    <a:srgbClr val="6BC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02" y="45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C3DA1-FD0F-47D3-A004-02E7CC846AD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61B9D-8C72-4941-B29B-6C7F04FC0B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32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4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938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7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234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657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810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625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589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01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871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67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14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692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160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4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54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434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28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91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578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536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4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2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96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43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07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54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30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166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1B9D-8C72-4941-B29B-6C7F04FC0B6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38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747278"/>
      </p:ext>
    </p:extLst>
  </p:cSld>
  <p:clrMapOvr>
    <a:masterClrMapping/>
  </p:clrMapOvr>
  <p:transition spd="slow" advTm="4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84128"/>
      </p:ext>
    </p:extLst>
  </p:cSld>
  <p:clrMapOvr>
    <a:masterClrMapping/>
  </p:clrMapOvr>
  <p:transition spd="slow" advTm="4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47020"/>
      </p:ext>
    </p:extLst>
  </p:cSld>
  <p:clrMapOvr>
    <a:masterClrMapping/>
  </p:clrMapOvr>
  <p:transition spd="slow" advTm="4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426897"/>
      </p:ext>
    </p:extLst>
  </p:cSld>
  <p:clrMapOvr>
    <a:masterClrMapping/>
  </p:clrMapOvr>
  <p:transition spd="slow" advTm="4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70334"/>
      </p:ext>
    </p:extLst>
  </p:cSld>
  <p:clrMapOvr>
    <a:masterClrMapping/>
  </p:clrMapOvr>
  <p:transition spd="slow" advTm="4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46975"/>
      </p:ext>
    </p:extLst>
  </p:cSld>
  <p:clrMapOvr>
    <a:masterClrMapping/>
  </p:clrMapOvr>
  <p:transition spd="slow" advTm="4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775204"/>
      </p:ext>
    </p:extLst>
  </p:cSld>
  <p:clrMapOvr>
    <a:masterClrMapping/>
  </p:clrMapOvr>
  <p:transition spd="slow" advTm="4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754953"/>
      </p:ext>
    </p:extLst>
  </p:cSld>
  <p:clrMapOvr>
    <a:masterClrMapping/>
  </p:clrMapOvr>
  <p:transition spd="slow" advTm="4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262119"/>
      </p:ext>
    </p:extLst>
  </p:cSld>
  <p:clrMapOvr>
    <a:masterClrMapping/>
  </p:clrMapOvr>
  <p:transition spd="slow" advTm="4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911341"/>
      </p:ext>
    </p:extLst>
  </p:cSld>
  <p:clrMapOvr>
    <a:masterClrMapping/>
  </p:clrMapOvr>
  <p:transition spd="slow" advTm="4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963473"/>
      </p:ext>
    </p:extLst>
  </p:cSld>
  <p:clrMapOvr>
    <a:masterClrMapping/>
  </p:clrMapOvr>
  <p:transition spd="slow" advTm="4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1ACD9-B99B-48CE-8BBB-B8F28FE27D4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848E-112C-4BC0-AF56-F9E0288F919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0" y="0"/>
            <a:ext cx="12192001" cy="6987138"/>
            <a:chOff x="0" y="1"/>
            <a:chExt cx="12192001" cy="718930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" y="5546034"/>
              <a:ext cx="12192000" cy="164326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1"/>
              <a:ext cx="12192000" cy="168302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1027043"/>
              <a:ext cx="12192000" cy="513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491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728048"/>
            <a:ext cx="12192000" cy="11299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1"/>
          <a:stretch/>
        </p:blipFill>
        <p:spPr>
          <a:xfrm>
            <a:off x="8339528" y="239173"/>
            <a:ext cx="3852472" cy="11992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7"/>
          <a:stretch/>
        </p:blipFill>
        <p:spPr>
          <a:xfrm>
            <a:off x="4447946" y="91631"/>
            <a:ext cx="3966061" cy="14351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516" y="320132"/>
            <a:ext cx="854439" cy="11992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45" y="323983"/>
            <a:ext cx="2641264" cy="11953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315" y="3957351"/>
            <a:ext cx="3218622" cy="3218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80" y="5116755"/>
            <a:ext cx="1784987" cy="138450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319507" y="2788508"/>
            <a:ext cx="904286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500" b="1" dirty="0">
                <a:ln w="63500">
                  <a:solidFill>
                    <a:srgbClr val="14375B"/>
                  </a:solidFill>
                </a:ln>
                <a:solidFill>
                  <a:schemeClr val="bg1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外科病人护理</a:t>
            </a:r>
          </a:p>
        </p:txBody>
      </p:sp>
      <p:sp>
        <p:nvSpPr>
          <p:cNvPr id="15" name="矩形 14"/>
          <p:cNvSpPr/>
          <p:nvPr/>
        </p:nvSpPr>
        <p:spPr>
          <a:xfrm>
            <a:off x="1295041" y="999604"/>
            <a:ext cx="372730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800" b="1" dirty="0">
                <a:ln w="63500">
                  <a:solidFill>
                    <a:srgbClr val="14375B"/>
                  </a:solidFill>
                </a:ln>
                <a:solidFill>
                  <a:srgbClr val="FAF001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口腔</a:t>
            </a:r>
            <a:endParaRPr lang="en-US" altLang="zh-CN" sz="13800" b="1" dirty="0">
              <a:ln w="63500">
                <a:solidFill>
                  <a:srgbClr val="14375B"/>
                </a:solidFill>
              </a:ln>
              <a:solidFill>
                <a:srgbClr val="FAF001"/>
              </a:solidFill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7991" y="2425533"/>
            <a:ext cx="4683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1437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关注口腔健康  提高生命质量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524036" y="1428625"/>
            <a:ext cx="1638342" cy="2276050"/>
            <a:chOff x="9027726" y="1677558"/>
            <a:chExt cx="1260719" cy="17514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7726" y="1677558"/>
              <a:ext cx="1260719" cy="175144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154094" y="1977269"/>
              <a:ext cx="984354" cy="828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关爱</a:t>
              </a:r>
              <a:endPara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</a:endParaRPr>
            </a:p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860" y="5121310"/>
            <a:ext cx="1590261" cy="13845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343" y="5179217"/>
            <a:ext cx="1590261" cy="138450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34"/>
          <a:stretch/>
        </p:blipFill>
        <p:spPr>
          <a:xfrm>
            <a:off x="5401925" y="5198202"/>
            <a:ext cx="1590261" cy="1384504"/>
          </a:xfrm>
          <a:prstGeom prst="rect">
            <a:avLst/>
          </a:prstGeom>
        </p:spPr>
      </p:pic>
      <p:pic>
        <p:nvPicPr>
          <p:cNvPr id="22" name="纯音乐 - 「風の谷のナウシカ」~鳥の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8120" y="-1013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8367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2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25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61" y="886251"/>
            <a:ext cx="5188225" cy="1064953"/>
            <a:chOff x="159027" y="985642"/>
            <a:chExt cx="5188225" cy="1064953"/>
          </a:xfrm>
        </p:grpSpPr>
        <p:sp>
          <p:nvSpPr>
            <p:cNvPr id="5" name="圆角矩形 4"/>
            <p:cNvSpPr/>
            <p:nvPr/>
          </p:nvSpPr>
          <p:spPr>
            <a:xfrm>
              <a:off x="490331" y="1196137"/>
              <a:ext cx="4856921" cy="643964"/>
            </a:xfrm>
            <a:prstGeom prst="roundRect">
              <a:avLst>
                <a:gd name="adj" fmla="val 21737"/>
              </a:avLst>
            </a:prstGeom>
            <a:solidFill>
              <a:srgbClr val="2F8CCC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>
                  <a:ln w="28575">
                    <a:solidFill>
                      <a:srgbClr val="14375B"/>
                    </a:solidFill>
                  </a:ln>
                  <a:solidFill>
                    <a:srgbClr val="FAF001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常用药 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027" y="985642"/>
              <a:ext cx="1223221" cy="1064953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989297" y="1951204"/>
            <a:ext cx="9837131" cy="910704"/>
            <a:chOff x="1320592" y="5001349"/>
            <a:chExt cx="9837131" cy="910704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973914" y="5446998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1320592" y="5030312"/>
              <a:ext cx="814937" cy="814937"/>
              <a:chOff x="1320592" y="5030312"/>
              <a:chExt cx="814937" cy="814937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320592" y="5030312"/>
                <a:ext cx="814937" cy="814937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407943" y="5102758"/>
                <a:ext cx="6559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338195" y="5001349"/>
              <a:ext cx="7819528" cy="910704"/>
              <a:chOff x="3338195" y="5001349"/>
              <a:chExt cx="7819528" cy="910704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338195" y="5001349"/>
                <a:ext cx="7819528" cy="910704"/>
              </a:xfrm>
              <a:prstGeom prst="roundRect">
                <a:avLst/>
              </a:prstGeom>
              <a:solidFill>
                <a:srgbClr val="2F8CC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605221" y="5096452"/>
                <a:ext cx="68925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西瓜霜</a:t>
                </a:r>
                <a:r>
                  <a:rPr lang="zh-CN" alt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zh-CN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用于咽喉部炎症，清凉、润喉。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989297" y="3033954"/>
            <a:ext cx="10063016" cy="910704"/>
            <a:chOff x="1320592" y="5001349"/>
            <a:chExt cx="10063016" cy="91070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973914" y="5446998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1320592" y="5030312"/>
              <a:ext cx="814937" cy="814937"/>
              <a:chOff x="1320592" y="5030312"/>
              <a:chExt cx="814937" cy="814937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320592" y="5030312"/>
                <a:ext cx="814937" cy="814937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407943" y="5102758"/>
                <a:ext cx="7184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338195" y="5001349"/>
              <a:ext cx="8045413" cy="910704"/>
              <a:chOff x="3338195" y="5001349"/>
              <a:chExt cx="8045413" cy="910704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338195" y="5001349"/>
                <a:ext cx="7819528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3471708" y="5136874"/>
                <a:ext cx="7911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锡类散、冰硼散</a:t>
                </a:r>
                <a:r>
                  <a:rPr lang="zh-CN" altLang="en-US" sz="24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用于口腔溃疡，清热、消炎、止痛。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989297" y="4116704"/>
            <a:ext cx="9837131" cy="910704"/>
            <a:chOff x="1320592" y="5001349"/>
            <a:chExt cx="9837131" cy="910704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973914" y="5446998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>
              <a:off x="1320592" y="5030312"/>
              <a:ext cx="820244" cy="814937"/>
              <a:chOff x="1320592" y="5030312"/>
              <a:chExt cx="820244" cy="81493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320592" y="5030312"/>
                <a:ext cx="814937" cy="814937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407943" y="5102758"/>
                <a:ext cx="7328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3338195" y="5001349"/>
              <a:ext cx="7819528" cy="910704"/>
              <a:chOff x="3338195" y="5001349"/>
              <a:chExt cx="7819528" cy="910704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3338195" y="5001349"/>
                <a:ext cx="7819528" cy="910704"/>
              </a:xfrm>
              <a:prstGeom prst="roundRect">
                <a:avLst/>
              </a:prstGeom>
              <a:solidFill>
                <a:srgbClr val="2F8CC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3605221" y="5096452"/>
                <a:ext cx="68925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口腔涂膜</a:t>
                </a:r>
                <a:r>
                  <a:rPr lang="zh-CN" alt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zh-CN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用于治疗口腔杂症、口腔溃疡等。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89297" y="5199455"/>
            <a:ext cx="9837131" cy="910704"/>
            <a:chOff x="1320592" y="5001349"/>
            <a:chExt cx="9837131" cy="910704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973914" y="5446998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/>
            <p:cNvGrpSpPr/>
            <p:nvPr/>
          </p:nvGrpSpPr>
          <p:grpSpPr>
            <a:xfrm>
              <a:off x="1320592" y="5030312"/>
              <a:ext cx="814937" cy="814937"/>
              <a:chOff x="1320592" y="5030312"/>
              <a:chExt cx="814937" cy="814937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320592" y="5030312"/>
                <a:ext cx="814937" cy="814937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407943" y="5102758"/>
                <a:ext cx="7168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3338195" y="5001349"/>
              <a:ext cx="7819528" cy="910704"/>
              <a:chOff x="3338195" y="5001349"/>
              <a:chExt cx="7819528" cy="910704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3338195" y="5001349"/>
                <a:ext cx="7819528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3605221" y="5096452"/>
                <a:ext cx="68925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液状石蜡</a:t>
                </a:r>
                <a:r>
                  <a:rPr lang="zh-CN" alt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用于口唇干裂，可起到滋润和保湿的作用。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4885437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728048"/>
            <a:ext cx="12192000" cy="112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712" y="1996929"/>
            <a:ext cx="3819501" cy="38195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1"/>
          <a:stretch/>
        </p:blipFill>
        <p:spPr>
          <a:xfrm>
            <a:off x="8339528" y="239173"/>
            <a:ext cx="3852472" cy="1199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7"/>
          <a:stretch/>
        </p:blipFill>
        <p:spPr>
          <a:xfrm>
            <a:off x="4447946" y="91631"/>
            <a:ext cx="3966061" cy="1435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516" y="320132"/>
            <a:ext cx="854439" cy="1199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45" y="323983"/>
            <a:ext cx="2641264" cy="119536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940666">
            <a:off x="5320853" y="507386"/>
            <a:ext cx="4643370" cy="6450749"/>
            <a:chOff x="8982441" y="1684383"/>
            <a:chExt cx="1400513" cy="194564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2441" y="1684383"/>
              <a:ext cx="1400513" cy="194564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 rot="20659334">
              <a:off x="9187547" y="2259029"/>
              <a:ext cx="984354" cy="5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口腔护理操作步骤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734618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61" y="886251"/>
            <a:ext cx="5188225" cy="1064953"/>
            <a:chOff x="159027" y="985642"/>
            <a:chExt cx="5188225" cy="1064953"/>
          </a:xfrm>
        </p:grpSpPr>
        <p:sp>
          <p:nvSpPr>
            <p:cNvPr id="5" name="圆角矩形 4"/>
            <p:cNvSpPr/>
            <p:nvPr/>
          </p:nvSpPr>
          <p:spPr>
            <a:xfrm>
              <a:off x="490331" y="1196137"/>
              <a:ext cx="4856921" cy="643964"/>
            </a:xfrm>
            <a:prstGeom prst="roundRect">
              <a:avLst>
                <a:gd name="adj" fmla="val 21737"/>
              </a:avLst>
            </a:prstGeom>
            <a:solidFill>
              <a:srgbClr val="2F8CCC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>
                  <a:ln w="28575">
                    <a:solidFill>
                      <a:srgbClr val="14375B"/>
                    </a:solidFill>
                  </a:ln>
                  <a:solidFill>
                    <a:srgbClr val="FAF001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实施步骤 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027" y="985642"/>
              <a:ext cx="1223221" cy="1064953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1248393" y="2091315"/>
            <a:ext cx="2011236" cy="823931"/>
            <a:chOff x="1296563" y="2273063"/>
            <a:chExt cx="2011236" cy="823931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943518" y="2699083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1296563" y="2273063"/>
              <a:ext cx="823931" cy="823931"/>
              <a:chOff x="1158977" y="3601324"/>
              <a:chExt cx="1048186" cy="1048186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158977" y="3601324"/>
                <a:ext cx="1048186" cy="1048186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276382" y="3698983"/>
                <a:ext cx="6559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3298686" y="2265609"/>
            <a:ext cx="7783441" cy="4589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备齐用物，携至床旁，核对床号，姓名，向患者或家属解释，取得合作。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59629" y="3309340"/>
            <a:ext cx="7783441" cy="8744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清点棉球的数量，协助平卧或侧卧，病人头偏向护士侧，铺治疗巾于病人颌下及枕上，弯盘置病人口角旁。注意防止污染病人衣服和枕头。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48393" y="3135046"/>
            <a:ext cx="2011236" cy="823931"/>
            <a:chOff x="1296563" y="2273063"/>
            <a:chExt cx="2011236" cy="823931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1943518" y="2699083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/>
            <p:cNvGrpSpPr/>
            <p:nvPr/>
          </p:nvGrpSpPr>
          <p:grpSpPr>
            <a:xfrm>
              <a:off x="1296563" y="2273063"/>
              <a:ext cx="823931" cy="823931"/>
              <a:chOff x="1158977" y="3601324"/>
              <a:chExt cx="1048186" cy="104818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158977" y="3601324"/>
                <a:ext cx="1048186" cy="1048186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276382" y="3698983"/>
                <a:ext cx="914016" cy="900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248393" y="4178777"/>
            <a:ext cx="2011236" cy="823931"/>
            <a:chOff x="1296563" y="2273063"/>
            <a:chExt cx="2011236" cy="823931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943518" y="2699083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>
              <a:off x="1296563" y="2273063"/>
              <a:ext cx="825180" cy="823931"/>
              <a:chOff x="1158977" y="3601324"/>
              <a:chExt cx="1049775" cy="1048186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158977" y="3601324"/>
                <a:ext cx="1048186" cy="1048186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276382" y="3698983"/>
                <a:ext cx="932370" cy="900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248393" y="5222509"/>
            <a:ext cx="2011236" cy="823931"/>
            <a:chOff x="1296563" y="2273063"/>
            <a:chExt cx="2011236" cy="823931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43518" y="2699083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/>
            <p:cNvGrpSpPr/>
            <p:nvPr/>
          </p:nvGrpSpPr>
          <p:grpSpPr>
            <a:xfrm>
              <a:off x="1296563" y="2273063"/>
              <a:ext cx="823931" cy="823931"/>
              <a:chOff x="1158977" y="3601324"/>
              <a:chExt cx="1048186" cy="1048186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158977" y="3601324"/>
                <a:ext cx="1048186" cy="1048186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276382" y="3698983"/>
                <a:ext cx="911977" cy="900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3298685" y="4375343"/>
            <a:ext cx="7783441" cy="4589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协助清醒病人用温水漱口，湿润口唇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298685" y="5025847"/>
            <a:ext cx="7783441" cy="12899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用棉球擦净口唇，嘱病人咬合上下齿，用压舌板轻轻撑开一侧颊部，用血管钳夹棉球由内向外擦洗左侧牙齿的外面。沿纵向擦洗牙齿。按顺序由臼齿洗向门齿。同法擦洗另一侧。</a:t>
            </a:r>
          </a:p>
        </p:txBody>
      </p:sp>
    </p:spTree>
    <p:extLst>
      <p:ext uri="{BB962C8B-B14F-4D97-AF65-F5344CB8AC3E}">
        <p14:creationId xmlns:p14="http://schemas.microsoft.com/office/powerpoint/2010/main" val="92668942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61" y="886251"/>
            <a:ext cx="5188225" cy="1064953"/>
            <a:chOff x="159027" y="985642"/>
            <a:chExt cx="5188225" cy="1064953"/>
          </a:xfrm>
        </p:grpSpPr>
        <p:sp>
          <p:nvSpPr>
            <p:cNvPr id="5" name="圆角矩形 4"/>
            <p:cNvSpPr/>
            <p:nvPr/>
          </p:nvSpPr>
          <p:spPr>
            <a:xfrm>
              <a:off x="490331" y="1196137"/>
              <a:ext cx="4856921" cy="643964"/>
            </a:xfrm>
            <a:prstGeom prst="roundRect">
              <a:avLst>
                <a:gd name="adj" fmla="val 21737"/>
              </a:avLst>
            </a:prstGeom>
            <a:solidFill>
              <a:srgbClr val="2F8CCC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>
                  <a:ln w="28575">
                    <a:solidFill>
                      <a:srgbClr val="14375B"/>
                    </a:solidFill>
                  </a:ln>
                  <a:solidFill>
                    <a:srgbClr val="FAF001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实施步骤 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027" y="985642"/>
              <a:ext cx="1223221" cy="1064953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1248393" y="2091315"/>
            <a:ext cx="2011236" cy="823931"/>
            <a:chOff x="1296563" y="2273063"/>
            <a:chExt cx="2011236" cy="823931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943518" y="2699083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1296563" y="2273063"/>
              <a:ext cx="828386" cy="823931"/>
              <a:chOff x="1158977" y="3601324"/>
              <a:chExt cx="1053853" cy="1048186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158977" y="3601324"/>
                <a:ext cx="1048186" cy="1048186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276382" y="3698983"/>
                <a:ext cx="936448" cy="900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05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3298685" y="2091315"/>
            <a:ext cx="7783441" cy="11975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嘱张开上下齿，擦洗牙齿左上内侧面，左上咬合面，左下内侧面，左下咬合面，弧形擦洗左颊部。同法擦洗右侧。最后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型擦洗硬腭部、舌面。 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（每个棉球只用一次，棉球以不滴水为宜）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59629" y="3309340"/>
            <a:ext cx="7783441" cy="8744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擦洗完毕，帮助病人用吸水管漱口。（昏迷病人严禁漱口）撤去弯盘，擦净口周，撤去治疗巾。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48393" y="3135046"/>
            <a:ext cx="2011236" cy="823931"/>
            <a:chOff x="1296563" y="2273063"/>
            <a:chExt cx="2011236" cy="823931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1943518" y="2699083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/>
            <p:cNvGrpSpPr/>
            <p:nvPr/>
          </p:nvGrpSpPr>
          <p:grpSpPr>
            <a:xfrm>
              <a:off x="1296563" y="2273063"/>
              <a:ext cx="829988" cy="823931"/>
              <a:chOff x="1158977" y="3601324"/>
              <a:chExt cx="1055892" cy="104818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158977" y="3601324"/>
                <a:ext cx="1048186" cy="1048186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276382" y="3698983"/>
                <a:ext cx="938487" cy="900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06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248393" y="4178777"/>
            <a:ext cx="2011236" cy="823931"/>
            <a:chOff x="1296563" y="2273063"/>
            <a:chExt cx="2011236" cy="823931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943518" y="2699083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>
              <a:off x="1296563" y="2273063"/>
              <a:ext cx="823931" cy="823931"/>
              <a:chOff x="1158977" y="3601324"/>
              <a:chExt cx="1048186" cy="1048186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158977" y="3601324"/>
                <a:ext cx="1048186" cy="1048186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276382" y="3698983"/>
                <a:ext cx="840601" cy="900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07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248393" y="5222509"/>
            <a:ext cx="2011236" cy="823931"/>
            <a:chOff x="1296563" y="2273063"/>
            <a:chExt cx="2011236" cy="823931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43518" y="2699083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/>
            <p:cNvGrpSpPr/>
            <p:nvPr/>
          </p:nvGrpSpPr>
          <p:grpSpPr>
            <a:xfrm>
              <a:off x="1296563" y="2273063"/>
              <a:ext cx="826783" cy="823931"/>
              <a:chOff x="1158977" y="3601324"/>
              <a:chExt cx="1051814" cy="1048186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158977" y="3601324"/>
                <a:ext cx="1048186" cy="1048186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276382" y="3698983"/>
                <a:ext cx="934409" cy="900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08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3298685" y="4375343"/>
            <a:ext cx="7783441" cy="8744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有溃疡的局部上药（涂１％龙胆紫），口唇干裂者涂石蜡油或唇膏（用手电筒检查　）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298685" y="5441346"/>
            <a:ext cx="2982845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清点棉球数量，整理用物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449871" y="5230153"/>
            <a:ext cx="2011236" cy="823931"/>
            <a:chOff x="1296563" y="2273063"/>
            <a:chExt cx="2011236" cy="823931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1943518" y="2699083"/>
              <a:ext cx="1364281" cy="9703"/>
            </a:xfrm>
            <a:prstGeom prst="line">
              <a:avLst/>
            </a:prstGeom>
            <a:ln w="38100">
              <a:solidFill>
                <a:srgbClr val="2F8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组合 46"/>
            <p:cNvGrpSpPr/>
            <p:nvPr/>
          </p:nvGrpSpPr>
          <p:grpSpPr>
            <a:xfrm>
              <a:off x="1296563" y="2273063"/>
              <a:ext cx="829988" cy="823931"/>
              <a:chOff x="1158977" y="3601324"/>
              <a:chExt cx="1055892" cy="104818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158977" y="3601324"/>
                <a:ext cx="1048186" cy="1048186"/>
              </a:xfrm>
              <a:prstGeom prst="ellipse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276382" y="3698983"/>
                <a:ext cx="938487" cy="900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09</a:t>
                </a:r>
                <a:endParaRPr lang="zh-CN" altLang="en-US" sz="4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8461107" y="5419075"/>
            <a:ext cx="2982845" cy="4589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处理用物，洗手、记录</a:t>
            </a:r>
          </a:p>
        </p:txBody>
      </p:sp>
    </p:spTree>
    <p:extLst>
      <p:ext uri="{BB962C8B-B14F-4D97-AF65-F5344CB8AC3E}">
        <p14:creationId xmlns:p14="http://schemas.microsoft.com/office/powerpoint/2010/main" val="263890359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43" grpId="0"/>
      <p:bldP spid="44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728048"/>
            <a:ext cx="12192000" cy="112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712" y="1996929"/>
            <a:ext cx="3819501" cy="38195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1"/>
          <a:stretch/>
        </p:blipFill>
        <p:spPr>
          <a:xfrm>
            <a:off x="8339528" y="239173"/>
            <a:ext cx="3852472" cy="1199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7"/>
          <a:stretch/>
        </p:blipFill>
        <p:spPr>
          <a:xfrm>
            <a:off x="4447946" y="91631"/>
            <a:ext cx="3966061" cy="1435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516" y="320132"/>
            <a:ext cx="854439" cy="1199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45" y="323983"/>
            <a:ext cx="2641264" cy="119536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940666">
            <a:off x="5320853" y="507386"/>
            <a:ext cx="4643370" cy="6450749"/>
            <a:chOff x="8982441" y="1684383"/>
            <a:chExt cx="1400513" cy="194564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2441" y="1684383"/>
              <a:ext cx="1400513" cy="194564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 rot="20659334">
              <a:off x="9187547" y="2259029"/>
              <a:ext cx="984354" cy="5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口腔护理注意事项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547200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5745" y="1990883"/>
            <a:ext cx="9020510" cy="3912960"/>
          </a:xfrm>
          <a:prstGeom prst="rect">
            <a:avLst/>
          </a:prstGeom>
          <a:noFill/>
          <a:ln w="25400">
            <a:solidFill>
              <a:srgbClr val="2F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62719" y="2559798"/>
            <a:ext cx="339167" cy="339167"/>
          </a:xfrm>
          <a:prstGeom prst="ellipse">
            <a:avLst/>
          </a:prstGeom>
          <a:solidFill>
            <a:srgbClr val="2F8CCC"/>
          </a:solidFill>
          <a:ln>
            <a:solidFill>
              <a:srgbClr val="2F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83835" y="2559798"/>
            <a:ext cx="734047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擦洗时动作要轻，以免损伤口腔黏膜，特别是对凝血功能较差的病人。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3" name="组合 2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592195" y="2046883"/>
                <a:ext cx="36338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口腔护理操作的注意事项</a:t>
                </a: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sp>
        <p:nvSpPr>
          <p:cNvPr id="15" name="椭圆 14"/>
          <p:cNvSpPr/>
          <p:nvPr/>
        </p:nvSpPr>
        <p:spPr>
          <a:xfrm>
            <a:off x="2162719" y="3637086"/>
            <a:ext cx="339167" cy="339167"/>
          </a:xfrm>
          <a:prstGeom prst="ellipse">
            <a:avLst/>
          </a:prstGeom>
          <a:solidFill>
            <a:srgbClr val="2F8CCC"/>
          </a:solidFill>
          <a:ln>
            <a:solidFill>
              <a:srgbClr val="2F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83836" y="3637086"/>
            <a:ext cx="7177798" cy="17054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昏迷病人禁忌漱口，需用开口器应从臼齿处放入，对牙关紧闭者不可用暴力助其开口。擦洗时棉球不宜过湿，以防溶液误吸入呼吸道。棉球要用止血钳夹紧，每次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个，防止遗留在口腔，必要时要清点棉球数量。 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2421" y="3976253"/>
            <a:ext cx="3527668" cy="27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1622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5745" y="1990883"/>
            <a:ext cx="9020510" cy="3912960"/>
          </a:xfrm>
          <a:prstGeom prst="rect">
            <a:avLst/>
          </a:prstGeom>
          <a:noFill/>
          <a:ln w="25400">
            <a:solidFill>
              <a:srgbClr val="2F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62719" y="2559798"/>
            <a:ext cx="339167" cy="339167"/>
          </a:xfrm>
          <a:prstGeom prst="ellipse">
            <a:avLst/>
          </a:prstGeom>
          <a:solidFill>
            <a:srgbClr val="2F8CCC"/>
          </a:solidFill>
          <a:ln>
            <a:solidFill>
              <a:srgbClr val="2F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83835" y="2559798"/>
            <a:ext cx="417774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传染病人用物须按消毒隔离原则处理 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3" name="组合 2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592195" y="2046883"/>
                <a:ext cx="36338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口腔护理操作的注意事项</a:t>
                </a: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sp>
        <p:nvSpPr>
          <p:cNvPr id="15" name="椭圆 14"/>
          <p:cNvSpPr/>
          <p:nvPr/>
        </p:nvSpPr>
        <p:spPr>
          <a:xfrm>
            <a:off x="2162718" y="3286872"/>
            <a:ext cx="339167" cy="339167"/>
          </a:xfrm>
          <a:prstGeom prst="ellipse">
            <a:avLst/>
          </a:prstGeom>
          <a:solidFill>
            <a:srgbClr val="2F8CCC"/>
          </a:solidFill>
          <a:ln>
            <a:solidFill>
              <a:srgbClr val="2F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83835" y="3215025"/>
            <a:ext cx="7177798" cy="4589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长期应用抗生素者，应观察口腔黏膜有无真菌感染。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2421" y="3976253"/>
            <a:ext cx="3527668" cy="2761307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2170810" y="4040453"/>
            <a:ext cx="339167" cy="339167"/>
          </a:xfrm>
          <a:prstGeom prst="ellipse">
            <a:avLst/>
          </a:prstGeom>
          <a:solidFill>
            <a:srgbClr val="2F8CCC"/>
          </a:solidFill>
          <a:ln>
            <a:solidFill>
              <a:srgbClr val="2F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91927" y="4040453"/>
            <a:ext cx="6132804" cy="17054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对活动义齿应先取下，用牙刷刷洗义齿的各面，用冷水冲洗干净，待病人漱口后再戴上。暂时不用的义齿，可浸于冷水杯中备用，每日更换一次清水。不可将义齿泡在热水或乙醇内，以免义齿变色、变形和老化。</a:t>
            </a:r>
          </a:p>
        </p:txBody>
      </p:sp>
    </p:spTree>
    <p:extLst>
      <p:ext uri="{BB962C8B-B14F-4D97-AF65-F5344CB8AC3E}">
        <p14:creationId xmlns:p14="http://schemas.microsoft.com/office/powerpoint/2010/main" val="286075349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/>
      <p:bldP spid="15" grpId="0" animBg="1"/>
      <p:bldP spid="16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728048"/>
            <a:ext cx="12192000" cy="112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712" y="1996929"/>
            <a:ext cx="3819501" cy="38195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1"/>
          <a:stretch/>
        </p:blipFill>
        <p:spPr>
          <a:xfrm>
            <a:off x="8339528" y="239173"/>
            <a:ext cx="3852472" cy="1199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7"/>
          <a:stretch/>
        </p:blipFill>
        <p:spPr>
          <a:xfrm>
            <a:off x="4447946" y="91631"/>
            <a:ext cx="3966061" cy="1435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516" y="320132"/>
            <a:ext cx="854439" cy="1199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45" y="323983"/>
            <a:ext cx="2641264" cy="119536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940666">
            <a:off x="5320853" y="507386"/>
            <a:ext cx="4643370" cy="6450749"/>
            <a:chOff x="8982441" y="1684383"/>
            <a:chExt cx="1400513" cy="194564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2441" y="1684383"/>
              <a:ext cx="1400513" cy="194564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 rot="20659334">
              <a:off x="9187548" y="2259028"/>
              <a:ext cx="984354" cy="5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口腔护理法</a:t>
              </a:r>
              <a:endParaRPr lang="en-US" altLang="zh-CN" sz="4000" dirty="0">
                <a:solidFill>
                  <a:srgbClr val="FAF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</a:endParaRPr>
            </a:p>
            <a:p>
              <a:pPr algn="ctr"/>
              <a:r>
                <a: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操作并发症及处理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343194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3" name="组合 2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6" name="矩形 5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1353526" y="1755470"/>
            <a:ext cx="4416237" cy="1767548"/>
            <a:chOff x="1944806" y="1696871"/>
            <a:chExt cx="4416237" cy="1767548"/>
          </a:xfrm>
        </p:grpSpPr>
        <p:grpSp>
          <p:nvGrpSpPr>
            <p:cNvPr id="19" name="组合 18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438164" y="5172827"/>
                <a:ext cx="15637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窒息 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34" name="文本框 33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01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353526" y="3137728"/>
            <a:ext cx="4416237" cy="1767548"/>
            <a:chOff x="1944806" y="1696871"/>
            <a:chExt cx="4416237" cy="1767548"/>
          </a:xfrm>
        </p:grpSpPr>
        <p:grpSp>
          <p:nvGrpSpPr>
            <p:cNvPr id="37" name="组合 36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438164" y="5172827"/>
                <a:ext cx="26433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吸入性肺炎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02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353526" y="4519986"/>
            <a:ext cx="4416237" cy="1767548"/>
            <a:chOff x="1944806" y="1696871"/>
            <a:chExt cx="4416237" cy="1767548"/>
          </a:xfrm>
        </p:grpSpPr>
        <p:grpSp>
          <p:nvGrpSpPr>
            <p:cNvPr id="44" name="组合 43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232445" y="5172827"/>
                <a:ext cx="31097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口腔黏膜损伤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47" name="文本框 46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03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372413" y="1781960"/>
            <a:ext cx="4416237" cy="1767548"/>
            <a:chOff x="1944806" y="1696871"/>
            <a:chExt cx="4416237" cy="1767548"/>
          </a:xfrm>
        </p:grpSpPr>
        <p:grpSp>
          <p:nvGrpSpPr>
            <p:cNvPr id="51" name="组合 50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033979" y="5172827"/>
                <a:ext cx="3332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口腔及牙龈出血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54" name="文本框 53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04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6372413" y="3164218"/>
            <a:ext cx="4416237" cy="1767548"/>
            <a:chOff x="1944806" y="1696871"/>
            <a:chExt cx="4416237" cy="1767548"/>
          </a:xfrm>
        </p:grpSpPr>
        <p:grpSp>
          <p:nvGrpSpPr>
            <p:cNvPr id="58" name="组合 57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62" name="圆角矩形 61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4438163" y="5172827"/>
                <a:ext cx="25165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口腔感染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61" name="文本框 60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05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372413" y="4546476"/>
            <a:ext cx="4416237" cy="1767548"/>
            <a:chOff x="1944806" y="1696871"/>
            <a:chExt cx="4416237" cy="17675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4438164" y="5172827"/>
                <a:ext cx="25165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恶心、呕吐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67" name="图片 66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68" name="文本框 67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06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0744939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5" name="组合 4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59005" y="1587062"/>
            <a:ext cx="4416237" cy="1767548"/>
            <a:chOff x="1944806" y="1696871"/>
            <a:chExt cx="4416237" cy="1767548"/>
          </a:xfrm>
        </p:grpSpPr>
        <p:grpSp>
          <p:nvGrpSpPr>
            <p:cNvPr id="11" name="组合 10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438164" y="5172827"/>
                <a:ext cx="15637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窒息 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01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1388823" y="3447175"/>
            <a:ext cx="2053553" cy="1999856"/>
            <a:chOff x="1018107" y="2386010"/>
            <a:chExt cx="2053553" cy="1999856"/>
          </a:xfrm>
          <a:solidFill>
            <a:srgbClr val="0E647C"/>
          </a:solidFill>
        </p:grpSpPr>
        <p:sp>
          <p:nvSpPr>
            <p:cNvPr id="18" name="任意多边形 17"/>
            <p:cNvSpPr/>
            <p:nvPr/>
          </p:nvSpPr>
          <p:spPr>
            <a:xfrm>
              <a:off x="1059457" y="2386010"/>
              <a:ext cx="2012203" cy="1999856"/>
            </a:xfrm>
            <a:custGeom>
              <a:avLst/>
              <a:gdLst>
                <a:gd name="connsiteX0" fmla="*/ 0 w 2160105"/>
                <a:gd name="connsiteY0" fmla="*/ 0 h 2146851"/>
                <a:gd name="connsiteX1" fmla="*/ 1455972 w 2160105"/>
                <a:gd name="connsiteY1" fmla="*/ 0 h 2146851"/>
                <a:gd name="connsiteX2" fmla="*/ 2149052 w 2160105"/>
                <a:gd name="connsiteY2" fmla="*/ 693080 h 2146851"/>
                <a:gd name="connsiteX3" fmla="*/ 2160105 w 2160105"/>
                <a:gd name="connsiteY3" fmla="*/ 682027 h 2146851"/>
                <a:gd name="connsiteX4" fmla="*/ 2160105 w 2160105"/>
                <a:gd name="connsiteY4" fmla="*/ 2146851 h 2146851"/>
                <a:gd name="connsiteX5" fmla="*/ 0 w 2160105"/>
                <a:gd name="connsiteY5" fmla="*/ 2146851 h 21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105" h="2146851">
                  <a:moveTo>
                    <a:pt x="0" y="0"/>
                  </a:moveTo>
                  <a:lnTo>
                    <a:pt x="1455972" y="0"/>
                  </a:lnTo>
                  <a:lnTo>
                    <a:pt x="2149052" y="693080"/>
                  </a:lnTo>
                  <a:lnTo>
                    <a:pt x="2160105" y="682027"/>
                  </a:lnTo>
                  <a:lnTo>
                    <a:pt x="2160105" y="2146851"/>
                  </a:lnTo>
                  <a:lnTo>
                    <a:pt x="0" y="2146851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flipH="1" flipV="1">
              <a:off x="2415739" y="2386010"/>
              <a:ext cx="655921" cy="645625"/>
            </a:xfrm>
            <a:custGeom>
              <a:avLst/>
              <a:gdLst>
                <a:gd name="connsiteX0" fmla="*/ 0 w 704133"/>
                <a:gd name="connsiteY0" fmla="*/ 0 h 693080"/>
                <a:gd name="connsiteX1" fmla="*/ 704133 w 704133"/>
                <a:gd name="connsiteY1" fmla="*/ 0 h 693080"/>
                <a:gd name="connsiteX2" fmla="*/ 704133 w 704133"/>
                <a:gd name="connsiteY2" fmla="*/ 682027 h 693080"/>
                <a:gd name="connsiteX3" fmla="*/ 693080 w 704133"/>
                <a:gd name="connsiteY3" fmla="*/ 693080 h 6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133" h="693080">
                  <a:moveTo>
                    <a:pt x="0" y="0"/>
                  </a:moveTo>
                  <a:lnTo>
                    <a:pt x="704133" y="0"/>
                  </a:lnTo>
                  <a:lnTo>
                    <a:pt x="704133" y="682027"/>
                  </a:lnTo>
                  <a:lnTo>
                    <a:pt x="693080" y="693080"/>
                  </a:lnTo>
                  <a:close/>
                </a:path>
              </a:pathLst>
            </a:cu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18107" y="2893157"/>
              <a:ext cx="19800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发生</a:t>
              </a:r>
              <a:endParaRPr lang="en-US" altLang="zh-CN" sz="4400" b="1" dirty="0">
                <a:solidFill>
                  <a:srgbClr val="14375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44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原因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469671" y="3582127"/>
            <a:ext cx="6097326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粗心大意，棉球遗留在口腔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有假牙的病人，操作前未取出，操作时脱落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病人不合作，擦洗时棉球松脱</a:t>
            </a:r>
          </a:p>
        </p:txBody>
      </p:sp>
    </p:spTree>
    <p:extLst>
      <p:ext uri="{BB962C8B-B14F-4D97-AF65-F5344CB8AC3E}">
        <p14:creationId xmlns:p14="http://schemas.microsoft.com/office/powerpoint/2010/main" val="2982077401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6782945" y="2435898"/>
            <a:ext cx="4133899" cy="643964"/>
          </a:xfrm>
          <a:prstGeom prst="roundRect">
            <a:avLst>
              <a:gd name="adj" fmla="val 21737"/>
            </a:avLst>
          </a:prstGeom>
          <a:solidFill>
            <a:srgbClr val="2F8CCC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4400" b="1" dirty="0">
              <a:ln w="28575">
                <a:solidFill>
                  <a:srgbClr val="14375B"/>
                </a:solidFill>
              </a:ln>
              <a:solidFill>
                <a:srgbClr val="FAF001"/>
              </a:solidFill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809390" y="3341855"/>
            <a:ext cx="4133899" cy="643964"/>
          </a:xfrm>
          <a:prstGeom prst="roundRect">
            <a:avLst>
              <a:gd name="adj" fmla="val 21737"/>
            </a:avLst>
          </a:prstGeom>
          <a:solidFill>
            <a:srgbClr val="2F8CCC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4400" b="1" dirty="0">
              <a:ln w="28575">
                <a:solidFill>
                  <a:srgbClr val="14375B"/>
                </a:solidFill>
              </a:ln>
              <a:solidFill>
                <a:srgbClr val="FAF001"/>
              </a:solidFill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809390" y="4278212"/>
            <a:ext cx="4133899" cy="643964"/>
          </a:xfrm>
          <a:prstGeom prst="roundRect">
            <a:avLst>
              <a:gd name="adj" fmla="val 21737"/>
            </a:avLst>
          </a:prstGeom>
          <a:solidFill>
            <a:srgbClr val="2F8CCC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4400" b="1" dirty="0">
              <a:ln w="28575">
                <a:solidFill>
                  <a:srgbClr val="14375B"/>
                </a:solidFill>
              </a:ln>
              <a:solidFill>
                <a:srgbClr val="FAF001"/>
              </a:solidFill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809390" y="5179011"/>
            <a:ext cx="4133899" cy="1200329"/>
          </a:xfrm>
          <a:prstGeom prst="roundRect">
            <a:avLst>
              <a:gd name="adj" fmla="val 21737"/>
            </a:avLst>
          </a:prstGeom>
          <a:solidFill>
            <a:srgbClr val="2F8CCC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4400" b="1" dirty="0">
              <a:ln w="28575">
                <a:solidFill>
                  <a:srgbClr val="14375B"/>
                </a:solidFill>
              </a:ln>
              <a:solidFill>
                <a:srgbClr val="FAF001"/>
              </a:solidFill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740930" y="1483317"/>
            <a:ext cx="4133899" cy="643964"/>
          </a:xfrm>
          <a:prstGeom prst="roundRect">
            <a:avLst>
              <a:gd name="adj" fmla="val 21737"/>
            </a:avLst>
          </a:prstGeom>
          <a:solidFill>
            <a:srgbClr val="2F8CCC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4400" b="1" dirty="0">
              <a:ln w="28575">
                <a:solidFill>
                  <a:srgbClr val="14375B"/>
                </a:solidFill>
              </a:ln>
              <a:solidFill>
                <a:srgbClr val="FAF001"/>
              </a:solidFill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flipH="1">
            <a:off x="320402" y="203957"/>
            <a:ext cx="2820364" cy="3918162"/>
            <a:chOff x="9027726" y="1677558"/>
            <a:chExt cx="1260719" cy="175144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7726" y="1677558"/>
              <a:ext cx="1260719" cy="175144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165908" y="2137212"/>
              <a:ext cx="984354" cy="536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目录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516800"/>
            <a:ext cx="5546036" cy="4341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1"/>
          <a:stretch/>
        </p:blipFill>
        <p:spPr>
          <a:xfrm>
            <a:off x="8046233" y="0"/>
            <a:ext cx="4300330" cy="13386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044" y="1338625"/>
            <a:ext cx="1100696" cy="9582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4530" y="2381126"/>
            <a:ext cx="892117" cy="7766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912" y="3457449"/>
            <a:ext cx="889010" cy="6895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8409" y="4364721"/>
            <a:ext cx="871246" cy="75851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809390" y="1433278"/>
            <a:ext cx="3877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>
                <a:solidFill>
                  <a:srgbClr val="FAF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口腔护理适用症</a:t>
            </a:r>
          </a:p>
        </p:txBody>
      </p:sp>
      <p:sp>
        <p:nvSpPr>
          <p:cNvPr id="17" name="矩形 16"/>
          <p:cNvSpPr/>
          <p:nvPr/>
        </p:nvSpPr>
        <p:spPr>
          <a:xfrm>
            <a:off x="6809390" y="2372766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rgbClr val="FAF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口腔护理常用药物</a:t>
            </a:r>
          </a:p>
        </p:txBody>
      </p:sp>
      <p:sp>
        <p:nvSpPr>
          <p:cNvPr id="18" name="矩形 17"/>
          <p:cNvSpPr/>
          <p:nvPr/>
        </p:nvSpPr>
        <p:spPr>
          <a:xfrm>
            <a:off x="6809390" y="3312254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rgbClr val="FAF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口腔护理操作步骤</a:t>
            </a:r>
          </a:p>
        </p:txBody>
      </p:sp>
      <p:sp>
        <p:nvSpPr>
          <p:cNvPr id="19" name="矩形 18"/>
          <p:cNvSpPr/>
          <p:nvPr/>
        </p:nvSpPr>
        <p:spPr>
          <a:xfrm>
            <a:off x="6809390" y="425174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rgbClr val="FAF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口腔护理注意事项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34"/>
          <a:stretch/>
        </p:blipFill>
        <p:spPr>
          <a:xfrm>
            <a:off x="5748409" y="5340963"/>
            <a:ext cx="897691" cy="78154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809390" y="5179012"/>
            <a:ext cx="3877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>
                <a:solidFill>
                  <a:srgbClr val="FAF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口腔护理法操作</a:t>
            </a:r>
            <a:endParaRPr lang="en-US" altLang="zh-CN" sz="3600" dirty="0">
              <a:solidFill>
                <a:srgbClr val="FAF0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  <a:p>
            <a:pPr algn="dist"/>
            <a:r>
              <a:rPr lang="zh-CN" altLang="en-US" sz="3600" dirty="0">
                <a:solidFill>
                  <a:srgbClr val="FAF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并发症及处理</a:t>
            </a:r>
          </a:p>
        </p:txBody>
      </p:sp>
    </p:spTree>
    <p:extLst>
      <p:ext uri="{BB962C8B-B14F-4D97-AF65-F5344CB8AC3E}">
        <p14:creationId xmlns:p14="http://schemas.microsoft.com/office/powerpoint/2010/main" val="1637189909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2" grpId="0" animBg="1"/>
      <p:bldP spid="16" grpId="0"/>
      <p:bldP spid="17" grpId="0"/>
      <p:bldP spid="18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5" name="组合 4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59005" y="1587062"/>
            <a:ext cx="4416237" cy="1767548"/>
            <a:chOff x="1944806" y="1696871"/>
            <a:chExt cx="4416237" cy="1767548"/>
          </a:xfrm>
        </p:grpSpPr>
        <p:grpSp>
          <p:nvGrpSpPr>
            <p:cNvPr id="11" name="组合 10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438164" y="5172827"/>
                <a:ext cx="15637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窒息 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01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3818786" y="3128053"/>
            <a:ext cx="7809997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作前清点棉球的数量，每次擦洗时只能夹一个棉球，以免遗漏棉球在口腔，操作结束后，再次核对棉球的数量，认真检查口腔内有无遗留物。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对于清醒患者，操作前询问有无义齿；昏迷患者，操作前仔细检查牙齿有无松、脱，义齿是否活动等。如有活动义齿，操作前取下存放于冷水杯中。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对于兴奋、躁动的患者尽量在其较安静的情况下进行口腔护理；昏迷、吞咽功能障碍的患者，应采取侧卧位，棉球不宜过湿以防误吸。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如患者出现窒息，应及时处理。迅速有效清除吸入的异物，及时解除呼吸道梗阻。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84284" y="3144348"/>
            <a:ext cx="2696037" cy="2696037"/>
            <a:chOff x="733779" y="3283376"/>
            <a:chExt cx="2696037" cy="2696037"/>
          </a:xfrm>
        </p:grpSpPr>
        <p:sp>
          <p:nvSpPr>
            <p:cNvPr id="22" name="椭圆 21"/>
            <p:cNvSpPr/>
            <p:nvPr/>
          </p:nvSpPr>
          <p:spPr>
            <a:xfrm>
              <a:off x="733779" y="3283376"/>
              <a:ext cx="2696037" cy="2696037"/>
            </a:xfrm>
            <a:prstGeom prst="ellipse">
              <a:avLst/>
            </a:pr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"/>
            <p:cNvSpPr txBox="1">
              <a:spLocks noChangeArrowheads="1"/>
            </p:cNvSpPr>
            <p:nvPr/>
          </p:nvSpPr>
          <p:spPr>
            <a:xfrm>
              <a:off x="1119886" y="3576107"/>
              <a:ext cx="2062288" cy="16549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zh-CN" altLang="en-US" sz="44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预防与处理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948" y="5122421"/>
            <a:ext cx="2139838" cy="16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4198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5" name="组合 4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388823" y="3447175"/>
            <a:ext cx="2053553" cy="1999856"/>
            <a:chOff x="1018107" y="2386010"/>
            <a:chExt cx="2053553" cy="1999856"/>
          </a:xfrm>
          <a:solidFill>
            <a:srgbClr val="0E647C"/>
          </a:solidFill>
        </p:grpSpPr>
        <p:sp>
          <p:nvSpPr>
            <p:cNvPr id="18" name="任意多边形 17"/>
            <p:cNvSpPr/>
            <p:nvPr/>
          </p:nvSpPr>
          <p:spPr>
            <a:xfrm>
              <a:off x="1059457" y="2386010"/>
              <a:ext cx="2012203" cy="1999856"/>
            </a:xfrm>
            <a:custGeom>
              <a:avLst/>
              <a:gdLst>
                <a:gd name="connsiteX0" fmla="*/ 0 w 2160105"/>
                <a:gd name="connsiteY0" fmla="*/ 0 h 2146851"/>
                <a:gd name="connsiteX1" fmla="*/ 1455972 w 2160105"/>
                <a:gd name="connsiteY1" fmla="*/ 0 h 2146851"/>
                <a:gd name="connsiteX2" fmla="*/ 2149052 w 2160105"/>
                <a:gd name="connsiteY2" fmla="*/ 693080 h 2146851"/>
                <a:gd name="connsiteX3" fmla="*/ 2160105 w 2160105"/>
                <a:gd name="connsiteY3" fmla="*/ 682027 h 2146851"/>
                <a:gd name="connsiteX4" fmla="*/ 2160105 w 2160105"/>
                <a:gd name="connsiteY4" fmla="*/ 2146851 h 2146851"/>
                <a:gd name="connsiteX5" fmla="*/ 0 w 2160105"/>
                <a:gd name="connsiteY5" fmla="*/ 2146851 h 21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105" h="2146851">
                  <a:moveTo>
                    <a:pt x="0" y="0"/>
                  </a:moveTo>
                  <a:lnTo>
                    <a:pt x="1455972" y="0"/>
                  </a:lnTo>
                  <a:lnTo>
                    <a:pt x="2149052" y="693080"/>
                  </a:lnTo>
                  <a:lnTo>
                    <a:pt x="2160105" y="682027"/>
                  </a:lnTo>
                  <a:lnTo>
                    <a:pt x="2160105" y="2146851"/>
                  </a:lnTo>
                  <a:lnTo>
                    <a:pt x="0" y="2146851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flipH="1" flipV="1">
              <a:off x="2415739" y="2386010"/>
              <a:ext cx="655921" cy="645625"/>
            </a:xfrm>
            <a:custGeom>
              <a:avLst/>
              <a:gdLst>
                <a:gd name="connsiteX0" fmla="*/ 0 w 704133"/>
                <a:gd name="connsiteY0" fmla="*/ 0 h 693080"/>
                <a:gd name="connsiteX1" fmla="*/ 704133 w 704133"/>
                <a:gd name="connsiteY1" fmla="*/ 0 h 693080"/>
                <a:gd name="connsiteX2" fmla="*/ 704133 w 704133"/>
                <a:gd name="connsiteY2" fmla="*/ 682027 h 693080"/>
                <a:gd name="connsiteX3" fmla="*/ 693080 w 704133"/>
                <a:gd name="connsiteY3" fmla="*/ 693080 h 6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133" h="693080">
                  <a:moveTo>
                    <a:pt x="0" y="0"/>
                  </a:moveTo>
                  <a:lnTo>
                    <a:pt x="704133" y="0"/>
                  </a:lnTo>
                  <a:lnTo>
                    <a:pt x="704133" y="682027"/>
                  </a:lnTo>
                  <a:lnTo>
                    <a:pt x="693080" y="693080"/>
                  </a:lnTo>
                  <a:close/>
                </a:path>
              </a:pathLst>
            </a:cu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18107" y="2893157"/>
              <a:ext cx="19800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发生</a:t>
              </a:r>
              <a:endParaRPr lang="en-US" altLang="zh-CN" sz="4400" b="1" dirty="0">
                <a:solidFill>
                  <a:srgbClr val="14375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44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原因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429914" y="3596949"/>
            <a:ext cx="6097326" cy="16890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多发生于意识障碍的病人，口腔护理的清洗液和口腔内分泌物容易误入气管，成为肺炎的主要原因。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160733" y="1700820"/>
            <a:ext cx="4416237" cy="1767548"/>
            <a:chOff x="1944806" y="1696871"/>
            <a:chExt cx="4416237" cy="1767548"/>
          </a:xfrm>
        </p:grpSpPr>
        <p:grpSp>
          <p:nvGrpSpPr>
            <p:cNvPr id="23" name="组合 22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438164" y="5172827"/>
                <a:ext cx="26433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吸入性肺炎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02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1116409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5" name="组合 4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818786" y="3128053"/>
            <a:ext cx="7809997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为昏迷患者进行口腔护理时，患者取仰卧位，将头偏向一侧，防止漱口液吸入呼吸道。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进行口腔护理的棉球要拧干，不应过湿；昏迷患者不可漱口，以免引起误吸。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已出现肺炎的患者，应根据医嘱给予抗生素积极抗感染治疗，并结合相应的临床表现采取对症处理。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84284" y="3144348"/>
            <a:ext cx="2696037" cy="2696037"/>
            <a:chOff x="733779" y="3283376"/>
            <a:chExt cx="2696037" cy="2696037"/>
          </a:xfrm>
        </p:grpSpPr>
        <p:sp>
          <p:nvSpPr>
            <p:cNvPr id="22" name="椭圆 21"/>
            <p:cNvSpPr/>
            <p:nvPr/>
          </p:nvSpPr>
          <p:spPr>
            <a:xfrm>
              <a:off x="733779" y="3283376"/>
              <a:ext cx="2696037" cy="2696037"/>
            </a:xfrm>
            <a:prstGeom prst="ellipse">
              <a:avLst/>
            </a:pr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"/>
            <p:cNvSpPr txBox="1">
              <a:spLocks noChangeArrowheads="1"/>
            </p:cNvSpPr>
            <p:nvPr/>
          </p:nvSpPr>
          <p:spPr>
            <a:xfrm>
              <a:off x="1119886" y="3576107"/>
              <a:ext cx="2062288" cy="16549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zh-CN" altLang="en-US" sz="44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预防与处理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948" y="5122421"/>
            <a:ext cx="2139838" cy="163760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160733" y="1700820"/>
            <a:ext cx="4416237" cy="1767548"/>
            <a:chOff x="1944806" y="1696871"/>
            <a:chExt cx="4416237" cy="1767548"/>
          </a:xfrm>
        </p:grpSpPr>
        <p:grpSp>
          <p:nvGrpSpPr>
            <p:cNvPr id="25" name="组合 24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438164" y="5172827"/>
                <a:ext cx="26433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吸入性肺炎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28" name="文本框 27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02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5781696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5" name="组合 4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388823" y="3447175"/>
            <a:ext cx="2053553" cy="1999856"/>
            <a:chOff x="1018107" y="2386010"/>
            <a:chExt cx="2053553" cy="1999856"/>
          </a:xfrm>
          <a:solidFill>
            <a:srgbClr val="0E647C"/>
          </a:solidFill>
        </p:grpSpPr>
        <p:sp>
          <p:nvSpPr>
            <p:cNvPr id="18" name="任意多边形 17"/>
            <p:cNvSpPr/>
            <p:nvPr/>
          </p:nvSpPr>
          <p:spPr>
            <a:xfrm>
              <a:off x="1059457" y="2386010"/>
              <a:ext cx="2012203" cy="1999856"/>
            </a:xfrm>
            <a:custGeom>
              <a:avLst/>
              <a:gdLst>
                <a:gd name="connsiteX0" fmla="*/ 0 w 2160105"/>
                <a:gd name="connsiteY0" fmla="*/ 0 h 2146851"/>
                <a:gd name="connsiteX1" fmla="*/ 1455972 w 2160105"/>
                <a:gd name="connsiteY1" fmla="*/ 0 h 2146851"/>
                <a:gd name="connsiteX2" fmla="*/ 2149052 w 2160105"/>
                <a:gd name="connsiteY2" fmla="*/ 693080 h 2146851"/>
                <a:gd name="connsiteX3" fmla="*/ 2160105 w 2160105"/>
                <a:gd name="connsiteY3" fmla="*/ 682027 h 2146851"/>
                <a:gd name="connsiteX4" fmla="*/ 2160105 w 2160105"/>
                <a:gd name="connsiteY4" fmla="*/ 2146851 h 2146851"/>
                <a:gd name="connsiteX5" fmla="*/ 0 w 2160105"/>
                <a:gd name="connsiteY5" fmla="*/ 2146851 h 21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105" h="2146851">
                  <a:moveTo>
                    <a:pt x="0" y="0"/>
                  </a:moveTo>
                  <a:lnTo>
                    <a:pt x="1455972" y="0"/>
                  </a:lnTo>
                  <a:lnTo>
                    <a:pt x="2149052" y="693080"/>
                  </a:lnTo>
                  <a:lnTo>
                    <a:pt x="2160105" y="682027"/>
                  </a:lnTo>
                  <a:lnTo>
                    <a:pt x="2160105" y="2146851"/>
                  </a:lnTo>
                  <a:lnTo>
                    <a:pt x="0" y="2146851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flipH="1" flipV="1">
              <a:off x="2415739" y="2386010"/>
              <a:ext cx="655921" cy="645625"/>
            </a:xfrm>
            <a:custGeom>
              <a:avLst/>
              <a:gdLst>
                <a:gd name="connsiteX0" fmla="*/ 0 w 704133"/>
                <a:gd name="connsiteY0" fmla="*/ 0 h 693080"/>
                <a:gd name="connsiteX1" fmla="*/ 704133 w 704133"/>
                <a:gd name="connsiteY1" fmla="*/ 0 h 693080"/>
                <a:gd name="connsiteX2" fmla="*/ 704133 w 704133"/>
                <a:gd name="connsiteY2" fmla="*/ 682027 h 693080"/>
                <a:gd name="connsiteX3" fmla="*/ 693080 w 704133"/>
                <a:gd name="connsiteY3" fmla="*/ 693080 h 6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133" h="693080">
                  <a:moveTo>
                    <a:pt x="0" y="0"/>
                  </a:moveTo>
                  <a:lnTo>
                    <a:pt x="704133" y="0"/>
                  </a:lnTo>
                  <a:lnTo>
                    <a:pt x="704133" y="682027"/>
                  </a:lnTo>
                  <a:lnTo>
                    <a:pt x="693080" y="693080"/>
                  </a:lnTo>
                  <a:close/>
                </a:path>
              </a:pathLst>
            </a:cu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18107" y="2893157"/>
              <a:ext cx="19800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发生</a:t>
              </a:r>
              <a:endParaRPr lang="en-US" altLang="zh-CN" sz="4400" b="1" dirty="0">
                <a:solidFill>
                  <a:srgbClr val="14375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44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原因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078006" y="3389684"/>
            <a:ext cx="7133333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擦洗过程中，护理人员操作动作粗暴，止血钳碰伤口腔黏膜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及牙龈，尤其是患肿瘤进行放疗的病人，更易引起口腔黏膜损伤。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喂昏迷病人牙关紧闭者进行口腔护理时，使用开口器协助张 口   方法欠正确或力量不当，造成口腔黏膜损伤。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漱口液温度过高，造成口腔黏膜烫伤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234257" y="1829401"/>
            <a:ext cx="4416237" cy="1767548"/>
            <a:chOff x="1944806" y="1696871"/>
            <a:chExt cx="4416237" cy="1767548"/>
          </a:xfrm>
        </p:grpSpPr>
        <p:grpSp>
          <p:nvGrpSpPr>
            <p:cNvPr id="30" name="组合 29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232445" y="5172827"/>
                <a:ext cx="31097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口腔黏膜损伤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33" name="文本框 32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03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57326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5" name="组合 4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818786" y="3128053"/>
            <a:ext cx="7809997" cy="3046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为患者进行口腔护理时，动作要轻柔，尤其是放、化疗患者，不要使血管钳或棉签的尖部直接与患者的口腔黏膜接触。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正确使用开口器，应从臼齿处放入，并套以橡皮套，牙关紧闭者不可使用暴力使其张口。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选择温度适宜的漱口液，使用过程中，加强对口腔黏膜的观察。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发生口腔黏膜损伤者，应用朵贝尔溶液。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如有口腔溃疡疼痛时，溃疡面用西瓜霜喷敷或锡类散吹敷，必要时用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％利多卡因喷雾止痛或将洗必泰漱口液用注射器直接喷于溃疡面，每日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次，以抗感染。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84284" y="3144348"/>
            <a:ext cx="2696037" cy="2696037"/>
            <a:chOff x="733779" y="3283376"/>
            <a:chExt cx="2696037" cy="2696037"/>
          </a:xfrm>
        </p:grpSpPr>
        <p:sp>
          <p:nvSpPr>
            <p:cNvPr id="22" name="椭圆 21"/>
            <p:cNvSpPr/>
            <p:nvPr/>
          </p:nvSpPr>
          <p:spPr>
            <a:xfrm>
              <a:off x="733779" y="3283376"/>
              <a:ext cx="2696037" cy="2696037"/>
            </a:xfrm>
            <a:prstGeom prst="ellipse">
              <a:avLst/>
            </a:pr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"/>
            <p:cNvSpPr txBox="1">
              <a:spLocks noChangeArrowheads="1"/>
            </p:cNvSpPr>
            <p:nvPr/>
          </p:nvSpPr>
          <p:spPr>
            <a:xfrm>
              <a:off x="1119886" y="3576107"/>
              <a:ext cx="2062288" cy="16549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zh-CN" altLang="en-US" sz="44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预防与处理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948" y="5122421"/>
            <a:ext cx="2139838" cy="1637603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234257" y="1829401"/>
            <a:ext cx="4416237" cy="1767548"/>
            <a:chOff x="1944806" y="1696871"/>
            <a:chExt cx="4416237" cy="1767548"/>
          </a:xfrm>
        </p:grpSpPr>
        <p:grpSp>
          <p:nvGrpSpPr>
            <p:cNvPr id="32" name="组合 31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232445" y="5172827"/>
                <a:ext cx="31097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口腔黏膜损伤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35" name="文本框 34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03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67555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5" name="组合 4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408762" y="3161375"/>
            <a:ext cx="1544676" cy="1520187"/>
            <a:chOff x="998611" y="2386010"/>
            <a:chExt cx="2073049" cy="2040183"/>
          </a:xfrm>
          <a:solidFill>
            <a:srgbClr val="0E647C"/>
          </a:solidFill>
        </p:grpSpPr>
        <p:sp>
          <p:nvSpPr>
            <p:cNvPr id="18" name="任意多边形 17"/>
            <p:cNvSpPr/>
            <p:nvPr/>
          </p:nvSpPr>
          <p:spPr>
            <a:xfrm>
              <a:off x="1059457" y="2386010"/>
              <a:ext cx="2012203" cy="1999856"/>
            </a:xfrm>
            <a:custGeom>
              <a:avLst/>
              <a:gdLst>
                <a:gd name="connsiteX0" fmla="*/ 0 w 2160105"/>
                <a:gd name="connsiteY0" fmla="*/ 0 h 2146851"/>
                <a:gd name="connsiteX1" fmla="*/ 1455972 w 2160105"/>
                <a:gd name="connsiteY1" fmla="*/ 0 h 2146851"/>
                <a:gd name="connsiteX2" fmla="*/ 2149052 w 2160105"/>
                <a:gd name="connsiteY2" fmla="*/ 693080 h 2146851"/>
                <a:gd name="connsiteX3" fmla="*/ 2160105 w 2160105"/>
                <a:gd name="connsiteY3" fmla="*/ 682027 h 2146851"/>
                <a:gd name="connsiteX4" fmla="*/ 2160105 w 2160105"/>
                <a:gd name="connsiteY4" fmla="*/ 2146851 h 2146851"/>
                <a:gd name="connsiteX5" fmla="*/ 0 w 2160105"/>
                <a:gd name="connsiteY5" fmla="*/ 2146851 h 21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105" h="2146851">
                  <a:moveTo>
                    <a:pt x="0" y="0"/>
                  </a:moveTo>
                  <a:lnTo>
                    <a:pt x="1455972" y="0"/>
                  </a:lnTo>
                  <a:lnTo>
                    <a:pt x="2149052" y="693080"/>
                  </a:lnTo>
                  <a:lnTo>
                    <a:pt x="2160105" y="682027"/>
                  </a:lnTo>
                  <a:lnTo>
                    <a:pt x="2160105" y="2146851"/>
                  </a:lnTo>
                  <a:lnTo>
                    <a:pt x="0" y="2146851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flipH="1" flipV="1">
              <a:off x="2415739" y="2386010"/>
              <a:ext cx="655921" cy="645625"/>
            </a:xfrm>
            <a:custGeom>
              <a:avLst/>
              <a:gdLst>
                <a:gd name="connsiteX0" fmla="*/ 0 w 704133"/>
                <a:gd name="connsiteY0" fmla="*/ 0 h 693080"/>
                <a:gd name="connsiteX1" fmla="*/ 704133 w 704133"/>
                <a:gd name="connsiteY1" fmla="*/ 0 h 693080"/>
                <a:gd name="connsiteX2" fmla="*/ 704133 w 704133"/>
                <a:gd name="connsiteY2" fmla="*/ 682027 h 693080"/>
                <a:gd name="connsiteX3" fmla="*/ 693080 w 704133"/>
                <a:gd name="connsiteY3" fmla="*/ 693080 h 6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133" h="693080">
                  <a:moveTo>
                    <a:pt x="0" y="0"/>
                  </a:moveTo>
                  <a:lnTo>
                    <a:pt x="704133" y="0"/>
                  </a:lnTo>
                  <a:lnTo>
                    <a:pt x="704133" y="682027"/>
                  </a:lnTo>
                  <a:lnTo>
                    <a:pt x="693080" y="693080"/>
                  </a:lnTo>
                  <a:close/>
                </a:path>
              </a:pathLst>
            </a:cu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98611" y="2815278"/>
              <a:ext cx="1980030" cy="161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发生</a:t>
              </a:r>
              <a:endParaRPr lang="en-US" altLang="zh-CN" sz="3600" b="1" dirty="0">
                <a:solidFill>
                  <a:srgbClr val="14375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36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原因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540834" y="4834471"/>
            <a:ext cx="7133333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擦洗时动作要轻柔，擦舌部和软腭时不要触及咽喉部，以免引起恶心。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根据病情遵医嘱给予止吐药物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393624" y="4883357"/>
            <a:ext cx="1559620" cy="1490139"/>
            <a:chOff x="978555" y="2386010"/>
            <a:chExt cx="2093105" cy="1999856"/>
          </a:xfrm>
          <a:solidFill>
            <a:srgbClr val="0E647C"/>
          </a:solidFill>
        </p:grpSpPr>
        <p:sp>
          <p:nvSpPr>
            <p:cNvPr id="37" name="任意多边形 36"/>
            <p:cNvSpPr/>
            <p:nvPr/>
          </p:nvSpPr>
          <p:spPr>
            <a:xfrm>
              <a:off x="1059457" y="2386010"/>
              <a:ext cx="2012203" cy="1999856"/>
            </a:xfrm>
            <a:custGeom>
              <a:avLst/>
              <a:gdLst>
                <a:gd name="connsiteX0" fmla="*/ 0 w 2160105"/>
                <a:gd name="connsiteY0" fmla="*/ 0 h 2146851"/>
                <a:gd name="connsiteX1" fmla="*/ 1455972 w 2160105"/>
                <a:gd name="connsiteY1" fmla="*/ 0 h 2146851"/>
                <a:gd name="connsiteX2" fmla="*/ 2149052 w 2160105"/>
                <a:gd name="connsiteY2" fmla="*/ 693080 h 2146851"/>
                <a:gd name="connsiteX3" fmla="*/ 2160105 w 2160105"/>
                <a:gd name="connsiteY3" fmla="*/ 682027 h 2146851"/>
                <a:gd name="connsiteX4" fmla="*/ 2160105 w 2160105"/>
                <a:gd name="connsiteY4" fmla="*/ 2146851 h 2146851"/>
                <a:gd name="connsiteX5" fmla="*/ 0 w 2160105"/>
                <a:gd name="connsiteY5" fmla="*/ 2146851 h 21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105" h="2146851">
                  <a:moveTo>
                    <a:pt x="0" y="0"/>
                  </a:moveTo>
                  <a:lnTo>
                    <a:pt x="1455972" y="0"/>
                  </a:lnTo>
                  <a:lnTo>
                    <a:pt x="2149052" y="693080"/>
                  </a:lnTo>
                  <a:lnTo>
                    <a:pt x="2160105" y="682027"/>
                  </a:lnTo>
                  <a:lnTo>
                    <a:pt x="2160105" y="2146851"/>
                  </a:lnTo>
                  <a:lnTo>
                    <a:pt x="0" y="2146851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flipH="1" flipV="1">
              <a:off x="2415739" y="2386010"/>
              <a:ext cx="655921" cy="645625"/>
            </a:xfrm>
            <a:custGeom>
              <a:avLst/>
              <a:gdLst>
                <a:gd name="connsiteX0" fmla="*/ 0 w 704133"/>
                <a:gd name="connsiteY0" fmla="*/ 0 h 693080"/>
                <a:gd name="connsiteX1" fmla="*/ 704133 w 704133"/>
                <a:gd name="connsiteY1" fmla="*/ 0 h 693080"/>
                <a:gd name="connsiteX2" fmla="*/ 704133 w 704133"/>
                <a:gd name="connsiteY2" fmla="*/ 682027 h 693080"/>
                <a:gd name="connsiteX3" fmla="*/ 693080 w 704133"/>
                <a:gd name="connsiteY3" fmla="*/ 693080 h 6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133" h="693080">
                  <a:moveTo>
                    <a:pt x="0" y="0"/>
                  </a:moveTo>
                  <a:lnTo>
                    <a:pt x="704133" y="0"/>
                  </a:lnTo>
                  <a:lnTo>
                    <a:pt x="704133" y="682027"/>
                  </a:lnTo>
                  <a:lnTo>
                    <a:pt x="693080" y="693080"/>
                  </a:lnTo>
                  <a:close/>
                </a:path>
              </a:pathLst>
            </a:cu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78555" y="2940175"/>
              <a:ext cx="1980029" cy="144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预防与处理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540834" y="3372485"/>
            <a:ext cx="7133333" cy="1135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如操作时棉签、镊子等物品刺激咽喉部，易引起恶心、呕吐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234257" y="1829401"/>
            <a:ext cx="4416237" cy="1767548"/>
            <a:chOff x="1944806" y="1696871"/>
            <a:chExt cx="4416237" cy="1767548"/>
          </a:xfrm>
        </p:grpSpPr>
        <p:grpSp>
          <p:nvGrpSpPr>
            <p:cNvPr id="42" name="组合 41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232445" y="5172827"/>
                <a:ext cx="31097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口腔黏膜损伤</a:t>
                </a: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45" name="文本框 44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03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5173270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5" name="组合 4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388823" y="3447175"/>
            <a:ext cx="2053553" cy="1999856"/>
            <a:chOff x="1018107" y="2386010"/>
            <a:chExt cx="2053553" cy="1999856"/>
          </a:xfrm>
          <a:solidFill>
            <a:srgbClr val="0E647C"/>
          </a:solidFill>
        </p:grpSpPr>
        <p:sp>
          <p:nvSpPr>
            <p:cNvPr id="18" name="任意多边形 17"/>
            <p:cNvSpPr/>
            <p:nvPr/>
          </p:nvSpPr>
          <p:spPr>
            <a:xfrm>
              <a:off x="1059457" y="2386010"/>
              <a:ext cx="2012203" cy="1999856"/>
            </a:xfrm>
            <a:custGeom>
              <a:avLst/>
              <a:gdLst>
                <a:gd name="connsiteX0" fmla="*/ 0 w 2160105"/>
                <a:gd name="connsiteY0" fmla="*/ 0 h 2146851"/>
                <a:gd name="connsiteX1" fmla="*/ 1455972 w 2160105"/>
                <a:gd name="connsiteY1" fmla="*/ 0 h 2146851"/>
                <a:gd name="connsiteX2" fmla="*/ 2149052 w 2160105"/>
                <a:gd name="connsiteY2" fmla="*/ 693080 h 2146851"/>
                <a:gd name="connsiteX3" fmla="*/ 2160105 w 2160105"/>
                <a:gd name="connsiteY3" fmla="*/ 682027 h 2146851"/>
                <a:gd name="connsiteX4" fmla="*/ 2160105 w 2160105"/>
                <a:gd name="connsiteY4" fmla="*/ 2146851 h 2146851"/>
                <a:gd name="connsiteX5" fmla="*/ 0 w 2160105"/>
                <a:gd name="connsiteY5" fmla="*/ 2146851 h 21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105" h="2146851">
                  <a:moveTo>
                    <a:pt x="0" y="0"/>
                  </a:moveTo>
                  <a:lnTo>
                    <a:pt x="1455972" y="0"/>
                  </a:lnTo>
                  <a:lnTo>
                    <a:pt x="2149052" y="693080"/>
                  </a:lnTo>
                  <a:lnTo>
                    <a:pt x="2160105" y="682027"/>
                  </a:lnTo>
                  <a:lnTo>
                    <a:pt x="2160105" y="2146851"/>
                  </a:lnTo>
                  <a:lnTo>
                    <a:pt x="0" y="2146851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flipH="1" flipV="1">
              <a:off x="2415739" y="2386010"/>
              <a:ext cx="655921" cy="645625"/>
            </a:xfrm>
            <a:custGeom>
              <a:avLst/>
              <a:gdLst>
                <a:gd name="connsiteX0" fmla="*/ 0 w 704133"/>
                <a:gd name="connsiteY0" fmla="*/ 0 h 693080"/>
                <a:gd name="connsiteX1" fmla="*/ 704133 w 704133"/>
                <a:gd name="connsiteY1" fmla="*/ 0 h 693080"/>
                <a:gd name="connsiteX2" fmla="*/ 704133 w 704133"/>
                <a:gd name="connsiteY2" fmla="*/ 682027 h 693080"/>
                <a:gd name="connsiteX3" fmla="*/ 693080 w 704133"/>
                <a:gd name="connsiteY3" fmla="*/ 693080 h 6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133" h="693080">
                  <a:moveTo>
                    <a:pt x="0" y="0"/>
                  </a:moveTo>
                  <a:lnTo>
                    <a:pt x="704133" y="0"/>
                  </a:lnTo>
                  <a:lnTo>
                    <a:pt x="704133" y="682027"/>
                  </a:lnTo>
                  <a:lnTo>
                    <a:pt x="693080" y="693080"/>
                  </a:lnTo>
                  <a:close/>
                </a:path>
              </a:pathLst>
            </a:cu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18107" y="2893157"/>
              <a:ext cx="19800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发生</a:t>
              </a:r>
              <a:endParaRPr lang="en-US" altLang="zh-CN" sz="4400" b="1" dirty="0">
                <a:solidFill>
                  <a:srgbClr val="14375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44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原因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863401" y="3215191"/>
            <a:ext cx="7133333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患有牙龈炎、牙周病的病人，龈沟内皮组织充血，炎性反应使肉芽组织形成，口轻护理对患处的刺激极易引起血管破裂出血。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操作时动作粗暴，也易造成口腔及牙龈出血，尤其是凝血机制障碍的病人。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为昏迷病人进行口腔护理时，开口器应用不当，造成口腔及牙龈损伤、出血。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234257" y="1796534"/>
            <a:ext cx="4416237" cy="1767548"/>
            <a:chOff x="1944806" y="1696871"/>
            <a:chExt cx="4416237" cy="1767548"/>
          </a:xfrm>
        </p:grpSpPr>
        <p:grpSp>
          <p:nvGrpSpPr>
            <p:cNvPr id="23" name="组合 22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033979" y="5172827"/>
                <a:ext cx="3332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口腔及牙龈出血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04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7628726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5" name="组合 4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818786" y="3128053"/>
            <a:ext cx="7809997" cy="2536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进行口腔护理时，动作要轻柔、细致，特别对凝血机制差、有出血倾向的病人，擦洗过程中，要防止碰伤粘膜及牙龈。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正确使用开口器，应从病人臼齿处放入，牙关紧闭者不可使用暴力强行使其张口，以免造成损伤，引起出血。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若出现口腔及牙龈出血，可采用局部止血如明胶海绵等，必要时进行全身止血治疗。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84284" y="3144348"/>
            <a:ext cx="2696037" cy="2696037"/>
            <a:chOff x="733779" y="3283376"/>
            <a:chExt cx="2696037" cy="2696037"/>
          </a:xfrm>
        </p:grpSpPr>
        <p:sp>
          <p:nvSpPr>
            <p:cNvPr id="22" name="椭圆 21"/>
            <p:cNvSpPr/>
            <p:nvPr/>
          </p:nvSpPr>
          <p:spPr>
            <a:xfrm>
              <a:off x="733779" y="3283376"/>
              <a:ext cx="2696037" cy="2696037"/>
            </a:xfrm>
            <a:prstGeom prst="ellipse">
              <a:avLst/>
            </a:pr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"/>
            <p:cNvSpPr txBox="1">
              <a:spLocks noChangeArrowheads="1"/>
            </p:cNvSpPr>
            <p:nvPr/>
          </p:nvSpPr>
          <p:spPr>
            <a:xfrm>
              <a:off x="1119886" y="3576107"/>
              <a:ext cx="2062288" cy="16549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zh-CN" altLang="en-US" sz="44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预防与处理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948" y="5122421"/>
            <a:ext cx="2139838" cy="163760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234257" y="1703919"/>
            <a:ext cx="4416237" cy="1767548"/>
            <a:chOff x="1944806" y="1696871"/>
            <a:chExt cx="4416237" cy="1767548"/>
          </a:xfrm>
        </p:grpSpPr>
        <p:grpSp>
          <p:nvGrpSpPr>
            <p:cNvPr id="25" name="组合 24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033979" y="5172827"/>
                <a:ext cx="3332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口腔及牙龈出血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28" name="文本框 27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04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09623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5" name="组合 4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388823" y="3447175"/>
            <a:ext cx="2053553" cy="1999856"/>
            <a:chOff x="1018107" y="2386010"/>
            <a:chExt cx="2053553" cy="1999856"/>
          </a:xfrm>
          <a:solidFill>
            <a:srgbClr val="0E647C"/>
          </a:solidFill>
        </p:grpSpPr>
        <p:sp>
          <p:nvSpPr>
            <p:cNvPr id="18" name="任意多边形 17"/>
            <p:cNvSpPr/>
            <p:nvPr/>
          </p:nvSpPr>
          <p:spPr>
            <a:xfrm>
              <a:off x="1059457" y="2386010"/>
              <a:ext cx="2012203" cy="1999856"/>
            </a:xfrm>
            <a:custGeom>
              <a:avLst/>
              <a:gdLst>
                <a:gd name="connsiteX0" fmla="*/ 0 w 2160105"/>
                <a:gd name="connsiteY0" fmla="*/ 0 h 2146851"/>
                <a:gd name="connsiteX1" fmla="*/ 1455972 w 2160105"/>
                <a:gd name="connsiteY1" fmla="*/ 0 h 2146851"/>
                <a:gd name="connsiteX2" fmla="*/ 2149052 w 2160105"/>
                <a:gd name="connsiteY2" fmla="*/ 693080 h 2146851"/>
                <a:gd name="connsiteX3" fmla="*/ 2160105 w 2160105"/>
                <a:gd name="connsiteY3" fmla="*/ 682027 h 2146851"/>
                <a:gd name="connsiteX4" fmla="*/ 2160105 w 2160105"/>
                <a:gd name="connsiteY4" fmla="*/ 2146851 h 2146851"/>
                <a:gd name="connsiteX5" fmla="*/ 0 w 2160105"/>
                <a:gd name="connsiteY5" fmla="*/ 2146851 h 21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105" h="2146851">
                  <a:moveTo>
                    <a:pt x="0" y="0"/>
                  </a:moveTo>
                  <a:lnTo>
                    <a:pt x="1455972" y="0"/>
                  </a:lnTo>
                  <a:lnTo>
                    <a:pt x="2149052" y="693080"/>
                  </a:lnTo>
                  <a:lnTo>
                    <a:pt x="2160105" y="682027"/>
                  </a:lnTo>
                  <a:lnTo>
                    <a:pt x="2160105" y="2146851"/>
                  </a:lnTo>
                  <a:lnTo>
                    <a:pt x="0" y="2146851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flipH="1" flipV="1">
              <a:off x="2415739" y="2386010"/>
              <a:ext cx="655921" cy="645625"/>
            </a:xfrm>
            <a:custGeom>
              <a:avLst/>
              <a:gdLst>
                <a:gd name="connsiteX0" fmla="*/ 0 w 704133"/>
                <a:gd name="connsiteY0" fmla="*/ 0 h 693080"/>
                <a:gd name="connsiteX1" fmla="*/ 704133 w 704133"/>
                <a:gd name="connsiteY1" fmla="*/ 0 h 693080"/>
                <a:gd name="connsiteX2" fmla="*/ 704133 w 704133"/>
                <a:gd name="connsiteY2" fmla="*/ 682027 h 693080"/>
                <a:gd name="connsiteX3" fmla="*/ 693080 w 704133"/>
                <a:gd name="connsiteY3" fmla="*/ 693080 h 6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133" h="693080">
                  <a:moveTo>
                    <a:pt x="0" y="0"/>
                  </a:moveTo>
                  <a:lnTo>
                    <a:pt x="704133" y="0"/>
                  </a:lnTo>
                  <a:lnTo>
                    <a:pt x="704133" y="682027"/>
                  </a:lnTo>
                  <a:lnTo>
                    <a:pt x="693080" y="693080"/>
                  </a:lnTo>
                  <a:close/>
                </a:path>
              </a:pathLst>
            </a:cu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18107" y="2893157"/>
              <a:ext cx="19800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发生</a:t>
              </a:r>
              <a:endParaRPr lang="en-US" altLang="zh-CN" sz="4400" b="1" dirty="0">
                <a:solidFill>
                  <a:srgbClr val="14375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44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原因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863401" y="3215191"/>
            <a:ext cx="7133333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上述引起口腔黏膜损伤、口腔及牙龈出血的原因，如病人机体抵抗力下降、营养代谢障碍、年老体弱等，可继发口腔感染。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口腔护理清洗不彻底，尤其是颊粘膜皱襞处不易清洗干净，成为细菌生长繁殖的场所。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口腔护理用物被污染，治疗操作中无菌技术执行不严格，也易造成口腔感染。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075231" y="1596782"/>
            <a:ext cx="4416237" cy="1767548"/>
            <a:chOff x="1944806" y="1696871"/>
            <a:chExt cx="4416237" cy="1767548"/>
          </a:xfrm>
        </p:grpSpPr>
        <p:grpSp>
          <p:nvGrpSpPr>
            <p:cNvPr id="37" name="组合 36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438163" y="5172827"/>
                <a:ext cx="25165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口腔感染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05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911137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9603" y="686846"/>
            <a:ext cx="8272794" cy="946295"/>
            <a:chOff x="1858635" y="1053575"/>
            <a:chExt cx="8272794" cy="946295"/>
          </a:xfrm>
        </p:grpSpPr>
        <p:grpSp>
          <p:nvGrpSpPr>
            <p:cNvPr id="5" name="组合 4"/>
            <p:cNvGrpSpPr/>
            <p:nvPr/>
          </p:nvGrpSpPr>
          <p:grpSpPr>
            <a:xfrm>
              <a:off x="2231335" y="1172780"/>
              <a:ext cx="7729330" cy="781011"/>
              <a:chOff x="1211888" y="2035313"/>
              <a:chExt cx="4394433" cy="781011"/>
            </a:xfrm>
            <a:solidFill>
              <a:srgbClr val="2DB2A4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2F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752596" y="2046883"/>
                <a:ext cx="33130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ln w="28575">
                      <a:solidFill>
                        <a:srgbClr val="14375B"/>
                      </a:solidFill>
                    </a:ln>
                    <a:solidFill>
                      <a:srgbClr val="FAF001"/>
                    </a:solidFill>
                    <a:latin typeface="字魂27号-布丁体" panose="00000505000000000000" pitchFamily="2" charset="-122"/>
                    <a:ea typeface="字魂27号-布丁体" panose="00000505000000000000" pitchFamily="2" charset="-122"/>
                  </a:rPr>
                  <a:t>口腔护理法操作并发症</a:t>
                </a: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8635" y="1053575"/>
              <a:ext cx="1086928" cy="9462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34"/>
            <a:stretch/>
          </p:blipFill>
          <p:spPr>
            <a:xfrm>
              <a:off x="9260348" y="1070220"/>
              <a:ext cx="871081" cy="758376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4066428" y="3236912"/>
            <a:ext cx="7809997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去除引起口腔粘膜损伤、口腔及牙龈出血的原因，严格执行无菌操作原则及有关预防交叉感染的规定。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认真仔细擦洗，以病人口腔清洁为准。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注意有无出血、充血、水肿、糜烂。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易感病人特殊监护。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加强营养，增强机体抵抗力。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84284" y="3144348"/>
            <a:ext cx="2696037" cy="2696037"/>
            <a:chOff x="733779" y="3283376"/>
            <a:chExt cx="2696037" cy="2696037"/>
          </a:xfrm>
        </p:grpSpPr>
        <p:sp>
          <p:nvSpPr>
            <p:cNvPr id="22" name="椭圆 21"/>
            <p:cNvSpPr/>
            <p:nvPr/>
          </p:nvSpPr>
          <p:spPr>
            <a:xfrm>
              <a:off x="733779" y="3283376"/>
              <a:ext cx="2696037" cy="2696037"/>
            </a:xfrm>
            <a:prstGeom prst="ellipse">
              <a:avLst/>
            </a:pr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"/>
            <p:cNvSpPr txBox="1">
              <a:spLocks noChangeArrowheads="1"/>
            </p:cNvSpPr>
            <p:nvPr/>
          </p:nvSpPr>
          <p:spPr>
            <a:xfrm>
              <a:off x="1119886" y="3576107"/>
              <a:ext cx="2062288" cy="16549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zh-CN" altLang="en-US" sz="44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预防与处理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948" y="5122421"/>
            <a:ext cx="2139838" cy="1637603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075231" y="1596782"/>
            <a:ext cx="4416237" cy="1767548"/>
            <a:chOff x="1944806" y="1696871"/>
            <a:chExt cx="4416237" cy="17675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332303" y="2020162"/>
              <a:ext cx="4028740" cy="910704"/>
              <a:chOff x="3338195" y="5001349"/>
              <a:chExt cx="4028740" cy="910704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3338195" y="5001349"/>
                <a:ext cx="4028740" cy="910704"/>
              </a:xfrm>
              <a:prstGeom prst="roundRect">
                <a:avLst/>
              </a:prstGeom>
              <a:noFill/>
              <a:ln w="38100">
                <a:solidFill>
                  <a:srgbClr val="2F8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438163" y="5172827"/>
                <a:ext cx="25165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600" b="1" dirty="0">
                    <a:solidFill>
                      <a:srgbClr val="2F8C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口腔感染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20659334" flipH="1">
              <a:off x="1944806" y="1696871"/>
              <a:ext cx="1272314" cy="1767548"/>
              <a:chOff x="8982441" y="1684383"/>
              <a:chExt cx="1400513" cy="1945647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82441" y="1684383"/>
                <a:ext cx="1400513" cy="1945647"/>
              </a:xfrm>
              <a:prstGeom prst="rect">
                <a:avLst/>
              </a:prstGeom>
            </p:spPr>
          </p:pic>
          <p:sp>
            <p:nvSpPr>
              <p:cNvPr id="42" name="文本框 41"/>
              <p:cNvSpPr txBox="1"/>
              <p:nvPr/>
            </p:nvSpPr>
            <p:spPr>
              <a:xfrm rot="20659334">
                <a:off x="9155406" y="2142489"/>
                <a:ext cx="984354" cy="779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AF00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anose="04020705040A02060702" pitchFamily="82" charset="0"/>
                    <a:ea typeface="字魂27号-布丁体" panose="00000505000000000000" pitchFamily="2" charset="-122"/>
                  </a:rPr>
                  <a:t>05</a:t>
                </a:r>
                <a:endParaRPr lang="zh-CN" altLang="en-US" sz="4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8144082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rot="940666">
            <a:off x="7152365" y="746493"/>
            <a:ext cx="3861836" cy="5365013"/>
            <a:chOff x="9027726" y="1810827"/>
            <a:chExt cx="1164790" cy="161817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7726" y="1810827"/>
              <a:ext cx="1164790" cy="16181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 rot="20659334">
              <a:off x="9117944" y="2297545"/>
              <a:ext cx="984354" cy="473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生活不能自理的患者</a:t>
              </a: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1192696" y="516835"/>
            <a:ext cx="5758712" cy="5594671"/>
          </a:xfrm>
          <a:prstGeom prst="roundRect">
            <a:avLst>
              <a:gd name="adj" fmla="val 9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587177" y="718038"/>
            <a:ext cx="4969749" cy="784133"/>
          </a:xfrm>
          <a:prstGeom prst="roundRect">
            <a:avLst>
              <a:gd name="adj" fmla="val 26808"/>
            </a:avLst>
          </a:prstGeom>
          <a:solidFill>
            <a:srgbClr val="2F8CCC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FAF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适应症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111506"/>
            <a:ext cx="12192000" cy="7464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624" y="4412974"/>
            <a:ext cx="3194887" cy="24450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693486" y="1895017"/>
            <a:ext cx="2036591" cy="980139"/>
            <a:chOff x="1782044" y="1596847"/>
            <a:chExt cx="2036591" cy="9801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044" y="1596847"/>
              <a:ext cx="698349" cy="98013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407253" y="1959090"/>
              <a:ext cx="1411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 dirty="0">
                  <a:ln w="28575">
                    <a:noFill/>
                  </a:ln>
                  <a:solidFill>
                    <a:srgbClr val="143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高热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93486" y="2742754"/>
            <a:ext cx="2036591" cy="980139"/>
            <a:chOff x="1782044" y="1596847"/>
            <a:chExt cx="2036591" cy="98013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044" y="1596847"/>
              <a:ext cx="698349" cy="98013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2407253" y="1959090"/>
              <a:ext cx="1411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 dirty="0">
                  <a:ln w="28575">
                    <a:noFill/>
                  </a:ln>
                  <a:solidFill>
                    <a:srgbClr val="143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昏迷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93486" y="3590491"/>
            <a:ext cx="2292025" cy="980139"/>
            <a:chOff x="1782044" y="1596847"/>
            <a:chExt cx="2292025" cy="98013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044" y="1596847"/>
              <a:ext cx="698349" cy="980139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2407253" y="1959090"/>
              <a:ext cx="16668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 dirty="0">
                  <a:ln w="28575">
                    <a:noFill/>
                  </a:ln>
                  <a:solidFill>
                    <a:srgbClr val="143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危重病人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93486" y="4438228"/>
            <a:ext cx="2036591" cy="980139"/>
            <a:chOff x="1782044" y="1596847"/>
            <a:chExt cx="2036591" cy="98013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044" y="1596847"/>
              <a:ext cx="698349" cy="980139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2407253" y="1959090"/>
              <a:ext cx="1411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 dirty="0">
                  <a:ln w="28575">
                    <a:noFill/>
                  </a:ln>
                  <a:solidFill>
                    <a:srgbClr val="143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禁食 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056751" y="1895017"/>
            <a:ext cx="2036591" cy="980139"/>
            <a:chOff x="1782044" y="1596847"/>
            <a:chExt cx="2036591" cy="98013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044" y="1596847"/>
              <a:ext cx="698349" cy="980139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2407253" y="1959090"/>
              <a:ext cx="1411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 dirty="0">
                  <a:ln w="28575">
                    <a:noFill/>
                  </a:ln>
                  <a:solidFill>
                    <a:srgbClr val="143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鼻饲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056751" y="2742754"/>
            <a:ext cx="2363265" cy="980139"/>
            <a:chOff x="1782044" y="1596847"/>
            <a:chExt cx="2363265" cy="980139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044" y="1596847"/>
              <a:ext cx="698349" cy="980139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2407253" y="1959090"/>
              <a:ext cx="17380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 dirty="0">
                  <a:ln w="28575">
                    <a:noFill/>
                  </a:ln>
                  <a:solidFill>
                    <a:srgbClr val="143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口腔疾患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56751" y="3590491"/>
            <a:ext cx="2036591" cy="980139"/>
            <a:chOff x="1782044" y="1596847"/>
            <a:chExt cx="2036591" cy="980139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044" y="1596847"/>
              <a:ext cx="698349" cy="980139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2407253" y="1959090"/>
              <a:ext cx="1411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 dirty="0">
                  <a:ln w="28575">
                    <a:noFill/>
                  </a:ln>
                  <a:solidFill>
                    <a:srgbClr val="143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术后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56751" y="4438228"/>
            <a:ext cx="2442565" cy="980139"/>
            <a:chOff x="1782044" y="1596847"/>
            <a:chExt cx="2442565" cy="980139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044" y="1596847"/>
              <a:ext cx="698349" cy="980139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2407253" y="1959090"/>
              <a:ext cx="18173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 dirty="0">
                  <a:ln w="28575">
                    <a:noFill/>
                  </a:ln>
                  <a:solidFill>
                    <a:srgbClr val="143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气管插管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047804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728048"/>
            <a:ext cx="12192000" cy="11299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1"/>
          <a:stretch/>
        </p:blipFill>
        <p:spPr>
          <a:xfrm>
            <a:off x="8339528" y="239173"/>
            <a:ext cx="3852472" cy="11992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7"/>
          <a:stretch/>
        </p:blipFill>
        <p:spPr>
          <a:xfrm>
            <a:off x="4447946" y="91631"/>
            <a:ext cx="3966061" cy="14351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516" y="320132"/>
            <a:ext cx="854439" cy="11992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45" y="323983"/>
            <a:ext cx="2641264" cy="11953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315" y="3957351"/>
            <a:ext cx="3218622" cy="3218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80" y="5116755"/>
            <a:ext cx="1784987" cy="138450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06390" y="1714543"/>
            <a:ext cx="984917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ln w="63500">
                  <a:solidFill>
                    <a:srgbClr val="14375B"/>
                  </a:solidFill>
                </a:ln>
                <a:solidFill>
                  <a:schemeClr val="bg1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希望你们都拥有</a:t>
            </a:r>
            <a:endParaRPr lang="en-US" altLang="zh-CN" sz="8000" b="1" dirty="0">
              <a:ln w="63500">
                <a:solidFill>
                  <a:srgbClr val="14375B"/>
                </a:solidFill>
              </a:ln>
              <a:solidFill>
                <a:schemeClr val="bg1"/>
              </a:solidFill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  <a:p>
            <a:r>
              <a:rPr lang="zh-CN" altLang="en-US" sz="8800" b="1" dirty="0">
                <a:ln w="63500">
                  <a:solidFill>
                    <a:srgbClr val="14375B"/>
                  </a:solidFill>
                </a:ln>
                <a:solidFill>
                  <a:srgbClr val="FAF001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整齐健康</a:t>
            </a:r>
            <a:r>
              <a:rPr lang="zh-CN" altLang="en-US" sz="8000" b="1" dirty="0">
                <a:ln w="63500">
                  <a:solidFill>
                    <a:srgbClr val="14375B"/>
                  </a:solidFill>
                </a:ln>
                <a:solidFill>
                  <a:schemeClr val="bg1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的牙齿</a:t>
            </a:r>
            <a:r>
              <a:rPr lang="en-US" altLang="zh-CN" sz="8000" b="1" dirty="0">
                <a:ln w="63500">
                  <a:solidFill>
                    <a:srgbClr val="14375B"/>
                  </a:solidFill>
                </a:ln>
                <a:solidFill>
                  <a:schemeClr val="bg1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……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860" y="5121310"/>
            <a:ext cx="1590261" cy="13845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343" y="5179217"/>
            <a:ext cx="1590261" cy="138450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34"/>
          <a:stretch/>
        </p:blipFill>
        <p:spPr>
          <a:xfrm>
            <a:off x="5401925" y="5198202"/>
            <a:ext cx="1590261" cy="13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7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728048"/>
            <a:ext cx="12192000" cy="112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712" y="1996929"/>
            <a:ext cx="3819501" cy="38195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1"/>
          <a:stretch/>
        </p:blipFill>
        <p:spPr>
          <a:xfrm>
            <a:off x="8339528" y="239173"/>
            <a:ext cx="3852472" cy="1199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7"/>
          <a:stretch/>
        </p:blipFill>
        <p:spPr>
          <a:xfrm>
            <a:off x="4447946" y="91631"/>
            <a:ext cx="3966061" cy="1435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516" y="320132"/>
            <a:ext cx="854439" cy="1199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45" y="323983"/>
            <a:ext cx="2641264" cy="119536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940666">
            <a:off x="5320853" y="507386"/>
            <a:ext cx="4643370" cy="6450749"/>
            <a:chOff x="8982441" y="1684383"/>
            <a:chExt cx="1400513" cy="194564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2441" y="1684383"/>
              <a:ext cx="1400513" cy="194564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 rot="20659334">
              <a:off x="9124650" y="2276682"/>
              <a:ext cx="984354" cy="5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口腔护理</a:t>
              </a:r>
              <a:endParaRPr lang="en-US" altLang="zh-CN" sz="6000" dirty="0">
                <a:solidFill>
                  <a:srgbClr val="FAF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</a:endParaRPr>
            </a:p>
            <a:p>
              <a:pPr algn="ctr"/>
              <a:r>
                <a:rPr lang="zh-CN" altLang="en-US" sz="6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适用症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803366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8055664" y="2345718"/>
            <a:ext cx="3448588" cy="34485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371705" y="2345718"/>
            <a:ext cx="3448588" cy="3448588"/>
          </a:xfrm>
          <a:prstGeom prst="ellipse">
            <a:avLst/>
          </a:prstGeom>
          <a:solidFill>
            <a:srgbClr val="62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87746" y="2345718"/>
            <a:ext cx="3448588" cy="3448588"/>
          </a:xfrm>
          <a:prstGeom prst="ellipse">
            <a:avLst/>
          </a:prstGeom>
          <a:solidFill>
            <a:srgbClr val="2F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78296" y="945886"/>
            <a:ext cx="5188225" cy="1064953"/>
            <a:chOff x="159027" y="985642"/>
            <a:chExt cx="5188225" cy="1064953"/>
          </a:xfrm>
        </p:grpSpPr>
        <p:sp>
          <p:nvSpPr>
            <p:cNvPr id="9" name="圆角矩形 8"/>
            <p:cNvSpPr/>
            <p:nvPr/>
          </p:nvSpPr>
          <p:spPr>
            <a:xfrm>
              <a:off x="490331" y="1196137"/>
              <a:ext cx="4856921" cy="643964"/>
            </a:xfrm>
            <a:prstGeom prst="roundRect">
              <a:avLst>
                <a:gd name="adj" fmla="val 21737"/>
              </a:avLst>
            </a:prstGeom>
            <a:solidFill>
              <a:srgbClr val="2F8CCC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4400" b="1" dirty="0">
                  <a:ln w="28575">
                    <a:solidFill>
                      <a:srgbClr val="14375B"/>
                    </a:solidFill>
                  </a:ln>
                  <a:solidFill>
                    <a:srgbClr val="FAF001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口腔护理的目的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027" y="985642"/>
              <a:ext cx="1223221" cy="1064953"/>
            </a:xfrm>
            <a:prstGeom prst="rect">
              <a:avLst/>
            </a:prstGeom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93070" y="3121161"/>
            <a:ext cx="2637940" cy="2116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保持口腔清洁、湿润，预防口腔感染等并发症。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82158" y="3011542"/>
            <a:ext cx="2827684" cy="2116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预防或减轻口腔异味，清除牙垢，增进食欲，确保患者舒适。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8192181" y="2952210"/>
            <a:ext cx="3175553" cy="2116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评估口腔内的变化（如粘膜、舌苔及牙龈等），提供患者病情动态变化的信息。</a:t>
            </a:r>
          </a:p>
        </p:txBody>
      </p:sp>
    </p:spTree>
    <p:extLst>
      <p:ext uri="{BB962C8B-B14F-4D97-AF65-F5344CB8AC3E}">
        <p14:creationId xmlns:p14="http://schemas.microsoft.com/office/powerpoint/2010/main" val="1251218998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16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8296" y="945886"/>
            <a:ext cx="5188225" cy="1064953"/>
            <a:chOff x="159027" y="985642"/>
            <a:chExt cx="5188225" cy="1064953"/>
          </a:xfrm>
        </p:grpSpPr>
        <p:sp>
          <p:nvSpPr>
            <p:cNvPr id="5" name="圆角矩形 4"/>
            <p:cNvSpPr/>
            <p:nvPr/>
          </p:nvSpPr>
          <p:spPr>
            <a:xfrm>
              <a:off x="490331" y="1196137"/>
              <a:ext cx="4856921" cy="643964"/>
            </a:xfrm>
            <a:prstGeom prst="roundRect">
              <a:avLst>
                <a:gd name="adj" fmla="val 21737"/>
              </a:avLst>
            </a:prstGeom>
            <a:solidFill>
              <a:srgbClr val="2F8CCC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>
                  <a:ln w="28575">
                    <a:solidFill>
                      <a:srgbClr val="14375B"/>
                    </a:solidFill>
                  </a:ln>
                  <a:solidFill>
                    <a:srgbClr val="FAF001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操作步骤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027" y="985642"/>
              <a:ext cx="1223221" cy="1064953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95415" y="2817526"/>
            <a:ext cx="2012203" cy="1999856"/>
            <a:chOff x="1059457" y="2386010"/>
            <a:chExt cx="2012203" cy="1999856"/>
          </a:xfrm>
          <a:solidFill>
            <a:srgbClr val="0E647C"/>
          </a:solidFill>
        </p:grpSpPr>
        <p:sp>
          <p:nvSpPr>
            <p:cNvPr id="8" name="任意多边形 7"/>
            <p:cNvSpPr/>
            <p:nvPr/>
          </p:nvSpPr>
          <p:spPr>
            <a:xfrm>
              <a:off x="1059457" y="2386010"/>
              <a:ext cx="2012203" cy="1999856"/>
            </a:xfrm>
            <a:custGeom>
              <a:avLst/>
              <a:gdLst>
                <a:gd name="connsiteX0" fmla="*/ 0 w 2160105"/>
                <a:gd name="connsiteY0" fmla="*/ 0 h 2146851"/>
                <a:gd name="connsiteX1" fmla="*/ 1455972 w 2160105"/>
                <a:gd name="connsiteY1" fmla="*/ 0 h 2146851"/>
                <a:gd name="connsiteX2" fmla="*/ 2149052 w 2160105"/>
                <a:gd name="connsiteY2" fmla="*/ 693080 h 2146851"/>
                <a:gd name="connsiteX3" fmla="*/ 2160105 w 2160105"/>
                <a:gd name="connsiteY3" fmla="*/ 682027 h 2146851"/>
                <a:gd name="connsiteX4" fmla="*/ 2160105 w 2160105"/>
                <a:gd name="connsiteY4" fmla="*/ 2146851 h 2146851"/>
                <a:gd name="connsiteX5" fmla="*/ 0 w 2160105"/>
                <a:gd name="connsiteY5" fmla="*/ 2146851 h 21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105" h="2146851">
                  <a:moveTo>
                    <a:pt x="0" y="0"/>
                  </a:moveTo>
                  <a:lnTo>
                    <a:pt x="1455972" y="0"/>
                  </a:lnTo>
                  <a:lnTo>
                    <a:pt x="2149052" y="693080"/>
                  </a:lnTo>
                  <a:lnTo>
                    <a:pt x="2160105" y="682027"/>
                  </a:lnTo>
                  <a:lnTo>
                    <a:pt x="2160105" y="2146851"/>
                  </a:lnTo>
                  <a:lnTo>
                    <a:pt x="0" y="214685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2415739" y="2386010"/>
              <a:ext cx="655921" cy="645625"/>
            </a:xfrm>
            <a:custGeom>
              <a:avLst/>
              <a:gdLst>
                <a:gd name="connsiteX0" fmla="*/ 0 w 704133"/>
                <a:gd name="connsiteY0" fmla="*/ 0 h 693080"/>
                <a:gd name="connsiteX1" fmla="*/ 704133 w 704133"/>
                <a:gd name="connsiteY1" fmla="*/ 0 h 693080"/>
                <a:gd name="connsiteX2" fmla="*/ 704133 w 704133"/>
                <a:gd name="connsiteY2" fmla="*/ 682027 h 693080"/>
                <a:gd name="connsiteX3" fmla="*/ 693080 w 704133"/>
                <a:gd name="connsiteY3" fmla="*/ 693080 h 6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133" h="693080">
                  <a:moveTo>
                    <a:pt x="0" y="0"/>
                  </a:moveTo>
                  <a:lnTo>
                    <a:pt x="704133" y="0"/>
                  </a:lnTo>
                  <a:lnTo>
                    <a:pt x="704133" y="682027"/>
                  </a:lnTo>
                  <a:lnTo>
                    <a:pt x="693080" y="693080"/>
                  </a:lnTo>
                  <a:close/>
                </a:path>
              </a:pathLst>
            </a:cu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75543" y="3229576"/>
              <a:ext cx="1980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评估与解释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590921" y="2817526"/>
            <a:ext cx="2962218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评估患者神志是否清醒，了解病情，口腔有无感染，充血，溃疡等情况。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向病人及家属解释操作方法，目的，取得合作。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332997" y="2817526"/>
            <a:ext cx="2012203" cy="1999856"/>
            <a:chOff x="1059457" y="2386010"/>
            <a:chExt cx="2012203" cy="1999856"/>
          </a:xfrm>
          <a:solidFill>
            <a:srgbClr val="0E647C"/>
          </a:solidFill>
        </p:grpSpPr>
        <p:sp>
          <p:nvSpPr>
            <p:cNvPr id="14" name="任意多边形 13"/>
            <p:cNvSpPr/>
            <p:nvPr/>
          </p:nvSpPr>
          <p:spPr>
            <a:xfrm>
              <a:off x="1059457" y="2386010"/>
              <a:ext cx="2012203" cy="1999856"/>
            </a:xfrm>
            <a:custGeom>
              <a:avLst/>
              <a:gdLst>
                <a:gd name="connsiteX0" fmla="*/ 0 w 2160105"/>
                <a:gd name="connsiteY0" fmla="*/ 0 h 2146851"/>
                <a:gd name="connsiteX1" fmla="*/ 1455972 w 2160105"/>
                <a:gd name="connsiteY1" fmla="*/ 0 h 2146851"/>
                <a:gd name="connsiteX2" fmla="*/ 2149052 w 2160105"/>
                <a:gd name="connsiteY2" fmla="*/ 693080 h 2146851"/>
                <a:gd name="connsiteX3" fmla="*/ 2160105 w 2160105"/>
                <a:gd name="connsiteY3" fmla="*/ 682027 h 2146851"/>
                <a:gd name="connsiteX4" fmla="*/ 2160105 w 2160105"/>
                <a:gd name="connsiteY4" fmla="*/ 2146851 h 2146851"/>
                <a:gd name="connsiteX5" fmla="*/ 0 w 2160105"/>
                <a:gd name="connsiteY5" fmla="*/ 2146851 h 21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105" h="2146851">
                  <a:moveTo>
                    <a:pt x="0" y="0"/>
                  </a:moveTo>
                  <a:lnTo>
                    <a:pt x="1455972" y="0"/>
                  </a:lnTo>
                  <a:lnTo>
                    <a:pt x="2149052" y="693080"/>
                  </a:lnTo>
                  <a:lnTo>
                    <a:pt x="2160105" y="682027"/>
                  </a:lnTo>
                  <a:lnTo>
                    <a:pt x="2160105" y="2146851"/>
                  </a:lnTo>
                  <a:lnTo>
                    <a:pt x="0" y="214685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flipH="1" flipV="1">
              <a:off x="2415739" y="2386010"/>
              <a:ext cx="655921" cy="645625"/>
            </a:xfrm>
            <a:custGeom>
              <a:avLst/>
              <a:gdLst>
                <a:gd name="connsiteX0" fmla="*/ 0 w 704133"/>
                <a:gd name="connsiteY0" fmla="*/ 0 h 693080"/>
                <a:gd name="connsiteX1" fmla="*/ 704133 w 704133"/>
                <a:gd name="connsiteY1" fmla="*/ 0 h 693080"/>
                <a:gd name="connsiteX2" fmla="*/ 704133 w 704133"/>
                <a:gd name="connsiteY2" fmla="*/ 682027 h 693080"/>
                <a:gd name="connsiteX3" fmla="*/ 693080 w 704133"/>
                <a:gd name="connsiteY3" fmla="*/ 693080 h 6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133" h="693080">
                  <a:moveTo>
                    <a:pt x="0" y="0"/>
                  </a:moveTo>
                  <a:lnTo>
                    <a:pt x="704133" y="0"/>
                  </a:lnTo>
                  <a:lnTo>
                    <a:pt x="704133" y="682027"/>
                  </a:lnTo>
                  <a:lnTo>
                    <a:pt x="693080" y="693080"/>
                  </a:lnTo>
                  <a:close/>
                </a:path>
              </a:pathLst>
            </a:cu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75543" y="3229576"/>
              <a:ext cx="1980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目标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540668" y="2276097"/>
            <a:ext cx="2962218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患者口唇湿润、口腔清洁、口气清新、舒适、无异味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患者口腔内原有病灶好转或痊愈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患者及家属会正确濑口、刷牙，学会一定的口腔保健知识</a:t>
            </a:r>
          </a:p>
        </p:txBody>
      </p:sp>
    </p:spTree>
    <p:extLst>
      <p:ext uri="{BB962C8B-B14F-4D97-AF65-F5344CB8AC3E}">
        <p14:creationId xmlns:p14="http://schemas.microsoft.com/office/powerpoint/2010/main" val="3705465578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78296" y="945886"/>
            <a:ext cx="5188225" cy="1064953"/>
            <a:chOff x="159027" y="985642"/>
            <a:chExt cx="5188225" cy="1064953"/>
          </a:xfrm>
        </p:grpSpPr>
        <p:sp>
          <p:nvSpPr>
            <p:cNvPr id="9" name="圆角矩形 8"/>
            <p:cNvSpPr/>
            <p:nvPr/>
          </p:nvSpPr>
          <p:spPr>
            <a:xfrm>
              <a:off x="490331" y="1196137"/>
              <a:ext cx="4856921" cy="643964"/>
            </a:xfrm>
            <a:prstGeom prst="roundRect">
              <a:avLst>
                <a:gd name="adj" fmla="val 21737"/>
              </a:avLst>
            </a:prstGeom>
            <a:solidFill>
              <a:srgbClr val="2F8CCC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>
                  <a:ln w="28575">
                    <a:solidFill>
                      <a:srgbClr val="14375B"/>
                    </a:solidFill>
                  </a:ln>
                  <a:solidFill>
                    <a:srgbClr val="FAF001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口腔护理法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027" y="985642"/>
              <a:ext cx="1223221" cy="1064953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501517" y="2574000"/>
            <a:ext cx="2012203" cy="1999856"/>
            <a:chOff x="1059457" y="2386010"/>
            <a:chExt cx="2012203" cy="1999856"/>
          </a:xfrm>
          <a:solidFill>
            <a:srgbClr val="0E647C"/>
          </a:solidFill>
        </p:grpSpPr>
        <p:sp>
          <p:nvSpPr>
            <p:cNvPr id="13" name="任意多边形 12"/>
            <p:cNvSpPr/>
            <p:nvPr/>
          </p:nvSpPr>
          <p:spPr>
            <a:xfrm>
              <a:off x="1059457" y="2386010"/>
              <a:ext cx="2012203" cy="1999856"/>
            </a:xfrm>
            <a:custGeom>
              <a:avLst/>
              <a:gdLst>
                <a:gd name="connsiteX0" fmla="*/ 0 w 2160105"/>
                <a:gd name="connsiteY0" fmla="*/ 0 h 2146851"/>
                <a:gd name="connsiteX1" fmla="*/ 1455972 w 2160105"/>
                <a:gd name="connsiteY1" fmla="*/ 0 h 2146851"/>
                <a:gd name="connsiteX2" fmla="*/ 2149052 w 2160105"/>
                <a:gd name="connsiteY2" fmla="*/ 693080 h 2146851"/>
                <a:gd name="connsiteX3" fmla="*/ 2160105 w 2160105"/>
                <a:gd name="connsiteY3" fmla="*/ 682027 h 2146851"/>
                <a:gd name="connsiteX4" fmla="*/ 2160105 w 2160105"/>
                <a:gd name="connsiteY4" fmla="*/ 2146851 h 2146851"/>
                <a:gd name="connsiteX5" fmla="*/ 0 w 2160105"/>
                <a:gd name="connsiteY5" fmla="*/ 2146851 h 21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105" h="2146851">
                  <a:moveTo>
                    <a:pt x="0" y="0"/>
                  </a:moveTo>
                  <a:lnTo>
                    <a:pt x="1455972" y="0"/>
                  </a:lnTo>
                  <a:lnTo>
                    <a:pt x="2149052" y="693080"/>
                  </a:lnTo>
                  <a:lnTo>
                    <a:pt x="2160105" y="682027"/>
                  </a:lnTo>
                  <a:lnTo>
                    <a:pt x="2160105" y="2146851"/>
                  </a:lnTo>
                  <a:lnTo>
                    <a:pt x="0" y="214685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flipH="1" flipV="1">
              <a:off x="2415739" y="2386010"/>
              <a:ext cx="655921" cy="645625"/>
            </a:xfrm>
            <a:custGeom>
              <a:avLst/>
              <a:gdLst>
                <a:gd name="connsiteX0" fmla="*/ 0 w 704133"/>
                <a:gd name="connsiteY0" fmla="*/ 0 h 693080"/>
                <a:gd name="connsiteX1" fmla="*/ 704133 w 704133"/>
                <a:gd name="connsiteY1" fmla="*/ 0 h 693080"/>
                <a:gd name="connsiteX2" fmla="*/ 704133 w 704133"/>
                <a:gd name="connsiteY2" fmla="*/ 682027 h 693080"/>
                <a:gd name="connsiteX3" fmla="*/ 693080 w 704133"/>
                <a:gd name="connsiteY3" fmla="*/ 693080 h 6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133" h="693080">
                  <a:moveTo>
                    <a:pt x="0" y="0"/>
                  </a:moveTo>
                  <a:lnTo>
                    <a:pt x="704133" y="0"/>
                  </a:lnTo>
                  <a:lnTo>
                    <a:pt x="704133" y="682027"/>
                  </a:lnTo>
                  <a:lnTo>
                    <a:pt x="693080" y="693080"/>
                  </a:lnTo>
                  <a:close/>
                </a:path>
              </a:pathLst>
            </a:cu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75543" y="3229576"/>
              <a:ext cx="19800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1437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准备</a:t>
              </a: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4732713" y="3075018"/>
            <a:ext cx="1364281" cy="9703"/>
          </a:xfrm>
          <a:prstGeom prst="line">
            <a:avLst/>
          </a:prstGeom>
          <a:ln w="38100">
            <a:solidFill>
              <a:srgbClr val="0E6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732713" y="4383308"/>
            <a:ext cx="1364281" cy="9703"/>
          </a:xfrm>
          <a:prstGeom prst="line">
            <a:avLst/>
          </a:prstGeom>
          <a:ln w="38100">
            <a:solidFill>
              <a:srgbClr val="2DB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3917776" y="2537634"/>
            <a:ext cx="1048186" cy="1048186"/>
            <a:chOff x="1158977" y="2293034"/>
            <a:chExt cx="1048186" cy="1048186"/>
          </a:xfrm>
        </p:grpSpPr>
        <p:sp>
          <p:nvSpPr>
            <p:cNvPr id="21" name="椭圆 20"/>
            <p:cNvSpPr/>
            <p:nvPr/>
          </p:nvSpPr>
          <p:spPr>
            <a:xfrm>
              <a:off x="1158977" y="2293034"/>
              <a:ext cx="1048186" cy="1048186"/>
            </a:xfrm>
            <a:prstGeom prst="ellipse">
              <a:avLst/>
            </a:prstGeom>
            <a:solidFill>
              <a:srgbClr val="143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5264" y="2463184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prstClr val="white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4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17776" y="3845924"/>
            <a:ext cx="1048186" cy="1048186"/>
            <a:chOff x="1158977" y="3601324"/>
            <a:chExt cx="1048186" cy="1048186"/>
          </a:xfrm>
        </p:grpSpPr>
        <p:sp>
          <p:nvSpPr>
            <p:cNvPr id="28" name="椭圆 27"/>
            <p:cNvSpPr/>
            <p:nvPr/>
          </p:nvSpPr>
          <p:spPr>
            <a:xfrm>
              <a:off x="1158977" y="3601324"/>
              <a:ext cx="1048186" cy="1048186"/>
            </a:xfrm>
            <a:prstGeom prst="ellipse">
              <a:avLst/>
            </a:prstGeom>
            <a:solidFill>
              <a:srgbClr val="2F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26959" y="3774848"/>
              <a:ext cx="7184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376119" y="2718135"/>
            <a:ext cx="4493011" cy="8744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操作者准备：衣帽整洁，修剪指甲，洗手，戴口罩</a:t>
            </a:r>
            <a:r>
              <a:rPr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376119" y="4019448"/>
            <a:ext cx="5018151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用物准备：治疗车上层：治疗盘内放治疗碗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个（内放生理盐水棉球，另一碗放漱口水及吸水管）。口护包（内放弯血管钳、镊子、治疗巾、压舌板、 ）棉签，石蜡油。</a:t>
            </a:r>
          </a:p>
        </p:txBody>
      </p:sp>
    </p:spTree>
    <p:extLst>
      <p:ext uri="{BB962C8B-B14F-4D97-AF65-F5344CB8AC3E}">
        <p14:creationId xmlns:p14="http://schemas.microsoft.com/office/powerpoint/2010/main" val="89136425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728048"/>
            <a:ext cx="12192000" cy="112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712" y="1996929"/>
            <a:ext cx="3819501" cy="38195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1"/>
          <a:stretch/>
        </p:blipFill>
        <p:spPr>
          <a:xfrm>
            <a:off x="8339528" y="239173"/>
            <a:ext cx="3852472" cy="1199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7"/>
          <a:stretch/>
        </p:blipFill>
        <p:spPr>
          <a:xfrm>
            <a:off x="4447946" y="91631"/>
            <a:ext cx="3966061" cy="1435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516" y="320132"/>
            <a:ext cx="854439" cy="1199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45" y="323983"/>
            <a:ext cx="2641264" cy="119536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940666">
            <a:off x="5320853" y="507386"/>
            <a:ext cx="4643370" cy="6450749"/>
            <a:chOff x="8982441" y="1684383"/>
            <a:chExt cx="1400513" cy="194564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2441" y="1684383"/>
              <a:ext cx="1400513" cy="194564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 rot="20659334">
              <a:off x="9187547" y="2259029"/>
              <a:ext cx="984354" cy="5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FAF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口腔护理常用药物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960611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61" y="886251"/>
            <a:ext cx="5188225" cy="1064953"/>
            <a:chOff x="159027" y="985642"/>
            <a:chExt cx="5188225" cy="1064953"/>
          </a:xfrm>
        </p:grpSpPr>
        <p:sp>
          <p:nvSpPr>
            <p:cNvPr id="5" name="圆角矩形 4"/>
            <p:cNvSpPr/>
            <p:nvPr/>
          </p:nvSpPr>
          <p:spPr>
            <a:xfrm>
              <a:off x="490331" y="1196137"/>
              <a:ext cx="4856921" cy="643964"/>
            </a:xfrm>
            <a:prstGeom prst="roundRect">
              <a:avLst>
                <a:gd name="adj" fmla="val 21737"/>
              </a:avLst>
            </a:prstGeom>
            <a:solidFill>
              <a:srgbClr val="2F8CCC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3600" b="1" dirty="0">
                  <a:ln w="28575">
                    <a:solidFill>
                      <a:srgbClr val="14375B"/>
                    </a:solidFill>
                  </a:ln>
                  <a:solidFill>
                    <a:srgbClr val="FAF001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口腔护理常用溶液 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027" y="985642"/>
              <a:ext cx="1223221" cy="1064953"/>
            </a:xfrm>
            <a:prstGeom prst="rect">
              <a:avLst/>
            </a:prstGeom>
          </p:spPr>
        </p:pic>
      </p:grpSp>
      <p:graphicFrame>
        <p:nvGraphicFramePr>
          <p:cNvPr id="7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39362"/>
              </p:ext>
            </p:extLst>
          </p:nvPr>
        </p:nvGraphicFramePr>
        <p:xfrm>
          <a:off x="1043608" y="1951204"/>
          <a:ext cx="10104784" cy="47083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41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3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  <a:r>
                        <a:rPr kumimoji="1" lang="zh-CN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溶液名称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solidFill>
                      <a:srgbClr val="2F8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浓度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solidFill>
                      <a:srgbClr val="2F8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  用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>
                    <a:solidFill>
                      <a:srgbClr val="2F8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生理盐水（中性）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清洁口腔，预防感染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复方硼沙溶液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（朵贝尔）中性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轻度抑菌、除臭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4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过氧化氢溶液</a:t>
                      </a:r>
                      <a:endParaRPr kumimoji="1" lang="en-US" altLang="zh-CN" sz="1600" b="1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（偏酸性）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3%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抗菌防臭，适用于口腔感染有溃烂坏死组织者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碳酸氢钠溶液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4%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属碱性溶液，适用于真菌感染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2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呋喃西林溶液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．</a:t>
                      </a:r>
                      <a:r>
                        <a:rPr kumimoji="1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02%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清洁口腔，广谱抗菌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醋酸溶液（碱性）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．</a:t>
                      </a:r>
                      <a:r>
                        <a:rPr kumimoji="1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适用于绿脓杆菌感染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硼酸溶液（碱性）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3%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酸性防腐溶液，有抑制细菌作用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4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甲硝唑溶液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600" b="1" u="none" strike="noStrike" cap="none" normalizeH="0" baseline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kumimoji="1" lang="zh-CN" altLang="en-US" sz="1600" b="1" u="none" strike="noStrike" cap="none" normalizeH="0" baseline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．</a:t>
                      </a:r>
                      <a:r>
                        <a:rPr kumimoji="1" lang="en-US" altLang="zh-CN" sz="1600" b="1" u="none" strike="noStrike" cap="none" normalizeH="0" baseline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08%</a:t>
                      </a:r>
                      <a:endParaRPr kumimoji="1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适用于厌氧菌感染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74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中药漱口液（金银花、野菊花）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1437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清热、解毒、消肿、止血、抗菌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437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811384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1932</Words>
  <Application>Microsoft Office PowerPoint</Application>
  <PresentationFormat>宽屏</PresentationFormat>
  <Paragraphs>247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等线</vt:lpstr>
      <vt:lpstr>等线 Light</vt:lpstr>
      <vt:lpstr>微软雅黑</vt:lpstr>
      <vt:lpstr>微软雅黑</vt:lpstr>
      <vt:lpstr>字魂27号-布丁体</vt:lpstr>
      <vt:lpstr>Algerian</vt:lpstr>
      <vt:lpstr>Arial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Windows 用户</cp:lastModifiedBy>
  <cp:revision>55</cp:revision>
  <dcterms:created xsi:type="dcterms:W3CDTF">2019-09-14T09:10:30Z</dcterms:created>
  <dcterms:modified xsi:type="dcterms:W3CDTF">2021-02-01T06:36:08Z</dcterms:modified>
</cp:coreProperties>
</file>