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007577560" r:id="rId3"/>
    <p:sldId id="2007577564" r:id="rId4"/>
    <p:sldId id="264" r:id="rId5"/>
    <p:sldId id="286" r:id="rId6"/>
    <p:sldId id="266" r:id="rId7"/>
    <p:sldId id="267" r:id="rId8"/>
    <p:sldId id="268" r:id="rId9"/>
    <p:sldId id="2007577566" r:id="rId10"/>
    <p:sldId id="269" r:id="rId11"/>
    <p:sldId id="270" r:id="rId12"/>
    <p:sldId id="272" r:id="rId13"/>
    <p:sldId id="273" r:id="rId14"/>
    <p:sldId id="274" r:id="rId15"/>
    <p:sldId id="2007577567" r:id="rId16"/>
    <p:sldId id="275" r:id="rId17"/>
    <p:sldId id="276" r:id="rId18"/>
    <p:sldId id="265" r:id="rId19"/>
    <p:sldId id="2007577569" r:id="rId20"/>
    <p:sldId id="280" r:id="rId21"/>
    <p:sldId id="2007577568" r:id="rId22"/>
    <p:sldId id="281" r:id="rId23"/>
    <p:sldId id="282" r:id="rId24"/>
    <p:sldId id="283" r:id="rId25"/>
    <p:sldId id="284" r:id="rId26"/>
    <p:sldId id="200757756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B5"/>
    <a:srgbClr val="F2456E"/>
    <a:srgbClr val="E0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E1C8F-3CBE-42BC-BE32-FB71A83402C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DE687-4659-492C-89BB-560C42DCB6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8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441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7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1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3B14CA4-43B2-4D1E-B977-2087DA7A918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119BABAE-953A-4C86-9325-A9ECA825B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7814A930-4E9A-4114-8A56-080B829A8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ECBEAA7-BB96-4F53-AEC5-979BB27F07AD}" type="slidenum">
              <a:rPr lang="zh-CN" altLang="en-US"/>
              <a:pPr fontAlgn="base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316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7D82C-E65E-4A5E-8B7A-009C3580333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0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289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6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95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3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7D82C-E65E-4A5E-8B7A-009C3580333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94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7D82C-E65E-4A5E-8B7A-009C358033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91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886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54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95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6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3B14CA4-43B2-4D1E-B977-2087DA7A918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119BABAE-953A-4C86-9325-A9ECA825B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7814A930-4E9A-4114-8A56-080B829A8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ECBEAA7-BB96-4F53-AEC5-979BB27F07AD}" type="slidenum">
              <a:rPr lang="zh-CN" altLang="en-US"/>
              <a:pPr fontAlgn="base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93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>
            <a:extLst>
              <a:ext uri="{FF2B5EF4-FFF2-40B4-BE49-F238E27FC236}">
                <a16:creationId xmlns:a16="http://schemas.microsoft.com/office/drawing/2014/main" id="{0AE9FF3E-E601-4FE2-B7CF-FA9E97C4DDAA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2" name="备注占位符 2">
            <a:extLst>
              <a:ext uri="{FF2B5EF4-FFF2-40B4-BE49-F238E27FC236}">
                <a16:creationId xmlns:a16="http://schemas.microsoft.com/office/drawing/2014/main" id="{2175FDD3-F15B-4097-8B87-7E4A5DE3AE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3" name="灯片编号占位符 3">
            <a:extLst>
              <a:ext uri="{FF2B5EF4-FFF2-40B4-BE49-F238E27FC236}">
                <a16:creationId xmlns:a16="http://schemas.microsoft.com/office/drawing/2014/main" id="{822A639F-D899-46DA-8D97-EDADA3C79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69C60F1-BB56-4F00-B638-0FE4F48EBA51}" type="slidenum">
              <a:rPr lang="zh-CN" altLang="en-US"/>
              <a:pPr fontAlgn="base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4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62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1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>
            <a:extLst>
              <a:ext uri="{FF2B5EF4-FFF2-40B4-BE49-F238E27FC236}">
                <a16:creationId xmlns:a16="http://schemas.microsoft.com/office/drawing/2014/main" id="{4F37D7AB-2F58-4CF8-88B4-D43CF1728750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2" name="备注占位符 2">
            <a:extLst>
              <a:ext uri="{FF2B5EF4-FFF2-40B4-BE49-F238E27FC236}">
                <a16:creationId xmlns:a16="http://schemas.microsoft.com/office/drawing/2014/main" id="{0736CE46-FBDC-4798-8F8A-4AECB61C07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3" name="灯片编号占位符 3">
            <a:extLst>
              <a:ext uri="{FF2B5EF4-FFF2-40B4-BE49-F238E27FC236}">
                <a16:creationId xmlns:a16="http://schemas.microsoft.com/office/drawing/2014/main" id="{D9FD2C50-F3DC-4976-8846-DF49C8AE8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00A11-7B03-44D8-BC84-A6FFC904462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5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7D82C-E65E-4A5E-8B7A-009C3580333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34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47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6045E-2364-4057-B36C-5BEBEEBAE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B157813-54E8-4111-9F1C-7DD0E9DF2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B1A31F-AB72-4E1E-B3AF-E92F1153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54250-4AEB-4E3F-B619-D7D00EFE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4509AE-FA10-4024-9D13-F252208E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60903C-808D-4825-A8E1-478CC92C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DC1A6F-EEFD-4118-9C14-00692CFF6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5DB1E-2F77-4A68-93C9-4601B553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4CE252-E004-4A91-8C69-36E86FE6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44CF5B-65E1-4D14-8E63-B80F1936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9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321164-223E-459B-9171-1A2BC2FC2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466B2D-CD42-4E22-8CB0-877FCC8CD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AFDB50-7214-49CE-A196-EF1F1F6E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06E7E-F6AD-41E8-9CD2-AB9FEBFD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E4DC0E-D41B-425D-B1DE-2FBA5B01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1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858B62A-F91C-4A3E-AA82-B3516B5B6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F2591F-3220-4FE8-963A-30A8E849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A19837-29F1-49D4-A6D4-3B2C56433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C00BB8-3489-4D50-B1C6-253D6551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5CCB6C-282F-4B71-9905-9131711F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990B0A-5D8A-4A89-87A9-A99EF30F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9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80BFC3-7428-4F88-B57F-D803C0B6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244610-025C-41D4-BD43-09E90F781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9FBE01-EFDD-4191-B1A5-FD8D6D41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E57B5C-BB4A-4A63-8D80-4DCF03FA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60E08-23C4-4C87-8726-0DD91DC8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0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D27B5-0D8D-4D06-991F-286011CA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3054AD-7430-4600-8293-F85261AD1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0C264-61A7-4BB5-A7ED-768C287EF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D693EC-C79B-4E59-AFC1-323C80C9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E3DED-4B75-4156-8218-67F46E1C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BD3395-E4D3-4B24-A153-E26DA960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7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3FC9FD-607A-41F4-A63C-193BE3A8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B8B2DA-9447-4B2F-A4D0-3E409D758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88B792-1924-447F-B32F-130512B0D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F74F924-F403-45CF-9075-E3A5CCDF0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68C335-96F6-4B11-887B-9BE4A4D26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19D11B-7BD8-49D6-8FC9-9E558EFE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8A61BB7-BE64-449C-8B71-C48B2034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F60060-D556-4256-AE76-AD09E131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58FFFE-E6F9-45A6-B111-378EC512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8C7964-9194-4015-88FF-CAE0C3E0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CB17C3-0407-4A95-B98A-88AE9EC3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697008-7A5A-4EFF-AA58-BFD0733B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3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12336F-5A1D-4C58-80A5-FAE06ABB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5ABE04F-32F2-4C46-8E39-1255206F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4D178E-2FBE-441F-B826-C0947714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997FE-4780-4768-BB36-DC451EAB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EB993F-4A81-4E21-B36D-B07492AEA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5AE9D3-78E0-4D15-B52A-06896F8A8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6A9B95-E2DE-4D4D-8B6F-FAC74989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8E7CBD-C4E5-43F7-92FA-0F326A50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CC14F6-AAFE-458C-9F4F-E6BEF648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9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88422-402D-4A08-A942-AEBDA656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6EC0E3-6DD2-4A2B-9D48-71CDB1334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BFE340-F6F2-45CA-B912-D29ADD017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2F270E-7A03-4823-9DF8-1DD04421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6B4E87-E1C0-4E5B-A21E-1841E35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F20471-DAAB-48A0-A94C-78290729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3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70A8F1-9170-45EE-9B51-F2C6B5F4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184D9B-0D81-4209-A5FC-E76EEED77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F2BCC1-F7BF-46DC-A55E-84B4FDA27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D7E26-899D-4699-8B7B-0D82D1CACCC8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0A13E-C264-4DD7-B590-89D3BB644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06D7FF-527B-476E-BC8C-D96DB142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AABE8-E41F-4C98-BB4F-00728A57C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32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AB328F-828D-44AA-9D18-BCA728033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" t="7679" r="200" b="767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550BB1-1158-4EEF-82E5-3192ED17A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82" y="-107435"/>
            <a:ext cx="6965435" cy="6965435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E209BCCC-AC71-47DD-868F-8B6DE3F46D35}"/>
              </a:ext>
            </a:extLst>
          </p:cNvPr>
          <p:cNvSpPr/>
          <p:nvPr/>
        </p:nvSpPr>
        <p:spPr>
          <a:xfrm>
            <a:off x="3136104" y="441593"/>
            <a:ext cx="5974812" cy="5974812"/>
          </a:xfrm>
          <a:prstGeom prst="ellipse">
            <a:avLst/>
          </a:prstGeom>
          <a:solidFill>
            <a:srgbClr val="E0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C77475-C945-40BA-8A06-C3DCA4EFE5D2}"/>
              </a:ext>
            </a:extLst>
          </p:cNvPr>
          <p:cNvSpPr txBox="1"/>
          <p:nvPr/>
        </p:nvSpPr>
        <p:spPr>
          <a:xfrm>
            <a:off x="3695620" y="1924229"/>
            <a:ext cx="4855779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000" spc="300" dirty="0">
                <a:solidFill>
                  <a:srgbClr val="00AEB5"/>
                </a:solidFill>
                <a:cs typeface="+mn-ea"/>
                <a:sym typeface="+mn-lt"/>
              </a:rPr>
              <a:t>口腔护理医学医疗</a:t>
            </a:r>
            <a:r>
              <a:rPr lang="en-US" altLang="zh-CN" sz="6000" spc="300" dirty="0">
                <a:solidFill>
                  <a:srgbClr val="00AEB5"/>
                </a:solidFill>
                <a:cs typeface="+mn-ea"/>
                <a:sym typeface="+mn-lt"/>
              </a:rPr>
              <a:t>PPT</a:t>
            </a:r>
            <a:endParaRPr lang="zh-CN" altLang="en-US" sz="6000" b="1" dirty="0">
              <a:ln w="0"/>
              <a:solidFill>
                <a:srgbClr val="00AEB5"/>
              </a:solidFill>
              <a:effectLst>
                <a:reflection blurRad="6350" stA="53000" endA="300" endPos="35500" dir="5400000" sy="-90000" algn="bl" rotWithShape="0"/>
              </a:effectLst>
              <a:cs typeface="+mn-ea"/>
              <a:sym typeface="+mn-lt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FBA7F084-E926-4F28-A95F-144212CF34CD}"/>
              </a:ext>
            </a:extLst>
          </p:cNvPr>
          <p:cNvSpPr txBox="1"/>
          <p:nvPr/>
        </p:nvSpPr>
        <p:spPr>
          <a:xfrm>
            <a:off x="3652645" y="4272428"/>
            <a:ext cx="4992132" cy="7020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5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sz="1050" dirty="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humour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, or </a:t>
            </a:r>
            <a:r>
              <a:rPr lang="en-US" sz="1050" dirty="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randomised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words which don’t look even slightly believable. 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0D28884-186D-4EC5-A723-0E98615203DA}"/>
              </a:ext>
            </a:extLst>
          </p:cNvPr>
          <p:cNvGrpSpPr/>
          <p:nvPr/>
        </p:nvGrpSpPr>
        <p:grpSpPr>
          <a:xfrm>
            <a:off x="4827426" y="5155895"/>
            <a:ext cx="2642570" cy="253916"/>
            <a:chOff x="3017940" y="5613038"/>
            <a:chExt cx="2642570" cy="253916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B4258D79-F537-4EBA-8A26-19C9E60FDF8F}"/>
                </a:ext>
              </a:extLst>
            </p:cNvPr>
            <p:cNvSpPr txBox="1"/>
            <p:nvPr/>
          </p:nvSpPr>
          <p:spPr>
            <a:xfrm>
              <a:off x="3017940" y="5613038"/>
              <a:ext cx="2261838" cy="25391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zh-CN" altLang="en-US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宣讲人：</a:t>
              </a:r>
              <a:r>
                <a:rPr lang="en-US" altLang="zh-CN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XXXX </a:t>
              </a:r>
              <a:r>
                <a:rPr lang="zh-CN" altLang="en-US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时间：</a:t>
              </a:r>
              <a:r>
                <a:rPr lang="en-US" altLang="zh-CN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XXXX</a:t>
              </a:r>
              <a:endParaRPr lang="en-US" sz="1050" spc="3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Shape 3938">
              <a:extLst>
                <a:ext uri="{FF2B5EF4-FFF2-40B4-BE49-F238E27FC236}">
                  <a16:creationId xmlns:a16="http://schemas.microsoft.com/office/drawing/2014/main" id="{FDEEEF42-F3EB-4DCD-A751-DC6F22C9BFDB}"/>
                </a:ext>
              </a:extLst>
            </p:cNvPr>
            <p:cNvSpPr/>
            <p:nvPr/>
          </p:nvSpPr>
          <p:spPr>
            <a:xfrm>
              <a:off x="5469927" y="5628641"/>
              <a:ext cx="190583" cy="19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6D02E7A3-C72A-4865-B5FE-8A2F34165B1C}"/>
              </a:ext>
            </a:extLst>
          </p:cNvPr>
          <p:cNvCxnSpPr/>
          <p:nvPr/>
        </p:nvCxnSpPr>
        <p:spPr>
          <a:xfrm>
            <a:off x="5247786" y="1847582"/>
            <a:ext cx="1801851" cy="0"/>
          </a:xfrm>
          <a:prstGeom prst="line">
            <a:avLst/>
          </a:prstGeom>
          <a:ln>
            <a:solidFill>
              <a:srgbClr val="00AE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BC84EB6-3130-470B-AFE4-19A6E3809AA3}"/>
              </a:ext>
            </a:extLst>
          </p:cNvPr>
          <p:cNvGrpSpPr/>
          <p:nvPr/>
        </p:nvGrpSpPr>
        <p:grpSpPr>
          <a:xfrm>
            <a:off x="5650485" y="3990564"/>
            <a:ext cx="996452" cy="200898"/>
            <a:chOff x="4252683" y="3585715"/>
            <a:chExt cx="996452" cy="200898"/>
          </a:xfrm>
          <a:solidFill>
            <a:srgbClr val="F2456E"/>
          </a:solidFill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49906D1-ECBE-4360-B20C-6A7B307C1375}"/>
                </a:ext>
              </a:extLst>
            </p:cNvPr>
            <p:cNvSpPr/>
            <p:nvPr/>
          </p:nvSpPr>
          <p:spPr>
            <a:xfrm>
              <a:off x="4252683" y="3585716"/>
              <a:ext cx="191055" cy="191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B9D3D23-EA32-43FF-8FAD-6F46D38534AE}"/>
                </a:ext>
              </a:extLst>
            </p:cNvPr>
            <p:cNvSpPr/>
            <p:nvPr/>
          </p:nvSpPr>
          <p:spPr>
            <a:xfrm>
              <a:off x="4645121" y="3595558"/>
              <a:ext cx="191055" cy="191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5EF50C9-4358-4373-96F2-22E3E69DAE19}"/>
                </a:ext>
              </a:extLst>
            </p:cNvPr>
            <p:cNvSpPr/>
            <p:nvPr/>
          </p:nvSpPr>
          <p:spPr>
            <a:xfrm>
              <a:off x="5058080" y="3585715"/>
              <a:ext cx="191055" cy="191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65C4B575-D543-4D47-A61C-F3F59376ABF2}"/>
              </a:ext>
            </a:extLst>
          </p:cNvPr>
          <p:cNvSpPr txBox="1"/>
          <p:nvPr/>
        </p:nvSpPr>
        <p:spPr>
          <a:xfrm>
            <a:off x="5304314" y="1178020"/>
            <a:ext cx="1688793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4000" spc="300" dirty="0">
                <a:solidFill>
                  <a:srgbClr val="00AEB5"/>
                </a:solidFill>
                <a:cs typeface="+mn-ea"/>
                <a:sym typeface="+mn-lt"/>
              </a:rPr>
              <a:t>20XX</a:t>
            </a:r>
            <a:endParaRPr lang="zh-CN" altLang="en-US" sz="4000" b="1" dirty="0">
              <a:ln w="0"/>
              <a:solidFill>
                <a:srgbClr val="00AEB5"/>
              </a:solidFill>
              <a:effectLst>
                <a:reflection blurRad="6350" stA="53000" endA="300" endPos="35500" dir="5400000" sy="-90000" algn="bl" rotWithShape="0"/>
              </a:effectLst>
              <a:cs typeface="+mn-ea"/>
              <a:sym typeface="+mn-lt"/>
            </a:endParaRPr>
          </a:p>
        </p:txBody>
      </p:sp>
      <p:pic>
        <p:nvPicPr>
          <p:cNvPr id="2" name="pd-5b82fe55370df62">
            <a:hlinkClick r:id="" action="ppaction://media"/>
            <a:extLst>
              <a:ext uri="{FF2B5EF4-FFF2-40B4-BE49-F238E27FC236}">
                <a16:creationId xmlns:a16="http://schemas.microsoft.com/office/drawing/2014/main" id="{7A03F186-16ED-4F3A-A0BA-0C0C73367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1850" y="-909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B9C075C-A28D-4C14-9368-E45BE832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087" y="2348189"/>
            <a:ext cx="4980613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正确握法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使用镜子 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时间：早晨起床、晚上临睡，进食后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位置：牙刷涵盖住一点点牙龈，刷上牙时刷毛向上对准牙齿与牙龈交换处，与牙齿呈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45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度角。刷下牙刷毛则向下斜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方法：快速的环形来回振颤，每两颗牙约刷十次后再换另两颗牙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力度适当、按照顺序 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清理牙菌斑易于堆积的地方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A0DB0C-F951-48D3-9111-4F4768D0E5CA}"/>
              </a:ext>
            </a:extLst>
          </p:cNvPr>
          <p:cNvSpPr txBox="1"/>
          <p:nvPr/>
        </p:nvSpPr>
        <p:spPr>
          <a:xfrm>
            <a:off x="1840446" y="5073756"/>
            <a:ext cx="3775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刷牙方法的指导 （熟悉）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7737AEF-9669-4B2E-8A77-E18C704C08E6}"/>
              </a:ext>
            </a:extLst>
          </p:cNvPr>
          <p:cNvSpPr txBox="1">
            <a:spLocks/>
          </p:cNvSpPr>
          <p:nvPr/>
        </p:nvSpPr>
        <p:spPr>
          <a:xfrm>
            <a:off x="979298" y="338032"/>
            <a:ext cx="5024292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E7A0326-1A3D-498D-B437-3AB3011F547E}"/>
              </a:ext>
            </a:extLst>
          </p:cNvPr>
          <p:cNvSpPr/>
          <p:nvPr/>
        </p:nvSpPr>
        <p:spPr>
          <a:xfrm>
            <a:off x="6654217" y="1339782"/>
            <a:ext cx="1984893" cy="552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558672-F0C1-4C08-B56E-40BDB0B84AD5}"/>
              </a:ext>
            </a:extLst>
          </p:cNvPr>
          <p:cNvSpPr/>
          <p:nvPr/>
        </p:nvSpPr>
        <p:spPr>
          <a:xfrm>
            <a:off x="6780881" y="1405831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洁牙的办法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91B0601-6441-4C10-8762-D20C4B75F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75" y="1467512"/>
            <a:ext cx="5984400" cy="3247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9E5493F-6CCB-4E52-9BFE-0FE9D1753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1307" y="27114"/>
            <a:ext cx="2321075" cy="23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5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bimg.126.net/photo/X1dHo9oCwliOfIW_P728gQ==/5780088646753358387.jpg">
            <a:extLst>
              <a:ext uri="{FF2B5EF4-FFF2-40B4-BE49-F238E27FC236}">
                <a16:creationId xmlns:a16="http://schemas.microsoft.com/office/drawing/2014/main" id="{5C6A5A8A-A428-4972-91B9-8250ED23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" y="1635022"/>
            <a:ext cx="7221367" cy="41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6EBD5060-542F-433E-8F70-E0FF7470E8D1}"/>
              </a:ext>
            </a:extLst>
          </p:cNvPr>
          <p:cNvSpPr/>
          <p:nvPr/>
        </p:nvSpPr>
        <p:spPr bwMode="auto">
          <a:xfrm>
            <a:off x="8195939" y="1842042"/>
            <a:ext cx="264319" cy="3428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3DB8A74C-642D-4E8A-A1A8-8EF80AE331B2}"/>
              </a:ext>
            </a:extLst>
          </p:cNvPr>
          <p:cNvSpPr/>
          <p:nvPr/>
        </p:nvSpPr>
        <p:spPr bwMode="auto">
          <a:xfrm flipH="1" flipV="1">
            <a:off x="10762261" y="2536692"/>
            <a:ext cx="285933" cy="30736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BE70CEE6-DE94-4380-95EA-007AD7710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99" y="2013472"/>
            <a:ext cx="2376833" cy="7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总的要求，要刷净全口牙。每次刷牙至少持续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990690-D983-4D8A-8BB1-A064F6D9A312}"/>
              </a:ext>
            </a:extLst>
          </p:cNvPr>
          <p:cNvSpPr/>
          <p:nvPr/>
        </p:nvSpPr>
        <p:spPr>
          <a:xfrm>
            <a:off x="8171760" y="1049551"/>
            <a:ext cx="2829447" cy="58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6EA879-713F-474C-983C-2D71FF84CFB4}"/>
              </a:ext>
            </a:extLst>
          </p:cNvPr>
          <p:cNvSpPr/>
          <p:nvPr/>
        </p:nvSpPr>
        <p:spPr>
          <a:xfrm>
            <a:off x="8329183" y="1094473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AEB5"/>
                </a:solidFill>
                <a:cs typeface="+mn-ea"/>
                <a:sym typeface="+mn-lt"/>
              </a:rPr>
              <a:t>刷牙方法的指导</a:t>
            </a:r>
            <a:endParaRPr lang="en-US" altLang="zh-CN" sz="2400" b="1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9A0C776-160F-4AF2-AE48-21D81DB3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1462" y="2490419"/>
            <a:ext cx="3791052" cy="44367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44D05A16-5287-4545-BA9A-D6355A10C699}"/>
              </a:ext>
            </a:extLst>
          </p:cNvPr>
          <p:cNvSpPr txBox="1">
            <a:spLocks/>
          </p:cNvSpPr>
          <p:nvPr/>
        </p:nvSpPr>
        <p:spPr>
          <a:xfrm>
            <a:off x="979298" y="338032"/>
            <a:ext cx="5024292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2318 0.05578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159" y="27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146 -0.09862 " pathEditMode="relative" rAng="0" ptsTypes="AA">
                                      <p:cBhvr>
                                        <p:cTn id="41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406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77A94DC-7269-4AC6-9EAB-082C5B695C94}"/>
              </a:ext>
            </a:extLst>
          </p:cNvPr>
          <p:cNvSpPr txBox="1">
            <a:spLocks/>
          </p:cNvSpPr>
          <p:nvPr/>
        </p:nvSpPr>
        <p:spPr>
          <a:xfrm>
            <a:off x="954842" y="136592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5FD834-1A70-485C-941E-99529B83C487}"/>
              </a:ext>
            </a:extLst>
          </p:cNvPr>
          <p:cNvSpPr/>
          <p:nvPr/>
        </p:nvSpPr>
        <p:spPr>
          <a:xfrm>
            <a:off x="5396206" y="6087033"/>
            <a:ext cx="1806326" cy="5854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50F2DE-2736-4F94-850B-7C62E05B9C1E}"/>
              </a:ext>
            </a:extLst>
          </p:cNvPr>
          <p:cNvSpPr/>
          <p:nvPr/>
        </p:nvSpPr>
        <p:spPr>
          <a:xfrm>
            <a:off x="5645038" y="6148935"/>
            <a:ext cx="1648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适 应 性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C4D70D1-7F8B-43E3-A57E-822443F1EB94}"/>
              </a:ext>
            </a:extLst>
          </p:cNvPr>
          <p:cNvGrpSpPr/>
          <p:nvPr/>
        </p:nvGrpSpPr>
        <p:grpSpPr>
          <a:xfrm>
            <a:off x="435714" y="1504803"/>
            <a:ext cx="3610442" cy="3289719"/>
            <a:chOff x="470883" y="2076875"/>
            <a:chExt cx="3610442" cy="3289719"/>
          </a:xfrm>
        </p:grpSpPr>
        <p:pic>
          <p:nvPicPr>
            <p:cNvPr id="1026" name="Picture 2" descr="https://timgsa.baidu.com/timg?image&amp;quality=80&amp;size=b9999_10000&amp;sec=1506867096&amp;di=4787ecf8a0955d0eecffee78ea083c55&amp;imgtype=jpg&amp;er=1&amp;src=http%3A%2F%2Fwww.kangjian51.com%2Fa%2Fzb_users%2Fupload%2F2016%2F07%2F201607211469065458756873.jpg">
              <a:extLst>
                <a:ext uri="{FF2B5EF4-FFF2-40B4-BE49-F238E27FC236}">
                  <a16:creationId xmlns:a16="http://schemas.microsoft.com/office/drawing/2014/main" id="{2DE9994C-8B60-4919-8FB0-4A96A1AA9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95" y="2076875"/>
              <a:ext cx="3608230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A1B58CB-6F29-4AA8-BEA5-BACB65A3740B}"/>
                </a:ext>
              </a:extLst>
            </p:cNvPr>
            <p:cNvSpPr/>
            <p:nvPr/>
          </p:nvSpPr>
          <p:spPr>
            <a:xfrm>
              <a:off x="470883" y="4781123"/>
              <a:ext cx="3610441" cy="5854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23221AB-777B-41FA-870E-DE8AD3F8F388}"/>
                </a:ext>
              </a:extLst>
            </p:cNvPr>
            <p:cNvSpPr txBox="1"/>
            <p:nvPr/>
          </p:nvSpPr>
          <p:spPr>
            <a:xfrm>
              <a:off x="1494693" y="4843026"/>
              <a:ext cx="160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口腔溃疡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5CEFD8-E330-499B-8634-F15E535D1FF0}"/>
              </a:ext>
            </a:extLst>
          </p:cNvPr>
          <p:cNvGrpSpPr/>
          <p:nvPr/>
        </p:nvGrpSpPr>
        <p:grpSpPr>
          <a:xfrm>
            <a:off x="4253965" y="2525283"/>
            <a:ext cx="3610441" cy="3289718"/>
            <a:chOff x="4289134" y="2076875"/>
            <a:chExt cx="3610441" cy="3289718"/>
          </a:xfrm>
        </p:grpSpPr>
        <p:pic>
          <p:nvPicPr>
            <p:cNvPr id="1028" name="Picture 4" descr="https://timgsa.baidu.com/timg?image&amp;quality=80&amp;size=b9999_10000&amp;sec=1506272424507&amp;di=1da3ce095b562e0009b70c966b969b81&amp;imgtype=jpg&amp;src=http%3A%2F%2Fimg0.imgtn.bdimg.com%2Fit%2Fu%3D520556122%2C158340955%26fm%3D214%26gp%3D0.jpg">
              <a:extLst>
                <a:ext uri="{FF2B5EF4-FFF2-40B4-BE49-F238E27FC236}">
                  <a16:creationId xmlns:a16="http://schemas.microsoft.com/office/drawing/2014/main" id="{127BD5B6-3005-4A46-B4E6-2E3587DA4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523" y="2076875"/>
              <a:ext cx="3605664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ADDBA3F-01BA-4873-BB58-22352949563C}"/>
                </a:ext>
              </a:extLst>
            </p:cNvPr>
            <p:cNvSpPr/>
            <p:nvPr/>
          </p:nvSpPr>
          <p:spPr>
            <a:xfrm>
              <a:off x="4289134" y="4781122"/>
              <a:ext cx="3610441" cy="5854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CF4F9EA-E405-4540-9AE4-2CF2C360EB6D}"/>
                </a:ext>
              </a:extLst>
            </p:cNvPr>
            <p:cNvSpPr txBox="1"/>
            <p:nvPr/>
          </p:nvSpPr>
          <p:spPr>
            <a:xfrm>
              <a:off x="5588798" y="4860774"/>
              <a:ext cx="1234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  臭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5AA890-7263-4520-8BDA-E41FA763765D}"/>
              </a:ext>
            </a:extLst>
          </p:cNvPr>
          <p:cNvGrpSpPr/>
          <p:nvPr/>
        </p:nvGrpSpPr>
        <p:grpSpPr>
          <a:xfrm>
            <a:off x="8145846" y="1603819"/>
            <a:ext cx="3610441" cy="3289718"/>
            <a:chOff x="8104997" y="2076875"/>
            <a:chExt cx="3610441" cy="3289718"/>
          </a:xfrm>
        </p:grpSpPr>
        <p:pic>
          <p:nvPicPr>
            <p:cNvPr id="1030" name="Picture 6" descr="https://timgsa.baidu.com/timg?image&amp;quality=80&amp;size=b9999_10000&amp;sec=1506272458113&amp;di=dce8d8c15e3042fbdc21e93b18eff44c&amp;imgtype=jpg&amp;src=http%3A%2F%2Fimg2.imgtn.bdimg.com%2Fit%2Fu%3D3315068049%2C3749601568%26fm%3D214%26gp%3D0.jpg">
              <a:extLst>
                <a:ext uri="{FF2B5EF4-FFF2-40B4-BE49-F238E27FC236}">
                  <a16:creationId xmlns:a16="http://schemas.microsoft.com/office/drawing/2014/main" id="{FA9EB4E9-8808-4810-8C98-81261D15B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7385" y="2076875"/>
              <a:ext cx="3608053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2B32548-4BF0-47A2-B55C-EE0B572CB522}"/>
                </a:ext>
              </a:extLst>
            </p:cNvPr>
            <p:cNvSpPr/>
            <p:nvPr/>
          </p:nvSpPr>
          <p:spPr>
            <a:xfrm>
              <a:off x="8104997" y="4781122"/>
              <a:ext cx="3610441" cy="5854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870B13F-D7CA-4DE7-86AB-B788AF8E0EDB}"/>
                </a:ext>
              </a:extLst>
            </p:cNvPr>
            <p:cNvSpPr txBox="1"/>
            <p:nvPr/>
          </p:nvSpPr>
          <p:spPr>
            <a:xfrm>
              <a:off x="8122495" y="4860773"/>
              <a:ext cx="3592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口腔粘膜过于干燥的护理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7">
            <a:extLst>
              <a:ext uri="{FF2B5EF4-FFF2-40B4-BE49-F238E27FC236}">
                <a16:creationId xmlns:a16="http://schemas.microsoft.com/office/drawing/2014/main" id="{1FE31A4C-F196-4960-B3FB-96F5F180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279" y="2733593"/>
            <a:ext cx="4917037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保持口腔清洁、湿润，预防口腔感染等并发症。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FE35BBD-F2A2-4EDC-928F-D77BCB5A6039}"/>
              </a:ext>
            </a:extLst>
          </p:cNvPr>
          <p:cNvSpPr/>
          <p:nvPr/>
        </p:nvSpPr>
        <p:spPr>
          <a:xfrm>
            <a:off x="1753894" y="2643104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854445-F2E3-49BF-BA98-55C467048231}"/>
              </a:ext>
            </a:extLst>
          </p:cNvPr>
          <p:cNvSpPr/>
          <p:nvPr/>
        </p:nvSpPr>
        <p:spPr>
          <a:xfrm>
            <a:off x="2368256" y="2643104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47">
            <a:extLst>
              <a:ext uri="{FF2B5EF4-FFF2-40B4-BE49-F238E27FC236}">
                <a16:creationId xmlns:a16="http://schemas.microsoft.com/office/drawing/2014/main" id="{6CFE33AC-5B47-4873-B4B2-92D92374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071" y="3480104"/>
            <a:ext cx="4916245" cy="75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预防或减轻口腔异味，清除牙垢，增进食欲，确保患者舒适。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484B961-FDB1-403A-B304-5886B57C4782}"/>
              </a:ext>
            </a:extLst>
          </p:cNvPr>
          <p:cNvSpPr/>
          <p:nvPr/>
        </p:nvSpPr>
        <p:spPr>
          <a:xfrm>
            <a:off x="1754686" y="3388029"/>
            <a:ext cx="600075" cy="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1138216-9C3E-40A1-A2C1-F807F776A300}"/>
              </a:ext>
            </a:extLst>
          </p:cNvPr>
          <p:cNvSpPr/>
          <p:nvPr/>
        </p:nvSpPr>
        <p:spPr>
          <a:xfrm>
            <a:off x="2369048" y="3388029"/>
            <a:ext cx="1216025" cy="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763B07-B0F0-4887-90F5-F8BCCC229A6F}"/>
              </a:ext>
            </a:extLst>
          </p:cNvPr>
          <p:cNvSpPr/>
          <p:nvPr/>
        </p:nvSpPr>
        <p:spPr>
          <a:xfrm>
            <a:off x="1754686" y="4344557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E97E15-E47C-4F9A-A27D-D6F85859472B}"/>
              </a:ext>
            </a:extLst>
          </p:cNvPr>
          <p:cNvSpPr/>
          <p:nvPr/>
        </p:nvSpPr>
        <p:spPr>
          <a:xfrm>
            <a:off x="2369048" y="4344557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47">
            <a:extLst>
              <a:ext uri="{FF2B5EF4-FFF2-40B4-BE49-F238E27FC236}">
                <a16:creationId xmlns:a16="http://schemas.microsoft.com/office/drawing/2014/main" id="{7043D4D4-3BC7-45EB-9C4E-801724270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280" y="4498116"/>
            <a:ext cx="4917036" cy="75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评估口腔内的变化（如粘膜、舌苔及牙龈等），提供患者病情动态变化的信息。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062824-FFF8-4A5C-BAD9-70B397A541D1}"/>
              </a:ext>
            </a:extLst>
          </p:cNvPr>
          <p:cNvSpPr/>
          <p:nvPr/>
        </p:nvSpPr>
        <p:spPr>
          <a:xfrm>
            <a:off x="1753894" y="1701290"/>
            <a:ext cx="2829447" cy="58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11070A-EB47-4199-A430-03C26FD8BDF3}"/>
              </a:ext>
            </a:extLst>
          </p:cNvPr>
          <p:cNvSpPr/>
          <p:nvPr/>
        </p:nvSpPr>
        <p:spPr>
          <a:xfrm>
            <a:off x="1911317" y="1746212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AEB5"/>
                </a:solidFill>
                <a:cs typeface="+mn-ea"/>
                <a:sym typeface="+mn-lt"/>
              </a:rPr>
              <a:t>口腔护理的目的</a:t>
            </a:r>
            <a:endParaRPr lang="en-US" altLang="zh-CN" sz="2400" b="1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2B96318A-35A6-4E08-880B-E28FE2D53032}"/>
              </a:ext>
            </a:extLst>
          </p:cNvPr>
          <p:cNvSpPr txBox="1">
            <a:spLocks/>
          </p:cNvSpPr>
          <p:nvPr/>
        </p:nvSpPr>
        <p:spPr>
          <a:xfrm>
            <a:off x="954842" y="309302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895644-1376-4C45-B0C9-4382D0AD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739" y="2014892"/>
            <a:ext cx="4966447" cy="49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1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35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/>
      <p:bldP spid="37" grpId="0" animBg="1"/>
      <p:bldP spid="38" grpId="0" animBg="1"/>
      <p:bldP spid="17" grpId="0" animBg="1"/>
      <p:bldP spid="18" grpId="0" animBg="1"/>
      <p:bldP spid="19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7B6FAEC-BFD2-4C49-9358-762489DA71EF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CEEA632-840C-4A32-ABCB-99E46135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085" y="3731034"/>
            <a:ext cx="512591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kumimoji="1" sz="3200">
                <a:solidFill>
                  <a:srgbClr val="0000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kumimoji="1" sz="2800">
                <a:solidFill>
                  <a:srgbClr val="00005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kumimoji="1" sz="2400">
                <a:solidFill>
                  <a:srgbClr val="00005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9pPr>
          </a:lstStyle>
          <a:p>
            <a:pPr marL="0" marR="0" lvl="1" indent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  <a:tabLst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       准备：</a:t>
            </a:r>
          </a:p>
          <a:p>
            <a:pPr marR="0" lvl="1"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操作者准备：衣帽整洁，修剪指甲，洗手，戴口罩。</a:t>
            </a:r>
          </a:p>
          <a:p>
            <a:pPr marR="0" lvl="1"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用物准备：治疗车上层：治疗盘内放治疗碗</a:t>
            </a:r>
            <a:r>
              <a:rPr lang="en-US" altLang="zh-CN" sz="18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个（内放生理盐水棉球，另一碗放漱口水级及吸水管）。口护包（内放弯血管钳、镊子、治疗巾、压舌板、 ）棉签，石蜡油。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1EFD32-2062-45E1-96E2-800F0975F4CA}"/>
              </a:ext>
            </a:extLst>
          </p:cNvPr>
          <p:cNvSpPr/>
          <p:nvPr/>
        </p:nvSpPr>
        <p:spPr>
          <a:xfrm>
            <a:off x="1804442" y="2843529"/>
            <a:ext cx="2010956" cy="58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1F9D02-ACCC-4539-94B0-450DFD4F4143}"/>
              </a:ext>
            </a:extLst>
          </p:cNvPr>
          <p:cNvSpPr/>
          <p:nvPr/>
        </p:nvSpPr>
        <p:spPr>
          <a:xfrm>
            <a:off x="1961865" y="2887520"/>
            <a:ext cx="1853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AEB5"/>
                </a:solidFill>
                <a:cs typeface="+mn-ea"/>
                <a:sym typeface="+mn-lt"/>
              </a:rPr>
              <a:t>口腔护理法</a:t>
            </a:r>
            <a:endParaRPr lang="en-US" altLang="zh-CN" sz="2400" b="1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B022B84-02FF-4A74-9BB6-21D7EC50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35847"/>
            <a:ext cx="5749513" cy="38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CB73BDB-24F2-4700-A638-29989633A498}"/>
              </a:ext>
            </a:extLst>
          </p:cNvPr>
          <p:cNvSpPr/>
          <p:nvPr/>
        </p:nvSpPr>
        <p:spPr>
          <a:xfrm>
            <a:off x="-1074540" y="304443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5A9AE54-8AD9-4ADE-AE72-F10F8284F76E}"/>
              </a:ext>
            </a:extLst>
          </p:cNvPr>
          <p:cNvSpPr/>
          <p:nvPr/>
        </p:nvSpPr>
        <p:spPr>
          <a:xfrm flipH="1" flipV="1">
            <a:off x="2965136" y="-107661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0E60B7-14F8-4844-AC69-F45D215C66A4}"/>
              </a:ext>
            </a:extLst>
          </p:cNvPr>
          <p:cNvSpPr txBox="1"/>
          <p:nvPr/>
        </p:nvSpPr>
        <p:spPr>
          <a:xfrm>
            <a:off x="2688515" y="2321767"/>
            <a:ext cx="645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AEB5"/>
                </a:solidFill>
                <a:cs typeface="+mn-ea"/>
                <a:sym typeface="+mn-lt"/>
              </a:rPr>
              <a:t>PART 03</a:t>
            </a:r>
            <a:endParaRPr lang="zh-CN" altLang="en-US" sz="7200" b="1" spc="300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684B1D-7D88-42E0-82CE-9422B70D0412}"/>
              </a:ext>
            </a:extLst>
          </p:cNvPr>
          <p:cNvSpPr txBox="1"/>
          <p:nvPr/>
        </p:nvSpPr>
        <p:spPr>
          <a:xfrm>
            <a:off x="3086729" y="3522096"/>
            <a:ext cx="582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口腔并发症</a:t>
            </a:r>
            <a:endParaRPr lang="zh-CN" altLang="en-US" sz="7200" spc="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2563BF-8284-4B8C-8676-3B3ADB7C24E9}"/>
              </a:ext>
            </a:extLst>
          </p:cNvPr>
          <p:cNvSpPr/>
          <p:nvPr/>
        </p:nvSpPr>
        <p:spPr>
          <a:xfrm>
            <a:off x="3616422" y="4801745"/>
            <a:ext cx="4959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Photography Network is a free photo website for small and medium-sized ente</a:t>
            </a:r>
            <a:r>
              <a:rPr lang="en-US" altLang="zh-CN" sz="1050" dirty="0" err="1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cxccxzcxc</a:t>
            </a:r>
            <a:endParaRPr lang="zh-CN" altLang="en-US" sz="1050" dirty="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6CD4E4-41B2-454E-A3CB-5E0A88E3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2727">
            <a:off x="9557064" y="394865"/>
            <a:ext cx="1187136" cy="17039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3DD7-E511-46FD-8DC5-B12B6AA80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5192">
            <a:off x="1098255" y="3743182"/>
            <a:ext cx="2513175" cy="32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4">
            <a:extLst>
              <a:ext uri="{FF2B5EF4-FFF2-40B4-BE49-F238E27FC236}">
                <a16:creationId xmlns:a16="http://schemas.microsoft.com/office/drawing/2014/main" id="{1E413EBB-7ABD-4875-A617-0E17FADDD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768940"/>
              </p:ext>
            </p:extLst>
          </p:nvPr>
        </p:nvGraphicFramePr>
        <p:xfrm>
          <a:off x="1011115" y="1814761"/>
          <a:ext cx="10111153" cy="4717926"/>
        </p:xfrm>
        <a:graphic>
          <a:graphicData uri="http://schemas.openxmlformats.org/drawingml/2006/table">
            <a:tbl>
              <a:tblPr/>
              <a:tblGrid>
                <a:gridCol w="3807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3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2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    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溶液名称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浓度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作  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生理盐水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清洁口腔，预防感染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复方硼酸溶液（朵贝尔氏液）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轻度抑菌、除臭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过氧化氢溶液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防腐、防臭，适用于口腔感染有溃烂坏死组织者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碳酸氢钠溶液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属碱性溶液，适用于真菌感染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洗必泰溶液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0.02%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清洁口腔，广谱抗菌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呋喃西林溶液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0.02%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清洁口腔，广谱抗菌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醋酸溶液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0.1%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适用于绿脓杆菌感染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硼酸溶液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酸性防腐溶液，有抑制细菌作用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甲硝唑溶液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0.08%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适用于厌氧菌感染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中药漱口液（金银花、野菊花）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清热、解毒、消肿、止血、抗菌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标题 1">
            <a:extLst>
              <a:ext uri="{FF2B5EF4-FFF2-40B4-BE49-F238E27FC236}">
                <a16:creationId xmlns:a16="http://schemas.microsoft.com/office/drawing/2014/main" id="{2C42D183-65A8-48E1-A438-4ECB159321B9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E6F654-BE75-4FD0-A840-082D587AB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2199" y="-68751"/>
            <a:ext cx="2312894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B4B2B8D-1DF8-4710-9877-B24D82300A9E}"/>
              </a:ext>
            </a:extLst>
          </p:cNvPr>
          <p:cNvSpPr/>
          <p:nvPr/>
        </p:nvSpPr>
        <p:spPr>
          <a:xfrm>
            <a:off x="5217114" y="1410382"/>
            <a:ext cx="1793632" cy="585471"/>
          </a:xfrm>
          <a:prstGeom prst="rect">
            <a:avLst/>
          </a:prstGeom>
          <a:solidFill>
            <a:srgbClr val="00AE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1667DB-C16E-4948-B188-4953949A81D7}"/>
              </a:ext>
            </a:extLst>
          </p:cNvPr>
          <p:cNvSpPr/>
          <p:nvPr/>
        </p:nvSpPr>
        <p:spPr>
          <a:xfrm>
            <a:off x="5427834" y="1428309"/>
            <a:ext cx="1582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常 用 药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AA23C2A-DEA9-4905-8267-617BDB450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735710"/>
              </p:ext>
            </p:extLst>
          </p:nvPr>
        </p:nvGraphicFramePr>
        <p:xfrm>
          <a:off x="1531671" y="2288040"/>
          <a:ext cx="8964248" cy="3667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506">
                  <a:extLst>
                    <a:ext uri="{9D8B030D-6E8A-4147-A177-3AD203B41FA5}">
                      <a16:colId xmlns:a16="http://schemas.microsoft.com/office/drawing/2014/main" val="1351678865"/>
                    </a:ext>
                  </a:extLst>
                </a:gridCol>
                <a:gridCol w="5216742">
                  <a:extLst>
                    <a:ext uri="{9D8B030D-6E8A-4147-A177-3AD203B41FA5}">
                      <a16:colId xmlns:a16="http://schemas.microsoft.com/office/drawing/2014/main" val="2883954478"/>
                    </a:ext>
                  </a:extLst>
                </a:gridCol>
              </a:tblGrid>
              <a:tr h="777726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类 别</a:t>
                      </a:r>
                    </a:p>
                  </a:txBody>
                  <a:tcPr anchor="ctr"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作 用</a:t>
                      </a:r>
                    </a:p>
                  </a:txBody>
                  <a:tcPr anchor="ctr"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889169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西瓜霜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用于咽喉部炎症，清凉、润喉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025813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锡类散、冰硼散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用于口腔溃疡，清热、解毒、消炎、止痛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340983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口腔涂膜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用于治疗口腔杂症、口腔溃疡等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299615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液状石蜡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用于口唇干裂，可起到滋润和保湿的作用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322403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新霉素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口腔薄膜，制霉菌素甘油，金霉素甘油 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67476"/>
                  </a:ext>
                </a:extLst>
              </a:tr>
            </a:tbl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57FA5F2D-6BB2-4217-9C8F-B0189E660FD8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D0CA63-C1A5-41E8-8506-1483F7A00E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19" y="78360"/>
            <a:ext cx="4428008" cy="29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7"/>
          <p:cNvGrpSpPr/>
          <p:nvPr/>
        </p:nvGrpSpPr>
        <p:grpSpPr>
          <a:xfrm>
            <a:off x="1170681" y="3644736"/>
            <a:ext cx="1022420" cy="1028392"/>
            <a:chOff x="3362253" y="2517137"/>
            <a:chExt cx="1112458" cy="771294"/>
          </a:xfrm>
        </p:grpSpPr>
        <p:sp>
          <p:nvSpPr>
            <p:cNvPr id="5" name="Round Diagonal Corner Rectangle 78"/>
            <p:cNvSpPr/>
            <p:nvPr/>
          </p:nvSpPr>
          <p:spPr>
            <a:xfrm rot="10800000" flipH="1" flipV="1">
              <a:off x="3364530" y="2542534"/>
              <a:ext cx="1110181" cy="745897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  <p:sp>
          <p:nvSpPr>
            <p:cNvPr id="6" name="Round Diagonal Corner Rectangle 79"/>
            <p:cNvSpPr/>
            <p:nvPr/>
          </p:nvSpPr>
          <p:spPr>
            <a:xfrm rot="10800000" flipH="1" flipV="1">
              <a:off x="3362253" y="2517137"/>
              <a:ext cx="1110181" cy="745897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</p:grpSp>
      <p:grpSp>
        <p:nvGrpSpPr>
          <p:cNvPr id="7" name="Group 80"/>
          <p:cNvGrpSpPr/>
          <p:nvPr/>
        </p:nvGrpSpPr>
        <p:grpSpPr>
          <a:xfrm>
            <a:off x="2412153" y="3661064"/>
            <a:ext cx="1216431" cy="1252669"/>
            <a:chOff x="4638997" y="2552242"/>
            <a:chExt cx="1314128" cy="939502"/>
          </a:xfrm>
        </p:grpSpPr>
        <p:sp>
          <p:nvSpPr>
            <p:cNvPr id="8" name="Round Diagonal Corner Rectangle 81"/>
            <p:cNvSpPr/>
            <p:nvPr/>
          </p:nvSpPr>
          <p:spPr>
            <a:xfrm rot="10800000" flipV="1">
              <a:off x="4638997" y="2577119"/>
              <a:ext cx="1314124" cy="914625"/>
            </a:xfrm>
            <a:prstGeom prst="teardrop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  <p:sp>
          <p:nvSpPr>
            <p:cNvPr id="9" name="Round Diagonal Corner Rectangle 82"/>
            <p:cNvSpPr/>
            <p:nvPr/>
          </p:nvSpPr>
          <p:spPr>
            <a:xfrm rot="10800000" flipV="1">
              <a:off x="4639001" y="2552242"/>
              <a:ext cx="1314124" cy="914625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</p:grpSp>
      <p:grpSp>
        <p:nvGrpSpPr>
          <p:cNvPr id="10" name="Group 83"/>
          <p:cNvGrpSpPr/>
          <p:nvPr/>
        </p:nvGrpSpPr>
        <p:grpSpPr>
          <a:xfrm>
            <a:off x="2294707" y="2274919"/>
            <a:ext cx="1333872" cy="1326647"/>
            <a:chOff x="4550915" y="1512632"/>
            <a:chExt cx="1402210" cy="994985"/>
          </a:xfrm>
        </p:grpSpPr>
        <p:sp>
          <p:nvSpPr>
            <p:cNvPr id="11" name="Round Diagonal Corner Rectangle 84"/>
            <p:cNvSpPr/>
            <p:nvPr/>
          </p:nvSpPr>
          <p:spPr>
            <a:xfrm rot="10800000">
              <a:off x="4550915" y="1531687"/>
              <a:ext cx="1402206" cy="975930"/>
            </a:xfrm>
            <a:prstGeom prst="teardrop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  <p:sp>
          <p:nvSpPr>
            <p:cNvPr id="12" name="Round Diagonal Corner Rectangle 85"/>
            <p:cNvSpPr/>
            <p:nvPr/>
          </p:nvSpPr>
          <p:spPr>
            <a:xfrm rot="10800000">
              <a:off x="4550919" y="1512632"/>
              <a:ext cx="1402206" cy="97593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</p:grpSp>
      <p:grpSp>
        <p:nvGrpSpPr>
          <p:cNvPr id="13" name="Group 86"/>
          <p:cNvGrpSpPr/>
          <p:nvPr/>
        </p:nvGrpSpPr>
        <p:grpSpPr>
          <a:xfrm>
            <a:off x="250619" y="1672596"/>
            <a:ext cx="1907697" cy="1813136"/>
            <a:chOff x="2607467" y="1060892"/>
            <a:chExt cx="1841153" cy="1359852"/>
          </a:xfrm>
        </p:grpSpPr>
        <p:sp>
          <p:nvSpPr>
            <p:cNvPr id="14" name="Round Diagonal Corner Rectangle 87"/>
            <p:cNvSpPr/>
            <p:nvPr/>
          </p:nvSpPr>
          <p:spPr>
            <a:xfrm rot="10800000" flipH="1">
              <a:off x="2609055" y="1082809"/>
              <a:ext cx="1839565" cy="1337935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  <p:sp>
          <p:nvSpPr>
            <p:cNvPr id="15" name="Round Diagonal Corner Rectangle 88"/>
            <p:cNvSpPr/>
            <p:nvPr/>
          </p:nvSpPr>
          <p:spPr>
            <a:xfrm rot="10800000" flipH="1">
              <a:off x="2607467" y="1060892"/>
              <a:ext cx="1839565" cy="1337935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712033" y="3004661"/>
            <a:ext cx="1165355" cy="1165347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>
              <a:cs typeface="+mn-ea"/>
              <a:sym typeface="+mn-lt"/>
            </a:endParaRPr>
          </a:p>
        </p:txBody>
      </p:sp>
      <p:sp>
        <p:nvSpPr>
          <p:cNvPr id="17" name="Freeform 5"/>
          <p:cNvSpPr/>
          <p:nvPr/>
        </p:nvSpPr>
        <p:spPr bwMode="auto">
          <a:xfrm>
            <a:off x="1768253" y="3576156"/>
            <a:ext cx="1109133" cy="2686901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10" y="585"/>
              </a:cxn>
              <a:cxn ang="0">
                <a:pos x="110" y="586"/>
              </a:cxn>
              <a:cxn ang="0">
                <a:pos x="116" y="619"/>
              </a:cxn>
              <a:cxn ang="0">
                <a:pos x="121" y="629"/>
              </a:cxn>
              <a:cxn ang="0">
                <a:pos x="147" y="656"/>
              </a:cxn>
              <a:cxn ang="0">
                <a:pos x="203" y="676"/>
              </a:cxn>
              <a:cxn ang="0">
                <a:pos x="0" y="676"/>
              </a:cxn>
              <a:cxn ang="0">
                <a:pos x="62" y="650"/>
              </a:cxn>
              <a:cxn ang="0">
                <a:pos x="78" y="629"/>
              </a:cxn>
              <a:cxn ang="0">
                <a:pos x="82" y="619"/>
              </a:cxn>
              <a:cxn ang="0">
                <a:pos x="88" y="586"/>
              </a:cxn>
              <a:cxn ang="0">
                <a:pos x="88" y="585"/>
              </a:cxn>
              <a:cxn ang="0">
                <a:pos x="88" y="0"/>
              </a:cxn>
              <a:cxn ang="0">
                <a:pos x="109" y="0"/>
              </a:cxn>
            </a:cxnLst>
            <a:rect l="0" t="0" r="r" b="b"/>
            <a:pathLst>
              <a:path w="203" h="676">
                <a:moveTo>
                  <a:pt x="109" y="0"/>
                </a:moveTo>
                <a:cubicBezTo>
                  <a:pt x="110" y="585"/>
                  <a:pt x="110" y="585"/>
                  <a:pt x="110" y="585"/>
                </a:cubicBezTo>
                <a:cubicBezTo>
                  <a:pt x="110" y="586"/>
                  <a:pt x="110" y="586"/>
                  <a:pt x="110" y="586"/>
                </a:cubicBezTo>
                <a:cubicBezTo>
                  <a:pt x="110" y="598"/>
                  <a:pt x="112" y="609"/>
                  <a:pt x="116" y="619"/>
                </a:cubicBezTo>
                <a:cubicBezTo>
                  <a:pt x="117" y="622"/>
                  <a:pt x="119" y="626"/>
                  <a:pt x="121" y="629"/>
                </a:cubicBezTo>
                <a:cubicBezTo>
                  <a:pt x="127" y="637"/>
                  <a:pt x="136" y="646"/>
                  <a:pt x="147" y="656"/>
                </a:cubicBezTo>
                <a:cubicBezTo>
                  <a:pt x="164" y="669"/>
                  <a:pt x="182" y="676"/>
                  <a:pt x="203" y="676"/>
                </a:cubicBezTo>
                <a:cubicBezTo>
                  <a:pt x="0" y="676"/>
                  <a:pt x="0" y="676"/>
                  <a:pt x="0" y="676"/>
                </a:cubicBezTo>
                <a:cubicBezTo>
                  <a:pt x="24" y="676"/>
                  <a:pt x="45" y="667"/>
                  <a:pt x="62" y="650"/>
                </a:cubicBezTo>
                <a:cubicBezTo>
                  <a:pt x="68" y="643"/>
                  <a:pt x="74" y="636"/>
                  <a:pt x="78" y="629"/>
                </a:cubicBezTo>
                <a:cubicBezTo>
                  <a:pt x="79" y="626"/>
                  <a:pt x="81" y="622"/>
                  <a:pt x="82" y="619"/>
                </a:cubicBezTo>
                <a:cubicBezTo>
                  <a:pt x="86" y="609"/>
                  <a:pt x="88" y="598"/>
                  <a:pt x="88" y="586"/>
                </a:cubicBezTo>
                <a:cubicBezTo>
                  <a:pt x="88" y="586"/>
                  <a:pt x="88" y="586"/>
                  <a:pt x="88" y="585"/>
                </a:cubicBezTo>
                <a:cubicBezTo>
                  <a:pt x="88" y="0"/>
                  <a:pt x="88" y="0"/>
                  <a:pt x="88" y="0"/>
                </a:cubicBezTo>
                <a:lnTo>
                  <a:pt x="10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13869" y="3384135"/>
            <a:ext cx="384047" cy="3840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263060"/>
            <a:ext cx="12192000" cy="1123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>
              <a:cs typeface="+mn-ea"/>
              <a:sym typeface="+mn-lt"/>
            </a:endParaRPr>
          </a:p>
        </p:txBody>
      </p:sp>
      <p:grpSp>
        <p:nvGrpSpPr>
          <p:cNvPr id="20" name="Group 89"/>
          <p:cNvGrpSpPr/>
          <p:nvPr/>
        </p:nvGrpSpPr>
        <p:grpSpPr>
          <a:xfrm>
            <a:off x="1401112" y="4839216"/>
            <a:ext cx="801588" cy="786239"/>
            <a:chOff x="3360240" y="2517137"/>
            <a:chExt cx="1112194" cy="774844"/>
          </a:xfrm>
        </p:grpSpPr>
        <p:sp>
          <p:nvSpPr>
            <p:cNvPr id="21" name="Round Diagonal Corner Rectangle 90"/>
            <p:cNvSpPr/>
            <p:nvPr/>
          </p:nvSpPr>
          <p:spPr>
            <a:xfrm rot="10800000" flipH="1" flipV="1">
              <a:off x="3360240" y="2546083"/>
              <a:ext cx="1110180" cy="745898"/>
            </a:xfrm>
            <a:prstGeom prst="teardrop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  <p:sp>
          <p:nvSpPr>
            <p:cNvPr id="22" name="Round Diagonal Corner Rectangle 91"/>
            <p:cNvSpPr/>
            <p:nvPr/>
          </p:nvSpPr>
          <p:spPr>
            <a:xfrm rot="10800000" flipH="1" flipV="1">
              <a:off x="3362253" y="2517137"/>
              <a:ext cx="1110181" cy="745897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 dirty="0">
                <a:cs typeface="+mn-ea"/>
                <a:sym typeface="+mn-lt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2185676" y="4751876"/>
            <a:ext cx="240424" cy="24042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>
              <a:cs typeface="+mn-ea"/>
              <a:sym typeface="+mn-lt"/>
            </a:endParaRPr>
          </a:p>
        </p:txBody>
      </p:sp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2640939" y="2573544"/>
            <a:ext cx="664189" cy="664189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 dirty="0">
              <a:cs typeface="+mn-ea"/>
              <a:sym typeface="+mn-lt"/>
            </a:endParaRPr>
          </a:p>
        </p:txBody>
      </p:sp>
      <p:sp>
        <p:nvSpPr>
          <p:cNvPr id="46" name="Freeform 36"/>
          <p:cNvSpPr>
            <a:spLocks noEditPoints="1"/>
          </p:cNvSpPr>
          <p:nvPr/>
        </p:nvSpPr>
        <p:spPr bwMode="auto">
          <a:xfrm>
            <a:off x="2788487" y="4037824"/>
            <a:ext cx="427741" cy="464501"/>
          </a:xfrm>
          <a:custGeom>
            <a:avLst/>
            <a:gdLst/>
            <a:ahLst/>
            <a:cxnLst>
              <a:cxn ang="0">
                <a:pos x="55" y="64"/>
              </a:cxn>
              <a:cxn ang="0">
                <a:pos x="0" y="59"/>
              </a:cxn>
              <a:cxn ang="0">
                <a:pos x="4" y="9"/>
              </a:cxn>
              <a:cxn ang="0">
                <a:pos x="9" y="5"/>
              </a:cxn>
              <a:cxn ang="0">
                <a:pos x="17" y="0"/>
              </a:cxn>
              <a:cxn ang="0">
                <a:pos x="23" y="9"/>
              </a:cxn>
              <a:cxn ang="0">
                <a:pos x="36" y="5"/>
              </a:cxn>
              <a:cxn ang="0">
                <a:pos x="44" y="0"/>
              </a:cxn>
              <a:cxn ang="0">
                <a:pos x="50" y="9"/>
              </a:cxn>
              <a:cxn ang="0">
                <a:pos x="59" y="13"/>
              </a:cxn>
              <a:cxn ang="0">
                <a:pos x="15" y="33"/>
              </a:cxn>
              <a:cxn ang="0">
                <a:pos x="4" y="23"/>
              </a:cxn>
              <a:cxn ang="0">
                <a:pos x="15" y="33"/>
              </a:cxn>
              <a:cxn ang="0">
                <a:pos x="15" y="35"/>
              </a:cxn>
              <a:cxn ang="0">
                <a:pos x="4" y="47"/>
              </a:cxn>
              <a:cxn ang="0">
                <a:pos x="15" y="59"/>
              </a:cxn>
              <a:cxn ang="0">
                <a:pos x="4" y="49"/>
              </a:cxn>
              <a:cxn ang="0">
                <a:pos x="15" y="59"/>
              </a:cxn>
              <a:cxn ang="0">
                <a:pos x="17" y="4"/>
              </a:cxn>
              <a:cxn ang="0">
                <a:pos x="13" y="5"/>
              </a:cxn>
              <a:cxn ang="0">
                <a:pos x="15" y="17"/>
              </a:cxn>
              <a:cxn ang="0">
                <a:pos x="18" y="16"/>
              </a:cxn>
              <a:cxn ang="0">
                <a:pos x="28" y="33"/>
              </a:cxn>
              <a:cxn ang="0">
                <a:pos x="17" y="23"/>
              </a:cxn>
              <a:cxn ang="0">
                <a:pos x="28" y="33"/>
              </a:cxn>
              <a:cxn ang="0">
                <a:pos x="28" y="35"/>
              </a:cxn>
              <a:cxn ang="0">
                <a:pos x="17" y="47"/>
              </a:cxn>
              <a:cxn ang="0">
                <a:pos x="28" y="59"/>
              </a:cxn>
              <a:cxn ang="0">
                <a:pos x="17" y="49"/>
              </a:cxn>
              <a:cxn ang="0">
                <a:pos x="28" y="59"/>
              </a:cxn>
              <a:cxn ang="0">
                <a:pos x="42" y="23"/>
              </a:cxn>
              <a:cxn ang="0">
                <a:pos x="31" y="33"/>
              </a:cxn>
              <a:cxn ang="0">
                <a:pos x="42" y="47"/>
              </a:cxn>
              <a:cxn ang="0">
                <a:pos x="31" y="35"/>
              </a:cxn>
              <a:cxn ang="0">
                <a:pos x="42" y="47"/>
              </a:cxn>
              <a:cxn ang="0">
                <a:pos x="42" y="49"/>
              </a:cxn>
              <a:cxn ang="0">
                <a:pos x="31" y="59"/>
              </a:cxn>
              <a:cxn ang="0">
                <a:pos x="45" y="5"/>
              </a:cxn>
              <a:cxn ang="0">
                <a:pos x="42" y="4"/>
              </a:cxn>
              <a:cxn ang="0">
                <a:pos x="41" y="16"/>
              </a:cxn>
              <a:cxn ang="0">
                <a:pos x="44" y="17"/>
              </a:cxn>
              <a:cxn ang="0">
                <a:pos x="45" y="5"/>
              </a:cxn>
              <a:cxn ang="0">
                <a:pos x="55" y="23"/>
              </a:cxn>
              <a:cxn ang="0">
                <a:pos x="44" y="33"/>
              </a:cxn>
              <a:cxn ang="0">
                <a:pos x="55" y="47"/>
              </a:cxn>
              <a:cxn ang="0">
                <a:pos x="44" y="35"/>
              </a:cxn>
              <a:cxn ang="0">
                <a:pos x="55" y="47"/>
              </a:cxn>
              <a:cxn ang="0">
                <a:pos x="55" y="49"/>
              </a:cxn>
              <a:cxn ang="0">
                <a:pos x="44" y="59"/>
              </a:cxn>
            </a:cxnLst>
            <a:rect l="0" t="0" r="r" b="b"/>
            <a:pathLst>
              <a:path w="59" h="64">
                <a:moveTo>
                  <a:pt x="59" y="59"/>
                </a:moveTo>
                <a:cubicBezTo>
                  <a:pt x="59" y="62"/>
                  <a:pt x="57" y="64"/>
                  <a:pt x="55" y="64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4"/>
                  <a:pt x="0" y="62"/>
                  <a:pt x="0" y="5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0"/>
                  <a:pt x="23" y="2"/>
                  <a:pt x="23" y="5"/>
                </a:cubicBezTo>
                <a:cubicBezTo>
                  <a:pt x="23" y="9"/>
                  <a:pt x="23" y="9"/>
                  <a:pt x="23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2"/>
                  <a:pt x="39" y="0"/>
                  <a:pt x="4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0" y="5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7" y="9"/>
                  <a:pt x="59" y="11"/>
                  <a:pt x="59" y="13"/>
                </a:cubicBezTo>
                <a:lnTo>
                  <a:pt x="59" y="59"/>
                </a:lnTo>
                <a:close/>
                <a:moveTo>
                  <a:pt x="15" y="33"/>
                </a:moveTo>
                <a:cubicBezTo>
                  <a:pt x="15" y="23"/>
                  <a:pt x="15" y="23"/>
                  <a:pt x="1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33"/>
                  <a:pt x="4" y="33"/>
                  <a:pt x="4" y="33"/>
                </a:cubicBezTo>
                <a:lnTo>
                  <a:pt x="15" y="33"/>
                </a:lnTo>
                <a:close/>
                <a:moveTo>
                  <a:pt x="15" y="47"/>
                </a:moveTo>
                <a:cubicBezTo>
                  <a:pt x="15" y="35"/>
                  <a:pt x="15" y="35"/>
                  <a:pt x="1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7"/>
                  <a:pt x="4" y="47"/>
                  <a:pt x="4" y="47"/>
                </a:cubicBezTo>
                <a:lnTo>
                  <a:pt x="15" y="47"/>
                </a:lnTo>
                <a:close/>
                <a:moveTo>
                  <a:pt x="15" y="59"/>
                </a:moveTo>
                <a:cubicBezTo>
                  <a:pt x="15" y="49"/>
                  <a:pt x="15" y="49"/>
                  <a:pt x="15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9"/>
                  <a:pt x="4" y="59"/>
                  <a:pt x="4" y="59"/>
                </a:cubicBezTo>
                <a:lnTo>
                  <a:pt x="15" y="59"/>
                </a:lnTo>
                <a:close/>
                <a:moveTo>
                  <a:pt x="18" y="5"/>
                </a:moveTo>
                <a:cubicBezTo>
                  <a:pt x="18" y="5"/>
                  <a:pt x="18" y="4"/>
                  <a:pt x="17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4" y="4"/>
                  <a:pt x="13" y="5"/>
                  <a:pt x="13" y="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7"/>
                  <a:pt x="15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6"/>
                  <a:pt x="18" y="16"/>
                </a:cubicBezTo>
                <a:lnTo>
                  <a:pt x="18" y="5"/>
                </a:lnTo>
                <a:close/>
                <a:moveTo>
                  <a:pt x="28" y="33"/>
                </a:moveTo>
                <a:cubicBezTo>
                  <a:pt x="28" y="23"/>
                  <a:pt x="28" y="23"/>
                  <a:pt x="28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33"/>
                  <a:pt x="17" y="33"/>
                  <a:pt x="17" y="33"/>
                </a:cubicBezTo>
                <a:lnTo>
                  <a:pt x="28" y="33"/>
                </a:lnTo>
                <a:close/>
                <a:moveTo>
                  <a:pt x="28" y="47"/>
                </a:moveTo>
                <a:cubicBezTo>
                  <a:pt x="28" y="35"/>
                  <a:pt x="28" y="35"/>
                  <a:pt x="28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47"/>
                  <a:pt x="17" y="47"/>
                  <a:pt x="17" y="47"/>
                </a:cubicBezTo>
                <a:lnTo>
                  <a:pt x="28" y="47"/>
                </a:lnTo>
                <a:close/>
                <a:moveTo>
                  <a:pt x="28" y="59"/>
                </a:moveTo>
                <a:cubicBezTo>
                  <a:pt x="28" y="49"/>
                  <a:pt x="28" y="49"/>
                  <a:pt x="2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9"/>
                  <a:pt x="17" y="59"/>
                  <a:pt x="17" y="59"/>
                </a:cubicBezTo>
                <a:lnTo>
                  <a:pt x="28" y="59"/>
                </a:lnTo>
                <a:close/>
                <a:moveTo>
                  <a:pt x="42" y="33"/>
                </a:moveTo>
                <a:cubicBezTo>
                  <a:pt x="42" y="23"/>
                  <a:pt x="42" y="23"/>
                  <a:pt x="42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lnTo>
                  <a:pt x="42" y="33"/>
                </a:lnTo>
                <a:close/>
                <a:moveTo>
                  <a:pt x="42" y="47"/>
                </a:moveTo>
                <a:cubicBezTo>
                  <a:pt x="42" y="35"/>
                  <a:pt x="42" y="35"/>
                  <a:pt x="42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7"/>
                  <a:pt x="31" y="47"/>
                  <a:pt x="31" y="47"/>
                </a:cubicBezTo>
                <a:lnTo>
                  <a:pt x="42" y="47"/>
                </a:lnTo>
                <a:close/>
                <a:moveTo>
                  <a:pt x="42" y="59"/>
                </a:moveTo>
                <a:cubicBezTo>
                  <a:pt x="42" y="49"/>
                  <a:pt x="42" y="49"/>
                  <a:pt x="4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59"/>
                  <a:pt x="31" y="59"/>
                  <a:pt x="31" y="59"/>
                </a:cubicBezTo>
                <a:lnTo>
                  <a:pt x="42" y="59"/>
                </a:lnTo>
                <a:close/>
                <a:moveTo>
                  <a:pt x="45" y="5"/>
                </a:moveTo>
                <a:cubicBezTo>
                  <a:pt x="45" y="5"/>
                  <a:pt x="45" y="4"/>
                  <a:pt x="44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4"/>
                  <a:pt x="41" y="5"/>
                  <a:pt x="41" y="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7"/>
                  <a:pt x="42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6"/>
                  <a:pt x="45" y="16"/>
                </a:cubicBezTo>
                <a:lnTo>
                  <a:pt x="45" y="5"/>
                </a:lnTo>
                <a:close/>
                <a:moveTo>
                  <a:pt x="55" y="33"/>
                </a:moveTo>
                <a:cubicBezTo>
                  <a:pt x="55" y="23"/>
                  <a:pt x="55" y="23"/>
                  <a:pt x="55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33"/>
                  <a:pt x="44" y="33"/>
                  <a:pt x="44" y="33"/>
                </a:cubicBezTo>
                <a:lnTo>
                  <a:pt x="55" y="33"/>
                </a:lnTo>
                <a:close/>
                <a:moveTo>
                  <a:pt x="55" y="47"/>
                </a:moveTo>
                <a:cubicBezTo>
                  <a:pt x="55" y="35"/>
                  <a:pt x="55" y="35"/>
                  <a:pt x="55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47"/>
                  <a:pt x="44" y="47"/>
                  <a:pt x="44" y="47"/>
                </a:cubicBezTo>
                <a:lnTo>
                  <a:pt x="55" y="47"/>
                </a:lnTo>
                <a:close/>
                <a:moveTo>
                  <a:pt x="55" y="59"/>
                </a:moveTo>
                <a:cubicBezTo>
                  <a:pt x="55" y="49"/>
                  <a:pt x="55" y="49"/>
                  <a:pt x="55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9"/>
                  <a:pt x="44" y="59"/>
                  <a:pt x="44" y="59"/>
                </a:cubicBezTo>
                <a:lnTo>
                  <a:pt x="55" y="5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>
              <a:cs typeface="+mn-ea"/>
              <a:sym typeface="+mn-lt"/>
            </a:endParaRPr>
          </a:p>
        </p:txBody>
      </p:sp>
      <p:sp>
        <p:nvSpPr>
          <p:cNvPr id="47" name="Freeform 103"/>
          <p:cNvSpPr>
            <a:spLocks noEditPoints="1"/>
          </p:cNvSpPr>
          <p:nvPr/>
        </p:nvSpPr>
        <p:spPr bwMode="auto">
          <a:xfrm>
            <a:off x="1500155" y="3930204"/>
            <a:ext cx="324745" cy="478193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>
              <a:cs typeface="+mn-ea"/>
              <a:sym typeface="+mn-lt"/>
            </a:endParaRPr>
          </a:p>
        </p:txBody>
      </p:sp>
      <p:sp>
        <p:nvSpPr>
          <p:cNvPr id="48" name="Freeform 13"/>
          <p:cNvSpPr>
            <a:spLocks noEditPoints="1"/>
          </p:cNvSpPr>
          <p:nvPr/>
        </p:nvSpPr>
        <p:spPr bwMode="auto">
          <a:xfrm>
            <a:off x="1626311" y="5079803"/>
            <a:ext cx="334433" cy="251884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8" y="0"/>
              </a:cxn>
              <a:cxn ang="0">
                <a:pos x="8" y="108"/>
              </a:cxn>
              <a:cxn ang="0">
                <a:pos x="158" y="108"/>
              </a:cxn>
              <a:cxn ang="0">
                <a:pos x="158" y="119"/>
              </a:cxn>
              <a:cxn ang="0">
                <a:pos x="147" y="98"/>
              </a:cxn>
              <a:cxn ang="0">
                <a:pos x="19" y="98"/>
              </a:cxn>
              <a:cxn ang="0">
                <a:pos x="19" y="54"/>
              </a:cxn>
              <a:cxn ang="0">
                <a:pos x="54" y="9"/>
              </a:cxn>
              <a:cxn ang="0">
                <a:pos x="97" y="54"/>
              </a:cxn>
              <a:cxn ang="0">
                <a:pos x="127" y="28"/>
              </a:cxn>
              <a:cxn ang="0">
                <a:pos x="147" y="98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8" y="0"/>
                </a:lnTo>
                <a:lnTo>
                  <a:pt x="8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147" y="98"/>
                </a:moveTo>
                <a:lnTo>
                  <a:pt x="19" y="98"/>
                </a:lnTo>
                <a:lnTo>
                  <a:pt x="19" y="54"/>
                </a:lnTo>
                <a:lnTo>
                  <a:pt x="54" y="9"/>
                </a:lnTo>
                <a:lnTo>
                  <a:pt x="97" y="54"/>
                </a:lnTo>
                <a:lnTo>
                  <a:pt x="127" y="28"/>
                </a:lnTo>
                <a:lnTo>
                  <a:pt x="147" y="9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>
              <a:cs typeface="+mn-ea"/>
              <a:sym typeface="+mn-lt"/>
            </a:endParaRPr>
          </a:p>
        </p:txBody>
      </p:sp>
      <p:sp>
        <p:nvSpPr>
          <p:cNvPr id="49" name="Freeform 145"/>
          <p:cNvSpPr/>
          <p:nvPr/>
        </p:nvSpPr>
        <p:spPr bwMode="auto">
          <a:xfrm>
            <a:off x="931525" y="2313016"/>
            <a:ext cx="668017" cy="576045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665">
              <a:cs typeface="+mn-ea"/>
              <a:sym typeface="+mn-lt"/>
            </a:endParaRPr>
          </a:p>
        </p:txBody>
      </p:sp>
      <p:grpSp>
        <p:nvGrpSpPr>
          <p:cNvPr id="50" name="Group 40">
            <a:extLst>
              <a:ext uri="{FF2B5EF4-FFF2-40B4-BE49-F238E27FC236}">
                <a16:creationId xmlns:a16="http://schemas.microsoft.com/office/drawing/2014/main" id="{941D0106-5048-4D9E-A16A-642C23EAEDEC}"/>
              </a:ext>
            </a:extLst>
          </p:cNvPr>
          <p:cNvGrpSpPr>
            <a:grpSpLocks/>
          </p:cNvGrpSpPr>
          <p:nvPr/>
        </p:nvGrpSpPr>
        <p:grpSpPr bwMode="auto">
          <a:xfrm>
            <a:off x="4058866" y="861544"/>
            <a:ext cx="7201609" cy="5278097"/>
            <a:chOff x="2326286" y="-2501299"/>
            <a:chExt cx="5997495" cy="4687896"/>
          </a:xfrm>
        </p:grpSpPr>
        <p:sp>
          <p:nvSpPr>
            <p:cNvPr id="51" name="矩形 78">
              <a:extLst>
                <a:ext uri="{FF2B5EF4-FFF2-40B4-BE49-F238E27FC236}">
                  <a16:creationId xmlns:a16="http://schemas.microsoft.com/office/drawing/2014/main" id="{8F8EF608-0CB0-4909-8997-3A34EBADB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9823" y="-2361706"/>
              <a:ext cx="1679848" cy="20719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擦洗时动作要轻，以免损伤口腔黏膜，特别是对凝血功能较差的病人。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矩形 79">
              <a:extLst>
                <a:ext uri="{FF2B5EF4-FFF2-40B4-BE49-F238E27FC236}">
                  <a16:creationId xmlns:a16="http://schemas.microsoft.com/office/drawing/2014/main" id="{937632DC-7B02-42B6-B640-57447FBA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1821" y="-2501299"/>
              <a:ext cx="1921960" cy="2130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昏迷病人禁忌漱口，需用开口器应从臼齿处放入，对牙关紧闭者不可用暴力助其开口。擦洗时棉球不宜过湿，以防溶液误吸入呼吸道。棉球要用止血钳夹紧，每次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个，防止遗留在口腔，必要时要清点棉球数量。</a:t>
              </a:r>
            </a:p>
          </p:txBody>
        </p:sp>
        <p:sp>
          <p:nvSpPr>
            <p:cNvPr id="53" name="矩形 80">
              <a:extLst>
                <a:ext uri="{FF2B5EF4-FFF2-40B4-BE49-F238E27FC236}">
                  <a16:creationId xmlns:a16="http://schemas.microsoft.com/office/drawing/2014/main" id="{2CAE0159-347E-429C-B620-95880F0E7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6286" y="-18001"/>
              <a:ext cx="1483461" cy="215134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传染病人用物须按消毒隔离原则处理 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000" dirty="0">
                <a:solidFill>
                  <a:srgbClr val="7F7F7F"/>
                </a:solidFill>
                <a:cs typeface="+mn-ea"/>
                <a:sym typeface="+mn-lt"/>
              </a:endParaRPr>
            </a:p>
          </p:txBody>
        </p:sp>
        <p:sp>
          <p:nvSpPr>
            <p:cNvPr id="54" name="矩形 81">
              <a:extLst>
                <a:ext uri="{FF2B5EF4-FFF2-40B4-BE49-F238E27FC236}">
                  <a16:creationId xmlns:a16="http://schemas.microsoft.com/office/drawing/2014/main" id="{E29B9592-6860-4E5D-B01B-0CDAE0932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48" y="-36005"/>
              <a:ext cx="1561600" cy="20693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长期应用抗生素者，应观察口腔黏膜有无真菌感染。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</p:txBody>
        </p:sp>
        <p:sp>
          <p:nvSpPr>
            <p:cNvPr id="60" name="矩形 82">
              <a:extLst>
                <a:ext uri="{FF2B5EF4-FFF2-40B4-BE49-F238E27FC236}">
                  <a16:creationId xmlns:a16="http://schemas.microsoft.com/office/drawing/2014/main" id="{C5BB0D90-04CF-4B14-9363-0C6B94A61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257" y="-10369"/>
              <a:ext cx="2015481" cy="21969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对活动义齿应先取下，用牙刷刷洗义齿的各面，用冷水冲洗干净，待病人漱口后再戴上。暂时不用的义齿，可浸于冷水杯中备用，每日更换一次清水。不可将义齿泡在热水或乙醇内，以免义齿变色、变形和老化。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标题 1">
            <a:extLst>
              <a:ext uri="{FF2B5EF4-FFF2-40B4-BE49-F238E27FC236}">
                <a16:creationId xmlns:a16="http://schemas.microsoft.com/office/drawing/2014/main" id="{E10FE149-549A-4389-94A4-64F0C6501DDC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4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3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92170" y="1489075"/>
            <a:ext cx="5301615" cy="5079365"/>
            <a:chOff x="5342" y="2345"/>
            <a:chExt cx="8349" cy="7999"/>
          </a:xfrm>
        </p:grpSpPr>
        <p:sp>
          <p:nvSpPr>
            <p:cNvPr id="6" name="Freeform 5"/>
            <p:cNvSpPr/>
            <p:nvPr/>
          </p:nvSpPr>
          <p:spPr bwMode="auto">
            <a:xfrm>
              <a:off x="8792" y="2345"/>
              <a:ext cx="1405" cy="2025"/>
            </a:xfrm>
            <a:custGeom>
              <a:avLst/>
              <a:gdLst>
                <a:gd name="T0" fmla="*/ 266 w 562"/>
                <a:gd name="T1" fmla="*/ 0 h 810"/>
                <a:gd name="T2" fmla="*/ 266 w 562"/>
                <a:gd name="T3" fmla="*/ 0 h 810"/>
                <a:gd name="T4" fmla="*/ 262 w 562"/>
                <a:gd name="T5" fmla="*/ 0 h 810"/>
                <a:gd name="T6" fmla="*/ 262 w 562"/>
                <a:gd name="T7" fmla="*/ 0 h 810"/>
                <a:gd name="T8" fmla="*/ 254 w 562"/>
                <a:gd name="T9" fmla="*/ 2 h 810"/>
                <a:gd name="T10" fmla="*/ 246 w 562"/>
                <a:gd name="T11" fmla="*/ 6 h 810"/>
                <a:gd name="T12" fmla="*/ 240 w 562"/>
                <a:gd name="T13" fmla="*/ 12 h 810"/>
                <a:gd name="T14" fmla="*/ 236 w 562"/>
                <a:gd name="T15" fmla="*/ 20 h 810"/>
                <a:gd name="T16" fmla="*/ 0 w 562"/>
                <a:gd name="T17" fmla="*/ 810 h 810"/>
                <a:gd name="T18" fmla="*/ 230 w 562"/>
                <a:gd name="T19" fmla="*/ 806 h 810"/>
                <a:gd name="T20" fmla="*/ 230 w 562"/>
                <a:gd name="T21" fmla="*/ 786 h 810"/>
                <a:gd name="T22" fmla="*/ 230 w 562"/>
                <a:gd name="T23" fmla="*/ 786 h 810"/>
                <a:gd name="T24" fmla="*/ 228 w 562"/>
                <a:gd name="T25" fmla="*/ 780 h 810"/>
                <a:gd name="T26" fmla="*/ 216 w 562"/>
                <a:gd name="T27" fmla="*/ 766 h 810"/>
                <a:gd name="T28" fmla="*/ 216 w 562"/>
                <a:gd name="T29" fmla="*/ 766 h 810"/>
                <a:gd name="T30" fmla="*/ 210 w 562"/>
                <a:gd name="T31" fmla="*/ 756 h 810"/>
                <a:gd name="T32" fmla="*/ 204 w 562"/>
                <a:gd name="T33" fmla="*/ 744 h 810"/>
                <a:gd name="T34" fmla="*/ 198 w 562"/>
                <a:gd name="T35" fmla="*/ 730 h 810"/>
                <a:gd name="T36" fmla="*/ 196 w 562"/>
                <a:gd name="T37" fmla="*/ 714 h 810"/>
                <a:gd name="T38" fmla="*/ 196 w 562"/>
                <a:gd name="T39" fmla="*/ 714 h 810"/>
                <a:gd name="T40" fmla="*/ 196 w 562"/>
                <a:gd name="T41" fmla="*/ 700 h 810"/>
                <a:gd name="T42" fmla="*/ 200 w 562"/>
                <a:gd name="T43" fmla="*/ 684 h 810"/>
                <a:gd name="T44" fmla="*/ 206 w 562"/>
                <a:gd name="T45" fmla="*/ 670 h 810"/>
                <a:gd name="T46" fmla="*/ 214 w 562"/>
                <a:gd name="T47" fmla="*/ 656 h 810"/>
                <a:gd name="T48" fmla="*/ 214 w 562"/>
                <a:gd name="T49" fmla="*/ 656 h 810"/>
                <a:gd name="T50" fmla="*/ 226 w 562"/>
                <a:gd name="T51" fmla="*/ 646 h 810"/>
                <a:gd name="T52" fmla="*/ 242 w 562"/>
                <a:gd name="T53" fmla="*/ 636 h 810"/>
                <a:gd name="T54" fmla="*/ 260 w 562"/>
                <a:gd name="T55" fmla="*/ 630 h 810"/>
                <a:gd name="T56" fmla="*/ 280 w 562"/>
                <a:gd name="T57" fmla="*/ 628 h 810"/>
                <a:gd name="T58" fmla="*/ 280 w 562"/>
                <a:gd name="T59" fmla="*/ 628 h 810"/>
                <a:gd name="T60" fmla="*/ 302 w 562"/>
                <a:gd name="T61" fmla="*/ 630 h 810"/>
                <a:gd name="T62" fmla="*/ 320 w 562"/>
                <a:gd name="T63" fmla="*/ 636 h 810"/>
                <a:gd name="T64" fmla="*/ 336 w 562"/>
                <a:gd name="T65" fmla="*/ 646 h 810"/>
                <a:gd name="T66" fmla="*/ 348 w 562"/>
                <a:gd name="T67" fmla="*/ 656 h 810"/>
                <a:gd name="T68" fmla="*/ 348 w 562"/>
                <a:gd name="T69" fmla="*/ 656 h 810"/>
                <a:gd name="T70" fmla="*/ 356 w 562"/>
                <a:gd name="T71" fmla="*/ 670 h 810"/>
                <a:gd name="T72" fmla="*/ 362 w 562"/>
                <a:gd name="T73" fmla="*/ 686 h 810"/>
                <a:gd name="T74" fmla="*/ 366 w 562"/>
                <a:gd name="T75" fmla="*/ 700 h 810"/>
                <a:gd name="T76" fmla="*/ 366 w 562"/>
                <a:gd name="T77" fmla="*/ 714 h 810"/>
                <a:gd name="T78" fmla="*/ 366 w 562"/>
                <a:gd name="T79" fmla="*/ 714 h 810"/>
                <a:gd name="T80" fmla="*/ 364 w 562"/>
                <a:gd name="T81" fmla="*/ 730 h 810"/>
                <a:gd name="T82" fmla="*/ 360 w 562"/>
                <a:gd name="T83" fmla="*/ 744 h 810"/>
                <a:gd name="T84" fmla="*/ 354 w 562"/>
                <a:gd name="T85" fmla="*/ 756 h 810"/>
                <a:gd name="T86" fmla="*/ 348 w 562"/>
                <a:gd name="T87" fmla="*/ 766 h 810"/>
                <a:gd name="T88" fmla="*/ 348 w 562"/>
                <a:gd name="T89" fmla="*/ 766 h 810"/>
                <a:gd name="T90" fmla="*/ 338 w 562"/>
                <a:gd name="T91" fmla="*/ 778 h 810"/>
                <a:gd name="T92" fmla="*/ 336 w 562"/>
                <a:gd name="T93" fmla="*/ 782 h 810"/>
                <a:gd name="T94" fmla="*/ 336 w 562"/>
                <a:gd name="T95" fmla="*/ 804 h 810"/>
                <a:gd name="T96" fmla="*/ 562 w 562"/>
                <a:gd name="T97" fmla="*/ 800 h 810"/>
                <a:gd name="T98" fmla="*/ 292 w 562"/>
                <a:gd name="T99" fmla="*/ 20 h 810"/>
                <a:gd name="T100" fmla="*/ 292 w 562"/>
                <a:gd name="T101" fmla="*/ 20 h 810"/>
                <a:gd name="T102" fmla="*/ 288 w 562"/>
                <a:gd name="T103" fmla="*/ 12 h 810"/>
                <a:gd name="T104" fmla="*/ 282 w 562"/>
                <a:gd name="T105" fmla="*/ 6 h 810"/>
                <a:gd name="T106" fmla="*/ 274 w 562"/>
                <a:gd name="T107" fmla="*/ 2 h 810"/>
                <a:gd name="T108" fmla="*/ 266 w 562"/>
                <a:gd name="T109" fmla="*/ 0 h 810"/>
                <a:gd name="T110" fmla="*/ 266 w 562"/>
                <a:gd name="T111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2" h="810">
                  <a:moveTo>
                    <a:pt x="266" y="0"/>
                  </a:moveTo>
                  <a:lnTo>
                    <a:pt x="266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6" y="6"/>
                  </a:lnTo>
                  <a:lnTo>
                    <a:pt x="240" y="12"/>
                  </a:lnTo>
                  <a:lnTo>
                    <a:pt x="236" y="20"/>
                  </a:lnTo>
                  <a:lnTo>
                    <a:pt x="0" y="810"/>
                  </a:lnTo>
                  <a:lnTo>
                    <a:pt x="230" y="806"/>
                  </a:lnTo>
                  <a:lnTo>
                    <a:pt x="230" y="786"/>
                  </a:lnTo>
                  <a:lnTo>
                    <a:pt x="230" y="786"/>
                  </a:lnTo>
                  <a:lnTo>
                    <a:pt x="228" y="780"/>
                  </a:lnTo>
                  <a:lnTo>
                    <a:pt x="216" y="766"/>
                  </a:lnTo>
                  <a:lnTo>
                    <a:pt x="216" y="766"/>
                  </a:lnTo>
                  <a:lnTo>
                    <a:pt x="210" y="756"/>
                  </a:lnTo>
                  <a:lnTo>
                    <a:pt x="204" y="744"/>
                  </a:lnTo>
                  <a:lnTo>
                    <a:pt x="198" y="730"/>
                  </a:lnTo>
                  <a:lnTo>
                    <a:pt x="196" y="714"/>
                  </a:lnTo>
                  <a:lnTo>
                    <a:pt x="196" y="714"/>
                  </a:lnTo>
                  <a:lnTo>
                    <a:pt x="196" y="700"/>
                  </a:lnTo>
                  <a:lnTo>
                    <a:pt x="200" y="684"/>
                  </a:lnTo>
                  <a:lnTo>
                    <a:pt x="206" y="670"/>
                  </a:lnTo>
                  <a:lnTo>
                    <a:pt x="214" y="656"/>
                  </a:lnTo>
                  <a:lnTo>
                    <a:pt x="214" y="656"/>
                  </a:lnTo>
                  <a:lnTo>
                    <a:pt x="226" y="646"/>
                  </a:lnTo>
                  <a:lnTo>
                    <a:pt x="242" y="636"/>
                  </a:lnTo>
                  <a:lnTo>
                    <a:pt x="260" y="630"/>
                  </a:lnTo>
                  <a:lnTo>
                    <a:pt x="280" y="628"/>
                  </a:lnTo>
                  <a:lnTo>
                    <a:pt x="280" y="628"/>
                  </a:lnTo>
                  <a:lnTo>
                    <a:pt x="302" y="630"/>
                  </a:lnTo>
                  <a:lnTo>
                    <a:pt x="320" y="636"/>
                  </a:lnTo>
                  <a:lnTo>
                    <a:pt x="336" y="646"/>
                  </a:lnTo>
                  <a:lnTo>
                    <a:pt x="348" y="656"/>
                  </a:lnTo>
                  <a:lnTo>
                    <a:pt x="348" y="656"/>
                  </a:lnTo>
                  <a:lnTo>
                    <a:pt x="356" y="670"/>
                  </a:lnTo>
                  <a:lnTo>
                    <a:pt x="362" y="686"/>
                  </a:lnTo>
                  <a:lnTo>
                    <a:pt x="366" y="700"/>
                  </a:lnTo>
                  <a:lnTo>
                    <a:pt x="366" y="714"/>
                  </a:lnTo>
                  <a:lnTo>
                    <a:pt x="366" y="714"/>
                  </a:lnTo>
                  <a:lnTo>
                    <a:pt x="364" y="730"/>
                  </a:lnTo>
                  <a:lnTo>
                    <a:pt x="360" y="744"/>
                  </a:lnTo>
                  <a:lnTo>
                    <a:pt x="354" y="756"/>
                  </a:lnTo>
                  <a:lnTo>
                    <a:pt x="348" y="766"/>
                  </a:lnTo>
                  <a:lnTo>
                    <a:pt x="348" y="766"/>
                  </a:lnTo>
                  <a:lnTo>
                    <a:pt x="338" y="778"/>
                  </a:lnTo>
                  <a:lnTo>
                    <a:pt x="336" y="782"/>
                  </a:lnTo>
                  <a:lnTo>
                    <a:pt x="336" y="804"/>
                  </a:lnTo>
                  <a:lnTo>
                    <a:pt x="562" y="800"/>
                  </a:lnTo>
                  <a:lnTo>
                    <a:pt x="292" y="20"/>
                  </a:lnTo>
                  <a:lnTo>
                    <a:pt x="292" y="20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4" y="2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8517" y="4000"/>
              <a:ext cx="2080" cy="2375"/>
            </a:xfrm>
            <a:custGeom>
              <a:avLst/>
              <a:gdLst>
                <a:gd name="T0" fmla="*/ 798 w 832"/>
                <a:gd name="T1" fmla="*/ 742 h 950"/>
                <a:gd name="T2" fmla="*/ 772 w 832"/>
                <a:gd name="T3" fmla="*/ 740 h 950"/>
                <a:gd name="T4" fmla="*/ 730 w 832"/>
                <a:gd name="T5" fmla="*/ 736 h 950"/>
                <a:gd name="T6" fmla="*/ 674 w 832"/>
                <a:gd name="T7" fmla="*/ 698 h 950"/>
                <a:gd name="T8" fmla="*/ 412 w 832"/>
                <a:gd name="T9" fmla="*/ 182 h 950"/>
                <a:gd name="T10" fmla="*/ 414 w 832"/>
                <a:gd name="T11" fmla="*/ 110 h 950"/>
                <a:gd name="T12" fmla="*/ 430 w 832"/>
                <a:gd name="T13" fmla="*/ 84 h 950"/>
                <a:gd name="T14" fmla="*/ 442 w 832"/>
                <a:gd name="T15" fmla="*/ 52 h 950"/>
                <a:gd name="T16" fmla="*/ 440 w 832"/>
                <a:gd name="T17" fmla="*/ 32 h 950"/>
                <a:gd name="T18" fmla="*/ 432 w 832"/>
                <a:gd name="T19" fmla="*/ 16 h 950"/>
                <a:gd name="T20" fmla="*/ 406 w 832"/>
                <a:gd name="T21" fmla="*/ 2 h 950"/>
                <a:gd name="T22" fmla="*/ 392 w 832"/>
                <a:gd name="T23" fmla="*/ 0 h 950"/>
                <a:gd name="T24" fmla="*/ 356 w 832"/>
                <a:gd name="T25" fmla="*/ 10 h 950"/>
                <a:gd name="T26" fmla="*/ 346 w 832"/>
                <a:gd name="T27" fmla="*/ 24 h 950"/>
                <a:gd name="T28" fmla="*/ 340 w 832"/>
                <a:gd name="T29" fmla="*/ 52 h 950"/>
                <a:gd name="T30" fmla="*/ 344 w 832"/>
                <a:gd name="T31" fmla="*/ 70 h 950"/>
                <a:gd name="T32" fmla="*/ 366 w 832"/>
                <a:gd name="T33" fmla="*/ 100 h 950"/>
                <a:gd name="T34" fmla="*/ 374 w 832"/>
                <a:gd name="T35" fmla="*/ 122 h 950"/>
                <a:gd name="T36" fmla="*/ 98 w 832"/>
                <a:gd name="T37" fmla="*/ 190 h 950"/>
                <a:gd name="T38" fmla="*/ 116 w 832"/>
                <a:gd name="T39" fmla="*/ 668 h 950"/>
                <a:gd name="T40" fmla="*/ 122 w 832"/>
                <a:gd name="T41" fmla="*/ 644 h 950"/>
                <a:gd name="T42" fmla="*/ 132 w 832"/>
                <a:gd name="T43" fmla="*/ 620 h 950"/>
                <a:gd name="T44" fmla="*/ 150 w 832"/>
                <a:gd name="T45" fmla="*/ 596 h 950"/>
                <a:gd name="T46" fmla="*/ 192 w 832"/>
                <a:gd name="T47" fmla="*/ 576 h 950"/>
                <a:gd name="T48" fmla="*/ 224 w 832"/>
                <a:gd name="T49" fmla="*/ 578 h 950"/>
                <a:gd name="T50" fmla="*/ 270 w 832"/>
                <a:gd name="T51" fmla="*/ 610 h 950"/>
                <a:gd name="T52" fmla="*/ 288 w 832"/>
                <a:gd name="T53" fmla="*/ 646 h 950"/>
                <a:gd name="T54" fmla="*/ 290 w 832"/>
                <a:gd name="T55" fmla="*/ 680 h 950"/>
                <a:gd name="T56" fmla="*/ 266 w 832"/>
                <a:gd name="T57" fmla="*/ 720 h 950"/>
                <a:gd name="T58" fmla="*/ 242 w 832"/>
                <a:gd name="T59" fmla="*/ 738 h 950"/>
                <a:gd name="T60" fmla="*/ 204 w 832"/>
                <a:gd name="T61" fmla="*/ 746 h 950"/>
                <a:gd name="T62" fmla="*/ 184 w 832"/>
                <a:gd name="T63" fmla="*/ 748 h 950"/>
                <a:gd name="T64" fmla="*/ 294 w 832"/>
                <a:gd name="T65" fmla="*/ 940 h 950"/>
                <a:gd name="T66" fmla="*/ 524 w 832"/>
                <a:gd name="T67" fmla="*/ 946 h 950"/>
                <a:gd name="T68" fmla="*/ 654 w 832"/>
                <a:gd name="T69" fmla="*/ 732 h 950"/>
                <a:gd name="T70" fmla="*/ 716 w 832"/>
                <a:gd name="T71" fmla="*/ 776 h 950"/>
                <a:gd name="T72" fmla="*/ 728 w 832"/>
                <a:gd name="T73" fmla="*/ 804 h 950"/>
                <a:gd name="T74" fmla="*/ 748 w 832"/>
                <a:gd name="T75" fmla="*/ 832 h 950"/>
                <a:gd name="T76" fmla="*/ 766 w 832"/>
                <a:gd name="T77" fmla="*/ 840 h 950"/>
                <a:gd name="T78" fmla="*/ 784 w 832"/>
                <a:gd name="T79" fmla="*/ 842 h 950"/>
                <a:gd name="T80" fmla="*/ 812 w 832"/>
                <a:gd name="T81" fmla="*/ 830 h 950"/>
                <a:gd name="T82" fmla="*/ 826 w 832"/>
                <a:gd name="T83" fmla="*/ 806 h 950"/>
                <a:gd name="T84" fmla="*/ 830 w 832"/>
                <a:gd name="T85" fmla="*/ 776 h 950"/>
                <a:gd name="T86" fmla="*/ 820 w 832"/>
                <a:gd name="T87" fmla="*/ 760 h 950"/>
                <a:gd name="T88" fmla="*/ 804 w 832"/>
                <a:gd name="T89" fmla="*/ 74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2" h="950">
                  <a:moveTo>
                    <a:pt x="804" y="746"/>
                  </a:moveTo>
                  <a:lnTo>
                    <a:pt x="804" y="746"/>
                  </a:lnTo>
                  <a:lnTo>
                    <a:pt x="798" y="742"/>
                  </a:lnTo>
                  <a:lnTo>
                    <a:pt x="790" y="740"/>
                  </a:lnTo>
                  <a:lnTo>
                    <a:pt x="772" y="740"/>
                  </a:lnTo>
                  <a:lnTo>
                    <a:pt x="772" y="740"/>
                  </a:lnTo>
                  <a:lnTo>
                    <a:pt x="752" y="742"/>
                  </a:lnTo>
                  <a:lnTo>
                    <a:pt x="740" y="740"/>
                  </a:lnTo>
                  <a:lnTo>
                    <a:pt x="730" y="736"/>
                  </a:lnTo>
                  <a:lnTo>
                    <a:pt x="730" y="736"/>
                  </a:lnTo>
                  <a:lnTo>
                    <a:pt x="728" y="736"/>
                  </a:lnTo>
                  <a:lnTo>
                    <a:pt x="674" y="698"/>
                  </a:lnTo>
                  <a:lnTo>
                    <a:pt x="796" y="498"/>
                  </a:lnTo>
                  <a:lnTo>
                    <a:pt x="686" y="178"/>
                  </a:lnTo>
                  <a:lnTo>
                    <a:pt x="412" y="182"/>
                  </a:lnTo>
                  <a:lnTo>
                    <a:pt x="412" y="120"/>
                  </a:lnTo>
                  <a:lnTo>
                    <a:pt x="412" y="120"/>
                  </a:lnTo>
                  <a:lnTo>
                    <a:pt x="414" y="110"/>
                  </a:lnTo>
                  <a:lnTo>
                    <a:pt x="418" y="100"/>
                  </a:lnTo>
                  <a:lnTo>
                    <a:pt x="430" y="84"/>
                  </a:lnTo>
                  <a:lnTo>
                    <a:pt x="430" y="84"/>
                  </a:lnTo>
                  <a:lnTo>
                    <a:pt x="440" y="70"/>
                  </a:lnTo>
                  <a:lnTo>
                    <a:pt x="442" y="6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42" y="42"/>
                  </a:lnTo>
                  <a:lnTo>
                    <a:pt x="440" y="32"/>
                  </a:lnTo>
                  <a:lnTo>
                    <a:pt x="436" y="24"/>
                  </a:lnTo>
                  <a:lnTo>
                    <a:pt x="432" y="16"/>
                  </a:lnTo>
                  <a:lnTo>
                    <a:pt x="432" y="16"/>
                  </a:lnTo>
                  <a:lnTo>
                    <a:pt x="426" y="10"/>
                  </a:lnTo>
                  <a:lnTo>
                    <a:pt x="416" y="4"/>
                  </a:lnTo>
                  <a:lnTo>
                    <a:pt x="406" y="2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76" y="2"/>
                  </a:lnTo>
                  <a:lnTo>
                    <a:pt x="366" y="4"/>
                  </a:lnTo>
                  <a:lnTo>
                    <a:pt x="356" y="10"/>
                  </a:lnTo>
                  <a:lnTo>
                    <a:pt x="350" y="16"/>
                  </a:lnTo>
                  <a:lnTo>
                    <a:pt x="350" y="16"/>
                  </a:lnTo>
                  <a:lnTo>
                    <a:pt x="346" y="24"/>
                  </a:lnTo>
                  <a:lnTo>
                    <a:pt x="342" y="32"/>
                  </a:lnTo>
                  <a:lnTo>
                    <a:pt x="340" y="42"/>
                  </a:lnTo>
                  <a:lnTo>
                    <a:pt x="340" y="52"/>
                  </a:lnTo>
                  <a:lnTo>
                    <a:pt x="340" y="52"/>
                  </a:lnTo>
                  <a:lnTo>
                    <a:pt x="340" y="62"/>
                  </a:lnTo>
                  <a:lnTo>
                    <a:pt x="344" y="70"/>
                  </a:lnTo>
                  <a:lnTo>
                    <a:pt x="354" y="84"/>
                  </a:lnTo>
                  <a:lnTo>
                    <a:pt x="354" y="84"/>
                  </a:lnTo>
                  <a:lnTo>
                    <a:pt x="366" y="100"/>
                  </a:lnTo>
                  <a:lnTo>
                    <a:pt x="372" y="110"/>
                  </a:lnTo>
                  <a:lnTo>
                    <a:pt x="374" y="122"/>
                  </a:lnTo>
                  <a:lnTo>
                    <a:pt x="374" y="122"/>
                  </a:lnTo>
                  <a:lnTo>
                    <a:pt x="374" y="122"/>
                  </a:lnTo>
                  <a:lnTo>
                    <a:pt x="374" y="184"/>
                  </a:lnTo>
                  <a:lnTo>
                    <a:pt x="98" y="190"/>
                  </a:lnTo>
                  <a:lnTo>
                    <a:pt x="0" y="516"/>
                  </a:lnTo>
                  <a:lnTo>
                    <a:pt x="108" y="672"/>
                  </a:lnTo>
                  <a:lnTo>
                    <a:pt x="116" y="668"/>
                  </a:lnTo>
                  <a:lnTo>
                    <a:pt x="116" y="668"/>
                  </a:lnTo>
                  <a:lnTo>
                    <a:pt x="118" y="662"/>
                  </a:lnTo>
                  <a:lnTo>
                    <a:pt x="122" y="644"/>
                  </a:lnTo>
                  <a:lnTo>
                    <a:pt x="122" y="644"/>
                  </a:lnTo>
                  <a:lnTo>
                    <a:pt x="126" y="632"/>
                  </a:lnTo>
                  <a:lnTo>
                    <a:pt x="132" y="620"/>
                  </a:lnTo>
                  <a:lnTo>
                    <a:pt x="140" y="608"/>
                  </a:lnTo>
                  <a:lnTo>
                    <a:pt x="150" y="596"/>
                  </a:lnTo>
                  <a:lnTo>
                    <a:pt x="150" y="596"/>
                  </a:lnTo>
                  <a:lnTo>
                    <a:pt x="162" y="588"/>
                  </a:lnTo>
                  <a:lnTo>
                    <a:pt x="176" y="580"/>
                  </a:lnTo>
                  <a:lnTo>
                    <a:pt x="192" y="576"/>
                  </a:lnTo>
                  <a:lnTo>
                    <a:pt x="208" y="574"/>
                  </a:lnTo>
                  <a:lnTo>
                    <a:pt x="208" y="574"/>
                  </a:lnTo>
                  <a:lnTo>
                    <a:pt x="224" y="578"/>
                  </a:lnTo>
                  <a:lnTo>
                    <a:pt x="240" y="584"/>
                  </a:lnTo>
                  <a:lnTo>
                    <a:pt x="256" y="594"/>
                  </a:lnTo>
                  <a:lnTo>
                    <a:pt x="270" y="610"/>
                  </a:lnTo>
                  <a:lnTo>
                    <a:pt x="270" y="610"/>
                  </a:lnTo>
                  <a:lnTo>
                    <a:pt x="282" y="626"/>
                  </a:lnTo>
                  <a:lnTo>
                    <a:pt x="288" y="646"/>
                  </a:lnTo>
                  <a:lnTo>
                    <a:pt x="292" y="664"/>
                  </a:lnTo>
                  <a:lnTo>
                    <a:pt x="290" y="680"/>
                  </a:lnTo>
                  <a:lnTo>
                    <a:pt x="290" y="680"/>
                  </a:lnTo>
                  <a:lnTo>
                    <a:pt x="284" y="696"/>
                  </a:lnTo>
                  <a:lnTo>
                    <a:pt x="276" y="708"/>
                  </a:lnTo>
                  <a:lnTo>
                    <a:pt x="266" y="720"/>
                  </a:lnTo>
                  <a:lnTo>
                    <a:pt x="256" y="730"/>
                  </a:lnTo>
                  <a:lnTo>
                    <a:pt x="256" y="730"/>
                  </a:lnTo>
                  <a:lnTo>
                    <a:pt x="242" y="738"/>
                  </a:lnTo>
                  <a:lnTo>
                    <a:pt x="228" y="742"/>
                  </a:lnTo>
                  <a:lnTo>
                    <a:pt x="216" y="746"/>
                  </a:lnTo>
                  <a:lnTo>
                    <a:pt x="204" y="746"/>
                  </a:lnTo>
                  <a:lnTo>
                    <a:pt x="204" y="746"/>
                  </a:lnTo>
                  <a:lnTo>
                    <a:pt x="188" y="746"/>
                  </a:lnTo>
                  <a:lnTo>
                    <a:pt x="184" y="748"/>
                  </a:lnTo>
                  <a:lnTo>
                    <a:pt x="168" y="760"/>
                  </a:lnTo>
                  <a:lnTo>
                    <a:pt x="294" y="940"/>
                  </a:lnTo>
                  <a:lnTo>
                    <a:pt x="294" y="940"/>
                  </a:lnTo>
                  <a:lnTo>
                    <a:pt x="298" y="946"/>
                  </a:lnTo>
                  <a:lnTo>
                    <a:pt x="300" y="950"/>
                  </a:lnTo>
                  <a:lnTo>
                    <a:pt x="524" y="946"/>
                  </a:lnTo>
                  <a:lnTo>
                    <a:pt x="524" y="946"/>
                  </a:lnTo>
                  <a:lnTo>
                    <a:pt x="526" y="938"/>
                  </a:lnTo>
                  <a:lnTo>
                    <a:pt x="654" y="732"/>
                  </a:lnTo>
                  <a:lnTo>
                    <a:pt x="708" y="768"/>
                  </a:lnTo>
                  <a:lnTo>
                    <a:pt x="708" y="768"/>
                  </a:lnTo>
                  <a:lnTo>
                    <a:pt x="716" y="776"/>
                  </a:lnTo>
                  <a:lnTo>
                    <a:pt x="722" y="786"/>
                  </a:lnTo>
                  <a:lnTo>
                    <a:pt x="728" y="804"/>
                  </a:lnTo>
                  <a:lnTo>
                    <a:pt x="728" y="804"/>
                  </a:lnTo>
                  <a:lnTo>
                    <a:pt x="736" y="820"/>
                  </a:lnTo>
                  <a:lnTo>
                    <a:pt x="742" y="826"/>
                  </a:lnTo>
                  <a:lnTo>
                    <a:pt x="748" y="832"/>
                  </a:lnTo>
                  <a:lnTo>
                    <a:pt x="748" y="832"/>
                  </a:lnTo>
                  <a:lnTo>
                    <a:pt x="756" y="836"/>
                  </a:lnTo>
                  <a:lnTo>
                    <a:pt x="766" y="840"/>
                  </a:lnTo>
                  <a:lnTo>
                    <a:pt x="776" y="842"/>
                  </a:lnTo>
                  <a:lnTo>
                    <a:pt x="784" y="842"/>
                  </a:lnTo>
                  <a:lnTo>
                    <a:pt x="784" y="842"/>
                  </a:lnTo>
                  <a:lnTo>
                    <a:pt x="794" y="842"/>
                  </a:lnTo>
                  <a:lnTo>
                    <a:pt x="802" y="836"/>
                  </a:lnTo>
                  <a:lnTo>
                    <a:pt x="812" y="830"/>
                  </a:lnTo>
                  <a:lnTo>
                    <a:pt x="820" y="818"/>
                  </a:lnTo>
                  <a:lnTo>
                    <a:pt x="820" y="818"/>
                  </a:lnTo>
                  <a:lnTo>
                    <a:pt x="826" y="806"/>
                  </a:lnTo>
                  <a:lnTo>
                    <a:pt x="830" y="794"/>
                  </a:lnTo>
                  <a:lnTo>
                    <a:pt x="832" y="784"/>
                  </a:lnTo>
                  <a:lnTo>
                    <a:pt x="830" y="776"/>
                  </a:lnTo>
                  <a:lnTo>
                    <a:pt x="830" y="776"/>
                  </a:lnTo>
                  <a:lnTo>
                    <a:pt x="826" y="768"/>
                  </a:lnTo>
                  <a:lnTo>
                    <a:pt x="820" y="760"/>
                  </a:lnTo>
                  <a:lnTo>
                    <a:pt x="814" y="752"/>
                  </a:lnTo>
                  <a:lnTo>
                    <a:pt x="804" y="746"/>
                  </a:lnTo>
                  <a:lnTo>
                    <a:pt x="804" y="7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1477" y="5235"/>
              <a:ext cx="2215" cy="1420"/>
            </a:xfrm>
            <a:custGeom>
              <a:avLst/>
              <a:gdLst>
                <a:gd name="T0" fmla="*/ 856 w 886"/>
                <a:gd name="T1" fmla="*/ 0 h 568"/>
                <a:gd name="T2" fmla="*/ 856 w 886"/>
                <a:gd name="T3" fmla="*/ 0 h 568"/>
                <a:gd name="T4" fmla="*/ 0 w 886"/>
                <a:gd name="T5" fmla="*/ 20 h 568"/>
                <a:gd name="T6" fmla="*/ 86 w 886"/>
                <a:gd name="T7" fmla="*/ 262 h 568"/>
                <a:gd name="T8" fmla="*/ 122 w 886"/>
                <a:gd name="T9" fmla="*/ 252 h 568"/>
                <a:gd name="T10" fmla="*/ 122 w 886"/>
                <a:gd name="T11" fmla="*/ 252 h 568"/>
                <a:gd name="T12" fmla="*/ 126 w 886"/>
                <a:gd name="T13" fmla="*/ 246 h 568"/>
                <a:gd name="T14" fmla="*/ 136 w 886"/>
                <a:gd name="T15" fmla="*/ 232 h 568"/>
                <a:gd name="T16" fmla="*/ 136 w 886"/>
                <a:gd name="T17" fmla="*/ 232 h 568"/>
                <a:gd name="T18" fmla="*/ 142 w 886"/>
                <a:gd name="T19" fmla="*/ 222 h 568"/>
                <a:gd name="T20" fmla="*/ 152 w 886"/>
                <a:gd name="T21" fmla="*/ 212 h 568"/>
                <a:gd name="T22" fmla="*/ 164 w 886"/>
                <a:gd name="T23" fmla="*/ 204 h 568"/>
                <a:gd name="T24" fmla="*/ 178 w 886"/>
                <a:gd name="T25" fmla="*/ 196 h 568"/>
                <a:gd name="T26" fmla="*/ 178 w 886"/>
                <a:gd name="T27" fmla="*/ 196 h 568"/>
                <a:gd name="T28" fmla="*/ 194 w 886"/>
                <a:gd name="T29" fmla="*/ 192 h 568"/>
                <a:gd name="T30" fmla="*/ 208 w 886"/>
                <a:gd name="T31" fmla="*/ 190 h 568"/>
                <a:gd name="T32" fmla="*/ 224 w 886"/>
                <a:gd name="T33" fmla="*/ 192 h 568"/>
                <a:gd name="T34" fmla="*/ 240 w 886"/>
                <a:gd name="T35" fmla="*/ 196 h 568"/>
                <a:gd name="T36" fmla="*/ 240 w 886"/>
                <a:gd name="T37" fmla="*/ 196 h 568"/>
                <a:gd name="T38" fmla="*/ 254 w 886"/>
                <a:gd name="T39" fmla="*/ 204 h 568"/>
                <a:gd name="T40" fmla="*/ 268 w 886"/>
                <a:gd name="T41" fmla="*/ 216 h 568"/>
                <a:gd name="T42" fmla="*/ 278 w 886"/>
                <a:gd name="T43" fmla="*/ 232 h 568"/>
                <a:gd name="T44" fmla="*/ 286 w 886"/>
                <a:gd name="T45" fmla="*/ 250 h 568"/>
                <a:gd name="T46" fmla="*/ 286 w 886"/>
                <a:gd name="T47" fmla="*/ 250 h 568"/>
                <a:gd name="T48" fmla="*/ 292 w 886"/>
                <a:gd name="T49" fmla="*/ 270 h 568"/>
                <a:gd name="T50" fmla="*/ 292 w 886"/>
                <a:gd name="T51" fmla="*/ 290 h 568"/>
                <a:gd name="T52" fmla="*/ 288 w 886"/>
                <a:gd name="T53" fmla="*/ 308 h 568"/>
                <a:gd name="T54" fmla="*/ 282 w 886"/>
                <a:gd name="T55" fmla="*/ 322 h 568"/>
                <a:gd name="T56" fmla="*/ 282 w 886"/>
                <a:gd name="T57" fmla="*/ 322 h 568"/>
                <a:gd name="T58" fmla="*/ 270 w 886"/>
                <a:gd name="T59" fmla="*/ 336 h 568"/>
                <a:gd name="T60" fmla="*/ 258 w 886"/>
                <a:gd name="T61" fmla="*/ 346 h 568"/>
                <a:gd name="T62" fmla="*/ 246 w 886"/>
                <a:gd name="T63" fmla="*/ 352 h 568"/>
                <a:gd name="T64" fmla="*/ 232 w 886"/>
                <a:gd name="T65" fmla="*/ 358 h 568"/>
                <a:gd name="T66" fmla="*/ 232 w 886"/>
                <a:gd name="T67" fmla="*/ 358 h 568"/>
                <a:gd name="T68" fmla="*/ 216 w 886"/>
                <a:gd name="T69" fmla="*/ 362 h 568"/>
                <a:gd name="T70" fmla="*/ 202 w 886"/>
                <a:gd name="T71" fmla="*/ 362 h 568"/>
                <a:gd name="T72" fmla="*/ 188 w 886"/>
                <a:gd name="T73" fmla="*/ 360 h 568"/>
                <a:gd name="T74" fmla="*/ 178 w 886"/>
                <a:gd name="T75" fmla="*/ 356 h 568"/>
                <a:gd name="T76" fmla="*/ 178 w 886"/>
                <a:gd name="T77" fmla="*/ 356 h 568"/>
                <a:gd name="T78" fmla="*/ 162 w 886"/>
                <a:gd name="T79" fmla="*/ 352 h 568"/>
                <a:gd name="T80" fmla="*/ 158 w 886"/>
                <a:gd name="T81" fmla="*/ 350 h 568"/>
                <a:gd name="T82" fmla="*/ 120 w 886"/>
                <a:gd name="T83" fmla="*/ 362 h 568"/>
                <a:gd name="T84" fmla="*/ 192 w 886"/>
                <a:gd name="T85" fmla="*/ 568 h 568"/>
                <a:gd name="T86" fmla="*/ 874 w 886"/>
                <a:gd name="T87" fmla="*/ 52 h 568"/>
                <a:gd name="T88" fmla="*/ 874 w 886"/>
                <a:gd name="T89" fmla="*/ 52 h 568"/>
                <a:gd name="T90" fmla="*/ 882 w 886"/>
                <a:gd name="T91" fmla="*/ 44 h 568"/>
                <a:gd name="T92" fmla="*/ 886 w 886"/>
                <a:gd name="T93" fmla="*/ 34 h 568"/>
                <a:gd name="T94" fmla="*/ 884 w 886"/>
                <a:gd name="T95" fmla="*/ 22 h 568"/>
                <a:gd name="T96" fmla="*/ 880 w 886"/>
                <a:gd name="T97" fmla="*/ 12 h 568"/>
                <a:gd name="T98" fmla="*/ 880 w 886"/>
                <a:gd name="T99" fmla="*/ 12 h 568"/>
                <a:gd name="T100" fmla="*/ 874 w 886"/>
                <a:gd name="T101" fmla="*/ 8 h 568"/>
                <a:gd name="T102" fmla="*/ 870 w 886"/>
                <a:gd name="T103" fmla="*/ 4 h 568"/>
                <a:gd name="T104" fmla="*/ 862 w 886"/>
                <a:gd name="T105" fmla="*/ 2 h 568"/>
                <a:gd name="T106" fmla="*/ 856 w 886"/>
                <a:gd name="T107" fmla="*/ 0 h 568"/>
                <a:gd name="T108" fmla="*/ 856 w 886"/>
                <a:gd name="T10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6" h="568">
                  <a:moveTo>
                    <a:pt x="856" y="0"/>
                  </a:moveTo>
                  <a:lnTo>
                    <a:pt x="856" y="0"/>
                  </a:lnTo>
                  <a:lnTo>
                    <a:pt x="0" y="20"/>
                  </a:lnTo>
                  <a:lnTo>
                    <a:pt x="86" y="262"/>
                  </a:lnTo>
                  <a:lnTo>
                    <a:pt x="122" y="252"/>
                  </a:lnTo>
                  <a:lnTo>
                    <a:pt x="122" y="252"/>
                  </a:lnTo>
                  <a:lnTo>
                    <a:pt x="126" y="246"/>
                  </a:lnTo>
                  <a:lnTo>
                    <a:pt x="136" y="232"/>
                  </a:lnTo>
                  <a:lnTo>
                    <a:pt x="136" y="232"/>
                  </a:lnTo>
                  <a:lnTo>
                    <a:pt x="142" y="222"/>
                  </a:lnTo>
                  <a:lnTo>
                    <a:pt x="152" y="212"/>
                  </a:lnTo>
                  <a:lnTo>
                    <a:pt x="164" y="204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94" y="192"/>
                  </a:lnTo>
                  <a:lnTo>
                    <a:pt x="208" y="190"/>
                  </a:lnTo>
                  <a:lnTo>
                    <a:pt x="224" y="192"/>
                  </a:lnTo>
                  <a:lnTo>
                    <a:pt x="240" y="196"/>
                  </a:lnTo>
                  <a:lnTo>
                    <a:pt x="240" y="196"/>
                  </a:lnTo>
                  <a:lnTo>
                    <a:pt x="254" y="204"/>
                  </a:lnTo>
                  <a:lnTo>
                    <a:pt x="268" y="216"/>
                  </a:lnTo>
                  <a:lnTo>
                    <a:pt x="278" y="232"/>
                  </a:lnTo>
                  <a:lnTo>
                    <a:pt x="286" y="250"/>
                  </a:lnTo>
                  <a:lnTo>
                    <a:pt x="286" y="250"/>
                  </a:lnTo>
                  <a:lnTo>
                    <a:pt x="292" y="270"/>
                  </a:lnTo>
                  <a:lnTo>
                    <a:pt x="292" y="290"/>
                  </a:lnTo>
                  <a:lnTo>
                    <a:pt x="288" y="308"/>
                  </a:lnTo>
                  <a:lnTo>
                    <a:pt x="282" y="322"/>
                  </a:lnTo>
                  <a:lnTo>
                    <a:pt x="282" y="322"/>
                  </a:lnTo>
                  <a:lnTo>
                    <a:pt x="270" y="336"/>
                  </a:lnTo>
                  <a:lnTo>
                    <a:pt x="258" y="346"/>
                  </a:lnTo>
                  <a:lnTo>
                    <a:pt x="246" y="352"/>
                  </a:lnTo>
                  <a:lnTo>
                    <a:pt x="232" y="358"/>
                  </a:lnTo>
                  <a:lnTo>
                    <a:pt x="232" y="358"/>
                  </a:lnTo>
                  <a:lnTo>
                    <a:pt x="216" y="362"/>
                  </a:lnTo>
                  <a:lnTo>
                    <a:pt x="202" y="362"/>
                  </a:lnTo>
                  <a:lnTo>
                    <a:pt x="188" y="360"/>
                  </a:lnTo>
                  <a:lnTo>
                    <a:pt x="178" y="356"/>
                  </a:lnTo>
                  <a:lnTo>
                    <a:pt x="178" y="356"/>
                  </a:lnTo>
                  <a:lnTo>
                    <a:pt x="162" y="352"/>
                  </a:lnTo>
                  <a:lnTo>
                    <a:pt x="158" y="350"/>
                  </a:lnTo>
                  <a:lnTo>
                    <a:pt x="120" y="362"/>
                  </a:lnTo>
                  <a:lnTo>
                    <a:pt x="192" y="568"/>
                  </a:lnTo>
                  <a:lnTo>
                    <a:pt x="874" y="52"/>
                  </a:lnTo>
                  <a:lnTo>
                    <a:pt x="874" y="52"/>
                  </a:lnTo>
                  <a:lnTo>
                    <a:pt x="882" y="44"/>
                  </a:lnTo>
                  <a:lnTo>
                    <a:pt x="886" y="34"/>
                  </a:lnTo>
                  <a:lnTo>
                    <a:pt x="884" y="22"/>
                  </a:lnTo>
                  <a:lnTo>
                    <a:pt x="880" y="12"/>
                  </a:lnTo>
                  <a:lnTo>
                    <a:pt x="880" y="12"/>
                  </a:lnTo>
                  <a:lnTo>
                    <a:pt x="874" y="8"/>
                  </a:lnTo>
                  <a:lnTo>
                    <a:pt x="870" y="4"/>
                  </a:lnTo>
                  <a:lnTo>
                    <a:pt x="862" y="2"/>
                  </a:lnTo>
                  <a:lnTo>
                    <a:pt x="856" y="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9897" y="5290"/>
              <a:ext cx="1975" cy="2240"/>
            </a:xfrm>
            <a:custGeom>
              <a:avLst/>
              <a:gdLst>
                <a:gd name="T0" fmla="*/ 172 w 790"/>
                <a:gd name="T1" fmla="*/ 176 h 896"/>
                <a:gd name="T2" fmla="*/ 194 w 790"/>
                <a:gd name="T3" fmla="*/ 190 h 896"/>
                <a:gd name="T4" fmla="*/ 218 w 790"/>
                <a:gd name="T5" fmla="*/ 190 h 896"/>
                <a:gd name="T6" fmla="*/ 230 w 790"/>
                <a:gd name="T7" fmla="*/ 190 h 896"/>
                <a:gd name="T8" fmla="*/ 258 w 790"/>
                <a:gd name="T9" fmla="*/ 194 h 896"/>
                <a:gd name="T10" fmla="*/ 272 w 790"/>
                <a:gd name="T11" fmla="*/ 202 h 896"/>
                <a:gd name="T12" fmla="*/ 294 w 790"/>
                <a:gd name="T13" fmla="*/ 222 h 896"/>
                <a:gd name="T14" fmla="*/ 310 w 790"/>
                <a:gd name="T15" fmla="*/ 250 h 896"/>
                <a:gd name="T16" fmla="*/ 312 w 790"/>
                <a:gd name="T17" fmla="*/ 266 h 896"/>
                <a:gd name="T18" fmla="*/ 306 w 790"/>
                <a:gd name="T19" fmla="*/ 302 h 896"/>
                <a:gd name="T20" fmla="*/ 296 w 790"/>
                <a:gd name="T21" fmla="*/ 320 h 896"/>
                <a:gd name="T22" fmla="*/ 268 w 790"/>
                <a:gd name="T23" fmla="*/ 348 h 896"/>
                <a:gd name="T24" fmla="*/ 236 w 790"/>
                <a:gd name="T25" fmla="*/ 360 h 896"/>
                <a:gd name="T26" fmla="*/ 218 w 790"/>
                <a:gd name="T27" fmla="*/ 360 h 896"/>
                <a:gd name="T28" fmla="*/ 190 w 790"/>
                <a:gd name="T29" fmla="*/ 350 h 896"/>
                <a:gd name="T30" fmla="*/ 176 w 790"/>
                <a:gd name="T31" fmla="*/ 342 h 896"/>
                <a:gd name="T32" fmla="*/ 156 w 790"/>
                <a:gd name="T33" fmla="*/ 322 h 896"/>
                <a:gd name="T34" fmla="*/ 146 w 790"/>
                <a:gd name="T35" fmla="*/ 300 h 896"/>
                <a:gd name="T36" fmla="*/ 140 w 790"/>
                <a:gd name="T37" fmla="*/ 284 h 896"/>
                <a:gd name="T38" fmla="*/ 118 w 790"/>
                <a:gd name="T39" fmla="*/ 266 h 896"/>
                <a:gd name="T40" fmla="*/ 8 w 790"/>
                <a:gd name="T41" fmla="*/ 442 h 896"/>
                <a:gd name="T42" fmla="*/ 0 w 790"/>
                <a:gd name="T43" fmla="*/ 452 h 896"/>
                <a:gd name="T44" fmla="*/ 76 w 790"/>
                <a:gd name="T45" fmla="*/ 668 h 896"/>
                <a:gd name="T46" fmla="*/ 80 w 790"/>
                <a:gd name="T47" fmla="*/ 666 h 896"/>
                <a:gd name="T48" fmla="*/ 314 w 790"/>
                <a:gd name="T49" fmla="*/ 714 h 896"/>
                <a:gd name="T50" fmla="*/ 298 w 790"/>
                <a:gd name="T51" fmla="*/ 770 h 896"/>
                <a:gd name="T52" fmla="*/ 286 w 790"/>
                <a:gd name="T53" fmla="*/ 790 h 896"/>
                <a:gd name="T54" fmla="*/ 272 w 790"/>
                <a:gd name="T55" fmla="*/ 802 h 896"/>
                <a:gd name="T56" fmla="*/ 254 w 790"/>
                <a:gd name="T57" fmla="*/ 820 h 896"/>
                <a:gd name="T58" fmla="*/ 252 w 790"/>
                <a:gd name="T59" fmla="*/ 828 h 896"/>
                <a:gd name="T60" fmla="*/ 248 w 790"/>
                <a:gd name="T61" fmla="*/ 848 h 896"/>
                <a:gd name="T62" fmla="*/ 252 w 790"/>
                <a:gd name="T63" fmla="*/ 866 h 896"/>
                <a:gd name="T64" fmla="*/ 256 w 790"/>
                <a:gd name="T65" fmla="*/ 874 h 896"/>
                <a:gd name="T66" fmla="*/ 272 w 790"/>
                <a:gd name="T67" fmla="*/ 888 h 896"/>
                <a:gd name="T68" fmla="*/ 286 w 790"/>
                <a:gd name="T69" fmla="*/ 892 h 896"/>
                <a:gd name="T70" fmla="*/ 312 w 790"/>
                <a:gd name="T71" fmla="*/ 896 h 896"/>
                <a:gd name="T72" fmla="*/ 330 w 790"/>
                <a:gd name="T73" fmla="*/ 888 h 896"/>
                <a:gd name="T74" fmla="*/ 336 w 790"/>
                <a:gd name="T75" fmla="*/ 882 h 896"/>
                <a:gd name="T76" fmla="*/ 346 w 790"/>
                <a:gd name="T77" fmla="*/ 866 h 896"/>
                <a:gd name="T78" fmla="*/ 350 w 790"/>
                <a:gd name="T79" fmla="*/ 856 h 896"/>
                <a:gd name="T80" fmla="*/ 350 w 790"/>
                <a:gd name="T81" fmla="*/ 840 h 896"/>
                <a:gd name="T82" fmla="*/ 346 w 790"/>
                <a:gd name="T83" fmla="*/ 822 h 896"/>
                <a:gd name="T84" fmla="*/ 336 w 790"/>
                <a:gd name="T85" fmla="*/ 792 h 896"/>
                <a:gd name="T86" fmla="*/ 336 w 790"/>
                <a:gd name="T87" fmla="*/ 780 h 896"/>
                <a:gd name="T88" fmla="*/ 352 w 790"/>
                <a:gd name="T89" fmla="*/ 722 h 896"/>
                <a:gd name="T90" fmla="*/ 790 w 790"/>
                <a:gd name="T91" fmla="*/ 572 h 896"/>
                <a:gd name="T92" fmla="*/ 276 w 790"/>
                <a:gd name="T93" fmla="*/ 8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0" h="896">
                  <a:moveTo>
                    <a:pt x="276" y="8"/>
                  </a:moveTo>
                  <a:lnTo>
                    <a:pt x="172" y="176"/>
                  </a:lnTo>
                  <a:lnTo>
                    <a:pt x="194" y="190"/>
                  </a:lnTo>
                  <a:lnTo>
                    <a:pt x="194" y="190"/>
                  </a:lnTo>
                  <a:lnTo>
                    <a:pt x="200" y="192"/>
                  </a:lnTo>
                  <a:lnTo>
                    <a:pt x="218" y="190"/>
                  </a:lnTo>
                  <a:lnTo>
                    <a:pt x="218" y="190"/>
                  </a:lnTo>
                  <a:lnTo>
                    <a:pt x="230" y="190"/>
                  </a:lnTo>
                  <a:lnTo>
                    <a:pt x="244" y="190"/>
                  </a:lnTo>
                  <a:lnTo>
                    <a:pt x="258" y="194"/>
                  </a:lnTo>
                  <a:lnTo>
                    <a:pt x="272" y="202"/>
                  </a:lnTo>
                  <a:lnTo>
                    <a:pt x="272" y="202"/>
                  </a:lnTo>
                  <a:lnTo>
                    <a:pt x="284" y="212"/>
                  </a:lnTo>
                  <a:lnTo>
                    <a:pt x="294" y="222"/>
                  </a:lnTo>
                  <a:lnTo>
                    <a:pt x="304" y="234"/>
                  </a:lnTo>
                  <a:lnTo>
                    <a:pt x="310" y="250"/>
                  </a:lnTo>
                  <a:lnTo>
                    <a:pt x="310" y="250"/>
                  </a:lnTo>
                  <a:lnTo>
                    <a:pt x="312" y="266"/>
                  </a:lnTo>
                  <a:lnTo>
                    <a:pt x="312" y="284"/>
                  </a:lnTo>
                  <a:lnTo>
                    <a:pt x="306" y="302"/>
                  </a:lnTo>
                  <a:lnTo>
                    <a:pt x="296" y="320"/>
                  </a:lnTo>
                  <a:lnTo>
                    <a:pt x="296" y="320"/>
                  </a:lnTo>
                  <a:lnTo>
                    <a:pt x="284" y="336"/>
                  </a:lnTo>
                  <a:lnTo>
                    <a:pt x="268" y="348"/>
                  </a:lnTo>
                  <a:lnTo>
                    <a:pt x="252" y="358"/>
                  </a:lnTo>
                  <a:lnTo>
                    <a:pt x="236" y="360"/>
                  </a:lnTo>
                  <a:lnTo>
                    <a:pt x="236" y="360"/>
                  </a:lnTo>
                  <a:lnTo>
                    <a:pt x="218" y="360"/>
                  </a:lnTo>
                  <a:lnTo>
                    <a:pt x="204" y="356"/>
                  </a:lnTo>
                  <a:lnTo>
                    <a:pt x="190" y="350"/>
                  </a:lnTo>
                  <a:lnTo>
                    <a:pt x="176" y="342"/>
                  </a:lnTo>
                  <a:lnTo>
                    <a:pt x="176" y="342"/>
                  </a:lnTo>
                  <a:lnTo>
                    <a:pt x="166" y="332"/>
                  </a:lnTo>
                  <a:lnTo>
                    <a:pt x="156" y="322"/>
                  </a:lnTo>
                  <a:lnTo>
                    <a:pt x="150" y="310"/>
                  </a:lnTo>
                  <a:lnTo>
                    <a:pt x="146" y="300"/>
                  </a:lnTo>
                  <a:lnTo>
                    <a:pt x="146" y="300"/>
                  </a:lnTo>
                  <a:lnTo>
                    <a:pt x="140" y="284"/>
                  </a:lnTo>
                  <a:lnTo>
                    <a:pt x="138" y="280"/>
                  </a:lnTo>
                  <a:lnTo>
                    <a:pt x="118" y="266"/>
                  </a:lnTo>
                  <a:lnTo>
                    <a:pt x="8" y="442"/>
                  </a:lnTo>
                  <a:lnTo>
                    <a:pt x="8" y="442"/>
                  </a:lnTo>
                  <a:lnTo>
                    <a:pt x="6" y="448"/>
                  </a:lnTo>
                  <a:lnTo>
                    <a:pt x="0" y="452"/>
                  </a:lnTo>
                  <a:lnTo>
                    <a:pt x="76" y="668"/>
                  </a:lnTo>
                  <a:lnTo>
                    <a:pt x="76" y="668"/>
                  </a:lnTo>
                  <a:lnTo>
                    <a:pt x="80" y="666"/>
                  </a:lnTo>
                  <a:lnTo>
                    <a:pt x="80" y="666"/>
                  </a:lnTo>
                  <a:lnTo>
                    <a:pt x="86" y="666"/>
                  </a:lnTo>
                  <a:lnTo>
                    <a:pt x="314" y="714"/>
                  </a:lnTo>
                  <a:lnTo>
                    <a:pt x="298" y="770"/>
                  </a:lnTo>
                  <a:lnTo>
                    <a:pt x="298" y="770"/>
                  </a:lnTo>
                  <a:lnTo>
                    <a:pt x="294" y="782"/>
                  </a:lnTo>
                  <a:lnTo>
                    <a:pt x="286" y="790"/>
                  </a:lnTo>
                  <a:lnTo>
                    <a:pt x="272" y="802"/>
                  </a:lnTo>
                  <a:lnTo>
                    <a:pt x="272" y="802"/>
                  </a:lnTo>
                  <a:lnTo>
                    <a:pt x="260" y="814"/>
                  </a:lnTo>
                  <a:lnTo>
                    <a:pt x="254" y="820"/>
                  </a:lnTo>
                  <a:lnTo>
                    <a:pt x="252" y="828"/>
                  </a:lnTo>
                  <a:lnTo>
                    <a:pt x="252" y="828"/>
                  </a:lnTo>
                  <a:lnTo>
                    <a:pt x="248" y="838"/>
                  </a:lnTo>
                  <a:lnTo>
                    <a:pt x="248" y="848"/>
                  </a:lnTo>
                  <a:lnTo>
                    <a:pt x="248" y="858"/>
                  </a:lnTo>
                  <a:lnTo>
                    <a:pt x="252" y="866"/>
                  </a:lnTo>
                  <a:lnTo>
                    <a:pt x="252" y="866"/>
                  </a:lnTo>
                  <a:lnTo>
                    <a:pt x="256" y="874"/>
                  </a:lnTo>
                  <a:lnTo>
                    <a:pt x="262" y="882"/>
                  </a:lnTo>
                  <a:lnTo>
                    <a:pt x="272" y="888"/>
                  </a:lnTo>
                  <a:lnTo>
                    <a:pt x="286" y="892"/>
                  </a:lnTo>
                  <a:lnTo>
                    <a:pt x="286" y="892"/>
                  </a:lnTo>
                  <a:lnTo>
                    <a:pt x="300" y="896"/>
                  </a:lnTo>
                  <a:lnTo>
                    <a:pt x="312" y="896"/>
                  </a:lnTo>
                  <a:lnTo>
                    <a:pt x="322" y="892"/>
                  </a:lnTo>
                  <a:lnTo>
                    <a:pt x="330" y="888"/>
                  </a:lnTo>
                  <a:lnTo>
                    <a:pt x="330" y="888"/>
                  </a:lnTo>
                  <a:lnTo>
                    <a:pt x="336" y="882"/>
                  </a:lnTo>
                  <a:lnTo>
                    <a:pt x="342" y="876"/>
                  </a:lnTo>
                  <a:lnTo>
                    <a:pt x="346" y="866"/>
                  </a:lnTo>
                  <a:lnTo>
                    <a:pt x="350" y="856"/>
                  </a:lnTo>
                  <a:lnTo>
                    <a:pt x="350" y="856"/>
                  </a:lnTo>
                  <a:lnTo>
                    <a:pt x="352" y="848"/>
                  </a:lnTo>
                  <a:lnTo>
                    <a:pt x="350" y="840"/>
                  </a:lnTo>
                  <a:lnTo>
                    <a:pt x="346" y="822"/>
                  </a:lnTo>
                  <a:lnTo>
                    <a:pt x="346" y="822"/>
                  </a:lnTo>
                  <a:lnTo>
                    <a:pt x="338" y="804"/>
                  </a:lnTo>
                  <a:lnTo>
                    <a:pt x="336" y="792"/>
                  </a:lnTo>
                  <a:lnTo>
                    <a:pt x="336" y="780"/>
                  </a:lnTo>
                  <a:lnTo>
                    <a:pt x="336" y="780"/>
                  </a:lnTo>
                  <a:lnTo>
                    <a:pt x="336" y="780"/>
                  </a:lnTo>
                  <a:lnTo>
                    <a:pt x="352" y="722"/>
                  </a:lnTo>
                  <a:lnTo>
                    <a:pt x="542" y="760"/>
                  </a:lnTo>
                  <a:lnTo>
                    <a:pt x="790" y="572"/>
                  </a:lnTo>
                  <a:lnTo>
                    <a:pt x="590" y="0"/>
                  </a:lnTo>
                  <a:lnTo>
                    <a:pt x="276" y="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1627" y="5795"/>
              <a:ext cx="495" cy="300"/>
            </a:xfrm>
            <a:custGeom>
              <a:avLst/>
              <a:gdLst>
                <a:gd name="T0" fmla="*/ 168 w 198"/>
                <a:gd name="T1" fmla="*/ 4 h 120"/>
                <a:gd name="T2" fmla="*/ 168 w 198"/>
                <a:gd name="T3" fmla="*/ 4 h 120"/>
                <a:gd name="T4" fmla="*/ 158 w 198"/>
                <a:gd name="T5" fmla="*/ 2 h 120"/>
                <a:gd name="T6" fmla="*/ 150 w 198"/>
                <a:gd name="T7" fmla="*/ 0 h 120"/>
                <a:gd name="T8" fmla="*/ 150 w 198"/>
                <a:gd name="T9" fmla="*/ 0 h 120"/>
                <a:gd name="T10" fmla="*/ 150 w 198"/>
                <a:gd name="T11" fmla="*/ 0 h 120"/>
                <a:gd name="T12" fmla="*/ 140 w 198"/>
                <a:gd name="T13" fmla="*/ 2 h 120"/>
                <a:gd name="T14" fmla="*/ 130 w 198"/>
                <a:gd name="T15" fmla="*/ 4 h 120"/>
                <a:gd name="T16" fmla="*/ 130 w 198"/>
                <a:gd name="T17" fmla="*/ 4 h 120"/>
                <a:gd name="T18" fmla="*/ 122 w 198"/>
                <a:gd name="T19" fmla="*/ 8 h 120"/>
                <a:gd name="T20" fmla="*/ 114 w 198"/>
                <a:gd name="T21" fmla="*/ 14 h 120"/>
                <a:gd name="T22" fmla="*/ 104 w 198"/>
                <a:gd name="T23" fmla="*/ 26 h 120"/>
                <a:gd name="T24" fmla="*/ 104 w 198"/>
                <a:gd name="T25" fmla="*/ 26 h 120"/>
                <a:gd name="T26" fmla="*/ 92 w 198"/>
                <a:gd name="T27" fmla="*/ 44 h 120"/>
                <a:gd name="T28" fmla="*/ 84 w 198"/>
                <a:gd name="T29" fmla="*/ 52 h 120"/>
                <a:gd name="T30" fmla="*/ 74 w 198"/>
                <a:gd name="T31" fmla="*/ 58 h 120"/>
                <a:gd name="T32" fmla="*/ 74 w 198"/>
                <a:gd name="T33" fmla="*/ 58 h 120"/>
                <a:gd name="T34" fmla="*/ 74 w 198"/>
                <a:gd name="T35" fmla="*/ 58 h 120"/>
                <a:gd name="T36" fmla="*/ 0 w 198"/>
                <a:gd name="T37" fmla="*/ 82 h 120"/>
                <a:gd name="T38" fmla="*/ 12 w 198"/>
                <a:gd name="T39" fmla="*/ 120 h 120"/>
                <a:gd name="T40" fmla="*/ 88 w 198"/>
                <a:gd name="T41" fmla="*/ 94 h 120"/>
                <a:gd name="T42" fmla="*/ 88 w 198"/>
                <a:gd name="T43" fmla="*/ 94 h 120"/>
                <a:gd name="T44" fmla="*/ 98 w 198"/>
                <a:gd name="T45" fmla="*/ 92 h 120"/>
                <a:gd name="T46" fmla="*/ 110 w 198"/>
                <a:gd name="T47" fmla="*/ 94 h 120"/>
                <a:gd name="T48" fmla="*/ 128 w 198"/>
                <a:gd name="T49" fmla="*/ 100 h 120"/>
                <a:gd name="T50" fmla="*/ 128 w 198"/>
                <a:gd name="T51" fmla="*/ 100 h 120"/>
                <a:gd name="T52" fmla="*/ 144 w 198"/>
                <a:gd name="T53" fmla="*/ 104 h 120"/>
                <a:gd name="T54" fmla="*/ 152 w 198"/>
                <a:gd name="T55" fmla="*/ 104 h 120"/>
                <a:gd name="T56" fmla="*/ 160 w 198"/>
                <a:gd name="T57" fmla="*/ 102 h 120"/>
                <a:gd name="T58" fmla="*/ 160 w 198"/>
                <a:gd name="T59" fmla="*/ 102 h 120"/>
                <a:gd name="T60" fmla="*/ 170 w 198"/>
                <a:gd name="T61" fmla="*/ 98 h 120"/>
                <a:gd name="T62" fmla="*/ 180 w 198"/>
                <a:gd name="T63" fmla="*/ 94 h 120"/>
                <a:gd name="T64" fmla="*/ 186 w 198"/>
                <a:gd name="T65" fmla="*/ 88 h 120"/>
                <a:gd name="T66" fmla="*/ 192 w 198"/>
                <a:gd name="T67" fmla="*/ 80 h 120"/>
                <a:gd name="T68" fmla="*/ 192 w 198"/>
                <a:gd name="T69" fmla="*/ 80 h 120"/>
                <a:gd name="T70" fmla="*/ 196 w 198"/>
                <a:gd name="T71" fmla="*/ 72 h 120"/>
                <a:gd name="T72" fmla="*/ 198 w 198"/>
                <a:gd name="T73" fmla="*/ 62 h 120"/>
                <a:gd name="T74" fmla="*/ 198 w 198"/>
                <a:gd name="T75" fmla="*/ 52 h 120"/>
                <a:gd name="T76" fmla="*/ 194 w 198"/>
                <a:gd name="T77" fmla="*/ 38 h 120"/>
                <a:gd name="T78" fmla="*/ 194 w 198"/>
                <a:gd name="T79" fmla="*/ 38 h 120"/>
                <a:gd name="T80" fmla="*/ 190 w 198"/>
                <a:gd name="T81" fmla="*/ 24 h 120"/>
                <a:gd name="T82" fmla="*/ 182 w 198"/>
                <a:gd name="T83" fmla="*/ 14 h 120"/>
                <a:gd name="T84" fmla="*/ 176 w 198"/>
                <a:gd name="T85" fmla="*/ 8 h 120"/>
                <a:gd name="T86" fmla="*/ 168 w 198"/>
                <a:gd name="T87" fmla="*/ 4 h 120"/>
                <a:gd name="T88" fmla="*/ 168 w 198"/>
                <a:gd name="T89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0">
                  <a:moveTo>
                    <a:pt x="168" y="4"/>
                  </a:moveTo>
                  <a:lnTo>
                    <a:pt x="168" y="4"/>
                  </a:lnTo>
                  <a:lnTo>
                    <a:pt x="158" y="2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0" y="2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22" y="8"/>
                  </a:lnTo>
                  <a:lnTo>
                    <a:pt x="114" y="1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92" y="44"/>
                  </a:lnTo>
                  <a:lnTo>
                    <a:pt x="84" y="52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0" y="82"/>
                  </a:lnTo>
                  <a:lnTo>
                    <a:pt x="12" y="120"/>
                  </a:lnTo>
                  <a:lnTo>
                    <a:pt x="88" y="94"/>
                  </a:lnTo>
                  <a:lnTo>
                    <a:pt x="88" y="94"/>
                  </a:lnTo>
                  <a:lnTo>
                    <a:pt x="98" y="92"/>
                  </a:lnTo>
                  <a:lnTo>
                    <a:pt x="110" y="94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44" y="104"/>
                  </a:lnTo>
                  <a:lnTo>
                    <a:pt x="152" y="104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70" y="98"/>
                  </a:lnTo>
                  <a:lnTo>
                    <a:pt x="180" y="94"/>
                  </a:lnTo>
                  <a:lnTo>
                    <a:pt x="186" y="88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6" y="72"/>
                  </a:lnTo>
                  <a:lnTo>
                    <a:pt x="198" y="62"/>
                  </a:lnTo>
                  <a:lnTo>
                    <a:pt x="198" y="52"/>
                  </a:lnTo>
                  <a:lnTo>
                    <a:pt x="194" y="38"/>
                  </a:lnTo>
                  <a:lnTo>
                    <a:pt x="194" y="38"/>
                  </a:lnTo>
                  <a:lnTo>
                    <a:pt x="190" y="24"/>
                  </a:lnTo>
                  <a:lnTo>
                    <a:pt x="182" y="14"/>
                  </a:lnTo>
                  <a:lnTo>
                    <a:pt x="176" y="8"/>
                  </a:lnTo>
                  <a:lnTo>
                    <a:pt x="168" y="4"/>
                  </a:lnTo>
                  <a:lnTo>
                    <a:pt x="168" y="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987" y="5355"/>
              <a:ext cx="2205" cy="1910"/>
            </a:xfrm>
            <a:custGeom>
              <a:avLst/>
              <a:gdLst>
                <a:gd name="T0" fmla="*/ 774 w 882"/>
                <a:gd name="T1" fmla="*/ 180 h 764"/>
                <a:gd name="T2" fmla="*/ 796 w 882"/>
                <a:gd name="T3" fmla="*/ 172 h 764"/>
                <a:gd name="T4" fmla="*/ 832 w 882"/>
                <a:gd name="T5" fmla="*/ 168 h 764"/>
                <a:gd name="T6" fmla="*/ 846 w 882"/>
                <a:gd name="T7" fmla="*/ 162 h 764"/>
                <a:gd name="T8" fmla="*/ 866 w 882"/>
                <a:gd name="T9" fmla="*/ 138 h 764"/>
                <a:gd name="T10" fmla="*/ 870 w 882"/>
                <a:gd name="T11" fmla="*/ 120 h 764"/>
                <a:gd name="T12" fmla="*/ 856 w 882"/>
                <a:gd name="T13" fmla="*/ 88 h 764"/>
                <a:gd name="T14" fmla="*/ 836 w 882"/>
                <a:gd name="T15" fmla="*/ 72 h 764"/>
                <a:gd name="T16" fmla="*/ 818 w 882"/>
                <a:gd name="T17" fmla="*/ 66 h 764"/>
                <a:gd name="T18" fmla="*/ 792 w 882"/>
                <a:gd name="T19" fmla="*/ 74 h 764"/>
                <a:gd name="T20" fmla="*/ 776 w 882"/>
                <a:gd name="T21" fmla="*/ 86 h 764"/>
                <a:gd name="T22" fmla="*/ 766 w 882"/>
                <a:gd name="T23" fmla="*/ 110 h 764"/>
                <a:gd name="T24" fmla="*/ 750 w 882"/>
                <a:gd name="T25" fmla="*/ 150 h 764"/>
                <a:gd name="T26" fmla="*/ 708 w 882"/>
                <a:gd name="T27" fmla="*/ 182 h 764"/>
                <a:gd name="T28" fmla="*/ 178 w 882"/>
                <a:gd name="T29" fmla="*/ 288 h 764"/>
                <a:gd name="T30" fmla="*/ 114 w 882"/>
                <a:gd name="T31" fmla="*/ 264 h 764"/>
                <a:gd name="T32" fmla="*/ 94 w 882"/>
                <a:gd name="T33" fmla="*/ 242 h 764"/>
                <a:gd name="T34" fmla="*/ 68 w 882"/>
                <a:gd name="T35" fmla="*/ 220 h 764"/>
                <a:gd name="T36" fmla="*/ 48 w 882"/>
                <a:gd name="T37" fmla="*/ 216 h 764"/>
                <a:gd name="T38" fmla="*/ 30 w 882"/>
                <a:gd name="T39" fmla="*/ 220 h 764"/>
                <a:gd name="T40" fmla="*/ 8 w 882"/>
                <a:gd name="T41" fmla="*/ 240 h 764"/>
                <a:gd name="T42" fmla="*/ 0 w 882"/>
                <a:gd name="T43" fmla="*/ 268 h 764"/>
                <a:gd name="T44" fmla="*/ 6 w 882"/>
                <a:gd name="T45" fmla="*/ 296 h 764"/>
                <a:gd name="T46" fmla="*/ 18 w 882"/>
                <a:gd name="T47" fmla="*/ 310 h 764"/>
                <a:gd name="T48" fmla="*/ 36 w 882"/>
                <a:gd name="T49" fmla="*/ 318 h 764"/>
                <a:gd name="T50" fmla="*/ 70 w 882"/>
                <a:gd name="T51" fmla="*/ 314 h 764"/>
                <a:gd name="T52" fmla="*/ 100 w 882"/>
                <a:gd name="T53" fmla="*/ 306 h 764"/>
                <a:gd name="T54" fmla="*/ 114 w 882"/>
                <a:gd name="T55" fmla="*/ 308 h 764"/>
                <a:gd name="T56" fmla="*/ 352 w 882"/>
                <a:gd name="T57" fmla="*/ 764 h 764"/>
                <a:gd name="T58" fmla="*/ 490 w 882"/>
                <a:gd name="T59" fmla="*/ 726 h 764"/>
                <a:gd name="T60" fmla="*/ 472 w 882"/>
                <a:gd name="T61" fmla="*/ 712 h 764"/>
                <a:gd name="T62" fmla="*/ 442 w 882"/>
                <a:gd name="T63" fmla="*/ 684 h 764"/>
                <a:gd name="T64" fmla="*/ 430 w 882"/>
                <a:gd name="T65" fmla="*/ 656 h 764"/>
                <a:gd name="T66" fmla="*/ 432 w 882"/>
                <a:gd name="T67" fmla="*/ 610 h 764"/>
                <a:gd name="T68" fmla="*/ 450 w 882"/>
                <a:gd name="T69" fmla="*/ 582 h 764"/>
                <a:gd name="T70" fmla="*/ 484 w 882"/>
                <a:gd name="T71" fmla="*/ 560 h 764"/>
                <a:gd name="T72" fmla="*/ 542 w 882"/>
                <a:gd name="T73" fmla="*/ 556 h 764"/>
                <a:gd name="T74" fmla="*/ 570 w 882"/>
                <a:gd name="T75" fmla="*/ 574 h 764"/>
                <a:gd name="T76" fmla="*/ 594 w 882"/>
                <a:gd name="T77" fmla="*/ 612 h 764"/>
                <a:gd name="T78" fmla="*/ 598 w 882"/>
                <a:gd name="T79" fmla="*/ 642 h 764"/>
                <a:gd name="T80" fmla="*/ 594 w 882"/>
                <a:gd name="T81" fmla="*/ 666 h 764"/>
                <a:gd name="T82" fmla="*/ 596 w 882"/>
                <a:gd name="T83" fmla="*/ 704 h 764"/>
                <a:gd name="T84" fmla="*/ 814 w 882"/>
                <a:gd name="T85" fmla="*/ 652 h 764"/>
                <a:gd name="T86" fmla="*/ 882 w 882"/>
                <a:gd name="T87" fmla="*/ 430 h 764"/>
                <a:gd name="T88" fmla="*/ 874 w 882"/>
                <a:gd name="T89" fmla="*/ 422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2" h="764">
                  <a:moveTo>
                    <a:pt x="874" y="422"/>
                  </a:moveTo>
                  <a:lnTo>
                    <a:pt x="730" y="214"/>
                  </a:lnTo>
                  <a:lnTo>
                    <a:pt x="774" y="180"/>
                  </a:lnTo>
                  <a:lnTo>
                    <a:pt x="774" y="180"/>
                  </a:lnTo>
                  <a:lnTo>
                    <a:pt x="784" y="174"/>
                  </a:lnTo>
                  <a:lnTo>
                    <a:pt x="796" y="172"/>
                  </a:lnTo>
                  <a:lnTo>
                    <a:pt x="814" y="170"/>
                  </a:lnTo>
                  <a:lnTo>
                    <a:pt x="814" y="170"/>
                  </a:lnTo>
                  <a:lnTo>
                    <a:pt x="832" y="168"/>
                  </a:lnTo>
                  <a:lnTo>
                    <a:pt x="840" y="166"/>
                  </a:lnTo>
                  <a:lnTo>
                    <a:pt x="846" y="162"/>
                  </a:lnTo>
                  <a:lnTo>
                    <a:pt x="846" y="162"/>
                  </a:lnTo>
                  <a:lnTo>
                    <a:pt x="854" y="154"/>
                  </a:lnTo>
                  <a:lnTo>
                    <a:pt x="860" y="146"/>
                  </a:lnTo>
                  <a:lnTo>
                    <a:pt x="866" y="138"/>
                  </a:lnTo>
                  <a:lnTo>
                    <a:pt x="870" y="130"/>
                  </a:lnTo>
                  <a:lnTo>
                    <a:pt x="870" y="130"/>
                  </a:lnTo>
                  <a:lnTo>
                    <a:pt x="870" y="120"/>
                  </a:lnTo>
                  <a:lnTo>
                    <a:pt x="868" y="112"/>
                  </a:lnTo>
                  <a:lnTo>
                    <a:pt x="864" y="100"/>
                  </a:lnTo>
                  <a:lnTo>
                    <a:pt x="856" y="88"/>
                  </a:lnTo>
                  <a:lnTo>
                    <a:pt x="856" y="88"/>
                  </a:lnTo>
                  <a:lnTo>
                    <a:pt x="846" y="78"/>
                  </a:lnTo>
                  <a:lnTo>
                    <a:pt x="836" y="72"/>
                  </a:lnTo>
                  <a:lnTo>
                    <a:pt x="828" y="68"/>
                  </a:lnTo>
                  <a:lnTo>
                    <a:pt x="818" y="66"/>
                  </a:lnTo>
                  <a:lnTo>
                    <a:pt x="818" y="66"/>
                  </a:lnTo>
                  <a:lnTo>
                    <a:pt x="810" y="68"/>
                  </a:lnTo>
                  <a:lnTo>
                    <a:pt x="800" y="70"/>
                  </a:lnTo>
                  <a:lnTo>
                    <a:pt x="792" y="74"/>
                  </a:lnTo>
                  <a:lnTo>
                    <a:pt x="784" y="80"/>
                  </a:lnTo>
                  <a:lnTo>
                    <a:pt x="784" y="80"/>
                  </a:lnTo>
                  <a:lnTo>
                    <a:pt x="776" y="86"/>
                  </a:lnTo>
                  <a:lnTo>
                    <a:pt x="772" y="94"/>
                  </a:lnTo>
                  <a:lnTo>
                    <a:pt x="766" y="110"/>
                  </a:lnTo>
                  <a:lnTo>
                    <a:pt x="766" y="110"/>
                  </a:lnTo>
                  <a:lnTo>
                    <a:pt x="762" y="130"/>
                  </a:lnTo>
                  <a:lnTo>
                    <a:pt x="758" y="140"/>
                  </a:lnTo>
                  <a:lnTo>
                    <a:pt x="750" y="150"/>
                  </a:lnTo>
                  <a:lnTo>
                    <a:pt x="750" y="150"/>
                  </a:lnTo>
                  <a:lnTo>
                    <a:pt x="750" y="150"/>
                  </a:lnTo>
                  <a:lnTo>
                    <a:pt x="708" y="182"/>
                  </a:lnTo>
                  <a:lnTo>
                    <a:pt x="580" y="0"/>
                  </a:lnTo>
                  <a:lnTo>
                    <a:pt x="264" y="6"/>
                  </a:lnTo>
                  <a:lnTo>
                    <a:pt x="178" y="288"/>
                  </a:lnTo>
                  <a:lnTo>
                    <a:pt x="124" y="270"/>
                  </a:lnTo>
                  <a:lnTo>
                    <a:pt x="124" y="270"/>
                  </a:lnTo>
                  <a:lnTo>
                    <a:pt x="114" y="264"/>
                  </a:lnTo>
                  <a:lnTo>
                    <a:pt x="106" y="258"/>
                  </a:lnTo>
                  <a:lnTo>
                    <a:pt x="94" y="242"/>
                  </a:lnTo>
                  <a:lnTo>
                    <a:pt x="94" y="242"/>
                  </a:lnTo>
                  <a:lnTo>
                    <a:pt x="82" y="228"/>
                  </a:lnTo>
                  <a:lnTo>
                    <a:pt x="76" y="224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58" y="218"/>
                  </a:lnTo>
                  <a:lnTo>
                    <a:pt x="48" y="216"/>
                  </a:lnTo>
                  <a:lnTo>
                    <a:pt x="38" y="218"/>
                  </a:lnTo>
                  <a:lnTo>
                    <a:pt x="30" y="220"/>
                  </a:lnTo>
                  <a:lnTo>
                    <a:pt x="30" y="220"/>
                  </a:lnTo>
                  <a:lnTo>
                    <a:pt x="22" y="224"/>
                  </a:lnTo>
                  <a:lnTo>
                    <a:pt x="14" y="230"/>
                  </a:lnTo>
                  <a:lnTo>
                    <a:pt x="8" y="240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0" y="268"/>
                  </a:lnTo>
                  <a:lnTo>
                    <a:pt x="0" y="280"/>
                  </a:lnTo>
                  <a:lnTo>
                    <a:pt x="2" y="288"/>
                  </a:lnTo>
                  <a:lnTo>
                    <a:pt x="6" y="296"/>
                  </a:lnTo>
                  <a:lnTo>
                    <a:pt x="6" y="296"/>
                  </a:lnTo>
                  <a:lnTo>
                    <a:pt x="10" y="304"/>
                  </a:lnTo>
                  <a:lnTo>
                    <a:pt x="18" y="310"/>
                  </a:lnTo>
                  <a:lnTo>
                    <a:pt x="26" y="314"/>
                  </a:lnTo>
                  <a:lnTo>
                    <a:pt x="36" y="318"/>
                  </a:lnTo>
                  <a:lnTo>
                    <a:pt x="36" y="318"/>
                  </a:lnTo>
                  <a:lnTo>
                    <a:pt x="46" y="320"/>
                  </a:lnTo>
                  <a:lnTo>
                    <a:pt x="54" y="320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90" y="308"/>
                  </a:lnTo>
                  <a:lnTo>
                    <a:pt x="100" y="306"/>
                  </a:lnTo>
                  <a:lnTo>
                    <a:pt x="112" y="306"/>
                  </a:lnTo>
                  <a:lnTo>
                    <a:pt x="112" y="306"/>
                  </a:lnTo>
                  <a:lnTo>
                    <a:pt x="114" y="308"/>
                  </a:lnTo>
                  <a:lnTo>
                    <a:pt x="168" y="324"/>
                  </a:lnTo>
                  <a:lnTo>
                    <a:pt x="90" y="584"/>
                  </a:lnTo>
                  <a:lnTo>
                    <a:pt x="352" y="764"/>
                  </a:lnTo>
                  <a:lnTo>
                    <a:pt x="492" y="730"/>
                  </a:lnTo>
                  <a:lnTo>
                    <a:pt x="490" y="726"/>
                  </a:lnTo>
                  <a:lnTo>
                    <a:pt x="490" y="726"/>
                  </a:lnTo>
                  <a:lnTo>
                    <a:pt x="486" y="720"/>
                  </a:lnTo>
                  <a:lnTo>
                    <a:pt x="472" y="712"/>
                  </a:lnTo>
                  <a:lnTo>
                    <a:pt x="472" y="712"/>
                  </a:lnTo>
                  <a:lnTo>
                    <a:pt x="462" y="706"/>
                  </a:lnTo>
                  <a:lnTo>
                    <a:pt x="450" y="696"/>
                  </a:lnTo>
                  <a:lnTo>
                    <a:pt x="442" y="684"/>
                  </a:lnTo>
                  <a:lnTo>
                    <a:pt x="434" y="670"/>
                  </a:lnTo>
                  <a:lnTo>
                    <a:pt x="434" y="670"/>
                  </a:lnTo>
                  <a:lnTo>
                    <a:pt x="430" y="656"/>
                  </a:lnTo>
                  <a:lnTo>
                    <a:pt x="428" y="640"/>
                  </a:lnTo>
                  <a:lnTo>
                    <a:pt x="428" y="626"/>
                  </a:lnTo>
                  <a:lnTo>
                    <a:pt x="432" y="610"/>
                  </a:lnTo>
                  <a:lnTo>
                    <a:pt x="432" y="610"/>
                  </a:lnTo>
                  <a:lnTo>
                    <a:pt x="438" y="594"/>
                  </a:lnTo>
                  <a:lnTo>
                    <a:pt x="450" y="582"/>
                  </a:lnTo>
                  <a:lnTo>
                    <a:pt x="466" y="570"/>
                  </a:lnTo>
                  <a:lnTo>
                    <a:pt x="484" y="560"/>
                  </a:lnTo>
                  <a:lnTo>
                    <a:pt x="484" y="560"/>
                  </a:lnTo>
                  <a:lnTo>
                    <a:pt x="504" y="554"/>
                  </a:lnTo>
                  <a:lnTo>
                    <a:pt x="524" y="554"/>
                  </a:lnTo>
                  <a:lnTo>
                    <a:pt x="542" y="556"/>
                  </a:lnTo>
                  <a:lnTo>
                    <a:pt x="556" y="564"/>
                  </a:lnTo>
                  <a:lnTo>
                    <a:pt x="556" y="564"/>
                  </a:lnTo>
                  <a:lnTo>
                    <a:pt x="570" y="574"/>
                  </a:lnTo>
                  <a:lnTo>
                    <a:pt x="580" y="586"/>
                  </a:lnTo>
                  <a:lnTo>
                    <a:pt x="588" y="598"/>
                  </a:lnTo>
                  <a:lnTo>
                    <a:pt x="594" y="612"/>
                  </a:lnTo>
                  <a:lnTo>
                    <a:pt x="594" y="612"/>
                  </a:lnTo>
                  <a:lnTo>
                    <a:pt x="598" y="628"/>
                  </a:lnTo>
                  <a:lnTo>
                    <a:pt x="598" y="642"/>
                  </a:lnTo>
                  <a:lnTo>
                    <a:pt x="596" y="654"/>
                  </a:lnTo>
                  <a:lnTo>
                    <a:pt x="594" y="666"/>
                  </a:lnTo>
                  <a:lnTo>
                    <a:pt x="594" y="666"/>
                  </a:lnTo>
                  <a:lnTo>
                    <a:pt x="590" y="680"/>
                  </a:lnTo>
                  <a:lnTo>
                    <a:pt x="588" y="686"/>
                  </a:lnTo>
                  <a:lnTo>
                    <a:pt x="596" y="704"/>
                  </a:lnTo>
                  <a:lnTo>
                    <a:pt x="814" y="652"/>
                  </a:lnTo>
                  <a:lnTo>
                    <a:pt x="814" y="652"/>
                  </a:lnTo>
                  <a:lnTo>
                    <a:pt x="814" y="652"/>
                  </a:lnTo>
                  <a:lnTo>
                    <a:pt x="816" y="652"/>
                  </a:lnTo>
                  <a:lnTo>
                    <a:pt x="882" y="430"/>
                  </a:lnTo>
                  <a:lnTo>
                    <a:pt x="882" y="430"/>
                  </a:lnTo>
                  <a:lnTo>
                    <a:pt x="878" y="426"/>
                  </a:lnTo>
                  <a:lnTo>
                    <a:pt x="874" y="422"/>
                  </a:lnTo>
                  <a:lnTo>
                    <a:pt x="874" y="4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342" y="5370"/>
              <a:ext cx="2200" cy="1385"/>
            </a:xfrm>
            <a:custGeom>
              <a:avLst/>
              <a:gdLst>
                <a:gd name="T0" fmla="*/ 0 w 880"/>
                <a:gd name="T1" fmla="*/ 46 h 554"/>
                <a:gd name="T2" fmla="*/ 0 w 880"/>
                <a:gd name="T3" fmla="*/ 46 h 554"/>
                <a:gd name="T4" fmla="*/ 2 w 880"/>
                <a:gd name="T5" fmla="*/ 54 h 554"/>
                <a:gd name="T6" fmla="*/ 4 w 880"/>
                <a:gd name="T7" fmla="*/ 60 h 554"/>
                <a:gd name="T8" fmla="*/ 8 w 880"/>
                <a:gd name="T9" fmla="*/ 66 h 554"/>
                <a:gd name="T10" fmla="*/ 12 w 880"/>
                <a:gd name="T11" fmla="*/ 70 h 554"/>
                <a:gd name="T12" fmla="*/ 714 w 880"/>
                <a:gd name="T13" fmla="*/ 554 h 554"/>
                <a:gd name="T14" fmla="*/ 778 w 880"/>
                <a:gd name="T15" fmla="*/ 338 h 554"/>
                <a:gd name="T16" fmla="*/ 762 w 880"/>
                <a:gd name="T17" fmla="*/ 334 h 554"/>
                <a:gd name="T18" fmla="*/ 762 w 880"/>
                <a:gd name="T19" fmla="*/ 334 h 554"/>
                <a:gd name="T20" fmla="*/ 756 w 880"/>
                <a:gd name="T21" fmla="*/ 334 h 554"/>
                <a:gd name="T22" fmla="*/ 740 w 880"/>
                <a:gd name="T23" fmla="*/ 340 h 554"/>
                <a:gd name="T24" fmla="*/ 740 w 880"/>
                <a:gd name="T25" fmla="*/ 340 h 554"/>
                <a:gd name="T26" fmla="*/ 728 w 880"/>
                <a:gd name="T27" fmla="*/ 344 h 554"/>
                <a:gd name="T28" fmla="*/ 716 w 880"/>
                <a:gd name="T29" fmla="*/ 346 h 554"/>
                <a:gd name="T30" fmla="*/ 700 w 880"/>
                <a:gd name="T31" fmla="*/ 348 h 554"/>
                <a:gd name="T32" fmla="*/ 684 w 880"/>
                <a:gd name="T33" fmla="*/ 344 h 554"/>
                <a:gd name="T34" fmla="*/ 684 w 880"/>
                <a:gd name="T35" fmla="*/ 344 h 554"/>
                <a:gd name="T36" fmla="*/ 670 w 880"/>
                <a:gd name="T37" fmla="*/ 338 h 554"/>
                <a:gd name="T38" fmla="*/ 656 w 880"/>
                <a:gd name="T39" fmla="*/ 332 h 554"/>
                <a:gd name="T40" fmla="*/ 644 w 880"/>
                <a:gd name="T41" fmla="*/ 322 h 554"/>
                <a:gd name="T42" fmla="*/ 634 w 880"/>
                <a:gd name="T43" fmla="*/ 308 h 554"/>
                <a:gd name="T44" fmla="*/ 634 w 880"/>
                <a:gd name="T45" fmla="*/ 308 h 554"/>
                <a:gd name="T46" fmla="*/ 628 w 880"/>
                <a:gd name="T47" fmla="*/ 294 h 554"/>
                <a:gd name="T48" fmla="*/ 624 w 880"/>
                <a:gd name="T49" fmla="*/ 276 h 554"/>
                <a:gd name="T50" fmla="*/ 624 w 880"/>
                <a:gd name="T51" fmla="*/ 258 h 554"/>
                <a:gd name="T52" fmla="*/ 628 w 880"/>
                <a:gd name="T53" fmla="*/ 238 h 554"/>
                <a:gd name="T54" fmla="*/ 628 w 880"/>
                <a:gd name="T55" fmla="*/ 238 h 554"/>
                <a:gd name="T56" fmla="*/ 636 w 880"/>
                <a:gd name="T57" fmla="*/ 218 h 554"/>
                <a:gd name="T58" fmla="*/ 648 w 880"/>
                <a:gd name="T59" fmla="*/ 202 h 554"/>
                <a:gd name="T60" fmla="*/ 662 w 880"/>
                <a:gd name="T61" fmla="*/ 190 h 554"/>
                <a:gd name="T62" fmla="*/ 676 w 880"/>
                <a:gd name="T63" fmla="*/ 182 h 554"/>
                <a:gd name="T64" fmla="*/ 676 w 880"/>
                <a:gd name="T65" fmla="*/ 182 h 554"/>
                <a:gd name="T66" fmla="*/ 692 w 880"/>
                <a:gd name="T67" fmla="*/ 178 h 554"/>
                <a:gd name="T68" fmla="*/ 708 w 880"/>
                <a:gd name="T69" fmla="*/ 176 h 554"/>
                <a:gd name="T70" fmla="*/ 722 w 880"/>
                <a:gd name="T71" fmla="*/ 178 h 554"/>
                <a:gd name="T72" fmla="*/ 736 w 880"/>
                <a:gd name="T73" fmla="*/ 182 h 554"/>
                <a:gd name="T74" fmla="*/ 736 w 880"/>
                <a:gd name="T75" fmla="*/ 182 h 554"/>
                <a:gd name="T76" fmla="*/ 752 w 880"/>
                <a:gd name="T77" fmla="*/ 190 h 554"/>
                <a:gd name="T78" fmla="*/ 762 w 880"/>
                <a:gd name="T79" fmla="*/ 198 h 554"/>
                <a:gd name="T80" fmla="*/ 772 w 880"/>
                <a:gd name="T81" fmla="*/ 206 h 554"/>
                <a:gd name="T82" fmla="*/ 780 w 880"/>
                <a:gd name="T83" fmla="*/ 216 h 554"/>
                <a:gd name="T84" fmla="*/ 780 w 880"/>
                <a:gd name="T85" fmla="*/ 216 h 554"/>
                <a:gd name="T86" fmla="*/ 788 w 880"/>
                <a:gd name="T87" fmla="*/ 228 h 554"/>
                <a:gd name="T88" fmla="*/ 792 w 880"/>
                <a:gd name="T89" fmla="*/ 232 h 554"/>
                <a:gd name="T90" fmla="*/ 808 w 880"/>
                <a:gd name="T91" fmla="*/ 238 h 554"/>
                <a:gd name="T92" fmla="*/ 880 w 880"/>
                <a:gd name="T93" fmla="*/ 0 h 554"/>
                <a:gd name="T94" fmla="*/ 28 w 880"/>
                <a:gd name="T95" fmla="*/ 18 h 554"/>
                <a:gd name="T96" fmla="*/ 28 w 880"/>
                <a:gd name="T97" fmla="*/ 18 h 554"/>
                <a:gd name="T98" fmla="*/ 18 w 880"/>
                <a:gd name="T99" fmla="*/ 20 h 554"/>
                <a:gd name="T100" fmla="*/ 8 w 880"/>
                <a:gd name="T101" fmla="*/ 26 h 554"/>
                <a:gd name="T102" fmla="*/ 2 w 880"/>
                <a:gd name="T103" fmla="*/ 36 h 554"/>
                <a:gd name="T104" fmla="*/ 0 w 880"/>
                <a:gd name="T105" fmla="*/ 46 h 554"/>
                <a:gd name="T106" fmla="*/ 0 w 880"/>
                <a:gd name="T107" fmla="*/ 4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0" h="554">
                  <a:moveTo>
                    <a:pt x="0" y="46"/>
                  </a:moveTo>
                  <a:lnTo>
                    <a:pt x="0" y="46"/>
                  </a:lnTo>
                  <a:lnTo>
                    <a:pt x="2" y="54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2" y="70"/>
                  </a:lnTo>
                  <a:lnTo>
                    <a:pt x="714" y="554"/>
                  </a:lnTo>
                  <a:lnTo>
                    <a:pt x="778" y="338"/>
                  </a:lnTo>
                  <a:lnTo>
                    <a:pt x="762" y="334"/>
                  </a:lnTo>
                  <a:lnTo>
                    <a:pt x="762" y="334"/>
                  </a:lnTo>
                  <a:lnTo>
                    <a:pt x="756" y="334"/>
                  </a:lnTo>
                  <a:lnTo>
                    <a:pt x="740" y="340"/>
                  </a:lnTo>
                  <a:lnTo>
                    <a:pt x="740" y="340"/>
                  </a:lnTo>
                  <a:lnTo>
                    <a:pt x="728" y="344"/>
                  </a:lnTo>
                  <a:lnTo>
                    <a:pt x="716" y="346"/>
                  </a:lnTo>
                  <a:lnTo>
                    <a:pt x="700" y="348"/>
                  </a:lnTo>
                  <a:lnTo>
                    <a:pt x="684" y="344"/>
                  </a:lnTo>
                  <a:lnTo>
                    <a:pt x="684" y="344"/>
                  </a:lnTo>
                  <a:lnTo>
                    <a:pt x="670" y="338"/>
                  </a:lnTo>
                  <a:lnTo>
                    <a:pt x="656" y="332"/>
                  </a:lnTo>
                  <a:lnTo>
                    <a:pt x="644" y="322"/>
                  </a:lnTo>
                  <a:lnTo>
                    <a:pt x="634" y="308"/>
                  </a:lnTo>
                  <a:lnTo>
                    <a:pt x="634" y="308"/>
                  </a:lnTo>
                  <a:lnTo>
                    <a:pt x="628" y="294"/>
                  </a:lnTo>
                  <a:lnTo>
                    <a:pt x="624" y="276"/>
                  </a:lnTo>
                  <a:lnTo>
                    <a:pt x="624" y="258"/>
                  </a:lnTo>
                  <a:lnTo>
                    <a:pt x="628" y="238"/>
                  </a:lnTo>
                  <a:lnTo>
                    <a:pt x="628" y="238"/>
                  </a:lnTo>
                  <a:lnTo>
                    <a:pt x="636" y="218"/>
                  </a:lnTo>
                  <a:lnTo>
                    <a:pt x="648" y="202"/>
                  </a:lnTo>
                  <a:lnTo>
                    <a:pt x="662" y="190"/>
                  </a:lnTo>
                  <a:lnTo>
                    <a:pt x="676" y="182"/>
                  </a:lnTo>
                  <a:lnTo>
                    <a:pt x="676" y="182"/>
                  </a:lnTo>
                  <a:lnTo>
                    <a:pt x="692" y="178"/>
                  </a:lnTo>
                  <a:lnTo>
                    <a:pt x="708" y="176"/>
                  </a:lnTo>
                  <a:lnTo>
                    <a:pt x="722" y="178"/>
                  </a:lnTo>
                  <a:lnTo>
                    <a:pt x="736" y="182"/>
                  </a:lnTo>
                  <a:lnTo>
                    <a:pt x="736" y="182"/>
                  </a:lnTo>
                  <a:lnTo>
                    <a:pt x="752" y="190"/>
                  </a:lnTo>
                  <a:lnTo>
                    <a:pt x="762" y="198"/>
                  </a:lnTo>
                  <a:lnTo>
                    <a:pt x="772" y="206"/>
                  </a:lnTo>
                  <a:lnTo>
                    <a:pt x="780" y="216"/>
                  </a:lnTo>
                  <a:lnTo>
                    <a:pt x="780" y="216"/>
                  </a:lnTo>
                  <a:lnTo>
                    <a:pt x="788" y="228"/>
                  </a:lnTo>
                  <a:lnTo>
                    <a:pt x="792" y="232"/>
                  </a:lnTo>
                  <a:lnTo>
                    <a:pt x="808" y="238"/>
                  </a:lnTo>
                  <a:lnTo>
                    <a:pt x="880" y="0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2" y="36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9197" y="7030"/>
              <a:ext cx="2245" cy="1850"/>
            </a:xfrm>
            <a:custGeom>
              <a:avLst/>
              <a:gdLst>
                <a:gd name="T0" fmla="*/ 648 w 898"/>
                <a:gd name="T1" fmla="*/ 92 h 740"/>
                <a:gd name="T2" fmla="*/ 656 w 898"/>
                <a:gd name="T3" fmla="*/ 114 h 740"/>
                <a:gd name="T4" fmla="*/ 664 w 898"/>
                <a:gd name="T5" fmla="*/ 138 h 740"/>
                <a:gd name="T6" fmla="*/ 662 w 898"/>
                <a:gd name="T7" fmla="*/ 170 h 740"/>
                <a:gd name="T8" fmla="*/ 642 w 898"/>
                <a:gd name="T9" fmla="*/ 210 h 740"/>
                <a:gd name="T10" fmla="*/ 614 w 898"/>
                <a:gd name="T11" fmla="*/ 228 h 740"/>
                <a:gd name="T12" fmla="*/ 558 w 898"/>
                <a:gd name="T13" fmla="*/ 230 h 740"/>
                <a:gd name="T14" fmla="*/ 522 w 898"/>
                <a:gd name="T15" fmla="*/ 210 h 740"/>
                <a:gd name="T16" fmla="*/ 500 w 898"/>
                <a:gd name="T17" fmla="*/ 184 h 740"/>
                <a:gd name="T18" fmla="*/ 496 w 898"/>
                <a:gd name="T19" fmla="*/ 138 h 740"/>
                <a:gd name="T20" fmla="*/ 504 w 898"/>
                <a:gd name="T21" fmla="*/ 108 h 740"/>
                <a:gd name="T22" fmla="*/ 530 w 898"/>
                <a:gd name="T23" fmla="*/ 80 h 740"/>
                <a:gd name="T24" fmla="*/ 546 w 898"/>
                <a:gd name="T25" fmla="*/ 66 h 740"/>
                <a:gd name="T26" fmla="*/ 358 w 898"/>
                <a:gd name="T27" fmla="*/ 10 h 740"/>
                <a:gd name="T28" fmla="*/ 168 w 898"/>
                <a:gd name="T29" fmla="*/ 134 h 740"/>
                <a:gd name="T30" fmla="*/ 174 w 898"/>
                <a:gd name="T31" fmla="*/ 382 h 740"/>
                <a:gd name="T32" fmla="*/ 108 w 898"/>
                <a:gd name="T33" fmla="*/ 382 h 740"/>
                <a:gd name="T34" fmla="*/ 82 w 898"/>
                <a:gd name="T35" fmla="*/ 368 h 740"/>
                <a:gd name="T36" fmla="*/ 50 w 898"/>
                <a:gd name="T37" fmla="*/ 356 h 740"/>
                <a:gd name="T38" fmla="*/ 30 w 898"/>
                <a:gd name="T39" fmla="*/ 360 h 740"/>
                <a:gd name="T40" fmla="*/ 14 w 898"/>
                <a:gd name="T41" fmla="*/ 368 h 740"/>
                <a:gd name="T42" fmla="*/ 0 w 898"/>
                <a:gd name="T43" fmla="*/ 394 h 740"/>
                <a:gd name="T44" fmla="*/ 2 w 898"/>
                <a:gd name="T45" fmla="*/ 424 h 740"/>
                <a:gd name="T46" fmla="*/ 18 w 898"/>
                <a:gd name="T47" fmla="*/ 450 h 740"/>
                <a:gd name="T48" fmla="*/ 34 w 898"/>
                <a:gd name="T49" fmla="*/ 456 h 740"/>
                <a:gd name="T50" fmla="*/ 54 w 898"/>
                <a:gd name="T51" fmla="*/ 458 h 740"/>
                <a:gd name="T52" fmla="*/ 84 w 898"/>
                <a:gd name="T53" fmla="*/ 444 h 740"/>
                <a:gd name="T54" fmla="*/ 110 w 898"/>
                <a:gd name="T55" fmla="*/ 426 h 740"/>
                <a:gd name="T56" fmla="*/ 122 w 898"/>
                <a:gd name="T57" fmla="*/ 422 h 740"/>
                <a:gd name="T58" fmla="*/ 396 w 898"/>
                <a:gd name="T59" fmla="*/ 740 h 740"/>
                <a:gd name="T60" fmla="*/ 682 w 898"/>
                <a:gd name="T61" fmla="*/ 618 h 740"/>
                <a:gd name="T62" fmla="*/ 690 w 898"/>
                <a:gd name="T63" fmla="*/ 658 h 740"/>
                <a:gd name="T64" fmla="*/ 694 w 898"/>
                <a:gd name="T65" fmla="*/ 682 h 740"/>
                <a:gd name="T66" fmla="*/ 704 w 898"/>
                <a:gd name="T67" fmla="*/ 698 h 740"/>
                <a:gd name="T68" fmla="*/ 728 w 898"/>
                <a:gd name="T69" fmla="*/ 714 h 740"/>
                <a:gd name="T70" fmla="*/ 746 w 898"/>
                <a:gd name="T71" fmla="*/ 714 h 740"/>
                <a:gd name="T72" fmla="*/ 770 w 898"/>
                <a:gd name="T73" fmla="*/ 702 h 740"/>
                <a:gd name="T74" fmla="*/ 792 w 898"/>
                <a:gd name="T75" fmla="*/ 674 h 740"/>
                <a:gd name="T76" fmla="*/ 794 w 898"/>
                <a:gd name="T77" fmla="*/ 656 h 740"/>
                <a:gd name="T78" fmla="*/ 780 w 898"/>
                <a:gd name="T79" fmla="*/ 630 h 740"/>
                <a:gd name="T80" fmla="*/ 768 w 898"/>
                <a:gd name="T81" fmla="*/ 618 h 740"/>
                <a:gd name="T82" fmla="*/ 732 w 898"/>
                <a:gd name="T83" fmla="*/ 606 h 740"/>
                <a:gd name="T84" fmla="*/ 712 w 898"/>
                <a:gd name="T85" fmla="*/ 594 h 740"/>
                <a:gd name="T86" fmla="*/ 898 w 898"/>
                <a:gd name="T87" fmla="*/ 356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8" h="740">
                  <a:moveTo>
                    <a:pt x="810" y="102"/>
                  </a:moveTo>
                  <a:lnTo>
                    <a:pt x="654" y="70"/>
                  </a:lnTo>
                  <a:lnTo>
                    <a:pt x="648" y="92"/>
                  </a:lnTo>
                  <a:lnTo>
                    <a:pt x="648" y="92"/>
                  </a:lnTo>
                  <a:lnTo>
                    <a:pt x="650" y="98"/>
                  </a:lnTo>
                  <a:lnTo>
                    <a:pt x="656" y="114"/>
                  </a:lnTo>
                  <a:lnTo>
                    <a:pt x="656" y="114"/>
                  </a:lnTo>
                  <a:lnTo>
                    <a:pt x="660" y="126"/>
                  </a:lnTo>
                  <a:lnTo>
                    <a:pt x="664" y="138"/>
                  </a:lnTo>
                  <a:lnTo>
                    <a:pt x="664" y="154"/>
                  </a:lnTo>
                  <a:lnTo>
                    <a:pt x="662" y="170"/>
                  </a:lnTo>
                  <a:lnTo>
                    <a:pt x="662" y="170"/>
                  </a:lnTo>
                  <a:lnTo>
                    <a:pt x="658" y="184"/>
                  </a:lnTo>
                  <a:lnTo>
                    <a:pt x="650" y="198"/>
                  </a:lnTo>
                  <a:lnTo>
                    <a:pt x="642" y="210"/>
                  </a:lnTo>
                  <a:lnTo>
                    <a:pt x="628" y="220"/>
                  </a:lnTo>
                  <a:lnTo>
                    <a:pt x="628" y="220"/>
                  </a:lnTo>
                  <a:lnTo>
                    <a:pt x="614" y="228"/>
                  </a:lnTo>
                  <a:lnTo>
                    <a:pt x="596" y="232"/>
                  </a:lnTo>
                  <a:lnTo>
                    <a:pt x="578" y="232"/>
                  </a:lnTo>
                  <a:lnTo>
                    <a:pt x="558" y="230"/>
                  </a:lnTo>
                  <a:lnTo>
                    <a:pt x="558" y="230"/>
                  </a:lnTo>
                  <a:lnTo>
                    <a:pt x="538" y="222"/>
                  </a:lnTo>
                  <a:lnTo>
                    <a:pt x="522" y="210"/>
                  </a:lnTo>
                  <a:lnTo>
                    <a:pt x="508" y="198"/>
                  </a:lnTo>
                  <a:lnTo>
                    <a:pt x="500" y="184"/>
                  </a:lnTo>
                  <a:lnTo>
                    <a:pt x="500" y="184"/>
                  </a:lnTo>
                  <a:lnTo>
                    <a:pt x="496" y="168"/>
                  </a:lnTo>
                  <a:lnTo>
                    <a:pt x="494" y="152"/>
                  </a:lnTo>
                  <a:lnTo>
                    <a:pt x="496" y="138"/>
                  </a:lnTo>
                  <a:lnTo>
                    <a:pt x="498" y="122"/>
                  </a:lnTo>
                  <a:lnTo>
                    <a:pt x="498" y="122"/>
                  </a:lnTo>
                  <a:lnTo>
                    <a:pt x="504" y="108"/>
                  </a:lnTo>
                  <a:lnTo>
                    <a:pt x="512" y="96"/>
                  </a:lnTo>
                  <a:lnTo>
                    <a:pt x="522" y="86"/>
                  </a:lnTo>
                  <a:lnTo>
                    <a:pt x="530" y="80"/>
                  </a:lnTo>
                  <a:lnTo>
                    <a:pt x="530" y="80"/>
                  </a:lnTo>
                  <a:lnTo>
                    <a:pt x="542" y="70"/>
                  </a:lnTo>
                  <a:lnTo>
                    <a:pt x="546" y="66"/>
                  </a:lnTo>
                  <a:lnTo>
                    <a:pt x="550" y="50"/>
                  </a:lnTo>
                  <a:lnTo>
                    <a:pt x="358" y="10"/>
                  </a:lnTo>
                  <a:lnTo>
                    <a:pt x="358" y="10"/>
                  </a:lnTo>
                  <a:lnTo>
                    <a:pt x="350" y="6"/>
                  </a:lnTo>
                  <a:lnTo>
                    <a:pt x="344" y="0"/>
                  </a:lnTo>
                  <a:lnTo>
                    <a:pt x="168" y="134"/>
                  </a:lnTo>
                  <a:lnTo>
                    <a:pt x="168" y="134"/>
                  </a:lnTo>
                  <a:lnTo>
                    <a:pt x="170" y="142"/>
                  </a:lnTo>
                  <a:lnTo>
                    <a:pt x="174" y="382"/>
                  </a:lnTo>
                  <a:lnTo>
                    <a:pt x="120" y="384"/>
                  </a:lnTo>
                  <a:lnTo>
                    <a:pt x="120" y="384"/>
                  </a:lnTo>
                  <a:lnTo>
                    <a:pt x="108" y="382"/>
                  </a:lnTo>
                  <a:lnTo>
                    <a:pt x="98" y="378"/>
                  </a:lnTo>
                  <a:lnTo>
                    <a:pt x="82" y="368"/>
                  </a:lnTo>
                  <a:lnTo>
                    <a:pt x="82" y="368"/>
                  </a:lnTo>
                  <a:lnTo>
                    <a:pt x="68" y="358"/>
                  </a:lnTo>
                  <a:lnTo>
                    <a:pt x="60" y="356"/>
                  </a:lnTo>
                  <a:lnTo>
                    <a:pt x="50" y="356"/>
                  </a:lnTo>
                  <a:lnTo>
                    <a:pt x="50" y="356"/>
                  </a:lnTo>
                  <a:lnTo>
                    <a:pt x="40" y="358"/>
                  </a:lnTo>
                  <a:lnTo>
                    <a:pt x="30" y="360"/>
                  </a:lnTo>
                  <a:lnTo>
                    <a:pt x="22" y="364"/>
                  </a:lnTo>
                  <a:lnTo>
                    <a:pt x="14" y="368"/>
                  </a:lnTo>
                  <a:lnTo>
                    <a:pt x="14" y="368"/>
                  </a:lnTo>
                  <a:lnTo>
                    <a:pt x="8" y="374"/>
                  </a:lnTo>
                  <a:lnTo>
                    <a:pt x="4" y="384"/>
                  </a:lnTo>
                  <a:lnTo>
                    <a:pt x="0" y="394"/>
                  </a:lnTo>
                  <a:lnTo>
                    <a:pt x="0" y="410"/>
                  </a:lnTo>
                  <a:lnTo>
                    <a:pt x="0" y="410"/>
                  </a:lnTo>
                  <a:lnTo>
                    <a:pt x="2" y="424"/>
                  </a:lnTo>
                  <a:lnTo>
                    <a:pt x="6" y="434"/>
                  </a:lnTo>
                  <a:lnTo>
                    <a:pt x="10" y="444"/>
                  </a:lnTo>
                  <a:lnTo>
                    <a:pt x="18" y="450"/>
                  </a:lnTo>
                  <a:lnTo>
                    <a:pt x="18" y="450"/>
                  </a:lnTo>
                  <a:lnTo>
                    <a:pt x="26" y="454"/>
                  </a:lnTo>
                  <a:lnTo>
                    <a:pt x="34" y="456"/>
                  </a:lnTo>
                  <a:lnTo>
                    <a:pt x="44" y="458"/>
                  </a:lnTo>
                  <a:lnTo>
                    <a:pt x="54" y="458"/>
                  </a:lnTo>
                  <a:lnTo>
                    <a:pt x="54" y="458"/>
                  </a:lnTo>
                  <a:lnTo>
                    <a:pt x="64" y="458"/>
                  </a:lnTo>
                  <a:lnTo>
                    <a:pt x="70" y="454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100" y="430"/>
                  </a:lnTo>
                  <a:lnTo>
                    <a:pt x="110" y="426"/>
                  </a:lnTo>
                  <a:lnTo>
                    <a:pt x="122" y="422"/>
                  </a:lnTo>
                  <a:lnTo>
                    <a:pt x="122" y="422"/>
                  </a:lnTo>
                  <a:lnTo>
                    <a:pt x="122" y="422"/>
                  </a:lnTo>
                  <a:lnTo>
                    <a:pt x="174" y="420"/>
                  </a:lnTo>
                  <a:lnTo>
                    <a:pt x="176" y="586"/>
                  </a:lnTo>
                  <a:lnTo>
                    <a:pt x="396" y="740"/>
                  </a:lnTo>
                  <a:lnTo>
                    <a:pt x="638" y="556"/>
                  </a:lnTo>
                  <a:lnTo>
                    <a:pt x="682" y="618"/>
                  </a:lnTo>
                  <a:lnTo>
                    <a:pt x="682" y="618"/>
                  </a:lnTo>
                  <a:lnTo>
                    <a:pt x="688" y="628"/>
                  </a:lnTo>
                  <a:lnTo>
                    <a:pt x="690" y="638"/>
                  </a:lnTo>
                  <a:lnTo>
                    <a:pt x="690" y="658"/>
                  </a:lnTo>
                  <a:lnTo>
                    <a:pt x="690" y="658"/>
                  </a:lnTo>
                  <a:lnTo>
                    <a:pt x="690" y="674"/>
                  </a:lnTo>
                  <a:lnTo>
                    <a:pt x="694" y="682"/>
                  </a:lnTo>
                  <a:lnTo>
                    <a:pt x="698" y="690"/>
                  </a:lnTo>
                  <a:lnTo>
                    <a:pt x="698" y="690"/>
                  </a:lnTo>
                  <a:lnTo>
                    <a:pt x="704" y="698"/>
                  </a:lnTo>
                  <a:lnTo>
                    <a:pt x="712" y="704"/>
                  </a:lnTo>
                  <a:lnTo>
                    <a:pt x="720" y="710"/>
                  </a:lnTo>
                  <a:lnTo>
                    <a:pt x="728" y="714"/>
                  </a:lnTo>
                  <a:lnTo>
                    <a:pt x="728" y="714"/>
                  </a:lnTo>
                  <a:lnTo>
                    <a:pt x="738" y="714"/>
                  </a:lnTo>
                  <a:lnTo>
                    <a:pt x="746" y="714"/>
                  </a:lnTo>
                  <a:lnTo>
                    <a:pt x="758" y="710"/>
                  </a:lnTo>
                  <a:lnTo>
                    <a:pt x="770" y="702"/>
                  </a:lnTo>
                  <a:lnTo>
                    <a:pt x="770" y="702"/>
                  </a:lnTo>
                  <a:lnTo>
                    <a:pt x="780" y="692"/>
                  </a:lnTo>
                  <a:lnTo>
                    <a:pt x="788" y="682"/>
                  </a:lnTo>
                  <a:lnTo>
                    <a:pt x="792" y="674"/>
                  </a:lnTo>
                  <a:lnTo>
                    <a:pt x="794" y="664"/>
                  </a:lnTo>
                  <a:lnTo>
                    <a:pt x="794" y="664"/>
                  </a:lnTo>
                  <a:lnTo>
                    <a:pt x="794" y="656"/>
                  </a:lnTo>
                  <a:lnTo>
                    <a:pt x="790" y="648"/>
                  </a:lnTo>
                  <a:lnTo>
                    <a:pt x="786" y="638"/>
                  </a:lnTo>
                  <a:lnTo>
                    <a:pt x="780" y="630"/>
                  </a:lnTo>
                  <a:lnTo>
                    <a:pt x="780" y="630"/>
                  </a:lnTo>
                  <a:lnTo>
                    <a:pt x="774" y="622"/>
                  </a:lnTo>
                  <a:lnTo>
                    <a:pt x="768" y="618"/>
                  </a:lnTo>
                  <a:lnTo>
                    <a:pt x="752" y="612"/>
                  </a:lnTo>
                  <a:lnTo>
                    <a:pt x="752" y="612"/>
                  </a:lnTo>
                  <a:lnTo>
                    <a:pt x="732" y="606"/>
                  </a:lnTo>
                  <a:lnTo>
                    <a:pt x="722" y="602"/>
                  </a:lnTo>
                  <a:lnTo>
                    <a:pt x="712" y="594"/>
                  </a:lnTo>
                  <a:lnTo>
                    <a:pt x="712" y="594"/>
                  </a:lnTo>
                  <a:lnTo>
                    <a:pt x="712" y="592"/>
                  </a:lnTo>
                  <a:lnTo>
                    <a:pt x="668" y="532"/>
                  </a:lnTo>
                  <a:lnTo>
                    <a:pt x="898" y="356"/>
                  </a:lnTo>
                  <a:lnTo>
                    <a:pt x="810" y="1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697" y="6820"/>
              <a:ext cx="1840" cy="2090"/>
            </a:xfrm>
            <a:custGeom>
              <a:avLst/>
              <a:gdLst>
                <a:gd name="T0" fmla="*/ 720 w 736"/>
                <a:gd name="T1" fmla="*/ 542 h 836"/>
                <a:gd name="T2" fmla="*/ 698 w 736"/>
                <a:gd name="T3" fmla="*/ 562 h 836"/>
                <a:gd name="T4" fmla="*/ 656 w 736"/>
                <a:gd name="T5" fmla="*/ 576 h 836"/>
                <a:gd name="T6" fmla="*/ 626 w 736"/>
                <a:gd name="T7" fmla="*/ 574 h 836"/>
                <a:gd name="T8" fmla="*/ 596 w 736"/>
                <a:gd name="T9" fmla="*/ 560 h 836"/>
                <a:gd name="T10" fmla="*/ 570 w 736"/>
                <a:gd name="T11" fmla="*/ 516 h 836"/>
                <a:gd name="T12" fmla="*/ 568 w 736"/>
                <a:gd name="T13" fmla="*/ 474 h 836"/>
                <a:gd name="T14" fmla="*/ 592 w 736"/>
                <a:gd name="T15" fmla="*/ 426 h 836"/>
                <a:gd name="T16" fmla="*/ 620 w 736"/>
                <a:gd name="T17" fmla="*/ 412 h 836"/>
                <a:gd name="T18" fmla="*/ 650 w 736"/>
                <a:gd name="T19" fmla="*/ 406 h 836"/>
                <a:gd name="T20" fmla="*/ 690 w 736"/>
                <a:gd name="T21" fmla="*/ 418 h 836"/>
                <a:gd name="T22" fmla="*/ 714 w 736"/>
                <a:gd name="T23" fmla="*/ 432 h 836"/>
                <a:gd name="T24" fmla="*/ 730 w 736"/>
                <a:gd name="T25" fmla="*/ 226 h 836"/>
                <a:gd name="T26" fmla="*/ 552 w 736"/>
                <a:gd name="T27" fmla="*/ 98 h 836"/>
                <a:gd name="T28" fmla="*/ 540 w 736"/>
                <a:gd name="T29" fmla="*/ 106 h 836"/>
                <a:gd name="T30" fmla="*/ 274 w 736"/>
                <a:gd name="T31" fmla="*/ 112 h 836"/>
                <a:gd name="T32" fmla="*/ 278 w 736"/>
                <a:gd name="T33" fmla="*/ 70 h 836"/>
                <a:gd name="T34" fmla="*/ 280 w 736"/>
                <a:gd name="T35" fmla="*/ 46 h 836"/>
                <a:gd name="T36" fmla="*/ 274 w 736"/>
                <a:gd name="T37" fmla="*/ 28 h 836"/>
                <a:gd name="T38" fmla="*/ 256 w 736"/>
                <a:gd name="T39" fmla="*/ 6 h 836"/>
                <a:gd name="T40" fmla="*/ 232 w 736"/>
                <a:gd name="T41" fmla="*/ 0 h 836"/>
                <a:gd name="T42" fmla="*/ 212 w 736"/>
                <a:gd name="T43" fmla="*/ 6 h 836"/>
                <a:gd name="T44" fmla="*/ 190 w 736"/>
                <a:gd name="T45" fmla="*/ 20 h 836"/>
                <a:gd name="T46" fmla="*/ 180 w 736"/>
                <a:gd name="T47" fmla="*/ 34 h 836"/>
                <a:gd name="T48" fmla="*/ 178 w 736"/>
                <a:gd name="T49" fmla="*/ 62 h 836"/>
                <a:gd name="T50" fmla="*/ 186 w 736"/>
                <a:gd name="T51" fmla="*/ 80 h 836"/>
                <a:gd name="T52" fmla="*/ 204 w 736"/>
                <a:gd name="T53" fmla="*/ 98 h 836"/>
                <a:gd name="T54" fmla="*/ 238 w 736"/>
                <a:gd name="T55" fmla="*/ 126 h 836"/>
                <a:gd name="T56" fmla="*/ 256 w 736"/>
                <a:gd name="T57" fmla="*/ 174 h 836"/>
                <a:gd name="T58" fmla="*/ 252 w 736"/>
                <a:gd name="T59" fmla="*/ 652 h 836"/>
                <a:gd name="T60" fmla="*/ 210 w 736"/>
                <a:gd name="T61" fmla="*/ 708 h 836"/>
                <a:gd name="T62" fmla="*/ 182 w 736"/>
                <a:gd name="T63" fmla="*/ 718 h 836"/>
                <a:gd name="T64" fmla="*/ 154 w 736"/>
                <a:gd name="T65" fmla="*/ 736 h 836"/>
                <a:gd name="T66" fmla="*/ 144 w 736"/>
                <a:gd name="T67" fmla="*/ 754 h 836"/>
                <a:gd name="T68" fmla="*/ 140 w 736"/>
                <a:gd name="T69" fmla="*/ 774 h 836"/>
                <a:gd name="T70" fmla="*/ 152 w 736"/>
                <a:gd name="T71" fmla="*/ 800 h 836"/>
                <a:gd name="T72" fmla="*/ 176 w 736"/>
                <a:gd name="T73" fmla="*/ 816 h 836"/>
                <a:gd name="T74" fmla="*/ 206 w 736"/>
                <a:gd name="T75" fmla="*/ 820 h 836"/>
                <a:gd name="T76" fmla="*/ 222 w 736"/>
                <a:gd name="T77" fmla="*/ 812 h 836"/>
                <a:gd name="T78" fmla="*/ 236 w 736"/>
                <a:gd name="T79" fmla="*/ 798 h 836"/>
                <a:gd name="T80" fmla="*/ 244 w 736"/>
                <a:gd name="T81" fmla="*/ 764 h 836"/>
                <a:gd name="T82" fmla="*/ 244 w 736"/>
                <a:gd name="T83" fmla="*/ 732 h 836"/>
                <a:gd name="T84" fmla="*/ 250 w 736"/>
                <a:gd name="T85" fmla="*/ 720 h 836"/>
                <a:gd name="T86" fmla="*/ 736 w 736"/>
                <a:gd name="T87" fmla="*/ 670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36" h="836">
                  <a:moveTo>
                    <a:pt x="726" y="540"/>
                  </a:moveTo>
                  <a:lnTo>
                    <a:pt x="726" y="540"/>
                  </a:lnTo>
                  <a:lnTo>
                    <a:pt x="720" y="542"/>
                  </a:lnTo>
                  <a:lnTo>
                    <a:pt x="706" y="554"/>
                  </a:lnTo>
                  <a:lnTo>
                    <a:pt x="706" y="554"/>
                  </a:lnTo>
                  <a:lnTo>
                    <a:pt x="698" y="562"/>
                  </a:lnTo>
                  <a:lnTo>
                    <a:pt x="686" y="568"/>
                  </a:lnTo>
                  <a:lnTo>
                    <a:pt x="672" y="574"/>
                  </a:lnTo>
                  <a:lnTo>
                    <a:pt x="656" y="576"/>
                  </a:lnTo>
                  <a:lnTo>
                    <a:pt x="656" y="576"/>
                  </a:lnTo>
                  <a:lnTo>
                    <a:pt x="640" y="576"/>
                  </a:lnTo>
                  <a:lnTo>
                    <a:pt x="626" y="574"/>
                  </a:lnTo>
                  <a:lnTo>
                    <a:pt x="610" y="568"/>
                  </a:lnTo>
                  <a:lnTo>
                    <a:pt x="596" y="560"/>
                  </a:lnTo>
                  <a:lnTo>
                    <a:pt x="596" y="560"/>
                  </a:lnTo>
                  <a:lnTo>
                    <a:pt x="586" y="548"/>
                  </a:lnTo>
                  <a:lnTo>
                    <a:pt x="576" y="534"/>
                  </a:lnTo>
                  <a:lnTo>
                    <a:pt x="570" y="516"/>
                  </a:lnTo>
                  <a:lnTo>
                    <a:pt x="566" y="494"/>
                  </a:lnTo>
                  <a:lnTo>
                    <a:pt x="566" y="494"/>
                  </a:lnTo>
                  <a:lnTo>
                    <a:pt x="568" y="474"/>
                  </a:lnTo>
                  <a:lnTo>
                    <a:pt x="572" y="456"/>
                  </a:lnTo>
                  <a:lnTo>
                    <a:pt x="582" y="440"/>
                  </a:lnTo>
                  <a:lnTo>
                    <a:pt x="592" y="426"/>
                  </a:lnTo>
                  <a:lnTo>
                    <a:pt x="592" y="426"/>
                  </a:lnTo>
                  <a:lnTo>
                    <a:pt x="606" y="418"/>
                  </a:lnTo>
                  <a:lnTo>
                    <a:pt x="620" y="412"/>
                  </a:lnTo>
                  <a:lnTo>
                    <a:pt x="634" y="408"/>
                  </a:lnTo>
                  <a:lnTo>
                    <a:pt x="650" y="406"/>
                  </a:lnTo>
                  <a:lnTo>
                    <a:pt x="650" y="406"/>
                  </a:lnTo>
                  <a:lnTo>
                    <a:pt x="666" y="408"/>
                  </a:lnTo>
                  <a:lnTo>
                    <a:pt x="678" y="412"/>
                  </a:lnTo>
                  <a:lnTo>
                    <a:pt x="690" y="418"/>
                  </a:lnTo>
                  <a:lnTo>
                    <a:pt x="700" y="424"/>
                  </a:lnTo>
                  <a:lnTo>
                    <a:pt x="700" y="424"/>
                  </a:lnTo>
                  <a:lnTo>
                    <a:pt x="714" y="432"/>
                  </a:lnTo>
                  <a:lnTo>
                    <a:pt x="718" y="434"/>
                  </a:lnTo>
                  <a:lnTo>
                    <a:pt x="732" y="434"/>
                  </a:lnTo>
                  <a:lnTo>
                    <a:pt x="730" y="226"/>
                  </a:lnTo>
                  <a:lnTo>
                    <a:pt x="730" y="226"/>
                  </a:lnTo>
                  <a:lnTo>
                    <a:pt x="730" y="222"/>
                  </a:lnTo>
                  <a:lnTo>
                    <a:pt x="552" y="98"/>
                  </a:lnTo>
                  <a:lnTo>
                    <a:pt x="552" y="98"/>
                  </a:lnTo>
                  <a:lnTo>
                    <a:pt x="546" y="102"/>
                  </a:lnTo>
                  <a:lnTo>
                    <a:pt x="540" y="106"/>
                  </a:lnTo>
                  <a:lnTo>
                    <a:pt x="292" y="164"/>
                  </a:lnTo>
                  <a:lnTo>
                    <a:pt x="274" y="112"/>
                  </a:lnTo>
                  <a:lnTo>
                    <a:pt x="274" y="112"/>
                  </a:lnTo>
                  <a:lnTo>
                    <a:pt x="270" y="100"/>
                  </a:lnTo>
                  <a:lnTo>
                    <a:pt x="272" y="90"/>
                  </a:lnTo>
                  <a:lnTo>
                    <a:pt x="278" y="70"/>
                  </a:lnTo>
                  <a:lnTo>
                    <a:pt x="278" y="70"/>
                  </a:lnTo>
                  <a:lnTo>
                    <a:pt x="280" y="54"/>
                  </a:lnTo>
                  <a:lnTo>
                    <a:pt x="280" y="46"/>
                  </a:lnTo>
                  <a:lnTo>
                    <a:pt x="278" y="38"/>
                  </a:lnTo>
                  <a:lnTo>
                    <a:pt x="278" y="38"/>
                  </a:lnTo>
                  <a:lnTo>
                    <a:pt x="274" y="28"/>
                  </a:lnTo>
                  <a:lnTo>
                    <a:pt x="268" y="20"/>
                  </a:lnTo>
                  <a:lnTo>
                    <a:pt x="262" y="12"/>
                  </a:lnTo>
                  <a:lnTo>
                    <a:pt x="256" y="6"/>
                  </a:lnTo>
                  <a:lnTo>
                    <a:pt x="256" y="6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22" y="2"/>
                  </a:lnTo>
                  <a:lnTo>
                    <a:pt x="212" y="6"/>
                  </a:lnTo>
                  <a:lnTo>
                    <a:pt x="212" y="6"/>
                  </a:lnTo>
                  <a:lnTo>
                    <a:pt x="198" y="12"/>
                  </a:lnTo>
                  <a:lnTo>
                    <a:pt x="190" y="20"/>
                  </a:lnTo>
                  <a:lnTo>
                    <a:pt x="184" y="26"/>
                  </a:lnTo>
                  <a:lnTo>
                    <a:pt x="180" y="34"/>
                  </a:lnTo>
                  <a:lnTo>
                    <a:pt x="180" y="34"/>
                  </a:lnTo>
                  <a:lnTo>
                    <a:pt x="178" y="44"/>
                  </a:lnTo>
                  <a:lnTo>
                    <a:pt x="178" y="52"/>
                  </a:lnTo>
                  <a:lnTo>
                    <a:pt x="178" y="62"/>
                  </a:lnTo>
                  <a:lnTo>
                    <a:pt x="182" y="72"/>
                  </a:lnTo>
                  <a:lnTo>
                    <a:pt x="182" y="72"/>
                  </a:lnTo>
                  <a:lnTo>
                    <a:pt x="186" y="80"/>
                  </a:lnTo>
                  <a:lnTo>
                    <a:pt x="190" y="86"/>
                  </a:lnTo>
                  <a:lnTo>
                    <a:pt x="204" y="98"/>
                  </a:lnTo>
                  <a:lnTo>
                    <a:pt x="204" y="98"/>
                  </a:lnTo>
                  <a:lnTo>
                    <a:pt x="222" y="108"/>
                  </a:lnTo>
                  <a:lnTo>
                    <a:pt x="230" y="116"/>
                  </a:lnTo>
                  <a:lnTo>
                    <a:pt x="238" y="126"/>
                  </a:lnTo>
                  <a:lnTo>
                    <a:pt x="238" y="126"/>
                  </a:lnTo>
                  <a:lnTo>
                    <a:pt x="238" y="126"/>
                  </a:lnTo>
                  <a:lnTo>
                    <a:pt x="256" y="174"/>
                  </a:lnTo>
                  <a:lnTo>
                    <a:pt x="78" y="216"/>
                  </a:lnTo>
                  <a:lnTo>
                    <a:pt x="0" y="476"/>
                  </a:lnTo>
                  <a:lnTo>
                    <a:pt x="252" y="652"/>
                  </a:lnTo>
                  <a:lnTo>
                    <a:pt x="218" y="700"/>
                  </a:lnTo>
                  <a:lnTo>
                    <a:pt x="218" y="700"/>
                  </a:lnTo>
                  <a:lnTo>
                    <a:pt x="210" y="708"/>
                  </a:lnTo>
                  <a:lnTo>
                    <a:pt x="200" y="712"/>
                  </a:lnTo>
                  <a:lnTo>
                    <a:pt x="182" y="718"/>
                  </a:lnTo>
                  <a:lnTo>
                    <a:pt x="182" y="718"/>
                  </a:lnTo>
                  <a:lnTo>
                    <a:pt x="166" y="726"/>
                  </a:lnTo>
                  <a:lnTo>
                    <a:pt x="160" y="730"/>
                  </a:lnTo>
                  <a:lnTo>
                    <a:pt x="154" y="736"/>
                  </a:lnTo>
                  <a:lnTo>
                    <a:pt x="154" y="736"/>
                  </a:lnTo>
                  <a:lnTo>
                    <a:pt x="148" y="746"/>
                  </a:lnTo>
                  <a:lnTo>
                    <a:pt x="144" y="754"/>
                  </a:lnTo>
                  <a:lnTo>
                    <a:pt x="140" y="764"/>
                  </a:lnTo>
                  <a:lnTo>
                    <a:pt x="140" y="774"/>
                  </a:lnTo>
                  <a:lnTo>
                    <a:pt x="140" y="774"/>
                  </a:lnTo>
                  <a:lnTo>
                    <a:pt x="142" y="782"/>
                  </a:lnTo>
                  <a:lnTo>
                    <a:pt x="146" y="792"/>
                  </a:lnTo>
                  <a:lnTo>
                    <a:pt x="152" y="800"/>
                  </a:lnTo>
                  <a:lnTo>
                    <a:pt x="164" y="810"/>
                  </a:lnTo>
                  <a:lnTo>
                    <a:pt x="164" y="810"/>
                  </a:lnTo>
                  <a:lnTo>
                    <a:pt x="176" y="816"/>
                  </a:lnTo>
                  <a:lnTo>
                    <a:pt x="188" y="820"/>
                  </a:lnTo>
                  <a:lnTo>
                    <a:pt x="198" y="822"/>
                  </a:lnTo>
                  <a:lnTo>
                    <a:pt x="206" y="820"/>
                  </a:lnTo>
                  <a:lnTo>
                    <a:pt x="206" y="820"/>
                  </a:lnTo>
                  <a:lnTo>
                    <a:pt x="214" y="818"/>
                  </a:lnTo>
                  <a:lnTo>
                    <a:pt x="222" y="812"/>
                  </a:lnTo>
                  <a:lnTo>
                    <a:pt x="230" y="806"/>
                  </a:lnTo>
                  <a:lnTo>
                    <a:pt x="236" y="798"/>
                  </a:lnTo>
                  <a:lnTo>
                    <a:pt x="236" y="798"/>
                  </a:lnTo>
                  <a:lnTo>
                    <a:pt x="240" y="790"/>
                  </a:lnTo>
                  <a:lnTo>
                    <a:pt x="244" y="782"/>
                  </a:lnTo>
                  <a:lnTo>
                    <a:pt x="244" y="764"/>
                  </a:lnTo>
                  <a:lnTo>
                    <a:pt x="244" y="764"/>
                  </a:lnTo>
                  <a:lnTo>
                    <a:pt x="244" y="744"/>
                  </a:lnTo>
                  <a:lnTo>
                    <a:pt x="244" y="732"/>
                  </a:lnTo>
                  <a:lnTo>
                    <a:pt x="248" y="722"/>
                  </a:lnTo>
                  <a:lnTo>
                    <a:pt x="248" y="722"/>
                  </a:lnTo>
                  <a:lnTo>
                    <a:pt x="250" y="720"/>
                  </a:lnTo>
                  <a:lnTo>
                    <a:pt x="284" y="674"/>
                  </a:lnTo>
                  <a:lnTo>
                    <a:pt x="516" y="836"/>
                  </a:lnTo>
                  <a:lnTo>
                    <a:pt x="736" y="670"/>
                  </a:lnTo>
                  <a:lnTo>
                    <a:pt x="734" y="540"/>
                  </a:lnTo>
                  <a:lnTo>
                    <a:pt x="726" y="5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10272" y="8020"/>
              <a:ext cx="1955" cy="2215"/>
            </a:xfrm>
            <a:custGeom>
              <a:avLst/>
              <a:gdLst>
                <a:gd name="T0" fmla="*/ 482 w 782"/>
                <a:gd name="T1" fmla="*/ 0 h 886"/>
                <a:gd name="T2" fmla="*/ 288 w 782"/>
                <a:gd name="T3" fmla="*/ 148 h 886"/>
                <a:gd name="T4" fmla="*/ 308 w 782"/>
                <a:gd name="T5" fmla="*/ 176 h 886"/>
                <a:gd name="T6" fmla="*/ 308 w 782"/>
                <a:gd name="T7" fmla="*/ 176 h 886"/>
                <a:gd name="T8" fmla="*/ 314 w 782"/>
                <a:gd name="T9" fmla="*/ 178 h 886"/>
                <a:gd name="T10" fmla="*/ 330 w 782"/>
                <a:gd name="T11" fmla="*/ 184 h 886"/>
                <a:gd name="T12" fmla="*/ 330 w 782"/>
                <a:gd name="T13" fmla="*/ 184 h 886"/>
                <a:gd name="T14" fmla="*/ 342 w 782"/>
                <a:gd name="T15" fmla="*/ 188 h 886"/>
                <a:gd name="T16" fmla="*/ 354 w 782"/>
                <a:gd name="T17" fmla="*/ 194 h 886"/>
                <a:gd name="T18" fmla="*/ 366 w 782"/>
                <a:gd name="T19" fmla="*/ 202 h 886"/>
                <a:gd name="T20" fmla="*/ 378 w 782"/>
                <a:gd name="T21" fmla="*/ 214 h 886"/>
                <a:gd name="T22" fmla="*/ 378 w 782"/>
                <a:gd name="T23" fmla="*/ 214 h 886"/>
                <a:gd name="T24" fmla="*/ 386 w 782"/>
                <a:gd name="T25" fmla="*/ 226 h 886"/>
                <a:gd name="T26" fmla="*/ 392 w 782"/>
                <a:gd name="T27" fmla="*/ 240 h 886"/>
                <a:gd name="T28" fmla="*/ 396 w 782"/>
                <a:gd name="T29" fmla="*/ 256 h 886"/>
                <a:gd name="T30" fmla="*/ 398 w 782"/>
                <a:gd name="T31" fmla="*/ 272 h 886"/>
                <a:gd name="T32" fmla="*/ 398 w 782"/>
                <a:gd name="T33" fmla="*/ 272 h 886"/>
                <a:gd name="T34" fmla="*/ 394 w 782"/>
                <a:gd name="T35" fmla="*/ 288 h 886"/>
                <a:gd name="T36" fmla="*/ 386 w 782"/>
                <a:gd name="T37" fmla="*/ 304 h 886"/>
                <a:gd name="T38" fmla="*/ 376 w 782"/>
                <a:gd name="T39" fmla="*/ 320 h 886"/>
                <a:gd name="T40" fmla="*/ 360 w 782"/>
                <a:gd name="T41" fmla="*/ 332 h 886"/>
                <a:gd name="T42" fmla="*/ 360 w 782"/>
                <a:gd name="T43" fmla="*/ 332 h 886"/>
                <a:gd name="T44" fmla="*/ 342 w 782"/>
                <a:gd name="T45" fmla="*/ 344 h 886"/>
                <a:gd name="T46" fmla="*/ 324 w 782"/>
                <a:gd name="T47" fmla="*/ 350 h 886"/>
                <a:gd name="T48" fmla="*/ 306 w 782"/>
                <a:gd name="T49" fmla="*/ 352 h 886"/>
                <a:gd name="T50" fmla="*/ 290 w 782"/>
                <a:gd name="T51" fmla="*/ 350 h 886"/>
                <a:gd name="T52" fmla="*/ 290 w 782"/>
                <a:gd name="T53" fmla="*/ 350 h 886"/>
                <a:gd name="T54" fmla="*/ 274 w 782"/>
                <a:gd name="T55" fmla="*/ 344 h 886"/>
                <a:gd name="T56" fmla="*/ 260 w 782"/>
                <a:gd name="T57" fmla="*/ 336 h 886"/>
                <a:gd name="T58" fmla="*/ 250 w 782"/>
                <a:gd name="T59" fmla="*/ 324 h 886"/>
                <a:gd name="T60" fmla="*/ 240 w 782"/>
                <a:gd name="T61" fmla="*/ 314 h 886"/>
                <a:gd name="T62" fmla="*/ 240 w 782"/>
                <a:gd name="T63" fmla="*/ 314 h 886"/>
                <a:gd name="T64" fmla="*/ 232 w 782"/>
                <a:gd name="T65" fmla="*/ 300 h 886"/>
                <a:gd name="T66" fmla="*/ 228 w 782"/>
                <a:gd name="T67" fmla="*/ 286 h 886"/>
                <a:gd name="T68" fmla="*/ 226 w 782"/>
                <a:gd name="T69" fmla="*/ 272 h 886"/>
                <a:gd name="T70" fmla="*/ 226 w 782"/>
                <a:gd name="T71" fmla="*/ 262 h 886"/>
                <a:gd name="T72" fmla="*/ 226 w 782"/>
                <a:gd name="T73" fmla="*/ 262 h 886"/>
                <a:gd name="T74" fmla="*/ 226 w 782"/>
                <a:gd name="T75" fmla="*/ 246 h 886"/>
                <a:gd name="T76" fmla="*/ 224 w 782"/>
                <a:gd name="T77" fmla="*/ 242 h 886"/>
                <a:gd name="T78" fmla="*/ 204 w 782"/>
                <a:gd name="T79" fmla="*/ 212 h 886"/>
                <a:gd name="T80" fmla="*/ 0 w 782"/>
                <a:gd name="T81" fmla="*/ 368 h 886"/>
                <a:gd name="T82" fmla="*/ 736 w 782"/>
                <a:gd name="T83" fmla="*/ 882 h 886"/>
                <a:gd name="T84" fmla="*/ 736 w 782"/>
                <a:gd name="T85" fmla="*/ 882 h 886"/>
                <a:gd name="T86" fmla="*/ 748 w 782"/>
                <a:gd name="T87" fmla="*/ 886 h 886"/>
                <a:gd name="T88" fmla="*/ 758 w 782"/>
                <a:gd name="T89" fmla="*/ 886 h 886"/>
                <a:gd name="T90" fmla="*/ 768 w 782"/>
                <a:gd name="T91" fmla="*/ 882 h 886"/>
                <a:gd name="T92" fmla="*/ 778 w 782"/>
                <a:gd name="T93" fmla="*/ 874 h 886"/>
                <a:gd name="T94" fmla="*/ 778 w 782"/>
                <a:gd name="T95" fmla="*/ 874 h 886"/>
                <a:gd name="T96" fmla="*/ 780 w 782"/>
                <a:gd name="T97" fmla="*/ 868 h 886"/>
                <a:gd name="T98" fmla="*/ 782 w 782"/>
                <a:gd name="T99" fmla="*/ 862 h 886"/>
                <a:gd name="T100" fmla="*/ 782 w 782"/>
                <a:gd name="T101" fmla="*/ 854 h 886"/>
                <a:gd name="T102" fmla="*/ 780 w 782"/>
                <a:gd name="T103" fmla="*/ 848 h 886"/>
                <a:gd name="T104" fmla="*/ 482 w 782"/>
                <a:gd name="T105" fmla="*/ 0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2" h="886">
                  <a:moveTo>
                    <a:pt x="482" y="0"/>
                  </a:moveTo>
                  <a:lnTo>
                    <a:pt x="288" y="148"/>
                  </a:lnTo>
                  <a:lnTo>
                    <a:pt x="308" y="176"/>
                  </a:lnTo>
                  <a:lnTo>
                    <a:pt x="308" y="176"/>
                  </a:lnTo>
                  <a:lnTo>
                    <a:pt x="314" y="178"/>
                  </a:lnTo>
                  <a:lnTo>
                    <a:pt x="330" y="184"/>
                  </a:lnTo>
                  <a:lnTo>
                    <a:pt x="330" y="184"/>
                  </a:lnTo>
                  <a:lnTo>
                    <a:pt x="342" y="188"/>
                  </a:lnTo>
                  <a:lnTo>
                    <a:pt x="354" y="194"/>
                  </a:lnTo>
                  <a:lnTo>
                    <a:pt x="366" y="202"/>
                  </a:lnTo>
                  <a:lnTo>
                    <a:pt x="378" y="214"/>
                  </a:lnTo>
                  <a:lnTo>
                    <a:pt x="378" y="214"/>
                  </a:lnTo>
                  <a:lnTo>
                    <a:pt x="386" y="226"/>
                  </a:lnTo>
                  <a:lnTo>
                    <a:pt x="392" y="240"/>
                  </a:lnTo>
                  <a:lnTo>
                    <a:pt x="396" y="256"/>
                  </a:lnTo>
                  <a:lnTo>
                    <a:pt x="398" y="272"/>
                  </a:lnTo>
                  <a:lnTo>
                    <a:pt x="398" y="272"/>
                  </a:lnTo>
                  <a:lnTo>
                    <a:pt x="394" y="288"/>
                  </a:lnTo>
                  <a:lnTo>
                    <a:pt x="386" y="304"/>
                  </a:lnTo>
                  <a:lnTo>
                    <a:pt x="376" y="320"/>
                  </a:lnTo>
                  <a:lnTo>
                    <a:pt x="360" y="332"/>
                  </a:lnTo>
                  <a:lnTo>
                    <a:pt x="360" y="332"/>
                  </a:lnTo>
                  <a:lnTo>
                    <a:pt x="342" y="344"/>
                  </a:lnTo>
                  <a:lnTo>
                    <a:pt x="324" y="350"/>
                  </a:lnTo>
                  <a:lnTo>
                    <a:pt x="306" y="352"/>
                  </a:lnTo>
                  <a:lnTo>
                    <a:pt x="290" y="350"/>
                  </a:lnTo>
                  <a:lnTo>
                    <a:pt x="290" y="350"/>
                  </a:lnTo>
                  <a:lnTo>
                    <a:pt x="274" y="344"/>
                  </a:lnTo>
                  <a:lnTo>
                    <a:pt x="260" y="336"/>
                  </a:lnTo>
                  <a:lnTo>
                    <a:pt x="250" y="324"/>
                  </a:lnTo>
                  <a:lnTo>
                    <a:pt x="240" y="314"/>
                  </a:lnTo>
                  <a:lnTo>
                    <a:pt x="240" y="314"/>
                  </a:lnTo>
                  <a:lnTo>
                    <a:pt x="232" y="300"/>
                  </a:lnTo>
                  <a:lnTo>
                    <a:pt x="228" y="286"/>
                  </a:lnTo>
                  <a:lnTo>
                    <a:pt x="226" y="272"/>
                  </a:lnTo>
                  <a:lnTo>
                    <a:pt x="226" y="262"/>
                  </a:lnTo>
                  <a:lnTo>
                    <a:pt x="226" y="262"/>
                  </a:lnTo>
                  <a:lnTo>
                    <a:pt x="226" y="246"/>
                  </a:lnTo>
                  <a:lnTo>
                    <a:pt x="224" y="242"/>
                  </a:lnTo>
                  <a:lnTo>
                    <a:pt x="204" y="212"/>
                  </a:lnTo>
                  <a:lnTo>
                    <a:pt x="0" y="368"/>
                  </a:lnTo>
                  <a:lnTo>
                    <a:pt x="736" y="882"/>
                  </a:lnTo>
                  <a:lnTo>
                    <a:pt x="736" y="882"/>
                  </a:lnTo>
                  <a:lnTo>
                    <a:pt x="748" y="886"/>
                  </a:lnTo>
                  <a:lnTo>
                    <a:pt x="758" y="886"/>
                  </a:lnTo>
                  <a:lnTo>
                    <a:pt x="768" y="882"/>
                  </a:lnTo>
                  <a:lnTo>
                    <a:pt x="778" y="874"/>
                  </a:lnTo>
                  <a:lnTo>
                    <a:pt x="778" y="874"/>
                  </a:lnTo>
                  <a:lnTo>
                    <a:pt x="780" y="868"/>
                  </a:lnTo>
                  <a:lnTo>
                    <a:pt x="782" y="862"/>
                  </a:lnTo>
                  <a:lnTo>
                    <a:pt x="782" y="854"/>
                  </a:lnTo>
                  <a:lnTo>
                    <a:pt x="780" y="84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7012" y="8110"/>
              <a:ext cx="1895" cy="2235"/>
            </a:xfrm>
            <a:custGeom>
              <a:avLst/>
              <a:gdLst>
                <a:gd name="T0" fmla="*/ 552 w 758"/>
                <a:gd name="T1" fmla="*/ 222 h 894"/>
                <a:gd name="T2" fmla="*/ 552 w 758"/>
                <a:gd name="T3" fmla="*/ 222 h 894"/>
                <a:gd name="T4" fmla="*/ 550 w 758"/>
                <a:gd name="T5" fmla="*/ 230 h 894"/>
                <a:gd name="T6" fmla="*/ 552 w 758"/>
                <a:gd name="T7" fmla="*/ 246 h 894"/>
                <a:gd name="T8" fmla="*/ 552 w 758"/>
                <a:gd name="T9" fmla="*/ 246 h 894"/>
                <a:gd name="T10" fmla="*/ 552 w 758"/>
                <a:gd name="T11" fmla="*/ 258 h 894"/>
                <a:gd name="T12" fmla="*/ 550 w 758"/>
                <a:gd name="T13" fmla="*/ 272 h 894"/>
                <a:gd name="T14" fmla="*/ 546 w 758"/>
                <a:gd name="T15" fmla="*/ 286 h 894"/>
                <a:gd name="T16" fmla="*/ 538 w 758"/>
                <a:gd name="T17" fmla="*/ 300 h 894"/>
                <a:gd name="T18" fmla="*/ 538 w 758"/>
                <a:gd name="T19" fmla="*/ 300 h 894"/>
                <a:gd name="T20" fmla="*/ 528 w 758"/>
                <a:gd name="T21" fmla="*/ 312 h 894"/>
                <a:gd name="T22" fmla="*/ 518 w 758"/>
                <a:gd name="T23" fmla="*/ 322 h 894"/>
                <a:gd name="T24" fmla="*/ 504 w 758"/>
                <a:gd name="T25" fmla="*/ 332 h 894"/>
                <a:gd name="T26" fmla="*/ 488 w 758"/>
                <a:gd name="T27" fmla="*/ 338 h 894"/>
                <a:gd name="T28" fmla="*/ 488 w 758"/>
                <a:gd name="T29" fmla="*/ 338 h 894"/>
                <a:gd name="T30" fmla="*/ 472 w 758"/>
                <a:gd name="T31" fmla="*/ 340 h 894"/>
                <a:gd name="T32" fmla="*/ 454 w 758"/>
                <a:gd name="T33" fmla="*/ 338 h 894"/>
                <a:gd name="T34" fmla="*/ 436 w 758"/>
                <a:gd name="T35" fmla="*/ 332 h 894"/>
                <a:gd name="T36" fmla="*/ 418 w 758"/>
                <a:gd name="T37" fmla="*/ 320 h 894"/>
                <a:gd name="T38" fmla="*/ 418 w 758"/>
                <a:gd name="T39" fmla="*/ 320 h 894"/>
                <a:gd name="T40" fmla="*/ 402 w 758"/>
                <a:gd name="T41" fmla="*/ 308 h 894"/>
                <a:gd name="T42" fmla="*/ 392 w 758"/>
                <a:gd name="T43" fmla="*/ 292 h 894"/>
                <a:gd name="T44" fmla="*/ 384 w 758"/>
                <a:gd name="T45" fmla="*/ 274 h 894"/>
                <a:gd name="T46" fmla="*/ 380 w 758"/>
                <a:gd name="T47" fmla="*/ 258 h 894"/>
                <a:gd name="T48" fmla="*/ 380 w 758"/>
                <a:gd name="T49" fmla="*/ 258 h 894"/>
                <a:gd name="T50" fmla="*/ 382 w 758"/>
                <a:gd name="T51" fmla="*/ 242 h 894"/>
                <a:gd name="T52" fmla="*/ 386 w 758"/>
                <a:gd name="T53" fmla="*/ 228 h 894"/>
                <a:gd name="T54" fmla="*/ 392 w 758"/>
                <a:gd name="T55" fmla="*/ 214 h 894"/>
                <a:gd name="T56" fmla="*/ 400 w 758"/>
                <a:gd name="T57" fmla="*/ 200 h 894"/>
                <a:gd name="T58" fmla="*/ 400 w 758"/>
                <a:gd name="T59" fmla="*/ 200 h 894"/>
                <a:gd name="T60" fmla="*/ 410 w 758"/>
                <a:gd name="T61" fmla="*/ 190 h 894"/>
                <a:gd name="T62" fmla="*/ 422 w 758"/>
                <a:gd name="T63" fmla="*/ 182 h 894"/>
                <a:gd name="T64" fmla="*/ 434 w 758"/>
                <a:gd name="T65" fmla="*/ 176 h 894"/>
                <a:gd name="T66" fmla="*/ 444 w 758"/>
                <a:gd name="T67" fmla="*/ 172 h 894"/>
                <a:gd name="T68" fmla="*/ 444 w 758"/>
                <a:gd name="T69" fmla="*/ 172 h 894"/>
                <a:gd name="T70" fmla="*/ 460 w 758"/>
                <a:gd name="T71" fmla="*/ 166 h 894"/>
                <a:gd name="T72" fmla="*/ 464 w 758"/>
                <a:gd name="T73" fmla="*/ 164 h 894"/>
                <a:gd name="T74" fmla="*/ 474 w 758"/>
                <a:gd name="T75" fmla="*/ 148 h 894"/>
                <a:gd name="T76" fmla="*/ 262 w 758"/>
                <a:gd name="T77" fmla="*/ 0 h 894"/>
                <a:gd name="T78" fmla="*/ 2 w 758"/>
                <a:gd name="T79" fmla="*/ 856 h 894"/>
                <a:gd name="T80" fmla="*/ 2 w 758"/>
                <a:gd name="T81" fmla="*/ 856 h 894"/>
                <a:gd name="T82" fmla="*/ 0 w 758"/>
                <a:gd name="T83" fmla="*/ 868 h 894"/>
                <a:gd name="T84" fmla="*/ 4 w 758"/>
                <a:gd name="T85" fmla="*/ 878 h 894"/>
                <a:gd name="T86" fmla="*/ 12 w 758"/>
                <a:gd name="T87" fmla="*/ 888 h 894"/>
                <a:gd name="T88" fmla="*/ 22 w 758"/>
                <a:gd name="T89" fmla="*/ 892 h 894"/>
                <a:gd name="T90" fmla="*/ 22 w 758"/>
                <a:gd name="T91" fmla="*/ 892 h 894"/>
                <a:gd name="T92" fmla="*/ 28 w 758"/>
                <a:gd name="T93" fmla="*/ 894 h 894"/>
                <a:gd name="T94" fmla="*/ 34 w 758"/>
                <a:gd name="T95" fmla="*/ 894 h 894"/>
                <a:gd name="T96" fmla="*/ 42 w 758"/>
                <a:gd name="T97" fmla="*/ 892 h 894"/>
                <a:gd name="T98" fmla="*/ 48 w 758"/>
                <a:gd name="T99" fmla="*/ 888 h 894"/>
                <a:gd name="T100" fmla="*/ 758 w 758"/>
                <a:gd name="T101" fmla="*/ 346 h 894"/>
                <a:gd name="T102" fmla="*/ 562 w 758"/>
                <a:gd name="T103" fmla="*/ 210 h 894"/>
                <a:gd name="T104" fmla="*/ 552 w 758"/>
                <a:gd name="T105" fmla="*/ 22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8" h="894">
                  <a:moveTo>
                    <a:pt x="552" y="222"/>
                  </a:moveTo>
                  <a:lnTo>
                    <a:pt x="552" y="222"/>
                  </a:lnTo>
                  <a:lnTo>
                    <a:pt x="550" y="230"/>
                  </a:lnTo>
                  <a:lnTo>
                    <a:pt x="552" y="246"/>
                  </a:lnTo>
                  <a:lnTo>
                    <a:pt x="552" y="246"/>
                  </a:lnTo>
                  <a:lnTo>
                    <a:pt x="552" y="258"/>
                  </a:lnTo>
                  <a:lnTo>
                    <a:pt x="550" y="272"/>
                  </a:lnTo>
                  <a:lnTo>
                    <a:pt x="546" y="286"/>
                  </a:lnTo>
                  <a:lnTo>
                    <a:pt x="538" y="300"/>
                  </a:lnTo>
                  <a:lnTo>
                    <a:pt x="538" y="300"/>
                  </a:lnTo>
                  <a:lnTo>
                    <a:pt x="528" y="312"/>
                  </a:lnTo>
                  <a:lnTo>
                    <a:pt x="518" y="322"/>
                  </a:lnTo>
                  <a:lnTo>
                    <a:pt x="504" y="332"/>
                  </a:lnTo>
                  <a:lnTo>
                    <a:pt x="488" y="338"/>
                  </a:lnTo>
                  <a:lnTo>
                    <a:pt x="488" y="338"/>
                  </a:lnTo>
                  <a:lnTo>
                    <a:pt x="472" y="340"/>
                  </a:lnTo>
                  <a:lnTo>
                    <a:pt x="454" y="338"/>
                  </a:lnTo>
                  <a:lnTo>
                    <a:pt x="436" y="332"/>
                  </a:lnTo>
                  <a:lnTo>
                    <a:pt x="418" y="320"/>
                  </a:lnTo>
                  <a:lnTo>
                    <a:pt x="418" y="320"/>
                  </a:lnTo>
                  <a:lnTo>
                    <a:pt x="402" y="308"/>
                  </a:lnTo>
                  <a:lnTo>
                    <a:pt x="392" y="292"/>
                  </a:lnTo>
                  <a:lnTo>
                    <a:pt x="384" y="274"/>
                  </a:lnTo>
                  <a:lnTo>
                    <a:pt x="380" y="258"/>
                  </a:lnTo>
                  <a:lnTo>
                    <a:pt x="380" y="258"/>
                  </a:lnTo>
                  <a:lnTo>
                    <a:pt x="382" y="242"/>
                  </a:lnTo>
                  <a:lnTo>
                    <a:pt x="386" y="228"/>
                  </a:lnTo>
                  <a:lnTo>
                    <a:pt x="392" y="214"/>
                  </a:lnTo>
                  <a:lnTo>
                    <a:pt x="400" y="200"/>
                  </a:lnTo>
                  <a:lnTo>
                    <a:pt x="400" y="200"/>
                  </a:lnTo>
                  <a:lnTo>
                    <a:pt x="410" y="190"/>
                  </a:lnTo>
                  <a:lnTo>
                    <a:pt x="422" y="182"/>
                  </a:lnTo>
                  <a:lnTo>
                    <a:pt x="434" y="176"/>
                  </a:lnTo>
                  <a:lnTo>
                    <a:pt x="444" y="172"/>
                  </a:lnTo>
                  <a:lnTo>
                    <a:pt x="444" y="172"/>
                  </a:lnTo>
                  <a:lnTo>
                    <a:pt x="460" y="166"/>
                  </a:lnTo>
                  <a:lnTo>
                    <a:pt x="464" y="164"/>
                  </a:lnTo>
                  <a:lnTo>
                    <a:pt x="474" y="148"/>
                  </a:lnTo>
                  <a:lnTo>
                    <a:pt x="262" y="0"/>
                  </a:lnTo>
                  <a:lnTo>
                    <a:pt x="2" y="856"/>
                  </a:lnTo>
                  <a:lnTo>
                    <a:pt x="2" y="856"/>
                  </a:lnTo>
                  <a:lnTo>
                    <a:pt x="0" y="868"/>
                  </a:lnTo>
                  <a:lnTo>
                    <a:pt x="4" y="878"/>
                  </a:lnTo>
                  <a:lnTo>
                    <a:pt x="12" y="888"/>
                  </a:lnTo>
                  <a:lnTo>
                    <a:pt x="22" y="892"/>
                  </a:lnTo>
                  <a:lnTo>
                    <a:pt x="22" y="892"/>
                  </a:lnTo>
                  <a:lnTo>
                    <a:pt x="28" y="894"/>
                  </a:lnTo>
                  <a:lnTo>
                    <a:pt x="34" y="894"/>
                  </a:lnTo>
                  <a:lnTo>
                    <a:pt x="42" y="892"/>
                  </a:lnTo>
                  <a:lnTo>
                    <a:pt x="48" y="888"/>
                  </a:lnTo>
                  <a:lnTo>
                    <a:pt x="758" y="346"/>
                  </a:lnTo>
                  <a:lnTo>
                    <a:pt x="562" y="210"/>
                  </a:lnTo>
                  <a:lnTo>
                    <a:pt x="552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文本框 63">
            <a:extLst>
              <a:ext uri="{FF2B5EF4-FFF2-40B4-BE49-F238E27FC236}">
                <a16:creationId xmlns:a16="http://schemas.microsoft.com/office/drawing/2014/main" id="{6907C466-461C-40F1-BCB7-71ACB4BDA115}"/>
              </a:ext>
            </a:extLst>
          </p:cNvPr>
          <p:cNvSpPr txBox="1">
            <a:spLocks noChangeArrowheads="1"/>
          </p:cNvSpPr>
          <p:nvPr/>
        </p:nvSpPr>
        <p:spPr bwMode="auto">
          <a:xfrm rot="21593634">
            <a:off x="941917" y="2272572"/>
            <a:ext cx="2129059" cy="7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口腔护理前，气囊一定充满气体，以防口水顺气管插管流人下呼吸道造成肺部感染。</a:t>
            </a:r>
          </a:p>
        </p:txBody>
      </p:sp>
      <p:sp>
        <p:nvSpPr>
          <p:cNvPr id="18" name="文本框 64">
            <a:extLst>
              <a:ext uri="{FF2B5EF4-FFF2-40B4-BE49-F238E27FC236}">
                <a16:creationId xmlns:a16="http://schemas.microsoft.com/office/drawing/2014/main" id="{639FBF48-DA7B-4026-A0DB-8731333780C1}"/>
              </a:ext>
            </a:extLst>
          </p:cNvPr>
          <p:cNvSpPr txBox="1">
            <a:spLocks noChangeArrowheads="1"/>
          </p:cNvSpPr>
          <p:nvPr/>
        </p:nvSpPr>
        <p:spPr bwMode="auto">
          <a:xfrm rot="21596408">
            <a:off x="941735" y="4864934"/>
            <a:ext cx="2292198" cy="10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至少两名护士同时完成，切记一名护士一定要固定好气管插管。如病人出现恶心，嘱 病人轻咬牙垫同时做深呼吸。  </a:t>
            </a:r>
          </a:p>
        </p:txBody>
      </p:sp>
      <p:sp>
        <p:nvSpPr>
          <p:cNvPr id="19" name="文本框 67">
            <a:extLst>
              <a:ext uri="{FF2B5EF4-FFF2-40B4-BE49-F238E27FC236}">
                <a16:creationId xmlns:a16="http://schemas.microsoft.com/office/drawing/2014/main" id="{B29DA700-7E20-4D9A-BF42-2E0449567E19}"/>
              </a:ext>
            </a:extLst>
          </p:cNvPr>
          <p:cNvSpPr txBox="1">
            <a:spLocks noChangeArrowheads="1"/>
          </p:cNvSpPr>
          <p:nvPr/>
        </p:nvSpPr>
        <p:spPr bwMode="auto">
          <a:xfrm rot="21582745">
            <a:off x="8970881" y="2234247"/>
            <a:ext cx="2001311" cy="7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口腔护理完毕后，擦净面部胶布痕迹，胶布交叉固定气管插管。</a:t>
            </a:r>
          </a:p>
        </p:txBody>
      </p:sp>
      <p:sp>
        <p:nvSpPr>
          <p:cNvPr id="20" name="文本框 66">
            <a:extLst>
              <a:ext uri="{FF2B5EF4-FFF2-40B4-BE49-F238E27FC236}">
                <a16:creationId xmlns:a16="http://schemas.microsoft.com/office/drawing/2014/main" id="{9B498BF7-48CB-4F6A-B701-F19CE698942B}"/>
              </a:ext>
            </a:extLst>
          </p:cNvPr>
          <p:cNvSpPr txBox="1">
            <a:spLocks noChangeArrowheads="1"/>
          </p:cNvSpPr>
          <p:nvPr/>
        </p:nvSpPr>
        <p:spPr bwMode="auto">
          <a:xfrm rot="31508">
            <a:off x="8956595" y="4344514"/>
            <a:ext cx="2650852" cy="158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dirty="0">
                <a:solidFill>
                  <a:schemeClr val="bg1"/>
                </a:solidFill>
                <a:cs typeface="+mn-ea"/>
                <a:sym typeface="+mn-lt"/>
              </a:rPr>
              <a:t>一名护士固定好气管插管及牙垫，去掉固定气管插管的胶布，嘱病人慢慢张口，将牙垫移至到病人一侧磨牙，并将气管插管轻轻偏向牙垫。另一名护士做该侧口腔护理（方法同昏迷病人口腔护理）。同法将牙垫及气管插管移至病人另一侧磨牙，再行另一侧口腔护理。</a:t>
            </a:r>
          </a:p>
        </p:txBody>
      </p:sp>
    </p:spTree>
    <p:extLst>
      <p:ext uri="{BB962C8B-B14F-4D97-AF65-F5344CB8AC3E}">
        <p14:creationId xmlns:p14="http://schemas.microsoft.com/office/powerpoint/2010/main" val="3556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89120" y="0"/>
            <a:ext cx="7802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791200" y="-10160"/>
            <a:ext cx="0" cy="6868160"/>
          </a:xfrm>
          <a:prstGeom prst="line">
            <a:avLst/>
          </a:prstGeom>
          <a:ln w="31750">
            <a:solidFill>
              <a:srgbClr val="00AEB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881380" y="1788160"/>
            <a:ext cx="3271520" cy="3271520"/>
          </a:xfrm>
          <a:prstGeom prst="ellipse">
            <a:avLst/>
          </a:pr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spc="600" dirty="0">
                <a:solidFill>
                  <a:schemeClr val="bg1"/>
                </a:solidFill>
                <a:cs typeface="+mn-ea"/>
                <a:sym typeface="+mn-lt"/>
              </a:rPr>
              <a:t>目录</a:t>
            </a:r>
            <a:endParaRPr lang="en-US" altLang="zh-CN" sz="6000" spc="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2000" spc="6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2000" spc="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84520" y="793095"/>
            <a:ext cx="5725161" cy="928410"/>
            <a:chOff x="5684520" y="663555"/>
            <a:chExt cx="5725161" cy="928410"/>
          </a:xfrm>
        </p:grpSpPr>
        <p:sp>
          <p:nvSpPr>
            <p:cNvPr id="6" name="椭圆 5"/>
            <p:cNvSpPr/>
            <p:nvPr/>
          </p:nvSpPr>
          <p:spPr>
            <a:xfrm>
              <a:off x="5684520" y="1021080"/>
              <a:ext cx="213360" cy="213360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370320" y="663555"/>
              <a:ext cx="5039361" cy="928410"/>
              <a:chOff x="6370320" y="663555"/>
              <a:chExt cx="5039361" cy="928410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7299960" y="663555"/>
                <a:ext cx="4109721" cy="928410"/>
                <a:chOff x="6855460" y="910411"/>
                <a:chExt cx="4109721" cy="928410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6855460" y="910411"/>
                  <a:ext cx="35153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bg2">
                          <a:lumMod val="25000"/>
                        </a:schemeClr>
                      </a:solidFill>
                      <a:cs typeface="+mn-ea"/>
                      <a:sym typeface="+mn-lt"/>
                    </a:rPr>
                    <a:t>口腔健康标准</a:t>
                  </a:r>
                  <a:endParaRPr lang="zh-CN" altLang="en-US" sz="2400" spc="600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6855461" y="1377156"/>
                  <a:ext cx="41097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点击输入您的文字内容，点击输入您的文字内容，点击输入您的文字内容</a:t>
                  </a:r>
                  <a:r>
                    <a:rPr lang="en-US" altLang="zh-CN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.</a:t>
                  </a:r>
                  <a:endParaRPr lang="zh-CN" altLang="en-US" sz="1200" spc="600" dirty="0">
                    <a:solidFill>
                      <a:schemeClr val="accent3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文本框 8"/>
              <p:cNvSpPr txBox="1"/>
              <p:nvPr/>
            </p:nvSpPr>
            <p:spPr>
              <a:xfrm>
                <a:off x="6370320" y="863610"/>
                <a:ext cx="822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01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5684520" y="2258996"/>
            <a:ext cx="5725161" cy="928410"/>
            <a:chOff x="5684520" y="1814175"/>
            <a:chExt cx="5725161" cy="928410"/>
          </a:xfrm>
        </p:grpSpPr>
        <p:sp>
          <p:nvSpPr>
            <p:cNvPr id="13" name="椭圆 12"/>
            <p:cNvSpPr/>
            <p:nvPr/>
          </p:nvSpPr>
          <p:spPr>
            <a:xfrm>
              <a:off x="5684520" y="2171700"/>
              <a:ext cx="213360" cy="213360"/>
            </a:xfrm>
            <a:prstGeom prst="ellipse">
              <a:avLst/>
            </a:prstGeom>
            <a:solidFill>
              <a:srgbClr val="F24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370320" y="1814175"/>
              <a:ext cx="5039361" cy="928410"/>
              <a:chOff x="6370320" y="663555"/>
              <a:chExt cx="5039361" cy="928410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7299960" y="663555"/>
                <a:ext cx="4109721" cy="928410"/>
                <a:chOff x="6855460" y="910411"/>
                <a:chExt cx="4109721" cy="928410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6855460" y="910411"/>
                  <a:ext cx="35153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bg2">
                          <a:lumMod val="25000"/>
                        </a:schemeClr>
                      </a:solidFill>
                      <a:cs typeface="+mn-ea"/>
                      <a:sym typeface="+mn-lt"/>
                    </a:rPr>
                    <a:t>口腔护理方法</a:t>
                  </a:r>
                  <a:endParaRPr lang="zh-CN" altLang="en-US" sz="2400" spc="600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6855461" y="1377156"/>
                  <a:ext cx="41097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点击输入您的文字内容，点击输入您的文字内容，点击输入您的文字内容</a:t>
                  </a:r>
                  <a:r>
                    <a:rPr lang="en-US" altLang="zh-CN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.</a:t>
                  </a:r>
                  <a:endParaRPr lang="zh-CN" altLang="en-US" sz="1200" spc="600" dirty="0">
                    <a:solidFill>
                      <a:schemeClr val="accent3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" name="文本框 15"/>
              <p:cNvSpPr txBox="1"/>
              <p:nvPr/>
            </p:nvSpPr>
            <p:spPr>
              <a:xfrm>
                <a:off x="6370320" y="863610"/>
                <a:ext cx="822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02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5684520" y="3724897"/>
            <a:ext cx="5725161" cy="928410"/>
            <a:chOff x="5684520" y="2964795"/>
            <a:chExt cx="5725161" cy="928410"/>
          </a:xfrm>
        </p:grpSpPr>
        <p:sp>
          <p:nvSpPr>
            <p:cNvPr id="20" name="椭圆 19"/>
            <p:cNvSpPr/>
            <p:nvPr/>
          </p:nvSpPr>
          <p:spPr>
            <a:xfrm>
              <a:off x="5684520" y="3322320"/>
              <a:ext cx="213360" cy="213360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370320" y="2964795"/>
              <a:ext cx="5039361" cy="928410"/>
              <a:chOff x="6370320" y="663555"/>
              <a:chExt cx="5039361" cy="92841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7299960" y="663555"/>
                <a:ext cx="4109721" cy="928410"/>
                <a:chOff x="6855460" y="910411"/>
                <a:chExt cx="4109721" cy="928410"/>
              </a:xfrm>
            </p:grpSpPr>
            <p:sp>
              <p:nvSpPr>
                <p:cNvPr id="24" name="文本框 23"/>
                <p:cNvSpPr txBox="1"/>
                <p:nvPr/>
              </p:nvSpPr>
              <p:spPr>
                <a:xfrm>
                  <a:off x="6855460" y="910411"/>
                  <a:ext cx="35153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bg2">
                          <a:lumMod val="25000"/>
                        </a:schemeClr>
                      </a:solidFill>
                      <a:cs typeface="+mn-ea"/>
                      <a:sym typeface="+mn-lt"/>
                    </a:rPr>
                    <a:t>口腔并发症</a:t>
                  </a:r>
                  <a:endParaRPr lang="zh-CN" altLang="en-US" sz="2400" spc="600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6855461" y="1377156"/>
                  <a:ext cx="41097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点击输入您的文字内容，点击输入您的文字内容，点击输入您的文字内容</a:t>
                  </a:r>
                  <a:r>
                    <a:rPr lang="en-US" altLang="zh-CN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.</a:t>
                  </a:r>
                  <a:endParaRPr lang="zh-CN" altLang="en-US" sz="1200" spc="600" dirty="0">
                    <a:solidFill>
                      <a:schemeClr val="accent3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文本框 22"/>
              <p:cNvSpPr txBox="1"/>
              <p:nvPr/>
            </p:nvSpPr>
            <p:spPr>
              <a:xfrm>
                <a:off x="6370320" y="863610"/>
                <a:ext cx="822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03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684520" y="5190797"/>
            <a:ext cx="5725161" cy="928410"/>
            <a:chOff x="5684520" y="4115415"/>
            <a:chExt cx="5725161" cy="928410"/>
          </a:xfrm>
        </p:grpSpPr>
        <p:sp>
          <p:nvSpPr>
            <p:cNvPr id="27" name="椭圆 26"/>
            <p:cNvSpPr/>
            <p:nvPr/>
          </p:nvSpPr>
          <p:spPr>
            <a:xfrm>
              <a:off x="5684520" y="4472940"/>
              <a:ext cx="213360" cy="213360"/>
            </a:xfrm>
            <a:prstGeom prst="ellipse">
              <a:avLst/>
            </a:prstGeom>
            <a:solidFill>
              <a:srgbClr val="F24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70320" y="4115415"/>
              <a:ext cx="5039361" cy="928410"/>
              <a:chOff x="6370320" y="663555"/>
              <a:chExt cx="5039361" cy="928410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7299960" y="663555"/>
                <a:ext cx="4109721" cy="928410"/>
                <a:chOff x="6855460" y="910411"/>
                <a:chExt cx="4109721" cy="928410"/>
              </a:xfrm>
            </p:grpSpPr>
            <p:sp>
              <p:nvSpPr>
                <p:cNvPr id="31" name="文本框 30"/>
                <p:cNvSpPr txBox="1"/>
                <p:nvPr/>
              </p:nvSpPr>
              <p:spPr>
                <a:xfrm>
                  <a:off x="6855460" y="910411"/>
                  <a:ext cx="35153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bg2">
                          <a:lumMod val="25000"/>
                        </a:schemeClr>
                      </a:solidFill>
                      <a:cs typeface="+mn-ea"/>
                      <a:sym typeface="+mn-lt"/>
                    </a:rPr>
                    <a:t>口腔相关措失</a:t>
                  </a:r>
                  <a:endParaRPr lang="zh-CN" altLang="en-US" sz="2400" spc="600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6855461" y="1377156"/>
                  <a:ext cx="41097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点击输入您的文字内容，点击输入您的文字内容，点击输入您的文字内容</a:t>
                  </a:r>
                  <a:r>
                    <a:rPr lang="en-US" altLang="zh-CN" sz="1200" spc="600" dirty="0">
                      <a:solidFill>
                        <a:schemeClr val="accent3">
                          <a:lumMod val="50000"/>
                        </a:schemeClr>
                      </a:solidFill>
                      <a:cs typeface="+mn-ea"/>
                      <a:sym typeface="+mn-lt"/>
                    </a:rPr>
                    <a:t>.</a:t>
                  </a:r>
                  <a:endParaRPr lang="zh-CN" altLang="en-US" sz="1200" spc="600" dirty="0">
                    <a:solidFill>
                      <a:schemeClr val="accent3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0" name="文本框 29"/>
              <p:cNvSpPr txBox="1"/>
              <p:nvPr/>
            </p:nvSpPr>
            <p:spPr>
              <a:xfrm>
                <a:off x="6370320" y="863610"/>
                <a:ext cx="822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04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1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74" y="4719469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5040553" y="2763691"/>
            <a:ext cx="567366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5654915" y="2763691"/>
            <a:ext cx="1149742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56128" y="32843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5040553" y="1212523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5654915" y="1212523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D8B6F95-FB03-4F52-A536-F9827040D5B1}"/>
              </a:ext>
            </a:extLst>
          </p:cNvPr>
          <p:cNvGrpSpPr/>
          <p:nvPr/>
        </p:nvGrpSpPr>
        <p:grpSpPr>
          <a:xfrm>
            <a:off x="884300" y="1505807"/>
            <a:ext cx="2892666" cy="585471"/>
            <a:chOff x="888026" y="1183956"/>
            <a:chExt cx="270890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8026" y="1183956"/>
              <a:ext cx="1362805" cy="585471"/>
            </a:xfrm>
            <a:prstGeom prst="rect">
              <a:avLst/>
            </a:prstGeom>
            <a:solidFill>
              <a:srgbClr val="00AEB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1045449" y="1228878"/>
              <a:ext cx="2551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窒 息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4593401" y="1268335"/>
            <a:ext cx="5239961" cy="132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粗心大意，棉球遗留在口腔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有假牙的病人，操作前未取出，操作时脱落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病人不合作，擦洗时棉球松脱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4478481" y="2750465"/>
            <a:ext cx="7226478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操作前清点棉球的数量，每次擦洗时只能夹一个棉球，以免遗漏棉球在口腔，操作结束后，再次核对棉球的数量，认真检查口腔内有无遗留物。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对于清醒患者，操作前询问有无义齿；昏迷患者，操作前仔细检查牙齿有无松、脱，义齿是否活动等。如有活动义齿，操作前取下存放于冷水杯中。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对于兴奋、躁动的患者尽量在其较安静的情况下进行口腔护理；昏迷、吞咽功能障碍的患者，应采取侧卧位，棉球不宜过湿以防误吸。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如患者出现窒息，应及时处理。迅速有效清除吸入的异物，及时解除呼吸道梗阻。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F4A057-E414-4DB6-9CAE-F7B2B7230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687" y="1988994"/>
            <a:ext cx="3421678" cy="34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CB73BDB-24F2-4700-A638-29989633A498}"/>
              </a:ext>
            </a:extLst>
          </p:cNvPr>
          <p:cNvSpPr/>
          <p:nvPr/>
        </p:nvSpPr>
        <p:spPr>
          <a:xfrm>
            <a:off x="-1074540" y="304443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5A9AE54-8AD9-4ADE-AE72-F10F8284F76E}"/>
              </a:ext>
            </a:extLst>
          </p:cNvPr>
          <p:cNvSpPr/>
          <p:nvPr/>
        </p:nvSpPr>
        <p:spPr>
          <a:xfrm flipH="1" flipV="1">
            <a:off x="2965136" y="-107661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0E60B7-14F8-4844-AC69-F45D215C66A4}"/>
              </a:ext>
            </a:extLst>
          </p:cNvPr>
          <p:cNvSpPr txBox="1"/>
          <p:nvPr/>
        </p:nvSpPr>
        <p:spPr>
          <a:xfrm>
            <a:off x="2688515" y="2321767"/>
            <a:ext cx="645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AEB5"/>
                </a:solidFill>
                <a:cs typeface="+mn-ea"/>
                <a:sym typeface="+mn-lt"/>
              </a:rPr>
              <a:t>PART 04</a:t>
            </a:r>
            <a:endParaRPr lang="zh-CN" altLang="en-US" sz="7200" b="1" spc="300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684B1D-7D88-42E0-82CE-9422B70D0412}"/>
              </a:ext>
            </a:extLst>
          </p:cNvPr>
          <p:cNvSpPr txBox="1"/>
          <p:nvPr/>
        </p:nvSpPr>
        <p:spPr>
          <a:xfrm>
            <a:off x="3086729" y="3522096"/>
            <a:ext cx="582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口腔相关措失</a:t>
            </a:r>
            <a:endParaRPr lang="zh-CN" altLang="en-US" sz="7200" spc="2500" dirty="0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2563BF-8284-4B8C-8676-3B3ADB7C24E9}"/>
              </a:ext>
            </a:extLst>
          </p:cNvPr>
          <p:cNvSpPr/>
          <p:nvPr/>
        </p:nvSpPr>
        <p:spPr>
          <a:xfrm>
            <a:off x="3616422" y="4801745"/>
            <a:ext cx="4959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Photography Network is a free photo website for small and medium-sized ente</a:t>
            </a:r>
            <a:r>
              <a:rPr lang="en-US" altLang="zh-CN" sz="1050" dirty="0" err="1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cxccxzcxc</a:t>
            </a:r>
            <a:endParaRPr lang="zh-CN" altLang="en-US" sz="1050" dirty="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6CD4E4-41B2-454E-A3CB-5E0A88E3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2727">
            <a:off x="9557064" y="394865"/>
            <a:ext cx="1187136" cy="17039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3DD7-E511-46FD-8DC5-B12B6AA80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5192">
            <a:off x="1098255" y="3743182"/>
            <a:ext cx="2513175" cy="32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71" y="5594887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288574" y="3488951"/>
            <a:ext cx="567366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902936" y="3488951"/>
            <a:ext cx="1149742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45449" y="342101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6222291" y="1236038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6836653" y="1236038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648F9B-9E09-4A05-9F53-F5AEC1B7F6B5}"/>
              </a:ext>
            </a:extLst>
          </p:cNvPr>
          <p:cNvGrpSpPr/>
          <p:nvPr/>
        </p:nvGrpSpPr>
        <p:grpSpPr>
          <a:xfrm>
            <a:off x="858677" y="1513525"/>
            <a:ext cx="2620427" cy="585471"/>
            <a:chOff x="858677" y="1513525"/>
            <a:chExt cx="262042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58677" y="1513525"/>
              <a:ext cx="2057397" cy="585471"/>
            </a:xfrm>
            <a:prstGeom prst="rect">
              <a:avLst/>
            </a:prstGeom>
            <a:solidFill>
              <a:srgbClr val="00AEB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27620" y="1532963"/>
              <a:ext cx="2551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吸入性肺炎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5644236" y="1660745"/>
            <a:ext cx="5239961" cy="150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多发生于意识障碍的病人，口腔护理的清洗液和口腔内分泌物容易误入气管，成为肺炎的主要原因。有假牙的病人，操作前未取出，操作时脱落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790196" y="3933502"/>
            <a:ext cx="5481543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为昏迷患者进行口腔护理时，患者取仰卧位，将头偏向一侧，防止漱口液吸入呼吸道。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进行口腔护理的棉球要拧干，不应过湿；昏迷患者不可漱口，以免引起误吸。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已出现肺炎的患者，应根据医嘱给予抗生素积极抗感染治疗，并结合相应的临床表现采取对症处理。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6DC083-5D95-4BD3-8DAA-5D45C25AB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461" y="2354062"/>
            <a:ext cx="3316735" cy="331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/>
      <p:bldP spid="2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349" y="338367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326088" y="800328"/>
            <a:ext cx="567366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940450" y="800328"/>
            <a:ext cx="1149742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16387" y="366816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76F7134-D13C-424C-83D8-C7288FCDCECF}"/>
              </a:ext>
            </a:extLst>
          </p:cNvPr>
          <p:cNvGrpSpPr/>
          <p:nvPr/>
        </p:nvGrpSpPr>
        <p:grpSpPr>
          <a:xfrm>
            <a:off x="762033" y="1445368"/>
            <a:ext cx="2157838" cy="585471"/>
            <a:chOff x="884300" y="1177931"/>
            <a:chExt cx="2157838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2157838" cy="585471"/>
            </a:xfrm>
            <a:prstGeom prst="rect">
              <a:avLst/>
            </a:prstGeom>
            <a:solidFill>
              <a:srgbClr val="00AEB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053038" cy="461665"/>
            </a:xfrm>
            <a:prstGeom prst="rect">
              <a:avLst/>
            </a:prstGeom>
            <a:solidFill>
              <a:srgbClr val="00AEB5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口腔粘膜损伤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32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擦洗过程中，护理人员操作动作粗暴，止血钳碰伤口腔黏膜及牙龈，尤其是患肿瘤进行放疗的病人，更易引起口腔黏膜损伤。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喂昏迷病人牙关紧闭者进行口腔护理时，使用开口器协助张口方法欠正确或力量不当，造成口腔黏膜损伤。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漱口液温度过高，造成口腔黏膜烫伤。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kumimoji="1"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702964" y="1137875"/>
            <a:ext cx="6105796" cy="436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为患者进行口腔护理时，动作要轻柔，尤其是放、化疗患者，不要使血管钳或棉签的尖部直接与患者的口腔黏膜接触。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正确使用开口器，应从臼齿处放入，并套以橡皮套，牙关紧闭者不可使用暴力使其张口。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选择温度适宜的漱口液，使用过程中，加强对口腔黏膜的观察。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发生口腔黏膜损伤者，应用朵贝尔溶液。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如有口腔溃疡疼痛时，溃疡面用西瓜霜喷敷或锡类散吹敷，必要时用</a:t>
            </a:r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％利多卡因喷雾止痛或将洗必泰漱口液用注射器直接喷于溃疡面，每日</a:t>
            </a:r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～</a:t>
            </a:r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次，以抗感染。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771B8B-A624-4532-89C2-BABE10B7D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9321" y="368352"/>
            <a:ext cx="3726662" cy="37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1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77" y="4184984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76216" y="4646945"/>
            <a:ext cx="514261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1290578" y="4646945"/>
            <a:ext cx="1042127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986254" y="330895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A5B36E2-209A-4EB4-96A6-29859BF0A741}"/>
              </a:ext>
            </a:extLst>
          </p:cNvPr>
          <p:cNvGrpSpPr/>
          <p:nvPr/>
        </p:nvGrpSpPr>
        <p:grpSpPr>
          <a:xfrm>
            <a:off x="731900" y="1409447"/>
            <a:ext cx="2105438" cy="598115"/>
            <a:chOff x="884300" y="1177931"/>
            <a:chExt cx="2105438" cy="59811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1946823" cy="598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0530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AEB5"/>
                  </a:solidFill>
                  <a:cs typeface="+mn-ea"/>
                  <a:sym typeface="+mn-lt"/>
                </a:rPr>
                <a:t>恶心、呕吐</a:t>
              </a:r>
              <a:endParaRPr lang="en-US" altLang="zh-CN" sz="2400" b="1" dirty="0">
                <a:solidFill>
                  <a:srgbClr val="00AEB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1213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如操作时棉签、镊子等物品刺激咽喉部，易引起恶心、呕吐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kumimoji="1"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132139" y="4848163"/>
            <a:ext cx="5534297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擦洗时动作要轻柔，擦舌部和软腭时不要触及咽喉部，以免引起恶心。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根据病情遵医嘱给予止吐药物。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985F27-A292-45FE-BBBC-691086AC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436" y="1101954"/>
            <a:ext cx="6038289" cy="40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/>
      <p:bldP spid="2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7307" y="2441575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9416046" y="2903536"/>
            <a:ext cx="514261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10030408" y="2903536"/>
            <a:ext cx="1042127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79915" y="32979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B04C7E-7F11-42AE-976E-24604E9F166C}"/>
              </a:ext>
            </a:extLst>
          </p:cNvPr>
          <p:cNvGrpSpPr/>
          <p:nvPr/>
        </p:nvGrpSpPr>
        <p:grpSpPr>
          <a:xfrm>
            <a:off x="825561" y="1408351"/>
            <a:ext cx="2430400" cy="585471"/>
            <a:chOff x="884300" y="1177931"/>
            <a:chExt cx="2430400" cy="585471"/>
          </a:xfrm>
          <a:solidFill>
            <a:srgbClr val="00AEB5"/>
          </a:solidFill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2430400" cy="5854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378000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口腔及牙龈出血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患有牙龈炎、牙周病的病人，龈沟内皮组织充血，炎性反应使肉芽组织形成，口轻护理对患处的刺激极易引起血管破裂出血。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操作时动作粗暴，也易造成口腔及牙龈出血，尤其是凝血机制障碍的病人。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为昏迷病人进行口腔护理时，开口器应用不当，造成口腔及牙龈损伤、出血。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983626" y="3084910"/>
            <a:ext cx="5534297" cy="309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进行口腔护理时，动作要轻柔、细致，特别对凝血机制差、有出血倾向的病人，擦洗过程中，要防止碰伤粘膜及牙龈。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正确使用开口器，应从病人臼齿处放入，牙关紧闭者不可使用暴力强行使其张口，以免造成损伤，引起出血。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若出现口腔及牙龈出血，可采用局部止血如明胶海绵等，必要时进行全身止血治疗。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AB2E4E-3FFB-40C0-879F-9FB5A4A4F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5507" y="858865"/>
            <a:ext cx="3400986" cy="22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 uiExpand="1" build="p"/>
      <p:bldP spid="2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AB328F-828D-44AA-9D18-BCA728033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" t="7679" r="200" b="767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550BB1-1158-4EEF-82E5-3192ED17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82" y="-107435"/>
            <a:ext cx="6965435" cy="6965435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E209BCCC-AC71-47DD-868F-8B6DE3F46D35}"/>
              </a:ext>
            </a:extLst>
          </p:cNvPr>
          <p:cNvSpPr/>
          <p:nvPr/>
        </p:nvSpPr>
        <p:spPr>
          <a:xfrm>
            <a:off x="3136104" y="441593"/>
            <a:ext cx="5974812" cy="5974812"/>
          </a:xfrm>
          <a:prstGeom prst="ellipse">
            <a:avLst/>
          </a:prstGeom>
          <a:solidFill>
            <a:srgbClr val="E0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FBA7F084-E926-4F28-A95F-144212CF34CD}"/>
              </a:ext>
            </a:extLst>
          </p:cNvPr>
          <p:cNvSpPr txBox="1"/>
          <p:nvPr/>
        </p:nvSpPr>
        <p:spPr>
          <a:xfrm>
            <a:off x="3785951" y="3948178"/>
            <a:ext cx="4992132" cy="7020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5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sz="1050" dirty="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humour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, or </a:t>
            </a:r>
            <a:r>
              <a:rPr lang="en-US" sz="1050" dirty="0" err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randomised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words which don’t look even slightly believable. 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0D28884-186D-4EC5-A723-0E98615203DA}"/>
              </a:ext>
            </a:extLst>
          </p:cNvPr>
          <p:cNvGrpSpPr/>
          <p:nvPr/>
        </p:nvGrpSpPr>
        <p:grpSpPr>
          <a:xfrm>
            <a:off x="4802225" y="5155895"/>
            <a:ext cx="2642570" cy="253916"/>
            <a:chOff x="3017940" y="5613038"/>
            <a:chExt cx="2642570" cy="253916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B4258D79-F537-4EBA-8A26-19C9E60FDF8F}"/>
                </a:ext>
              </a:extLst>
            </p:cNvPr>
            <p:cNvSpPr txBox="1"/>
            <p:nvPr/>
          </p:nvSpPr>
          <p:spPr>
            <a:xfrm>
              <a:off x="3017940" y="5613038"/>
              <a:ext cx="2261838" cy="25391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zh-CN" altLang="en-US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宣讲人：</a:t>
              </a:r>
              <a:r>
                <a:rPr lang="en-US" altLang="zh-CN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XXXX </a:t>
              </a:r>
              <a:r>
                <a:rPr lang="zh-CN" altLang="en-US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时间：</a:t>
              </a:r>
              <a:r>
                <a:rPr lang="en-US" altLang="zh-CN" sz="1050" spc="3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XXXX</a:t>
              </a:r>
              <a:endParaRPr lang="en-US" sz="1050" spc="3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Shape 3938">
              <a:extLst>
                <a:ext uri="{FF2B5EF4-FFF2-40B4-BE49-F238E27FC236}">
                  <a16:creationId xmlns:a16="http://schemas.microsoft.com/office/drawing/2014/main" id="{FDEEEF42-F3EB-4DCD-A751-DC6F22C9BFDB}"/>
                </a:ext>
              </a:extLst>
            </p:cNvPr>
            <p:cNvSpPr/>
            <p:nvPr/>
          </p:nvSpPr>
          <p:spPr>
            <a:xfrm>
              <a:off x="5469927" y="5628641"/>
              <a:ext cx="190583" cy="19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6D02E7A3-C72A-4865-B5FE-8A2F34165B1C}"/>
              </a:ext>
            </a:extLst>
          </p:cNvPr>
          <p:cNvCxnSpPr/>
          <p:nvPr/>
        </p:nvCxnSpPr>
        <p:spPr>
          <a:xfrm>
            <a:off x="5058080" y="1905389"/>
            <a:ext cx="1801851" cy="0"/>
          </a:xfrm>
          <a:prstGeom prst="line">
            <a:avLst/>
          </a:prstGeom>
          <a:ln>
            <a:solidFill>
              <a:srgbClr val="00AE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BC84EB6-3130-470B-AFE4-19A6E3809AA3}"/>
              </a:ext>
            </a:extLst>
          </p:cNvPr>
          <p:cNvGrpSpPr/>
          <p:nvPr/>
        </p:nvGrpSpPr>
        <p:grpSpPr>
          <a:xfrm>
            <a:off x="5565218" y="3593599"/>
            <a:ext cx="996452" cy="200898"/>
            <a:chOff x="4252683" y="3585715"/>
            <a:chExt cx="996452" cy="200898"/>
          </a:xfrm>
          <a:solidFill>
            <a:srgbClr val="F2456E"/>
          </a:solidFill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49906D1-ECBE-4360-B20C-6A7B307C1375}"/>
                </a:ext>
              </a:extLst>
            </p:cNvPr>
            <p:cNvSpPr/>
            <p:nvPr/>
          </p:nvSpPr>
          <p:spPr>
            <a:xfrm>
              <a:off x="4252683" y="3585716"/>
              <a:ext cx="191055" cy="191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B9D3D23-EA32-43FF-8FAD-6F46D38534AE}"/>
                </a:ext>
              </a:extLst>
            </p:cNvPr>
            <p:cNvSpPr/>
            <p:nvPr/>
          </p:nvSpPr>
          <p:spPr>
            <a:xfrm>
              <a:off x="4645121" y="3595558"/>
              <a:ext cx="191055" cy="191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5EF50C9-4358-4373-96F2-22E3E69DAE19}"/>
                </a:ext>
              </a:extLst>
            </p:cNvPr>
            <p:cNvSpPr/>
            <p:nvPr/>
          </p:nvSpPr>
          <p:spPr>
            <a:xfrm>
              <a:off x="5058080" y="3585715"/>
              <a:ext cx="191055" cy="1910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02762A7-8DB6-411C-90CF-E7B8CEBFD1A1}"/>
              </a:ext>
            </a:extLst>
          </p:cNvPr>
          <p:cNvSpPr txBox="1"/>
          <p:nvPr/>
        </p:nvSpPr>
        <p:spPr>
          <a:xfrm>
            <a:off x="4646182" y="234698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cs typeface="+mn-ea"/>
                <a:sym typeface="+mn-lt"/>
              </a:rPr>
              <a:t>谢谢大家</a:t>
            </a:r>
          </a:p>
        </p:txBody>
      </p:sp>
    </p:spTree>
    <p:extLst>
      <p:ext uri="{BB962C8B-B14F-4D97-AF65-F5344CB8AC3E}">
        <p14:creationId xmlns:p14="http://schemas.microsoft.com/office/powerpoint/2010/main" val="31359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CB73BDB-24F2-4700-A638-29989633A498}"/>
              </a:ext>
            </a:extLst>
          </p:cNvPr>
          <p:cNvSpPr/>
          <p:nvPr/>
        </p:nvSpPr>
        <p:spPr>
          <a:xfrm>
            <a:off x="-1074540" y="304443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5A9AE54-8AD9-4ADE-AE72-F10F8284F76E}"/>
              </a:ext>
            </a:extLst>
          </p:cNvPr>
          <p:cNvSpPr/>
          <p:nvPr/>
        </p:nvSpPr>
        <p:spPr>
          <a:xfrm flipH="1" flipV="1">
            <a:off x="2965136" y="-107661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0E60B7-14F8-4844-AC69-F45D215C66A4}"/>
              </a:ext>
            </a:extLst>
          </p:cNvPr>
          <p:cNvSpPr txBox="1"/>
          <p:nvPr/>
        </p:nvSpPr>
        <p:spPr>
          <a:xfrm>
            <a:off x="2688515" y="2321767"/>
            <a:ext cx="645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AEB5"/>
                </a:solidFill>
                <a:cs typeface="+mn-ea"/>
                <a:sym typeface="+mn-lt"/>
              </a:rPr>
              <a:t>PART 01</a:t>
            </a:r>
            <a:endParaRPr lang="zh-CN" altLang="en-US" sz="7200" b="1" spc="300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684B1D-7D88-42E0-82CE-9422B70D0412}"/>
              </a:ext>
            </a:extLst>
          </p:cNvPr>
          <p:cNvSpPr txBox="1"/>
          <p:nvPr/>
        </p:nvSpPr>
        <p:spPr>
          <a:xfrm>
            <a:off x="3086729" y="3522096"/>
            <a:ext cx="582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口腔健康标准</a:t>
            </a:r>
            <a:endParaRPr lang="zh-CN" altLang="en-US" sz="7200" spc="2500" dirty="0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2563BF-8284-4B8C-8676-3B3ADB7C24E9}"/>
              </a:ext>
            </a:extLst>
          </p:cNvPr>
          <p:cNvSpPr/>
          <p:nvPr/>
        </p:nvSpPr>
        <p:spPr>
          <a:xfrm>
            <a:off x="3616422" y="4801745"/>
            <a:ext cx="4959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Photography Network is a free photo website for small and medium-sized ente</a:t>
            </a:r>
            <a:r>
              <a:rPr lang="en-US" altLang="zh-CN" sz="1050" dirty="0" err="1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cxccxzcxc</a:t>
            </a:r>
            <a:endParaRPr lang="zh-CN" altLang="en-US" sz="1050" dirty="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6CD4E4-41B2-454E-A3CB-5E0A88E3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2727">
            <a:off x="9557064" y="394865"/>
            <a:ext cx="1187136" cy="17039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3DD7-E511-46FD-8DC5-B12B6AA80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5192">
            <a:off x="1098255" y="3743182"/>
            <a:ext cx="2513175" cy="32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7">
            <a:extLst>
              <a:ext uri="{FF2B5EF4-FFF2-40B4-BE49-F238E27FC236}">
                <a16:creationId xmlns:a16="http://schemas.microsoft.com/office/drawing/2014/main" id="{1FE31A4C-F196-4960-B3FB-96F5F180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519" y="2767650"/>
            <a:ext cx="4649788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正常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PH 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值为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6.6~7.1 </a:t>
            </a:r>
          </a:p>
        </p:txBody>
      </p:sp>
      <p:sp>
        <p:nvSpPr>
          <p:cNvPr id="32" name="矩形 3">
            <a:extLst>
              <a:ext uri="{FF2B5EF4-FFF2-40B4-BE49-F238E27FC236}">
                <a16:creationId xmlns:a16="http://schemas.microsoft.com/office/drawing/2014/main" id="{6FA5D248-01A2-454C-A9A5-E63EF649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394" y="2108158"/>
            <a:ext cx="375730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FE35BBD-F2A2-4EDC-928F-D77BCB5A6039}"/>
              </a:ext>
            </a:extLst>
          </p:cNvPr>
          <p:cNvSpPr/>
          <p:nvPr/>
        </p:nvSpPr>
        <p:spPr>
          <a:xfrm>
            <a:off x="1685133" y="2570119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854445-F2E3-49BF-BA98-55C467048231}"/>
              </a:ext>
            </a:extLst>
          </p:cNvPr>
          <p:cNvSpPr/>
          <p:nvPr/>
        </p:nvSpPr>
        <p:spPr>
          <a:xfrm>
            <a:off x="2299495" y="2570119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47">
            <a:extLst>
              <a:ext uri="{FF2B5EF4-FFF2-40B4-BE49-F238E27FC236}">
                <a16:creationId xmlns:a16="http://schemas.microsoft.com/office/drawing/2014/main" id="{6CFE33AC-5B47-4873-B4B2-92D92374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194" y="2500651"/>
            <a:ext cx="4649788" cy="12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正常人的口腔内存有大量的微生物 ：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氧菌常生存于唾液、牙垢、舌苔等处 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厌氧菌常生存于牙缝中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矩形 3">
            <a:extLst>
              <a:ext uri="{FF2B5EF4-FFF2-40B4-BE49-F238E27FC236}">
                <a16:creationId xmlns:a16="http://schemas.microsoft.com/office/drawing/2014/main" id="{1D73BFF6-B76A-406B-9607-A09B7DD6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808" y="1982021"/>
            <a:ext cx="375730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484B961-FDB1-403A-B304-5886B57C4782}"/>
              </a:ext>
            </a:extLst>
          </p:cNvPr>
          <p:cNvSpPr/>
          <p:nvPr/>
        </p:nvSpPr>
        <p:spPr>
          <a:xfrm>
            <a:off x="6892808" y="2408576"/>
            <a:ext cx="600075" cy="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1138216-9C3E-40A1-A2C1-F807F776A300}"/>
              </a:ext>
            </a:extLst>
          </p:cNvPr>
          <p:cNvSpPr/>
          <p:nvPr/>
        </p:nvSpPr>
        <p:spPr>
          <a:xfrm>
            <a:off x="7507170" y="2408576"/>
            <a:ext cx="1216025" cy="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61A57AC0-4FEE-4ABA-9D4C-CEE0D6154FE9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E985DC-0ABD-4421-8C38-4F26B3BD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960" y="3216996"/>
            <a:ext cx="4886781" cy="32578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3DA384E-B5F8-4B20-B213-AD1E527C2B46}"/>
              </a:ext>
            </a:extLst>
          </p:cNvPr>
          <p:cNvSpPr/>
          <p:nvPr/>
        </p:nvSpPr>
        <p:spPr>
          <a:xfrm>
            <a:off x="1467500" y="1305155"/>
            <a:ext cx="2201026" cy="5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456E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A6CDAB-BD33-4BBD-8A83-2BD521FB2FF0}"/>
              </a:ext>
            </a:extLst>
          </p:cNvPr>
          <p:cNvSpPr/>
          <p:nvPr/>
        </p:nvSpPr>
        <p:spPr>
          <a:xfrm>
            <a:off x="1626394" y="1317061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AEB5"/>
                </a:solidFill>
                <a:cs typeface="+mn-ea"/>
                <a:sym typeface="+mn-lt"/>
              </a:rPr>
              <a:t>口腔的生理</a:t>
            </a:r>
            <a:endParaRPr lang="en-US" altLang="zh-CN" sz="2400" b="1" dirty="0">
              <a:solidFill>
                <a:srgbClr val="00AEB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36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17" grpId="0"/>
      <p:bldP spid="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燕尾形 15">
            <a:extLst>
              <a:ext uri="{FF2B5EF4-FFF2-40B4-BE49-F238E27FC236}">
                <a16:creationId xmlns:a16="http://schemas.microsoft.com/office/drawing/2014/main" id="{5BDA16A5-86F8-44A7-A5D8-7238E9BEFC9D}"/>
              </a:ext>
            </a:extLst>
          </p:cNvPr>
          <p:cNvSpPr/>
          <p:nvPr/>
        </p:nvSpPr>
        <p:spPr>
          <a:xfrm rot="5400000">
            <a:off x="7106905" y="3138669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90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2C6876D-AE4D-4B4A-BD76-2739F0515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177" y="3231037"/>
            <a:ext cx="239038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具有良好的口腔卫生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燕尾形 19">
            <a:extLst>
              <a:ext uri="{FF2B5EF4-FFF2-40B4-BE49-F238E27FC236}">
                <a16:creationId xmlns:a16="http://schemas.microsoft.com/office/drawing/2014/main" id="{2E9EB5DA-95B6-4D46-ACBD-4B945059337F}"/>
              </a:ext>
            </a:extLst>
          </p:cNvPr>
          <p:cNvSpPr/>
          <p:nvPr/>
        </p:nvSpPr>
        <p:spPr>
          <a:xfrm rot="5400000">
            <a:off x="7106904" y="3871767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915827F-FFA6-413B-A50F-37050DFAF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954" y="3966909"/>
            <a:ext cx="1935127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健全的口腔功能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BBEF1F04-BCC5-42DF-B385-08F5F364AFB6}"/>
              </a:ext>
            </a:extLst>
          </p:cNvPr>
          <p:cNvSpPr/>
          <p:nvPr/>
        </p:nvSpPr>
        <p:spPr>
          <a:xfrm rot="5400000">
            <a:off x="7106904" y="4604865"/>
            <a:ext cx="360362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8727392-ECA5-4CDB-9D79-1AE7C54AD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954" y="4704877"/>
            <a:ext cx="1933524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3.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没有口腔的疾病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C3C9B57-9724-4CBB-8839-1F917CCC0CCF}"/>
              </a:ext>
            </a:extLst>
          </p:cNvPr>
          <p:cNvSpPr/>
          <p:nvPr/>
        </p:nvSpPr>
        <p:spPr>
          <a:xfrm>
            <a:off x="7446323" y="2020693"/>
            <a:ext cx="2501419" cy="552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FB28E44-BF8A-4856-B9E8-099E791DA1A9}"/>
              </a:ext>
            </a:extLst>
          </p:cNvPr>
          <p:cNvSpPr/>
          <p:nvPr/>
        </p:nvSpPr>
        <p:spPr>
          <a:xfrm>
            <a:off x="7575216" y="2020693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口腔健康的标准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CD3E697F-E98E-4BAD-AFD6-522683415120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79946D-B058-41A8-BFB5-D492FC8C8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98" y="-128433"/>
            <a:ext cx="2294886" cy="22834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D18C9D-C598-453E-9587-C3C7C3C50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784" y="1013301"/>
            <a:ext cx="5515091" cy="55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5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 animBg="1"/>
      <p:bldP spid="22" grpId="0"/>
      <p:bldP spid="24" grpId="0" animBg="1"/>
      <p:bldP spid="26" grpId="0"/>
      <p:bldP spid="42" grpId="0" animBg="1"/>
      <p:bldP spid="4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2">
            <a:extLst>
              <a:ext uri="{FF2B5EF4-FFF2-40B4-BE49-F238E27FC236}">
                <a16:creationId xmlns:a16="http://schemas.microsoft.com/office/drawing/2014/main" id="{44076B23-A587-4BCA-856A-A3A452581ACA}"/>
              </a:ext>
            </a:extLst>
          </p:cNvPr>
          <p:cNvSpPr txBox="1"/>
          <p:nvPr/>
        </p:nvSpPr>
        <p:spPr>
          <a:xfrm>
            <a:off x="1300941" y="2867612"/>
            <a:ext cx="4468742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自我照顾能力的评估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每日口腔清洁情况：刷牙的方法，次数，使用的牙刷和牙膏、口腔的清洁的程度。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口腔清洁的能力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D8999A0-9AD9-41F2-93FD-97DFFEC05597}"/>
              </a:ext>
            </a:extLst>
          </p:cNvPr>
          <p:cNvSpPr/>
          <p:nvPr/>
        </p:nvSpPr>
        <p:spPr>
          <a:xfrm>
            <a:off x="6552405" y="1052350"/>
            <a:ext cx="46519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b)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病人对牙齿保健知识了解程度的评估 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c)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口腔检查的评估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d)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配戴义齿病人的口腔评估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FF00B512-9FA5-4534-A147-C655F983A5B9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40912C-5345-439C-BA19-1B57B3C46DD4}"/>
              </a:ext>
            </a:extLst>
          </p:cNvPr>
          <p:cNvSpPr/>
          <p:nvPr/>
        </p:nvSpPr>
        <p:spPr>
          <a:xfrm>
            <a:off x="1523535" y="1717694"/>
            <a:ext cx="2501419" cy="5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64ADC9F-3689-4D83-A63C-BD8031F92FEC}"/>
              </a:ext>
            </a:extLst>
          </p:cNvPr>
          <p:cNvSpPr/>
          <p:nvPr/>
        </p:nvSpPr>
        <p:spPr>
          <a:xfrm>
            <a:off x="1584797" y="1710749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AEB5"/>
                </a:solidFill>
                <a:cs typeface="+mn-ea"/>
                <a:sym typeface="+mn-lt"/>
              </a:rPr>
              <a:t>口腔卫生的评估</a:t>
            </a:r>
            <a:endParaRPr lang="en-US" altLang="zh-CN" sz="2400" b="1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791A74-8240-430B-8B56-A8E4CF06A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7866" y="1052350"/>
            <a:ext cx="6802008" cy="68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uiExpand="1" build="p"/>
      <p:bldP spid="18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A6F3F07-46E1-40A5-9999-12ABE7B7C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178450"/>
              </p:ext>
            </p:extLst>
          </p:nvPr>
        </p:nvGraphicFramePr>
        <p:xfrm>
          <a:off x="395680" y="1554287"/>
          <a:ext cx="11400640" cy="4977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297">
                  <a:extLst>
                    <a:ext uri="{9D8B030D-6E8A-4147-A177-3AD203B41FA5}">
                      <a16:colId xmlns:a16="http://schemas.microsoft.com/office/drawing/2014/main" val="2284743115"/>
                    </a:ext>
                  </a:extLst>
                </a:gridCol>
                <a:gridCol w="2491530">
                  <a:extLst>
                    <a:ext uri="{9D8B030D-6E8A-4147-A177-3AD203B41FA5}">
                      <a16:colId xmlns:a16="http://schemas.microsoft.com/office/drawing/2014/main" val="1195240525"/>
                    </a:ext>
                  </a:extLst>
                </a:gridCol>
                <a:gridCol w="3481431">
                  <a:extLst>
                    <a:ext uri="{9D8B030D-6E8A-4147-A177-3AD203B41FA5}">
                      <a16:colId xmlns:a16="http://schemas.microsoft.com/office/drawing/2014/main" val="1208815417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554597068"/>
                    </a:ext>
                  </a:extLst>
                </a:gridCol>
              </a:tblGrid>
              <a:tr h="378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部位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分值</a:t>
                      </a:r>
                    </a:p>
                  </a:txBody>
                  <a:tcPr anchor="ctr"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00AE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00A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26687"/>
                  </a:ext>
                </a:extLst>
              </a:tr>
              <a:tr h="35997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滑润，质软，无裂口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干燥，有少量痂皮，有裂口，有出血倾向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干燥，有大量痂皮，有裂口，有分泌物，易出血</a:t>
                      </a:r>
                      <a:endParaRPr lang="zh-CN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237949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粘膜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湿润，完整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干燥，完整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干燥，粘膜擦破或有溃疡面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722696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无出血及萎缩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轻微萎缩，出血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有萎缩，容易出血、肿胀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042071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义齿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无龋齿，义齿合适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无龋齿，义齿不合适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有许多空洞，有裂缝，义齿不合适，齿间流脓液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74779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牙垢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无牙垢或有少许牙石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有少量至中量牙垢或中量牙石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大量牙垢或牙石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24539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湿润，少量舌苔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干燥，有中量舌苔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干燥，有大量舌苔或覆盖黄色舌苔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895509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湿润，无或有少量碎屑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干燥，有少量或中量碎屑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干燥，有大量碎屑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678678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唾液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中量，透明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少量或过多量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半透明或粘稠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73236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气味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无味或有味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有难闻气味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有刺鼻气味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968060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损伤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唇有损伤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口腔内有损伤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8507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自理能力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全部自理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需部分帮助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需全部帮助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1078204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健康知识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大部分知识来自于实践，刷牙有效，使用牙线清洁牙齿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有些错误观念，刷牙有效，未使用牙线清洁牙齿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有许多错误观念，很少清洁口腔，刷牙无效，未使用牙线清洁牙齿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892571"/>
                  </a:ext>
                </a:extLst>
              </a:tr>
            </a:tbl>
          </a:graphicData>
        </a:graphic>
      </p:graphicFrame>
      <p:sp>
        <p:nvSpPr>
          <p:cNvPr id="10" name="标题 1">
            <a:extLst>
              <a:ext uri="{FF2B5EF4-FFF2-40B4-BE49-F238E27FC236}">
                <a16:creationId xmlns:a16="http://schemas.microsoft.com/office/drawing/2014/main" id="{1FDF4141-1ABD-4AB2-BCF6-D88B8F3BADCB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04FD32-E5FC-4DFC-9A98-24B3F767C3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82" y="0"/>
            <a:ext cx="2853104" cy="19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燕尾形 15">
            <a:extLst>
              <a:ext uri="{FF2B5EF4-FFF2-40B4-BE49-F238E27FC236}">
                <a16:creationId xmlns:a16="http://schemas.microsoft.com/office/drawing/2014/main" id="{DA678403-3693-45D9-B001-55FB5D79637C}"/>
              </a:ext>
            </a:extLst>
          </p:cNvPr>
          <p:cNvSpPr/>
          <p:nvPr/>
        </p:nvSpPr>
        <p:spPr>
          <a:xfrm rot="5400000">
            <a:off x="826814" y="2159128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490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31E23DF-AD99-4D39-BEBA-FA6DE7CA134C}"/>
              </a:ext>
            </a:extLst>
          </p:cNvPr>
          <p:cNvCxnSpPr/>
          <p:nvPr/>
        </p:nvCxnSpPr>
        <p:spPr>
          <a:xfrm>
            <a:off x="1006201" y="3763269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5510A6-EE24-4775-A3C2-1F21F797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614" y="2215517"/>
            <a:ext cx="172353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口腔卫生指导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464BBA6-351A-4B13-B873-51A4E9031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692" y="2606619"/>
            <a:ext cx="3346451" cy="11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marL="742950" lvl="1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告知口腔卫生的重要性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清洁用具选择的指导 </a:t>
            </a:r>
          </a:p>
          <a:p>
            <a:pPr marL="742950" lvl="1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洁牙的方法</a:t>
            </a:r>
          </a:p>
        </p:txBody>
      </p:sp>
      <p:sp>
        <p:nvSpPr>
          <p:cNvPr id="20" name="燕尾形 19">
            <a:extLst>
              <a:ext uri="{FF2B5EF4-FFF2-40B4-BE49-F238E27FC236}">
                <a16:creationId xmlns:a16="http://schemas.microsoft.com/office/drawing/2014/main" id="{345F52E5-26C7-43E6-AD59-80778A4E149C}"/>
              </a:ext>
            </a:extLst>
          </p:cNvPr>
          <p:cNvSpPr/>
          <p:nvPr/>
        </p:nvSpPr>
        <p:spPr>
          <a:xfrm rot="5400000">
            <a:off x="7352239" y="2044883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F8C3D1F-89DE-4972-A45B-9FF0A620A32B}"/>
              </a:ext>
            </a:extLst>
          </p:cNvPr>
          <p:cNvCxnSpPr/>
          <p:nvPr/>
        </p:nvCxnSpPr>
        <p:spPr>
          <a:xfrm>
            <a:off x="7531627" y="2621145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7C3758FF-AA02-40AA-94C4-30E378F05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039" y="2173293"/>
            <a:ext cx="2236492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义齿的清洁和护理</a:t>
            </a: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B4696E35-EE13-4B7B-9D4E-E059DEE5AD0E}"/>
              </a:ext>
            </a:extLst>
          </p:cNvPr>
          <p:cNvSpPr/>
          <p:nvPr/>
        </p:nvSpPr>
        <p:spPr>
          <a:xfrm rot="5400000">
            <a:off x="7352240" y="2852738"/>
            <a:ext cx="360362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F5EE212-DFE5-4FED-BD11-9C138640D21C}"/>
              </a:ext>
            </a:extLst>
          </p:cNvPr>
          <p:cNvCxnSpPr/>
          <p:nvPr/>
        </p:nvCxnSpPr>
        <p:spPr>
          <a:xfrm>
            <a:off x="7531628" y="3429000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CC7B37E-3615-490B-8C85-871CB9972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467" y="2974924"/>
            <a:ext cx="30059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一些常见口腔问题的护理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4354535-FF65-460B-A906-D296F9788C2C}"/>
              </a:ext>
            </a:extLst>
          </p:cNvPr>
          <p:cNvSpPr/>
          <p:nvPr/>
        </p:nvSpPr>
        <p:spPr>
          <a:xfrm>
            <a:off x="718864" y="1309264"/>
            <a:ext cx="2501419" cy="5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489662-612D-45C3-B341-7FE175BB3121}"/>
              </a:ext>
            </a:extLst>
          </p:cNvPr>
          <p:cNvSpPr/>
          <p:nvPr/>
        </p:nvSpPr>
        <p:spPr>
          <a:xfrm>
            <a:off x="780126" y="1302319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AEB5"/>
                </a:solidFill>
                <a:cs typeface="+mn-ea"/>
                <a:sym typeface="+mn-lt"/>
              </a:rPr>
              <a:t>口腔健康的标准</a:t>
            </a:r>
            <a:endParaRPr lang="en-US" altLang="zh-CN" sz="2400" b="1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2BC74B2-D265-4475-A627-58AD6B3D79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09" y="-71886"/>
            <a:ext cx="1901439" cy="2689616"/>
          </a:xfrm>
          <a:prstGeom prst="rect">
            <a:avLst/>
          </a:prstGeom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id="{A878B9EB-1270-4A67-96AC-B45B279F973D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3683F9-536D-48A1-A6D3-8C769C326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690" y="1763984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1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 animBg="1"/>
      <p:bldP spid="22" grpId="0"/>
      <p:bldP spid="24" grpId="0" animBg="1"/>
      <p:bldP spid="26" grpId="0"/>
      <p:bldP spid="29" grpId="0" animBg="1"/>
      <p:bldP spid="3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CB73BDB-24F2-4700-A638-29989633A498}"/>
              </a:ext>
            </a:extLst>
          </p:cNvPr>
          <p:cNvSpPr/>
          <p:nvPr/>
        </p:nvSpPr>
        <p:spPr>
          <a:xfrm>
            <a:off x="-1074540" y="304443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5A9AE54-8AD9-4ADE-AE72-F10F8284F76E}"/>
              </a:ext>
            </a:extLst>
          </p:cNvPr>
          <p:cNvSpPr/>
          <p:nvPr/>
        </p:nvSpPr>
        <p:spPr>
          <a:xfrm flipH="1" flipV="1">
            <a:off x="2965136" y="-1076618"/>
            <a:ext cx="10301404" cy="4846929"/>
          </a:xfrm>
          <a:custGeom>
            <a:avLst/>
            <a:gdLst>
              <a:gd name="connsiteX0" fmla="*/ 572753 w 7108998"/>
              <a:gd name="connsiteY0" fmla="*/ 26926 h 3344865"/>
              <a:gd name="connsiteX1" fmla="*/ 3418589 w 7108998"/>
              <a:gd name="connsiteY1" fmla="*/ 1641122 h 3344865"/>
              <a:gd name="connsiteX2" fmla="*/ 6656312 w 7108998"/>
              <a:gd name="connsiteY2" fmla="*/ 2256943 h 3344865"/>
              <a:gd name="connsiteX3" fmla="*/ 6423046 w 7108998"/>
              <a:gd name="connsiteY3" fmla="*/ 3050045 h 3344865"/>
              <a:gd name="connsiteX4" fmla="*/ 554091 w 7108998"/>
              <a:gd name="connsiteY4" fmla="*/ 3106028 h 3344865"/>
              <a:gd name="connsiteX5" fmla="*/ 572753 w 7108998"/>
              <a:gd name="connsiteY5" fmla="*/ 26926 h 334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998" h="3344865">
                <a:moveTo>
                  <a:pt x="572753" y="26926"/>
                </a:moveTo>
                <a:cubicBezTo>
                  <a:pt x="1050169" y="-217225"/>
                  <a:pt x="2404663" y="1269453"/>
                  <a:pt x="3418589" y="1641122"/>
                </a:cubicBezTo>
                <a:cubicBezTo>
                  <a:pt x="4432515" y="2012791"/>
                  <a:pt x="6155569" y="2022123"/>
                  <a:pt x="6656312" y="2256943"/>
                </a:cubicBezTo>
                <a:cubicBezTo>
                  <a:pt x="7157055" y="2491764"/>
                  <a:pt x="7440083" y="2908531"/>
                  <a:pt x="6423046" y="3050045"/>
                </a:cubicBezTo>
                <a:cubicBezTo>
                  <a:pt x="5406009" y="3191559"/>
                  <a:pt x="1532250" y="3603661"/>
                  <a:pt x="554091" y="3106028"/>
                </a:cubicBezTo>
                <a:cubicBezTo>
                  <a:pt x="-424068" y="2608395"/>
                  <a:pt x="95337" y="271077"/>
                  <a:pt x="572753" y="26926"/>
                </a:cubicBezTo>
                <a:close/>
              </a:path>
            </a:pathLst>
          </a:custGeom>
          <a:solidFill>
            <a:srgbClr val="00A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0E60B7-14F8-4844-AC69-F45D215C66A4}"/>
              </a:ext>
            </a:extLst>
          </p:cNvPr>
          <p:cNvSpPr txBox="1"/>
          <p:nvPr/>
        </p:nvSpPr>
        <p:spPr>
          <a:xfrm>
            <a:off x="2688515" y="2321767"/>
            <a:ext cx="645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AEB5"/>
                </a:solidFill>
                <a:cs typeface="+mn-ea"/>
                <a:sym typeface="+mn-lt"/>
              </a:rPr>
              <a:t>PART 02</a:t>
            </a:r>
            <a:endParaRPr lang="zh-CN" altLang="en-US" sz="7200" b="1" spc="300" dirty="0">
              <a:solidFill>
                <a:srgbClr val="00AEB5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684B1D-7D88-42E0-82CE-9422B70D0412}"/>
              </a:ext>
            </a:extLst>
          </p:cNvPr>
          <p:cNvSpPr txBox="1"/>
          <p:nvPr/>
        </p:nvSpPr>
        <p:spPr>
          <a:xfrm>
            <a:off x="3086729" y="3522096"/>
            <a:ext cx="582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口腔护理方法</a:t>
            </a:r>
            <a:endParaRPr lang="zh-CN" altLang="en-US" sz="7200" spc="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2563BF-8284-4B8C-8676-3B3ADB7C24E9}"/>
              </a:ext>
            </a:extLst>
          </p:cNvPr>
          <p:cNvSpPr/>
          <p:nvPr/>
        </p:nvSpPr>
        <p:spPr>
          <a:xfrm>
            <a:off x="3616422" y="4801745"/>
            <a:ext cx="4959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Photography Network is a free photo website for small and medium-sized ente</a:t>
            </a:r>
            <a:r>
              <a:rPr lang="en-US" altLang="zh-CN" sz="1050" dirty="0" err="1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cxccxzcxc</a:t>
            </a:r>
            <a:endParaRPr lang="zh-CN" altLang="en-US" sz="1050" dirty="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6CD4E4-41B2-454E-A3CB-5E0A88E3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2727">
            <a:off x="9557064" y="394865"/>
            <a:ext cx="1187136" cy="17039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3DD7-E511-46FD-8DC5-B12B6AA80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5192">
            <a:off x="1098255" y="3743182"/>
            <a:ext cx="2513175" cy="32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pi5jec">
      <a:majorFont>
        <a:latin typeface="iekie weibeiti" panose="020F0302020204030204"/>
        <a:ea typeface="iekie weibeiti"/>
        <a:cs typeface=""/>
      </a:majorFont>
      <a:minorFont>
        <a:latin typeface="iekie weibeiti" panose="020F0502020204030204"/>
        <a:ea typeface="iekie weibe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2345</Words>
  <Application>Microsoft Office PowerPoint</Application>
  <PresentationFormat>宽屏</PresentationFormat>
  <Paragraphs>287</Paragraphs>
  <Slides>26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iekie weibeiti</vt:lpstr>
      <vt:lpstr>等线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用户</cp:lastModifiedBy>
  <cp:revision>57</cp:revision>
  <dcterms:created xsi:type="dcterms:W3CDTF">2019-10-14T07:43:29Z</dcterms:created>
  <dcterms:modified xsi:type="dcterms:W3CDTF">2021-02-01T06:31:33Z</dcterms:modified>
</cp:coreProperties>
</file>