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6"/>
  </p:notesMasterIdLst>
  <p:sldIdLst>
    <p:sldId id="256" r:id="rId2"/>
    <p:sldId id="299" r:id="rId3"/>
    <p:sldId id="341" r:id="rId4"/>
    <p:sldId id="342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9" r:id="rId13"/>
    <p:sldId id="310" r:id="rId14"/>
    <p:sldId id="343" r:id="rId15"/>
    <p:sldId id="312" r:id="rId16"/>
    <p:sldId id="339" r:id="rId17"/>
    <p:sldId id="315" r:id="rId18"/>
    <p:sldId id="344" r:id="rId19"/>
    <p:sldId id="316" r:id="rId20"/>
    <p:sldId id="317" r:id="rId21"/>
    <p:sldId id="318" r:id="rId22"/>
    <p:sldId id="319" r:id="rId23"/>
    <p:sldId id="321" r:id="rId24"/>
    <p:sldId id="34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CC3CC"/>
    <a:srgbClr val="2E75B6"/>
    <a:srgbClr val="CEE1F2"/>
    <a:srgbClr val="ECF3FA"/>
    <a:srgbClr val="A2BDD6"/>
    <a:srgbClr val="C4D5E5"/>
    <a:srgbClr val="2E6CA4"/>
    <a:srgbClr val="FFFFFF"/>
    <a:srgbClr val="F5F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0" autoAdjust="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42" y="84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40D51-7FE6-FE49-977A-E769A964ECC2}" type="datetimeFigureOut">
              <a:rPr kumimoji="1" lang="zh-CN" altLang="en-US" smtClean="0"/>
              <a:t>2021/2/1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403F8-B75B-7D4C-AB47-469C312819C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4165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AC11-E792-4C90-A2DA-AD26C2923E4F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34E9-C23C-42B4-817D-D5D7D4CA3E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30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AC11-E792-4C90-A2DA-AD26C2923E4F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34E9-C23C-42B4-817D-D5D7D4CA3E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06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AC11-E792-4C90-A2DA-AD26C2923E4F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34E9-C23C-42B4-817D-D5D7D4CA3E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801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、文本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5B12F8F-F674-CF40-832F-307349B3707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619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AC11-E792-4C90-A2DA-AD26C2923E4F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34E9-C23C-42B4-817D-D5D7D4CA3E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39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AC11-E792-4C90-A2DA-AD26C2923E4F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34E9-C23C-42B4-817D-D5D7D4CA3E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80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AC11-E792-4C90-A2DA-AD26C2923E4F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34E9-C23C-42B4-817D-D5D7D4CA3E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89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AC11-E792-4C90-A2DA-AD26C2923E4F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34E9-C23C-42B4-817D-D5D7D4CA3E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22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AC11-E792-4C90-A2DA-AD26C2923E4F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34E9-C23C-42B4-817D-D5D7D4CA3E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24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AC11-E792-4C90-A2DA-AD26C2923E4F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34E9-C23C-42B4-817D-D5D7D4CA3E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0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AC11-E792-4C90-A2DA-AD26C2923E4F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34E9-C23C-42B4-817D-D5D7D4CA3E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754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AC11-E792-4C90-A2DA-AD26C2923E4F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34E9-C23C-42B4-817D-D5D7D4CA3E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52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rgbClr val="ECF3FA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EAC11-E792-4C90-A2DA-AD26C2923E4F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934E9-C23C-42B4-817D-D5D7D4CA3E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317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 l="46919" b="67755"/>
          <a:stretch/>
        </p:blipFill>
        <p:spPr>
          <a:xfrm rot="20876274">
            <a:off x="5756645" y="3345567"/>
            <a:ext cx="1560621" cy="12666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0" t="31698" b="39371"/>
          <a:stretch/>
        </p:blipFill>
        <p:spPr>
          <a:xfrm rot="670258">
            <a:off x="7781522" y="1170036"/>
            <a:ext cx="2346326" cy="1984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/>
          <a:srcRect r="54089" b="65491"/>
          <a:stretch/>
        </p:blipFill>
        <p:spPr>
          <a:xfrm rot="21226445">
            <a:off x="2243930" y="2445911"/>
            <a:ext cx="1286340" cy="12918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 rot="21105560">
            <a:off x="2221689" y="2564900"/>
            <a:ext cx="1449460" cy="161260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kumimoji="1" lang="zh-CN" altLang="en-US" sz="16600" dirty="0">
                <a:ln w="101600">
                  <a:solidFill>
                    <a:schemeClr val="bg1"/>
                  </a:solidFill>
                </a:ln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口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 rot="21105560">
            <a:off x="2221689" y="2564901"/>
            <a:ext cx="1449460" cy="16126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sz="16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口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634287" y="2298611"/>
            <a:ext cx="1817014" cy="1612607"/>
            <a:chOff x="3634287" y="2298611"/>
            <a:chExt cx="1817014" cy="1612607"/>
          </a:xfrm>
        </p:grpSpPr>
        <p:sp>
          <p:nvSpPr>
            <p:cNvPr id="8" name="标题 1"/>
            <p:cNvSpPr txBox="1">
              <a:spLocks/>
            </p:cNvSpPr>
            <p:nvPr/>
          </p:nvSpPr>
          <p:spPr>
            <a:xfrm>
              <a:off x="3634287" y="2298611"/>
              <a:ext cx="1817013" cy="161260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kumimoji="1" lang="zh-CN" altLang="en-US" sz="13800" dirty="0">
                  <a:ln w="101600">
                    <a:solidFill>
                      <a:schemeClr val="bg1"/>
                    </a:solidFill>
                  </a:ln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腔</a:t>
              </a:r>
            </a:p>
          </p:txBody>
        </p:sp>
        <p:sp>
          <p:nvSpPr>
            <p:cNvPr id="9" name="标题 1"/>
            <p:cNvSpPr txBox="1">
              <a:spLocks/>
            </p:cNvSpPr>
            <p:nvPr/>
          </p:nvSpPr>
          <p:spPr>
            <a:xfrm>
              <a:off x="3634288" y="2298611"/>
              <a:ext cx="1817013" cy="16126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kumimoji="1" lang="zh-CN" altLang="en-US" sz="13800" dirty="0"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腔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02544" y="2320526"/>
            <a:ext cx="1516694" cy="1403587"/>
            <a:chOff x="5102544" y="2320526"/>
            <a:chExt cx="1516694" cy="1403587"/>
          </a:xfrm>
        </p:grpSpPr>
        <p:sp>
          <p:nvSpPr>
            <p:cNvPr id="10" name="标题 1"/>
            <p:cNvSpPr txBox="1">
              <a:spLocks/>
            </p:cNvSpPr>
            <p:nvPr/>
          </p:nvSpPr>
          <p:spPr>
            <a:xfrm rot="21192423">
              <a:off x="5102544" y="2320526"/>
              <a:ext cx="1516693" cy="140358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kumimoji="1" lang="zh-CN" altLang="en-US" sz="8800" dirty="0">
                  <a:ln w="101600">
                    <a:solidFill>
                      <a:schemeClr val="bg1"/>
                    </a:solidFill>
                  </a:ln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护</a:t>
              </a:r>
            </a:p>
          </p:txBody>
        </p:sp>
        <p:sp>
          <p:nvSpPr>
            <p:cNvPr id="11" name="标题 1"/>
            <p:cNvSpPr txBox="1">
              <a:spLocks/>
            </p:cNvSpPr>
            <p:nvPr/>
          </p:nvSpPr>
          <p:spPr>
            <a:xfrm rot="21192423">
              <a:off x="5102545" y="2320526"/>
              <a:ext cx="1516693" cy="1403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kumimoji="1" lang="zh-CN" altLang="en-US" sz="8800" dirty="0"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护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73825" y="2116121"/>
            <a:ext cx="1690608" cy="1612607"/>
            <a:chOff x="6173825" y="2116121"/>
            <a:chExt cx="1690608" cy="1612607"/>
          </a:xfrm>
        </p:grpSpPr>
        <p:sp>
          <p:nvSpPr>
            <p:cNvPr id="12" name="标题 1"/>
            <p:cNvSpPr txBox="1">
              <a:spLocks/>
            </p:cNvSpPr>
            <p:nvPr/>
          </p:nvSpPr>
          <p:spPr>
            <a:xfrm rot="357558">
              <a:off x="6173825" y="2116121"/>
              <a:ext cx="1690608" cy="161260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kumimoji="1" lang="zh-CN" altLang="en-US" sz="8800" dirty="0">
                  <a:ln w="101600">
                    <a:solidFill>
                      <a:schemeClr val="bg1"/>
                    </a:solidFill>
                  </a:ln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理</a:t>
              </a:r>
            </a:p>
          </p:txBody>
        </p:sp>
        <p:sp>
          <p:nvSpPr>
            <p:cNvPr id="13" name="标题 1"/>
            <p:cNvSpPr txBox="1">
              <a:spLocks/>
            </p:cNvSpPr>
            <p:nvPr/>
          </p:nvSpPr>
          <p:spPr>
            <a:xfrm rot="357558">
              <a:off x="6173825" y="2116121"/>
              <a:ext cx="1690608" cy="16126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kumimoji="1" lang="zh-CN" altLang="en-US" sz="8800" dirty="0"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理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301159" y="2161795"/>
            <a:ext cx="1606343" cy="1612607"/>
            <a:chOff x="7301159" y="2161795"/>
            <a:chExt cx="1606343" cy="1612607"/>
          </a:xfrm>
        </p:grpSpPr>
        <p:sp>
          <p:nvSpPr>
            <p:cNvPr id="14" name="标题 1"/>
            <p:cNvSpPr txBox="1">
              <a:spLocks/>
            </p:cNvSpPr>
            <p:nvPr/>
          </p:nvSpPr>
          <p:spPr>
            <a:xfrm rot="21392463">
              <a:off x="7301159" y="2161795"/>
              <a:ext cx="1606342" cy="161260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kumimoji="1" lang="zh-CN" altLang="en-US" sz="8800" dirty="0">
                  <a:ln w="101600">
                    <a:solidFill>
                      <a:schemeClr val="bg1"/>
                    </a:solidFill>
                  </a:ln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保</a:t>
              </a:r>
            </a:p>
          </p:txBody>
        </p:sp>
        <p:sp>
          <p:nvSpPr>
            <p:cNvPr id="15" name="标题 1"/>
            <p:cNvSpPr txBox="1">
              <a:spLocks/>
            </p:cNvSpPr>
            <p:nvPr/>
          </p:nvSpPr>
          <p:spPr>
            <a:xfrm rot="21392463">
              <a:off x="7301160" y="2161795"/>
              <a:ext cx="1606342" cy="16126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kumimoji="1" lang="zh-CN" altLang="en-US" sz="8800" dirty="0"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保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332660" y="2032717"/>
            <a:ext cx="1678061" cy="1612607"/>
            <a:chOff x="8332660" y="2032717"/>
            <a:chExt cx="1678061" cy="1612607"/>
          </a:xfrm>
        </p:grpSpPr>
        <p:sp>
          <p:nvSpPr>
            <p:cNvPr id="16" name="标题 1"/>
            <p:cNvSpPr txBox="1">
              <a:spLocks/>
            </p:cNvSpPr>
            <p:nvPr/>
          </p:nvSpPr>
          <p:spPr>
            <a:xfrm rot="366738">
              <a:off x="8332660" y="2032717"/>
              <a:ext cx="1678060" cy="161260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kumimoji="1" lang="zh-CN" altLang="en-US" sz="8800" dirty="0">
                  <a:ln w="101600">
                    <a:solidFill>
                      <a:schemeClr val="bg1"/>
                    </a:solidFill>
                  </a:ln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健</a:t>
              </a:r>
            </a:p>
          </p:txBody>
        </p:sp>
        <p:sp>
          <p:nvSpPr>
            <p:cNvPr id="17" name="标题 1"/>
            <p:cNvSpPr txBox="1">
              <a:spLocks/>
            </p:cNvSpPr>
            <p:nvPr/>
          </p:nvSpPr>
          <p:spPr>
            <a:xfrm rot="366738">
              <a:off x="8332661" y="2032717"/>
              <a:ext cx="1678060" cy="16126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kumimoji="1" lang="zh-CN" altLang="en-US" sz="8800" dirty="0"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健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491224" y="4227709"/>
            <a:ext cx="9206253" cy="445250"/>
            <a:chOff x="1491224" y="4227709"/>
            <a:chExt cx="9206253" cy="445250"/>
          </a:xfrm>
        </p:grpSpPr>
        <p:sp>
          <p:nvSpPr>
            <p:cNvPr id="4" name="文本框 3"/>
            <p:cNvSpPr txBox="1"/>
            <p:nvPr/>
          </p:nvSpPr>
          <p:spPr>
            <a:xfrm>
              <a:off x="1491224" y="4227709"/>
              <a:ext cx="9206253" cy="4452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CN" sz="4000" b="1" dirty="0">
                  <a:ln w="28575">
                    <a:solidFill>
                      <a:schemeClr val="bg1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4000" b="1" dirty="0">
                  <a:ln w="28575">
                    <a:solidFill>
                      <a:schemeClr val="bg1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关注口腔健康 提高生命质量</a:t>
              </a:r>
              <a:r>
                <a:rPr lang="en-US" altLang="zh-CN" sz="4000" b="1" dirty="0">
                  <a:ln w="28575">
                    <a:solidFill>
                      <a:schemeClr val="bg1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endParaRPr lang="zh-CN" altLang="en-US" sz="4000" b="1" dirty="0">
                <a:ln w="28575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491224" y="4227709"/>
              <a:ext cx="9206253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CN" sz="40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40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关注口腔健康 提高生命质量</a:t>
              </a:r>
              <a:r>
                <a:rPr lang="en-US" altLang="zh-CN" sz="40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endParaRPr lang="zh-CN" alt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4" name="Soft Piano Ambie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1624" y="-1120775"/>
            <a:ext cx="609600" cy="60960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489573" y="4883303"/>
            <a:ext cx="9206253" cy="3040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主讲人：     </a:t>
            </a: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2039.09.20-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451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" grpId="0"/>
      <p:bldP spid="5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1422553"/>
            <a:ext cx="3416060" cy="4874730"/>
            <a:chOff x="0" y="1565630"/>
            <a:chExt cx="3416060" cy="4874730"/>
          </a:xfrm>
        </p:grpSpPr>
        <p:sp>
          <p:nvSpPr>
            <p:cNvPr id="11" name="矩形 10"/>
            <p:cNvSpPr/>
            <p:nvPr/>
          </p:nvSpPr>
          <p:spPr>
            <a:xfrm>
              <a:off x="148087" y="1565630"/>
              <a:ext cx="3267973" cy="4874730"/>
            </a:xfrm>
            <a:prstGeom prst="rect">
              <a:avLst/>
            </a:prstGeom>
            <a:pattFill prst="lgGrid">
              <a:fgClr>
                <a:srgbClr val="ECF3FA"/>
              </a:fgClr>
              <a:bgClr>
                <a:srgbClr val="FFFFFF"/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820353"/>
              <a:ext cx="3195525" cy="43652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" name="组合 4"/>
          <p:cNvGrpSpPr/>
          <p:nvPr/>
        </p:nvGrpSpPr>
        <p:grpSpPr>
          <a:xfrm>
            <a:off x="148087" y="254344"/>
            <a:ext cx="3544662" cy="956094"/>
            <a:chOff x="148087" y="254344"/>
            <a:chExt cx="3544662" cy="9560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五边形 5"/>
            <p:cNvSpPr/>
            <p:nvPr/>
          </p:nvSpPr>
          <p:spPr>
            <a:xfrm>
              <a:off x="712398" y="466459"/>
              <a:ext cx="2980351" cy="484632"/>
            </a:xfrm>
            <a:prstGeom prst="homePlate">
              <a:avLst/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五边形 6"/>
            <p:cNvSpPr/>
            <p:nvPr/>
          </p:nvSpPr>
          <p:spPr>
            <a:xfrm>
              <a:off x="738978" y="500997"/>
              <a:ext cx="2901370" cy="415556"/>
            </a:xfrm>
            <a:prstGeom prst="homePlate">
              <a:avLst>
                <a:gd name="adj" fmla="val 50000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087" y="254344"/>
              <a:ext cx="956094" cy="956094"/>
            </a:xfrm>
            <a:prstGeom prst="rect">
              <a:avLst/>
            </a:prstGeom>
          </p:spPr>
        </p:pic>
      </p:grpSp>
      <p:sp>
        <p:nvSpPr>
          <p:cNvPr id="9" name="标题 1"/>
          <p:cNvSpPr txBox="1">
            <a:spLocks/>
          </p:cNvSpPr>
          <p:nvPr/>
        </p:nvSpPr>
        <p:spPr>
          <a:xfrm>
            <a:off x="877001" y="365126"/>
            <a:ext cx="3147204" cy="687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>
                <a:solidFill>
                  <a:srgbClr val="2E75B6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楷体_GB2312" charset="0"/>
              </a:rPr>
              <a:t>口腔常见疾病预防</a:t>
            </a:r>
            <a:endParaRPr kumimoji="1" lang="zh-CN" altLang="en-US" sz="2400" dirty="0">
              <a:solidFill>
                <a:srgbClr val="2E75B6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3459213" y="3585435"/>
            <a:ext cx="2932902" cy="1800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刷牙方法有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a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很多，只要能够洁净牙齿，不损伤牙体和牙周组织就是正确的，我国提倡推广的刷牙法是上下刷。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3451208" y="2846580"/>
            <a:ext cx="2940906" cy="1660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charset="0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口腔卫生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</p:txBody>
      </p:sp>
      <p:sp>
        <p:nvSpPr>
          <p:cNvPr id="16" name="内容占位符 2"/>
          <p:cNvSpPr txBox="1">
            <a:spLocks/>
          </p:cNvSpPr>
          <p:nvPr/>
        </p:nvSpPr>
        <p:spPr>
          <a:xfrm>
            <a:off x="3451208" y="2093581"/>
            <a:ext cx="2940906" cy="572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charset="0"/>
              <a:buNone/>
            </a:pPr>
            <a:r>
              <a:rPr kumimoji="1" lang="zh-CN" altLang="en-US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共性预防措施</a:t>
            </a:r>
          </a:p>
        </p:txBody>
      </p:sp>
      <p:sp>
        <p:nvSpPr>
          <p:cNvPr id="18" name="矩形 17"/>
          <p:cNvSpPr/>
          <p:nvPr/>
        </p:nvSpPr>
        <p:spPr>
          <a:xfrm>
            <a:off x="7142672" y="1422553"/>
            <a:ext cx="5049328" cy="913643"/>
          </a:xfrm>
          <a:prstGeom prst="rect">
            <a:avLst/>
          </a:prstGeom>
          <a:pattFill prst="lgGrid">
            <a:fgClr>
              <a:srgbClr val="ECF3FA"/>
            </a:fgClr>
            <a:bgClr>
              <a:srgbClr val="FFFFFF"/>
            </a:bgClr>
          </a:patt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刷毛与牙齿长轴平行，紧贴牙面，毛尖指向牙龈。 </a:t>
            </a:r>
          </a:p>
        </p:txBody>
      </p:sp>
      <p:sp>
        <p:nvSpPr>
          <p:cNvPr id="19" name="矩形 18"/>
          <p:cNvSpPr/>
          <p:nvPr/>
        </p:nvSpPr>
        <p:spPr>
          <a:xfrm>
            <a:off x="7142673" y="2742915"/>
            <a:ext cx="5049328" cy="913643"/>
          </a:xfrm>
          <a:prstGeom prst="rect">
            <a:avLst/>
          </a:prstGeom>
          <a:pattFill prst="lgGrid">
            <a:fgClr>
              <a:srgbClr val="ECF3FA"/>
            </a:fgClr>
            <a:bgClr>
              <a:srgbClr val="FFFFFF"/>
            </a:bgClr>
          </a:patt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扭转牙刷使刷毛与牙长轴成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度。 </a:t>
            </a:r>
          </a:p>
        </p:txBody>
      </p:sp>
      <p:sp>
        <p:nvSpPr>
          <p:cNvPr id="20" name="矩形 19"/>
          <p:cNvSpPr/>
          <p:nvPr/>
        </p:nvSpPr>
        <p:spPr>
          <a:xfrm>
            <a:off x="7142671" y="4063277"/>
            <a:ext cx="5049328" cy="913643"/>
          </a:xfrm>
          <a:prstGeom prst="rect">
            <a:avLst/>
          </a:prstGeom>
          <a:pattFill prst="lgGrid">
            <a:fgClr>
              <a:srgbClr val="ECF3FA"/>
            </a:fgClr>
            <a:bgClr>
              <a:srgbClr val="FFFFFF"/>
            </a:bgClr>
          </a:patt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作前后矩离平行颤动。 </a:t>
            </a:r>
          </a:p>
        </p:txBody>
      </p:sp>
      <p:sp>
        <p:nvSpPr>
          <p:cNvPr id="21" name="矩形 20"/>
          <p:cNvSpPr/>
          <p:nvPr/>
        </p:nvSpPr>
        <p:spPr>
          <a:xfrm>
            <a:off x="7150678" y="5383640"/>
            <a:ext cx="5049328" cy="913643"/>
          </a:xfrm>
          <a:prstGeom prst="rect">
            <a:avLst/>
          </a:prstGeom>
          <a:pattFill prst="lgGrid">
            <a:fgClr>
              <a:srgbClr val="ECF3FA"/>
            </a:fgClr>
            <a:bgClr>
              <a:srgbClr val="FFFFFF"/>
            </a:bgClr>
          </a:patt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向牙合面或切缘方向，即上牙向下，下牙向上作 剔除刷动作。刷洗牙合面时，作前后拉动即可。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029961" y="1487453"/>
            <a:ext cx="1723562" cy="749251"/>
            <a:chOff x="5978456" y="1487453"/>
            <a:chExt cx="1723562" cy="749251"/>
          </a:xfrm>
        </p:grpSpPr>
        <p:sp>
          <p:nvSpPr>
            <p:cNvPr id="22" name="椭圆 21"/>
            <p:cNvSpPr/>
            <p:nvPr/>
          </p:nvSpPr>
          <p:spPr>
            <a:xfrm>
              <a:off x="6465612" y="1487453"/>
              <a:ext cx="749251" cy="749251"/>
            </a:xfrm>
            <a:prstGeom prst="ellipse">
              <a:avLst/>
            </a:prstGeom>
            <a:solidFill>
              <a:srgbClr val="CEE1F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978456" y="1677412"/>
              <a:ext cx="1723562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Step1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029961" y="2817392"/>
            <a:ext cx="1723562" cy="749251"/>
            <a:chOff x="5960524" y="2836184"/>
            <a:chExt cx="1723562" cy="749251"/>
          </a:xfrm>
        </p:grpSpPr>
        <p:sp>
          <p:nvSpPr>
            <p:cNvPr id="24" name="椭圆 23"/>
            <p:cNvSpPr/>
            <p:nvPr/>
          </p:nvSpPr>
          <p:spPr>
            <a:xfrm>
              <a:off x="6447680" y="2836184"/>
              <a:ext cx="749251" cy="749251"/>
            </a:xfrm>
            <a:prstGeom prst="ellipse">
              <a:avLst/>
            </a:prstGeom>
            <a:solidFill>
              <a:srgbClr val="CEE1F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960524" y="3026143"/>
              <a:ext cx="1723562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Step2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029961" y="4147331"/>
            <a:ext cx="1723562" cy="749251"/>
            <a:chOff x="5978456" y="1487453"/>
            <a:chExt cx="1723562" cy="749251"/>
          </a:xfrm>
        </p:grpSpPr>
        <p:sp>
          <p:nvSpPr>
            <p:cNvPr id="31" name="椭圆 30"/>
            <p:cNvSpPr/>
            <p:nvPr/>
          </p:nvSpPr>
          <p:spPr>
            <a:xfrm>
              <a:off x="6465612" y="1487453"/>
              <a:ext cx="749251" cy="749251"/>
            </a:xfrm>
            <a:prstGeom prst="ellipse">
              <a:avLst/>
            </a:prstGeom>
            <a:solidFill>
              <a:srgbClr val="CEE1F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978456" y="1677412"/>
              <a:ext cx="1723562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Step3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029961" y="5477269"/>
            <a:ext cx="1723562" cy="749251"/>
            <a:chOff x="5978456" y="1487453"/>
            <a:chExt cx="1723562" cy="749251"/>
          </a:xfrm>
        </p:grpSpPr>
        <p:sp>
          <p:nvSpPr>
            <p:cNvPr id="34" name="椭圆 33"/>
            <p:cNvSpPr/>
            <p:nvPr/>
          </p:nvSpPr>
          <p:spPr>
            <a:xfrm>
              <a:off x="6465612" y="1487453"/>
              <a:ext cx="749251" cy="749251"/>
            </a:xfrm>
            <a:prstGeom prst="ellipse">
              <a:avLst/>
            </a:prstGeom>
            <a:solidFill>
              <a:srgbClr val="CEE1F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978456" y="1677412"/>
              <a:ext cx="1723562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Step4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83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18" grpId="0" build="p" animBg="1"/>
      <p:bldP spid="19" grpId="0" build="p" animBg="1"/>
      <p:bldP spid="20" grpId="0" build="p" animBg="1"/>
      <p:bldP spid="21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8087" y="254344"/>
            <a:ext cx="3544662" cy="956094"/>
            <a:chOff x="148087" y="254344"/>
            <a:chExt cx="3544662" cy="9560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五边形 4"/>
            <p:cNvSpPr/>
            <p:nvPr/>
          </p:nvSpPr>
          <p:spPr>
            <a:xfrm>
              <a:off x="712398" y="466459"/>
              <a:ext cx="2980351" cy="484632"/>
            </a:xfrm>
            <a:prstGeom prst="homePlate">
              <a:avLst/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五边形 5"/>
            <p:cNvSpPr/>
            <p:nvPr/>
          </p:nvSpPr>
          <p:spPr>
            <a:xfrm>
              <a:off x="738978" y="500997"/>
              <a:ext cx="2901370" cy="415556"/>
            </a:xfrm>
            <a:prstGeom prst="homePlate">
              <a:avLst>
                <a:gd name="adj" fmla="val 50000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087" y="254344"/>
              <a:ext cx="956094" cy="956094"/>
            </a:xfrm>
            <a:prstGeom prst="rect">
              <a:avLst/>
            </a:prstGeom>
          </p:spPr>
        </p:pic>
      </p:grpSp>
      <p:sp>
        <p:nvSpPr>
          <p:cNvPr id="8" name="标题 1"/>
          <p:cNvSpPr txBox="1">
            <a:spLocks/>
          </p:cNvSpPr>
          <p:nvPr/>
        </p:nvSpPr>
        <p:spPr>
          <a:xfrm>
            <a:off x="877001" y="365126"/>
            <a:ext cx="3147204" cy="687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>
                <a:solidFill>
                  <a:srgbClr val="2E75B6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楷体_GB2312" charset="0"/>
              </a:rPr>
              <a:t>口腔常见疾病预防</a:t>
            </a:r>
            <a:endParaRPr kumimoji="1" lang="zh-CN" altLang="en-US" sz="2400" dirty="0">
              <a:solidFill>
                <a:srgbClr val="2E75B6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22287" y="1326304"/>
            <a:ext cx="4734727" cy="4734727"/>
            <a:chOff x="471370" y="1422553"/>
            <a:chExt cx="4734727" cy="473472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370" y="1422553"/>
              <a:ext cx="4734727" cy="4734727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984718" y="2736502"/>
              <a:ext cx="1708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刷牙态度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398733" y="3402817"/>
              <a:ext cx="28800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刷牙时应该认真、仔细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依次刷到颊面（外面）、舌面（内面）、合面（上面），并重复刷洗。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728636" y="1326303"/>
            <a:ext cx="4734727" cy="4734727"/>
            <a:chOff x="3855335" y="1422552"/>
            <a:chExt cx="4734727" cy="4734727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5335" y="1422552"/>
              <a:ext cx="4734727" cy="473472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5343446" y="2725643"/>
              <a:ext cx="1708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刷牙次数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4819292" y="3431904"/>
              <a:ext cx="2880000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一般要求早晚刷牙，饭后漱口，每次刷牙可不少于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分钟。最好每次饭后也刷。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334984" y="1326302"/>
            <a:ext cx="4734727" cy="4734727"/>
            <a:chOff x="7321757" y="1422551"/>
            <a:chExt cx="4734727" cy="473472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1757" y="1422551"/>
              <a:ext cx="4734727" cy="4734727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825836" y="2725643"/>
              <a:ext cx="1708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刷牙方法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8239851" y="3428542"/>
              <a:ext cx="2880000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有人主张“三三三”制刷牙法，即每日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次，每次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分钟，刷洗三个牙面。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562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783476" y="2783353"/>
            <a:ext cx="6430864" cy="3224820"/>
          </a:xfrm>
          <a:prstGeom prst="rect">
            <a:avLst/>
          </a:prstGeom>
          <a:pattFill prst="lgGrid">
            <a:fgClr>
              <a:srgbClr val="ECF3FA"/>
            </a:fgClr>
            <a:bgClr>
              <a:srgbClr val="FFFFFF"/>
            </a:bgClr>
          </a:patt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002871" y="4175060"/>
            <a:ext cx="5943600" cy="18331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刷牙、牙间洁净（剔牙）、洁牙去除牙菌斑。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刷完牙后，可以适当用一些漱口水漱口。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牙膏可选用含氟牙膏。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48087" y="254344"/>
            <a:ext cx="3544662" cy="956094"/>
            <a:chOff x="148087" y="254344"/>
            <a:chExt cx="3544662" cy="9560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五边形 6"/>
            <p:cNvSpPr/>
            <p:nvPr/>
          </p:nvSpPr>
          <p:spPr>
            <a:xfrm>
              <a:off x="712398" y="466459"/>
              <a:ext cx="2980351" cy="484632"/>
            </a:xfrm>
            <a:prstGeom prst="homePlate">
              <a:avLst/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五边形 7"/>
            <p:cNvSpPr/>
            <p:nvPr/>
          </p:nvSpPr>
          <p:spPr>
            <a:xfrm>
              <a:off x="738978" y="500997"/>
              <a:ext cx="2901370" cy="415556"/>
            </a:xfrm>
            <a:prstGeom prst="homePlate">
              <a:avLst>
                <a:gd name="adj" fmla="val 50000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087" y="254344"/>
              <a:ext cx="956094" cy="956094"/>
            </a:xfrm>
            <a:prstGeom prst="rect">
              <a:avLst/>
            </a:prstGeom>
          </p:spPr>
        </p:pic>
      </p:grpSp>
      <p:sp>
        <p:nvSpPr>
          <p:cNvPr id="10" name="标题 1"/>
          <p:cNvSpPr txBox="1">
            <a:spLocks/>
          </p:cNvSpPr>
          <p:nvPr/>
        </p:nvSpPr>
        <p:spPr>
          <a:xfrm>
            <a:off x="877001" y="365126"/>
            <a:ext cx="3147204" cy="687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rgbClr val="2E75B6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楷体_GB2312" charset="0"/>
              </a:rPr>
              <a:t>口腔常见疾病预防</a:t>
            </a:r>
            <a:endParaRPr kumimoji="1" lang="zh-CN" altLang="en-US" sz="2400" dirty="0">
              <a:solidFill>
                <a:srgbClr val="2E75B6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173996" y="1235512"/>
            <a:ext cx="3018003" cy="734051"/>
          </a:xfrm>
          <a:prstGeom prst="rect">
            <a:avLst/>
          </a:prstGeom>
          <a:pattFill prst="lgGrid">
            <a:fgClr>
              <a:srgbClr val="ECF3FA"/>
            </a:fgClr>
            <a:bgClr>
              <a:srgbClr val="FFFFFF"/>
            </a:bgClr>
          </a:patt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龋齿预防</a:t>
            </a:r>
          </a:p>
        </p:txBody>
      </p:sp>
      <p:sp>
        <p:nvSpPr>
          <p:cNvPr id="3" name="矩形 2"/>
          <p:cNvSpPr/>
          <p:nvPr/>
        </p:nvSpPr>
        <p:spPr>
          <a:xfrm>
            <a:off x="6002871" y="2895137"/>
            <a:ext cx="2646878" cy="1135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消除有关致龋因素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改善口腔环境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     </a:t>
            </a:r>
          </a:p>
        </p:txBody>
      </p:sp>
      <p:sp>
        <p:nvSpPr>
          <p:cNvPr id="5" name="矩形 4"/>
          <p:cNvSpPr/>
          <p:nvPr/>
        </p:nvSpPr>
        <p:spPr>
          <a:xfrm>
            <a:off x="1500996" y="1969563"/>
            <a:ext cx="4106174" cy="5121350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30773"/>
          <a:stretch/>
        </p:blipFill>
        <p:spPr>
          <a:xfrm>
            <a:off x="1040903" y="1500517"/>
            <a:ext cx="4238463" cy="5357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4184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315" grpId="0" uiExpand="1" build="p"/>
      <p:bldP spid="10" grpId="0"/>
      <p:bldP spid="12" grpId="0" animBg="1"/>
      <p:bldP spid="3" grpId="0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14393" y="1969563"/>
            <a:ext cx="6918385" cy="3465079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4" t="21203" r="19199"/>
          <a:stretch/>
        </p:blipFill>
        <p:spPr>
          <a:xfrm>
            <a:off x="6320928" y="1211249"/>
            <a:ext cx="5003322" cy="4803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693054" y="3024878"/>
            <a:ext cx="7772400" cy="22470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要有良好的口腔卫生习惯。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作龈上和龈下洁治，去除牙结石。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调整咬合，消除创伤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和食物嵌塞。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后两项一般在专业的口腔诊室进行。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48087" y="254344"/>
            <a:ext cx="3544662" cy="956094"/>
            <a:chOff x="148087" y="254344"/>
            <a:chExt cx="3544662" cy="9560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五边形 5"/>
            <p:cNvSpPr/>
            <p:nvPr/>
          </p:nvSpPr>
          <p:spPr>
            <a:xfrm>
              <a:off x="712398" y="466459"/>
              <a:ext cx="2980351" cy="484632"/>
            </a:xfrm>
            <a:prstGeom prst="homePlate">
              <a:avLst/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五边形 6"/>
            <p:cNvSpPr/>
            <p:nvPr/>
          </p:nvSpPr>
          <p:spPr>
            <a:xfrm>
              <a:off x="738978" y="500997"/>
              <a:ext cx="2901370" cy="415556"/>
            </a:xfrm>
            <a:prstGeom prst="homePlate">
              <a:avLst>
                <a:gd name="adj" fmla="val 50000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087" y="254344"/>
              <a:ext cx="956094" cy="956094"/>
            </a:xfrm>
            <a:prstGeom prst="rect">
              <a:avLst/>
            </a:prstGeom>
          </p:spPr>
        </p:pic>
      </p:grpSp>
      <p:sp>
        <p:nvSpPr>
          <p:cNvPr id="9" name="标题 1"/>
          <p:cNvSpPr txBox="1">
            <a:spLocks/>
          </p:cNvSpPr>
          <p:nvPr/>
        </p:nvSpPr>
        <p:spPr>
          <a:xfrm>
            <a:off x="877001" y="365126"/>
            <a:ext cx="3147204" cy="687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>
                <a:solidFill>
                  <a:srgbClr val="2E75B6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楷体_GB2312" charset="0"/>
              </a:rPr>
              <a:t>口腔常见疾病预防</a:t>
            </a:r>
            <a:endParaRPr kumimoji="1" lang="zh-CN" altLang="en-US" sz="2400" dirty="0">
              <a:solidFill>
                <a:srgbClr val="2E75B6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73996" y="5647699"/>
            <a:ext cx="3018003" cy="734051"/>
          </a:xfrm>
          <a:prstGeom prst="rect">
            <a:avLst/>
          </a:prstGeom>
          <a:pattFill prst="lgGrid">
            <a:fgClr>
              <a:srgbClr val="ECF3FA"/>
            </a:fgClr>
            <a:bgClr>
              <a:srgbClr val="FFFFFF"/>
            </a:bgClr>
          </a:patt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牙周病预防</a:t>
            </a:r>
          </a:p>
        </p:txBody>
      </p:sp>
      <p:sp>
        <p:nvSpPr>
          <p:cNvPr id="3" name="矩形 2"/>
          <p:cNvSpPr/>
          <p:nvPr/>
        </p:nvSpPr>
        <p:spPr>
          <a:xfrm>
            <a:off x="1693054" y="2266455"/>
            <a:ext cx="2829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charset="0"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消除局部刺激因素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4538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387" grpId="0" uiExpand="1" build="p"/>
      <p:bldP spid="9" grpId="0"/>
      <p:bldP spid="10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245112" y="244870"/>
            <a:ext cx="9559609" cy="6311206"/>
            <a:chOff x="519947" y="990594"/>
            <a:chExt cx="9233653" cy="60960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47" y="990594"/>
              <a:ext cx="6096012" cy="6096012"/>
            </a:xfrm>
            <a:prstGeom prst="rect">
              <a:avLst/>
            </a:prstGeom>
          </p:spPr>
        </p:pic>
        <p:sp>
          <p:nvSpPr>
            <p:cNvPr id="31" name="任意多边形 30"/>
            <p:cNvSpPr/>
            <p:nvPr/>
          </p:nvSpPr>
          <p:spPr>
            <a:xfrm>
              <a:off x="6229800" y="3496233"/>
              <a:ext cx="3523800" cy="1565315"/>
            </a:xfrm>
            <a:custGeom>
              <a:avLst/>
              <a:gdLst>
                <a:gd name="connsiteX0" fmla="*/ 89647 w 3998259"/>
                <a:gd name="connsiteY0" fmla="*/ 0 h 1685365"/>
                <a:gd name="connsiteX1" fmla="*/ 3998259 w 3998259"/>
                <a:gd name="connsiteY1" fmla="*/ 0 h 1685365"/>
                <a:gd name="connsiteX2" fmla="*/ 3854824 w 3998259"/>
                <a:gd name="connsiteY2" fmla="*/ 1685365 h 1685365"/>
                <a:gd name="connsiteX3" fmla="*/ 394447 w 3998259"/>
                <a:gd name="connsiteY3" fmla="*/ 1595718 h 1685365"/>
                <a:gd name="connsiteX4" fmla="*/ 0 w 3998259"/>
                <a:gd name="connsiteY4" fmla="*/ 1559859 h 1685365"/>
                <a:gd name="connsiteX5" fmla="*/ 89647 w 3998259"/>
                <a:gd name="connsiteY5" fmla="*/ 0 h 1685365"/>
                <a:gd name="connsiteX0" fmla="*/ 89647 w 3998259"/>
                <a:gd name="connsiteY0" fmla="*/ 0 h 1595718"/>
                <a:gd name="connsiteX1" fmla="*/ 3998259 w 3998259"/>
                <a:gd name="connsiteY1" fmla="*/ 0 h 1595718"/>
                <a:gd name="connsiteX2" fmla="*/ 3872754 w 3998259"/>
                <a:gd name="connsiteY2" fmla="*/ 1541930 h 1595718"/>
                <a:gd name="connsiteX3" fmla="*/ 394447 w 3998259"/>
                <a:gd name="connsiteY3" fmla="*/ 1595718 h 1595718"/>
                <a:gd name="connsiteX4" fmla="*/ 0 w 3998259"/>
                <a:gd name="connsiteY4" fmla="*/ 1559859 h 1595718"/>
                <a:gd name="connsiteX5" fmla="*/ 89647 w 3998259"/>
                <a:gd name="connsiteY5" fmla="*/ 0 h 1595718"/>
                <a:gd name="connsiteX0" fmla="*/ 89647 w 3998259"/>
                <a:gd name="connsiteY0" fmla="*/ 0 h 1559859"/>
                <a:gd name="connsiteX1" fmla="*/ 3998259 w 3998259"/>
                <a:gd name="connsiteY1" fmla="*/ 0 h 1559859"/>
                <a:gd name="connsiteX2" fmla="*/ 3872754 w 3998259"/>
                <a:gd name="connsiteY2" fmla="*/ 1541930 h 1559859"/>
                <a:gd name="connsiteX3" fmla="*/ 0 w 3998259"/>
                <a:gd name="connsiteY3" fmla="*/ 1559859 h 1559859"/>
                <a:gd name="connsiteX4" fmla="*/ 89647 w 3998259"/>
                <a:gd name="connsiteY4" fmla="*/ 0 h 155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8259" h="1559859">
                  <a:moveTo>
                    <a:pt x="89647" y="0"/>
                  </a:moveTo>
                  <a:lnTo>
                    <a:pt x="3998259" y="0"/>
                  </a:lnTo>
                  <a:lnTo>
                    <a:pt x="3872754" y="1541930"/>
                  </a:lnTo>
                  <a:lnTo>
                    <a:pt x="0" y="1559859"/>
                  </a:lnTo>
                  <a:lnTo>
                    <a:pt x="89647" y="0"/>
                  </a:lnTo>
                  <a:close/>
                </a:path>
              </a:pathLst>
            </a:custGeom>
            <a:solidFill>
              <a:srgbClr val="FFAE44"/>
            </a:solidFill>
            <a:ln w="1428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6096000" y="3566246"/>
              <a:ext cx="3587717" cy="1424180"/>
            </a:xfrm>
            <a:custGeom>
              <a:avLst/>
              <a:gdLst>
                <a:gd name="connsiteX0" fmla="*/ 89647 w 3998259"/>
                <a:gd name="connsiteY0" fmla="*/ 0 h 1685365"/>
                <a:gd name="connsiteX1" fmla="*/ 3998259 w 3998259"/>
                <a:gd name="connsiteY1" fmla="*/ 0 h 1685365"/>
                <a:gd name="connsiteX2" fmla="*/ 3854824 w 3998259"/>
                <a:gd name="connsiteY2" fmla="*/ 1685365 h 1685365"/>
                <a:gd name="connsiteX3" fmla="*/ 394447 w 3998259"/>
                <a:gd name="connsiteY3" fmla="*/ 1595718 h 1685365"/>
                <a:gd name="connsiteX4" fmla="*/ 0 w 3998259"/>
                <a:gd name="connsiteY4" fmla="*/ 1559859 h 1685365"/>
                <a:gd name="connsiteX5" fmla="*/ 89647 w 3998259"/>
                <a:gd name="connsiteY5" fmla="*/ 0 h 1685365"/>
                <a:gd name="connsiteX0" fmla="*/ 89647 w 3998259"/>
                <a:gd name="connsiteY0" fmla="*/ 0 h 1595718"/>
                <a:gd name="connsiteX1" fmla="*/ 3998259 w 3998259"/>
                <a:gd name="connsiteY1" fmla="*/ 0 h 1595718"/>
                <a:gd name="connsiteX2" fmla="*/ 3872754 w 3998259"/>
                <a:gd name="connsiteY2" fmla="*/ 1541930 h 1595718"/>
                <a:gd name="connsiteX3" fmla="*/ 394447 w 3998259"/>
                <a:gd name="connsiteY3" fmla="*/ 1595718 h 1595718"/>
                <a:gd name="connsiteX4" fmla="*/ 0 w 3998259"/>
                <a:gd name="connsiteY4" fmla="*/ 1559859 h 1595718"/>
                <a:gd name="connsiteX5" fmla="*/ 89647 w 3998259"/>
                <a:gd name="connsiteY5" fmla="*/ 0 h 1595718"/>
                <a:gd name="connsiteX0" fmla="*/ 89647 w 3998259"/>
                <a:gd name="connsiteY0" fmla="*/ 0 h 1559859"/>
                <a:gd name="connsiteX1" fmla="*/ 3998259 w 3998259"/>
                <a:gd name="connsiteY1" fmla="*/ 0 h 1559859"/>
                <a:gd name="connsiteX2" fmla="*/ 3872754 w 3998259"/>
                <a:gd name="connsiteY2" fmla="*/ 1541930 h 1559859"/>
                <a:gd name="connsiteX3" fmla="*/ 0 w 3998259"/>
                <a:gd name="connsiteY3" fmla="*/ 1559859 h 1559859"/>
                <a:gd name="connsiteX4" fmla="*/ 89647 w 3998259"/>
                <a:gd name="connsiteY4" fmla="*/ 0 h 155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8259" h="1559859">
                  <a:moveTo>
                    <a:pt x="89647" y="0"/>
                  </a:moveTo>
                  <a:lnTo>
                    <a:pt x="3998259" y="0"/>
                  </a:lnTo>
                  <a:lnTo>
                    <a:pt x="3872754" y="1541930"/>
                  </a:lnTo>
                  <a:lnTo>
                    <a:pt x="0" y="1559859"/>
                  </a:lnTo>
                  <a:lnTo>
                    <a:pt x="89647" y="0"/>
                  </a:lnTo>
                  <a:close/>
                </a:path>
              </a:pathLst>
            </a:custGeom>
            <a:solidFill>
              <a:srgbClr val="FFAE44"/>
            </a:solidFill>
            <a:ln w="12700" cap="rnd">
              <a:solidFill>
                <a:srgbClr val="FFAE4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3" name="标题 2"/>
          <p:cNvSpPr>
            <a:spLocks noGrp="1"/>
          </p:cNvSpPr>
          <p:nvPr>
            <p:ph type="title"/>
          </p:nvPr>
        </p:nvSpPr>
        <p:spPr>
          <a:xfrm>
            <a:off x="4216318" y="2963204"/>
            <a:ext cx="6680001" cy="10969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科学保护牙齿</a:t>
            </a:r>
          </a:p>
        </p:txBody>
      </p:sp>
    </p:spTree>
    <p:extLst>
      <p:ext uri="{BB962C8B-B14F-4D97-AF65-F5344CB8AC3E}">
        <p14:creationId xmlns:p14="http://schemas.microsoft.com/office/powerpoint/2010/main" val="8751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8008222" y="724619"/>
            <a:ext cx="4586344" cy="5004000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305465" y="2951063"/>
            <a:ext cx="5029200" cy="468845"/>
          </a:xfrm>
        </p:spPr>
        <p:txBody>
          <a:bodyPr>
            <a:norm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两侧或两侧牙齿交替进行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48087" y="254344"/>
            <a:ext cx="2974676" cy="956094"/>
            <a:chOff x="148087" y="254344"/>
            <a:chExt cx="2974676" cy="9560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五边形 4"/>
            <p:cNvSpPr/>
            <p:nvPr/>
          </p:nvSpPr>
          <p:spPr>
            <a:xfrm>
              <a:off x="712399" y="466459"/>
              <a:ext cx="2410364" cy="484632"/>
            </a:xfrm>
            <a:prstGeom prst="homePlate">
              <a:avLst/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五边形 5"/>
            <p:cNvSpPr/>
            <p:nvPr/>
          </p:nvSpPr>
          <p:spPr>
            <a:xfrm>
              <a:off x="738978" y="500997"/>
              <a:ext cx="2346488" cy="415556"/>
            </a:xfrm>
            <a:prstGeom prst="homePlate">
              <a:avLst>
                <a:gd name="adj" fmla="val 50000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087" y="254344"/>
              <a:ext cx="956094" cy="956094"/>
            </a:xfrm>
            <a:prstGeom prst="rect">
              <a:avLst/>
            </a:prstGeom>
          </p:spPr>
        </p:pic>
      </p:grp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877001" y="365126"/>
            <a:ext cx="3147204" cy="6872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zh-CN" altLang="en-US" sz="2400" dirty="0">
                <a:solidFill>
                  <a:srgbClr val="2E75B6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科学保护牙齿</a:t>
            </a:r>
            <a:endParaRPr kumimoji="1" lang="zh-CN" altLang="en-US" sz="2400" dirty="0">
              <a:solidFill>
                <a:srgbClr val="2E75B6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1"/>
          <a:stretch/>
        </p:blipFill>
        <p:spPr>
          <a:xfrm>
            <a:off x="8250447" y="951091"/>
            <a:ext cx="3941553" cy="4988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1305465" y="2267533"/>
            <a:ext cx="1415772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正确咀嚼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05465" y="3560087"/>
            <a:ext cx="1415772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错误方式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305465" y="4189176"/>
            <a:ext cx="5719331" cy="423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长期习惯用一侧吃东西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05465" y="507527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使用侧的咀嚼肌发达，影响脸型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另一侧的牙齿会聚积食物软垢，形成牙结石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05465" y="4583364"/>
            <a:ext cx="1415772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影响结果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642091" y="1621766"/>
            <a:ext cx="7495777" cy="5540284"/>
          </a:xfrm>
          <a:prstGeom prst="rect">
            <a:avLst/>
          </a:prstGeom>
          <a:noFill/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743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603" grpId="0" build="p"/>
      <p:bldP spid="8" grpId="0"/>
      <p:bldP spid="10" grpId="0" build="p"/>
      <p:bldP spid="11" grpId="0" build="p"/>
      <p:bldP spid="12" grpId="0" build="p"/>
      <p:bldP spid="3" grpId="0" build="p"/>
      <p:bldP spid="15" grpId="0" build="p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空心弧 26"/>
          <p:cNvSpPr/>
          <p:nvPr/>
        </p:nvSpPr>
        <p:spPr>
          <a:xfrm>
            <a:off x="4860893" y="1643442"/>
            <a:ext cx="4546382" cy="4546382"/>
          </a:xfrm>
          <a:prstGeom prst="blockArc">
            <a:avLst>
              <a:gd name="adj1" fmla="val 16249105"/>
              <a:gd name="adj2" fmla="val 5457793"/>
              <a:gd name="adj3" fmla="val 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475897" y="2312290"/>
            <a:ext cx="3208686" cy="3208686"/>
          </a:xfrm>
          <a:prstGeom prst="ellipse">
            <a:avLst/>
          </a:prstGeom>
          <a:pattFill prst="lgGrid">
            <a:fgClr>
              <a:srgbClr val="F5F9FD"/>
            </a:fgClr>
            <a:bgClr>
              <a:srgbClr val="FFFFFF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48087" y="254344"/>
            <a:ext cx="2974676" cy="956094"/>
            <a:chOff x="148087" y="254344"/>
            <a:chExt cx="2974676" cy="9560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五边形 10"/>
            <p:cNvSpPr/>
            <p:nvPr/>
          </p:nvSpPr>
          <p:spPr>
            <a:xfrm>
              <a:off x="712399" y="466459"/>
              <a:ext cx="2410364" cy="484632"/>
            </a:xfrm>
            <a:prstGeom prst="homePlate">
              <a:avLst/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五边形 11"/>
            <p:cNvSpPr/>
            <p:nvPr/>
          </p:nvSpPr>
          <p:spPr>
            <a:xfrm>
              <a:off x="738978" y="500997"/>
              <a:ext cx="2346488" cy="415556"/>
            </a:xfrm>
            <a:prstGeom prst="homePlate">
              <a:avLst>
                <a:gd name="adj" fmla="val 50000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087" y="254344"/>
              <a:ext cx="956094" cy="956094"/>
            </a:xfrm>
            <a:prstGeom prst="rect">
              <a:avLst/>
            </a:prstGeom>
          </p:spPr>
        </p:pic>
      </p:grp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877001" y="365126"/>
            <a:ext cx="3147204" cy="6872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zh-CN" altLang="en-US" sz="2400" dirty="0">
                <a:solidFill>
                  <a:srgbClr val="2E75B6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科学保护牙齿</a:t>
            </a:r>
            <a:endParaRPr kumimoji="1" lang="zh-CN" altLang="en-US" sz="2400" dirty="0">
              <a:solidFill>
                <a:srgbClr val="2E75B6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1"/>
          <a:stretch/>
        </p:blipFill>
        <p:spPr>
          <a:xfrm>
            <a:off x="1104181" y="1422553"/>
            <a:ext cx="3941553" cy="4988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5250610" y="3247898"/>
            <a:ext cx="2185358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食谱广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营养好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434530" y="2179136"/>
            <a:ext cx="3164099" cy="3474995"/>
            <a:chOff x="7434530" y="2232445"/>
            <a:chExt cx="3164099" cy="3474995"/>
          </a:xfrm>
        </p:grpSpPr>
        <p:sp>
          <p:nvSpPr>
            <p:cNvPr id="21" name="圆角矩形 20"/>
            <p:cNvSpPr/>
            <p:nvPr/>
          </p:nvSpPr>
          <p:spPr>
            <a:xfrm>
              <a:off x="7434530" y="2232445"/>
              <a:ext cx="2249699" cy="41128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多样化饮食</a:t>
              </a: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7891730" y="2998372"/>
              <a:ext cx="2249699" cy="41128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不偏食</a:t>
              </a: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8348930" y="3764299"/>
              <a:ext cx="2249699" cy="41128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多粗粮食物</a:t>
              </a: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7891730" y="4530226"/>
              <a:ext cx="2249699" cy="41128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多食硬纤维食物</a:t>
              </a: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7434530" y="5296153"/>
              <a:ext cx="2249699" cy="41128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适量食用硬度食物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0146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7" grpId="0" animBg="1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48087" y="254344"/>
            <a:ext cx="2974676" cy="956094"/>
            <a:chOff x="148087" y="254344"/>
            <a:chExt cx="2974676" cy="9560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五边形 17"/>
            <p:cNvSpPr/>
            <p:nvPr/>
          </p:nvSpPr>
          <p:spPr>
            <a:xfrm>
              <a:off x="712399" y="466459"/>
              <a:ext cx="2410364" cy="484632"/>
            </a:xfrm>
            <a:prstGeom prst="homePlate">
              <a:avLst/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五边形 18"/>
            <p:cNvSpPr/>
            <p:nvPr/>
          </p:nvSpPr>
          <p:spPr>
            <a:xfrm>
              <a:off x="738978" y="500997"/>
              <a:ext cx="2346488" cy="415556"/>
            </a:xfrm>
            <a:prstGeom prst="homePlate">
              <a:avLst>
                <a:gd name="adj" fmla="val 50000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087" y="254344"/>
              <a:ext cx="956094" cy="956094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1421920" y="1936350"/>
            <a:ext cx="6711351" cy="3224820"/>
          </a:xfrm>
          <a:prstGeom prst="rect">
            <a:avLst/>
          </a:prstGeom>
          <a:pattFill prst="lgGrid">
            <a:fgClr>
              <a:srgbClr val="ECF3FA"/>
            </a:fgClr>
            <a:bgClr>
              <a:srgbClr val="FFFFFF"/>
            </a:bgClr>
          </a:patt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623205" y="3083032"/>
            <a:ext cx="5108275" cy="17784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不要用牙齿启瓶盖等坚硬物品，防止牙齿损伤。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不慎将牙齿损伤折断，应及时保护好损伤牙到口腔诊室进行就诊。</a:t>
            </a:r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877001" y="365126"/>
            <a:ext cx="3147204" cy="687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>
                <a:solidFill>
                  <a:srgbClr val="2E75B6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科学保护牙齿</a:t>
            </a:r>
            <a:endParaRPr kumimoji="1" lang="zh-CN" altLang="en-US" sz="2400" dirty="0">
              <a:solidFill>
                <a:srgbClr val="2E75B6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23205" y="2253023"/>
            <a:ext cx="1415772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防止外伤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740" y="1222635"/>
            <a:ext cx="4736983" cy="488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35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7651" grpId="0" build="p"/>
      <p:bldP spid="13" grpId="0"/>
      <p:bldP spid="1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245112" y="244870"/>
            <a:ext cx="9559609" cy="6311206"/>
            <a:chOff x="519947" y="990594"/>
            <a:chExt cx="9233653" cy="60960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47" y="990594"/>
              <a:ext cx="6096012" cy="6096012"/>
            </a:xfrm>
            <a:prstGeom prst="rect">
              <a:avLst/>
            </a:prstGeom>
          </p:spPr>
        </p:pic>
        <p:sp>
          <p:nvSpPr>
            <p:cNvPr id="31" name="任意多边形 30"/>
            <p:cNvSpPr/>
            <p:nvPr/>
          </p:nvSpPr>
          <p:spPr>
            <a:xfrm>
              <a:off x="6229800" y="3496233"/>
              <a:ext cx="3523800" cy="1565315"/>
            </a:xfrm>
            <a:custGeom>
              <a:avLst/>
              <a:gdLst>
                <a:gd name="connsiteX0" fmla="*/ 89647 w 3998259"/>
                <a:gd name="connsiteY0" fmla="*/ 0 h 1685365"/>
                <a:gd name="connsiteX1" fmla="*/ 3998259 w 3998259"/>
                <a:gd name="connsiteY1" fmla="*/ 0 h 1685365"/>
                <a:gd name="connsiteX2" fmla="*/ 3854824 w 3998259"/>
                <a:gd name="connsiteY2" fmla="*/ 1685365 h 1685365"/>
                <a:gd name="connsiteX3" fmla="*/ 394447 w 3998259"/>
                <a:gd name="connsiteY3" fmla="*/ 1595718 h 1685365"/>
                <a:gd name="connsiteX4" fmla="*/ 0 w 3998259"/>
                <a:gd name="connsiteY4" fmla="*/ 1559859 h 1685365"/>
                <a:gd name="connsiteX5" fmla="*/ 89647 w 3998259"/>
                <a:gd name="connsiteY5" fmla="*/ 0 h 1685365"/>
                <a:gd name="connsiteX0" fmla="*/ 89647 w 3998259"/>
                <a:gd name="connsiteY0" fmla="*/ 0 h 1595718"/>
                <a:gd name="connsiteX1" fmla="*/ 3998259 w 3998259"/>
                <a:gd name="connsiteY1" fmla="*/ 0 h 1595718"/>
                <a:gd name="connsiteX2" fmla="*/ 3872754 w 3998259"/>
                <a:gd name="connsiteY2" fmla="*/ 1541930 h 1595718"/>
                <a:gd name="connsiteX3" fmla="*/ 394447 w 3998259"/>
                <a:gd name="connsiteY3" fmla="*/ 1595718 h 1595718"/>
                <a:gd name="connsiteX4" fmla="*/ 0 w 3998259"/>
                <a:gd name="connsiteY4" fmla="*/ 1559859 h 1595718"/>
                <a:gd name="connsiteX5" fmla="*/ 89647 w 3998259"/>
                <a:gd name="connsiteY5" fmla="*/ 0 h 1595718"/>
                <a:gd name="connsiteX0" fmla="*/ 89647 w 3998259"/>
                <a:gd name="connsiteY0" fmla="*/ 0 h 1559859"/>
                <a:gd name="connsiteX1" fmla="*/ 3998259 w 3998259"/>
                <a:gd name="connsiteY1" fmla="*/ 0 h 1559859"/>
                <a:gd name="connsiteX2" fmla="*/ 3872754 w 3998259"/>
                <a:gd name="connsiteY2" fmla="*/ 1541930 h 1559859"/>
                <a:gd name="connsiteX3" fmla="*/ 0 w 3998259"/>
                <a:gd name="connsiteY3" fmla="*/ 1559859 h 1559859"/>
                <a:gd name="connsiteX4" fmla="*/ 89647 w 3998259"/>
                <a:gd name="connsiteY4" fmla="*/ 0 h 155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8259" h="1559859">
                  <a:moveTo>
                    <a:pt x="89647" y="0"/>
                  </a:moveTo>
                  <a:lnTo>
                    <a:pt x="3998259" y="0"/>
                  </a:lnTo>
                  <a:lnTo>
                    <a:pt x="3872754" y="1541930"/>
                  </a:lnTo>
                  <a:lnTo>
                    <a:pt x="0" y="1559859"/>
                  </a:lnTo>
                  <a:lnTo>
                    <a:pt x="89647" y="0"/>
                  </a:lnTo>
                  <a:close/>
                </a:path>
              </a:pathLst>
            </a:custGeom>
            <a:solidFill>
              <a:srgbClr val="FFAE44"/>
            </a:solidFill>
            <a:ln w="1428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6096000" y="3566246"/>
              <a:ext cx="3587717" cy="1424180"/>
            </a:xfrm>
            <a:custGeom>
              <a:avLst/>
              <a:gdLst>
                <a:gd name="connsiteX0" fmla="*/ 89647 w 3998259"/>
                <a:gd name="connsiteY0" fmla="*/ 0 h 1685365"/>
                <a:gd name="connsiteX1" fmla="*/ 3998259 w 3998259"/>
                <a:gd name="connsiteY1" fmla="*/ 0 h 1685365"/>
                <a:gd name="connsiteX2" fmla="*/ 3854824 w 3998259"/>
                <a:gd name="connsiteY2" fmla="*/ 1685365 h 1685365"/>
                <a:gd name="connsiteX3" fmla="*/ 394447 w 3998259"/>
                <a:gd name="connsiteY3" fmla="*/ 1595718 h 1685365"/>
                <a:gd name="connsiteX4" fmla="*/ 0 w 3998259"/>
                <a:gd name="connsiteY4" fmla="*/ 1559859 h 1685365"/>
                <a:gd name="connsiteX5" fmla="*/ 89647 w 3998259"/>
                <a:gd name="connsiteY5" fmla="*/ 0 h 1685365"/>
                <a:gd name="connsiteX0" fmla="*/ 89647 w 3998259"/>
                <a:gd name="connsiteY0" fmla="*/ 0 h 1595718"/>
                <a:gd name="connsiteX1" fmla="*/ 3998259 w 3998259"/>
                <a:gd name="connsiteY1" fmla="*/ 0 h 1595718"/>
                <a:gd name="connsiteX2" fmla="*/ 3872754 w 3998259"/>
                <a:gd name="connsiteY2" fmla="*/ 1541930 h 1595718"/>
                <a:gd name="connsiteX3" fmla="*/ 394447 w 3998259"/>
                <a:gd name="connsiteY3" fmla="*/ 1595718 h 1595718"/>
                <a:gd name="connsiteX4" fmla="*/ 0 w 3998259"/>
                <a:gd name="connsiteY4" fmla="*/ 1559859 h 1595718"/>
                <a:gd name="connsiteX5" fmla="*/ 89647 w 3998259"/>
                <a:gd name="connsiteY5" fmla="*/ 0 h 1595718"/>
                <a:gd name="connsiteX0" fmla="*/ 89647 w 3998259"/>
                <a:gd name="connsiteY0" fmla="*/ 0 h 1559859"/>
                <a:gd name="connsiteX1" fmla="*/ 3998259 w 3998259"/>
                <a:gd name="connsiteY1" fmla="*/ 0 h 1559859"/>
                <a:gd name="connsiteX2" fmla="*/ 3872754 w 3998259"/>
                <a:gd name="connsiteY2" fmla="*/ 1541930 h 1559859"/>
                <a:gd name="connsiteX3" fmla="*/ 0 w 3998259"/>
                <a:gd name="connsiteY3" fmla="*/ 1559859 h 1559859"/>
                <a:gd name="connsiteX4" fmla="*/ 89647 w 3998259"/>
                <a:gd name="connsiteY4" fmla="*/ 0 h 155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8259" h="1559859">
                  <a:moveTo>
                    <a:pt x="89647" y="0"/>
                  </a:moveTo>
                  <a:lnTo>
                    <a:pt x="3998259" y="0"/>
                  </a:lnTo>
                  <a:lnTo>
                    <a:pt x="3872754" y="1541930"/>
                  </a:lnTo>
                  <a:lnTo>
                    <a:pt x="0" y="1559859"/>
                  </a:lnTo>
                  <a:lnTo>
                    <a:pt x="89647" y="0"/>
                  </a:lnTo>
                  <a:close/>
                </a:path>
              </a:pathLst>
            </a:custGeom>
            <a:solidFill>
              <a:srgbClr val="FFAE44"/>
            </a:solidFill>
            <a:ln w="12700" cap="rnd">
              <a:solidFill>
                <a:srgbClr val="FFAE4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3" name="标题 2"/>
          <p:cNvSpPr>
            <a:spLocks noGrp="1"/>
          </p:cNvSpPr>
          <p:nvPr>
            <p:ph type="title"/>
          </p:nvPr>
        </p:nvSpPr>
        <p:spPr>
          <a:xfrm>
            <a:off x="4216318" y="2963204"/>
            <a:ext cx="6680001" cy="10969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口臭病症的预防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78035D4-1DD6-4F20-863D-B30A1FA2E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078" y="-855026"/>
            <a:ext cx="3047619" cy="3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9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196196" y="1746568"/>
            <a:ext cx="6711351" cy="3748517"/>
          </a:xfrm>
          <a:prstGeom prst="rect">
            <a:avLst/>
          </a:prstGeom>
          <a:pattFill prst="lgGrid">
            <a:fgClr>
              <a:srgbClr val="ECF3FA"/>
            </a:fgClr>
            <a:bgClr>
              <a:srgbClr val="FFFFFF"/>
            </a:bgClr>
          </a:patt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484868" y="2011392"/>
            <a:ext cx="5078673" cy="4191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Font typeface="Wingdings" charset="0"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医学界认为，口臭的产生源于人体的各种急慢性疾病，它本身虽不是病，却是一种病征。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 </a:t>
            </a:r>
          </a:p>
          <a:p>
            <a:pPr marL="0" indent="0">
              <a:lnSpc>
                <a:spcPct val="150000"/>
              </a:lnSpc>
              <a:buFont typeface="Wingdings" charset="0"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       </a:t>
            </a:r>
          </a:p>
          <a:p>
            <a:pPr marL="0" indent="0">
              <a:lnSpc>
                <a:spcPct val="150000"/>
              </a:lnSpc>
              <a:buFont typeface="Wingdings" charset="0"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一般人认为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: 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口臭是由于口腔不卫生引起的，为了消除口臭每天增加刷牙次数，嚼食口香糖、用漱口药水漱口等，但这些办法都是暂时的，不能从根本上解决问题。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48087" y="254344"/>
            <a:ext cx="3336984" cy="956094"/>
            <a:chOff x="148087" y="254344"/>
            <a:chExt cx="3336984" cy="9560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五边形 6"/>
            <p:cNvSpPr/>
            <p:nvPr/>
          </p:nvSpPr>
          <p:spPr>
            <a:xfrm>
              <a:off x="712398" y="466459"/>
              <a:ext cx="2772673" cy="484632"/>
            </a:xfrm>
            <a:prstGeom prst="homePlate">
              <a:avLst/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五边形 7"/>
            <p:cNvSpPr/>
            <p:nvPr/>
          </p:nvSpPr>
          <p:spPr>
            <a:xfrm>
              <a:off x="738978" y="500997"/>
              <a:ext cx="2699196" cy="415556"/>
            </a:xfrm>
            <a:prstGeom prst="homePlate">
              <a:avLst>
                <a:gd name="adj" fmla="val 50000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087" y="254344"/>
              <a:ext cx="956094" cy="956094"/>
            </a:xfrm>
            <a:prstGeom prst="rect">
              <a:avLst/>
            </a:prstGeom>
          </p:spPr>
        </p:pic>
      </p:grpSp>
      <p:sp>
        <p:nvSpPr>
          <p:cNvPr id="10" name="标题 1"/>
          <p:cNvSpPr txBox="1">
            <a:spLocks/>
          </p:cNvSpPr>
          <p:nvPr/>
        </p:nvSpPr>
        <p:spPr>
          <a:xfrm>
            <a:off x="877001" y="365126"/>
            <a:ext cx="3147204" cy="687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rgbClr val="2E75B6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口臭病症的预防</a:t>
            </a:r>
            <a:endParaRPr kumimoji="1" lang="zh-CN" altLang="en-US" sz="2400" dirty="0">
              <a:solidFill>
                <a:srgbClr val="2E75B6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52213" y="1210438"/>
            <a:ext cx="4241357" cy="3948983"/>
          </a:xfrm>
          <a:prstGeom prst="rect">
            <a:avLst/>
          </a:prstGeom>
          <a:pattFill prst="lgGrid">
            <a:fgClr>
              <a:srgbClr val="ECF3FA"/>
            </a:fgClr>
            <a:bgClr>
              <a:srgbClr val="C4D5E5"/>
            </a:bgClr>
          </a:patt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4" descr="1-11053014534335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8" b="4638"/>
          <a:stretch/>
        </p:blipFill>
        <p:spPr>
          <a:xfrm>
            <a:off x="7155169" y="2168275"/>
            <a:ext cx="3635444" cy="3812876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矩形 12"/>
          <p:cNvSpPr/>
          <p:nvPr/>
        </p:nvSpPr>
        <p:spPr>
          <a:xfrm>
            <a:off x="7155169" y="1376364"/>
            <a:ext cx="2031325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什么是口臭？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968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675" grpId="0" build="p"/>
      <p:bldP spid="10" grpId="0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5450" y="1988271"/>
            <a:ext cx="5698804" cy="36583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48112" y="2267708"/>
            <a:ext cx="4151439" cy="723620"/>
          </a:xfrm>
        </p:spPr>
        <p:txBody>
          <a:bodyPr/>
          <a:lstStyle/>
          <a:p>
            <a:r>
              <a:rPr kumimoji="1"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什么是口腔健康？</a:t>
            </a:r>
          </a:p>
        </p:txBody>
      </p:sp>
      <p:pic>
        <p:nvPicPr>
          <p:cNvPr id="5" name="Picture 9" descr="u=4043603406,2872172392&amp;fm=0&amp;gp=22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" t="2931" r="2952" b="10835"/>
          <a:stretch/>
        </p:blipFill>
        <p:spPr bwMode="auto">
          <a:xfrm>
            <a:off x="7640927" y="2547852"/>
            <a:ext cx="2548736" cy="2548735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占位符 2"/>
          <p:cNvSpPr>
            <a:spLocks noGrp="1"/>
          </p:cNvSpPr>
          <p:nvPr>
            <p:ph type="body" sz="half" idx="2"/>
          </p:nvPr>
        </p:nvSpPr>
        <p:spPr>
          <a:xfrm>
            <a:off x="648112" y="3175994"/>
            <a:ext cx="4575923" cy="116271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指牙齿、牙周组织、口腔邻近部位及颌面部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均无组织结构与功能性异常。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033551" y="2806662"/>
            <a:ext cx="1183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牙齿清洁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332894" y="2806662"/>
            <a:ext cx="1464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无出血现象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230901" y="5277312"/>
            <a:ext cx="1368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无疼痛感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001546" y="4464422"/>
            <a:ext cx="1795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牙龈颜色正常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0033551" y="4464422"/>
            <a:ext cx="986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无龋洞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8538777" y="1988271"/>
            <a:ext cx="753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  <a:endParaRPr lang="zh-CN" altLang="en-US" dirty="0"/>
          </a:p>
        </p:txBody>
      </p:sp>
      <p:sp>
        <p:nvSpPr>
          <p:cNvPr id="11" name="空心弧 10"/>
          <p:cNvSpPr/>
          <p:nvPr/>
        </p:nvSpPr>
        <p:spPr>
          <a:xfrm>
            <a:off x="7232340" y="2139264"/>
            <a:ext cx="3365911" cy="3365911"/>
          </a:xfrm>
          <a:prstGeom prst="blockArc">
            <a:avLst>
              <a:gd name="adj1" fmla="val 16872980"/>
              <a:gd name="adj2" fmla="val 19309807"/>
              <a:gd name="adj3" fmla="val 0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空心弧 11"/>
          <p:cNvSpPr/>
          <p:nvPr/>
        </p:nvSpPr>
        <p:spPr>
          <a:xfrm>
            <a:off x="7232340" y="2139264"/>
            <a:ext cx="3365911" cy="3365911"/>
          </a:xfrm>
          <a:prstGeom prst="blockArc">
            <a:avLst>
              <a:gd name="adj1" fmla="val 20347938"/>
              <a:gd name="adj2" fmla="val 1108843"/>
              <a:gd name="adj3" fmla="val 0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空心弧 12"/>
          <p:cNvSpPr/>
          <p:nvPr/>
        </p:nvSpPr>
        <p:spPr>
          <a:xfrm>
            <a:off x="7232340" y="2139264"/>
            <a:ext cx="3365911" cy="3365911"/>
          </a:xfrm>
          <a:prstGeom prst="blockArc">
            <a:avLst>
              <a:gd name="adj1" fmla="val 2106151"/>
              <a:gd name="adj2" fmla="val 4198358"/>
              <a:gd name="adj3" fmla="val 0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空心弧 13"/>
          <p:cNvSpPr/>
          <p:nvPr/>
        </p:nvSpPr>
        <p:spPr>
          <a:xfrm>
            <a:off x="7232340" y="2139264"/>
            <a:ext cx="3365911" cy="3365911"/>
          </a:xfrm>
          <a:prstGeom prst="blockArc">
            <a:avLst>
              <a:gd name="adj1" fmla="val 6443880"/>
              <a:gd name="adj2" fmla="val 8750303"/>
              <a:gd name="adj3" fmla="val 0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空心弧 14"/>
          <p:cNvSpPr/>
          <p:nvPr/>
        </p:nvSpPr>
        <p:spPr>
          <a:xfrm>
            <a:off x="7232340" y="2139264"/>
            <a:ext cx="3365911" cy="3365911"/>
          </a:xfrm>
          <a:prstGeom prst="blockArc">
            <a:avLst>
              <a:gd name="adj1" fmla="val 9418388"/>
              <a:gd name="adj2" fmla="val 12152377"/>
              <a:gd name="adj3" fmla="val 0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空心弧 15"/>
          <p:cNvSpPr/>
          <p:nvPr/>
        </p:nvSpPr>
        <p:spPr>
          <a:xfrm>
            <a:off x="7232340" y="2139264"/>
            <a:ext cx="3365911" cy="3365911"/>
          </a:xfrm>
          <a:prstGeom prst="blockArc">
            <a:avLst>
              <a:gd name="adj1" fmla="val 13214827"/>
              <a:gd name="adj2" fmla="val 15605370"/>
              <a:gd name="adj3" fmla="val 0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723832" y="381455"/>
            <a:ext cx="6744337" cy="769441"/>
            <a:chOff x="2723832" y="381455"/>
            <a:chExt cx="6744337" cy="769441"/>
          </a:xfrm>
        </p:grpSpPr>
        <p:grpSp>
          <p:nvGrpSpPr>
            <p:cNvPr id="26" name="组合 25"/>
            <p:cNvGrpSpPr/>
            <p:nvPr/>
          </p:nvGrpSpPr>
          <p:grpSpPr>
            <a:xfrm>
              <a:off x="2723832" y="788893"/>
              <a:ext cx="6744337" cy="45719"/>
              <a:chOff x="2259106" y="788894"/>
              <a:chExt cx="7930557" cy="0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2259106" y="788894"/>
                <a:ext cx="2474259" cy="0"/>
              </a:xfrm>
              <a:prstGeom prst="line">
                <a:avLst/>
              </a:prstGeom>
              <a:ln w="63500" cap="rnd"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7693317" y="788894"/>
                <a:ext cx="2496346" cy="0"/>
              </a:xfrm>
              <a:prstGeom prst="line">
                <a:avLst/>
              </a:prstGeom>
              <a:ln w="63500" cap="rnd"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文本框 26"/>
            <p:cNvSpPr txBox="1"/>
            <p:nvPr/>
          </p:nvSpPr>
          <p:spPr>
            <a:xfrm>
              <a:off x="5020235" y="381455"/>
              <a:ext cx="22121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dirty="0">
                  <a:solidFill>
                    <a:srgbClr val="2E6CA4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前 言</a:t>
              </a:r>
            </a:p>
          </p:txBody>
        </p:sp>
      </p:grpSp>
      <p:sp>
        <p:nvSpPr>
          <p:cNvPr id="28" name="文本占位符 2"/>
          <p:cNvSpPr txBox="1">
            <a:spLocks/>
          </p:cNvSpPr>
          <p:nvPr/>
        </p:nvSpPr>
        <p:spPr>
          <a:xfrm>
            <a:off x="648111" y="4252394"/>
            <a:ext cx="4575923" cy="116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更多概念介绍文字内容输入文字内容输入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文字内容输入文字内容输入文字内容输入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940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  <p:bldP spid="3" grpId="0" uiExpand="1" build="p"/>
      <p:bldP spid="2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8184843" y="3767643"/>
            <a:ext cx="3313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03</a:t>
            </a:r>
            <a:endParaRPr lang="zh-CN" altLang="en-US" sz="8800" b="1" dirty="0">
              <a:solidFill>
                <a:schemeClr val="bg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08582" y="2079116"/>
            <a:ext cx="3313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02</a:t>
            </a:r>
            <a:endParaRPr lang="zh-CN" altLang="en-US" sz="8800" b="1" dirty="0">
              <a:solidFill>
                <a:schemeClr val="bg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26108" y="744943"/>
            <a:ext cx="3313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01</a:t>
            </a:r>
            <a:endParaRPr lang="zh-CN" altLang="en-US" sz="8800" b="1" dirty="0">
              <a:solidFill>
                <a:schemeClr val="bg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7546951" y="1073003"/>
            <a:ext cx="3340392" cy="231488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Font typeface="Wingdings" charset="0"/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吃东西引起的口臭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  <a:p>
            <a:pPr marL="0" indent="0">
              <a:lnSpc>
                <a:spcPct val="150000"/>
              </a:lnSpc>
              <a:buFont typeface="Wingdings" charset="0"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包括吃大蒜、洋葱、韭菜等，短时间即可消除。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           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48087" y="254344"/>
            <a:ext cx="3336984" cy="956094"/>
            <a:chOff x="148087" y="254344"/>
            <a:chExt cx="3336984" cy="9560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五边形 4"/>
            <p:cNvSpPr/>
            <p:nvPr/>
          </p:nvSpPr>
          <p:spPr>
            <a:xfrm>
              <a:off x="712398" y="466459"/>
              <a:ext cx="2772673" cy="484632"/>
            </a:xfrm>
            <a:prstGeom prst="homePlate">
              <a:avLst/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五边形 5"/>
            <p:cNvSpPr/>
            <p:nvPr/>
          </p:nvSpPr>
          <p:spPr>
            <a:xfrm>
              <a:off x="738978" y="500997"/>
              <a:ext cx="2699196" cy="415556"/>
            </a:xfrm>
            <a:prstGeom prst="homePlate">
              <a:avLst>
                <a:gd name="adj" fmla="val 50000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087" y="254344"/>
              <a:ext cx="956094" cy="956094"/>
            </a:xfrm>
            <a:prstGeom prst="rect">
              <a:avLst/>
            </a:prstGeom>
          </p:spPr>
        </p:pic>
      </p:grpSp>
      <p:sp>
        <p:nvSpPr>
          <p:cNvPr id="8" name="标题 1"/>
          <p:cNvSpPr txBox="1">
            <a:spLocks/>
          </p:cNvSpPr>
          <p:nvPr/>
        </p:nvSpPr>
        <p:spPr>
          <a:xfrm>
            <a:off x="877001" y="365126"/>
            <a:ext cx="3147204" cy="687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rgbClr val="2E75B6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口臭病症的预防</a:t>
            </a:r>
            <a:endParaRPr kumimoji="1" lang="zh-CN" altLang="en-US" sz="2400" dirty="0">
              <a:solidFill>
                <a:srgbClr val="2E75B6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530005" y="2005507"/>
            <a:ext cx="3208686" cy="3208686"/>
            <a:chOff x="3475897" y="2312290"/>
            <a:chExt cx="3208686" cy="3208686"/>
          </a:xfrm>
        </p:grpSpPr>
        <p:sp>
          <p:nvSpPr>
            <p:cNvPr id="11" name="椭圆 10"/>
            <p:cNvSpPr/>
            <p:nvPr/>
          </p:nvSpPr>
          <p:spPr>
            <a:xfrm>
              <a:off x="3475897" y="2312290"/>
              <a:ext cx="3208686" cy="3208686"/>
            </a:xfrm>
            <a:prstGeom prst="ellipse">
              <a:avLst/>
            </a:prstGeom>
            <a:pattFill prst="lgGrid">
              <a:fgClr>
                <a:srgbClr val="F5F9FD"/>
              </a:fgClr>
              <a:bgClr>
                <a:srgbClr val="FFFFFF"/>
              </a:bgClr>
            </a:patt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288" y="2312290"/>
              <a:ext cx="2901903" cy="290190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矩形 12"/>
          <p:cNvSpPr/>
          <p:nvPr/>
        </p:nvSpPr>
        <p:spPr>
          <a:xfrm>
            <a:off x="4580626" y="5214193"/>
            <a:ext cx="3030748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口臭是怎样引起的？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819935" y="2452406"/>
            <a:ext cx="3340392" cy="231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 typeface="Wingdings" charset="0"/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未经治疗的龋齿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  <a:p>
            <a:pPr marL="0" indent="0">
              <a:lnSpc>
                <a:spcPct val="150000"/>
              </a:lnSpc>
              <a:buFont typeface="Wingdings" charset="0"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在龋洞内常积存食物残渣，由于细菌丛生，则腐败分解而生臭味。及时修补龋齿，则可消除口臭。　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8497499" y="4093589"/>
            <a:ext cx="3340392" cy="23148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 typeface="Wingdings" charset="0"/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牙周炎患者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  <a:p>
            <a:pPr marL="0" indent="0">
              <a:lnSpc>
                <a:spcPct val="150000"/>
              </a:lnSpc>
              <a:buFont typeface="Wingdings" charset="0"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牙周袋内呈化脓性炎症，口腔内的唾液混有脓液，也使口内有臭味。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  <a:p>
            <a:pPr>
              <a:lnSpc>
                <a:spcPct val="150000"/>
              </a:lnSpc>
              <a:buFont typeface="Wingdings" charset="0"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3981542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0" grpId="0"/>
      <p:bldP spid="30723" grpId="0" build="p"/>
      <p:bldP spid="8" grpId="0"/>
      <p:bldP spid="13" grpId="0"/>
      <p:bldP spid="14" grpId="0" build="p"/>
      <p:bldP spid="1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892326" y="1549302"/>
            <a:ext cx="5676369" cy="3875474"/>
          </a:xfrm>
          <a:prstGeom prst="rect">
            <a:avLst/>
          </a:prstGeom>
          <a:pattFill prst="lgGrid">
            <a:fgClr>
              <a:srgbClr val="ECF3FA"/>
            </a:fgClr>
            <a:bgClr>
              <a:schemeClr val="bg1"/>
            </a:bgClr>
          </a:patt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13082" y="1453246"/>
            <a:ext cx="3313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rgbClr val="CEE1F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04</a:t>
            </a:r>
            <a:endParaRPr lang="zh-CN" altLang="en-US" sz="8800" b="1" dirty="0">
              <a:solidFill>
                <a:srgbClr val="CEE1F2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588160" y="1843866"/>
            <a:ext cx="3334281" cy="398540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Font typeface="Wingdings" charset="0"/>
              <a:buNone/>
            </a:pPr>
            <a:r>
              <a:rPr lang="zh-CN" altLang="en-US" sz="1800" b="1" dirty="0">
                <a:latin typeface="仿宋_GB2312" charset="0"/>
                <a:ea typeface="仿宋_GB2312" charset="0"/>
                <a:cs typeface="仿宋_GB2312" charset="0"/>
              </a:rPr>
              <a:t>全身性疾病</a:t>
            </a:r>
            <a:endParaRPr lang="en-US" altLang="zh-CN" sz="1800" b="1" dirty="0">
              <a:latin typeface="仿宋_GB2312" charset="0"/>
              <a:ea typeface="仿宋_GB2312" charset="0"/>
              <a:cs typeface="仿宋_GB2312" charset="0"/>
            </a:endParaRPr>
          </a:p>
          <a:p>
            <a:pPr marL="0" indent="0">
              <a:lnSpc>
                <a:spcPct val="150000"/>
              </a:lnSpc>
              <a:buFont typeface="Wingdings" charset="0"/>
              <a:buNone/>
            </a:pPr>
            <a:r>
              <a:rPr lang="zh-CN" altLang="en-US" sz="1800" dirty="0">
                <a:latin typeface="仿宋_GB2312" charset="0"/>
                <a:ea typeface="仿宋_GB2312" charset="0"/>
                <a:cs typeface="仿宋_GB2312" charset="0"/>
              </a:rPr>
              <a:t>胃热症、胃阴虚症，其中由胃热症导致者居多，常并发严重口臭、牙龈肿痛、便秘、胃痛、消化不良、烦躁等症状，急慢性胃炎、十二指肠溃疡、肝炎、肺结核、糖尿病、癌症患者、接受化疗者亦会产生强烈口臭。</a:t>
            </a:r>
            <a:r>
              <a:rPr lang="en-US" altLang="zh-CN" sz="1800" dirty="0"/>
              <a:t> 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48087" y="254344"/>
            <a:ext cx="3336984" cy="956094"/>
            <a:chOff x="148087" y="254344"/>
            <a:chExt cx="3336984" cy="9560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五边形 6"/>
            <p:cNvSpPr/>
            <p:nvPr/>
          </p:nvSpPr>
          <p:spPr>
            <a:xfrm>
              <a:off x="712398" y="466459"/>
              <a:ext cx="2772673" cy="484632"/>
            </a:xfrm>
            <a:prstGeom prst="homePlate">
              <a:avLst/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五边形 7"/>
            <p:cNvSpPr/>
            <p:nvPr/>
          </p:nvSpPr>
          <p:spPr>
            <a:xfrm>
              <a:off x="738978" y="500997"/>
              <a:ext cx="2699196" cy="415556"/>
            </a:xfrm>
            <a:prstGeom prst="homePlate">
              <a:avLst>
                <a:gd name="adj" fmla="val 50000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087" y="254344"/>
              <a:ext cx="956094" cy="956094"/>
            </a:xfrm>
            <a:prstGeom prst="rect">
              <a:avLst/>
            </a:prstGeom>
          </p:spPr>
        </p:pic>
      </p:grpSp>
      <p:sp>
        <p:nvSpPr>
          <p:cNvPr id="10" name="标题 1"/>
          <p:cNvSpPr txBox="1">
            <a:spLocks/>
          </p:cNvSpPr>
          <p:nvPr/>
        </p:nvSpPr>
        <p:spPr>
          <a:xfrm>
            <a:off x="877001" y="365126"/>
            <a:ext cx="3147204" cy="687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rgbClr val="2E75B6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口臭病症的预防</a:t>
            </a:r>
            <a:endParaRPr kumimoji="1" lang="zh-CN" altLang="en-US" sz="2400" dirty="0">
              <a:solidFill>
                <a:srgbClr val="2E75B6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42102" y="1865787"/>
            <a:ext cx="5279272" cy="887814"/>
          </a:xfrm>
          <a:prstGeom prst="rect">
            <a:avLst/>
          </a:prstGeom>
          <a:pattFill prst="lgGrid">
            <a:fgClr>
              <a:srgbClr val="ECF3FA"/>
            </a:fgClr>
            <a:bgClr>
              <a:schemeClr val="bg1"/>
            </a:bgClr>
          </a:patt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060587" y="2309694"/>
            <a:ext cx="4235878" cy="4235878"/>
            <a:chOff x="3475897" y="2312290"/>
            <a:chExt cx="3208686" cy="3208686"/>
          </a:xfrm>
        </p:grpSpPr>
        <p:sp>
          <p:nvSpPr>
            <p:cNvPr id="13" name="椭圆 12"/>
            <p:cNvSpPr/>
            <p:nvPr/>
          </p:nvSpPr>
          <p:spPr>
            <a:xfrm>
              <a:off x="3475897" y="2312290"/>
              <a:ext cx="3208686" cy="3208686"/>
            </a:xfrm>
            <a:prstGeom prst="ellipse">
              <a:avLst/>
            </a:prstGeom>
            <a:pattFill prst="lgGrid">
              <a:fgClr>
                <a:srgbClr val="F5F9FD"/>
              </a:fgClr>
              <a:bgClr>
                <a:srgbClr val="CEE1F2"/>
              </a:bgClr>
            </a:patt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288" y="2312290"/>
              <a:ext cx="2901903" cy="290190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5" name="矩形 14"/>
          <p:cNvSpPr/>
          <p:nvPr/>
        </p:nvSpPr>
        <p:spPr>
          <a:xfrm>
            <a:off x="7939836" y="2000664"/>
            <a:ext cx="4066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口臭是怎样引起的？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55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  <p:bldP spid="32771" grpId="0" build="p"/>
      <p:bldP spid="10" grpId="0"/>
      <p:bldP spid="17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6698411" y="1552543"/>
            <a:ext cx="4776417" cy="4110717"/>
          </a:xfrm>
          <a:prstGeom prst="rect">
            <a:avLst/>
          </a:prstGeom>
          <a:pattFill prst="lgGrid">
            <a:fgClr>
              <a:srgbClr val="F5F9FD"/>
            </a:fgClr>
            <a:bgClr>
              <a:srgbClr val="CEE1F2"/>
            </a:bgClr>
          </a:patt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104181" y="2566918"/>
            <a:ext cx="5246298" cy="13974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吃韭菜、葱、蒜、饮酒后的口臭，可饮白糖水冲解，或用茶叶一小撮含口中咀嚼，还可以咀嚼口香糖除味。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48087" y="254344"/>
            <a:ext cx="3336984" cy="956094"/>
            <a:chOff x="148087" y="254344"/>
            <a:chExt cx="3336984" cy="9560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五边形 4"/>
            <p:cNvSpPr/>
            <p:nvPr/>
          </p:nvSpPr>
          <p:spPr>
            <a:xfrm>
              <a:off x="712398" y="466459"/>
              <a:ext cx="2772673" cy="484632"/>
            </a:xfrm>
            <a:prstGeom prst="homePlate">
              <a:avLst/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五边形 5"/>
            <p:cNvSpPr/>
            <p:nvPr/>
          </p:nvSpPr>
          <p:spPr>
            <a:xfrm>
              <a:off x="738978" y="500997"/>
              <a:ext cx="2699196" cy="415556"/>
            </a:xfrm>
            <a:prstGeom prst="homePlate">
              <a:avLst>
                <a:gd name="adj" fmla="val 50000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087" y="254344"/>
              <a:ext cx="956094" cy="956094"/>
            </a:xfrm>
            <a:prstGeom prst="rect">
              <a:avLst/>
            </a:prstGeom>
          </p:spPr>
        </p:pic>
      </p:grpSp>
      <p:sp>
        <p:nvSpPr>
          <p:cNvPr id="8" name="标题 1"/>
          <p:cNvSpPr txBox="1">
            <a:spLocks/>
          </p:cNvSpPr>
          <p:nvPr/>
        </p:nvSpPr>
        <p:spPr>
          <a:xfrm>
            <a:off x="877001" y="365126"/>
            <a:ext cx="3147204" cy="687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rgbClr val="2E75B6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口臭病症的预防</a:t>
            </a:r>
            <a:endParaRPr kumimoji="1" lang="zh-CN" altLang="en-US" sz="2400" dirty="0">
              <a:solidFill>
                <a:srgbClr val="2E75B6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04181" y="1542160"/>
            <a:ext cx="4066301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如何防止口臭？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104181" y="4408098"/>
            <a:ext cx="5246298" cy="1397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如因伤食引起的口臭，可用鸡内金研末口服，每日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3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次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，每次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3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克。也可用神曲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15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克，麦芽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15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克，山楂片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15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克，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一起煮水，日饮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3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次。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>
              <a:lnSpc>
                <a:spcPct val="150000"/>
              </a:lnSpc>
            </a:pP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678411" y="1210438"/>
            <a:ext cx="4816416" cy="4816416"/>
            <a:chOff x="6678411" y="1210438"/>
            <a:chExt cx="4816416" cy="481641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411" y="1210438"/>
              <a:ext cx="4816416" cy="481641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矩形 14"/>
            <p:cNvSpPr/>
            <p:nvPr/>
          </p:nvSpPr>
          <p:spPr>
            <a:xfrm>
              <a:off x="6793447" y="1692646"/>
              <a:ext cx="4586344" cy="3852000"/>
            </a:xfrm>
            <a:prstGeom prst="rect">
              <a:avLst/>
            </a:prstGeom>
            <a:noFill/>
            <a:ln w="317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1235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8" grpId="0"/>
      <p:bldP spid="9" grpId="0" build="p"/>
      <p:bldP spid="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104181" y="1923240"/>
            <a:ext cx="6324600" cy="2667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对于有龋齿、缺齿以及义齿修复不当引起的口臭，应该尽早到专业的口腔诊室进行治疗和义齿修复，避免食物残渣长时间存留在口腔中。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积极治疗全身性疾病，只要全身性疾病得到治愈，口臭也就会消失。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48087" y="254344"/>
            <a:ext cx="3336984" cy="956094"/>
            <a:chOff x="148087" y="254344"/>
            <a:chExt cx="3336984" cy="9560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五边形 6"/>
            <p:cNvSpPr/>
            <p:nvPr/>
          </p:nvSpPr>
          <p:spPr>
            <a:xfrm>
              <a:off x="712398" y="466459"/>
              <a:ext cx="2772673" cy="484632"/>
            </a:xfrm>
            <a:prstGeom prst="homePlate">
              <a:avLst/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五边形 7"/>
            <p:cNvSpPr/>
            <p:nvPr/>
          </p:nvSpPr>
          <p:spPr>
            <a:xfrm>
              <a:off x="738978" y="500997"/>
              <a:ext cx="2699196" cy="415556"/>
            </a:xfrm>
            <a:prstGeom prst="homePlate">
              <a:avLst>
                <a:gd name="adj" fmla="val 50000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087" y="254344"/>
              <a:ext cx="956094" cy="956094"/>
            </a:xfrm>
            <a:prstGeom prst="rect">
              <a:avLst/>
            </a:prstGeom>
          </p:spPr>
        </p:pic>
      </p:grpSp>
      <p:sp>
        <p:nvSpPr>
          <p:cNvPr id="10" name="标题 1"/>
          <p:cNvSpPr txBox="1">
            <a:spLocks/>
          </p:cNvSpPr>
          <p:nvPr/>
        </p:nvSpPr>
        <p:spPr>
          <a:xfrm>
            <a:off x="877001" y="365126"/>
            <a:ext cx="3147204" cy="687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rgbClr val="2E75B6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口臭病症的预防</a:t>
            </a:r>
            <a:endParaRPr kumimoji="1" lang="zh-CN" altLang="en-US" sz="2400" dirty="0">
              <a:solidFill>
                <a:srgbClr val="2E75B6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66158" y="1765226"/>
            <a:ext cx="8742153" cy="2626113"/>
          </a:xfrm>
          <a:prstGeom prst="rect">
            <a:avLst/>
          </a:prstGeom>
          <a:noFill/>
          <a:ln w="317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6327" name="Picture 7" descr="u=3623449266,1845577948&amp;fm=0&amp;gp=30[1]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3"/>
          <a:stretch/>
        </p:blipFill>
        <p:spPr bwMode="auto">
          <a:xfrm>
            <a:off x="7998586" y="2447939"/>
            <a:ext cx="3241135" cy="20415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329" name="Picture 9" descr="u=2465480720,2422569742&amp;fm=0&amp;gp=-8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747" y="4017684"/>
            <a:ext cx="3146393" cy="21057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1483742" y="4270141"/>
            <a:ext cx="4364967" cy="1216155"/>
          </a:xfrm>
          <a:prstGeom prst="rect">
            <a:avLst/>
          </a:prstGeom>
          <a:pattFill prst="lgGrid">
            <a:fgClr>
              <a:srgbClr val="ECF3FA"/>
            </a:fgClr>
            <a:bgClr>
              <a:schemeClr val="bg1"/>
            </a:bgClr>
          </a:patt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33330" y="4747739"/>
            <a:ext cx="4066301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如何防止口臭？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87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  <p:bldP spid="12" grpId="0" animBg="1"/>
      <p:bldP spid="13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0" t="31698" b="39371"/>
          <a:stretch/>
        </p:blipFill>
        <p:spPr>
          <a:xfrm rot="20706691">
            <a:off x="2633073" y="1198149"/>
            <a:ext cx="1706669" cy="1443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 rot="21105560">
            <a:off x="3006378" y="2337220"/>
            <a:ext cx="1449460" cy="161260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kumimoji="1" lang="zh-CN" altLang="en-US" sz="13800" dirty="0">
                <a:ln w="101600">
                  <a:solidFill>
                    <a:schemeClr val="bg1"/>
                  </a:solidFill>
                </a:ln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感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 rot="21105560">
            <a:off x="3006378" y="2337220"/>
            <a:ext cx="1449460" cy="16126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sz="13800" dirty="0">
                <a:solidFill>
                  <a:prstClr val="black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感</a:t>
            </a:r>
          </a:p>
        </p:txBody>
      </p:sp>
      <p:grpSp>
        <p:nvGrpSpPr>
          <p:cNvPr id="3" name="组合 2"/>
          <p:cNvGrpSpPr/>
          <p:nvPr/>
        </p:nvGrpSpPr>
        <p:grpSpPr>
          <a:xfrm rot="21341239">
            <a:off x="4546295" y="2140312"/>
            <a:ext cx="1817013" cy="1612607"/>
            <a:chOff x="3964430" y="2393497"/>
            <a:chExt cx="1817013" cy="1612607"/>
          </a:xfrm>
        </p:grpSpPr>
        <p:sp>
          <p:nvSpPr>
            <p:cNvPr id="8" name="标题 1"/>
            <p:cNvSpPr txBox="1">
              <a:spLocks/>
            </p:cNvSpPr>
            <p:nvPr/>
          </p:nvSpPr>
          <p:spPr>
            <a:xfrm>
              <a:off x="3964430" y="2393497"/>
              <a:ext cx="1817013" cy="161260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kumimoji="1" lang="zh-CN" altLang="en-US" sz="13800" dirty="0">
                  <a:ln w="101600">
                    <a:solidFill>
                      <a:prstClr val="white"/>
                    </a:solidFill>
                  </a:ln>
                  <a:solidFill>
                    <a:prstClr val="black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谢</a:t>
              </a:r>
            </a:p>
          </p:txBody>
        </p:sp>
        <p:sp>
          <p:nvSpPr>
            <p:cNvPr id="9" name="标题 1"/>
            <p:cNvSpPr txBox="1">
              <a:spLocks/>
            </p:cNvSpPr>
            <p:nvPr/>
          </p:nvSpPr>
          <p:spPr>
            <a:xfrm>
              <a:off x="3964430" y="2393497"/>
              <a:ext cx="1817013" cy="16126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kumimoji="1" lang="zh-CN" altLang="en-US" sz="13800" dirty="0">
                  <a:solidFill>
                    <a:prstClr val="black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谢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602490" y="4073091"/>
            <a:ext cx="9206253" cy="400110"/>
            <a:chOff x="1602490" y="4694191"/>
            <a:chExt cx="9206253" cy="400110"/>
          </a:xfrm>
        </p:grpSpPr>
        <p:sp>
          <p:nvSpPr>
            <p:cNvPr id="4" name="文本框 3"/>
            <p:cNvSpPr txBox="1"/>
            <p:nvPr/>
          </p:nvSpPr>
          <p:spPr>
            <a:xfrm>
              <a:off x="1602490" y="4694191"/>
              <a:ext cx="9206253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CN" sz="4000" b="1" dirty="0">
                  <a:ln w="28575">
                    <a:solidFill>
                      <a:prstClr val="white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-THANK  YOU-</a:t>
              </a:r>
              <a:endParaRPr lang="zh-CN" altLang="en-US" sz="4000" b="1" dirty="0">
                <a:ln w="28575">
                  <a:solidFill>
                    <a:prstClr val="white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602490" y="4694191"/>
              <a:ext cx="9206253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CN" sz="4000" b="1" dirty="0">
                  <a:solidFill>
                    <a:srgbClr val="FFC000">
                      <a:lumMod val="60000"/>
                      <a:lumOff val="40000"/>
                    </a:srgb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-THANK  YOU-</a:t>
              </a:r>
              <a:endParaRPr lang="zh-CN" altLang="en-US" sz="4000" b="1" dirty="0">
                <a:solidFill>
                  <a:srgbClr val="FFC000">
                    <a:lumMod val="60000"/>
                    <a:lumOff val="40000"/>
                  </a:srgb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255770" y="2221497"/>
            <a:ext cx="1817013" cy="1612607"/>
            <a:chOff x="6394926" y="2366714"/>
            <a:chExt cx="1817013" cy="1612607"/>
          </a:xfrm>
        </p:grpSpPr>
        <p:sp>
          <p:nvSpPr>
            <p:cNvPr id="19" name="标题 1"/>
            <p:cNvSpPr txBox="1">
              <a:spLocks/>
            </p:cNvSpPr>
            <p:nvPr/>
          </p:nvSpPr>
          <p:spPr>
            <a:xfrm rot="353873">
              <a:off x="6394926" y="2366714"/>
              <a:ext cx="1817013" cy="161260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kumimoji="1" lang="zh-CN" altLang="en-US" sz="13800" dirty="0">
                  <a:ln w="101600">
                    <a:solidFill>
                      <a:prstClr val="white"/>
                    </a:solidFill>
                  </a:ln>
                  <a:solidFill>
                    <a:prstClr val="black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观</a:t>
              </a:r>
            </a:p>
          </p:txBody>
        </p:sp>
        <p:sp>
          <p:nvSpPr>
            <p:cNvPr id="20" name="标题 1"/>
            <p:cNvSpPr txBox="1">
              <a:spLocks/>
            </p:cNvSpPr>
            <p:nvPr/>
          </p:nvSpPr>
          <p:spPr>
            <a:xfrm rot="353873">
              <a:off x="6394926" y="2366714"/>
              <a:ext cx="1817013" cy="16126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kumimoji="1" lang="zh-CN" altLang="en-US" sz="13800" dirty="0">
                  <a:solidFill>
                    <a:prstClr val="black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观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965246" y="2237281"/>
            <a:ext cx="1817013" cy="1612607"/>
            <a:chOff x="7952193" y="2382498"/>
            <a:chExt cx="1817013" cy="1612607"/>
          </a:xfrm>
        </p:grpSpPr>
        <p:sp>
          <p:nvSpPr>
            <p:cNvPr id="24" name="标题 1"/>
            <p:cNvSpPr txBox="1">
              <a:spLocks/>
            </p:cNvSpPr>
            <p:nvPr/>
          </p:nvSpPr>
          <p:spPr>
            <a:xfrm rot="220417">
              <a:off x="7952193" y="2382498"/>
              <a:ext cx="1817013" cy="161260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kumimoji="1" lang="zh-CN" altLang="en-US" sz="13800" dirty="0">
                  <a:ln w="101600">
                    <a:solidFill>
                      <a:prstClr val="white"/>
                    </a:solidFill>
                  </a:ln>
                  <a:solidFill>
                    <a:prstClr val="black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看</a:t>
              </a:r>
            </a:p>
          </p:txBody>
        </p:sp>
        <p:sp>
          <p:nvSpPr>
            <p:cNvPr id="25" name="标题 1"/>
            <p:cNvSpPr txBox="1">
              <a:spLocks/>
            </p:cNvSpPr>
            <p:nvPr/>
          </p:nvSpPr>
          <p:spPr>
            <a:xfrm rot="220417">
              <a:off x="7952193" y="2382498"/>
              <a:ext cx="1817013" cy="16126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kumimoji="1" lang="zh-CN" altLang="en-US" sz="13800" dirty="0">
                  <a:solidFill>
                    <a:prstClr val="black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看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/>
          <a:srcRect r="54089" b="65491"/>
          <a:stretch/>
        </p:blipFill>
        <p:spPr>
          <a:xfrm rot="518443">
            <a:off x="7503994" y="2586484"/>
            <a:ext cx="1617633" cy="16245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352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786" y="1195448"/>
            <a:ext cx="4467105" cy="4467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6225117" y="4479200"/>
            <a:ext cx="5800107" cy="10969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zh-CN" altLang="en-US" sz="8800" dirty="0">
                <a:ln w="88900"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目录</a:t>
            </a:r>
            <a:r>
              <a:rPr lang="en-US" altLang="zh-CN" sz="6600" dirty="0">
                <a:ln w="88900"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content</a:t>
            </a:r>
            <a:endParaRPr lang="zh-CN" altLang="en-US" sz="6600" dirty="0">
              <a:ln w="88900"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9" name="标题 2"/>
          <p:cNvSpPr txBox="1">
            <a:spLocks/>
          </p:cNvSpPr>
          <p:nvPr/>
        </p:nvSpPr>
        <p:spPr>
          <a:xfrm>
            <a:off x="6225118" y="4479200"/>
            <a:ext cx="5800106" cy="1096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8800" dirty="0">
                <a:solidFill>
                  <a:schemeClr val="accent1">
                    <a:lumMod val="7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目录</a:t>
            </a:r>
            <a:r>
              <a:rPr lang="en-US" altLang="zh-CN" sz="6600" dirty="0">
                <a:solidFill>
                  <a:schemeClr val="accent1">
                    <a:lumMod val="7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content</a:t>
            </a:r>
            <a:endParaRPr lang="zh-CN" altLang="en-US" sz="6600" dirty="0">
              <a:solidFill>
                <a:schemeClr val="accent1">
                  <a:lumMod val="75000"/>
                </a:schemeClr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45123" y="1530470"/>
            <a:ext cx="5156742" cy="1096962"/>
            <a:chOff x="645123" y="1715411"/>
            <a:chExt cx="5156742" cy="1096962"/>
          </a:xfrm>
        </p:grpSpPr>
        <p:sp>
          <p:nvSpPr>
            <p:cNvPr id="11" name="矩形 10"/>
            <p:cNvSpPr/>
            <p:nvPr/>
          </p:nvSpPr>
          <p:spPr>
            <a:xfrm>
              <a:off x="645123" y="2334134"/>
              <a:ext cx="5156742" cy="293298"/>
            </a:xfrm>
            <a:prstGeom prst="rect">
              <a:avLst/>
            </a:prstGeom>
            <a:solidFill>
              <a:srgbClr val="A2BDD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0" name="标题 2"/>
            <p:cNvSpPr txBox="1">
              <a:spLocks/>
            </p:cNvSpPr>
            <p:nvPr/>
          </p:nvSpPr>
          <p:spPr>
            <a:xfrm>
              <a:off x="722205" y="1715411"/>
              <a:ext cx="5002579" cy="10969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4000" dirty="0">
                  <a:ln w="63500">
                    <a:solidFill>
                      <a:schemeClr val="bg1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01 </a:t>
              </a:r>
              <a:r>
                <a:rPr lang="zh-CN" altLang="en-US" sz="4000" dirty="0">
                  <a:ln w="63500">
                    <a:solidFill>
                      <a:schemeClr val="bg1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口腔常见疾病预防</a:t>
              </a:r>
            </a:p>
          </p:txBody>
        </p:sp>
        <p:sp>
          <p:nvSpPr>
            <p:cNvPr id="12" name="标题 2"/>
            <p:cNvSpPr txBox="1">
              <a:spLocks/>
            </p:cNvSpPr>
            <p:nvPr/>
          </p:nvSpPr>
          <p:spPr>
            <a:xfrm>
              <a:off x="722205" y="1715411"/>
              <a:ext cx="5002579" cy="10969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4000" dirty="0">
                  <a:solidFill>
                    <a:schemeClr val="accent1">
                      <a:lumMod val="7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01 </a:t>
              </a:r>
              <a:r>
                <a:rPr lang="zh-CN" altLang="en-US" sz="4000" dirty="0">
                  <a:solidFill>
                    <a:schemeClr val="accent1">
                      <a:lumMod val="7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口腔常见疾病预防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45123" y="2971667"/>
            <a:ext cx="5156742" cy="1096962"/>
            <a:chOff x="645123" y="3175914"/>
            <a:chExt cx="5156742" cy="1096962"/>
          </a:xfrm>
        </p:grpSpPr>
        <p:sp>
          <p:nvSpPr>
            <p:cNvPr id="13" name="矩形 12"/>
            <p:cNvSpPr/>
            <p:nvPr/>
          </p:nvSpPr>
          <p:spPr>
            <a:xfrm>
              <a:off x="645123" y="3794637"/>
              <a:ext cx="5156742" cy="293298"/>
            </a:xfrm>
            <a:prstGeom prst="rect">
              <a:avLst/>
            </a:prstGeom>
            <a:solidFill>
              <a:srgbClr val="A2BDD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4" name="标题 2"/>
            <p:cNvSpPr txBox="1">
              <a:spLocks/>
            </p:cNvSpPr>
            <p:nvPr/>
          </p:nvSpPr>
          <p:spPr>
            <a:xfrm>
              <a:off x="722205" y="3175914"/>
              <a:ext cx="5002579" cy="10969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4000" dirty="0">
                  <a:ln w="63500">
                    <a:solidFill>
                      <a:schemeClr val="bg1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02 </a:t>
              </a:r>
              <a:r>
                <a:rPr lang="zh-CN" altLang="en-US" sz="4000" dirty="0">
                  <a:ln w="63500">
                    <a:solidFill>
                      <a:schemeClr val="bg1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科学保护牙齿</a:t>
              </a:r>
            </a:p>
          </p:txBody>
        </p:sp>
        <p:sp>
          <p:nvSpPr>
            <p:cNvPr id="15" name="标题 2"/>
            <p:cNvSpPr txBox="1">
              <a:spLocks/>
            </p:cNvSpPr>
            <p:nvPr/>
          </p:nvSpPr>
          <p:spPr>
            <a:xfrm>
              <a:off x="722205" y="3175914"/>
              <a:ext cx="5002579" cy="10969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4000" dirty="0">
                  <a:solidFill>
                    <a:schemeClr val="accent1">
                      <a:lumMod val="7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02 </a:t>
              </a:r>
              <a:r>
                <a:rPr lang="zh-CN" altLang="en-US" sz="4000" dirty="0">
                  <a:solidFill>
                    <a:schemeClr val="accent1">
                      <a:lumMod val="7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科学保护牙齿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45123" y="4412865"/>
            <a:ext cx="5156742" cy="1096962"/>
            <a:chOff x="645123" y="4597806"/>
            <a:chExt cx="5156742" cy="1096962"/>
          </a:xfrm>
        </p:grpSpPr>
        <p:sp>
          <p:nvSpPr>
            <p:cNvPr id="17" name="矩形 16"/>
            <p:cNvSpPr/>
            <p:nvPr/>
          </p:nvSpPr>
          <p:spPr>
            <a:xfrm>
              <a:off x="645123" y="5216529"/>
              <a:ext cx="5156742" cy="293298"/>
            </a:xfrm>
            <a:prstGeom prst="rect">
              <a:avLst/>
            </a:prstGeom>
            <a:solidFill>
              <a:srgbClr val="A2BDD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8" name="标题 2"/>
            <p:cNvSpPr txBox="1">
              <a:spLocks/>
            </p:cNvSpPr>
            <p:nvPr/>
          </p:nvSpPr>
          <p:spPr>
            <a:xfrm>
              <a:off x="722205" y="4597806"/>
              <a:ext cx="5002579" cy="10969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4000" dirty="0">
                  <a:ln w="63500">
                    <a:solidFill>
                      <a:schemeClr val="bg1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03 </a:t>
              </a:r>
              <a:r>
                <a:rPr lang="zh-CN" altLang="en-US" sz="4000" dirty="0">
                  <a:ln w="63500">
                    <a:solidFill>
                      <a:schemeClr val="bg1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口臭病症的预防</a:t>
              </a:r>
            </a:p>
          </p:txBody>
        </p:sp>
        <p:sp>
          <p:nvSpPr>
            <p:cNvPr id="19" name="标题 2"/>
            <p:cNvSpPr txBox="1">
              <a:spLocks/>
            </p:cNvSpPr>
            <p:nvPr/>
          </p:nvSpPr>
          <p:spPr>
            <a:xfrm>
              <a:off x="722205" y="4597806"/>
              <a:ext cx="5002579" cy="10969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4000" dirty="0">
                  <a:solidFill>
                    <a:srgbClr val="2E75B6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03 </a:t>
              </a:r>
              <a:r>
                <a:rPr lang="zh-CN" altLang="en-US" sz="4000" dirty="0">
                  <a:solidFill>
                    <a:srgbClr val="2E75B6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口臭病症的预防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617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245112" y="244870"/>
            <a:ext cx="9559609" cy="6311206"/>
            <a:chOff x="519947" y="990594"/>
            <a:chExt cx="9233653" cy="60960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47" y="990594"/>
              <a:ext cx="6096012" cy="6096012"/>
            </a:xfrm>
            <a:prstGeom prst="rect">
              <a:avLst/>
            </a:prstGeom>
          </p:spPr>
        </p:pic>
        <p:sp>
          <p:nvSpPr>
            <p:cNvPr id="31" name="任意多边形 30"/>
            <p:cNvSpPr/>
            <p:nvPr/>
          </p:nvSpPr>
          <p:spPr>
            <a:xfrm>
              <a:off x="6229800" y="3496233"/>
              <a:ext cx="3523800" cy="1565315"/>
            </a:xfrm>
            <a:custGeom>
              <a:avLst/>
              <a:gdLst>
                <a:gd name="connsiteX0" fmla="*/ 89647 w 3998259"/>
                <a:gd name="connsiteY0" fmla="*/ 0 h 1685365"/>
                <a:gd name="connsiteX1" fmla="*/ 3998259 w 3998259"/>
                <a:gd name="connsiteY1" fmla="*/ 0 h 1685365"/>
                <a:gd name="connsiteX2" fmla="*/ 3854824 w 3998259"/>
                <a:gd name="connsiteY2" fmla="*/ 1685365 h 1685365"/>
                <a:gd name="connsiteX3" fmla="*/ 394447 w 3998259"/>
                <a:gd name="connsiteY3" fmla="*/ 1595718 h 1685365"/>
                <a:gd name="connsiteX4" fmla="*/ 0 w 3998259"/>
                <a:gd name="connsiteY4" fmla="*/ 1559859 h 1685365"/>
                <a:gd name="connsiteX5" fmla="*/ 89647 w 3998259"/>
                <a:gd name="connsiteY5" fmla="*/ 0 h 1685365"/>
                <a:gd name="connsiteX0" fmla="*/ 89647 w 3998259"/>
                <a:gd name="connsiteY0" fmla="*/ 0 h 1595718"/>
                <a:gd name="connsiteX1" fmla="*/ 3998259 w 3998259"/>
                <a:gd name="connsiteY1" fmla="*/ 0 h 1595718"/>
                <a:gd name="connsiteX2" fmla="*/ 3872754 w 3998259"/>
                <a:gd name="connsiteY2" fmla="*/ 1541930 h 1595718"/>
                <a:gd name="connsiteX3" fmla="*/ 394447 w 3998259"/>
                <a:gd name="connsiteY3" fmla="*/ 1595718 h 1595718"/>
                <a:gd name="connsiteX4" fmla="*/ 0 w 3998259"/>
                <a:gd name="connsiteY4" fmla="*/ 1559859 h 1595718"/>
                <a:gd name="connsiteX5" fmla="*/ 89647 w 3998259"/>
                <a:gd name="connsiteY5" fmla="*/ 0 h 1595718"/>
                <a:gd name="connsiteX0" fmla="*/ 89647 w 3998259"/>
                <a:gd name="connsiteY0" fmla="*/ 0 h 1559859"/>
                <a:gd name="connsiteX1" fmla="*/ 3998259 w 3998259"/>
                <a:gd name="connsiteY1" fmla="*/ 0 h 1559859"/>
                <a:gd name="connsiteX2" fmla="*/ 3872754 w 3998259"/>
                <a:gd name="connsiteY2" fmla="*/ 1541930 h 1559859"/>
                <a:gd name="connsiteX3" fmla="*/ 0 w 3998259"/>
                <a:gd name="connsiteY3" fmla="*/ 1559859 h 1559859"/>
                <a:gd name="connsiteX4" fmla="*/ 89647 w 3998259"/>
                <a:gd name="connsiteY4" fmla="*/ 0 h 155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8259" h="1559859">
                  <a:moveTo>
                    <a:pt x="89647" y="0"/>
                  </a:moveTo>
                  <a:lnTo>
                    <a:pt x="3998259" y="0"/>
                  </a:lnTo>
                  <a:lnTo>
                    <a:pt x="3872754" y="1541930"/>
                  </a:lnTo>
                  <a:lnTo>
                    <a:pt x="0" y="1559859"/>
                  </a:lnTo>
                  <a:lnTo>
                    <a:pt x="89647" y="0"/>
                  </a:lnTo>
                  <a:close/>
                </a:path>
              </a:pathLst>
            </a:custGeom>
            <a:solidFill>
              <a:srgbClr val="FFAE44"/>
            </a:solidFill>
            <a:ln w="1428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6096000" y="3566246"/>
              <a:ext cx="3587717" cy="1424180"/>
            </a:xfrm>
            <a:custGeom>
              <a:avLst/>
              <a:gdLst>
                <a:gd name="connsiteX0" fmla="*/ 89647 w 3998259"/>
                <a:gd name="connsiteY0" fmla="*/ 0 h 1685365"/>
                <a:gd name="connsiteX1" fmla="*/ 3998259 w 3998259"/>
                <a:gd name="connsiteY1" fmla="*/ 0 h 1685365"/>
                <a:gd name="connsiteX2" fmla="*/ 3854824 w 3998259"/>
                <a:gd name="connsiteY2" fmla="*/ 1685365 h 1685365"/>
                <a:gd name="connsiteX3" fmla="*/ 394447 w 3998259"/>
                <a:gd name="connsiteY3" fmla="*/ 1595718 h 1685365"/>
                <a:gd name="connsiteX4" fmla="*/ 0 w 3998259"/>
                <a:gd name="connsiteY4" fmla="*/ 1559859 h 1685365"/>
                <a:gd name="connsiteX5" fmla="*/ 89647 w 3998259"/>
                <a:gd name="connsiteY5" fmla="*/ 0 h 1685365"/>
                <a:gd name="connsiteX0" fmla="*/ 89647 w 3998259"/>
                <a:gd name="connsiteY0" fmla="*/ 0 h 1595718"/>
                <a:gd name="connsiteX1" fmla="*/ 3998259 w 3998259"/>
                <a:gd name="connsiteY1" fmla="*/ 0 h 1595718"/>
                <a:gd name="connsiteX2" fmla="*/ 3872754 w 3998259"/>
                <a:gd name="connsiteY2" fmla="*/ 1541930 h 1595718"/>
                <a:gd name="connsiteX3" fmla="*/ 394447 w 3998259"/>
                <a:gd name="connsiteY3" fmla="*/ 1595718 h 1595718"/>
                <a:gd name="connsiteX4" fmla="*/ 0 w 3998259"/>
                <a:gd name="connsiteY4" fmla="*/ 1559859 h 1595718"/>
                <a:gd name="connsiteX5" fmla="*/ 89647 w 3998259"/>
                <a:gd name="connsiteY5" fmla="*/ 0 h 1595718"/>
                <a:gd name="connsiteX0" fmla="*/ 89647 w 3998259"/>
                <a:gd name="connsiteY0" fmla="*/ 0 h 1559859"/>
                <a:gd name="connsiteX1" fmla="*/ 3998259 w 3998259"/>
                <a:gd name="connsiteY1" fmla="*/ 0 h 1559859"/>
                <a:gd name="connsiteX2" fmla="*/ 3872754 w 3998259"/>
                <a:gd name="connsiteY2" fmla="*/ 1541930 h 1559859"/>
                <a:gd name="connsiteX3" fmla="*/ 0 w 3998259"/>
                <a:gd name="connsiteY3" fmla="*/ 1559859 h 1559859"/>
                <a:gd name="connsiteX4" fmla="*/ 89647 w 3998259"/>
                <a:gd name="connsiteY4" fmla="*/ 0 h 155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8259" h="1559859">
                  <a:moveTo>
                    <a:pt x="89647" y="0"/>
                  </a:moveTo>
                  <a:lnTo>
                    <a:pt x="3998259" y="0"/>
                  </a:lnTo>
                  <a:lnTo>
                    <a:pt x="3872754" y="1541930"/>
                  </a:lnTo>
                  <a:lnTo>
                    <a:pt x="0" y="1559859"/>
                  </a:lnTo>
                  <a:lnTo>
                    <a:pt x="89647" y="0"/>
                  </a:lnTo>
                  <a:close/>
                </a:path>
              </a:pathLst>
            </a:custGeom>
            <a:solidFill>
              <a:srgbClr val="FFAE44"/>
            </a:solidFill>
            <a:ln w="12700" cap="rnd">
              <a:solidFill>
                <a:srgbClr val="FFAE4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标题 2"/>
          <p:cNvSpPr>
            <a:spLocks noGrp="1"/>
          </p:cNvSpPr>
          <p:nvPr>
            <p:ph type="title"/>
          </p:nvPr>
        </p:nvSpPr>
        <p:spPr>
          <a:xfrm>
            <a:off x="4216318" y="2963204"/>
            <a:ext cx="6680001" cy="10969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口腔常见疾病预防</a:t>
            </a:r>
          </a:p>
        </p:txBody>
      </p:sp>
    </p:spTree>
    <p:extLst>
      <p:ext uri="{BB962C8B-B14F-4D97-AF65-F5344CB8AC3E}">
        <p14:creationId xmlns:p14="http://schemas.microsoft.com/office/powerpoint/2010/main" val="112319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1" y="3465513"/>
            <a:ext cx="12192000" cy="3392487"/>
          </a:xfrm>
          <a:prstGeom prst="rect">
            <a:avLst/>
          </a:prstGeom>
          <a:pattFill prst="lgGrid">
            <a:fgClr>
              <a:srgbClr val="ECF3FA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 rot="16200000">
            <a:off x="9431289" y="4173059"/>
            <a:ext cx="635721" cy="2099866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24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牙周病预防</a:t>
            </a:r>
            <a:endParaRPr lang="en-US" altLang="zh-CN" sz="2400" b="1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  <a:p>
            <a:pPr marL="0" indent="0" algn="ctr">
              <a:buNone/>
            </a:pPr>
            <a:endParaRPr kumimoji="1" lang="zh-CN" altLang="en-US" b="1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376484" y="2071342"/>
            <a:ext cx="2132733" cy="2132733"/>
            <a:chOff x="1670207" y="2159573"/>
            <a:chExt cx="1514341" cy="1514341"/>
          </a:xfrm>
        </p:grpSpPr>
        <p:sp>
          <p:nvSpPr>
            <p:cNvPr id="16" name="椭圆 15"/>
            <p:cNvSpPr/>
            <p:nvPr/>
          </p:nvSpPr>
          <p:spPr>
            <a:xfrm>
              <a:off x="1670207" y="2159573"/>
              <a:ext cx="1514341" cy="1514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Picture 4" descr="15_110818111554_1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79" t="-1339" r="16871" b="1339"/>
            <a:stretch/>
          </p:blipFill>
          <p:spPr>
            <a:xfrm>
              <a:off x="1780396" y="2272697"/>
              <a:ext cx="1293963" cy="1288092"/>
            </a:xfrm>
            <a:prstGeom prst="ellipse">
              <a:avLst/>
            </a:prstGeom>
            <a:noFill/>
            <a:ln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" name="组合 9"/>
          <p:cNvGrpSpPr/>
          <p:nvPr/>
        </p:nvGrpSpPr>
        <p:grpSpPr>
          <a:xfrm>
            <a:off x="148087" y="254344"/>
            <a:ext cx="3544662" cy="956094"/>
            <a:chOff x="148087" y="254344"/>
            <a:chExt cx="3544662" cy="9560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五边形 6"/>
            <p:cNvSpPr/>
            <p:nvPr/>
          </p:nvSpPr>
          <p:spPr>
            <a:xfrm>
              <a:off x="712398" y="466459"/>
              <a:ext cx="2980351" cy="484632"/>
            </a:xfrm>
            <a:prstGeom prst="homePlate">
              <a:avLst/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五边形 7"/>
            <p:cNvSpPr/>
            <p:nvPr/>
          </p:nvSpPr>
          <p:spPr>
            <a:xfrm>
              <a:off x="738978" y="500997"/>
              <a:ext cx="2901370" cy="415556"/>
            </a:xfrm>
            <a:prstGeom prst="homePlate">
              <a:avLst>
                <a:gd name="adj" fmla="val 50000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087" y="254344"/>
              <a:ext cx="956094" cy="95609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7001" y="365126"/>
            <a:ext cx="3147204" cy="6872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zh-CN" altLang="en-US" sz="2400" dirty="0">
                <a:solidFill>
                  <a:srgbClr val="2E75B6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楷体_GB2312" charset="0"/>
              </a:rPr>
              <a:t>口腔常见疾病预防</a:t>
            </a:r>
            <a:endParaRPr kumimoji="1" lang="zh-CN" altLang="en-US" sz="2400" dirty="0">
              <a:solidFill>
                <a:srgbClr val="2E75B6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029634" y="2071342"/>
            <a:ext cx="2132733" cy="2132733"/>
            <a:chOff x="1670207" y="2159573"/>
            <a:chExt cx="1514341" cy="1514341"/>
          </a:xfrm>
        </p:grpSpPr>
        <p:sp>
          <p:nvSpPr>
            <p:cNvPr id="19" name="椭圆 18"/>
            <p:cNvSpPr/>
            <p:nvPr/>
          </p:nvSpPr>
          <p:spPr>
            <a:xfrm>
              <a:off x="1670207" y="2159573"/>
              <a:ext cx="1514341" cy="1514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Picture 4" descr="15_110818111554_1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79" t="-1339" r="16871" b="1339"/>
            <a:stretch/>
          </p:blipFill>
          <p:spPr>
            <a:xfrm>
              <a:off x="1780396" y="2272697"/>
              <a:ext cx="1293963" cy="1288092"/>
            </a:xfrm>
            <a:prstGeom prst="ellipse">
              <a:avLst/>
            </a:prstGeom>
            <a:noFill/>
            <a:ln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组合 20"/>
          <p:cNvGrpSpPr/>
          <p:nvPr/>
        </p:nvGrpSpPr>
        <p:grpSpPr>
          <a:xfrm>
            <a:off x="8682783" y="2071342"/>
            <a:ext cx="2132733" cy="2132733"/>
            <a:chOff x="1670207" y="2159573"/>
            <a:chExt cx="1514341" cy="1514341"/>
          </a:xfrm>
        </p:grpSpPr>
        <p:sp>
          <p:nvSpPr>
            <p:cNvPr id="22" name="椭圆 21"/>
            <p:cNvSpPr/>
            <p:nvPr/>
          </p:nvSpPr>
          <p:spPr>
            <a:xfrm>
              <a:off x="1670207" y="2159573"/>
              <a:ext cx="1514341" cy="1514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Picture 4" descr="15_110818111554_1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79" t="-1339" r="16871" b="1339"/>
            <a:stretch/>
          </p:blipFill>
          <p:spPr>
            <a:xfrm>
              <a:off x="1780396" y="2272697"/>
              <a:ext cx="1293963" cy="1288092"/>
            </a:xfrm>
            <a:prstGeom prst="ellipse">
              <a:avLst/>
            </a:prstGeom>
            <a:noFill/>
            <a:ln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1" name="组合 30"/>
          <p:cNvGrpSpPr/>
          <p:nvPr/>
        </p:nvGrpSpPr>
        <p:grpSpPr>
          <a:xfrm>
            <a:off x="1392918" y="4382188"/>
            <a:ext cx="2099866" cy="1158665"/>
            <a:chOff x="1392918" y="4382188"/>
            <a:chExt cx="2099866" cy="1158665"/>
          </a:xfrm>
        </p:grpSpPr>
        <p:sp>
          <p:nvSpPr>
            <p:cNvPr id="12" name="竖排文本占位符 2"/>
            <p:cNvSpPr txBox="1">
              <a:spLocks/>
            </p:cNvSpPr>
            <p:nvPr/>
          </p:nvSpPr>
          <p:spPr>
            <a:xfrm rot="16200000">
              <a:off x="2124989" y="4173059"/>
              <a:ext cx="635723" cy="2099866"/>
            </a:xfrm>
            <a:prstGeom prst="rect">
              <a:avLst/>
            </a:prstGeom>
          </p:spPr>
          <p:txBody>
            <a:bodyPr vert="eaVert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2400" b="1" dirty="0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仿宋_GB2312" charset="0"/>
                </a:rPr>
                <a:t>共性预防措施</a:t>
              </a:r>
              <a:endParaRPr lang="en-US" altLang="zh-CN" sz="24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endParaRPr>
            </a:p>
            <a:p>
              <a:pPr marL="0" indent="0" algn="ctr">
                <a:buNone/>
              </a:pPr>
              <a:endParaRPr kumimoji="1" lang="zh-CN" altLang="en-US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856254" y="4382188"/>
              <a:ext cx="1173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2E75B6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01</a:t>
              </a:r>
              <a:endParaRPr lang="zh-CN" altLang="en-US" sz="2400" b="1" dirty="0">
                <a:solidFill>
                  <a:srgbClr val="2E75B6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046068" y="4382188"/>
            <a:ext cx="2099866" cy="1158665"/>
            <a:chOff x="5046068" y="4382188"/>
            <a:chExt cx="2099866" cy="1158665"/>
          </a:xfrm>
        </p:grpSpPr>
        <p:sp>
          <p:nvSpPr>
            <p:cNvPr id="11" name="竖排文本占位符 2"/>
            <p:cNvSpPr txBox="1">
              <a:spLocks/>
            </p:cNvSpPr>
            <p:nvPr/>
          </p:nvSpPr>
          <p:spPr>
            <a:xfrm rot="16200000">
              <a:off x="5778139" y="4173059"/>
              <a:ext cx="635723" cy="2099866"/>
            </a:xfrm>
            <a:prstGeom prst="rect">
              <a:avLst/>
            </a:prstGeom>
          </p:spPr>
          <p:txBody>
            <a:bodyPr vert="eaVert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2400" b="1" dirty="0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仿宋_GB2312" charset="0"/>
                </a:rPr>
                <a:t>龋齿预防</a:t>
              </a:r>
              <a:endParaRPr lang="en-US" altLang="zh-CN" sz="24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509404" y="4382188"/>
              <a:ext cx="1173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2E75B6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02</a:t>
              </a:r>
              <a:endParaRPr lang="zh-CN" altLang="en-US" sz="2400" b="1" dirty="0">
                <a:solidFill>
                  <a:srgbClr val="2E75B6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9162553" y="4382188"/>
            <a:ext cx="1173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2E75B6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03</a:t>
            </a:r>
            <a:endParaRPr lang="zh-CN" altLang="en-US" sz="2400" b="1" dirty="0">
              <a:solidFill>
                <a:srgbClr val="2E75B6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089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 build="p"/>
      <p:bldP spid="2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1"/>
            <a:ext cx="4606506" cy="6858000"/>
          </a:xfrm>
          <a:prstGeom prst="rect">
            <a:avLst/>
          </a:prstGeom>
          <a:pattFill prst="lgGrid">
            <a:fgClr>
              <a:srgbClr val="ECF3FA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12462" y="1511400"/>
            <a:ext cx="4619464" cy="720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0"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一般成年人一年检查一次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</p:txBody>
      </p:sp>
      <p:pic>
        <p:nvPicPr>
          <p:cNvPr id="4" name="Picture 6" descr="u=1702704980,924296283&amp;fm=0&amp;gp=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5" y="3583636"/>
            <a:ext cx="2936803" cy="2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148087" y="254344"/>
            <a:ext cx="3544662" cy="956094"/>
            <a:chOff x="148087" y="254344"/>
            <a:chExt cx="3544662" cy="9560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五边形 10"/>
            <p:cNvSpPr/>
            <p:nvPr/>
          </p:nvSpPr>
          <p:spPr>
            <a:xfrm>
              <a:off x="712398" y="466459"/>
              <a:ext cx="2980351" cy="484632"/>
            </a:xfrm>
            <a:prstGeom prst="homePlate">
              <a:avLst/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五边形 11"/>
            <p:cNvSpPr/>
            <p:nvPr/>
          </p:nvSpPr>
          <p:spPr>
            <a:xfrm>
              <a:off x="738978" y="500997"/>
              <a:ext cx="2901370" cy="415556"/>
            </a:xfrm>
            <a:prstGeom prst="homePlate">
              <a:avLst>
                <a:gd name="adj" fmla="val 50000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087" y="254344"/>
              <a:ext cx="956094" cy="956094"/>
            </a:xfrm>
            <a:prstGeom prst="rect">
              <a:avLst/>
            </a:prstGeom>
          </p:spPr>
        </p:pic>
      </p:grpSp>
      <p:sp>
        <p:nvSpPr>
          <p:cNvPr id="14" name="标题 1"/>
          <p:cNvSpPr txBox="1">
            <a:spLocks/>
          </p:cNvSpPr>
          <p:nvPr/>
        </p:nvSpPr>
        <p:spPr>
          <a:xfrm>
            <a:off x="877001" y="365126"/>
            <a:ext cx="3147204" cy="687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>
                <a:solidFill>
                  <a:srgbClr val="2E75B6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楷体_GB2312" charset="0"/>
              </a:rPr>
              <a:t>口腔常见疾病预防</a:t>
            </a:r>
            <a:endParaRPr kumimoji="1" lang="zh-CN" altLang="en-US" sz="2400" dirty="0">
              <a:solidFill>
                <a:srgbClr val="2E75B6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812655" y="2273252"/>
            <a:ext cx="2940906" cy="1660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charset="0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定期口腔健康检查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  </a:t>
            </a:r>
          </a:p>
          <a:p>
            <a:pPr>
              <a:lnSpc>
                <a:spcPct val="150000"/>
              </a:lnSpc>
              <a:buFont typeface="Wingdings" charset="0"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有病早治，无病预防</a:t>
            </a:r>
            <a:endPara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内容占位符 2"/>
          <p:cNvSpPr txBox="1">
            <a:spLocks/>
          </p:cNvSpPr>
          <p:nvPr/>
        </p:nvSpPr>
        <p:spPr>
          <a:xfrm>
            <a:off x="812655" y="1520253"/>
            <a:ext cx="2940906" cy="572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charset="0"/>
              <a:buNone/>
            </a:pPr>
            <a:r>
              <a:rPr kumimoji="1" lang="zh-CN" altLang="en-US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共性预防措施</a:t>
            </a:r>
          </a:p>
        </p:txBody>
      </p:sp>
      <p:sp>
        <p:nvSpPr>
          <p:cNvPr id="20" name="内容占位符 2"/>
          <p:cNvSpPr txBox="1">
            <a:spLocks/>
          </p:cNvSpPr>
          <p:nvPr/>
        </p:nvSpPr>
        <p:spPr>
          <a:xfrm>
            <a:off x="7112462" y="4927437"/>
            <a:ext cx="4619464" cy="7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charset="0"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牙周病、结石较重者 一季度检查一次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</p:txBody>
      </p:sp>
      <p:sp>
        <p:nvSpPr>
          <p:cNvPr id="21" name="内容占位符 2"/>
          <p:cNvSpPr txBox="1">
            <a:spLocks/>
          </p:cNvSpPr>
          <p:nvPr/>
        </p:nvSpPr>
        <p:spPr>
          <a:xfrm>
            <a:off x="7112462" y="2650079"/>
            <a:ext cx="4619464" cy="7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charset="0"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2-12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岁儿童，半年检查一次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</p:txBody>
      </p:sp>
      <p:sp>
        <p:nvSpPr>
          <p:cNvPr id="22" name="内容占位符 2"/>
          <p:cNvSpPr txBox="1">
            <a:spLocks/>
          </p:cNvSpPr>
          <p:nvPr/>
        </p:nvSpPr>
        <p:spPr>
          <a:xfrm>
            <a:off x="7112462" y="3788758"/>
            <a:ext cx="4619464" cy="7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charset="0"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孕妇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2-3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个月检查一次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  <a:p>
            <a:pPr>
              <a:lnSpc>
                <a:spcPct val="150000"/>
              </a:lnSpc>
            </a:pPr>
            <a:endPara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267864" y="1382232"/>
            <a:ext cx="5670431" cy="720000"/>
            <a:chOff x="5267864" y="1934322"/>
            <a:chExt cx="5670431" cy="720000"/>
          </a:xfrm>
        </p:grpSpPr>
        <p:sp>
          <p:nvSpPr>
            <p:cNvPr id="27" name="矩形 26"/>
            <p:cNvSpPr/>
            <p:nvPr/>
          </p:nvSpPr>
          <p:spPr>
            <a:xfrm>
              <a:off x="6162701" y="2536217"/>
              <a:ext cx="4775594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267864" y="1934322"/>
              <a:ext cx="1656271" cy="720000"/>
              <a:chOff x="5313872" y="1574322"/>
              <a:chExt cx="1656271" cy="72000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782007" y="1574322"/>
                <a:ext cx="720000" cy="720000"/>
              </a:xfrm>
              <a:prstGeom prst="ellipse">
                <a:avLst/>
              </a:prstGeom>
              <a:solidFill>
                <a:srgbClr val="CEE1F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5313872" y="1703490"/>
                <a:ext cx="1656271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成年人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5267864" y="2526283"/>
            <a:ext cx="5670431" cy="720000"/>
            <a:chOff x="5267864" y="1934322"/>
            <a:chExt cx="5670431" cy="720000"/>
          </a:xfrm>
        </p:grpSpPr>
        <p:sp>
          <p:nvSpPr>
            <p:cNvPr id="30" name="矩形 29"/>
            <p:cNvSpPr/>
            <p:nvPr/>
          </p:nvSpPr>
          <p:spPr>
            <a:xfrm>
              <a:off x="6162701" y="2536217"/>
              <a:ext cx="4775594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5267864" y="1934322"/>
              <a:ext cx="1656271" cy="720000"/>
              <a:chOff x="5313872" y="1574322"/>
              <a:chExt cx="1656271" cy="72000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5782007" y="1574322"/>
                <a:ext cx="720000" cy="720000"/>
              </a:xfrm>
              <a:prstGeom prst="ellipse">
                <a:avLst/>
              </a:prstGeom>
              <a:solidFill>
                <a:srgbClr val="CEE1F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5313872" y="1703490"/>
                <a:ext cx="1656271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2-12</a:t>
                </a:r>
                <a:r>
                  <a:rPr lang="zh-CN" altLang="en-US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岁</a:t>
                </a: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5267864" y="3670334"/>
            <a:ext cx="5670431" cy="720000"/>
            <a:chOff x="5267864" y="1934322"/>
            <a:chExt cx="5670431" cy="720000"/>
          </a:xfrm>
        </p:grpSpPr>
        <p:sp>
          <p:nvSpPr>
            <p:cNvPr id="35" name="矩形 34"/>
            <p:cNvSpPr/>
            <p:nvPr/>
          </p:nvSpPr>
          <p:spPr>
            <a:xfrm>
              <a:off x="6162701" y="2536217"/>
              <a:ext cx="4775594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5267864" y="1934322"/>
              <a:ext cx="1656271" cy="720000"/>
              <a:chOff x="5313872" y="1574322"/>
              <a:chExt cx="1656271" cy="720000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5782007" y="1574322"/>
                <a:ext cx="720000" cy="720000"/>
              </a:xfrm>
              <a:prstGeom prst="ellipse">
                <a:avLst/>
              </a:prstGeom>
              <a:solidFill>
                <a:srgbClr val="CEE1F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5313872" y="1703490"/>
                <a:ext cx="1656271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孕妇</a:t>
                </a: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5267864" y="4814386"/>
            <a:ext cx="5670431" cy="720000"/>
            <a:chOff x="5267864" y="1934322"/>
            <a:chExt cx="5670431" cy="720000"/>
          </a:xfrm>
        </p:grpSpPr>
        <p:sp>
          <p:nvSpPr>
            <p:cNvPr id="41" name="矩形 40"/>
            <p:cNvSpPr/>
            <p:nvPr/>
          </p:nvSpPr>
          <p:spPr>
            <a:xfrm>
              <a:off x="6162701" y="2536217"/>
              <a:ext cx="4775594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5267864" y="1934322"/>
              <a:ext cx="1656271" cy="720000"/>
              <a:chOff x="5313872" y="1574322"/>
              <a:chExt cx="1656271" cy="720000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5782007" y="1574322"/>
                <a:ext cx="720000" cy="720000"/>
              </a:xfrm>
              <a:prstGeom prst="ellipse">
                <a:avLst/>
              </a:prstGeom>
              <a:solidFill>
                <a:srgbClr val="CEE1F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5313872" y="1703490"/>
                <a:ext cx="1656271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患者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589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build="p"/>
      <p:bldP spid="14" grpId="0"/>
      <p:bldP spid="17" grpId="0" build="p"/>
      <p:bldP spid="18" grpId="0" build="p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1"/>
            <a:ext cx="4606506" cy="6858000"/>
          </a:xfrm>
          <a:prstGeom prst="rect">
            <a:avLst/>
          </a:prstGeom>
          <a:pattFill prst="lgGrid">
            <a:fgClr>
              <a:srgbClr val="ECF3FA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内容占位符 2"/>
          <p:cNvSpPr txBox="1">
            <a:spLocks/>
          </p:cNvSpPr>
          <p:nvPr/>
        </p:nvSpPr>
        <p:spPr>
          <a:xfrm>
            <a:off x="812655" y="1520253"/>
            <a:ext cx="2940906" cy="572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charset="0"/>
              <a:buNone/>
            </a:pPr>
            <a:r>
              <a:rPr kumimoji="1" lang="zh-CN" altLang="en-US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共性预防措施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54" y="3699689"/>
            <a:ext cx="2546794" cy="2146584"/>
          </a:xfrm>
          <a:prstGeom prst="rect">
            <a:avLst/>
          </a:prstGeom>
          <a:effectLst/>
        </p:spPr>
      </p:pic>
      <p:grpSp>
        <p:nvGrpSpPr>
          <p:cNvPr id="13" name="组合 12"/>
          <p:cNvGrpSpPr/>
          <p:nvPr/>
        </p:nvGrpSpPr>
        <p:grpSpPr>
          <a:xfrm>
            <a:off x="8307550" y="-283958"/>
            <a:ext cx="3010257" cy="4398400"/>
            <a:chOff x="7781026" y="-327804"/>
            <a:chExt cx="3648612" cy="5331125"/>
          </a:xfrm>
        </p:grpSpPr>
        <p:sp>
          <p:nvSpPr>
            <p:cNvPr id="12" name="矩形 11"/>
            <p:cNvSpPr/>
            <p:nvPr/>
          </p:nvSpPr>
          <p:spPr>
            <a:xfrm>
              <a:off x="7781026" y="-327804"/>
              <a:ext cx="3329797" cy="5037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/>
            <a:srcRect b="685"/>
            <a:stretch/>
          </p:blipFill>
          <p:spPr>
            <a:xfrm>
              <a:off x="8071088" y="1"/>
              <a:ext cx="3358550" cy="500332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" name="组合 6"/>
          <p:cNvGrpSpPr/>
          <p:nvPr/>
        </p:nvGrpSpPr>
        <p:grpSpPr>
          <a:xfrm>
            <a:off x="148087" y="254344"/>
            <a:ext cx="3544662" cy="956094"/>
            <a:chOff x="148087" y="254344"/>
            <a:chExt cx="3544662" cy="9560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五边形 7"/>
            <p:cNvSpPr/>
            <p:nvPr/>
          </p:nvSpPr>
          <p:spPr>
            <a:xfrm>
              <a:off x="712398" y="466459"/>
              <a:ext cx="2980351" cy="484632"/>
            </a:xfrm>
            <a:prstGeom prst="homePlate">
              <a:avLst/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五边形 8"/>
            <p:cNvSpPr/>
            <p:nvPr/>
          </p:nvSpPr>
          <p:spPr>
            <a:xfrm>
              <a:off x="738978" y="500997"/>
              <a:ext cx="2901370" cy="415556"/>
            </a:xfrm>
            <a:prstGeom prst="homePlate">
              <a:avLst>
                <a:gd name="adj" fmla="val 50000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087" y="254344"/>
              <a:ext cx="956094" cy="956094"/>
            </a:xfrm>
            <a:prstGeom prst="rect">
              <a:avLst/>
            </a:prstGeom>
          </p:spPr>
        </p:pic>
      </p:grpSp>
      <p:sp>
        <p:nvSpPr>
          <p:cNvPr id="11" name="标题 1"/>
          <p:cNvSpPr txBox="1">
            <a:spLocks/>
          </p:cNvSpPr>
          <p:nvPr/>
        </p:nvSpPr>
        <p:spPr>
          <a:xfrm>
            <a:off x="877001" y="365126"/>
            <a:ext cx="3147204" cy="687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>
                <a:solidFill>
                  <a:srgbClr val="2E75B6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楷体_GB2312" charset="0"/>
              </a:rPr>
              <a:t>口腔常见疾病预防</a:t>
            </a:r>
            <a:endParaRPr kumimoji="1" lang="zh-CN" altLang="en-US" sz="2400" dirty="0">
              <a:solidFill>
                <a:srgbClr val="2E75B6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5220471" y="5501601"/>
            <a:ext cx="6162153" cy="502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内容占位符 2"/>
          <p:cNvSpPr txBox="1">
            <a:spLocks/>
          </p:cNvSpPr>
          <p:nvPr/>
        </p:nvSpPr>
        <p:spPr>
          <a:xfrm>
            <a:off x="812655" y="2273252"/>
            <a:ext cx="2940906" cy="1660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charset="0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纠正不良习惯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  <a:p>
            <a:pPr>
              <a:lnSpc>
                <a:spcPct val="150000"/>
              </a:lnSpc>
              <a:buFont typeface="Wingdings" charset="0"/>
              <a:buNone/>
            </a:pP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分析原因，及时纠正</a:t>
            </a:r>
          </a:p>
        </p:txBody>
      </p:sp>
      <p:sp>
        <p:nvSpPr>
          <p:cNvPr id="20" name="内容占位符 2"/>
          <p:cNvSpPr txBox="1">
            <a:spLocks/>
          </p:cNvSpPr>
          <p:nvPr/>
        </p:nvSpPr>
        <p:spPr>
          <a:xfrm>
            <a:off x="5055756" y="4427250"/>
            <a:ext cx="6262051" cy="2551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影响口腔自然防御能力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导致牙周病、错牙合畸形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如口呼吸、单侧咀嚼、吮唇、咬唇、咬颊、咬指、伸舌等</a:t>
            </a:r>
            <a:endPara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内容占位符 2"/>
          <p:cNvSpPr txBox="1">
            <a:spLocks/>
          </p:cNvSpPr>
          <p:nvPr/>
        </p:nvSpPr>
        <p:spPr>
          <a:xfrm>
            <a:off x="5055756" y="1839466"/>
            <a:ext cx="3180186" cy="1589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不良习惯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文字说明文字说明文字说明文字说明文字说明文字说明文字说明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5055756" y="1819594"/>
            <a:ext cx="1188000" cy="0"/>
          </a:xfrm>
          <a:prstGeom prst="line">
            <a:avLst/>
          </a:prstGeom>
          <a:ln w="539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0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p"/>
      <p:bldP spid="11" grpId="0"/>
      <p:bldP spid="18" grpId="0" build="p"/>
      <p:bldP spid="20" grpId="0" build="p"/>
      <p:bldP spid="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1"/>
            <a:ext cx="4606506" cy="6858000"/>
          </a:xfrm>
          <a:prstGeom prst="rect">
            <a:avLst/>
          </a:prstGeom>
          <a:pattFill prst="lgGrid">
            <a:fgClr>
              <a:srgbClr val="ECF3FA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269" name="Picture 5" descr="u=2400512268,1817471390&amp;fm=6&amp;gp=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00" y="3195463"/>
            <a:ext cx="2763347" cy="369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8040848" y="24037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148087" y="254344"/>
            <a:ext cx="3544662" cy="956094"/>
            <a:chOff x="148087" y="254344"/>
            <a:chExt cx="3544662" cy="9560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五边形 7"/>
            <p:cNvSpPr/>
            <p:nvPr/>
          </p:nvSpPr>
          <p:spPr>
            <a:xfrm>
              <a:off x="712398" y="466459"/>
              <a:ext cx="2980351" cy="484632"/>
            </a:xfrm>
            <a:prstGeom prst="homePlate">
              <a:avLst/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五边形 8"/>
            <p:cNvSpPr/>
            <p:nvPr/>
          </p:nvSpPr>
          <p:spPr>
            <a:xfrm>
              <a:off x="738978" y="500997"/>
              <a:ext cx="2901370" cy="415556"/>
            </a:xfrm>
            <a:prstGeom prst="homePlate">
              <a:avLst>
                <a:gd name="adj" fmla="val 50000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087" y="254344"/>
              <a:ext cx="956094" cy="956094"/>
            </a:xfrm>
            <a:prstGeom prst="rect">
              <a:avLst/>
            </a:prstGeom>
          </p:spPr>
        </p:pic>
      </p:grpSp>
      <p:sp>
        <p:nvSpPr>
          <p:cNvPr id="11" name="标题 1"/>
          <p:cNvSpPr txBox="1">
            <a:spLocks/>
          </p:cNvSpPr>
          <p:nvPr/>
        </p:nvSpPr>
        <p:spPr>
          <a:xfrm>
            <a:off x="877001" y="365126"/>
            <a:ext cx="3147204" cy="687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>
                <a:solidFill>
                  <a:srgbClr val="2E75B6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楷体_GB2312" charset="0"/>
              </a:rPr>
              <a:t>口腔常见疾病预防</a:t>
            </a:r>
            <a:endParaRPr kumimoji="1" lang="zh-CN" altLang="en-US" sz="2400" dirty="0">
              <a:solidFill>
                <a:srgbClr val="2E75B6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812655" y="2273252"/>
            <a:ext cx="2940906" cy="1660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charset="0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合理营养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812655" y="1520253"/>
            <a:ext cx="2940906" cy="572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charset="0"/>
              <a:buNone/>
            </a:pPr>
            <a:r>
              <a:rPr kumimoji="1" lang="zh-CN" altLang="en-US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共性预防措施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5085412" y="3499504"/>
            <a:ext cx="6181717" cy="1036838"/>
            <a:chOff x="4809366" y="3034378"/>
            <a:chExt cx="6181717" cy="1036838"/>
          </a:xfrm>
        </p:grpSpPr>
        <p:sp>
          <p:nvSpPr>
            <p:cNvPr id="17" name="内容占位符 2"/>
            <p:cNvSpPr txBox="1">
              <a:spLocks/>
            </p:cNvSpPr>
            <p:nvPr/>
          </p:nvSpPr>
          <p:spPr>
            <a:xfrm>
              <a:off x="6631867" y="3071948"/>
              <a:ext cx="4359216" cy="7200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Font typeface="Wingdings" charset="0"/>
                <a:buNone/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仿宋_GB2312" charset="0"/>
                </a:rPr>
                <a:t>多吃具有适当硬度和粗糙而富纤维的食品，以利牙面清洁，增强牙周组织的防御力。</a:t>
              </a:r>
              <a:endPara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809366" y="3034378"/>
              <a:ext cx="6128929" cy="1036838"/>
              <a:chOff x="4809366" y="1598502"/>
              <a:chExt cx="6128929" cy="1036838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6162701" y="2536217"/>
                <a:ext cx="4775594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4809366" y="1598502"/>
                <a:ext cx="2385118" cy="1036838"/>
                <a:chOff x="4855374" y="1238502"/>
                <a:chExt cx="2385118" cy="1036838"/>
              </a:xfrm>
            </p:grpSpPr>
            <p:sp>
              <p:nvSpPr>
                <p:cNvPr id="27" name="椭圆 26"/>
                <p:cNvSpPr/>
                <p:nvPr/>
              </p:nvSpPr>
              <p:spPr>
                <a:xfrm>
                  <a:off x="5529514" y="1238502"/>
                  <a:ext cx="1036838" cy="1036838"/>
                </a:xfrm>
                <a:prstGeom prst="ellipse">
                  <a:avLst/>
                </a:prstGeom>
                <a:solidFill>
                  <a:srgbClr val="CEE1F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文本框 27"/>
                <p:cNvSpPr txBox="1"/>
                <p:nvPr/>
              </p:nvSpPr>
              <p:spPr>
                <a:xfrm>
                  <a:off x="4855374" y="1526089"/>
                  <a:ext cx="2385118" cy="461665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No.2</a:t>
                  </a:r>
                  <a:endParaRPr lang="zh-CN" altLang="en-US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5" name="组合 4"/>
          <p:cNvGrpSpPr/>
          <p:nvPr/>
        </p:nvGrpSpPr>
        <p:grpSpPr>
          <a:xfrm>
            <a:off x="5085412" y="1736290"/>
            <a:ext cx="6181717" cy="1036838"/>
            <a:chOff x="4809366" y="1127371"/>
            <a:chExt cx="6181717" cy="1036838"/>
          </a:xfrm>
        </p:grpSpPr>
        <p:sp>
          <p:nvSpPr>
            <p:cNvPr id="13" name="内容占位符 2"/>
            <p:cNvSpPr txBox="1">
              <a:spLocks/>
            </p:cNvSpPr>
            <p:nvPr/>
          </p:nvSpPr>
          <p:spPr>
            <a:xfrm>
              <a:off x="6631867" y="1151400"/>
              <a:ext cx="4359216" cy="7200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Font typeface="Wingdings" charset="0"/>
                <a:buNone/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仿宋_GB2312" charset="0"/>
                </a:rPr>
                <a:t>加强牙颌系统生长发育期的营养，如钙、磷、维生素</a:t>
              </a:r>
              <a:r>
                <a:rPr lang="en-US" altLang="zh-CN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仿宋_GB2312" charset="0"/>
                </a:rPr>
                <a:t>A</a:t>
              </a: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仿宋_GB2312" charset="0"/>
                </a:rPr>
                <a:t>、</a:t>
              </a:r>
              <a:r>
                <a:rPr lang="en-US" altLang="zh-CN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仿宋_GB2312" charset="0"/>
                </a:rPr>
                <a:t>D</a:t>
              </a: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仿宋_GB2312" charset="0"/>
                </a:rPr>
                <a:t>、</a:t>
              </a:r>
              <a:r>
                <a:rPr lang="en-US" altLang="zh-CN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仿宋_GB2312" charset="0"/>
                </a:rPr>
                <a:t>C</a:t>
              </a: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仿宋_GB2312" charset="0"/>
                </a:rPr>
                <a:t>和微量元素氟的供给。</a:t>
              </a:r>
              <a:endPara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4809366" y="1127371"/>
              <a:ext cx="6128929" cy="1036838"/>
              <a:chOff x="4809366" y="1598502"/>
              <a:chExt cx="6128929" cy="1036838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6162701" y="2536217"/>
                <a:ext cx="4775594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4" name="组合 43"/>
              <p:cNvGrpSpPr/>
              <p:nvPr/>
            </p:nvGrpSpPr>
            <p:grpSpPr>
              <a:xfrm>
                <a:off x="4809366" y="1598502"/>
                <a:ext cx="2385118" cy="1036838"/>
                <a:chOff x="4855374" y="1238502"/>
                <a:chExt cx="2385118" cy="1036838"/>
              </a:xfrm>
            </p:grpSpPr>
            <p:sp>
              <p:nvSpPr>
                <p:cNvPr id="45" name="椭圆 44"/>
                <p:cNvSpPr/>
                <p:nvPr/>
              </p:nvSpPr>
              <p:spPr>
                <a:xfrm>
                  <a:off x="5529514" y="1238502"/>
                  <a:ext cx="1036838" cy="1036838"/>
                </a:xfrm>
                <a:prstGeom prst="ellipse">
                  <a:avLst/>
                </a:prstGeom>
                <a:solidFill>
                  <a:srgbClr val="CEE1F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文本框 45"/>
                <p:cNvSpPr txBox="1"/>
                <p:nvPr/>
              </p:nvSpPr>
              <p:spPr>
                <a:xfrm>
                  <a:off x="4855374" y="1526089"/>
                  <a:ext cx="2385118" cy="461665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No.1</a:t>
                  </a:r>
                  <a:endParaRPr lang="zh-CN" altLang="en-US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6" name="组合 5"/>
          <p:cNvGrpSpPr/>
          <p:nvPr/>
        </p:nvGrpSpPr>
        <p:grpSpPr>
          <a:xfrm>
            <a:off x="5085412" y="5262718"/>
            <a:ext cx="6181717" cy="1036838"/>
            <a:chOff x="4809366" y="4941385"/>
            <a:chExt cx="6181717" cy="1036838"/>
          </a:xfrm>
        </p:grpSpPr>
        <p:sp>
          <p:nvSpPr>
            <p:cNvPr id="18" name="内容占位符 2"/>
            <p:cNvSpPr txBox="1">
              <a:spLocks/>
            </p:cNvSpPr>
            <p:nvPr/>
          </p:nvSpPr>
          <p:spPr>
            <a:xfrm>
              <a:off x="6631867" y="4992495"/>
              <a:ext cx="4359216" cy="7200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Font typeface="Wingdings" charset="0"/>
                <a:buNone/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仿宋_GB2312" charset="0"/>
                </a:rPr>
                <a:t>控制糖和精制碳水化合物的摄取，以减少致龋因素。</a:t>
              </a:r>
              <a:r>
                <a:rPr lang="en-US" altLang="zh-CN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仿宋_GB2312" charset="0"/>
                </a:rPr>
                <a:t> </a:t>
              </a: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4809366" y="4941385"/>
              <a:ext cx="6128929" cy="1036838"/>
              <a:chOff x="4809366" y="1598502"/>
              <a:chExt cx="6128929" cy="1036838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6162701" y="2536217"/>
                <a:ext cx="4775594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9" name="组合 48"/>
              <p:cNvGrpSpPr/>
              <p:nvPr/>
            </p:nvGrpSpPr>
            <p:grpSpPr>
              <a:xfrm>
                <a:off x="4809366" y="1598502"/>
                <a:ext cx="2385118" cy="1036838"/>
                <a:chOff x="4855374" y="1238502"/>
                <a:chExt cx="2385118" cy="1036838"/>
              </a:xfrm>
            </p:grpSpPr>
            <p:sp>
              <p:nvSpPr>
                <p:cNvPr id="50" name="椭圆 49"/>
                <p:cNvSpPr/>
                <p:nvPr/>
              </p:nvSpPr>
              <p:spPr>
                <a:xfrm>
                  <a:off x="5529514" y="1238502"/>
                  <a:ext cx="1036838" cy="1036838"/>
                </a:xfrm>
                <a:prstGeom prst="ellipse">
                  <a:avLst/>
                </a:prstGeom>
                <a:solidFill>
                  <a:srgbClr val="CEE1F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文本框 50"/>
                <p:cNvSpPr txBox="1"/>
                <p:nvPr/>
              </p:nvSpPr>
              <p:spPr>
                <a:xfrm>
                  <a:off x="4855374" y="1526089"/>
                  <a:ext cx="2385118" cy="461665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No.3</a:t>
                  </a:r>
                  <a:endParaRPr lang="zh-CN" altLang="en-US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82383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032211" y="1252786"/>
            <a:ext cx="4128202" cy="4906474"/>
          </a:xfrm>
          <a:prstGeom prst="rect">
            <a:avLst/>
          </a:prstGeom>
          <a:pattFill prst="lgGrid">
            <a:fgClr>
              <a:srgbClr val="ECF3FA"/>
            </a:fgClr>
            <a:bgClr>
              <a:srgbClr val="FCFDF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1997993"/>
            <a:ext cx="4024206" cy="3416060"/>
          </a:xfrm>
          <a:prstGeom prst="rect">
            <a:avLst/>
          </a:prstGeom>
          <a:pattFill prst="lgGrid">
            <a:fgClr>
              <a:srgbClr val="ECF3FA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9119" y="3547935"/>
            <a:ext cx="2932902" cy="95263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与口腔疾病的发生有很大关系，特别是牙周病和龋病。保持口腔卫生的方法中，刷牙最为重要。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  <a:p>
            <a:pPr marL="0" indent="0">
              <a:lnSpc>
                <a:spcPct val="150000"/>
              </a:lnSpc>
              <a:buFont typeface="Wingdings" charset="0"/>
              <a:buNone/>
            </a:pP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413" y="896653"/>
            <a:ext cx="4058167" cy="554370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48087" y="254344"/>
            <a:ext cx="3544662" cy="956094"/>
            <a:chOff x="148087" y="254344"/>
            <a:chExt cx="3544662" cy="9560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五边形 5"/>
            <p:cNvSpPr/>
            <p:nvPr/>
          </p:nvSpPr>
          <p:spPr>
            <a:xfrm>
              <a:off x="712398" y="466459"/>
              <a:ext cx="2980351" cy="484632"/>
            </a:xfrm>
            <a:prstGeom prst="homePlate">
              <a:avLst/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五边形 6"/>
            <p:cNvSpPr/>
            <p:nvPr/>
          </p:nvSpPr>
          <p:spPr>
            <a:xfrm>
              <a:off x="738978" y="500997"/>
              <a:ext cx="2901370" cy="415556"/>
            </a:xfrm>
            <a:prstGeom prst="homePlate">
              <a:avLst>
                <a:gd name="adj" fmla="val 50000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087" y="254344"/>
              <a:ext cx="956094" cy="956094"/>
            </a:xfrm>
            <a:prstGeom prst="rect">
              <a:avLst/>
            </a:prstGeom>
          </p:spPr>
        </p:pic>
      </p:grpSp>
      <p:sp>
        <p:nvSpPr>
          <p:cNvPr id="9" name="标题 1"/>
          <p:cNvSpPr txBox="1">
            <a:spLocks/>
          </p:cNvSpPr>
          <p:nvPr/>
        </p:nvSpPr>
        <p:spPr>
          <a:xfrm>
            <a:off x="877001" y="365126"/>
            <a:ext cx="3147204" cy="687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>
                <a:solidFill>
                  <a:srgbClr val="2E75B6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楷体_GB2312" charset="0"/>
              </a:rPr>
              <a:t>口腔常见疾病预防</a:t>
            </a:r>
            <a:endParaRPr kumimoji="1" lang="zh-CN" altLang="en-US" sz="2400" dirty="0">
              <a:solidFill>
                <a:srgbClr val="2E75B6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571114" y="2809080"/>
            <a:ext cx="2940906" cy="1660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charset="0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口腔卫生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571114" y="2056081"/>
            <a:ext cx="2940906" cy="572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charset="0"/>
              <a:buNone/>
            </a:pPr>
            <a:r>
              <a:rPr kumimoji="1" lang="zh-CN" altLang="en-US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共性预防措施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4970610" y="1803415"/>
            <a:ext cx="2249699" cy="4112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饭后漱口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4970610" y="2457198"/>
            <a:ext cx="2249699" cy="4112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刷牙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4970610" y="3110981"/>
            <a:ext cx="2249699" cy="4112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牙间洁净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4970610" y="3764764"/>
            <a:ext cx="2249699" cy="4112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牙龈按摩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4970610" y="4418547"/>
            <a:ext cx="2249699" cy="4112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消除食物嵌塞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4970610" y="5072332"/>
            <a:ext cx="2249699" cy="4112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去除牙结石</a:t>
            </a:r>
          </a:p>
        </p:txBody>
      </p:sp>
    </p:spTree>
    <p:extLst>
      <p:ext uri="{BB962C8B-B14F-4D97-AF65-F5344CB8AC3E}">
        <p14:creationId xmlns:p14="http://schemas.microsoft.com/office/powerpoint/2010/main" val="421907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3" grpId="0" build="p"/>
      <p:bldP spid="9" grpId="0"/>
      <p:bldP spid="12" grpId="0" build="p"/>
      <p:bldP spid="13" grpId="0" build="p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</TotalTime>
  <Words>1175</Words>
  <Application>Microsoft Office PowerPoint</Application>
  <PresentationFormat>宽屏</PresentationFormat>
  <Paragraphs>179</Paragraphs>
  <Slides>24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仿宋_GB2312</vt:lpstr>
      <vt:lpstr>微软雅黑</vt:lpstr>
      <vt:lpstr>站酷快乐体2016修订版</vt:lpstr>
      <vt:lpstr>Arial</vt:lpstr>
      <vt:lpstr>Calibri</vt:lpstr>
      <vt:lpstr>Calibri Light</vt:lpstr>
      <vt:lpstr>Wingdings</vt:lpstr>
      <vt:lpstr>自定义设计方案</vt:lpstr>
      <vt:lpstr>口</vt:lpstr>
      <vt:lpstr>什么是口腔健康？</vt:lpstr>
      <vt:lpstr>目录content</vt:lpstr>
      <vt:lpstr>口腔常见疾病预防</vt:lpstr>
      <vt:lpstr>口腔常见疾病预防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科学保护牙齿</vt:lpstr>
      <vt:lpstr>科学保护牙齿</vt:lpstr>
      <vt:lpstr>科学保护牙齿</vt:lpstr>
      <vt:lpstr>PowerPoint 演示文稿</vt:lpstr>
      <vt:lpstr>口臭病症的预防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</vt:lpstr>
    </vt:vector>
  </TitlesOfParts>
  <Company>ykyqj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窝沟封闭</dc:title>
  <dc:creator>ykyqj yk</dc:creator>
  <cp:lastModifiedBy>Windows 用户</cp:lastModifiedBy>
  <cp:revision>91</cp:revision>
  <dcterms:created xsi:type="dcterms:W3CDTF">2014-05-15T13:29:00Z</dcterms:created>
  <dcterms:modified xsi:type="dcterms:W3CDTF">2021-02-01T06:32:19Z</dcterms:modified>
</cp:coreProperties>
</file>