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96" r:id="rId2"/>
    <p:sldId id="257" r:id="rId3"/>
    <p:sldId id="298" r:id="rId4"/>
    <p:sldId id="299" r:id="rId5"/>
    <p:sldId id="301" r:id="rId6"/>
    <p:sldId id="302" r:id="rId7"/>
    <p:sldId id="303" r:id="rId8"/>
    <p:sldId id="304" r:id="rId9"/>
    <p:sldId id="305" r:id="rId10"/>
    <p:sldId id="306" r:id="rId11"/>
    <p:sldId id="362" r:id="rId12"/>
    <p:sldId id="308" r:id="rId13"/>
    <p:sldId id="312" r:id="rId14"/>
    <p:sldId id="319" r:id="rId15"/>
    <p:sldId id="320" r:id="rId16"/>
    <p:sldId id="321" r:id="rId17"/>
    <p:sldId id="322" r:id="rId18"/>
    <p:sldId id="324" r:id="rId19"/>
    <p:sldId id="363" r:id="rId20"/>
    <p:sldId id="309" r:id="rId21"/>
    <p:sldId id="316" r:id="rId22"/>
    <p:sldId id="317" r:id="rId23"/>
    <p:sldId id="318" r:id="rId24"/>
    <p:sldId id="360" r:id="rId25"/>
    <p:sldId id="364"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userDrawn="1">
          <p15:clr>
            <a:srgbClr val="A4A3A4"/>
          </p15:clr>
        </p15:guide>
        <p15:guide id="2" pos="2880" userDrawn="1">
          <p15:clr>
            <a:srgbClr val="A4A3A4"/>
          </p15:clr>
        </p15:guide>
        <p15:guide id="3" pos="272" userDrawn="1">
          <p15:clr>
            <a:srgbClr val="A4A3A4"/>
          </p15:clr>
        </p15:guide>
        <p15:guide id="4" pos="5488" userDrawn="1">
          <p15:clr>
            <a:srgbClr val="A4A3A4"/>
          </p15:clr>
        </p15:guide>
        <p15:guide id="5" orient="horz" pos="1620" userDrawn="1">
          <p15:clr>
            <a:srgbClr val="A4A3A4"/>
          </p15:clr>
        </p15:guide>
        <p15:guide id="6" orient="horz" pos="3162" userDrawn="1">
          <p15:clr>
            <a:srgbClr val="A4A3A4"/>
          </p15:clr>
        </p15:guide>
        <p15:guide id="7" orient="horz" pos="1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62"/>
    <a:srgbClr val="02833C"/>
    <a:srgbClr val="FF5A3F"/>
    <a:srgbClr val="02AF50"/>
    <a:srgbClr val="44BDE9"/>
    <a:srgbClr val="B28743"/>
    <a:srgbClr val="FEC160"/>
    <a:srgbClr val="92951D"/>
    <a:srgbClr val="F4E9E5"/>
    <a:srgbClr val="7F7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7" autoAdjust="0"/>
    <p:restoredTop sz="94660"/>
  </p:normalViewPr>
  <p:slideViewPr>
    <p:cSldViewPr snapToGrid="0" showGuides="1">
      <p:cViewPr varScale="1">
        <p:scale>
          <a:sx n="108" d="100"/>
          <a:sy n="108" d="100"/>
        </p:scale>
        <p:origin x="102" y="492"/>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2021/2/1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352859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0B195-BA72-419F-8CDB-E16DFD4EB8B6}" type="datetimeFigureOut">
              <a:rPr lang="zh-CN" altLang="en-US" smtClean="0"/>
              <a:t>2021/2/1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754A6-2CD5-4716-AA76-6F4E2C34D0EB}" type="slidenum">
              <a:rPr lang="zh-CN" altLang="en-US" smtClean="0"/>
              <a:t>‹#›</a:t>
            </a:fld>
            <a:endParaRPr lang="zh-CN" altLang="en-US"/>
          </a:p>
        </p:txBody>
      </p:sp>
    </p:spTree>
    <p:extLst>
      <p:ext uri="{BB962C8B-B14F-4D97-AF65-F5344CB8AC3E}">
        <p14:creationId xmlns:p14="http://schemas.microsoft.com/office/powerpoint/2010/main" val="287160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73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xmlns:p14="http://schemas.microsoft.com/office/powerpoint/2010/main" val="120012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xmlns:p14="http://schemas.microsoft.com/office/powerpoint/2010/main" val="39873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94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73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9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55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t>2021/2/1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xmlns:p14="http://schemas.microsoft.com/office/powerpoint/2010/main" val="18860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2021/2/1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xmlns:p14="http://schemas.microsoft.com/office/powerpoint/2010/main" val="70989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xmlns:p14="http://schemas.microsoft.com/office/powerpoint/2010/main" val="281976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xmlns:p14="http://schemas.microsoft.com/office/powerpoint/2010/main" val="357806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8A8B371-C7E4-4FD1-86DA-5B7D47A3ED5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fld id="{CAE59AF5-EF36-4F21-887F-7A877F937721}" type="datetimeFigureOut">
              <a:rPr lang="zh-CN" altLang="en-US" smtClean="0"/>
              <a:pPr/>
              <a:t>2021/2/1</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fld id="{F9F9B4AC-B2A5-48F4-A5C5-DC31374EFE78}" type="slidenum">
              <a:rPr lang="zh-CN" altLang="en-US" smtClean="0"/>
              <a:pPr/>
              <a:t>‹#›</a:t>
            </a:fld>
            <a:endParaRPr lang="zh-CN" altLang="en-US" dirty="0"/>
          </a:p>
        </p:txBody>
      </p:sp>
    </p:spTree>
    <p:extLst>
      <p:ext uri="{BB962C8B-B14F-4D97-AF65-F5344CB8AC3E}">
        <p14:creationId xmlns:p14="http://schemas.microsoft.com/office/powerpoint/2010/main" val="316293775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2"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5.GIF"/><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DEE55E3-0242-4250-BB76-B0F7CBE30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9" name="图片 8">
            <a:extLst>
              <a:ext uri="{FF2B5EF4-FFF2-40B4-BE49-F238E27FC236}">
                <a16:creationId xmlns:a16="http://schemas.microsoft.com/office/drawing/2014/main" id="{7261C45D-7F31-404B-A9EC-D4E95651A9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4317"/>
            <a:ext cx="9144000" cy="1179183"/>
          </a:xfrm>
          <a:prstGeom prst="rect">
            <a:avLst/>
          </a:prstGeom>
        </p:spPr>
      </p:pic>
      <p:pic>
        <p:nvPicPr>
          <p:cNvPr id="3" name="图片 2">
            <a:extLst>
              <a:ext uri="{FF2B5EF4-FFF2-40B4-BE49-F238E27FC236}">
                <a16:creationId xmlns:a16="http://schemas.microsoft.com/office/drawing/2014/main" id="{836FCAC0-1184-419E-8105-9ADC44DEC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567" y="0"/>
            <a:ext cx="4999582" cy="5143500"/>
          </a:xfrm>
          <a:prstGeom prst="rect">
            <a:avLst/>
          </a:prstGeom>
        </p:spPr>
      </p:pic>
      <p:pic>
        <p:nvPicPr>
          <p:cNvPr id="13" name="图片 12">
            <a:extLst>
              <a:ext uri="{FF2B5EF4-FFF2-40B4-BE49-F238E27FC236}">
                <a16:creationId xmlns:a16="http://schemas.microsoft.com/office/drawing/2014/main" id="{ED8B5CB4-F861-46B7-9908-D211AC7B0C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756" y="1655994"/>
            <a:ext cx="2838954" cy="3244520"/>
          </a:xfrm>
          <a:prstGeom prst="rect">
            <a:avLst/>
          </a:prstGeom>
        </p:spPr>
      </p:pic>
      <p:pic>
        <p:nvPicPr>
          <p:cNvPr id="7" name="图片 6">
            <a:extLst>
              <a:ext uri="{FF2B5EF4-FFF2-40B4-BE49-F238E27FC236}">
                <a16:creationId xmlns:a16="http://schemas.microsoft.com/office/drawing/2014/main" id="{0477912E-B664-4741-ADA0-705E2F193A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49" y="0"/>
            <a:ext cx="4999582" cy="5143500"/>
          </a:xfrm>
          <a:prstGeom prst="rect">
            <a:avLst/>
          </a:prstGeom>
        </p:spPr>
      </p:pic>
      <p:sp>
        <p:nvSpPr>
          <p:cNvPr id="145" name="文本框 5"/>
          <p:cNvSpPr txBox="1">
            <a:spLocks noChangeArrowheads="1"/>
          </p:cNvSpPr>
          <p:nvPr/>
        </p:nvSpPr>
        <p:spPr bwMode="auto">
          <a:xfrm>
            <a:off x="955367" y="1778859"/>
            <a:ext cx="5771219" cy="954107"/>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5600" b="1" kern="300" spc="-150" dirty="0">
                <a:solidFill>
                  <a:srgbClr val="FF7862"/>
                </a:solidFill>
                <a:latin typeface="微软雅黑" panose="020B0503020204020204" pitchFamily="34" charset="-122"/>
                <a:ea typeface="微软雅黑" panose="020B0503020204020204" pitchFamily="34" charset="-122"/>
              </a:rPr>
              <a:t>口腔卫生从小抓起</a:t>
            </a:r>
          </a:p>
        </p:txBody>
      </p:sp>
      <p:sp>
        <p:nvSpPr>
          <p:cNvPr id="148" name="文本框 8"/>
          <p:cNvSpPr txBox="1">
            <a:spLocks noChangeArrowheads="1"/>
          </p:cNvSpPr>
          <p:nvPr/>
        </p:nvSpPr>
        <p:spPr bwMode="auto">
          <a:xfrm>
            <a:off x="2886731" y="2919606"/>
            <a:ext cx="23038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汇报人：儿童口腔宣教</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p>
        </p:txBody>
      </p:sp>
      <p:pic>
        <p:nvPicPr>
          <p:cNvPr id="6" name="图片 5">
            <a:extLst>
              <a:ext uri="{FF2B5EF4-FFF2-40B4-BE49-F238E27FC236}">
                <a16:creationId xmlns:a16="http://schemas.microsoft.com/office/drawing/2014/main" id="{6E382258-C8D7-4CF6-AD64-51B56D2FF4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41" y="2634717"/>
            <a:ext cx="2692608" cy="2692608"/>
          </a:xfrm>
          <a:prstGeom prst="rect">
            <a:avLst/>
          </a:prstGeom>
        </p:spPr>
      </p:pic>
      <p:pic>
        <p:nvPicPr>
          <p:cNvPr id="12" name="贝瓦儿歌 - 我的牙齿">
            <a:hlinkClick r:id="" action="ppaction://media"/>
            <a:extLst>
              <a:ext uri="{FF2B5EF4-FFF2-40B4-BE49-F238E27FC236}">
                <a16:creationId xmlns:a16="http://schemas.microsoft.com/office/drawing/2014/main" id="{869FED27-4269-4FD5-9936-B8D900C7916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9863" y="-663742"/>
            <a:ext cx="609600" cy="609600"/>
          </a:xfrm>
          <a:prstGeom prst="rect">
            <a:avLst/>
          </a:prstGeom>
        </p:spPr>
      </p:pic>
    </p:spTree>
    <p:extLst>
      <p:ext uri="{BB962C8B-B14F-4D97-AF65-F5344CB8AC3E}">
        <p14:creationId xmlns:p14="http://schemas.microsoft.com/office/powerpoint/2010/main" val="2961567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750"/>
                                  </p:stCondLst>
                                  <p:iterate type="lt">
                                    <p:tmPct val="10000"/>
                                  </p:iterate>
                                  <p:childTnLst>
                                    <p:set>
                                      <p:cBhvr>
                                        <p:cTn id="19" dur="1" fill="hold">
                                          <p:stCondLst>
                                            <p:cond delay="0"/>
                                          </p:stCondLst>
                                        </p:cTn>
                                        <p:tgtEl>
                                          <p:spTgt spid="145"/>
                                        </p:tgtEl>
                                        <p:attrNameLst>
                                          <p:attrName>style.visibility</p:attrName>
                                        </p:attrNameLst>
                                      </p:cBhvr>
                                      <p:to>
                                        <p:strVal val="visible"/>
                                      </p:to>
                                    </p:set>
                                    <p:anim calcmode="lin" valueType="num">
                                      <p:cBhvr>
                                        <p:cTn id="20" dur="25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145"/>
                                        </p:tgtEl>
                                        <p:attrNameLst>
                                          <p:attrName>ppt_y</p:attrName>
                                        </p:attrNameLst>
                                      </p:cBhvr>
                                      <p:tavLst>
                                        <p:tav tm="0">
                                          <p:val>
                                            <p:strVal val="#ppt_y"/>
                                          </p:val>
                                        </p:tav>
                                        <p:tav tm="100000">
                                          <p:val>
                                            <p:strVal val="#ppt_y"/>
                                          </p:val>
                                        </p:tav>
                                      </p:tavLst>
                                    </p:anim>
                                    <p:anim calcmode="lin" valueType="num">
                                      <p:cBhvr>
                                        <p:cTn id="22" dur="25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145"/>
                                        </p:tgtEl>
                                      </p:cBhvr>
                                    </p:animEffect>
                                  </p:childTnLst>
                                </p:cTn>
                              </p:par>
                            </p:childTnLst>
                          </p:cTn>
                        </p:par>
                        <p:par>
                          <p:cTn id="25" fill="hold">
                            <p:stCondLst>
                              <p:cond delay="2175"/>
                            </p:stCondLst>
                            <p:childTnLst>
                              <p:par>
                                <p:cTn id="26" presetID="41" presetClass="entr" presetSubtype="0" fill="hold" grpId="0" nodeType="afterEffect">
                                  <p:stCondLst>
                                    <p:cond delay="250"/>
                                  </p:stCondLst>
                                  <p:iterate type="lt">
                                    <p:tmPct val="10000"/>
                                  </p:iterate>
                                  <p:childTnLst>
                                    <p:set>
                                      <p:cBhvr>
                                        <p:cTn id="27" dur="1" fill="hold">
                                          <p:stCondLst>
                                            <p:cond delay="0"/>
                                          </p:stCondLst>
                                        </p:cTn>
                                        <p:tgtEl>
                                          <p:spTgt spid="148"/>
                                        </p:tgtEl>
                                        <p:attrNameLst>
                                          <p:attrName>style.visibility</p:attrName>
                                        </p:attrNameLst>
                                      </p:cBhvr>
                                      <p:to>
                                        <p:strVal val="visible"/>
                                      </p:to>
                                    </p:set>
                                    <p:anim calcmode="lin" valueType="num">
                                      <p:cBhvr>
                                        <p:cTn id="28" dur="25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148"/>
                                        </p:tgtEl>
                                        <p:attrNameLst>
                                          <p:attrName>ppt_y</p:attrName>
                                        </p:attrNameLst>
                                      </p:cBhvr>
                                      <p:tavLst>
                                        <p:tav tm="0">
                                          <p:val>
                                            <p:strVal val="#ppt_y"/>
                                          </p:val>
                                        </p:tav>
                                        <p:tav tm="100000">
                                          <p:val>
                                            <p:strVal val="#ppt_y"/>
                                          </p:val>
                                        </p:tav>
                                      </p:tavLst>
                                    </p:anim>
                                    <p:anim calcmode="lin" valueType="num">
                                      <p:cBhvr>
                                        <p:cTn id="30" dur="25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14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6" showWhenStopped="0">
                <p:cTn id="52" repeatCount="indefinite" fill="hold" display="0">
                  <p:stCondLst>
                    <p:cond delay="indefinite"/>
                  </p:stCondLst>
                  <p:endCondLst>
                    <p:cond evt="onStopAudio" delay="0">
                      <p:tgtEl>
                        <p:sldTgt/>
                      </p:tgtEl>
                    </p:cond>
                  </p:endCondLst>
                </p:cTn>
                <p:tgtEl>
                  <p:spTgt spid="12"/>
                </p:tgtEl>
              </p:cMediaNode>
            </p:audio>
          </p:childTnLst>
        </p:cTn>
      </p:par>
    </p:tnLst>
    <p:bldLst>
      <p:bldP spid="145" grpId="0"/>
      <p:bldP spid="1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29">
            <a:extLst>
              <a:ext uri="{FF2B5EF4-FFF2-40B4-BE49-F238E27FC236}">
                <a16:creationId xmlns:a16="http://schemas.microsoft.com/office/drawing/2014/main" id="{891A937B-1335-400A-8510-26035CB4D42C}"/>
              </a:ext>
            </a:extLst>
          </p:cNvPr>
          <p:cNvSpPr/>
          <p:nvPr/>
        </p:nvSpPr>
        <p:spPr>
          <a:xfrm>
            <a:off x="400161" y="2003117"/>
            <a:ext cx="1083467" cy="125682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任意多边形 30">
            <a:extLst>
              <a:ext uri="{FF2B5EF4-FFF2-40B4-BE49-F238E27FC236}">
                <a16:creationId xmlns:a16="http://schemas.microsoft.com/office/drawing/2014/main" id="{FD1EE148-DB35-4C63-8014-04534FBEBBBC}"/>
              </a:ext>
            </a:extLst>
          </p:cNvPr>
          <p:cNvSpPr/>
          <p:nvPr/>
        </p:nvSpPr>
        <p:spPr>
          <a:xfrm>
            <a:off x="2277672" y="2003117"/>
            <a:ext cx="1083467" cy="125682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任意多边形 31">
            <a:extLst>
              <a:ext uri="{FF2B5EF4-FFF2-40B4-BE49-F238E27FC236}">
                <a16:creationId xmlns:a16="http://schemas.microsoft.com/office/drawing/2014/main" id="{2446386D-5044-4F34-BBA7-44E3FC53E14F}"/>
              </a:ext>
            </a:extLst>
          </p:cNvPr>
          <p:cNvSpPr/>
          <p:nvPr/>
        </p:nvSpPr>
        <p:spPr>
          <a:xfrm>
            <a:off x="4092391" y="2003117"/>
            <a:ext cx="1083467" cy="125682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任意多边形 32">
            <a:extLst>
              <a:ext uri="{FF2B5EF4-FFF2-40B4-BE49-F238E27FC236}">
                <a16:creationId xmlns:a16="http://schemas.microsoft.com/office/drawing/2014/main" id="{769C51FD-8614-4864-9F03-784BF0549588}"/>
              </a:ext>
            </a:extLst>
          </p:cNvPr>
          <p:cNvSpPr/>
          <p:nvPr/>
        </p:nvSpPr>
        <p:spPr>
          <a:xfrm>
            <a:off x="5931802" y="2003117"/>
            <a:ext cx="1083467" cy="125682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燕尾形 6">
            <a:extLst>
              <a:ext uri="{FF2B5EF4-FFF2-40B4-BE49-F238E27FC236}">
                <a16:creationId xmlns:a16="http://schemas.microsoft.com/office/drawing/2014/main" id="{7CFC9F01-ACC1-42D2-8BBC-AA08FBA11E21}"/>
              </a:ext>
            </a:extLst>
          </p:cNvPr>
          <p:cNvSpPr/>
          <p:nvPr/>
        </p:nvSpPr>
        <p:spPr>
          <a:xfrm>
            <a:off x="1582613" y="2518315"/>
            <a:ext cx="261257" cy="26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燕尾形 36">
            <a:extLst>
              <a:ext uri="{FF2B5EF4-FFF2-40B4-BE49-F238E27FC236}">
                <a16:creationId xmlns:a16="http://schemas.microsoft.com/office/drawing/2014/main" id="{45B59C3D-1ACC-47F0-A7A3-9AB5CDBF1A5B}"/>
              </a:ext>
            </a:extLst>
          </p:cNvPr>
          <p:cNvSpPr/>
          <p:nvPr/>
        </p:nvSpPr>
        <p:spPr>
          <a:xfrm>
            <a:off x="1858431" y="2518315"/>
            <a:ext cx="261257" cy="26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 name="燕尾形 37">
            <a:extLst>
              <a:ext uri="{FF2B5EF4-FFF2-40B4-BE49-F238E27FC236}">
                <a16:creationId xmlns:a16="http://schemas.microsoft.com/office/drawing/2014/main" id="{7FE2056B-F6C0-4A61-932C-FB3FB76478FD}"/>
              </a:ext>
            </a:extLst>
          </p:cNvPr>
          <p:cNvSpPr/>
          <p:nvPr/>
        </p:nvSpPr>
        <p:spPr>
          <a:xfrm>
            <a:off x="3444431" y="2518315"/>
            <a:ext cx="261257" cy="2612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燕尾形 38">
            <a:extLst>
              <a:ext uri="{FF2B5EF4-FFF2-40B4-BE49-F238E27FC236}">
                <a16:creationId xmlns:a16="http://schemas.microsoft.com/office/drawing/2014/main" id="{A9A0CD1F-056E-4FD4-A0CD-B0EA6B45EC20}"/>
              </a:ext>
            </a:extLst>
          </p:cNvPr>
          <p:cNvSpPr/>
          <p:nvPr/>
        </p:nvSpPr>
        <p:spPr>
          <a:xfrm>
            <a:off x="3720249" y="2518315"/>
            <a:ext cx="261257" cy="2612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燕尾形 39">
            <a:extLst>
              <a:ext uri="{FF2B5EF4-FFF2-40B4-BE49-F238E27FC236}">
                <a16:creationId xmlns:a16="http://schemas.microsoft.com/office/drawing/2014/main" id="{375A4887-BB41-4767-9015-0203BCFD1881}"/>
              </a:ext>
            </a:extLst>
          </p:cNvPr>
          <p:cNvSpPr/>
          <p:nvPr/>
        </p:nvSpPr>
        <p:spPr>
          <a:xfrm>
            <a:off x="5255174" y="2518315"/>
            <a:ext cx="261257" cy="2612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 name="燕尾形 40">
            <a:extLst>
              <a:ext uri="{FF2B5EF4-FFF2-40B4-BE49-F238E27FC236}">
                <a16:creationId xmlns:a16="http://schemas.microsoft.com/office/drawing/2014/main" id="{FD767916-64E0-4AC1-A53F-E01FEABA6090}"/>
              </a:ext>
            </a:extLst>
          </p:cNvPr>
          <p:cNvSpPr/>
          <p:nvPr/>
        </p:nvSpPr>
        <p:spPr>
          <a:xfrm>
            <a:off x="5530992" y="2518315"/>
            <a:ext cx="261257" cy="2612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64D095F0-4E9F-4C0E-9AA5-729AA257649E}"/>
              </a:ext>
            </a:extLst>
          </p:cNvPr>
          <p:cNvSpPr/>
          <p:nvPr/>
        </p:nvSpPr>
        <p:spPr>
          <a:xfrm>
            <a:off x="98483" y="3589404"/>
            <a:ext cx="1685330" cy="613694"/>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它对维持健全的牙列起着关键性的作用</a:t>
            </a:r>
          </a:p>
        </p:txBody>
      </p:sp>
      <p:sp>
        <p:nvSpPr>
          <p:cNvPr id="15" name="矩形 14">
            <a:extLst>
              <a:ext uri="{FF2B5EF4-FFF2-40B4-BE49-F238E27FC236}">
                <a16:creationId xmlns:a16="http://schemas.microsoft.com/office/drawing/2014/main" id="{BF23C764-1248-4356-AE13-518AFF637D75}"/>
              </a:ext>
            </a:extLst>
          </p:cNvPr>
          <p:cNvSpPr/>
          <p:nvPr/>
        </p:nvSpPr>
        <p:spPr>
          <a:xfrm>
            <a:off x="548239" y="3364416"/>
            <a:ext cx="723275" cy="307777"/>
          </a:xfrm>
          <a:prstGeom prst="rect">
            <a:avLst/>
          </a:prstGeom>
        </p:spPr>
        <p:txBody>
          <a:bodyPr wrap="none">
            <a:spAutoFit/>
          </a:bodyPr>
          <a:lstStyle/>
          <a:p>
            <a:pPr algn="ctr"/>
            <a:r>
              <a:rPr lang="zh-CN" altLang="en-US" sz="1400" dirty="0">
                <a:solidFill>
                  <a:schemeClr val="accent1"/>
                </a:solidFill>
                <a:latin typeface="方正兰亭黑_GBK"/>
                <a:ea typeface="方正兰亭黑_GBK"/>
              </a:rPr>
              <a:t>标题一</a:t>
            </a:r>
            <a:endParaRPr lang="zh-CN" altLang="en-US" sz="1100" dirty="0">
              <a:solidFill>
                <a:schemeClr val="accent1"/>
              </a:solidFill>
              <a:latin typeface="微软雅黑" panose="020B0503020204020204" pitchFamily="34" charset="-122"/>
              <a:ea typeface="微软雅黑"/>
            </a:endParaRPr>
          </a:p>
        </p:txBody>
      </p:sp>
      <p:sp>
        <p:nvSpPr>
          <p:cNvPr id="16" name="矩形 15">
            <a:extLst>
              <a:ext uri="{FF2B5EF4-FFF2-40B4-BE49-F238E27FC236}">
                <a16:creationId xmlns:a16="http://schemas.microsoft.com/office/drawing/2014/main" id="{A5A1135A-8FAE-40ED-BCC9-D66EE1C00006}"/>
              </a:ext>
            </a:extLst>
          </p:cNvPr>
          <p:cNvSpPr/>
          <p:nvPr/>
        </p:nvSpPr>
        <p:spPr>
          <a:xfrm>
            <a:off x="1850487" y="3589404"/>
            <a:ext cx="1685331" cy="890693"/>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在整个恒牙列中萌出最早，易忽视，使用时间最长</a:t>
            </a:r>
          </a:p>
        </p:txBody>
      </p:sp>
      <p:sp>
        <p:nvSpPr>
          <p:cNvPr id="17" name="矩形 16">
            <a:extLst>
              <a:ext uri="{FF2B5EF4-FFF2-40B4-BE49-F238E27FC236}">
                <a16:creationId xmlns:a16="http://schemas.microsoft.com/office/drawing/2014/main" id="{A6E6872F-1B02-4BC3-BAFA-3473875CDCDB}"/>
              </a:ext>
            </a:extLst>
          </p:cNvPr>
          <p:cNvSpPr/>
          <p:nvPr/>
        </p:nvSpPr>
        <p:spPr>
          <a:xfrm>
            <a:off x="2299514" y="3364416"/>
            <a:ext cx="723275" cy="307777"/>
          </a:xfrm>
          <a:prstGeom prst="rect">
            <a:avLst/>
          </a:prstGeom>
        </p:spPr>
        <p:txBody>
          <a:bodyPr wrap="none">
            <a:spAutoFit/>
          </a:bodyPr>
          <a:lstStyle/>
          <a:p>
            <a:pPr algn="ctr"/>
            <a:r>
              <a:rPr lang="zh-CN" altLang="en-US" sz="1400" dirty="0">
                <a:solidFill>
                  <a:srgbClr val="FF7862"/>
                </a:solidFill>
                <a:latin typeface="方正兰亭黑_GBK"/>
                <a:ea typeface="方正兰亭黑_GBK"/>
              </a:rPr>
              <a:t>标题二</a:t>
            </a:r>
            <a:endParaRPr lang="zh-CN" altLang="en-US" sz="1100" dirty="0">
              <a:solidFill>
                <a:srgbClr val="FF7862"/>
              </a:solidFill>
              <a:latin typeface="微软雅黑" panose="020B0503020204020204" pitchFamily="34" charset="-122"/>
              <a:ea typeface="微软雅黑"/>
            </a:endParaRPr>
          </a:p>
        </p:txBody>
      </p:sp>
      <p:sp>
        <p:nvSpPr>
          <p:cNvPr id="18" name="矩形 17">
            <a:extLst>
              <a:ext uri="{FF2B5EF4-FFF2-40B4-BE49-F238E27FC236}">
                <a16:creationId xmlns:a16="http://schemas.microsoft.com/office/drawing/2014/main" id="{BB80318D-9B2C-4B94-9C94-D7607DB246D1}"/>
              </a:ext>
            </a:extLst>
          </p:cNvPr>
          <p:cNvSpPr/>
          <p:nvPr/>
        </p:nvSpPr>
        <p:spPr>
          <a:xfrm>
            <a:off x="3712982" y="3589404"/>
            <a:ext cx="1357303" cy="613694"/>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发生龋病和其它损害的机会较多</a:t>
            </a:r>
          </a:p>
        </p:txBody>
      </p:sp>
      <p:sp>
        <p:nvSpPr>
          <p:cNvPr id="19" name="矩形 18">
            <a:extLst>
              <a:ext uri="{FF2B5EF4-FFF2-40B4-BE49-F238E27FC236}">
                <a16:creationId xmlns:a16="http://schemas.microsoft.com/office/drawing/2014/main" id="{5F9E269F-F956-4F76-8ADE-809A24D3BF9E}"/>
              </a:ext>
            </a:extLst>
          </p:cNvPr>
          <p:cNvSpPr/>
          <p:nvPr/>
        </p:nvSpPr>
        <p:spPr>
          <a:xfrm>
            <a:off x="4066742" y="3371186"/>
            <a:ext cx="723275" cy="307777"/>
          </a:xfrm>
          <a:prstGeom prst="rect">
            <a:avLst/>
          </a:prstGeom>
        </p:spPr>
        <p:txBody>
          <a:bodyPr wrap="none">
            <a:spAutoFit/>
          </a:bodyPr>
          <a:lstStyle/>
          <a:p>
            <a:pPr algn="ctr"/>
            <a:r>
              <a:rPr lang="zh-CN" altLang="en-US" sz="1400" dirty="0">
                <a:solidFill>
                  <a:schemeClr val="accent1"/>
                </a:solidFill>
                <a:latin typeface="方正兰亭黑_GBK"/>
                <a:ea typeface="方正兰亭黑_GBK"/>
              </a:rPr>
              <a:t>标题三</a:t>
            </a:r>
            <a:endParaRPr lang="zh-CN" altLang="en-US" sz="1100" dirty="0">
              <a:solidFill>
                <a:schemeClr val="accent1"/>
              </a:solidFill>
              <a:latin typeface="微软雅黑" panose="020B0503020204020204" pitchFamily="34" charset="-122"/>
              <a:ea typeface="微软雅黑"/>
            </a:endParaRPr>
          </a:p>
        </p:txBody>
      </p:sp>
      <p:sp>
        <p:nvSpPr>
          <p:cNvPr id="20" name="矩形 19">
            <a:extLst>
              <a:ext uri="{FF2B5EF4-FFF2-40B4-BE49-F238E27FC236}">
                <a16:creationId xmlns:a16="http://schemas.microsoft.com/office/drawing/2014/main" id="{25B28762-9ACC-4B0A-9B88-E5D4FB7EF724}"/>
              </a:ext>
            </a:extLst>
          </p:cNvPr>
          <p:cNvSpPr/>
          <p:nvPr/>
        </p:nvSpPr>
        <p:spPr>
          <a:xfrm>
            <a:off x="5783122" y="3589404"/>
            <a:ext cx="1085617" cy="890693"/>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因此一定要加强对其保护</a:t>
            </a:r>
          </a:p>
        </p:txBody>
      </p:sp>
      <p:sp>
        <p:nvSpPr>
          <p:cNvPr id="21" name="矩形 20">
            <a:extLst>
              <a:ext uri="{FF2B5EF4-FFF2-40B4-BE49-F238E27FC236}">
                <a16:creationId xmlns:a16="http://schemas.microsoft.com/office/drawing/2014/main" id="{BA96AC76-857A-4743-89A1-F4A3A8C84EFC}"/>
              </a:ext>
            </a:extLst>
          </p:cNvPr>
          <p:cNvSpPr/>
          <p:nvPr/>
        </p:nvSpPr>
        <p:spPr>
          <a:xfrm>
            <a:off x="6004836" y="3364416"/>
            <a:ext cx="607860" cy="261610"/>
          </a:xfrm>
          <a:prstGeom prst="rect">
            <a:avLst/>
          </a:prstGeom>
        </p:spPr>
        <p:txBody>
          <a:bodyPr wrap="none">
            <a:spAutoFit/>
          </a:bodyPr>
          <a:lstStyle/>
          <a:p>
            <a:pPr algn="ctr"/>
            <a:r>
              <a:rPr lang="zh-CN" altLang="en-US" sz="1100" dirty="0">
                <a:solidFill>
                  <a:srgbClr val="FF7862"/>
                </a:solidFill>
                <a:latin typeface="方正兰亭黑_GBK"/>
                <a:ea typeface="方正兰亭黑_GBK"/>
              </a:rPr>
              <a:t>标题四</a:t>
            </a:r>
            <a:endParaRPr lang="zh-CN" altLang="en-US" sz="1000" dirty="0">
              <a:solidFill>
                <a:srgbClr val="FF7862"/>
              </a:solidFill>
              <a:latin typeface="微软雅黑" panose="020B0503020204020204" pitchFamily="34" charset="-122"/>
              <a:ea typeface="微软雅黑"/>
            </a:endParaRPr>
          </a:p>
        </p:txBody>
      </p:sp>
      <p:grpSp>
        <p:nvGrpSpPr>
          <p:cNvPr id="22" name="组合 17">
            <a:extLst>
              <a:ext uri="{FF2B5EF4-FFF2-40B4-BE49-F238E27FC236}">
                <a16:creationId xmlns:a16="http://schemas.microsoft.com/office/drawing/2014/main" id="{384C1260-3143-49CE-A38A-CBE03CE1060B}"/>
              </a:ext>
            </a:extLst>
          </p:cNvPr>
          <p:cNvGrpSpPr>
            <a:grpSpLocks/>
          </p:cNvGrpSpPr>
          <p:nvPr/>
        </p:nvGrpSpPr>
        <p:grpSpPr bwMode="auto">
          <a:xfrm rot="-2700000">
            <a:off x="2501481" y="2532636"/>
            <a:ext cx="272361" cy="273565"/>
            <a:chOff x="5394325" y="2859088"/>
            <a:chExt cx="358775" cy="360362"/>
          </a:xfrm>
          <a:solidFill>
            <a:schemeClr val="accent2"/>
          </a:solidFill>
        </p:grpSpPr>
        <p:sp>
          <p:nvSpPr>
            <p:cNvPr id="23" name="AutoShape 37">
              <a:extLst>
                <a:ext uri="{FF2B5EF4-FFF2-40B4-BE49-F238E27FC236}">
                  <a16:creationId xmlns:a16="http://schemas.microsoft.com/office/drawing/2014/main" id="{9BEDB927-1E79-4CC8-9308-FD797E53B40F}"/>
                </a:ext>
              </a:extLst>
            </p:cNvPr>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4" name="AutoShape 38">
              <a:extLst>
                <a:ext uri="{FF2B5EF4-FFF2-40B4-BE49-F238E27FC236}">
                  <a16:creationId xmlns:a16="http://schemas.microsoft.com/office/drawing/2014/main" id="{755E02B9-2982-4419-8624-B21486FAC586}"/>
                </a:ext>
              </a:extLst>
            </p:cNvPr>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5" name="AutoShape 39">
              <a:extLst>
                <a:ext uri="{FF2B5EF4-FFF2-40B4-BE49-F238E27FC236}">
                  <a16:creationId xmlns:a16="http://schemas.microsoft.com/office/drawing/2014/main" id="{04093BB1-6494-4501-AB99-E3F1FB48C756}"/>
                </a:ext>
              </a:extLst>
            </p:cNvPr>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6" name="AutoShape 40">
              <a:extLst>
                <a:ext uri="{FF2B5EF4-FFF2-40B4-BE49-F238E27FC236}">
                  <a16:creationId xmlns:a16="http://schemas.microsoft.com/office/drawing/2014/main" id="{81F9B5FE-5F3B-41C4-86AF-C7CFDC1CC8CD}"/>
                </a:ext>
              </a:extLst>
            </p:cNvPr>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7" name="AutoShape 41">
              <a:extLst>
                <a:ext uri="{FF2B5EF4-FFF2-40B4-BE49-F238E27FC236}">
                  <a16:creationId xmlns:a16="http://schemas.microsoft.com/office/drawing/2014/main" id="{756D211E-6289-40B2-A7B7-D1E3FD625C8C}"/>
                </a:ext>
              </a:extLst>
            </p:cNvPr>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8" name="AutoShape 42">
              <a:extLst>
                <a:ext uri="{FF2B5EF4-FFF2-40B4-BE49-F238E27FC236}">
                  <a16:creationId xmlns:a16="http://schemas.microsoft.com/office/drawing/2014/main" id="{4185F19F-16C3-44C6-8D6A-7F12BFCBB471}"/>
                </a:ext>
              </a:extLst>
            </p:cNvPr>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29" name="组合 28">
            <a:extLst>
              <a:ext uri="{FF2B5EF4-FFF2-40B4-BE49-F238E27FC236}">
                <a16:creationId xmlns:a16="http://schemas.microsoft.com/office/drawing/2014/main" id="{4E0C8467-8019-4D4B-B487-E1CA0E98B431}"/>
              </a:ext>
            </a:extLst>
          </p:cNvPr>
          <p:cNvGrpSpPr/>
          <p:nvPr/>
        </p:nvGrpSpPr>
        <p:grpSpPr>
          <a:xfrm>
            <a:off x="4371063" y="2550145"/>
            <a:ext cx="167352" cy="167352"/>
            <a:chOff x="5394312" y="2141343"/>
            <a:chExt cx="359165" cy="359165"/>
          </a:xfrm>
          <a:solidFill>
            <a:schemeClr val="accent3"/>
          </a:solidFill>
        </p:grpSpPr>
        <p:sp>
          <p:nvSpPr>
            <p:cNvPr id="30" name="AutoShape 56">
              <a:extLst>
                <a:ext uri="{FF2B5EF4-FFF2-40B4-BE49-F238E27FC236}">
                  <a16:creationId xmlns:a16="http://schemas.microsoft.com/office/drawing/2014/main" id="{713D3141-78A9-43E6-879F-A58451C1B29A}"/>
                </a:ext>
              </a:extLst>
            </p:cNvPr>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1" name="AutoShape 57">
              <a:extLst>
                <a:ext uri="{FF2B5EF4-FFF2-40B4-BE49-F238E27FC236}">
                  <a16:creationId xmlns:a16="http://schemas.microsoft.com/office/drawing/2014/main" id="{C4F6B293-A0D5-4485-A503-AF3E995BFA7A}"/>
                </a:ext>
              </a:extLst>
            </p:cNvPr>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2" name="AutoShape 58">
              <a:extLst>
                <a:ext uri="{FF2B5EF4-FFF2-40B4-BE49-F238E27FC236}">
                  <a16:creationId xmlns:a16="http://schemas.microsoft.com/office/drawing/2014/main" id="{63E3F19D-DE67-4A54-A79D-4607513C4AD5}"/>
                </a:ext>
              </a:extLst>
            </p:cNvPr>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33" name="组合 162">
            <a:extLst>
              <a:ext uri="{FF2B5EF4-FFF2-40B4-BE49-F238E27FC236}">
                <a16:creationId xmlns:a16="http://schemas.microsoft.com/office/drawing/2014/main" id="{ABDB19C8-3934-4C58-BF72-EF63219E2D21}"/>
              </a:ext>
            </a:extLst>
          </p:cNvPr>
          <p:cNvGrpSpPr>
            <a:grpSpLocks/>
          </p:cNvGrpSpPr>
          <p:nvPr/>
        </p:nvGrpSpPr>
        <p:grpSpPr bwMode="auto">
          <a:xfrm>
            <a:off x="654626" y="2530153"/>
            <a:ext cx="229391" cy="228381"/>
            <a:chOff x="4675188" y="1422400"/>
            <a:chExt cx="360362" cy="358775"/>
          </a:xfrm>
          <a:solidFill>
            <a:schemeClr val="accent1"/>
          </a:solidFill>
        </p:grpSpPr>
        <p:sp>
          <p:nvSpPr>
            <p:cNvPr id="34" name="AutoShape 84">
              <a:extLst>
                <a:ext uri="{FF2B5EF4-FFF2-40B4-BE49-F238E27FC236}">
                  <a16:creationId xmlns:a16="http://schemas.microsoft.com/office/drawing/2014/main" id="{67AF1586-5C06-4115-B5A0-7947FF63A90A}"/>
                </a:ext>
              </a:extLst>
            </p:cNvPr>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5" name="AutoShape 85">
              <a:extLst>
                <a:ext uri="{FF2B5EF4-FFF2-40B4-BE49-F238E27FC236}">
                  <a16:creationId xmlns:a16="http://schemas.microsoft.com/office/drawing/2014/main" id="{176ADCB9-C582-4C89-8500-24D27BFB9CFC}"/>
                </a:ext>
              </a:extLst>
            </p:cNvPr>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6" name="AutoShape 86">
              <a:extLst>
                <a:ext uri="{FF2B5EF4-FFF2-40B4-BE49-F238E27FC236}">
                  <a16:creationId xmlns:a16="http://schemas.microsoft.com/office/drawing/2014/main" id="{B5E65ACE-D622-40AA-9C02-735E5ECC500F}"/>
                </a:ext>
              </a:extLst>
            </p:cNvPr>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7" name="AutoShape 87">
              <a:extLst>
                <a:ext uri="{FF2B5EF4-FFF2-40B4-BE49-F238E27FC236}">
                  <a16:creationId xmlns:a16="http://schemas.microsoft.com/office/drawing/2014/main" id="{55E2C826-F00F-4753-BAF4-F4531BE980A5}"/>
                </a:ext>
              </a:extLst>
            </p:cNvPr>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8" name="AutoShape 88">
              <a:extLst>
                <a:ext uri="{FF2B5EF4-FFF2-40B4-BE49-F238E27FC236}">
                  <a16:creationId xmlns:a16="http://schemas.microsoft.com/office/drawing/2014/main" id="{2306AB4F-8511-49A4-A8FB-E0E8A6E68D7E}"/>
                </a:ext>
              </a:extLst>
            </p:cNvPr>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9" name="AutoShape 89">
              <a:extLst>
                <a:ext uri="{FF2B5EF4-FFF2-40B4-BE49-F238E27FC236}">
                  <a16:creationId xmlns:a16="http://schemas.microsoft.com/office/drawing/2014/main" id="{137405F7-CDFD-48FE-B7F0-BFCE4F3676F0}"/>
                </a:ext>
              </a:extLst>
            </p:cNvPr>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0" name="AutoShape 90">
              <a:extLst>
                <a:ext uri="{FF2B5EF4-FFF2-40B4-BE49-F238E27FC236}">
                  <a16:creationId xmlns:a16="http://schemas.microsoft.com/office/drawing/2014/main" id="{2EF5FB97-6345-41CD-9BFE-8EA86F507738}"/>
                </a:ext>
              </a:extLst>
            </p:cNvPr>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1" name="AutoShape 91">
              <a:extLst>
                <a:ext uri="{FF2B5EF4-FFF2-40B4-BE49-F238E27FC236}">
                  <a16:creationId xmlns:a16="http://schemas.microsoft.com/office/drawing/2014/main" id="{CE615D53-40D6-4541-88F3-BAC4A75284F8}"/>
                </a:ext>
              </a:extLst>
            </p:cNvPr>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2" name="AutoShape 92">
              <a:extLst>
                <a:ext uri="{FF2B5EF4-FFF2-40B4-BE49-F238E27FC236}">
                  <a16:creationId xmlns:a16="http://schemas.microsoft.com/office/drawing/2014/main" id="{838A6EA6-CD6F-47D3-BFC8-498F87AEF1D9}"/>
                </a:ext>
              </a:extLst>
            </p:cNvPr>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3" name="AutoShape 93">
              <a:extLst>
                <a:ext uri="{FF2B5EF4-FFF2-40B4-BE49-F238E27FC236}">
                  <a16:creationId xmlns:a16="http://schemas.microsoft.com/office/drawing/2014/main" id="{905186D4-B3D7-4D64-BF85-AD3EA3F9DD40}"/>
                </a:ext>
              </a:extLst>
            </p:cNvPr>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4" name="AutoShape 94">
              <a:extLst>
                <a:ext uri="{FF2B5EF4-FFF2-40B4-BE49-F238E27FC236}">
                  <a16:creationId xmlns:a16="http://schemas.microsoft.com/office/drawing/2014/main" id="{B8ACCA19-6B54-4E2B-B9AC-5A06B7B9B8CE}"/>
                </a:ext>
              </a:extLst>
            </p:cNvPr>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5" name="AutoShape 95">
              <a:extLst>
                <a:ext uri="{FF2B5EF4-FFF2-40B4-BE49-F238E27FC236}">
                  <a16:creationId xmlns:a16="http://schemas.microsoft.com/office/drawing/2014/main" id="{D1DF383E-03D3-4294-AA1A-5C642F781ADF}"/>
                </a:ext>
              </a:extLst>
            </p:cNvPr>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6" name="AutoShape 96">
              <a:extLst>
                <a:ext uri="{FF2B5EF4-FFF2-40B4-BE49-F238E27FC236}">
                  <a16:creationId xmlns:a16="http://schemas.microsoft.com/office/drawing/2014/main" id="{26BCD6D1-76BB-4768-B684-70EA24AFB96F}"/>
                </a:ext>
              </a:extLst>
            </p:cNvPr>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47" name="AutoShape 112">
            <a:extLst>
              <a:ext uri="{FF2B5EF4-FFF2-40B4-BE49-F238E27FC236}">
                <a16:creationId xmlns:a16="http://schemas.microsoft.com/office/drawing/2014/main" id="{67E50D80-A98C-4E4B-94E3-7CC8761C72A9}"/>
              </a:ext>
            </a:extLst>
          </p:cNvPr>
          <p:cNvSpPr/>
          <p:nvPr/>
        </p:nvSpPr>
        <p:spPr bwMode="auto">
          <a:xfrm>
            <a:off x="6209480" y="2513054"/>
            <a:ext cx="221109" cy="22013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4"/>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8" name="任意多边形 32">
            <a:extLst>
              <a:ext uri="{FF2B5EF4-FFF2-40B4-BE49-F238E27FC236}">
                <a16:creationId xmlns:a16="http://schemas.microsoft.com/office/drawing/2014/main" id="{C23FA58D-CAE7-4305-8B0A-EC06091FCBDE}"/>
              </a:ext>
            </a:extLst>
          </p:cNvPr>
          <p:cNvSpPr/>
          <p:nvPr/>
        </p:nvSpPr>
        <p:spPr>
          <a:xfrm>
            <a:off x="7771213" y="2003117"/>
            <a:ext cx="1083467" cy="1256821"/>
          </a:xfrm>
          <a:custGeom>
            <a:avLst/>
            <a:gdLst>
              <a:gd name="connsiteX0" fmla="*/ 528437 w 1558835"/>
              <a:gd name="connsiteY0" fmla="*/ 647221 h 1808248"/>
              <a:gd name="connsiteX1" fmla="*/ 249763 w 1558835"/>
              <a:gd name="connsiteY1" fmla="*/ 925895 h 1808248"/>
              <a:gd name="connsiteX2" fmla="*/ 528437 w 1558835"/>
              <a:gd name="connsiteY2" fmla="*/ 1204569 h 1808248"/>
              <a:gd name="connsiteX3" fmla="*/ 807111 w 1558835"/>
              <a:gd name="connsiteY3" fmla="*/ 925895 h 1808248"/>
              <a:gd name="connsiteX4" fmla="*/ 528437 w 1558835"/>
              <a:gd name="connsiteY4" fmla="*/ 647221 h 1808248"/>
              <a:gd name="connsiteX5" fmla="*/ 0 w 1558835"/>
              <a:gd name="connsiteY5" fmla="*/ 0 h 1808248"/>
              <a:gd name="connsiteX6" fmla="*/ 1558835 w 1558835"/>
              <a:gd name="connsiteY6" fmla="*/ 904125 h 1808248"/>
              <a:gd name="connsiteX7" fmla="*/ 0 w 1558835"/>
              <a:gd name="connsiteY7" fmla="*/ 1808248 h 180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8835" h="1808248">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rgbClr val="02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9" name="燕尾形 39">
            <a:extLst>
              <a:ext uri="{FF2B5EF4-FFF2-40B4-BE49-F238E27FC236}">
                <a16:creationId xmlns:a16="http://schemas.microsoft.com/office/drawing/2014/main" id="{C0FA9444-E564-40F5-81BF-D2832A00EDA7}"/>
              </a:ext>
            </a:extLst>
          </p:cNvPr>
          <p:cNvSpPr/>
          <p:nvPr/>
        </p:nvSpPr>
        <p:spPr>
          <a:xfrm>
            <a:off x="7094585" y="2518315"/>
            <a:ext cx="261257" cy="2612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0" name="燕尾形 40">
            <a:extLst>
              <a:ext uri="{FF2B5EF4-FFF2-40B4-BE49-F238E27FC236}">
                <a16:creationId xmlns:a16="http://schemas.microsoft.com/office/drawing/2014/main" id="{72FEF7CD-9520-403E-955B-71F6B35EC78B}"/>
              </a:ext>
            </a:extLst>
          </p:cNvPr>
          <p:cNvSpPr/>
          <p:nvPr/>
        </p:nvSpPr>
        <p:spPr>
          <a:xfrm>
            <a:off x="7370403" y="2518315"/>
            <a:ext cx="261257" cy="2612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1" name="矩形 50">
            <a:extLst>
              <a:ext uri="{FF2B5EF4-FFF2-40B4-BE49-F238E27FC236}">
                <a16:creationId xmlns:a16="http://schemas.microsoft.com/office/drawing/2014/main" id="{EB41C1AF-0236-4112-9BDF-B3DEB5A033D7}"/>
              </a:ext>
            </a:extLst>
          </p:cNvPr>
          <p:cNvSpPr/>
          <p:nvPr/>
        </p:nvSpPr>
        <p:spPr>
          <a:xfrm>
            <a:off x="7441559" y="3589404"/>
            <a:ext cx="1415200" cy="890693"/>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做到无龋早防（窝沟封闭），有龋早治</a:t>
            </a:r>
          </a:p>
        </p:txBody>
      </p:sp>
      <p:sp>
        <p:nvSpPr>
          <p:cNvPr id="52" name="矩形 51">
            <a:extLst>
              <a:ext uri="{FF2B5EF4-FFF2-40B4-BE49-F238E27FC236}">
                <a16:creationId xmlns:a16="http://schemas.microsoft.com/office/drawing/2014/main" id="{2158724D-799C-454C-BDF0-96A642DFBF43}"/>
              </a:ext>
            </a:extLst>
          </p:cNvPr>
          <p:cNvSpPr/>
          <p:nvPr/>
        </p:nvSpPr>
        <p:spPr>
          <a:xfrm>
            <a:off x="7786540" y="3364416"/>
            <a:ext cx="723275" cy="307777"/>
          </a:xfrm>
          <a:prstGeom prst="rect">
            <a:avLst/>
          </a:prstGeom>
        </p:spPr>
        <p:txBody>
          <a:bodyPr wrap="none">
            <a:spAutoFit/>
          </a:bodyPr>
          <a:lstStyle/>
          <a:p>
            <a:pPr algn="ctr"/>
            <a:r>
              <a:rPr lang="zh-CN" altLang="en-US" sz="1400" dirty="0">
                <a:solidFill>
                  <a:schemeClr val="accent1"/>
                </a:solidFill>
                <a:latin typeface="方正兰亭黑_GBK"/>
                <a:ea typeface="方正兰亭黑_GBK"/>
              </a:rPr>
              <a:t>标题五</a:t>
            </a:r>
            <a:endParaRPr lang="zh-CN" altLang="en-US" sz="1100" dirty="0">
              <a:solidFill>
                <a:schemeClr val="accent1"/>
              </a:solidFill>
              <a:latin typeface="微软雅黑" panose="020B0503020204020204" pitchFamily="34" charset="-122"/>
              <a:ea typeface="微软雅黑"/>
            </a:endParaRPr>
          </a:p>
        </p:txBody>
      </p:sp>
      <p:sp>
        <p:nvSpPr>
          <p:cNvPr id="53" name="AutoShape 112">
            <a:extLst>
              <a:ext uri="{FF2B5EF4-FFF2-40B4-BE49-F238E27FC236}">
                <a16:creationId xmlns:a16="http://schemas.microsoft.com/office/drawing/2014/main" id="{0D28229E-4055-4FD3-896F-E0090B9720B4}"/>
              </a:ext>
            </a:extLst>
          </p:cNvPr>
          <p:cNvSpPr/>
          <p:nvPr/>
        </p:nvSpPr>
        <p:spPr bwMode="auto">
          <a:xfrm>
            <a:off x="8048891" y="2513054"/>
            <a:ext cx="221109" cy="22013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4"/>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8" name="TextBox 1">
            <a:extLst>
              <a:ext uri="{FF2B5EF4-FFF2-40B4-BE49-F238E27FC236}">
                <a16:creationId xmlns:a16="http://schemas.microsoft.com/office/drawing/2014/main" id="{0BF9E66D-4D1F-46FE-B62A-C23E087AAA21}"/>
              </a:ext>
            </a:extLst>
          </p:cNvPr>
          <p:cNvSpPr txBox="1"/>
          <p:nvPr/>
        </p:nvSpPr>
        <p:spPr>
          <a:xfrm>
            <a:off x="2267275" y="1135417"/>
            <a:ext cx="4964742" cy="461665"/>
          </a:xfrm>
          <a:prstGeom prst="rect">
            <a:avLst/>
          </a:prstGeom>
          <a:solidFill>
            <a:srgbClr val="FF7862"/>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 六龄齿保护好你的第一颗恒牙！</a:t>
            </a:r>
            <a:endParaRPr lang="zh-CN" altLang="en-US" sz="2400" dirty="0">
              <a:solidFill>
                <a:schemeClr val="bg1"/>
              </a:solidFill>
            </a:endParaRPr>
          </a:p>
        </p:txBody>
      </p:sp>
      <p:grpSp>
        <p:nvGrpSpPr>
          <p:cNvPr id="59" name="组合 58">
            <a:extLst>
              <a:ext uri="{FF2B5EF4-FFF2-40B4-BE49-F238E27FC236}">
                <a16:creationId xmlns:a16="http://schemas.microsoft.com/office/drawing/2014/main" id="{F3075B9C-B7FF-4A56-B3B4-19CF29025F42}"/>
              </a:ext>
            </a:extLst>
          </p:cNvPr>
          <p:cNvGrpSpPr/>
          <p:nvPr/>
        </p:nvGrpSpPr>
        <p:grpSpPr>
          <a:xfrm>
            <a:off x="174540" y="43591"/>
            <a:ext cx="2478718" cy="532503"/>
            <a:chOff x="174540" y="43591"/>
            <a:chExt cx="2478718" cy="532503"/>
          </a:xfrm>
        </p:grpSpPr>
        <p:sp>
          <p:nvSpPr>
            <p:cNvPr id="60" name="文本框 6">
              <a:extLst>
                <a:ext uri="{FF2B5EF4-FFF2-40B4-BE49-F238E27FC236}">
                  <a16:creationId xmlns:a16="http://schemas.microsoft.com/office/drawing/2014/main" id="{244DF6E1-A643-4D6F-B1AE-D9568924064A}"/>
                </a:ext>
              </a:extLst>
            </p:cNvPr>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61" name="文本框 5">
              <a:extLst>
                <a:ext uri="{FF2B5EF4-FFF2-40B4-BE49-F238E27FC236}">
                  <a16:creationId xmlns:a16="http://schemas.microsoft.com/office/drawing/2014/main" id="{C0727D63-BE7F-499F-8C7E-12F1EE61A041}"/>
                </a:ext>
              </a:extLst>
            </p:cNvPr>
            <p:cNvSpPr txBox="1">
              <a:spLocks noChangeArrowheads="1"/>
            </p:cNvSpPr>
            <p:nvPr/>
          </p:nvSpPr>
          <p:spPr bwMode="auto">
            <a:xfrm>
              <a:off x="174540" y="435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认识牙齿</a:t>
              </a:r>
            </a:p>
          </p:txBody>
        </p:sp>
      </p:grpSp>
    </p:spTree>
    <p:extLst>
      <p:ext uri="{BB962C8B-B14F-4D97-AF65-F5344CB8AC3E}">
        <p14:creationId xmlns:p14="http://schemas.microsoft.com/office/powerpoint/2010/main" val="286798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8"/>
                                        </p:tgtEl>
                                        <p:attrNameLst>
                                          <p:attrName>style.visibility</p:attrName>
                                        </p:attrNameLst>
                                      </p:cBhvr>
                                      <p:to>
                                        <p:strVal val="visible"/>
                                      </p:to>
                                    </p:set>
                                    <p:animEffect transition="in" filter="barn(inVertical)">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360"/>
                                          </p:val>
                                        </p:tav>
                                        <p:tav tm="100000">
                                          <p:val>
                                            <p:fltVal val="0"/>
                                          </p:val>
                                        </p:tav>
                                      </p:tavLst>
                                    </p:anim>
                                    <p:animEffect transition="in" filter="fade">
                                      <p:cBhvr>
                                        <p:cTn id="19" dur="750"/>
                                        <p:tgtEl>
                                          <p:spTgt spid="4"/>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750" fill="hold"/>
                                        <p:tgtEl>
                                          <p:spTgt spid="33"/>
                                        </p:tgtEl>
                                        <p:attrNameLst>
                                          <p:attrName>ppt_w</p:attrName>
                                        </p:attrNameLst>
                                      </p:cBhvr>
                                      <p:tavLst>
                                        <p:tav tm="0">
                                          <p:val>
                                            <p:fltVal val="0"/>
                                          </p:val>
                                        </p:tav>
                                        <p:tav tm="100000">
                                          <p:val>
                                            <p:strVal val="#ppt_w"/>
                                          </p:val>
                                        </p:tav>
                                      </p:tavLst>
                                    </p:anim>
                                    <p:anim calcmode="lin" valueType="num">
                                      <p:cBhvr>
                                        <p:cTn id="23" dur="750" fill="hold"/>
                                        <p:tgtEl>
                                          <p:spTgt spid="33"/>
                                        </p:tgtEl>
                                        <p:attrNameLst>
                                          <p:attrName>ppt_h</p:attrName>
                                        </p:attrNameLst>
                                      </p:cBhvr>
                                      <p:tavLst>
                                        <p:tav tm="0">
                                          <p:val>
                                            <p:fltVal val="0"/>
                                          </p:val>
                                        </p:tav>
                                        <p:tav tm="100000">
                                          <p:val>
                                            <p:strVal val="#ppt_h"/>
                                          </p:val>
                                        </p:tav>
                                      </p:tavLst>
                                    </p:anim>
                                    <p:anim calcmode="lin" valueType="num">
                                      <p:cBhvr>
                                        <p:cTn id="24" dur="750" fill="hold"/>
                                        <p:tgtEl>
                                          <p:spTgt spid="33"/>
                                        </p:tgtEl>
                                        <p:attrNameLst>
                                          <p:attrName>style.rotation</p:attrName>
                                        </p:attrNameLst>
                                      </p:cBhvr>
                                      <p:tavLst>
                                        <p:tav tm="0">
                                          <p:val>
                                            <p:fltVal val="360"/>
                                          </p:val>
                                        </p:tav>
                                        <p:tav tm="100000">
                                          <p:val>
                                            <p:fltVal val="0"/>
                                          </p:val>
                                        </p:tav>
                                      </p:tavLst>
                                    </p:anim>
                                    <p:animEffect transition="in" filter="fade">
                                      <p:cBhvr>
                                        <p:cTn id="25" dur="75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750"/>
                                        <p:tgtEl>
                                          <p:spTgt spid="15"/>
                                        </p:tgtEl>
                                      </p:cBhvr>
                                    </p:animEffect>
                                  </p:childTnLst>
                                </p:cTn>
                              </p:par>
                            </p:childTnLst>
                          </p:cTn>
                        </p:par>
                        <p:par>
                          <p:cTn id="31" fill="hold">
                            <p:stCondLst>
                              <p:cond delay="75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7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 calcmode="lin" valueType="num">
                                      <p:cBhvr>
                                        <p:cTn id="49" dur="500" fill="hold"/>
                                        <p:tgtEl>
                                          <p:spTgt spid="5"/>
                                        </p:tgtEl>
                                        <p:attrNameLst>
                                          <p:attrName>style.rotation</p:attrName>
                                        </p:attrNameLst>
                                      </p:cBhvr>
                                      <p:tavLst>
                                        <p:tav tm="0">
                                          <p:val>
                                            <p:fltVal val="360"/>
                                          </p:val>
                                        </p:tav>
                                        <p:tav tm="100000">
                                          <p:val>
                                            <p:fltVal val="0"/>
                                          </p:val>
                                        </p:tav>
                                      </p:tavLst>
                                    </p:anim>
                                    <p:animEffect transition="in" filter="fade">
                                      <p:cBhvr>
                                        <p:cTn id="50" dur="500"/>
                                        <p:tgtEl>
                                          <p:spTgt spid="5"/>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360"/>
                                          </p:val>
                                        </p:tav>
                                        <p:tav tm="100000">
                                          <p:val>
                                            <p:fltVal val="0"/>
                                          </p:val>
                                        </p:tav>
                                      </p:tavLst>
                                    </p:anim>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arn(inVertic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 calcmode="lin" valueType="num">
                                      <p:cBhvr>
                                        <p:cTn id="79" dur="500" fill="hold"/>
                                        <p:tgtEl>
                                          <p:spTgt spid="6"/>
                                        </p:tgtEl>
                                        <p:attrNameLst>
                                          <p:attrName>style.rotation</p:attrName>
                                        </p:attrNameLst>
                                      </p:cBhvr>
                                      <p:tavLst>
                                        <p:tav tm="0">
                                          <p:val>
                                            <p:fltVal val="360"/>
                                          </p:val>
                                        </p:tav>
                                        <p:tav tm="100000">
                                          <p:val>
                                            <p:fltVal val="0"/>
                                          </p:val>
                                        </p:tav>
                                      </p:tavLst>
                                    </p:anim>
                                    <p:animEffect transition="in" filter="fade">
                                      <p:cBhvr>
                                        <p:cTn id="80" dur="500"/>
                                        <p:tgtEl>
                                          <p:spTgt spid="6"/>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 calcmode="lin" valueType="num">
                                      <p:cBhvr>
                                        <p:cTn id="85" dur="500" fill="hold"/>
                                        <p:tgtEl>
                                          <p:spTgt spid="29"/>
                                        </p:tgtEl>
                                        <p:attrNameLst>
                                          <p:attrName>style.rotation</p:attrName>
                                        </p:attrNameLst>
                                      </p:cBhvr>
                                      <p:tavLst>
                                        <p:tav tm="0">
                                          <p:val>
                                            <p:fltVal val="360"/>
                                          </p:val>
                                        </p:tav>
                                        <p:tav tm="100000">
                                          <p:val>
                                            <p:fltVal val="0"/>
                                          </p:val>
                                        </p:tav>
                                      </p:tavLst>
                                    </p:anim>
                                    <p:animEffect transition="in" filter="fade">
                                      <p:cBhvr>
                                        <p:cTn id="86" dur="500"/>
                                        <p:tgtEl>
                                          <p:spTgt spid="29"/>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left)">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barn(inVertical)">
                                      <p:cBhvr>
                                        <p:cTn id="99" dur="500"/>
                                        <p:tgtEl>
                                          <p:spTgt spid="12"/>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barn(inVertical)">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49" presetClass="entr" presetSubtype="0" decel="100000"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p:cTn id="107" dur="500" fill="hold"/>
                                        <p:tgtEl>
                                          <p:spTgt spid="7"/>
                                        </p:tgtEl>
                                        <p:attrNameLst>
                                          <p:attrName>ppt_w</p:attrName>
                                        </p:attrNameLst>
                                      </p:cBhvr>
                                      <p:tavLst>
                                        <p:tav tm="0">
                                          <p:val>
                                            <p:fltVal val="0"/>
                                          </p:val>
                                        </p:tav>
                                        <p:tav tm="100000">
                                          <p:val>
                                            <p:strVal val="#ppt_w"/>
                                          </p:val>
                                        </p:tav>
                                      </p:tavLst>
                                    </p:anim>
                                    <p:anim calcmode="lin" valueType="num">
                                      <p:cBhvr>
                                        <p:cTn id="108" dur="500" fill="hold"/>
                                        <p:tgtEl>
                                          <p:spTgt spid="7"/>
                                        </p:tgtEl>
                                        <p:attrNameLst>
                                          <p:attrName>ppt_h</p:attrName>
                                        </p:attrNameLst>
                                      </p:cBhvr>
                                      <p:tavLst>
                                        <p:tav tm="0">
                                          <p:val>
                                            <p:fltVal val="0"/>
                                          </p:val>
                                        </p:tav>
                                        <p:tav tm="100000">
                                          <p:val>
                                            <p:strVal val="#ppt_h"/>
                                          </p:val>
                                        </p:tav>
                                      </p:tavLst>
                                    </p:anim>
                                    <p:anim calcmode="lin" valueType="num">
                                      <p:cBhvr>
                                        <p:cTn id="109" dur="500" fill="hold"/>
                                        <p:tgtEl>
                                          <p:spTgt spid="7"/>
                                        </p:tgtEl>
                                        <p:attrNameLst>
                                          <p:attrName>style.rotation</p:attrName>
                                        </p:attrNameLst>
                                      </p:cBhvr>
                                      <p:tavLst>
                                        <p:tav tm="0">
                                          <p:val>
                                            <p:fltVal val="360"/>
                                          </p:val>
                                        </p:tav>
                                        <p:tav tm="100000">
                                          <p:val>
                                            <p:fltVal val="0"/>
                                          </p:val>
                                        </p:tav>
                                      </p:tavLst>
                                    </p:anim>
                                    <p:animEffect transition="in" filter="fade">
                                      <p:cBhvr>
                                        <p:cTn id="110" dur="500"/>
                                        <p:tgtEl>
                                          <p:spTgt spid="7"/>
                                        </p:tgtEl>
                                      </p:cBhvr>
                                    </p:animEffect>
                                  </p:childTnLst>
                                </p:cTn>
                              </p:par>
                              <p:par>
                                <p:cTn id="111" presetID="49" presetClass="entr" presetSubtype="0" decel="100000"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500" fill="hold"/>
                                        <p:tgtEl>
                                          <p:spTgt spid="47"/>
                                        </p:tgtEl>
                                        <p:attrNameLst>
                                          <p:attrName>ppt_w</p:attrName>
                                        </p:attrNameLst>
                                      </p:cBhvr>
                                      <p:tavLst>
                                        <p:tav tm="0">
                                          <p:val>
                                            <p:fltVal val="0"/>
                                          </p:val>
                                        </p:tav>
                                        <p:tav tm="100000">
                                          <p:val>
                                            <p:strVal val="#ppt_w"/>
                                          </p:val>
                                        </p:tav>
                                      </p:tavLst>
                                    </p:anim>
                                    <p:anim calcmode="lin" valueType="num">
                                      <p:cBhvr>
                                        <p:cTn id="114" dur="500" fill="hold"/>
                                        <p:tgtEl>
                                          <p:spTgt spid="47"/>
                                        </p:tgtEl>
                                        <p:attrNameLst>
                                          <p:attrName>ppt_h</p:attrName>
                                        </p:attrNameLst>
                                      </p:cBhvr>
                                      <p:tavLst>
                                        <p:tav tm="0">
                                          <p:val>
                                            <p:fltVal val="0"/>
                                          </p:val>
                                        </p:tav>
                                        <p:tav tm="100000">
                                          <p:val>
                                            <p:strVal val="#ppt_h"/>
                                          </p:val>
                                        </p:tav>
                                      </p:tavLst>
                                    </p:anim>
                                    <p:anim calcmode="lin" valueType="num">
                                      <p:cBhvr>
                                        <p:cTn id="115" dur="500" fill="hold"/>
                                        <p:tgtEl>
                                          <p:spTgt spid="47"/>
                                        </p:tgtEl>
                                        <p:attrNameLst>
                                          <p:attrName>style.rotation</p:attrName>
                                        </p:attrNameLst>
                                      </p:cBhvr>
                                      <p:tavLst>
                                        <p:tav tm="0">
                                          <p:val>
                                            <p:fltVal val="360"/>
                                          </p:val>
                                        </p:tav>
                                        <p:tav tm="100000">
                                          <p:val>
                                            <p:fltVal val="0"/>
                                          </p:val>
                                        </p:tav>
                                      </p:tavLst>
                                    </p:anim>
                                    <p:animEffect transition="in" filter="fade">
                                      <p:cBhvr>
                                        <p:cTn id="116" dur="500"/>
                                        <p:tgtEl>
                                          <p:spTgt spid="47"/>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left)">
                                      <p:cBhvr>
                                        <p:cTn id="120" dur="500"/>
                                        <p:tgtEl>
                                          <p:spTgt spid="21"/>
                                        </p:tgtEl>
                                      </p:cBhvr>
                                    </p:animEffect>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wipe(left)">
                                      <p:cBhvr>
                                        <p:cTn id="124" dur="500"/>
                                        <p:tgtEl>
                                          <p:spTgt spid="20"/>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barn(inVertical)">
                                      <p:cBhvr>
                                        <p:cTn id="129" dur="750"/>
                                        <p:tgtEl>
                                          <p:spTgt spid="49"/>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arn(inVertical)">
                                      <p:cBhvr>
                                        <p:cTn id="132" dur="75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49" presetClass="entr" presetSubtype="0" decel="100000" fill="hold" grpId="0" nodeType="click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 calcmode="lin" valueType="num">
                                      <p:cBhvr>
                                        <p:cTn id="139" dur="500" fill="hold"/>
                                        <p:tgtEl>
                                          <p:spTgt spid="48"/>
                                        </p:tgtEl>
                                        <p:attrNameLst>
                                          <p:attrName>style.rotation</p:attrName>
                                        </p:attrNameLst>
                                      </p:cBhvr>
                                      <p:tavLst>
                                        <p:tav tm="0">
                                          <p:val>
                                            <p:fltVal val="360"/>
                                          </p:val>
                                        </p:tav>
                                        <p:tav tm="100000">
                                          <p:val>
                                            <p:fltVal val="0"/>
                                          </p:val>
                                        </p:tav>
                                      </p:tavLst>
                                    </p:anim>
                                    <p:animEffect transition="in" filter="fade">
                                      <p:cBhvr>
                                        <p:cTn id="140" dur="500"/>
                                        <p:tgtEl>
                                          <p:spTgt spid="48"/>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p:cTn id="143" dur="500" fill="hold"/>
                                        <p:tgtEl>
                                          <p:spTgt spid="53"/>
                                        </p:tgtEl>
                                        <p:attrNameLst>
                                          <p:attrName>ppt_w</p:attrName>
                                        </p:attrNameLst>
                                      </p:cBhvr>
                                      <p:tavLst>
                                        <p:tav tm="0">
                                          <p:val>
                                            <p:fltVal val="0"/>
                                          </p:val>
                                        </p:tav>
                                        <p:tav tm="100000">
                                          <p:val>
                                            <p:strVal val="#ppt_w"/>
                                          </p:val>
                                        </p:tav>
                                      </p:tavLst>
                                    </p:anim>
                                    <p:anim calcmode="lin" valueType="num">
                                      <p:cBhvr>
                                        <p:cTn id="144" dur="500" fill="hold"/>
                                        <p:tgtEl>
                                          <p:spTgt spid="53"/>
                                        </p:tgtEl>
                                        <p:attrNameLst>
                                          <p:attrName>ppt_h</p:attrName>
                                        </p:attrNameLst>
                                      </p:cBhvr>
                                      <p:tavLst>
                                        <p:tav tm="0">
                                          <p:val>
                                            <p:fltVal val="0"/>
                                          </p:val>
                                        </p:tav>
                                        <p:tav tm="100000">
                                          <p:val>
                                            <p:strVal val="#ppt_h"/>
                                          </p:val>
                                        </p:tav>
                                      </p:tavLst>
                                    </p:anim>
                                    <p:anim calcmode="lin" valueType="num">
                                      <p:cBhvr>
                                        <p:cTn id="145" dur="500" fill="hold"/>
                                        <p:tgtEl>
                                          <p:spTgt spid="53"/>
                                        </p:tgtEl>
                                        <p:attrNameLst>
                                          <p:attrName>style.rotation</p:attrName>
                                        </p:attrNameLst>
                                      </p:cBhvr>
                                      <p:tavLst>
                                        <p:tav tm="0">
                                          <p:val>
                                            <p:fltVal val="360"/>
                                          </p:val>
                                        </p:tav>
                                        <p:tav tm="100000">
                                          <p:val>
                                            <p:fltVal val="0"/>
                                          </p:val>
                                        </p:tav>
                                      </p:tavLst>
                                    </p:anim>
                                    <p:animEffect transition="in" filter="fade">
                                      <p:cBhvr>
                                        <p:cTn id="146" dur="500"/>
                                        <p:tgtEl>
                                          <p:spTgt spid="53"/>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wipe(left)">
                                      <p:cBhvr>
                                        <p:cTn id="150" dur="500"/>
                                        <p:tgtEl>
                                          <p:spTgt spid="52"/>
                                        </p:tgtEl>
                                      </p:cBhvr>
                                    </p:animEffect>
                                  </p:childTnLst>
                                </p:cTn>
                              </p:par>
                            </p:childTnLst>
                          </p:cTn>
                        </p:par>
                        <p:par>
                          <p:cTn id="151" fill="hold">
                            <p:stCondLst>
                              <p:cond delay="1000"/>
                            </p:stCondLst>
                            <p:childTnLst>
                              <p:par>
                                <p:cTn id="152" presetID="22" presetClass="entr" presetSubtype="8" fill="hold" grpId="0" nodeType="after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wipe(left)">
                                      <p:cBhvr>
                                        <p:cTn id="1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47" grpId="0" animBg="1"/>
      <p:bldP spid="48" grpId="0" animBg="1"/>
      <p:bldP spid="49" grpId="0" animBg="1"/>
      <p:bldP spid="50" grpId="0" animBg="1"/>
      <p:bldP spid="51" grpId="0"/>
      <p:bldP spid="52" grpId="0"/>
      <p:bldP spid="53"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DEE55E3-0242-4250-BB76-B0F7CBE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9" name="图片 8">
            <a:extLst>
              <a:ext uri="{FF2B5EF4-FFF2-40B4-BE49-F238E27FC236}">
                <a16:creationId xmlns:a16="http://schemas.microsoft.com/office/drawing/2014/main" id="{7261C45D-7F31-404B-A9EC-D4E95651A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64317"/>
            <a:ext cx="9144000" cy="1179183"/>
          </a:xfrm>
          <a:prstGeom prst="rect">
            <a:avLst/>
          </a:prstGeom>
        </p:spPr>
      </p:pic>
      <p:pic>
        <p:nvPicPr>
          <p:cNvPr id="3" name="图片 2">
            <a:extLst>
              <a:ext uri="{FF2B5EF4-FFF2-40B4-BE49-F238E27FC236}">
                <a16:creationId xmlns:a16="http://schemas.microsoft.com/office/drawing/2014/main" id="{836FCAC0-1184-419E-8105-9ADC44DEC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567" y="0"/>
            <a:ext cx="4999582" cy="5143500"/>
          </a:xfrm>
          <a:prstGeom prst="rect">
            <a:avLst/>
          </a:prstGeom>
        </p:spPr>
      </p:pic>
      <p:pic>
        <p:nvPicPr>
          <p:cNvPr id="7" name="图片 6">
            <a:extLst>
              <a:ext uri="{FF2B5EF4-FFF2-40B4-BE49-F238E27FC236}">
                <a16:creationId xmlns:a16="http://schemas.microsoft.com/office/drawing/2014/main" id="{0477912E-B664-4741-ADA0-705E2F193A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9" y="0"/>
            <a:ext cx="4999582" cy="5143500"/>
          </a:xfrm>
          <a:prstGeom prst="rect">
            <a:avLst/>
          </a:prstGeom>
        </p:spPr>
      </p:pic>
      <p:sp>
        <p:nvSpPr>
          <p:cNvPr id="145" name="文本框 5"/>
          <p:cNvSpPr txBox="1">
            <a:spLocks noChangeArrowheads="1"/>
          </p:cNvSpPr>
          <p:nvPr/>
        </p:nvSpPr>
        <p:spPr bwMode="auto">
          <a:xfrm>
            <a:off x="2429718" y="2390775"/>
            <a:ext cx="6028481" cy="954107"/>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5600" b="1" kern="300" spc="-150" dirty="0">
                <a:solidFill>
                  <a:srgbClr val="FF7862"/>
                </a:solidFill>
                <a:latin typeface="微软雅黑" panose="020B0503020204020204" pitchFamily="34" charset="-122"/>
                <a:ea typeface="微软雅黑" panose="020B0503020204020204" pitchFamily="34" charset="-122"/>
              </a:rPr>
              <a:t>儿童常见牙齿问题</a:t>
            </a:r>
          </a:p>
        </p:txBody>
      </p:sp>
      <p:grpSp>
        <p:nvGrpSpPr>
          <p:cNvPr id="4" name="组合 3">
            <a:extLst>
              <a:ext uri="{FF2B5EF4-FFF2-40B4-BE49-F238E27FC236}">
                <a16:creationId xmlns:a16="http://schemas.microsoft.com/office/drawing/2014/main" id="{A22B5829-5053-4E61-AB7C-B2A80087BCF2}"/>
              </a:ext>
            </a:extLst>
          </p:cNvPr>
          <p:cNvGrpSpPr/>
          <p:nvPr/>
        </p:nvGrpSpPr>
        <p:grpSpPr>
          <a:xfrm>
            <a:off x="1355136" y="2387965"/>
            <a:ext cx="1107086" cy="954107"/>
            <a:chOff x="2631486" y="2000899"/>
            <a:chExt cx="1107086" cy="954107"/>
          </a:xfrm>
        </p:grpSpPr>
        <p:sp>
          <p:nvSpPr>
            <p:cNvPr id="2" name="椭圆 1">
              <a:extLst>
                <a:ext uri="{FF2B5EF4-FFF2-40B4-BE49-F238E27FC236}">
                  <a16:creationId xmlns:a16="http://schemas.microsoft.com/office/drawing/2014/main" id="{AB804DFE-A285-4579-ADF0-312D07A1F92F}"/>
                </a:ext>
              </a:extLst>
            </p:cNvPr>
            <p:cNvSpPr/>
            <p:nvPr/>
          </p:nvSpPr>
          <p:spPr>
            <a:xfrm>
              <a:off x="2631486" y="2000899"/>
              <a:ext cx="954107" cy="954107"/>
            </a:xfrm>
            <a:prstGeom prst="ellips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5">
              <a:extLst>
                <a:ext uri="{FF2B5EF4-FFF2-40B4-BE49-F238E27FC236}">
                  <a16:creationId xmlns:a16="http://schemas.microsoft.com/office/drawing/2014/main" id="{EF175916-2056-485A-8F77-6D2EE081FE47}"/>
                </a:ext>
              </a:extLst>
            </p:cNvPr>
            <p:cNvSpPr txBox="1">
              <a:spLocks noChangeArrowheads="1"/>
            </p:cNvSpPr>
            <p:nvPr/>
          </p:nvSpPr>
          <p:spPr bwMode="auto">
            <a:xfrm>
              <a:off x="2634272" y="2063669"/>
              <a:ext cx="1104300" cy="861774"/>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5000" b="1" kern="300" spc="-150" dirty="0">
                  <a:solidFill>
                    <a:schemeClr val="bg1"/>
                  </a:solidFill>
                  <a:latin typeface="微软雅黑" panose="020B0503020204020204" pitchFamily="34" charset="-122"/>
                  <a:ea typeface="微软雅黑" panose="020B0503020204020204" pitchFamily="34" charset="-122"/>
                </a:rPr>
                <a:t>02</a:t>
              </a:r>
              <a:endParaRPr lang="zh-CN" altLang="en-US" sz="5000" b="1" kern="300" spc="-15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53365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wipe(left)">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EE5D3E68-B35E-48BD-80A9-B08450C55722}"/>
              </a:ext>
            </a:extLst>
          </p:cNvPr>
          <p:cNvGrpSpPr/>
          <p:nvPr/>
        </p:nvGrpSpPr>
        <p:grpSpPr>
          <a:xfrm>
            <a:off x="174540" y="119791"/>
            <a:ext cx="2478718" cy="532503"/>
            <a:chOff x="174540" y="119791"/>
            <a:chExt cx="2478718" cy="532503"/>
          </a:xfrm>
        </p:grpSpPr>
        <p:sp>
          <p:nvSpPr>
            <p:cNvPr id="110" name="文本框 6"/>
            <p:cNvSpPr txBox="1">
              <a:spLocks noChangeArrowheads="1"/>
            </p:cNvSpPr>
            <p:nvPr/>
          </p:nvSpPr>
          <p:spPr bwMode="auto">
            <a:xfrm>
              <a:off x="195123" y="3571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9791"/>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儿童口腔常见疾病</a:t>
              </a:r>
            </a:p>
          </p:txBody>
        </p:sp>
      </p:grpSp>
      <p:grpSp>
        <p:nvGrpSpPr>
          <p:cNvPr id="35" name="组合 34">
            <a:extLst>
              <a:ext uri="{FF2B5EF4-FFF2-40B4-BE49-F238E27FC236}">
                <a16:creationId xmlns:a16="http://schemas.microsoft.com/office/drawing/2014/main" id="{16F39B26-225E-4598-83D3-DA8A976B0E04}"/>
              </a:ext>
            </a:extLst>
          </p:cNvPr>
          <p:cNvGrpSpPr/>
          <p:nvPr/>
        </p:nvGrpSpPr>
        <p:grpSpPr>
          <a:xfrm>
            <a:off x="844731" y="1670021"/>
            <a:ext cx="2580757" cy="1117246"/>
            <a:chOff x="844731" y="1670021"/>
            <a:chExt cx="2580757" cy="1117246"/>
          </a:xfrm>
        </p:grpSpPr>
        <p:sp>
          <p:nvSpPr>
            <p:cNvPr id="14" name="矩形 13">
              <a:extLst>
                <a:ext uri="{FF2B5EF4-FFF2-40B4-BE49-F238E27FC236}">
                  <a16:creationId xmlns:a16="http://schemas.microsoft.com/office/drawing/2014/main" id="{876D4029-AD3D-4111-A147-DBB8880993C1}"/>
                </a:ext>
              </a:extLst>
            </p:cNvPr>
            <p:cNvSpPr/>
            <p:nvPr/>
          </p:nvSpPr>
          <p:spPr>
            <a:xfrm>
              <a:off x="1497899" y="1896574"/>
              <a:ext cx="1927589" cy="890693"/>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p>
            <a:p>
              <a:pPr>
                <a:lnSpc>
                  <a:spcPct val="150000"/>
                </a:lnSpc>
              </a:pPr>
              <a:endPar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endParaRPr>
            </a:p>
          </p:txBody>
        </p:sp>
        <p:sp>
          <p:nvSpPr>
            <p:cNvPr id="15" name="矩形 14">
              <a:extLst>
                <a:ext uri="{FF2B5EF4-FFF2-40B4-BE49-F238E27FC236}">
                  <a16:creationId xmlns:a16="http://schemas.microsoft.com/office/drawing/2014/main" id="{C351B922-C3A8-4F04-87AD-332BBF05DA1B}"/>
                </a:ext>
              </a:extLst>
            </p:cNvPr>
            <p:cNvSpPr/>
            <p:nvPr/>
          </p:nvSpPr>
          <p:spPr>
            <a:xfrm>
              <a:off x="1497899" y="1670021"/>
              <a:ext cx="543739" cy="307777"/>
            </a:xfrm>
            <a:prstGeom prst="rect">
              <a:avLst/>
            </a:prstGeom>
          </p:spPr>
          <p:txBody>
            <a:bodyPr wrap="none">
              <a:spAutoFit/>
            </a:bodyPr>
            <a:lstStyle/>
            <a:p>
              <a:r>
                <a:rPr lang="zh-CN" altLang="en-US" sz="1400" dirty="0">
                  <a:solidFill>
                    <a:schemeClr val="accent1"/>
                  </a:solidFill>
                  <a:latin typeface="方正兰亭黑_GBK"/>
                  <a:ea typeface="方正兰亭黑_GBK"/>
                </a:rPr>
                <a:t>龋病</a:t>
              </a:r>
            </a:p>
          </p:txBody>
        </p:sp>
        <p:grpSp>
          <p:nvGrpSpPr>
            <p:cNvPr id="22" name="组合 21">
              <a:extLst>
                <a:ext uri="{FF2B5EF4-FFF2-40B4-BE49-F238E27FC236}">
                  <a16:creationId xmlns:a16="http://schemas.microsoft.com/office/drawing/2014/main" id="{380189A2-9A69-4428-8314-708C527FD60C}"/>
                </a:ext>
              </a:extLst>
            </p:cNvPr>
            <p:cNvGrpSpPr/>
            <p:nvPr/>
          </p:nvGrpSpPr>
          <p:grpSpPr>
            <a:xfrm>
              <a:off x="844731" y="1749071"/>
              <a:ext cx="653168" cy="653168"/>
              <a:chOff x="844731" y="1680754"/>
              <a:chExt cx="653168" cy="653168"/>
            </a:xfrm>
          </p:grpSpPr>
          <p:sp>
            <p:nvSpPr>
              <p:cNvPr id="23" name="椭圆 22">
                <a:extLst>
                  <a:ext uri="{FF2B5EF4-FFF2-40B4-BE49-F238E27FC236}">
                    <a16:creationId xmlns:a16="http://schemas.microsoft.com/office/drawing/2014/main" id="{24DA0FC7-B446-422F-A1EE-61C941F270C6}"/>
                  </a:ext>
                </a:extLst>
              </p:cNvPr>
              <p:cNvSpPr/>
              <p:nvPr/>
            </p:nvSpPr>
            <p:spPr>
              <a:xfrm>
                <a:off x="844731" y="1680754"/>
                <a:ext cx="653168" cy="653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Freeform 865">
                <a:extLst>
                  <a:ext uri="{FF2B5EF4-FFF2-40B4-BE49-F238E27FC236}">
                    <a16:creationId xmlns:a16="http://schemas.microsoft.com/office/drawing/2014/main" id="{AAC3E9CD-8F32-4163-B9C3-97D287212632}"/>
                  </a:ext>
                </a:extLst>
              </p:cNvPr>
              <p:cNvSpPr>
                <a:spLocks noEditPoints="1"/>
              </p:cNvSpPr>
              <p:nvPr/>
            </p:nvSpPr>
            <p:spPr bwMode="auto">
              <a:xfrm>
                <a:off x="972084" y="1823430"/>
                <a:ext cx="398463" cy="395288"/>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rgbClr val="FAF8F5"/>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微软雅黑" panose="020B0503020204020204" pitchFamily="34" charset="-122"/>
                  <a:ea typeface="微软雅黑"/>
                </a:endParaRPr>
              </a:p>
            </p:txBody>
          </p:sp>
        </p:grpSp>
      </p:grpSp>
      <p:grpSp>
        <p:nvGrpSpPr>
          <p:cNvPr id="38" name="组合 37">
            <a:extLst>
              <a:ext uri="{FF2B5EF4-FFF2-40B4-BE49-F238E27FC236}">
                <a16:creationId xmlns:a16="http://schemas.microsoft.com/office/drawing/2014/main" id="{6221F2B8-B7D3-4612-8149-00B8ED01BCB2}"/>
              </a:ext>
            </a:extLst>
          </p:cNvPr>
          <p:cNvGrpSpPr/>
          <p:nvPr/>
        </p:nvGrpSpPr>
        <p:grpSpPr>
          <a:xfrm>
            <a:off x="5749565" y="1670021"/>
            <a:ext cx="2693157" cy="840247"/>
            <a:chOff x="5749565" y="1670021"/>
            <a:chExt cx="2693157" cy="840247"/>
          </a:xfrm>
        </p:grpSpPr>
        <p:sp>
          <p:nvSpPr>
            <p:cNvPr id="18" name="矩形 17">
              <a:extLst>
                <a:ext uri="{FF2B5EF4-FFF2-40B4-BE49-F238E27FC236}">
                  <a16:creationId xmlns:a16="http://schemas.microsoft.com/office/drawing/2014/main" id="{D4DEDF7F-4B8D-499D-A3FF-2460765DBB61}"/>
                </a:ext>
              </a:extLst>
            </p:cNvPr>
            <p:cNvSpPr/>
            <p:nvPr/>
          </p:nvSpPr>
          <p:spPr>
            <a:xfrm>
              <a:off x="5749565" y="1896574"/>
              <a:ext cx="1927589" cy="613694"/>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19" name="矩形 18">
              <a:extLst>
                <a:ext uri="{FF2B5EF4-FFF2-40B4-BE49-F238E27FC236}">
                  <a16:creationId xmlns:a16="http://schemas.microsoft.com/office/drawing/2014/main" id="{19C8DD83-32AC-4930-A2DD-920964410FAE}"/>
                </a:ext>
              </a:extLst>
            </p:cNvPr>
            <p:cNvSpPr/>
            <p:nvPr/>
          </p:nvSpPr>
          <p:spPr>
            <a:xfrm>
              <a:off x="5783215" y="1670021"/>
              <a:ext cx="1893939" cy="307777"/>
            </a:xfrm>
            <a:prstGeom prst="rect">
              <a:avLst/>
            </a:prstGeom>
          </p:spPr>
          <p:txBody>
            <a:bodyPr wrap="square">
              <a:spAutoFit/>
            </a:bodyPr>
            <a:lstStyle/>
            <a:p>
              <a:pPr algn="r"/>
              <a:r>
                <a:rPr lang="zh-CN" altLang="en-US" sz="1400" dirty="0">
                  <a:solidFill>
                    <a:schemeClr val="accent2">
                      <a:lumMod val="75000"/>
                    </a:schemeClr>
                  </a:solidFill>
                  <a:latin typeface="方正兰亭黑_GBK"/>
                  <a:ea typeface="方正兰亭黑_GBK"/>
                </a:rPr>
                <a:t>牙髓病根尖周病</a:t>
              </a:r>
            </a:p>
          </p:txBody>
        </p:sp>
        <p:grpSp>
          <p:nvGrpSpPr>
            <p:cNvPr id="25" name="组合 24">
              <a:extLst>
                <a:ext uri="{FF2B5EF4-FFF2-40B4-BE49-F238E27FC236}">
                  <a16:creationId xmlns:a16="http://schemas.microsoft.com/office/drawing/2014/main" id="{6C222919-3F91-4069-B369-BD314543EB09}"/>
                </a:ext>
              </a:extLst>
            </p:cNvPr>
            <p:cNvGrpSpPr/>
            <p:nvPr/>
          </p:nvGrpSpPr>
          <p:grpSpPr>
            <a:xfrm>
              <a:off x="7789554" y="1844181"/>
              <a:ext cx="653168" cy="653168"/>
              <a:chOff x="7570479" y="1775864"/>
              <a:chExt cx="653168" cy="653168"/>
            </a:xfrm>
          </p:grpSpPr>
          <p:sp>
            <p:nvSpPr>
              <p:cNvPr id="26" name="椭圆 25">
                <a:extLst>
                  <a:ext uri="{FF2B5EF4-FFF2-40B4-BE49-F238E27FC236}">
                    <a16:creationId xmlns:a16="http://schemas.microsoft.com/office/drawing/2014/main" id="{6E7A0422-266B-476A-8203-5AFE95CDA8FB}"/>
                  </a:ext>
                </a:extLst>
              </p:cNvPr>
              <p:cNvSpPr/>
              <p:nvPr/>
            </p:nvSpPr>
            <p:spPr>
              <a:xfrm>
                <a:off x="7570479" y="1775864"/>
                <a:ext cx="653168" cy="653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7" name="Freeform 871">
                <a:extLst>
                  <a:ext uri="{FF2B5EF4-FFF2-40B4-BE49-F238E27FC236}">
                    <a16:creationId xmlns:a16="http://schemas.microsoft.com/office/drawing/2014/main" id="{DE8AF8FA-F075-4260-8AF3-95E67D36BEAA}"/>
                  </a:ext>
                </a:extLst>
              </p:cNvPr>
              <p:cNvSpPr>
                <a:spLocks noEditPoints="1"/>
              </p:cNvSpPr>
              <p:nvPr/>
            </p:nvSpPr>
            <p:spPr bwMode="auto">
              <a:xfrm>
                <a:off x="7729581" y="1882579"/>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微软雅黑" panose="020B0503020204020204" pitchFamily="34" charset="-122"/>
                  <a:ea typeface="微软雅黑"/>
                </a:endParaRPr>
              </a:p>
            </p:txBody>
          </p:sp>
        </p:grpSp>
      </p:grpSp>
      <p:grpSp>
        <p:nvGrpSpPr>
          <p:cNvPr id="37" name="组合 36">
            <a:extLst>
              <a:ext uri="{FF2B5EF4-FFF2-40B4-BE49-F238E27FC236}">
                <a16:creationId xmlns:a16="http://schemas.microsoft.com/office/drawing/2014/main" id="{9DED9C8A-2DB7-4B99-9C19-4564FAEF5903}"/>
              </a:ext>
            </a:extLst>
          </p:cNvPr>
          <p:cNvGrpSpPr/>
          <p:nvPr/>
        </p:nvGrpSpPr>
        <p:grpSpPr>
          <a:xfrm>
            <a:off x="844731" y="3292307"/>
            <a:ext cx="2580757" cy="840247"/>
            <a:chOff x="844731" y="3292307"/>
            <a:chExt cx="2580757" cy="840247"/>
          </a:xfrm>
        </p:grpSpPr>
        <p:sp>
          <p:nvSpPr>
            <p:cNvPr id="16" name="矩形 15">
              <a:extLst>
                <a:ext uri="{FF2B5EF4-FFF2-40B4-BE49-F238E27FC236}">
                  <a16:creationId xmlns:a16="http://schemas.microsoft.com/office/drawing/2014/main" id="{1C9366C6-6FEF-4DD6-A441-9988E607CE1F}"/>
                </a:ext>
              </a:extLst>
            </p:cNvPr>
            <p:cNvSpPr/>
            <p:nvPr/>
          </p:nvSpPr>
          <p:spPr>
            <a:xfrm>
              <a:off x="1497899" y="3518860"/>
              <a:ext cx="1927589" cy="613694"/>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17" name="矩形 16">
              <a:extLst>
                <a:ext uri="{FF2B5EF4-FFF2-40B4-BE49-F238E27FC236}">
                  <a16:creationId xmlns:a16="http://schemas.microsoft.com/office/drawing/2014/main" id="{96132F2C-765A-4899-9EF2-EF1C91410122}"/>
                </a:ext>
              </a:extLst>
            </p:cNvPr>
            <p:cNvSpPr/>
            <p:nvPr/>
          </p:nvSpPr>
          <p:spPr>
            <a:xfrm>
              <a:off x="1497899" y="3292307"/>
              <a:ext cx="723275" cy="307777"/>
            </a:xfrm>
            <a:prstGeom prst="rect">
              <a:avLst/>
            </a:prstGeom>
          </p:spPr>
          <p:txBody>
            <a:bodyPr wrap="none">
              <a:spAutoFit/>
            </a:bodyPr>
            <a:lstStyle/>
            <a:p>
              <a:r>
                <a:rPr lang="zh-CN" altLang="en-US" sz="1400" dirty="0">
                  <a:solidFill>
                    <a:schemeClr val="accent4"/>
                  </a:solidFill>
                  <a:latin typeface="方正兰亭黑_GBK"/>
                  <a:ea typeface="方正兰亭黑_GBK"/>
                </a:rPr>
                <a:t>牙外伤</a:t>
              </a:r>
            </a:p>
          </p:txBody>
        </p:sp>
        <p:grpSp>
          <p:nvGrpSpPr>
            <p:cNvPr id="28" name="组合 27">
              <a:extLst>
                <a:ext uri="{FF2B5EF4-FFF2-40B4-BE49-F238E27FC236}">
                  <a16:creationId xmlns:a16="http://schemas.microsoft.com/office/drawing/2014/main" id="{C85F9D76-B3F8-4458-9FC3-628FD9E73F81}"/>
                </a:ext>
              </a:extLst>
            </p:cNvPr>
            <p:cNvGrpSpPr/>
            <p:nvPr/>
          </p:nvGrpSpPr>
          <p:grpSpPr>
            <a:xfrm>
              <a:off x="844731" y="3471235"/>
              <a:ext cx="653168" cy="653168"/>
              <a:chOff x="844731" y="3402918"/>
              <a:chExt cx="653168" cy="653168"/>
            </a:xfrm>
          </p:grpSpPr>
          <p:sp>
            <p:nvSpPr>
              <p:cNvPr id="29" name="椭圆 28">
                <a:extLst>
                  <a:ext uri="{FF2B5EF4-FFF2-40B4-BE49-F238E27FC236}">
                    <a16:creationId xmlns:a16="http://schemas.microsoft.com/office/drawing/2014/main" id="{74021964-DB84-433B-96E2-1E835E9347DC}"/>
                  </a:ext>
                </a:extLst>
              </p:cNvPr>
              <p:cNvSpPr/>
              <p:nvPr/>
            </p:nvSpPr>
            <p:spPr>
              <a:xfrm>
                <a:off x="844731" y="3402918"/>
                <a:ext cx="653168" cy="653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Freeform 878">
                <a:extLst>
                  <a:ext uri="{FF2B5EF4-FFF2-40B4-BE49-F238E27FC236}">
                    <a16:creationId xmlns:a16="http://schemas.microsoft.com/office/drawing/2014/main" id="{5E48FBBA-96D9-47D9-AF8A-33AE4EDE9C03}"/>
                  </a:ext>
                </a:extLst>
              </p:cNvPr>
              <p:cNvSpPr>
                <a:spLocks noEditPoints="1"/>
              </p:cNvSpPr>
              <p:nvPr/>
            </p:nvSpPr>
            <p:spPr bwMode="auto">
              <a:xfrm>
                <a:off x="969703" y="3515190"/>
                <a:ext cx="403225" cy="42862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微软雅黑" panose="020B0503020204020204" pitchFamily="34" charset="-122"/>
                  <a:ea typeface="微软雅黑"/>
                </a:endParaRPr>
              </a:p>
            </p:txBody>
          </p:sp>
        </p:grpSp>
      </p:grpSp>
      <p:grpSp>
        <p:nvGrpSpPr>
          <p:cNvPr id="39" name="组合 38">
            <a:extLst>
              <a:ext uri="{FF2B5EF4-FFF2-40B4-BE49-F238E27FC236}">
                <a16:creationId xmlns:a16="http://schemas.microsoft.com/office/drawing/2014/main" id="{AA7F9AC3-27AE-4178-8971-A4B4011FA57A}"/>
              </a:ext>
            </a:extLst>
          </p:cNvPr>
          <p:cNvGrpSpPr/>
          <p:nvPr/>
        </p:nvGrpSpPr>
        <p:grpSpPr>
          <a:xfrm>
            <a:off x="5749565" y="3292307"/>
            <a:ext cx="2693157" cy="923429"/>
            <a:chOff x="5749565" y="3292307"/>
            <a:chExt cx="2693157" cy="923429"/>
          </a:xfrm>
        </p:grpSpPr>
        <p:sp>
          <p:nvSpPr>
            <p:cNvPr id="20" name="矩形 19">
              <a:extLst>
                <a:ext uri="{FF2B5EF4-FFF2-40B4-BE49-F238E27FC236}">
                  <a16:creationId xmlns:a16="http://schemas.microsoft.com/office/drawing/2014/main" id="{A401BC0C-249C-4224-B03B-8C609BAB9D84}"/>
                </a:ext>
              </a:extLst>
            </p:cNvPr>
            <p:cNvSpPr/>
            <p:nvPr/>
          </p:nvSpPr>
          <p:spPr>
            <a:xfrm>
              <a:off x="5749565" y="3518860"/>
              <a:ext cx="1927589" cy="613694"/>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21" name="矩形 20">
              <a:extLst>
                <a:ext uri="{FF2B5EF4-FFF2-40B4-BE49-F238E27FC236}">
                  <a16:creationId xmlns:a16="http://schemas.microsoft.com/office/drawing/2014/main" id="{5A315342-2073-4A53-9037-281A9124D803}"/>
                </a:ext>
              </a:extLst>
            </p:cNvPr>
            <p:cNvSpPr/>
            <p:nvPr/>
          </p:nvSpPr>
          <p:spPr>
            <a:xfrm>
              <a:off x="6774343" y="3292307"/>
              <a:ext cx="902811" cy="307777"/>
            </a:xfrm>
            <a:prstGeom prst="rect">
              <a:avLst/>
            </a:prstGeom>
          </p:spPr>
          <p:txBody>
            <a:bodyPr wrap="none">
              <a:spAutoFit/>
            </a:bodyPr>
            <a:lstStyle/>
            <a:p>
              <a:pPr algn="r"/>
              <a:r>
                <a:rPr lang="zh-CN" altLang="en-US" sz="1400" dirty="0">
                  <a:solidFill>
                    <a:schemeClr val="accent3"/>
                  </a:solidFill>
                  <a:latin typeface="方正兰亭黑_GBK"/>
                  <a:ea typeface="方正兰亭黑_GBK"/>
                </a:rPr>
                <a:t>错合畸形</a:t>
              </a:r>
            </a:p>
          </p:txBody>
        </p:sp>
        <p:grpSp>
          <p:nvGrpSpPr>
            <p:cNvPr id="31" name="组合 30">
              <a:extLst>
                <a:ext uri="{FF2B5EF4-FFF2-40B4-BE49-F238E27FC236}">
                  <a16:creationId xmlns:a16="http://schemas.microsoft.com/office/drawing/2014/main" id="{B0AC1350-6E2C-457E-B35B-44089D47CFD1}"/>
                </a:ext>
              </a:extLst>
            </p:cNvPr>
            <p:cNvGrpSpPr/>
            <p:nvPr/>
          </p:nvGrpSpPr>
          <p:grpSpPr>
            <a:xfrm>
              <a:off x="7789554" y="3562568"/>
              <a:ext cx="653168" cy="653168"/>
              <a:chOff x="7570479" y="3494251"/>
              <a:chExt cx="653168" cy="653168"/>
            </a:xfrm>
          </p:grpSpPr>
          <p:sp>
            <p:nvSpPr>
              <p:cNvPr id="32" name="椭圆 31">
                <a:extLst>
                  <a:ext uri="{FF2B5EF4-FFF2-40B4-BE49-F238E27FC236}">
                    <a16:creationId xmlns:a16="http://schemas.microsoft.com/office/drawing/2014/main" id="{0276548E-D745-44AE-BF55-381D54581C52}"/>
                  </a:ext>
                </a:extLst>
              </p:cNvPr>
              <p:cNvSpPr/>
              <p:nvPr/>
            </p:nvSpPr>
            <p:spPr>
              <a:xfrm>
                <a:off x="7570479" y="3494251"/>
                <a:ext cx="653168" cy="653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Freeform 893">
                <a:extLst>
                  <a:ext uri="{FF2B5EF4-FFF2-40B4-BE49-F238E27FC236}">
                    <a16:creationId xmlns:a16="http://schemas.microsoft.com/office/drawing/2014/main" id="{8C2A1361-DC6F-4EF8-A3AA-DEDD286C0C38}"/>
                  </a:ext>
                </a:extLst>
              </p:cNvPr>
              <p:cNvSpPr>
                <a:spLocks noEditPoints="1"/>
              </p:cNvSpPr>
              <p:nvPr/>
            </p:nvSpPr>
            <p:spPr bwMode="auto">
              <a:xfrm>
                <a:off x="7776407" y="3633003"/>
                <a:ext cx="241312" cy="415198"/>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微软雅黑" panose="020B0503020204020204" pitchFamily="34" charset="-122"/>
                  <a:ea typeface="微软雅黑"/>
                </a:endParaRPr>
              </a:p>
            </p:txBody>
          </p:sp>
        </p:grpSp>
      </p:grpSp>
      <p:pic>
        <p:nvPicPr>
          <p:cNvPr id="3" name="图片 2">
            <a:extLst>
              <a:ext uri="{FF2B5EF4-FFF2-40B4-BE49-F238E27FC236}">
                <a16:creationId xmlns:a16="http://schemas.microsoft.com/office/drawing/2014/main" id="{9687C838-DAF9-4EA2-8B4E-F5FB665AD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1434" y="963963"/>
            <a:ext cx="3536543" cy="3536543"/>
          </a:xfrm>
          <a:prstGeom prst="rect">
            <a:avLst/>
          </a:prstGeom>
        </p:spPr>
      </p:pic>
      <p:sp>
        <p:nvSpPr>
          <p:cNvPr id="36" name="Text Box 8">
            <a:extLst>
              <a:ext uri="{FF2B5EF4-FFF2-40B4-BE49-F238E27FC236}">
                <a16:creationId xmlns:a16="http://schemas.microsoft.com/office/drawing/2014/main" id="{F76691A1-3AE3-46C8-A0B2-CA42C9CD318A}"/>
              </a:ext>
            </a:extLst>
          </p:cNvPr>
          <p:cNvSpPr txBox="1">
            <a:spLocks noChangeArrowheads="1"/>
          </p:cNvSpPr>
          <p:nvPr/>
        </p:nvSpPr>
        <p:spPr bwMode="gray">
          <a:xfrm>
            <a:off x="2633214" y="4500506"/>
            <a:ext cx="4080145" cy="376193"/>
          </a:xfrm>
          <a:prstGeom prst="rect">
            <a:avLst/>
          </a:prstGeom>
          <a:solidFill>
            <a:srgbClr val="FF7862"/>
          </a:solidFill>
          <a:ln>
            <a:noFill/>
          </a:ln>
          <a:effectLst/>
        </p:spPr>
        <p:txBody>
          <a:bodyPr wrap="square">
            <a:spAutoFit/>
          </a:bodyPr>
          <a:lstStyle/>
          <a:p>
            <a:pPr eaLnBrk="0" hangingPunct="0">
              <a:lnSpc>
                <a:spcPct val="150000"/>
              </a:lnSpc>
            </a:pPr>
            <a:r>
              <a:rPr lang="zh-CN" altLang="en-US" sz="1400" b="1" dirty="0">
                <a:solidFill>
                  <a:schemeClr val="bg1"/>
                </a:solidFill>
                <a:ea typeface="宋体" panose="02010600030101010101" pitchFamily="2" charset="-122"/>
              </a:rPr>
              <a:t>   牙形态发育异常、牙龈病、牙周病、粘膜病</a:t>
            </a:r>
            <a:r>
              <a:rPr lang="en-US" altLang="zh-CN" sz="1400" b="1" dirty="0">
                <a:solidFill>
                  <a:schemeClr val="bg1"/>
                </a:solidFill>
                <a:ea typeface="宋体" panose="02010600030101010101" pitchFamily="2" charset="-122"/>
              </a:rPr>
              <a:t>……</a:t>
            </a:r>
            <a:endParaRPr lang="zh-CN" altLang="en-US" sz="1400" b="1" dirty="0">
              <a:solidFill>
                <a:schemeClr val="bg1"/>
              </a:solidFill>
              <a:ea typeface="宋体" panose="02010600030101010101" pitchFamily="2" charset="-122"/>
            </a:endParaRPr>
          </a:p>
        </p:txBody>
      </p:sp>
    </p:spTree>
    <p:extLst>
      <p:ext uri="{BB962C8B-B14F-4D97-AF65-F5344CB8AC3E}">
        <p14:creationId xmlns:p14="http://schemas.microsoft.com/office/powerpoint/2010/main" val="1984229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par>
                          <p:cTn id="18" fill="hold">
                            <p:stCondLst>
                              <p:cond delay="500"/>
                            </p:stCondLst>
                            <p:childTnLst>
                              <p:par>
                                <p:cTn id="19" presetID="14" presetClass="entr" presetSubtype="10" fill="hold" nodeType="afterEffect">
                                  <p:stCondLst>
                                    <p:cond delay="50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750"/>
                                        <p:tgtEl>
                                          <p:spTgt spid="35"/>
                                        </p:tgtEl>
                                      </p:cBhvr>
                                    </p:animEffect>
                                  </p:childTnLst>
                                </p:cTn>
                              </p:par>
                            </p:childTnLst>
                          </p:cTn>
                        </p:par>
                        <p:par>
                          <p:cTn id="22" fill="hold">
                            <p:stCondLst>
                              <p:cond delay="1750"/>
                            </p:stCondLst>
                            <p:childTnLst>
                              <p:par>
                                <p:cTn id="23" presetID="14" presetClass="entr" presetSubtype="10" fill="hold" nodeType="afterEffect">
                                  <p:stCondLst>
                                    <p:cond delay="50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750"/>
                                        <p:tgtEl>
                                          <p:spTgt spid="38"/>
                                        </p:tgtEl>
                                      </p:cBhvr>
                                    </p:animEffect>
                                  </p:childTnLst>
                                </p:cTn>
                              </p:par>
                            </p:childTnLst>
                          </p:cTn>
                        </p:par>
                        <p:par>
                          <p:cTn id="26" fill="hold">
                            <p:stCondLst>
                              <p:cond delay="3000"/>
                            </p:stCondLst>
                            <p:childTnLst>
                              <p:par>
                                <p:cTn id="27" presetID="14" presetClass="entr" presetSubtype="10" fill="hold" nodeType="afterEffect">
                                  <p:stCondLst>
                                    <p:cond delay="500"/>
                                  </p:stCondLst>
                                  <p:childTnLst>
                                    <p:set>
                                      <p:cBhvr>
                                        <p:cTn id="28" dur="1" fill="hold">
                                          <p:stCondLst>
                                            <p:cond delay="0"/>
                                          </p:stCondLst>
                                        </p:cTn>
                                        <p:tgtEl>
                                          <p:spTgt spid="37"/>
                                        </p:tgtEl>
                                        <p:attrNameLst>
                                          <p:attrName>style.visibility</p:attrName>
                                        </p:attrNameLst>
                                      </p:cBhvr>
                                      <p:to>
                                        <p:strVal val="visible"/>
                                      </p:to>
                                    </p:set>
                                    <p:animEffect transition="in" filter="randombar(horizontal)">
                                      <p:cBhvr>
                                        <p:cTn id="29" dur="750"/>
                                        <p:tgtEl>
                                          <p:spTgt spid="37"/>
                                        </p:tgtEl>
                                      </p:cBhvr>
                                    </p:animEffect>
                                  </p:childTnLst>
                                </p:cTn>
                              </p:par>
                            </p:childTnLst>
                          </p:cTn>
                        </p:par>
                        <p:par>
                          <p:cTn id="30" fill="hold">
                            <p:stCondLst>
                              <p:cond delay="4250"/>
                            </p:stCondLst>
                            <p:childTnLst>
                              <p:par>
                                <p:cTn id="31" presetID="14" presetClass="entr" presetSubtype="10" fill="hold" nodeType="afterEffect">
                                  <p:stCondLst>
                                    <p:cond delay="500"/>
                                  </p:stCondLst>
                                  <p:childTnLst>
                                    <p:set>
                                      <p:cBhvr>
                                        <p:cTn id="32" dur="1" fill="hold">
                                          <p:stCondLst>
                                            <p:cond delay="0"/>
                                          </p:stCondLst>
                                        </p:cTn>
                                        <p:tgtEl>
                                          <p:spTgt spid="39"/>
                                        </p:tgtEl>
                                        <p:attrNameLst>
                                          <p:attrName>style.visibility</p:attrName>
                                        </p:attrNameLst>
                                      </p:cBhvr>
                                      <p:to>
                                        <p:strVal val="visible"/>
                                      </p:to>
                                    </p:set>
                                    <p:animEffect transition="in" filter="randombar(horizontal)">
                                      <p:cBhvr>
                                        <p:cTn id="33"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BE95445-2E82-44AF-A778-1E066CE6DCD6}"/>
              </a:ext>
            </a:extLst>
          </p:cNvPr>
          <p:cNvGrpSpPr/>
          <p:nvPr/>
        </p:nvGrpSpPr>
        <p:grpSpPr>
          <a:xfrm>
            <a:off x="174540" y="110266"/>
            <a:ext cx="2478718" cy="532503"/>
            <a:chOff x="174540" y="110266"/>
            <a:chExt cx="2478718" cy="532503"/>
          </a:xfrm>
        </p:grpSpPr>
        <p:sp>
          <p:nvSpPr>
            <p:cNvPr id="110" name="文本框 6"/>
            <p:cNvSpPr txBox="1">
              <a:spLocks noChangeArrowheads="1"/>
            </p:cNvSpPr>
            <p:nvPr/>
          </p:nvSpPr>
          <p:spPr bwMode="auto">
            <a:xfrm>
              <a:off x="195123" y="3476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0266"/>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儿童常见牙齿问题</a:t>
              </a:r>
            </a:p>
          </p:txBody>
        </p:sp>
      </p:grpSp>
      <p:pic>
        <p:nvPicPr>
          <p:cNvPr id="4" name="Picture 8" descr="奶瓶龋">
            <a:extLst>
              <a:ext uri="{FF2B5EF4-FFF2-40B4-BE49-F238E27FC236}">
                <a16:creationId xmlns:a16="http://schemas.microsoft.com/office/drawing/2014/main" id="{B042A7C3-14B5-4B16-8068-2393B28CDDD8}"/>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24" y="1779466"/>
            <a:ext cx="2807156" cy="27010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caries 3">
            <a:extLst>
              <a:ext uri="{FF2B5EF4-FFF2-40B4-BE49-F238E27FC236}">
                <a16:creationId xmlns:a16="http://schemas.microsoft.com/office/drawing/2014/main" id="{C929A51C-7106-4080-B479-FA023629A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338" y="1779467"/>
            <a:ext cx="2813538" cy="27010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AutoShape 11">
            <a:extLst>
              <a:ext uri="{FF2B5EF4-FFF2-40B4-BE49-F238E27FC236}">
                <a16:creationId xmlns:a16="http://schemas.microsoft.com/office/drawing/2014/main" id="{65F8CE9E-1C90-444A-8F3D-E1B29AE6BEEF}"/>
              </a:ext>
            </a:extLst>
          </p:cNvPr>
          <p:cNvSpPr>
            <a:spLocks/>
          </p:cNvSpPr>
          <p:nvPr/>
        </p:nvSpPr>
        <p:spPr bwMode="auto">
          <a:xfrm>
            <a:off x="3592340" y="853440"/>
            <a:ext cx="1977231" cy="58374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7862">
              <a:alpha val="79999"/>
            </a:srgbClr>
          </a:solidFill>
          <a:ln>
            <a:noFill/>
          </a:ln>
        </p:spPr>
        <p:txBody>
          <a:bodyPr lIns="22852" tIns="22852" rIns="22852" bIns="22852" anchor="ctr"/>
          <a:lstStyle/>
          <a:p>
            <a:pPr algn="ctr"/>
            <a:endPar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4">
            <a:extLst>
              <a:ext uri="{FF2B5EF4-FFF2-40B4-BE49-F238E27FC236}">
                <a16:creationId xmlns:a16="http://schemas.microsoft.com/office/drawing/2014/main" id="{F0001591-FA8C-4C56-9419-8FE25AD7E7FD}"/>
              </a:ext>
            </a:extLst>
          </p:cNvPr>
          <p:cNvSpPr>
            <a:spLocks noChangeArrowheads="1"/>
          </p:cNvSpPr>
          <p:nvPr/>
        </p:nvSpPr>
        <p:spPr bwMode="auto">
          <a:xfrm>
            <a:off x="3908219" y="937422"/>
            <a:ext cx="1311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chemeClr val="bg1"/>
                </a:solidFill>
                <a:ea typeface="宋体" panose="02010600030101010101" pitchFamily="2" charset="-122"/>
              </a:rPr>
              <a:t>奶瓶龋</a:t>
            </a:r>
          </a:p>
        </p:txBody>
      </p:sp>
      <p:pic>
        <p:nvPicPr>
          <p:cNvPr id="3" name="图片 2">
            <a:extLst>
              <a:ext uri="{FF2B5EF4-FFF2-40B4-BE49-F238E27FC236}">
                <a16:creationId xmlns:a16="http://schemas.microsoft.com/office/drawing/2014/main" id="{B337C0DD-7F35-4E80-918B-CDD27C4263FB}"/>
              </a:ext>
            </a:extLst>
          </p:cNvPr>
          <p:cNvPicPr>
            <a:picLocks noChangeAspect="1"/>
          </p:cNvPicPr>
          <p:nvPr/>
        </p:nvPicPr>
        <p:blipFill rotWithShape="1">
          <a:blip r:embed="rId4">
            <a:extLst>
              <a:ext uri="{28A0092B-C50C-407E-A947-70E740481C1C}">
                <a14:useLocalDpi xmlns:a14="http://schemas.microsoft.com/office/drawing/2010/main" val="0"/>
              </a:ext>
            </a:extLst>
          </a:blip>
          <a:srcRect l="9190" t="8486" b="17828"/>
          <a:stretch/>
        </p:blipFill>
        <p:spPr>
          <a:xfrm>
            <a:off x="3231597" y="1716699"/>
            <a:ext cx="2677616" cy="1420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a:extLst>
              <a:ext uri="{FF2B5EF4-FFF2-40B4-BE49-F238E27FC236}">
                <a16:creationId xmlns:a16="http://schemas.microsoft.com/office/drawing/2014/main" id="{F82F4974-BB30-44D1-BCE7-B272258B813F}"/>
              </a:ext>
            </a:extLst>
          </p:cNvPr>
          <p:cNvPicPr>
            <a:picLocks noChangeAspect="1"/>
          </p:cNvPicPr>
          <p:nvPr/>
        </p:nvPicPr>
        <p:blipFill rotWithShape="1">
          <a:blip r:embed="rId5">
            <a:extLst>
              <a:ext uri="{28A0092B-C50C-407E-A947-70E740481C1C}">
                <a14:useLocalDpi xmlns:a14="http://schemas.microsoft.com/office/drawing/2010/main" val="0"/>
              </a:ext>
            </a:extLst>
          </a:blip>
          <a:srcRect t="13862" b="22011"/>
          <a:stretch/>
        </p:blipFill>
        <p:spPr>
          <a:xfrm>
            <a:off x="3228405" y="3247134"/>
            <a:ext cx="2677617" cy="1287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6454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17AB1A1C-ED4B-4BFB-8702-A17A67DB71B7}"/>
              </a:ext>
            </a:extLst>
          </p:cNvPr>
          <p:cNvGrpSpPr/>
          <p:nvPr/>
        </p:nvGrpSpPr>
        <p:grpSpPr>
          <a:xfrm>
            <a:off x="174540" y="110266"/>
            <a:ext cx="2735044" cy="584775"/>
            <a:chOff x="174540" y="110266"/>
            <a:chExt cx="2735044" cy="584775"/>
          </a:xfrm>
        </p:grpSpPr>
        <p:sp>
          <p:nvSpPr>
            <p:cNvPr id="110" name="文本框 6"/>
            <p:cNvSpPr txBox="1">
              <a:spLocks noChangeArrowheads="1"/>
            </p:cNvSpPr>
            <p:nvPr/>
          </p:nvSpPr>
          <p:spPr bwMode="auto">
            <a:xfrm>
              <a:off x="195123" y="3476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0266"/>
              <a:ext cx="2735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儿童常见牙齿问题</a:t>
              </a:r>
              <a:r>
                <a:rPr lang="en-US" altLang="zh-CN" sz="1600" dirty="0">
                  <a:solidFill>
                    <a:srgbClr val="FF7862"/>
                  </a:solidFill>
                  <a:latin typeface="微软雅黑" panose="020B0503020204020204" pitchFamily="34" charset="-122"/>
                  <a:ea typeface="微软雅黑" panose="020B0503020204020204" pitchFamily="34" charset="-122"/>
                </a:rPr>
                <a:t>-</a:t>
              </a:r>
              <a:r>
                <a:rPr lang="zh-CN" altLang="en-US" sz="1600" dirty="0">
                  <a:solidFill>
                    <a:srgbClr val="FF7862"/>
                  </a:solidFill>
                  <a:latin typeface="微软雅黑" panose="020B0503020204020204" pitchFamily="34" charset="-122"/>
                  <a:ea typeface="微软雅黑" panose="020B0503020204020204" pitchFamily="34" charset="-122"/>
                </a:rPr>
                <a:t>龋病危害</a:t>
              </a:r>
            </a:p>
            <a:p>
              <a:pPr fontAlgn="base">
                <a:spcBef>
                  <a:spcPct val="0"/>
                </a:spcBef>
                <a:spcAft>
                  <a:spcPct val="0"/>
                </a:spcAft>
                <a:defRPr/>
              </a:pPr>
              <a:endParaRPr lang="zh-CN" altLang="en-US" sz="1600" dirty="0">
                <a:solidFill>
                  <a:srgbClr val="FF7862"/>
                </a:solidFill>
                <a:latin typeface="微软雅黑" panose="020B0503020204020204" pitchFamily="34" charset="-122"/>
                <a:ea typeface="微软雅黑" panose="020B0503020204020204" pitchFamily="34" charset="-122"/>
              </a:endParaRPr>
            </a:p>
          </p:txBody>
        </p:sp>
      </p:grpSp>
      <p:sp>
        <p:nvSpPr>
          <p:cNvPr id="4" name="Oval 11">
            <a:extLst>
              <a:ext uri="{FF2B5EF4-FFF2-40B4-BE49-F238E27FC236}">
                <a16:creationId xmlns:a16="http://schemas.microsoft.com/office/drawing/2014/main" id="{FDCE4A5A-90BF-431A-B234-96DD419090F0}"/>
              </a:ext>
            </a:extLst>
          </p:cNvPr>
          <p:cNvSpPr>
            <a:spLocks noChangeArrowheads="1"/>
          </p:cNvSpPr>
          <p:nvPr/>
        </p:nvSpPr>
        <p:spPr bwMode="auto">
          <a:xfrm>
            <a:off x="4181475" y="1635630"/>
            <a:ext cx="768350" cy="767000"/>
          </a:xfrm>
          <a:prstGeom prst="ellipse">
            <a:avLst/>
          </a:prstGeom>
          <a:solidFill>
            <a:schemeClr val="accent2">
              <a:lumMod val="90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Oval 13">
            <a:extLst>
              <a:ext uri="{FF2B5EF4-FFF2-40B4-BE49-F238E27FC236}">
                <a16:creationId xmlns:a16="http://schemas.microsoft.com/office/drawing/2014/main" id="{088F3350-411A-4529-88CB-FF021D0FEB59}"/>
              </a:ext>
            </a:extLst>
          </p:cNvPr>
          <p:cNvSpPr>
            <a:spLocks noChangeArrowheads="1"/>
          </p:cNvSpPr>
          <p:nvPr/>
        </p:nvSpPr>
        <p:spPr bwMode="auto">
          <a:xfrm>
            <a:off x="5162551" y="2617008"/>
            <a:ext cx="766763" cy="767000"/>
          </a:xfrm>
          <a:prstGeom prst="ellipse">
            <a:avLst/>
          </a:prstGeom>
          <a:solidFill>
            <a:schemeClr val="accent4"/>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 name="Oval 14">
            <a:extLst>
              <a:ext uri="{FF2B5EF4-FFF2-40B4-BE49-F238E27FC236}">
                <a16:creationId xmlns:a16="http://schemas.microsoft.com/office/drawing/2014/main" id="{7C4E4231-71F4-42DD-9C23-C46DEA635868}"/>
              </a:ext>
            </a:extLst>
          </p:cNvPr>
          <p:cNvSpPr>
            <a:spLocks noChangeArrowheads="1"/>
          </p:cNvSpPr>
          <p:nvPr/>
        </p:nvSpPr>
        <p:spPr bwMode="auto">
          <a:xfrm>
            <a:off x="3201988" y="2617008"/>
            <a:ext cx="766762" cy="767000"/>
          </a:xfrm>
          <a:prstGeom prst="ellipse">
            <a:avLst/>
          </a:prstGeom>
          <a:solidFill>
            <a:schemeClr val="accent1">
              <a:lumMod val="90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16">
            <a:extLst>
              <a:ext uri="{FF2B5EF4-FFF2-40B4-BE49-F238E27FC236}">
                <a16:creationId xmlns:a16="http://schemas.microsoft.com/office/drawing/2014/main" id="{EB07D461-1AE1-45B8-964F-8152D1E9127C}"/>
              </a:ext>
            </a:extLst>
          </p:cNvPr>
          <p:cNvSpPr>
            <a:spLocks/>
          </p:cNvSpPr>
          <p:nvPr/>
        </p:nvSpPr>
        <p:spPr bwMode="auto">
          <a:xfrm>
            <a:off x="2824164" y="1721382"/>
            <a:ext cx="1228725" cy="333478"/>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chemeClr val="bg1">
                <a:lumMod val="50000"/>
              </a:schemeClr>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17">
            <a:extLst>
              <a:ext uri="{FF2B5EF4-FFF2-40B4-BE49-F238E27FC236}">
                <a16:creationId xmlns:a16="http://schemas.microsoft.com/office/drawing/2014/main" id="{F13D011B-3B5E-4BB4-AA2B-E23CE557C0E9}"/>
              </a:ext>
            </a:extLst>
          </p:cNvPr>
          <p:cNvSpPr>
            <a:spLocks/>
          </p:cNvSpPr>
          <p:nvPr/>
        </p:nvSpPr>
        <p:spPr bwMode="auto">
          <a:xfrm>
            <a:off x="5570539" y="1721382"/>
            <a:ext cx="568325" cy="765411"/>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chemeClr val="bg1">
                <a:lumMod val="50000"/>
              </a:schemeClr>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19">
            <a:extLst>
              <a:ext uri="{FF2B5EF4-FFF2-40B4-BE49-F238E27FC236}">
                <a16:creationId xmlns:a16="http://schemas.microsoft.com/office/drawing/2014/main" id="{96CA9D88-ACF5-490C-9798-0CFFCA7E3D61}"/>
              </a:ext>
            </a:extLst>
          </p:cNvPr>
          <p:cNvSpPr>
            <a:spLocks/>
          </p:cNvSpPr>
          <p:nvPr/>
        </p:nvSpPr>
        <p:spPr bwMode="auto">
          <a:xfrm>
            <a:off x="2824163" y="3458643"/>
            <a:ext cx="760412" cy="220731"/>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chemeClr val="bg1">
                <a:lumMod val="50000"/>
              </a:schemeClr>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20">
            <a:extLst>
              <a:ext uri="{FF2B5EF4-FFF2-40B4-BE49-F238E27FC236}">
                <a16:creationId xmlns:a16="http://schemas.microsoft.com/office/drawing/2014/main" id="{77160F3C-231E-4604-8C75-482A49948727}"/>
              </a:ext>
            </a:extLst>
          </p:cNvPr>
          <p:cNvSpPr>
            <a:spLocks/>
          </p:cNvSpPr>
          <p:nvPr/>
        </p:nvSpPr>
        <p:spPr bwMode="auto">
          <a:xfrm>
            <a:off x="5005388" y="2936195"/>
            <a:ext cx="68262" cy="136567"/>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21">
            <a:extLst>
              <a:ext uri="{FF2B5EF4-FFF2-40B4-BE49-F238E27FC236}">
                <a16:creationId xmlns:a16="http://schemas.microsoft.com/office/drawing/2014/main" id="{4A5081C7-82B2-473F-AA30-9BF47E73B35B}"/>
              </a:ext>
            </a:extLst>
          </p:cNvPr>
          <p:cNvSpPr>
            <a:spLocks/>
          </p:cNvSpPr>
          <p:nvPr/>
        </p:nvSpPr>
        <p:spPr bwMode="auto">
          <a:xfrm>
            <a:off x="4057651" y="2936195"/>
            <a:ext cx="68263" cy="136567"/>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22">
            <a:extLst>
              <a:ext uri="{FF2B5EF4-FFF2-40B4-BE49-F238E27FC236}">
                <a16:creationId xmlns:a16="http://schemas.microsoft.com/office/drawing/2014/main" id="{790B1F40-52EA-445F-906A-D52905795F5B}"/>
              </a:ext>
            </a:extLst>
          </p:cNvPr>
          <p:cNvSpPr>
            <a:spLocks/>
          </p:cNvSpPr>
          <p:nvPr/>
        </p:nvSpPr>
        <p:spPr bwMode="auto">
          <a:xfrm>
            <a:off x="4497389" y="3444351"/>
            <a:ext cx="136525" cy="68283"/>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23">
            <a:extLst>
              <a:ext uri="{FF2B5EF4-FFF2-40B4-BE49-F238E27FC236}">
                <a16:creationId xmlns:a16="http://schemas.microsoft.com/office/drawing/2014/main" id="{302CD109-EB54-49DC-B790-146916FF52BE}"/>
              </a:ext>
            </a:extLst>
          </p:cNvPr>
          <p:cNvSpPr>
            <a:spLocks/>
          </p:cNvSpPr>
          <p:nvPr/>
        </p:nvSpPr>
        <p:spPr bwMode="auto">
          <a:xfrm>
            <a:off x="4497389" y="2496321"/>
            <a:ext cx="136525" cy="68284"/>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Rectangle 24">
            <a:extLst>
              <a:ext uri="{FF2B5EF4-FFF2-40B4-BE49-F238E27FC236}">
                <a16:creationId xmlns:a16="http://schemas.microsoft.com/office/drawing/2014/main" id="{44DFDE42-5687-4027-AA75-36CC63BBAA7B}"/>
              </a:ext>
            </a:extLst>
          </p:cNvPr>
          <p:cNvSpPr>
            <a:spLocks noChangeArrowheads="1"/>
          </p:cNvSpPr>
          <p:nvPr/>
        </p:nvSpPr>
        <p:spPr bwMode="auto">
          <a:xfrm>
            <a:off x="6281739" y="1645158"/>
            <a:ext cx="1512887" cy="8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Arial" charset="0"/>
              <a:buNone/>
            </a:pPr>
            <a:r>
              <a:rPr lang="zh-CN" altLang="en-US" sz="1400" b="1" dirty="0">
                <a:solidFill>
                  <a:srgbClr val="FF7862"/>
                </a:solidFill>
                <a:latin typeface="微软雅黑" panose="020B0503020204020204" pitchFamily="34" charset="-122"/>
                <a:ea typeface="微软雅黑" panose="020B0503020204020204" pitchFamily="34" charset="-122"/>
              </a:rPr>
              <a:t>影响粘膜软组织</a:t>
            </a:r>
          </a:p>
          <a:p>
            <a:pPr>
              <a:lnSpc>
                <a:spcPct val="150000"/>
              </a:lnSpc>
              <a:buFont typeface="Arial"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点击添加文本内容点击添加文本内容</a:t>
            </a:r>
          </a:p>
        </p:txBody>
      </p:sp>
      <p:sp>
        <p:nvSpPr>
          <p:cNvPr id="18" name="Rectangle 26">
            <a:extLst>
              <a:ext uri="{FF2B5EF4-FFF2-40B4-BE49-F238E27FC236}">
                <a16:creationId xmlns:a16="http://schemas.microsoft.com/office/drawing/2014/main" id="{29951FE5-B156-4E1A-8519-11D8CA8F6014}"/>
              </a:ext>
            </a:extLst>
          </p:cNvPr>
          <p:cNvSpPr>
            <a:spLocks noChangeArrowheads="1"/>
          </p:cNvSpPr>
          <p:nvPr/>
        </p:nvSpPr>
        <p:spPr bwMode="auto">
          <a:xfrm>
            <a:off x="1160464" y="3587270"/>
            <a:ext cx="1512887" cy="8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50000"/>
              </a:lnSpc>
              <a:buFont typeface="Arial" charset="0"/>
              <a:buNone/>
            </a:pPr>
            <a:r>
              <a:rPr lang="zh-CN" altLang="en-US" sz="1400" b="1" dirty="0">
                <a:solidFill>
                  <a:srgbClr val="02833C"/>
                </a:solidFill>
                <a:latin typeface="微软雅黑" panose="020B0503020204020204" pitchFamily="34" charset="-122"/>
                <a:ea typeface="微软雅黑" panose="020B0503020204020204" pitchFamily="34" charset="-122"/>
              </a:rPr>
              <a:t>影响恒牙恒牙列</a:t>
            </a:r>
          </a:p>
          <a:p>
            <a:pPr algn="r">
              <a:lnSpc>
                <a:spcPct val="150000"/>
              </a:lnSpc>
              <a:buFont typeface="Arial"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点击添加文本内容点击添加文本内容</a:t>
            </a:r>
          </a:p>
        </p:txBody>
      </p:sp>
      <p:sp>
        <p:nvSpPr>
          <p:cNvPr id="19" name="Rectangle 27">
            <a:extLst>
              <a:ext uri="{FF2B5EF4-FFF2-40B4-BE49-F238E27FC236}">
                <a16:creationId xmlns:a16="http://schemas.microsoft.com/office/drawing/2014/main" id="{7F4F9DD6-C119-45E1-8429-413B65CE95E6}"/>
              </a:ext>
            </a:extLst>
          </p:cNvPr>
          <p:cNvSpPr>
            <a:spLocks noChangeArrowheads="1"/>
          </p:cNvSpPr>
          <p:nvPr/>
        </p:nvSpPr>
        <p:spPr bwMode="auto">
          <a:xfrm>
            <a:off x="1160464" y="1641982"/>
            <a:ext cx="1512887" cy="8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50000"/>
              </a:lnSpc>
              <a:buFont typeface="Arial" charset="0"/>
              <a:buNone/>
            </a:pPr>
            <a:r>
              <a:rPr lang="zh-CN" altLang="en-US" sz="1400" b="1" dirty="0">
                <a:solidFill>
                  <a:srgbClr val="FF7862"/>
                </a:solidFill>
                <a:latin typeface="微软雅黑" panose="020B0503020204020204" pitchFamily="34" charset="-122"/>
                <a:ea typeface="微软雅黑" panose="020B0503020204020204" pitchFamily="34" charset="-122"/>
              </a:rPr>
              <a:t>影响咀嚼功能</a:t>
            </a:r>
            <a:endParaRPr lang="en-US" altLang="zh-CN" sz="1400" b="1" dirty="0">
              <a:solidFill>
                <a:srgbClr val="FF7862"/>
              </a:solidFill>
              <a:latin typeface="微软雅黑" panose="020B0503020204020204" pitchFamily="34" charset="-122"/>
              <a:ea typeface="微软雅黑" panose="020B0503020204020204" pitchFamily="34" charset="-122"/>
            </a:endParaRPr>
          </a:p>
          <a:p>
            <a:pPr algn="r">
              <a:lnSpc>
                <a:spcPct val="150000"/>
              </a:lnSpc>
              <a:buFont typeface="Arial" charset="0"/>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p>
        </p:txBody>
      </p:sp>
      <p:grpSp>
        <p:nvGrpSpPr>
          <p:cNvPr id="20" name="组合 19">
            <a:extLst>
              <a:ext uri="{FF2B5EF4-FFF2-40B4-BE49-F238E27FC236}">
                <a16:creationId xmlns:a16="http://schemas.microsoft.com/office/drawing/2014/main" id="{2911E07B-3EAD-45A7-B300-CF31CDE32A4B}"/>
              </a:ext>
            </a:extLst>
          </p:cNvPr>
          <p:cNvGrpSpPr/>
          <p:nvPr/>
        </p:nvGrpSpPr>
        <p:grpSpPr>
          <a:xfrm>
            <a:off x="4436947" y="2867853"/>
            <a:ext cx="271704" cy="249328"/>
            <a:chOff x="-849313" y="269875"/>
            <a:chExt cx="269875" cy="247650"/>
          </a:xfrm>
        </p:grpSpPr>
        <p:sp>
          <p:nvSpPr>
            <p:cNvPr id="21" name="Freeform 6">
              <a:extLst>
                <a:ext uri="{FF2B5EF4-FFF2-40B4-BE49-F238E27FC236}">
                  <a16:creationId xmlns:a16="http://schemas.microsoft.com/office/drawing/2014/main" id="{00F34223-E6C9-401C-A5C9-8BD88FC72AF4}"/>
                </a:ext>
              </a:extLst>
            </p:cNvPr>
            <p:cNvSpPr>
              <a:spLocks/>
            </p:cNvSpPr>
            <p:nvPr/>
          </p:nvSpPr>
          <p:spPr bwMode="auto">
            <a:xfrm>
              <a:off x="-849313" y="269875"/>
              <a:ext cx="269875" cy="115888"/>
            </a:xfrm>
            <a:custGeom>
              <a:avLst/>
              <a:gdLst>
                <a:gd name="T0" fmla="*/ 170 w 170"/>
                <a:gd name="T1" fmla="*/ 73 h 73"/>
                <a:gd name="T2" fmla="*/ 144 w 170"/>
                <a:gd name="T3" fmla="*/ 47 h 73"/>
                <a:gd name="T4" fmla="*/ 147 w 170"/>
                <a:gd name="T5" fmla="*/ 45 h 73"/>
                <a:gd name="T6" fmla="*/ 147 w 170"/>
                <a:gd name="T7" fmla="*/ 45 h 73"/>
                <a:gd name="T8" fmla="*/ 147 w 170"/>
                <a:gd name="T9" fmla="*/ 14 h 73"/>
                <a:gd name="T10" fmla="*/ 128 w 170"/>
                <a:gd name="T11" fmla="*/ 14 h 73"/>
                <a:gd name="T12" fmla="*/ 128 w 170"/>
                <a:gd name="T13" fmla="*/ 30 h 73"/>
                <a:gd name="T14" fmla="*/ 128 w 170"/>
                <a:gd name="T15" fmla="*/ 33 h 73"/>
                <a:gd name="T16" fmla="*/ 126 w 170"/>
                <a:gd name="T17" fmla="*/ 33 h 73"/>
                <a:gd name="T18" fmla="*/ 85 w 170"/>
                <a:gd name="T19" fmla="*/ 0 h 73"/>
                <a:gd name="T20" fmla="*/ 0 w 170"/>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73">
                  <a:moveTo>
                    <a:pt x="170" y="73"/>
                  </a:moveTo>
                  <a:lnTo>
                    <a:pt x="144" y="47"/>
                  </a:lnTo>
                  <a:lnTo>
                    <a:pt x="147" y="45"/>
                  </a:lnTo>
                  <a:lnTo>
                    <a:pt x="147" y="45"/>
                  </a:lnTo>
                  <a:lnTo>
                    <a:pt x="147" y="14"/>
                  </a:lnTo>
                  <a:lnTo>
                    <a:pt x="128" y="14"/>
                  </a:lnTo>
                  <a:lnTo>
                    <a:pt x="128" y="30"/>
                  </a:lnTo>
                  <a:lnTo>
                    <a:pt x="128" y="33"/>
                  </a:lnTo>
                  <a:lnTo>
                    <a:pt x="126" y="33"/>
                  </a:lnTo>
                  <a:lnTo>
                    <a:pt x="85" y="0"/>
                  </a:lnTo>
                  <a:lnTo>
                    <a:pt x="0" y="73"/>
                  </a:lnTo>
                </a:path>
              </a:pathLst>
            </a:custGeom>
            <a:noFill/>
            <a:ln w="12700"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7">
              <a:extLst>
                <a:ext uri="{FF2B5EF4-FFF2-40B4-BE49-F238E27FC236}">
                  <a16:creationId xmlns:a16="http://schemas.microsoft.com/office/drawing/2014/main" id="{14D5CC27-D5B5-45C3-9EAA-E9498C7DDECD}"/>
                </a:ext>
              </a:extLst>
            </p:cNvPr>
            <p:cNvSpPr>
              <a:spLocks/>
            </p:cNvSpPr>
            <p:nvPr/>
          </p:nvSpPr>
          <p:spPr bwMode="auto">
            <a:xfrm>
              <a:off x="-811213" y="407987"/>
              <a:ext cx="195263" cy="109538"/>
            </a:xfrm>
            <a:custGeom>
              <a:avLst/>
              <a:gdLst>
                <a:gd name="T0" fmla="*/ 0 w 123"/>
                <a:gd name="T1" fmla="*/ 7 h 69"/>
                <a:gd name="T2" fmla="*/ 0 w 123"/>
                <a:gd name="T3" fmla="*/ 0 h 69"/>
                <a:gd name="T4" fmla="*/ 0 w 123"/>
                <a:gd name="T5" fmla="*/ 69 h 69"/>
                <a:gd name="T6" fmla="*/ 38 w 123"/>
                <a:gd name="T7" fmla="*/ 69 h 69"/>
                <a:gd name="T8" fmla="*/ 38 w 123"/>
                <a:gd name="T9" fmla="*/ 21 h 69"/>
                <a:gd name="T10" fmla="*/ 85 w 123"/>
                <a:gd name="T11" fmla="*/ 21 h 69"/>
                <a:gd name="T12" fmla="*/ 85 w 123"/>
                <a:gd name="T13" fmla="*/ 69 h 69"/>
                <a:gd name="T14" fmla="*/ 123 w 123"/>
                <a:gd name="T15" fmla="*/ 69 h 69"/>
                <a:gd name="T16" fmla="*/ 123 w 123"/>
                <a:gd name="T17" fmla="*/ 0 h 69"/>
                <a:gd name="T18" fmla="*/ 123 w 123"/>
                <a:gd name="T1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69">
                  <a:moveTo>
                    <a:pt x="0" y="7"/>
                  </a:moveTo>
                  <a:lnTo>
                    <a:pt x="0" y="0"/>
                  </a:lnTo>
                  <a:lnTo>
                    <a:pt x="0" y="69"/>
                  </a:lnTo>
                  <a:lnTo>
                    <a:pt x="38" y="69"/>
                  </a:lnTo>
                  <a:lnTo>
                    <a:pt x="38" y="21"/>
                  </a:lnTo>
                  <a:lnTo>
                    <a:pt x="85" y="21"/>
                  </a:lnTo>
                  <a:lnTo>
                    <a:pt x="85" y="69"/>
                  </a:lnTo>
                  <a:lnTo>
                    <a:pt x="123" y="69"/>
                  </a:lnTo>
                  <a:lnTo>
                    <a:pt x="123" y="0"/>
                  </a:lnTo>
                  <a:lnTo>
                    <a:pt x="123" y="7"/>
                  </a:lnTo>
                </a:path>
              </a:pathLst>
            </a:custGeom>
            <a:noFill/>
            <a:ln w="12700"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4826212B-9514-4F3C-9B38-BBDF3DFB00C6}"/>
              </a:ext>
            </a:extLst>
          </p:cNvPr>
          <p:cNvGrpSpPr/>
          <p:nvPr/>
        </p:nvGrpSpPr>
        <p:grpSpPr>
          <a:xfrm>
            <a:off x="4430712" y="1892129"/>
            <a:ext cx="269875" cy="254001"/>
            <a:chOff x="12998451" y="-2027238"/>
            <a:chExt cx="269875" cy="254001"/>
          </a:xfrm>
        </p:grpSpPr>
        <p:sp>
          <p:nvSpPr>
            <p:cNvPr id="24" name="Freeform 18">
              <a:extLst>
                <a:ext uri="{FF2B5EF4-FFF2-40B4-BE49-F238E27FC236}">
                  <a16:creationId xmlns:a16="http://schemas.microsoft.com/office/drawing/2014/main" id="{5B8310C6-66AE-4912-8416-AD95D706E25D}"/>
                </a:ext>
              </a:extLst>
            </p:cNvPr>
            <p:cNvSpPr>
              <a:spLocks/>
            </p:cNvSpPr>
            <p:nvPr/>
          </p:nvSpPr>
          <p:spPr bwMode="auto">
            <a:xfrm>
              <a:off x="12998451" y="-2027238"/>
              <a:ext cx="134938" cy="112713"/>
            </a:xfrm>
            <a:custGeom>
              <a:avLst/>
              <a:gdLst>
                <a:gd name="T0" fmla="*/ 36 w 36"/>
                <a:gd name="T1" fmla="*/ 30 h 30"/>
                <a:gd name="T2" fmla="*/ 36 w 36"/>
                <a:gd name="T3" fmla="*/ 17 h 30"/>
                <a:gd name="T4" fmla="*/ 36 w 36"/>
                <a:gd name="T5" fmla="*/ 17 h 30"/>
                <a:gd name="T6" fmla="*/ 18 w 36"/>
                <a:gd name="T7" fmla="*/ 0 h 30"/>
                <a:gd name="T8" fmla="*/ 0 w 36"/>
                <a:gd name="T9" fmla="*/ 17 h 30"/>
                <a:gd name="T10" fmla="*/ 0 w 36"/>
                <a:gd name="T11" fmla="*/ 2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19">
              <a:extLst>
                <a:ext uri="{FF2B5EF4-FFF2-40B4-BE49-F238E27FC236}">
                  <a16:creationId xmlns:a16="http://schemas.microsoft.com/office/drawing/2014/main" id="{36D4EA69-E12C-44A5-87E3-691B67E94F59}"/>
                </a:ext>
              </a:extLst>
            </p:cNvPr>
            <p:cNvSpPr>
              <a:spLocks noEditPoints="1"/>
            </p:cNvSpPr>
            <p:nvPr/>
          </p:nvSpPr>
          <p:spPr bwMode="auto">
            <a:xfrm>
              <a:off x="13103226" y="-1892300"/>
              <a:ext cx="165100" cy="119063"/>
            </a:xfrm>
            <a:custGeom>
              <a:avLst/>
              <a:gdLst>
                <a:gd name="T0" fmla="*/ 42 w 44"/>
                <a:gd name="T1" fmla="*/ 0 h 32"/>
                <a:gd name="T2" fmla="*/ 2 w 44"/>
                <a:gd name="T3" fmla="*/ 0 h 32"/>
                <a:gd name="T4" fmla="*/ 0 w 44"/>
                <a:gd name="T5" fmla="*/ 2 h 32"/>
                <a:gd name="T6" fmla="*/ 0 w 44"/>
                <a:gd name="T7" fmla="*/ 30 h 32"/>
                <a:gd name="T8" fmla="*/ 2 w 44"/>
                <a:gd name="T9" fmla="*/ 32 h 32"/>
                <a:gd name="T10" fmla="*/ 42 w 44"/>
                <a:gd name="T11" fmla="*/ 32 h 32"/>
                <a:gd name="T12" fmla="*/ 44 w 44"/>
                <a:gd name="T13" fmla="*/ 30 h 32"/>
                <a:gd name="T14" fmla="*/ 44 w 44"/>
                <a:gd name="T15" fmla="*/ 2 h 32"/>
                <a:gd name="T16" fmla="*/ 42 w 44"/>
                <a:gd name="T17" fmla="*/ 0 h 32"/>
                <a:gd name="T18" fmla="*/ 23 w 44"/>
                <a:gd name="T19" fmla="*/ 15 h 32"/>
                <a:gd name="T20" fmla="*/ 24 w 44"/>
                <a:gd name="T21" fmla="*/ 20 h 32"/>
                <a:gd name="T22" fmla="*/ 24 w 44"/>
                <a:gd name="T23" fmla="*/ 21 h 32"/>
                <a:gd name="T24" fmla="*/ 23 w 44"/>
                <a:gd name="T25" fmla="*/ 21 h 32"/>
                <a:gd name="T26" fmla="*/ 21 w 44"/>
                <a:gd name="T27" fmla="*/ 21 h 32"/>
                <a:gd name="T28" fmla="*/ 20 w 44"/>
                <a:gd name="T29" fmla="*/ 21 h 32"/>
                <a:gd name="T30" fmla="*/ 20 w 44"/>
                <a:gd name="T31" fmla="*/ 20 h 32"/>
                <a:gd name="T32" fmla="*/ 21 w 44"/>
                <a:gd name="T33" fmla="*/ 15 h 32"/>
                <a:gd name="T34" fmla="*/ 18 w 44"/>
                <a:gd name="T35" fmla="*/ 12 h 32"/>
                <a:gd name="T36" fmla="*/ 22 w 44"/>
                <a:gd name="T37" fmla="*/ 8 h 32"/>
                <a:gd name="T38" fmla="*/ 26 w 44"/>
                <a:gd name="T39" fmla="*/ 12 h 32"/>
                <a:gd name="T40" fmla="*/ 23 w 44"/>
                <a:gd name="T4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29" name="组合 28">
            <a:extLst>
              <a:ext uri="{FF2B5EF4-FFF2-40B4-BE49-F238E27FC236}">
                <a16:creationId xmlns:a16="http://schemas.microsoft.com/office/drawing/2014/main" id="{36EBD126-DB43-45FD-8EB2-0A9A5DFC4F99}"/>
              </a:ext>
            </a:extLst>
          </p:cNvPr>
          <p:cNvGrpSpPr/>
          <p:nvPr/>
        </p:nvGrpSpPr>
        <p:grpSpPr>
          <a:xfrm>
            <a:off x="3434589" y="2849033"/>
            <a:ext cx="301560" cy="301560"/>
            <a:chOff x="11363326" y="-2538413"/>
            <a:chExt cx="285750" cy="285750"/>
          </a:xfrm>
        </p:grpSpPr>
        <p:sp>
          <p:nvSpPr>
            <p:cNvPr id="30" name="Oval 31">
              <a:extLst>
                <a:ext uri="{FF2B5EF4-FFF2-40B4-BE49-F238E27FC236}">
                  <a16:creationId xmlns:a16="http://schemas.microsoft.com/office/drawing/2014/main" id="{96214483-9A48-400C-8C1D-DA405B056CF2}"/>
                </a:ext>
              </a:extLst>
            </p:cNvPr>
            <p:cNvSpPr>
              <a:spLocks noChangeArrowheads="1"/>
            </p:cNvSpPr>
            <p:nvPr/>
          </p:nvSpPr>
          <p:spPr bwMode="auto">
            <a:xfrm>
              <a:off x="11423651" y="-2297113"/>
              <a:ext cx="150813" cy="44450"/>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Rectangle 32">
              <a:extLst>
                <a:ext uri="{FF2B5EF4-FFF2-40B4-BE49-F238E27FC236}">
                  <a16:creationId xmlns:a16="http://schemas.microsoft.com/office/drawing/2014/main" id="{513507EF-2C72-4B1E-B2A2-1A135924C340}"/>
                </a:ext>
              </a:extLst>
            </p:cNvPr>
            <p:cNvSpPr>
              <a:spLocks noChangeArrowheads="1"/>
            </p:cNvSpPr>
            <p:nvPr/>
          </p:nvSpPr>
          <p:spPr bwMode="auto">
            <a:xfrm>
              <a:off x="11363326" y="-2538413"/>
              <a:ext cx="285750" cy="195263"/>
            </a:xfrm>
            <a:prstGeom prst="rect">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Line 33">
              <a:extLst>
                <a:ext uri="{FF2B5EF4-FFF2-40B4-BE49-F238E27FC236}">
                  <a16:creationId xmlns:a16="http://schemas.microsoft.com/office/drawing/2014/main" id="{289C6C96-5B83-41DE-AD4C-8DF0C8944341}"/>
                </a:ext>
              </a:extLst>
            </p:cNvPr>
            <p:cNvSpPr>
              <a:spLocks noChangeShapeType="1"/>
            </p:cNvSpPr>
            <p:nvPr/>
          </p:nvSpPr>
          <p:spPr bwMode="auto">
            <a:xfrm>
              <a:off x="11401426" y="-2508250"/>
              <a:ext cx="20955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Line 34">
              <a:extLst>
                <a:ext uri="{FF2B5EF4-FFF2-40B4-BE49-F238E27FC236}">
                  <a16:creationId xmlns:a16="http://schemas.microsoft.com/office/drawing/2014/main" id="{B0C1BE54-C1CE-46C6-9B06-25ABFCCD82FB}"/>
                </a:ext>
              </a:extLst>
            </p:cNvPr>
            <p:cNvSpPr>
              <a:spLocks noChangeShapeType="1"/>
            </p:cNvSpPr>
            <p:nvPr/>
          </p:nvSpPr>
          <p:spPr bwMode="auto">
            <a:xfrm>
              <a:off x="11522076" y="-2447925"/>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Line 35">
              <a:extLst>
                <a:ext uri="{FF2B5EF4-FFF2-40B4-BE49-F238E27FC236}">
                  <a16:creationId xmlns:a16="http://schemas.microsoft.com/office/drawing/2014/main" id="{90E02E06-3701-4C45-94A3-7B7A597CA729}"/>
                </a:ext>
              </a:extLst>
            </p:cNvPr>
            <p:cNvSpPr>
              <a:spLocks noChangeShapeType="1"/>
            </p:cNvSpPr>
            <p:nvPr/>
          </p:nvSpPr>
          <p:spPr bwMode="auto">
            <a:xfrm>
              <a:off x="11522076" y="-2417763"/>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Line 36">
              <a:extLst>
                <a:ext uri="{FF2B5EF4-FFF2-40B4-BE49-F238E27FC236}">
                  <a16:creationId xmlns:a16="http://schemas.microsoft.com/office/drawing/2014/main" id="{83006F3E-918C-46E7-B9D8-28F7456F96F8}"/>
                </a:ext>
              </a:extLst>
            </p:cNvPr>
            <p:cNvSpPr>
              <a:spLocks noChangeShapeType="1"/>
            </p:cNvSpPr>
            <p:nvPr/>
          </p:nvSpPr>
          <p:spPr bwMode="auto">
            <a:xfrm>
              <a:off x="11522076" y="-2387600"/>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Line 37">
              <a:extLst>
                <a:ext uri="{FF2B5EF4-FFF2-40B4-BE49-F238E27FC236}">
                  <a16:creationId xmlns:a16="http://schemas.microsoft.com/office/drawing/2014/main" id="{E5B7A5FF-0E6A-4449-AB84-F42D0F5200B1}"/>
                </a:ext>
              </a:extLst>
            </p:cNvPr>
            <p:cNvSpPr>
              <a:spLocks noChangeShapeType="1"/>
            </p:cNvSpPr>
            <p:nvPr/>
          </p:nvSpPr>
          <p:spPr bwMode="auto">
            <a:xfrm flipV="1">
              <a:off x="11393488" y="-2409825"/>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Line 38">
              <a:extLst>
                <a:ext uri="{FF2B5EF4-FFF2-40B4-BE49-F238E27FC236}">
                  <a16:creationId xmlns:a16="http://schemas.microsoft.com/office/drawing/2014/main" id="{F9AFDDD9-A7AF-4F50-89BB-168A40076C35}"/>
                </a:ext>
              </a:extLst>
            </p:cNvPr>
            <p:cNvSpPr>
              <a:spLocks noChangeShapeType="1"/>
            </p:cNvSpPr>
            <p:nvPr/>
          </p:nvSpPr>
          <p:spPr bwMode="auto">
            <a:xfrm flipV="1">
              <a:off x="11423651" y="-2439988"/>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Line 39">
              <a:extLst>
                <a:ext uri="{FF2B5EF4-FFF2-40B4-BE49-F238E27FC236}">
                  <a16:creationId xmlns:a16="http://schemas.microsoft.com/office/drawing/2014/main" id="{75659B67-CE20-468B-AD31-87E188C2BE19}"/>
                </a:ext>
              </a:extLst>
            </p:cNvPr>
            <p:cNvSpPr>
              <a:spLocks noChangeShapeType="1"/>
            </p:cNvSpPr>
            <p:nvPr/>
          </p:nvSpPr>
          <p:spPr bwMode="auto">
            <a:xfrm flipV="1">
              <a:off x="11453813" y="-2470150"/>
              <a:ext cx="0" cy="90488"/>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Line 40">
              <a:extLst>
                <a:ext uri="{FF2B5EF4-FFF2-40B4-BE49-F238E27FC236}">
                  <a16:creationId xmlns:a16="http://schemas.microsoft.com/office/drawing/2014/main" id="{BEAE6A1C-92F2-49D6-BB6A-D30A8DAFFC08}"/>
                </a:ext>
              </a:extLst>
            </p:cNvPr>
            <p:cNvSpPr>
              <a:spLocks noChangeShapeType="1"/>
            </p:cNvSpPr>
            <p:nvPr/>
          </p:nvSpPr>
          <p:spPr bwMode="auto">
            <a:xfrm flipV="1">
              <a:off x="11483976" y="-2439988"/>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Line 41">
              <a:extLst>
                <a:ext uri="{FF2B5EF4-FFF2-40B4-BE49-F238E27FC236}">
                  <a16:creationId xmlns:a16="http://schemas.microsoft.com/office/drawing/2014/main" id="{B3754883-2DA1-46B7-9027-2AAE282FBF68}"/>
                </a:ext>
              </a:extLst>
            </p:cNvPr>
            <p:cNvSpPr>
              <a:spLocks noChangeShapeType="1"/>
            </p:cNvSpPr>
            <p:nvPr/>
          </p:nvSpPr>
          <p:spPr bwMode="auto">
            <a:xfrm flipV="1">
              <a:off x="11498263" y="-2335213"/>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41" name="组合 40">
            <a:extLst>
              <a:ext uri="{FF2B5EF4-FFF2-40B4-BE49-F238E27FC236}">
                <a16:creationId xmlns:a16="http://schemas.microsoft.com/office/drawing/2014/main" id="{C0583230-D2AB-4BD7-98F2-DE9F879940FA}"/>
              </a:ext>
            </a:extLst>
          </p:cNvPr>
          <p:cNvGrpSpPr/>
          <p:nvPr/>
        </p:nvGrpSpPr>
        <p:grpSpPr>
          <a:xfrm>
            <a:off x="5414366" y="2823999"/>
            <a:ext cx="264758" cy="315568"/>
            <a:chOff x="6932613" y="-3332163"/>
            <a:chExt cx="314325" cy="374650"/>
          </a:xfrm>
        </p:grpSpPr>
        <p:sp>
          <p:nvSpPr>
            <p:cNvPr id="42" name="Oval 28">
              <a:extLst>
                <a:ext uri="{FF2B5EF4-FFF2-40B4-BE49-F238E27FC236}">
                  <a16:creationId xmlns:a16="http://schemas.microsoft.com/office/drawing/2014/main" id="{A9981AF0-1966-487C-90EE-A70845A80F2E}"/>
                </a:ext>
              </a:extLst>
            </p:cNvPr>
            <p:cNvSpPr>
              <a:spLocks noChangeArrowheads="1"/>
            </p:cNvSpPr>
            <p:nvPr/>
          </p:nvSpPr>
          <p:spPr bwMode="auto">
            <a:xfrm>
              <a:off x="6932613" y="-3271838"/>
              <a:ext cx="314325" cy="314325"/>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Line 29">
              <a:extLst>
                <a:ext uri="{FF2B5EF4-FFF2-40B4-BE49-F238E27FC236}">
                  <a16:creationId xmlns:a16="http://schemas.microsoft.com/office/drawing/2014/main" id="{7A310FD5-85E0-473C-8405-DE3CED67444F}"/>
                </a:ext>
              </a:extLst>
            </p:cNvPr>
            <p:cNvSpPr>
              <a:spLocks noChangeShapeType="1"/>
            </p:cNvSpPr>
            <p:nvPr/>
          </p:nvSpPr>
          <p:spPr bwMode="auto">
            <a:xfrm flipV="1">
              <a:off x="7089775" y="-3241675"/>
              <a:ext cx="0" cy="1270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Line 30">
              <a:extLst>
                <a:ext uri="{FF2B5EF4-FFF2-40B4-BE49-F238E27FC236}">
                  <a16:creationId xmlns:a16="http://schemas.microsoft.com/office/drawing/2014/main" id="{140E0EB0-C599-4BA1-BFAE-AE9E82BA7D4A}"/>
                </a:ext>
              </a:extLst>
            </p:cNvPr>
            <p:cNvSpPr>
              <a:spLocks noChangeShapeType="1"/>
            </p:cNvSpPr>
            <p:nvPr/>
          </p:nvSpPr>
          <p:spPr bwMode="auto">
            <a:xfrm>
              <a:off x="7089775" y="-3321050"/>
              <a:ext cx="0" cy="381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Line 31">
              <a:extLst>
                <a:ext uri="{FF2B5EF4-FFF2-40B4-BE49-F238E27FC236}">
                  <a16:creationId xmlns:a16="http://schemas.microsoft.com/office/drawing/2014/main" id="{B7E67FB2-C431-4A60-8ECA-A9B086BFAA94}"/>
                </a:ext>
              </a:extLst>
            </p:cNvPr>
            <p:cNvSpPr>
              <a:spLocks noChangeShapeType="1"/>
            </p:cNvSpPr>
            <p:nvPr/>
          </p:nvSpPr>
          <p:spPr bwMode="auto">
            <a:xfrm>
              <a:off x="7059613" y="-3332163"/>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Line 32">
              <a:extLst>
                <a:ext uri="{FF2B5EF4-FFF2-40B4-BE49-F238E27FC236}">
                  <a16:creationId xmlns:a16="http://schemas.microsoft.com/office/drawing/2014/main" id="{654D1FCB-B824-4977-9479-BE1C103362A3}"/>
                </a:ext>
              </a:extLst>
            </p:cNvPr>
            <p:cNvSpPr>
              <a:spLocks noChangeShapeType="1"/>
            </p:cNvSpPr>
            <p:nvPr/>
          </p:nvSpPr>
          <p:spPr bwMode="auto">
            <a:xfrm flipV="1">
              <a:off x="7089775" y="-3208338"/>
              <a:ext cx="93662" cy="936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Line 33">
              <a:extLst>
                <a:ext uri="{FF2B5EF4-FFF2-40B4-BE49-F238E27FC236}">
                  <a16:creationId xmlns:a16="http://schemas.microsoft.com/office/drawing/2014/main" id="{8D9C6FEE-E77E-4180-AF21-8864FEA0E79B}"/>
                </a:ext>
              </a:extLst>
            </p:cNvPr>
            <p:cNvSpPr>
              <a:spLocks noChangeShapeType="1"/>
            </p:cNvSpPr>
            <p:nvPr/>
          </p:nvSpPr>
          <p:spPr bwMode="auto">
            <a:xfrm flipV="1">
              <a:off x="7213600" y="-3271838"/>
              <a:ext cx="33337" cy="333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pic>
        <p:nvPicPr>
          <p:cNvPr id="3" name="图片 2">
            <a:extLst>
              <a:ext uri="{FF2B5EF4-FFF2-40B4-BE49-F238E27FC236}">
                <a16:creationId xmlns:a16="http://schemas.microsoft.com/office/drawing/2014/main" id="{870B96CC-1E29-4EFC-A9C6-CD8664C43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900" y="2495829"/>
            <a:ext cx="1828804" cy="2499365"/>
          </a:xfrm>
          <a:prstGeom prst="rect">
            <a:avLst/>
          </a:prstGeom>
        </p:spPr>
      </p:pic>
    </p:spTree>
    <p:extLst>
      <p:ext uri="{BB962C8B-B14F-4D97-AF65-F5344CB8AC3E}">
        <p14:creationId xmlns:p14="http://schemas.microsoft.com/office/powerpoint/2010/main" val="2897348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par>
                                <p:cTn id="34" presetID="21" presetClass="entr" presetSubtype="1"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par>
                                <p:cTn id="37" presetID="21" presetClass="entr" presetSubtype="1" fill="hold" grpId="0"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par>
                                <p:cTn id="40" presetID="21" presetClass="entr" presetSubtype="1" fill="hold" grpId="0" nodeType="with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par>
                                <p:cTn id="43" presetID="21" presetClass="entr" presetSubtype="1" fill="hold" grpId="0"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heel(1)">
                                      <p:cBhvr>
                                        <p:cTn id="45" dur="2000"/>
                                        <p:tgtEl>
                                          <p:spTgt spid="18"/>
                                        </p:tgtEl>
                                      </p:cBhvr>
                                    </p:animEffect>
                                  </p:childTnLst>
                                </p:cTn>
                              </p:par>
                              <p:par>
                                <p:cTn id="46" presetID="21" presetClass="entr" presetSubtype="1" fill="hold" grpId="0" nodeType="with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2000"/>
                                        <p:tgtEl>
                                          <p:spTgt spid="19"/>
                                        </p:tgtEl>
                                      </p:cBhvr>
                                    </p:animEffect>
                                  </p:childTnLst>
                                </p:cTn>
                              </p:par>
                              <p:par>
                                <p:cTn id="49" presetID="21" presetClass="entr" presetSubtype="1" fill="hold" nodeType="with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wheel(1)">
                                      <p:cBhvr>
                                        <p:cTn id="51" dur="2000"/>
                                        <p:tgtEl>
                                          <p:spTgt spid="20"/>
                                        </p:tgtEl>
                                      </p:cBhvr>
                                    </p:animEffect>
                                  </p:childTnLst>
                                </p:cTn>
                              </p:par>
                              <p:par>
                                <p:cTn id="52" presetID="21" presetClass="entr" presetSubtype="1" fill="hold" nodeType="withEffect">
                                  <p:stCondLst>
                                    <p:cond delay="500"/>
                                  </p:stCondLst>
                                  <p:childTnLst>
                                    <p:set>
                                      <p:cBhvr>
                                        <p:cTn id="53" dur="1" fill="hold">
                                          <p:stCondLst>
                                            <p:cond delay="0"/>
                                          </p:stCondLst>
                                        </p:cTn>
                                        <p:tgtEl>
                                          <p:spTgt spid="23"/>
                                        </p:tgtEl>
                                        <p:attrNameLst>
                                          <p:attrName>style.visibility</p:attrName>
                                        </p:attrNameLst>
                                      </p:cBhvr>
                                      <p:to>
                                        <p:strVal val="visible"/>
                                      </p:to>
                                    </p:set>
                                    <p:animEffect transition="in" filter="wheel(1)">
                                      <p:cBhvr>
                                        <p:cTn id="54" dur="2000"/>
                                        <p:tgtEl>
                                          <p:spTgt spid="23"/>
                                        </p:tgtEl>
                                      </p:cBhvr>
                                    </p:animEffect>
                                  </p:childTnLst>
                                </p:cTn>
                              </p:par>
                              <p:par>
                                <p:cTn id="55" presetID="21" presetClass="entr" presetSubtype="1" fill="hold" nodeType="withEffect">
                                  <p:stCondLst>
                                    <p:cond delay="500"/>
                                  </p:stCondLst>
                                  <p:childTnLst>
                                    <p:set>
                                      <p:cBhvr>
                                        <p:cTn id="56" dur="1" fill="hold">
                                          <p:stCondLst>
                                            <p:cond delay="0"/>
                                          </p:stCondLst>
                                        </p:cTn>
                                        <p:tgtEl>
                                          <p:spTgt spid="29"/>
                                        </p:tgtEl>
                                        <p:attrNameLst>
                                          <p:attrName>style.visibility</p:attrName>
                                        </p:attrNameLst>
                                      </p:cBhvr>
                                      <p:to>
                                        <p:strVal val="visible"/>
                                      </p:to>
                                    </p:set>
                                    <p:animEffect transition="in" filter="wheel(1)">
                                      <p:cBhvr>
                                        <p:cTn id="57" dur="2000"/>
                                        <p:tgtEl>
                                          <p:spTgt spid="29"/>
                                        </p:tgtEl>
                                      </p:cBhvr>
                                    </p:animEffect>
                                  </p:childTnLst>
                                </p:cTn>
                              </p:par>
                              <p:par>
                                <p:cTn id="58" presetID="21" presetClass="entr" presetSubtype="1" fill="hold" nodeType="withEffect">
                                  <p:stCondLst>
                                    <p:cond delay="500"/>
                                  </p:stCondLst>
                                  <p:childTnLst>
                                    <p:set>
                                      <p:cBhvr>
                                        <p:cTn id="59" dur="1" fill="hold">
                                          <p:stCondLst>
                                            <p:cond delay="0"/>
                                          </p:stCondLst>
                                        </p:cTn>
                                        <p:tgtEl>
                                          <p:spTgt spid="41"/>
                                        </p:tgtEl>
                                        <p:attrNameLst>
                                          <p:attrName>style.visibility</p:attrName>
                                        </p:attrNameLst>
                                      </p:cBhvr>
                                      <p:to>
                                        <p:strVal val="visible"/>
                                      </p:to>
                                    </p:set>
                                    <p:animEffect transition="in" filter="wheel(1)">
                                      <p:cBhvr>
                                        <p:cTn id="60" dur="20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1" grpId="0" animBg="1"/>
      <p:bldP spid="12" grpId="0" animBg="1"/>
      <p:bldP spid="13" grpId="0" animBg="1"/>
      <p:bldP spid="14" grpId="0" animBg="1"/>
      <p:bldP spid="15" grpId="0" animBg="1"/>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5CE8DBC-3021-478E-9D5F-679EC385EAB9}"/>
              </a:ext>
            </a:extLst>
          </p:cNvPr>
          <p:cNvGrpSpPr/>
          <p:nvPr/>
        </p:nvGrpSpPr>
        <p:grpSpPr>
          <a:xfrm>
            <a:off x="174540" y="110266"/>
            <a:ext cx="2735044" cy="584775"/>
            <a:chOff x="174540" y="110266"/>
            <a:chExt cx="2735044" cy="584775"/>
          </a:xfrm>
        </p:grpSpPr>
        <p:sp>
          <p:nvSpPr>
            <p:cNvPr id="110" name="文本框 6"/>
            <p:cNvSpPr txBox="1">
              <a:spLocks noChangeArrowheads="1"/>
            </p:cNvSpPr>
            <p:nvPr/>
          </p:nvSpPr>
          <p:spPr bwMode="auto">
            <a:xfrm>
              <a:off x="195123" y="3476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0266"/>
              <a:ext cx="2735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儿童常见牙齿问题</a:t>
              </a:r>
              <a:r>
                <a:rPr lang="en-US" altLang="zh-CN" sz="1600" dirty="0">
                  <a:solidFill>
                    <a:srgbClr val="FF7862"/>
                  </a:solidFill>
                  <a:latin typeface="微软雅黑" panose="020B0503020204020204" pitchFamily="34" charset="-122"/>
                  <a:ea typeface="微软雅黑" panose="020B0503020204020204" pitchFamily="34" charset="-122"/>
                </a:rPr>
                <a:t>-</a:t>
              </a:r>
              <a:r>
                <a:rPr lang="zh-CN" altLang="en-US" sz="1600" dirty="0">
                  <a:solidFill>
                    <a:srgbClr val="FF7862"/>
                  </a:solidFill>
                  <a:latin typeface="微软雅黑" panose="020B0503020204020204" pitchFamily="34" charset="-122"/>
                  <a:ea typeface="微软雅黑" panose="020B0503020204020204" pitchFamily="34" charset="-122"/>
                </a:rPr>
                <a:t>龋病危害</a:t>
              </a:r>
            </a:p>
            <a:p>
              <a:pPr fontAlgn="base">
                <a:spcBef>
                  <a:spcPct val="0"/>
                </a:spcBef>
                <a:spcAft>
                  <a:spcPct val="0"/>
                </a:spcAft>
                <a:defRPr/>
              </a:pPr>
              <a:endParaRPr lang="zh-CN" altLang="en-US" sz="1600" dirty="0">
                <a:solidFill>
                  <a:srgbClr val="FF7862"/>
                </a:solidFill>
                <a:latin typeface="微软雅黑" panose="020B0503020204020204" pitchFamily="34" charset="-122"/>
                <a:ea typeface="微软雅黑" panose="020B0503020204020204" pitchFamily="34" charset="-122"/>
              </a:endParaRPr>
            </a:p>
          </p:txBody>
        </p:sp>
      </p:grpSp>
      <p:sp>
        <p:nvSpPr>
          <p:cNvPr id="4" name="任意多边形 14">
            <a:extLst>
              <a:ext uri="{FF2B5EF4-FFF2-40B4-BE49-F238E27FC236}">
                <a16:creationId xmlns:a16="http://schemas.microsoft.com/office/drawing/2014/main" id="{992197E3-C355-4886-84C8-2EE3401F4899}"/>
              </a:ext>
            </a:extLst>
          </p:cNvPr>
          <p:cNvSpPr>
            <a:spLocks noChangeArrowheads="1"/>
          </p:cNvSpPr>
          <p:nvPr/>
        </p:nvSpPr>
        <p:spPr bwMode="auto">
          <a:xfrm>
            <a:off x="4333008" y="1200155"/>
            <a:ext cx="1447749" cy="1431827"/>
          </a:xfrm>
          <a:custGeom>
            <a:avLst/>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tx2"/>
            </a:solidFill>
          </a:ln>
        </p:spPr>
        <p:txBody>
          <a:bodyPr vert="horz" wrap="square" lIns="91440" tIns="45720" rIns="91440" bIns="45720" numCol="1" anchor="t" anchorCtr="0" compatLnSpc="1">
            <a:prstTxWarp prst="textNoShape">
              <a:avLst/>
            </a:prstTxWarp>
            <a:noAutofit/>
          </a:bodyPr>
          <a:lstStyle/>
          <a:p>
            <a:pPr defTabSz="914400"/>
            <a:endParaRPr lang="zh-CN" altLang="en-US" sz="1800">
              <a:solidFill>
                <a:prstClr val="black"/>
              </a:solidFill>
              <a:latin typeface="Calibri"/>
              <a:ea typeface="微软雅黑"/>
            </a:endParaRPr>
          </a:p>
        </p:txBody>
      </p:sp>
      <p:sp>
        <p:nvSpPr>
          <p:cNvPr id="5" name="任意多边形 15">
            <a:extLst>
              <a:ext uri="{FF2B5EF4-FFF2-40B4-BE49-F238E27FC236}">
                <a16:creationId xmlns:a16="http://schemas.microsoft.com/office/drawing/2014/main" id="{99C40F18-061F-423B-ABDA-721B8C50BEC8}"/>
              </a:ext>
            </a:extLst>
          </p:cNvPr>
          <p:cNvSpPr>
            <a:spLocks noChangeArrowheads="1"/>
          </p:cNvSpPr>
          <p:nvPr/>
        </p:nvSpPr>
        <p:spPr bwMode="auto">
          <a:xfrm>
            <a:off x="3361719" y="1852988"/>
            <a:ext cx="1430601" cy="1447750"/>
          </a:xfrm>
          <a:custGeom>
            <a:avLst/>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tx2"/>
            </a:solidFill>
          </a:ln>
        </p:spPr>
        <p:txBody>
          <a:bodyPr vert="horz" wrap="square" lIns="91440" tIns="45720" rIns="91440" bIns="45720" numCol="1" anchor="t" anchorCtr="0" compatLnSpc="1">
            <a:prstTxWarp prst="textNoShape">
              <a:avLst/>
            </a:prstTxWarp>
            <a:noAutofit/>
          </a:bodyPr>
          <a:lstStyle/>
          <a:p>
            <a:pPr defTabSz="914400"/>
            <a:endParaRPr lang="zh-CN" altLang="en-US" sz="1800">
              <a:solidFill>
                <a:prstClr val="black"/>
              </a:solidFill>
              <a:latin typeface="Calibri"/>
              <a:ea typeface="微软雅黑"/>
            </a:endParaRPr>
          </a:p>
        </p:txBody>
      </p:sp>
      <p:sp>
        <p:nvSpPr>
          <p:cNvPr id="6" name="任意多边形 16">
            <a:extLst>
              <a:ext uri="{FF2B5EF4-FFF2-40B4-BE49-F238E27FC236}">
                <a16:creationId xmlns:a16="http://schemas.microsoft.com/office/drawing/2014/main" id="{948708A9-D062-4106-988D-8F2485D8E671}"/>
              </a:ext>
            </a:extLst>
          </p:cNvPr>
          <p:cNvSpPr>
            <a:spLocks noChangeArrowheads="1"/>
          </p:cNvSpPr>
          <p:nvPr/>
        </p:nvSpPr>
        <p:spPr bwMode="auto">
          <a:xfrm>
            <a:off x="4123563" y="2823053"/>
            <a:ext cx="1447749" cy="1431827"/>
          </a:xfrm>
          <a:custGeom>
            <a:avLst/>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tx2"/>
            </a:solidFill>
          </a:ln>
        </p:spPr>
        <p:txBody>
          <a:bodyPr vert="horz" wrap="square" lIns="91440" tIns="45720" rIns="91440" bIns="45720" numCol="1" anchor="t" anchorCtr="0" compatLnSpc="1">
            <a:prstTxWarp prst="textNoShape">
              <a:avLst/>
            </a:prstTxWarp>
            <a:noAutofit/>
          </a:bodyPr>
          <a:lstStyle/>
          <a:p>
            <a:pPr defTabSz="914400"/>
            <a:endParaRPr lang="zh-CN" altLang="en-US" sz="1800">
              <a:solidFill>
                <a:prstClr val="black"/>
              </a:solidFill>
              <a:latin typeface="Calibri"/>
              <a:ea typeface="微软雅黑"/>
            </a:endParaRPr>
          </a:p>
        </p:txBody>
      </p:sp>
      <p:sp>
        <p:nvSpPr>
          <p:cNvPr id="7" name="椭圆 6">
            <a:extLst>
              <a:ext uri="{FF2B5EF4-FFF2-40B4-BE49-F238E27FC236}">
                <a16:creationId xmlns:a16="http://schemas.microsoft.com/office/drawing/2014/main" id="{F4F958BE-EA02-4DAC-8854-B4848475D1D3}"/>
              </a:ext>
            </a:extLst>
          </p:cNvPr>
          <p:cNvSpPr/>
          <p:nvPr/>
        </p:nvSpPr>
        <p:spPr>
          <a:xfrm>
            <a:off x="5723066" y="2813334"/>
            <a:ext cx="681318" cy="681318"/>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Light"/>
              <a:ea typeface="微软雅黑" panose="020B0503020204020204" pitchFamily="34" charset="-122"/>
              <a:cs typeface="+mn-cs"/>
            </a:endParaRPr>
          </a:p>
        </p:txBody>
      </p:sp>
      <p:sp>
        <p:nvSpPr>
          <p:cNvPr id="8" name="椭圆 7">
            <a:extLst>
              <a:ext uri="{FF2B5EF4-FFF2-40B4-BE49-F238E27FC236}">
                <a16:creationId xmlns:a16="http://schemas.microsoft.com/office/drawing/2014/main" id="{50392FD4-13BA-48A4-9967-82E8DD2374CE}"/>
              </a:ext>
            </a:extLst>
          </p:cNvPr>
          <p:cNvSpPr/>
          <p:nvPr/>
        </p:nvSpPr>
        <p:spPr>
          <a:xfrm>
            <a:off x="4194728" y="3494652"/>
            <a:ext cx="681318" cy="681318"/>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Light"/>
              <a:ea typeface="微软雅黑" panose="020B0503020204020204" pitchFamily="34" charset="-122"/>
              <a:cs typeface="+mn-cs"/>
            </a:endParaRPr>
          </a:p>
        </p:txBody>
      </p:sp>
      <p:sp>
        <p:nvSpPr>
          <p:cNvPr id="9" name="椭圆 8">
            <a:extLst>
              <a:ext uri="{FF2B5EF4-FFF2-40B4-BE49-F238E27FC236}">
                <a16:creationId xmlns:a16="http://schemas.microsoft.com/office/drawing/2014/main" id="{BDEDBAF7-0323-4A44-93C6-F2CCC8F298C2}"/>
              </a:ext>
            </a:extLst>
          </p:cNvPr>
          <p:cNvSpPr/>
          <p:nvPr/>
        </p:nvSpPr>
        <p:spPr>
          <a:xfrm>
            <a:off x="3444234" y="1933855"/>
            <a:ext cx="681318" cy="68131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Light"/>
              <a:ea typeface="微软雅黑" panose="020B0503020204020204" pitchFamily="34" charset="-122"/>
              <a:cs typeface="+mn-cs"/>
            </a:endParaRPr>
          </a:p>
        </p:txBody>
      </p:sp>
      <p:sp>
        <p:nvSpPr>
          <p:cNvPr id="10" name="AutoShape 112">
            <a:extLst>
              <a:ext uri="{FF2B5EF4-FFF2-40B4-BE49-F238E27FC236}">
                <a16:creationId xmlns:a16="http://schemas.microsoft.com/office/drawing/2014/main" id="{1601E96A-BFB4-41BB-8F3E-78CB431464A9}"/>
              </a:ext>
            </a:extLst>
          </p:cNvPr>
          <p:cNvSpPr>
            <a:spLocks/>
          </p:cNvSpPr>
          <p:nvPr/>
        </p:nvSpPr>
        <p:spPr bwMode="auto">
          <a:xfrm>
            <a:off x="3604712" y="2095127"/>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11" name="AutoShape 113">
            <a:extLst>
              <a:ext uri="{FF2B5EF4-FFF2-40B4-BE49-F238E27FC236}">
                <a16:creationId xmlns:a16="http://schemas.microsoft.com/office/drawing/2014/main" id="{DD7B44CA-A630-40E1-8538-B76847104E83}"/>
              </a:ext>
            </a:extLst>
          </p:cNvPr>
          <p:cNvSpPr>
            <a:spLocks/>
          </p:cNvSpPr>
          <p:nvPr/>
        </p:nvSpPr>
        <p:spPr bwMode="auto">
          <a:xfrm>
            <a:off x="4411982" y="3655422"/>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2" name="AutoShape 114">
            <a:extLst>
              <a:ext uri="{FF2B5EF4-FFF2-40B4-BE49-F238E27FC236}">
                <a16:creationId xmlns:a16="http://schemas.microsoft.com/office/drawing/2014/main" id="{79E5DE63-ACB8-405E-8D91-E958197B5FAF}"/>
              </a:ext>
            </a:extLst>
          </p:cNvPr>
          <p:cNvSpPr>
            <a:spLocks/>
          </p:cNvSpPr>
          <p:nvPr/>
        </p:nvSpPr>
        <p:spPr bwMode="auto">
          <a:xfrm>
            <a:off x="4467851" y="3711906"/>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3" name="椭圆 12">
            <a:extLst>
              <a:ext uri="{FF2B5EF4-FFF2-40B4-BE49-F238E27FC236}">
                <a16:creationId xmlns:a16="http://schemas.microsoft.com/office/drawing/2014/main" id="{5A347334-E6AC-45B7-8F1D-19E8E1EBB0A5}"/>
              </a:ext>
            </a:extLst>
          </p:cNvPr>
          <p:cNvSpPr/>
          <p:nvPr/>
        </p:nvSpPr>
        <p:spPr>
          <a:xfrm>
            <a:off x="5037410" y="1280370"/>
            <a:ext cx="681318" cy="681318"/>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Light"/>
              <a:ea typeface="微软雅黑" panose="020B0503020204020204" pitchFamily="34" charset="-122"/>
              <a:cs typeface="+mn-cs"/>
            </a:endParaRPr>
          </a:p>
        </p:txBody>
      </p:sp>
      <p:grpSp>
        <p:nvGrpSpPr>
          <p:cNvPr id="14" name="组合 13">
            <a:extLst>
              <a:ext uri="{FF2B5EF4-FFF2-40B4-BE49-F238E27FC236}">
                <a16:creationId xmlns:a16="http://schemas.microsoft.com/office/drawing/2014/main" id="{2D727AFF-C083-49A5-8A9F-1F98A04EF78B}"/>
              </a:ext>
            </a:extLst>
          </p:cNvPr>
          <p:cNvGrpSpPr/>
          <p:nvPr/>
        </p:nvGrpSpPr>
        <p:grpSpPr>
          <a:xfrm>
            <a:off x="5198487" y="1441447"/>
            <a:ext cx="359165" cy="359165"/>
            <a:chOff x="3191434" y="2145028"/>
            <a:chExt cx="359165" cy="359165"/>
          </a:xfrm>
          <a:solidFill>
            <a:schemeClr val="bg1"/>
          </a:solidFill>
        </p:grpSpPr>
        <p:sp>
          <p:nvSpPr>
            <p:cNvPr id="15" name="AutoShape 123">
              <a:extLst>
                <a:ext uri="{FF2B5EF4-FFF2-40B4-BE49-F238E27FC236}">
                  <a16:creationId xmlns:a16="http://schemas.microsoft.com/office/drawing/2014/main" id="{85C90DD5-604D-4231-93BD-64697A8095C6}"/>
                </a:ext>
              </a:extLst>
            </p:cNvPr>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16" name="AutoShape 124">
              <a:extLst>
                <a:ext uri="{FF2B5EF4-FFF2-40B4-BE49-F238E27FC236}">
                  <a16:creationId xmlns:a16="http://schemas.microsoft.com/office/drawing/2014/main" id="{8DE1B7CC-3EFD-4A44-BF05-2A91B3EECA18}"/>
                </a:ext>
              </a:extLst>
            </p:cNvPr>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17" name="AutoShape 125">
              <a:extLst>
                <a:ext uri="{FF2B5EF4-FFF2-40B4-BE49-F238E27FC236}">
                  <a16:creationId xmlns:a16="http://schemas.microsoft.com/office/drawing/2014/main" id="{42471E88-DC26-4E47-BE20-F1F8491DD910}"/>
                </a:ext>
              </a:extLst>
            </p:cNvPr>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sp>
        <p:nvSpPr>
          <p:cNvPr id="18" name="AutoShape 126">
            <a:extLst>
              <a:ext uri="{FF2B5EF4-FFF2-40B4-BE49-F238E27FC236}">
                <a16:creationId xmlns:a16="http://schemas.microsoft.com/office/drawing/2014/main" id="{EB2A1684-B340-4AD6-82B0-2C6A78AD7D53}"/>
              </a:ext>
            </a:extLst>
          </p:cNvPr>
          <p:cNvSpPr>
            <a:spLocks/>
          </p:cNvSpPr>
          <p:nvPr/>
        </p:nvSpPr>
        <p:spPr bwMode="auto">
          <a:xfrm>
            <a:off x="5884143" y="2974411"/>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127">
            <a:extLst>
              <a:ext uri="{FF2B5EF4-FFF2-40B4-BE49-F238E27FC236}">
                <a16:creationId xmlns:a16="http://schemas.microsoft.com/office/drawing/2014/main" id="{36CCB466-C69E-4821-BA61-936F79D24EF8}"/>
              </a:ext>
            </a:extLst>
          </p:cNvPr>
          <p:cNvSpPr>
            <a:spLocks/>
          </p:cNvSpPr>
          <p:nvPr/>
        </p:nvSpPr>
        <p:spPr bwMode="auto">
          <a:xfrm>
            <a:off x="6029650" y="3030280"/>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任意多边形 35">
            <a:extLst>
              <a:ext uri="{FF2B5EF4-FFF2-40B4-BE49-F238E27FC236}">
                <a16:creationId xmlns:a16="http://schemas.microsoft.com/office/drawing/2014/main" id="{2C385A2D-37E8-40EC-9695-5E0A88A57AAD}"/>
              </a:ext>
            </a:extLst>
          </p:cNvPr>
          <p:cNvSpPr>
            <a:spLocks noChangeArrowheads="1"/>
          </p:cNvSpPr>
          <p:nvPr/>
        </p:nvSpPr>
        <p:spPr bwMode="auto">
          <a:xfrm>
            <a:off x="5060557" y="2133475"/>
            <a:ext cx="1431827" cy="1447749"/>
          </a:xfrm>
          <a:custGeom>
            <a:avLst/>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tx2"/>
            </a:solidFill>
          </a:ln>
        </p:spPr>
        <p:txBody>
          <a:bodyPr vert="horz" wrap="square" lIns="91440" tIns="45720" rIns="91440" bIns="45720" numCol="1" anchor="t" anchorCtr="0" compatLnSpc="1">
            <a:prstTxWarp prst="textNoShape">
              <a:avLst/>
            </a:prstTxWarp>
            <a:noAutofit/>
          </a:bodyPr>
          <a:lstStyle/>
          <a:p>
            <a:pPr defTabSz="914400"/>
            <a:endParaRPr lang="zh-CN" altLang="en-US" sz="1800">
              <a:solidFill>
                <a:prstClr val="black"/>
              </a:solidFill>
              <a:latin typeface="Calibri"/>
              <a:ea typeface="微软雅黑"/>
            </a:endParaRPr>
          </a:p>
        </p:txBody>
      </p:sp>
      <p:sp>
        <p:nvSpPr>
          <p:cNvPr id="21" name="矩形 20">
            <a:extLst>
              <a:ext uri="{FF2B5EF4-FFF2-40B4-BE49-F238E27FC236}">
                <a16:creationId xmlns:a16="http://schemas.microsoft.com/office/drawing/2014/main" id="{D6F6F270-9131-4F40-AE6F-7781DE403992}"/>
              </a:ext>
            </a:extLst>
          </p:cNvPr>
          <p:cNvSpPr/>
          <p:nvPr/>
        </p:nvSpPr>
        <p:spPr>
          <a:xfrm>
            <a:off x="1314407" y="1956715"/>
            <a:ext cx="1927589" cy="613694"/>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22" name="矩形 21">
            <a:extLst>
              <a:ext uri="{FF2B5EF4-FFF2-40B4-BE49-F238E27FC236}">
                <a16:creationId xmlns:a16="http://schemas.microsoft.com/office/drawing/2014/main" id="{D3B8A255-9530-4A42-95E6-0D34C4A8C8D1}"/>
              </a:ext>
            </a:extLst>
          </p:cNvPr>
          <p:cNvSpPr/>
          <p:nvPr/>
        </p:nvSpPr>
        <p:spPr>
          <a:xfrm>
            <a:off x="902893" y="1754927"/>
            <a:ext cx="2339103" cy="307777"/>
          </a:xfrm>
          <a:prstGeom prst="rect">
            <a:avLst/>
          </a:prstGeom>
        </p:spPr>
        <p:txBody>
          <a:bodyPr wrap="none">
            <a:spAutoFit/>
          </a:bodyPr>
          <a:lstStyle/>
          <a:p>
            <a:pPr algn="r"/>
            <a:r>
              <a:rPr lang="zh-CN" altLang="en-US" sz="1400" dirty="0">
                <a:solidFill>
                  <a:schemeClr val="accent1"/>
                </a:solidFill>
                <a:latin typeface="方正兰亭黑_GBK"/>
                <a:ea typeface="方正兰亭黑_GBK"/>
              </a:rPr>
              <a:t>影响面部和全身的生长发育</a:t>
            </a:r>
          </a:p>
        </p:txBody>
      </p:sp>
      <p:sp>
        <p:nvSpPr>
          <p:cNvPr id="23" name="矩形 22">
            <a:extLst>
              <a:ext uri="{FF2B5EF4-FFF2-40B4-BE49-F238E27FC236}">
                <a16:creationId xmlns:a16="http://schemas.microsoft.com/office/drawing/2014/main" id="{328DD380-9A07-4759-9EC7-7A267795A631}"/>
              </a:ext>
            </a:extLst>
          </p:cNvPr>
          <p:cNvSpPr/>
          <p:nvPr/>
        </p:nvSpPr>
        <p:spPr>
          <a:xfrm>
            <a:off x="5813912" y="1437009"/>
            <a:ext cx="1927589"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24" name="矩形 23">
            <a:extLst>
              <a:ext uri="{FF2B5EF4-FFF2-40B4-BE49-F238E27FC236}">
                <a16:creationId xmlns:a16="http://schemas.microsoft.com/office/drawing/2014/main" id="{E1685B31-33D0-4E15-ADF5-9A37DCFBBB5F}"/>
              </a:ext>
            </a:extLst>
          </p:cNvPr>
          <p:cNvSpPr/>
          <p:nvPr/>
        </p:nvSpPr>
        <p:spPr>
          <a:xfrm>
            <a:off x="5813912" y="1235221"/>
            <a:ext cx="1441420" cy="307777"/>
          </a:xfrm>
          <a:prstGeom prst="rect">
            <a:avLst/>
          </a:prstGeom>
        </p:spPr>
        <p:txBody>
          <a:bodyPr wrap="none">
            <a:spAutoFit/>
          </a:bodyPr>
          <a:lstStyle/>
          <a:p>
            <a:r>
              <a:rPr lang="zh-CN" altLang="en-US" sz="1400" dirty="0">
                <a:solidFill>
                  <a:schemeClr val="accent2">
                    <a:lumMod val="75000"/>
                  </a:schemeClr>
                </a:solidFill>
                <a:latin typeface="方正兰亭黑_GBK"/>
                <a:ea typeface="方正兰亭黑_GBK"/>
              </a:rPr>
              <a:t>牙源性病灶感染</a:t>
            </a:r>
          </a:p>
        </p:txBody>
      </p:sp>
      <p:sp>
        <p:nvSpPr>
          <p:cNvPr id="25" name="矩形 24">
            <a:extLst>
              <a:ext uri="{FF2B5EF4-FFF2-40B4-BE49-F238E27FC236}">
                <a16:creationId xmlns:a16="http://schemas.microsoft.com/office/drawing/2014/main" id="{4CB762E4-7DBC-41A5-A8A5-2B4E44DC87B4}"/>
              </a:ext>
            </a:extLst>
          </p:cNvPr>
          <p:cNvSpPr/>
          <p:nvPr/>
        </p:nvSpPr>
        <p:spPr>
          <a:xfrm>
            <a:off x="6508306" y="2919207"/>
            <a:ext cx="1927589" cy="613694"/>
          </a:xfrm>
          <a:prstGeom prst="rect">
            <a:avLst/>
          </a:prstGeom>
        </p:spPr>
        <p:txBody>
          <a:bodyPr wrap="square">
            <a:spAutoFit/>
          </a:bodyPr>
          <a:lstStyle/>
          <a:p>
            <a:pPr>
              <a:lnSpc>
                <a:spcPct val="150000"/>
              </a:lnSpc>
              <a:buFont typeface="Arial"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点击添加文本内容点击添加文本内容</a:t>
            </a:r>
          </a:p>
        </p:txBody>
      </p:sp>
      <p:sp>
        <p:nvSpPr>
          <p:cNvPr id="26" name="矩形 25">
            <a:extLst>
              <a:ext uri="{FF2B5EF4-FFF2-40B4-BE49-F238E27FC236}">
                <a16:creationId xmlns:a16="http://schemas.microsoft.com/office/drawing/2014/main" id="{F13D0465-2200-43B5-8E9B-AFF78881636E}"/>
              </a:ext>
            </a:extLst>
          </p:cNvPr>
          <p:cNvSpPr/>
          <p:nvPr/>
        </p:nvSpPr>
        <p:spPr>
          <a:xfrm>
            <a:off x="6508306" y="2717419"/>
            <a:ext cx="1261884" cy="307777"/>
          </a:xfrm>
          <a:prstGeom prst="rect">
            <a:avLst/>
          </a:prstGeom>
        </p:spPr>
        <p:txBody>
          <a:bodyPr wrap="none">
            <a:spAutoFit/>
          </a:bodyPr>
          <a:lstStyle/>
          <a:p>
            <a:r>
              <a:rPr lang="zh-CN" altLang="en-US" sz="1400" dirty="0">
                <a:solidFill>
                  <a:schemeClr val="accent4">
                    <a:lumMod val="75000"/>
                  </a:schemeClr>
                </a:solidFill>
                <a:latin typeface="方正兰亭黑_GBK"/>
                <a:ea typeface="方正兰亭黑_GBK"/>
              </a:rPr>
              <a:t>影响正确发音</a:t>
            </a:r>
          </a:p>
        </p:txBody>
      </p:sp>
      <p:sp>
        <p:nvSpPr>
          <p:cNvPr id="27" name="矩形 26">
            <a:extLst>
              <a:ext uri="{FF2B5EF4-FFF2-40B4-BE49-F238E27FC236}">
                <a16:creationId xmlns:a16="http://schemas.microsoft.com/office/drawing/2014/main" id="{A86078F4-5393-4CAB-98B4-075DF0653644}"/>
              </a:ext>
            </a:extLst>
          </p:cNvPr>
          <p:cNvSpPr/>
          <p:nvPr/>
        </p:nvSpPr>
        <p:spPr>
          <a:xfrm>
            <a:off x="2195974" y="3728832"/>
            <a:ext cx="1927589" cy="613694"/>
          </a:xfrm>
          <a:prstGeom prst="rect">
            <a:avLst/>
          </a:prstGeom>
        </p:spPr>
        <p:txBody>
          <a:bodyPr wrap="square">
            <a:spAutoFit/>
          </a:bodyPr>
          <a:lstStyle/>
          <a:p>
            <a:pPr algn="r">
              <a:lnSpc>
                <a:spcPct val="150000"/>
              </a:lnSpc>
              <a:buFont typeface="Arial"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点击添加文本内容点击添加文本内容</a:t>
            </a:r>
          </a:p>
        </p:txBody>
      </p:sp>
      <p:sp>
        <p:nvSpPr>
          <p:cNvPr id="28" name="矩形 27">
            <a:extLst>
              <a:ext uri="{FF2B5EF4-FFF2-40B4-BE49-F238E27FC236}">
                <a16:creationId xmlns:a16="http://schemas.microsoft.com/office/drawing/2014/main" id="{50F5DB7C-C86A-4F81-9225-75E53A35978B}"/>
              </a:ext>
            </a:extLst>
          </p:cNvPr>
          <p:cNvSpPr/>
          <p:nvPr/>
        </p:nvSpPr>
        <p:spPr>
          <a:xfrm>
            <a:off x="1784460" y="3313684"/>
            <a:ext cx="2339103" cy="523220"/>
          </a:xfrm>
          <a:prstGeom prst="rect">
            <a:avLst/>
          </a:prstGeom>
        </p:spPr>
        <p:txBody>
          <a:bodyPr wrap="none">
            <a:spAutoFit/>
          </a:bodyPr>
          <a:lstStyle/>
          <a:p>
            <a:pPr algn="r"/>
            <a:r>
              <a:rPr lang="zh-CN" altLang="en-US" sz="1400" dirty="0">
                <a:solidFill>
                  <a:schemeClr val="accent3"/>
                </a:solidFill>
                <a:latin typeface="方正兰亭黑_GBK"/>
                <a:ea typeface="方正兰亭黑_GBK"/>
              </a:rPr>
              <a:t>影响美观</a:t>
            </a:r>
          </a:p>
          <a:p>
            <a:pPr algn="r"/>
            <a:r>
              <a:rPr lang="zh-CN" altLang="en-US" sz="1400" dirty="0">
                <a:solidFill>
                  <a:schemeClr val="accent3"/>
                </a:solidFill>
                <a:latin typeface="方正兰亭黑_GBK"/>
                <a:ea typeface="方正兰亭黑_GBK"/>
              </a:rPr>
              <a:t>给儿童心理造成一定的影响</a:t>
            </a:r>
          </a:p>
        </p:txBody>
      </p:sp>
    </p:spTree>
    <p:extLst>
      <p:ext uri="{BB962C8B-B14F-4D97-AF65-F5344CB8AC3E}">
        <p14:creationId xmlns:p14="http://schemas.microsoft.com/office/powerpoint/2010/main" val="4202769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par>
                                <p:cTn id="20" presetID="25" presetClass="entr" presetSubtype="0"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par>
                                <p:cTn id="30" presetID="25" presetClass="entr" presetSubtype="0" fill="hold" grpId="0" nodeType="withEffect">
                                  <p:stCondLst>
                                    <p:cond delay="5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
                                        </p:tgtEl>
                                      </p:cBhvr>
                                    </p:animEffect>
                                  </p:childTnLst>
                                </p:cTn>
                              </p:par>
                              <p:par>
                                <p:cTn id="40" presetID="25" presetClass="entr" presetSubtype="0" fill="hold" grpId="0" nodeType="withEffect">
                                  <p:stCondLst>
                                    <p:cond delay="5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5" dur="1000" fill="hold"/>
                                        <p:tgtEl>
                                          <p:spTgt spid="7"/>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7"/>
                                        </p:tgtEl>
                                      </p:cBhvr>
                                    </p:animEffect>
                                  </p:childTnLst>
                                </p:cTn>
                              </p:par>
                              <p:par>
                                <p:cTn id="50" presetID="25" presetClass="entr" presetSubtype="0" fill="hold" grpId="0" nodeType="withEffect">
                                  <p:stCondLst>
                                    <p:cond delay="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gtEl>
                                      </p:cBhvr>
                                    </p:animEffect>
                                  </p:childTnLst>
                                </p:cTn>
                              </p:par>
                              <p:par>
                                <p:cTn id="60" presetID="25" presetClass="entr" presetSubtype="0"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5" dur="1000" fill="hold"/>
                                        <p:tgtEl>
                                          <p:spTgt spid="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
                                        </p:tgtEl>
                                      </p:cBhvr>
                                    </p:animEffect>
                                  </p:childTnLst>
                                </p:cTn>
                              </p:par>
                              <p:par>
                                <p:cTn id="70" presetID="25" presetClass="entr" presetSubtype="0" fill="hold" grpId="0" nodeType="withEffect">
                                  <p:stCondLst>
                                    <p:cond delay="5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5" dur="1000" fill="hold"/>
                                        <p:tgtEl>
                                          <p:spTgt spid="10"/>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0"/>
                                        </p:tgtEl>
                                      </p:cBhvr>
                                    </p:animEffect>
                                  </p:childTnLst>
                                </p:cTn>
                              </p:par>
                              <p:par>
                                <p:cTn id="80" presetID="25" presetClass="entr" presetSubtype="0" fill="hold" grpId="0" nodeType="withEffect">
                                  <p:stCondLst>
                                    <p:cond delay="50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5" dur="1000" fill="hold"/>
                                        <p:tgtEl>
                                          <p:spTgt spid="11"/>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
                                        </p:tgtEl>
                                      </p:cBhvr>
                                    </p:animEffect>
                                  </p:childTnLst>
                                </p:cTn>
                              </p:par>
                              <p:par>
                                <p:cTn id="90" presetID="25" presetClass="entr" presetSubtype="0" fill="hold" grpId="0" nodeType="withEffect">
                                  <p:stCondLst>
                                    <p:cond delay="50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5" dur="1000" fill="hold"/>
                                        <p:tgtEl>
                                          <p:spTgt spid="12"/>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2"/>
                                        </p:tgtEl>
                                      </p:cBhvr>
                                    </p:animEffect>
                                  </p:childTnLst>
                                </p:cTn>
                              </p:par>
                              <p:par>
                                <p:cTn id="100" presetID="25" presetClass="entr" presetSubtype="0" fill="hold" grpId="0" nodeType="withEffect">
                                  <p:stCondLst>
                                    <p:cond delay="50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5" dur="1000" fill="hold"/>
                                        <p:tgtEl>
                                          <p:spTgt spid="13"/>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13"/>
                                        </p:tgtEl>
                                      </p:cBhvr>
                                    </p:animEffect>
                                  </p:childTnLst>
                                </p:cTn>
                              </p:par>
                              <p:par>
                                <p:cTn id="110" presetID="25" presetClass="entr" presetSubtype="0" fill="hold" nodeType="withEffect">
                                  <p:stCondLst>
                                    <p:cond delay="50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5" dur="1000" fill="hold"/>
                                        <p:tgtEl>
                                          <p:spTgt spid="14"/>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14"/>
                                        </p:tgtEl>
                                      </p:cBhvr>
                                    </p:animEffect>
                                  </p:childTnLst>
                                </p:cTn>
                              </p:par>
                              <p:par>
                                <p:cTn id="120" presetID="25" presetClass="entr" presetSubtype="0" fill="hold" grpId="0" nodeType="withEffect">
                                  <p:stCondLst>
                                    <p:cond delay="500"/>
                                  </p:stCondLst>
                                  <p:childTnLst>
                                    <p:set>
                                      <p:cBhvr>
                                        <p:cTn id="121" dur="1" fill="hold">
                                          <p:stCondLst>
                                            <p:cond delay="0"/>
                                          </p:stCondLst>
                                        </p:cTn>
                                        <p:tgtEl>
                                          <p:spTgt spid="18"/>
                                        </p:tgtEl>
                                        <p:attrNameLst>
                                          <p:attrName>style.visibility</p:attrName>
                                        </p:attrNameLst>
                                      </p:cBhvr>
                                      <p:to>
                                        <p:strVal val="visible"/>
                                      </p:to>
                                    </p:set>
                                    <p:anim calcmode="lin" valueType="num">
                                      <p:cBhvr>
                                        <p:cTn id="12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25" dur="1000" fill="hold"/>
                                        <p:tgtEl>
                                          <p:spTgt spid="18"/>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8"/>
                                        </p:tgtEl>
                                      </p:cBhvr>
                                    </p:animEffect>
                                  </p:childTnLst>
                                </p:cTn>
                              </p:par>
                              <p:par>
                                <p:cTn id="130" presetID="25" presetClass="entr" presetSubtype="0" fill="hold" grpId="0" nodeType="withEffect">
                                  <p:stCondLst>
                                    <p:cond delay="500"/>
                                  </p:stCondLst>
                                  <p:childTnLst>
                                    <p:set>
                                      <p:cBhvr>
                                        <p:cTn id="131" dur="1" fill="hold">
                                          <p:stCondLst>
                                            <p:cond delay="0"/>
                                          </p:stCondLst>
                                        </p:cTn>
                                        <p:tgtEl>
                                          <p:spTgt spid="19"/>
                                        </p:tgtEl>
                                        <p:attrNameLst>
                                          <p:attrName>style.visibility</p:attrName>
                                        </p:attrNameLst>
                                      </p:cBhvr>
                                      <p:to>
                                        <p:strVal val="visible"/>
                                      </p:to>
                                    </p:set>
                                    <p:anim calcmode="lin" valueType="num">
                                      <p:cBhvr>
                                        <p:cTn id="13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3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35" dur="1000" fill="hold"/>
                                        <p:tgtEl>
                                          <p:spTgt spid="19"/>
                                        </p:tgtEl>
                                        <p:attrNameLst>
                                          <p:attrName>ppt_h</p:attrName>
                                        </p:attrNameLst>
                                      </p:cBhvr>
                                      <p:tavLst>
                                        <p:tav tm="0">
                                          <p:val>
                                            <p:strVal val="#ppt_h"/>
                                          </p:val>
                                        </p:tav>
                                        <p:tav tm="100000">
                                          <p:val>
                                            <p:strVal val="#ppt_h"/>
                                          </p:val>
                                        </p:tav>
                                      </p:tavLst>
                                    </p:anim>
                                    <p:anim calcmode="lin" valueType="num">
                                      <p:cBhvr>
                                        <p:cTn id="13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3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39" dur="1000" decel="50000">
                                          <p:stCondLst>
                                            <p:cond delay="0"/>
                                          </p:stCondLst>
                                        </p:cTn>
                                        <p:tgtEl>
                                          <p:spTgt spid="19"/>
                                        </p:tgtEl>
                                      </p:cBhvr>
                                    </p:animEffect>
                                  </p:childTnLst>
                                </p:cTn>
                              </p:par>
                              <p:par>
                                <p:cTn id="140" presetID="25" presetClass="entr" presetSubtype="0" fill="hold" grpId="0" nodeType="withEffect">
                                  <p:stCondLst>
                                    <p:cond delay="50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4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45" dur="1000" fill="hold"/>
                                        <p:tgtEl>
                                          <p:spTgt spid="20"/>
                                        </p:tgtEl>
                                        <p:attrNameLst>
                                          <p:attrName>ppt_h</p:attrName>
                                        </p:attrNameLst>
                                      </p:cBhvr>
                                      <p:tavLst>
                                        <p:tav tm="0">
                                          <p:val>
                                            <p:strVal val="#ppt_h"/>
                                          </p:val>
                                        </p:tav>
                                        <p:tav tm="100000">
                                          <p:val>
                                            <p:strVal val="#ppt_h"/>
                                          </p:val>
                                        </p:tav>
                                      </p:tavLst>
                                    </p:anim>
                                    <p:anim calcmode="lin" valueType="num">
                                      <p:cBhvr>
                                        <p:cTn id="14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4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4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9" dur="1000" decel="50000">
                                          <p:stCondLst>
                                            <p:cond delay="0"/>
                                          </p:stCondLst>
                                        </p:cTn>
                                        <p:tgtEl>
                                          <p:spTgt spid="20"/>
                                        </p:tgtEl>
                                      </p:cBhvr>
                                    </p:animEffect>
                                  </p:childTnLst>
                                </p:cTn>
                              </p:par>
                              <p:par>
                                <p:cTn id="150" presetID="25" presetClass="entr" presetSubtype="0" fill="hold" grpId="0" nodeType="withEffect">
                                  <p:stCondLst>
                                    <p:cond delay="500"/>
                                  </p:stCondLst>
                                  <p:childTnLst>
                                    <p:set>
                                      <p:cBhvr>
                                        <p:cTn id="151" dur="1" fill="hold">
                                          <p:stCondLst>
                                            <p:cond delay="0"/>
                                          </p:stCondLst>
                                        </p:cTn>
                                        <p:tgtEl>
                                          <p:spTgt spid="21"/>
                                        </p:tgtEl>
                                        <p:attrNameLst>
                                          <p:attrName>style.visibility</p:attrName>
                                        </p:attrNameLst>
                                      </p:cBhvr>
                                      <p:to>
                                        <p:strVal val="visible"/>
                                      </p:to>
                                    </p:set>
                                    <p:anim calcmode="lin" valueType="num">
                                      <p:cBhvr>
                                        <p:cTn id="15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55" dur="1000" fill="hold"/>
                                        <p:tgtEl>
                                          <p:spTgt spid="21"/>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21"/>
                                        </p:tgtEl>
                                      </p:cBhvr>
                                    </p:animEffect>
                                  </p:childTnLst>
                                </p:cTn>
                              </p:par>
                              <p:par>
                                <p:cTn id="160" presetID="25" presetClass="entr" presetSubtype="0" fill="hold" grpId="0" nodeType="withEffect">
                                  <p:stCondLst>
                                    <p:cond delay="500"/>
                                  </p:stCondLst>
                                  <p:childTnLst>
                                    <p:set>
                                      <p:cBhvr>
                                        <p:cTn id="161" dur="1" fill="hold">
                                          <p:stCondLst>
                                            <p:cond delay="0"/>
                                          </p:stCondLst>
                                        </p:cTn>
                                        <p:tgtEl>
                                          <p:spTgt spid="22"/>
                                        </p:tgtEl>
                                        <p:attrNameLst>
                                          <p:attrName>style.visibility</p:attrName>
                                        </p:attrNameLst>
                                      </p:cBhvr>
                                      <p:to>
                                        <p:strVal val="visible"/>
                                      </p:to>
                                    </p:set>
                                    <p:anim calcmode="lin" valueType="num">
                                      <p:cBhvr>
                                        <p:cTn id="16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6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6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65" dur="1000" fill="hold"/>
                                        <p:tgtEl>
                                          <p:spTgt spid="22"/>
                                        </p:tgtEl>
                                        <p:attrNameLst>
                                          <p:attrName>ppt_h</p:attrName>
                                        </p:attrNameLst>
                                      </p:cBhvr>
                                      <p:tavLst>
                                        <p:tav tm="0">
                                          <p:val>
                                            <p:strVal val="#ppt_h"/>
                                          </p:val>
                                        </p:tav>
                                        <p:tav tm="100000">
                                          <p:val>
                                            <p:strVal val="#ppt_h"/>
                                          </p:val>
                                        </p:tav>
                                      </p:tavLst>
                                    </p:anim>
                                    <p:anim calcmode="lin" valueType="num">
                                      <p:cBhvr>
                                        <p:cTn id="16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6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6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69" dur="1000" decel="50000">
                                          <p:stCondLst>
                                            <p:cond delay="0"/>
                                          </p:stCondLst>
                                        </p:cTn>
                                        <p:tgtEl>
                                          <p:spTgt spid="22"/>
                                        </p:tgtEl>
                                      </p:cBhvr>
                                    </p:animEffect>
                                  </p:childTnLst>
                                </p:cTn>
                              </p:par>
                              <p:par>
                                <p:cTn id="170" presetID="25" presetClass="entr" presetSubtype="0" fill="hold" grpId="0" nodeType="withEffect">
                                  <p:stCondLst>
                                    <p:cond delay="500"/>
                                  </p:stCondLst>
                                  <p:childTnLst>
                                    <p:set>
                                      <p:cBhvr>
                                        <p:cTn id="171" dur="1" fill="hold">
                                          <p:stCondLst>
                                            <p:cond delay="0"/>
                                          </p:stCondLst>
                                        </p:cTn>
                                        <p:tgtEl>
                                          <p:spTgt spid="23"/>
                                        </p:tgtEl>
                                        <p:attrNameLst>
                                          <p:attrName>style.visibility</p:attrName>
                                        </p:attrNameLst>
                                      </p:cBhvr>
                                      <p:to>
                                        <p:strVal val="visible"/>
                                      </p:to>
                                    </p:set>
                                    <p:anim calcmode="lin" valueType="num">
                                      <p:cBhvr>
                                        <p:cTn id="17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75" dur="1000" fill="hold"/>
                                        <p:tgtEl>
                                          <p:spTgt spid="23"/>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23"/>
                                        </p:tgtEl>
                                      </p:cBhvr>
                                    </p:animEffect>
                                  </p:childTnLst>
                                </p:cTn>
                              </p:par>
                              <p:par>
                                <p:cTn id="180" presetID="25" presetClass="entr" presetSubtype="0" fill="hold" grpId="0" nodeType="withEffect">
                                  <p:stCondLst>
                                    <p:cond delay="500"/>
                                  </p:stCondLst>
                                  <p:childTnLst>
                                    <p:set>
                                      <p:cBhvr>
                                        <p:cTn id="181" dur="1" fill="hold">
                                          <p:stCondLst>
                                            <p:cond delay="0"/>
                                          </p:stCondLst>
                                        </p:cTn>
                                        <p:tgtEl>
                                          <p:spTgt spid="24"/>
                                        </p:tgtEl>
                                        <p:attrNameLst>
                                          <p:attrName>style.visibility</p:attrName>
                                        </p:attrNameLst>
                                      </p:cBhvr>
                                      <p:to>
                                        <p:strVal val="visible"/>
                                      </p:to>
                                    </p:set>
                                    <p:anim calcmode="lin" valueType="num">
                                      <p:cBhvr>
                                        <p:cTn id="182"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83"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84"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85" dur="1000" fill="hold"/>
                                        <p:tgtEl>
                                          <p:spTgt spid="24"/>
                                        </p:tgtEl>
                                        <p:attrNameLst>
                                          <p:attrName>ppt_h</p:attrName>
                                        </p:attrNameLst>
                                      </p:cBhvr>
                                      <p:tavLst>
                                        <p:tav tm="0">
                                          <p:val>
                                            <p:strVal val="#ppt_h"/>
                                          </p:val>
                                        </p:tav>
                                        <p:tav tm="100000">
                                          <p:val>
                                            <p:strVal val="#ppt_h"/>
                                          </p:val>
                                        </p:tav>
                                      </p:tavLst>
                                    </p:anim>
                                    <p:anim calcmode="lin" valueType="num">
                                      <p:cBhvr>
                                        <p:cTn id="186"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87"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88"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89" dur="1000" decel="50000">
                                          <p:stCondLst>
                                            <p:cond delay="0"/>
                                          </p:stCondLst>
                                        </p:cTn>
                                        <p:tgtEl>
                                          <p:spTgt spid="24"/>
                                        </p:tgtEl>
                                      </p:cBhvr>
                                    </p:animEffect>
                                  </p:childTnLst>
                                </p:cTn>
                              </p:par>
                              <p:par>
                                <p:cTn id="190" presetID="25" presetClass="entr" presetSubtype="0" fill="hold" grpId="0" nodeType="withEffect">
                                  <p:stCondLst>
                                    <p:cond delay="500"/>
                                  </p:stCondLst>
                                  <p:childTnLst>
                                    <p:set>
                                      <p:cBhvr>
                                        <p:cTn id="191" dur="1" fill="hold">
                                          <p:stCondLst>
                                            <p:cond delay="0"/>
                                          </p:stCondLst>
                                        </p:cTn>
                                        <p:tgtEl>
                                          <p:spTgt spid="25"/>
                                        </p:tgtEl>
                                        <p:attrNameLst>
                                          <p:attrName>style.visibility</p:attrName>
                                        </p:attrNameLst>
                                      </p:cBhvr>
                                      <p:to>
                                        <p:strVal val="visible"/>
                                      </p:to>
                                    </p:set>
                                    <p:anim calcmode="lin" valueType="num">
                                      <p:cBhvr>
                                        <p:cTn id="192"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93"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94"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95" dur="1000" fill="hold"/>
                                        <p:tgtEl>
                                          <p:spTgt spid="25"/>
                                        </p:tgtEl>
                                        <p:attrNameLst>
                                          <p:attrName>ppt_h</p:attrName>
                                        </p:attrNameLst>
                                      </p:cBhvr>
                                      <p:tavLst>
                                        <p:tav tm="0">
                                          <p:val>
                                            <p:strVal val="#ppt_h"/>
                                          </p:val>
                                        </p:tav>
                                        <p:tav tm="100000">
                                          <p:val>
                                            <p:strVal val="#ppt_h"/>
                                          </p:val>
                                        </p:tav>
                                      </p:tavLst>
                                    </p:anim>
                                    <p:anim calcmode="lin" valueType="num">
                                      <p:cBhvr>
                                        <p:cTn id="196"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97"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98"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99" dur="1000" decel="50000">
                                          <p:stCondLst>
                                            <p:cond delay="0"/>
                                          </p:stCondLst>
                                        </p:cTn>
                                        <p:tgtEl>
                                          <p:spTgt spid="25"/>
                                        </p:tgtEl>
                                      </p:cBhvr>
                                    </p:animEffect>
                                  </p:childTnLst>
                                </p:cTn>
                              </p:par>
                              <p:par>
                                <p:cTn id="200" presetID="25" presetClass="entr" presetSubtype="0" fill="hold" grpId="0" nodeType="withEffect">
                                  <p:stCondLst>
                                    <p:cond delay="500"/>
                                  </p:stCondLst>
                                  <p:childTnLst>
                                    <p:set>
                                      <p:cBhvr>
                                        <p:cTn id="201" dur="1" fill="hold">
                                          <p:stCondLst>
                                            <p:cond delay="0"/>
                                          </p:stCondLst>
                                        </p:cTn>
                                        <p:tgtEl>
                                          <p:spTgt spid="26"/>
                                        </p:tgtEl>
                                        <p:attrNameLst>
                                          <p:attrName>style.visibility</p:attrName>
                                        </p:attrNameLst>
                                      </p:cBhvr>
                                      <p:to>
                                        <p:strVal val="visible"/>
                                      </p:to>
                                    </p:set>
                                    <p:anim calcmode="lin" valueType="num">
                                      <p:cBhvr>
                                        <p:cTn id="202"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03"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04"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05" dur="1000" fill="hold"/>
                                        <p:tgtEl>
                                          <p:spTgt spid="26"/>
                                        </p:tgtEl>
                                        <p:attrNameLst>
                                          <p:attrName>ppt_h</p:attrName>
                                        </p:attrNameLst>
                                      </p:cBhvr>
                                      <p:tavLst>
                                        <p:tav tm="0">
                                          <p:val>
                                            <p:strVal val="#ppt_h"/>
                                          </p:val>
                                        </p:tav>
                                        <p:tav tm="100000">
                                          <p:val>
                                            <p:strVal val="#ppt_h"/>
                                          </p:val>
                                        </p:tav>
                                      </p:tavLst>
                                    </p:anim>
                                    <p:anim calcmode="lin" valueType="num">
                                      <p:cBhvr>
                                        <p:cTn id="206"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07"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08"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09" dur="1000" decel="50000">
                                          <p:stCondLst>
                                            <p:cond delay="0"/>
                                          </p:stCondLst>
                                        </p:cTn>
                                        <p:tgtEl>
                                          <p:spTgt spid="26"/>
                                        </p:tgtEl>
                                      </p:cBhvr>
                                    </p:animEffect>
                                  </p:childTnLst>
                                </p:cTn>
                              </p:par>
                              <p:par>
                                <p:cTn id="210" presetID="25" presetClass="entr" presetSubtype="0" fill="hold" grpId="0" nodeType="withEffect">
                                  <p:stCondLst>
                                    <p:cond delay="500"/>
                                  </p:stCondLst>
                                  <p:childTnLst>
                                    <p:set>
                                      <p:cBhvr>
                                        <p:cTn id="211" dur="1" fill="hold">
                                          <p:stCondLst>
                                            <p:cond delay="0"/>
                                          </p:stCondLst>
                                        </p:cTn>
                                        <p:tgtEl>
                                          <p:spTgt spid="27"/>
                                        </p:tgtEl>
                                        <p:attrNameLst>
                                          <p:attrName>style.visibility</p:attrName>
                                        </p:attrNameLst>
                                      </p:cBhvr>
                                      <p:to>
                                        <p:strVal val="visible"/>
                                      </p:to>
                                    </p:set>
                                    <p:anim calcmode="lin" valueType="num">
                                      <p:cBhvr>
                                        <p:cTn id="212"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213"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14"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15" dur="1000" fill="hold"/>
                                        <p:tgtEl>
                                          <p:spTgt spid="27"/>
                                        </p:tgtEl>
                                        <p:attrNameLst>
                                          <p:attrName>ppt_h</p:attrName>
                                        </p:attrNameLst>
                                      </p:cBhvr>
                                      <p:tavLst>
                                        <p:tav tm="0">
                                          <p:val>
                                            <p:strVal val="#ppt_h"/>
                                          </p:val>
                                        </p:tav>
                                        <p:tav tm="100000">
                                          <p:val>
                                            <p:strVal val="#ppt_h"/>
                                          </p:val>
                                        </p:tav>
                                      </p:tavLst>
                                    </p:anim>
                                    <p:anim calcmode="lin" valueType="num">
                                      <p:cBhvr>
                                        <p:cTn id="216"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17"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18"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19" dur="1000" decel="50000">
                                          <p:stCondLst>
                                            <p:cond delay="0"/>
                                          </p:stCondLst>
                                        </p:cTn>
                                        <p:tgtEl>
                                          <p:spTgt spid="27"/>
                                        </p:tgtEl>
                                      </p:cBhvr>
                                    </p:animEffect>
                                  </p:childTnLst>
                                </p:cTn>
                              </p:par>
                              <p:par>
                                <p:cTn id="220" presetID="25" presetClass="entr" presetSubtype="0" fill="hold" grpId="0" nodeType="withEffect">
                                  <p:stCondLst>
                                    <p:cond delay="500"/>
                                  </p:stCondLst>
                                  <p:childTnLst>
                                    <p:set>
                                      <p:cBhvr>
                                        <p:cTn id="221" dur="1" fill="hold">
                                          <p:stCondLst>
                                            <p:cond delay="0"/>
                                          </p:stCondLst>
                                        </p:cTn>
                                        <p:tgtEl>
                                          <p:spTgt spid="28"/>
                                        </p:tgtEl>
                                        <p:attrNameLst>
                                          <p:attrName>style.visibility</p:attrName>
                                        </p:attrNameLst>
                                      </p:cBhvr>
                                      <p:to>
                                        <p:strVal val="visible"/>
                                      </p:to>
                                    </p:set>
                                    <p:anim calcmode="lin" valueType="num">
                                      <p:cBhvr>
                                        <p:cTn id="222"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23"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24"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25" dur="1000" fill="hold"/>
                                        <p:tgtEl>
                                          <p:spTgt spid="28"/>
                                        </p:tgtEl>
                                        <p:attrNameLst>
                                          <p:attrName>ppt_h</p:attrName>
                                        </p:attrNameLst>
                                      </p:cBhvr>
                                      <p:tavLst>
                                        <p:tav tm="0">
                                          <p:val>
                                            <p:strVal val="#ppt_h"/>
                                          </p:val>
                                        </p:tav>
                                        <p:tav tm="100000">
                                          <p:val>
                                            <p:strVal val="#ppt_h"/>
                                          </p:val>
                                        </p:tav>
                                      </p:tavLst>
                                    </p:anim>
                                    <p:anim calcmode="lin" valueType="num">
                                      <p:cBhvr>
                                        <p:cTn id="226"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27"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28"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29"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2AD735-A5FC-47BA-BE36-1CE5E4307C9F}"/>
              </a:ext>
            </a:extLst>
          </p:cNvPr>
          <p:cNvGrpSpPr/>
          <p:nvPr/>
        </p:nvGrpSpPr>
        <p:grpSpPr>
          <a:xfrm>
            <a:off x="174540" y="110266"/>
            <a:ext cx="3145413" cy="584775"/>
            <a:chOff x="174540" y="110266"/>
            <a:chExt cx="3145413" cy="584775"/>
          </a:xfrm>
        </p:grpSpPr>
        <p:sp>
          <p:nvSpPr>
            <p:cNvPr id="110" name="文本框 6"/>
            <p:cNvSpPr txBox="1">
              <a:spLocks noChangeArrowheads="1"/>
            </p:cNvSpPr>
            <p:nvPr/>
          </p:nvSpPr>
          <p:spPr bwMode="auto">
            <a:xfrm>
              <a:off x="195123" y="3476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0266"/>
              <a:ext cx="3145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儿童常见牙齿问题</a:t>
              </a:r>
              <a:r>
                <a:rPr lang="en-US" altLang="zh-CN" sz="1600" dirty="0">
                  <a:solidFill>
                    <a:srgbClr val="FF7862"/>
                  </a:solidFill>
                  <a:latin typeface="微软雅黑" panose="020B0503020204020204" pitchFamily="34" charset="-122"/>
                  <a:ea typeface="微软雅黑" panose="020B0503020204020204" pitchFamily="34" charset="-122"/>
                </a:rPr>
                <a:t>-</a:t>
              </a:r>
              <a:r>
                <a:rPr lang="zh-CN" altLang="en-US" sz="1600" dirty="0">
                  <a:solidFill>
                    <a:srgbClr val="FF7862"/>
                  </a:solidFill>
                  <a:latin typeface="微软雅黑" panose="020B0503020204020204" pitchFamily="34" charset="-122"/>
                  <a:ea typeface="微软雅黑" panose="020B0503020204020204" pitchFamily="34" charset="-122"/>
                </a:rPr>
                <a:t>乳牙患龋特点</a:t>
              </a:r>
            </a:p>
            <a:p>
              <a:pPr fontAlgn="base">
                <a:spcBef>
                  <a:spcPct val="0"/>
                </a:spcBef>
                <a:spcAft>
                  <a:spcPct val="0"/>
                </a:spcAft>
                <a:defRPr/>
              </a:pPr>
              <a:endParaRPr lang="zh-CN" altLang="en-US" sz="1600" dirty="0">
                <a:solidFill>
                  <a:srgbClr val="FF7862"/>
                </a:solidFill>
                <a:latin typeface="微软雅黑" panose="020B0503020204020204" pitchFamily="34" charset="-122"/>
                <a:ea typeface="微软雅黑" panose="020B0503020204020204" pitchFamily="34" charset="-122"/>
              </a:endParaRPr>
            </a:p>
          </p:txBody>
        </p:sp>
      </p:grpSp>
      <p:cxnSp>
        <p:nvCxnSpPr>
          <p:cNvPr id="4" name="Straight Connector 7">
            <a:extLst>
              <a:ext uri="{FF2B5EF4-FFF2-40B4-BE49-F238E27FC236}">
                <a16:creationId xmlns:a16="http://schemas.microsoft.com/office/drawing/2014/main" id="{941E6D7D-11DB-4A69-9E78-A91904D56DAE}"/>
              </a:ext>
            </a:extLst>
          </p:cNvPr>
          <p:cNvCxnSpPr>
            <a:stCxn id="5" idx="6"/>
            <a:endCxn id="7" idx="2"/>
          </p:cNvCxnSpPr>
          <p:nvPr/>
        </p:nvCxnSpPr>
        <p:spPr>
          <a:xfrm>
            <a:off x="900943" y="3917770"/>
            <a:ext cx="7161454" cy="0"/>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5" name="Oval 9">
            <a:extLst>
              <a:ext uri="{FF2B5EF4-FFF2-40B4-BE49-F238E27FC236}">
                <a16:creationId xmlns:a16="http://schemas.microsoft.com/office/drawing/2014/main" id="{7124AAA0-565B-47E7-A0D7-20344578CFF2}"/>
              </a:ext>
            </a:extLst>
          </p:cNvPr>
          <p:cNvSpPr/>
          <p:nvPr/>
        </p:nvSpPr>
        <p:spPr>
          <a:xfrm>
            <a:off x="204217" y="3569407"/>
            <a:ext cx="696726" cy="69672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6" name="Isosceles Triangle 40">
            <a:extLst>
              <a:ext uri="{FF2B5EF4-FFF2-40B4-BE49-F238E27FC236}">
                <a16:creationId xmlns:a16="http://schemas.microsoft.com/office/drawing/2014/main" id="{56F77B82-276E-4289-8AC4-FB9A876A293D}"/>
              </a:ext>
            </a:extLst>
          </p:cNvPr>
          <p:cNvSpPr/>
          <p:nvPr/>
        </p:nvSpPr>
        <p:spPr>
          <a:xfrm rot="5400000">
            <a:off x="442159" y="3797318"/>
            <a:ext cx="279448" cy="24090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7" name="Oval 20">
            <a:extLst>
              <a:ext uri="{FF2B5EF4-FFF2-40B4-BE49-F238E27FC236}">
                <a16:creationId xmlns:a16="http://schemas.microsoft.com/office/drawing/2014/main" id="{DE7C42C3-A4BA-4B19-AB70-40A28A36EAD1}"/>
              </a:ext>
            </a:extLst>
          </p:cNvPr>
          <p:cNvSpPr/>
          <p:nvPr/>
        </p:nvSpPr>
        <p:spPr>
          <a:xfrm>
            <a:off x="8062397" y="3569407"/>
            <a:ext cx="696726" cy="69672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8" name="Rectangle 42">
            <a:extLst>
              <a:ext uri="{FF2B5EF4-FFF2-40B4-BE49-F238E27FC236}">
                <a16:creationId xmlns:a16="http://schemas.microsoft.com/office/drawing/2014/main" id="{4E1AB568-D155-4AB7-BE31-7F43BD21FB11}"/>
              </a:ext>
            </a:extLst>
          </p:cNvPr>
          <p:cNvSpPr/>
          <p:nvPr/>
        </p:nvSpPr>
        <p:spPr>
          <a:xfrm>
            <a:off x="8291700" y="3812091"/>
            <a:ext cx="238120" cy="238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9" name="Rectangle 45">
            <a:extLst>
              <a:ext uri="{FF2B5EF4-FFF2-40B4-BE49-F238E27FC236}">
                <a16:creationId xmlns:a16="http://schemas.microsoft.com/office/drawing/2014/main" id="{D57AB7D7-5765-4014-949A-21F80D5994CE}"/>
              </a:ext>
            </a:extLst>
          </p:cNvPr>
          <p:cNvSpPr/>
          <p:nvPr/>
        </p:nvSpPr>
        <p:spPr>
          <a:xfrm>
            <a:off x="289527" y="4322703"/>
            <a:ext cx="532005" cy="276999"/>
          </a:xfrm>
          <a:prstGeom prst="rect">
            <a:avLst/>
          </a:prstGeom>
        </p:spPr>
        <p:txBody>
          <a:bodyPr wrap="none">
            <a:spAutoFit/>
          </a:bodyPr>
          <a:lstStyle/>
          <a:p>
            <a:r>
              <a:rPr lang="en-US" sz="12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Start</a:t>
            </a:r>
          </a:p>
        </p:txBody>
      </p:sp>
      <p:sp>
        <p:nvSpPr>
          <p:cNvPr id="10" name="Rectangle 46">
            <a:extLst>
              <a:ext uri="{FF2B5EF4-FFF2-40B4-BE49-F238E27FC236}">
                <a16:creationId xmlns:a16="http://schemas.microsoft.com/office/drawing/2014/main" id="{3432C4A3-94A3-42C3-B1AE-CB222AF7B0F1}"/>
              </a:ext>
            </a:extLst>
          </p:cNvPr>
          <p:cNvSpPr/>
          <p:nvPr/>
        </p:nvSpPr>
        <p:spPr>
          <a:xfrm>
            <a:off x="8123390" y="3210473"/>
            <a:ext cx="609462" cy="276999"/>
          </a:xfrm>
          <a:prstGeom prst="rect">
            <a:avLst/>
          </a:prstGeom>
        </p:spPr>
        <p:txBody>
          <a:bodyPr wrap="none">
            <a:spAutoFit/>
          </a:bodyPr>
          <a:lstStyle/>
          <a:p>
            <a:r>
              <a:rPr lang="en-US" sz="12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Finish</a:t>
            </a:r>
          </a:p>
        </p:txBody>
      </p:sp>
      <p:sp>
        <p:nvSpPr>
          <p:cNvPr id="11" name="Oval 12">
            <a:extLst>
              <a:ext uri="{FF2B5EF4-FFF2-40B4-BE49-F238E27FC236}">
                <a16:creationId xmlns:a16="http://schemas.microsoft.com/office/drawing/2014/main" id="{45DB0BB5-E14B-4E3B-AB89-25F1A4130449}"/>
              </a:ext>
            </a:extLst>
          </p:cNvPr>
          <p:cNvSpPr/>
          <p:nvPr/>
        </p:nvSpPr>
        <p:spPr>
          <a:xfrm>
            <a:off x="2059729"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cxnSp>
        <p:nvCxnSpPr>
          <p:cNvPr id="12" name="Straight Connector 26">
            <a:extLst>
              <a:ext uri="{FF2B5EF4-FFF2-40B4-BE49-F238E27FC236}">
                <a16:creationId xmlns:a16="http://schemas.microsoft.com/office/drawing/2014/main" id="{8B65F394-C8BF-4A13-A235-D9662C0CA3CB}"/>
              </a:ext>
            </a:extLst>
          </p:cNvPr>
          <p:cNvCxnSpPr/>
          <p:nvPr/>
        </p:nvCxnSpPr>
        <p:spPr>
          <a:xfrm rot="16200000" flipH="1">
            <a:off x="1285716" y="2927237"/>
            <a:ext cx="1763355" cy="88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ardrop 25">
            <a:extLst>
              <a:ext uri="{FF2B5EF4-FFF2-40B4-BE49-F238E27FC236}">
                <a16:creationId xmlns:a16="http://schemas.microsoft.com/office/drawing/2014/main" id="{C528887A-8A74-42F8-B711-59C57B43776F}"/>
              </a:ext>
            </a:extLst>
          </p:cNvPr>
          <p:cNvSpPr/>
          <p:nvPr/>
        </p:nvSpPr>
        <p:spPr>
          <a:xfrm rot="8100000">
            <a:off x="1954357" y="1401579"/>
            <a:ext cx="418280" cy="418280"/>
          </a:xfrm>
          <a:prstGeom prst="teardrop">
            <a:avLst>
              <a:gd name="adj" fmla="val 1316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4" name="Oval 16">
            <a:extLst>
              <a:ext uri="{FF2B5EF4-FFF2-40B4-BE49-F238E27FC236}">
                <a16:creationId xmlns:a16="http://schemas.microsoft.com/office/drawing/2014/main" id="{6F3E6AB5-E281-4A2C-866B-AE58CA9036AF}"/>
              </a:ext>
            </a:extLst>
          </p:cNvPr>
          <p:cNvSpPr/>
          <p:nvPr/>
        </p:nvSpPr>
        <p:spPr>
          <a:xfrm>
            <a:off x="5131563"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cxnSp>
        <p:nvCxnSpPr>
          <p:cNvPr id="15" name="Straight Connector 38">
            <a:extLst>
              <a:ext uri="{FF2B5EF4-FFF2-40B4-BE49-F238E27FC236}">
                <a16:creationId xmlns:a16="http://schemas.microsoft.com/office/drawing/2014/main" id="{E960684E-B2D7-44F4-98DA-62CC9F5876FF}"/>
              </a:ext>
            </a:extLst>
          </p:cNvPr>
          <p:cNvCxnSpPr/>
          <p:nvPr/>
        </p:nvCxnSpPr>
        <p:spPr>
          <a:xfrm rot="16200000" flipH="1">
            <a:off x="4357550" y="2927237"/>
            <a:ext cx="1763355" cy="88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ardrop 37">
            <a:extLst>
              <a:ext uri="{FF2B5EF4-FFF2-40B4-BE49-F238E27FC236}">
                <a16:creationId xmlns:a16="http://schemas.microsoft.com/office/drawing/2014/main" id="{E19CADBE-0B9A-4B0F-8277-C670F593EC5C}"/>
              </a:ext>
            </a:extLst>
          </p:cNvPr>
          <p:cNvSpPr/>
          <p:nvPr/>
        </p:nvSpPr>
        <p:spPr>
          <a:xfrm rot="8100000">
            <a:off x="5026191" y="1401579"/>
            <a:ext cx="418280" cy="418280"/>
          </a:xfrm>
          <a:prstGeom prst="teardrop">
            <a:avLst>
              <a:gd name="adj" fmla="val 1316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7" name="Oval 14">
            <a:extLst>
              <a:ext uri="{FF2B5EF4-FFF2-40B4-BE49-F238E27FC236}">
                <a16:creationId xmlns:a16="http://schemas.microsoft.com/office/drawing/2014/main" id="{72159F67-654F-414A-897A-96357F879969}"/>
              </a:ext>
            </a:extLst>
          </p:cNvPr>
          <p:cNvSpPr/>
          <p:nvPr/>
        </p:nvSpPr>
        <p:spPr>
          <a:xfrm>
            <a:off x="3559927"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cxnSp>
        <p:nvCxnSpPr>
          <p:cNvPr id="18" name="Straight Connector 34">
            <a:extLst>
              <a:ext uri="{FF2B5EF4-FFF2-40B4-BE49-F238E27FC236}">
                <a16:creationId xmlns:a16="http://schemas.microsoft.com/office/drawing/2014/main" id="{9CE2CACB-7C41-4C54-B991-728B2F55C09D}"/>
              </a:ext>
            </a:extLst>
          </p:cNvPr>
          <p:cNvCxnSpPr/>
          <p:nvPr/>
        </p:nvCxnSpPr>
        <p:spPr>
          <a:xfrm rot="5400000">
            <a:off x="3199634" y="3348179"/>
            <a:ext cx="92869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ardrop 33">
            <a:extLst>
              <a:ext uri="{FF2B5EF4-FFF2-40B4-BE49-F238E27FC236}">
                <a16:creationId xmlns:a16="http://schemas.microsoft.com/office/drawing/2014/main" id="{6FCD15C5-8BAE-418D-8037-06128C35A2CC}"/>
              </a:ext>
            </a:extLst>
          </p:cNvPr>
          <p:cNvSpPr/>
          <p:nvPr/>
        </p:nvSpPr>
        <p:spPr>
          <a:xfrm rot="8100000">
            <a:off x="3455254" y="2208032"/>
            <a:ext cx="418280" cy="418280"/>
          </a:xfrm>
          <a:prstGeom prst="teardrop">
            <a:avLst>
              <a:gd name="adj" fmla="val 1316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0" name="Oval 18">
            <a:extLst>
              <a:ext uri="{FF2B5EF4-FFF2-40B4-BE49-F238E27FC236}">
                <a16:creationId xmlns:a16="http://schemas.microsoft.com/office/drawing/2014/main" id="{9F33F586-1E9B-4D88-83CA-CCBA981DBB86}"/>
              </a:ext>
            </a:extLst>
          </p:cNvPr>
          <p:cNvSpPr/>
          <p:nvPr/>
        </p:nvSpPr>
        <p:spPr>
          <a:xfrm>
            <a:off x="6703199"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cxnSp>
        <p:nvCxnSpPr>
          <p:cNvPr id="21" name="Straight Connector 24">
            <a:extLst>
              <a:ext uri="{FF2B5EF4-FFF2-40B4-BE49-F238E27FC236}">
                <a16:creationId xmlns:a16="http://schemas.microsoft.com/office/drawing/2014/main" id="{3C0D0425-A594-4FE5-81AE-C274790D6BF8}"/>
              </a:ext>
            </a:extLst>
          </p:cNvPr>
          <p:cNvCxnSpPr/>
          <p:nvPr/>
        </p:nvCxnSpPr>
        <p:spPr>
          <a:xfrm rot="5400000">
            <a:off x="6342906" y="3348179"/>
            <a:ext cx="92869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ardrop 21">
            <a:extLst>
              <a:ext uri="{FF2B5EF4-FFF2-40B4-BE49-F238E27FC236}">
                <a16:creationId xmlns:a16="http://schemas.microsoft.com/office/drawing/2014/main" id="{E9D7AF55-0277-497C-9B3C-DE97846D6063}"/>
              </a:ext>
            </a:extLst>
          </p:cNvPr>
          <p:cNvSpPr/>
          <p:nvPr/>
        </p:nvSpPr>
        <p:spPr>
          <a:xfrm rot="8100000">
            <a:off x="6598526" y="2208032"/>
            <a:ext cx="418280" cy="418280"/>
          </a:xfrm>
          <a:prstGeom prst="teardrop">
            <a:avLst>
              <a:gd name="adj" fmla="val 1316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826BB97A-F20E-4351-A28D-336C5E0298A3}"/>
              </a:ext>
            </a:extLst>
          </p:cNvPr>
          <p:cNvSpPr/>
          <p:nvPr/>
        </p:nvSpPr>
        <p:spPr>
          <a:xfrm>
            <a:off x="1394527" y="4128036"/>
            <a:ext cx="1527597" cy="73680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患龋率高</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乳牙龋的高峰时间</a:t>
            </a:r>
          </a:p>
          <a:p>
            <a:pPr algn="ct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23">
            <a:extLst>
              <a:ext uri="{FF2B5EF4-FFF2-40B4-BE49-F238E27FC236}">
                <a16:creationId xmlns:a16="http://schemas.microsoft.com/office/drawing/2014/main" id="{08E81E97-17E7-405B-9EE1-77B4F2B27E3C}"/>
              </a:ext>
            </a:extLst>
          </p:cNvPr>
          <p:cNvSpPr/>
          <p:nvPr/>
        </p:nvSpPr>
        <p:spPr>
          <a:xfrm>
            <a:off x="2938932" y="4140096"/>
            <a:ext cx="1527597" cy="889154"/>
          </a:xfrm>
          <a:prstGeom prst="rect">
            <a:avLst/>
          </a:prstGeom>
        </p:spPr>
        <p:txBody>
          <a:bodyPr wrap="square">
            <a:spAutoFit/>
          </a:bodyPr>
          <a:lstStyle/>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发病时间早</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自觉症状不明显</a:t>
            </a:r>
          </a:p>
          <a:p>
            <a:pPr algn="ctr">
              <a:lnSpc>
                <a:spcPct val="15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矩形 24">
            <a:extLst>
              <a:ext uri="{FF2B5EF4-FFF2-40B4-BE49-F238E27FC236}">
                <a16:creationId xmlns:a16="http://schemas.microsoft.com/office/drawing/2014/main" id="{E2385515-CBD3-4C37-B0BF-B4DD6D3A25DA}"/>
              </a:ext>
            </a:extLst>
          </p:cNvPr>
          <p:cNvSpPr/>
          <p:nvPr/>
        </p:nvSpPr>
        <p:spPr>
          <a:xfrm>
            <a:off x="4681458" y="4140096"/>
            <a:ext cx="1134184" cy="738344"/>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6—8</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岁发展速度快</a:t>
            </a:r>
          </a:p>
          <a:p>
            <a:pPr algn="ct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矩形 25">
            <a:extLst>
              <a:ext uri="{FF2B5EF4-FFF2-40B4-BE49-F238E27FC236}">
                <a16:creationId xmlns:a16="http://schemas.microsoft.com/office/drawing/2014/main" id="{84D77CC8-5C4E-4103-AE0C-54FD7CF410AE}"/>
              </a:ext>
            </a:extLst>
          </p:cNvPr>
          <p:cNvSpPr/>
          <p:nvPr/>
        </p:nvSpPr>
        <p:spPr>
          <a:xfrm>
            <a:off x="6363023" y="4125976"/>
            <a:ext cx="944557" cy="51674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就诊率低容易忽视</a:t>
            </a:r>
          </a:p>
        </p:txBody>
      </p:sp>
      <p:sp>
        <p:nvSpPr>
          <p:cNvPr id="27" name="文本框 5">
            <a:extLst>
              <a:ext uri="{FF2B5EF4-FFF2-40B4-BE49-F238E27FC236}">
                <a16:creationId xmlns:a16="http://schemas.microsoft.com/office/drawing/2014/main" id="{EFA7BD37-3136-4B07-A053-F4681812A3B7}"/>
              </a:ext>
            </a:extLst>
          </p:cNvPr>
          <p:cNvSpPr txBox="1">
            <a:spLocks noChangeArrowheads="1"/>
          </p:cNvSpPr>
          <p:nvPr/>
        </p:nvSpPr>
        <p:spPr bwMode="auto">
          <a:xfrm>
            <a:off x="1835159" y="1087132"/>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200" dirty="0">
                <a:solidFill>
                  <a:srgbClr val="02833C"/>
                </a:solidFill>
                <a:latin typeface="微软雅黑" panose="020B0503020204020204" pitchFamily="34" charset="-122"/>
                <a:ea typeface="微软雅黑" panose="020B0503020204020204" pitchFamily="34" charset="-122"/>
              </a:rPr>
              <a:t>标题一</a:t>
            </a:r>
          </a:p>
        </p:txBody>
      </p:sp>
      <p:sp>
        <p:nvSpPr>
          <p:cNvPr id="28" name="文本框 5">
            <a:extLst>
              <a:ext uri="{FF2B5EF4-FFF2-40B4-BE49-F238E27FC236}">
                <a16:creationId xmlns:a16="http://schemas.microsoft.com/office/drawing/2014/main" id="{33D7D05C-ABF6-47BD-A996-5EFD570B739F}"/>
              </a:ext>
            </a:extLst>
          </p:cNvPr>
          <p:cNvSpPr txBox="1">
            <a:spLocks noChangeArrowheads="1"/>
          </p:cNvSpPr>
          <p:nvPr/>
        </p:nvSpPr>
        <p:spPr bwMode="auto">
          <a:xfrm>
            <a:off x="3365744" y="1918765"/>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200" dirty="0">
                <a:solidFill>
                  <a:srgbClr val="02833C"/>
                </a:solidFill>
                <a:latin typeface="微软雅黑" panose="020B0503020204020204" pitchFamily="34" charset="-122"/>
                <a:ea typeface="微软雅黑" panose="020B0503020204020204" pitchFamily="34" charset="-122"/>
              </a:rPr>
              <a:t>标题二</a:t>
            </a:r>
          </a:p>
        </p:txBody>
      </p:sp>
      <p:sp>
        <p:nvSpPr>
          <p:cNvPr id="29" name="文本框 5">
            <a:extLst>
              <a:ext uri="{FF2B5EF4-FFF2-40B4-BE49-F238E27FC236}">
                <a16:creationId xmlns:a16="http://schemas.microsoft.com/office/drawing/2014/main" id="{8F224D84-4EBD-4DBB-9EAB-8789B8BA4554}"/>
              </a:ext>
            </a:extLst>
          </p:cNvPr>
          <p:cNvSpPr txBox="1">
            <a:spLocks noChangeArrowheads="1"/>
          </p:cNvSpPr>
          <p:nvPr/>
        </p:nvSpPr>
        <p:spPr bwMode="auto">
          <a:xfrm>
            <a:off x="4911657" y="1104713"/>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200" dirty="0">
                <a:solidFill>
                  <a:srgbClr val="FF7862"/>
                </a:solidFill>
                <a:latin typeface="微软雅黑" panose="020B0503020204020204" pitchFamily="34" charset="-122"/>
                <a:ea typeface="微软雅黑" panose="020B0503020204020204" pitchFamily="34" charset="-122"/>
              </a:rPr>
              <a:t>标题三</a:t>
            </a:r>
          </a:p>
        </p:txBody>
      </p:sp>
      <p:sp>
        <p:nvSpPr>
          <p:cNvPr id="30" name="文本框 5">
            <a:extLst>
              <a:ext uri="{FF2B5EF4-FFF2-40B4-BE49-F238E27FC236}">
                <a16:creationId xmlns:a16="http://schemas.microsoft.com/office/drawing/2014/main" id="{411F4EE8-8DA1-473D-9A49-BF347784DB53}"/>
              </a:ext>
            </a:extLst>
          </p:cNvPr>
          <p:cNvSpPr txBox="1">
            <a:spLocks noChangeArrowheads="1"/>
          </p:cNvSpPr>
          <p:nvPr/>
        </p:nvSpPr>
        <p:spPr bwMode="auto">
          <a:xfrm>
            <a:off x="6503739" y="1894033"/>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200" dirty="0">
                <a:solidFill>
                  <a:srgbClr val="FF7862"/>
                </a:solidFill>
                <a:latin typeface="微软雅黑" panose="020B0503020204020204" pitchFamily="34" charset="-122"/>
                <a:ea typeface="微软雅黑" panose="020B0503020204020204" pitchFamily="34" charset="-122"/>
              </a:rPr>
              <a:t>标题四</a:t>
            </a:r>
          </a:p>
        </p:txBody>
      </p:sp>
      <p:grpSp>
        <p:nvGrpSpPr>
          <p:cNvPr id="31" name="组合 30">
            <a:extLst>
              <a:ext uri="{FF2B5EF4-FFF2-40B4-BE49-F238E27FC236}">
                <a16:creationId xmlns:a16="http://schemas.microsoft.com/office/drawing/2014/main" id="{D76BFA29-1A7A-451A-A00B-326AA7E6819E}"/>
              </a:ext>
            </a:extLst>
          </p:cNvPr>
          <p:cNvGrpSpPr/>
          <p:nvPr/>
        </p:nvGrpSpPr>
        <p:grpSpPr>
          <a:xfrm>
            <a:off x="2029542" y="1506528"/>
            <a:ext cx="257564" cy="257563"/>
            <a:chOff x="2473104" y="2145028"/>
            <a:chExt cx="359165" cy="359165"/>
          </a:xfrm>
          <a:solidFill>
            <a:schemeClr val="bg1"/>
          </a:solidFill>
        </p:grpSpPr>
        <p:sp>
          <p:nvSpPr>
            <p:cNvPr id="32" name="AutoShape 126">
              <a:extLst>
                <a:ext uri="{FF2B5EF4-FFF2-40B4-BE49-F238E27FC236}">
                  <a16:creationId xmlns:a16="http://schemas.microsoft.com/office/drawing/2014/main" id="{992B3FEF-DDC2-4144-B9E5-C1C1A9C45CAF}"/>
                </a:ext>
              </a:extLst>
            </p:cNvPr>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33" name="AutoShape 127">
              <a:extLst>
                <a:ext uri="{FF2B5EF4-FFF2-40B4-BE49-F238E27FC236}">
                  <a16:creationId xmlns:a16="http://schemas.microsoft.com/office/drawing/2014/main" id="{45BACF5C-2919-42D1-9973-D8BD4D7476E3}"/>
                </a:ext>
              </a:extLst>
            </p:cNvPr>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nvGrpSpPr>
          <p:cNvPr id="34" name="组合 17">
            <a:extLst>
              <a:ext uri="{FF2B5EF4-FFF2-40B4-BE49-F238E27FC236}">
                <a16:creationId xmlns:a16="http://schemas.microsoft.com/office/drawing/2014/main" id="{9A0A2390-BA2C-434D-AE1F-45C833A528F3}"/>
              </a:ext>
            </a:extLst>
          </p:cNvPr>
          <p:cNvGrpSpPr>
            <a:grpSpLocks/>
          </p:cNvGrpSpPr>
          <p:nvPr/>
        </p:nvGrpSpPr>
        <p:grpSpPr bwMode="auto">
          <a:xfrm rot="-2700000">
            <a:off x="3536485" y="2338648"/>
            <a:ext cx="230391" cy="231410"/>
            <a:chOff x="5394325" y="2859088"/>
            <a:chExt cx="358775" cy="360362"/>
          </a:xfrm>
          <a:solidFill>
            <a:schemeClr val="bg1"/>
          </a:solidFill>
        </p:grpSpPr>
        <p:sp>
          <p:nvSpPr>
            <p:cNvPr id="35" name="AutoShape 37">
              <a:extLst>
                <a:ext uri="{FF2B5EF4-FFF2-40B4-BE49-F238E27FC236}">
                  <a16:creationId xmlns:a16="http://schemas.microsoft.com/office/drawing/2014/main" id="{87DA553C-3EAF-4D4A-8A6C-4CBAF7E67217}"/>
                </a:ext>
              </a:extLst>
            </p:cNvPr>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36" name="AutoShape 38">
              <a:extLst>
                <a:ext uri="{FF2B5EF4-FFF2-40B4-BE49-F238E27FC236}">
                  <a16:creationId xmlns:a16="http://schemas.microsoft.com/office/drawing/2014/main" id="{0C30BD60-8FF5-418A-8745-A178738BBFAD}"/>
                </a:ext>
              </a:extLst>
            </p:cNvPr>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37" name="AutoShape 39">
              <a:extLst>
                <a:ext uri="{FF2B5EF4-FFF2-40B4-BE49-F238E27FC236}">
                  <a16:creationId xmlns:a16="http://schemas.microsoft.com/office/drawing/2014/main" id="{F39660D5-1034-4353-8BD2-CCE4904465D4}"/>
                </a:ext>
              </a:extLst>
            </p:cNvPr>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38" name="AutoShape 40">
              <a:extLst>
                <a:ext uri="{FF2B5EF4-FFF2-40B4-BE49-F238E27FC236}">
                  <a16:creationId xmlns:a16="http://schemas.microsoft.com/office/drawing/2014/main" id="{D4326288-9C8F-4A82-985C-B33E5ABD89BE}"/>
                </a:ext>
              </a:extLst>
            </p:cNvPr>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39" name="AutoShape 41">
              <a:extLst>
                <a:ext uri="{FF2B5EF4-FFF2-40B4-BE49-F238E27FC236}">
                  <a16:creationId xmlns:a16="http://schemas.microsoft.com/office/drawing/2014/main" id="{B4102A2A-F8F7-48E3-BCD7-C7E51A66E397}"/>
                </a:ext>
              </a:extLst>
            </p:cNvPr>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40" name="AutoShape 42">
              <a:extLst>
                <a:ext uri="{FF2B5EF4-FFF2-40B4-BE49-F238E27FC236}">
                  <a16:creationId xmlns:a16="http://schemas.microsoft.com/office/drawing/2014/main" id="{2CCBA345-39E9-4898-A310-880CF89CAE20}"/>
                </a:ext>
              </a:extLst>
            </p:cNvPr>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sp>
        <p:nvSpPr>
          <p:cNvPr id="41" name="AutoShape 112">
            <a:extLst>
              <a:ext uri="{FF2B5EF4-FFF2-40B4-BE49-F238E27FC236}">
                <a16:creationId xmlns:a16="http://schemas.microsoft.com/office/drawing/2014/main" id="{B7224BDD-C20D-4E42-A963-A355A2CE0090}"/>
              </a:ext>
            </a:extLst>
          </p:cNvPr>
          <p:cNvSpPr/>
          <p:nvPr/>
        </p:nvSpPr>
        <p:spPr bwMode="auto">
          <a:xfrm>
            <a:off x="5101349" y="1496950"/>
            <a:ext cx="269497" cy="26830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nvGrpSpPr>
          <p:cNvPr id="42" name="组合 41">
            <a:extLst>
              <a:ext uri="{FF2B5EF4-FFF2-40B4-BE49-F238E27FC236}">
                <a16:creationId xmlns:a16="http://schemas.microsoft.com/office/drawing/2014/main" id="{1AB8FA73-C1C1-4286-9994-48D0080CDA1C}"/>
              </a:ext>
            </a:extLst>
          </p:cNvPr>
          <p:cNvGrpSpPr/>
          <p:nvPr/>
        </p:nvGrpSpPr>
        <p:grpSpPr>
          <a:xfrm>
            <a:off x="6686149" y="2317854"/>
            <a:ext cx="240620" cy="240620"/>
            <a:chOff x="5394312" y="2141343"/>
            <a:chExt cx="359165" cy="359165"/>
          </a:xfrm>
          <a:solidFill>
            <a:sysClr val="window" lastClr="FFFFFF"/>
          </a:solidFill>
        </p:grpSpPr>
        <p:sp>
          <p:nvSpPr>
            <p:cNvPr id="43" name="AutoShape 56">
              <a:extLst>
                <a:ext uri="{FF2B5EF4-FFF2-40B4-BE49-F238E27FC236}">
                  <a16:creationId xmlns:a16="http://schemas.microsoft.com/office/drawing/2014/main" id="{A9A70CA3-18BE-4276-98FB-5EA6204D8692}"/>
                </a:ext>
              </a:extLst>
            </p:cNvPr>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sp>
          <p:nvSpPr>
            <p:cNvPr id="44" name="AutoShape 57">
              <a:extLst>
                <a:ext uri="{FF2B5EF4-FFF2-40B4-BE49-F238E27FC236}">
                  <a16:creationId xmlns:a16="http://schemas.microsoft.com/office/drawing/2014/main" id="{BFF54967-DDFD-4D85-B226-70E58CE7098E}"/>
                </a:ext>
              </a:extLst>
            </p:cNvPr>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sp>
          <p:nvSpPr>
            <p:cNvPr id="45" name="AutoShape 58">
              <a:extLst>
                <a:ext uri="{FF2B5EF4-FFF2-40B4-BE49-F238E27FC236}">
                  <a16:creationId xmlns:a16="http://schemas.microsoft.com/office/drawing/2014/main" id="{9D43BB2A-054C-4C48-B0BE-52689DC38034}"/>
                </a:ext>
              </a:extLst>
            </p:cNvPr>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spTree>
    <p:extLst>
      <p:ext uri="{BB962C8B-B14F-4D97-AF65-F5344CB8AC3E}">
        <p14:creationId xmlns:p14="http://schemas.microsoft.com/office/powerpoint/2010/main" val="3679087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par>
                                <p:cTn id="43" presetID="21"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par>
                                <p:cTn id="52" presetID="21" presetClass="entr" presetSubtype="1"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2000"/>
                                        <p:tgtEl>
                                          <p:spTgt spid="18"/>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2000"/>
                                        <p:tgtEl>
                                          <p:spTgt spid="20"/>
                                        </p:tgtEl>
                                      </p:cBhvr>
                                    </p:animEffect>
                                  </p:childTnLst>
                                </p:cTn>
                              </p:par>
                              <p:par>
                                <p:cTn id="61" presetID="21" presetClass="entr" presetSubtype="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heel(1)">
                                      <p:cBhvr>
                                        <p:cTn id="63" dur="2000"/>
                                        <p:tgtEl>
                                          <p:spTgt spid="21"/>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heel(1)">
                                      <p:cBhvr>
                                        <p:cTn id="66" dur="2000"/>
                                        <p:tgtEl>
                                          <p:spTgt spid="22"/>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heel(1)">
                                      <p:cBhvr>
                                        <p:cTn id="69" dur="2000"/>
                                        <p:tgtEl>
                                          <p:spTgt spid="23"/>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heel(1)">
                                      <p:cBhvr>
                                        <p:cTn id="72" dur="2000"/>
                                        <p:tgtEl>
                                          <p:spTgt spid="24"/>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heel(1)">
                                      <p:cBhvr>
                                        <p:cTn id="75" dur="2000"/>
                                        <p:tgtEl>
                                          <p:spTgt spid="25"/>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heel(1)">
                                      <p:cBhvr>
                                        <p:cTn id="78" dur="2000"/>
                                        <p:tgtEl>
                                          <p:spTgt spid="26"/>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heel(1)">
                                      <p:cBhvr>
                                        <p:cTn id="81" dur="2000"/>
                                        <p:tgtEl>
                                          <p:spTgt spid="27"/>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heel(1)">
                                      <p:cBhvr>
                                        <p:cTn id="84" dur="2000"/>
                                        <p:tgtEl>
                                          <p:spTgt spid="28"/>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heel(1)">
                                      <p:cBhvr>
                                        <p:cTn id="87" dur="2000"/>
                                        <p:tgtEl>
                                          <p:spTgt spid="29"/>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heel(1)">
                                      <p:cBhvr>
                                        <p:cTn id="90" dur="2000"/>
                                        <p:tgtEl>
                                          <p:spTgt spid="30"/>
                                        </p:tgtEl>
                                      </p:cBhvr>
                                    </p:animEffect>
                                  </p:childTnLst>
                                </p:cTn>
                              </p:par>
                              <p:par>
                                <p:cTn id="91" presetID="21" presetClass="entr" presetSubtype="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heel(1)">
                                      <p:cBhvr>
                                        <p:cTn id="93" dur="2000"/>
                                        <p:tgtEl>
                                          <p:spTgt spid="31"/>
                                        </p:tgtEl>
                                      </p:cBhvr>
                                    </p:animEffect>
                                  </p:childTnLst>
                                </p:cTn>
                              </p:par>
                              <p:par>
                                <p:cTn id="94" presetID="21" presetClass="entr" presetSubtype="1"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heel(1)">
                                      <p:cBhvr>
                                        <p:cTn id="96" dur="2000"/>
                                        <p:tgtEl>
                                          <p:spTgt spid="34"/>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heel(1)">
                                      <p:cBhvr>
                                        <p:cTn id="99" dur="2000"/>
                                        <p:tgtEl>
                                          <p:spTgt spid="41"/>
                                        </p:tgtEl>
                                      </p:cBhvr>
                                    </p:animEffect>
                                  </p:childTnLst>
                                </p:cTn>
                              </p:par>
                              <p:par>
                                <p:cTn id="100" presetID="21" presetClass="entr" presetSubtype="1"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heel(1)">
                                      <p:cBhvr>
                                        <p:cTn id="102" dur="20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strips(downLeft)">
                                      <p:cBhvr>
                                        <p:cTn id="107" dur="500"/>
                                        <p:tgtEl>
                                          <p:spTgt spid="4"/>
                                        </p:tgtEl>
                                      </p:cBhvr>
                                    </p:animEffect>
                                  </p:childTnLst>
                                </p:cTn>
                              </p:par>
                              <p:par>
                                <p:cTn id="108" presetID="18" presetClass="entr" presetSubtype="12" fill="hold" grpId="1" nodeType="with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strips(downLeft)">
                                      <p:cBhvr>
                                        <p:cTn id="110" dur="500"/>
                                        <p:tgtEl>
                                          <p:spTgt spid="5"/>
                                        </p:tgtEl>
                                      </p:cBhvr>
                                    </p:animEffect>
                                  </p:childTnLst>
                                </p:cTn>
                              </p:par>
                              <p:par>
                                <p:cTn id="111" presetID="18" presetClass="entr" presetSubtype="12" fill="hold" grpId="1" nodeType="with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strips(downLeft)">
                                      <p:cBhvr>
                                        <p:cTn id="113" dur="500"/>
                                        <p:tgtEl>
                                          <p:spTgt spid="6"/>
                                        </p:tgtEl>
                                      </p:cBhvr>
                                    </p:animEffect>
                                  </p:childTnLst>
                                </p:cTn>
                              </p:par>
                              <p:par>
                                <p:cTn id="114" presetID="18" presetClass="entr" presetSubtype="12" fill="hold" grpId="1" nodeType="with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strips(downLeft)">
                                      <p:cBhvr>
                                        <p:cTn id="116" dur="500"/>
                                        <p:tgtEl>
                                          <p:spTgt spid="7"/>
                                        </p:tgtEl>
                                      </p:cBhvr>
                                    </p:animEffect>
                                  </p:childTnLst>
                                </p:cTn>
                              </p:par>
                              <p:par>
                                <p:cTn id="117" presetID="18" presetClass="entr" presetSubtype="12" fill="hold" grpId="1" nodeType="with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strips(downLeft)">
                                      <p:cBhvr>
                                        <p:cTn id="119" dur="500"/>
                                        <p:tgtEl>
                                          <p:spTgt spid="8"/>
                                        </p:tgtEl>
                                      </p:cBhvr>
                                    </p:animEffect>
                                  </p:childTnLst>
                                </p:cTn>
                              </p:par>
                              <p:par>
                                <p:cTn id="120" presetID="18" presetClass="entr" presetSubtype="12" fill="hold" grpId="1"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strips(downLeft)">
                                      <p:cBhvr>
                                        <p:cTn id="122" dur="500"/>
                                        <p:tgtEl>
                                          <p:spTgt spid="9"/>
                                        </p:tgtEl>
                                      </p:cBhvr>
                                    </p:animEffect>
                                  </p:childTnLst>
                                </p:cTn>
                              </p:par>
                              <p:par>
                                <p:cTn id="123" presetID="18" presetClass="entr" presetSubtype="12" fill="hold" grpId="1" nodeType="with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strips(downLeft)">
                                      <p:cBhvr>
                                        <p:cTn id="125" dur="500"/>
                                        <p:tgtEl>
                                          <p:spTgt spid="10"/>
                                        </p:tgtEl>
                                      </p:cBhvr>
                                    </p:animEffect>
                                  </p:childTnLst>
                                </p:cTn>
                              </p:par>
                              <p:par>
                                <p:cTn id="126" presetID="18" presetClass="entr" presetSubtype="12" fill="hold" grpId="1"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strips(downLeft)">
                                      <p:cBhvr>
                                        <p:cTn id="128" dur="500"/>
                                        <p:tgtEl>
                                          <p:spTgt spid="11"/>
                                        </p:tgtEl>
                                      </p:cBhvr>
                                    </p:animEffect>
                                  </p:childTnLst>
                                </p:cTn>
                              </p:par>
                              <p:par>
                                <p:cTn id="129" presetID="18" presetClass="entr" presetSubtype="12" fill="hold"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strips(downLeft)">
                                      <p:cBhvr>
                                        <p:cTn id="131" dur="500"/>
                                        <p:tgtEl>
                                          <p:spTgt spid="12"/>
                                        </p:tgtEl>
                                      </p:cBhvr>
                                    </p:animEffect>
                                  </p:childTnLst>
                                </p:cTn>
                              </p:par>
                              <p:par>
                                <p:cTn id="132" presetID="18" presetClass="entr" presetSubtype="12" fill="hold" grpId="1" nodeType="with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strips(downLeft)">
                                      <p:cBhvr>
                                        <p:cTn id="134" dur="500"/>
                                        <p:tgtEl>
                                          <p:spTgt spid="13"/>
                                        </p:tgtEl>
                                      </p:cBhvr>
                                    </p:animEffect>
                                  </p:childTnLst>
                                </p:cTn>
                              </p:par>
                              <p:par>
                                <p:cTn id="135" presetID="18" presetClass="entr" presetSubtype="12" fill="hold" grpId="1" nodeType="with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strips(downLeft)">
                                      <p:cBhvr>
                                        <p:cTn id="137" dur="500"/>
                                        <p:tgtEl>
                                          <p:spTgt spid="14"/>
                                        </p:tgtEl>
                                      </p:cBhvr>
                                    </p:animEffect>
                                  </p:childTnLst>
                                </p:cTn>
                              </p:par>
                              <p:par>
                                <p:cTn id="138" presetID="18" presetClass="entr" presetSubtype="12" fill="hold" nodeType="with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strips(downLeft)">
                                      <p:cBhvr>
                                        <p:cTn id="140" dur="500"/>
                                        <p:tgtEl>
                                          <p:spTgt spid="15"/>
                                        </p:tgtEl>
                                      </p:cBhvr>
                                    </p:animEffect>
                                  </p:childTnLst>
                                </p:cTn>
                              </p:par>
                              <p:par>
                                <p:cTn id="141" presetID="18" presetClass="entr" presetSubtype="12" fill="hold" grpId="1" nodeType="with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strips(downLeft)">
                                      <p:cBhvr>
                                        <p:cTn id="143" dur="500"/>
                                        <p:tgtEl>
                                          <p:spTgt spid="16"/>
                                        </p:tgtEl>
                                      </p:cBhvr>
                                    </p:animEffect>
                                  </p:childTnLst>
                                </p:cTn>
                              </p:par>
                              <p:par>
                                <p:cTn id="144" presetID="18" presetClass="entr" presetSubtype="12" fill="hold" grpId="1" nodeType="withEffect">
                                  <p:stCondLst>
                                    <p:cond delay="0"/>
                                  </p:stCondLst>
                                  <p:childTnLst>
                                    <p:set>
                                      <p:cBhvr>
                                        <p:cTn id="145" dur="1" fill="hold">
                                          <p:stCondLst>
                                            <p:cond delay="0"/>
                                          </p:stCondLst>
                                        </p:cTn>
                                        <p:tgtEl>
                                          <p:spTgt spid="17"/>
                                        </p:tgtEl>
                                        <p:attrNameLst>
                                          <p:attrName>style.visibility</p:attrName>
                                        </p:attrNameLst>
                                      </p:cBhvr>
                                      <p:to>
                                        <p:strVal val="visible"/>
                                      </p:to>
                                    </p:set>
                                    <p:animEffect transition="in" filter="strips(downLeft)">
                                      <p:cBhvr>
                                        <p:cTn id="146" dur="500"/>
                                        <p:tgtEl>
                                          <p:spTgt spid="17"/>
                                        </p:tgtEl>
                                      </p:cBhvr>
                                    </p:animEffect>
                                  </p:childTnLst>
                                </p:cTn>
                              </p:par>
                              <p:par>
                                <p:cTn id="147" presetID="18" presetClass="entr" presetSubtype="12" fill="hold" nodeType="with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strips(downLeft)">
                                      <p:cBhvr>
                                        <p:cTn id="149" dur="500"/>
                                        <p:tgtEl>
                                          <p:spTgt spid="18"/>
                                        </p:tgtEl>
                                      </p:cBhvr>
                                    </p:animEffect>
                                  </p:childTnLst>
                                </p:cTn>
                              </p:par>
                              <p:par>
                                <p:cTn id="150" presetID="18" presetClass="entr" presetSubtype="12" fill="hold" grpId="1"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strips(downLeft)">
                                      <p:cBhvr>
                                        <p:cTn id="152" dur="500"/>
                                        <p:tgtEl>
                                          <p:spTgt spid="19"/>
                                        </p:tgtEl>
                                      </p:cBhvr>
                                    </p:animEffect>
                                  </p:childTnLst>
                                </p:cTn>
                              </p:par>
                              <p:par>
                                <p:cTn id="153" presetID="18" presetClass="entr" presetSubtype="12" fill="hold" grpId="1" nodeType="with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strips(downLeft)">
                                      <p:cBhvr>
                                        <p:cTn id="155" dur="500"/>
                                        <p:tgtEl>
                                          <p:spTgt spid="20"/>
                                        </p:tgtEl>
                                      </p:cBhvr>
                                    </p:animEffect>
                                  </p:childTnLst>
                                </p:cTn>
                              </p:par>
                              <p:par>
                                <p:cTn id="156" presetID="18" presetClass="entr" presetSubtype="12" fill="hold" nodeType="with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strips(downLeft)">
                                      <p:cBhvr>
                                        <p:cTn id="158" dur="500"/>
                                        <p:tgtEl>
                                          <p:spTgt spid="21"/>
                                        </p:tgtEl>
                                      </p:cBhvr>
                                    </p:animEffect>
                                  </p:childTnLst>
                                </p:cTn>
                              </p:par>
                              <p:par>
                                <p:cTn id="159" presetID="18" presetClass="entr" presetSubtype="12" fill="hold" grpId="1"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strips(downLeft)">
                                      <p:cBhvr>
                                        <p:cTn id="161" dur="500"/>
                                        <p:tgtEl>
                                          <p:spTgt spid="22"/>
                                        </p:tgtEl>
                                      </p:cBhvr>
                                    </p:animEffect>
                                  </p:childTnLst>
                                </p:cTn>
                              </p:par>
                              <p:par>
                                <p:cTn id="162" presetID="18" presetClass="entr" presetSubtype="12" fill="hold" grpId="1" nodeType="with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strips(downLeft)">
                                      <p:cBhvr>
                                        <p:cTn id="164" dur="500"/>
                                        <p:tgtEl>
                                          <p:spTgt spid="23"/>
                                        </p:tgtEl>
                                      </p:cBhvr>
                                    </p:animEffect>
                                  </p:childTnLst>
                                </p:cTn>
                              </p:par>
                              <p:par>
                                <p:cTn id="165" presetID="18" presetClass="entr" presetSubtype="12" fill="hold" grpId="1" nodeType="withEffect">
                                  <p:stCondLst>
                                    <p:cond delay="0"/>
                                  </p:stCondLst>
                                  <p:childTnLst>
                                    <p:set>
                                      <p:cBhvr>
                                        <p:cTn id="166" dur="1" fill="hold">
                                          <p:stCondLst>
                                            <p:cond delay="0"/>
                                          </p:stCondLst>
                                        </p:cTn>
                                        <p:tgtEl>
                                          <p:spTgt spid="24"/>
                                        </p:tgtEl>
                                        <p:attrNameLst>
                                          <p:attrName>style.visibility</p:attrName>
                                        </p:attrNameLst>
                                      </p:cBhvr>
                                      <p:to>
                                        <p:strVal val="visible"/>
                                      </p:to>
                                    </p:set>
                                    <p:animEffect transition="in" filter="strips(downLeft)">
                                      <p:cBhvr>
                                        <p:cTn id="167" dur="500"/>
                                        <p:tgtEl>
                                          <p:spTgt spid="24"/>
                                        </p:tgtEl>
                                      </p:cBhvr>
                                    </p:animEffect>
                                  </p:childTnLst>
                                </p:cTn>
                              </p:par>
                              <p:par>
                                <p:cTn id="168" presetID="18" presetClass="entr" presetSubtype="12" fill="hold" grpId="1"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strips(downLeft)">
                                      <p:cBhvr>
                                        <p:cTn id="170" dur="500"/>
                                        <p:tgtEl>
                                          <p:spTgt spid="25"/>
                                        </p:tgtEl>
                                      </p:cBhvr>
                                    </p:animEffect>
                                  </p:childTnLst>
                                </p:cTn>
                              </p:par>
                              <p:par>
                                <p:cTn id="171" presetID="18" presetClass="entr" presetSubtype="12" fill="hold" grpId="1" nodeType="with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strips(downLeft)">
                                      <p:cBhvr>
                                        <p:cTn id="173" dur="500"/>
                                        <p:tgtEl>
                                          <p:spTgt spid="26"/>
                                        </p:tgtEl>
                                      </p:cBhvr>
                                    </p:animEffect>
                                  </p:childTnLst>
                                </p:cTn>
                              </p:par>
                              <p:par>
                                <p:cTn id="174" presetID="18" presetClass="entr" presetSubtype="12" fill="hold" grpId="1"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strips(downLeft)">
                                      <p:cBhvr>
                                        <p:cTn id="176" dur="500"/>
                                        <p:tgtEl>
                                          <p:spTgt spid="27"/>
                                        </p:tgtEl>
                                      </p:cBhvr>
                                    </p:animEffect>
                                  </p:childTnLst>
                                </p:cTn>
                              </p:par>
                              <p:par>
                                <p:cTn id="177" presetID="18" presetClass="entr" presetSubtype="12" fill="hold" grpId="1" nodeType="with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strips(downLeft)">
                                      <p:cBhvr>
                                        <p:cTn id="179" dur="500"/>
                                        <p:tgtEl>
                                          <p:spTgt spid="28"/>
                                        </p:tgtEl>
                                      </p:cBhvr>
                                    </p:animEffect>
                                  </p:childTnLst>
                                </p:cTn>
                              </p:par>
                              <p:par>
                                <p:cTn id="180" presetID="18" presetClass="entr" presetSubtype="12" fill="hold" grpId="1" nodeType="withEffect">
                                  <p:stCondLst>
                                    <p:cond delay="0"/>
                                  </p:stCondLst>
                                  <p:childTnLst>
                                    <p:set>
                                      <p:cBhvr>
                                        <p:cTn id="181" dur="1" fill="hold">
                                          <p:stCondLst>
                                            <p:cond delay="0"/>
                                          </p:stCondLst>
                                        </p:cTn>
                                        <p:tgtEl>
                                          <p:spTgt spid="29"/>
                                        </p:tgtEl>
                                        <p:attrNameLst>
                                          <p:attrName>style.visibility</p:attrName>
                                        </p:attrNameLst>
                                      </p:cBhvr>
                                      <p:to>
                                        <p:strVal val="visible"/>
                                      </p:to>
                                    </p:set>
                                    <p:animEffect transition="in" filter="strips(downLeft)">
                                      <p:cBhvr>
                                        <p:cTn id="182" dur="500"/>
                                        <p:tgtEl>
                                          <p:spTgt spid="29"/>
                                        </p:tgtEl>
                                      </p:cBhvr>
                                    </p:animEffect>
                                  </p:childTnLst>
                                </p:cTn>
                              </p:par>
                              <p:par>
                                <p:cTn id="183" presetID="18" presetClass="entr" presetSubtype="12" fill="hold" grpId="1" nodeType="withEffect">
                                  <p:stCondLst>
                                    <p:cond delay="0"/>
                                  </p:stCondLst>
                                  <p:childTnLst>
                                    <p:set>
                                      <p:cBhvr>
                                        <p:cTn id="184" dur="1" fill="hold">
                                          <p:stCondLst>
                                            <p:cond delay="0"/>
                                          </p:stCondLst>
                                        </p:cTn>
                                        <p:tgtEl>
                                          <p:spTgt spid="30"/>
                                        </p:tgtEl>
                                        <p:attrNameLst>
                                          <p:attrName>style.visibility</p:attrName>
                                        </p:attrNameLst>
                                      </p:cBhvr>
                                      <p:to>
                                        <p:strVal val="visible"/>
                                      </p:to>
                                    </p:set>
                                    <p:animEffect transition="in" filter="strips(downLeft)">
                                      <p:cBhvr>
                                        <p:cTn id="185" dur="500"/>
                                        <p:tgtEl>
                                          <p:spTgt spid="30"/>
                                        </p:tgtEl>
                                      </p:cBhvr>
                                    </p:animEffect>
                                  </p:childTnLst>
                                </p:cTn>
                              </p:par>
                              <p:par>
                                <p:cTn id="186" presetID="18" presetClass="entr" presetSubtype="12" fill="hold"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strips(downLeft)">
                                      <p:cBhvr>
                                        <p:cTn id="188" dur="500"/>
                                        <p:tgtEl>
                                          <p:spTgt spid="31"/>
                                        </p:tgtEl>
                                      </p:cBhvr>
                                    </p:animEffect>
                                  </p:childTnLst>
                                </p:cTn>
                              </p:par>
                              <p:par>
                                <p:cTn id="189" presetID="18" presetClass="entr" presetSubtype="12" fill="hold" nodeType="withEffect">
                                  <p:stCondLst>
                                    <p:cond delay="0"/>
                                  </p:stCondLst>
                                  <p:childTnLst>
                                    <p:set>
                                      <p:cBhvr>
                                        <p:cTn id="190" dur="1" fill="hold">
                                          <p:stCondLst>
                                            <p:cond delay="0"/>
                                          </p:stCondLst>
                                        </p:cTn>
                                        <p:tgtEl>
                                          <p:spTgt spid="34"/>
                                        </p:tgtEl>
                                        <p:attrNameLst>
                                          <p:attrName>style.visibility</p:attrName>
                                        </p:attrNameLst>
                                      </p:cBhvr>
                                      <p:to>
                                        <p:strVal val="visible"/>
                                      </p:to>
                                    </p:set>
                                    <p:animEffect transition="in" filter="strips(downLeft)">
                                      <p:cBhvr>
                                        <p:cTn id="191" dur="500"/>
                                        <p:tgtEl>
                                          <p:spTgt spid="34"/>
                                        </p:tgtEl>
                                      </p:cBhvr>
                                    </p:animEffect>
                                  </p:childTnLst>
                                </p:cTn>
                              </p:par>
                              <p:par>
                                <p:cTn id="192" presetID="18" presetClass="entr" presetSubtype="12" fill="hold" grpId="1" nodeType="with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strips(downLeft)">
                                      <p:cBhvr>
                                        <p:cTn id="194" dur="500"/>
                                        <p:tgtEl>
                                          <p:spTgt spid="41"/>
                                        </p:tgtEl>
                                      </p:cBhvr>
                                    </p:animEffect>
                                  </p:childTnLst>
                                </p:cTn>
                              </p:par>
                              <p:par>
                                <p:cTn id="195" presetID="18" presetClass="entr" presetSubtype="12" fill="hold"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strips(downLeft)">
                                      <p:cBhvr>
                                        <p:cTn id="1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p:bldP spid="9" grpId="1"/>
      <p:bldP spid="10" grpId="0"/>
      <p:bldP spid="10" grpId="1"/>
      <p:bldP spid="11" grpId="0" animBg="1"/>
      <p:bldP spid="11" grpId="1" animBg="1"/>
      <p:bldP spid="13" grpId="0" animBg="1"/>
      <p:bldP spid="13" grpId="1" animBg="1"/>
      <p:bldP spid="14" grpId="0" animBg="1"/>
      <p:bldP spid="14" grpId="1" animBg="1"/>
      <p:bldP spid="16" grpId="0" animBg="1"/>
      <p:bldP spid="16" grpId="1" animBg="1"/>
      <p:bldP spid="17" grpId="0" animBg="1"/>
      <p:bldP spid="17" grpId="1" animBg="1"/>
      <p:bldP spid="19" grpId="0" animBg="1"/>
      <p:bldP spid="19" grpId="1" animBg="1"/>
      <p:bldP spid="20" grpId="0" animBg="1"/>
      <p:bldP spid="20" grpId="1" animBg="1"/>
      <p:bldP spid="22" grpId="0" animBg="1"/>
      <p:bldP spid="22" grpId="1" animBg="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0F1E7CA-F6AD-421A-8B60-FA1772F81FF5}"/>
              </a:ext>
            </a:extLst>
          </p:cNvPr>
          <p:cNvGrpSpPr/>
          <p:nvPr/>
        </p:nvGrpSpPr>
        <p:grpSpPr>
          <a:xfrm>
            <a:off x="174540" y="110266"/>
            <a:ext cx="2478718" cy="532503"/>
            <a:chOff x="174540" y="110266"/>
            <a:chExt cx="2478718" cy="532503"/>
          </a:xfrm>
        </p:grpSpPr>
        <p:sp>
          <p:nvSpPr>
            <p:cNvPr id="110" name="文本框 6"/>
            <p:cNvSpPr txBox="1">
              <a:spLocks noChangeArrowheads="1"/>
            </p:cNvSpPr>
            <p:nvPr/>
          </p:nvSpPr>
          <p:spPr bwMode="auto">
            <a:xfrm>
              <a:off x="195123" y="3476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0266"/>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儿童常见牙齿问题</a:t>
              </a:r>
            </a:p>
          </p:txBody>
        </p:sp>
      </p:grpSp>
      <p:sp>
        <p:nvSpPr>
          <p:cNvPr id="4" name="Freeform 5">
            <a:extLst>
              <a:ext uri="{FF2B5EF4-FFF2-40B4-BE49-F238E27FC236}">
                <a16:creationId xmlns:a16="http://schemas.microsoft.com/office/drawing/2014/main" id="{786EFBC2-DF42-40F4-89F8-660371941045}"/>
              </a:ext>
            </a:extLst>
          </p:cNvPr>
          <p:cNvSpPr>
            <a:spLocks noChangeAspect="1"/>
          </p:cNvSpPr>
          <p:nvPr/>
        </p:nvSpPr>
        <p:spPr bwMode="auto">
          <a:xfrm>
            <a:off x="2734827" y="2545915"/>
            <a:ext cx="540000" cy="541465"/>
          </a:xfrm>
          <a:prstGeom prst="ellipse">
            <a:avLst/>
          </a:prstGeom>
          <a:solidFill>
            <a:schemeClr val="accent3"/>
          </a:solidFill>
          <a:ln>
            <a:noFill/>
          </a:ln>
          <a:effectLst/>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Calibri"/>
              <a:ea typeface="微软雅黑" panose="020B0503020204020204" pitchFamily="34" charset="-122"/>
            </a:endParaRPr>
          </a:p>
        </p:txBody>
      </p:sp>
      <p:sp>
        <p:nvSpPr>
          <p:cNvPr id="5" name="Freeform 5">
            <a:extLst>
              <a:ext uri="{FF2B5EF4-FFF2-40B4-BE49-F238E27FC236}">
                <a16:creationId xmlns:a16="http://schemas.microsoft.com/office/drawing/2014/main" id="{2E9F7C32-2350-45D7-9BF6-C2088408E4CF}"/>
              </a:ext>
            </a:extLst>
          </p:cNvPr>
          <p:cNvSpPr>
            <a:spLocks noChangeAspect="1"/>
          </p:cNvSpPr>
          <p:nvPr/>
        </p:nvSpPr>
        <p:spPr bwMode="auto">
          <a:xfrm>
            <a:off x="4056910" y="1956352"/>
            <a:ext cx="1508400" cy="1512493"/>
          </a:xfrm>
          <a:prstGeom prst="ellipse">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Calibri"/>
              <a:ea typeface="微软雅黑" panose="020B0503020204020204" pitchFamily="34" charset="-122"/>
            </a:endParaRPr>
          </a:p>
        </p:txBody>
      </p:sp>
      <p:sp>
        <p:nvSpPr>
          <p:cNvPr id="6" name="Freeform 5">
            <a:extLst>
              <a:ext uri="{FF2B5EF4-FFF2-40B4-BE49-F238E27FC236}">
                <a16:creationId xmlns:a16="http://schemas.microsoft.com/office/drawing/2014/main" id="{05A62086-E8F5-41B3-A7BB-40BDCF8E67EF}"/>
              </a:ext>
            </a:extLst>
          </p:cNvPr>
          <p:cNvSpPr>
            <a:spLocks/>
          </p:cNvSpPr>
          <p:nvPr/>
        </p:nvSpPr>
        <p:spPr bwMode="auto">
          <a:xfrm>
            <a:off x="5260030" y="3180383"/>
            <a:ext cx="711257" cy="713186"/>
          </a:xfrm>
          <a:prstGeom prst="ellipse">
            <a:avLst/>
          </a:prstGeom>
          <a:solidFill>
            <a:schemeClr val="accent5"/>
          </a:solidFill>
          <a:ln>
            <a:noFill/>
          </a:ln>
          <a:effec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Calibri"/>
              <a:ea typeface="微软雅黑" panose="020B0503020204020204" pitchFamily="34" charset="-122"/>
            </a:endParaRPr>
          </a:p>
        </p:txBody>
      </p:sp>
      <p:sp>
        <p:nvSpPr>
          <p:cNvPr id="7" name="Freeform 5">
            <a:extLst>
              <a:ext uri="{FF2B5EF4-FFF2-40B4-BE49-F238E27FC236}">
                <a16:creationId xmlns:a16="http://schemas.microsoft.com/office/drawing/2014/main" id="{84D51F15-7577-4EB1-B61C-8645F2241D57}"/>
              </a:ext>
            </a:extLst>
          </p:cNvPr>
          <p:cNvSpPr>
            <a:spLocks/>
          </p:cNvSpPr>
          <p:nvPr/>
        </p:nvSpPr>
        <p:spPr bwMode="auto">
          <a:xfrm>
            <a:off x="5598674" y="1016002"/>
            <a:ext cx="485734" cy="487052"/>
          </a:xfrm>
          <a:prstGeom prst="ellipse">
            <a:avLst/>
          </a:prstGeom>
          <a:solidFill>
            <a:schemeClr val="accent4"/>
          </a:solidFill>
          <a:ln>
            <a:noFill/>
          </a:ln>
          <a:effectLst/>
        </p:spPr>
        <p:txBody>
          <a:bodyPr vert="horz" wrap="square" lIns="91440" tIns="45720" rIns="91440" bIns="45720" numCol="1" anchor="t" anchorCtr="0" compatLnSpc="1">
            <a:prstTxWarp prst="textNoShape">
              <a:avLst/>
            </a:prstTxWarp>
          </a:bodyPr>
          <a:lstStyle/>
          <a:p>
            <a:pPr marL="285750" indent="-285750" defTabSz="914400">
              <a:buFont typeface="Arial" panose="020B0604020202020204" pitchFamily="34" charset="0"/>
              <a:buChar char="•"/>
            </a:pPr>
            <a:endParaRPr lang="zh-CN" altLang="en-US" sz="1800" dirty="0">
              <a:solidFill>
                <a:prstClr val="black"/>
              </a:solidFill>
              <a:latin typeface="Calibri"/>
              <a:ea typeface="微软雅黑" panose="020B0503020204020204" pitchFamily="34" charset="-122"/>
            </a:endParaRPr>
          </a:p>
        </p:txBody>
      </p:sp>
      <p:sp>
        <p:nvSpPr>
          <p:cNvPr id="8" name="Freeform 5">
            <a:extLst>
              <a:ext uri="{FF2B5EF4-FFF2-40B4-BE49-F238E27FC236}">
                <a16:creationId xmlns:a16="http://schemas.microsoft.com/office/drawing/2014/main" id="{C973A26D-A159-4780-8EAB-44B59B92637B}"/>
              </a:ext>
            </a:extLst>
          </p:cNvPr>
          <p:cNvSpPr>
            <a:spLocks noChangeAspect="1"/>
          </p:cNvSpPr>
          <p:nvPr/>
        </p:nvSpPr>
        <p:spPr bwMode="auto">
          <a:xfrm>
            <a:off x="3639181" y="3087380"/>
            <a:ext cx="322373" cy="323248"/>
          </a:xfrm>
          <a:prstGeom prst="ellipse">
            <a:avLst/>
          </a:prstGeom>
          <a:solidFill>
            <a:schemeClr val="accent5"/>
          </a:solidFill>
          <a:ln>
            <a:noFill/>
          </a:ln>
          <a:effec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Calibri"/>
              <a:ea typeface="微软雅黑" panose="020B0503020204020204" pitchFamily="34" charset="-122"/>
            </a:endParaRPr>
          </a:p>
        </p:txBody>
      </p:sp>
      <p:sp>
        <p:nvSpPr>
          <p:cNvPr id="9" name="Freeform 5">
            <a:extLst>
              <a:ext uri="{FF2B5EF4-FFF2-40B4-BE49-F238E27FC236}">
                <a16:creationId xmlns:a16="http://schemas.microsoft.com/office/drawing/2014/main" id="{2DB99E13-A0F2-439B-9A35-80519BD804E1}"/>
              </a:ext>
            </a:extLst>
          </p:cNvPr>
          <p:cNvSpPr>
            <a:spLocks noChangeAspect="1"/>
          </p:cNvSpPr>
          <p:nvPr/>
        </p:nvSpPr>
        <p:spPr bwMode="auto">
          <a:xfrm>
            <a:off x="4622956" y="1279312"/>
            <a:ext cx="626400" cy="628100"/>
          </a:xfrm>
          <a:prstGeom prst="ellipse">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Calibri"/>
              <a:ea typeface="微软雅黑" panose="020B0503020204020204" pitchFamily="34" charset="-122"/>
            </a:endParaRPr>
          </a:p>
        </p:txBody>
      </p:sp>
      <p:sp>
        <p:nvSpPr>
          <p:cNvPr id="10" name="Freeform 5">
            <a:extLst>
              <a:ext uri="{FF2B5EF4-FFF2-40B4-BE49-F238E27FC236}">
                <a16:creationId xmlns:a16="http://schemas.microsoft.com/office/drawing/2014/main" id="{49F0DC17-7B94-49F1-B632-12A4B2E8A2A7}"/>
              </a:ext>
            </a:extLst>
          </p:cNvPr>
          <p:cNvSpPr>
            <a:spLocks/>
          </p:cNvSpPr>
          <p:nvPr/>
        </p:nvSpPr>
        <p:spPr bwMode="auto">
          <a:xfrm>
            <a:off x="4529852" y="4013458"/>
            <a:ext cx="597600" cy="596287"/>
          </a:xfrm>
          <a:prstGeom prst="ellipse">
            <a:avLst/>
          </a:prstGeom>
          <a:solidFill>
            <a:schemeClr val="accent4"/>
          </a:solidFill>
          <a:ln>
            <a:noFill/>
          </a:ln>
          <a:effec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Calibri"/>
              <a:ea typeface="微软雅黑" panose="020B0503020204020204" pitchFamily="34" charset="-122"/>
            </a:endParaRPr>
          </a:p>
        </p:txBody>
      </p:sp>
      <p:sp>
        <p:nvSpPr>
          <p:cNvPr id="11" name="Freeform 5">
            <a:extLst>
              <a:ext uri="{FF2B5EF4-FFF2-40B4-BE49-F238E27FC236}">
                <a16:creationId xmlns:a16="http://schemas.microsoft.com/office/drawing/2014/main" id="{346B7F6B-5E90-48C2-BD21-4284443AC533}"/>
              </a:ext>
            </a:extLst>
          </p:cNvPr>
          <p:cNvSpPr>
            <a:spLocks noChangeAspect="1"/>
          </p:cNvSpPr>
          <p:nvPr/>
        </p:nvSpPr>
        <p:spPr bwMode="auto">
          <a:xfrm>
            <a:off x="5660666" y="1957090"/>
            <a:ext cx="999107" cy="1001818"/>
          </a:xfrm>
          <a:prstGeom prst="ellipse">
            <a:avLst/>
          </a:prstGeom>
          <a:solidFill>
            <a:schemeClr val="accent2"/>
          </a:solidFill>
          <a:ln>
            <a:noFill/>
          </a:ln>
          <a:effectLst/>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Calibri"/>
              <a:ea typeface="微软雅黑" panose="020B0503020204020204" pitchFamily="34" charset="-122"/>
            </a:endParaRPr>
          </a:p>
        </p:txBody>
      </p:sp>
      <p:sp>
        <p:nvSpPr>
          <p:cNvPr id="12" name="矩形 11">
            <a:extLst>
              <a:ext uri="{FF2B5EF4-FFF2-40B4-BE49-F238E27FC236}">
                <a16:creationId xmlns:a16="http://schemas.microsoft.com/office/drawing/2014/main" id="{392A98E6-5767-45BC-AF3E-FEF741552F9E}"/>
              </a:ext>
            </a:extLst>
          </p:cNvPr>
          <p:cNvSpPr/>
          <p:nvPr/>
        </p:nvSpPr>
        <p:spPr>
          <a:xfrm>
            <a:off x="1114797" y="1333455"/>
            <a:ext cx="2135261" cy="613694"/>
          </a:xfrm>
          <a:prstGeom prst="rect">
            <a:avLst/>
          </a:prstGeom>
        </p:spPr>
        <p:txBody>
          <a:bodyPr wrap="square">
            <a:spAutoFit/>
          </a:bodyPr>
          <a:lstStyle/>
          <a:p>
            <a:pPr algn="r" eaLnBrk="0" fontAlgn="base" hangingPunct="0">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受伤后，应立即到医院就诊。</a:t>
            </a:r>
          </a:p>
        </p:txBody>
      </p:sp>
      <p:sp>
        <p:nvSpPr>
          <p:cNvPr id="13" name="矩形 12">
            <a:extLst>
              <a:ext uri="{FF2B5EF4-FFF2-40B4-BE49-F238E27FC236}">
                <a16:creationId xmlns:a16="http://schemas.microsoft.com/office/drawing/2014/main" id="{7FA609DC-8281-4D5D-9EFB-71D7C3BA55CF}"/>
              </a:ext>
            </a:extLst>
          </p:cNvPr>
          <p:cNvSpPr/>
          <p:nvPr/>
        </p:nvSpPr>
        <p:spPr>
          <a:xfrm>
            <a:off x="2422970" y="1069517"/>
            <a:ext cx="805029" cy="338554"/>
          </a:xfrm>
          <a:prstGeom prst="rect">
            <a:avLst/>
          </a:prstGeom>
        </p:spPr>
        <p:txBody>
          <a:bodyPr wrap="none">
            <a:spAutoFit/>
          </a:bodyPr>
          <a:lstStyle/>
          <a:p>
            <a:pPr algn="r"/>
            <a:r>
              <a:rPr lang="zh-CN" altLang="en-US" sz="1600" kern="0" dirty="0">
                <a:solidFill>
                  <a:srgbClr val="02833C"/>
                </a:solidFill>
                <a:latin typeface="方正兰亭黑_GBK"/>
                <a:ea typeface="方正兰亭黑_GBK"/>
                <a:cs typeface="Arial" pitchFamily="34" charset="0"/>
              </a:rPr>
              <a:t>标题一</a:t>
            </a:r>
            <a:endParaRPr lang="zh-CN" altLang="en-US" sz="1200" dirty="0">
              <a:solidFill>
                <a:srgbClr val="02833C"/>
              </a:solidFill>
              <a:latin typeface="方正兰亭黑_GBK"/>
              <a:ea typeface="方正兰亭黑_GBK"/>
            </a:endParaRPr>
          </a:p>
        </p:txBody>
      </p:sp>
      <p:sp>
        <p:nvSpPr>
          <p:cNvPr id="14" name="矩形 13">
            <a:extLst>
              <a:ext uri="{FF2B5EF4-FFF2-40B4-BE49-F238E27FC236}">
                <a16:creationId xmlns:a16="http://schemas.microsoft.com/office/drawing/2014/main" id="{289C5486-B76E-4767-8047-55672A75F9F4}"/>
              </a:ext>
            </a:extLst>
          </p:cNvPr>
          <p:cNvSpPr/>
          <p:nvPr/>
        </p:nvSpPr>
        <p:spPr>
          <a:xfrm>
            <a:off x="1310776" y="3683559"/>
            <a:ext cx="2135261" cy="1167692"/>
          </a:xfrm>
          <a:prstGeom prst="rect">
            <a:avLst/>
          </a:prstGeom>
        </p:spPr>
        <p:txBody>
          <a:bodyPr wrap="square">
            <a:spAutoFit/>
          </a:bodyPr>
          <a:lstStyle/>
          <a:p>
            <a:pPr algn="r" eaLnBrk="0" fontAlgn="base" hangingPunct="0">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对于牙外伤的防护，提倡儿童在运动时使用保护牙托，当脸部部和头部受到击打时可以起到保护牙的作用 </a:t>
            </a:r>
          </a:p>
        </p:txBody>
      </p:sp>
      <p:sp>
        <p:nvSpPr>
          <p:cNvPr id="15" name="矩形 14">
            <a:extLst>
              <a:ext uri="{FF2B5EF4-FFF2-40B4-BE49-F238E27FC236}">
                <a16:creationId xmlns:a16="http://schemas.microsoft.com/office/drawing/2014/main" id="{4119D72C-6676-4666-9E3C-9A244CB4D6B9}"/>
              </a:ext>
            </a:extLst>
          </p:cNvPr>
          <p:cNvSpPr/>
          <p:nvPr/>
        </p:nvSpPr>
        <p:spPr>
          <a:xfrm>
            <a:off x="2623759" y="3419621"/>
            <a:ext cx="800219" cy="338554"/>
          </a:xfrm>
          <a:prstGeom prst="rect">
            <a:avLst/>
          </a:prstGeom>
        </p:spPr>
        <p:txBody>
          <a:bodyPr wrap="none">
            <a:spAutoFit/>
          </a:bodyPr>
          <a:lstStyle/>
          <a:p>
            <a:pPr algn="r"/>
            <a:r>
              <a:rPr lang="zh-CN" altLang="en-US" sz="1600" kern="0" dirty="0">
                <a:solidFill>
                  <a:srgbClr val="02833C"/>
                </a:solidFill>
                <a:latin typeface="方正兰亭黑_GBK"/>
                <a:ea typeface="方正兰亭黑_GBK"/>
                <a:cs typeface="Arial" pitchFamily="34" charset="0"/>
              </a:rPr>
              <a:t>标题三</a:t>
            </a:r>
            <a:endParaRPr lang="zh-CN" altLang="en-US" sz="1200" dirty="0">
              <a:solidFill>
                <a:srgbClr val="02833C"/>
              </a:solidFill>
              <a:latin typeface="方正兰亭黑_GBK"/>
              <a:ea typeface="方正兰亭黑_GBK"/>
            </a:endParaRPr>
          </a:p>
        </p:txBody>
      </p:sp>
      <p:sp>
        <p:nvSpPr>
          <p:cNvPr id="16" name="矩形 15">
            <a:extLst>
              <a:ext uri="{FF2B5EF4-FFF2-40B4-BE49-F238E27FC236}">
                <a16:creationId xmlns:a16="http://schemas.microsoft.com/office/drawing/2014/main" id="{844DAA9C-3448-4F22-9482-BEB7A12D51B0}"/>
              </a:ext>
            </a:extLst>
          </p:cNvPr>
          <p:cNvSpPr/>
          <p:nvPr/>
        </p:nvSpPr>
        <p:spPr>
          <a:xfrm>
            <a:off x="6659773" y="2267925"/>
            <a:ext cx="2263247" cy="2552686"/>
          </a:xfrm>
          <a:prstGeom prst="rect">
            <a:avLst/>
          </a:prstGeom>
        </p:spPr>
        <p:txBody>
          <a:bodyPr wrap="square">
            <a:spAutoFit/>
          </a:bodyPr>
          <a:lstStyle/>
          <a:p>
            <a:pPr eaLnBrk="0" fontAlgn="base" hangingPunct="0">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如整个牙脱落，要用凉开水或自来水冲洗掉牙表面的污物，不要刷、刮牙根部，将冲洗干净的牙放回到牙槽窝中，或将牙泡在新鲜的冷牛奶、生理盐水或含在口腔内舌下，迅速到医院就诊。牙离开口腔的时间越短，再植成功的几率越大，最好在</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分钟内接受治疗。</a:t>
            </a:r>
          </a:p>
        </p:txBody>
      </p:sp>
      <p:sp>
        <p:nvSpPr>
          <p:cNvPr id="17" name="矩形 16">
            <a:extLst>
              <a:ext uri="{FF2B5EF4-FFF2-40B4-BE49-F238E27FC236}">
                <a16:creationId xmlns:a16="http://schemas.microsoft.com/office/drawing/2014/main" id="{8530B0CE-51DC-4DD5-B83E-C0FC86000BF7}"/>
              </a:ext>
            </a:extLst>
          </p:cNvPr>
          <p:cNvSpPr/>
          <p:nvPr/>
        </p:nvSpPr>
        <p:spPr>
          <a:xfrm>
            <a:off x="6659773" y="2003987"/>
            <a:ext cx="800219" cy="338554"/>
          </a:xfrm>
          <a:prstGeom prst="rect">
            <a:avLst/>
          </a:prstGeom>
        </p:spPr>
        <p:txBody>
          <a:bodyPr wrap="none">
            <a:spAutoFit/>
          </a:bodyPr>
          <a:lstStyle/>
          <a:p>
            <a:r>
              <a:rPr lang="zh-CN" altLang="en-US" sz="1600" kern="0" dirty="0">
                <a:solidFill>
                  <a:srgbClr val="FF7862"/>
                </a:solidFill>
                <a:latin typeface="方正兰亭黑_GBK"/>
                <a:ea typeface="方正兰亭黑_GBK"/>
                <a:cs typeface="Arial" pitchFamily="34" charset="0"/>
              </a:rPr>
              <a:t>标题二</a:t>
            </a:r>
            <a:endParaRPr lang="zh-CN" altLang="en-US" sz="1200" dirty="0">
              <a:solidFill>
                <a:srgbClr val="FF7862"/>
              </a:solidFill>
              <a:latin typeface="方正兰亭黑_GBK"/>
              <a:ea typeface="方正兰亭黑_GBK"/>
            </a:endParaRPr>
          </a:p>
        </p:txBody>
      </p:sp>
      <p:sp>
        <p:nvSpPr>
          <p:cNvPr id="18" name="AutoShape 4">
            <a:extLst>
              <a:ext uri="{FF2B5EF4-FFF2-40B4-BE49-F238E27FC236}">
                <a16:creationId xmlns:a16="http://schemas.microsoft.com/office/drawing/2014/main" id="{7E7A08F3-7F18-474C-A788-AF2299C01053}"/>
              </a:ext>
            </a:extLst>
          </p:cNvPr>
          <p:cNvSpPr/>
          <p:nvPr/>
        </p:nvSpPr>
        <p:spPr bwMode="auto">
          <a:xfrm>
            <a:off x="5932600" y="2229341"/>
            <a:ext cx="455239" cy="457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19" name="组合 18">
            <a:extLst>
              <a:ext uri="{FF2B5EF4-FFF2-40B4-BE49-F238E27FC236}">
                <a16:creationId xmlns:a16="http://schemas.microsoft.com/office/drawing/2014/main" id="{01C5C80D-1435-4679-B5C3-ACF2AC8FB318}"/>
              </a:ext>
            </a:extLst>
          </p:cNvPr>
          <p:cNvGrpSpPr/>
          <p:nvPr/>
        </p:nvGrpSpPr>
        <p:grpSpPr>
          <a:xfrm>
            <a:off x="3298037" y="1104752"/>
            <a:ext cx="1044000" cy="1042326"/>
            <a:chOff x="3173346" y="1233585"/>
            <a:chExt cx="1044000" cy="1042326"/>
          </a:xfrm>
        </p:grpSpPr>
        <p:sp>
          <p:nvSpPr>
            <p:cNvPr id="20" name="Freeform 5">
              <a:extLst>
                <a:ext uri="{FF2B5EF4-FFF2-40B4-BE49-F238E27FC236}">
                  <a16:creationId xmlns:a16="http://schemas.microsoft.com/office/drawing/2014/main" id="{6E38B850-5E7F-4E19-9DB5-726F34E1C991}"/>
                </a:ext>
              </a:extLst>
            </p:cNvPr>
            <p:cNvSpPr>
              <a:spLocks/>
            </p:cNvSpPr>
            <p:nvPr/>
          </p:nvSpPr>
          <p:spPr bwMode="auto">
            <a:xfrm>
              <a:off x="3173346" y="1233585"/>
              <a:ext cx="1044000" cy="1042326"/>
            </a:xfrm>
            <a:prstGeom prst="ellipse">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marL="285750" indent="-285750" defTabSz="914400">
                <a:buFont typeface="Arial" panose="020B0604020202020204" pitchFamily="34" charset="0"/>
                <a:buChar char="•"/>
                <a:defRPr/>
              </a:pPr>
              <a:endParaRPr lang="zh-CN" altLang="en-US" sz="1800" kern="0" dirty="0">
                <a:solidFill>
                  <a:prstClr val="black"/>
                </a:solidFill>
                <a:latin typeface="Calibri"/>
                <a:ea typeface="微软雅黑" panose="020B0503020204020204" pitchFamily="34" charset="-122"/>
              </a:endParaRPr>
            </a:p>
          </p:txBody>
        </p:sp>
        <p:grpSp>
          <p:nvGrpSpPr>
            <p:cNvPr id="21" name="组合 20">
              <a:extLst>
                <a:ext uri="{FF2B5EF4-FFF2-40B4-BE49-F238E27FC236}">
                  <a16:creationId xmlns:a16="http://schemas.microsoft.com/office/drawing/2014/main" id="{277AE9A9-B7B5-487B-B051-E116BAF21D92}"/>
                </a:ext>
              </a:extLst>
            </p:cNvPr>
            <p:cNvGrpSpPr/>
            <p:nvPr/>
          </p:nvGrpSpPr>
          <p:grpSpPr>
            <a:xfrm>
              <a:off x="3460196" y="1519598"/>
              <a:ext cx="470300" cy="470300"/>
              <a:chOff x="5394312" y="2141343"/>
              <a:chExt cx="359165" cy="359165"/>
            </a:xfrm>
            <a:solidFill>
              <a:schemeClr val="bg1"/>
            </a:solidFill>
          </p:grpSpPr>
          <p:sp>
            <p:nvSpPr>
              <p:cNvPr id="22" name="AutoShape 56">
                <a:extLst>
                  <a:ext uri="{FF2B5EF4-FFF2-40B4-BE49-F238E27FC236}">
                    <a16:creationId xmlns:a16="http://schemas.microsoft.com/office/drawing/2014/main" id="{4DDB34F0-E61D-42DC-9EA0-44E910DD22C4}"/>
                  </a:ext>
                </a:extLst>
              </p:cNvPr>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3" name="AutoShape 57">
                <a:extLst>
                  <a:ext uri="{FF2B5EF4-FFF2-40B4-BE49-F238E27FC236}">
                    <a16:creationId xmlns:a16="http://schemas.microsoft.com/office/drawing/2014/main" id="{FE328D9C-A44B-4483-ABC1-5C884B5DC1E8}"/>
                  </a:ext>
                </a:extLst>
              </p:cNvPr>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4" name="AutoShape 58">
                <a:extLst>
                  <a:ext uri="{FF2B5EF4-FFF2-40B4-BE49-F238E27FC236}">
                    <a16:creationId xmlns:a16="http://schemas.microsoft.com/office/drawing/2014/main" id="{B1B48C15-6EF2-4BEA-89A5-B5DF335615FF}"/>
                  </a:ext>
                </a:extLst>
              </p:cNvPr>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25" name="组合 24">
            <a:extLst>
              <a:ext uri="{FF2B5EF4-FFF2-40B4-BE49-F238E27FC236}">
                <a16:creationId xmlns:a16="http://schemas.microsoft.com/office/drawing/2014/main" id="{6D7B08AE-936F-4A41-BF78-5DD760895F4A}"/>
              </a:ext>
            </a:extLst>
          </p:cNvPr>
          <p:cNvGrpSpPr/>
          <p:nvPr/>
        </p:nvGrpSpPr>
        <p:grpSpPr>
          <a:xfrm>
            <a:off x="3425274" y="3488201"/>
            <a:ext cx="972000" cy="970097"/>
            <a:chOff x="3300583" y="3617034"/>
            <a:chExt cx="972000" cy="970097"/>
          </a:xfrm>
        </p:grpSpPr>
        <p:sp>
          <p:nvSpPr>
            <p:cNvPr id="26" name="Freeform 5">
              <a:extLst>
                <a:ext uri="{FF2B5EF4-FFF2-40B4-BE49-F238E27FC236}">
                  <a16:creationId xmlns:a16="http://schemas.microsoft.com/office/drawing/2014/main" id="{1FA1E028-D93C-48A2-A05D-F0CE8B42AA84}"/>
                </a:ext>
              </a:extLst>
            </p:cNvPr>
            <p:cNvSpPr>
              <a:spLocks/>
            </p:cNvSpPr>
            <p:nvPr/>
          </p:nvSpPr>
          <p:spPr bwMode="auto">
            <a:xfrm>
              <a:off x="3300583" y="3617034"/>
              <a:ext cx="972000" cy="970097"/>
            </a:xfrm>
            <a:prstGeom prst="ellipse">
              <a:avLst/>
            </a:prstGeom>
            <a:solidFill>
              <a:schemeClr val="accent3"/>
            </a:solidFill>
            <a:ln>
              <a:noFill/>
            </a:ln>
            <a:effectLst/>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Calibri"/>
                <a:ea typeface="微软雅黑" panose="020B0503020204020204" pitchFamily="34" charset="-122"/>
              </a:endParaRPr>
            </a:p>
          </p:txBody>
        </p:sp>
        <p:sp>
          <p:nvSpPr>
            <p:cNvPr id="27" name="AutoShape 59">
              <a:extLst>
                <a:ext uri="{FF2B5EF4-FFF2-40B4-BE49-F238E27FC236}">
                  <a16:creationId xmlns:a16="http://schemas.microsoft.com/office/drawing/2014/main" id="{30FBD17C-EA8C-4310-8368-2583BCAC3930}"/>
                </a:ext>
              </a:extLst>
            </p:cNvPr>
            <p:cNvSpPr/>
            <p:nvPr/>
          </p:nvSpPr>
          <p:spPr bwMode="auto">
            <a:xfrm>
              <a:off x="3550650" y="3867188"/>
              <a:ext cx="471867" cy="46978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28" name="矩形 27">
            <a:extLst>
              <a:ext uri="{FF2B5EF4-FFF2-40B4-BE49-F238E27FC236}">
                <a16:creationId xmlns:a16="http://schemas.microsoft.com/office/drawing/2014/main" id="{56A06CE9-EEBB-4CC1-9066-BCA5CA5E1838}"/>
              </a:ext>
            </a:extLst>
          </p:cNvPr>
          <p:cNvSpPr/>
          <p:nvPr/>
        </p:nvSpPr>
        <p:spPr>
          <a:xfrm>
            <a:off x="4137688" y="2525542"/>
            <a:ext cx="1346844" cy="369332"/>
          </a:xfrm>
          <a:prstGeom prst="rect">
            <a:avLst/>
          </a:prstGeom>
        </p:spPr>
        <p:txBody>
          <a:bodyPr wrap="none">
            <a:spAutoFit/>
          </a:bodyPr>
          <a:lstStyle/>
          <a:p>
            <a:pPr algn="ctr"/>
            <a:r>
              <a:rPr lang="zh-CN" altLang="en-US" sz="1800" b="1" kern="0">
                <a:solidFill>
                  <a:prstClr val="white"/>
                </a:solidFill>
                <a:latin typeface="方正兰亭黑_GBK"/>
                <a:ea typeface="方正兰亭黑_GBK"/>
                <a:cs typeface="Arial" pitchFamily="34" charset="0"/>
              </a:rPr>
              <a:t>选题的意义</a:t>
            </a:r>
            <a:endParaRPr lang="zh-CN" altLang="en-US" sz="4400" b="1" kern="0">
              <a:solidFill>
                <a:prstClr val="white"/>
              </a:solidFill>
              <a:latin typeface="方正兰亭黑_GBK"/>
              <a:ea typeface="方正兰亭黑_GBK"/>
            </a:endParaRPr>
          </a:p>
        </p:txBody>
      </p:sp>
    </p:spTree>
    <p:extLst>
      <p:ext uri="{BB962C8B-B14F-4D97-AF65-F5344CB8AC3E}">
        <p14:creationId xmlns:p14="http://schemas.microsoft.com/office/powerpoint/2010/main" val="150644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5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5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5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50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5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fltVal val="0"/>
                                          </p:val>
                                        </p:tav>
                                        <p:tav tm="100000">
                                          <p:val>
                                            <p:strVal val="#ppt_w"/>
                                          </p:val>
                                        </p:tav>
                                      </p:tavLst>
                                    </p:anim>
                                    <p:anim calcmode="lin" valueType="num">
                                      <p:cBhvr>
                                        <p:cTn id="65" dur="1000" fill="hold"/>
                                        <p:tgtEl>
                                          <p:spTgt spid="17"/>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50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50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strVal val="#ppt_h"/>
                                          </p:val>
                                        </p:tav>
                                        <p:tav tm="100000">
                                          <p:val>
                                            <p:strVal val="#ppt_h"/>
                                          </p:val>
                                        </p:tav>
                                      </p:tavLst>
                                    </p:anim>
                                  </p:childTnLst>
                                </p:cTn>
                              </p:par>
                              <p:par>
                                <p:cTn id="74" presetID="17" presetClass="entr" presetSubtype="10" fill="hold" nodeType="with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strVal val="#ppt_h"/>
                                          </p:val>
                                        </p:tav>
                                        <p:tav tm="100000">
                                          <p:val>
                                            <p:strVal val="#ppt_h"/>
                                          </p:val>
                                        </p:tav>
                                      </p:tavLst>
                                    </p:anim>
                                  </p:childTnLst>
                                </p:cTn>
                              </p:par>
                              <p:par>
                                <p:cTn id="78" presetID="17" presetClass="entr" presetSubtype="10" fill="hold" grpId="0" nodeType="withEffect">
                                  <p:stCondLst>
                                    <p:cond delay="500"/>
                                  </p:stCondLst>
                                  <p:childTnLst>
                                    <p:set>
                                      <p:cBhvr>
                                        <p:cTn id="79" dur="1" fill="hold">
                                          <p:stCondLst>
                                            <p:cond delay="0"/>
                                          </p:stCondLst>
                                        </p:cTn>
                                        <p:tgtEl>
                                          <p:spTgt spid="28"/>
                                        </p:tgtEl>
                                        <p:attrNameLst>
                                          <p:attrName>style.visibility</p:attrName>
                                        </p:attrNameLst>
                                      </p:cBhvr>
                                      <p:to>
                                        <p:strVal val="visible"/>
                                      </p:to>
                                    </p:set>
                                    <p:anim calcmode="lin" valueType="num">
                                      <p:cBhvr>
                                        <p:cTn id="80" dur="1000" fill="hold"/>
                                        <p:tgtEl>
                                          <p:spTgt spid="28"/>
                                        </p:tgtEl>
                                        <p:attrNameLst>
                                          <p:attrName>ppt_w</p:attrName>
                                        </p:attrNameLst>
                                      </p:cBhvr>
                                      <p:tavLst>
                                        <p:tav tm="0">
                                          <p:val>
                                            <p:fltVal val="0"/>
                                          </p:val>
                                        </p:tav>
                                        <p:tav tm="100000">
                                          <p:val>
                                            <p:strVal val="#ppt_w"/>
                                          </p:val>
                                        </p:tav>
                                      </p:tavLst>
                                    </p:anim>
                                    <p:anim calcmode="lin" valueType="num">
                                      <p:cBhvr>
                                        <p:cTn id="81" dur="1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6E07B7F-70A2-48BA-A013-9BC907EDDC41}"/>
              </a:ext>
            </a:extLst>
          </p:cNvPr>
          <p:cNvGrpSpPr/>
          <p:nvPr/>
        </p:nvGrpSpPr>
        <p:grpSpPr>
          <a:xfrm>
            <a:off x="174540" y="110266"/>
            <a:ext cx="2478718" cy="532503"/>
            <a:chOff x="174540" y="110266"/>
            <a:chExt cx="2478718" cy="532503"/>
          </a:xfrm>
        </p:grpSpPr>
        <p:sp>
          <p:nvSpPr>
            <p:cNvPr id="110" name="文本框 6"/>
            <p:cNvSpPr txBox="1">
              <a:spLocks noChangeArrowheads="1"/>
            </p:cNvSpPr>
            <p:nvPr/>
          </p:nvSpPr>
          <p:spPr bwMode="auto">
            <a:xfrm>
              <a:off x="195123" y="3476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common dental problems</a:t>
              </a:r>
            </a:p>
          </p:txBody>
        </p:sp>
        <p:sp>
          <p:nvSpPr>
            <p:cNvPr id="150" name="文本框 5"/>
            <p:cNvSpPr txBox="1">
              <a:spLocks noChangeArrowheads="1"/>
            </p:cNvSpPr>
            <p:nvPr/>
          </p:nvSpPr>
          <p:spPr bwMode="auto">
            <a:xfrm>
              <a:off x="174540" y="110266"/>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儿童常见牙齿问题</a:t>
              </a:r>
            </a:p>
          </p:txBody>
        </p:sp>
      </p:grpSp>
      <p:grpSp>
        <p:nvGrpSpPr>
          <p:cNvPr id="18" name="组合 17">
            <a:extLst>
              <a:ext uri="{FF2B5EF4-FFF2-40B4-BE49-F238E27FC236}">
                <a16:creationId xmlns:a16="http://schemas.microsoft.com/office/drawing/2014/main" id="{B8408F8C-883C-4230-972F-2148C06A2363}"/>
              </a:ext>
            </a:extLst>
          </p:cNvPr>
          <p:cNvGrpSpPr/>
          <p:nvPr/>
        </p:nvGrpSpPr>
        <p:grpSpPr>
          <a:xfrm>
            <a:off x="2843419" y="2088078"/>
            <a:ext cx="3457157" cy="1217913"/>
            <a:chOff x="2843419" y="2088078"/>
            <a:chExt cx="3457157" cy="1217913"/>
          </a:xfrm>
        </p:grpSpPr>
        <p:sp>
          <p:nvSpPr>
            <p:cNvPr id="4" name="圆角矩形 34">
              <a:extLst>
                <a:ext uri="{FF2B5EF4-FFF2-40B4-BE49-F238E27FC236}">
                  <a16:creationId xmlns:a16="http://schemas.microsoft.com/office/drawing/2014/main" id="{0AD8D7DC-EF23-4952-B8AA-18350F23F4FE}"/>
                </a:ext>
              </a:extLst>
            </p:cNvPr>
            <p:cNvSpPr/>
            <p:nvPr/>
          </p:nvSpPr>
          <p:spPr>
            <a:xfrm>
              <a:off x="2843419" y="2088078"/>
              <a:ext cx="3457157" cy="1146383"/>
            </a:xfrm>
            <a:prstGeom prst="roundRect">
              <a:avLst>
                <a:gd name="adj" fmla="val 175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B8A37F3-81C4-4B91-A035-31460758E1D1}"/>
                </a:ext>
              </a:extLst>
            </p:cNvPr>
            <p:cNvSpPr/>
            <p:nvPr/>
          </p:nvSpPr>
          <p:spPr>
            <a:xfrm>
              <a:off x="3103227" y="2415298"/>
              <a:ext cx="2964198" cy="890693"/>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a:cs typeface="Arial" panose="020B0604020202020204" pitchFamily="34" charset="0"/>
                </a:rPr>
                <a:t>点击添加文本内容点击添加文本内容点击添加文本内容点击添加文本内容</a:t>
              </a:r>
            </a:p>
            <a:p>
              <a:pPr>
                <a:lnSpc>
                  <a:spcPct val="150000"/>
                </a:lnSpc>
              </a:pPr>
              <a:endParaRPr lang="zh-CN" altLang="en-US" sz="1200" dirty="0">
                <a:solidFill>
                  <a:schemeClr val="bg1"/>
                </a:solidFill>
                <a:latin typeface="微软雅黑" panose="020B0503020204020204" pitchFamily="34" charset="-122"/>
                <a:ea typeface="微软雅黑"/>
                <a:cs typeface="Arial" panose="020B0604020202020204" pitchFamily="34" charset="0"/>
              </a:endParaRPr>
            </a:p>
          </p:txBody>
        </p:sp>
        <p:sp>
          <p:nvSpPr>
            <p:cNvPr id="8" name="矩形 7">
              <a:extLst>
                <a:ext uri="{FF2B5EF4-FFF2-40B4-BE49-F238E27FC236}">
                  <a16:creationId xmlns:a16="http://schemas.microsoft.com/office/drawing/2014/main" id="{00E4CCA3-97BD-4FAA-9D41-A71C5F5B5F1B}"/>
                </a:ext>
              </a:extLst>
            </p:cNvPr>
            <p:cNvSpPr/>
            <p:nvPr/>
          </p:nvSpPr>
          <p:spPr>
            <a:xfrm>
              <a:off x="3103227" y="2193072"/>
              <a:ext cx="723275" cy="307777"/>
            </a:xfrm>
            <a:prstGeom prst="rect">
              <a:avLst/>
            </a:prstGeom>
          </p:spPr>
          <p:txBody>
            <a:bodyPr wrap="none">
              <a:spAutoFit/>
            </a:bodyPr>
            <a:lstStyle/>
            <a:p>
              <a:r>
                <a:rPr lang="zh-CN" altLang="en-US" sz="1400" dirty="0">
                  <a:solidFill>
                    <a:schemeClr val="bg1"/>
                  </a:solidFill>
                  <a:latin typeface="方正兰亭黑_GBK"/>
                  <a:ea typeface="方正兰亭黑_GBK"/>
                </a:rPr>
                <a:t>标题一</a:t>
              </a:r>
              <a:endParaRPr lang="zh-CN" altLang="en-US" sz="1100" dirty="0">
                <a:solidFill>
                  <a:schemeClr val="bg1"/>
                </a:solidFill>
                <a:latin typeface="微软雅黑" panose="020B0503020204020204" pitchFamily="34" charset="-122"/>
                <a:ea typeface="微软雅黑"/>
              </a:endParaRPr>
            </a:p>
          </p:txBody>
        </p:sp>
      </p:grpSp>
      <p:grpSp>
        <p:nvGrpSpPr>
          <p:cNvPr id="3" name="组合 2">
            <a:extLst>
              <a:ext uri="{FF2B5EF4-FFF2-40B4-BE49-F238E27FC236}">
                <a16:creationId xmlns:a16="http://schemas.microsoft.com/office/drawing/2014/main" id="{0AE078A5-C1FC-4B4F-BCD1-18A1CEEE7A6C}"/>
              </a:ext>
            </a:extLst>
          </p:cNvPr>
          <p:cNvGrpSpPr/>
          <p:nvPr/>
        </p:nvGrpSpPr>
        <p:grpSpPr>
          <a:xfrm>
            <a:off x="1047830" y="3327377"/>
            <a:ext cx="1663836" cy="1146383"/>
            <a:chOff x="1047830" y="3327377"/>
            <a:chExt cx="1663836" cy="1146383"/>
          </a:xfrm>
        </p:grpSpPr>
        <p:sp>
          <p:nvSpPr>
            <p:cNvPr id="5" name="圆角矩形 13">
              <a:extLst>
                <a:ext uri="{FF2B5EF4-FFF2-40B4-BE49-F238E27FC236}">
                  <a16:creationId xmlns:a16="http://schemas.microsoft.com/office/drawing/2014/main" id="{9218A38D-8602-4E72-B11E-28212C25F99D}"/>
                </a:ext>
              </a:extLst>
            </p:cNvPr>
            <p:cNvSpPr/>
            <p:nvPr/>
          </p:nvSpPr>
          <p:spPr>
            <a:xfrm>
              <a:off x="1047830" y="3327377"/>
              <a:ext cx="1663836" cy="1146383"/>
            </a:xfrm>
            <a:prstGeom prst="roundRect">
              <a:avLst>
                <a:gd name="adj" fmla="val 175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2E7C4ABA-AB14-466B-B072-42D1565FA8B1}"/>
                </a:ext>
              </a:extLst>
            </p:cNvPr>
            <p:cNvSpPr/>
            <p:nvPr/>
          </p:nvSpPr>
          <p:spPr>
            <a:xfrm>
              <a:off x="1156018" y="3654305"/>
              <a:ext cx="1533034" cy="613694"/>
            </a:xfrm>
            <a:prstGeom prst="rect">
              <a:avLst/>
            </a:prstGeom>
          </p:spPr>
          <p:txBody>
            <a:bodyPr wrap="square">
              <a:spAutoFit/>
            </a:bodyPr>
            <a:lstStyle/>
            <a:p>
              <a:pPr algn="r">
                <a:lnSpc>
                  <a:spcPct val="150000"/>
                </a:lnSpc>
              </a:pPr>
              <a:r>
                <a:rPr lang="zh-CN" altLang="en-US" sz="1200" dirty="0">
                  <a:solidFill>
                    <a:schemeClr val="bg1"/>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10" name="矩形 9">
              <a:extLst>
                <a:ext uri="{FF2B5EF4-FFF2-40B4-BE49-F238E27FC236}">
                  <a16:creationId xmlns:a16="http://schemas.microsoft.com/office/drawing/2014/main" id="{C7063C33-0E30-4EE6-A006-798B8C4AEAA9}"/>
                </a:ext>
              </a:extLst>
            </p:cNvPr>
            <p:cNvSpPr/>
            <p:nvPr/>
          </p:nvSpPr>
          <p:spPr>
            <a:xfrm>
              <a:off x="1553770" y="3450654"/>
              <a:ext cx="723275" cy="307777"/>
            </a:xfrm>
            <a:prstGeom prst="rect">
              <a:avLst/>
            </a:prstGeom>
          </p:spPr>
          <p:txBody>
            <a:bodyPr wrap="none">
              <a:spAutoFit/>
            </a:bodyPr>
            <a:lstStyle/>
            <a:p>
              <a:pPr algn="ctr"/>
              <a:r>
                <a:rPr lang="zh-CN" altLang="en-US" sz="1400" dirty="0">
                  <a:solidFill>
                    <a:schemeClr val="bg1"/>
                  </a:solidFill>
                  <a:latin typeface="方正兰亭黑_GBK"/>
                  <a:ea typeface="方正兰亭黑_GBK"/>
                </a:rPr>
                <a:t>标题二</a:t>
              </a:r>
              <a:endParaRPr lang="zh-CN" altLang="en-US" sz="1100" dirty="0">
                <a:solidFill>
                  <a:schemeClr val="bg1"/>
                </a:solidFill>
                <a:latin typeface="微软雅黑" panose="020B0503020204020204" pitchFamily="34" charset="-122"/>
                <a:ea typeface="微软雅黑"/>
              </a:endParaRPr>
            </a:p>
          </p:txBody>
        </p:sp>
      </p:grpSp>
      <p:grpSp>
        <p:nvGrpSpPr>
          <p:cNvPr id="20" name="组合 19">
            <a:extLst>
              <a:ext uri="{FF2B5EF4-FFF2-40B4-BE49-F238E27FC236}">
                <a16:creationId xmlns:a16="http://schemas.microsoft.com/office/drawing/2014/main" id="{EE266C7D-1D0A-4E91-A70E-AC1413211686}"/>
              </a:ext>
            </a:extLst>
          </p:cNvPr>
          <p:cNvGrpSpPr/>
          <p:nvPr/>
        </p:nvGrpSpPr>
        <p:grpSpPr>
          <a:xfrm>
            <a:off x="6405176" y="3327377"/>
            <a:ext cx="1663836" cy="1146383"/>
            <a:chOff x="6405176" y="3327377"/>
            <a:chExt cx="1663836" cy="1146383"/>
          </a:xfrm>
        </p:grpSpPr>
        <p:sp>
          <p:nvSpPr>
            <p:cNvPr id="6" name="圆角矩形 45">
              <a:extLst>
                <a:ext uri="{FF2B5EF4-FFF2-40B4-BE49-F238E27FC236}">
                  <a16:creationId xmlns:a16="http://schemas.microsoft.com/office/drawing/2014/main" id="{495483AF-9EA8-4807-865D-F3274C20914B}"/>
                </a:ext>
              </a:extLst>
            </p:cNvPr>
            <p:cNvSpPr/>
            <p:nvPr/>
          </p:nvSpPr>
          <p:spPr>
            <a:xfrm>
              <a:off x="6405176" y="3327377"/>
              <a:ext cx="1663836" cy="1146383"/>
            </a:xfrm>
            <a:prstGeom prst="roundRect">
              <a:avLst>
                <a:gd name="adj" fmla="val 1750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C4A0D5EB-9ABE-43D8-B6D7-14FFC539895A}"/>
                </a:ext>
              </a:extLst>
            </p:cNvPr>
            <p:cNvSpPr/>
            <p:nvPr/>
          </p:nvSpPr>
          <p:spPr>
            <a:xfrm>
              <a:off x="6474844" y="3654305"/>
              <a:ext cx="1533034" cy="613694"/>
            </a:xfrm>
            <a:prstGeom prst="rect">
              <a:avLst/>
            </a:prstGeom>
          </p:spPr>
          <p:txBody>
            <a:bodyPr wrap="square">
              <a:spAutoFit/>
            </a:bodyPr>
            <a:lstStyle/>
            <a:p>
              <a:pPr algn="r">
                <a:lnSpc>
                  <a:spcPct val="150000"/>
                </a:lnSpc>
              </a:pPr>
              <a:r>
                <a:rPr lang="zh-CN" altLang="en-US" sz="1200" dirty="0">
                  <a:solidFill>
                    <a:schemeClr val="bg1"/>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12" name="矩形 11">
              <a:extLst>
                <a:ext uri="{FF2B5EF4-FFF2-40B4-BE49-F238E27FC236}">
                  <a16:creationId xmlns:a16="http://schemas.microsoft.com/office/drawing/2014/main" id="{EE4D2A5D-12A7-4747-8A85-ABB49A84C470}"/>
                </a:ext>
              </a:extLst>
            </p:cNvPr>
            <p:cNvSpPr/>
            <p:nvPr/>
          </p:nvSpPr>
          <p:spPr>
            <a:xfrm>
              <a:off x="6879723" y="3432079"/>
              <a:ext cx="723275" cy="307777"/>
            </a:xfrm>
            <a:prstGeom prst="rect">
              <a:avLst/>
            </a:prstGeom>
          </p:spPr>
          <p:txBody>
            <a:bodyPr wrap="none">
              <a:spAutoFit/>
            </a:bodyPr>
            <a:lstStyle/>
            <a:p>
              <a:pPr algn="ctr"/>
              <a:r>
                <a:rPr lang="zh-CN" altLang="en-US" sz="1400" dirty="0">
                  <a:solidFill>
                    <a:schemeClr val="bg1"/>
                  </a:solidFill>
                  <a:latin typeface="方正兰亭黑_GBK"/>
                  <a:ea typeface="方正兰亭黑_GBK"/>
                </a:rPr>
                <a:t>标题三</a:t>
              </a:r>
              <a:endParaRPr lang="zh-CN" altLang="en-US" sz="1100" dirty="0">
                <a:solidFill>
                  <a:schemeClr val="bg1"/>
                </a:solidFill>
                <a:latin typeface="微软雅黑" panose="020B0503020204020204" pitchFamily="34" charset="-122"/>
                <a:ea typeface="微软雅黑"/>
              </a:endParaRPr>
            </a:p>
          </p:txBody>
        </p:sp>
      </p:grpSp>
      <p:pic>
        <p:nvPicPr>
          <p:cNvPr id="13" name="图片 12">
            <a:extLst>
              <a:ext uri="{FF2B5EF4-FFF2-40B4-BE49-F238E27FC236}">
                <a16:creationId xmlns:a16="http://schemas.microsoft.com/office/drawing/2014/main" id="{111062E6-2814-4139-AB04-08540CDF88CB}"/>
              </a:ext>
            </a:extLst>
          </p:cNvPr>
          <p:cNvPicPr>
            <a:picLocks noChangeAspect="1"/>
          </p:cNvPicPr>
          <p:nvPr/>
        </p:nvPicPr>
        <p:blipFill rotWithShape="1">
          <a:blip r:embed="rId2">
            <a:extLst>
              <a:ext uri="{28A0092B-C50C-407E-A947-70E740481C1C}">
                <a14:useLocalDpi xmlns:a14="http://schemas.microsoft.com/office/drawing/2010/main" val="0"/>
              </a:ext>
            </a:extLst>
          </a:blip>
          <a:srcRect l="5873" t="6235" r="6061" b="6824"/>
          <a:stretch/>
        </p:blipFill>
        <p:spPr>
          <a:xfrm>
            <a:off x="1027385" y="2088078"/>
            <a:ext cx="1686130" cy="1176755"/>
          </a:xfrm>
          <a:prstGeom prst="rect">
            <a:avLst/>
          </a:prstGeom>
          <a:ln/>
        </p:spPr>
        <p:style>
          <a:lnRef idx="2">
            <a:schemeClr val="accent1"/>
          </a:lnRef>
          <a:fillRef idx="1">
            <a:schemeClr val="lt1"/>
          </a:fillRef>
          <a:effectRef idx="0">
            <a:schemeClr val="accent1"/>
          </a:effectRef>
          <a:fontRef idx="minor">
            <a:schemeClr val="dk1"/>
          </a:fontRef>
        </p:style>
      </p:pic>
      <p:pic>
        <p:nvPicPr>
          <p:cNvPr id="14" name="图片 13">
            <a:extLst>
              <a:ext uri="{FF2B5EF4-FFF2-40B4-BE49-F238E27FC236}">
                <a16:creationId xmlns:a16="http://schemas.microsoft.com/office/drawing/2014/main" id="{AA9A857C-083B-43F0-87BC-894D10961647}"/>
              </a:ext>
            </a:extLst>
          </p:cNvPr>
          <p:cNvPicPr>
            <a:picLocks noChangeAspect="1"/>
          </p:cNvPicPr>
          <p:nvPr/>
        </p:nvPicPr>
        <p:blipFill rotWithShape="1">
          <a:blip r:embed="rId3">
            <a:extLst>
              <a:ext uri="{28A0092B-C50C-407E-A947-70E740481C1C}">
                <a14:useLocalDpi xmlns:a14="http://schemas.microsoft.com/office/drawing/2010/main" val="0"/>
              </a:ext>
            </a:extLst>
          </a:blip>
          <a:srcRect l="8103" t="18653" r="12527" b="10526"/>
          <a:stretch/>
        </p:blipFill>
        <p:spPr>
          <a:xfrm>
            <a:off x="6430480" y="2088078"/>
            <a:ext cx="1761020" cy="1186948"/>
          </a:xfrm>
          <a:prstGeom prst="rect">
            <a:avLst/>
          </a:prstGeom>
          <a:ln>
            <a:solidFill>
              <a:schemeClr val="accent1"/>
            </a:solidFill>
          </a:ln>
        </p:spPr>
      </p:pic>
      <p:grpSp>
        <p:nvGrpSpPr>
          <p:cNvPr id="19" name="组合 18">
            <a:extLst>
              <a:ext uri="{FF2B5EF4-FFF2-40B4-BE49-F238E27FC236}">
                <a16:creationId xmlns:a16="http://schemas.microsoft.com/office/drawing/2014/main" id="{09D29EC8-7DBE-4379-8477-5ECF6C907D4F}"/>
              </a:ext>
            </a:extLst>
          </p:cNvPr>
          <p:cNvGrpSpPr/>
          <p:nvPr/>
        </p:nvGrpSpPr>
        <p:grpSpPr>
          <a:xfrm>
            <a:off x="2916611" y="3327377"/>
            <a:ext cx="3440741" cy="1146383"/>
            <a:chOff x="2916611" y="3327377"/>
            <a:chExt cx="3440741" cy="1146383"/>
          </a:xfrm>
        </p:grpSpPr>
        <p:pic>
          <p:nvPicPr>
            <p:cNvPr id="15" name="图片 14" descr="2007912131100.jpg">
              <a:extLst>
                <a:ext uri="{FF2B5EF4-FFF2-40B4-BE49-F238E27FC236}">
                  <a16:creationId xmlns:a16="http://schemas.microsoft.com/office/drawing/2014/main" id="{11771B0D-DC7A-4E8C-96B6-3CAC0FAFA5F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290"/>
            <a:stretch/>
          </p:blipFill>
          <p:spPr bwMode="auto">
            <a:xfrm>
              <a:off x="2916611" y="3339455"/>
              <a:ext cx="1745717" cy="1134305"/>
            </a:xfrm>
            <a:prstGeom prst="rect">
              <a:avLst/>
            </a:prstGeom>
            <a:ln>
              <a:solidFill>
                <a:schemeClr val="accent1"/>
              </a:solidFill>
            </a:ln>
          </p:spPr>
        </p:pic>
        <p:pic>
          <p:nvPicPr>
            <p:cNvPr id="16" name="图片 15" descr="201096111053115.jpg">
              <a:extLst>
                <a:ext uri="{FF2B5EF4-FFF2-40B4-BE49-F238E27FC236}">
                  <a16:creationId xmlns:a16="http://schemas.microsoft.com/office/drawing/2014/main" id="{1214967B-E334-4E42-8919-8B0FD3DF8C5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94" b="21625"/>
            <a:stretch/>
          </p:blipFill>
          <p:spPr bwMode="auto">
            <a:xfrm>
              <a:off x="4779820" y="3327377"/>
              <a:ext cx="1577532" cy="1146383"/>
            </a:xfrm>
            <a:prstGeom prst="rect">
              <a:avLst/>
            </a:prstGeom>
            <a:ln>
              <a:solidFill>
                <a:schemeClr val="accent1"/>
              </a:solidFill>
            </a:ln>
          </p:spPr>
        </p:pic>
      </p:grpSp>
      <p:sp>
        <p:nvSpPr>
          <p:cNvPr id="17" name="TextBox 1">
            <a:extLst>
              <a:ext uri="{FF2B5EF4-FFF2-40B4-BE49-F238E27FC236}">
                <a16:creationId xmlns:a16="http://schemas.microsoft.com/office/drawing/2014/main" id="{F8D88FA7-E8DF-4B31-AD12-ECC5B1164C10}"/>
              </a:ext>
            </a:extLst>
          </p:cNvPr>
          <p:cNvSpPr txBox="1"/>
          <p:nvPr/>
        </p:nvSpPr>
        <p:spPr>
          <a:xfrm>
            <a:off x="2600191" y="1116866"/>
            <a:ext cx="4276484" cy="553998"/>
          </a:xfrm>
          <a:prstGeom prst="rect">
            <a:avLst/>
          </a:prstGeom>
          <a:solidFill>
            <a:srgbClr val="FF7862"/>
          </a:solidFill>
        </p:spPr>
        <p:txBody>
          <a:bodyPr wrap="square" rtlCol="0">
            <a:spAutoFit/>
          </a:bodyPr>
          <a:lstStyle/>
          <a:p>
            <a:pPr algn="ctr"/>
            <a:r>
              <a:rPr lang="zh-CN" altLang="en-US" sz="3000" b="1" dirty="0">
                <a:solidFill>
                  <a:schemeClr val="bg1"/>
                </a:solidFill>
                <a:latin typeface="微软雅黑" panose="020B0503020204020204" pitchFamily="34" charset="-122"/>
                <a:ea typeface="微软雅黑" panose="020B0503020204020204" pitchFamily="34" charset="-122"/>
              </a:rPr>
              <a:t>不良习惯造成错颌畸形</a:t>
            </a:r>
          </a:p>
        </p:txBody>
      </p:sp>
    </p:spTree>
    <p:extLst>
      <p:ext uri="{BB962C8B-B14F-4D97-AF65-F5344CB8AC3E}">
        <p14:creationId xmlns:p14="http://schemas.microsoft.com/office/powerpoint/2010/main" val="3805838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75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8" fill="hold" nodeType="withEffect">
                                  <p:stCondLst>
                                    <p:cond delay="75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par>
                                <p:cTn id="24" presetID="22" presetClass="entr" presetSubtype="8" fill="hold"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22" presetClass="entr" presetSubtype="8" fill="hold" nodeType="withEffect">
                                  <p:stCondLst>
                                    <p:cond delay="75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par>
                                <p:cTn id="30" presetID="22" presetClass="entr" presetSubtype="8" fill="hold" nodeType="withEffect">
                                  <p:stCondLst>
                                    <p:cond delay="7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par>
                                <p:cTn id="33" presetID="22" presetClass="entr" presetSubtype="8" fill="hold" nodeType="withEffect">
                                  <p:stCondLst>
                                    <p:cond delay="75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DEE55E3-0242-4250-BB76-B0F7CBE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9" name="图片 8">
            <a:extLst>
              <a:ext uri="{FF2B5EF4-FFF2-40B4-BE49-F238E27FC236}">
                <a16:creationId xmlns:a16="http://schemas.microsoft.com/office/drawing/2014/main" id="{7261C45D-7F31-404B-A9EC-D4E95651A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64317"/>
            <a:ext cx="9144000" cy="1179183"/>
          </a:xfrm>
          <a:prstGeom prst="rect">
            <a:avLst/>
          </a:prstGeom>
        </p:spPr>
      </p:pic>
      <p:pic>
        <p:nvPicPr>
          <p:cNvPr id="3" name="图片 2">
            <a:extLst>
              <a:ext uri="{FF2B5EF4-FFF2-40B4-BE49-F238E27FC236}">
                <a16:creationId xmlns:a16="http://schemas.microsoft.com/office/drawing/2014/main" id="{836FCAC0-1184-419E-8105-9ADC44DEC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567" y="0"/>
            <a:ext cx="4999582" cy="5143500"/>
          </a:xfrm>
          <a:prstGeom prst="rect">
            <a:avLst/>
          </a:prstGeom>
        </p:spPr>
      </p:pic>
      <p:pic>
        <p:nvPicPr>
          <p:cNvPr id="7" name="图片 6">
            <a:extLst>
              <a:ext uri="{FF2B5EF4-FFF2-40B4-BE49-F238E27FC236}">
                <a16:creationId xmlns:a16="http://schemas.microsoft.com/office/drawing/2014/main" id="{0477912E-B664-4741-ADA0-705E2F193A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9" y="0"/>
            <a:ext cx="4999582" cy="5143500"/>
          </a:xfrm>
          <a:prstGeom prst="rect">
            <a:avLst/>
          </a:prstGeom>
        </p:spPr>
      </p:pic>
      <p:sp>
        <p:nvSpPr>
          <p:cNvPr id="145" name="文本框 5"/>
          <p:cNvSpPr txBox="1">
            <a:spLocks noChangeArrowheads="1"/>
          </p:cNvSpPr>
          <p:nvPr/>
        </p:nvSpPr>
        <p:spPr bwMode="auto">
          <a:xfrm>
            <a:off x="2944068" y="2276475"/>
            <a:ext cx="4405039" cy="954107"/>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5600" b="1" kern="300" spc="-150" dirty="0">
                <a:solidFill>
                  <a:srgbClr val="FF7862"/>
                </a:solidFill>
                <a:latin typeface="微软雅黑" panose="020B0503020204020204" pitchFamily="34" charset="-122"/>
                <a:ea typeface="微软雅黑" panose="020B0503020204020204" pitchFamily="34" charset="-122"/>
              </a:rPr>
              <a:t>儿童牙齿保健</a:t>
            </a:r>
          </a:p>
        </p:txBody>
      </p:sp>
      <p:grpSp>
        <p:nvGrpSpPr>
          <p:cNvPr id="4" name="组合 3">
            <a:extLst>
              <a:ext uri="{FF2B5EF4-FFF2-40B4-BE49-F238E27FC236}">
                <a16:creationId xmlns:a16="http://schemas.microsoft.com/office/drawing/2014/main" id="{A22B5829-5053-4E61-AB7C-B2A80087BCF2}"/>
              </a:ext>
            </a:extLst>
          </p:cNvPr>
          <p:cNvGrpSpPr/>
          <p:nvPr/>
        </p:nvGrpSpPr>
        <p:grpSpPr>
          <a:xfrm>
            <a:off x="1869486" y="2273665"/>
            <a:ext cx="1107086" cy="954107"/>
            <a:chOff x="2631486" y="2000899"/>
            <a:chExt cx="1107086" cy="954107"/>
          </a:xfrm>
        </p:grpSpPr>
        <p:sp>
          <p:nvSpPr>
            <p:cNvPr id="2" name="椭圆 1">
              <a:extLst>
                <a:ext uri="{FF2B5EF4-FFF2-40B4-BE49-F238E27FC236}">
                  <a16:creationId xmlns:a16="http://schemas.microsoft.com/office/drawing/2014/main" id="{AB804DFE-A285-4579-ADF0-312D07A1F92F}"/>
                </a:ext>
              </a:extLst>
            </p:cNvPr>
            <p:cNvSpPr/>
            <p:nvPr/>
          </p:nvSpPr>
          <p:spPr>
            <a:xfrm>
              <a:off x="2631486" y="2000899"/>
              <a:ext cx="954107" cy="954107"/>
            </a:xfrm>
            <a:prstGeom prst="ellips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5">
              <a:extLst>
                <a:ext uri="{FF2B5EF4-FFF2-40B4-BE49-F238E27FC236}">
                  <a16:creationId xmlns:a16="http://schemas.microsoft.com/office/drawing/2014/main" id="{EF175916-2056-485A-8F77-6D2EE081FE47}"/>
                </a:ext>
              </a:extLst>
            </p:cNvPr>
            <p:cNvSpPr txBox="1">
              <a:spLocks noChangeArrowheads="1"/>
            </p:cNvSpPr>
            <p:nvPr/>
          </p:nvSpPr>
          <p:spPr bwMode="auto">
            <a:xfrm>
              <a:off x="2634272" y="2063669"/>
              <a:ext cx="1104300" cy="861774"/>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5000" b="1" kern="300" spc="-150" dirty="0">
                  <a:solidFill>
                    <a:schemeClr val="bg1"/>
                  </a:solidFill>
                  <a:latin typeface="微软雅黑" panose="020B0503020204020204" pitchFamily="34" charset="-122"/>
                  <a:ea typeface="微软雅黑" panose="020B0503020204020204" pitchFamily="34" charset="-122"/>
                </a:rPr>
                <a:t>03</a:t>
              </a:r>
              <a:endParaRPr lang="zh-CN" altLang="en-US" sz="5000" b="1" kern="300" spc="-150" dirty="0">
                <a:solidFill>
                  <a:schemeClr val="bg1"/>
                </a:solidFill>
                <a:latin typeface="微软雅黑" panose="020B0503020204020204" pitchFamily="34" charset="-122"/>
                <a:ea typeface="微软雅黑" panose="020B0503020204020204" pitchFamily="34" charset="-122"/>
              </a:endParaRPr>
            </a:p>
          </p:txBody>
        </p:sp>
      </p:grpSp>
      <p:pic>
        <p:nvPicPr>
          <p:cNvPr id="6" name="图片 5">
            <a:extLst>
              <a:ext uri="{FF2B5EF4-FFF2-40B4-BE49-F238E27FC236}">
                <a16:creationId xmlns:a16="http://schemas.microsoft.com/office/drawing/2014/main" id="{F0124B65-2D19-4680-A731-4786F608BE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110" y="851443"/>
            <a:ext cx="1523809" cy="1422222"/>
          </a:xfrm>
          <a:prstGeom prst="rect">
            <a:avLst/>
          </a:prstGeom>
        </p:spPr>
      </p:pic>
    </p:spTree>
    <p:extLst>
      <p:ext uri="{BB962C8B-B14F-4D97-AF65-F5344CB8AC3E}">
        <p14:creationId xmlns:p14="http://schemas.microsoft.com/office/powerpoint/2010/main" val="4120898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wipe(left)">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0A413E6-1F7A-42B8-9981-5B510AC04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10" name="图片 9">
            <a:extLst>
              <a:ext uri="{FF2B5EF4-FFF2-40B4-BE49-F238E27FC236}">
                <a16:creationId xmlns:a16="http://schemas.microsoft.com/office/drawing/2014/main" id="{8326D962-EB29-4C64-B72C-9BECB70DF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64317"/>
            <a:ext cx="9144000" cy="1179183"/>
          </a:xfrm>
          <a:prstGeom prst="rect">
            <a:avLst/>
          </a:prstGeom>
        </p:spPr>
      </p:pic>
      <p:sp>
        <p:nvSpPr>
          <p:cNvPr id="72" name="文本框 5"/>
          <p:cNvSpPr txBox="1">
            <a:spLocks noChangeArrowheads="1"/>
          </p:cNvSpPr>
          <p:nvPr/>
        </p:nvSpPr>
        <p:spPr bwMode="auto">
          <a:xfrm>
            <a:off x="4080422" y="746462"/>
            <a:ext cx="8440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6000" b="1" dirty="0">
                <a:solidFill>
                  <a:srgbClr val="FF7862"/>
                </a:solidFill>
                <a:latin typeface="微软雅黑" panose="020B0503020204020204" pitchFamily="34" charset="-122"/>
                <a:ea typeface="微软雅黑" panose="020B0503020204020204" pitchFamily="34" charset="-122"/>
              </a:rPr>
              <a:t>目录</a:t>
            </a:r>
          </a:p>
        </p:txBody>
      </p:sp>
      <p:sp>
        <p:nvSpPr>
          <p:cNvPr id="73" name="文本框 6"/>
          <p:cNvSpPr txBox="1">
            <a:spLocks noChangeArrowheads="1"/>
          </p:cNvSpPr>
          <p:nvPr/>
        </p:nvSpPr>
        <p:spPr bwMode="auto">
          <a:xfrm>
            <a:off x="3623757" y="1714523"/>
            <a:ext cx="491044" cy="176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nSpc>
                <a:spcPct val="150000"/>
              </a:lnSpc>
              <a:spcBef>
                <a:spcPts val="300"/>
              </a:spcBef>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a:t>
            </a:r>
          </a:p>
        </p:txBody>
      </p:sp>
      <p:sp>
        <p:nvSpPr>
          <p:cNvPr id="143" name="文本框 6"/>
          <p:cNvSpPr txBox="1">
            <a:spLocks noChangeArrowheads="1"/>
          </p:cNvSpPr>
          <p:nvPr/>
        </p:nvSpPr>
        <p:spPr bwMode="auto">
          <a:xfrm>
            <a:off x="5247225" y="1438563"/>
            <a:ext cx="188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FF7862"/>
                </a:solidFill>
                <a:latin typeface="微软雅黑" panose="020B0503020204020204" pitchFamily="34" charset="-122"/>
                <a:ea typeface="微软雅黑" panose="020B0503020204020204" pitchFamily="34" charset="-122"/>
              </a:rPr>
              <a:t>01.</a:t>
            </a:r>
            <a:r>
              <a:rPr lang="zh-CN" altLang="en-US" sz="2400" b="1" dirty="0">
                <a:solidFill>
                  <a:srgbClr val="FF7862"/>
                </a:solidFill>
                <a:latin typeface="微软雅黑" panose="020B0503020204020204" pitchFamily="34" charset="-122"/>
                <a:ea typeface="微软雅黑" panose="020B0503020204020204" pitchFamily="34" charset="-122"/>
              </a:rPr>
              <a:t>认识牙齿</a:t>
            </a:r>
          </a:p>
        </p:txBody>
      </p:sp>
      <p:sp>
        <p:nvSpPr>
          <p:cNvPr id="144" name="文本框 12"/>
          <p:cNvSpPr txBox="1">
            <a:spLocks noChangeArrowheads="1"/>
          </p:cNvSpPr>
          <p:nvPr/>
        </p:nvSpPr>
        <p:spPr bwMode="auto">
          <a:xfrm>
            <a:off x="5247225" y="2250397"/>
            <a:ext cx="311335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FF7862"/>
                </a:solidFill>
                <a:latin typeface="微软雅黑" panose="020B0503020204020204" pitchFamily="34" charset="-122"/>
                <a:ea typeface="微软雅黑" panose="020B0503020204020204" pitchFamily="34" charset="-122"/>
              </a:rPr>
              <a:t>02.</a:t>
            </a:r>
            <a:r>
              <a:rPr lang="zh-CN" altLang="en-US" sz="2400" b="1" dirty="0">
                <a:solidFill>
                  <a:srgbClr val="FF7862"/>
                </a:solidFill>
                <a:latin typeface="微软雅黑" panose="020B0503020204020204" pitchFamily="34" charset="-122"/>
                <a:ea typeface="微软雅黑" panose="020B0503020204020204" pitchFamily="34" charset="-122"/>
              </a:rPr>
              <a:t>儿童常见牙齿问题</a:t>
            </a:r>
          </a:p>
        </p:txBody>
      </p:sp>
      <p:sp>
        <p:nvSpPr>
          <p:cNvPr id="145" name="文本框 14"/>
          <p:cNvSpPr txBox="1">
            <a:spLocks noChangeArrowheads="1"/>
          </p:cNvSpPr>
          <p:nvPr/>
        </p:nvSpPr>
        <p:spPr bwMode="auto">
          <a:xfrm>
            <a:off x="5247225" y="2990364"/>
            <a:ext cx="24978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FF7862"/>
                </a:solidFill>
                <a:latin typeface="微软雅黑" panose="020B0503020204020204" pitchFamily="34" charset="-122"/>
                <a:ea typeface="微软雅黑" panose="020B0503020204020204" pitchFamily="34" charset="-122"/>
              </a:rPr>
              <a:t>03.</a:t>
            </a:r>
            <a:r>
              <a:rPr lang="zh-CN" altLang="en-US" sz="2400" b="1" dirty="0">
                <a:solidFill>
                  <a:srgbClr val="FF7862"/>
                </a:solidFill>
                <a:latin typeface="微软雅黑" panose="020B0503020204020204" pitchFamily="34" charset="-122"/>
                <a:ea typeface="微软雅黑" panose="020B0503020204020204" pitchFamily="34" charset="-122"/>
              </a:rPr>
              <a:t>儿童牙齿保健</a:t>
            </a:r>
          </a:p>
        </p:txBody>
      </p:sp>
      <p:pic>
        <p:nvPicPr>
          <p:cNvPr id="4" name="图片 3">
            <a:extLst>
              <a:ext uri="{FF2B5EF4-FFF2-40B4-BE49-F238E27FC236}">
                <a16:creationId xmlns:a16="http://schemas.microsoft.com/office/drawing/2014/main" id="{D29AEF1E-8EA8-4D92-86F3-FB29E748D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32" y="660804"/>
            <a:ext cx="3113353" cy="4254916"/>
          </a:xfrm>
          <a:prstGeom prst="rect">
            <a:avLst/>
          </a:prstGeom>
        </p:spPr>
      </p:pic>
    </p:spTree>
    <p:extLst>
      <p:ext uri="{BB962C8B-B14F-4D97-AF65-F5344CB8AC3E}">
        <p14:creationId xmlns:p14="http://schemas.microsoft.com/office/powerpoint/2010/main" val="3228518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randombar(horizontal)">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down)">
                                      <p:cBhvr>
                                        <p:cTn id="19" dur="500"/>
                                        <p:tgtEl>
                                          <p:spTgt spid="73"/>
                                        </p:tgtEl>
                                      </p:cBhvr>
                                    </p:animEffect>
                                  </p:childTnLst>
                                </p:cTn>
                              </p:par>
                            </p:childTnLst>
                          </p:cTn>
                        </p:par>
                        <p:par>
                          <p:cTn id="20" fill="hold">
                            <p:stCondLst>
                              <p:cond delay="500"/>
                            </p:stCondLst>
                            <p:childTnLst>
                              <p:par>
                                <p:cTn id="21" presetID="22" presetClass="entr" presetSubtype="8" fill="hold" grpId="0" nodeType="afterEffect">
                                  <p:stCondLst>
                                    <p:cond delay="250"/>
                                  </p:stCondLst>
                                  <p:childTnLst>
                                    <p:set>
                                      <p:cBhvr>
                                        <p:cTn id="22" dur="1" fill="hold">
                                          <p:stCondLst>
                                            <p:cond delay="0"/>
                                          </p:stCondLst>
                                        </p:cTn>
                                        <p:tgtEl>
                                          <p:spTgt spid="143"/>
                                        </p:tgtEl>
                                        <p:attrNameLst>
                                          <p:attrName>style.visibility</p:attrName>
                                        </p:attrNameLst>
                                      </p:cBhvr>
                                      <p:to>
                                        <p:strVal val="visible"/>
                                      </p:to>
                                    </p:set>
                                    <p:animEffect transition="in" filter="wipe(left)">
                                      <p:cBhvr>
                                        <p:cTn id="23" dur="500"/>
                                        <p:tgtEl>
                                          <p:spTgt spid="143"/>
                                        </p:tgtEl>
                                      </p:cBhvr>
                                    </p:animEffect>
                                  </p:childTnLst>
                                </p:cTn>
                              </p:par>
                            </p:childTnLst>
                          </p:cTn>
                        </p:par>
                        <p:par>
                          <p:cTn id="24" fill="hold">
                            <p:stCondLst>
                              <p:cond delay="1250"/>
                            </p:stCondLst>
                            <p:childTnLst>
                              <p:par>
                                <p:cTn id="25" presetID="22" presetClass="entr" presetSubtype="8" fill="hold" grpId="0" nodeType="afterEffect">
                                  <p:stCondLst>
                                    <p:cond delay="50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2250"/>
                            </p:stCondLst>
                            <p:childTnLst>
                              <p:par>
                                <p:cTn id="29" presetID="22" presetClass="entr" presetSubtype="8" fill="hold" grpId="0" nodeType="afterEffect">
                                  <p:stCondLst>
                                    <p:cond delay="75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500"/>
                                        <p:tgtEl>
                                          <p:spTgt spid="14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22D36DE-C2DF-491F-99F4-CC97E8818BCA}"/>
              </a:ext>
            </a:extLst>
          </p:cNvPr>
          <p:cNvGrpSpPr/>
          <p:nvPr/>
        </p:nvGrpSpPr>
        <p:grpSpPr>
          <a:xfrm>
            <a:off x="174540" y="224566"/>
            <a:ext cx="2478718" cy="532503"/>
            <a:chOff x="174540" y="224566"/>
            <a:chExt cx="2478718" cy="532503"/>
          </a:xfrm>
        </p:grpSpPr>
        <p:sp>
          <p:nvSpPr>
            <p:cNvPr id="110" name="文本框 6"/>
            <p:cNvSpPr txBox="1">
              <a:spLocks noChangeArrowheads="1"/>
            </p:cNvSpPr>
            <p:nvPr/>
          </p:nvSpPr>
          <p:spPr bwMode="auto">
            <a:xfrm>
              <a:off x="195123" y="461924"/>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dental care</a:t>
              </a:r>
            </a:p>
          </p:txBody>
        </p:sp>
        <p:sp>
          <p:nvSpPr>
            <p:cNvPr id="150" name="文本框 5"/>
            <p:cNvSpPr txBox="1">
              <a:spLocks noChangeArrowheads="1"/>
            </p:cNvSpPr>
            <p:nvPr/>
          </p:nvSpPr>
          <p:spPr bwMode="auto">
            <a:xfrm>
              <a:off x="174540" y="224566"/>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儿童牙齿保健</a:t>
              </a:r>
            </a:p>
          </p:txBody>
        </p:sp>
      </p:grpSp>
      <p:pic>
        <p:nvPicPr>
          <p:cNvPr id="4" name="图片 3">
            <a:extLst>
              <a:ext uri="{FF2B5EF4-FFF2-40B4-BE49-F238E27FC236}">
                <a16:creationId xmlns:a16="http://schemas.microsoft.com/office/drawing/2014/main" id="{709E192C-A9F6-4042-BD02-0FBCD35F4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222"/>
            <a:ext cx="9144000" cy="2811343"/>
          </a:xfrm>
          <a:prstGeom prst="rect">
            <a:avLst/>
          </a:prstGeom>
        </p:spPr>
      </p:pic>
      <p:sp>
        <p:nvSpPr>
          <p:cNvPr id="5" name="矩形 4">
            <a:extLst>
              <a:ext uri="{FF2B5EF4-FFF2-40B4-BE49-F238E27FC236}">
                <a16:creationId xmlns:a16="http://schemas.microsoft.com/office/drawing/2014/main" id="{24FF2BEA-8D3F-4E7F-A5DD-FF94F87E8893}"/>
              </a:ext>
            </a:extLst>
          </p:cNvPr>
          <p:cNvSpPr/>
          <p:nvPr/>
        </p:nvSpPr>
        <p:spPr>
          <a:xfrm>
            <a:off x="636608" y="1228222"/>
            <a:ext cx="2696901" cy="3563697"/>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文本框 6">
            <a:extLst>
              <a:ext uri="{FF2B5EF4-FFF2-40B4-BE49-F238E27FC236}">
                <a16:creationId xmlns:a16="http://schemas.microsoft.com/office/drawing/2014/main" id="{31819C3A-0565-4437-936B-639C7CD6406F}"/>
              </a:ext>
            </a:extLst>
          </p:cNvPr>
          <p:cNvSpPr txBox="1">
            <a:spLocks noChangeArrowheads="1"/>
          </p:cNvSpPr>
          <p:nvPr/>
        </p:nvSpPr>
        <p:spPr bwMode="auto">
          <a:xfrm>
            <a:off x="790856" y="1865725"/>
            <a:ext cx="2388404" cy="18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171450" indent="-171450">
              <a:lnSpc>
                <a:spcPct val="200000"/>
              </a:lnSpc>
              <a:buFont typeface="Wingdings" panose="05000000000000000000" pitchFamily="2" charset="2"/>
              <a:buChar char="Ø"/>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刷牙、牙线、间隙刷</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200000"/>
              </a:lnSpc>
              <a:buFont typeface="Wingdings" panose="05000000000000000000" pitchFamily="2" charset="2"/>
              <a:buChar char="Ø"/>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良好的饮食习惯</a:t>
            </a:r>
          </a:p>
          <a:p>
            <a:pPr marL="171450" indent="-171450">
              <a:lnSpc>
                <a:spcPct val="200000"/>
              </a:lnSpc>
              <a:buFont typeface="Wingdings" panose="05000000000000000000" pitchFamily="2" charset="2"/>
              <a:buChar char="Ø"/>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涂氟、窝沟封闭</a:t>
            </a:r>
          </a:p>
          <a:p>
            <a:pPr marL="171450" indent="-171450">
              <a:lnSpc>
                <a:spcPct val="200000"/>
              </a:lnSpc>
              <a:buFont typeface="Wingdings" panose="05000000000000000000" pitchFamily="2" charset="2"/>
              <a:buChar char="Ø"/>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定期口腔检查</a:t>
            </a:r>
          </a:p>
          <a:p>
            <a:pPr marL="171450" indent="-171450">
              <a:lnSpc>
                <a:spcPct val="200000"/>
              </a:lnSpc>
              <a:buFont typeface="Wingdings" panose="05000000000000000000" pitchFamily="2" charset="2"/>
              <a:buChar char="Ø"/>
            </a:pP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3EC1BA8C-DD22-4743-978B-C88DDCE77096}"/>
              </a:ext>
            </a:extLst>
          </p:cNvPr>
          <p:cNvSpPr txBox="1">
            <a:spLocks noChangeArrowheads="1"/>
          </p:cNvSpPr>
          <p:nvPr/>
        </p:nvSpPr>
        <p:spPr bwMode="auto">
          <a:xfrm>
            <a:off x="790856" y="3401538"/>
            <a:ext cx="2388404"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171450" indent="-171450">
              <a:lnSpc>
                <a:spcPct val="150000"/>
              </a:lnSpc>
              <a:buFont typeface="Wingdings" panose="05000000000000000000" pitchFamily="2" charset="2"/>
              <a:buChar char="Ø"/>
            </a:pPr>
            <a:r>
              <a:rPr lang="zh-CN" altLang="en-US" sz="1200" dirty="0">
                <a:solidFill>
                  <a:schemeClr val="bg1"/>
                </a:solidFill>
                <a:latin typeface="微软雅黑" panose="020B0503020204020204" pitchFamily="34" charset="-122"/>
                <a:ea typeface="微软雅黑"/>
                <a:cs typeface="Arial" panose="020B0604020202020204" pitchFamily="34" charset="0"/>
              </a:rPr>
              <a:t>点击添加文本内容点击添加文本内容</a:t>
            </a:r>
            <a:endParaRPr lang="en-US" altLang="zh-CN" sz="1200" dirty="0">
              <a:solidFill>
                <a:schemeClr val="bg1"/>
              </a:solidFill>
              <a:latin typeface="微软雅黑" panose="020B0503020204020204" pitchFamily="34" charset="-122"/>
              <a:ea typeface="微软雅黑"/>
              <a:cs typeface="Arial" panose="020B0604020202020204" pitchFamily="34" charset="0"/>
            </a:endParaRPr>
          </a:p>
          <a:p>
            <a:pPr marL="171450" indent="-171450">
              <a:lnSpc>
                <a:spcPct val="150000"/>
              </a:lnSpc>
              <a:buFont typeface="Wingdings" panose="05000000000000000000" pitchFamily="2" charset="2"/>
              <a:buChar char="Ø"/>
            </a:pPr>
            <a:r>
              <a:rPr lang="zh-CN" altLang="en-US" sz="1200" dirty="0">
                <a:solidFill>
                  <a:schemeClr val="bg1"/>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8" name="文本框 5">
            <a:extLst>
              <a:ext uri="{FF2B5EF4-FFF2-40B4-BE49-F238E27FC236}">
                <a16:creationId xmlns:a16="http://schemas.microsoft.com/office/drawing/2014/main" id="{9FB3F92D-B917-4A07-ADBE-152B6E3AD678}"/>
              </a:ext>
            </a:extLst>
          </p:cNvPr>
          <p:cNvSpPr txBox="1">
            <a:spLocks noChangeArrowheads="1"/>
          </p:cNvSpPr>
          <p:nvPr/>
        </p:nvSpPr>
        <p:spPr bwMode="auto">
          <a:xfrm>
            <a:off x="809112" y="1497526"/>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b="1" dirty="0">
                <a:solidFill>
                  <a:schemeClr val="bg1"/>
                </a:solidFill>
                <a:latin typeface="微软雅黑" panose="020B0503020204020204" pitchFamily="34" charset="-122"/>
                <a:ea typeface="微软雅黑" panose="020B0503020204020204" pitchFamily="34" charset="-122"/>
              </a:rPr>
              <a:t>保护牙齿的方法</a:t>
            </a:r>
          </a:p>
        </p:txBody>
      </p:sp>
    </p:spTree>
    <p:extLst>
      <p:ext uri="{BB962C8B-B14F-4D97-AF65-F5344CB8AC3E}">
        <p14:creationId xmlns:p14="http://schemas.microsoft.com/office/powerpoint/2010/main" val="1739254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53FD107B-8CB1-49E7-9015-D2E7D0E17D9C}"/>
              </a:ext>
            </a:extLst>
          </p:cNvPr>
          <p:cNvGrpSpPr/>
          <p:nvPr/>
        </p:nvGrpSpPr>
        <p:grpSpPr>
          <a:xfrm>
            <a:off x="174540" y="138841"/>
            <a:ext cx="2478718" cy="532503"/>
            <a:chOff x="174540" y="138841"/>
            <a:chExt cx="2478718" cy="532503"/>
          </a:xfrm>
        </p:grpSpPr>
        <p:sp>
          <p:nvSpPr>
            <p:cNvPr id="110" name="文本框 6"/>
            <p:cNvSpPr txBox="1">
              <a:spLocks noChangeArrowheads="1"/>
            </p:cNvSpPr>
            <p:nvPr/>
          </p:nvSpPr>
          <p:spPr bwMode="auto">
            <a:xfrm>
              <a:off x="195123" y="37619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dental care</a:t>
              </a:r>
            </a:p>
          </p:txBody>
        </p:sp>
        <p:sp>
          <p:nvSpPr>
            <p:cNvPr id="150" name="文本框 5"/>
            <p:cNvSpPr txBox="1">
              <a:spLocks noChangeArrowheads="1"/>
            </p:cNvSpPr>
            <p:nvPr/>
          </p:nvSpPr>
          <p:spPr bwMode="auto">
            <a:xfrm>
              <a:off x="174540" y="138841"/>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儿童牙齿保健</a:t>
              </a:r>
            </a:p>
          </p:txBody>
        </p:sp>
      </p:grpSp>
      <p:pic>
        <p:nvPicPr>
          <p:cNvPr id="4" name="图片 3">
            <a:extLst>
              <a:ext uri="{FF2B5EF4-FFF2-40B4-BE49-F238E27FC236}">
                <a16:creationId xmlns:a16="http://schemas.microsoft.com/office/drawing/2014/main" id="{7FC18E37-65E2-43DA-8B37-FB9138CC1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19" y="1387676"/>
            <a:ext cx="4129050" cy="2825290"/>
          </a:xfrm>
          <a:prstGeom prst="rect">
            <a:avLst/>
          </a:prstGeom>
        </p:spPr>
      </p:pic>
      <p:grpSp>
        <p:nvGrpSpPr>
          <p:cNvPr id="23" name="组合 22">
            <a:extLst>
              <a:ext uri="{FF2B5EF4-FFF2-40B4-BE49-F238E27FC236}">
                <a16:creationId xmlns:a16="http://schemas.microsoft.com/office/drawing/2014/main" id="{7D12B788-D8CE-4A9B-BF16-036E60EC7E60}"/>
              </a:ext>
            </a:extLst>
          </p:cNvPr>
          <p:cNvGrpSpPr/>
          <p:nvPr/>
        </p:nvGrpSpPr>
        <p:grpSpPr>
          <a:xfrm>
            <a:off x="4232796" y="1840653"/>
            <a:ext cx="4129050" cy="1205845"/>
            <a:chOff x="4232796" y="1840653"/>
            <a:chExt cx="4129050" cy="1205845"/>
          </a:xfrm>
        </p:grpSpPr>
        <p:sp>
          <p:nvSpPr>
            <p:cNvPr id="5" name="矩形 4">
              <a:extLst>
                <a:ext uri="{FF2B5EF4-FFF2-40B4-BE49-F238E27FC236}">
                  <a16:creationId xmlns:a16="http://schemas.microsoft.com/office/drawing/2014/main" id="{86DA3163-DE4A-4E6E-8147-E7833A4A918A}"/>
                </a:ext>
              </a:extLst>
            </p:cNvPr>
            <p:cNvSpPr/>
            <p:nvPr/>
          </p:nvSpPr>
          <p:spPr>
            <a:xfrm>
              <a:off x="4751659" y="2155805"/>
              <a:ext cx="3610187" cy="890693"/>
            </a:xfrm>
            <a:prstGeom prst="rect">
              <a:avLst/>
            </a:prstGeom>
          </p:spPr>
          <p:txBody>
            <a:bodyPr wrap="square">
              <a:spAutoFit/>
            </a:bodyPr>
            <a:lstStyle/>
            <a:p>
              <a:pPr>
                <a:lnSpc>
                  <a:spcPct val="150000"/>
                </a:lnSpc>
                <a:spcBef>
                  <a:spcPct val="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目标：培养儿童建立口腔卫生习惯，选择合适的牙膏、牙刷，帮助、指导、监督儿童进行有效刷牙。</a:t>
              </a:r>
            </a:p>
            <a:p>
              <a:pPr>
                <a:lnSpc>
                  <a:spcPct val="150000"/>
                </a:lnSpc>
                <a:spcBef>
                  <a:spcPct val="0"/>
                </a:spcBef>
                <a:defRPr/>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8759221F-EF7E-4A94-8F22-5E9C7E9A346F}"/>
                </a:ext>
              </a:extLst>
            </p:cNvPr>
            <p:cNvSpPr/>
            <p:nvPr/>
          </p:nvSpPr>
          <p:spPr>
            <a:xfrm>
              <a:off x="4751658" y="1912126"/>
              <a:ext cx="587020" cy="276999"/>
            </a:xfrm>
            <a:prstGeom prst="rect">
              <a:avLst/>
            </a:prstGeom>
          </p:spPr>
          <p:txBody>
            <a:bodyPr wrap="none">
              <a:spAutoFit/>
            </a:bodyPr>
            <a:lstStyle/>
            <a:p>
              <a:pPr lvl="0" algn="ctr" fontAlgn="base">
                <a:spcBef>
                  <a:spcPct val="0"/>
                </a:spcBef>
                <a:spcAft>
                  <a:spcPct val="0"/>
                </a:spcAft>
                <a:defRPr/>
              </a:pPr>
              <a:r>
                <a:rPr lang="zh-CN" altLang="en-US" sz="1200" dirty="0">
                  <a:solidFill>
                    <a:srgbClr val="FF7862"/>
                  </a:solidFill>
                  <a:latin typeface="微软雅黑" panose="020B0503020204020204" pitchFamily="34" charset="-122"/>
                  <a:ea typeface="微软雅黑" panose="020B0503020204020204" pitchFamily="34" charset="-122"/>
                </a:rPr>
                <a:t>应用</a:t>
              </a:r>
              <a:r>
                <a:rPr lang="en-US" altLang="zh-CN" sz="1200" dirty="0">
                  <a:solidFill>
                    <a:srgbClr val="FF7862"/>
                  </a:solidFill>
                  <a:latin typeface="微软雅黑" panose="020B0503020204020204" pitchFamily="34" charset="-122"/>
                  <a:ea typeface="微软雅黑" panose="020B0503020204020204" pitchFamily="34" charset="-122"/>
                </a:rPr>
                <a:t>1</a:t>
              </a:r>
              <a:endParaRPr lang="zh-CN" altLang="en-US" sz="1200" dirty="0">
                <a:solidFill>
                  <a:srgbClr val="FF7862"/>
                </a:solidFill>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FFA6C35E-9410-4BE7-9D4C-B475812F7F38}"/>
                </a:ext>
              </a:extLst>
            </p:cNvPr>
            <p:cNvGrpSpPr/>
            <p:nvPr/>
          </p:nvGrpSpPr>
          <p:grpSpPr>
            <a:xfrm>
              <a:off x="4232796" y="1840653"/>
              <a:ext cx="419947" cy="419947"/>
              <a:chOff x="4232796" y="1916853"/>
              <a:chExt cx="419947" cy="419947"/>
            </a:xfrm>
          </p:grpSpPr>
          <p:sp>
            <p:nvSpPr>
              <p:cNvPr id="12" name="椭圆 11">
                <a:extLst>
                  <a:ext uri="{FF2B5EF4-FFF2-40B4-BE49-F238E27FC236}">
                    <a16:creationId xmlns:a16="http://schemas.microsoft.com/office/drawing/2014/main" id="{B852B4E2-AC01-4B39-AC62-0DB65E99CBC8}"/>
                  </a:ext>
                </a:extLst>
              </p:cNvPr>
              <p:cNvSpPr/>
              <p:nvPr/>
            </p:nvSpPr>
            <p:spPr>
              <a:xfrm>
                <a:off x="4232796" y="1916853"/>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AutoShape 4">
                <a:extLst>
                  <a:ext uri="{FF2B5EF4-FFF2-40B4-BE49-F238E27FC236}">
                    <a16:creationId xmlns:a16="http://schemas.microsoft.com/office/drawing/2014/main" id="{7D5F0E86-C65D-4180-BA30-D4C4F0F4B37B}"/>
                  </a:ext>
                </a:extLst>
              </p:cNvPr>
              <p:cNvSpPr/>
              <p:nvPr/>
            </p:nvSpPr>
            <p:spPr bwMode="auto">
              <a:xfrm>
                <a:off x="4332650" y="2013551"/>
                <a:ext cx="225522" cy="22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grpSp>
      <p:grpSp>
        <p:nvGrpSpPr>
          <p:cNvPr id="24" name="组合 23">
            <a:extLst>
              <a:ext uri="{FF2B5EF4-FFF2-40B4-BE49-F238E27FC236}">
                <a16:creationId xmlns:a16="http://schemas.microsoft.com/office/drawing/2014/main" id="{59796BA0-E3A9-44D1-97C0-BB76D1A2ECEB}"/>
              </a:ext>
            </a:extLst>
          </p:cNvPr>
          <p:cNvGrpSpPr/>
          <p:nvPr/>
        </p:nvGrpSpPr>
        <p:grpSpPr>
          <a:xfrm>
            <a:off x="4232796" y="3087095"/>
            <a:ext cx="4129050" cy="1676767"/>
            <a:chOff x="4232796" y="3087095"/>
            <a:chExt cx="4129050" cy="1676767"/>
          </a:xfrm>
        </p:grpSpPr>
        <p:sp>
          <p:nvSpPr>
            <p:cNvPr id="6" name="矩形 5">
              <a:extLst>
                <a:ext uri="{FF2B5EF4-FFF2-40B4-BE49-F238E27FC236}">
                  <a16:creationId xmlns:a16="http://schemas.microsoft.com/office/drawing/2014/main" id="{D4549D70-80CF-4617-BCD2-12F06BA0280C}"/>
                </a:ext>
              </a:extLst>
            </p:cNvPr>
            <p:cNvSpPr/>
            <p:nvPr/>
          </p:nvSpPr>
          <p:spPr>
            <a:xfrm>
              <a:off x="4751659" y="3319171"/>
              <a:ext cx="3610187" cy="1444691"/>
            </a:xfrm>
            <a:prstGeom prst="rect">
              <a:avLst/>
            </a:prstGeom>
          </p:spPr>
          <p:txBody>
            <a:bodyPr wrap="square">
              <a:spAutoFit/>
            </a:bodyPr>
            <a:lstStyle/>
            <a:p>
              <a:pPr>
                <a:lnSpc>
                  <a:spcPct val="150000"/>
                </a:lnSpc>
                <a:spcBef>
                  <a:spcPct val="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口腔健康教育，对教师进行培训</a:t>
              </a:r>
            </a:p>
            <a:p>
              <a:pPr>
                <a:lnSpc>
                  <a:spcPct val="150000"/>
                </a:lnSpc>
                <a:spcBef>
                  <a:spcPct val="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做好儿童口腔保健工作，检查、预防培养儿童良好的口腔卫生及饮食习惯与家长配合共同促进儿童口腔健康</a:t>
              </a:r>
            </a:p>
            <a:p>
              <a:pPr>
                <a:lnSpc>
                  <a:spcPct val="150000"/>
                </a:lnSpc>
                <a:spcBef>
                  <a:spcPct val="0"/>
                </a:spcBef>
                <a:defRPr/>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矩形 8">
              <a:extLst>
                <a:ext uri="{FF2B5EF4-FFF2-40B4-BE49-F238E27FC236}">
                  <a16:creationId xmlns:a16="http://schemas.microsoft.com/office/drawing/2014/main" id="{FCAC8F5D-1134-40E5-AC9D-A1C5E8382619}"/>
                </a:ext>
              </a:extLst>
            </p:cNvPr>
            <p:cNvSpPr/>
            <p:nvPr/>
          </p:nvSpPr>
          <p:spPr>
            <a:xfrm>
              <a:off x="4751658" y="3087095"/>
              <a:ext cx="587020" cy="276999"/>
            </a:xfrm>
            <a:prstGeom prst="rect">
              <a:avLst/>
            </a:prstGeom>
          </p:spPr>
          <p:txBody>
            <a:bodyPr wrap="none">
              <a:spAutoFit/>
            </a:bodyPr>
            <a:lstStyle/>
            <a:p>
              <a:pPr lvl="0" algn="ctr" fontAlgn="base">
                <a:spcBef>
                  <a:spcPct val="0"/>
                </a:spcBef>
                <a:spcAft>
                  <a:spcPct val="0"/>
                </a:spcAft>
                <a:defRPr/>
              </a:pPr>
              <a:r>
                <a:rPr lang="zh-CN" altLang="en-US" sz="1200" dirty="0">
                  <a:solidFill>
                    <a:srgbClr val="FF7862"/>
                  </a:solidFill>
                  <a:latin typeface="微软雅黑" panose="020B0503020204020204" pitchFamily="34" charset="-122"/>
                  <a:ea typeface="微软雅黑" panose="020B0503020204020204" pitchFamily="34" charset="-122"/>
                </a:rPr>
                <a:t>应用</a:t>
              </a:r>
              <a:r>
                <a:rPr lang="en-US" altLang="zh-CN" sz="1200" dirty="0">
                  <a:solidFill>
                    <a:srgbClr val="FF7862"/>
                  </a:solidFill>
                  <a:latin typeface="微软雅黑" panose="020B0503020204020204" pitchFamily="34" charset="-122"/>
                  <a:ea typeface="微软雅黑" panose="020B0503020204020204" pitchFamily="34" charset="-122"/>
                </a:rPr>
                <a:t>2</a:t>
              </a:r>
              <a:endParaRPr lang="zh-CN" altLang="en-US" sz="1200" dirty="0">
                <a:solidFill>
                  <a:srgbClr val="FF7862"/>
                </a:solidFill>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08172117-6D49-4DE8-8741-3967FFC12ED5}"/>
                </a:ext>
              </a:extLst>
            </p:cNvPr>
            <p:cNvGrpSpPr/>
            <p:nvPr/>
          </p:nvGrpSpPr>
          <p:grpSpPr>
            <a:xfrm>
              <a:off x="4232796" y="3150870"/>
              <a:ext cx="419947" cy="419947"/>
              <a:chOff x="4232796" y="2693670"/>
              <a:chExt cx="419947" cy="419947"/>
            </a:xfrm>
          </p:grpSpPr>
          <p:sp>
            <p:nvSpPr>
              <p:cNvPr id="20" name="椭圆 19">
                <a:extLst>
                  <a:ext uri="{FF2B5EF4-FFF2-40B4-BE49-F238E27FC236}">
                    <a16:creationId xmlns:a16="http://schemas.microsoft.com/office/drawing/2014/main" id="{8F4BED76-574B-4C0F-A5E7-A664A7850769}"/>
                  </a:ext>
                </a:extLst>
              </p:cNvPr>
              <p:cNvSpPr/>
              <p:nvPr/>
            </p:nvSpPr>
            <p:spPr>
              <a:xfrm>
                <a:off x="4232796" y="2693670"/>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AutoShape 28">
                <a:extLst>
                  <a:ext uri="{FF2B5EF4-FFF2-40B4-BE49-F238E27FC236}">
                    <a16:creationId xmlns:a16="http://schemas.microsoft.com/office/drawing/2014/main" id="{93068A26-7119-4BB8-9939-AB8E14709CA0}"/>
                  </a:ext>
                </a:extLst>
              </p:cNvPr>
              <p:cNvSpPr/>
              <p:nvPr/>
            </p:nvSpPr>
            <p:spPr bwMode="auto">
              <a:xfrm>
                <a:off x="4332650" y="2786763"/>
                <a:ext cx="233759" cy="233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grpSp>
      <p:pic>
        <p:nvPicPr>
          <p:cNvPr id="3" name="图片 2">
            <a:extLst>
              <a:ext uri="{FF2B5EF4-FFF2-40B4-BE49-F238E27FC236}">
                <a16:creationId xmlns:a16="http://schemas.microsoft.com/office/drawing/2014/main" id="{A54760B7-401B-4A85-AD69-9ECA30FB9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996" y="-186921"/>
            <a:ext cx="4054848" cy="2432909"/>
          </a:xfrm>
          <a:prstGeom prst="rect">
            <a:avLst/>
          </a:prstGeom>
        </p:spPr>
      </p:pic>
    </p:spTree>
    <p:extLst>
      <p:ext uri="{BB962C8B-B14F-4D97-AF65-F5344CB8AC3E}">
        <p14:creationId xmlns:p14="http://schemas.microsoft.com/office/powerpoint/2010/main" val="2028786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A6E39B4-8204-421C-ACAB-33F8FACD13CA}"/>
              </a:ext>
            </a:extLst>
          </p:cNvPr>
          <p:cNvGrpSpPr/>
          <p:nvPr/>
        </p:nvGrpSpPr>
        <p:grpSpPr>
          <a:xfrm>
            <a:off x="174540" y="100741"/>
            <a:ext cx="2478718" cy="532503"/>
            <a:chOff x="174540" y="100741"/>
            <a:chExt cx="2478718" cy="532503"/>
          </a:xfrm>
        </p:grpSpPr>
        <p:sp>
          <p:nvSpPr>
            <p:cNvPr id="110" name="文本框 6"/>
            <p:cNvSpPr txBox="1">
              <a:spLocks noChangeArrowheads="1"/>
            </p:cNvSpPr>
            <p:nvPr/>
          </p:nvSpPr>
          <p:spPr bwMode="auto">
            <a:xfrm>
              <a:off x="195123" y="33809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dental care</a:t>
              </a:r>
            </a:p>
          </p:txBody>
        </p:sp>
        <p:sp>
          <p:nvSpPr>
            <p:cNvPr id="150" name="文本框 5"/>
            <p:cNvSpPr txBox="1">
              <a:spLocks noChangeArrowheads="1"/>
            </p:cNvSpPr>
            <p:nvPr/>
          </p:nvSpPr>
          <p:spPr bwMode="auto">
            <a:xfrm>
              <a:off x="174540" y="100741"/>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儿童牙齿保健</a:t>
              </a:r>
            </a:p>
          </p:txBody>
        </p:sp>
      </p:grpSp>
      <p:pic>
        <p:nvPicPr>
          <p:cNvPr id="24" name="Picture 4" descr="050513120918968">
            <a:extLst>
              <a:ext uri="{FF2B5EF4-FFF2-40B4-BE49-F238E27FC236}">
                <a16:creationId xmlns:a16="http://schemas.microsoft.com/office/drawing/2014/main" id="{065F90A4-B63C-4E02-A91E-E00C868C2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8" y="1040480"/>
            <a:ext cx="1703179" cy="1672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5" descr="050513121211046">
            <a:extLst>
              <a:ext uri="{FF2B5EF4-FFF2-40B4-BE49-F238E27FC236}">
                <a16:creationId xmlns:a16="http://schemas.microsoft.com/office/drawing/2014/main" id="{97DBE359-6BC4-4FAB-982A-F66F717CEF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92159" y="1038290"/>
            <a:ext cx="1653086" cy="1653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6" descr="050513121325296">
            <a:extLst>
              <a:ext uri="{FF2B5EF4-FFF2-40B4-BE49-F238E27FC236}">
                <a16:creationId xmlns:a16="http://schemas.microsoft.com/office/drawing/2014/main" id="{38EB865A-5165-4448-9A53-EA2299EC201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39953" y="1037591"/>
            <a:ext cx="1653086" cy="1653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7" descr="050513120544406">
            <a:extLst>
              <a:ext uri="{FF2B5EF4-FFF2-40B4-BE49-F238E27FC236}">
                <a16:creationId xmlns:a16="http://schemas.microsoft.com/office/drawing/2014/main" id="{EC5C942F-EEC6-4282-B569-136DB5A6F57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0068" y="2967726"/>
            <a:ext cx="1653086" cy="1653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8" descr="050513121429531">
            <a:extLst>
              <a:ext uri="{FF2B5EF4-FFF2-40B4-BE49-F238E27FC236}">
                <a16:creationId xmlns:a16="http://schemas.microsoft.com/office/drawing/2014/main" id="{FE824F9B-14DF-4ECB-A5BB-8FC2C036ACC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08476" y="2967726"/>
            <a:ext cx="1653086" cy="1653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a:extLst>
              <a:ext uri="{FF2B5EF4-FFF2-40B4-BE49-F238E27FC236}">
                <a16:creationId xmlns:a16="http://schemas.microsoft.com/office/drawing/2014/main" id="{3C7915F2-DD2D-4358-A276-F4C1ED973289}"/>
              </a:ext>
            </a:extLst>
          </p:cNvPr>
          <p:cNvSpPr/>
          <p:nvPr/>
        </p:nvSpPr>
        <p:spPr>
          <a:xfrm>
            <a:off x="6087475" y="1210198"/>
            <a:ext cx="2265950" cy="369332"/>
          </a:xfrm>
          <a:prstGeom prst="rect">
            <a:avLst/>
          </a:prstGeom>
          <a:solidFill>
            <a:srgbClr val="FF7862"/>
          </a:solidFill>
        </p:spPr>
        <p:txBody>
          <a:bodyPr wrap="square">
            <a:spAutoFit/>
          </a:bodyPr>
          <a:lstStyle/>
          <a:p>
            <a:pPr algn="ctr"/>
            <a:r>
              <a:rPr lang="zh-CN" altLang="en-US" sz="1800" b="1" dirty="0">
                <a:solidFill>
                  <a:schemeClr val="bg1"/>
                </a:solidFill>
                <a:latin typeface="方正兰亭黑_GBK"/>
                <a:ea typeface="方正兰亭黑_GBK"/>
              </a:rPr>
              <a:t>正确的刷牙方法</a:t>
            </a:r>
          </a:p>
        </p:txBody>
      </p:sp>
      <p:sp>
        <p:nvSpPr>
          <p:cNvPr id="9" name="椭圆 8">
            <a:extLst>
              <a:ext uri="{FF2B5EF4-FFF2-40B4-BE49-F238E27FC236}">
                <a16:creationId xmlns:a16="http://schemas.microsoft.com/office/drawing/2014/main" id="{DCCAAFCB-41E4-4147-9D61-0B24A0D4E56E}"/>
              </a:ext>
            </a:extLst>
          </p:cNvPr>
          <p:cNvSpPr/>
          <p:nvPr/>
        </p:nvSpPr>
        <p:spPr>
          <a:xfrm>
            <a:off x="6165428" y="1941435"/>
            <a:ext cx="735844" cy="7358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33D95D2A-F742-490D-B93A-F279701D9F05}"/>
              </a:ext>
            </a:extLst>
          </p:cNvPr>
          <p:cNvSpPr/>
          <p:nvPr/>
        </p:nvSpPr>
        <p:spPr>
          <a:xfrm>
            <a:off x="6901273" y="2309357"/>
            <a:ext cx="1589344"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a:cs typeface="Arial" panose="020B0604020202020204" pitchFamily="34" charset="0"/>
              </a:rPr>
              <a:t>上牙从上往下刷，下牙从下往上刷</a:t>
            </a:r>
          </a:p>
        </p:txBody>
      </p:sp>
      <p:sp>
        <p:nvSpPr>
          <p:cNvPr id="11" name="矩形 10">
            <a:extLst>
              <a:ext uri="{FF2B5EF4-FFF2-40B4-BE49-F238E27FC236}">
                <a16:creationId xmlns:a16="http://schemas.microsoft.com/office/drawing/2014/main" id="{3025820B-907D-422C-8DC9-444C89F7FD83}"/>
              </a:ext>
            </a:extLst>
          </p:cNvPr>
          <p:cNvSpPr/>
          <p:nvPr/>
        </p:nvSpPr>
        <p:spPr>
          <a:xfrm>
            <a:off x="6959784" y="3546679"/>
            <a:ext cx="1589344"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咬合面来回刷，里里外外都要刷</a:t>
            </a:r>
          </a:p>
        </p:txBody>
      </p:sp>
      <p:sp>
        <p:nvSpPr>
          <p:cNvPr id="12" name="矩形 11">
            <a:extLst>
              <a:ext uri="{FF2B5EF4-FFF2-40B4-BE49-F238E27FC236}">
                <a16:creationId xmlns:a16="http://schemas.microsoft.com/office/drawing/2014/main" id="{1DE866D9-EDA5-4B78-B537-8EB63A920D6A}"/>
              </a:ext>
            </a:extLst>
          </p:cNvPr>
          <p:cNvSpPr/>
          <p:nvPr/>
        </p:nvSpPr>
        <p:spPr>
          <a:xfrm>
            <a:off x="6901272" y="2060573"/>
            <a:ext cx="723275" cy="307777"/>
          </a:xfrm>
          <a:prstGeom prst="rect">
            <a:avLst/>
          </a:prstGeom>
        </p:spPr>
        <p:txBody>
          <a:bodyPr wrap="none">
            <a:spAutoFit/>
          </a:bodyPr>
          <a:lstStyle/>
          <a:p>
            <a:r>
              <a:rPr lang="zh-CN" altLang="en-US" sz="1400" b="1" dirty="0">
                <a:solidFill>
                  <a:srgbClr val="02833C"/>
                </a:solidFill>
                <a:latin typeface="微软雅黑" panose="020B0503020204020204" pitchFamily="34" charset="-122"/>
                <a:ea typeface="微软雅黑"/>
                <a:cs typeface="Arial" panose="020B0604020202020204" pitchFamily="34" charset="0"/>
              </a:rPr>
              <a:t>标题二</a:t>
            </a:r>
            <a:endParaRPr lang="zh-CN" altLang="en-US" sz="1800" b="1" dirty="0">
              <a:solidFill>
                <a:srgbClr val="02833C"/>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A422AB51-58FA-4C54-B95C-AF1DFC672A29}"/>
              </a:ext>
            </a:extLst>
          </p:cNvPr>
          <p:cNvSpPr/>
          <p:nvPr/>
        </p:nvSpPr>
        <p:spPr>
          <a:xfrm>
            <a:off x="6959784" y="3297895"/>
            <a:ext cx="723275" cy="307777"/>
          </a:xfrm>
          <a:prstGeom prst="rect">
            <a:avLst/>
          </a:prstGeom>
        </p:spPr>
        <p:txBody>
          <a:bodyPr wrap="none">
            <a:spAutoFit/>
          </a:bodyPr>
          <a:lstStyle/>
          <a:p>
            <a:r>
              <a:rPr lang="zh-CN" altLang="en-US" sz="1400" b="1" dirty="0">
                <a:solidFill>
                  <a:srgbClr val="FF7862"/>
                </a:solidFill>
                <a:latin typeface="微软雅黑" panose="020B0503020204020204" pitchFamily="34" charset="-122"/>
                <a:ea typeface="微软雅黑"/>
                <a:cs typeface="Arial" panose="020B0604020202020204" pitchFamily="34" charset="0"/>
              </a:rPr>
              <a:t>标题一</a:t>
            </a:r>
            <a:endParaRPr lang="zh-CN" altLang="en-US" sz="1800" b="1" dirty="0">
              <a:solidFill>
                <a:srgbClr val="FF7862"/>
              </a:solidFill>
              <a:latin typeface="微软雅黑" panose="020B0503020204020204" pitchFamily="34" charset="-122"/>
              <a:ea typeface="微软雅黑" panose="020B0503020204020204" pitchFamily="34" charset="-122"/>
            </a:endParaRPr>
          </a:p>
        </p:txBody>
      </p:sp>
      <p:grpSp>
        <p:nvGrpSpPr>
          <p:cNvPr id="14" name="组合 17">
            <a:extLst>
              <a:ext uri="{FF2B5EF4-FFF2-40B4-BE49-F238E27FC236}">
                <a16:creationId xmlns:a16="http://schemas.microsoft.com/office/drawing/2014/main" id="{76BCD7BC-A17D-47B5-A93C-FCBCADA02059}"/>
              </a:ext>
            </a:extLst>
          </p:cNvPr>
          <p:cNvGrpSpPr>
            <a:grpSpLocks/>
          </p:cNvGrpSpPr>
          <p:nvPr/>
        </p:nvGrpSpPr>
        <p:grpSpPr bwMode="auto">
          <a:xfrm rot="-2700000">
            <a:off x="6353963" y="2188169"/>
            <a:ext cx="358775" cy="360362"/>
            <a:chOff x="5394325" y="2859088"/>
            <a:chExt cx="358775" cy="360362"/>
          </a:xfrm>
          <a:solidFill>
            <a:sysClr val="window" lastClr="FFFFFF"/>
          </a:solidFill>
        </p:grpSpPr>
        <p:sp>
          <p:nvSpPr>
            <p:cNvPr id="15" name="AutoShape 37">
              <a:extLst>
                <a:ext uri="{FF2B5EF4-FFF2-40B4-BE49-F238E27FC236}">
                  <a16:creationId xmlns:a16="http://schemas.microsoft.com/office/drawing/2014/main" id="{15377115-6E4F-42D4-8B52-0B3F3F474055}"/>
                </a:ext>
              </a:extLst>
            </p:cNvPr>
            <p:cNvSpPr/>
            <p:nvPr/>
          </p:nvSpPr>
          <p:spPr bwMode="auto">
            <a:xfrm>
              <a:off x="5394485" y="2892265"/>
              <a:ext cx="327025" cy="325438"/>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6" name="AutoShape 38">
              <a:extLst>
                <a:ext uri="{FF2B5EF4-FFF2-40B4-BE49-F238E27FC236}">
                  <a16:creationId xmlns:a16="http://schemas.microsoft.com/office/drawing/2014/main" id="{68A3B946-1DF9-4E34-AB33-CE91F4FEAAC4}"/>
                </a:ext>
              </a:extLst>
            </p:cNvPr>
            <p:cNvSpPr/>
            <p:nvPr/>
          </p:nvSpPr>
          <p:spPr bwMode="auto">
            <a:xfrm>
              <a:off x="5552105" y="3033377"/>
              <a:ext cx="55563" cy="55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7" name="AutoShape 39">
              <a:extLst>
                <a:ext uri="{FF2B5EF4-FFF2-40B4-BE49-F238E27FC236}">
                  <a16:creationId xmlns:a16="http://schemas.microsoft.com/office/drawing/2014/main" id="{C3EB6059-1A24-4DB4-9383-9FB632865B83}"/>
                </a:ext>
              </a:extLst>
            </p:cNvPr>
            <p:cNvSpPr/>
            <p:nvPr/>
          </p:nvSpPr>
          <p:spPr bwMode="auto">
            <a:xfrm>
              <a:off x="5696350" y="2852417"/>
              <a:ext cx="55563"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8" name="AutoShape 40">
              <a:extLst>
                <a:ext uri="{FF2B5EF4-FFF2-40B4-BE49-F238E27FC236}">
                  <a16:creationId xmlns:a16="http://schemas.microsoft.com/office/drawing/2014/main" id="{A9733FCC-C409-4562-AB35-E5A154F0ED85}"/>
                </a:ext>
              </a:extLst>
            </p:cNvPr>
            <p:cNvSpPr/>
            <p:nvPr/>
          </p:nvSpPr>
          <p:spPr bwMode="auto">
            <a:xfrm>
              <a:off x="5483342" y="3020412"/>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9" name="AutoShape 41">
              <a:extLst>
                <a:ext uri="{FF2B5EF4-FFF2-40B4-BE49-F238E27FC236}">
                  <a16:creationId xmlns:a16="http://schemas.microsoft.com/office/drawing/2014/main" id="{8DC4D86D-FBBA-49A8-AF8F-F68B755C9EF5}"/>
                </a:ext>
              </a:extLst>
            </p:cNvPr>
            <p:cNvSpPr/>
            <p:nvPr/>
          </p:nvSpPr>
          <p:spPr bwMode="auto">
            <a:xfrm>
              <a:off x="5526118" y="310056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0" name="AutoShape 42">
              <a:extLst>
                <a:ext uri="{FF2B5EF4-FFF2-40B4-BE49-F238E27FC236}">
                  <a16:creationId xmlns:a16="http://schemas.microsoft.com/office/drawing/2014/main" id="{381B4AD9-9DD1-4B4F-A3C2-16F07F560D37}"/>
                </a:ext>
              </a:extLst>
            </p:cNvPr>
            <p:cNvSpPr/>
            <p:nvPr/>
          </p:nvSpPr>
          <p:spPr bwMode="auto">
            <a:xfrm>
              <a:off x="5707968" y="2932180"/>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21" name="组合 20">
            <a:extLst>
              <a:ext uri="{FF2B5EF4-FFF2-40B4-BE49-F238E27FC236}">
                <a16:creationId xmlns:a16="http://schemas.microsoft.com/office/drawing/2014/main" id="{A94B343E-7E5D-4354-BAA8-D055F3AB961F}"/>
              </a:ext>
            </a:extLst>
          </p:cNvPr>
          <p:cNvGrpSpPr/>
          <p:nvPr/>
        </p:nvGrpSpPr>
        <p:grpSpPr>
          <a:xfrm>
            <a:off x="6165112" y="3178757"/>
            <a:ext cx="735844" cy="735844"/>
            <a:chOff x="6339840" y="3026259"/>
            <a:chExt cx="735844" cy="735844"/>
          </a:xfrm>
        </p:grpSpPr>
        <p:sp>
          <p:nvSpPr>
            <p:cNvPr id="22" name="椭圆 21">
              <a:extLst>
                <a:ext uri="{FF2B5EF4-FFF2-40B4-BE49-F238E27FC236}">
                  <a16:creationId xmlns:a16="http://schemas.microsoft.com/office/drawing/2014/main" id="{59B2D40C-4295-4FF3-93BC-18D4711EAC65}"/>
                </a:ext>
              </a:extLst>
            </p:cNvPr>
            <p:cNvSpPr/>
            <p:nvPr/>
          </p:nvSpPr>
          <p:spPr>
            <a:xfrm>
              <a:off x="6339840" y="3026259"/>
              <a:ext cx="735844" cy="735844"/>
            </a:xfrm>
            <a:prstGeom prst="ellips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3" name="Freeform 871">
              <a:extLst>
                <a:ext uri="{FF2B5EF4-FFF2-40B4-BE49-F238E27FC236}">
                  <a16:creationId xmlns:a16="http://schemas.microsoft.com/office/drawing/2014/main" id="{5A7396D1-7261-4F97-B6DB-AFAAD89038FE}"/>
                </a:ext>
              </a:extLst>
            </p:cNvPr>
            <p:cNvSpPr>
              <a:spLocks noEditPoints="1"/>
            </p:cNvSpPr>
            <p:nvPr/>
          </p:nvSpPr>
          <p:spPr bwMode="auto">
            <a:xfrm>
              <a:off x="6540281" y="3174312"/>
              <a:ext cx="334963" cy="439738"/>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zh-CN" altLang="en-US" sz="1800" kern="0" dirty="0">
                <a:solidFill>
                  <a:prstClr val="black"/>
                </a:solidFill>
                <a:latin typeface="微软雅黑" panose="020B0503020204020204" pitchFamily="34" charset="-122"/>
                <a:ea typeface="微软雅黑"/>
              </a:endParaRPr>
            </a:p>
          </p:txBody>
        </p:sp>
      </p:grpSp>
      <p:pic>
        <p:nvPicPr>
          <p:cNvPr id="29" name="Picture 9" descr="050513121535687">
            <a:extLst>
              <a:ext uri="{FF2B5EF4-FFF2-40B4-BE49-F238E27FC236}">
                <a16:creationId xmlns:a16="http://schemas.microsoft.com/office/drawing/2014/main" id="{00B3A142-A205-4CDA-BA4E-8E06779CC92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39953" y="2960425"/>
            <a:ext cx="1660387" cy="1660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2768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9"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par>
                                <p:cTn id="25" presetID="9"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par>
                                <p:cTn id="57" presetID="14" presetClass="entr" presetSubtype="1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randombar(horizont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79D96B9-5BB8-43BB-8614-4FD1B9D02FB6}"/>
              </a:ext>
            </a:extLst>
          </p:cNvPr>
          <p:cNvGrpSpPr/>
          <p:nvPr/>
        </p:nvGrpSpPr>
        <p:grpSpPr>
          <a:xfrm>
            <a:off x="174540" y="138841"/>
            <a:ext cx="2478718" cy="532503"/>
            <a:chOff x="174540" y="138841"/>
            <a:chExt cx="2478718" cy="532503"/>
          </a:xfrm>
        </p:grpSpPr>
        <p:sp>
          <p:nvSpPr>
            <p:cNvPr id="110" name="文本框 6"/>
            <p:cNvSpPr txBox="1">
              <a:spLocks noChangeArrowheads="1"/>
            </p:cNvSpPr>
            <p:nvPr/>
          </p:nvSpPr>
          <p:spPr bwMode="auto">
            <a:xfrm>
              <a:off x="195123" y="37619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dental care</a:t>
              </a:r>
            </a:p>
          </p:txBody>
        </p:sp>
        <p:sp>
          <p:nvSpPr>
            <p:cNvPr id="150" name="文本框 5"/>
            <p:cNvSpPr txBox="1">
              <a:spLocks noChangeArrowheads="1"/>
            </p:cNvSpPr>
            <p:nvPr/>
          </p:nvSpPr>
          <p:spPr bwMode="auto">
            <a:xfrm>
              <a:off x="174540" y="138841"/>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儿童牙齿保健</a:t>
              </a:r>
            </a:p>
          </p:txBody>
        </p:sp>
      </p:grpSp>
      <p:grpSp>
        <p:nvGrpSpPr>
          <p:cNvPr id="4" name="组合 3">
            <a:extLst>
              <a:ext uri="{FF2B5EF4-FFF2-40B4-BE49-F238E27FC236}">
                <a16:creationId xmlns:a16="http://schemas.microsoft.com/office/drawing/2014/main" id="{C4C8D688-4D31-4060-B079-4E7C67D209B0}"/>
              </a:ext>
            </a:extLst>
          </p:cNvPr>
          <p:cNvGrpSpPr/>
          <p:nvPr/>
        </p:nvGrpSpPr>
        <p:grpSpPr>
          <a:xfrm>
            <a:off x="5155182" y="1840378"/>
            <a:ext cx="1405492" cy="2405828"/>
            <a:chOff x="4811483" y="1461391"/>
            <a:chExt cx="1873989" cy="3038996"/>
          </a:xfrm>
        </p:grpSpPr>
        <p:sp>
          <p:nvSpPr>
            <p:cNvPr id="5" name="íṡľíḍè-Rectangle 3">
              <a:extLst>
                <a:ext uri="{FF2B5EF4-FFF2-40B4-BE49-F238E27FC236}">
                  <a16:creationId xmlns:a16="http://schemas.microsoft.com/office/drawing/2014/main" id="{73A2BC78-95E0-420F-80E1-9EBD9BC32012}"/>
                </a:ext>
              </a:extLst>
            </p:cNvPr>
            <p:cNvSpPr/>
            <p:nvPr/>
          </p:nvSpPr>
          <p:spPr>
            <a:xfrm>
              <a:off x="4811483" y="1461391"/>
              <a:ext cx="1873989" cy="3038996"/>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微软雅黑" panose="020B0503020204020204" pitchFamily="34" charset="-122"/>
                <a:ea typeface="微软雅黑" panose="020B0503020204020204" pitchFamily="34" charset="-122"/>
                <a:cs typeface="+mn-ea"/>
                <a:sym typeface="+mn-lt"/>
              </a:endParaRPr>
            </a:p>
          </p:txBody>
        </p:sp>
        <p:sp>
          <p:nvSpPr>
            <p:cNvPr id="6" name="íṡľíḍè-Rectangle 8">
              <a:extLst>
                <a:ext uri="{FF2B5EF4-FFF2-40B4-BE49-F238E27FC236}">
                  <a16:creationId xmlns:a16="http://schemas.microsoft.com/office/drawing/2014/main" id="{A16F8E37-FD92-4271-A03B-BCFBD2074549}"/>
                </a:ext>
              </a:extLst>
            </p:cNvPr>
            <p:cNvSpPr/>
            <p:nvPr/>
          </p:nvSpPr>
          <p:spPr>
            <a:xfrm>
              <a:off x="4924984" y="1817940"/>
              <a:ext cx="1663762" cy="249299"/>
            </a:xfrm>
            <a:prstGeom prst="rect">
              <a:avLst/>
            </a:prstGeom>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bg1"/>
                  </a:solidFill>
                  <a:latin typeface="微软雅黑" panose="020B0503020204020204" pitchFamily="34" charset="-122"/>
                  <a:ea typeface="微软雅黑" panose="020B0503020204020204" pitchFamily="34" charset="-122"/>
                  <a:cs typeface="+mn-ea"/>
                  <a:sym typeface="+mn-lt"/>
                </a:rPr>
                <a:t>营养和饮食习惯</a:t>
              </a:r>
            </a:p>
          </p:txBody>
        </p:sp>
        <p:sp>
          <p:nvSpPr>
            <p:cNvPr id="7" name="íṡľíḍè-Rectangle 13">
              <a:extLst>
                <a:ext uri="{FF2B5EF4-FFF2-40B4-BE49-F238E27FC236}">
                  <a16:creationId xmlns:a16="http://schemas.microsoft.com/office/drawing/2014/main" id="{88A90910-130F-4C75-B8E5-49BD7EFE3B6B}"/>
                </a:ext>
              </a:extLst>
            </p:cNvPr>
            <p:cNvSpPr/>
            <p:nvPr/>
          </p:nvSpPr>
          <p:spPr>
            <a:xfrm>
              <a:off x="4914226" y="2262204"/>
              <a:ext cx="1693510" cy="429348"/>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学龄前期（</a:t>
              </a:r>
              <a:r>
                <a:rPr lang="en-US" altLang="zh-CN" sz="900" dirty="0">
                  <a:solidFill>
                    <a:schemeClr val="bg1"/>
                  </a:solidFill>
                  <a:latin typeface="微软雅黑" panose="020B0503020204020204" pitchFamily="34" charset="-122"/>
                  <a:ea typeface="微软雅黑" panose="020B0503020204020204" pitchFamily="34" charset="-122"/>
                  <a:cs typeface="+mn-ea"/>
                  <a:sym typeface="+mn-lt"/>
                </a:rPr>
                <a:t>3-6</a:t>
              </a: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岁）可通过幼儿园老师教育孩子建立良好的饮食习惯，限制多盐、多脂肪的食物和黏性大、清除慢、容易产酸的食物。</a:t>
              </a:r>
            </a:p>
          </p:txBody>
        </p:sp>
      </p:grpSp>
      <p:grpSp>
        <p:nvGrpSpPr>
          <p:cNvPr id="8" name="组合 7">
            <a:extLst>
              <a:ext uri="{FF2B5EF4-FFF2-40B4-BE49-F238E27FC236}">
                <a16:creationId xmlns:a16="http://schemas.microsoft.com/office/drawing/2014/main" id="{EE9BB4C9-F1A6-4FEE-AABE-AC5CDAD8AEB1}"/>
              </a:ext>
            </a:extLst>
          </p:cNvPr>
          <p:cNvGrpSpPr/>
          <p:nvPr/>
        </p:nvGrpSpPr>
        <p:grpSpPr>
          <a:xfrm>
            <a:off x="6670005" y="1866184"/>
            <a:ext cx="1405492" cy="1228454"/>
            <a:chOff x="6730659" y="1461390"/>
            <a:chExt cx="1873989" cy="1637939"/>
          </a:xfrm>
        </p:grpSpPr>
        <p:sp>
          <p:nvSpPr>
            <p:cNvPr id="9" name="íṡľíḍè-Rectangle 6">
              <a:extLst>
                <a:ext uri="{FF2B5EF4-FFF2-40B4-BE49-F238E27FC236}">
                  <a16:creationId xmlns:a16="http://schemas.microsoft.com/office/drawing/2014/main" id="{EA59B591-3C3B-4776-9D83-0C3B48F5FAFF}"/>
                </a:ext>
              </a:extLst>
            </p:cNvPr>
            <p:cNvSpPr/>
            <p:nvPr/>
          </p:nvSpPr>
          <p:spPr>
            <a:xfrm>
              <a:off x="6730659" y="1461390"/>
              <a:ext cx="1873989" cy="1637939"/>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微软雅黑" panose="020B0503020204020204" pitchFamily="34" charset="-122"/>
                <a:ea typeface="微软雅黑" panose="020B0503020204020204" pitchFamily="34" charset="-122"/>
                <a:cs typeface="+mn-ea"/>
                <a:sym typeface="+mn-lt"/>
              </a:endParaRPr>
            </a:p>
          </p:txBody>
        </p:sp>
        <p:sp>
          <p:nvSpPr>
            <p:cNvPr id="10" name="íṡľíḍè-Rectangle 14">
              <a:extLst>
                <a:ext uri="{FF2B5EF4-FFF2-40B4-BE49-F238E27FC236}">
                  <a16:creationId xmlns:a16="http://schemas.microsoft.com/office/drawing/2014/main" id="{6349826E-F4F7-4769-B08D-3B05098BF60B}"/>
                </a:ext>
              </a:extLst>
            </p:cNvPr>
            <p:cNvSpPr/>
            <p:nvPr/>
          </p:nvSpPr>
          <p:spPr>
            <a:xfrm>
              <a:off x="6876434" y="1495886"/>
              <a:ext cx="1493376" cy="429348"/>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应注意两个方面问题：一是饮水，许多家长常给孩子提供软饮料而不是新鲜水，软饮料是致龋的危险因素；</a:t>
              </a:r>
            </a:p>
          </p:txBody>
        </p:sp>
      </p:grpSp>
      <p:grpSp>
        <p:nvGrpSpPr>
          <p:cNvPr id="11" name="组合 10">
            <a:extLst>
              <a:ext uri="{FF2B5EF4-FFF2-40B4-BE49-F238E27FC236}">
                <a16:creationId xmlns:a16="http://schemas.microsoft.com/office/drawing/2014/main" id="{244A2CBA-2455-408F-A693-3DD399C068D8}"/>
              </a:ext>
            </a:extLst>
          </p:cNvPr>
          <p:cNvGrpSpPr/>
          <p:nvPr/>
        </p:nvGrpSpPr>
        <p:grpSpPr>
          <a:xfrm>
            <a:off x="6670005" y="3179650"/>
            <a:ext cx="1405492" cy="1064717"/>
            <a:chOff x="6797230" y="2784967"/>
            <a:chExt cx="1873989" cy="1419623"/>
          </a:xfrm>
        </p:grpSpPr>
        <p:sp>
          <p:nvSpPr>
            <p:cNvPr id="12" name="íṡľíḍè-Rectangle 5">
              <a:extLst>
                <a:ext uri="{FF2B5EF4-FFF2-40B4-BE49-F238E27FC236}">
                  <a16:creationId xmlns:a16="http://schemas.microsoft.com/office/drawing/2014/main" id="{F8B599D3-0542-4773-9983-E721216BDCB7}"/>
                </a:ext>
              </a:extLst>
            </p:cNvPr>
            <p:cNvSpPr/>
            <p:nvPr/>
          </p:nvSpPr>
          <p:spPr>
            <a:xfrm>
              <a:off x="6797230" y="2784967"/>
              <a:ext cx="1873989" cy="1419623"/>
            </a:xfrm>
            <a:prstGeom prst="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微软雅黑" panose="020B0503020204020204" pitchFamily="34" charset="-122"/>
                <a:ea typeface="微软雅黑" panose="020B0503020204020204" pitchFamily="34" charset="-122"/>
                <a:cs typeface="+mn-ea"/>
                <a:sym typeface="+mn-lt"/>
              </a:endParaRPr>
            </a:p>
          </p:txBody>
        </p:sp>
        <p:sp>
          <p:nvSpPr>
            <p:cNvPr id="13" name="íṡľíḍè-Rectangle 17">
              <a:extLst>
                <a:ext uri="{FF2B5EF4-FFF2-40B4-BE49-F238E27FC236}">
                  <a16:creationId xmlns:a16="http://schemas.microsoft.com/office/drawing/2014/main" id="{BF4A7981-C7ED-4DC0-AFF6-533D6844D405}"/>
                </a:ext>
              </a:extLst>
            </p:cNvPr>
            <p:cNvSpPr/>
            <p:nvPr/>
          </p:nvSpPr>
          <p:spPr>
            <a:xfrm>
              <a:off x="7027044" y="2925179"/>
              <a:ext cx="1347326" cy="429348"/>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另一方面是吃零食，很多儿童受电视广告的影响吃含糖高、营养低的食品。</a:t>
              </a:r>
            </a:p>
          </p:txBody>
        </p:sp>
      </p:grpSp>
      <p:pic>
        <p:nvPicPr>
          <p:cNvPr id="14" name="Picture 2" descr="https://timgsa.baidu.com/timg?image&amp;quality=80&amp;size=b9999_10000&amp;sec=1528957306896&amp;di=1d3ce57d7031612da1610d844543df5d&amp;imgtype=0&amp;src=http%3A%2F%2Fimg1.gtimg.com%2Fhealth%2Fpics%2Fhv1%2F167%2F8%2F2158%2F140326157.jpg">
            <a:extLst>
              <a:ext uri="{FF2B5EF4-FFF2-40B4-BE49-F238E27FC236}">
                <a16:creationId xmlns:a16="http://schemas.microsoft.com/office/drawing/2014/main" id="{E1C69BED-1456-419D-A720-183135223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16" y="1840378"/>
            <a:ext cx="3982861" cy="23983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
            <a:extLst>
              <a:ext uri="{FF2B5EF4-FFF2-40B4-BE49-F238E27FC236}">
                <a16:creationId xmlns:a16="http://schemas.microsoft.com/office/drawing/2014/main" id="{D7EC388F-2025-4012-B96D-2AC9B1CD9F60}"/>
              </a:ext>
            </a:extLst>
          </p:cNvPr>
          <p:cNvSpPr txBox="1"/>
          <p:nvPr/>
        </p:nvSpPr>
        <p:spPr>
          <a:xfrm>
            <a:off x="3005102" y="1150164"/>
            <a:ext cx="3497270" cy="461665"/>
          </a:xfrm>
          <a:prstGeom prst="rect">
            <a:avLst/>
          </a:prstGeom>
          <a:solidFill>
            <a:srgbClr val="FF7862"/>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良好的饮食习惯</a:t>
            </a:r>
          </a:p>
        </p:txBody>
      </p:sp>
    </p:spTree>
    <p:extLst>
      <p:ext uri="{BB962C8B-B14F-4D97-AF65-F5344CB8AC3E}">
        <p14:creationId xmlns:p14="http://schemas.microsoft.com/office/powerpoint/2010/main" val="3002365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ttps://timgsa.baidu.com/timg?image&amp;quality=80&amp;size=b9999_10000&amp;sec=1529044265895&amp;di=077d387dd50a097e63555843884d4639&amp;imgtype=0&amp;src=http%3A%2F%2Fimgsrc.baidu.com%2Fimage%2Fc0%253Dshijue1%252C0%252C0%252C294%252C40%2Fsign%3D9c722cf3376d55fbd1cb7e65054b253f%2Fb3fb43166d224f4a9a41333e03f790529922d1c7.jpg">
            <a:extLst>
              <a:ext uri="{FF2B5EF4-FFF2-40B4-BE49-F238E27FC236}">
                <a16:creationId xmlns:a16="http://schemas.microsoft.com/office/drawing/2014/main" id="{264DB5FB-91A1-40FC-9F2C-9D8B61BB590D}"/>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b="9630"/>
          <a:stretch/>
        </p:blipFill>
        <p:spPr bwMode="auto">
          <a:xfrm>
            <a:off x="4622708" y="2367574"/>
            <a:ext cx="4321267" cy="27759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4490B937-8D1B-452A-B533-B58A9C1F7C7E}"/>
              </a:ext>
            </a:extLst>
          </p:cNvPr>
          <p:cNvGrpSpPr/>
          <p:nvPr/>
        </p:nvGrpSpPr>
        <p:grpSpPr>
          <a:xfrm>
            <a:off x="174540" y="138841"/>
            <a:ext cx="2478718" cy="532503"/>
            <a:chOff x="174540" y="138841"/>
            <a:chExt cx="2478718" cy="532503"/>
          </a:xfrm>
        </p:grpSpPr>
        <p:sp>
          <p:nvSpPr>
            <p:cNvPr id="110" name="文本框 6"/>
            <p:cNvSpPr txBox="1">
              <a:spLocks noChangeArrowheads="1"/>
            </p:cNvSpPr>
            <p:nvPr/>
          </p:nvSpPr>
          <p:spPr bwMode="auto">
            <a:xfrm>
              <a:off x="195123" y="37619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Children's dental care</a:t>
              </a:r>
            </a:p>
          </p:txBody>
        </p:sp>
        <p:sp>
          <p:nvSpPr>
            <p:cNvPr id="150" name="文本框 5"/>
            <p:cNvSpPr txBox="1">
              <a:spLocks noChangeArrowheads="1"/>
            </p:cNvSpPr>
            <p:nvPr/>
          </p:nvSpPr>
          <p:spPr bwMode="auto">
            <a:xfrm>
              <a:off x="174540" y="138841"/>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儿童牙齿保健</a:t>
              </a:r>
            </a:p>
          </p:txBody>
        </p:sp>
      </p:grpSp>
      <p:sp>
        <p:nvSpPr>
          <p:cNvPr id="4" name="TextBox 1">
            <a:extLst>
              <a:ext uri="{FF2B5EF4-FFF2-40B4-BE49-F238E27FC236}">
                <a16:creationId xmlns:a16="http://schemas.microsoft.com/office/drawing/2014/main" id="{73642D95-0D4F-4254-8DEB-6698E689F4FD}"/>
              </a:ext>
            </a:extLst>
          </p:cNvPr>
          <p:cNvSpPr txBox="1"/>
          <p:nvPr/>
        </p:nvSpPr>
        <p:spPr>
          <a:xfrm>
            <a:off x="3190775" y="918612"/>
            <a:ext cx="3497270" cy="461665"/>
          </a:xfrm>
          <a:prstGeom prst="rect">
            <a:avLst/>
          </a:prstGeom>
          <a:solidFill>
            <a:srgbClr val="FF7862"/>
          </a:solid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不良习惯造成错颌畸形</a:t>
            </a:r>
          </a:p>
        </p:txBody>
      </p:sp>
      <p:sp>
        <p:nvSpPr>
          <p:cNvPr id="21" name="íṡľíḍè-Rectangle 8">
            <a:extLst>
              <a:ext uri="{FF2B5EF4-FFF2-40B4-BE49-F238E27FC236}">
                <a16:creationId xmlns:a16="http://schemas.microsoft.com/office/drawing/2014/main" id="{AF677588-0400-47BC-A77F-3711F61E7DA4}"/>
              </a:ext>
            </a:extLst>
          </p:cNvPr>
          <p:cNvSpPr/>
          <p:nvPr/>
        </p:nvSpPr>
        <p:spPr>
          <a:xfrm>
            <a:off x="3219646" y="1721303"/>
            <a:ext cx="3657404" cy="263960"/>
          </a:xfrm>
          <a:prstGeom prst="rect">
            <a:avLst/>
          </a:prstGeom>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祝愿小朋友们牙齿健康，笑口常开</a:t>
            </a:r>
          </a:p>
        </p:txBody>
      </p:sp>
      <p:pic>
        <p:nvPicPr>
          <p:cNvPr id="2050" name="Picture 2" descr="https://timgsa.baidu.com/timg?image&amp;quality=80&amp;size=b9999_10000&amp;sec=1529044265895&amp;di=077d387dd50a097e63555843884d4639&amp;imgtype=0&amp;src=http%3A%2F%2Fimgsrc.baidu.com%2Fimage%2Fc0%253Dshijue1%252C0%252C0%252C294%252C40%2Fsign%3D9c722cf3376d55fbd1cb7e65054b253f%2Fb3fb43166d224f4a9a41333e03f790529922d1c7.jpg">
            <a:extLst>
              <a:ext uri="{FF2B5EF4-FFF2-40B4-BE49-F238E27FC236}">
                <a16:creationId xmlns:a16="http://schemas.microsoft.com/office/drawing/2014/main" id="{26AD6640-C82A-4FFB-9A86-ED3A18DE7ACD}"/>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b="9630"/>
          <a:stretch/>
        </p:blipFill>
        <p:spPr bwMode="auto">
          <a:xfrm>
            <a:off x="301441" y="2367574"/>
            <a:ext cx="4321267" cy="277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63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21"/>
                                        </p:tgtEl>
                                        <p:attrNameLst>
                                          <p:attrName>ppt_y</p:attrName>
                                        </p:attrNameLst>
                                      </p:cBhvr>
                                      <p:tavLst>
                                        <p:tav tm="0">
                                          <p:val>
                                            <p:strVal val="#ppt_y"/>
                                          </p:val>
                                        </p:tav>
                                        <p:tav tm="100000">
                                          <p:val>
                                            <p:strVal val="#ppt_y"/>
                                          </p:val>
                                        </p:tav>
                                      </p:tavLst>
                                    </p:anim>
                                    <p:anim calcmode="lin" valueType="num">
                                      <p:cBhvr>
                                        <p:cTn id="19"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DEE55E3-0242-4250-BB76-B0F7CBE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9" name="图片 8">
            <a:extLst>
              <a:ext uri="{FF2B5EF4-FFF2-40B4-BE49-F238E27FC236}">
                <a16:creationId xmlns:a16="http://schemas.microsoft.com/office/drawing/2014/main" id="{7261C45D-7F31-404B-A9EC-D4E95651A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64317"/>
            <a:ext cx="9144000" cy="1179183"/>
          </a:xfrm>
          <a:prstGeom prst="rect">
            <a:avLst/>
          </a:prstGeom>
        </p:spPr>
      </p:pic>
      <p:pic>
        <p:nvPicPr>
          <p:cNvPr id="3" name="图片 2">
            <a:extLst>
              <a:ext uri="{FF2B5EF4-FFF2-40B4-BE49-F238E27FC236}">
                <a16:creationId xmlns:a16="http://schemas.microsoft.com/office/drawing/2014/main" id="{836FCAC0-1184-419E-8105-9ADC44DEC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567" y="0"/>
            <a:ext cx="4999582" cy="5143500"/>
          </a:xfrm>
          <a:prstGeom prst="rect">
            <a:avLst/>
          </a:prstGeom>
        </p:spPr>
      </p:pic>
      <p:pic>
        <p:nvPicPr>
          <p:cNvPr id="13" name="图片 12">
            <a:extLst>
              <a:ext uri="{FF2B5EF4-FFF2-40B4-BE49-F238E27FC236}">
                <a16:creationId xmlns:a16="http://schemas.microsoft.com/office/drawing/2014/main" id="{ED8B5CB4-F861-46B7-9908-D211AC7B0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5756" y="1655994"/>
            <a:ext cx="2838954" cy="3244520"/>
          </a:xfrm>
          <a:prstGeom prst="rect">
            <a:avLst/>
          </a:prstGeom>
        </p:spPr>
      </p:pic>
      <p:pic>
        <p:nvPicPr>
          <p:cNvPr id="7" name="图片 6">
            <a:extLst>
              <a:ext uri="{FF2B5EF4-FFF2-40B4-BE49-F238E27FC236}">
                <a16:creationId xmlns:a16="http://schemas.microsoft.com/office/drawing/2014/main" id="{0477912E-B664-4741-ADA0-705E2F193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49" y="0"/>
            <a:ext cx="4999582" cy="5143500"/>
          </a:xfrm>
          <a:prstGeom prst="rect">
            <a:avLst/>
          </a:prstGeom>
        </p:spPr>
      </p:pic>
      <p:sp>
        <p:nvSpPr>
          <p:cNvPr id="145" name="文本框 5"/>
          <p:cNvSpPr txBox="1">
            <a:spLocks noChangeArrowheads="1"/>
          </p:cNvSpPr>
          <p:nvPr/>
        </p:nvSpPr>
        <p:spPr bwMode="auto">
          <a:xfrm>
            <a:off x="1603067" y="1778859"/>
            <a:ext cx="4999582" cy="1015663"/>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6000" b="1" kern="300" spc="-150" dirty="0">
                <a:solidFill>
                  <a:srgbClr val="FF7862"/>
                </a:solidFill>
                <a:latin typeface="微软雅黑" panose="020B0503020204020204" pitchFamily="34" charset="-122"/>
                <a:ea typeface="微软雅黑" panose="020B0503020204020204" pitchFamily="34" charset="-122"/>
              </a:rPr>
              <a:t>感谢您的聆听</a:t>
            </a:r>
          </a:p>
        </p:txBody>
      </p:sp>
      <p:sp>
        <p:nvSpPr>
          <p:cNvPr id="148" name="文本框 8"/>
          <p:cNvSpPr txBox="1">
            <a:spLocks noChangeArrowheads="1"/>
          </p:cNvSpPr>
          <p:nvPr/>
        </p:nvSpPr>
        <p:spPr bwMode="auto">
          <a:xfrm>
            <a:off x="2886731" y="2919606"/>
            <a:ext cx="23038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汇报人：儿童口腔宣教</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p>
        </p:txBody>
      </p:sp>
      <p:pic>
        <p:nvPicPr>
          <p:cNvPr id="6" name="图片 5">
            <a:extLst>
              <a:ext uri="{FF2B5EF4-FFF2-40B4-BE49-F238E27FC236}">
                <a16:creationId xmlns:a16="http://schemas.microsoft.com/office/drawing/2014/main" id="{6E382258-C8D7-4CF6-AD64-51B56D2FF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41" y="2634717"/>
            <a:ext cx="2692608" cy="2692608"/>
          </a:xfrm>
          <a:prstGeom prst="rect">
            <a:avLst/>
          </a:prstGeom>
        </p:spPr>
      </p:pic>
    </p:spTree>
    <p:extLst>
      <p:ext uri="{BB962C8B-B14F-4D97-AF65-F5344CB8AC3E}">
        <p14:creationId xmlns:p14="http://schemas.microsoft.com/office/powerpoint/2010/main" val="1802785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750"/>
                                  </p:stCondLst>
                                  <p:iterate type="lt">
                                    <p:tmPct val="10000"/>
                                  </p:iterate>
                                  <p:childTnLst>
                                    <p:set>
                                      <p:cBhvr>
                                        <p:cTn id="15" dur="1" fill="hold">
                                          <p:stCondLst>
                                            <p:cond delay="0"/>
                                          </p:stCondLst>
                                        </p:cTn>
                                        <p:tgtEl>
                                          <p:spTgt spid="145"/>
                                        </p:tgtEl>
                                        <p:attrNameLst>
                                          <p:attrName>style.visibility</p:attrName>
                                        </p:attrNameLst>
                                      </p:cBhvr>
                                      <p:to>
                                        <p:strVal val="visible"/>
                                      </p:to>
                                    </p:set>
                                    <p:anim calcmode="lin" valueType="num">
                                      <p:cBhvr>
                                        <p:cTn id="16" dur="25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45"/>
                                        </p:tgtEl>
                                        <p:attrNameLst>
                                          <p:attrName>ppt_y</p:attrName>
                                        </p:attrNameLst>
                                      </p:cBhvr>
                                      <p:tavLst>
                                        <p:tav tm="0">
                                          <p:val>
                                            <p:strVal val="#ppt_y"/>
                                          </p:val>
                                        </p:tav>
                                        <p:tav tm="100000">
                                          <p:val>
                                            <p:strVal val="#ppt_y"/>
                                          </p:val>
                                        </p:tav>
                                      </p:tavLst>
                                    </p:anim>
                                    <p:anim calcmode="lin" valueType="num">
                                      <p:cBhvr>
                                        <p:cTn id="18" dur="25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45"/>
                                        </p:tgtEl>
                                      </p:cBhvr>
                                    </p:animEffect>
                                  </p:childTnLst>
                                </p:cTn>
                              </p:par>
                            </p:childTnLst>
                          </p:cTn>
                        </p:par>
                        <p:par>
                          <p:cTn id="21" fill="hold">
                            <p:stCondLst>
                              <p:cond delay="2125"/>
                            </p:stCondLst>
                            <p:childTnLst>
                              <p:par>
                                <p:cTn id="22" presetID="41" presetClass="entr" presetSubtype="0" fill="hold" grpId="0" nodeType="afterEffect">
                                  <p:stCondLst>
                                    <p:cond delay="250"/>
                                  </p:stCondLst>
                                  <p:iterate type="lt">
                                    <p:tmPct val="10000"/>
                                  </p:iterate>
                                  <p:childTnLst>
                                    <p:set>
                                      <p:cBhvr>
                                        <p:cTn id="23" dur="1" fill="hold">
                                          <p:stCondLst>
                                            <p:cond delay="0"/>
                                          </p:stCondLst>
                                        </p:cTn>
                                        <p:tgtEl>
                                          <p:spTgt spid="148"/>
                                        </p:tgtEl>
                                        <p:attrNameLst>
                                          <p:attrName>style.visibility</p:attrName>
                                        </p:attrNameLst>
                                      </p:cBhvr>
                                      <p:to>
                                        <p:strVal val="visible"/>
                                      </p:to>
                                    </p:set>
                                    <p:anim calcmode="lin" valueType="num">
                                      <p:cBhvr>
                                        <p:cTn id="24" dur="25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148"/>
                                        </p:tgtEl>
                                        <p:attrNameLst>
                                          <p:attrName>ppt_y</p:attrName>
                                        </p:attrNameLst>
                                      </p:cBhvr>
                                      <p:tavLst>
                                        <p:tav tm="0">
                                          <p:val>
                                            <p:strVal val="#ppt_y"/>
                                          </p:val>
                                        </p:tav>
                                        <p:tav tm="100000">
                                          <p:val>
                                            <p:strVal val="#ppt_y"/>
                                          </p:val>
                                        </p:tav>
                                      </p:tavLst>
                                    </p:anim>
                                    <p:anim calcmode="lin" valueType="num">
                                      <p:cBhvr>
                                        <p:cTn id="26" dur="25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14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DEE55E3-0242-4250-BB76-B0F7CBE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pic>
        <p:nvPicPr>
          <p:cNvPr id="9" name="图片 8">
            <a:extLst>
              <a:ext uri="{FF2B5EF4-FFF2-40B4-BE49-F238E27FC236}">
                <a16:creationId xmlns:a16="http://schemas.microsoft.com/office/drawing/2014/main" id="{7261C45D-7F31-404B-A9EC-D4E95651A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64317"/>
            <a:ext cx="9144000" cy="1179183"/>
          </a:xfrm>
          <a:prstGeom prst="rect">
            <a:avLst/>
          </a:prstGeom>
        </p:spPr>
      </p:pic>
      <p:pic>
        <p:nvPicPr>
          <p:cNvPr id="3" name="图片 2">
            <a:extLst>
              <a:ext uri="{FF2B5EF4-FFF2-40B4-BE49-F238E27FC236}">
                <a16:creationId xmlns:a16="http://schemas.microsoft.com/office/drawing/2014/main" id="{836FCAC0-1184-419E-8105-9ADC44DEC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567" y="0"/>
            <a:ext cx="4999582" cy="5143500"/>
          </a:xfrm>
          <a:prstGeom prst="rect">
            <a:avLst/>
          </a:prstGeom>
        </p:spPr>
      </p:pic>
      <p:pic>
        <p:nvPicPr>
          <p:cNvPr id="7" name="图片 6">
            <a:extLst>
              <a:ext uri="{FF2B5EF4-FFF2-40B4-BE49-F238E27FC236}">
                <a16:creationId xmlns:a16="http://schemas.microsoft.com/office/drawing/2014/main" id="{0477912E-B664-4741-ADA0-705E2F193A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9" y="0"/>
            <a:ext cx="4999582" cy="5143500"/>
          </a:xfrm>
          <a:prstGeom prst="rect">
            <a:avLst/>
          </a:prstGeom>
        </p:spPr>
      </p:pic>
      <p:sp>
        <p:nvSpPr>
          <p:cNvPr id="145" name="文本框 5"/>
          <p:cNvSpPr txBox="1">
            <a:spLocks noChangeArrowheads="1"/>
          </p:cNvSpPr>
          <p:nvPr/>
        </p:nvSpPr>
        <p:spPr bwMode="auto">
          <a:xfrm>
            <a:off x="3706069" y="2003709"/>
            <a:ext cx="3251200" cy="954107"/>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5600" b="1" kern="300" spc="-150" dirty="0">
                <a:solidFill>
                  <a:srgbClr val="FF7862"/>
                </a:solidFill>
                <a:latin typeface="微软雅黑" panose="020B0503020204020204" pitchFamily="34" charset="-122"/>
                <a:ea typeface="微软雅黑" panose="020B0503020204020204" pitchFamily="34" charset="-122"/>
              </a:rPr>
              <a:t>认识牙齿</a:t>
            </a:r>
          </a:p>
        </p:txBody>
      </p:sp>
      <p:grpSp>
        <p:nvGrpSpPr>
          <p:cNvPr id="4" name="组合 3">
            <a:extLst>
              <a:ext uri="{FF2B5EF4-FFF2-40B4-BE49-F238E27FC236}">
                <a16:creationId xmlns:a16="http://schemas.microsoft.com/office/drawing/2014/main" id="{A22B5829-5053-4E61-AB7C-B2A80087BCF2}"/>
              </a:ext>
            </a:extLst>
          </p:cNvPr>
          <p:cNvGrpSpPr/>
          <p:nvPr/>
        </p:nvGrpSpPr>
        <p:grpSpPr>
          <a:xfrm>
            <a:off x="2631486" y="2000899"/>
            <a:ext cx="1107086" cy="954107"/>
            <a:chOff x="2631486" y="2000899"/>
            <a:chExt cx="1107086" cy="954107"/>
          </a:xfrm>
        </p:grpSpPr>
        <p:sp>
          <p:nvSpPr>
            <p:cNvPr id="2" name="椭圆 1">
              <a:extLst>
                <a:ext uri="{FF2B5EF4-FFF2-40B4-BE49-F238E27FC236}">
                  <a16:creationId xmlns:a16="http://schemas.microsoft.com/office/drawing/2014/main" id="{AB804DFE-A285-4579-ADF0-312D07A1F92F}"/>
                </a:ext>
              </a:extLst>
            </p:cNvPr>
            <p:cNvSpPr/>
            <p:nvPr/>
          </p:nvSpPr>
          <p:spPr>
            <a:xfrm>
              <a:off x="2631486" y="2000899"/>
              <a:ext cx="954107" cy="954107"/>
            </a:xfrm>
            <a:prstGeom prst="ellips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5">
              <a:extLst>
                <a:ext uri="{FF2B5EF4-FFF2-40B4-BE49-F238E27FC236}">
                  <a16:creationId xmlns:a16="http://schemas.microsoft.com/office/drawing/2014/main" id="{EF175916-2056-485A-8F77-6D2EE081FE47}"/>
                </a:ext>
              </a:extLst>
            </p:cNvPr>
            <p:cNvSpPr txBox="1">
              <a:spLocks noChangeArrowheads="1"/>
            </p:cNvSpPr>
            <p:nvPr/>
          </p:nvSpPr>
          <p:spPr bwMode="auto">
            <a:xfrm>
              <a:off x="2634272" y="2063669"/>
              <a:ext cx="1104300" cy="861774"/>
            </a:xfrm>
            <a:prstGeom prst="rect">
              <a:avLst/>
            </a:prstGeom>
            <a:noFill/>
            <a:ln>
              <a:noFill/>
            </a:ln>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5000" b="1" kern="300" spc="-150" dirty="0">
                  <a:solidFill>
                    <a:schemeClr val="bg1"/>
                  </a:solidFill>
                  <a:latin typeface="微软雅黑" panose="020B0503020204020204" pitchFamily="34" charset="-122"/>
                  <a:ea typeface="微软雅黑" panose="020B0503020204020204" pitchFamily="34" charset="-122"/>
                </a:rPr>
                <a:t>01</a:t>
              </a:r>
              <a:endParaRPr lang="zh-CN" altLang="en-US" sz="5000" b="1" kern="300" spc="-15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7517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wipe(left)">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F752FC2-9A03-4057-970D-4E45D90F8B63}"/>
              </a:ext>
            </a:extLst>
          </p:cNvPr>
          <p:cNvGrpSpPr/>
          <p:nvPr/>
        </p:nvGrpSpPr>
        <p:grpSpPr>
          <a:xfrm>
            <a:off x="174540" y="43591"/>
            <a:ext cx="2478718" cy="532503"/>
            <a:chOff x="174540" y="43591"/>
            <a:chExt cx="2478718" cy="532503"/>
          </a:xfrm>
        </p:grpSpPr>
        <p:sp>
          <p:nvSpPr>
            <p:cNvPr id="110" name="文本框 6"/>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150" name="文本框 5"/>
            <p:cNvSpPr txBox="1">
              <a:spLocks noChangeArrowheads="1"/>
            </p:cNvSpPr>
            <p:nvPr/>
          </p:nvSpPr>
          <p:spPr bwMode="auto">
            <a:xfrm>
              <a:off x="174540" y="435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认识牙齿</a:t>
              </a:r>
            </a:p>
          </p:txBody>
        </p:sp>
      </p:grpSp>
      <p:sp>
        <p:nvSpPr>
          <p:cNvPr id="341" name="Oval 13">
            <a:extLst>
              <a:ext uri="{FF2B5EF4-FFF2-40B4-BE49-F238E27FC236}">
                <a16:creationId xmlns:a16="http://schemas.microsoft.com/office/drawing/2014/main" id="{D08470EB-ED13-4925-91E2-A3C0144FBB84}"/>
              </a:ext>
            </a:extLst>
          </p:cNvPr>
          <p:cNvSpPr>
            <a:spLocks noChangeArrowheads="1"/>
          </p:cNvSpPr>
          <p:nvPr/>
        </p:nvSpPr>
        <p:spPr bwMode="auto">
          <a:xfrm>
            <a:off x="4580435" y="1743024"/>
            <a:ext cx="546100" cy="543093"/>
          </a:xfrm>
          <a:prstGeom prst="ellipse">
            <a:avLst/>
          </a:prstGeom>
          <a:solidFill>
            <a:schemeClr val="accent1">
              <a:lumMod val="90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2" name="Oval 17">
            <a:extLst>
              <a:ext uri="{FF2B5EF4-FFF2-40B4-BE49-F238E27FC236}">
                <a16:creationId xmlns:a16="http://schemas.microsoft.com/office/drawing/2014/main" id="{51A6F0F1-CDCC-4556-AD6C-146363D20497}"/>
              </a:ext>
            </a:extLst>
          </p:cNvPr>
          <p:cNvSpPr>
            <a:spLocks noChangeArrowheads="1"/>
          </p:cNvSpPr>
          <p:nvPr/>
        </p:nvSpPr>
        <p:spPr bwMode="auto">
          <a:xfrm>
            <a:off x="4582023" y="2775784"/>
            <a:ext cx="546100" cy="543093"/>
          </a:xfrm>
          <a:prstGeom prst="ellipse">
            <a:avLst/>
          </a:prstGeom>
          <a:solidFill>
            <a:schemeClr val="accent2">
              <a:lumMod val="90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3" name="Oval 22">
            <a:extLst>
              <a:ext uri="{FF2B5EF4-FFF2-40B4-BE49-F238E27FC236}">
                <a16:creationId xmlns:a16="http://schemas.microsoft.com/office/drawing/2014/main" id="{9B7173DD-6BC2-4402-AC1B-585476465D9B}"/>
              </a:ext>
            </a:extLst>
          </p:cNvPr>
          <p:cNvSpPr>
            <a:spLocks noChangeArrowheads="1"/>
          </p:cNvSpPr>
          <p:nvPr/>
        </p:nvSpPr>
        <p:spPr bwMode="auto">
          <a:xfrm>
            <a:off x="4582023" y="3602559"/>
            <a:ext cx="546100" cy="543093"/>
          </a:xfrm>
          <a:prstGeom prst="ellipse">
            <a:avLst/>
          </a:prstGeom>
          <a:solidFill>
            <a:schemeClr val="accent4"/>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4" name="Rectangle 28">
            <a:extLst>
              <a:ext uri="{FF2B5EF4-FFF2-40B4-BE49-F238E27FC236}">
                <a16:creationId xmlns:a16="http://schemas.microsoft.com/office/drawing/2014/main" id="{DB4FBD56-3CA0-4808-839D-FEFF0E1E738C}"/>
              </a:ext>
            </a:extLst>
          </p:cNvPr>
          <p:cNvSpPr>
            <a:spLocks noChangeArrowheads="1"/>
          </p:cNvSpPr>
          <p:nvPr/>
        </p:nvSpPr>
        <p:spPr bwMode="auto">
          <a:xfrm>
            <a:off x="5286872" y="1755727"/>
            <a:ext cx="3324979" cy="8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charset="0"/>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生后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个月乳牙开始萌出，</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12</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个月后未萌出者为乳牙萌出延迟。乳牙萌出顺序一般为下颌先于上颌、自前向后，约于</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2.5</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岁时乳牙出齐。乳牙萌出时间个体差异较大，与遗传、内分泌、食物性状有关。</a:t>
            </a:r>
          </a:p>
        </p:txBody>
      </p:sp>
      <p:sp>
        <p:nvSpPr>
          <p:cNvPr id="345" name="Rectangle 29">
            <a:extLst>
              <a:ext uri="{FF2B5EF4-FFF2-40B4-BE49-F238E27FC236}">
                <a16:creationId xmlns:a16="http://schemas.microsoft.com/office/drawing/2014/main" id="{3AA6D6FA-953E-485A-AA3C-2250B04E7742}"/>
              </a:ext>
            </a:extLst>
          </p:cNvPr>
          <p:cNvSpPr>
            <a:spLocks noChangeArrowheads="1"/>
          </p:cNvSpPr>
          <p:nvPr/>
        </p:nvSpPr>
        <p:spPr bwMode="auto">
          <a:xfrm>
            <a:off x="5286872" y="2826661"/>
            <a:ext cx="3324978"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charset="0"/>
              <a:buNone/>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岁左右萌出第一颗恒牙（第一恒磨牙，在第二乳磨牙之后，又称六龄齿）；</a:t>
            </a:r>
          </a:p>
        </p:txBody>
      </p:sp>
      <p:sp>
        <p:nvSpPr>
          <p:cNvPr id="346" name="Rectangle 30">
            <a:extLst>
              <a:ext uri="{FF2B5EF4-FFF2-40B4-BE49-F238E27FC236}">
                <a16:creationId xmlns:a16="http://schemas.microsoft.com/office/drawing/2014/main" id="{9AB9A671-AC74-449A-BF28-6A46C328A929}"/>
              </a:ext>
            </a:extLst>
          </p:cNvPr>
          <p:cNvSpPr>
            <a:spLocks noChangeArrowheads="1"/>
          </p:cNvSpPr>
          <p:nvPr/>
        </p:nvSpPr>
        <p:spPr bwMode="auto">
          <a:xfrm>
            <a:off x="5286873" y="3610500"/>
            <a:ext cx="3324978" cy="8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charset="0"/>
              <a:buNone/>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12</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岁阶段乳牙逐个被同位恒牙替换，其中第</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前磨牙代替第</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乳磨牙，此期为混合牙列期；</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12</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岁萌出第二恒磨牙；约在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18</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岁以后萌出第三恒磨牙（智齿），也有终生第三恒磨牙不萌出者。</a:t>
            </a:r>
          </a:p>
        </p:txBody>
      </p:sp>
      <p:grpSp>
        <p:nvGrpSpPr>
          <p:cNvPr id="348" name="组合 347">
            <a:extLst>
              <a:ext uri="{FF2B5EF4-FFF2-40B4-BE49-F238E27FC236}">
                <a16:creationId xmlns:a16="http://schemas.microsoft.com/office/drawing/2014/main" id="{30CB8710-2A7B-4E27-886E-DD43050029CE}"/>
              </a:ext>
            </a:extLst>
          </p:cNvPr>
          <p:cNvGrpSpPr/>
          <p:nvPr/>
        </p:nvGrpSpPr>
        <p:grpSpPr>
          <a:xfrm>
            <a:off x="4771454" y="2931784"/>
            <a:ext cx="170414" cy="231090"/>
            <a:chOff x="9774238" y="912813"/>
            <a:chExt cx="209551" cy="284163"/>
          </a:xfrm>
        </p:grpSpPr>
        <p:sp>
          <p:nvSpPr>
            <p:cNvPr id="349" name="Freeform 22">
              <a:extLst>
                <a:ext uri="{FF2B5EF4-FFF2-40B4-BE49-F238E27FC236}">
                  <a16:creationId xmlns:a16="http://schemas.microsoft.com/office/drawing/2014/main" id="{5381DD43-9937-4A28-B803-AA23C7685A7D}"/>
                </a:ext>
              </a:extLst>
            </p:cNvPr>
            <p:cNvSpPr>
              <a:spLocks/>
            </p:cNvSpPr>
            <p:nvPr/>
          </p:nvSpPr>
          <p:spPr bwMode="auto">
            <a:xfrm>
              <a:off x="9893301" y="912813"/>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0" name="Freeform 23">
              <a:extLst>
                <a:ext uri="{FF2B5EF4-FFF2-40B4-BE49-F238E27FC236}">
                  <a16:creationId xmlns:a16="http://schemas.microsoft.com/office/drawing/2014/main" id="{969989C8-1FC6-45D7-9ACA-E45E397AFD3A}"/>
                </a:ext>
              </a:extLst>
            </p:cNvPr>
            <p:cNvSpPr>
              <a:spLocks/>
            </p:cNvSpPr>
            <p:nvPr/>
          </p:nvSpPr>
          <p:spPr bwMode="auto">
            <a:xfrm>
              <a:off x="9774238" y="912813"/>
              <a:ext cx="209550" cy="284163"/>
            </a:xfrm>
            <a:custGeom>
              <a:avLst/>
              <a:gdLst>
                <a:gd name="T0" fmla="*/ 75 w 132"/>
                <a:gd name="T1" fmla="*/ 0 h 179"/>
                <a:gd name="T2" fmla="*/ 0 w 132"/>
                <a:gd name="T3" fmla="*/ 0 h 179"/>
                <a:gd name="T4" fmla="*/ 0 w 132"/>
                <a:gd name="T5" fmla="*/ 179 h 179"/>
                <a:gd name="T6" fmla="*/ 132 w 132"/>
                <a:gd name="T7" fmla="*/ 179 h 179"/>
                <a:gd name="T8" fmla="*/ 132 w 132"/>
                <a:gd name="T9" fmla="*/ 57 h 179"/>
              </a:gdLst>
              <a:ahLst/>
              <a:cxnLst>
                <a:cxn ang="0">
                  <a:pos x="T0" y="T1"/>
                </a:cxn>
                <a:cxn ang="0">
                  <a:pos x="T2" y="T3"/>
                </a:cxn>
                <a:cxn ang="0">
                  <a:pos x="T4" y="T5"/>
                </a:cxn>
                <a:cxn ang="0">
                  <a:pos x="T6" y="T7"/>
                </a:cxn>
                <a:cxn ang="0">
                  <a:pos x="T8" y="T9"/>
                </a:cxn>
              </a:cxnLst>
              <a:rect l="0" t="0" r="r" b="b"/>
              <a:pathLst>
                <a:path w="132" h="179">
                  <a:moveTo>
                    <a:pt x="75" y="0"/>
                  </a:moveTo>
                  <a:lnTo>
                    <a:pt x="0" y="0"/>
                  </a:lnTo>
                  <a:lnTo>
                    <a:pt x="0" y="179"/>
                  </a:lnTo>
                  <a:lnTo>
                    <a:pt x="132" y="179"/>
                  </a:lnTo>
                  <a:lnTo>
                    <a:pt x="132"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351" name="组合 350">
            <a:extLst>
              <a:ext uri="{FF2B5EF4-FFF2-40B4-BE49-F238E27FC236}">
                <a16:creationId xmlns:a16="http://schemas.microsoft.com/office/drawing/2014/main" id="{88112590-89F7-402B-9BC1-86DD75B00EE9}"/>
              </a:ext>
            </a:extLst>
          </p:cNvPr>
          <p:cNvGrpSpPr/>
          <p:nvPr/>
        </p:nvGrpSpPr>
        <p:grpSpPr>
          <a:xfrm>
            <a:off x="4740470" y="3757915"/>
            <a:ext cx="232380" cy="232380"/>
            <a:chOff x="11363326" y="-2538413"/>
            <a:chExt cx="285750" cy="285750"/>
          </a:xfrm>
        </p:grpSpPr>
        <p:sp>
          <p:nvSpPr>
            <p:cNvPr id="352" name="Oval 31">
              <a:extLst>
                <a:ext uri="{FF2B5EF4-FFF2-40B4-BE49-F238E27FC236}">
                  <a16:creationId xmlns:a16="http://schemas.microsoft.com/office/drawing/2014/main" id="{5BE11CBA-1F27-411F-97C2-E26526C3FF4D}"/>
                </a:ext>
              </a:extLst>
            </p:cNvPr>
            <p:cNvSpPr>
              <a:spLocks noChangeArrowheads="1"/>
            </p:cNvSpPr>
            <p:nvPr/>
          </p:nvSpPr>
          <p:spPr bwMode="auto">
            <a:xfrm>
              <a:off x="11423651" y="-2297113"/>
              <a:ext cx="150813" cy="4445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3" name="Rectangle 32">
              <a:extLst>
                <a:ext uri="{FF2B5EF4-FFF2-40B4-BE49-F238E27FC236}">
                  <a16:creationId xmlns:a16="http://schemas.microsoft.com/office/drawing/2014/main" id="{1C9C2E9A-C624-45C3-AE5B-EC1D20F975A4}"/>
                </a:ext>
              </a:extLst>
            </p:cNvPr>
            <p:cNvSpPr>
              <a:spLocks noChangeArrowheads="1"/>
            </p:cNvSpPr>
            <p:nvPr/>
          </p:nvSpPr>
          <p:spPr bwMode="auto">
            <a:xfrm>
              <a:off x="11363326" y="-2538413"/>
              <a:ext cx="285750" cy="195263"/>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4" name="Line 33">
              <a:extLst>
                <a:ext uri="{FF2B5EF4-FFF2-40B4-BE49-F238E27FC236}">
                  <a16:creationId xmlns:a16="http://schemas.microsoft.com/office/drawing/2014/main" id="{930B9C71-8A1A-4808-85C6-E04454D8CCCB}"/>
                </a:ext>
              </a:extLst>
            </p:cNvPr>
            <p:cNvSpPr>
              <a:spLocks noChangeShapeType="1"/>
            </p:cNvSpPr>
            <p:nvPr/>
          </p:nvSpPr>
          <p:spPr bwMode="auto">
            <a:xfrm>
              <a:off x="11401426" y="-2508250"/>
              <a:ext cx="2095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5" name="Line 34">
              <a:extLst>
                <a:ext uri="{FF2B5EF4-FFF2-40B4-BE49-F238E27FC236}">
                  <a16:creationId xmlns:a16="http://schemas.microsoft.com/office/drawing/2014/main" id="{DFF8B62D-82BC-4004-A42C-5D8530806DF9}"/>
                </a:ext>
              </a:extLst>
            </p:cNvPr>
            <p:cNvSpPr>
              <a:spLocks noChangeShapeType="1"/>
            </p:cNvSpPr>
            <p:nvPr/>
          </p:nvSpPr>
          <p:spPr bwMode="auto">
            <a:xfrm>
              <a:off x="11522076" y="-2447925"/>
              <a:ext cx="8890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6" name="Line 35">
              <a:extLst>
                <a:ext uri="{FF2B5EF4-FFF2-40B4-BE49-F238E27FC236}">
                  <a16:creationId xmlns:a16="http://schemas.microsoft.com/office/drawing/2014/main" id="{7039B289-7367-4DDD-ABE9-1744FA3E946C}"/>
                </a:ext>
              </a:extLst>
            </p:cNvPr>
            <p:cNvSpPr>
              <a:spLocks noChangeShapeType="1"/>
            </p:cNvSpPr>
            <p:nvPr/>
          </p:nvSpPr>
          <p:spPr bwMode="auto">
            <a:xfrm>
              <a:off x="11522076" y="-2417763"/>
              <a:ext cx="8890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7" name="Line 36">
              <a:extLst>
                <a:ext uri="{FF2B5EF4-FFF2-40B4-BE49-F238E27FC236}">
                  <a16:creationId xmlns:a16="http://schemas.microsoft.com/office/drawing/2014/main" id="{4999CDD0-B9BB-465C-ACDA-8AD4076A792F}"/>
                </a:ext>
              </a:extLst>
            </p:cNvPr>
            <p:cNvSpPr>
              <a:spLocks noChangeShapeType="1"/>
            </p:cNvSpPr>
            <p:nvPr/>
          </p:nvSpPr>
          <p:spPr bwMode="auto">
            <a:xfrm>
              <a:off x="11522076" y="-2387600"/>
              <a:ext cx="8890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8" name="Line 37">
              <a:extLst>
                <a:ext uri="{FF2B5EF4-FFF2-40B4-BE49-F238E27FC236}">
                  <a16:creationId xmlns:a16="http://schemas.microsoft.com/office/drawing/2014/main" id="{D0A9BD33-5B02-484A-BB4D-B8C2D3C879FC}"/>
                </a:ext>
              </a:extLst>
            </p:cNvPr>
            <p:cNvSpPr>
              <a:spLocks noChangeShapeType="1"/>
            </p:cNvSpPr>
            <p:nvPr/>
          </p:nvSpPr>
          <p:spPr bwMode="auto">
            <a:xfrm flipV="1">
              <a:off x="11393488" y="-2409825"/>
              <a:ext cx="0" cy="301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9" name="Line 38">
              <a:extLst>
                <a:ext uri="{FF2B5EF4-FFF2-40B4-BE49-F238E27FC236}">
                  <a16:creationId xmlns:a16="http://schemas.microsoft.com/office/drawing/2014/main" id="{539BFD6A-70A5-41F5-8304-CD06A7AC3BA1}"/>
                </a:ext>
              </a:extLst>
            </p:cNvPr>
            <p:cNvSpPr>
              <a:spLocks noChangeShapeType="1"/>
            </p:cNvSpPr>
            <p:nvPr/>
          </p:nvSpPr>
          <p:spPr bwMode="auto">
            <a:xfrm flipV="1">
              <a:off x="11423651" y="-2439988"/>
              <a:ext cx="0" cy="603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0" name="Line 39">
              <a:extLst>
                <a:ext uri="{FF2B5EF4-FFF2-40B4-BE49-F238E27FC236}">
                  <a16:creationId xmlns:a16="http://schemas.microsoft.com/office/drawing/2014/main" id="{3D19BAAB-F624-4AA8-8838-C7E44AAFB647}"/>
                </a:ext>
              </a:extLst>
            </p:cNvPr>
            <p:cNvSpPr>
              <a:spLocks noChangeShapeType="1"/>
            </p:cNvSpPr>
            <p:nvPr/>
          </p:nvSpPr>
          <p:spPr bwMode="auto">
            <a:xfrm flipV="1">
              <a:off x="11453813" y="-2470150"/>
              <a:ext cx="0" cy="904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1" name="Line 40">
              <a:extLst>
                <a:ext uri="{FF2B5EF4-FFF2-40B4-BE49-F238E27FC236}">
                  <a16:creationId xmlns:a16="http://schemas.microsoft.com/office/drawing/2014/main" id="{EC370A97-1995-4907-B2CF-97C88B1D76EB}"/>
                </a:ext>
              </a:extLst>
            </p:cNvPr>
            <p:cNvSpPr>
              <a:spLocks noChangeShapeType="1"/>
            </p:cNvSpPr>
            <p:nvPr/>
          </p:nvSpPr>
          <p:spPr bwMode="auto">
            <a:xfrm flipV="1">
              <a:off x="11483976" y="-2439988"/>
              <a:ext cx="0" cy="603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2" name="Line 41">
              <a:extLst>
                <a:ext uri="{FF2B5EF4-FFF2-40B4-BE49-F238E27FC236}">
                  <a16:creationId xmlns:a16="http://schemas.microsoft.com/office/drawing/2014/main" id="{142E2268-FB4E-4C09-9677-3A02A93F8C21}"/>
                </a:ext>
              </a:extLst>
            </p:cNvPr>
            <p:cNvSpPr>
              <a:spLocks noChangeShapeType="1"/>
            </p:cNvSpPr>
            <p:nvPr/>
          </p:nvSpPr>
          <p:spPr bwMode="auto">
            <a:xfrm flipV="1">
              <a:off x="11498263" y="-2335213"/>
              <a:ext cx="0" cy="603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363" name="组合 362">
            <a:extLst>
              <a:ext uri="{FF2B5EF4-FFF2-40B4-BE49-F238E27FC236}">
                <a16:creationId xmlns:a16="http://schemas.microsoft.com/office/drawing/2014/main" id="{F687B574-07AE-4044-8E86-DDD0141A41B6}"/>
              </a:ext>
            </a:extLst>
          </p:cNvPr>
          <p:cNvGrpSpPr/>
          <p:nvPr/>
        </p:nvGrpSpPr>
        <p:grpSpPr>
          <a:xfrm>
            <a:off x="4738883" y="1910644"/>
            <a:ext cx="232380" cy="207852"/>
            <a:chOff x="7043738" y="-1533525"/>
            <a:chExt cx="285750" cy="255588"/>
          </a:xfrm>
        </p:grpSpPr>
        <p:sp>
          <p:nvSpPr>
            <p:cNvPr id="364" name="Freeform 42">
              <a:extLst>
                <a:ext uri="{FF2B5EF4-FFF2-40B4-BE49-F238E27FC236}">
                  <a16:creationId xmlns:a16="http://schemas.microsoft.com/office/drawing/2014/main" id="{AB278019-9CAE-4019-86AE-505DD7CAB1B1}"/>
                </a:ext>
              </a:extLst>
            </p:cNvPr>
            <p:cNvSpPr>
              <a:spLocks/>
            </p:cNvSpPr>
            <p:nvPr/>
          </p:nvSpPr>
          <p:spPr bwMode="auto">
            <a:xfrm>
              <a:off x="7043738" y="-1533525"/>
              <a:ext cx="285750" cy="255588"/>
            </a:xfrm>
            <a:custGeom>
              <a:avLst/>
              <a:gdLst>
                <a:gd name="T0" fmla="*/ 76 w 76"/>
                <a:gd name="T1" fmla="*/ 4 h 68"/>
                <a:gd name="T2" fmla="*/ 72 w 76"/>
                <a:gd name="T3" fmla="*/ 0 h 68"/>
                <a:gd name="T4" fmla="*/ 4 w 76"/>
                <a:gd name="T5" fmla="*/ 0 h 68"/>
                <a:gd name="T6" fmla="*/ 0 w 76"/>
                <a:gd name="T7" fmla="*/ 4 h 68"/>
                <a:gd name="T8" fmla="*/ 0 w 76"/>
                <a:gd name="T9" fmla="*/ 64 h 68"/>
                <a:gd name="T10" fmla="*/ 4 w 76"/>
                <a:gd name="T11" fmla="*/ 68 h 68"/>
                <a:gd name="T12" fmla="*/ 72 w 76"/>
                <a:gd name="T13" fmla="*/ 68 h 68"/>
                <a:gd name="T14" fmla="*/ 76 w 76"/>
                <a:gd name="T15" fmla="*/ 64 h 68"/>
                <a:gd name="T16" fmla="*/ 76 w 76"/>
                <a:gd name="T17"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8">
                  <a:moveTo>
                    <a:pt x="76" y="4"/>
                  </a:moveTo>
                  <a:cubicBezTo>
                    <a:pt x="76" y="2"/>
                    <a:pt x="74" y="0"/>
                    <a:pt x="72" y="0"/>
                  </a:cubicBezTo>
                  <a:cubicBezTo>
                    <a:pt x="4" y="0"/>
                    <a:pt x="4" y="0"/>
                    <a:pt x="4" y="0"/>
                  </a:cubicBezTo>
                  <a:cubicBezTo>
                    <a:pt x="2" y="0"/>
                    <a:pt x="0" y="2"/>
                    <a:pt x="0" y="4"/>
                  </a:cubicBezTo>
                  <a:cubicBezTo>
                    <a:pt x="0" y="64"/>
                    <a:pt x="0" y="64"/>
                    <a:pt x="0" y="64"/>
                  </a:cubicBezTo>
                  <a:cubicBezTo>
                    <a:pt x="0" y="66"/>
                    <a:pt x="2" y="68"/>
                    <a:pt x="4" y="68"/>
                  </a:cubicBezTo>
                  <a:cubicBezTo>
                    <a:pt x="72" y="68"/>
                    <a:pt x="72" y="68"/>
                    <a:pt x="72" y="68"/>
                  </a:cubicBezTo>
                  <a:cubicBezTo>
                    <a:pt x="74" y="68"/>
                    <a:pt x="76" y="66"/>
                    <a:pt x="76" y="64"/>
                  </a:cubicBezTo>
                  <a:lnTo>
                    <a:pt x="76" y="4"/>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5" name="Oval 43">
              <a:extLst>
                <a:ext uri="{FF2B5EF4-FFF2-40B4-BE49-F238E27FC236}">
                  <a16:creationId xmlns:a16="http://schemas.microsoft.com/office/drawing/2014/main" id="{F77FD05E-FE42-412C-B8E3-614FCD1934F9}"/>
                </a:ext>
              </a:extLst>
            </p:cNvPr>
            <p:cNvSpPr>
              <a:spLocks noChangeArrowheads="1"/>
            </p:cNvSpPr>
            <p:nvPr/>
          </p:nvSpPr>
          <p:spPr bwMode="auto">
            <a:xfrm>
              <a:off x="7089776" y="-1487488"/>
              <a:ext cx="44450" cy="4445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6" name="Freeform 44">
              <a:extLst>
                <a:ext uri="{FF2B5EF4-FFF2-40B4-BE49-F238E27FC236}">
                  <a16:creationId xmlns:a16="http://schemas.microsoft.com/office/drawing/2014/main" id="{6774D516-0133-4C0F-8A58-8A489C4776E7}"/>
                </a:ext>
              </a:extLst>
            </p:cNvPr>
            <p:cNvSpPr>
              <a:spLocks/>
            </p:cNvSpPr>
            <p:nvPr/>
          </p:nvSpPr>
          <p:spPr bwMode="auto">
            <a:xfrm>
              <a:off x="7067551" y="-1435100"/>
              <a:ext cx="239713" cy="90488"/>
            </a:xfrm>
            <a:custGeom>
              <a:avLst/>
              <a:gdLst>
                <a:gd name="T0" fmla="*/ 0 w 151"/>
                <a:gd name="T1" fmla="*/ 57 h 57"/>
                <a:gd name="T2" fmla="*/ 37 w 151"/>
                <a:gd name="T3" fmla="*/ 28 h 57"/>
                <a:gd name="T4" fmla="*/ 56 w 151"/>
                <a:gd name="T5" fmla="*/ 47 h 57"/>
                <a:gd name="T6" fmla="*/ 103 w 151"/>
                <a:gd name="T7" fmla="*/ 0 h 57"/>
                <a:gd name="T8" fmla="*/ 151 w 151"/>
                <a:gd name="T9" fmla="*/ 47 h 57"/>
              </a:gdLst>
              <a:ahLst/>
              <a:cxnLst>
                <a:cxn ang="0">
                  <a:pos x="T0" y="T1"/>
                </a:cxn>
                <a:cxn ang="0">
                  <a:pos x="T2" y="T3"/>
                </a:cxn>
                <a:cxn ang="0">
                  <a:pos x="T4" y="T5"/>
                </a:cxn>
                <a:cxn ang="0">
                  <a:pos x="T6" y="T7"/>
                </a:cxn>
                <a:cxn ang="0">
                  <a:pos x="T8" y="T9"/>
                </a:cxn>
              </a:cxnLst>
              <a:rect l="0" t="0" r="r" b="b"/>
              <a:pathLst>
                <a:path w="151" h="57">
                  <a:moveTo>
                    <a:pt x="0" y="57"/>
                  </a:moveTo>
                  <a:lnTo>
                    <a:pt x="37" y="28"/>
                  </a:lnTo>
                  <a:lnTo>
                    <a:pt x="56" y="47"/>
                  </a:lnTo>
                  <a:lnTo>
                    <a:pt x="103" y="0"/>
                  </a:lnTo>
                  <a:lnTo>
                    <a:pt x="151" y="4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7" name="Line 45">
              <a:extLst>
                <a:ext uri="{FF2B5EF4-FFF2-40B4-BE49-F238E27FC236}">
                  <a16:creationId xmlns:a16="http://schemas.microsoft.com/office/drawing/2014/main" id="{8A90F7AD-C8FA-49AD-9254-E006B8D0387A}"/>
                </a:ext>
              </a:extLst>
            </p:cNvPr>
            <p:cNvSpPr>
              <a:spLocks noChangeShapeType="1"/>
            </p:cNvSpPr>
            <p:nvPr/>
          </p:nvSpPr>
          <p:spPr bwMode="auto">
            <a:xfrm flipH="1">
              <a:off x="7202488" y="-1338263"/>
              <a:ext cx="1047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8" name="Line 46">
              <a:extLst>
                <a:ext uri="{FF2B5EF4-FFF2-40B4-BE49-F238E27FC236}">
                  <a16:creationId xmlns:a16="http://schemas.microsoft.com/office/drawing/2014/main" id="{CD50FD17-9362-4317-88A5-0F1ADA684E97}"/>
                </a:ext>
              </a:extLst>
            </p:cNvPr>
            <p:cNvSpPr>
              <a:spLocks noChangeShapeType="1"/>
            </p:cNvSpPr>
            <p:nvPr/>
          </p:nvSpPr>
          <p:spPr bwMode="auto">
            <a:xfrm flipH="1">
              <a:off x="7142163" y="-1308100"/>
              <a:ext cx="16510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369" name="Rectangle 28">
            <a:extLst>
              <a:ext uri="{FF2B5EF4-FFF2-40B4-BE49-F238E27FC236}">
                <a16:creationId xmlns:a16="http://schemas.microsoft.com/office/drawing/2014/main" id="{F905B583-D611-4CE9-9841-B23CF7DCBE69}"/>
              </a:ext>
            </a:extLst>
          </p:cNvPr>
          <p:cNvSpPr>
            <a:spLocks noChangeArrowheads="1"/>
          </p:cNvSpPr>
          <p:nvPr/>
        </p:nvSpPr>
        <p:spPr bwMode="auto">
          <a:xfrm>
            <a:off x="4774270" y="1020424"/>
            <a:ext cx="38649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85750" indent="-285750">
              <a:buFont typeface="Wingdings" panose="05000000000000000000" pitchFamily="2" charset="2"/>
              <a:buChar char="Ø"/>
            </a:pPr>
            <a:r>
              <a:rPr lang="zh-CN" altLang="en-US" sz="1600" b="1" dirty="0">
                <a:solidFill>
                  <a:srgbClr val="02AF50"/>
                </a:solidFill>
                <a:latin typeface="微软雅黑" panose="020B0503020204020204" pitchFamily="34" charset="-122"/>
                <a:ea typeface="微软雅黑" panose="020B0503020204020204" pitchFamily="34" charset="-122"/>
              </a:rPr>
              <a:t>人一生有乳牙（共</a:t>
            </a:r>
            <a:r>
              <a:rPr lang="en-US" altLang="zh-CN" sz="1600" b="1" dirty="0">
                <a:solidFill>
                  <a:srgbClr val="02AF50"/>
                </a:solidFill>
                <a:latin typeface="微软雅黑" panose="020B0503020204020204" pitchFamily="34" charset="-122"/>
                <a:ea typeface="微软雅黑" panose="020B0503020204020204" pitchFamily="34" charset="-122"/>
              </a:rPr>
              <a:t>20</a:t>
            </a:r>
            <a:r>
              <a:rPr lang="zh-CN" altLang="en-US" sz="1600" b="1" dirty="0">
                <a:solidFill>
                  <a:srgbClr val="02AF50"/>
                </a:solidFill>
                <a:latin typeface="微软雅黑" panose="020B0503020204020204" pitchFamily="34" charset="-122"/>
                <a:ea typeface="微软雅黑" panose="020B0503020204020204" pitchFamily="34" charset="-122"/>
              </a:rPr>
              <a:t>个）和恒牙（</a:t>
            </a:r>
            <a:r>
              <a:rPr lang="en-US" altLang="zh-CN" sz="1600" b="1" dirty="0">
                <a:solidFill>
                  <a:srgbClr val="02AF50"/>
                </a:solidFill>
                <a:latin typeface="微软雅黑" panose="020B0503020204020204" pitchFamily="34" charset="-122"/>
                <a:ea typeface="微软雅黑" panose="020B0503020204020204" pitchFamily="34" charset="-122"/>
              </a:rPr>
              <a:t>28</a:t>
            </a:r>
            <a:r>
              <a:rPr lang="zh-CN" altLang="en-US" sz="1600" b="1" dirty="0">
                <a:solidFill>
                  <a:srgbClr val="02AF50"/>
                </a:solidFill>
                <a:latin typeface="微软雅黑" panose="020B0503020204020204" pitchFamily="34" charset="-122"/>
                <a:ea typeface="微软雅黑" panose="020B0503020204020204" pitchFamily="34" charset="-122"/>
              </a:rPr>
              <a:t>～</a:t>
            </a:r>
            <a:r>
              <a:rPr lang="en-US" altLang="zh-CN" sz="1600" b="1" dirty="0">
                <a:solidFill>
                  <a:srgbClr val="02AF50"/>
                </a:solidFill>
                <a:latin typeface="微软雅黑" panose="020B0503020204020204" pitchFamily="34" charset="-122"/>
                <a:ea typeface="微软雅黑" panose="020B0503020204020204" pitchFamily="34" charset="-122"/>
              </a:rPr>
              <a:t>32</a:t>
            </a:r>
            <a:r>
              <a:rPr lang="zh-CN" altLang="en-US" sz="1600" b="1" dirty="0">
                <a:solidFill>
                  <a:srgbClr val="02AF50"/>
                </a:solidFill>
                <a:latin typeface="微软雅黑" panose="020B0503020204020204" pitchFamily="34" charset="-122"/>
                <a:ea typeface="微软雅黑" panose="020B0503020204020204" pitchFamily="34" charset="-122"/>
              </a:rPr>
              <a:t>个）两副牙齿。</a:t>
            </a:r>
          </a:p>
        </p:txBody>
      </p:sp>
      <p:pic>
        <p:nvPicPr>
          <p:cNvPr id="3074" name="Picture 2" descr="https://timgsa.baidu.com/timg?image&amp;quality=80&amp;size=b9999_10000&amp;sec=1529045945198&amp;di=eb0dd1aaeb9c9312d8b91119819b9eed&amp;imgtype=0&amp;src=http%3A%2F%2Ftc.sinaimg.cn%2Fmaxwidth.2048%2Ftc.service.weibo.com%2Fp%2Fmmbiz_qpic_cn%2F183ed98329988ffe3d7eae28730e3201.jpg">
            <a:extLst>
              <a:ext uri="{FF2B5EF4-FFF2-40B4-BE49-F238E27FC236}">
                <a16:creationId xmlns:a16="http://schemas.microsoft.com/office/drawing/2014/main" id="{51B5A905-6EF3-40F3-BE33-EAA10CF9FA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210"/>
          <a:stretch/>
        </p:blipFill>
        <p:spPr bwMode="auto">
          <a:xfrm>
            <a:off x="261301" y="1512867"/>
            <a:ext cx="4067471" cy="271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90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50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750" fill="hold"/>
                                        <p:tgtEl>
                                          <p:spTgt spid="3074"/>
                                        </p:tgtEl>
                                        <p:attrNameLst>
                                          <p:attrName>ppt_x</p:attrName>
                                        </p:attrNameLst>
                                      </p:cBhvr>
                                      <p:tavLst>
                                        <p:tav tm="0">
                                          <p:val>
                                            <p:strVal val="0-#ppt_w/2"/>
                                          </p:val>
                                        </p:tav>
                                        <p:tav tm="100000">
                                          <p:val>
                                            <p:strVal val="#ppt_x"/>
                                          </p:val>
                                        </p:tav>
                                      </p:tavLst>
                                    </p:anim>
                                    <p:anim calcmode="lin" valueType="num">
                                      <p:cBhvr additive="base">
                                        <p:cTn id="13" dur="75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500"/>
                                  </p:stCondLst>
                                  <p:childTnLst>
                                    <p:set>
                                      <p:cBhvr>
                                        <p:cTn id="17" dur="1" fill="hold">
                                          <p:stCondLst>
                                            <p:cond delay="0"/>
                                          </p:stCondLst>
                                        </p:cTn>
                                        <p:tgtEl>
                                          <p:spTgt spid="369"/>
                                        </p:tgtEl>
                                        <p:attrNameLst>
                                          <p:attrName>style.visibility</p:attrName>
                                        </p:attrNameLst>
                                      </p:cBhvr>
                                      <p:to>
                                        <p:strVal val="visible"/>
                                      </p:to>
                                    </p:set>
                                    <p:animEffect transition="in" filter="barn(inVertical)">
                                      <p:cBhvr>
                                        <p:cTn id="18" dur="500"/>
                                        <p:tgtEl>
                                          <p:spTgt spid="36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250"/>
                                  </p:stCondLst>
                                  <p:childTnLst>
                                    <p:set>
                                      <p:cBhvr>
                                        <p:cTn id="22" dur="1" fill="hold">
                                          <p:stCondLst>
                                            <p:cond delay="0"/>
                                          </p:stCondLst>
                                        </p:cTn>
                                        <p:tgtEl>
                                          <p:spTgt spid="341"/>
                                        </p:tgtEl>
                                        <p:attrNameLst>
                                          <p:attrName>style.visibility</p:attrName>
                                        </p:attrNameLst>
                                      </p:cBhvr>
                                      <p:to>
                                        <p:strVal val="visible"/>
                                      </p:to>
                                    </p:set>
                                    <p:animEffect transition="in" filter="randombar(horizontal)">
                                      <p:cBhvr>
                                        <p:cTn id="23" dur="500"/>
                                        <p:tgtEl>
                                          <p:spTgt spid="341"/>
                                        </p:tgtEl>
                                      </p:cBhvr>
                                    </p:animEffect>
                                  </p:childTnLst>
                                </p:cTn>
                              </p:par>
                              <p:par>
                                <p:cTn id="24" presetID="14" presetClass="entr" presetSubtype="10" fill="hold" grpId="0" nodeType="withEffect">
                                  <p:stCondLst>
                                    <p:cond delay="250"/>
                                  </p:stCondLst>
                                  <p:childTnLst>
                                    <p:set>
                                      <p:cBhvr>
                                        <p:cTn id="25" dur="1" fill="hold">
                                          <p:stCondLst>
                                            <p:cond delay="0"/>
                                          </p:stCondLst>
                                        </p:cTn>
                                        <p:tgtEl>
                                          <p:spTgt spid="344"/>
                                        </p:tgtEl>
                                        <p:attrNameLst>
                                          <p:attrName>style.visibility</p:attrName>
                                        </p:attrNameLst>
                                      </p:cBhvr>
                                      <p:to>
                                        <p:strVal val="visible"/>
                                      </p:to>
                                    </p:set>
                                    <p:animEffect transition="in" filter="randombar(horizontal)">
                                      <p:cBhvr>
                                        <p:cTn id="26" dur="500"/>
                                        <p:tgtEl>
                                          <p:spTgt spid="344"/>
                                        </p:tgtEl>
                                      </p:cBhvr>
                                    </p:animEffect>
                                  </p:childTnLst>
                                </p:cTn>
                              </p:par>
                              <p:par>
                                <p:cTn id="27" presetID="14" presetClass="entr" presetSubtype="10" fill="hold" nodeType="withEffect">
                                  <p:stCondLst>
                                    <p:cond delay="250"/>
                                  </p:stCondLst>
                                  <p:childTnLst>
                                    <p:set>
                                      <p:cBhvr>
                                        <p:cTn id="28" dur="1" fill="hold">
                                          <p:stCondLst>
                                            <p:cond delay="0"/>
                                          </p:stCondLst>
                                        </p:cTn>
                                        <p:tgtEl>
                                          <p:spTgt spid="363"/>
                                        </p:tgtEl>
                                        <p:attrNameLst>
                                          <p:attrName>style.visibility</p:attrName>
                                        </p:attrNameLst>
                                      </p:cBhvr>
                                      <p:to>
                                        <p:strVal val="visible"/>
                                      </p:to>
                                    </p:set>
                                    <p:animEffect transition="in" filter="randombar(horizontal)">
                                      <p:cBhvr>
                                        <p:cTn id="29" dur="500"/>
                                        <p:tgtEl>
                                          <p:spTgt spid="36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250"/>
                                  </p:stCondLst>
                                  <p:childTnLst>
                                    <p:set>
                                      <p:cBhvr>
                                        <p:cTn id="33" dur="1" fill="hold">
                                          <p:stCondLst>
                                            <p:cond delay="0"/>
                                          </p:stCondLst>
                                        </p:cTn>
                                        <p:tgtEl>
                                          <p:spTgt spid="342"/>
                                        </p:tgtEl>
                                        <p:attrNameLst>
                                          <p:attrName>style.visibility</p:attrName>
                                        </p:attrNameLst>
                                      </p:cBhvr>
                                      <p:to>
                                        <p:strVal val="visible"/>
                                      </p:to>
                                    </p:set>
                                    <p:animEffect transition="in" filter="barn(inVertical)">
                                      <p:cBhvr>
                                        <p:cTn id="34" dur="750"/>
                                        <p:tgtEl>
                                          <p:spTgt spid="342"/>
                                        </p:tgtEl>
                                      </p:cBhvr>
                                    </p:animEffect>
                                  </p:childTnLst>
                                </p:cTn>
                              </p:par>
                              <p:par>
                                <p:cTn id="35" presetID="16" presetClass="entr" presetSubtype="21" fill="hold" grpId="0" nodeType="withEffect">
                                  <p:stCondLst>
                                    <p:cond delay="250"/>
                                  </p:stCondLst>
                                  <p:childTnLst>
                                    <p:set>
                                      <p:cBhvr>
                                        <p:cTn id="36" dur="1" fill="hold">
                                          <p:stCondLst>
                                            <p:cond delay="0"/>
                                          </p:stCondLst>
                                        </p:cTn>
                                        <p:tgtEl>
                                          <p:spTgt spid="345"/>
                                        </p:tgtEl>
                                        <p:attrNameLst>
                                          <p:attrName>style.visibility</p:attrName>
                                        </p:attrNameLst>
                                      </p:cBhvr>
                                      <p:to>
                                        <p:strVal val="visible"/>
                                      </p:to>
                                    </p:set>
                                    <p:animEffect transition="in" filter="barn(inVertical)">
                                      <p:cBhvr>
                                        <p:cTn id="37" dur="750"/>
                                        <p:tgtEl>
                                          <p:spTgt spid="345"/>
                                        </p:tgtEl>
                                      </p:cBhvr>
                                    </p:animEffect>
                                  </p:childTnLst>
                                </p:cTn>
                              </p:par>
                              <p:par>
                                <p:cTn id="38" presetID="16" presetClass="entr" presetSubtype="21" fill="hold" nodeType="withEffect">
                                  <p:stCondLst>
                                    <p:cond delay="250"/>
                                  </p:stCondLst>
                                  <p:childTnLst>
                                    <p:set>
                                      <p:cBhvr>
                                        <p:cTn id="39" dur="1" fill="hold">
                                          <p:stCondLst>
                                            <p:cond delay="0"/>
                                          </p:stCondLst>
                                        </p:cTn>
                                        <p:tgtEl>
                                          <p:spTgt spid="348"/>
                                        </p:tgtEl>
                                        <p:attrNameLst>
                                          <p:attrName>style.visibility</p:attrName>
                                        </p:attrNameLst>
                                      </p:cBhvr>
                                      <p:to>
                                        <p:strVal val="visible"/>
                                      </p:to>
                                    </p:set>
                                    <p:animEffect transition="in" filter="barn(inVertical)">
                                      <p:cBhvr>
                                        <p:cTn id="40" dur="750"/>
                                        <p:tgtEl>
                                          <p:spTgt spid="34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500"/>
                                  </p:stCondLst>
                                  <p:childTnLst>
                                    <p:set>
                                      <p:cBhvr>
                                        <p:cTn id="44" dur="1" fill="hold">
                                          <p:stCondLst>
                                            <p:cond delay="0"/>
                                          </p:stCondLst>
                                        </p:cTn>
                                        <p:tgtEl>
                                          <p:spTgt spid="343"/>
                                        </p:tgtEl>
                                        <p:attrNameLst>
                                          <p:attrName>style.visibility</p:attrName>
                                        </p:attrNameLst>
                                      </p:cBhvr>
                                      <p:to>
                                        <p:strVal val="visible"/>
                                      </p:to>
                                    </p:set>
                                    <p:animEffect transition="in" filter="randombar(horizontal)">
                                      <p:cBhvr>
                                        <p:cTn id="45" dur="500"/>
                                        <p:tgtEl>
                                          <p:spTgt spid="343"/>
                                        </p:tgtEl>
                                      </p:cBhvr>
                                    </p:animEffect>
                                  </p:childTnLst>
                                </p:cTn>
                              </p:par>
                              <p:par>
                                <p:cTn id="46" presetID="14" presetClass="entr" presetSubtype="10" fill="hold" grpId="0" nodeType="withEffect">
                                  <p:stCondLst>
                                    <p:cond delay="500"/>
                                  </p:stCondLst>
                                  <p:childTnLst>
                                    <p:set>
                                      <p:cBhvr>
                                        <p:cTn id="47" dur="1" fill="hold">
                                          <p:stCondLst>
                                            <p:cond delay="0"/>
                                          </p:stCondLst>
                                        </p:cTn>
                                        <p:tgtEl>
                                          <p:spTgt spid="346"/>
                                        </p:tgtEl>
                                        <p:attrNameLst>
                                          <p:attrName>style.visibility</p:attrName>
                                        </p:attrNameLst>
                                      </p:cBhvr>
                                      <p:to>
                                        <p:strVal val="visible"/>
                                      </p:to>
                                    </p:set>
                                    <p:animEffect transition="in" filter="randombar(horizontal)">
                                      <p:cBhvr>
                                        <p:cTn id="48" dur="500"/>
                                        <p:tgtEl>
                                          <p:spTgt spid="346"/>
                                        </p:tgtEl>
                                      </p:cBhvr>
                                    </p:animEffect>
                                  </p:childTnLst>
                                </p:cTn>
                              </p:par>
                              <p:par>
                                <p:cTn id="49" presetID="14" presetClass="entr" presetSubtype="10" fill="hold" nodeType="withEffect">
                                  <p:stCondLst>
                                    <p:cond delay="500"/>
                                  </p:stCondLst>
                                  <p:childTnLst>
                                    <p:set>
                                      <p:cBhvr>
                                        <p:cTn id="50" dur="1" fill="hold">
                                          <p:stCondLst>
                                            <p:cond delay="0"/>
                                          </p:stCondLst>
                                        </p:cTn>
                                        <p:tgtEl>
                                          <p:spTgt spid="351"/>
                                        </p:tgtEl>
                                        <p:attrNameLst>
                                          <p:attrName>style.visibility</p:attrName>
                                        </p:attrNameLst>
                                      </p:cBhvr>
                                      <p:to>
                                        <p:strVal val="visible"/>
                                      </p:to>
                                    </p:set>
                                    <p:animEffect transition="in" filter="randombar(horizontal)">
                                      <p:cBhvr>
                                        <p:cTn id="51"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P spid="342" grpId="0" animBg="1"/>
      <p:bldP spid="343" grpId="0" animBg="1"/>
      <p:bldP spid="344" grpId="0"/>
      <p:bldP spid="345" grpId="0"/>
      <p:bldP spid="346" grpId="0"/>
      <p:bldP spid="3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48DDCACE-F65F-46E6-AF60-1B5BE31F9560}"/>
              </a:ext>
            </a:extLst>
          </p:cNvPr>
          <p:cNvSpPr/>
          <p:nvPr/>
        </p:nvSpPr>
        <p:spPr>
          <a:xfrm>
            <a:off x="3377771" y="937750"/>
            <a:ext cx="2977309" cy="418191"/>
          </a:xfrm>
          <a:prstGeom prst="rect">
            <a:avLst/>
          </a:prstGeom>
          <a:solidFill>
            <a:srgbClr val="FF7862"/>
          </a:solidFill>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牙齿分为四部分</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DF7E10A3-66AD-4362-A73A-1C8C197D2EEB}"/>
              </a:ext>
            </a:extLst>
          </p:cNvPr>
          <p:cNvGrpSpPr/>
          <p:nvPr/>
        </p:nvGrpSpPr>
        <p:grpSpPr>
          <a:xfrm>
            <a:off x="0" y="1631886"/>
            <a:ext cx="4572000" cy="1331088"/>
            <a:chOff x="0" y="1631886"/>
            <a:chExt cx="4572000" cy="1331088"/>
          </a:xfrm>
        </p:grpSpPr>
        <p:sp>
          <p:nvSpPr>
            <p:cNvPr id="33" name="矩形 32">
              <a:extLst>
                <a:ext uri="{FF2B5EF4-FFF2-40B4-BE49-F238E27FC236}">
                  <a16:creationId xmlns:a16="http://schemas.microsoft.com/office/drawing/2014/main" id="{AB711A41-F4FA-48E2-8AA3-0E1BD8AB75DA}"/>
                </a:ext>
              </a:extLst>
            </p:cNvPr>
            <p:cNvSpPr/>
            <p:nvPr/>
          </p:nvSpPr>
          <p:spPr>
            <a:xfrm>
              <a:off x="0" y="1631886"/>
              <a:ext cx="4572000" cy="1331088"/>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0045DD6E-558E-4298-AF5D-F12185593F21}"/>
                </a:ext>
              </a:extLst>
            </p:cNvPr>
            <p:cNvSpPr/>
            <p:nvPr/>
          </p:nvSpPr>
          <p:spPr>
            <a:xfrm>
              <a:off x="431118" y="1851474"/>
              <a:ext cx="2633318" cy="936860"/>
            </a:xfrm>
            <a:prstGeom prst="rect">
              <a:avLst/>
            </a:prstGeom>
          </p:spPr>
          <p:txBody>
            <a:bodyPr wrap="square">
              <a:spAutoFit/>
            </a:bodyPr>
            <a:lstStyle/>
            <a:p>
              <a:pPr algn="r">
                <a:lnSpc>
                  <a:spcPct val="150000"/>
                </a:lnSpc>
              </a:pP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牙齿是人体中最坚硬的器官</a:t>
              </a:r>
            </a:p>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分为牙冠、牙颈和牙根三部分</a:t>
              </a:r>
            </a:p>
            <a:p>
              <a:pPr algn="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矩形 41">
              <a:extLst>
                <a:ext uri="{FF2B5EF4-FFF2-40B4-BE49-F238E27FC236}">
                  <a16:creationId xmlns:a16="http://schemas.microsoft.com/office/drawing/2014/main" id="{238B19C8-D918-4309-8BB8-6ACEE4B53C85}"/>
                </a:ext>
              </a:extLst>
            </p:cNvPr>
            <p:cNvSpPr/>
            <p:nvPr/>
          </p:nvSpPr>
          <p:spPr>
            <a:xfrm>
              <a:off x="3240912" y="1631886"/>
              <a:ext cx="1331088" cy="1331088"/>
            </a:xfrm>
            <a:prstGeom prst="rect">
              <a:avLst/>
            </a:prstGeom>
            <a:solidFill>
              <a:srgbClr val="FF5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id="{18EF4B1C-12D6-4318-A1F2-A18722A53716}"/>
                </a:ext>
              </a:extLst>
            </p:cNvPr>
            <p:cNvGrpSpPr/>
            <p:nvPr/>
          </p:nvGrpSpPr>
          <p:grpSpPr>
            <a:xfrm>
              <a:off x="3651071" y="1925151"/>
              <a:ext cx="510770" cy="744558"/>
              <a:chOff x="2528976" y="2863358"/>
              <a:chExt cx="246811" cy="359779"/>
            </a:xfrm>
            <a:solidFill>
              <a:schemeClr val="bg1"/>
            </a:solidFill>
          </p:grpSpPr>
          <p:sp>
            <p:nvSpPr>
              <p:cNvPr id="44" name="AutoShape 113">
                <a:extLst>
                  <a:ext uri="{FF2B5EF4-FFF2-40B4-BE49-F238E27FC236}">
                    <a16:creationId xmlns:a16="http://schemas.microsoft.com/office/drawing/2014/main" id="{D120CC8C-713F-489F-8C29-499777BD0595}"/>
                  </a:ext>
                </a:extLst>
              </p:cNvPr>
              <p:cNvSpPr/>
              <p:nvPr/>
            </p:nvSpPr>
            <p:spPr bwMode="auto">
              <a:xfrm>
                <a:off x="2528976" y="2863358"/>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45" name="AutoShape 114">
                <a:extLst>
                  <a:ext uri="{FF2B5EF4-FFF2-40B4-BE49-F238E27FC236}">
                    <a16:creationId xmlns:a16="http://schemas.microsoft.com/office/drawing/2014/main" id="{A109863C-5A23-4EFD-A86B-9C933947D716}"/>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grpSp>
        <p:nvGrpSpPr>
          <p:cNvPr id="8" name="组合 7">
            <a:extLst>
              <a:ext uri="{FF2B5EF4-FFF2-40B4-BE49-F238E27FC236}">
                <a16:creationId xmlns:a16="http://schemas.microsoft.com/office/drawing/2014/main" id="{623A8A53-BC47-414D-8477-2B114CF869C7}"/>
              </a:ext>
            </a:extLst>
          </p:cNvPr>
          <p:cNvGrpSpPr/>
          <p:nvPr/>
        </p:nvGrpSpPr>
        <p:grpSpPr>
          <a:xfrm>
            <a:off x="0" y="3089199"/>
            <a:ext cx="4572000" cy="1331088"/>
            <a:chOff x="0" y="3089199"/>
            <a:chExt cx="4572000" cy="1331088"/>
          </a:xfrm>
        </p:grpSpPr>
        <p:sp>
          <p:nvSpPr>
            <p:cNvPr id="53" name="矩形 52">
              <a:extLst>
                <a:ext uri="{FF2B5EF4-FFF2-40B4-BE49-F238E27FC236}">
                  <a16:creationId xmlns:a16="http://schemas.microsoft.com/office/drawing/2014/main" id="{F37C0475-8D85-430A-A3D4-3431393B041A}"/>
                </a:ext>
              </a:extLst>
            </p:cNvPr>
            <p:cNvSpPr/>
            <p:nvPr/>
          </p:nvSpPr>
          <p:spPr>
            <a:xfrm>
              <a:off x="0" y="3089199"/>
              <a:ext cx="4572000" cy="1331088"/>
            </a:xfrm>
            <a:prstGeom prst="rect">
              <a:avLst/>
            </a:prstGeom>
            <a:solidFill>
              <a:srgbClr val="02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6" name="矩形 55">
              <a:extLst>
                <a:ext uri="{FF2B5EF4-FFF2-40B4-BE49-F238E27FC236}">
                  <a16:creationId xmlns:a16="http://schemas.microsoft.com/office/drawing/2014/main" id="{2872AFFF-777C-454B-B7A5-0B653F191A65}"/>
                </a:ext>
              </a:extLst>
            </p:cNvPr>
            <p:cNvSpPr/>
            <p:nvPr/>
          </p:nvSpPr>
          <p:spPr>
            <a:xfrm>
              <a:off x="431118" y="3308787"/>
              <a:ext cx="2633318" cy="936860"/>
            </a:xfrm>
            <a:prstGeom prst="rect">
              <a:avLst/>
            </a:prstGeom>
          </p:spPr>
          <p:txBody>
            <a:bodyPr wrap="square">
              <a:spAutoFit/>
            </a:bodyPr>
            <a:lstStyle/>
            <a:p>
              <a:pPr algn="r">
                <a:lnSpc>
                  <a:spcPct val="150000"/>
                </a:lnSpc>
              </a:pPr>
              <a:r>
                <a:rPr lang="en-US" altLang="zh-CN" sz="1400" b="1" dirty="0">
                  <a:solidFill>
                    <a:schemeClr val="bg1"/>
                  </a:solidFill>
                  <a:latin typeface="微软雅黑" panose="020B0503020204020204" pitchFamily="34" charset="-122"/>
                  <a:ea typeface="微软雅黑" panose="020B0503020204020204" pitchFamily="34" charset="-122"/>
                </a:rPr>
                <a:t>3.</a:t>
              </a:r>
              <a:r>
                <a:rPr lang="zh-CN" altLang="en-US" sz="1400" b="1" dirty="0">
                  <a:solidFill>
                    <a:schemeClr val="bg1"/>
                  </a:solidFill>
                  <a:latin typeface="微软雅黑" panose="020B0503020204020204" pitchFamily="34" charset="-122"/>
                  <a:ea typeface="微软雅黑" panose="020B0503020204020204" pitchFamily="34" charset="-122"/>
                </a:rPr>
                <a:t>乳牙</a:t>
              </a:r>
            </a:p>
            <a:p>
              <a:pPr algn="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颗、小、白、适龄换牙</a:t>
              </a:r>
            </a:p>
            <a:p>
              <a:pPr algn="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217F4CFC-A4CC-4603-B5CC-3AA922845B37}"/>
                </a:ext>
              </a:extLst>
            </p:cNvPr>
            <p:cNvSpPr/>
            <p:nvPr/>
          </p:nvSpPr>
          <p:spPr>
            <a:xfrm>
              <a:off x="3240912" y="3089199"/>
              <a:ext cx="1331088" cy="1331088"/>
            </a:xfrm>
            <a:prstGeom prst="rect">
              <a:avLst/>
            </a:prstGeom>
            <a:solidFill>
              <a:srgbClr val="02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9" name="组合 58">
              <a:extLst>
                <a:ext uri="{FF2B5EF4-FFF2-40B4-BE49-F238E27FC236}">
                  <a16:creationId xmlns:a16="http://schemas.microsoft.com/office/drawing/2014/main" id="{CBE04FA8-608A-48F4-B872-FC2C06B7B9B7}"/>
                </a:ext>
              </a:extLst>
            </p:cNvPr>
            <p:cNvGrpSpPr/>
            <p:nvPr/>
          </p:nvGrpSpPr>
          <p:grpSpPr>
            <a:xfrm>
              <a:off x="3651071" y="3382464"/>
              <a:ext cx="510770" cy="744558"/>
              <a:chOff x="2528976" y="2863358"/>
              <a:chExt cx="246811" cy="359779"/>
            </a:xfrm>
            <a:solidFill>
              <a:schemeClr val="bg1"/>
            </a:solidFill>
          </p:grpSpPr>
          <p:sp>
            <p:nvSpPr>
              <p:cNvPr id="60" name="AutoShape 113">
                <a:extLst>
                  <a:ext uri="{FF2B5EF4-FFF2-40B4-BE49-F238E27FC236}">
                    <a16:creationId xmlns:a16="http://schemas.microsoft.com/office/drawing/2014/main" id="{089AEFD2-4B97-4A23-BC40-0D5B7E738EB8}"/>
                  </a:ext>
                </a:extLst>
              </p:cNvPr>
              <p:cNvSpPr/>
              <p:nvPr/>
            </p:nvSpPr>
            <p:spPr bwMode="auto">
              <a:xfrm>
                <a:off x="2528976" y="2863358"/>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1" name="AutoShape 114">
                <a:extLst>
                  <a:ext uri="{FF2B5EF4-FFF2-40B4-BE49-F238E27FC236}">
                    <a16:creationId xmlns:a16="http://schemas.microsoft.com/office/drawing/2014/main" id="{1AACD3F9-2EF1-4229-8041-0D46402F555E}"/>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a:defRPr/>
                </a:pPr>
                <a:endParaRPr lang="en-US" sz="1500" kern="0" dirty="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grpSp>
        <p:nvGrpSpPr>
          <p:cNvPr id="9" name="组合 8">
            <a:extLst>
              <a:ext uri="{FF2B5EF4-FFF2-40B4-BE49-F238E27FC236}">
                <a16:creationId xmlns:a16="http://schemas.microsoft.com/office/drawing/2014/main" id="{5C33561F-BDCD-4F1E-80D3-D2B31B458611}"/>
              </a:ext>
            </a:extLst>
          </p:cNvPr>
          <p:cNvGrpSpPr/>
          <p:nvPr/>
        </p:nvGrpSpPr>
        <p:grpSpPr>
          <a:xfrm>
            <a:off x="4572000" y="3089199"/>
            <a:ext cx="4572000" cy="1331088"/>
            <a:chOff x="4572000" y="3089199"/>
            <a:chExt cx="4572000" cy="1331088"/>
          </a:xfrm>
        </p:grpSpPr>
        <p:sp>
          <p:nvSpPr>
            <p:cNvPr id="54" name="矩形 53">
              <a:extLst>
                <a:ext uri="{FF2B5EF4-FFF2-40B4-BE49-F238E27FC236}">
                  <a16:creationId xmlns:a16="http://schemas.microsoft.com/office/drawing/2014/main" id="{065BC214-6F99-4052-9007-A89E8C28D407}"/>
                </a:ext>
              </a:extLst>
            </p:cNvPr>
            <p:cNvSpPr/>
            <p:nvPr/>
          </p:nvSpPr>
          <p:spPr>
            <a:xfrm>
              <a:off x="4572000" y="3089199"/>
              <a:ext cx="4572000" cy="1331088"/>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5" name="矩形 54">
              <a:extLst>
                <a:ext uri="{FF2B5EF4-FFF2-40B4-BE49-F238E27FC236}">
                  <a16:creationId xmlns:a16="http://schemas.microsoft.com/office/drawing/2014/main" id="{18EDF835-D266-4EB7-9D75-A3F52C06D6FD}"/>
                </a:ext>
              </a:extLst>
            </p:cNvPr>
            <p:cNvSpPr/>
            <p:nvPr/>
          </p:nvSpPr>
          <p:spPr>
            <a:xfrm>
              <a:off x="4572000" y="3089199"/>
              <a:ext cx="1331088" cy="1331088"/>
            </a:xfrm>
            <a:prstGeom prst="rect">
              <a:avLst/>
            </a:prstGeom>
            <a:solidFill>
              <a:srgbClr val="FF5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7" name="矩形 56">
              <a:extLst>
                <a:ext uri="{FF2B5EF4-FFF2-40B4-BE49-F238E27FC236}">
                  <a16:creationId xmlns:a16="http://schemas.microsoft.com/office/drawing/2014/main" id="{595472F3-375B-4032-AA52-CFEFD6506538}"/>
                </a:ext>
              </a:extLst>
            </p:cNvPr>
            <p:cNvSpPr/>
            <p:nvPr/>
          </p:nvSpPr>
          <p:spPr>
            <a:xfrm>
              <a:off x="5998540" y="3340900"/>
              <a:ext cx="3063013" cy="936860"/>
            </a:xfrm>
            <a:prstGeom prst="rect">
              <a:avLst/>
            </a:prstGeom>
          </p:spPr>
          <p:txBody>
            <a:bodyPr wrap="square">
              <a:spAutoFit/>
            </a:bodyPr>
            <a:lstStyle/>
            <a:p>
              <a:pPr>
                <a:lnSpc>
                  <a:spcPct val="150000"/>
                </a:lnSpc>
              </a:pPr>
              <a:r>
                <a:rPr lang="en-US" altLang="zh-CN" sz="1400" b="1" dirty="0">
                  <a:solidFill>
                    <a:schemeClr val="bg1"/>
                  </a:solidFill>
                  <a:latin typeface="微软雅黑" panose="020B0503020204020204" pitchFamily="34" charset="-122"/>
                  <a:ea typeface="微软雅黑" panose="020B0503020204020204" pitchFamily="34" charset="-122"/>
                </a:rPr>
                <a:t>2.</a:t>
              </a:r>
              <a:r>
                <a:rPr lang="zh-CN" altLang="en-US" sz="1400" b="1" dirty="0">
                  <a:solidFill>
                    <a:schemeClr val="bg1"/>
                  </a:solidFill>
                  <a:latin typeface="微软雅黑" panose="020B0503020204020204" pitchFamily="34" charset="-122"/>
                  <a:ea typeface="微软雅黑" panose="020B0503020204020204" pitchFamily="34" charset="-122"/>
                </a:rPr>
                <a:t>恒牙</a:t>
              </a:r>
              <a:endParaRPr lang="en-US" altLang="zh-CN" sz="14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28—32</a:t>
              </a:r>
              <a:r>
                <a:rPr lang="zh-CN" altLang="en-US" sz="1200" dirty="0">
                  <a:solidFill>
                    <a:schemeClr val="bg1"/>
                  </a:solidFill>
                  <a:latin typeface="微软雅黑" panose="020B0503020204020204" pitchFamily="34" charset="-122"/>
                  <a:ea typeface="微软雅黑" panose="020B0503020204020204" pitchFamily="34" charset="-122"/>
                </a:rPr>
                <a:t>颗、大、偏黄、有切嵴、一生不换</a:t>
              </a: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62" name="组合 61">
              <a:extLst>
                <a:ext uri="{FF2B5EF4-FFF2-40B4-BE49-F238E27FC236}">
                  <a16:creationId xmlns:a16="http://schemas.microsoft.com/office/drawing/2014/main" id="{EB5A2D34-EBC3-4547-B8A5-DF7042A1B062}"/>
                </a:ext>
              </a:extLst>
            </p:cNvPr>
            <p:cNvGrpSpPr/>
            <p:nvPr/>
          </p:nvGrpSpPr>
          <p:grpSpPr>
            <a:xfrm>
              <a:off x="4941428" y="3495515"/>
              <a:ext cx="591773" cy="518456"/>
              <a:chOff x="1754188" y="3605213"/>
              <a:chExt cx="358775" cy="314325"/>
            </a:xfrm>
          </p:grpSpPr>
          <p:sp>
            <p:nvSpPr>
              <p:cNvPr id="63" name="AutoShape 103">
                <a:extLst>
                  <a:ext uri="{FF2B5EF4-FFF2-40B4-BE49-F238E27FC236}">
                    <a16:creationId xmlns:a16="http://schemas.microsoft.com/office/drawing/2014/main" id="{B829C279-88E0-4D70-9247-E1CE794DA752}"/>
                  </a:ext>
                </a:extLst>
              </p:cNvPr>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sp>
            <p:nvSpPr>
              <p:cNvPr id="64" name="AutoShape 104">
                <a:extLst>
                  <a:ext uri="{FF2B5EF4-FFF2-40B4-BE49-F238E27FC236}">
                    <a16:creationId xmlns:a16="http://schemas.microsoft.com/office/drawing/2014/main" id="{0AB8FA23-C7B8-4998-8869-8E3256EC1C83}"/>
                  </a:ext>
                </a:extLst>
              </p:cNvPr>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grpSp>
      <p:grpSp>
        <p:nvGrpSpPr>
          <p:cNvPr id="10" name="组合 9">
            <a:extLst>
              <a:ext uri="{FF2B5EF4-FFF2-40B4-BE49-F238E27FC236}">
                <a16:creationId xmlns:a16="http://schemas.microsoft.com/office/drawing/2014/main" id="{DE8A0CCC-97BA-41DA-A35C-B16A1D719D8C}"/>
              </a:ext>
            </a:extLst>
          </p:cNvPr>
          <p:cNvGrpSpPr/>
          <p:nvPr/>
        </p:nvGrpSpPr>
        <p:grpSpPr>
          <a:xfrm>
            <a:off x="4572000" y="1631886"/>
            <a:ext cx="4572000" cy="1465559"/>
            <a:chOff x="4572000" y="1631886"/>
            <a:chExt cx="4572000" cy="1465559"/>
          </a:xfrm>
        </p:grpSpPr>
        <p:grpSp>
          <p:nvGrpSpPr>
            <p:cNvPr id="7" name="组合 6">
              <a:extLst>
                <a:ext uri="{FF2B5EF4-FFF2-40B4-BE49-F238E27FC236}">
                  <a16:creationId xmlns:a16="http://schemas.microsoft.com/office/drawing/2014/main" id="{F2EE27FD-9B90-49D4-90E1-E6859EDECD86}"/>
                </a:ext>
              </a:extLst>
            </p:cNvPr>
            <p:cNvGrpSpPr/>
            <p:nvPr/>
          </p:nvGrpSpPr>
          <p:grpSpPr>
            <a:xfrm>
              <a:off x="4572000" y="1631886"/>
              <a:ext cx="4572000" cy="1331088"/>
              <a:chOff x="4572000" y="1631886"/>
              <a:chExt cx="4572000" cy="1331088"/>
            </a:xfrm>
          </p:grpSpPr>
          <p:sp>
            <p:nvSpPr>
              <p:cNvPr id="34" name="矩形 33">
                <a:extLst>
                  <a:ext uri="{FF2B5EF4-FFF2-40B4-BE49-F238E27FC236}">
                    <a16:creationId xmlns:a16="http://schemas.microsoft.com/office/drawing/2014/main" id="{BFCF1021-5D44-46DF-8989-8CEE0CAC2375}"/>
                  </a:ext>
                </a:extLst>
              </p:cNvPr>
              <p:cNvSpPr/>
              <p:nvPr/>
            </p:nvSpPr>
            <p:spPr>
              <a:xfrm>
                <a:off x="4572000" y="1631886"/>
                <a:ext cx="4572000" cy="1331088"/>
              </a:xfrm>
              <a:prstGeom prst="rect">
                <a:avLst/>
              </a:prstGeom>
              <a:solidFill>
                <a:srgbClr val="02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0AEF0936-1B65-46B7-8529-74929971EE99}"/>
                  </a:ext>
                </a:extLst>
              </p:cNvPr>
              <p:cNvSpPr/>
              <p:nvPr/>
            </p:nvSpPr>
            <p:spPr>
              <a:xfrm>
                <a:off x="4572000" y="1631886"/>
                <a:ext cx="1331088" cy="1331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6" name="组合 45">
                <a:extLst>
                  <a:ext uri="{FF2B5EF4-FFF2-40B4-BE49-F238E27FC236}">
                    <a16:creationId xmlns:a16="http://schemas.microsoft.com/office/drawing/2014/main" id="{4E5CD799-0841-4634-9E91-E8EA906563A7}"/>
                  </a:ext>
                </a:extLst>
              </p:cNvPr>
              <p:cNvGrpSpPr/>
              <p:nvPr/>
            </p:nvGrpSpPr>
            <p:grpSpPr>
              <a:xfrm>
                <a:off x="4941428" y="2038202"/>
                <a:ext cx="591773" cy="518456"/>
                <a:chOff x="1754188" y="3605213"/>
                <a:chExt cx="358775" cy="314325"/>
              </a:xfrm>
            </p:grpSpPr>
            <p:sp>
              <p:nvSpPr>
                <p:cNvPr id="47" name="AutoShape 103">
                  <a:extLst>
                    <a:ext uri="{FF2B5EF4-FFF2-40B4-BE49-F238E27FC236}">
                      <a16:creationId xmlns:a16="http://schemas.microsoft.com/office/drawing/2014/main" id="{9239969D-48D8-494A-8A42-F76E40932E63}"/>
                    </a:ext>
                  </a:extLst>
                </p:cNvPr>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sp>
              <p:nvSpPr>
                <p:cNvPr id="48" name="AutoShape 104">
                  <a:extLst>
                    <a:ext uri="{FF2B5EF4-FFF2-40B4-BE49-F238E27FC236}">
                      <a16:creationId xmlns:a16="http://schemas.microsoft.com/office/drawing/2014/main" id="{626E341D-0793-4550-852A-1EF74A73F506}"/>
                    </a:ext>
                  </a:extLst>
                </p:cNvPr>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grpSp>
        <p:sp>
          <p:nvSpPr>
            <p:cNvPr id="37" name="矩形 36">
              <a:extLst>
                <a:ext uri="{FF2B5EF4-FFF2-40B4-BE49-F238E27FC236}">
                  <a16:creationId xmlns:a16="http://schemas.microsoft.com/office/drawing/2014/main" id="{4DC00D2C-1330-45D8-AEB6-834FF67A89D0}"/>
                </a:ext>
              </a:extLst>
            </p:cNvPr>
            <p:cNvSpPr/>
            <p:nvPr/>
          </p:nvSpPr>
          <p:spPr>
            <a:xfrm>
              <a:off x="5998540" y="1883587"/>
              <a:ext cx="3063013" cy="1213858"/>
            </a:xfrm>
            <a:prstGeom prst="rect">
              <a:avLst/>
            </a:prstGeom>
          </p:spPr>
          <p:txBody>
            <a:bodyPr wrap="square">
              <a:spAutoFit/>
            </a:bodyPr>
            <a:lstStyle/>
            <a:p>
              <a:pPr>
                <a:lnSpc>
                  <a:spcPct val="150000"/>
                </a:lnSpc>
              </a:pPr>
              <a:r>
                <a:rPr lang="en-US" altLang="zh-CN" sz="1400" b="1" dirty="0">
                  <a:solidFill>
                    <a:schemeClr val="bg1"/>
                  </a:solidFill>
                  <a:latin typeface="微软雅黑" panose="020B0503020204020204" pitchFamily="34" charset="-122"/>
                  <a:ea typeface="微软雅黑" panose="020B0503020204020204" pitchFamily="34" charset="-122"/>
                </a:rPr>
                <a:t>2.</a:t>
              </a:r>
              <a:r>
                <a:rPr lang="zh-CN" altLang="en-US" sz="1400" b="1" dirty="0">
                  <a:solidFill>
                    <a:schemeClr val="bg1"/>
                  </a:solidFill>
                  <a:latin typeface="微软雅黑" panose="020B0503020204020204" pitchFamily="34" charset="-122"/>
                  <a:ea typeface="微软雅黑" panose="020B0503020204020204" pitchFamily="34" charset="-122"/>
                </a:rPr>
                <a:t>牙齿是人体中最坚硬的器官</a:t>
              </a:r>
              <a:endParaRPr lang="en-US" altLang="zh-CN" sz="14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又分为牙釉质（珐琅质）、牙本质（象牙质）、牙髓（神经腺）等</a:t>
              </a: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a:extLst>
              <a:ext uri="{FF2B5EF4-FFF2-40B4-BE49-F238E27FC236}">
                <a16:creationId xmlns:a16="http://schemas.microsoft.com/office/drawing/2014/main" id="{A0A5853E-CB2F-4226-BA50-1A4B85940104}"/>
              </a:ext>
            </a:extLst>
          </p:cNvPr>
          <p:cNvGrpSpPr/>
          <p:nvPr/>
        </p:nvGrpSpPr>
        <p:grpSpPr>
          <a:xfrm>
            <a:off x="174540" y="43591"/>
            <a:ext cx="2478718" cy="532503"/>
            <a:chOff x="174540" y="43591"/>
            <a:chExt cx="2478718" cy="532503"/>
          </a:xfrm>
        </p:grpSpPr>
        <p:sp>
          <p:nvSpPr>
            <p:cNvPr id="71" name="文本框 6">
              <a:extLst>
                <a:ext uri="{FF2B5EF4-FFF2-40B4-BE49-F238E27FC236}">
                  <a16:creationId xmlns:a16="http://schemas.microsoft.com/office/drawing/2014/main" id="{1EF7257A-7FB9-47F7-9BA5-B6545E18F8E9}"/>
                </a:ext>
              </a:extLst>
            </p:cNvPr>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72" name="文本框 5">
              <a:extLst>
                <a:ext uri="{FF2B5EF4-FFF2-40B4-BE49-F238E27FC236}">
                  <a16:creationId xmlns:a16="http://schemas.microsoft.com/office/drawing/2014/main" id="{B0129163-6247-46B9-B397-E9F3DE82E2A7}"/>
                </a:ext>
              </a:extLst>
            </p:cNvPr>
            <p:cNvSpPr txBox="1">
              <a:spLocks noChangeArrowheads="1"/>
            </p:cNvSpPr>
            <p:nvPr/>
          </p:nvSpPr>
          <p:spPr bwMode="auto">
            <a:xfrm>
              <a:off x="174540" y="435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认识牙齿</a:t>
              </a:r>
            </a:p>
          </p:txBody>
        </p:sp>
      </p:grpSp>
    </p:spTree>
    <p:extLst>
      <p:ext uri="{BB962C8B-B14F-4D97-AF65-F5344CB8AC3E}">
        <p14:creationId xmlns:p14="http://schemas.microsoft.com/office/powerpoint/2010/main" val="3461029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outVertic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50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75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0-#ppt_w/2"/>
                                          </p:val>
                                        </p:tav>
                                        <p:tav tm="100000">
                                          <p:val>
                                            <p:strVal val="#ppt_x"/>
                                          </p:val>
                                        </p:tav>
                                      </p:tavLst>
                                    </p:anim>
                                    <p:anim calcmode="lin" valueType="num">
                                      <p:cBhvr additive="base">
                                        <p:cTn id="18" dur="75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0-#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1+#ppt_w/2"/>
                                          </p:val>
                                        </p:tav>
                                        <p:tav tm="100000">
                                          <p:val>
                                            <p:strVal val="#ppt_x"/>
                                          </p:val>
                                        </p:tav>
                                      </p:tavLst>
                                    </p:anim>
                                    <p:anim calcmode="lin" valueType="num">
                                      <p:cBhvr additive="base">
                                        <p:cTn id="30"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4BA966-00F8-43CE-BD45-8E5739BD7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87" y="1597268"/>
            <a:ext cx="3128113" cy="2513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a:extLst>
              <a:ext uri="{FF2B5EF4-FFF2-40B4-BE49-F238E27FC236}">
                <a16:creationId xmlns:a16="http://schemas.microsoft.com/office/drawing/2014/main" id="{72545733-DEA6-438F-BACF-694F442E4384}"/>
              </a:ext>
            </a:extLst>
          </p:cNvPr>
          <p:cNvSpPr/>
          <p:nvPr/>
        </p:nvSpPr>
        <p:spPr>
          <a:xfrm>
            <a:off x="3631863" y="1539240"/>
            <a:ext cx="1557991" cy="2571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A4C92623-0023-4FE7-B9AB-0E083CACD14A}"/>
              </a:ext>
            </a:extLst>
          </p:cNvPr>
          <p:cNvSpPr txBox="1">
            <a:spLocks noChangeArrowheads="1"/>
          </p:cNvSpPr>
          <p:nvPr/>
        </p:nvSpPr>
        <p:spPr bwMode="auto">
          <a:xfrm>
            <a:off x="4042242" y="1986341"/>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b="1" dirty="0">
                <a:solidFill>
                  <a:schemeClr val="bg1"/>
                </a:solidFill>
                <a:latin typeface="微软雅黑" panose="020B0503020204020204" pitchFamily="34" charset="-122"/>
                <a:ea typeface="微软雅黑" panose="020B0503020204020204" pitchFamily="34" charset="-122"/>
              </a:rPr>
              <a:t>乳牙</a:t>
            </a:r>
          </a:p>
        </p:txBody>
      </p:sp>
      <p:sp>
        <p:nvSpPr>
          <p:cNvPr id="7" name="文本框 6">
            <a:extLst>
              <a:ext uri="{FF2B5EF4-FFF2-40B4-BE49-F238E27FC236}">
                <a16:creationId xmlns:a16="http://schemas.microsoft.com/office/drawing/2014/main" id="{A234118F-1053-45F5-8EE9-B0EB52B10AE8}"/>
              </a:ext>
            </a:extLst>
          </p:cNvPr>
          <p:cNvSpPr txBox="1">
            <a:spLocks noChangeArrowheads="1"/>
          </p:cNvSpPr>
          <p:nvPr/>
        </p:nvSpPr>
        <p:spPr bwMode="auto">
          <a:xfrm>
            <a:off x="3819314" y="2324895"/>
            <a:ext cx="1327492" cy="11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zh-CN" altLang="en-US" sz="1200" dirty="0">
                <a:solidFill>
                  <a:schemeClr val="bg1"/>
                </a:solidFill>
                <a:latin typeface="微软雅黑" panose="020B0503020204020204" pitchFamily="34" charset="-122"/>
                <a:ea typeface="微软雅黑" panose="020B0503020204020204" pitchFamily="34" charset="-122"/>
              </a:rPr>
              <a:t>于出生后</a:t>
            </a:r>
            <a:r>
              <a:rPr lang="en-US" altLang="zh-CN" sz="1200" dirty="0">
                <a:solidFill>
                  <a:schemeClr val="bg1"/>
                </a:solidFill>
                <a:latin typeface="微软雅黑" panose="020B0503020204020204" pitchFamily="34" charset="-122"/>
                <a:ea typeface="微软雅黑" panose="020B0503020204020204" pitchFamily="34" charset="-122"/>
              </a:rPr>
              <a:t>6-7</a:t>
            </a:r>
            <a:r>
              <a:rPr lang="zh-CN" altLang="en-US" sz="1200" dirty="0">
                <a:solidFill>
                  <a:schemeClr val="bg1"/>
                </a:solidFill>
                <a:latin typeface="微软雅黑" panose="020B0503020204020204" pitchFamily="34" charset="-122"/>
                <a:ea typeface="微软雅黑" panose="020B0503020204020204" pitchFamily="34" charset="-122"/>
              </a:rPr>
              <a:t>个月开始长出的牙叫乳牙。两岁半左右长齐。</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颗。 </a:t>
            </a:r>
          </a:p>
        </p:txBody>
      </p:sp>
      <p:pic>
        <p:nvPicPr>
          <p:cNvPr id="1026" name="Picture 2" descr="https://timgsa.baidu.com/timg?image&amp;quality=80&amp;size=b9999_10000&amp;sec=1529039352890&amp;di=6835067075a310a76db4f58ddc2c314d&amp;imgtype=0&amp;src=http%3A%2F%2Fimg2.xiukee.com%2Fupload%2F2016%2F8%2F13%2Fac7000171f4b755e9d8.jpg%40100q.jpg">
            <a:extLst>
              <a:ext uri="{FF2B5EF4-FFF2-40B4-BE49-F238E27FC236}">
                <a16:creationId xmlns:a16="http://schemas.microsoft.com/office/drawing/2014/main" id="{5858E79B-5C40-4F7A-8564-B3DD9CE65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39" y="1597268"/>
            <a:ext cx="3630887" cy="2513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组合 9">
            <a:extLst>
              <a:ext uri="{FF2B5EF4-FFF2-40B4-BE49-F238E27FC236}">
                <a16:creationId xmlns:a16="http://schemas.microsoft.com/office/drawing/2014/main" id="{248459F2-859F-48DF-9F67-F5CFD858E719}"/>
              </a:ext>
            </a:extLst>
          </p:cNvPr>
          <p:cNvGrpSpPr/>
          <p:nvPr/>
        </p:nvGrpSpPr>
        <p:grpSpPr>
          <a:xfrm>
            <a:off x="174540" y="43591"/>
            <a:ext cx="2478718" cy="532503"/>
            <a:chOff x="174540" y="43591"/>
            <a:chExt cx="2478718" cy="532503"/>
          </a:xfrm>
        </p:grpSpPr>
        <p:sp>
          <p:nvSpPr>
            <p:cNvPr id="11" name="文本框 6">
              <a:extLst>
                <a:ext uri="{FF2B5EF4-FFF2-40B4-BE49-F238E27FC236}">
                  <a16:creationId xmlns:a16="http://schemas.microsoft.com/office/drawing/2014/main" id="{6DE56CCC-3339-49BC-9617-E36EFA8EC30B}"/>
                </a:ext>
              </a:extLst>
            </p:cNvPr>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12" name="文本框 5">
              <a:extLst>
                <a:ext uri="{FF2B5EF4-FFF2-40B4-BE49-F238E27FC236}">
                  <a16:creationId xmlns:a16="http://schemas.microsoft.com/office/drawing/2014/main" id="{3D604AB7-62AE-4622-8C54-785CD9FA4DDD}"/>
                </a:ext>
              </a:extLst>
            </p:cNvPr>
            <p:cNvSpPr txBox="1">
              <a:spLocks noChangeArrowheads="1"/>
            </p:cNvSpPr>
            <p:nvPr/>
          </p:nvSpPr>
          <p:spPr bwMode="auto">
            <a:xfrm>
              <a:off x="174540" y="435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认识牙齿</a:t>
              </a:r>
            </a:p>
          </p:txBody>
        </p:sp>
      </p:grpSp>
    </p:spTree>
    <p:extLst>
      <p:ext uri="{BB962C8B-B14F-4D97-AF65-F5344CB8AC3E}">
        <p14:creationId xmlns:p14="http://schemas.microsoft.com/office/powerpoint/2010/main" val="3425427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42" presetClass="entr" presetSubtype="0" fill="hold" nodeType="withEffect">
                                  <p:stCondLst>
                                    <p:cond delay="25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1000"/>
                                        <p:tgtEl>
                                          <p:spTgt spid="1026"/>
                                        </p:tgtEl>
                                      </p:cBhvr>
                                    </p:animEffect>
                                    <p:anim calcmode="lin" valueType="num">
                                      <p:cBhvr>
                                        <p:cTn id="31" dur="1000" fill="hold"/>
                                        <p:tgtEl>
                                          <p:spTgt spid="1026"/>
                                        </p:tgtEl>
                                        <p:attrNameLst>
                                          <p:attrName>ppt_x</p:attrName>
                                        </p:attrNameLst>
                                      </p:cBhvr>
                                      <p:tavLst>
                                        <p:tav tm="0">
                                          <p:val>
                                            <p:strVal val="#ppt_x"/>
                                          </p:val>
                                        </p:tav>
                                        <p:tav tm="100000">
                                          <p:val>
                                            <p:strVal val="#ppt_x"/>
                                          </p:val>
                                        </p:tav>
                                      </p:tavLst>
                                    </p:anim>
                                    <p:anim calcmode="lin" valueType="num">
                                      <p:cBhvr>
                                        <p:cTn id="3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a:extLst>
              <a:ext uri="{FF2B5EF4-FFF2-40B4-BE49-F238E27FC236}">
                <a16:creationId xmlns:a16="http://schemas.microsoft.com/office/drawing/2014/main" id="{7EB23F57-C9B3-486C-A2FD-138C5372FCF4}"/>
              </a:ext>
            </a:extLst>
          </p:cNvPr>
          <p:cNvSpPr>
            <a:spLocks noChangeArrowheads="1"/>
          </p:cNvSpPr>
          <p:nvPr/>
        </p:nvSpPr>
        <p:spPr bwMode="auto">
          <a:xfrm>
            <a:off x="1794911" y="2299895"/>
            <a:ext cx="657911" cy="663798"/>
          </a:xfrm>
          <a:prstGeom prst="ellipse">
            <a:avLst/>
          </a:prstGeom>
          <a:solidFill>
            <a:schemeClr val="accent1">
              <a:lumMod val="90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Oval 7">
            <a:extLst>
              <a:ext uri="{FF2B5EF4-FFF2-40B4-BE49-F238E27FC236}">
                <a16:creationId xmlns:a16="http://schemas.microsoft.com/office/drawing/2014/main" id="{9F14371E-D9B6-43C1-BDA7-DDB52855E78F}"/>
              </a:ext>
            </a:extLst>
          </p:cNvPr>
          <p:cNvSpPr>
            <a:spLocks noChangeArrowheads="1"/>
          </p:cNvSpPr>
          <p:nvPr/>
        </p:nvSpPr>
        <p:spPr bwMode="auto">
          <a:xfrm>
            <a:off x="3013013" y="2297622"/>
            <a:ext cx="657911" cy="663798"/>
          </a:xfrm>
          <a:prstGeom prst="ellipse">
            <a:avLst/>
          </a:prstGeom>
          <a:solidFill>
            <a:schemeClr val="accent2">
              <a:lumMod val="90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 name="Oval 8">
            <a:extLst>
              <a:ext uri="{FF2B5EF4-FFF2-40B4-BE49-F238E27FC236}">
                <a16:creationId xmlns:a16="http://schemas.microsoft.com/office/drawing/2014/main" id="{21BCCE9B-B069-4C75-95F0-D928B5D26F2A}"/>
              </a:ext>
            </a:extLst>
          </p:cNvPr>
          <p:cNvSpPr>
            <a:spLocks noChangeArrowheads="1"/>
          </p:cNvSpPr>
          <p:nvPr/>
        </p:nvSpPr>
        <p:spPr bwMode="auto">
          <a:xfrm>
            <a:off x="1463903" y="2683731"/>
            <a:ext cx="102960" cy="102992"/>
          </a:xfrm>
          <a:prstGeom prst="ellipse">
            <a:avLst/>
          </a:pr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 name="Oval 9">
            <a:extLst>
              <a:ext uri="{FF2B5EF4-FFF2-40B4-BE49-F238E27FC236}">
                <a16:creationId xmlns:a16="http://schemas.microsoft.com/office/drawing/2014/main" id="{B0C64266-6512-420F-B73C-D179F9D598A0}"/>
              </a:ext>
            </a:extLst>
          </p:cNvPr>
          <p:cNvSpPr>
            <a:spLocks noChangeArrowheads="1"/>
          </p:cNvSpPr>
          <p:nvPr/>
        </p:nvSpPr>
        <p:spPr bwMode="auto">
          <a:xfrm>
            <a:off x="7553127" y="2775010"/>
            <a:ext cx="99146" cy="104896"/>
          </a:xfrm>
          <a:prstGeom prst="ellipse">
            <a:avLst/>
          </a:pr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10">
            <a:extLst>
              <a:ext uri="{FF2B5EF4-FFF2-40B4-BE49-F238E27FC236}">
                <a16:creationId xmlns:a16="http://schemas.microsoft.com/office/drawing/2014/main" id="{073FBD64-858B-47A9-920B-FB7ACD78CE59}"/>
              </a:ext>
            </a:extLst>
          </p:cNvPr>
          <p:cNvSpPr>
            <a:spLocks/>
          </p:cNvSpPr>
          <p:nvPr/>
        </p:nvSpPr>
        <p:spPr bwMode="auto">
          <a:xfrm>
            <a:off x="1459705" y="1962313"/>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 name="Oval 11">
            <a:extLst>
              <a:ext uri="{FF2B5EF4-FFF2-40B4-BE49-F238E27FC236}">
                <a16:creationId xmlns:a16="http://schemas.microsoft.com/office/drawing/2014/main" id="{1B6DDB42-9E90-43DF-A3C2-40A3AB7F1842}"/>
              </a:ext>
            </a:extLst>
          </p:cNvPr>
          <p:cNvSpPr>
            <a:spLocks noChangeArrowheads="1"/>
          </p:cNvSpPr>
          <p:nvPr/>
        </p:nvSpPr>
        <p:spPr bwMode="auto">
          <a:xfrm>
            <a:off x="4226569" y="2299895"/>
            <a:ext cx="659047" cy="663798"/>
          </a:xfrm>
          <a:prstGeom prst="ellipse">
            <a:avLst/>
          </a:prstGeom>
          <a:solidFill>
            <a:schemeClr val="accent3">
              <a:lumMod val="75000"/>
            </a:schemeClr>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 name="Oval 12">
            <a:extLst>
              <a:ext uri="{FF2B5EF4-FFF2-40B4-BE49-F238E27FC236}">
                <a16:creationId xmlns:a16="http://schemas.microsoft.com/office/drawing/2014/main" id="{D9D26C2A-A2E0-488D-A6CD-AB5A72747FDF}"/>
              </a:ext>
            </a:extLst>
          </p:cNvPr>
          <p:cNvSpPr>
            <a:spLocks noChangeArrowheads="1"/>
          </p:cNvSpPr>
          <p:nvPr/>
        </p:nvSpPr>
        <p:spPr bwMode="auto">
          <a:xfrm>
            <a:off x="6659363" y="2299895"/>
            <a:ext cx="657911" cy="663798"/>
          </a:xfrm>
          <a:prstGeom prst="ellipse">
            <a:avLst/>
          </a:prstGeom>
          <a:solidFill>
            <a:schemeClr val="accent5"/>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 name="Oval 13">
            <a:extLst>
              <a:ext uri="{FF2B5EF4-FFF2-40B4-BE49-F238E27FC236}">
                <a16:creationId xmlns:a16="http://schemas.microsoft.com/office/drawing/2014/main" id="{95719DD7-8753-400D-9559-D768131D5887}"/>
              </a:ext>
            </a:extLst>
          </p:cNvPr>
          <p:cNvSpPr>
            <a:spLocks noChangeArrowheads="1"/>
          </p:cNvSpPr>
          <p:nvPr/>
        </p:nvSpPr>
        <p:spPr bwMode="auto">
          <a:xfrm>
            <a:off x="5445807" y="2297622"/>
            <a:ext cx="657911" cy="663798"/>
          </a:xfrm>
          <a:prstGeom prst="ellipse">
            <a:avLst/>
          </a:prstGeom>
          <a:solidFill>
            <a:schemeClr val="accent4"/>
          </a:solidFill>
          <a:ln w="6350">
            <a:solidFill>
              <a:schemeClr val="bg1"/>
            </a:solid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14">
            <a:extLst>
              <a:ext uri="{FF2B5EF4-FFF2-40B4-BE49-F238E27FC236}">
                <a16:creationId xmlns:a16="http://schemas.microsoft.com/office/drawing/2014/main" id="{67C359BE-FB9B-4973-8087-3183F2475C89}"/>
              </a:ext>
            </a:extLst>
          </p:cNvPr>
          <p:cNvSpPr>
            <a:spLocks/>
          </p:cNvSpPr>
          <p:nvPr/>
        </p:nvSpPr>
        <p:spPr bwMode="auto">
          <a:xfrm>
            <a:off x="3894772" y="1962313"/>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15">
            <a:extLst>
              <a:ext uri="{FF2B5EF4-FFF2-40B4-BE49-F238E27FC236}">
                <a16:creationId xmlns:a16="http://schemas.microsoft.com/office/drawing/2014/main" id="{AAFFFE2A-36F0-49DE-8A09-1028C529630F}"/>
              </a:ext>
            </a:extLst>
          </p:cNvPr>
          <p:cNvSpPr>
            <a:spLocks/>
          </p:cNvSpPr>
          <p:nvPr/>
        </p:nvSpPr>
        <p:spPr bwMode="auto">
          <a:xfrm>
            <a:off x="2677807" y="2536316"/>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16">
            <a:extLst>
              <a:ext uri="{FF2B5EF4-FFF2-40B4-BE49-F238E27FC236}">
                <a16:creationId xmlns:a16="http://schemas.microsoft.com/office/drawing/2014/main" id="{DAB50A8C-2832-4803-9C8D-AFB98FDE75A8}"/>
              </a:ext>
            </a:extLst>
          </p:cNvPr>
          <p:cNvSpPr>
            <a:spLocks/>
          </p:cNvSpPr>
          <p:nvPr/>
        </p:nvSpPr>
        <p:spPr bwMode="auto">
          <a:xfrm>
            <a:off x="6328702" y="1962313"/>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5" name="Freeform 17">
            <a:extLst>
              <a:ext uri="{FF2B5EF4-FFF2-40B4-BE49-F238E27FC236}">
                <a16:creationId xmlns:a16="http://schemas.microsoft.com/office/drawing/2014/main" id="{2291BFC8-6EF6-47CB-AF83-CCD5C44A06CD}"/>
              </a:ext>
            </a:extLst>
          </p:cNvPr>
          <p:cNvSpPr>
            <a:spLocks/>
          </p:cNvSpPr>
          <p:nvPr/>
        </p:nvSpPr>
        <p:spPr bwMode="auto">
          <a:xfrm>
            <a:off x="5110601" y="2536316"/>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6" name="Rectangle 24">
            <a:extLst>
              <a:ext uri="{FF2B5EF4-FFF2-40B4-BE49-F238E27FC236}">
                <a16:creationId xmlns:a16="http://schemas.microsoft.com/office/drawing/2014/main" id="{0039AC70-856E-430F-AFDE-874CC994A006}"/>
              </a:ext>
            </a:extLst>
          </p:cNvPr>
          <p:cNvSpPr>
            <a:spLocks noChangeArrowheads="1"/>
          </p:cNvSpPr>
          <p:nvPr/>
        </p:nvSpPr>
        <p:spPr bwMode="auto">
          <a:xfrm>
            <a:off x="1328898" y="3269636"/>
            <a:ext cx="1525711" cy="9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咀嚼</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p>
          <a:p>
            <a:pPr algn="ctr">
              <a:lnSpc>
                <a:spcPct val="120000"/>
              </a:lnSpc>
              <a:spcBef>
                <a:spcPts val="300"/>
              </a:spcBef>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Rectangle 24">
            <a:extLst>
              <a:ext uri="{FF2B5EF4-FFF2-40B4-BE49-F238E27FC236}">
                <a16:creationId xmlns:a16="http://schemas.microsoft.com/office/drawing/2014/main" id="{82250CDF-6D3D-422A-8E87-220EE5B87633}"/>
              </a:ext>
            </a:extLst>
          </p:cNvPr>
          <p:cNvSpPr>
            <a:spLocks noChangeArrowheads="1"/>
          </p:cNvSpPr>
          <p:nvPr/>
        </p:nvSpPr>
        <p:spPr bwMode="auto">
          <a:xfrm>
            <a:off x="2646006" y="1424562"/>
            <a:ext cx="1422297" cy="10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发音、美观</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p>
          <a:p>
            <a:pPr algn="ctr">
              <a:lnSpc>
                <a:spcPct val="120000"/>
              </a:lnSpc>
              <a:spcBef>
                <a:spcPts val="300"/>
              </a:spcBef>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24">
            <a:extLst>
              <a:ext uri="{FF2B5EF4-FFF2-40B4-BE49-F238E27FC236}">
                <a16:creationId xmlns:a16="http://schemas.microsoft.com/office/drawing/2014/main" id="{42C2CE3E-6B94-4FDF-9BD0-9B1371EF85F4}"/>
              </a:ext>
            </a:extLst>
          </p:cNvPr>
          <p:cNvSpPr>
            <a:spLocks noChangeArrowheads="1"/>
          </p:cNvSpPr>
          <p:nvPr/>
        </p:nvSpPr>
        <p:spPr bwMode="auto">
          <a:xfrm>
            <a:off x="3839128" y="3269636"/>
            <a:ext cx="1522593" cy="10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生长发育</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p>
          <a:p>
            <a:pPr algn="ctr">
              <a:lnSpc>
                <a:spcPct val="120000"/>
              </a:lnSpc>
              <a:spcBef>
                <a:spcPts val="300"/>
              </a:spcBef>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4">
            <a:extLst>
              <a:ext uri="{FF2B5EF4-FFF2-40B4-BE49-F238E27FC236}">
                <a16:creationId xmlns:a16="http://schemas.microsoft.com/office/drawing/2014/main" id="{475515EA-1495-48C7-BC32-AF20DA0B68B9}"/>
              </a:ext>
            </a:extLst>
          </p:cNvPr>
          <p:cNvSpPr>
            <a:spLocks noChangeArrowheads="1"/>
          </p:cNvSpPr>
          <p:nvPr/>
        </p:nvSpPr>
        <p:spPr bwMode="auto">
          <a:xfrm>
            <a:off x="6277169" y="3269636"/>
            <a:ext cx="1525711" cy="10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引导恒牙正常萌出</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p>
          <a:p>
            <a:pPr algn="ctr">
              <a:lnSpc>
                <a:spcPct val="120000"/>
              </a:lnSpc>
              <a:spcBef>
                <a:spcPts val="300"/>
              </a:spcBef>
            </a:pP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24">
            <a:extLst>
              <a:ext uri="{FF2B5EF4-FFF2-40B4-BE49-F238E27FC236}">
                <a16:creationId xmlns:a16="http://schemas.microsoft.com/office/drawing/2014/main" id="{BFB4712D-02DC-4A5F-9141-F75B224BAE63}"/>
              </a:ext>
            </a:extLst>
          </p:cNvPr>
          <p:cNvSpPr>
            <a:spLocks noChangeArrowheads="1"/>
          </p:cNvSpPr>
          <p:nvPr/>
        </p:nvSpPr>
        <p:spPr bwMode="auto">
          <a:xfrm>
            <a:off x="5063614" y="1424562"/>
            <a:ext cx="1422297" cy="10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心理健康</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p>
          <a:p>
            <a:pPr algn="ctr">
              <a:lnSpc>
                <a:spcPct val="120000"/>
              </a:lnSpc>
              <a:spcBef>
                <a:spcPts val="300"/>
              </a:spcBef>
            </a:pP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C23343A0-F60E-4DBE-A21B-D8EA1CDEB066}"/>
              </a:ext>
            </a:extLst>
          </p:cNvPr>
          <p:cNvGrpSpPr/>
          <p:nvPr/>
        </p:nvGrpSpPr>
        <p:grpSpPr>
          <a:xfrm>
            <a:off x="3256761" y="2513976"/>
            <a:ext cx="170414" cy="231090"/>
            <a:chOff x="9774238" y="912813"/>
            <a:chExt cx="209551" cy="284163"/>
          </a:xfrm>
        </p:grpSpPr>
        <p:sp>
          <p:nvSpPr>
            <p:cNvPr id="22" name="Freeform 22">
              <a:extLst>
                <a:ext uri="{FF2B5EF4-FFF2-40B4-BE49-F238E27FC236}">
                  <a16:creationId xmlns:a16="http://schemas.microsoft.com/office/drawing/2014/main" id="{0BCA5297-9A8A-4683-9160-9ED0AF1E2F16}"/>
                </a:ext>
              </a:extLst>
            </p:cNvPr>
            <p:cNvSpPr>
              <a:spLocks/>
            </p:cNvSpPr>
            <p:nvPr/>
          </p:nvSpPr>
          <p:spPr bwMode="auto">
            <a:xfrm>
              <a:off x="9893301" y="912813"/>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23">
              <a:extLst>
                <a:ext uri="{FF2B5EF4-FFF2-40B4-BE49-F238E27FC236}">
                  <a16:creationId xmlns:a16="http://schemas.microsoft.com/office/drawing/2014/main" id="{89ADFB11-7EAF-49E3-97C6-7429065612E7}"/>
                </a:ext>
              </a:extLst>
            </p:cNvPr>
            <p:cNvSpPr>
              <a:spLocks/>
            </p:cNvSpPr>
            <p:nvPr/>
          </p:nvSpPr>
          <p:spPr bwMode="auto">
            <a:xfrm>
              <a:off x="9774238" y="912813"/>
              <a:ext cx="209550" cy="284163"/>
            </a:xfrm>
            <a:custGeom>
              <a:avLst/>
              <a:gdLst>
                <a:gd name="T0" fmla="*/ 75 w 132"/>
                <a:gd name="T1" fmla="*/ 0 h 179"/>
                <a:gd name="T2" fmla="*/ 0 w 132"/>
                <a:gd name="T3" fmla="*/ 0 h 179"/>
                <a:gd name="T4" fmla="*/ 0 w 132"/>
                <a:gd name="T5" fmla="*/ 179 h 179"/>
                <a:gd name="T6" fmla="*/ 132 w 132"/>
                <a:gd name="T7" fmla="*/ 179 h 179"/>
                <a:gd name="T8" fmla="*/ 132 w 132"/>
                <a:gd name="T9" fmla="*/ 57 h 179"/>
              </a:gdLst>
              <a:ahLst/>
              <a:cxnLst>
                <a:cxn ang="0">
                  <a:pos x="T0" y="T1"/>
                </a:cxn>
                <a:cxn ang="0">
                  <a:pos x="T2" y="T3"/>
                </a:cxn>
                <a:cxn ang="0">
                  <a:pos x="T4" y="T5"/>
                </a:cxn>
                <a:cxn ang="0">
                  <a:pos x="T6" y="T7"/>
                </a:cxn>
                <a:cxn ang="0">
                  <a:pos x="T8" y="T9"/>
                </a:cxn>
              </a:cxnLst>
              <a:rect l="0" t="0" r="r" b="b"/>
              <a:pathLst>
                <a:path w="132" h="179">
                  <a:moveTo>
                    <a:pt x="75" y="0"/>
                  </a:moveTo>
                  <a:lnTo>
                    <a:pt x="0" y="0"/>
                  </a:lnTo>
                  <a:lnTo>
                    <a:pt x="0" y="179"/>
                  </a:lnTo>
                  <a:lnTo>
                    <a:pt x="132" y="179"/>
                  </a:lnTo>
                  <a:lnTo>
                    <a:pt x="132" y="57"/>
                  </a:ln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9E6360F6-6F88-45EB-9130-A2CDD1B87504}"/>
              </a:ext>
            </a:extLst>
          </p:cNvPr>
          <p:cNvGrpSpPr/>
          <p:nvPr/>
        </p:nvGrpSpPr>
        <p:grpSpPr>
          <a:xfrm>
            <a:off x="4439902" y="2515044"/>
            <a:ext cx="232380" cy="232380"/>
            <a:chOff x="11363326" y="-2538413"/>
            <a:chExt cx="285750" cy="285750"/>
          </a:xfrm>
        </p:grpSpPr>
        <p:sp>
          <p:nvSpPr>
            <p:cNvPr id="25" name="Oval 31">
              <a:extLst>
                <a:ext uri="{FF2B5EF4-FFF2-40B4-BE49-F238E27FC236}">
                  <a16:creationId xmlns:a16="http://schemas.microsoft.com/office/drawing/2014/main" id="{8158E26C-2969-4676-9FA2-780C4751B2BA}"/>
                </a:ext>
              </a:extLst>
            </p:cNvPr>
            <p:cNvSpPr>
              <a:spLocks noChangeArrowheads="1"/>
            </p:cNvSpPr>
            <p:nvPr/>
          </p:nvSpPr>
          <p:spPr bwMode="auto">
            <a:xfrm>
              <a:off x="11423651" y="-2297113"/>
              <a:ext cx="150813" cy="44450"/>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Rectangle 32">
              <a:extLst>
                <a:ext uri="{FF2B5EF4-FFF2-40B4-BE49-F238E27FC236}">
                  <a16:creationId xmlns:a16="http://schemas.microsoft.com/office/drawing/2014/main" id="{6D1C2F46-57CF-43F9-820A-FDF68003997E}"/>
                </a:ext>
              </a:extLst>
            </p:cNvPr>
            <p:cNvSpPr>
              <a:spLocks noChangeArrowheads="1"/>
            </p:cNvSpPr>
            <p:nvPr/>
          </p:nvSpPr>
          <p:spPr bwMode="auto">
            <a:xfrm>
              <a:off x="11363326" y="-2538413"/>
              <a:ext cx="285750" cy="195263"/>
            </a:xfrm>
            <a:prstGeom prst="rect">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Line 33">
              <a:extLst>
                <a:ext uri="{FF2B5EF4-FFF2-40B4-BE49-F238E27FC236}">
                  <a16:creationId xmlns:a16="http://schemas.microsoft.com/office/drawing/2014/main" id="{2C4B980D-367D-421F-817A-CA9F9EA3AAE1}"/>
                </a:ext>
              </a:extLst>
            </p:cNvPr>
            <p:cNvSpPr>
              <a:spLocks noChangeShapeType="1"/>
            </p:cNvSpPr>
            <p:nvPr/>
          </p:nvSpPr>
          <p:spPr bwMode="auto">
            <a:xfrm>
              <a:off x="11401426" y="-2508250"/>
              <a:ext cx="20955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Line 34">
              <a:extLst>
                <a:ext uri="{FF2B5EF4-FFF2-40B4-BE49-F238E27FC236}">
                  <a16:creationId xmlns:a16="http://schemas.microsoft.com/office/drawing/2014/main" id="{5F26F7CC-8386-4988-8697-E2C941D4F627}"/>
                </a:ext>
              </a:extLst>
            </p:cNvPr>
            <p:cNvSpPr>
              <a:spLocks noChangeShapeType="1"/>
            </p:cNvSpPr>
            <p:nvPr/>
          </p:nvSpPr>
          <p:spPr bwMode="auto">
            <a:xfrm>
              <a:off x="11522076" y="-2447925"/>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Line 35">
              <a:extLst>
                <a:ext uri="{FF2B5EF4-FFF2-40B4-BE49-F238E27FC236}">
                  <a16:creationId xmlns:a16="http://schemas.microsoft.com/office/drawing/2014/main" id="{E69E7AFF-4944-4831-B982-46E7D1674D50}"/>
                </a:ext>
              </a:extLst>
            </p:cNvPr>
            <p:cNvSpPr>
              <a:spLocks noChangeShapeType="1"/>
            </p:cNvSpPr>
            <p:nvPr/>
          </p:nvSpPr>
          <p:spPr bwMode="auto">
            <a:xfrm>
              <a:off x="11522076" y="-2417763"/>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Line 36">
              <a:extLst>
                <a:ext uri="{FF2B5EF4-FFF2-40B4-BE49-F238E27FC236}">
                  <a16:creationId xmlns:a16="http://schemas.microsoft.com/office/drawing/2014/main" id="{B3DACA15-3126-401B-B9B3-3FC7B082D53F}"/>
                </a:ext>
              </a:extLst>
            </p:cNvPr>
            <p:cNvSpPr>
              <a:spLocks noChangeShapeType="1"/>
            </p:cNvSpPr>
            <p:nvPr/>
          </p:nvSpPr>
          <p:spPr bwMode="auto">
            <a:xfrm>
              <a:off x="11522076" y="-2387600"/>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Line 37">
              <a:extLst>
                <a:ext uri="{FF2B5EF4-FFF2-40B4-BE49-F238E27FC236}">
                  <a16:creationId xmlns:a16="http://schemas.microsoft.com/office/drawing/2014/main" id="{69894D37-9448-4400-B714-3EEDA497A5BF}"/>
                </a:ext>
              </a:extLst>
            </p:cNvPr>
            <p:cNvSpPr>
              <a:spLocks noChangeShapeType="1"/>
            </p:cNvSpPr>
            <p:nvPr/>
          </p:nvSpPr>
          <p:spPr bwMode="auto">
            <a:xfrm flipV="1">
              <a:off x="11393488" y="-2409825"/>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Line 38">
              <a:extLst>
                <a:ext uri="{FF2B5EF4-FFF2-40B4-BE49-F238E27FC236}">
                  <a16:creationId xmlns:a16="http://schemas.microsoft.com/office/drawing/2014/main" id="{79945822-6EED-4EF2-B37D-828CB9D4893A}"/>
                </a:ext>
              </a:extLst>
            </p:cNvPr>
            <p:cNvSpPr>
              <a:spLocks noChangeShapeType="1"/>
            </p:cNvSpPr>
            <p:nvPr/>
          </p:nvSpPr>
          <p:spPr bwMode="auto">
            <a:xfrm flipV="1">
              <a:off x="11423651" y="-2439988"/>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Line 39">
              <a:extLst>
                <a:ext uri="{FF2B5EF4-FFF2-40B4-BE49-F238E27FC236}">
                  <a16:creationId xmlns:a16="http://schemas.microsoft.com/office/drawing/2014/main" id="{841E3E05-BE63-4DEB-AB8F-EF8A5E425390}"/>
                </a:ext>
              </a:extLst>
            </p:cNvPr>
            <p:cNvSpPr>
              <a:spLocks noChangeShapeType="1"/>
            </p:cNvSpPr>
            <p:nvPr/>
          </p:nvSpPr>
          <p:spPr bwMode="auto">
            <a:xfrm flipV="1">
              <a:off x="11453813" y="-2470150"/>
              <a:ext cx="0" cy="90488"/>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Line 40">
              <a:extLst>
                <a:ext uri="{FF2B5EF4-FFF2-40B4-BE49-F238E27FC236}">
                  <a16:creationId xmlns:a16="http://schemas.microsoft.com/office/drawing/2014/main" id="{2B35F824-E00C-455C-9B5F-FB94D52AD0C5}"/>
                </a:ext>
              </a:extLst>
            </p:cNvPr>
            <p:cNvSpPr>
              <a:spLocks noChangeShapeType="1"/>
            </p:cNvSpPr>
            <p:nvPr/>
          </p:nvSpPr>
          <p:spPr bwMode="auto">
            <a:xfrm flipV="1">
              <a:off x="11483976" y="-2439988"/>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Line 41">
              <a:extLst>
                <a:ext uri="{FF2B5EF4-FFF2-40B4-BE49-F238E27FC236}">
                  <a16:creationId xmlns:a16="http://schemas.microsoft.com/office/drawing/2014/main" id="{BA178F4C-8476-425A-BE36-298B0AF27403}"/>
                </a:ext>
              </a:extLst>
            </p:cNvPr>
            <p:cNvSpPr>
              <a:spLocks noChangeShapeType="1"/>
            </p:cNvSpPr>
            <p:nvPr/>
          </p:nvSpPr>
          <p:spPr bwMode="auto">
            <a:xfrm flipV="1">
              <a:off x="11498263" y="-2335213"/>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36" name="组合 35">
            <a:extLst>
              <a:ext uri="{FF2B5EF4-FFF2-40B4-BE49-F238E27FC236}">
                <a16:creationId xmlns:a16="http://schemas.microsoft.com/office/drawing/2014/main" id="{973E23C6-E142-487E-9C0D-6BC1B7EA79F4}"/>
              </a:ext>
            </a:extLst>
          </p:cNvPr>
          <p:cNvGrpSpPr/>
          <p:nvPr/>
        </p:nvGrpSpPr>
        <p:grpSpPr>
          <a:xfrm>
            <a:off x="2007676" y="2527375"/>
            <a:ext cx="232380" cy="207852"/>
            <a:chOff x="7043738" y="-1533525"/>
            <a:chExt cx="285750" cy="255588"/>
          </a:xfrm>
        </p:grpSpPr>
        <p:sp>
          <p:nvSpPr>
            <p:cNvPr id="37" name="Freeform 42">
              <a:extLst>
                <a:ext uri="{FF2B5EF4-FFF2-40B4-BE49-F238E27FC236}">
                  <a16:creationId xmlns:a16="http://schemas.microsoft.com/office/drawing/2014/main" id="{846FFB00-3E53-45B8-B9CA-A6CB4F34E8C2}"/>
                </a:ext>
              </a:extLst>
            </p:cNvPr>
            <p:cNvSpPr>
              <a:spLocks/>
            </p:cNvSpPr>
            <p:nvPr/>
          </p:nvSpPr>
          <p:spPr bwMode="auto">
            <a:xfrm>
              <a:off x="7043738" y="-1533525"/>
              <a:ext cx="285750" cy="255588"/>
            </a:xfrm>
            <a:custGeom>
              <a:avLst/>
              <a:gdLst>
                <a:gd name="T0" fmla="*/ 76 w 76"/>
                <a:gd name="T1" fmla="*/ 4 h 68"/>
                <a:gd name="T2" fmla="*/ 72 w 76"/>
                <a:gd name="T3" fmla="*/ 0 h 68"/>
                <a:gd name="T4" fmla="*/ 4 w 76"/>
                <a:gd name="T5" fmla="*/ 0 h 68"/>
                <a:gd name="T6" fmla="*/ 0 w 76"/>
                <a:gd name="T7" fmla="*/ 4 h 68"/>
                <a:gd name="T8" fmla="*/ 0 w 76"/>
                <a:gd name="T9" fmla="*/ 64 h 68"/>
                <a:gd name="T10" fmla="*/ 4 w 76"/>
                <a:gd name="T11" fmla="*/ 68 h 68"/>
                <a:gd name="T12" fmla="*/ 72 w 76"/>
                <a:gd name="T13" fmla="*/ 68 h 68"/>
                <a:gd name="T14" fmla="*/ 76 w 76"/>
                <a:gd name="T15" fmla="*/ 64 h 68"/>
                <a:gd name="T16" fmla="*/ 76 w 76"/>
                <a:gd name="T17"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8">
                  <a:moveTo>
                    <a:pt x="76" y="4"/>
                  </a:moveTo>
                  <a:cubicBezTo>
                    <a:pt x="76" y="2"/>
                    <a:pt x="74" y="0"/>
                    <a:pt x="72" y="0"/>
                  </a:cubicBezTo>
                  <a:cubicBezTo>
                    <a:pt x="4" y="0"/>
                    <a:pt x="4" y="0"/>
                    <a:pt x="4" y="0"/>
                  </a:cubicBezTo>
                  <a:cubicBezTo>
                    <a:pt x="2" y="0"/>
                    <a:pt x="0" y="2"/>
                    <a:pt x="0" y="4"/>
                  </a:cubicBezTo>
                  <a:cubicBezTo>
                    <a:pt x="0" y="64"/>
                    <a:pt x="0" y="64"/>
                    <a:pt x="0" y="64"/>
                  </a:cubicBezTo>
                  <a:cubicBezTo>
                    <a:pt x="0" y="66"/>
                    <a:pt x="2" y="68"/>
                    <a:pt x="4" y="68"/>
                  </a:cubicBezTo>
                  <a:cubicBezTo>
                    <a:pt x="72" y="68"/>
                    <a:pt x="72" y="68"/>
                    <a:pt x="72" y="68"/>
                  </a:cubicBezTo>
                  <a:cubicBezTo>
                    <a:pt x="74" y="68"/>
                    <a:pt x="76" y="66"/>
                    <a:pt x="76" y="64"/>
                  </a:cubicBezTo>
                  <a:lnTo>
                    <a:pt x="76" y="4"/>
                  </a:lnTo>
                  <a:close/>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Oval 43">
              <a:extLst>
                <a:ext uri="{FF2B5EF4-FFF2-40B4-BE49-F238E27FC236}">
                  <a16:creationId xmlns:a16="http://schemas.microsoft.com/office/drawing/2014/main" id="{FC7201B1-B689-499C-AD05-E4B5BF6953F8}"/>
                </a:ext>
              </a:extLst>
            </p:cNvPr>
            <p:cNvSpPr>
              <a:spLocks noChangeArrowheads="1"/>
            </p:cNvSpPr>
            <p:nvPr/>
          </p:nvSpPr>
          <p:spPr bwMode="auto">
            <a:xfrm>
              <a:off x="7089776" y="-1487488"/>
              <a:ext cx="44450" cy="44450"/>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44">
              <a:extLst>
                <a:ext uri="{FF2B5EF4-FFF2-40B4-BE49-F238E27FC236}">
                  <a16:creationId xmlns:a16="http://schemas.microsoft.com/office/drawing/2014/main" id="{E565E038-56F9-4A48-98EB-BA046FB3A472}"/>
                </a:ext>
              </a:extLst>
            </p:cNvPr>
            <p:cNvSpPr>
              <a:spLocks/>
            </p:cNvSpPr>
            <p:nvPr/>
          </p:nvSpPr>
          <p:spPr bwMode="auto">
            <a:xfrm>
              <a:off x="7067551" y="-1435100"/>
              <a:ext cx="239713" cy="90488"/>
            </a:xfrm>
            <a:custGeom>
              <a:avLst/>
              <a:gdLst>
                <a:gd name="T0" fmla="*/ 0 w 151"/>
                <a:gd name="T1" fmla="*/ 57 h 57"/>
                <a:gd name="T2" fmla="*/ 37 w 151"/>
                <a:gd name="T3" fmla="*/ 28 h 57"/>
                <a:gd name="T4" fmla="*/ 56 w 151"/>
                <a:gd name="T5" fmla="*/ 47 h 57"/>
                <a:gd name="T6" fmla="*/ 103 w 151"/>
                <a:gd name="T7" fmla="*/ 0 h 57"/>
                <a:gd name="T8" fmla="*/ 151 w 151"/>
                <a:gd name="T9" fmla="*/ 47 h 57"/>
              </a:gdLst>
              <a:ahLst/>
              <a:cxnLst>
                <a:cxn ang="0">
                  <a:pos x="T0" y="T1"/>
                </a:cxn>
                <a:cxn ang="0">
                  <a:pos x="T2" y="T3"/>
                </a:cxn>
                <a:cxn ang="0">
                  <a:pos x="T4" y="T5"/>
                </a:cxn>
                <a:cxn ang="0">
                  <a:pos x="T6" y="T7"/>
                </a:cxn>
                <a:cxn ang="0">
                  <a:pos x="T8" y="T9"/>
                </a:cxn>
              </a:cxnLst>
              <a:rect l="0" t="0" r="r" b="b"/>
              <a:pathLst>
                <a:path w="151" h="57">
                  <a:moveTo>
                    <a:pt x="0" y="57"/>
                  </a:moveTo>
                  <a:lnTo>
                    <a:pt x="37" y="28"/>
                  </a:lnTo>
                  <a:lnTo>
                    <a:pt x="56" y="47"/>
                  </a:lnTo>
                  <a:lnTo>
                    <a:pt x="103" y="0"/>
                  </a:lnTo>
                  <a:lnTo>
                    <a:pt x="151" y="47"/>
                  </a:ln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Line 45">
              <a:extLst>
                <a:ext uri="{FF2B5EF4-FFF2-40B4-BE49-F238E27FC236}">
                  <a16:creationId xmlns:a16="http://schemas.microsoft.com/office/drawing/2014/main" id="{D5B85EEC-8F0E-4129-831C-293319288FDC}"/>
                </a:ext>
              </a:extLst>
            </p:cNvPr>
            <p:cNvSpPr>
              <a:spLocks noChangeShapeType="1"/>
            </p:cNvSpPr>
            <p:nvPr/>
          </p:nvSpPr>
          <p:spPr bwMode="auto">
            <a:xfrm flipH="1">
              <a:off x="7202488" y="-1338263"/>
              <a:ext cx="104775"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Line 46">
              <a:extLst>
                <a:ext uri="{FF2B5EF4-FFF2-40B4-BE49-F238E27FC236}">
                  <a16:creationId xmlns:a16="http://schemas.microsoft.com/office/drawing/2014/main" id="{8E355CF7-1E18-4032-B6EA-AD0D99128E7F}"/>
                </a:ext>
              </a:extLst>
            </p:cNvPr>
            <p:cNvSpPr>
              <a:spLocks noChangeShapeType="1"/>
            </p:cNvSpPr>
            <p:nvPr/>
          </p:nvSpPr>
          <p:spPr bwMode="auto">
            <a:xfrm flipH="1">
              <a:off x="7142163" y="-1308100"/>
              <a:ext cx="1651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42" name="组合 41">
            <a:extLst>
              <a:ext uri="{FF2B5EF4-FFF2-40B4-BE49-F238E27FC236}">
                <a16:creationId xmlns:a16="http://schemas.microsoft.com/office/drawing/2014/main" id="{95200897-B60C-4B66-8A9A-B58ED2D46418}"/>
              </a:ext>
            </a:extLst>
          </p:cNvPr>
          <p:cNvGrpSpPr/>
          <p:nvPr/>
        </p:nvGrpSpPr>
        <p:grpSpPr>
          <a:xfrm>
            <a:off x="6898368" y="2508462"/>
            <a:ext cx="179898" cy="242118"/>
            <a:chOff x="9758363" y="1408113"/>
            <a:chExt cx="211138" cy="284163"/>
          </a:xfrm>
        </p:grpSpPr>
        <p:sp>
          <p:nvSpPr>
            <p:cNvPr id="43" name="Freeform 20">
              <a:extLst>
                <a:ext uri="{FF2B5EF4-FFF2-40B4-BE49-F238E27FC236}">
                  <a16:creationId xmlns:a16="http://schemas.microsoft.com/office/drawing/2014/main" id="{5F872649-899F-415E-B6D1-EF0B60048C5D}"/>
                </a:ext>
              </a:extLst>
            </p:cNvPr>
            <p:cNvSpPr>
              <a:spLocks/>
            </p:cNvSpPr>
            <p:nvPr/>
          </p:nvSpPr>
          <p:spPr bwMode="auto">
            <a:xfrm>
              <a:off x="9758363" y="1452563"/>
              <a:ext cx="211138" cy="239713"/>
            </a:xfrm>
            <a:custGeom>
              <a:avLst/>
              <a:gdLst>
                <a:gd name="T0" fmla="*/ 6 w 56"/>
                <a:gd name="T1" fmla="*/ 0 h 64"/>
                <a:gd name="T2" fmla="*/ 2 w 56"/>
                <a:gd name="T3" fmla="*/ 0 h 64"/>
                <a:gd name="T4" fmla="*/ 0 w 56"/>
                <a:gd name="T5" fmla="*/ 2 h 64"/>
                <a:gd name="T6" fmla="*/ 0 w 56"/>
                <a:gd name="T7" fmla="*/ 62 h 64"/>
                <a:gd name="T8" fmla="*/ 2 w 56"/>
                <a:gd name="T9" fmla="*/ 64 h 64"/>
                <a:gd name="T10" fmla="*/ 54 w 56"/>
                <a:gd name="T11" fmla="*/ 64 h 64"/>
                <a:gd name="T12" fmla="*/ 56 w 56"/>
                <a:gd name="T13" fmla="*/ 62 h 64"/>
                <a:gd name="T14" fmla="*/ 56 w 56"/>
                <a:gd name="T15" fmla="*/ 2 h 64"/>
                <a:gd name="T16" fmla="*/ 54 w 56"/>
                <a:gd name="T17" fmla="*/ 0 h 64"/>
                <a:gd name="T18" fmla="*/ 50 w 5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4">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21">
              <a:extLst>
                <a:ext uri="{FF2B5EF4-FFF2-40B4-BE49-F238E27FC236}">
                  <a16:creationId xmlns:a16="http://schemas.microsoft.com/office/drawing/2014/main" id="{1AC11B42-5E65-4A01-8092-E61B73BB6F37}"/>
                </a:ext>
              </a:extLst>
            </p:cNvPr>
            <p:cNvSpPr>
              <a:spLocks/>
            </p:cNvSpPr>
            <p:nvPr/>
          </p:nvSpPr>
          <p:spPr bwMode="auto">
            <a:xfrm>
              <a:off x="9804401" y="1408113"/>
              <a:ext cx="119063" cy="60325"/>
            </a:xfrm>
            <a:custGeom>
              <a:avLst/>
              <a:gdLst>
                <a:gd name="T0" fmla="*/ 14 w 32"/>
                <a:gd name="T1" fmla="*/ 0 h 16"/>
                <a:gd name="T2" fmla="*/ 12 w 32"/>
                <a:gd name="T3" fmla="*/ 2 h 16"/>
                <a:gd name="T4" fmla="*/ 10 w 32"/>
                <a:gd name="T5" fmla="*/ 6 h 16"/>
                <a:gd name="T6" fmla="*/ 8 w 32"/>
                <a:gd name="T7" fmla="*/ 8 h 16"/>
                <a:gd name="T8" fmla="*/ 4 w 32"/>
                <a:gd name="T9" fmla="*/ 8 h 16"/>
                <a:gd name="T10" fmla="*/ 2 w 32"/>
                <a:gd name="T11" fmla="*/ 10 h 16"/>
                <a:gd name="T12" fmla="*/ 0 w 32"/>
                <a:gd name="T13" fmla="*/ 14 h 16"/>
                <a:gd name="T14" fmla="*/ 2 w 32"/>
                <a:gd name="T15" fmla="*/ 16 h 16"/>
                <a:gd name="T16" fmla="*/ 30 w 32"/>
                <a:gd name="T17" fmla="*/ 16 h 16"/>
                <a:gd name="T18" fmla="*/ 32 w 32"/>
                <a:gd name="T19" fmla="*/ 14 h 16"/>
                <a:gd name="T20" fmla="*/ 30 w 32"/>
                <a:gd name="T21" fmla="*/ 10 h 16"/>
                <a:gd name="T22" fmla="*/ 28 w 32"/>
                <a:gd name="T23" fmla="*/ 8 h 16"/>
                <a:gd name="T24" fmla="*/ 24 w 32"/>
                <a:gd name="T25" fmla="*/ 8 h 16"/>
                <a:gd name="T26" fmla="*/ 22 w 32"/>
                <a:gd name="T27" fmla="*/ 6 h 16"/>
                <a:gd name="T28" fmla="*/ 20 w 32"/>
                <a:gd name="T29" fmla="*/ 2 h 16"/>
                <a:gd name="T30" fmla="*/ 18 w 32"/>
                <a:gd name="T31" fmla="*/ 0 h 16"/>
                <a:gd name="T32" fmla="*/ 14 w 32"/>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45" name="组合 44">
            <a:extLst>
              <a:ext uri="{FF2B5EF4-FFF2-40B4-BE49-F238E27FC236}">
                <a16:creationId xmlns:a16="http://schemas.microsoft.com/office/drawing/2014/main" id="{D82C56EB-C855-49E1-B891-1DE99E8BB3C7}"/>
              </a:ext>
            </a:extLst>
          </p:cNvPr>
          <p:cNvGrpSpPr/>
          <p:nvPr/>
        </p:nvGrpSpPr>
        <p:grpSpPr>
          <a:xfrm>
            <a:off x="5676741" y="2497441"/>
            <a:ext cx="225584" cy="268876"/>
            <a:chOff x="6932613" y="-3332163"/>
            <a:chExt cx="314325" cy="374650"/>
          </a:xfrm>
        </p:grpSpPr>
        <p:sp>
          <p:nvSpPr>
            <p:cNvPr id="46" name="Oval 28">
              <a:extLst>
                <a:ext uri="{FF2B5EF4-FFF2-40B4-BE49-F238E27FC236}">
                  <a16:creationId xmlns:a16="http://schemas.microsoft.com/office/drawing/2014/main" id="{5AC36798-A0B1-47A9-8FEF-F9A63E689D63}"/>
                </a:ext>
              </a:extLst>
            </p:cNvPr>
            <p:cNvSpPr>
              <a:spLocks noChangeArrowheads="1"/>
            </p:cNvSpPr>
            <p:nvPr/>
          </p:nvSpPr>
          <p:spPr bwMode="auto">
            <a:xfrm>
              <a:off x="6932613" y="-3271838"/>
              <a:ext cx="314325" cy="314325"/>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Line 29">
              <a:extLst>
                <a:ext uri="{FF2B5EF4-FFF2-40B4-BE49-F238E27FC236}">
                  <a16:creationId xmlns:a16="http://schemas.microsoft.com/office/drawing/2014/main" id="{A1C47D32-9199-4638-8530-778F816A414E}"/>
                </a:ext>
              </a:extLst>
            </p:cNvPr>
            <p:cNvSpPr>
              <a:spLocks noChangeShapeType="1"/>
            </p:cNvSpPr>
            <p:nvPr/>
          </p:nvSpPr>
          <p:spPr bwMode="auto">
            <a:xfrm flipV="1">
              <a:off x="7089775" y="-3241675"/>
              <a:ext cx="0" cy="1270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Line 30">
              <a:extLst>
                <a:ext uri="{FF2B5EF4-FFF2-40B4-BE49-F238E27FC236}">
                  <a16:creationId xmlns:a16="http://schemas.microsoft.com/office/drawing/2014/main" id="{23709894-86FD-4431-9055-837182790085}"/>
                </a:ext>
              </a:extLst>
            </p:cNvPr>
            <p:cNvSpPr>
              <a:spLocks noChangeShapeType="1"/>
            </p:cNvSpPr>
            <p:nvPr/>
          </p:nvSpPr>
          <p:spPr bwMode="auto">
            <a:xfrm>
              <a:off x="7089775" y="-3321050"/>
              <a:ext cx="0" cy="381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Line 31">
              <a:extLst>
                <a:ext uri="{FF2B5EF4-FFF2-40B4-BE49-F238E27FC236}">
                  <a16:creationId xmlns:a16="http://schemas.microsoft.com/office/drawing/2014/main" id="{D83416AD-87A4-4248-BD6C-22F243CC2177}"/>
                </a:ext>
              </a:extLst>
            </p:cNvPr>
            <p:cNvSpPr>
              <a:spLocks noChangeShapeType="1"/>
            </p:cNvSpPr>
            <p:nvPr/>
          </p:nvSpPr>
          <p:spPr bwMode="auto">
            <a:xfrm>
              <a:off x="7059613" y="-3332163"/>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Line 32">
              <a:extLst>
                <a:ext uri="{FF2B5EF4-FFF2-40B4-BE49-F238E27FC236}">
                  <a16:creationId xmlns:a16="http://schemas.microsoft.com/office/drawing/2014/main" id="{8E41E0B5-6663-47CE-853C-E95B05C5DCA2}"/>
                </a:ext>
              </a:extLst>
            </p:cNvPr>
            <p:cNvSpPr>
              <a:spLocks noChangeShapeType="1"/>
            </p:cNvSpPr>
            <p:nvPr/>
          </p:nvSpPr>
          <p:spPr bwMode="auto">
            <a:xfrm flipV="1">
              <a:off x="7089775" y="-3208338"/>
              <a:ext cx="93662" cy="936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Line 33">
              <a:extLst>
                <a:ext uri="{FF2B5EF4-FFF2-40B4-BE49-F238E27FC236}">
                  <a16:creationId xmlns:a16="http://schemas.microsoft.com/office/drawing/2014/main" id="{E641C2BF-0CAF-460B-BB2A-CDD16CFFE571}"/>
                </a:ext>
              </a:extLst>
            </p:cNvPr>
            <p:cNvSpPr>
              <a:spLocks noChangeShapeType="1"/>
            </p:cNvSpPr>
            <p:nvPr/>
          </p:nvSpPr>
          <p:spPr bwMode="auto">
            <a:xfrm flipV="1">
              <a:off x="7213600" y="-3271838"/>
              <a:ext cx="33337" cy="333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52" name="组合 51">
            <a:extLst>
              <a:ext uri="{FF2B5EF4-FFF2-40B4-BE49-F238E27FC236}">
                <a16:creationId xmlns:a16="http://schemas.microsoft.com/office/drawing/2014/main" id="{5FC97E5C-407A-4054-B818-7C03A7F1C980}"/>
              </a:ext>
            </a:extLst>
          </p:cNvPr>
          <p:cNvGrpSpPr/>
          <p:nvPr/>
        </p:nvGrpSpPr>
        <p:grpSpPr>
          <a:xfrm>
            <a:off x="174540" y="43591"/>
            <a:ext cx="2478718" cy="532503"/>
            <a:chOff x="174540" y="43591"/>
            <a:chExt cx="2478718" cy="532503"/>
          </a:xfrm>
        </p:grpSpPr>
        <p:sp>
          <p:nvSpPr>
            <p:cNvPr id="53" name="文本框 6">
              <a:extLst>
                <a:ext uri="{FF2B5EF4-FFF2-40B4-BE49-F238E27FC236}">
                  <a16:creationId xmlns:a16="http://schemas.microsoft.com/office/drawing/2014/main" id="{81175130-4472-4549-A385-EC5EFDEBA1AD}"/>
                </a:ext>
              </a:extLst>
            </p:cNvPr>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54" name="文本框 5">
              <a:extLst>
                <a:ext uri="{FF2B5EF4-FFF2-40B4-BE49-F238E27FC236}">
                  <a16:creationId xmlns:a16="http://schemas.microsoft.com/office/drawing/2014/main" id="{7A3EF414-C589-44C9-9041-F6F84DED1E2E}"/>
                </a:ext>
              </a:extLst>
            </p:cNvPr>
            <p:cNvSpPr txBox="1">
              <a:spLocks noChangeArrowheads="1"/>
            </p:cNvSpPr>
            <p:nvPr/>
          </p:nvSpPr>
          <p:spPr bwMode="auto">
            <a:xfrm>
              <a:off x="174540" y="43591"/>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乳牙的重要性</a:t>
              </a:r>
            </a:p>
          </p:txBody>
        </p:sp>
      </p:grpSp>
    </p:spTree>
    <p:extLst>
      <p:ext uri="{BB962C8B-B14F-4D97-AF65-F5344CB8AC3E}">
        <p14:creationId xmlns:p14="http://schemas.microsoft.com/office/powerpoint/2010/main" val="2682622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out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par>
                                <p:cTn id="13" presetID="16" presetClass="entr" presetSubtype="2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par>
                                <p:cTn id="16" presetID="16" presetClass="entr" presetSubtype="21"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1000"/>
                                        <p:tgtEl>
                                          <p:spTgt spid="6"/>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1000"/>
                                        <p:tgtEl>
                                          <p:spTgt spid="7"/>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000"/>
                                        <p:tgtEl>
                                          <p:spTgt spid="9"/>
                                        </p:tgtEl>
                                      </p:cBhvr>
                                    </p:animEffect>
                                  </p:childTnLst>
                                </p:cTn>
                              </p:par>
                              <p:par>
                                <p:cTn id="28" presetID="16" presetClass="entr" presetSubtype="21"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1000"/>
                                        <p:tgtEl>
                                          <p:spTgt spid="10"/>
                                        </p:tgtEl>
                                      </p:cBhvr>
                                    </p:animEffect>
                                  </p:childTnLst>
                                </p:cTn>
                              </p:par>
                              <p:par>
                                <p:cTn id="31" presetID="16" presetClass="entr" presetSubtype="21"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1000"/>
                                        <p:tgtEl>
                                          <p:spTgt spid="11"/>
                                        </p:tgtEl>
                                      </p:cBhvr>
                                    </p:animEffect>
                                  </p:childTnLst>
                                </p:cTn>
                              </p:par>
                              <p:par>
                                <p:cTn id="34" presetID="16" presetClass="entr" presetSubtype="21"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1000"/>
                                        <p:tgtEl>
                                          <p:spTgt spid="12"/>
                                        </p:tgtEl>
                                      </p:cBhvr>
                                    </p:animEffect>
                                  </p:childTnLst>
                                </p:cTn>
                              </p:par>
                              <p:par>
                                <p:cTn id="37" presetID="16" presetClass="entr" presetSubtype="21" fill="hold" grpId="0"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1000"/>
                                        <p:tgtEl>
                                          <p:spTgt spid="13"/>
                                        </p:tgtEl>
                                      </p:cBhvr>
                                    </p:animEffect>
                                  </p:childTnLst>
                                </p:cTn>
                              </p:par>
                              <p:par>
                                <p:cTn id="40" presetID="16" presetClass="entr" presetSubtype="21"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1000"/>
                                        <p:tgtEl>
                                          <p:spTgt spid="14"/>
                                        </p:tgtEl>
                                      </p:cBhvr>
                                    </p:animEffect>
                                  </p:childTnLst>
                                </p:cTn>
                              </p:par>
                              <p:par>
                                <p:cTn id="43" presetID="16" presetClass="entr" presetSubtype="21"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1000"/>
                                        <p:tgtEl>
                                          <p:spTgt spid="15"/>
                                        </p:tgtEl>
                                      </p:cBhvr>
                                    </p:animEffect>
                                  </p:childTnLst>
                                </p:cTn>
                              </p:par>
                              <p:par>
                                <p:cTn id="46" presetID="16" presetClass="entr" presetSubtype="21" fill="hold" grpId="0" nodeType="withEffect">
                                  <p:stCondLst>
                                    <p:cond delay="50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1000"/>
                                        <p:tgtEl>
                                          <p:spTgt spid="16"/>
                                        </p:tgtEl>
                                      </p:cBhvr>
                                    </p:animEffect>
                                  </p:childTnLst>
                                </p:cTn>
                              </p:par>
                              <p:par>
                                <p:cTn id="49" presetID="16" presetClass="entr" presetSubtype="21"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1000"/>
                                        <p:tgtEl>
                                          <p:spTgt spid="17"/>
                                        </p:tgtEl>
                                      </p:cBhvr>
                                    </p:animEffect>
                                  </p:childTnLst>
                                </p:cTn>
                              </p:par>
                              <p:par>
                                <p:cTn id="52" presetID="16" presetClass="entr" presetSubtype="21"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1000"/>
                                        <p:tgtEl>
                                          <p:spTgt spid="18"/>
                                        </p:tgtEl>
                                      </p:cBhvr>
                                    </p:animEffect>
                                  </p:childTnLst>
                                </p:cTn>
                              </p:par>
                              <p:par>
                                <p:cTn id="55" presetID="16" presetClass="entr" presetSubtype="21" fill="hold" grpId="0" nodeType="withEffect">
                                  <p:stCondLst>
                                    <p:cond delay="50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1000"/>
                                        <p:tgtEl>
                                          <p:spTgt spid="19"/>
                                        </p:tgtEl>
                                      </p:cBhvr>
                                    </p:animEffect>
                                  </p:childTnLst>
                                </p:cTn>
                              </p:par>
                              <p:par>
                                <p:cTn id="58" presetID="16" presetClass="entr" presetSubtype="21" fill="hold" grpId="0" nodeType="withEffect">
                                  <p:stCondLst>
                                    <p:cond delay="50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1000"/>
                                        <p:tgtEl>
                                          <p:spTgt spid="20"/>
                                        </p:tgtEl>
                                      </p:cBhvr>
                                    </p:animEffect>
                                  </p:childTnLst>
                                </p:cTn>
                              </p:par>
                              <p:par>
                                <p:cTn id="61" presetID="16" presetClass="entr" presetSubtype="21" fill="hold" nodeType="withEffect">
                                  <p:stCondLst>
                                    <p:cond delay="50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1000"/>
                                        <p:tgtEl>
                                          <p:spTgt spid="21"/>
                                        </p:tgtEl>
                                      </p:cBhvr>
                                    </p:animEffect>
                                  </p:childTnLst>
                                </p:cTn>
                              </p:par>
                              <p:par>
                                <p:cTn id="64" presetID="16" presetClass="entr" presetSubtype="21" fill="hold" nodeType="withEffect">
                                  <p:stCondLst>
                                    <p:cond delay="50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1000"/>
                                        <p:tgtEl>
                                          <p:spTgt spid="24"/>
                                        </p:tgtEl>
                                      </p:cBhvr>
                                    </p:animEffect>
                                  </p:childTnLst>
                                </p:cTn>
                              </p:par>
                              <p:par>
                                <p:cTn id="67" presetID="16" presetClass="entr" presetSubtype="21" fill="hold" nodeType="withEffect">
                                  <p:stCondLst>
                                    <p:cond delay="50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1000"/>
                                        <p:tgtEl>
                                          <p:spTgt spid="36"/>
                                        </p:tgtEl>
                                      </p:cBhvr>
                                    </p:animEffect>
                                  </p:childTnLst>
                                </p:cTn>
                              </p:par>
                              <p:par>
                                <p:cTn id="70" presetID="16" presetClass="entr" presetSubtype="21" fill="hold" nodeType="withEffect">
                                  <p:stCondLst>
                                    <p:cond delay="500"/>
                                  </p:stCondLst>
                                  <p:childTnLst>
                                    <p:set>
                                      <p:cBhvr>
                                        <p:cTn id="71" dur="1" fill="hold">
                                          <p:stCondLst>
                                            <p:cond delay="0"/>
                                          </p:stCondLst>
                                        </p:cTn>
                                        <p:tgtEl>
                                          <p:spTgt spid="42"/>
                                        </p:tgtEl>
                                        <p:attrNameLst>
                                          <p:attrName>style.visibility</p:attrName>
                                        </p:attrNameLst>
                                      </p:cBhvr>
                                      <p:to>
                                        <p:strVal val="visible"/>
                                      </p:to>
                                    </p:set>
                                    <p:animEffect transition="in" filter="barn(inVertical)">
                                      <p:cBhvr>
                                        <p:cTn id="72" dur="1000"/>
                                        <p:tgtEl>
                                          <p:spTgt spid="42"/>
                                        </p:tgtEl>
                                      </p:cBhvr>
                                    </p:animEffect>
                                  </p:childTnLst>
                                </p:cTn>
                              </p:par>
                              <p:par>
                                <p:cTn id="73" presetID="16" presetClass="entr" presetSubtype="21" fill="hold" nodeType="withEffect">
                                  <p:stCondLst>
                                    <p:cond delay="50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63">
            <a:extLst>
              <a:ext uri="{FF2B5EF4-FFF2-40B4-BE49-F238E27FC236}">
                <a16:creationId xmlns:a16="http://schemas.microsoft.com/office/drawing/2014/main" id="{454DC751-A6BC-46B5-9B46-86E9E1478B5C}"/>
              </a:ext>
            </a:extLst>
          </p:cNvPr>
          <p:cNvSpPr/>
          <p:nvPr/>
        </p:nvSpPr>
        <p:spPr>
          <a:xfrm>
            <a:off x="3065643" y="1509783"/>
            <a:ext cx="1222597" cy="1205265"/>
          </a:xfrm>
          <a:custGeom>
            <a:avLst/>
            <a:gdLst>
              <a:gd name="connsiteX0" fmla="*/ 615064 w 1870190"/>
              <a:gd name="connsiteY0" fmla="*/ 0 h 1843677"/>
              <a:gd name="connsiteX1" fmla="*/ 1049979 w 1870190"/>
              <a:gd name="connsiteY1" fmla="*/ 180148 h 1843677"/>
              <a:gd name="connsiteX2" fmla="*/ 1870190 w 1870190"/>
              <a:gd name="connsiteY2" fmla="*/ 1000359 h 1843677"/>
              <a:gd name="connsiteX3" fmla="*/ 1828048 w 1870190"/>
              <a:gd name="connsiteY3" fmla="*/ 1002487 h 1843677"/>
              <a:gd name="connsiteX4" fmla="*/ 986041 w 1870190"/>
              <a:gd name="connsiteY4" fmla="*/ 1763755 h 1843677"/>
              <a:gd name="connsiteX5" fmla="*/ 973843 w 1870190"/>
              <a:gd name="connsiteY5" fmla="*/ 1843677 h 1843677"/>
              <a:gd name="connsiteX6" fmla="*/ 180147 w 1870190"/>
              <a:gd name="connsiteY6" fmla="*/ 1049981 h 1843677"/>
              <a:gd name="connsiteX7" fmla="*/ 180147 w 1870190"/>
              <a:gd name="connsiteY7" fmla="*/ 180148 h 1843677"/>
              <a:gd name="connsiteX8" fmla="*/ 615064 w 1870190"/>
              <a:gd name="connsiteY8" fmla="*/ 0 h 18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0190" h="1843677">
                <a:moveTo>
                  <a:pt x="615064" y="0"/>
                </a:moveTo>
                <a:cubicBezTo>
                  <a:pt x="772472" y="1"/>
                  <a:pt x="929881" y="60049"/>
                  <a:pt x="1049979" y="180148"/>
                </a:cubicBezTo>
                <a:lnTo>
                  <a:pt x="1870190" y="1000359"/>
                </a:lnTo>
                <a:lnTo>
                  <a:pt x="1828048" y="1002487"/>
                </a:lnTo>
                <a:cubicBezTo>
                  <a:pt x="1408674" y="1045077"/>
                  <a:pt x="1069131" y="1357708"/>
                  <a:pt x="986041" y="1763755"/>
                </a:cubicBezTo>
                <a:lnTo>
                  <a:pt x="973843" y="1843677"/>
                </a:lnTo>
                <a:lnTo>
                  <a:pt x="180147" y="1049981"/>
                </a:lnTo>
                <a:cubicBezTo>
                  <a:pt x="-60050" y="809784"/>
                  <a:pt x="-60050" y="420345"/>
                  <a:pt x="180147" y="180148"/>
                </a:cubicBezTo>
                <a:cubicBezTo>
                  <a:pt x="300246" y="60049"/>
                  <a:pt x="457654" y="1"/>
                  <a:pt x="615064"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任意多边形 64">
            <a:extLst>
              <a:ext uri="{FF2B5EF4-FFF2-40B4-BE49-F238E27FC236}">
                <a16:creationId xmlns:a16="http://schemas.microsoft.com/office/drawing/2014/main" id="{7FCA3722-0D2F-48C9-A44E-D72F424853AC}"/>
              </a:ext>
            </a:extLst>
          </p:cNvPr>
          <p:cNvSpPr/>
          <p:nvPr/>
        </p:nvSpPr>
        <p:spPr>
          <a:xfrm>
            <a:off x="4400613" y="1523169"/>
            <a:ext cx="1212379" cy="1231224"/>
          </a:xfrm>
          <a:custGeom>
            <a:avLst/>
            <a:gdLst>
              <a:gd name="connsiteX0" fmla="*/ 1239496 w 1854559"/>
              <a:gd name="connsiteY0" fmla="*/ 0 h 1883386"/>
              <a:gd name="connsiteX1" fmla="*/ 1674412 w 1854559"/>
              <a:gd name="connsiteY1" fmla="*/ 180147 h 1883386"/>
              <a:gd name="connsiteX2" fmla="*/ 1674413 w 1854559"/>
              <a:gd name="connsiteY2" fmla="*/ 1049980 h 1883386"/>
              <a:gd name="connsiteX3" fmla="*/ 841007 w 1854559"/>
              <a:gd name="connsiteY3" fmla="*/ 1883386 h 1883386"/>
              <a:gd name="connsiteX4" fmla="*/ 838743 w 1854559"/>
              <a:gd name="connsiteY4" fmla="*/ 1838559 h 1883386"/>
              <a:gd name="connsiteX5" fmla="*/ 77475 w 1854559"/>
              <a:gd name="connsiteY5" fmla="*/ 996552 h 1883386"/>
              <a:gd name="connsiteX6" fmla="*/ 0 w 1854559"/>
              <a:gd name="connsiteY6" fmla="*/ 984728 h 1883386"/>
              <a:gd name="connsiteX7" fmla="*/ 804580 w 1854559"/>
              <a:gd name="connsiteY7" fmla="*/ 180147 h 1883386"/>
              <a:gd name="connsiteX8" fmla="*/ 1239496 w 1854559"/>
              <a:gd name="connsiteY8" fmla="*/ 0 h 18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559" h="1883386">
                <a:moveTo>
                  <a:pt x="1239496" y="0"/>
                </a:moveTo>
                <a:cubicBezTo>
                  <a:pt x="1396905" y="0"/>
                  <a:pt x="1554314" y="60049"/>
                  <a:pt x="1674412" y="180147"/>
                </a:cubicBezTo>
                <a:cubicBezTo>
                  <a:pt x="1914609" y="420344"/>
                  <a:pt x="1914609" y="809783"/>
                  <a:pt x="1674413" y="1049980"/>
                </a:cubicBezTo>
                <a:lnTo>
                  <a:pt x="841007" y="1883386"/>
                </a:lnTo>
                <a:lnTo>
                  <a:pt x="838743" y="1838559"/>
                </a:lnTo>
                <a:cubicBezTo>
                  <a:pt x="796153" y="1419185"/>
                  <a:pt x="483523" y="1079642"/>
                  <a:pt x="77475" y="996552"/>
                </a:cubicBezTo>
                <a:lnTo>
                  <a:pt x="0" y="984728"/>
                </a:lnTo>
                <a:lnTo>
                  <a:pt x="804580" y="180147"/>
                </a:lnTo>
                <a:cubicBezTo>
                  <a:pt x="924679" y="60049"/>
                  <a:pt x="1082088" y="0"/>
                  <a:pt x="1239496" y="0"/>
                </a:cubicBezTo>
                <a:close/>
              </a:path>
            </a:pathLst>
          </a:cu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任意多边形 65">
            <a:extLst>
              <a:ext uri="{FF2B5EF4-FFF2-40B4-BE49-F238E27FC236}">
                <a16:creationId xmlns:a16="http://schemas.microsoft.com/office/drawing/2014/main" id="{66AF1D74-2EF5-4FE7-9C98-F43D78427B39}"/>
              </a:ext>
            </a:extLst>
          </p:cNvPr>
          <p:cNvSpPr/>
          <p:nvPr/>
        </p:nvSpPr>
        <p:spPr>
          <a:xfrm>
            <a:off x="4399013" y="2825820"/>
            <a:ext cx="1217348" cy="1234681"/>
          </a:xfrm>
          <a:custGeom>
            <a:avLst/>
            <a:gdLst>
              <a:gd name="connsiteX0" fmla="*/ 843318 w 1862160"/>
              <a:gd name="connsiteY0" fmla="*/ 0 h 1888674"/>
              <a:gd name="connsiteX1" fmla="*/ 1682013 w 1862160"/>
              <a:gd name="connsiteY1" fmla="*/ 838695 h 1888674"/>
              <a:gd name="connsiteX2" fmla="*/ 1682013 w 1862160"/>
              <a:gd name="connsiteY2" fmla="*/ 1708527 h 1888674"/>
              <a:gd name="connsiteX3" fmla="*/ 812180 w 1862160"/>
              <a:gd name="connsiteY3" fmla="*/ 1708527 h 1888674"/>
              <a:gd name="connsiteX4" fmla="*/ 0 w 1862160"/>
              <a:gd name="connsiteY4" fmla="*/ 896347 h 1888674"/>
              <a:gd name="connsiteX5" fmla="*/ 79922 w 1862160"/>
              <a:gd name="connsiteY5" fmla="*/ 884149 h 1888674"/>
              <a:gd name="connsiteX6" fmla="*/ 841190 w 1862160"/>
              <a:gd name="connsiteY6" fmla="*/ 42142 h 1888674"/>
              <a:gd name="connsiteX7" fmla="*/ 843318 w 1862160"/>
              <a:gd name="connsiteY7" fmla="*/ 0 h 18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160" h="1888674">
                <a:moveTo>
                  <a:pt x="843318" y="0"/>
                </a:moveTo>
                <a:lnTo>
                  <a:pt x="1682013" y="838695"/>
                </a:lnTo>
                <a:cubicBezTo>
                  <a:pt x="1922209" y="1078891"/>
                  <a:pt x="1922209" y="1468330"/>
                  <a:pt x="1682013" y="1708527"/>
                </a:cubicBezTo>
                <a:cubicBezTo>
                  <a:pt x="1441816" y="1948724"/>
                  <a:pt x="1052377" y="1948724"/>
                  <a:pt x="812180" y="1708527"/>
                </a:cubicBezTo>
                <a:lnTo>
                  <a:pt x="0" y="896347"/>
                </a:lnTo>
                <a:lnTo>
                  <a:pt x="79922" y="884149"/>
                </a:lnTo>
                <a:cubicBezTo>
                  <a:pt x="485970" y="801060"/>
                  <a:pt x="798600" y="461516"/>
                  <a:pt x="841190" y="42142"/>
                </a:cubicBezTo>
                <a:lnTo>
                  <a:pt x="843318" y="0"/>
                </a:lnTo>
                <a:close/>
              </a:path>
            </a:pathLst>
          </a:cu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任意多边形 66">
            <a:extLst>
              <a:ext uri="{FF2B5EF4-FFF2-40B4-BE49-F238E27FC236}">
                <a16:creationId xmlns:a16="http://schemas.microsoft.com/office/drawing/2014/main" id="{AEECAC38-53C4-465A-89F8-392709B418BB}"/>
              </a:ext>
            </a:extLst>
          </p:cNvPr>
          <p:cNvSpPr/>
          <p:nvPr/>
        </p:nvSpPr>
        <p:spPr>
          <a:xfrm>
            <a:off x="3062274" y="2865010"/>
            <a:ext cx="1227723" cy="1208877"/>
          </a:xfrm>
          <a:custGeom>
            <a:avLst/>
            <a:gdLst>
              <a:gd name="connsiteX0" fmla="*/ 979371 w 1878030"/>
              <a:gd name="connsiteY0" fmla="*/ 0 h 1849202"/>
              <a:gd name="connsiteX1" fmla="*/ 991195 w 1878030"/>
              <a:gd name="connsiteY1" fmla="*/ 77475 h 1849202"/>
              <a:gd name="connsiteX2" fmla="*/ 1833202 w 1878030"/>
              <a:gd name="connsiteY2" fmla="*/ 838743 h 1849202"/>
              <a:gd name="connsiteX3" fmla="*/ 1878030 w 1878030"/>
              <a:gd name="connsiteY3" fmla="*/ 841007 h 1849202"/>
              <a:gd name="connsiteX4" fmla="*/ 1049980 w 1878030"/>
              <a:gd name="connsiteY4" fmla="*/ 1669055 h 1849202"/>
              <a:gd name="connsiteX5" fmla="*/ 180148 w 1878030"/>
              <a:gd name="connsiteY5" fmla="*/ 1669055 h 1849202"/>
              <a:gd name="connsiteX6" fmla="*/ 0 w 1878030"/>
              <a:gd name="connsiteY6" fmla="*/ 1234138 h 1849202"/>
              <a:gd name="connsiteX7" fmla="*/ 180148 w 1878030"/>
              <a:gd name="connsiteY7" fmla="*/ 799223 h 1849202"/>
              <a:gd name="connsiteX8" fmla="*/ 979371 w 1878030"/>
              <a:gd name="connsiteY8" fmla="*/ 0 h 18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030" h="1849202">
                <a:moveTo>
                  <a:pt x="979371" y="0"/>
                </a:moveTo>
                <a:lnTo>
                  <a:pt x="991195" y="77475"/>
                </a:lnTo>
                <a:cubicBezTo>
                  <a:pt x="1074285" y="483523"/>
                  <a:pt x="1413828" y="796153"/>
                  <a:pt x="1833202" y="838743"/>
                </a:cubicBezTo>
                <a:lnTo>
                  <a:pt x="1878030" y="841007"/>
                </a:lnTo>
                <a:lnTo>
                  <a:pt x="1049980" y="1669055"/>
                </a:lnTo>
                <a:cubicBezTo>
                  <a:pt x="809784" y="1909252"/>
                  <a:pt x="420345" y="1909252"/>
                  <a:pt x="180148" y="1669055"/>
                </a:cubicBezTo>
                <a:cubicBezTo>
                  <a:pt x="60049" y="1548956"/>
                  <a:pt x="1" y="1391548"/>
                  <a:pt x="0" y="1234138"/>
                </a:cubicBezTo>
                <a:cubicBezTo>
                  <a:pt x="1" y="1076730"/>
                  <a:pt x="60049" y="919321"/>
                  <a:pt x="180148" y="799223"/>
                </a:cubicBezTo>
                <a:lnTo>
                  <a:pt x="979371" y="0"/>
                </a:lnTo>
                <a:close/>
              </a:path>
            </a:pathLst>
          </a:cu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任意多边形 70">
            <a:extLst>
              <a:ext uri="{FF2B5EF4-FFF2-40B4-BE49-F238E27FC236}">
                <a16:creationId xmlns:a16="http://schemas.microsoft.com/office/drawing/2014/main" id="{0CE66AAF-E7BE-4A57-9DC0-F439486A0316}"/>
              </a:ext>
            </a:extLst>
          </p:cNvPr>
          <p:cNvSpPr/>
          <p:nvPr/>
        </p:nvSpPr>
        <p:spPr>
          <a:xfrm>
            <a:off x="3677442" y="2805857"/>
            <a:ext cx="647390" cy="631602"/>
          </a:xfrm>
          <a:custGeom>
            <a:avLst/>
            <a:gdLst>
              <a:gd name="connsiteX0" fmla="*/ 0 w 990303"/>
              <a:gd name="connsiteY0" fmla="*/ 0 h 966152"/>
              <a:gd name="connsiteX1" fmla="*/ 391212 w 990303"/>
              <a:gd name="connsiteY1" fmla="*/ 0 h 966152"/>
              <a:gd name="connsiteX2" fmla="*/ 400871 w 990303"/>
              <a:gd name="connsiteY2" fmla="*/ 95820 h 966152"/>
              <a:gd name="connsiteX3" fmla="*/ 990303 w 990303"/>
              <a:gd name="connsiteY3" fmla="*/ 576220 h 966152"/>
              <a:gd name="connsiteX4" fmla="*/ 990303 w 990303"/>
              <a:gd name="connsiteY4" fmla="*/ 966152 h 966152"/>
              <a:gd name="connsiteX5" fmla="*/ 3835 w 990303"/>
              <a:gd name="connsiteY5" fmla="*/ 75949 h 966152"/>
              <a:gd name="connsiteX6" fmla="*/ 0 w 990303"/>
              <a:gd name="connsiteY6" fmla="*/ 0 h 9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03" h="966152">
                <a:moveTo>
                  <a:pt x="0" y="0"/>
                </a:moveTo>
                <a:lnTo>
                  <a:pt x="391212" y="0"/>
                </a:lnTo>
                <a:lnTo>
                  <a:pt x="400871" y="95820"/>
                </a:lnTo>
                <a:cubicBezTo>
                  <a:pt x="456974" y="369984"/>
                  <a:pt x="699554" y="576220"/>
                  <a:pt x="990303" y="576220"/>
                </a:cubicBezTo>
                <a:lnTo>
                  <a:pt x="990303" y="966152"/>
                </a:lnTo>
                <a:cubicBezTo>
                  <a:pt x="476893" y="966152"/>
                  <a:pt x="54615" y="575963"/>
                  <a:pt x="3835" y="75949"/>
                </a:cubicBezTo>
                <a:lnTo>
                  <a:pt x="0" y="0"/>
                </a:lnTo>
                <a:close/>
              </a:path>
            </a:pathLst>
          </a:custGeom>
          <a:solidFill>
            <a:schemeClr val="accent3">
              <a:lumMod val="60000"/>
              <a:lumOff val="40000"/>
            </a:schemeClr>
          </a:solidFill>
          <a:ln w="12700" cap="flat" cmpd="sng" algn="ctr">
            <a:noFill/>
            <a:prstDash val="solid"/>
            <a:miter lim="800000"/>
          </a:ln>
          <a:effectLst/>
          <a:scene3d>
            <a:camera prst="orthographicFront"/>
            <a:lightRig rig="threePt" dir="t"/>
          </a:scene3d>
          <a:sp3d prstMaterial="softEdge"/>
        </p:spPr>
        <p:txBody>
          <a:bodyPr rtlCol="0" anchor="ctr"/>
          <a:lstStyle/>
          <a:p>
            <a:pPr algn="ctr" defTabSz="914400"/>
            <a:endParaRPr lang="zh-CN" altLang="en-US" sz="1800" kern="0">
              <a:solidFill>
                <a:prstClr val="white"/>
              </a:solidFill>
              <a:latin typeface="Calibri" panose="020F0502020204030204"/>
              <a:ea typeface="宋体" panose="02010600030101010101" pitchFamily="2" charset="-122"/>
            </a:endParaRPr>
          </a:p>
        </p:txBody>
      </p:sp>
      <p:sp>
        <p:nvSpPr>
          <p:cNvPr id="9" name="任意多边形 71">
            <a:extLst>
              <a:ext uri="{FF2B5EF4-FFF2-40B4-BE49-F238E27FC236}">
                <a16:creationId xmlns:a16="http://schemas.microsoft.com/office/drawing/2014/main" id="{0DD46F4F-E032-486C-ACF1-937ADFFFEF4A}"/>
              </a:ext>
            </a:extLst>
          </p:cNvPr>
          <p:cNvSpPr/>
          <p:nvPr/>
        </p:nvSpPr>
        <p:spPr>
          <a:xfrm>
            <a:off x="3676603" y="2141000"/>
            <a:ext cx="648229" cy="664857"/>
          </a:xfrm>
          <a:custGeom>
            <a:avLst/>
            <a:gdLst>
              <a:gd name="connsiteX0" fmla="*/ 991587 w 991587"/>
              <a:gd name="connsiteY0" fmla="*/ 0 h 1017022"/>
              <a:gd name="connsiteX1" fmla="*/ 991587 w 991587"/>
              <a:gd name="connsiteY1" fmla="*/ 389932 h 1017022"/>
              <a:gd name="connsiteX2" fmla="*/ 389932 w 991587"/>
              <a:gd name="connsiteY2" fmla="*/ 991587 h 1017022"/>
              <a:gd name="connsiteX3" fmla="*/ 392496 w 991587"/>
              <a:gd name="connsiteY3" fmla="*/ 1017022 h 1017022"/>
              <a:gd name="connsiteX4" fmla="*/ 1284 w 991587"/>
              <a:gd name="connsiteY4" fmla="*/ 1017022 h 1017022"/>
              <a:gd name="connsiteX5" fmla="*/ 0 w 991587"/>
              <a:gd name="connsiteY5" fmla="*/ 991587 h 1017022"/>
              <a:gd name="connsiteX6" fmla="*/ 991587 w 991587"/>
              <a:gd name="connsiteY6" fmla="*/ 0 h 10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587" h="1017022">
                <a:moveTo>
                  <a:pt x="991587" y="0"/>
                </a:moveTo>
                <a:lnTo>
                  <a:pt x="991587" y="389932"/>
                </a:lnTo>
                <a:cubicBezTo>
                  <a:pt x="659302" y="389932"/>
                  <a:pt x="389932" y="659302"/>
                  <a:pt x="389932" y="991587"/>
                </a:cubicBezTo>
                <a:lnTo>
                  <a:pt x="392496" y="1017022"/>
                </a:lnTo>
                <a:lnTo>
                  <a:pt x="1284" y="1017022"/>
                </a:lnTo>
                <a:lnTo>
                  <a:pt x="0" y="991587"/>
                </a:lnTo>
                <a:cubicBezTo>
                  <a:pt x="0" y="443949"/>
                  <a:pt x="443949" y="0"/>
                  <a:pt x="991587" y="0"/>
                </a:cubicBezTo>
                <a:close/>
              </a:path>
            </a:pathLst>
          </a:custGeom>
          <a:solidFill>
            <a:schemeClr val="accent1">
              <a:lumMod val="60000"/>
              <a:lumOff val="40000"/>
            </a:schemeClr>
          </a:solidFill>
          <a:ln w="12700" cap="flat" cmpd="sng" algn="ctr">
            <a:noFill/>
            <a:prstDash val="solid"/>
            <a:miter lim="800000"/>
          </a:ln>
          <a:effectLst/>
          <a:scene3d>
            <a:camera prst="orthographicFront"/>
            <a:lightRig rig="threePt" dir="t"/>
          </a:scene3d>
          <a:sp3d prstMaterial="soft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72">
            <a:extLst>
              <a:ext uri="{FF2B5EF4-FFF2-40B4-BE49-F238E27FC236}">
                <a16:creationId xmlns:a16="http://schemas.microsoft.com/office/drawing/2014/main" id="{DAF68C48-1C09-4B36-A8A2-A3614ECCBB3A}"/>
              </a:ext>
            </a:extLst>
          </p:cNvPr>
          <p:cNvSpPr/>
          <p:nvPr/>
        </p:nvSpPr>
        <p:spPr>
          <a:xfrm>
            <a:off x="4324831" y="2805857"/>
            <a:ext cx="647390" cy="631602"/>
          </a:xfrm>
          <a:custGeom>
            <a:avLst/>
            <a:gdLst>
              <a:gd name="connsiteX0" fmla="*/ 599091 w 990303"/>
              <a:gd name="connsiteY0" fmla="*/ 0 h 966152"/>
              <a:gd name="connsiteX1" fmla="*/ 990303 w 990303"/>
              <a:gd name="connsiteY1" fmla="*/ 0 h 966152"/>
              <a:gd name="connsiteX2" fmla="*/ 986468 w 990303"/>
              <a:gd name="connsiteY2" fmla="*/ 75949 h 966152"/>
              <a:gd name="connsiteX3" fmla="*/ 0 w 990303"/>
              <a:gd name="connsiteY3" fmla="*/ 966152 h 966152"/>
              <a:gd name="connsiteX4" fmla="*/ 0 w 990303"/>
              <a:gd name="connsiteY4" fmla="*/ 576220 h 966152"/>
              <a:gd name="connsiteX5" fmla="*/ 589432 w 990303"/>
              <a:gd name="connsiteY5" fmla="*/ 95820 h 966152"/>
              <a:gd name="connsiteX6" fmla="*/ 599091 w 990303"/>
              <a:gd name="connsiteY6" fmla="*/ 0 h 9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03" h="966152">
                <a:moveTo>
                  <a:pt x="599091" y="0"/>
                </a:moveTo>
                <a:lnTo>
                  <a:pt x="990303" y="0"/>
                </a:lnTo>
                <a:lnTo>
                  <a:pt x="986468" y="75949"/>
                </a:lnTo>
                <a:cubicBezTo>
                  <a:pt x="935689" y="575963"/>
                  <a:pt x="513411" y="966152"/>
                  <a:pt x="0" y="966152"/>
                </a:cubicBezTo>
                <a:lnTo>
                  <a:pt x="0" y="576220"/>
                </a:lnTo>
                <a:cubicBezTo>
                  <a:pt x="290750" y="576220"/>
                  <a:pt x="533330" y="369984"/>
                  <a:pt x="589432" y="95820"/>
                </a:cubicBezTo>
                <a:lnTo>
                  <a:pt x="599091" y="0"/>
                </a:lnTo>
                <a:close/>
              </a:path>
            </a:pathLst>
          </a:custGeom>
          <a:solidFill>
            <a:schemeClr val="accent4">
              <a:lumMod val="60000"/>
              <a:lumOff val="40000"/>
            </a:schemeClr>
          </a:solidFill>
          <a:ln w="12700" cap="flat" cmpd="sng" algn="ctr">
            <a:noFill/>
            <a:prstDash val="solid"/>
            <a:miter lim="800000"/>
          </a:ln>
          <a:effectLst/>
          <a:scene3d>
            <a:camera prst="orthographicFront"/>
            <a:lightRig rig="threePt" dir="t"/>
          </a:scene3d>
          <a:sp3d prstMaterial="softEdge"/>
        </p:spPr>
        <p:txBody>
          <a:bodyPr rtlCol="0" anchor="ctr"/>
          <a:lstStyle/>
          <a:p>
            <a:pPr algn="ctr" defTabSz="914400"/>
            <a:endParaRPr lang="zh-CN" altLang="en-US" sz="1800" kern="0">
              <a:solidFill>
                <a:prstClr val="white"/>
              </a:solidFill>
              <a:latin typeface="Calibri" panose="020F0502020204030204"/>
              <a:ea typeface="宋体" panose="02010600030101010101" pitchFamily="2" charset="-122"/>
            </a:endParaRPr>
          </a:p>
        </p:txBody>
      </p:sp>
      <p:sp>
        <p:nvSpPr>
          <p:cNvPr id="11" name="任意多边形 73">
            <a:extLst>
              <a:ext uri="{FF2B5EF4-FFF2-40B4-BE49-F238E27FC236}">
                <a16:creationId xmlns:a16="http://schemas.microsoft.com/office/drawing/2014/main" id="{31C7BAAA-566B-4BD5-947A-CD87D323D110}"/>
              </a:ext>
            </a:extLst>
          </p:cNvPr>
          <p:cNvSpPr/>
          <p:nvPr/>
        </p:nvSpPr>
        <p:spPr>
          <a:xfrm>
            <a:off x="4324831" y="2141000"/>
            <a:ext cx="648229" cy="664857"/>
          </a:xfrm>
          <a:custGeom>
            <a:avLst/>
            <a:gdLst>
              <a:gd name="connsiteX0" fmla="*/ 0 w 991587"/>
              <a:gd name="connsiteY0" fmla="*/ 0 h 1017022"/>
              <a:gd name="connsiteX1" fmla="*/ 991587 w 991587"/>
              <a:gd name="connsiteY1" fmla="*/ 991587 h 1017022"/>
              <a:gd name="connsiteX2" fmla="*/ 990303 w 991587"/>
              <a:gd name="connsiteY2" fmla="*/ 1017022 h 1017022"/>
              <a:gd name="connsiteX3" fmla="*/ 599091 w 991587"/>
              <a:gd name="connsiteY3" fmla="*/ 1017022 h 1017022"/>
              <a:gd name="connsiteX4" fmla="*/ 601655 w 991587"/>
              <a:gd name="connsiteY4" fmla="*/ 991587 h 1017022"/>
              <a:gd name="connsiteX5" fmla="*/ 0 w 991587"/>
              <a:gd name="connsiteY5" fmla="*/ 389932 h 1017022"/>
              <a:gd name="connsiteX6" fmla="*/ 0 w 991587"/>
              <a:gd name="connsiteY6" fmla="*/ 0 h 10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587" h="1017022">
                <a:moveTo>
                  <a:pt x="0" y="0"/>
                </a:moveTo>
                <a:cubicBezTo>
                  <a:pt x="547638" y="0"/>
                  <a:pt x="991587" y="443949"/>
                  <a:pt x="991587" y="991587"/>
                </a:cubicBezTo>
                <a:lnTo>
                  <a:pt x="990303" y="1017022"/>
                </a:lnTo>
                <a:lnTo>
                  <a:pt x="599091" y="1017022"/>
                </a:lnTo>
                <a:lnTo>
                  <a:pt x="601655" y="991587"/>
                </a:lnTo>
                <a:cubicBezTo>
                  <a:pt x="601655" y="659302"/>
                  <a:pt x="332285" y="389932"/>
                  <a:pt x="0" y="389932"/>
                </a:cubicBezTo>
                <a:lnTo>
                  <a:pt x="0" y="0"/>
                </a:lnTo>
                <a:close/>
              </a:path>
            </a:pathLst>
          </a:custGeom>
          <a:solidFill>
            <a:schemeClr val="accent2">
              <a:lumMod val="60000"/>
              <a:lumOff val="40000"/>
            </a:schemeClr>
          </a:solidFill>
          <a:ln w="12700" cap="flat" cmpd="sng" algn="ctr">
            <a:noFill/>
            <a:prstDash val="solid"/>
            <a:miter lim="800000"/>
          </a:ln>
          <a:effectLst/>
          <a:scene3d>
            <a:camera prst="orthographicFront"/>
            <a:lightRig rig="threePt" dir="t"/>
          </a:scene3d>
          <a:sp3d prstMaterial="soft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a:extLst>
              <a:ext uri="{FF2B5EF4-FFF2-40B4-BE49-F238E27FC236}">
                <a16:creationId xmlns:a16="http://schemas.microsoft.com/office/drawing/2014/main" id="{8C23D13A-7EFD-41E3-91A2-005D8AE3E97E}"/>
              </a:ext>
            </a:extLst>
          </p:cNvPr>
          <p:cNvSpPr/>
          <p:nvPr/>
        </p:nvSpPr>
        <p:spPr>
          <a:xfrm>
            <a:off x="1025681" y="1747817"/>
            <a:ext cx="1927589" cy="890693"/>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endParaRPr lang="zh-CN" altLang="en-US" sz="1200" dirty="0">
              <a:solidFill>
                <a:schemeClr val="tx1">
                  <a:lumMod val="65000"/>
                  <a:lumOff val="35000"/>
                </a:schemeClr>
              </a:solidFill>
              <a:latin typeface="微软雅黑" panose="020B0503020204020204" pitchFamily="34" charset="-122"/>
              <a:ea typeface="微软雅黑"/>
            </a:endParaRPr>
          </a:p>
          <a:p>
            <a:pPr algn="r">
              <a:lnSpc>
                <a:spcPct val="150000"/>
              </a:lnSpc>
            </a:pPr>
            <a:endParaRPr lang="zh-CN" altLang="en-US" sz="1200" dirty="0">
              <a:solidFill>
                <a:schemeClr val="tx1">
                  <a:lumMod val="65000"/>
                  <a:lumOff val="35000"/>
                </a:schemeClr>
              </a:solidFill>
              <a:latin typeface="微软雅黑" panose="020B0503020204020204" pitchFamily="34" charset="-122"/>
              <a:ea typeface="微软雅黑"/>
            </a:endParaRPr>
          </a:p>
        </p:txBody>
      </p:sp>
      <p:sp>
        <p:nvSpPr>
          <p:cNvPr id="13" name="矩形 12">
            <a:extLst>
              <a:ext uri="{FF2B5EF4-FFF2-40B4-BE49-F238E27FC236}">
                <a16:creationId xmlns:a16="http://schemas.microsoft.com/office/drawing/2014/main" id="{C7453638-88FB-4E40-8070-66F3794D09B3}"/>
              </a:ext>
            </a:extLst>
          </p:cNvPr>
          <p:cNvSpPr/>
          <p:nvPr/>
        </p:nvSpPr>
        <p:spPr>
          <a:xfrm>
            <a:off x="1821229" y="1523169"/>
            <a:ext cx="1132041" cy="307777"/>
          </a:xfrm>
          <a:prstGeom prst="rect">
            <a:avLst/>
          </a:prstGeom>
        </p:spPr>
        <p:txBody>
          <a:bodyPr wrap="none">
            <a:spAutoFit/>
          </a:bodyPr>
          <a:lstStyle/>
          <a:p>
            <a:pPr algn="r"/>
            <a:r>
              <a:rPr lang="zh-CN" altLang="en-US" sz="1400" dirty="0">
                <a:solidFill>
                  <a:schemeClr val="accent1"/>
                </a:solidFill>
                <a:latin typeface="方正兰亭黑_GBK"/>
                <a:ea typeface="方正兰亭黑_GBK"/>
              </a:rPr>
              <a:t>乳牙、恒牙 </a:t>
            </a:r>
          </a:p>
        </p:txBody>
      </p:sp>
      <p:sp>
        <p:nvSpPr>
          <p:cNvPr id="14" name="矩形 13">
            <a:extLst>
              <a:ext uri="{FF2B5EF4-FFF2-40B4-BE49-F238E27FC236}">
                <a16:creationId xmlns:a16="http://schemas.microsoft.com/office/drawing/2014/main" id="{71A6810B-F85E-4DB3-B7F1-C50CC641299C}"/>
              </a:ext>
            </a:extLst>
          </p:cNvPr>
          <p:cNvSpPr/>
          <p:nvPr/>
        </p:nvSpPr>
        <p:spPr>
          <a:xfrm>
            <a:off x="1025669" y="3483179"/>
            <a:ext cx="1927589" cy="613694"/>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endParaRPr lang="zh-CN" altLang="en-US" sz="1200" dirty="0">
              <a:solidFill>
                <a:schemeClr val="tx1">
                  <a:lumMod val="65000"/>
                  <a:lumOff val="35000"/>
                </a:schemeClr>
              </a:solidFill>
              <a:latin typeface="微软雅黑" panose="020B0503020204020204" pitchFamily="34" charset="-122"/>
              <a:ea typeface="微软雅黑"/>
            </a:endParaRPr>
          </a:p>
        </p:txBody>
      </p:sp>
      <p:sp>
        <p:nvSpPr>
          <p:cNvPr id="15" name="矩形 14">
            <a:extLst>
              <a:ext uri="{FF2B5EF4-FFF2-40B4-BE49-F238E27FC236}">
                <a16:creationId xmlns:a16="http://schemas.microsoft.com/office/drawing/2014/main" id="{AFD942F1-4D64-4140-8021-73B7A2B59653}"/>
              </a:ext>
            </a:extLst>
          </p:cNvPr>
          <p:cNvSpPr/>
          <p:nvPr/>
        </p:nvSpPr>
        <p:spPr>
          <a:xfrm>
            <a:off x="1511837" y="3258531"/>
            <a:ext cx="1441421" cy="307777"/>
          </a:xfrm>
          <a:prstGeom prst="rect">
            <a:avLst/>
          </a:prstGeom>
        </p:spPr>
        <p:txBody>
          <a:bodyPr wrap="none">
            <a:spAutoFit/>
          </a:bodyPr>
          <a:lstStyle/>
          <a:p>
            <a:pPr algn="r"/>
            <a:r>
              <a:rPr lang="zh-CN" altLang="en-US" sz="1400" dirty="0">
                <a:solidFill>
                  <a:schemeClr val="accent3"/>
                </a:solidFill>
                <a:latin typeface="方正兰亭黑_GBK"/>
                <a:ea typeface="方正兰亭黑_GBK"/>
              </a:rPr>
              <a:t>口腔卫生不重视</a:t>
            </a:r>
          </a:p>
        </p:txBody>
      </p:sp>
      <p:sp>
        <p:nvSpPr>
          <p:cNvPr id="16" name="矩形 15">
            <a:extLst>
              <a:ext uri="{FF2B5EF4-FFF2-40B4-BE49-F238E27FC236}">
                <a16:creationId xmlns:a16="http://schemas.microsoft.com/office/drawing/2014/main" id="{2C625D9B-7910-4334-A9F0-6C1EC85813F5}"/>
              </a:ext>
            </a:extLst>
          </p:cNvPr>
          <p:cNvSpPr/>
          <p:nvPr/>
        </p:nvSpPr>
        <p:spPr>
          <a:xfrm>
            <a:off x="5688773" y="1729654"/>
            <a:ext cx="1927589" cy="613694"/>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17" name="矩形 16">
            <a:extLst>
              <a:ext uri="{FF2B5EF4-FFF2-40B4-BE49-F238E27FC236}">
                <a16:creationId xmlns:a16="http://schemas.microsoft.com/office/drawing/2014/main" id="{E9C826F6-7BD9-4FEA-8AE4-980B4DE70324}"/>
              </a:ext>
            </a:extLst>
          </p:cNvPr>
          <p:cNvSpPr/>
          <p:nvPr/>
        </p:nvSpPr>
        <p:spPr>
          <a:xfrm>
            <a:off x="5688773" y="1505006"/>
            <a:ext cx="952505" cy="307777"/>
          </a:xfrm>
          <a:prstGeom prst="rect">
            <a:avLst/>
          </a:prstGeom>
        </p:spPr>
        <p:txBody>
          <a:bodyPr wrap="none">
            <a:spAutoFit/>
          </a:bodyPr>
          <a:lstStyle/>
          <a:p>
            <a:r>
              <a:rPr lang="zh-CN" altLang="en-US" sz="1400" dirty="0">
                <a:solidFill>
                  <a:schemeClr val="accent2">
                    <a:lumMod val="75000"/>
                  </a:schemeClr>
                </a:solidFill>
                <a:latin typeface="方正兰亭黑_GBK"/>
                <a:ea typeface="方正兰亭黑_GBK"/>
              </a:rPr>
              <a:t>龋病常见 </a:t>
            </a:r>
          </a:p>
        </p:txBody>
      </p:sp>
      <p:sp>
        <p:nvSpPr>
          <p:cNvPr id="18" name="矩形 17">
            <a:extLst>
              <a:ext uri="{FF2B5EF4-FFF2-40B4-BE49-F238E27FC236}">
                <a16:creationId xmlns:a16="http://schemas.microsoft.com/office/drawing/2014/main" id="{C84BE6BB-093A-4FC9-886A-DE355F2B4B15}"/>
              </a:ext>
            </a:extLst>
          </p:cNvPr>
          <p:cNvSpPr/>
          <p:nvPr/>
        </p:nvSpPr>
        <p:spPr>
          <a:xfrm>
            <a:off x="5688773" y="3465016"/>
            <a:ext cx="1927589" cy="613694"/>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a:cs typeface="Arial" panose="020B0604020202020204" pitchFamily="34" charset="0"/>
              </a:rPr>
              <a:t>点击添加文本内容点击添加文本内容</a:t>
            </a:r>
          </a:p>
        </p:txBody>
      </p:sp>
      <p:sp>
        <p:nvSpPr>
          <p:cNvPr id="19" name="矩形 18">
            <a:extLst>
              <a:ext uri="{FF2B5EF4-FFF2-40B4-BE49-F238E27FC236}">
                <a16:creationId xmlns:a16="http://schemas.microsoft.com/office/drawing/2014/main" id="{000D5812-9DF0-43C7-994E-C57E38DD1002}"/>
              </a:ext>
            </a:extLst>
          </p:cNvPr>
          <p:cNvSpPr/>
          <p:nvPr/>
        </p:nvSpPr>
        <p:spPr>
          <a:xfrm>
            <a:off x="5688773" y="3240368"/>
            <a:ext cx="772969" cy="307777"/>
          </a:xfrm>
          <a:prstGeom prst="rect">
            <a:avLst/>
          </a:prstGeom>
        </p:spPr>
        <p:txBody>
          <a:bodyPr wrap="none">
            <a:spAutoFit/>
          </a:bodyPr>
          <a:lstStyle/>
          <a:p>
            <a:r>
              <a:rPr lang="zh-CN" altLang="en-US" sz="1400" dirty="0">
                <a:solidFill>
                  <a:schemeClr val="accent4"/>
                </a:solidFill>
                <a:latin typeface="方正兰亭黑_GBK"/>
                <a:ea typeface="方正兰亭黑_GBK"/>
              </a:rPr>
              <a:t>牙外伤 </a:t>
            </a:r>
          </a:p>
        </p:txBody>
      </p:sp>
      <p:sp>
        <p:nvSpPr>
          <p:cNvPr id="20" name="AutoShape 4">
            <a:extLst>
              <a:ext uri="{FF2B5EF4-FFF2-40B4-BE49-F238E27FC236}">
                <a16:creationId xmlns:a16="http://schemas.microsoft.com/office/drawing/2014/main" id="{5E125A70-6C25-4E60-B14D-75B15DAB2CC2}"/>
              </a:ext>
            </a:extLst>
          </p:cNvPr>
          <p:cNvSpPr/>
          <p:nvPr/>
        </p:nvSpPr>
        <p:spPr bwMode="auto">
          <a:xfrm>
            <a:off x="3276856" y="1696524"/>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nvGrpSpPr>
          <p:cNvPr id="21" name="Group 112">
            <a:extLst>
              <a:ext uri="{FF2B5EF4-FFF2-40B4-BE49-F238E27FC236}">
                <a16:creationId xmlns:a16="http://schemas.microsoft.com/office/drawing/2014/main" id="{F793E08D-ACBC-4181-99C2-9F442271035C}"/>
              </a:ext>
            </a:extLst>
          </p:cNvPr>
          <p:cNvGrpSpPr/>
          <p:nvPr/>
        </p:nvGrpSpPr>
        <p:grpSpPr>
          <a:xfrm>
            <a:off x="3339846" y="3405219"/>
            <a:ext cx="359779" cy="337063"/>
            <a:chOff x="5368132" y="3540125"/>
            <a:chExt cx="465138" cy="435769"/>
          </a:xfrm>
          <a:solidFill>
            <a:sysClr val="window" lastClr="FFFFFF"/>
          </a:solidFill>
        </p:grpSpPr>
        <p:sp>
          <p:nvSpPr>
            <p:cNvPr id="22" name="AutoShape 110">
              <a:extLst>
                <a:ext uri="{FF2B5EF4-FFF2-40B4-BE49-F238E27FC236}">
                  <a16:creationId xmlns:a16="http://schemas.microsoft.com/office/drawing/2014/main" id="{68ABFC17-1FA6-4C9F-A78C-B4EC855541EF}"/>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3" name="AutoShape 111">
              <a:extLst>
                <a:ext uri="{FF2B5EF4-FFF2-40B4-BE49-F238E27FC236}">
                  <a16:creationId xmlns:a16="http://schemas.microsoft.com/office/drawing/2014/main" id="{C044AA63-EE3E-4257-8957-0C0A743C43D6}"/>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24" name="组合 23">
            <a:extLst>
              <a:ext uri="{FF2B5EF4-FFF2-40B4-BE49-F238E27FC236}">
                <a16:creationId xmlns:a16="http://schemas.microsoft.com/office/drawing/2014/main" id="{573A1BA6-F80A-4AE7-8570-2D0451EEC5C5}"/>
              </a:ext>
            </a:extLst>
          </p:cNvPr>
          <p:cNvGrpSpPr/>
          <p:nvPr/>
        </p:nvGrpSpPr>
        <p:grpSpPr>
          <a:xfrm>
            <a:off x="5071862" y="1733882"/>
            <a:ext cx="246810" cy="359779"/>
            <a:chOff x="2528974" y="2863357"/>
            <a:chExt cx="246811" cy="359779"/>
          </a:xfrm>
          <a:solidFill>
            <a:sysClr val="window" lastClr="FFFFFF"/>
          </a:solidFill>
        </p:grpSpPr>
        <p:sp>
          <p:nvSpPr>
            <p:cNvPr id="25" name="AutoShape 113">
              <a:extLst>
                <a:ext uri="{FF2B5EF4-FFF2-40B4-BE49-F238E27FC236}">
                  <a16:creationId xmlns:a16="http://schemas.microsoft.com/office/drawing/2014/main" id="{176F81DF-9AC6-4C6F-B2C8-F253A89F8127}"/>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6" name="AutoShape 114">
              <a:extLst>
                <a:ext uri="{FF2B5EF4-FFF2-40B4-BE49-F238E27FC236}">
                  <a16:creationId xmlns:a16="http://schemas.microsoft.com/office/drawing/2014/main" id="{A48D86AB-8F8A-47B5-AC2F-7CFDEDEE60CF}"/>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27" name="组合 26">
            <a:extLst>
              <a:ext uri="{FF2B5EF4-FFF2-40B4-BE49-F238E27FC236}">
                <a16:creationId xmlns:a16="http://schemas.microsoft.com/office/drawing/2014/main" id="{42D39A05-234D-479F-8C2F-8B52B958781E}"/>
              </a:ext>
            </a:extLst>
          </p:cNvPr>
          <p:cNvGrpSpPr/>
          <p:nvPr/>
        </p:nvGrpSpPr>
        <p:grpSpPr>
          <a:xfrm>
            <a:off x="5038105" y="3377527"/>
            <a:ext cx="269875" cy="358775"/>
            <a:chOff x="1798638" y="2859882"/>
            <a:chExt cx="269875" cy="358775"/>
          </a:xfrm>
        </p:grpSpPr>
        <p:sp>
          <p:nvSpPr>
            <p:cNvPr id="28" name="AutoShape 115">
              <a:extLst>
                <a:ext uri="{FF2B5EF4-FFF2-40B4-BE49-F238E27FC236}">
                  <a16:creationId xmlns:a16="http://schemas.microsoft.com/office/drawing/2014/main" id="{5694DA6A-AC1B-4F2C-ABBE-8871D8BDA146}"/>
                </a:ext>
              </a:extLst>
            </p:cNvPr>
            <p:cNvSpPr/>
            <p:nvPr/>
          </p:nvSpPr>
          <p:spPr bwMode="auto">
            <a:xfrm>
              <a:off x="1798638" y="2859882"/>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29" name="AutoShape 116">
              <a:extLst>
                <a:ext uri="{FF2B5EF4-FFF2-40B4-BE49-F238E27FC236}">
                  <a16:creationId xmlns:a16="http://schemas.microsoft.com/office/drawing/2014/main" id="{93AC66D3-D455-42C2-A3AE-1E44C3F2796D}"/>
                </a:ext>
              </a:extLst>
            </p:cNvPr>
            <p:cNvSpPr/>
            <p:nvPr/>
          </p:nvSpPr>
          <p:spPr bwMode="auto">
            <a:xfrm>
              <a:off x="1911350" y="3072730"/>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pic>
        <p:nvPicPr>
          <p:cNvPr id="3" name="图片 2">
            <a:extLst>
              <a:ext uri="{FF2B5EF4-FFF2-40B4-BE49-F238E27FC236}">
                <a16:creationId xmlns:a16="http://schemas.microsoft.com/office/drawing/2014/main" id="{1482AE52-7AA9-4DC6-8005-786EC0BBA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9211" y="3258531"/>
            <a:ext cx="1889571" cy="1889571"/>
          </a:xfrm>
          <a:prstGeom prst="rect">
            <a:avLst/>
          </a:prstGeom>
        </p:spPr>
      </p:pic>
      <p:grpSp>
        <p:nvGrpSpPr>
          <p:cNvPr id="32" name="组合 31">
            <a:extLst>
              <a:ext uri="{FF2B5EF4-FFF2-40B4-BE49-F238E27FC236}">
                <a16:creationId xmlns:a16="http://schemas.microsoft.com/office/drawing/2014/main" id="{9AE37276-26D2-4816-820E-D101DF2C4192}"/>
              </a:ext>
            </a:extLst>
          </p:cNvPr>
          <p:cNvGrpSpPr/>
          <p:nvPr/>
        </p:nvGrpSpPr>
        <p:grpSpPr>
          <a:xfrm>
            <a:off x="174540" y="43591"/>
            <a:ext cx="2478718" cy="532503"/>
            <a:chOff x="174540" y="43591"/>
            <a:chExt cx="2478718" cy="532503"/>
          </a:xfrm>
        </p:grpSpPr>
        <p:sp>
          <p:nvSpPr>
            <p:cNvPr id="33" name="文本框 6">
              <a:extLst>
                <a:ext uri="{FF2B5EF4-FFF2-40B4-BE49-F238E27FC236}">
                  <a16:creationId xmlns:a16="http://schemas.microsoft.com/office/drawing/2014/main" id="{412C066A-9754-47F4-B969-81B16EE5B9DB}"/>
                </a:ext>
              </a:extLst>
            </p:cNvPr>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34" name="文本框 5">
              <a:extLst>
                <a:ext uri="{FF2B5EF4-FFF2-40B4-BE49-F238E27FC236}">
                  <a16:creationId xmlns:a16="http://schemas.microsoft.com/office/drawing/2014/main" id="{5349DE61-E1C0-4B5E-AA4C-4B42E33EA288}"/>
                </a:ext>
              </a:extLst>
            </p:cNvPr>
            <p:cNvSpPr txBox="1">
              <a:spLocks noChangeArrowheads="1"/>
            </p:cNvSpPr>
            <p:nvPr/>
          </p:nvSpPr>
          <p:spPr bwMode="auto">
            <a:xfrm>
              <a:off x="174540" y="43591"/>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学龄前儿童口腔特点</a:t>
              </a:r>
            </a:p>
          </p:txBody>
        </p:sp>
      </p:grpSp>
    </p:spTree>
    <p:extLst>
      <p:ext uri="{BB962C8B-B14F-4D97-AF65-F5344CB8AC3E}">
        <p14:creationId xmlns:p14="http://schemas.microsoft.com/office/powerpoint/2010/main" val="3391099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1000"/>
                                        <p:tgtEl>
                                          <p:spTgt spid="6"/>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1000"/>
                                        <p:tgtEl>
                                          <p:spTgt spid="7"/>
                                        </p:tgtEl>
                                      </p:cBhvr>
                                    </p:animEffect>
                                  </p:childTnLst>
                                </p:cTn>
                              </p:par>
                              <p:par>
                                <p:cTn id="22" presetID="14" presetClass="entr" presetSubtype="1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000"/>
                                        <p:tgtEl>
                                          <p:spTgt spid="8"/>
                                        </p:tgtEl>
                                      </p:cBhvr>
                                    </p:animEffect>
                                  </p:childTnLst>
                                </p:cTn>
                              </p:par>
                              <p:par>
                                <p:cTn id="25" presetID="14" presetClass="entr" presetSubtype="1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000"/>
                                        <p:tgtEl>
                                          <p:spTgt spid="9"/>
                                        </p:tgtEl>
                                      </p:cBhvr>
                                    </p:animEffect>
                                  </p:childTnLst>
                                </p:cTn>
                              </p:par>
                              <p:par>
                                <p:cTn id="28" presetID="14" presetClass="entr" presetSubtype="1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1000"/>
                                        <p:tgtEl>
                                          <p:spTgt spid="10"/>
                                        </p:tgtEl>
                                      </p:cBhvr>
                                    </p:animEffect>
                                  </p:childTnLst>
                                </p:cTn>
                              </p:par>
                              <p:par>
                                <p:cTn id="31" presetID="14" presetClass="entr" presetSubtype="10"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1000"/>
                                        <p:tgtEl>
                                          <p:spTgt spid="11"/>
                                        </p:tgtEl>
                                      </p:cBhvr>
                                    </p:animEffect>
                                  </p:childTnLst>
                                </p:cTn>
                              </p:par>
                              <p:par>
                                <p:cTn id="34" presetID="14" presetClass="entr" presetSubtype="10"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1000"/>
                                        <p:tgtEl>
                                          <p:spTgt spid="12"/>
                                        </p:tgtEl>
                                      </p:cBhvr>
                                    </p:animEffect>
                                  </p:childTnLst>
                                </p:cTn>
                              </p:par>
                              <p:par>
                                <p:cTn id="37" presetID="14" presetClass="entr" presetSubtype="10" fill="hold" grpId="0"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1000"/>
                                        <p:tgtEl>
                                          <p:spTgt spid="13"/>
                                        </p:tgtEl>
                                      </p:cBhvr>
                                    </p:animEffect>
                                  </p:childTnLst>
                                </p:cTn>
                              </p:par>
                              <p:par>
                                <p:cTn id="40" presetID="14" presetClass="entr" presetSubtype="10"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1000"/>
                                        <p:tgtEl>
                                          <p:spTgt spid="14"/>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1000"/>
                                        <p:tgtEl>
                                          <p:spTgt spid="15"/>
                                        </p:tgtEl>
                                      </p:cBhvr>
                                    </p:animEffect>
                                  </p:childTnLst>
                                </p:cTn>
                              </p:par>
                              <p:par>
                                <p:cTn id="46" presetID="14" presetClass="entr" presetSubtype="10" fill="hold" grpId="0" nodeType="withEffect">
                                  <p:stCondLst>
                                    <p:cond delay="50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1000"/>
                                        <p:tgtEl>
                                          <p:spTgt spid="16"/>
                                        </p:tgtEl>
                                      </p:cBhvr>
                                    </p:animEffect>
                                  </p:childTnLst>
                                </p:cTn>
                              </p:par>
                              <p:par>
                                <p:cTn id="49" presetID="14" presetClass="entr" presetSubtype="1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1000"/>
                                        <p:tgtEl>
                                          <p:spTgt spid="17"/>
                                        </p:tgtEl>
                                      </p:cBhvr>
                                    </p:animEffect>
                                  </p:childTnLst>
                                </p:cTn>
                              </p:par>
                              <p:par>
                                <p:cTn id="52" presetID="14" presetClass="entr" presetSubtype="1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1000"/>
                                        <p:tgtEl>
                                          <p:spTgt spid="18"/>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1000"/>
                                        <p:tgtEl>
                                          <p:spTgt spid="19"/>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20"/>
                                        </p:tgtEl>
                                        <p:attrNameLst>
                                          <p:attrName>style.visibility</p:attrName>
                                        </p:attrNameLst>
                                      </p:cBhvr>
                                      <p:to>
                                        <p:strVal val="visible"/>
                                      </p:to>
                                    </p:set>
                                    <p:animEffect transition="in" filter="randombar(horizontal)">
                                      <p:cBhvr>
                                        <p:cTn id="60" dur="1000"/>
                                        <p:tgtEl>
                                          <p:spTgt spid="20"/>
                                        </p:tgtEl>
                                      </p:cBhvr>
                                    </p:animEffect>
                                  </p:childTnLst>
                                </p:cTn>
                              </p:par>
                              <p:par>
                                <p:cTn id="61" presetID="14" presetClass="entr" presetSubtype="10" fill="hold" nodeType="withEffect">
                                  <p:stCondLst>
                                    <p:cond delay="50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1000"/>
                                        <p:tgtEl>
                                          <p:spTgt spid="21"/>
                                        </p:tgtEl>
                                      </p:cBhvr>
                                    </p:animEffect>
                                  </p:childTnLst>
                                </p:cTn>
                              </p:par>
                              <p:par>
                                <p:cTn id="64" presetID="14" presetClass="entr" presetSubtype="10" fill="hold" nodeType="withEffect">
                                  <p:stCondLst>
                                    <p:cond delay="50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1000"/>
                                        <p:tgtEl>
                                          <p:spTgt spid="24"/>
                                        </p:tgtEl>
                                      </p:cBhvr>
                                    </p:animEffect>
                                  </p:childTnLst>
                                </p:cTn>
                              </p:par>
                              <p:par>
                                <p:cTn id="67" presetID="14" presetClass="entr" presetSubtype="10" fill="hold" nodeType="withEffect">
                                  <p:stCondLst>
                                    <p:cond delay="500"/>
                                  </p:stCondLst>
                                  <p:childTnLst>
                                    <p:set>
                                      <p:cBhvr>
                                        <p:cTn id="68" dur="1" fill="hold">
                                          <p:stCondLst>
                                            <p:cond delay="0"/>
                                          </p:stCondLst>
                                        </p:cTn>
                                        <p:tgtEl>
                                          <p:spTgt spid="27"/>
                                        </p:tgtEl>
                                        <p:attrNameLst>
                                          <p:attrName>style.visibility</p:attrName>
                                        </p:attrNameLst>
                                      </p:cBhvr>
                                      <p:to>
                                        <p:strVal val="visible"/>
                                      </p:to>
                                    </p:set>
                                    <p:animEffect transition="in" filter="randombar(horizontal)">
                                      <p:cBhvr>
                                        <p:cTn id="69" dur="10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90B3606-E893-43BB-8DBA-8661DD9FD9C8}"/>
              </a:ext>
            </a:extLst>
          </p:cNvPr>
          <p:cNvSpPr/>
          <p:nvPr/>
        </p:nvSpPr>
        <p:spPr>
          <a:xfrm>
            <a:off x="6513195" y="2144722"/>
            <a:ext cx="2339340" cy="1954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69300415-AF55-43B7-99E4-853F84648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701" y="3163800"/>
            <a:ext cx="3076496" cy="1773823"/>
          </a:xfrm>
          <a:prstGeom prst="rect">
            <a:avLst/>
          </a:prstGeom>
        </p:spPr>
      </p:pic>
      <p:sp>
        <p:nvSpPr>
          <p:cNvPr id="6" name="矩形 5">
            <a:extLst>
              <a:ext uri="{FF2B5EF4-FFF2-40B4-BE49-F238E27FC236}">
                <a16:creationId xmlns:a16="http://schemas.microsoft.com/office/drawing/2014/main" id="{6FB322FF-DE3B-4717-AA49-F105A785AA44}"/>
              </a:ext>
            </a:extLst>
          </p:cNvPr>
          <p:cNvSpPr/>
          <p:nvPr/>
        </p:nvSpPr>
        <p:spPr>
          <a:xfrm>
            <a:off x="6775672" y="2730307"/>
            <a:ext cx="1901603" cy="1167692"/>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200" dirty="0">
                <a:solidFill>
                  <a:prstClr val="white"/>
                </a:solidFill>
                <a:latin typeface="微软雅黑" panose="020B0503020204020204" pitchFamily="34" charset="-122"/>
                <a:ea typeface="微软雅黑"/>
                <a:cs typeface="Arial" panose="020B0604020202020204" pitchFamily="34" charset="0"/>
              </a:rPr>
              <a:t>6</a:t>
            </a:r>
            <a:r>
              <a:rPr lang="zh-CN" altLang="en-US" sz="1200" dirty="0">
                <a:solidFill>
                  <a:prstClr val="white"/>
                </a:solidFill>
                <a:latin typeface="微软雅黑" panose="020B0503020204020204" pitchFamily="34" charset="-122"/>
                <a:ea typeface="微软雅黑"/>
                <a:cs typeface="Arial" panose="020B0604020202020204" pitchFamily="34" charset="0"/>
              </a:rPr>
              <a:t>岁左右，在最后一颗乳磨牙后方悄悄萌出的是第一恒磨牙，又称“六龄齿”</a:t>
            </a:r>
          </a:p>
        </p:txBody>
      </p:sp>
      <p:sp>
        <p:nvSpPr>
          <p:cNvPr id="7" name="矩形 6">
            <a:extLst>
              <a:ext uri="{FF2B5EF4-FFF2-40B4-BE49-F238E27FC236}">
                <a16:creationId xmlns:a16="http://schemas.microsoft.com/office/drawing/2014/main" id="{FA331BE8-92DF-400F-8531-F9A48948C4F2}"/>
              </a:ext>
            </a:extLst>
          </p:cNvPr>
          <p:cNvSpPr/>
          <p:nvPr/>
        </p:nvSpPr>
        <p:spPr>
          <a:xfrm>
            <a:off x="7271222" y="2398739"/>
            <a:ext cx="646331" cy="369332"/>
          </a:xfrm>
          <a:prstGeom prst="rect">
            <a:avLst/>
          </a:prstGeom>
        </p:spPr>
        <p:txBody>
          <a:bodyPr wrap="none">
            <a:spAutoFit/>
          </a:bodyPr>
          <a:lstStyle/>
          <a:p>
            <a:r>
              <a:rPr lang="zh-CN" altLang="en-US" sz="1800" dirty="0">
                <a:solidFill>
                  <a:prstClr val="white"/>
                </a:solidFill>
                <a:latin typeface="方正兰亭黑_GBK"/>
                <a:ea typeface="方正兰亭黑_GBK"/>
              </a:rPr>
              <a:t>恒牙</a:t>
            </a:r>
          </a:p>
        </p:txBody>
      </p:sp>
      <p:pic>
        <p:nvPicPr>
          <p:cNvPr id="8" name="图片 7">
            <a:extLst>
              <a:ext uri="{FF2B5EF4-FFF2-40B4-BE49-F238E27FC236}">
                <a16:creationId xmlns:a16="http://schemas.microsoft.com/office/drawing/2014/main" id="{0B960B7F-4527-4CBD-8FEF-01512C7DD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975" y="1160404"/>
            <a:ext cx="2975945" cy="1954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a:extLst>
              <a:ext uri="{FF2B5EF4-FFF2-40B4-BE49-F238E27FC236}">
                <a16:creationId xmlns:a16="http://schemas.microsoft.com/office/drawing/2014/main" id="{AD241E6C-06C1-4CD1-B60F-CA7AB7E083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41" y="1581150"/>
            <a:ext cx="3518759" cy="3518759"/>
          </a:xfrm>
          <a:prstGeom prst="rect">
            <a:avLst/>
          </a:prstGeom>
        </p:spPr>
      </p:pic>
      <p:grpSp>
        <p:nvGrpSpPr>
          <p:cNvPr id="11" name="组合 10">
            <a:extLst>
              <a:ext uri="{FF2B5EF4-FFF2-40B4-BE49-F238E27FC236}">
                <a16:creationId xmlns:a16="http://schemas.microsoft.com/office/drawing/2014/main" id="{FA970FF0-11CD-402A-98AC-3E0BF6CEBF5F}"/>
              </a:ext>
            </a:extLst>
          </p:cNvPr>
          <p:cNvGrpSpPr/>
          <p:nvPr/>
        </p:nvGrpSpPr>
        <p:grpSpPr>
          <a:xfrm>
            <a:off x="174540" y="43591"/>
            <a:ext cx="2478718" cy="532503"/>
            <a:chOff x="174540" y="43591"/>
            <a:chExt cx="2478718" cy="532503"/>
          </a:xfrm>
        </p:grpSpPr>
        <p:sp>
          <p:nvSpPr>
            <p:cNvPr id="12" name="文本框 6">
              <a:extLst>
                <a:ext uri="{FF2B5EF4-FFF2-40B4-BE49-F238E27FC236}">
                  <a16:creationId xmlns:a16="http://schemas.microsoft.com/office/drawing/2014/main" id="{C2E247E5-A0CB-45DC-994F-697D936029D6}"/>
                </a:ext>
              </a:extLst>
            </p:cNvPr>
            <p:cNvSpPr txBox="1">
              <a:spLocks noChangeArrowheads="1"/>
            </p:cNvSpPr>
            <p:nvPr/>
          </p:nvSpPr>
          <p:spPr bwMode="auto">
            <a:xfrm>
              <a:off x="195123" y="280949"/>
              <a:ext cx="2458135"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Know the teeth  Know the teeth</a:t>
              </a:r>
            </a:p>
          </p:txBody>
        </p:sp>
        <p:sp>
          <p:nvSpPr>
            <p:cNvPr id="13" name="文本框 5">
              <a:extLst>
                <a:ext uri="{FF2B5EF4-FFF2-40B4-BE49-F238E27FC236}">
                  <a16:creationId xmlns:a16="http://schemas.microsoft.com/office/drawing/2014/main" id="{8C553AC7-C99D-41B5-9284-860015FE881B}"/>
                </a:ext>
              </a:extLst>
            </p:cNvPr>
            <p:cNvSpPr txBox="1">
              <a:spLocks noChangeArrowheads="1"/>
            </p:cNvSpPr>
            <p:nvPr/>
          </p:nvSpPr>
          <p:spPr bwMode="auto">
            <a:xfrm>
              <a:off x="174540" y="435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FF7862"/>
                  </a:solidFill>
                  <a:latin typeface="微软雅黑" panose="020B0503020204020204" pitchFamily="34" charset="-122"/>
                  <a:ea typeface="微软雅黑" panose="020B0503020204020204" pitchFamily="34" charset="-122"/>
                </a:rPr>
                <a:t>认识牙齿</a:t>
              </a:r>
            </a:p>
          </p:txBody>
        </p:sp>
      </p:grpSp>
    </p:spTree>
    <p:extLst>
      <p:ext uri="{BB962C8B-B14F-4D97-AF65-F5344CB8AC3E}">
        <p14:creationId xmlns:p14="http://schemas.microsoft.com/office/powerpoint/2010/main" val="97457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theme/theme1.xml><?xml version="1.0" encoding="utf-8"?>
<a:theme xmlns:a="http://schemas.openxmlformats.org/drawingml/2006/main" name="第一PPT，www.1ppt.com">
  <a:themeElements>
    <a:clrScheme name="自定义 18">
      <a:dk1>
        <a:sysClr val="windowText" lastClr="000000"/>
      </a:dk1>
      <a:lt1>
        <a:sysClr val="window" lastClr="FFFFFF"/>
      </a:lt1>
      <a:dk2>
        <a:srgbClr val="44546A"/>
      </a:dk2>
      <a:lt2>
        <a:srgbClr val="E7E6E6"/>
      </a:lt2>
      <a:accent1>
        <a:srgbClr val="02AF50"/>
      </a:accent1>
      <a:accent2>
        <a:srgbClr val="FF7862"/>
      </a:accent2>
      <a:accent3>
        <a:srgbClr val="02AF50"/>
      </a:accent3>
      <a:accent4>
        <a:srgbClr val="FF7862"/>
      </a:accent4>
      <a:accent5>
        <a:srgbClr val="02AF50"/>
      </a:accent5>
      <a:accent6>
        <a:srgbClr val="FF7862"/>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1288</Words>
  <Application>Microsoft Office PowerPoint</Application>
  <PresentationFormat>全屏显示(16:9)</PresentationFormat>
  <Paragraphs>173</Paragraphs>
  <Slides>25</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Gill Sans</vt:lpstr>
      <vt:lpstr>等线</vt:lpstr>
      <vt:lpstr>方正兰亭黑_GBK</vt:lpstr>
      <vt:lpstr>微软雅黑</vt:lpstr>
      <vt:lpstr>微软雅黑 Light</vt:lpstr>
      <vt:lpstr>Arial</vt:lpstr>
      <vt:lpstr>Calibri</vt:lpstr>
      <vt:lpstr>Calibri Light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Windows 用户</cp:lastModifiedBy>
  <cp:revision>223</cp:revision>
  <dcterms:created xsi:type="dcterms:W3CDTF">2016-04-21T16:41:39Z</dcterms:created>
  <dcterms:modified xsi:type="dcterms:W3CDTF">2021-02-01T06:29:25Z</dcterms:modified>
</cp:coreProperties>
</file>