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40"/>
  </p:notesMasterIdLst>
  <p:sldIdLst>
    <p:sldId id="256" r:id="rId2"/>
    <p:sldId id="257" r:id="rId3"/>
    <p:sldId id="258" r:id="rId4"/>
    <p:sldId id="262" r:id="rId5"/>
    <p:sldId id="272" r:id="rId6"/>
    <p:sldId id="273" r:id="rId7"/>
    <p:sldId id="263" r:id="rId8"/>
    <p:sldId id="274" r:id="rId9"/>
    <p:sldId id="275" r:id="rId10"/>
    <p:sldId id="259" r:id="rId11"/>
    <p:sldId id="264" r:id="rId12"/>
    <p:sldId id="300" r:id="rId13"/>
    <p:sldId id="299" r:id="rId14"/>
    <p:sldId id="276" r:id="rId15"/>
    <p:sldId id="280" r:id="rId16"/>
    <p:sldId id="277" r:id="rId17"/>
    <p:sldId id="260" r:id="rId18"/>
    <p:sldId id="281" r:id="rId19"/>
    <p:sldId id="266" r:id="rId20"/>
    <p:sldId id="267" r:id="rId21"/>
    <p:sldId id="282" r:id="rId22"/>
    <p:sldId id="287" r:id="rId23"/>
    <p:sldId id="285" r:id="rId24"/>
    <p:sldId id="286" r:id="rId25"/>
    <p:sldId id="288" r:id="rId26"/>
    <p:sldId id="283" r:id="rId27"/>
    <p:sldId id="289" r:id="rId28"/>
    <p:sldId id="301" r:id="rId29"/>
    <p:sldId id="290" r:id="rId30"/>
    <p:sldId id="291" r:id="rId31"/>
    <p:sldId id="292" r:id="rId32"/>
    <p:sldId id="293" r:id="rId33"/>
    <p:sldId id="261" r:id="rId34"/>
    <p:sldId id="295" r:id="rId35"/>
    <p:sldId id="296" r:id="rId36"/>
    <p:sldId id="294" r:id="rId37"/>
    <p:sldId id="297" r:id="rId38"/>
    <p:sldId id="271"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76"/>
    <a:srgbClr val="89B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54" autoAdjust="0"/>
    <p:restoredTop sz="94660"/>
  </p:normalViewPr>
  <p:slideViewPr>
    <p:cSldViewPr snapToGrid="0">
      <p:cViewPr varScale="1">
        <p:scale>
          <a:sx n="53" d="100"/>
          <a:sy n="53" d="100"/>
        </p:scale>
        <p:origin x="144"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7798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10" name="矩形 4"/>
          <p:cNvSpPr/>
          <p:nvPr/>
        </p:nvSpPr>
        <p:spPr>
          <a:xfrm rot="-1620000">
            <a:off x="-692389" y="2800717"/>
            <a:ext cx="10797988" cy="373480"/>
          </a:xfrm>
          <a:custGeom>
            <a:avLst/>
            <a:gdLst/>
            <a:ahLst/>
            <a:cxnLst/>
            <a:rect l="l" t="t" r="r" b="b"/>
            <a:pathLst>
              <a:path w="8098491" h="373480">
                <a:moveTo>
                  <a:pt x="8098491" y="0"/>
                </a:moveTo>
                <a:lnTo>
                  <a:pt x="8098491" y="373480"/>
                </a:lnTo>
                <a:lnTo>
                  <a:pt x="0" y="373480"/>
                </a:lnTo>
                <a:lnTo>
                  <a:pt x="188694" y="0"/>
                </a:lnTo>
                <a:close/>
              </a:path>
            </a:pathLst>
          </a:custGeom>
          <a:solidFill>
            <a:srgbClr val="0082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t="6038" r="1173" b="3509"/>
          <a:stretch/>
        </p:blipFill>
        <p:spPr>
          <a:xfrm>
            <a:off x="0" y="491703"/>
            <a:ext cx="12192000" cy="6361944"/>
          </a:xfrm>
          <a:prstGeom prst="rect">
            <a:avLst/>
          </a:prstGeom>
        </p:spPr>
      </p:pic>
      <p:sp>
        <p:nvSpPr>
          <p:cNvPr id="4" name="KSO_FD"/>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A59B816E-FA6E-429A-B188-9036E9BB1978}" type="slidenum">
              <a:rPr lang="zh-CN" altLang="en-US" smtClean="0"/>
              <a:t>‹#›</a:t>
            </a:fld>
            <a:endParaRPr lang="zh-CN" altLang="en-US"/>
          </a:p>
        </p:txBody>
      </p:sp>
      <p:sp>
        <p:nvSpPr>
          <p:cNvPr id="3" name="KSO_CT2"/>
          <p:cNvSpPr>
            <a:spLocks noGrp="1"/>
          </p:cNvSpPr>
          <p:nvPr>
            <p:ph type="subTitle" idx="1" hasCustomPrompt="1"/>
          </p:nvPr>
        </p:nvSpPr>
        <p:spPr>
          <a:xfrm rot="-1620000">
            <a:off x="1083651" y="2617794"/>
            <a:ext cx="7856119" cy="467211"/>
          </a:xfrm>
          <a:noFill/>
        </p:spPr>
        <p:txBody>
          <a:bodyPr anchor="ctr">
            <a:no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rot="-1620000">
            <a:off x="255761" y="1781951"/>
            <a:ext cx="8630128" cy="882561"/>
          </a:xfrm>
        </p:spPr>
        <p:txBody>
          <a:bodyPr>
            <a:normAutofit/>
            <a:scene3d>
              <a:camera prst="orthographicFront"/>
              <a:lightRig rig="threePt" dir="t"/>
            </a:scene3d>
            <a:sp3d extrusionH="19050">
              <a:bevelT w="38100" h="38100" prst="coolSlant"/>
            </a:sp3d>
          </a:bodyPr>
          <a:lstStyle>
            <a:lvl1pPr algn="ctr">
              <a:defRPr sz="4400">
                <a:gradFill flip="none" rotWithShape="1">
                  <a:gsLst>
                    <a:gs pos="0">
                      <a:schemeClr val="accent2"/>
                    </a:gs>
                    <a:gs pos="38000">
                      <a:schemeClr val="accent5">
                        <a:lumMod val="75000"/>
                      </a:schemeClr>
                    </a:gs>
                    <a:gs pos="100000">
                      <a:schemeClr val="accent6"/>
                    </a:gs>
                  </a:gsLst>
                  <a:lin ang="0" scaled="1"/>
                  <a:tileRect/>
                </a:gradFill>
                <a:latin typeface="Baskerville Old Face" panose="02020602080505020303" pitchFamily="18" charset="0"/>
              </a:defRPr>
            </a:lvl1pPr>
          </a:lstStyle>
          <a:p>
            <a:r>
              <a:rPr lang="zh-CN" altLang="en-US" dirty="0"/>
              <a:t>单击此处添加您的标题</a:t>
            </a:r>
          </a:p>
        </p:txBody>
      </p:sp>
    </p:spTree>
    <p:extLst>
      <p:ext uri="{BB962C8B-B14F-4D97-AF65-F5344CB8AC3E}">
        <p14:creationId xmlns:p14="http://schemas.microsoft.com/office/powerpoint/2010/main" val="3969260874"/>
      </p:ext>
    </p:extLst>
  </p:cSld>
  <p:clrMapOvr>
    <a:masterClrMapping/>
  </p:clrMapOvr>
  <p:extLst>
    <p:ext uri="{DCECCB84-F9BA-43D5-87BE-67443E8EF086}">
      <p15:sldGuideLst xmlns:p15="http://schemas.microsoft.com/office/powerpoint/2012/main">
        <p15:guide id="1" pos="4967">
          <p15:clr>
            <a:srgbClr val="FBAE40"/>
          </p15:clr>
        </p15:guide>
        <p15:guide id="2" orient="horz" pos="2160">
          <p15:clr>
            <a:srgbClr val="FBAE40"/>
          </p15:clr>
        </p15:guide>
        <p15:guide id="3"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A59B816E-FA6E-429A-B188-9036E9BB1978}" type="slidenum">
              <a:rPr lang="zh-CN" altLang="en-US" smtClean="0"/>
              <a:t>‹#›</a:t>
            </a:fld>
            <a:endParaRPr lang="zh-CN" altLang="en-US"/>
          </a:p>
        </p:txBody>
      </p:sp>
    </p:spTree>
    <p:extLst>
      <p:ext uri="{BB962C8B-B14F-4D97-AF65-F5344CB8AC3E}">
        <p14:creationId xmlns:p14="http://schemas.microsoft.com/office/powerpoint/2010/main" val="321044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A59B816E-FA6E-429A-B188-9036E9BB1978}" type="slidenum">
              <a:rPr lang="zh-CN" altLang="en-US" smtClean="0"/>
              <a:t>‹#›</a:t>
            </a:fld>
            <a:endParaRPr lang="zh-CN" altLang="en-US"/>
          </a:p>
        </p:txBody>
      </p:sp>
    </p:spTree>
    <p:extLst>
      <p:ext uri="{BB962C8B-B14F-4D97-AF65-F5344CB8AC3E}">
        <p14:creationId xmlns:p14="http://schemas.microsoft.com/office/powerpoint/2010/main" val="3651184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p>
            <a:r>
              <a:rPr lang="zh-CN" altLang="en-US" dirty="0"/>
              <a:t>单击此处添加目录页标题</a:t>
            </a:r>
          </a:p>
        </p:txBody>
      </p:sp>
      <p:sp>
        <p:nvSpPr>
          <p:cNvPr id="3" name="日期占位符 2"/>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9B816E-FA6E-429A-B188-9036E9BB1978}" type="slidenum">
              <a:rPr lang="zh-CN" altLang="en-US" smtClean="0"/>
              <a:t>‹#›</a:t>
            </a:fld>
            <a:endParaRPr lang="zh-CN" altLang="en-US"/>
          </a:p>
        </p:txBody>
      </p:sp>
      <p:sp>
        <p:nvSpPr>
          <p:cNvPr id="9" name="目录条目"/>
          <p:cNvSpPr>
            <a:spLocks noGrp="1"/>
          </p:cNvSpPr>
          <p:nvPr>
            <p:ph type="body" sz="quarter" idx="13" hasCustomPrompt="1"/>
          </p:nvPr>
        </p:nvSpPr>
        <p:spPr>
          <a:xfrm>
            <a:off x="452846" y="1320031"/>
            <a:ext cx="10130245" cy="4340542"/>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zh-CN" altLang="en-US" dirty="0"/>
              <a:t>单击此处添加目录条目</a:t>
            </a:r>
          </a:p>
        </p:txBody>
      </p:sp>
    </p:spTree>
    <p:extLst>
      <p:ext uri="{BB962C8B-B14F-4D97-AF65-F5344CB8AC3E}">
        <p14:creationId xmlns:p14="http://schemas.microsoft.com/office/powerpoint/2010/main" val="412136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觅知网">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9B816E-FA6E-429A-B188-9036E9BB1978}" type="slidenum">
              <a:rPr lang="zh-CN" altLang="en-US" smtClean="0"/>
              <a:t>‹#›</a:t>
            </a:fld>
            <a:endParaRPr lang="zh-CN" altLang="en-US"/>
          </a:p>
        </p:txBody>
      </p:sp>
    </p:spTree>
    <p:extLst>
      <p:ext uri="{BB962C8B-B14F-4D97-AF65-F5344CB8AC3E}">
        <p14:creationId xmlns:p14="http://schemas.microsoft.com/office/powerpoint/2010/main" val="378856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idx="1"/>
          </p:nvPr>
        </p:nvSpPr>
        <p:spPr/>
        <p:txBody>
          <a:bodyPr/>
          <a:lstStyle>
            <a:lvl1pPr>
              <a:buClr>
                <a:schemeClr val="accent1"/>
              </a:buClr>
              <a:defRPr/>
            </a:lvl1p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A59B816E-FA6E-429A-B188-9036E9BB1978}" type="slidenum">
              <a:rPr lang="zh-CN" altLang="en-US" smtClean="0"/>
              <a:t>‹#›</a:t>
            </a:fld>
            <a:endParaRPr lang="zh-CN" altLang="en-US"/>
          </a:p>
        </p:txBody>
      </p:sp>
    </p:spTree>
    <p:extLst>
      <p:ext uri="{BB962C8B-B14F-4D97-AF65-F5344CB8AC3E}">
        <p14:creationId xmlns:p14="http://schemas.microsoft.com/office/powerpoint/2010/main" val="304762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98" t="289" b="1425"/>
          <a:stretch/>
        </p:blipFill>
        <p:spPr>
          <a:xfrm>
            <a:off x="1" y="0"/>
            <a:ext cx="12189980" cy="6858000"/>
          </a:xfrm>
          <a:prstGeom prst="rect">
            <a:avLst/>
          </a:prstGeom>
        </p:spPr>
      </p:pic>
      <p:sp>
        <p:nvSpPr>
          <p:cNvPr id="2" name="KSO_ST1"/>
          <p:cNvSpPr>
            <a:spLocks noGrp="1"/>
          </p:cNvSpPr>
          <p:nvPr>
            <p:ph type="title" hasCustomPrompt="1"/>
          </p:nvPr>
        </p:nvSpPr>
        <p:spPr>
          <a:xfrm>
            <a:off x="2098675" y="2255523"/>
            <a:ext cx="7994651" cy="828670"/>
          </a:xfrm>
        </p:spPr>
        <p:txBody>
          <a:bodyPr vert="horz" lIns="91440" tIns="45720" rIns="91440" bIns="45720" rtlCol="0" anchor="b">
            <a:normAutofit/>
            <a:scene3d>
              <a:camera prst="orthographicFront"/>
              <a:lightRig rig="threePt" dir="t"/>
            </a:scene3d>
            <a:sp3d extrusionH="19050">
              <a:bevelT w="38100" h="38100" prst="coolSlant"/>
            </a:sp3d>
          </a:bodyPr>
          <a:lstStyle>
            <a:lvl1pPr algn="ctr">
              <a:defRPr lang="en-US" sz="4400" dirty="0">
                <a:gradFill flip="none" rotWithShape="1">
                  <a:gsLst>
                    <a:gs pos="0">
                      <a:schemeClr val="accent2"/>
                    </a:gs>
                    <a:gs pos="38000">
                      <a:schemeClr val="accent5">
                        <a:lumMod val="75000"/>
                      </a:schemeClr>
                    </a:gs>
                    <a:gs pos="100000">
                      <a:schemeClr val="accent6"/>
                    </a:gs>
                  </a:gsLst>
                  <a:lin ang="0" scaled="1"/>
                  <a:tileRect/>
                </a:gradFill>
                <a:latin typeface="Baskerville Old Face" panose="02020602080505020303" pitchFamily="18" charset="0"/>
              </a:defRPr>
            </a:lvl1pPr>
          </a:lstStyle>
          <a:p>
            <a:pPr lvl="0" algn="ctr"/>
            <a:r>
              <a:rPr lang="zh-CN" altLang="en-US" dirty="0"/>
              <a:t>此处添加您的标题</a:t>
            </a:r>
            <a:endParaRPr lang="en-US" dirty="0"/>
          </a:p>
        </p:txBody>
      </p:sp>
      <p:sp>
        <p:nvSpPr>
          <p:cNvPr id="4" name="KSO_FD"/>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A59B816E-FA6E-429A-B188-9036E9BB1978}" type="slidenum">
              <a:rPr lang="zh-CN" altLang="en-US" smtClean="0"/>
              <a:t>‹#›</a:t>
            </a:fld>
            <a:endParaRPr lang="zh-CN" altLang="en-US"/>
          </a:p>
        </p:txBody>
      </p:sp>
      <p:sp>
        <p:nvSpPr>
          <p:cNvPr id="3" name="KSO_ST2"/>
          <p:cNvSpPr>
            <a:spLocks noGrp="1"/>
          </p:cNvSpPr>
          <p:nvPr>
            <p:ph type="body" idx="1" hasCustomPrompt="1"/>
          </p:nvPr>
        </p:nvSpPr>
        <p:spPr>
          <a:xfrm>
            <a:off x="2098675" y="3076348"/>
            <a:ext cx="7994651" cy="368654"/>
          </a:xfrm>
        </p:spPr>
        <p:txBody>
          <a:bodyPr>
            <a:normAutofit/>
          </a:bodyPr>
          <a:lstStyle>
            <a:lvl1pPr marL="0" indent="0" algn="ctr">
              <a:buNone/>
              <a:defRPr sz="1600">
                <a:solidFill>
                  <a:schemeClr val="tx1">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Tree>
    <p:extLst>
      <p:ext uri="{BB962C8B-B14F-4D97-AF65-F5344CB8AC3E}">
        <p14:creationId xmlns:p14="http://schemas.microsoft.com/office/powerpoint/2010/main" val="120660393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6519333" y="1244601"/>
            <a:ext cx="5094116" cy="4932363"/>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A59B816E-FA6E-429A-B188-9036E9BB1978}" type="slidenum">
              <a:rPr lang="zh-CN" altLang="en-US" smtClean="0"/>
              <a:t>‹#›</a:t>
            </a:fld>
            <a:endParaRPr lang="zh-CN" altLang="en-US"/>
          </a:p>
        </p:txBody>
      </p:sp>
    </p:spTree>
    <p:extLst>
      <p:ext uri="{BB962C8B-B14F-4D97-AF65-F5344CB8AC3E}">
        <p14:creationId xmlns:p14="http://schemas.microsoft.com/office/powerpoint/2010/main" val="353435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A59B816E-FA6E-429A-B188-9036E9BB1978}" type="slidenum">
              <a:rPr lang="zh-CN" altLang="en-US" smtClean="0"/>
              <a:t>‹#›</a:t>
            </a:fld>
            <a:endParaRPr lang="zh-CN" altLang="en-US"/>
          </a:p>
        </p:txBody>
      </p:sp>
    </p:spTree>
    <p:extLst>
      <p:ext uri="{BB962C8B-B14F-4D97-AF65-F5344CB8AC3E}">
        <p14:creationId xmlns:p14="http://schemas.microsoft.com/office/powerpoint/2010/main" val="4062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A59B816E-FA6E-429A-B188-9036E9BB1978}" type="slidenum">
              <a:rPr lang="zh-CN" altLang="en-US" smtClean="0"/>
              <a:t>‹#›</a:t>
            </a:fld>
            <a:endParaRPr lang="zh-CN" altLang="en-US"/>
          </a:p>
        </p:txBody>
      </p:sp>
    </p:spTree>
    <p:extLst>
      <p:ext uri="{BB962C8B-B14F-4D97-AF65-F5344CB8AC3E}">
        <p14:creationId xmlns:p14="http://schemas.microsoft.com/office/powerpoint/2010/main" val="222732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A59B816E-FA6E-429A-B188-9036E9BB1978}" type="slidenum">
              <a:rPr lang="zh-CN" altLang="en-US" smtClean="0"/>
              <a:t>‹#›</a:t>
            </a:fld>
            <a:endParaRPr lang="zh-CN" altLang="en-US"/>
          </a:p>
        </p:txBody>
      </p:sp>
    </p:spTree>
    <p:extLst>
      <p:ext uri="{BB962C8B-B14F-4D97-AF65-F5344CB8AC3E}">
        <p14:creationId xmlns:p14="http://schemas.microsoft.com/office/powerpoint/2010/main" val="12778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A59B816E-FA6E-429A-B188-9036E9BB1978}" type="slidenum">
              <a:rPr lang="zh-CN" altLang="en-US" smtClean="0"/>
              <a:t>‹#›</a:t>
            </a:fld>
            <a:endParaRPr lang="zh-CN" altLang="en-US"/>
          </a:p>
        </p:txBody>
      </p:sp>
    </p:spTree>
    <p:extLst>
      <p:ext uri="{BB962C8B-B14F-4D97-AF65-F5344CB8AC3E}">
        <p14:creationId xmlns:p14="http://schemas.microsoft.com/office/powerpoint/2010/main" val="323067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fld id="{B698C9A6-0D26-4CC1-9AB6-56D9A4AB5B49}" type="datetimeFigureOut">
              <a:rPr lang="zh-CN" altLang="en-US" smtClean="0"/>
              <a:t>2021/2/1</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A59B816E-FA6E-429A-B188-9036E9BB1978}" type="slidenum">
              <a:rPr lang="zh-CN" altLang="en-US" smtClean="0"/>
              <a:t>‹#›</a:t>
            </a:fld>
            <a:endParaRPr lang="zh-CN" altLang="en-US"/>
          </a:p>
        </p:txBody>
      </p:sp>
    </p:spTree>
    <p:extLst>
      <p:ext uri="{BB962C8B-B14F-4D97-AF65-F5344CB8AC3E}">
        <p14:creationId xmlns:p14="http://schemas.microsoft.com/office/powerpoint/2010/main" val="299252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5">
            <a:extLst>
              <a:ext uri="{28A0092B-C50C-407E-A947-70E740481C1C}">
                <a14:useLocalDpi xmlns:a14="http://schemas.microsoft.com/office/drawing/2010/main" val="0"/>
              </a:ext>
            </a:extLst>
          </a:blip>
          <a:srcRect l="398" t="289" b="1425"/>
          <a:stretch/>
        </p:blipFill>
        <p:spPr>
          <a:xfrm>
            <a:off x="1" y="0"/>
            <a:ext cx="12189980" cy="6858000"/>
          </a:xfrm>
          <a:prstGeom prst="rect">
            <a:avLst/>
          </a:prstGeom>
        </p:spPr>
      </p:pic>
      <p:sp>
        <p:nvSpPr>
          <p:cNvPr id="8" name="矩形 7"/>
          <p:cNvSpPr/>
          <p:nvPr/>
        </p:nvSpPr>
        <p:spPr>
          <a:xfrm>
            <a:off x="0" y="1222012"/>
            <a:ext cx="12192000" cy="5638800"/>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KSO_BT1"/>
          <p:cNvSpPr>
            <a:spLocks noGrp="1"/>
          </p:cNvSpPr>
          <p:nvPr>
            <p:ph type="title"/>
          </p:nvPr>
        </p:nvSpPr>
        <p:spPr>
          <a:xfrm>
            <a:off x="452846" y="14505"/>
            <a:ext cx="11160604" cy="699594"/>
          </a:xfrm>
          <a:prstGeom prst="rect">
            <a:avLst/>
          </a:prstGeom>
        </p:spPr>
        <p:txBody>
          <a:bodyPr vert="horz" lIns="91440" tIns="45720" rIns="91440" bIns="45720" rtlCol="0" anchor="b">
            <a:normAutofit/>
            <a:scene3d>
              <a:camera prst="orthographicFront"/>
              <a:lightRig rig="threePt" dir="t"/>
            </a:scene3d>
            <a:sp3d extrusionH="19050">
              <a:bevelT w="38100" h="38100" prst="coolSlant"/>
            </a:sp3d>
          </a:bodyPr>
          <a:lstStyle/>
          <a:p>
            <a:pPr lvl="0"/>
            <a:r>
              <a:rPr lang="zh-CN" altLang="en-US" dirty="0"/>
              <a:t>单击此处编辑母版标题样式</a:t>
            </a:r>
            <a:endParaRPr lang="en-US" dirty="0"/>
          </a:p>
        </p:txBody>
      </p:sp>
      <p:sp>
        <p:nvSpPr>
          <p:cNvPr id="3" name="KSO_BC1"/>
          <p:cNvSpPr>
            <a:spLocks noGrp="1"/>
          </p:cNvSpPr>
          <p:nvPr>
            <p:ph type="body" idx="1"/>
          </p:nvPr>
        </p:nvSpPr>
        <p:spPr>
          <a:xfrm>
            <a:off x="452845" y="1010195"/>
            <a:ext cx="11149315" cy="5053551"/>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8C9A6-0D26-4CC1-9AB6-56D9A4AB5B49}" type="datetimeFigureOut">
              <a:rPr lang="zh-CN" altLang="en-US" smtClean="0"/>
              <a:t>2021/2/1</a:t>
            </a:fld>
            <a:endParaRPr lang="zh-CN" altLang="en-US"/>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B816E-FA6E-429A-B188-9036E9BB1978}" type="slidenum">
              <a:rPr lang="zh-CN" altLang="en-US" smtClean="0"/>
              <a:t>‹#›</a:t>
            </a:fld>
            <a:endParaRPr lang="zh-CN" altLang="en-US"/>
          </a:p>
        </p:txBody>
      </p:sp>
      <p:cxnSp>
        <p:nvCxnSpPr>
          <p:cNvPr id="9" name="直接连接符 8"/>
          <p:cNvCxnSpPr/>
          <p:nvPr/>
        </p:nvCxnSpPr>
        <p:spPr>
          <a:xfrm>
            <a:off x="0" y="714099"/>
            <a:ext cx="1219200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341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lang="en-US" altLang="en-US" sz="3000" b="1" i="0" kern="1200" baseline="0" dirty="0">
          <a:gradFill flip="none" rotWithShape="1">
            <a:gsLst>
              <a:gs pos="0">
                <a:schemeClr val="accent2"/>
              </a:gs>
              <a:gs pos="38000">
                <a:schemeClr val="accent5">
                  <a:lumMod val="75000"/>
                </a:schemeClr>
              </a:gs>
              <a:gs pos="100000">
                <a:schemeClr val="accent6"/>
              </a:gs>
            </a:gsLst>
            <a:lin ang="0" scaled="1"/>
            <a:tileRect/>
          </a:gradFill>
          <a:latin typeface="Baskerville Old Face" panose="02020602080505020303" pitchFamily="18" charset="0"/>
          <a:ea typeface="微软雅黑" panose="020B0503020204020204" pitchFamily="34" charset="-122"/>
          <a:cs typeface="+mj-cs"/>
        </a:defRPr>
      </a:lvl1pPr>
    </p:titleStyle>
    <p:bodyStyle>
      <a:lvl1pPr marL="357188" indent="-357188" algn="just" defTabSz="914400" rtl="0" eaLnBrk="1" latinLnBrk="0" hangingPunct="1">
        <a:lnSpc>
          <a:spcPct val="110000"/>
        </a:lnSpc>
        <a:spcBef>
          <a:spcPts val="1800"/>
        </a:spcBef>
        <a:spcAft>
          <a:spcPts val="0"/>
        </a:spcAft>
        <a:buClr>
          <a:schemeClr val="accent1"/>
        </a:buClr>
        <a:buSzPct val="90000"/>
        <a:buFontTx/>
        <a:buBlip>
          <a:blip r:embed="rId16"/>
        </a:buBlip>
        <a:defRPr sz="20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357188" indent="-357188"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7D7D7D"/>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rcRect l="16447" t="19088" r="9004" b="32773"/>
          <a:stretch>
            <a:fillRect/>
          </a:stretch>
        </p:blipFill>
        <p:spPr>
          <a:xfrm>
            <a:off x="1569041" y="999490"/>
            <a:ext cx="9509125" cy="4166870"/>
          </a:xfrm>
          <a:custGeom>
            <a:avLst/>
            <a:gdLst>
              <a:gd name="connsiteX0" fmla="*/ 0 w 5915025"/>
              <a:gd name="connsiteY0" fmla="*/ 0 h 3819525"/>
              <a:gd name="connsiteX1" fmla="*/ 5915025 w 5915025"/>
              <a:gd name="connsiteY1" fmla="*/ 0 h 3819525"/>
              <a:gd name="connsiteX2" fmla="*/ 5915025 w 5915025"/>
              <a:gd name="connsiteY2" fmla="*/ 3819525 h 3819525"/>
              <a:gd name="connsiteX3" fmla="*/ 0 w 5915025"/>
              <a:gd name="connsiteY3" fmla="*/ 3819525 h 3819525"/>
            </a:gdLst>
            <a:ahLst/>
            <a:cxnLst>
              <a:cxn ang="0">
                <a:pos x="connsiteX0" y="connsiteY0"/>
              </a:cxn>
              <a:cxn ang="0">
                <a:pos x="connsiteX1" y="connsiteY1"/>
              </a:cxn>
              <a:cxn ang="0">
                <a:pos x="connsiteX2" y="connsiteY2"/>
              </a:cxn>
              <a:cxn ang="0">
                <a:pos x="connsiteX3" y="connsiteY3"/>
              </a:cxn>
            </a:cxnLst>
            <a:rect l="l" t="t" r="r" b="b"/>
            <a:pathLst>
              <a:path w="5915025" h="3819525">
                <a:moveTo>
                  <a:pt x="0" y="0"/>
                </a:moveTo>
                <a:lnTo>
                  <a:pt x="5915025" y="0"/>
                </a:lnTo>
                <a:lnTo>
                  <a:pt x="5915025" y="3819525"/>
                </a:lnTo>
                <a:lnTo>
                  <a:pt x="0" y="3819525"/>
                </a:lnTo>
                <a:close/>
              </a:path>
            </a:pathLst>
          </a:custGeom>
        </p:spPr>
      </p:pic>
      <p:sp>
        <p:nvSpPr>
          <p:cNvPr id="8" name="文本框 7"/>
          <p:cNvSpPr txBox="1"/>
          <p:nvPr/>
        </p:nvSpPr>
        <p:spPr>
          <a:xfrm>
            <a:off x="3108915" y="2698204"/>
            <a:ext cx="6429375" cy="1107996"/>
          </a:xfrm>
          <a:prstGeom prst="rect">
            <a:avLst/>
          </a:prstGeom>
          <a:noFill/>
        </p:spPr>
        <p:txBody>
          <a:bodyPr wrap="square" rtlCol="0">
            <a:spAutoFit/>
          </a:bodyPr>
          <a:lstStyle/>
          <a:p>
            <a:pPr algn="dist">
              <a:lnSpc>
                <a:spcPct val="150000"/>
              </a:lnSpc>
            </a:pPr>
            <a:r>
              <a:rPr lang="zh-CN" altLang="en-US" sz="4400" dirty="0">
                <a:latin typeface="微软雅黑" panose="020B0503020204020204" pitchFamily="34" charset="-122"/>
                <a:ea typeface="微软雅黑" panose="020B0503020204020204" pitchFamily="34" charset="-122"/>
              </a:rPr>
              <a:t>如何进行宝宝的口腔护理</a:t>
            </a:r>
          </a:p>
        </p:txBody>
      </p:sp>
      <p:sp>
        <p:nvSpPr>
          <p:cNvPr id="9" name="文本框 8"/>
          <p:cNvSpPr txBox="1"/>
          <p:nvPr/>
        </p:nvSpPr>
        <p:spPr>
          <a:xfrm>
            <a:off x="4151411" y="3833495"/>
            <a:ext cx="4086225" cy="499624"/>
          </a:xfrm>
          <a:prstGeom prst="rect">
            <a:avLst/>
          </a:prstGeom>
          <a:noFill/>
        </p:spPr>
        <p:txBody>
          <a:bodyPr wrap="square" rtlCol="0">
            <a:spAutoFit/>
          </a:bodyPr>
          <a:lstStyle/>
          <a:p>
            <a:pPr algn="dist">
              <a:lnSpc>
                <a:spcPct val="150000"/>
              </a:lnSpc>
            </a:pPr>
            <a:r>
              <a:rPr lang="zh-CN" altLang="en-US" sz="2000" dirty="0">
                <a:latin typeface="微软雅黑" panose="020B0503020204020204" pitchFamily="34" charset="-122"/>
                <a:ea typeface="微软雅黑" panose="020B0503020204020204" pitchFamily="34" charset="-122"/>
              </a:rPr>
              <a:t>主讲人：小</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知</a:t>
            </a:r>
          </a:p>
        </p:txBody>
      </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7258" y="4547358"/>
            <a:ext cx="2501141" cy="2501141"/>
          </a:xfrm>
          <a:prstGeom prst="rect">
            <a:avLst/>
          </a:prstGeom>
        </p:spPr>
      </p:pic>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975" y="4916862"/>
            <a:ext cx="1762131" cy="1762131"/>
          </a:xfrm>
          <a:prstGeom prst="rect">
            <a:avLst/>
          </a:prstGeom>
        </p:spPr>
      </p:pic>
      <p:sp>
        <p:nvSpPr>
          <p:cNvPr id="12" name="KSO_Shape"/>
          <p:cNvSpPr/>
          <p:nvPr/>
        </p:nvSpPr>
        <p:spPr>
          <a:xfrm>
            <a:off x="9465641" y="488469"/>
            <a:ext cx="1273175" cy="1905000"/>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rgbClr val="FFF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000">
              <a:solidFill>
                <a:srgbClr val="FFFF00"/>
              </a:solidFill>
              <a:ea typeface="微软雅黑" panose="020B0503020204020204" pitchFamily="34" charset="-122"/>
            </a:endParaRPr>
          </a:p>
        </p:txBody>
      </p:sp>
      <p:pic>
        <p:nvPicPr>
          <p:cNvPr id="10" name="58456d05a012e">
            <a:hlinkClick r:id="" action="ppaction://media"/>
            <a:extLst>
              <a:ext uri="{FF2B5EF4-FFF2-40B4-BE49-F238E27FC236}">
                <a16:creationId xmlns:a16="http://schemas.microsoft.com/office/drawing/2014/main" id="{F3CF3199-EEC3-460A-9651-7DC5BFEE8E9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326917" y="-93458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p:cTn id="28" fill="hold" display="0">
                  <p:stCondLst>
                    <p:cond delay="indefinite"/>
                  </p:stCondLst>
                  <p:endCondLst>
                    <p:cond evt="onStopAudio" delay="0">
                      <p:tgtEl>
                        <p:sldTgt/>
                      </p:tgtEl>
                    </p:cond>
                  </p:endCondLst>
                </p:cTn>
                <p:tgtEl>
                  <p:spTgt spid="10"/>
                </p:tgtEl>
              </p:cMediaNode>
            </p:audio>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78201" y="1699679"/>
            <a:ext cx="2035596" cy="1338828"/>
            <a:chOff x="3557266" y="2613451"/>
            <a:chExt cx="2035596" cy="1338828"/>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l="16447" t="19088" r="9004" b="32773"/>
            <a:stretch>
              <a:fillRect/>
            </a:stretch>
          </p:blipFill>
          <p:spPr>
            <a:xfrm>
              <a:off x="3557266" y="2625639"/>
              <a:ext cx="2035596" cy="1314451"/>
            </a:xfrm>
            <a:custGeom>
              <a:avLst/>
              <a:gdLst>
                <a:gd name="connsiteX0" fmla="*/ 0 w 5915025"/>
                <a:gd name="connsiteY0" fmla="*/ 0 h 3819525"/>
                <a:gd name="connsiteX1" fmla="*/ 5915025 w 5915025"/>
                <a:gd name="connsiteY1" fmla="*/ 0 h 3819525"/>
                <a:gd name="connsiteX2" fmla="*/ 5915025 w 5915025"/>
                <a:gd name="connsiteY2" fmla="*/ 3819525 h 3819525"/>
                <a:gd name="connsiteX3" fmla="*/ 0 w 5915025"/>
                <a:gd name="connsiteY3" fmla="*/ 3819525 h 3819525"/>
              </a:gdLst>
              <a:ahLst/>
              <a:cxnLst>
                <a:cxn ang="0">
                  <a:pos x="connsiteX0" y="connsiteY0"/>
                </a:cxn>
                <a:cxn ang="0">
                  <a:pos x="connsiteX1" y="connsiteY1"/>
                </a:cxn>
                <a:cxn ang="0">
                  <a:pos x="connsiteX2" y="connsiteY2"/>
                </a:cxn>
                <a:cxn ang="0">
                  <a:pos x="connsiteX3" y="connsiteY3"/>
                </a:cxn>
              </a:cxnLst>
              <a:rect l="l" t="t" r="r" b="b"/>
              <a:pathLst>
                <a:path w="5915025" h="3819525">
                  <a:moveTo>
                    <a:pt x="0" y="0"/>
                  </a:moveTo>
                  <a:lnTo>
                    <a:pt x="5915025" y="0"/>
                  </a:lnTo>
                  <a:lnTo>
                    <a:pt x="5915025" y="3819525"/>
                  </a:lnTo>
                  <a:lnTo>
                    <a:pt x="0" y="3819525"/>
                  </a:lnTo>
                  <a:close/>
                </a:path>
              </a:pathLst>
            </a:custGeom>
          </p:spPr>
        </p:pic>
        <p:sp>
          <p:nvSpPr>
            <p:cNvPr id="8" name="文本框 7"/>
            <p:cNvSpPr txBox="1"/>
            <p:nvPr/>
          </p:nvSpPr>
          <p:spPr>
            <a:xfrm>
              <a:off x="3981285" y="2613451"/>
              <a:ext cx="1187559" cy="1338828"/>
            </a:xfrm>
            <a:prstGeom prst="rect">
              <a:avLst/>
            </a:prstGeom>
            <a:noFill/>
          </p:spPr>
          <p:txBody>
            <a:bodyPr wrap="square" rtlCol="0">
              <a:spAutoFit/>
            </a:bodyPr>
            <a:lstStyle/>
            <a:p>
              <a:pPr algn="dist">
                <a:lnSpc>
                  <a:spcPct val="150000"/>
                </a:lnSpc>
              </a:pPr>
              <a:r>
                <a:rPr lang="en-US" altLang="zh-CN" sz="5400" dirty="0">
                  <a:latin typeface="微软雅黑" panose="020B0503020204020204" pitchFamily="34" charset="-122"/>
                  <a:ea typeface="微软雅黑" panose="020B0503020204020204" pitchFamily="34" charset="-122"/>
                </a:rPr>
                <a:t>02</a:t>
              </a:r>
              <a:endParaRPr lang="zh-CN" altLang="en-US" sz="5400" dirty="0">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932" y="4932495"/>
            <a:ext cx="2501141" cy="2501141"/>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498" y="4557327"/>
            <a:ext cx="1486669" cy="1486669"/>
          </a:xfrm>
          <a:prstGeom prst="rect">
            <a:avLst/>
          </a:prstGeom>
        </p:spPr>
      </p:pic>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00700">
            <a:off x="11399201" y="1009648"/>
            <a:ext cx="1057281" cy="1057281"/>
          </a:xfrm>
          <a:prstGeom prst="rect">
            <a:avLst/>
          </a:prstGeom>
        </p:spPr>
      </p:pic>
      <p:pic>
        <p:nvPicPr>
          <p:cNvPr id="29" name="图片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4144" y="6183066"/>
            <a:ext cx="1486669" cy="1486669"/>
          </a:xfrm>
          <a:prstGeom prst="rect">
            <a:avLst/>
          </a:prstGeom>
        </p:spPr>
      </p:pic>
      <p:grpSp>
        <p:nvGrpSpPr>
          <p:cNvPr id="47" name="组合 46"/>
          <p:cNvGrpSpPr/>
          <p:nvPr/>
        </p:nvGrpSpPr>
        <p:grpSpPr>
          <a:xfrm>
            <a:off x="3746663" y="3347409"/>
            <a:ext cx="4698672" cy="1148391"/>
            <a:chOff x="3758021" y="2661039"/>
            <a:chExt cx="3858207" cy="942975"/>
          </a:xfrm>
        </p:grpSpPr>
        <p:pic>
          <p:nvPicPr>
            <p:cNvPr id="48" name="图片 47"/>
            <p:cNvPicPr>
              <a:picLocks noChangeAspect="1"/>
            </p:cNvPicPr>
            <p:nvPr/>
          </p:nvPicPr>
          <p:blipFill>
            <a:blip r:embed="rId8" cstate="print">
              <a:extLst>
                <a:ext uri="{28A0092B-C50C-407E-A947-70E740481C1C}">
                  <a14:useLocalDpi xmlns:a14="http://schemas.microsoft.com/office/drawing/2010/main" val="0"/>
                </a:ext>
              </a:extLst>
            </a:blip>
            <a:srcRect l="55417" t="9181" b="12639"/>
            <a:stretch>
              <a:fillRect/>
            </a:stretch>
          </p:blipFill>
          <p:spPr>
            <a:xfrm>
              <a:off x="3758021"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49" name="图片 48"/>
            <p:cNvPicPr>
              <a:picLocks noChangeAspect="1"/>
            </p:cNvPicPr>
            <p:nvPr/>
          </p:nvPicPr>
          <p:blipFill>
            <a:blip r:embed="rId9" cstate="print">
              <a:extLst>
                <a:ext uri="{28A0092B-C50C-407E-A947-70E740481C1C}">
                  <a14:useLocalDpi xmlns:a14="http://schemas.microsoft.com/office/drawing/2010/main" val="0"/>
                </a:ext>
              </a:extLst>
            </a:blip>
            <a:srcRect l="1527" t="82733" r="6361" b="11705"/>
            <a:stretch>
              <a:fillRect/>
            </a:stretch>
          </p:blipFill>
          <p:spPr>
            <a:xfrm>
              <a:off x="4371969" y="3472607"/>
              <a:ext cx="3244259"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50" name="文本框 49"/>
            <p:cNvSpPr txBox="1"/>
            <p:nvPr/>
          </p:nvSpPr>
          <p:spPr>
            <a:xfrm>
              <a:off x="4433557" y="2893469"/>
              <a:ext cx="3120549" cy="682354"/>
            </a:xfrm>
            <a:prstGeom prst="rect">
              <a:avLst/>
            </a:prstGeom>
            <a:noFill/>
          </p:spPr>
          <p:txBody>
            <a:bodyPr wrap="square" rtlCol="0">
              <a:spAutoFit/>
            </a:bodyPr>
            <a:lstStyle/>
            <a:p>
              <a:pPr algn="dist">
                <a:lnSpc>
                  <a:spcPct val="150000"/>
                </a:lnSpc>
              </a:pPr>
              <a:r>
                <a:rPr lang="zh-CN" altLang="en-US" sz="3200" b="1" dirty="0">
                  <a:latin typeface="微软雅黑" panose="020B0503020204020204" pitchFamily="34" charset="-122"/>
                  <a:ea typeface="微软雅黑" panose="020B0503020204020204" pitchFamily="34" charset="-122"/>
                  <a:sym typeface="+mn-ea"/>
                </a:rPr>
                <a:t>如何进行婴儿护齿</a:t>
              </a:r>
              <a:endParaRPr lang="zh-CN" altLang="en-US" sz="3200" b="1"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heel(1)">
                                      <p:cBhvr>
                                        <p:cTn id="11"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00836" y="165917"/>
            <a:ext cx="3177796" cy="662659"/>
            <a:chOff x="3785129" y="2661039"/>
            <a:chExt cx="4522057" cy="942975"/>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887707"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如何进行婴儿护齿</a:t>
              </a:r>
            </a:p>
          </p:txBody>
        </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10649" y="3251906"/>
            <a:ext cx="3181351" cy="3181351"/>
          </a:xfrm>
          <a:prstGeom prst="rect">
            <a:avLst/>
          </a:prstGeom>
        </p:spPr>
      </p:pic>
      <p:grpSp>
        <p:nvGrpSpPr>
          <p:cNvPr id="14" name="组合 13"/>
          <p:cNvGrpSpPr/>
          <p:nvPr/>
        </p:nvGrpSpPr>
        <p:grpSpPr>
          <a:xfrm>
            <a:off x="1925662" y="2126496"/>
            <a:ext cx="619125" cy="619125"/>
            <a:chOff x="5053898" y="1987276"/>
            <a:chExt cx="619125" cy="619125"/>
          </a:xfrm>
        </p:grpSpPr>
        <p:sp>
          <p:nvSpPr>
            <p:cNvPr id="15" name="椭圆 14"/>
            <p:cNvSpPr/>
            <p:nvPr/>
          </p:nvSpPr>
          <p:spPr>
            <a:xfrm>
              <a:off x="5053898" y="1987276"/>
              <a:ext cx="619125" cy="619125"/>
            </a:xfrm>
            <a:prstGeom prst="ellipse">
              <a:avLst/>
            </a:prstGeom>
            <a:solidFill>
              <a:srgbClr val="89B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6" name="settings_320253"/>
            <p:cNvSpPr>
              <a:spLocks noChangeAspect="1"/>
            </p:cNvSpPr>
            <p:nvPr/>
          </p:nvSpPr>
          <p:spPr bwMode="auto">
            <a:xfrm>
              <a:off x="5212293" y="2104160"/>
              <a:ext cx="328788" cy="385717"/>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lstStyle/>
            <a:p>
              <a:endParaRPr lang="zh-CN" altLang="en-US" sz="2000">
                <a:ea typeface="微软雅黑" panose="020B0503020204020204" pitchFamily="34" charset="-122"/>
              </a:endParaRPr>
            </a:p>
          </p:txBody>
        </p:sp>
      </p:grpSp>
      <p:sp>
        <p:nvSpPr>
          <p:cNvPr id="21" name="矩形 20"/>
          <p:cNvSpPr/>
          <p:nvPr/>
        </p:nvSpPr>
        <p:spPr>
          <a:xfrm>
            <a:off x="3067644" y="1974096"/>
            <a:ext cx="1964674" cy="400110"/>
          </a:xfrm>
          <a:prstGeom prst="rect">
            <a:avLst/>
          </a:prstGeom>
          <a:effectLst/>
        </p:spPr>
        <p:txBody>
          <a:bodyPr wrap="square">
            <a:spAutoFit/>
          </a:bodyPr>
          <a:lstStyle/>
          <a:p>
            <a:pPr algn="dist"/>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出牙后</a:t>
            </a:r>
          </a:p>
        </p:txBody>
      </p:sp>
      <p:sp>
        <p:nvSpPr>
          <p:cNvPr id="26" name="矩形 25"/>
          <p:cNvSpPr/>
          <p:nvPr/>
        </p:nvSpPr>
        <p:spPr>
          <a:xfrm>
            <a:off x="3086239" y="2360708"/>
            <a:ext cx="6663913" cy="1015663"/>
          </a:xfrm>
          <a:prstGeom prst="rect">
            <a:avLst/>
          </a:prstGeom>
          <a:effectLst/>
        </p:spPr>
        <p:txBody>
          <a:bodyPr wrap="square">
            <a:spAutoFit/>
          </a:bodyPr>
          <a:lstStyle/>
          <a:p>
            <a:pPr algn="dist"/>
            <a:r>
              <a:rPr lang="zh-CN" altLang="en-US" sz="2000" dirty="0">
                <a:ea typeface="微软雅黑" panose="020B0503020204020204" pitchFamily="34" charset="-122"/>
              </a:rPr>
              <a:t>家长就要用指套式牙刷或清洁柔软的棉布、棉签，以轻柔、简短的来回动作清洗幼儿牙齿。每天最少做两次，一次在早餐后，另一次在睡觉前</a:t>
            </a:r>
            <a:endParaRPr lang="zh-CN" altLang="en-US" sz="2000" dirty="0">
              <a:solidFill>
                <a:schemeClr val="tx1">
                  <a:lumMod val="75000"/>
                  <a:lumOff val="25000"/>
                </a:schemeClr>
              </a:solidFill>
              <a:latin typeface="Bahnschrift SemiLight" panose="020B0502040204020203" pitchFamily="34" charset="0"/>
              <a:ea typeface="微软雅黑" panose="020B0503020204020204" pitchFamily="34" charset="-122"/>
            </a:endParaRPr>
          </a:p>
        </p:txBody>
      </p:sp>
      <p:grpSp>
        <p:nvGrpSpPr>
          <p:cNvPr id="28" name="组合 27"/>
          <p:cNvGrpSpPr/>
          <p:nvPr/>
        </p:nvGrpSpPr>
        <p:grpSpPr>
          <a:xfrm>
            <a:off x="1925661" y="3880930"/>
            <a:ext cx="619125" cy="619125"/>
            <a:chOff x="5053898" y="1987276"/>
            <a:chExt cx="619125" cy="619125"/>
          </a:xfrm>
        </p:grpSpPr>
        <p:sp>
          <p:nvSpPr>
            <p:cNvPr id="30" name="椭圆 29"/>
            <p:cNvSpPr/>
            <p:nvPr/>
          </p:nvSpPr>
          <p:spPr>
            <a:xfrm>
              <a:off x="5053898" y="1987276"/>
              <a:ext cx="619125" cy="619125"/>
            </a:xfrm>
            <a:prstGeom prst="ellipse">
              <a:avLst/>
            </a:prstGeom>
            <a:solidFill>
              <a:srgbClr val="89B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1" name="settings_320253"/>
            <p:cNvSpPr>
              <a:spLocks noChangeAspect="1"/>
            </p:cNvSpPr>
            <p:nvPr/>
          </p:nvSpPr>
          <p:spPr bwMode="auto">
            <a:xfrm>
              <a:off x="5212293" y="2104160"/>
              <a:ext cx="328788" cy="385717"/>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lstStyle/>
            <a:p>
              <a:endParaRPr lang="zh-CN" altLang="en-US" sz="2000" dirty="0">
                <a:ea typeface="微软雅黑" panose="020B0503020204020204" pitchFamily="34" charset="-122"/>
              </a:endParaRPr>
            </a:p>
          </p:txBody>
        </p:sp>
      </p:grpSp>
      <p:grpSp>
        <p:nvGrpSpPr>
          <p:cNvPr id="35" name="组合 34"/>
          <p:cNvGrpSpPr/>
          <p:nvPr/>
        </p:nvGrpSpPr>
        <p:grpSpPr>
          <a:xfrm>
            <a:off x="1938887" y="5325801"/>
            <a:ext cx="619125" cy="619125"/>
            <a:chOff x="8713600" y="1995842"/>
            <a:chExt cx="619125" cy="619125"/>
          </a:xfrm>
        </p:grpSpPr>
        <p:sp>
          <p:nvSpPr>
            <p:cNvPr id="36" name="椭圆 35"/>
            <p:cNvSpPr/>
            <p:nvPr/>
          </p:nvSpPr>
          <p:spPr>
            <a:xfrm>
              <a:off x="8713600" y="1995842"/>
              <a:ext cx="619125" cy="619125"/>
            </a:xfrm>
            <a:prstGeom prst="ellipse">
              <a:avLst/>
            </a:prstGeom>
            <a:solidFill>
              <a:srgbClr val="89B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37" name="settings_320253"/>
            <p:cNvSpPr>
              <a:spLocks noChangeAspect="1"/>
            </p:cNvSpPr>
            <p:nvPr/>
          </p:nvSpPr>
          <p:spPr bwMode="auto">
            <a:xfrm>
              <a:off x="8858768" y="2103979"/>
              <a:ext cx="328788" cy="385717"/>
            </a:xfrm>
            <a:custGeom>
              <a:avLst/>
              <a:gdLst>
                <a:gd name="T0" fmla="*/ 4448 w 5811"/>
                <a:gd name="T1" fmla="*/ 4374 h 6827"/>
                <a:gd name="T2" fmla="*/ 4640 w 5811"/>
                <a:gd name="T3" fmla="*/ 4074 h 6827"/>
                <a:gd name="T4" fmla="*/ 5160 w 5811"/>
                <a:gd name="T5" fmla="*/ 2255 h 6827"/>
                <a:gd name="T6" fmla="*/ 2905 w 5811"/>
                <a:gd name="T7" fmla="*/ 0 h 6827"/>
                <a:gd name="T8" fmla="*/ 650 w 5811"/>
                <a:gd name="T9" fmla="*/ 2255 h 6827"/>
                <a:gd name="T10" fmla="*/ 1363 w 5811"/>
                <a:gd name="T11" fmla="*/ 4373 h 6827"/>
                <a:gd name="T12" fmla="*/ 0 w 5811"/>
                <a:gd name="T13" fmla="*/ 5506 h 6827"/>
                <a:gd name="T14" fmla="*/ 939 w 5811"/>
                <a:gd name="T15" fmla="*/ 6498 h 6827"/>
                <a:gd name="T16" fmla="*/ 2905 w 5811"/>
                <a:gd name="T17" fmla="*/ 6827 h 6827"/>
                <a:gd name="T18" fmla="*/ 4871 w 5811"/>
                <a:gd name="T19" fmla="*/ 6498 h 6827"/>
                <a:gd name="T20" fmla="*/ 5811 w 5811"/>
                <a:gd name="T21" fmla="*/ 5506 h 6827"/>
                <a:gd name="T22" fmla="*/ 4448 w 5811"/>
                <a:gd name="T23" fmla="*/ 4374 h 6827"/>
                <a:gd name="T24" fmla="*/ 2905 w 5811"/>
                <a:gd name="T25" fmla="*/ 1551 h 6827"/>
                <a:gd name="T26" fmla="*/ 3610 w 5811"/>
                <a:gd name="T27" fmla="*/ 2255 h 6827"/>
                <a:gd name="T28" fmla="*/ 2905 w 5811"/>
                <a:gd name="T29" fmla="*/ 2960 h 6827"/>
                <a:gd name="T30" fmla="*/ 2201 w 5811"/>
                <a:gd name="T31" fmla="*/ 2255 h 6827"/>
                <a:gd name="T32" fmla="*/ 2905 w 5811"/>
                <a:gd name="T33" fmla="*/ 1551 h 6827"/>
                <a:gd name="T34" fmla="*/ 4675 w 5811"/>
                <a:gd name="T35" fmla="*/ 6008 h 6827"/>
                <a:gd name="T36" fmla="*/ 2905 w 5811"/>
                <a:gd name="T37" fmla="*/ 6298 h 6827"/>
                <a:gd name="T38" fmla="*/ 1136 w 5811"/>
                <a:gd name="T39" fmla="*/ 6008 h 6827"/>
                <a:gd name="T40" fmla="*/ 528 w 5811"/>
                <a:gd name="T41" fmla="*/ 5506 h 6827"/>
                <a:gd name="T42" fmla="*/ 1719 w 5811"/>
                <a:gd name="T43" fmla="*/ 4831 h 6827"/>
                <a:gd name="T44" fmla="*/ 2761 w 5811"/>
                <a:gd name="T45" fmla="*/ 5768 h 6827"/>
                <a:gd name="T46" fmla="*/ 2905 w 5811"/>
                <a:gd name="T47" fmla="*/ 5812 h 6827"/>
                <a:gd name="T48" fmla="*/ 3050 w 5811"/>
                <a:gd name="T49" fmla="*/ 5768 h 6827"/>
                <a:gd name="T50" fmla="*/ 3666 w 5811"/>
                <a:gd name="T51" fmla="*/ 5270 h 6827"/>
                <a:gd name="T52" fmla="*/ 4092 w 5811"/>
                <a:gd name="T53" fmla="*/ 4831 h 6827"/>
                <a:gd name="T54" fmla="*/ 5283 w 5811"/>
                <a:gd name="T55" fmla="*/ 5506 h 6827"/>
                <a:gd name="T56" fmla="*/ 4675 w 5811"/>
                <a:gd name="T57" fmla="*/ 600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11" h="6827">
                  <a:moveTo>
                    <a:pt x="4448" y="4374"/>
                  </a:moveTo>
                  <a:cubicBezTo>
                    <a:pt x="4517" y="4275"/>
                    <a:pt x="4581" y="4175"/>
                    <a:pt x="4640" y="4074"/>
                  </a:cubicBezTo>
                  <a:cubicBezTo>
                    <a:pt x="4985" y="3483"/>
                    <a:pt x="5160" y="2871"/>
                    <a:pt x="5160" y="2255"/>
                  </a:cubicBezTo>
                  <a:cubicBezTo>
                    <a:pt x="5160" y="1012"/>
                    <a:pt x="4149" y="0"/>
                    <a:pt x="2905" y="0"/>
                  </a:cubicBezTo>
                  <a:cubicBezTo>
                    <a:pt x="1662" y="0"/>
                    <a:pt x="650" y="1012"/>
                    <a:pt x="650" y="2255"/>
                  </a:cubicBezTo>
                  <a:cubicBezTo>
                    <a:pt x="650" y="2973"/>
                    <a:pt x="895" y="3696"/>
                    <a:pt x="1363" y="4373"/>
                  </a:cubicBezTo>
                  <a:cubicBezTo>
                    <a:pt x="501" y="4604"/>
                    <a:pt x="0" y="5014"/>
                    <a:pt x="0" y="5506"/>
                  </a:cubicBezTo>
                  <a:cubicBezTo>
                    <a:pt x="0" y="5903"/>
                    <a:pt x="333" y="6256"/>
                    <a:pt x="939" y="6498"/>
                  </a:cubicBezTo>
                  <a:cubicBezTo>
                    <a:pt x="1469" y="6710"/>
                    <a:pt x="2167" y="6827"/>
                    <a:pt x="2905" y="6827"/>
                  </a:cubicBezTo>
                  <a:cubicBezTo>
                    <a:pt x="3644" y="6827"/>
                    <a:pt x="4342" y="6710"/>
                    <a:pt x="4871" y="6498"/>
                  </a:cubicBezTo>
                  <a:cubicBezTo>
                    <a:pt x="5477" y="6256"/>
                    <a:pt x="5811" y="5903"/>
                    <a:pt x="5811" y="5506"/>
                  </a:cubicBezTo>
                  <a:cubicBezTo>
                    <a:pt x="5811" y="5014"/>
                    <a:pt x="5310" y="4604"/>
                    <a:pt x="4448" y="4374"/>
                  </a:cubicBezTo>
                  <a:close/>
                  <a:moveTo>
                    <a:pt x="2905" y="1551"/>
                  </a:moveTo>
                  <a:cubicBezTo>
                    <a:pt x="3294" y="1551"/>
                    <a:pt x="3610" y="1866"/>
                    <a:pt x="3610" y="2255"/>
                  </a:cubicBezTo>
                  <a:cubicBezTo>
                    <a:pt x="3610" y="2644"/>
                    <a:pt x="3294" y="2960"/>
                    <a:pt x="2905" y="2960"/>
                  </a:cubicBezTo>
                  <a:cubicBezTo>
                    <a:pt x="2516" y="2960"/>
                    <a:pt x="2201" y="2644"/>
                    <a:pt x="2201" y="2255"/>
                  </a:cubicBezTo>
                  <a:cubicBezTo>
                    <a:pt x="2201" y="1866"/>
                    <a:pt x="2516" y="1551"/>
                    <a:pt x="2905" y="1551"/>
                  </a:cubicBezTo>
                  <a:close/>
                  <a:moveTo>
                    <a:pt x="4675" y="6008"/>
                  </a:moveTo>
                  <a:cubicBezTo>
                    <a:pt x="4207" y="6195"/>
                    <a:pt x="3578" y="6298"/>
                    <a:pt x="2905" y="6298"/>
                  </a:cubicBezTo>
                  <a:cubicBezTo>
                    <a:pt x="2233" y="6298"/>
                    <a:pt x="1604" y="6195"/>
                    <a:pt x="1136" y="6008"/>
                  </a:cubicBezTo>
                  <a:cubicBezTo>
                    <a:pt x="766" y="5860"/>
                    <a:pt x="528" y="5663"/>
                    <a:pt x="528" y="5506"/>
                  </a:cubicBezTo>
                  <a:cubicBezTo>
                    <a:pt x="528" y="5295"/>
                    <a:pt x="944" y="4996"/>
                    <a:pt x="1719" y="4831"/>
                  </a:cubicBezTo>
                  <a:cubicBezTo>
                    <a:pt x="2232" y="5420"/>
                    <a:pt x="2739" y="5754"/>
                    <a:pt x="2761" y="5768"/>
                  </a:cubicBezTo>
                  <a:cubicBezTo>
                    <a:pt x="2805" y="5797"/>
                    <a:pt x="2855" y="5812"/>
                    <a:pt x="2905" y="5812"/>
                  </a:cubicBezTo>
                  <a:cubicBezTo>
                    <a:pt x="2956" y="5812"/>
                    <a:pt x="3006" y="5797"/>
                    <a:pt x="3050" y="5768"/>
                  </a:cubicBezTo>
                  <a:cubicBezTo>
                    <a:pt x="3061" y="5761"/>
                    <a:pt x="3327" y="5586"/>
                    <a:pt x="3666" y="5270"/>
                  </a:cubicBezTo>
                  <a:cubicBezTo>
                    <a:pt x="3819" y="5128"/>
                    <a:pt x="3961" y="4982"/>
                    <a:pt x="4092" y="4831"/>
                  </a:cubicBezTo>
                  <a:cubicBezTo>
                    <a:pt x="4866" y="4997"/>
                    <a:pt x="5283" y="5295"/>
                    <a:pt x="5283" y="5506"/>
                  </a:cubicBezTo>
                  <a:cubicBezTo>
                    <a:pt x="5283" y="5663"/>
                    <a:pt x="5044" y="5860"/>
                    <a:pt x="4675" y="6008"/>
                  </a:cubicBezTo>
                  <a:close/>
                </a:path>
              </a:pathLst>
            </a:custGeom>
            <a:solidFill>
              <a:schemeClr val="bg1"/>
            </a:solidFill>
            <a:ln>
              <a:noFill/>
            </a:ln>
          </p:spPr>
          <p:txBody>
            <a:bodyPr/>
            <a:lstStyle/>
            <a:p>
              <a:endParaRPr lang="zh-CN" altLang="en-US" sz="2000">
                <a:ea typeface="微软雅黑" panose="020B0503020204020204" pitchFamily="34" charset="-122"/>
              </a:endParaRPr>
            </a:p>
          </p:txBody>
        </p:sp>
      </p:grpSp>
      <p:sp>
        <p:nvSpPr>
          <p:cNvPr id="38" name="矩形 37"/>
          <p:cNvSpPr/>
          <p:nvPr/>
        </p:nvSpPr>
        <p:spPr>
          <a:xfrm>
            <a:off x="3101433" y="3531553"/>
            <a:ext cx="1964674" cy="400110"/>
          </a:xfrm>
          <a:prstGeom prst="rect">
            <a:avLst/>
          </a:prstGeom>
          <a:effectLst/>
        </p:spPr>
        <p:txBody>
          <a:bodyPr wrap="square">
            <a:spAutoFit/>
          </a:bodyPr>
          <a:lstStyle/>
          <a:p>
            <a:pPr algn="dist"/>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两岁半</a:t>
            </a:r>
          </a:p>
        </p:txBody>
      </p:sp>
      <p:sp>
        <p:nvSpPr>
          <p:cNvPr id="39" name="矩形 38"/>
          <p:cNvSpPr/>
          <p:nvPr/>
        </p:nvSpPr>
        <p:spPr>
          <a:xfrm>
            <a:off x="3067644" y="3931663"/>
            <a:ext cx="5035851" cy="1015663"/>
          </a:xfrm>
          <a:prstGeom prst="rect">
            <a:avLst/>
          </a:prstGeom>
          <a:effectLst/>
        </p:spPr>
        <p:txBody>
          <a:bodyPr wrap="square">
            <a:spAutoFit/>
          </a:bodyPr>
          <a:lstStyle/>
          <a:p>
            <a:pPr>
              <a:spcBef>
                <a:spcPct val="0"/>
              </a:spcBef>
            </a:pPr>
            <a:r>
              <a:rPr lang="zh-CN" altLang="en-US" sz="2000" dirty="0">
                <a:ea typeface="微软雅黑" panose="020B0503020204020204" pitchFamily="34" charset="-122"/>
              </a:rPr>
              <a:t>幼儿全口乳牙长齐后，就要开始教幼儿刷牙 。正确选择</a:t>
            </a:r>
            <a:r>
              <a:rPr lang="zh-CN" altLang="en-US" sz="2000" dirty="0">
                <a:solidFill>
                  <a:schemeClr val="tx2"/>
                </a:solidFill>
                <a:ea typeface="微软雅黑" panose="020B0503020204020204" pitchFamily="34" charset="-122"/>
              </a:rPr>
              <a:t>牙刷</a:t>
            </a:r>
            <a:r>
              <a:rPr lang="zh-CN" altLang="en-US" sz="2000" dirty="0">
                <a:ea typeface="微软雅黑" panose="020B0503020204020204" pitchFamily="34" charset="-122"/>
              </a:rPr>
              <a:t>和</a:t>
            </a:r>
            <a:r>
              <a:rPr lang="zh-CN" altLang="en-US" sz="2000" dirty="0">
                <a:solidFill>
                  <a:schemeClr val="tx2"/>
                </a:solidFill>
                <a:ea typeface="微软雅黑" panose="020B0503020204020204" pitchFamily="34" charset="-122"/>
              </a:rPr>
              <a:t>牙膏</a:t>
            </a:r>
            <a:r>
              <a:rPr lang="zh-CN" altLang="en-US" sz="2000" dirty="0">
                <a:ea typeface="微软雅黑" panose="020B0503020204020204" pitchFamily="34" charset="-122"/>
              </a:rPr>
              <a:t>。教导宝宝使用正确的刷牙方式。</a:t>
            </a:r>
          </a:p>
        </p:txBody>
      </p:sp>
      <p:sp>
        <p:nvSpPr>
          <p:cNvPr id="40" name="矩形 39"/>
          <p:cNvSpPr/>
          <p:nvPr/>
        </p:nvSpPr>
        <p:spPr>
          <a:xfrm>
            <a:off x="3086239" y="5071442"/>
            <a:ext cx="1964674" cy="400110"/>
          </a:xfrm>
          <a:prstGeom prst="rect">
            <a:avLst/>
          </a:prstGeom>
          <a:effectLst/>
        </p:spPr>
        <p:txBody>
          <a:bodyPr wrap="square">
            <a:spAutoFit/>
          </a:bodyPr>
          <a:lstStyle/>
          <a:p>
            <a:pPr algn="dist"/>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定期保健</a:t>
            </a:r>
          </a:p>
        </p:txBody>
      </p:sp>
      <p:sp>
        <p:nvSpPr>
          <p:cNvPr id="41" name="矩形 40"/>
          <p:cNvSpPr/>
          <p:nvPr/>
        </p:nvSpPr>
        <p:spPr>
          <a:xfrm>
            <a:off x="3067644" y="5506027"/>
            <a:ext cx="5484323" cy="707886"/>
          </a:xfrm>
          <a:prstGeom prst="rect">
            <a:avLst/>
          </a:prstGeom>
          <a:effectLst/>
        </p:spPr>
        <p:txBody>
          <a:bodyPr wrap="square">
            <a:spAutoFit/>
          </a:bodyPr>
          <a:lstStyle/>
          <a:p>
            <a:pPr>
              <a:spcBef>
                <a:spcPct val="0"/>
              </a:spcBef>
            </a:pPr>
            <a:r>
              <a:rPr lang="zh-CN" altLang="en-US" sz="2000" dirty="0">
                <a:ea typeface="微软雅黑" panose="020B0503020204020204" pitchFamily="34" charset="-122"/>
              </a:rPr>
              <a:t>一般来说，从婴孩</a:t>
            </a:r>
            <a:r>
              <a:rPr lang="en-US" altLang="zh-CN" sz="2000" dirty="0">
                <a:ea typeface="微软雅黑" panose="020B0503020204020204" pitchFamily="34" charset="-122"/>
              </a:rPr>
              <a:t>6</a:t>
            </a:r>
            <a:r>
              <a:rPr lang="zh-CN" altLang="en-US" sz="2000" dirty="0">
                <a:ea typeface="微软雅黑" panose="020B0503020204020204" pitchFamily="34" charset="-122"/>
              </a:rPr>
              <a:t>～</a:t>
            </a:r>
            <a:r>
              <a:rPr lang="en-US" altLang="zh-CN" sz="2000" dirty="0">
                <a:ea typeface="微软雅黑" panose="020B0503020204020204" pitchFamily="34" charset="-122"/>
              </a:rPr>
              <a:t>8</a:t>
            </a:r>
            <a:r>
              <a:rPr lang="zh-CN" altLang="en-US" sz="2000" dirty="0">
                <a:ea typeface="微软雅黑" panose="020B0503020204020204" pitchFamily="34" charset="-122"/>
              </a:rPr>
              <a:t>个月第一颗乳牙冒出来时，就该带他去看牙医了。 </a:t>
            </a:r>
          </a:p>
        </p:txBody>
      </p:sp>
      <p:sp>
        <p:nvSpPr>
          <p:cNvPr id="2" name="矩形 1"/>
          <p:cNvSpPr/>
          <p:nvPr/>
        </p:nvSpPr>
        <p:spPr>
          <a:xfrm>
            <a:off x="1753150" y="848278"/>
            <a:ext cx="8632556" cy="1015663"/>
          </a:xfrm>
          <a:prstGeom prst="rect">
            <a:avLst/>
          </a:prstGeom>
        </p:spPr>
        <p:txBody>
          <a:bodyPr wrap="square">
            <a:spAutoFit/>
          </a:bodyPr>
          <a:lstStyle/>
          <a:p>
            <a:pPr>
              <a:lnSpc>
                <a:spcPct val="150000"/>
              </a:lnSpc>
            </a:pPr>
            <a:r>
              <a:rPr lang="zh-CN" altLang="en-US" sz="2000" dirty="0">
                <a:ea typeface="微软雅黑" panose="020B0503020204020204" pitchFamily="34" charset="-122"/>
              </a:rPr>
              <a:t>适当的口腔清洁及定期的口腔检查十分重要 ，家长应按照宝宝不同的年龄，采用不同的口腔护理方法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6599" y="1598502"/>
            <a:ext cx="5259498" cy="5259498"/>
            <a:chOff x="-485774" y="1802664"/>
            <a:chExt cx="5259498" cy="5259498"/>
          </a:xfrm>
        </p:grpSpPr>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774" y="1802664"/>
              <a:ext cx="5259498" cy="5259498"/>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00700">
              <a:off x="2493326" y="1819173"/>
              <a:ext cx="1057281" cy="1057281"/>
            </a:xfrm>
            <a:prstGeom prst="rect">
              <a:avLst/>
            </a:prstGeom>
          </p:spPr>
        </p:pic>
      </p:grpSp>
      <p:grpSp>
        <p:nvGrpSpPr>
          <p:cNvPr id="18" name="组合 17"/>
          <p:cNvGrpSpPr/>
          <p:nvPr/>
        </p:nvGrpSpPr>
        <p:grpSpPr>
          <a:xfrm>
            <a:off x="200836" y="165918"/>
            <a:ext cx="3642744" cy="664435"/>
            <a:chOff x="3785129" y="2661039"/>
            <a:chExt cx="5183687" cy="945502"/>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rcRect l="1527" t="82733" r="6361" b="11705"/>
            <a:stretch>
              <a:fillRect/>
            </a:stretch>
          </p:blipFill>
          <p:spPr>
            <a:xfrm>
              <a:off x="4371968" y="3499714"/>
              <a:ext cx="4376304" cy="106827"/>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4549337" cy="788348"/>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如何清洁宝宝的口腔</a:t>
              </a:r>
            </a:p>
          </p:txBody>
        </p:sp>
      </p:grpSp>
      <p:sp>
        <p:nvSpPr>
          <p:cNvPr id="11" name="Rectangle 3"/>
          <p:cNvSpPr txBox="1">
            <a:spLocks noChangeArrowheads="1"/>
          </p:cNvSpPr>
          <p:nvPr/>
        </p:nvSpPr>
        <p:spPr>
          <a:xfrm>
            <a:off x="3843580" y="1370154"/>
            <a:ext cx="7727196" cy="5135563"/>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buFont typeface="Wingdings" panose="05000000000000000000" pitchFamily="2" charset="2"/>
              <a:buNone/>
            </a:pPr>
            <a:r>
              <a:rPr lang="en-US" altLang="zh-CN" sz="2000" dirty="0">
                <a:solidFill>
                  <a:schemeClr val="tx1"/>
                </a:solidFill>
              </a:rPr>
              <a:t>1.</a:t>
            </a:r>
            <a:r>
              <a:rPr lang="zh-CN" altLang="en-US" sz="2000" dirty="0">
                <a:solidFill>
                  <a:schemeClr val="tx1"/>
                </a:solidFill>
              </a:rPr>
              <a:t>准备温开水一杯，纱布巾或</a:t>
            </a:r>
            <a:r>
              <a:rPr lang="en-US" altLang="zh-CN" sz="2000" dirty="0">
                <a:solidFill>
                  <a:schemeClr val="tx1"/>
                </a:solidFill>
              </a:rPr>
              <a:t>4x4</a:t>
            </a:r>
            <a:r>
              <a:rPr lang="zh-CN" altLang="en-US" sz="2000" dirty="0">
                <a:solidFill>
                  <a:schemeClr val="tx1"/>
                </a:solidFill>
              </a:rPr>
              <a:t>厘米纱布几块或棉签，棉花棒数根。</a:t>
            </a:r>
          </a:p>
          <a:p>
            <a:pPr algn="l">
              <a:lnSpc>
                <a:spcPct val="150000"/>
              </a:lnSpc>
              <a:buFont typeface="Wingdings" panose="05000000000000000000" pitchFamily="2" charset="2"/>
              <a:buNone/>
            </a:pPr>
            <a:r>
              <a:rPr lang="en-US" altLang="zh-CN" sz="2000" dirty="0">
                <a:solidFill>
                  <a:schemeClr val="tx1"/>
                </a:solidFill>
              </a:rPr>
              <a:t>2.</a:t>
            </a:r>
            <a:r>
              <a:rPr lang="zh-CN" altLang="en-US" sz="2000" dirty="0">
                <a:solidFill>
                  <a:schemeClr val="tx1"/>
                </a:solidFill>
              </a:rPr>
              <a:t>将宝宝平放在卧室床上，妈妈跪趴在宝宝正前方，和宝宝面对面。</a:t>
            </a:r>
          </a:p>
          <a:p>
            <a:pPr algn="l">
              <a:lnSpc>
                <a:spcPct val="150000"/>
              </a:lnSpc>
              <a:buFont typeface="Wingdings" panose="05000000000000000000" pitchFamily="2" charset="2"/>
              <a:buNone/>
            </a:pPr>
            <a:r>
              <a:rPr lang="en-US" altLang="zh-CN" sz="2000" dirty="0">
                <a:solidFill>
                  <a:schemeClr val="tx1"/>
                </a:solidFill>
              </a:rPr>
              <a:t>3.</a:t>
            </a:r>
            <a:r>
              <a:rPr lang="zh-CN" altLang="en-US" sz="2000" dirty="0">
                <a:solidFill>
                  <a:schemeClr val="tx1"/>
                </a:solidFill>
              </a:rPr>
              <a:t>妈妈以双手的手肘支撑在床上，并可以双手前臂稍加挡住宝宝挥动的双手。</a:t>
            </a:r>
          </a:p>
          <a:p>
            <a:pPr algn="l">
              <a:lnSpc>
                <a:spcPct val="150000"/>
              </a:lnSpc>
              <a:buFont typeface="Wingdings" panose="05000000000000000000" pitchFamily="2" charset="2"/>
              <a:buNone/>
            </a:pPr>
            <a:r>
              <a:rPr lang="en-US" altLang="zh-CN" sz="2000" dirty="0">
                <a:solidFill>
                  <a:schemeClr val="tx1"/>
                </a:solidFill>
              </a:rPr>
              <a:t>3.</a:t>
            </a:r>
            <a:r>
              <a:rPr lang="zh-CN" altLang="en-US" sz="2000" dirty="0">
                <a:solidFill>
                  <a:schemeClr val="tx1"/>
                </a:solidFill>
              </a:rPr>
              <a:t>妈妈左手手腕和手掌扶住宝宝的下巴，同时以左手食指稍微拉开宝宝的颊粘膜，以便能看清楚宝宝的整个口腔状况。</a:t>
            </a:r>
          </a:p>
          <a:p>
            <a:pPr algn="l">
              <a:lnSpc>
                <a:spcPct val="150000"/>
              </a:lnSpc>
              <a:buFont typeface="Wingdings" panose="05000000000000000000" pitchFamily="2" charset="2"/>
              <a:buNone/>
            </a:pPr>
            <a:r>
              <a:rPr lang="en-US" altLang="zh-CN" sz="2000" dirty="0">
                <a:solidFill>
                  <a:schemeClr val="tx1"/>
                </a:solidFill>
              </a:rPr>
              <a:t>4.</a:t>
            </a:r>
            <a:r>
              <a:rPr lang="zh-CN" altLang="en-US" sz="2000" dirty="0">
                <a:solidFill>
                  <a:schemeClr val="tx1"/>
                </a:solidFill>
              </a:rPr>
              <a:t>以纱布巾或纱布块包覆右手食指，以温开水沾湿，或右手持棉签，棉棒沾温开水。</a:t>
            </a:r>
          </a:p>
        </p:txBody>
      </p:sp>
    </p:spTree>
    <p:extLst>
      <p:ext uri="{BB962C8B-B14F-4D97-AF65-F5344CB8AC3E}">
        <p14:creationId xmlns:p14="http://schemas.microsoft.com/office/powerpoint/2010/main" val="119053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6599" y="1598502"/>
            <a:ext cx="5259498" cy="5259498"/>
            <a:chOff x="-485774" y="1802664"/>
            <a:chExt cx="5259498" cy="5259498"/>
          </a:xfrm>
        </p:grpSpPr>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774" y="1802664"/>
              <a:ext cx="5259498" cy="5259498"/>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00700">
              <a:off x="2493326" y="1819173"/>
              <a:ext cx="1057281" cy="1057281"/>
            </a:xfrm>
            <a:prstGeom prst="rect">
              <a:avLst/>
            </a:prstGeom>
          </p:spPr>
        </p:pic>
      </p:grpSp>
      <p:grpSp>
        <p:nvGrpSpPr>
          <p:cNvPr id="18" name="组合 17"/>
          <p:cNvGrpSpPr/>
          <p:nvPr/>
        </p:nvGrpSpPr>
        <p:grpSpPr>
          <a:xfrm>
            <a:off x="200836" y="165918"/>
            <a:ext cx="3642744" cy="664435"/>
            <a:chOff x="3785129" y="2661039"/>
            <a:chExt cx="5183687" cy="945502"/>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rcRect l="1527" t="82733" r="6361" b="11705"/>
            <a:stretch>
              <a:fillRect/>
            </a:stretch>
          </p:blipFill>
          <p:spPr>
            <a:xfrm>
              <a:off x="4371968" y="3499714"/>
              <a:ext cx="4376304" cy="106827"/>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4549337" cy="788348"/>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如何清洁宝宝的口腔</a:t>
              </a:r>
            </a:p>
          </p:txBody>
        </p:sp>
      </p:grpSp>
      <p:sp>
        <p:nvSpPr>
          <p:cNvPr id="11" name="Rectangle 3"/>
          <p:cNvSpPr txBox="1">
            <a:spLocks noChangeArrowheads="1"/>
          </p:cNvSpPr>
          <p:nvPr/>
        </p:nvSpPr>
        <p:spPr>
          <a:xfrm>
            <a:off x="3843580" y="1598502"/>
            <a:ext cx="7284203" cy="3457414"/>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altLang="zh-CN" sz="2000" dirty="0">
                <a:solidFill>
                  <a:schemeClr val="tx1"/>
                </a:solidFill>
              </a:rPr>
              <a:t>5.</a:t>
            </a:r>
            <a:r>
              <a:rPr lang="zh-CN" altLang="en-US" sz="2000" dirty="0">
                <a:solidFill>
                  <a:schemeClr val="tx1"/>
                </a:solidFill>
              </a:rPr>
              <a:t>循序轻轻擦拭宝宝口腔的右上到左上，然后左下到右下牙龈。</a:t>
            </a:r>
          </a:p>
          <a:p>
            <a:pPr algn="l">
              <a:lnSpc>
                <a:spcPct val="150000"/>
              </a:lnSpc>
            </a:pPr>
            <a:r>
              <a:rPr lang="en-US" altLang="zh-CN" sz="2000" dirty="0">
                <a:solidFill>
                  <a:schemeClr val="tx1"/>
                </a:solidFill>
              </a:rPr>
              <a:t>6.</a:t>
            </a:r>
            <a:r>
              <a:rPr lang="zh-CN" altLang="en-US" sz="2000" dirty="0">
                <a:solidFill>
                  <a:schemeClr val="tx1"/>
                </a:solidFill>
              </a:rPr>
              <a:t>轻轻擦拭宝宝两侧颊粘膜。</a:t>
            </a:r>
          </a:p>
          <a:p>
            <a:pPr algn="l">
              <a:lnSpc>
                <a:spcPct val="150000"/>
              </a:lnSpc>
            </a:pPr>
            <a:r>
              <a:rPr lang="en-US" altLang="zh-CN" sz="2000" dirty="0">
                <a:solidFill>
                  <a:schemeClr val="tx1"/>
                </a:solidFill>
              </a:rPr>
              <a:t>7.</a:t>
            </a:r>
            <a:r>
              <a:rPr lang="zh-CN" altLang="en-US" sz="2000" dirty="0">
                <a:solidFill>
                  <a:schemeClr val="tx1"/>
                </a:solidFill>
              </a:rPr>
              <a:t>轻轻擦拭宝宝的上颚粘膜还有舌头表面。</a:t>
            </a:r>
          </a:p>
          <a:p>
            <a:pPr algn="l">
              <a:lnSpc>
                <a:spcPct val="150000"/>
              </a:lnSpc>
            </a:pPr>
            <a:endParaRPr lang="zh-CN" altLang="en-US" sz="2000" dirty="0">
              <a:solidFill>
                <a:schemeClr val="tx1"/>
              </a:solidFill>
            </a:endParaRPr>
          </a:p>
          <a:p>
            <a:pPr algn="l">
              <a:lnSpc>
                <a:spcPct val="150000"/>
              </a:lnSpc>
            </a:pPr>
            <a:r>
              <a:rPr lang="zh-CN" altLang="en-US" sz="2000" dirty="0">
                <a:solidFill>
                  <a:schemeClr val="tx1"/>
                </a:solidFill>
              </a:rPr>
              <a:t>注意：不可太深入宝宝口腔内，以减少宝宝呕吐和不适感。纱布或是棉花棒弄脏了，应立即更换新的，以免造成细菌感染。</a:t>
            </a:r>
          </a:p>
        </p:txBody>
      </p:sp>
    </p:spTree>
    <p:extLst>
      <p:ext uri="{BB962C8B-B14F-4D97-AF65-F5344CB8AC3E}">
        <p14:creationId xmlns:p14="http://schemas.microsoft.com/office/powerpoint/2010/main" val="353423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00836" y="165917"/>
            <a:ext cx="3642744" cy="662659"/>
            <a:chOff x="3785129" y="2661039"/>
            <a:chExt cx="5183687" cy="942975"/>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1527" t="82733" r="6361" b="11705"/>
            <a:stretch>
              <a:fillRect/>
            </a:stretch>
          </p:blipFill>
          <p:spPr>
            <a:xfrm>
              <a:off x="4371967" y="3467006"/>
              <a:ext cx="4584240" cy="111903"/>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4549337"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如何清洁宝宝的口腔</a:t>
              </a:r>
            </a:p>
          </p:txBody>
        </p:sp>
      </p:grpSp>
      <p:pic>
        <p:nvPicPr>
          <p:cNvPr id="13" name="Picture 2" descr="20120221onbwegrjge"/>
          <p:cNvPicPr>
            <a:picLocks noChangeAspect="1" noChangeArrowheads="1"/>
          </p:cNvPicPr>
          <p:nvPr/>
        </p:nvPicPr>
        <p:blipFill rotWithShape="1">
          <a:blip r:embed="rId4">
            <a:extLst>
              <a:ext uri="{28A0092B-C50C-407E-A947-70E740481C1C}">
                <a14:useLocalDpi xmlns:a14="http://schemas.microsoft.com/office/drawing/2010/main" val="0"/>
              </a:ext>
            </a:extLst>
          </a:blip>
          <a:srcRect t="21127" r="50877" b="57746"/>
          <a:stretch/>
        </p:blipFill>
        <p:spPr>
          <a:xfrm>
            <a:off x="5226543" y="939586"/>
            <a:ext cx="2133600" cy="1143000"/>
          </a:xfrm>
          <a:prstGeom prst="rect">
            <a:avLst/>
          </a:prstGeom>
          <a:noFill/>
        </p:spPr>
      </p:pic>
      <p:pic>
        <p:nvPicPr>
          <p:cNvPr id="14" name="Picture 2" descr="20120221onbwegrjge"/>
          <p:cNvPicPr>
            <a:picLocks noChangeAspect="1" noChangeArrowheads="1"/>
          </p:cNvPicPr>
          <p:nvPr/>
        </p:nvPicPr>
        <p:blipFill rotWithShape="1">
          <a:blip r:embed="rId4">
            <a:extLst>
              <a:ext uri="{28A0092B-C50C-407E-A947-70E740481C1C}">
                <a14:useLocalDpi xmlns:a14="http://schemas.microsoft.com/office/drawing/2010/main" val="0"/>
              </a:ext>
            </a:extLst>
          </a:blip>
          <a:srcRect l="50877" t="23945" r="3509" b="53519"/>
          <a:stretch/>
        </p:blipFill>
        <p:spPr>
          <a:xfrm>
            <a:off x="5224901" y="2692184"/>
            <a:ext cx="1981200" cy="1219200"/>
          </a:xfrm>
          <a:prstGeom prst="rect">
            <a:avLst/>
          </a:prstGeom>
          <a:noFill/>
        </p:spPr>
      </p:pic>
      <p:pic>
        <p:nvPicPr>
          <p:cNvPr id="15" name="Picture 2" descr="20120221onbwegrjge"/>
          <p:cNvPicPr>
            <a:picLocks noChangeAspect="1" noChangeArrowheads="1"/>
          </p:cNvPicPr>
          <p:nvPr/>
        </p:nvPicPr>
        <p:blipFill rotWithShape="1">
          <a:blip r:embed="rId4">
            <a:extLst>
              <a:ext uri="{28A0092B-C50C-407E-A947-70E740481C1C}">
                <a14:useLocalDpi xmlns:a14="http://schemas.microsoft.com/office/drawing/2010/main" val="0"/>
              </a:ext>
            </a:extLst>
          </a:blip>
          <a:srcRect l="5263" t="52115" r="49122" b="28166"/>
          <a:stretch/>
        </p:blipFill>
        <p:spPr>
          <a:xfrm>
            <a:off x="5302743" y="4520982"/>
            <a:ext cx="1981200" cy="1066800"/>
          </a:xfrm>
          <a:prstGeom prst="rect">
            <a:avLst/>
          </a:prstGeom>
          <a:noFill/>
        </p:spPr>
      </p:pic>
      <p:pic>
        <p:nvPicPr>
          <p:cNvPr id="16" name="Picture 2" descr="20120221onbwegrjge"/>
          <p:cNvPicPr>
            <a:picLocks noChangeAspect="1" noChangeArrowheads="1"/>
          </p:cNvPicPr>
          <p:nvPr/>
        </p:nvPicPr>
        <p:blipFill rotWithShape="1">
          <a:blip r:embed="rId4">
            <a:extLst>
              <a:ext uri="{28A0092B-C50C-407E-A947-70E740481C1C}">
                <a14:useLocalDpi xmlns:a14="http://schemas.microsoft.com/office/drawing/2010/main" val="0"/>
              </a:ext>
            </a:extLst>
          </a:blip>
          <a:srcRect l="52632" t="56339" r="3508" b="21125"/>
          <a:stretch/>
        </p:blipFill>
        <p:spPr>
          <a:xfrm>
            <a:off x="9908504" y="3055327"/>
            <a:ext cx="1905000" cy="1219200"/>
          </a:xfrm>
          <a:prstGeom prst="rect">
            <a:avLst/>
          </a:prstGeom>
          <a:noFill/>
        </p:spPr>
      </p:pic>
      <p:pic>
        <p:nvPicPr>
          <p:cNvPr id="17" name="Picture 2" descr="20120221onbwegrjge"/>
          <p:cNvPicPr>
            <a:picLocks noChangeAspect="1" noChangeArrowheads="1"/>
          </p:cNvPicPr>
          <p:nvPr/>
        </p:nvPicPr>
        <p:blipFill rotWithShape="1">
          <a:blip r:embed="rId4">
            <a:extLst>
              <a:ext uri="{28A0092B-C50C-407E-A947-70E740481C1C}">
                <a14:useLocalDpi xmlns:a14="http://schemas.microsoft.com/office/drawing/2010/main" val="0"/>
              </a:ext>
            </a:extLst>
          </a:blip>
          <a:srcRect l="5264" t="76059" r="50877" b="4222"/>
          <a:stretch/>
        </p:blipFill>
        <p:spPr>
          <a:xfrm>
            <a:off x="9846072" y="936824"/>
            <a:ext cx="1905000" cy="1066800"/>
          </a:xfrm>
          <a:prstGeom prst="rect">
            <a:avLst/>
          </a:prstGeom>
          <a:noFill/>
        </p:spPr>
      </p:pic>
      <p:sp>
        <p:nvSpPr>
          <p:cNvPr id="3" name="文本框 2"/>
          <p:cNvSpPr txBox="1"/>
          <p:nvPr/>
        </p:nvSpPr>
        <p:spPr>
          <a:xfrm>
            <a:off x="7552195" y="828576"/>
            <a:ext cx="1813625" cy="1938992"/>
          </a:xfrm>
          <a:prstGeom prst="rect">
            <a:avLst/>
          </a:prstGeom>
          <a:noFill/>
        </p:spPr>
        <p:txBody>
          <a:bodyPr wrap="square" rtlCol="0">
            <a:spAutoFit/>
          </a:bodyPr>
          <a:lstStyle/>
          <a:p>
            <a:pPr>
              <a:lnSpc>
                <a:spcPct val="150000"/>
              </a:lnSpc>
            </a:pPr>
            <a:r>
              <a:rPr lang="zh-CN" altLang="en-US" sz="1600" dirty="0">
                <a:latin typeface="Arial" panose="020B0604020202020204" pitchFamily="34" charset="0"/>
                <a:ea typeface="微软雅黑" panose="020B0503020204020204" pitchFamily="34" charset="-122"/>
              </a:rPr>
              <a:t>将刷毛放在牙齿与牙龈交界处，刷毛方向指向牙根方向与牙齿表明呈</a:t>
            </a:r>
            <a:r>
              <a:rPr lang="en-US" altLang="zh-CN" sz="1600" dirty="0">
                <a:latin typeface="Arial" panose="020B0604020202020204" pitchFamily="34" charset="0"/>
                <a:ea typeface="微软雅黑" panose="020B0503020204020204" pitchFamily="34" charset="-122"/>
              </a:rPr>
              <a:t>45°</a:t>
            </a:r>
            <a:r>
              <a:rPr lang="zh-CN" altLang="en-US" sz="1600" dirty="0">
                <a:latin typeface="Arial" panose="020B0604020202020204" pitchFamily="34" charset="0"/>
                <a:ea typeface="微软雅黑" panose="020B0503020204020204" pitchFamily="34" charset="-122"/>
              </a:rPr>
              <a:t>，原位水平颤动</a:t>
            </a:r>
          </a:p>
        </p:txBody>
      </p:sp>
      <p:sp>
        <p:nvSpPr>
          <p:cNvPr id="25" name="文本框 24"/>
          <p:cNvSpPr txBox="1"/>
          <p:nvPr/>
        </p:nvSpPr>
        <p:spPr>
          <a:xfrm>
            <a:off x="7662438" y="4520982"/>
            <a:ext cx="1291147" cy="830997"/>
          </a:xfrm>
          <a:prstGeom prst="rect">
            <a:avLst/>
          </a:prstGeom>
          <a:noFill/>
        </p:spPr>
        <p:txBody>
          <a:bodyPr wrap="square" rtlCol="0">
            <a:spAutoFit/>
          </a:bodyPr>
          <a:lstStyle/>
          <a:p>
            <a:pPr>
              <a:lnSpc>
                <a:spcPct val="150000"/>
              </a:lnSpc>
            </a:pPr>
            <a:r>
              <a:rPr lang="zh-CN" altLang="en-US" sz="1600" dirty="0">
                <a:latin typeface="Arial" panose="020B0604020202020204" pitchFamily="34" charset="0"/>
                <a:ea typeface="微软雅黑" panose="020B0503020204020204" pitchFamily="34" charset="-122"/>
              </a:rPr>
              <a:t>然后刷内侧面</a:t>
            </a:r>
          </a:p>
        </p:txBody>
      </p:sp>
      <p:sp>
        <p:nvSpPr>
          <p:cNvPr id="26" name="文本框 25"/>
          <p:cNvSpPr txBox="1"/>
          <p:nvPr/>
        </p:nvSpPr>
        <p:spPr>
          <a:xfrm>
            <a:off x="9901544" y="2155093"/>
            <a:ext cx="1291147" cy="830997"/>
          </a:xfrm>
          <a:prstGeom prst="rect">
            <a:avLst/>
          </a:prstGeom>
          <a:noFill/>
        </p:spPr>
        <p:txBody>
          <a:bodyPr wrap="square" rtlCol="0">
            <a:spAutoFit/>
          </a:bodyPr>
          <a:lstStyle/>
          <a:p>
            <a:pPr>
              <a:lnSpc>
                <a:spcPct val="150000"/>
              </a:lnSpc>
            </a:pPr>
            <a:r>
              <a:rPr lang="zh-CN" altLang="en-US" sz="1600" dirty="0">
                <a:latin typeface="Arial" panose="020B0604020202020204" pitchFamily="34" charset="0"/>
                <a:ea typeface="微软雅黑" panose="020B0503020204020204" pitchFamily="34" charset="-122"/>
              </a:rPr>
              <a:t>最后刷臼齿咀嚼面</a:t>
            </a:r>
          </a:p>
        </p:txBody>
      </p:sp>
      <p:sp>
        <p:nvSpPr>
          <p:cNvPr id="28" name="文本框 27"/>
          <p:cNvSpPr txBox="1"/>
          <p:nvPr/>
        </p:nvSpPr>
        <p:spPr>
          <a:xfrm>
            <a:off x="9853032" y="4343764"/>
            <a:ext cx="1898040" cy="1569660"/>
          </a:xfrm>
          <a:prstGeom prst="rect">
            <a:avLst/>
          </a:prstGeom>
          <a:noFill/>
        </p:spPr>
        <p:txBody>
          <a:bodyPr wrap="square" rtlCol="0">
            <a:spAutoFit/>
          </a:bodyPr>
          <a:lstStyle/>
          <a:p>
            <a:pPr>
              <a:lnSpc>
                <a:spcPct val="150000"/>
              </a:lnSpc>
            </a:pPr>
            <a:r>
              <a:rPr lang="zh-CN" altLang="en-US" sz="1600" dirty="0">
                <a:latin typeface="Arial" panose="020B0604020202020204" pitchFamily="34" charset="0"/>
                <a:ea typeface="微软雅黑" panose="020B0503020204020204" pitchFamily="34" charset="-122"/>
              </a:rPr>
              <a:t>牙刷直放，从牙肉到牙冠的方向顺着牙缝竖刷上下门牙的内侧面</a:t>
            </a:r>
          </a:p>
        </p:txBody>
      </p:sp>
      <p:sp>
        <p:nvSpPr>
          <p:cNvPr id="29" name="文本框 28"/>
          <p:cNvSpPr txBox="1"/>
          <p:nvPr/>
        </p:nvSpPr>
        <p:spPr>
          <a:xfrm>
            <a:off x="7579188" y="2857584"/>
            <a:ext cx="1849842" cy="1200329"/>
          </a:xfrm>
          <a:prstGeom prst="rect">
            <a:avLst/>
          </a:prstGeom>
          <a:noFill/>
        </p:spPr>
        <p:txBody>
          <a:bodyPr wrap="square" rtlCol="0">
            <a:spAutoFit/>
          </a:bodyPr>
          <a:lstStyle/>
          <a:p>
            <a:pPr>
              <a:lnSpc>
                <a:spcPct val="150000"/>
              </a:lnSpc>
            </a:pPr>
            <a:r>
              <a:rPr lang="zh-CN" altLang="en-US" sz="1600" dirty="0">
                <a:latin typeface="Arial" panose="020B0604020202020204" pitchFamily="34" charset="0"/>
                <a:ea typeface="微软雅黑" panose="020B0503020204020204" pitchFamily="34" charset="-122"/>
              </a:rPr>
              <a:t>刷上下排牙齿的外侧面，力度适中的来回移动牙齿</a:t>
            </a:r>
          </a:p>
        </p:txBody>
      </p:sp>
      <p:sp>
        <p:nvSpPr>
          <p:cNvPr id="2" name="文本框 1"/>
          <p:cNvSpPr txBox="1"/>
          <p:nvPr/>
        </p:nvSpPr>
        <p:spPr>
          <a:xfrm>
            <a:off x="627087" y="896186"/>
            <a:ext cx="4616479" cy="5632311"/>
          </a:xfrm>
          <a:prstGeom prst="rect">
            <a:avLst/>
          </a:prstGeom>
          <a:noFill/>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刷牙必须坚持“三二制”：</a:t>
            </a:r>
          </a:p>
          <a:p>
            <a:pPr>
              <a:lnSpc>
                <a:spcPct val="150000"/>
              </a:lnSpc>
            </a:pPr>
            <a:r>
              <a:rPr lang="zh-CN" altLang="en-US" sz="2000" dirty="0">
                <a:latin typeface="微软雅黑" panose="020B0503020204020204" pitchFamily="34" charset="-122"/>
                <a:ea typeface="微软雅黑" panose="020B0503020204020204" pitchFamily="34" charset="-122"/>
              </a:rPr>
              <a:t>*每天刷</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次，并注重晚上睡前的那一次；</a:t>
            </a:r>
          </a:p>
          <a:p>
            <a:pPr>
              <a:lnSpc>
                <a:spcPct val="150000"/>
              </a:lnSpc>
            </a:pPr>
            <a:r>
              <a:rPr lang="zh-CN" altLang="en-US" sz="2000" dirty="0">
                <a:latin typeface="微软雅黑" panose="020B0503020204020204" pitchFamily="34" charset="-122"/>
                <a:ea typeface="微软雅黑" panose="020B0503020204020204" pitchFamily="34" charset="-122"/>
              </a:rPr>
              <a:t>*牙齿的三个面（颊，舌，咬合面）都要刷到；</a:t>
            </a:r>
          </a:p>
          <a:p>
            <a:pPr>
              <a:lnSpc>
                <a:spcPct val="150000"/>
              </a:lnSpc>
            </a:pPr>
            <a:r>
              <a:rPr lang="zh-CN" altLang="en-US" sz="2000" dirty="0">
                <a:latin typeface="微软雅黑" panose="020B0503020204020204" pitchFamily="34" charset="-122"/>
                <a:ea typeface="微软雅黑" panose="020B0503020204020204" pitchFamily="34" charset="-122"/>
              </a:rPr>
              <a:t>*每次刷牙要认真，仔细的刷</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分钟。</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zh-CN" altLang="en-US"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教会孩子正确的刷牙是一件耐心，细致的工作，也是家长的责任。做父母的必须用自己的言传身教去带动孩子，最好在每晚睡前</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分钟，与孩子一起养成刷牙后不再吃零食的习惯。教会孩子刷牙，将使其终身受益。</a:t>
            </a:r>
          </a:p>
        </p:txBody>
      </p:sp>
    </p:spTree>
    <p:extLst>
      <p:ext uri="{BB962C8B-B14F-4D97-AF65-F5344CB8AC3E}">
        <p14:creationId xmlns:p14="http://schemas.microsoft.com/office/powerpoint/2010/main" val="186363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6599" y="1598502"/>
            <a:ext cx="5259498" cy="5259498"/>
            <a:chOff x="-485774" y="1802664"/>
            <a:chExt cx="5259498" cy="5259498"/>
          </a:xfrm>
        </p:grpSpPr>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774" y="1802664"/>
              <a:ext cx="5259498" cy="5259498"/>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00700">
              <a:off x="2493326" y="1819173"/>
              <a:ext cx="1057281" cy="1057281"/>
            </a:xfrm>
            <a:prstGeom prst="rect">
              <a:avLst/>
            </a:prstGeom>
          </p:spPr>
        </p:pic>
      </p:grpSp>
      <p:grpSp>
        <p:nvGrpSpPr>
          <p:cNvPr id="18" name="组合 17"/>
          <p:cNvGrpSpPr/>
          <p:nvPr/>
        </p:nvGrpSpPr>
        <p:grpSpPr>
          <a:xfrm>
            <a:off x="200836" y="165917"/>
            <a:ext cx="2706576" cy="662659"/>
            <a:chOff x="3785129" y="2661039"/>
            <a:chExt cx="3851504" cy="942975"/>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217154"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牙刷的选择</a:t>
              </a:r>
            </a:p>
          </p:txBody>
        </p:sp>
      </p:grpSp>
      <p:sp>
        <p:nvSpPr>
          <p:cNvPr id="12" name="Rectangle 3"/>
          <p:cNvSpPr txBox="1">
            <a:spLocks noChangeArrowheads="1"/>
          </p:cNvSpPr>
          <p:nvPr/>
        </p:nvSpPr>
        <p:spPr>
          <a:xfrm>
            <a:off x="3188776" y="1017722"/>
            <a:ext cx="8305800" cy="5059363"/>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CN" altLang="en-US" sz="2000" dirty="0">
                <a:solidFill>
                  <a:schemeClr val="tx1"/>
                </a:solidFill>
              </a:rPr>
              <a:t>       刷毛的质地。对孩子来说，使用刷毛偏软的牙刷不会磨损牙齿和牙龈。买牙刷时，可用手指压一下刷毛，如果刷毛来回弯曲自如，手指有点痒的感觉，就表示比较软。</a:t>
            </a:r>
          </a:p>
          <a:p>
            <a:pPr algn="l">
              <a:lnSpc>
                <a:spcPct val="150000"/>
              </a:lnSpc>
            </a:pPr>
            <a:r>
              <a:rPr lang="zh-CN" altLang="en-US" sz="2000" dirty="0">
                <a:solidFill>
                  <a:schemeClr val="tx1"/>
                </a:solidFill>
              </a:rPr>
              <a:t>       牙刷刷毛有天然毛鬃和尼龙丝毛两种。尼龙丝毛牙刷对牙齿的清洁作用及按摩作用均佳，均匀性，弹性好，比较符合宝宝的牙齿特性，有利于口腔保健。</a:t>
            </a:r>
          </a:p>
          <a:p>
            <a:pPr algn="l">
              <a:lnSpc>
                <a:spcPct val="150000"/>
              </a:lnSpc>
            </a:pPr>
            <a:r>
              <a:rPr lang="zh-CN" altLang="en-US" sz="2000" dirty="0">
                <a:solidFill>
                  <a:schemeClr val="tx1"/>
                </a:solidFill>
              </a:rPr>
              <a:t>       市售牙刷有直线型和角度型两种。直线型牙刷使用时比较有力，但不利于清洁口腔深部的牙齿。有角度的牙刷对后牙清洁效果较好，而且省力，一般角度以</a:t>
            </a:r>
            <a:r>
              <a:rPr lang="en-US" altLang="zh-CN" sz="2000" dirty="0">
                <a:solidFill>
                  <a:schemeClr val="tx1"/>
                </a:solidFill>
              </a:rPr>
              <a:t>17~20</a:t>
            </a:r>
            <a:r>
              <a:rPr lang="zh-CN" altLang="en-US" sz="2000" dirty="0">
                <a:solidFill>
                  <a:schemeClr val="tx1"/>
                </a:solidFill>
              </a:rPr>
              <a:t>度为宜。</a:t>
            </a:r>
          </a:p>
        </p:txBody>
      </p:sp>
    </p:spTree>
    <p:extLst>
      <p:ext uri="{BB962C8B-B14F-4D97-AF65-F5344CB8AC3E}">
        <p14:creationId xmlns:p14="http://schemas.microsoft.com/office/powerpoint/2010/main" val="16133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76599" y="1598502"/>
            <a:ext cx="5259498" cy="5259498"/>
            <a:chOff x="-485774" y="1802664"/>
            <a:chExt cx="5259498" cy="5259498"/>
          </a:xfrm>
        </p:grpSpPr>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774" y="1802664"/>
              <a:ext cx="5259498" cy="5259498"/>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00700">
              <a:off x="2493326" y="1819173"/>
              <a:ext cx="1057281" cy="1057281"/>
            </a:xfrm>
            <a:prstGeom prst="rect">
              <a:avLst/>
            </a:prstGeom>
          </p:spPr>
        </p:pic>
      </p:grpSp>
      <p:grpSp>
        <p:nvGrpSpPr>
          <p:cNvPr id="18" name="组合 17"/>
          <p:cNvGrpSpPr/>
          <p:nvPr/>
        </p:nvGrpSpPr>
        <p:grpSpPr>
          <a:xfrm>
            <a:off x="200836" y="165917"/>
            <a:ext cx="2692237" cy="662659"/>
            <a:chOff x="3785129" y="2661039"/>
            <a:chExt cx="3831099" cy="942975"/>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120550"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牙膏的选择</a:t>
              </a:r>
            </a:p>
          </p:txBody>
        </p:sp>
      </p:grpSp>
      <p:sp>
        <p:nvSpPr>
          <p:cNvPr id="12" name="Rectangle 3"/>
          <p:cNvSpPr txBox="1">
            <a:spLocks noChangeArrowheads="1"/>
          </p:cNvSpPr>
          <p:nvPr/>
        </p:nvSpPr>
        <p:spPr>
          <a:xfrm>
            <a:off x="3487992" y="4020113"/>
            <a:ext cx="7786688" cy="2024788"/>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buFont typeface="Wingdings" panose="05000000000000000000" pitchFamily="2" charset="2"/>
              <a:buNone/>
            </a:pPr>
            <a:r>
              <a:rPr lang="zh-CN" altLang="en-US" sz="2000" dirty="0">
                <a:solidFill>
                  <a:schemeClr val="tx1"/>
                </a:solidFill>
              </a:rPr>
              <a:t>注意：</a:t>
            </a:r>
            <a:r>
              <a:rPr lang="en-US" altLang="zh-CN" sz="2000" dirty="0">
                <a:solidFill>
                  <a:schemeClr val="tx1"/>
                </a:solidFill>
              </a:rPr>
              <a:t>1.</a:t>
            </a:r>
            <a:r>
              <a:rPr lang="zh-CN" altLang="en-US" sz="2000" dirty="0">
                <a:solidFill>
                  <a:schemeClr val="tx1"/>
                </a:solidFill>
              </a:rPr>
              <a:t>宝宝刷牙时，牙膏只要一粒豌豆大小的量即可。</a:t>
            </a:r>
          </a:p>
          <a:p>
            <a:pPr>
              <a:lnSpc>
                <a:spcPct val="150000"/>
              </a:lnSpc>
              <a:buFont typeface="Wingdings" panose="05000000000000000000" pitchFamily="2" charset="2"/>
              <a:buNone/>
            </a:pPr>
            <a:r>
              <a:rPr lang="zh-CN" altLang="en-US" sz="2000" dirty="0">
                <a:solidFill>
                  <a:schemeClr val="tx1"/>
                </a:solidFill>
              </a:rPr>
              <a:t>           </a:t>
            </a:r>
            <a:r>
              <a:rPr lang="en-US" altLang="zh-CN" sz="2000" dirty="0">
                <a:solidFill>
                  <a:schemeClr val="tx1"/>
                </a:solidFill>
              </a:rPr>
              <a:t>2.</a:t>
            </a:r>
            <a:r>
              <a:rPr lang="zh-CN" altLang="en-US" sz="2000" dirty="0">
                <a:solidFill>
                  <a:schemeClr val="tx1"/>
                </a:solidFill>
              </a:rPr>
              <a:t>宝宝刷完牙后，尽量让他把牙膏吐出来。</a:t>
            </a:r>
          </a:p>
          <a:p>
            <a:pPr>
              <a:lnSpc>
                <a:spcPct val="150000"/>
              </a:lnSpc>
              <a:buFont typeface="Wingdings" panose="05000000000000000000" pitchFamily="2" charset="2"/>
              <a:buNone/>
            </a:pPr>
            <a:r>
              <a:rPr lang="zh-CN" altLang="en-US" sz="2000" dirty="0">
                <a:solidFill>
                  <a:schemeClr val="tx1"/>
                </a:solidFill>
              </a:rPr>
              <a:t>           </a:t>
            </a:r>
            <a:r>
              <a:rPr lang="en-US" altLang="zh-CN" sz="2000" dirty="0">
                <a:solidFill>
                  <a:schemeClr val="tx1"/>
                </a:solidFill>
              </a:rPr>
              <a:t>3.</a:t>
            </a:r>
            <a:r>
              <a:rPr lang="zh-CN" altLang="en-US" sz="2000" dirty="0">
                <a:solidFill>
                  <a:schemeClr val="tx1"/>
                </a:solidFill>
              </a:rPr>
              <a:t>共用一支牙膏，很多口腔疾病会因此交叉感染。</a:t>
            </a:r>
            <a:endParaRPr lang="zh-CN" altLang="en-US" sz="2000" dirty="0">
              <a:solidFill>
                <a:schemeClr val="tx1"/>
              </a:solidFill>
              <a:hlinkClick r:id="rId6" action="ppaction://hlinksldjump"/>
            </a:endParaRPr>
          </a:p>
        </p:txBody>
      </p:sp>
      <p:sp>
        <p:nvSpPr>
          <p:cNvPr id="3" name="文本框 2"/>
          <p:cNvSpPr txBox="1"/>
          <p:nvPr/>
        </p:nvSpPr>
        <p:spPr>
          <a:xfrm>
            <a:off x="5662894" y="993228"/>
            <a:ext cx="3436883" cy="2862322"/>
          </a:xfrm>
          <a:prstGeom prst="rect">
            <a:avLst/>
          </a:prstGeom>
          <a:noFill/>
        </p:spPr>
        <p:txBody>
          <a:bodyPr wrap="square" rtlCol="0">
            <a:spAutoFit/>
          </a:bodyPr>
          <a:lstStyle/>
          <a:p>
            <a:pPr algn="ctr">
              <a:lnSpc>
                <a:spcPct val="150000"/>
              </a:lnSpc>
            </a:pPr>
            <a:r>
              <a:rPr lang="zh-CN" altLang="en-US" sz="2000" dirty="0">
                <a:latin typeface="微软雅黑" panose="020B0503020204020204" pitchFamily="34" charset="-122"/>
                <a:ea typeface="微软雅黑" panose="020B0503020204020204" pitchFamily="34" charset="-122"/>
              </a:rPr>
              <a:t>避免薄荷添加剂</a:t>
            </a:r>
          </a:p>
          <a:p>
            <a:pPr algn="ctr">
              <a:lnSpc>
                <a:spcPct val="150000"/>
              </a:lnSpc>
            </a:pPr>
            <a:r>
              <a:rPr lang="zh-CN" altLang="en-US" sz="2000" dirty="0">
                <a:latin typeface="微软雅黑" panose="020B0503020204020204" pitchFamily="34" charset="-122"/>
                <a:ea typeface="微软雅黑" panose="020B0503020204020204" pitchFamily="34" charset="-122"/>
              </a:rPr>
              <a:t>慎用水果味的牙膏</a:t>
            </a:r>
          </a:p>
          <a:p>
            <a:pPr algn="ctr">
              <a:lnSpc>
                <a:spcPct val="150000"/>
              </a:lnSpc>
            </a:pPr>
            <a:r>
              <a:rPr lang="zh-CN" altLang="en-US" sz="2000" dirty="0">
                <a:latin typeface="微软雅黑" panose="020B0503020204020204" pitchFamily="34" charset="-122"/>
                <a:ea typeface="微软雅黑" panose="020B0503020204020204" pitchFamily="34" charset="-122"/>
              </a:rPr>
              <a:t>忌长期使用药物牙膏</a:t>
            </a:r>
          </a:p>
          <a:p>
            <a:pPr algn="ctr">
              <a:lnSpc>
                <a:spcPct val="150000"/>
              </a:lnSpc>
            </a:pPr>
            <a:r>
              <a:rPr lang="zh-CN" altLang="en-US" sz="2000" dirty="0">
                <a:latin typeface="微软雅黑" panose="020B0503020204020204" pitchFamily="34" charset="-122"/>
                <a:ea typeface="微软雅黑" panose="020B0503020204020204" pitchFamily="34" charset="-122"/>
              </a:rPr>
              <a:t>忌长期使用同一种牙膏</a:t>
            </a:r>
          </a:p>
          <a:p>
            <a:pPr algn="ctr">
              <a:lnSpc>
                <a:spcPct val="150000"/>
              </a:lnSpc>
            </a:pPr>
            <a:r>
              <a:rPr lang="zh-CN" altLang="en-US" sz="2000" dirty="0">
                <a:latin typeface="微软雅黑" panose="020B0503020204020204" pitchFamily="34" charset="-122"/>
                <a:ea typeface="微软雅黑" panose="020B0503020204020204" pitchFamily="34" charset="-122"/>
              </a:rPr>
              <a:t>儿童不宜使用多泡沫牙膏</a:t>
            </a:r>
          </a:p>
          <a:p>
            <a:pPr algn="ctr">
              <a:lnSpc>
                <a:spcPct val="150000"/>
              </a:lnSpc>
            </a:pPr>
            <a:r>
              <a:rPr lang="zh-CN" altLang="en-US" sz="2000" dirty="0">
                <a:latin typeface="微软雅黑" panose="020B0503020204020204" pitchFamily="34" charset="-122"/>
                <a:ea typeface="微软雅黑" panose="020B0503020204020204" pitchFamily="34" charset="-122"/>
              </a:rPr>
              <a:t>宝宝的牙膏含氟量不能太高</a:t>
            </a:r>
          </a:p>
        </p:txBody>
      </p:sp>
    </p:spTree>
    <p:extLst>
      <p:ext uri="{BB962C8B-B14F-4D97-AF65-F5344CB8AC3E}">
        <p14:creationId xmlns:p14="http://schemas.microsoft.com/office/powerpoint/2010/main" val="40712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78202" y="1486528"/>
            <a:ext cx="2035596" cy="1338828"/>
            <a:chOff x="3557267" y="2400300"/>
            <a:chExt cx="2035596" cy="1338828"/>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l="16447" t="19088" r="9004" b="32773"/>
            <a:stretch>
              <a:fillRect/>
            </a:stretch>
          </p:blipFill>
          <p:spPr>
            <a:xfrm>
              <a:off x="3557267" y="2400300"/>
              <a:ext cx="2035596" cy="1314451"/>
            </a:xfrm>
            <a:custGeom>
              <a:avLst/>
              <a:gdLst>
                <a:gd name="connsiteX0" fmla="*/ 0 w 5915025"/>
                <a:gd name="connsiteY0" fmla="*/ 0 h 3819525"/>
                <a:gd name="connsiteX1" fmla="*/ 5915025 w 5915025"/>
                <a:gd name="connsiteY1" fmla="*/ 0 h 3819525"/>
                <a:gd name="connsiteX2" fmla="*/ 5915025 w 5915025"/>
                <a:gd name="connsiteY2" fmla="*/ 3819525 h 3819525"/>
                <a:gd name="connsiteX3" fmla="*/ 0 w 5915025"/>
                <a:gd name="connsiteY3" fmla="*/ 3819525 h 3819525"/>
              </a:gdLst>
              <a:ahLst/>
              <a:cxnLst>
                <a:cxn ang="0">
                  <a:pos x="connsiteX0" y="connsiteY0"/>
                </a:cxn>
                <a:cxn ang="0">
                  <a:pos x="connsiteX1" y="connsiteY1"/>
                </a:cxn>
                <a:cxn ang="0">
                  <a:pos x="connsiteX2" y="connsiteY2"/>
                </a:cxn>
                <a:cxn ang="0">
                  <a:pos x="connsiteX3" y="connsiteY3"/>
                </a:cxn>
              </a:cxnLst>
              <a:rect l="l" t="t" r="r" b="b"/>
              <a:pathLst>
                <a:path w="5915025" h="3819525">
                  <a:moveTo>
                    <a:pt x="0" y="0"/>
                  </a:moveTo>
                  <a:lnTo>
                    <a:pt x="5915025" y="0"/>
                  </a:lnTo>
                  <a:lnTo>
                    <a:pt x="5915025" y="3819525"/>
                  </a:lnTo>
                  <a:lnTo>
                    <a:pt x="0" y="3819525"/>
                  </a:lnTo>
                  <a:close/>
                </a:path>
              </a:pathLst>
            </a:custGeom>
          </p:spPr>
        </p:pic>
        <p:sp>
          <p:nvSpPr>
            <p:cNvPr id="8" name="文本框 7"/>
            <p:cNvSpPr txBox="1"/>
            <p:nvPr/>
          </p:nvSpPr>
          <p:spPr>
            <a:xfrm>
              <a:off x="3981285" y="2400300"/>
              <a:ext cx="1187559" cy="1338828"/>
            </a:xfrm>
            <a:prstGeom prst="rect">
              <a:avLst/>
            </a:prstGeom>
            <a:noFill/>
          </p:spPr>
          <p:txBody>
            <a:bodyPr wrap="square" rtlCol="0">
              <a:spAutoFit/>
            </a:bodyPr>
            <a:lstStyle/>
            <a:p>
              <a:pPr algn="dist">
                <a:lnSpc>
                  <a:spcPct val="150000"/>
                </a:lnSpc>
              </a:pPr>
              <a:r>
                <a:rPr lang="en-US" altLang="zh-CN" sz="5400" dirty="0">
                  <a:latin typeface="微软雅黑" panose="020B0503020204020204" pitchFamily="34" charset="-122"/>
                  <a:ea typeface="微软雅黑" panose="020B0503020204020204" pitchFamily="34" charset="-122"/>
                </a:rPr>
                <a:t>03</a:t>
              </a:r>
              <a:endParaRPr lang="zh-CN" altLang="en-US" sz="5400" dirty="0">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932" y="4932495"/>
            <a:ext cx="2501141" cy="2501141"/>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4144" y="6183066"/>
            <a:ext cx="1486669" cy="1486669"/>
          </a:xfrm>
          <a:prstGeom prst="rect">
            <a:avLst/>
          </a:prstGeom>
        </p:spPr>
      </p:pic>
      <p:grpSp>
        <p:nvGrpSpPr>
          <p:cNvPr id="47" name="组合 46"/>
          <p:cNvGrpSpPr/>
          <p:nvPr/>
        </p:nvGrpSpPr>
        <p:grpSpPr>
          <a:xfrm>
            <a:off x="3746663" y="3347409"/>
            <a:ext cx="4698672" cy="1148391"/>
            <a:chOff x="3758021" y="2661039"/>
            <a:chExt cx="3858207" cy="942975"/>
          </a:xfrm>
        </p:grpSpPr>
        <p:pic>
          <p:nvPicPr>
            <p:cNvPr id="48" name="图片 47"/>
            <p:cNvPicPr>
              <a:picLocks noChangeAspect="1"/>
            </p:cNvPicPr>
            <p:nvPr/>
          </p:nvPicPr>
          <p:blipFill>
            <a:blip r:embed="rId6" cstate="print">
              <a:extLst>
                <a:ext uri="{28A0092B-C50C-407E-A947-70E740481C1C}">
                  <a14:useLocalDpi xmlns:a14="http://schemas.microsoft.com/office/drawing/2010/main" val="0"/>
                </a:ext>
              </a:extLst>
            </a:blip>
            <a:srcRect l="55417" t="9181" b="12639"/>
            <a:stretch>
              <a:fillRect/>
            </a:stretch>
          </p:blipFill>
          <p:spPr>
            <a:xfrm>
              <a:off x="3758021"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49" name="图片 48"/>
            <p:cNvPicPr>
              <a:picLocks noChangeAspect="1"/>
            </p:cNvPicPr>
            <p:nvPr/>
          </p:nvPicPr>
          <p:blipFill>
            <a:blip r:embed="rId7" cstate="print">
              <a:extLst>
                <a:ext uri="{28A0092B-C50C-407E-A947-70E740481C1C}">
                  <a14:useLocalDpi xmlns:a14="http://schemas.microsoft.com/office/drawing/2010/main" val="0"/>
                </a:ext>
              </a:extLst>
            </a:blip>
            <a:srcRect l="1527" t="82733" r="6361" b="11705"/>
            <a:stretch>
              <a:fillRect/>
            </a:stretch>
          </p:blipFill>
          <p:spPr>
            <a:xfrm>
              <a:off x="4371969" y="3472607"/>
              <a:ext cx="3244259"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50" name="文本框 49"/>
            <p:cNvSpPr txBox="1"/>
            <p:nvPr/>
          </p:nvSpPr>
          <p:spPr>
            <a:xfrm>
              <a:off x="4419479" y="2870530"/>
              <a:ext cx="3120549" cy="682354"/>
            </a:xfrm>
            <a:prstGeom prst="rect">
              <a:avLst/>
            </a:prstGeom>
            <a:noFill/>
          </p:spPr>
          <p:txBody>
            <a:bodyPr wrap="square" rtlCol="0">
              <a:spAutoFit/>
            </a:bodyPr>
            <a:lstStyle/>
            <a:p>
              <a:pPr algn="dist">
                <a:lnSpc>
                  <a:spcPct val="150000"/>
                </a:lnSpc>
              </a:pPr>
              <a:r>
                <a:rPr lang="zh-CN" altLang="en-US" sz="3200" b="1" dirty="0">
                  <a:latin typeface="微软雅黑" panose="020B0503020204020204" pitchFamily="34" charset="-122"/>
                  <a:ea typeface="微软雅黑" panose="020B0503020204020204" pitchFamily="34" charset="-122"/>
                  <a:sym typeface="+mn-ea"/>
                </a:rPr>
                <a:t>如何有效防治龋齿</a:t>
              </a:r>
              <a:endParaRPr lang="zh-CN" altLang="en-US" sz="3200" b="1"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62829" y="165916"/>
            <a:ext cx="4014703" cy="723482"/>
            <a:chOff x="3785129" y="2661039"/>
            <a:chExt cx="5712991" cy="1029528"/>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1527" t="82733" r="6361" b="11705"/>
            <a:stretch>
              <a:fillRect/>
            </a:stretch>
          </p:blipFill>
          <p:spPr>
            <a:xfrm>
              <a:off x="4330226" y="3564417"/>
              <a:ext cx="5167894" cy="126150"/>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5078641"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如何发现宝宝已形成龋齿</a:t>
              </a:r>
            </a:p>
          </p:txBody>
        </p:sp>
      </p:grpSp>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31" y="1198563"/>
            <a:ext cx="3463925"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2957" y="4119165"/>
            <a:ext cx="2314575" cy="246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龋齿"/>
          <p:cNvPicPr>
            <a:picLocks noChangeAspect="1" noChangeArrowheads="1"/>
          </p:cNvPicPr>
          <p:nvPr/>
        </p:nvPicPr>
        <p:blipFill rotWithShape="1">
          <a:blip r:embed="rId6">
            <a:extLst>
              <a:ext uri="{28A0092B-C50C-407E-A947-70E740481C1C}">
                <a14:useLocalDpi xmlns:a14="http://schemas.microsoft.com/office/drawing/2010/main" val="0"/>
              </a:ext>
            </a:extLst>
          </a:blip>
          <a:srcRect b="6000"/>
          <a:stretch/>
        </p:blipFill>
        <p:spPr>
          <a:xfrm>
            <a:off x="5650421" y="889398"/>
            <a:ext cx="4860925" cy="5443728"/>
          </a:xfrm>
          <a:prstGeom prst="rect">
            <a:avLst/>
          </a:prstGeom>
          <a:noFill/>
        </p:spPr>
      </p:pic>
    </p:spTree>
    <p:extLst>
      <p:ext uri="{BB962C8B-B14F-4D97-AF65-F5344CB8AC3E}">
        <p14:creationId xmlns:p14="http://schemas.microsoft.com/office/powerpoint/2010/main" val="273092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932" y="4932495"/>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6"/>
            <a:ext cx="4070608" cy="673846"/>
            <a:chOff x="3785129" y="2661039"/>
            <a:chExt cx="5792545" cy="958895"/>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a:off x="4371968" y="3499715"/>
              <a:ext cx="4924892" cy="120219"/>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5158195"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如何发现宝宝已形成龋齿</a:t>
              </a:r>
            </a:p>
          </p:txBody>
        </p:sp>
      </p:grpSp>
      <p:grpSp>
        <p:nvGrpSpPr>
          <p:cNvPr id="12" name="组合 11"/>
          <p:cNvGrpSpPr/>
          <p:nvPr/>
        </p:nvGrpSpPr>
        <p:grpSpPr>
          <a:xfrm>
            <a:off x="4592814" y="3108582"/>
            <a:ext cx="3027201" cy="2209556"/>
            <a:chOff x="4597556" y="2309622"/>
            <a:chExt cx="3027201" cy="2209556"/>
          </a:xfrm>
          <a:solidFill>
            <a:srgbClr val="EE6D2C"/>
          </a:solidFill>
          <a:effectLst>
            <a:outerShdw blurRad="63500" sx="102000" sy="102000" algn="ctr" rotWithShape="0">
              <a:prstClr val="black">
                <a:alpha val="40000"/>
              </a:prstClr>
            </a:outerShdw>
          </a:effectLst>
        </p:grpSpPr>
        <p:sp>
          <p:nvSpPr>
            <p:cNvPr id="13" name="泪滴形 12"/>
            <p:cNvSpPr/>
            <p:nvPr/>
          </p:nvSpPr>
          <p:spPr>
            <a:xfrm rot="18900000">
              <a:off x="5510212" y="2309622"/>
              <a:ext cx="1171575" cy="1171575"/>
            </a:xfrm>
            <a:prstGeom prst="teardrop">
              <a:avLst/>
            </a:prstGeom>
            <a:solidFill>
              <a:srgbClr val="89B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bg1"/>
                </a:solidFill>
                <a:ea typeface="微软雅黑" panose="020B0503020204020204" pitchFamily="34" charset="-122"/>
              </a:endParaRPr>
            </a:p>
          </p:txBody>
        </p:sp>
        <p:sp>
          <p:nvSpPr>
            <p:cNvPr id="14" name="泪滴形 13"/>
            <p:cNvSpPr/>
            <p:nvPr/>
          </p:nvSpPr>
          <p:spPr>
            <a:xfrm rot="13500000">
              <a:off x="4597556" y="3347603"/>
              <a:ext cx="1171575" cy="1171575"/>
            </a:xfrm>
            <a:prstGeom prst="teardrop">
              <a:avLst/>
            </a:prstGeom>
            <a:solidFill>
              <a:srgbClr val="89B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微软雅黑" panose="020B0503020204020204" pitchFamily="34" charset="-122"/>
              </a:endParaRPr>
            </a:p>
          </p:txBody>
        </p:sp>
        <p:sp>
          <p:nvSpPr>
            <p:cNvPr id="16" name="泪滴形 15"/>
            <p:cNvSpPr/>
            <p:nvPr/>
          </p:nvSpPr>
          <p:spPr>
            <a:xfrm rot="2700000">
              <a:off x="6453182" y="3347602"/>
              <a:ext cx="1171575" cy="1171575"/>
            </a:xfrm>
            <a:prstGeom prst="teardrop">
              <a:avLst/>
            </a:prstGeom>
            <a:solidFill>
              <a:srgbClr val="89B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a typeface="微软雅黑" panose="020B0503020204020204" pitchFamily="34" charset="-122"/>
              </a:endParaRPr>
            </a:p>
          </p:txBody>
        </p:sp>
      </p:grpSp>
      <p:sp>
        <p:nvSpPr>
          <p:cNvPr id="28" name="maple-leaf_236457"/>
          <p:cNvSpPr>
            <a:spLocks noChangeAspect="1"/>
          </p:cNvSpPr>
          <p:nvPr/>
        </p:nvSpPr>
        <p:spPr bwMode="auto">
          <a:xfrm>
            <a:off x="5821630" y="4420408"/>
            <a:ext cx="609685" cy="528408"/>
          </a:xfrm>
          <a:custGeom>
            <a:avLst/>
            <a:gdLst>
              <a:gd name="connsiteX0" fmla="*/ 532049 w 608203"/>
              <a:gd name="connsiteY0" fmla="*/ 336380 h 527124"/>
              <a:gd name="connsiteX1" fmla="*/ 530242 w 608203"/>
              <a:gd name="connsiteY1" fmla="*/ 338184 h 527124"/>
              <a:gd name="connsiteX2" fmla="*/ 530242 w 608203"/>
              <a:gd name="connsiteY2" fmla="*/ 353392 h 527124"/>
              <a:gd name="connsiteX3" fmla="*/ 530500 w 608203"/>
              <a:gd name="connsiteY3" fmla="*/ 353650 h 527124"/>
              <a:gd name="connsiteX4" fmla="*/ 533598 w 608203"/>
              <a:gd name="connsiteY4" fmla="*/ 353650 h 527124"/>
              <a:gd name="connsiteX5" fmla="*/ 533856 w 608203"/>
              <a:gd name="connsiteY5" fmla="*/ 353392 h 527124"/>
              <a:gd name="connsiteX6" fmla="*/ 533598 w 608203"/>
              <a:gd name="connsiteY6" fmla="*/ 353392 h 527124"/>
              <a:gd name="connsiteX7" fmla="*/ 533598 w 608203"/>
              <a:gd name="connsiteY7" fmla="*/ 338184 h 527124"/>
              <a:gd name="connsiteX8" fmla="*/ 532049 w 608203"/>
              <a:gd name="connsiteY8" fmla="*/ 336380 h 527124"/>
              <a:gd name="connsiteX9" fmla="*/ 379740 w 608203"/>
              <a:gd name="connsiteY9" fmla="*/ 336380 h 527124"/>
              <a:gd name="connsiteX10" fmla="*/ 377933 w 608203"/>
              <a:gd name="connsiteY10" fmla="*/ 338184 h 527124"/>
              <a:gd name="connsiteX11" fmla="*/ 377933 w 608203"/>
              <a:gd name="connsiteY11" fmla="*/ 353392 h 527124"/>
              <a:gd name="connsiteX12" fmla="*/ 378191 w 608203"/>
              <a:gd name="connsiteY12" fmla="*/ 353650 h 527124"/>
              <a:gd name="connsiteX13" fmla="*/ 381289 w 608203"/>
              <a:gd name="connsiteY13" fmla="*/ 353650 h 527124"/>
              <a:gd name="connsiteX14" fmla="*/ 381547 w 608203"/>
              <a:gd name="connsiteY14" fmla="*/ 353392 h 527124"/>
              <a:gd name="connsiteX15" fmla="*/ 381547 w 608203"/>
              <a:gd name="connsiteY15" fmla="*/ 338184 h 527124"/>
              <a:gd name="connsiteX16" fmla="*/ 379740 w 608203"/>
              <a:gd name="connsiteY16" fmla="*/ 336380 h 527124"/>
              <a:gd name="connsiteX17" fmla="*/ 228464 w 608203"/>
              <a:gd name="connsiteY17" fmla="*/ 336380 h 527124"/>
              <a:gd name="connsiteX18" fmla="*/ 226657 w 608203"/>
              <a:gd name="connsiteY18" fmla="*/ 338184 h 527124"/>
              <a:gd name="connsiteX19" fmla="*/ 226657 w 608203"/>
              <a:gd name="connsiteY19" fmla="*/ 353392 h 527124"/>
              <a:gd name="connsiteX20" fmla="*/ 226915 w 608203"/>
              <a:gd name="connsiteY20" fmla="*/ 353650 h 527124"/>
              <a:gd name="connsiteX21" fmla="*/ 230012 w 608203"/>
              <a:gd name="connsiteY21" fmla="*/ 353650 h 527124"/>
              <a:gd name="connsiteX22" fmla="*/ 230271 w 608203"/>
              <a:gd name="connsiteY22" fmla="*/ 353392 h 527124"/>
              <a:gd name="connsiteX23" fmla="*/ 230271 w 608203"/>
              <a:gd name="connsiteY23" fmla="*/ 338184 h 527124"/>
              <a:gd name="connsiteX24" fmla="*/ 228464 w 608203"/>
              <a:gd name="connsiteY24" fmla="*/ 336380 h 527124"/>
              <a:gd name="connsiteX25" fmla="*/ 76154 w 608203"/>
              <a:gd name="connsiteY25" fmla="*/ 336380 h 527124"/>
              <a:gd name="connsiteX26" fmla="*/ 74605 w 608203"/>
              <a:gd name="connsiteY26" fmla="*/ 338184 h 527124"/>
              <a:gd name="connsiteX27" fmla="*/ 74605 w 608203"/>
              <a:gd name="connsiteY27" fmla="*/ 353392 h 527124"/>
              <a:gd name="connsiteX28" fmla="*/ 74863 w 608203"/>
              <a:gd name="connsiteY28" fmla="*/ 353650 h 527124"/>
              <a:gd name="connsiteX29" fmla="*/ 77703 w 608203"/>
              <a:gd name="connsiteY29" fmla="*/ 353650 h 527124"/>
              <a:gd name="connsiteX30" fmla="*/ 77961 w 608203"/>
              <a:gd name="connsiteY30" fmla="*/ 353392 h 527124"/>
              <a:gd name="connsiteX31" fmla="*/ 77961 w 608203"/>
              <a:gd name="connsiteY31" fmla="*/ 338184 h 527124"/>
              <a:gd name="connsiteX32" fmla="*/ 76154 w 608203"/>
              <a:gd name="connsiteY32" fmla="*/ 336380 h 527124"/>
              <a:gd name="connsiteX33" fmla="*/ 385640 w 608203"/>
              <a:gd name="connsiteY33" fmla="*/ 296446 h 527124"/>
              <a:gd name="connsiteX34" fmla="*/ 385640 w 608203"/>
              <a:gd name="connsiteY34" fmla="*/ 307253 h 527124"/>
              <a:gd name="connsiteX35" fmla="*/ 383836 w 608203"/>
              <a:gd name="connsiteY35" fmla="*/ 311626 h 527124"/>
              <a:gd name="connsiteX36" fmla="*/ 379713 w 608203"/>
              <a:gd name="connsiteY36" fmla="*/ 313170 h 527124"/>
              <a:gd name="connsiteX37" fmla="*/ 375589 w 608203"/>
              <a:gd name="connsiteY37" fmla="*/ 311626 h 527124"/>
              <a:gd name="connsiteX38" fmla="*/ 373785 w 608203"/>
              <a:gd name="connsiteY38" fmla="*/ 307253 h 527124"/>
              <a:gd name="connsiteX39" fmla="*/ 373785 w 608203"/>
              <a:gd name="connsiteY39" fmla="*/ 304680 h 527124"/>
              <a:gd name="connsiteX40" fmla="*/ 377909 w 608203"/>
              <a:gd name="connsiteY40" fmla="*/ 302107 h 527124"/>
              <a:gd name="connsiteX41" fmla="*/ 377909 w 608203"/>
              <a:gd name="connsiteY41" fmla="*/ 307767 h 527124"/>
              <a:gd name="connsiteX42" fmla="*/ 379713 w 608203"/>
              <a:gd name="connsiteY42" fmla="*/ 309568 h 527124"/>
              <a:gd name="connsiteX43" fmla="*/ 381517 w 608203"/>
              <a:gd name="connsiteY43" fmla="*/ 307767 h 527124"/>
              <a:gd name="connsiteX44" fmla="*/ 381517 w 608203"/>
              <a:gd name="connsiteY44" fmla="*/ 299534 h 527124"/>
              <a:gd name="connsiteX45" fmla="*/ 385640 w 608203"/>
              <a:gd name="connsiteY45" fmla="*/ 296446 h 527124"/>
              <a:gd name="connsiteX46" fmla="*/ 222493 w 608203"/>
              <a:gd name="connsiteY46" fmla="*/ 296446 h 527124"/>
              <a:gd name="connsiteX47" fmla="*/ 226641 w 608203"/>
              <a:gd name="connsiteY47" fmla="*/ 299534 h 527124"/>
              <a:gd name="connsiteX48" fmla="*/ 226641 w 608203"/>
              <a:gd name="connsiteY48" fmla="*/ 307767 h 527124"/>
              <a:gd name="connsiteX49" fmla="*/ 228456 w 608203"/>
              <a:gd name="connsiteY49" fmla="*/ 309568 h 527124"/>
              <a:gd name="connsiteX50" fmla="*/ 230271 w 608203"/>
              <a:gd name="connsiteY50" fmla="*/ 307767 h 527124"/>
              <a:gd name="connsiteX51" fmla="*/ 230271 w 608203"/>
              <a:gd name="connsiteY51" fmla="*/ 302107 h 527124"/>
              <a:gd name="connsiteX52" fmla="*/ 234419 w 608203"/>
              <a:gd name="connsiteY52" fmla="*/ 304680 h 527124"/>
              <a:gd name="connsiteX53" fmla="*/ 234419 w 608203"/>
              <a:gd name="connsiteY53" fmla="*/ 307253 h 527124"/>
              <a:gd name="connsiteX54" fmla="*/ 232604 w 608203"/>
              <a:gd name="connsiteY54" fmla="*/ 311626 h 527124"/>
              <a:gd name="connsiteX55" fmla="*/ 228456 w 608203"/>
              <a:gd name="connsiteY55" fmla="*/ 313170 h 527124"/>
              <a:gd name="connsiteX56" fmla="*/ 224308 w 608203"/>
              <a:gd name="connsiteY56" fmla="*/ 311626 h 527124"/>
              <a:gd name="connsiteX57" fmla="*/ 222493 w 608203"/>
              <a:gd name="connsiteY57" fmla="*/ 307253 h 527124"/>
              <a:gd name="connsiteX58" fmla="*/ 569992 w 608203"/>
              <a:gd name="connsiteY58" fmla="*/ 290741 h 527124"/>
              <a:gd name="connsiteX59" fmla="*/ 568177 w 608203"/>
              <a:gd name="connsiteY59" fmla="*/ 292545 h 527124"/>
              <a:gd name="connsiteX60" fmla="*/ 568177 w 608203"/>
              <a:gd name="connsiteY60" fmla="*/ 307756 h 527124"/>
              <a:gd name="connsiteX61" fmla="*/ 569992 w 608203"/>
              <a:gd name="connsiteY61" fmla="*/ 309561 h 527124"/>
              <a:gd name="connsiteX62" fmla="*/ 571807 w 608203"/>
              <a:gd name="connsiteY62" fmla="*/ 307756 h 527124"/>
              <a:gd name="connsiteX63" fmla="*/ 571807 w 608203"/>
              <a:gd name="connsiteY63" fmla="*/ 292545 h 527124"/>
              <a:gd name="connsiteX64" fmla="*/ 569992 w 608203"/>
              <a:gd name="connsiteY64" fmla="*/ 290741 h 527124"/>
              <a:gd name="connsiteX65" fmla="*/ 532028 w 608203"/>
              <a:gd name="connsiteY65" fmla="*/ 290741 h 527124"/>
              <a:gd name="connsiteX66" fmla="*/ 530213 w 608203"/>
              <a:gd name="connsiteY66" fmla="*/ 292545 h 527124"/>
              <a:gd name="connsiteX67" fmla="*/ 530213 w 608203"/>
              <a:gd name="connsiteY67" fmla="*/ 307756 h 527124"/>
              <a:gd name="connsiteX68" fmla="*/ 532028 w 608203"/>
              <a:gd name="connsiteY68" fmla="*/ 309561 h 527124"/>
              <a:gd name="connsiteX69" fmla="*/ 533843 w 608203"/>
              <a:gd name="connsiteY69" fmla="*/ 307756 h 527124"/>
              <a:gd name="connsiteX70" fmla="*/ 533843 w 608203"/>
              <a:gd name="connsiteY70" fmla="*/ 292545 h 527124"/>
              <a:gd name="connsiteX71" fmla="*/ 532028 w 608203"/>
              <a:gd name="connsiteY71" fmla="*/ 290741 h 527124"/>
              <a:gd name="connsiteX72" fmla="*/ 493817 w 608203"/>
              <a:gd name="connsiteY72" fmla="*/ 290741 h 527124"/>
              <a:gd name="connsiteX73" fmla="*/ 492013 w 608203"/>
              <a:gd name="connsiteY73" fmla="*/ 292545 h 527124"/>
              <a:gd name="connsiteX74" fmla="*/ 492013 w 608203"/>
              <a:gd name="connsiteY74" fmla="*/ 307756 h 527124"/>
              <a:gd name="connsiteX75" fmla="*/ 493817 w 608203"/>
              <a:gd name="connsiteY75" fmla="*/ 309561 h 527124"/>
              <a:gd name="connsiteX76" fmla="*/ 495621 w 608203"/>
              <a:gd name="connsiteY76" fmla="*/ 307756 h 527124"/>
              <a:gd name="connsiteX77" fmla="*/ 495621 w 608203"/>
              <a:gd name="connsiteY77" fmla="*/ 292545 h 527124"/>
              <a:gd name="connsiteX78" fmla="*/ 493817 w 608203"/>
              <a:gd name="connsiteY78" fmla="*/ 290741 h 527124"/>
              <a:gd name="connsiteX79" fmla="*/ 455888 w 608203"/>
              <a:gd name="connsiteY79" fmla="*/ 290741 h 527124"/>
              <a:gd name="connsiteX80" fmla="*/ 454073 w 608203"/>
              <a:gd name="connsiteY80" fmla="*/ 292545 h 527124"/>
              <a:gd name="connsiteX81" fmla="*/ 454073 w 608203"/>
              <a:gd name="connsiteY81" fmla="*/ 307756 h 527124"/>
              <a:gd name="connsiteX82" fmla="*/ 455888 w 608203"/>
              <a:gd name="connsiteY82" fmla="*/ 309561 h 527124"/>
              <a:gd name="connsiteX83" fmla="*/ 457703 w 608203"/>
              <a:gd name="connsiteY83" fmla="*/ 307756 h 527124"/>
              <a:gd name="connsiteX84" fmla="*/ 457703 w 608203"/>
              <a:gd name="connsiteY84" fmla="*/ 292545 h 527124"/>
              <a:gd name="connsiteX85" fmla="*/ 455888 w 608203"/>
              <a:gd name="connsiteY85" fmla="*/ 290741 h 527124"/>
              <a:gd name="connsiteX86" fmla="*/ 417689 w 608203"/>
              <a:gd name="connsiteY86" fmla="*/ 290741 h 527124"/>
              <a:gd name="connsiteX87" fmla="*/ 415889 w 608203"/>
              <a:gd name="connsiteY87" fmla="*/ 292545 h 527124"/>
              <a:gd name="connsiteX88" fmla="*/ 415889 w 608203"/>
              <a:gd name="connsiteY88" fmla="*/ 307756 h 527124"/>
              <a:gd name="connsiteX89" fmla="*/ 417689 w 608203"/>
              <a:gd name="connsiteY89" fmla="*/ 309561 h 527124"/>
              <a:gd name="connsiteX90" fmla="*/ 419489 w 608203"/>
              <a:gd name="connsiteY90" fmla="*/ 307756 h 527124"/>
              <a:gd name="connsiteX91" fmla="*/ 419489 w 608203"/>
              <a:gd name="connsiteY91" fmla="*/ 292545 h 527124"/>
              <a:gd name="connsiteX92" fmla="*/ 417689 w 608203"/>
              <a:gd name="connsiteY92" fmla="*/ 290741 h 527124"/>
              <a:gd name="connsiteX93" fmla="*/ 190527 w 608203"/>
              <a:gd name="connsiteY93" fmla="*/ 290741 h 527124"/>
              <a:gd name="connsiteX94" fmla="*/ 188723 w 608203"/>
              <a:gd name="connsiteY94" fmla="*/ 292545 h 527124"/>
              <a:gd name="connsiteX95" fmla="*/ 188723 w 608203"/>
              <a:gd name="connsiteY95" fmla="*/ 307756 h 527124"/>
              <a:gd name="connsiteX96" fmla="*/ 190527 w 608203"/>
              <a:gd name="connsiteY96" fmla="*/ 309561 h 527124"/>
              <a:gd name="connsiteX97" fmla="*/ 192331 w 608203"/>
              <a:gd name="connsiteY97" fmla="*/ 307756 h 527124"/>
              <a:gd name="connsiteX98" fmla="*/ 192331 w 608203"/>
              <a:gd name="connsiteY98" fmla="*/ 292545 h 527124"/>
              <a:gd name="connsiteX99" fmla="*/ 190527 w 608203"/>
              <a:gd name="connsiteY99" fmla="*/ 290741 h 527124"/>
              <a:gd name="connsiteX100" fmla="*/ 152280 w 608203"/>
              <a:gd name="connsiteY100" fmla="*/ 290741 h 527124"/>
              <a:gd name="connsiteX101" fmla="*/ 150476 w 608203"/>
              <a:gd name="connsiteY101" fmla="*/ 292545 h 527124"/>
              <a:gd name="connsiteX102" fmla="*/ 150476 w 608203"/>
              <a:gd name="connsiteY102" fmla="*/ 307756 h 527124"/>
              <a:gd name="connsiteX103" fmla="*/ 152280 w 608203"/>
              <a:gd name="connsiteY103" fmla="*/ 309561 h 527124"/>
              <a:gd name="connsiteX104" fmla="*/ 154084 w 608203"/>
              <a:gd name="connsiteY104" fmla="*/ 307756 h 527124"/>
              <a:gd name="connsiteX105" fmla="*/ 154084 w 608203"/>
              <a:gd name="connsiteY105" fmla="*/ 292545 h 527124"/>
              <a:gd name="connsiteX106" fmla="*/ 152280 w 608203"/>
              <a:gd name="connsiteY106" fmla="*/ 290741 h 527124"/>
              <a:gd name="connsiteX107" fmla="*/ 114351 w 608203"/>
              <a:gd name="connsiteY107" fmla="*/ 290741 h 527124"/>
              <a:gd name="connsiteX108" fmla="*/ 112536 w 608203"/>
              <a:gd name="connsiteY108" fmla="*/ 292545 h 527124"/>
              <a:gd name="connsiteX109" fmla="*/ 112536 w 608203"/>
              <a:gd name="connsiteY109" fmla="*/ 307756 h 527124"/>
              <a:gd name="connsiteX110" fmla="*/ 114351 w 608203"/>
              <a:gd name="connsiteY110" fmla="*/ 309561 h 527124"/>
              <a:gd name="connsiteX111" fmla="*/ 116166 w 608203"/>
              <a:gd name="connsiteY111" fmla="*/ 307756 h 527124"/>
              <a:gd name="connsiteX112" fmla="*/ 116166 w 608203"/>
              <a:gd name="connsiteY112" fmla="*/ 292545 h 527124"/>
              <a:gd name="connsiteX113" fmla="*/ 114351 w 608203"/>
              <a:gd name="connsiteY113" fmla="*/ 290741 h 527124"/>
              <a:gd name="connsiteX114" fmla="*/ 76410 w 608203"/>
              <a:gd name="connsiteY114" fmla="*/ 290741 h 527124"/>
              <a:gd name="connsiteX115" fmla="*/ 74610 w 608203"/>
              <a:gd name="connsiteY115" fmla="*/ 292545 h 527124"/>
              <a:gd name="connsiteX116" fmla="*/ 74610 w 608203"/>
              <a:gd name="connsiteY116" fmla="*/ 307756 h 527124"/>
              <a:gd name="connsiteX117" fmla="*/ 76410 w 608203"/>
              <a:gd name="connsiteY117" fmla="*/ 309561 h 527124"/>
              <a:gd name="connsiteX118" fmla="*/ 77953 w 608203"/>
              <a:gd name="connsiteY118" fmla="*/ 307756 h 527124"/>
              <a:gd name="connsiteX119" fmla="*/ 77953 w 608203"/>
              <a:gd name="connsiteY119" fmla="*/ 292545 h 527124"/>
              <a:gd name="connsiteX120" fmla="*/ 76410 w 608203"/>
              <a:gd name="connsiteY120" fmla="*/ 290741 h 527124"/>
              <a:gd name="connsiteX121" fmla="*/ 38211 w 608203"/>
              <a:gd name="connsiteY121" fmla="*/ 290741 h 527124"/>
              <a:gd name="connsiteX122" fmla="*/ 36396 w 608203"/>
              <a:gd name="connsiteY122" fmla="*/ 292545 h 527124"/>
              <a:gd name="connsiteX123" fmla="*/ 36396 w 608203"/>
              <a:gd name="connsiteY123" fmla="*/ 307756 h 527124"/>
              <a:gd name="connsiteX124" fmla="*/ 38211 w 608203"/>
              <a:gd name="connsiteY124" fmla="*/ 309561 h 527124"/>
              <a:gd name="connsiteX125" fmla="*/ 40026 w 608203"/>
              <a:gd name="connsiteY125" fmla="*/ 307756 h 527124"/>
              <a:gd name="connsiteX126" fmla="*/ 40026 w 608203"/>
              <a:gd name="connsiteY126" fmla="*/ 292545 h 527124"/>
              <a:gd name="connsiteX127" fmla="*/ 38211 w 608203"/>
              <a:gd name="connsiteY127" fmla="*/ 290741 h 527124"/>
              <a:gd name="connsiteX128" fmla="*/ 569992 w 608203"/>
              <a:gd name="connsiteY128" fmla="*/ 287131 h 527124"/>
              <a:gd name="connsiteX129" fmla="*/ 574140 w 608203"/>
              <a:gd name="connsiteY129" fmla="*/ 288678 h 527124"/>
              <a:gd name="connsiteX130" fmla="*/ 575955 w 608203"/>
              <a:gd name="connsiteY130" fmla="*/ 293319 h 527124"/>
              <a:gd name="connsiteX131" fmla="*/ 575955 w 608203"/>
              <a:gd name="connsiteY131" fmla="*/ 307241 h 527124"/>
              <a:gd name="connsiteX132" fmla="*/ 574140 w 608203"/>
              <a:gd name="connsiteY132" fmla="*/ 311623 h 527124"/>
              <a:gd name="connsiteX133" fmla="*/ 569992 w 608203"/>
              <a:gd name="connsiteY133" fmla="*/ 313170 h 527124"/>
              <a:gd name="connsiteX134" fmla="*/ 565844 w 608203"/>
              <a:gd name="connsiteY134" fmla="*/ 311623 h 527124"/>
              <a:gd name="connsiteX135" fmla="*/ 564029 w 608203"/>
              <a:gd name="connsiteY135" fmla="*/ 307241 h 527124"/>
              <a:gd name="connsiteX136" fmla="*/ 564029 w 608203"/>
              <a:gd name="connsiteY136" fmla="*/ 293319 h 527124"/>
              <a:gd name="connsiteX137" fmla="*/ 565844 w 608203"/>
              <a:gd name="connsiteY137" fmla="*/ 288678 h 527124"/>
              <a:gd name="connsiteX138" fmla="*/ 569992 w 608203"/>
              <a:gd name="connsiteY138" fmla="*/ 287131 h 527124"/>
              <a:gd name="connsiteX139" fmla="*/ 532028 w 608203"/>
              <a:gd name="connsiteY139" fmla="*/ 287131 h 527124"/>
              <a:gd name="connsiteX140" fmla="*/ 536176 w 608203"/>
              <a:gd name="connsiteY140" fmla="*/ 288678 h 527124"/>
              <a:gd name="connsiteX141" fmla="*/ 537991 w 608203"/>
              <a:gd name="connsiteY141" fmla="*/ 293319 h 527124"/>
              <a:gd name="connsiteX142" fmla="*/ 537991 w 608203"/>
              <a:gd name="connsiteY142" fmla="*/ 307241 h 527124"/>
              <a:gd name="connsiteX143" fmla="*/ 536176 w 608203"/>
              <a:gd name="connsiteY143" fmla="*/ 311623 h 527124"/>
              <a:gd name="connsiteX144" fmla="*/ 532028 w 608203"/>
              <a:gd name="connsiteY144" fmla="*/ 313170 h 527124"/>
              <a:gd name="connsiteX145" fmla="*/ 527880 w 608203"/>
              <a:gd name="connsiteY145" fmla="*/ 311623 h 527124"/>
              <a:gd name="connsiteX146" fmla="*/ 526065 w 608203"/>
              <a:gd name="connsiteY146" fmla="*/ 307241 h 527124"/>
              <a:gd name="connsiteX147" fmla="*/ 526065 w 608203"/>
              <a:gd name="connsiteY147" fmla="*/ 293319 h 527124"/>
              <a:gd name="connsiteX148" fmla="*/ 527880 w 608203"/>
              <a:gd name="connsiteY148" fmla="*/ 288678 h 527124"/>
              <a:gd name="connsiteX149" fmla="*/ 532028 w 608203"/>
              <a:gd name="connsiteY149" fmla="*/ 287131 h 527124"/>
              <a:gd name="connsiteX150" fmla="*/ 493817 w 608203"/>
              <a:gd name="connsiteY150" fmla="*/ 287131 h 527124"/>
              <a:gd name="connsiteX151" fmla="*/ 497940 w 608203"/>
              <a:gd name="connsiteY151" fmla="*/ 288678 h 527124"/>
              <a:gd name="connsiteX152" fmla="*/ 499744 w 608203"/>
              <a:gd name="connsiteY152" fmla="*/ 293319 h 527124"/>
              <a:gd name="connsiteX153" fmla="*/ 499744 w 608203"/>
              <a:gd name="connsiteY153" fmla="*/ 307241 h 527124"/>
              <a:gd name="connsiteX154" fmla="*/ 497940 w 608203"/>
              <a:gd name="connsiteY154" fmla="*/ 311623 h 527124"/>
              <a:gd name="connsiteX155" fmla="*/ 493817 w 608203"/>
              <a:gd name="connsiteY155" fmla="*/ 313170 h 527124"/>
              <a:gd name="connsiteX156" fmla="*/ 489693 w 608203"/>
              <a:gd name="connsiteY156" fmla="*/ 311623 h 527124"/>
              <a:gd name="connsiteX157" fmla="*/ 487889 w 608203"/>
              <a:gd name="connsiteY157" fmla="*/ 307241 h 527124"/>
              <a:gd name="connsiteX158" fmla="*/ 487889 w 608203"/>
              <a:gd name="connsiteY158" fmla="*/ 293319 h 527124"/>
              <a:gd name="connsiteX159" fmla="*/ 489693 w 608203"/>
              <a:gd name="connsiteY159" fmla="*/ 288678 h 527124"/>
              <a:gd name="connsiteX160" fmla="*/ 493817 w 608203"/>
              <a:gd name="connsiteY160" fmla="*/ 287131 h 527124"/>
              <a:gd name="connsiteX161" fmla="*/ 455888 w 608203"/>
              <a:gd name="connsiteY161" fmla="*/ 287131 h 527124"/>
              <a:gd name="connsiteX162" fmla="*/ 460036 w 608203"/>
              <a:gd name="connsiteY162" fmla="*/ 288678 h 527124"/>
              <a:gd name="connsiteX163" fmla="*/ 461851 w 608203"/>
              <a:gd name="connsiteY163" fmla="*/ 293319 h 527124"/>
              <a:gd name="connsiteX164" fmla="*/ 461851 w 608203"/>
              <a:gd name="connsiteY164" fmla="*/ 307241 h 527124"/>
              <a:gd name="connsiteX165" fmla="*/ 460036 w 608203"/>
              <a:gd name="connsiteY165" fmla="*/ 311623 h 527124"/>
              <a:gd name="connsiteX166" fmla="*/ 455888 w 608203"/>
              <a:gd name="connsiteY166" fmla="*/ 313170 h 527124"/>
              <a:gd name="connsiteX167" fmla="*/ 451740 w 608203"/>
              <a:gd name="connsiteY167" fmla="*/ 311623 h 527124"/>
              <a:gd name="connsiteX168" fmla="*/ 449925 w 608203"/>
              <a:gd name="connsiteY168" fmla="*/ 307241 h 527124"/>
              <a:gd name="connsiteX169" fmla="*/ 449925 w 608203"/>
              <a:gd name="connsiteY169" fmla="*/ 293319 h 527124"/>
              <a:gd name="connsiteX170" fmla="*/ 451740 w 608203"/>
              <a:gd name="connsiteY170" fmla="*/ 288678 h 527124"/>
              <a:gd name="connsiteX171" fmla="*/ 455888 w 608203"/>
              <a:gd name="connsiteY171" fmla="*/ 287131 h 527124"/>
              <a:gd name="connsiteX172" fmla="*/ 417689 w 608203"/>
              <a:gd name="connsiteY172" fmla="*/ 287131 h 527124"/>
              <a:gd name="connsiteX173" fmla="*/ 421804 w 608203"/>
              <a:gd name="connsiteY173" fmla="*/ 288678 h 527124"/>
              <a:gd name="connsiteX174" fmla="*/ 423604 w 608203"/>
              <a:gd name="connsiteY174" fmla="*/ 293319 h 527124"/>
              <a:gd name="connsiteX175" fmla="*/ 423604 w 608203"/>
              <a:gd name="connsiteY175" fmla="*/ 307241 h 527124"/>
              <a:gd name="connsiteX176" fmla="*/ 421804 w 608203"/>
              <a:gd name="connsiteY176" fmla="*/ 311623 h 527124"/>
              <a:gd name="connsiteX177" fmla="*/ 417689 w 608203"/>
              <a:gd name="connsiteY177" fmla="*/ 313170 h 527124"/>
              <a:gd name="connsiteX178" fmla="*/ 413574 w 608203"/>
              <a:gd name="connsiteY178" fmla="*/ 311623 h 527124"/>
              <a:gd name="connsiteX179" fmla="*/ 412031 w 608203"/>
              <a:gd name="connsiteY179" fmla="*/ 307241 h 527124"/>
              <a:gd name="connsiteX180" fmla="*/ 412031 w 608203"/>
              <a:gd name="connsiteY180" fmla="*/ 293319 h 527124"/>
              <a:gd name="connsiteX181" fmla="*/ 413574 w 608203"/>
              <a:gd name="connsiteY181" fmla="*/ 288678 h 527124"/>
              <a:gd name="connsiteX182" fmla="*/ 417689 w 608203"/>
              <a:gd name="connsiteY182" fmla="*/ 287131 h 527124"/>
              <a:gd name="connsiteX183" fmla="*/ 190527 w 608203"/>
              <a:gd name="connsiteY183" fmla="*/ 287131 h 527124"/>
              <a:gd name="connsiteX184" fmla="*/ 194650 w 608203"/>
              <a:gd name="connsiteY184" fmla="*/ 288678 h 527124"/>
              <a:gd name="connsiteX185" fmla="*/ 196454 w 608203"/>
              <a:gd name="connsiteY185" fmla="*/ 293319 h 527124"/>
              <a:gd name="connsiteX186" fmla="*/ 196454 w 608203"/>
              <a:gd name="connsiteY186" fmla="*/ 307241 h 527124"/>
              <a:gd name="connsiteX187" fmla="*/ 194650 w 608203"/>
              <a:gd name="connsiteY187" fmla="*/ 311623 h 527124"/>
              <a:gd name="connsiteX188" fmla="*/ 190527 w 608203"/>
              <a:gd name="connsiteY188" fmla="*/ 313170 h 527124"/>
              <a:gd name="connsiteX189" fmla="*/ 186403 w 608203"/>
              <a:gd name="connsiteY189" fmla="*/ 311623 h 527124"/>
              <a:gd name="connsiteX190" fmla="*/ 184599 w 608203"/>
              <a:gd name="connsiteY190" fmla="*/ 307241 h 527124"/>
              <a:gd name="connsiteX191" fmla="*/ 184599 w 608203"/>
              <a:gd name="connsiteY191" fmla="*/ 293319 h 527124"/>
              <a:gd name="connsiteX192" fmla="*/ 186403 w 608203"/>
              <a:gd name="connsiteY192" fmla="*/ 288678 h 527124"/>
              <a:gd name="connsiteX193" fmla="*/ 190527 w 608203"/>
              <a:gd name="connsiteY193" fmla="*/ 287131 h 527124"/>
              <a:gd name="connsiteX194" fmla="*/ 152280 w 608203"/>
              <a:gd name="connsiteY194" fmla="*/ 287131 h 527124"/>
              <a:gd name="connsiteX195" fmla="*/ 156404 w 608203"/>
              <a:gd name="connsiteY195" fmla="*/ 288678 h 527124"/>
              <a:gd name="connsiteX196" fmla="*/ 158208 w 608203"/>
              <a:gd name="connsiteY196" fmla="*/ 293319 h 527124"/>
              <a:gd name="connsiteX197" fmla="*/ 158208 w 608203"/>
              <a:gd name="connsiteY197" fmla="*/ 307241 h 527124"/>
              <a:gd name="connsiteX198" fmla="*/ 156404 w 608203"/>
              <a:gd name="connsiteY198" fmla="*/ 311623 h 527124"/>
              <a:gd name="connsiteX199" fmla="*/ 152280 w 608203"/>
              <a:gd name="connsiteY199" fmla="*/ 313170 h 527124"/>
              <a:gd name="connsiteX200" fmla="*/ 148157 w 608203"/>
              <a:gd name="connsiteY200" fmla="*/ 311623 h 527124"/>
              <a:gd name="connsiteX201" fmla="*/ 146353 w 608203"/>
              <a:gd name="connsiteY201" fmla="*/ 307241 h 527124"/>
              <a:gd name="connsiteX202" fmla="*/ 146353 w 608203"/>
              <a:gd name="connsiteY202" fmla="*/ 293319 h 527124"/>
              <a:gd name="connsiteX203" fmla="*/ 148157 w 608203"/>
              <a:gd name="connsiteY203" fmla="*/ 288678 h 527124"/>
              <a:gd name="connsiteX204" fmla="*/ 152280 w 608203"/>
              <a:gd name="connsiteY204" fmla="*/ 287131 h 527124"/>
              <a:gd name="connsiteX205" fmla="*/ 114351 w 608203"/>
              <a:gd name="connsiteY205" fmla="*/ 287131 h 527124"/>
              <a:gd name="connsiteX206" fmla="*/ 118499 w 608203"/>
              <a:gd name="connsiteY206" fmla="*/ 288678 h 527124"/>
              <a:gd name="connsiteX207" fmla="*/ 120314 w 608203"/>
              <a:gd name="connsiteY207" fmla="*/ 293319 h 527124"/>
              <a:gd name="connsiteX208" fmla="*/ 120314 w 608203"/>
              <a:gd name="connsiteY208" fmla="*/ 307241 h 527124"/>
              <a:gd name="connsiteX209" fmla="*/ 118499 w 608203"/>
              <a:gd name="connsiteY209" fmla="*/ 311623 h 527124"/>
              <a:gd name="connsiteX210" fmla="*/ 114351 w 608203"/>
              <a:gd name="connsiteY210" fmla="*/ 313170 h 527124"/>
              <a:gd name="connsiteX211" fmla="*/ 110203 w 608203"/>
              <a:gd name="connsiteY211" fmla="*/ 311623 h 527124"/>
              <a:gd name="connsiteX212" fmla="*/ 108388 w 608203"/>
              <a:gd name="connsiteY212" fmla="*/ 307241 h 527124"/>
              <a:gd name="connsiteX213" fmla="*/ 108388 w 608203"/>
              <a:gd name="connsiteY213" fmla="*/ 293319 h 527124"/>
              <a:gd name="connsiteX214" fmla="*/ 110203 w 608203"/>
              <a:gd name="connsiteY214" fmla="*/ 288678 h 527124"/>
              <a:gd name="connsiteX215" fmla="*/ 114351 w 608203"/>
              <a:gd name="connsiteY215" fmla="*/ 287131 h 527124"/>
              <a:gd name="connsiteX216" fmla="*/ 76410 w 608203"/>
              <a:gd name="connsiteY216" fmla="*/ 287131 h 527124"/>
              <a:gd name="connsiteX217" fmla="*/ 80268 w 608203"/>
              <a:gd name="connsiteY217" fmla="*/ 288678 h 527124"/>
              <a:gd name="connsiteX218" fmla="*/ 82068 w 608203"/>
              <a:gd name="connsiteY218" fmla="*/ 293319 h 527124"/>
              <a:gd name="connsiteX219" fmla="*/ 82068 w 608203"/>
              <a:gd name="connsiteY219" fmla="*/ 307241 h 527124"/>
              <a:gd name="connsiteX220" fmla="*/ 80268 w 608203"/>
              <a:gd name="connsiteY220" fmla="*/ 311623 h 527124"/>
              <a:gd name="connsiteX221" fmla="*/ 76410 w 608203"/>
              <a:gd name="connsiteY221" fmla="*/ 313170 h 527124"/>
              <a:gd name="connsiteX222" fmla="*/ 72038 w 608203"/>
              <a:gd name="connsiteY222" fmla="*/ 311623 h 527124"/>
              <a:gd name="connsiteX223" fmla="*/ 70495 w 608203"/>
              <a:gd name="connsiteY223" fmla="*/ 307241 h 527124"/>
              <a:gd name="connsiteX224" fmla="*/ 70495 w 608203"/>
              <a:gd name="connsiteY224" fmla="*/ 293319 h 527124"/>
              <a:gd name="connsiteX225" fmla="*/ 72038 w 608203"/>
              <a:gd name="connsiteY225" fmla="*/ 288678 h 527124"/>
              <a:gd name="connsiteX226" fmla="*/ 76410 w 608203"/>
              <a:gd name="connsiteY226" fmla="*/ 287131 h 527124"/>
              <a:gd name="connsiteX227" fmla="*/ 38211 w 608203"/>
              <a:gd name="connsiteY227" fmla="*/ 287131 h 527124"/>
              <a:gd name="connsiteX228" fmla="*/ 42359 w 608203"/>
              <a:gd name="connsiteY228" fmla="*/ 288678 h 527124"/>
              <a:gd name="connsiteX229" fmla="*/ 44174 w 608203"/>
              <a:gd name="connsiteY229" fmla="*/ 293319 h 527124"/>
              <a:gd name="connsiteX230" fmla="*/ 44174 w 608203"/>
              <a:gd name="connsiteY230" fmla="*/ 307241 h 527124"/>
              <a:gd name="connsiteX231" fmla="*/ 42359 w 608203"/>
              <a:gd name="connsiteY231" fmla="*/ 311623 h 527124"/>
              <a:gd name="connsiteX232" fmla="*/ 38211 w 608203"/>
              <a:gd name="connsiteY232" fmla="*/ 313170 h 527124"/>
              <a:gd name="connsiteX233" fmla="*/ 34063 w 608203"/>
              <a:gd name="connsiteY233" fmla="*/ 311623 h 527124"/>
              <a:gd name="connsiteX234" fmla="*/ 32248 w 608203"/>
              <a:gd name="connsiteY234" fmla="*/ 307241 h 527124"/>
              <a:gd name="connsiteX235" fmla="*/ 32248 w 608203"/>
              <a:gd name="connsiteY235" fmla="*/ 293319 h 527124"/>
              <a:gd name="connsiteX236" fmla="*/ 34063 w 608203"/>
              <a:gd name="connsiteY236" fmla="*/ 288678 h 527124"/>
              <a:gd name="connsiteX237" fmla="*/ 38211 w 608203"/>
              <a:gd name="connsiteY237" fmla="*/ 287131 h 527124"/>
              <a:gd name="connsiteX238" fmla="*/ 184599 w 608203"/>
              <a:gd name="connsiteY238" fmla="*/ 247473 h 527124"/>
              <a:gd name="connsiteX239" fmla="*/ 188710 w 608203"/>
              <a:gd name="connsiteY239" fmla="*/ 255724 h 527124"/>
              <a:gd name="connsiteX240" fmla="*/ 188710 w 608203"/>
              <a:gd name="connsiteY240" fmla="*/ 262170 h 527124"/>
              <a:gd name="connsiteX241" fmla="*/ 190508 w 608203"/>
              <a:gd name="connsiteY241" fmla="*/ 263975 h 527124"/>
              <a:gd name="connsiteX242" fmla="*/ 192307 w 608203"/>
              <a:gd name="connsiteY242" fmla="*/ 262170 h 527124"/>
              <a:gd name="connsiteX243" fmla="*/ 192307 w 608203"/>
              <a:gd name="connsiteY243" fmla="*/ 261912 h 527124"/>
              <a:gd name="connsiteX244" fmla="*/ 194619 w 608203"/>
              <a:gd name="connsiteY244" fmla="*/ 265779 h 527124"/>
              <a:gd name="connsiteX245" fmla="*/ 194619 w 608203"/>
              <a:gd name="connsiteY245" fmla="*/ 266037 h 527124"/>
              <a:gd name="connsiteX246" fmla="*/ 190508 w 608203"/>
              <a:gd name="connsiteY246" fmla="*/ 267584 h 527124"/>
              <a:gd name="connsiteX247" fmla="*/ 186398 w 608203"/>
              <a:gd name="connsiteY247" fmla="*/ 266037 h 527124"/>
              <a:gd name="connsiteX248" fmla="*/ 184599 w 608203"/>
              <a:gd name="connsiteY248" fmla="*/ 261654 h 527124"/>
              <a:gd name="connsiteX249" fmla="*/ 184599 w 608203"/>
              <a:gd name="connsiteY249" fmla="*/ 247731 h 527124"/>
              <a:gd name="connsiteX250" fmla="*/ 184599 w 608203"/>
              <a:gd name="connsiteY250" fmla="*/ 247473 h 527124"/>
              <a:gd name="connsiteX251" fmla="*/ 569992 w 608203"/>
              <a:gd name="connsiteY251" fmla="*/ 245156 h 527124"/>
              <a:gd name="connsiteX252" fmla="*/ 568177 w 608203"/>
              <a:gd name="connsiteY252" fmla="*/ 246960 h 527124"/>
              <a:gd name="connsiteX253" fmla="*/ 568177 w 608203"/>
              <a:gd name="connsiteY253" fmla="*/ 262429 h 527124"/>
              <a:gd name="connsiteX254" fmla="*/ 569992 w 608203"/>
              <a:gd name="connsiteY254" fmla="*/ 263976 h 527124"/>
              <a:gd name="connsiteX255" fmla="*/ 571807 w 608203"/>
              <a:gd name="connsiteY255" fmla="*/ 262429 h 527124"/>
              <a:gd name="connsiteX256" fmla="*/ 571807 w 608203"/>
              <a:gd name="connsiteY256" fmla="*/ 246960 h 527124"/>
              <a:gd name="connsiteX257" fmla="*/ 569992 w 608203"/>
              <a:gd name="connsiteY257" fmla="*/ 245156 h 527124"/>
              <a:gd name="connsiteX258" fmla="*/ 493817 w 608203"/>
              <a:gd name="connsiteY258" fmla="*/ 245156 h 527124"/>
              <a:gd name="connsiteX259" fmla="*/ 492013 w 608203"/>
              <a:gd name="connsiteY259" fmla="*/ 246960 h 527124"/>
              <a:gd name="connsiteX260" fmla="*/ 492013 w 608203"/>
              <a:gd name="connsiteY260" fmla="*/ 262429 h 527124"/>
              <a:gd name="connsiteX261" fmla="*/ 493817 w 608203"/>
              <a:gd name="connsiteY261" fmla="*/ 263976 h 527124"/>
              <a:gd name="connsiteX262" fmla="*/ 495621 w 608203"/>
              <a:gd name="connsiteY262" fmla="*/ 262429 h 527124"/>
              <a:gd name="connsiteX263" fmla="*/ 495621 w 608203"/>
              <a:gd name="connsiteY263" fmla="*/ 246960 h 527124"/>
              <a:gd name="connsiteX264" fmla="*/ 493817 w 608203"/>
              <a:gd name="connsiteY264" fmla="*/ 245156 h 527124"/>
              <a:gd name="connsiteX265" fmla="*/ 455888 w 608203"/>
              <a:gd name="connsiteY265" fmla="*/ 245156 h 527124"/>
              <a:gd name="connsiteX266" fmla="*/ 454073 w 608203"/>
              <a:gd name="connsiteY266" fmla="*/ 246960 h 527124"/>
              <a:gd name="connsiteX267" fmla="*/ 454073 w 608203"/>
              <a:gd name="connsiteY267" fmla="*/ 262429 h 527124"/>
              <a:gd name="connsiteX268" fmla="*/ 455888 w 608203"/>
              <a:gd name="connsiteY268" fmla="*/ 263976 h 527124"/>
              <a:gd name="connsiteX269" fmla="*/ 457703 w 608203"/>
              <a:gd name="connsiteY269" fmla="*/ 262429 h 527124"/>
              <a:gd name="connsiteX270" fmla="*/ 457703 w 608203"/>
              <a:gd name="connsiteY270" fmla="*/ 246960 h 527124"/>
              <a:gd name="connsiteX271" fmla="*/ 455888 w 608203"/>
              <a:gd name="connsiteY271" fmla="*/ 245156 h 527124"/>
              <a:gd name="connsiteX272" fmla="*/ 152280 w 608203"/>
              <a:gd name="connsiteY272" fmla="*/ 245156 h 527124"/>
              <a:gd name="connsiteX273" fmla="*/ 150476 w 608203"/>
              <a:gd name="connsiteY273" fmla="*/ 246960 h 527124"/>
              <a:gd name="connsiteX274" fmla="*/ 150476 w 608203"/>
              <a:gd name="connsiteY274" fmla="*/ 262429 h 527124"/>
              <a:gd name="connsiteX275" fmla="*/ 152280 w 608203"/>
              <a:gd name="connsiteY275" fmla="*/ 263976 h 527124"/>
              <a:gd name="connsiteX276" fmla="*/ 154084 w 608203"/>
              <a:gd name="connsiteY276" fmla="*/ 262429 h 527124"/>
              <a:gd name="connsiteX277" fmla="*/ 154084 w 608203"/>
              <a:gd name="connsiteY277" fmla="*/ 246960 h 527124"/>
              <a:gd name="connsiteX278" fmla="*/ 152280 w 608203"/>
              <a:gd name="connsiteY278" fmla="*/ 245156 h 527124"/>
              <a:gd name="connsiteX279" fmla="*/ 114351 w 608203"/>
              <a:gd name="connsiteY279" fmla="*/ 245156 h 527124"/>
              <a:gd name="connsiteX280" fmla="*/ 112536 w 608203"/>
              <a:gd name="connsiteY280" fmla="*/ 246960 h 527124"/>
              <a:gd name="connsiteX281" fmla="*/ 112536 w 608203"/>
              <a:gd name="connsiteY281" fmla="*/ 262429 h 527124"/>
              <a:gd name="connsiteX282" fmla="*/ 114351 w 608203"/>
              <a:gd name="connsiteY282" fmla="*/ 263976 h 527124"/>
              <a:gd name="connsiteX283" fmla="*/ 116166 w 608203"/>
              <a:gd name="connsiteY283" fmla="*/ 262429 h 527124"/>
              <a:gd name="connsiteX284" fmla="*/ 116166 w 608203"/>
              <a:gd name="connsiteY284" fmla="*/ 246960 h 527124"/>
              <a:gd name="connsiteX285" fmla="*/ 114351 w 608203"/>
              <a:gd name="connsiteY285" fmla="*/ 245156 h 527124"/>
              <a:gd name="connsiteX286" fmla="*/ 38211 w 608203"/>
              <a:gd name="connsiteY286" fmla="*/ 245156 h 527124"/>
              <a:gd name="connsiteX287" fmla="*/ 36396 w 608203"/>
              <a:gd name="connsiteY287" fmla="*/ 246960 h 527124"/>
              <a:gd name="connsiteX288" fmla="*/ 36396 w 608203"/>
              <a:gd name="connsiteY288" fmla="*/ 262429 h 527124"/>
              <a:gd name="connsiteX289" fmla="*/ 38211 w 608203"/>
              <a:gd name="connsiteY289" fmla="*/ 263976 h 527124"/>
              <a:gd name="connsiteX290" fmla="*/ 40026 w 608203"/>
              <a:gd name="connsiteY290" fmla="*/ 262429 h 527124"/>
              <a:gd name="connsiteX291" fmla="*/ 40026 w 608203"/>
              <a:gd name="connsiteY291" fmla="*/ 246960 h 527124"/>
              <a:gd name="connsiteX292" fmla="*/ 38211 w 608203"/>
              <a:gd name="connsiteY292" fmla="*/ 245156 h 527124"/>
              <a:gd name="connsiteX293" fmla="*/ 569992 w 608203"/>
              <a:gd name="connsiteY293" fmla="*/ 241546 h 527124"/>
              <a:gd name="connsiteX294" fmla="*/ 574140 w 608203"/>
              <a:gd name="connsiteY294" fmla="*/ 243351 h 527124"/>
              <a:gd name="connsiteX295" fmla="*/ 575955 w 608203"/>
              <a:gd name="connsiteY295" fmla="*/ 247734 h 527124"/>
              <a:gd name="connsiteX296" fmla="*/ 575955 w 608203"/>
              <a:gd name="connsiteY296" fmla="*/ 261656 h 527124"/>
              <a:gd name="connsiteX297" fmla="*/ 574140 w 608203"/>
              <a:gd name="connsiteY297" fmla="*/ 266038 h 527124"/>
              <a:gd name="connsiteX298" fmla="*/ 569992 w 608203"/>
              <a:gd name="connsiteY298" fmla="*/ 267585 h 527124"/>
              <a:gd name="connsiteX299" fmla="*/ 565844 w 608203"/>
              <a:gd name="connsiteY299" fmla="*/ 266038 h 527124"/>
              <a:gd name="connsiteX300" fmla="*/ 564029 w 608203"/>
              <a:gd name="connsiteY300" fmla="*/ 261656 h 527124"/>
              <a:gd name="connsiteX301" fmla="*/ 564029 w 608203"/>
              <a:gd name="connsiteY301" fmla="*/ 247734 h 527124"/>
              <a:gd name="connsiteX302" fmla="*/ 565844 w 608203"/>
              <a:gd name="connsiteY302" fmla="*/ 243351 h 527124"/>
              <a:gd name="connsiteX303" fmla="*/ 569992 w 608203"/>
              <a:gd name="connsiteY303" fmla="*/ 241546 h 527124"/>
              <a:gd name="connsiteX304" fmla="*/ 529946 w 608203"/>
              <a:gd name="connsiteY304" fmla="*/ 241546 h 527124"/>
              <a:gd name="connsiteX305" fmla="*/ 534109 w 608203"/>
              <a:gd name="connsiteY305" fmla="*/ 241546 h 527124"/>
              <a:gd name="connsiteX306" fmla="*/ 534109 w 608203"/>
              <a:gd name="connsiteY306" fmla="*/ 267585 h 527124"/>
              <a:gd name="connsiteX307" fmla="*/ 529946 w 608203"/>
              <a:gd name="connsiteY307" fmla="*/ 267585 h 527124"/>
              <a:gd name="connsiteX308" fmla="*/ 493817 w 608203"/>
              <a:gd name="connsiteY308" fmla="*/ 241546 h 527124"/>
              <a:gd name="connsiteX309" fmla="*/ 497940 w 608203"/>
              <a:gd name="connsiteY309" fmla="*/ 243351 h 527124"/>
              <a:gd name="connsiteX310" fmla="*/ 499744 w 608203"/>
              <a:gd name="connsiteY310" fmla="*/ 247734 h 527124"/>
              <a:gd name="connsiteX311" fmla="*/ 499744 w 608203"/>
              <a:gd name="connsiteY311" fmla="*/ 261656 h 527124"/>
              <a:gd name="connsiteX312" fmla="*/ 497940 w 608203"/>
              <a:gd name="connsiteY312" fmla="*/ 266038 h 527124"/>
              <a:gd name="connsiteX313" fmla="*/ 493817 w 608203"/>
              <a:gd name="connsiteY313" fmla="*/ 267585 h 527124"/>
              <a:gd name="connsiteX314" fmla="*/ 489693 w 608203"/>
              <a:gd name="connsiteY314" fmla="*/ 266038 h 527124"/>
              <a:gd name="connsiteX315" fmla="*/ 487889 w 608203"/>
              <a:gd name="connsiteY315" fmla="*/ 261656 h 527124"/>
              <a:gd name="connsiteX316" fmla="*/ 487889 w 608203"/>
              <a:gd name="connsiteY316" fmla="*/ 247734 h 527124"/>
              <a:gd name="connsiteX317" fmla="*/ 489693 w 608203"/>
              <a:gd name="connsiteY317" fmla="*/ 243351 h 527124"/>
              <a:gd name="connsiteX318" fmla="*/ 493817 w 608203"/>
              <a:gd name="connsiteY318" fmla="*/ 241546 h 527124"/>
              <a:gd name="connsiteX319" fmla="*/ 455888 w 608203"/>
              <a:gd name="connsiteY319" fmla="*/ 241546 h 527124"/>
              <a:gd name="connsiteX320" fmla="*/ 460036 w 608203"/>
              <a:gd name="connsiteY320" fmla="*/ 243351 h 527124"/>
              <a:gd name="connsiteX321" fmla="*/ 461851 w 608203"/>
              <a:gd name="connsiteY321" fmla="*/ 247734 h 527124"/>
              <a:gd name="connsiteX322" fmla="*/ 461851 w 608203"/>
              <a:gd name="connsiteY322" fmla="*/ 261656 h 527124"/>
              <a:gd name="connsiteX323" fmla="*/ 460036 w 608203"/>
              <a:gd name="connsiteY323" fmla="*/ 266038 h 527124"/>
              <a:gd name="connsiteX324" fmla="*/ 455888 w 608203"/>
              <a:gd name="connsiteY324" fmla="*/ 267585 h 527124"/>
              <a:gd name="connsiteX325" fmla="*/ 451740 w 608203"/>
              <a:gd name="connsiteY325" fmla="*/ 266038 h 527124"/>
              <a:gd name="connsiteX326" fmla="*/ 449925 w 608203"/>
              <a:gd name="connsiteY326" fmla="*/ 261656 h 527124"/>
              <a:gd name="connsiteX327" fmla="*/ 449925 w 608203"/>
              <a:gd name="connsiteY327" fmla="*/ 247734 h 527124"/>
              <a:gd name="connsiteX328" fmla="*/ 451740 w 608203"/>
              <a:gd name="connsiteY328" fmla="*/ 243351 h 527124"/>
              <a:gd name="connsiteX329" fmla="*/ 455888 w 608203"/>
              <a:gd name="connsiteY329" fmla="*/ 241546 h 527124"/>
              <a:gd name="connsiteX330" fmla="*/ 152280 w 608203"/>
              <a:gd name="connsiteY330" fmla="*/ 241546 h 527124"/>
              <a:gd name="connsiteX331" fmla="*/ 156404 w 608203"/>
              <a:gd name="connsiteY331" fmla="*/ 243351 h 527124"/>
              <a:gd name="connsiteX332" fmla="*/ 158208 w 608203"/>
              <a:gd name="connsiteY332" fmla="*/ 247734 h 527124"/>
              <a:gd name="connsiteX333" fmla="*/ 158208 w 608203"/>
              <a:gd name="connsiteY333" fmla="*/ 261656 h 527124"/>
              <a:gd name="connsiteX334" fmla="*/ 156404 w 608203"/>
              <a:gd name="connsiteY334" fmla="*/ 266038 h 527124"/>
              <a:gd name="connsiteX335" fmla="*/ 152280 w 608203"/>
              <a:gd name="connsiteY335" fmla="*/ 267585 h 527124"/>
              <a:gd name="connsiteX336" fmla="*/ 148157 w 608203"/>
              <a:gd name="connsiteY336" fmla="*/ 266038 h 527124"/>
              <a:gd name="connsiteX337" fmla="*/ 146353 w 608203"/>
              <a:gd name="connsiteY337" fmla="*/ 261656 h 527124"/>
              <a:gd name="connsiteX338" fmla="*/ 146353 w 608203"/>
              <a:gd name="connsiteY338" fmla="*/ 247734 h 527124"/>
              <a:gd name="connsiteX339" fmla="*/ 148157 w 608203"/>
              <a:gd name="connsiteY339" fmla="*/ 243351 h 527124"/>
              <a:gd name="connsiteX340" fmla="*/ 152280 w 608203"/>
              <a:gd name="connsiteY340" fmla="*/ 241546 h 527124"/>
              <a:gd name="connsiteX341" fmla="*/ 114351 w 608203"/>
              <a:gd name="connsiteY341" fmla="*/ 241546 h 527124"/>
              <a:gd name="connsiteX342" fmla="*/ 118499 w 608203"/>
              <a:gd name="connsiteY342" fmla="*/ 243351 h 527124"/>
              <a:gd name="connsiteX343" fmla="*/ 120314 w 608203"/>
              <a:gd name="connsiteY343" fmla="*/ 247734 h 527124"/>
              <a:gd name="connsiteX344" fmla="*/ 120314 w 608203"/>
              <a:gd name="connsiteY344" fmla="*/ 261656 h 527124"/>
              <a:gd name="connsiteX345" fmla="*/ 118499 w 608203"/>
              <a:gd name="connsiteY345" fmla="*/ 266038 h 527124"/>
              <a:gd name="connsiteX346" fmla="*/ 114351 w 608203"/>
              <a:gd name="connsiteY346" fmla="*/ 267585 h 527124"/>
              <a:gd name="connsiteX347" fmla="*/ 110203 w 608203"/>
              <a:gd name="connsiteY347" fmla="*/ 266038 h 527124"/>
              <a:gd name="connsiteX348" fmla="*/ 108388 w 608203"/>
              <a:gd name="connsiteY348" fmla="*/ 261656 h 527124"/>
              <a:gd name="connsiteX349" fmla="*/ 108388 w 608203"/>
              <a:gd name="connsiteY349" fmla="*/ 247734 h 527124"/>
              <a:gd name="connsiteX350" fmla="*/ 110203 w 608203"/>
              <a:gd name="connsiteY350" fmla="*/ 243351 h 527124"/>
              <a:gd name="connsiteX351" fmla="*/ 114351 w 608203"/>
              <a:gd name="connsiteY351" fmla="*/ 241546 h 527124"/>
              <a:gd name="connsiteX352" fmla="*/ 74094 w 608203"/>
              <a:gd name="connsiteY352" fmla="*/ 241546 h 527124"/>
              <a:gd name="connsiteX353" fmla="*/ 78187 w 608203"/>
              <a:gd name="connsiteY353" fmla="*/ 241546 h 527124"/>
              <a:gd name="connsiteX354" fmla="*/ 78187 w 608203"/>
              <a:gd name="connsiteY354" fmla="*/ 267585 h 527124"/>
              <a:gd name="connsiteX355" fmla="*/ 74094 w 608203"/>
              <a:gd name="connsiteY355" fmla="*/ 267585 h 527124"/>
              <a:gd name="connsiteX356" fmla="*/ 38211 w 608203"/>
              <a:gd name="connsiteY356" fmla="*/ 241546 h 527124"/>
              <a:gd name="connsiteX357" fmla="*/ 42359 w 608203"/>
              <a:gd name="connsiteY357" fmla="*/ 243351 h 527124"/>
              <a:gd name="connsiteX358" fmla="*/ 44174 w 608203"/>
              <a:gd name="connsiteY358" fmla="*/ 247734 h 527124"/>
              <a:gd name="connsiteX359" fmla="*/ 44174 w 608203"/>
              <a:gd name="connsiteY359" fmla="*/ 261656 h 527124"/>
              <a:gd name="connsiteX360" fmla="*/ 42359 w 608203"/>
              <a:gd name="connsiteY360" fmla="*/ 266038 h 527124"/>
              <a:gd name="connsiteX361" fmla="*/ 38211 w 608203"/>
              <a:gd name="connsiteY361" fmla="*/ 267585 h 527124"/>
              <a:gd name="connsiteX362" fmla="*/ 34063 w 608203"/>
              <a:gd name="connsiteY362" fmla="*/ 266038 h 527124"/>
              <a:gd name="connsiteX363" fmla="*/ 32248 w 608203"/>
              <a:gd name="connsiteY363" fmla="*/ 261656 h 527124"/>
              <a:gd name="connsiteX364" fmla="*/ 32248 w 608203"/>
              <a:gd name="connsiteY364" fmla="*/ 247734 h 527124"/>
              <a:gd name="connsiteX365" fmla="*/ 34063 w 608203"/>
              <a:gd name="connsiteY365" fmla="*/ 243351 h 527124"/>
              <a:gd name="connsiteX366" fmla="*/ 38211 w 608203"/>
              <a:gd name="connsiteY366" fmla="*/ 241546 h 527124"/>
              <a:gd name="connsiteX367" fmla="*/ 532028 w 608203"/>
              <a:gd name="connsiteY367" fmla="*/ 200297 h 527124"/>
              <a:gd name="connsiteX368" fmla="*/ 530213 w 608203"/>
              <a:gd name="connsiteY368" fmla="*/ 202099 h 527124"/>
              <a:gd name="connsiteX369" fmla="*/ 530213 w 608203"/>
              <a:gd name="connsiteY369" fmla="*/ 217553 h 527124"/>
              <a:gd name="connsiteX370" fmla="*/ 532028 w 608203"/>
              <a:gd name="connsiteY370" fmla="*/ 219356 h 527124"/>
              <a:gd name="connsiteX371" fmla="*/ 533843 w 608203"/>
              <a:gd name="connsiteY371" fmla="*/ 217553 h 527124"/>
              <a:gd name="connsiteX372" fmla="*/ 533843 w 608203"/>
              <a:gd name="connsiteY372" fmla="*/ 202099 h 527124"/>
              <a:gd name="connsiteX373" fmla="*/ 532028 w 608203"/>
              <a:gd name="connsiteY373" fmla="*/ 200297 h 527124"/>
              <a:gd name="connsiteX374" fmla="*/ 76410 w 608203"/>
              <a:gd name="connsiteY374" fmla="*/ 200297 h 527124"/>
              <a:gd name="connsiteX375" fmla="*/ 74610 w 608203"/>
              <a:gd name="connsiteY375" fmla="*/ 202099 h 527124"/>
              <a:gd name="connsiteX376" fmla="*/ 74610 w 608203"/>
              <a:gd name="connsiteY376" fmla="*/ 217553 h 527124"/>
              <a:gd name="connsiteX377" fmla="*/ 76410 w 608203"/>
              <a:gd name="connsiteY377" fmla="*/ 219356 h 527124"/>
              <a:gd name="connsiteX378" fmla="*/ 77953 w 608203"/>
              <a:gd name="connsiteY378" fmla="*/ 217553 h 527124"/>
              <a:gd name="connsiteX379" fmla="*/ 77953 w 608203"/>
              <a:gd name="connsiteY379" fmla="*/ 202099 h 527124"/>
              <a:gd name="connsiteX380" fmla="*/ 76410 w 608203"/>
              <a:gd name="connsiteY380" fmla="*/ 200297 h 527124"/>
              <a:gd name="connsiteX381" fmla="*/ 567910 w 608203"/>
              <a:gd name="connsiteY381" fmla="*/ 196948 h 527124"/>
              <a:gd name="connsiteX382" fmla="*/ 572073 w 608203"/>
              <a:gd name="connsiteY382" fmla="*/ 196948 h 527124"/>
              <a:gd name="connsiteX383" fmla="*/ 572073 w 608203"/>
              <a:gd name="connsiteY383" fmla="*/ 222704 h 527124"/>
              <a:gd name="connsiteX384" fmla="*/ 567910 w 608203"/>
              <a:gd name="connsiteY384" fmla="*/ 222704 h 527124"/>
              <a:gd name="connsiteX385" fmla="*/ 532028 w 608203"/>
              <a:gd name="connsiteY385" fmla="*/ 196948 h 527124"/>
              <a:gd name="connsiteX386" fmla="*/ 536176 w 608203"/>
              <a:gd name="connsiteY386" fmla="*/ 198494 h 527124"/>
              <a:gd name="connsiteX387" fmla="*/ 537991 w 608203"/>
              <a:gd name="connsiteY387" fmla="*/ 202872 h 527124"/>
              <a:gd name="connsiteX388" fmla="*/ 537991 w 608203"/>
              <a:gd name="connsiteY388" fmla="*/ 216780 h 527124"/>
              <a:gd name="connsiteX389" fmla="*/ 536176 w 608203"/>
              <a:gd name="connsiteY389" fmla="*/ 221159 h 527124"/>
              <a:gd name="connsiteX390" fmla="*/ 532028 w 608203"/>
              <a:gd name="connsiteY390" fmla="*/ 222704 h 527124"/>
              <a:gd name="connsiteX391" fmla="*/ 527880 w 608203"/>
              <a:gd name="connsiteY391" fmla="*/ 221159 h 527124"/>
              <a:gd name="connsiteX392" fmla="*/ 526065 w 608203"/>
              <a:gd name="connsiteY392" fmla="*/ 216780 h 527124"/>
              <a:gd name="connsiteX393" fmla="*/ 526065 w 608203"/>
              <a:gd name="connsiteY393" fmla="*/ 202872 h 527124"/>
              <a:gd name="connsiteX394" fmla="*/ 527880 w 608203"/>
              <a:gd name="connsiteY394" fmla="*/ 198494 h 527124"/>
              <a:gd name="connsiteX395" fmla="*/ 532028 w 608203"/>
              <a:gd name="connsiteY395" fmla="*/ 196948 h 527124"/>
              <a:gd name="connsiteX396" fmla="*/ 491770 w 608203"/>
              <a:gd name="connsiteY396" fmla="*/ 196948 h 527124"/>
              <a:gd name="connsiteX397" fmla="*/ 495863 w 608203"/>
              <a:gd name="connsiteY397" fmla="*/ 196948 h 527124"/>
              <a:gd name="connsiteX398" fmla="*/ 495863 w 608203"/>
              <a:gd name="connsiteY398" fmla="*/ 222704 h 527124"/>
              <a:gd name="connsiteX399" fmla="*/ 491770 w 608203"/>
              <a:gd name="connsiteY399" fmla="*/ 222704 h 527124"/>
              <a:gd name="connsiteX400" fmla="*/ 453806 w 608203"/>
              <a:gd name="connsiteY400" fmla="*/ 196948 h 527124"/>
              <a:gd name="connsiteX401" fmla="*/ 457969 w 608203"/>
              <a:gd name="connsiteY401" fmla="*/ 196948 h 527124"/>
              <a:gd name="connsiteX402" fmla="*/ 457969 w 608203"/>
              <a:gd name="connsiteY402" fmla="*/ 222704 h 527124"/>
              <a:gd name="connsiteX403" fmla="*/ 453806 w 608203"/>
              <a:gd name="connsiteY403" fmla="*/ 222704 h 527124"/>
              <a:gd name="connsiteX404" fmla="*/ 150234 w 608203"/>
              <a:gd name="connsiteY404" fmla="*/ 196948 h 527124"/>
              <a:gd name="connsiteX405" fmla="*/ 154397 w 608203"/>
              <a:gd name="connsiteY405" fmla="*/ 196948 h 527124"/>
              <a:gd name="connsiteX406" fmla="*/ 154397 w 608203"/>
              <a:gd name="connsiteY406" fmla="*/ 222704 h 527124"/>
              <a:gd name="connsiteX407" fmla="*/ 150234 w 608203"/>
              <a:gd name="connsiteY407" fmla="*/ 222704 h 527124"/>
              <a:gd name="connsiteX408" fmla="*/ 112270 w 608203"/>
              <a:gd name="connsiteY408" fmla="*/ 196948 h 527124"/>
              <a:gd name="connsiteX409" fmla="*/ 116433 w 608203"/>
              <a:gd name="connsiteY409" fmla="*/ 196948 h 527124"/>
              <a:gd name="connsiteX410" fmla="*/ 116433 w 608203"/>
              <a:gd name="connsiteY410" fmla="*/ 222704 h 527124"/>
              <a:gd name="connsiteX411" fmla="*/ 112270 w 608203"/>
              <a:gd name="connsiteY411" fmla="*/ 222704 h 527124"/>
              <a:gd name="connsiteX412" fmla="*/ 76410 w 608203"/>
              <a:gd name="connsiteY412" fmla="*/ 196948 h 527124"/>
              <a:gd name="connsiteX413" fmla="*/ 80268 w 608203"/>
              <a:gd name="connsiteY413" fmla="*/ 198494 h 527124"/>
              <a:gd name="connsiteX414" fmla="*/ 82068 w 608203"/>
              <a:gd name="connsiteY414" fmla="*/ 202872 h 527124"/>
              <a:gd name="connsiteX415" fmla="*/ 82068 w 608203"/>
              <a:gd name="connsiteY415" fmla="*/ 216780 h 527124"/>
              <a:gd name="connsiteX416" fmla="*/ 80268 w 608203"/>
              <a:gd name="connsiteY416" fmla="*/ 221159 h 527124"/>
              <a:gd name="connsiteX417" fmla="*/ 76410 w 608203"/>
              <a:gd name="connsiteY417" fmla="*/ 222704 h 527124"/>
              <a:gd name="connsiteX418" fmla="*/ 72038 w 608203"/>
              <a:gd name="connsiteY418" fmla="*/ 221159 h 527124"/>
              <a:gd name="connsiteX419" fmla="*/ 70495 w 608203"/>
              <a:gd name="connsiteY419" fmla="*/ 216780 h 527124"/>
              <a:gd name="connsiteX420" fmla="*/ 70495 w 608203"/>
              <a:gd name="connsiteY420" fmla="*/ 202872 h 527124"/>
              <a:gd name="connsiteX421" fmla="*/ 72038 w 608203"/>
              <a:gd name="connsiteY421" fmla="*/ 198494 h 527124"/>
              <a:gd name="connsiteX422" fmla="*/ 76410 w 608203"/>
              <a:gd name="connsiteY422" fmla="*/ 196948 h 527124"/>
              <a:gd name="connsiteX423" fmla="*/ 36129 w 608203"/>
              <a:gd name="connsiteY423" fmla="*/ 196948 h 527124"/>
              <a:gd name="connsiteX424" fmla="*/ 40292 w 608203"/>
              <a:gd name="connsiteY424" fmla="*/ 196948 h 527124"/>
              <a:gd name="connsiteX425" fmla="*/ 40292 w 608203"/>
              <a:gd name="connsiteY425" fmla="*/ 222704 h 527124"/>
              <a:gd name="connsiteX426" fmla="*/ 36129 w 608203"/>
              <a:gd name="connsiteY426" fmla="*/ 222704 h 527124"/>
              <a:gd name="connsiteX427" fmla="*/ 569992 w 608203"/>
              <a:gd name="connsiteY427" fmla="*/ 154641 h 527124"/>
              <a:gd name="connsiteX428" fmla="*/ 568177 w 608203"/>
              <a:gd name="connsiteY428" fmla="*/ 156443 h 527124"/>
              <a:gd name="connsiteX429" fmla="*/ 568177 w 608203"/>
              <a:gd name="connsiteY429" fmla="*/ 171897 h 527124"/>
              <a:gd name="connsiteX430" fmla="*/ 569992 w 608203"/>
              <a:gd name="connsiteY430" fmla="*/ 173700 h 527124"/>
              <a:gd name="connsiteX431" fmla="*/ 571807 w 608203"/>
              <a:gd name="connsiteY431" fmla="*/ 171897 h 527124"/>
              <a:gd name="connsiteX432" fmla="*/ 571807 w 608203"/>
              <a:gd name="connsiteY432" fmla="*/ 156443 h 527124"/>
              <a:gd name="connsiteX433" fmla="*/ 569992 w 608203"/>
              <a:gd name="connsiteY433" fmla="*/ 154641 h 527124"/>
              <a:gd name="connsiteX434" fmla="*/ 532028 w 608203"/>
              <a:gd name="connsiteY434" fmla="*/ 154641 h 527124"/>
              <a:gd name="connsiteX435" fmla="*/ 530213 w 608203"/>
              <a:gd name="connsiteY435" fmla="*/ 156443 h 527124"/>
              <a:gd name="connsiteX436" fmla="*/ 530213 w 608203"/>
              <a:gd name="connsiteY436" fmla="*/ 171897 h 527124"/>
              <a:gd name="connsiteX437" fmla="*/ 532028 w 608203"/>
              <a:gd name="connsiteY437" fmla="*/ 173700 h 527124"/>
              <a:gd name="connsiteX438" fmla="*/ 533843 w 608203"/>
              <a:gd name="connsiteY438" fmla="*/ 171897 h 527124"/>
              <a:gd name="connsiteX439" fmla="*/ 533843 w 608203"/>
              <a:gd name="connsiteY439" fmla="*/ 156443 h 527124"/>
              <a:gd name="connsiteX440" fmla="*/ 532028 w 608203"/>
              <a:gd name="connsiteY440" fmla="*/ 154641 h 527124"/>
              <a:gd name="connsiteX441" fmla="*/ 493817 w 608203"/>
              <a:gd name="connsiteY441" fmla="*/ 154641 h 527124"/>
              <a:gd name="connsiteX442" fmla="*/ 492013 w 608203"/>
              <a:gd name="connsiteY442" fmla="*/ 156443 h 527124"/>
              <a:gd name="connsiteX443" fmla="*/ 492013 w 608203"/>
              <a:gd name="connsiteY443" fmla="*/ 171897 h 527124"/>
              <a:gd name="connsiteX444" fmla="*/ 493817 w 608203"/>
              <a:gd name="connsiteY444" fmla="*/ 173700 h 527124"/>
              <a:gd name="connsiteX445" fmla="*/ 495621 w 608203"/>
              <a:gd name="connsiteY445" fmla="*/ 171897 h 527124"/>
              <a:gd name="connsiteX446" fmla="*/ 495621 w 608203"/>
              <a:gd name="connsiteY446" fmla="*/ 156443 h 527124"/>
              <a:gd name="connsiteX447" fmla="*/ 493817 w 608203"/>
              <a:gd name="connsiteY447" fmla="*/ 154641 h 527124"/>
              <a:gd name="connsiteX448" fmla="*/ 455888 w 608203"/>
              <a:gd name="connsiteY448" fmla="*/ 154641 h 527124"/>
              <a:gd name="connsiteX449" fmla="*/ 454073 w 608203"/>
              <a:gd name="connsiteY449" fmla="*/ 156443 h 527124"/>
              <a:gd name="connsiteX450" fmla="*/ 454073 w 608203"/>
              <a:gd name="connsiteY450" fmla="*/ 171897 h 527124"/>
              <a:gd name="connsiteX451" fmla="*/ 455888 w 608203"/>
              <a:gd name="connsiteY451" fmla="*/ 173700 h 527124"/>
              <a:gd name="connsiteX452" fmla="*/ 457703 w 608203"/>
              <a:gd name="connsiteY452" fmla="*/ 171897 h 527124"/>
              <a:gd name="connsiteX453" fmla="*/ 457703 w 608203"/>
              <a:gd name="connsiteY453" fmla="*/ 156443 h 527124"/>
              <a:gd name="connsiteX454" fmla="*/ 455888 w 608203"/>
              <a:gd name="connsiteY454" fmla="*/ 154641 h 527124"/>
              <a:gd name="connsiteX455" fmla="*/ 114351 w 608203"/>
              <a:gd name="connsiteY455" fmla="*/ 154641 h 527124"/>
              <a:gd name="connsiteX456" fmla="*/ 112536 w 608203"/>
              <a:gd name="connsiteY456" fmla="*/ 156443 h 527124"/>
              <a:gd name="connsiteX457" fmla="*/ 112536 w 608203"/>
              <a:gd name="connsiteY457" fmla="*/ 171897 h 527124"/>
              <a:gd name="connsiteX458" fmla="*/ 114351 w 608203"/>
              <a:gd name="connsiteY458" fmla="*/ 173700 h 527124"/>
              <a:gd name="connsiteX459" fmla="*/ 116166 w 608203"/>
              <a:gd name="connsiteY459" fmla="*/ 171897 h 527124"/>
              <a:gd name="connsiteX460" fmla="*/ 116166 w 608203"/>
              <a:gd name="connsiteY460" fmla="*/ 156443 h 527124"/>
              <a:gd name="connsiteX461" fmla="*/ 114351 w 608203"/>
              <a:gd name="connsiteY461" fmla="*/ 154641 h 527124"/>
              <a:gd name="connsiteX462" fmla="*/ 76410 w 608203"/>
              <a:gd name="connsiteY462" fmla="*/ 154641 h 527124"/>
              <a:gd name="connsiteX463" fmla="*/ 74610 w 608203"/>
              <a:gd name="connsiteY463" fmla="*/ 156443 h 527124"/>
              <a:gd name="connsiteX464" fmla="*/ 74610 w 608203"/>
              <a:gd name="connsiteY464" fmla="*/ 171897 h 527124"/>
              <a:gd name="connsiteX465" fmla="*/ 76410 w 608203"/>
              <a:gd name="connsiteY465" fmla="*/ 173700 h 527124"/>
              <a:gd name="connsiteX466" fmla="*/ 77953 w 608203"/>
              <a:gd name="connsiteY466" fmla="*/ 171897 h 527124"/>
              <a:gd name="connsiteX467" fmla="*/ 77953 w 608203"/>
              <a:gd name="connsiteY467" fmla="*/ 156443 h 527124"/>
              <a:gd name="connsiteX468" fmla="*/ 76410 w 608203"/>
              <a:gd name="connsiteY468" fmla="*/ 154641 h 527124"/>
              <a:gd name="connsiteX469" fmla="*/ 38211 w 608203"/>
              <a:gd name="connsiteY469" fmla="*/ 154641 h 527124"/>
              <a:gd name="connsiteX470" fmla="*/ 36396 w 608203"/>
              <a:gd name="connsiteY470" fmla="*/ 156443 h 527124"/>
              <a:gd name="connsiteX471" fmla="*/ 36396 w 608203"/>
              <a:gd name="connsiteY471" fmla="*/ 171897 h 527124"/>
              <a:gd name="connsiteX472" fmla="*/ 38211 w 608203"/>
              <a:gd name="connsiteY472" fmla="*/ 173700 h 527124"/>
              <a:gd name="connsiteX473" fmla="*/ 40026 w 608203"/>
              <a:gd name="connsiteY473" fmla="*/ 171897 h 527124"/>
              <a:gd name="connsiteX474" fmla="*/ 40026 w 608203"/>
              <a:gd name="connsiteY474" fmla="*/ 156443 h 527124"/>
              <a:gd name="connsiteX475" fmla="*/ 38211 w 608203"/>
              <a:gd name="connsiteY475" fmla="*/ 154641 h 527124"/>
              <a:gd name="connsiteX476" fmla="*/ 569992 w 608203"/>
              <a:gd name="connsiteY476" fmla="*/ 151292 h 527124"/>
              <a:gd name="connsiteX477" fmla="*/ 574140 w 608203"/>
              <a:gd name="connsiteY477" fmla="*/ 152838 h 527124"/>
              <a:gd name="connsiteX478" fmla="*/ 575955 w 608203"/>
              <a:gd name="connsiteY478" fmla="*/ 157216 h 527124"/>
              <a:gd name="connsiteX479" fmla="*/ 575955 w 608203"/>
              <a:gd name="connsiteY479" fmla="*/ 171124 h 527124"/>
              <a:gd name="connsiteX480" fmla="*/ 574140 w 608203"/>
              <a:gd name="connsiteY480" fmla="*/ 175503 h 527124"/>
              <a:gd name="connsiteX481" fmla="*/ 569992 w 608203"/>
              <a:gd name="connsiteY481" fmla="*/ 177048 h 527124"/>
              <a:gd name="connsiteX482" fmla="*/ 565844 w 608203"/>
              <a:gd name="connsiteY482" fmla="*/ 175503 h 527124"/>
              <a:gd name="connsiteX483" fmla="*/ 564029 w 608203"/>
              <a:gd name="connsiteY483" fmla="*/ 171124 h 527124"/>
              <a:gd name="connsiteX484" fmla="*/ 564029 w 608203"/>
              <a:gd name="connsiteY484" fmla="*/ 157216 h 527124"/>
              <a:gd name="connsiteX485" fmla="*/ 565844 w 608203"/>
              <a:gd name="connsiteY485" fmla="*/ 152838 h 527124"/>
              <a:gd name="connsiteX486" fmla="*/ 569992 w 608203"/>
              <a:gd name="connsiteY486" fmla="*/ 151292 h 527124"/>
              <a:gd name="connsiteX487" fmla="*/ 532028 w 608203"/>
              <a:gd name="connsiteY487" fmla="*/ 151292 h 527124"/>
              <a:gd name="connsiteX488" fmla="*/ 536176 w 608203"/>
              <a:gd name="connsiteY488" fmla="*/ 152838 h 527124"/>
              <a:gd name="connsiteX489" fmla="*/ 537991 w 608203"/>
              <a:gd name="connsiteY489" fmla="*/ 157216 h 527124"/>
              <a:gd name="connsiteX490" fmla="*/ 537991 w 608203"/>
              <a:gd name="connsiteY490" fmla="*/ 171124 h 527124"/>
              <a:gd name="connsiteX491" fmla="*/ 536176 w 608203"/>
              <a:gd name="connsiteY491" fmla="*/ 175503 h 527124"/>
              <a:gd name="connsiteX492" fmla="*/ 532028 w 608203"/>
              <a:gd name="connsiteY492" fmla="*/ 177048 h 527124"/>
              <a:gd name="connsiteX493" fmla="*/ 527880 w 608203"/>
              <a:gd name="connsiteY493" fmla="*/ 175503 h 527124"/>
              <a:gd name="connsiteX494" fmla="*/ 526065 w 608203"/>
              <a:gd name="connsiteY494" fmla="*/ 171124 h 527124"/>
              <a:gd name="connsiteX495" fmla="*/ 526065 w 608203"/>
              <a:gd name="connsiteY495" fmla="*/ 157216 h 527124"/>
              <a:gd name="connsiteX496" fmla="*/ 527880 w 608203"/>
              <a:gd name="connsiteY496" fmla="*/ 152838 h 527124"/>
              <a:gd name="connsiteX497" fmla="*/ 532028 w 608203"/>
              <a:gd name="connsiteY497" fmla="*/ 151292 h 527124"/>
              <a:gd name="connsiteX498" fmla="*/ 493817 w 608203"/>
              <a:gd name="connsiteY498" fmla="*/ 151292 h 527124"/>
              <a:gd name="connsiteX499" fmla="*/ 497940 w 608203"/>
              <a:gd name="connsiteY499" fmla="*/ 152838 h 527124"/>
              <a:gd name="connsiteX500" fmla="*/ 499744 w 608203"/>
              <a:gd name="connsiteY500" fmla="*/ 157216 h 527124"/>
              <a:gd name="connsiteX501" fmla="*/ 499744 w 608203"/>
              <a:gd name="connsiteY501" fmla="*/ 171124 h 527124"/>
              <a:gd name="connsiteX502" fmla="*/ 497940 w 608203"/>
              <a:gd name="connsiteY502" fmla="*/ 175503 h 527124"/>
              <a:gd name="connsiteX503" fmla="*/ 493817 w 608203"/>
              <a:gd name="connsiteY503" fmla="*/ 177048 h 527124"/>
              <a:gd name="connsiteX504" fmla="*/ 489693 w 608203"/>
              <a:gd name="connsiteY504" fmla="*/ 175503 h 527124"/>
              <a:gd name="connsiteX505" fmla="*/ 487889 w 608203"/>
              <a:gd name="connsiteY505" fmla="*/ 171124 h 527124"/>
              <a:gd name="connsiteX506" fmla="*/ 487889 w 608203"/>
              <a:gd name="connsiteY506" fmla="*/ 157216 h 527124"/>
              <a:gd name="connsiteX507" fmla="*/ 489693 w 608203"/>
              <a:gd name="connsiteY507" fmla="*/ 152838 h 527124"/>
              <a:gd name="connsiteX508" fmla="*/ 493817 w 608203"/>
              <a:gd name="connsiteY508" fmla="*/ 151292 h 527124"/>
              <a:gd name="connsiteX509" fmla="*/ 455888 w 608203"/>
              <a:gd name="connsiteY509" fmla="*/ 151292 h 527124"/>
              <a:gd name="connsiteX510" fmla="*/ 460036 w 608203"/>
              <a:gd name="connsiteY510" fmla="*/ 152838 h 527124"/>
              <a:gd name="connsiteX511" fmla="*/ 461851 w 608203"/>
              <a:gd name="connsiteY511" fmla="*/ 157216 h 527124"/>
              <a:gd name="connsiteX512" fmla="*/ 461851 w 608203"/>
              <a:gd name="connsiteY512" fmla="*/ 171124 h 527124"/>
              <a:gd name="connsiteX513" fmla="*/ 460036 w 608203"/>
              <a:gd name="connsiteY513" fmla="*/ 175503 h 527124"/>
              <a:gd name="connsiteX514" fmla="*/ 455888 w 608203"/>
              <a:gd name="connsiteY514" fmla="*/ 177048 h 527124"/>
              <a:gd name="connsiteX515" fmla="*/ 451740 w 608203"/>
              <a:gd name="connsiteY515" fmla="*/ 175503 h 527124"/>
              <a:gd name="connsiteX516" fmla="*/ 449925 w 608203"/>
              <a:gd name="connsiteY516" fmla="*/ 171124 h 527124"/>
              <a:gd name="connsiteX517" fmla="*/ 449925 w 608203"/>
              <a:gd name="connsiteY517" fmla="*/ 157216 h 527124"/>
              <a:gd name="connsiteX518" fmla="*/ 451740 w 608203"/>
              <a:gd name="connsiteY518" fmla="*/ 152838 h 527124"/>
              <a:gd name="connsiteX519" fmla="*/ 455888 w 608203"/>
              <a:gd name="connsiteY519" fmla="*/ 151292 h 527124"/>
              <a:gd name="connsiteX520" fmla="*/ 152323 w 608203"/>
              <a:gd name="connsiteY520" fmla="*/ 151292 h 527124"/>
              <a:gd name="connsiteX521" fmla="*/ 153621 w 608203"/>
              <a:gd name="connsiteY521" fmla="*/ 151550 h 527124"/>
              <a:gd name="connsiteX522" fmla="*/ 153102 w 608203"/>
              <a:gd name="connsiteY522" fmla="*/ 155421 h 527124"/>
              <a:gd name="connsiteX523" fmla="*/ 152323 w 608203"/>
              <a:gd name="connsiteY523" fmla="*/ 154647 h 527124"/>
              <a:gd name="connsiteX524" fmla="*/ 150506 w 608203"/>
              <a:gd name="connsiteY524" fmla="*/ 156453 h 527124"/>
              <a:gd name="connsiteX525" fmla="*/ 150506 w 608203"/>
              <a:gd name="connsiteY525" fmla="*/ 171935 h 527124"/>
              <a:gd name="connsiteX526" fmla="*/ 151804 w 608203"/>
              <a:gd name="connsiteY526" fmla="*/ 172967 h 527124"/>
              <a:gd name="connsiteX527" fmla="*/ 151804 w 608203"/>
              <a:gd name="connsiteY527" fmla="*/ 176837 h 527124"/>
              <a:gd name="connsiteX528" fmla="*/ 148170 w 608203"/>
              <a:gd name="connsiteY528" fmla="*/ 175547 h 527124"/>
              <a:gd name="connsiteX529" fmla="*/ 146353 w 608203"/>
              <a:gd name="connsiteY529" fmla="*/ 171161 h 527124"/>
              <a:gd name="connsiteX530" fmla="*/ 146353 w 608203"/>
              <a:gd name="connsiteY530" fmla="*/ 157227 h 527124"/>
              <a:gd name="connsiteX531" fmla="*/ 148170 w 608203"/>
              <a:gd name="connsiteY531" fmla="*/ 152840 h 527124"/>
              <a:gd name="connsiteX532" fmla="*/ 152323 w 608203"/>
              <a:gd name="connsiteY532" fmla="*/ 151292 h 527124"/>
              <a:gd name="connsiteX533" fmla="*/ 114351 w 608203"/>
              <a:gd name="connsiteY533" fmla="*/ 151292 h 527124"/>
              <a:gd name="connsiteX534" fmla="*/ 118499 w 608203"/>
              <a:gd name="connsiteY534" fmla="*/ 152838 h 527124"/>
              <a:gd name="connsiteX535" fmla="*/ 120314 w 608203"/>
              <a:gd name="connsiteY535" fmla="*/ 157216 h 527124"/>
              <a:gd name="connsiteX536" fmla="*/ 120314 w 608203"/>
              <a:gd name="connsiteY536" fmla="*/ 171124 h 527124"/>
              <a:gd name="connsiteX537" fmla="*/ 118499 w 608203"/>
              <a:gd name="connsiteY537" fmla="*/ 175503 h 527124"/>
              <a:gd name="connsiteX538" fmla="*/ 114351 w 608203"/>
              <a:gd name="connsiteY538" fmla="*/ 177048 h 527124"/>
              <a:gd name="connsiteX539" fmla="*/ 110203 w 608203"/>
              <a:gd name="connsiteY539" fmla="*/ 175503 h 527124"/>
              <a:gd name="connsiteX540" fmla="*/ 108388 w 608203"/>
              <a:gd name="connsiteY540" fmla="*/ 171124 h 527124"/>
              <a:gd name="connsiteX541" fmla="*/ 108388 w 608203"/>
              <a:gd name="connsiteY541" fmla="*/ 157216 h 527124"/>
              <a:gd name="connsiteX542" fmla="*/ 110203 w 608203"/>
              <a:gd name="connsiteY542" fmla="*/ 152838 h 527124"/>
              <a:gd name="connsiteX543" fmla="*/ 114351 w 608203"/>
              <a:gd name="connsiteY543" fmla="*/ 151292 h 527124"/>
              <a:gd name="connsiteX544" fmla="*/ 76410 w 608203"/>
              <a:gd name="connsiteY544" fmla="*/ 151292 h 527124"/>
              <a:gd name="connsiteX545" fmla="*/ 80268 w 608203"/>
              <a:gd name="connsiteY545" fmla="*/ 152838 h 527124"/>
              <a:gd name="connsiteX546" fmla="*/ 82068 w 608203"/>
              <a:gd name="connsiteY546" fmla="*/ 157216 h 527124"/>
              <a:gd name="connsiteX547" fmla="*/ 82068 w 608203"/>
              <a:gd name="connsiteY547" fmla="*/ 171124 h 527124"/>
              <a:gd name="connsiteX548" fmla="*/ 80268 w 608203"/>
              <a:gd name="connsiteY548" fmla="*/ 175503 h 527124"/>
              <a:gd name="connsiteX549" fmla="*/ 76410 w 608203"/>
              <a:gd name="connsiteY549" fmla="*/ 177048 h 527124"/>
              <a:gd name="connsiteX550" fmla="*/ 72038 w 608203"/>
              <a:gd name="connsiteY550" fmla="*/ 175503 h 527124"/>
              <a:gd name="connsiteX551" fmla="*/ 70495 w 608203"/>
              <a:gd name="connsiteY551" fmla="*/ 171124 h 527124"/>
              <a:gd name="connsiteX552" fmla="*/ 70495 w 608203"/>
              <a:gd name="connsiteY552" fmla="*/ 157216 h 527124"/>
              <a:gd name="connsiteX553" fmla="*/ 72038 w 608203"/>
              <a:gd name="connsiteY553" fmla="*/ 152838 h 527124"/>
              <a:gd name="connsiteX554" fmla="*/ 76410 w 608203"/>
              <a:gd name="connsiteY554" fmla="*/ 151292 h 527124"/>
              <a:gd name="connsiteX555" fmla="*/ 38211 w 608203"/>
              <a:gd name="connsiteY555" fmla="*/ 151292 h 527124"/>
              <a:gd name="connsiteX556" fmla="*/ 42359 w 608203"/>
              <a:gd name="connsiteY556" fmla="*/ 152838 h 527124"/>
              <a:gd name="connsiteX557" fmla="*/ 44174 w 608203"/>
              <a:gd name="connsiteY557" fmla="*/ 157216 h 527124"/>
              <a:gd name="connsiteX558" fmla="*/ 44174 w 608203"/>
              <a:gd name="connsiteY558" fmla="*/ 171124 h 527124"/>
              <a:gd name="connsiteX559" fmla="*/ 42359 w 608203"/>
              <a:gd name="connsiteY559" fmla="*/ 175503 h 527124"/>
              <a:gd name="connsiteX560" fmla="*/ 38211 w 608203"/>
              <a:gd name="connsiteY560" fmla="*/ 177048 h 527124"/>
              <a:gd name="connsiteX561" fmla="*/ 34063 w 608203"/>
              <a:gd name="connsiteY561" fmla="*/ 175503 h 527124"/>
              <a:gd name="connsiteX562" fmla="*/ 32248 w 608203"/>
              <a:gd name="connsiteY562" fmla="*/ 171124 h 527124"/>
              <a:gd name="connsiteX563" fmla="*/ 32248 w 608203"/>
              <a:gd name="connsiteY563" fmla="*/ 157216 h 527124"/>
              <a:gd name="connsiteX564" fmla="*/ 34063 w 608203"/>
              <a:gd name="connsiteY564" fmla="*/ 152838 h 527124"/>
              <a:gd name="connsiteX565" fmla="*/ 38211 w 608203"/>
              <a:gd name="connsiteY565" fmla="*/ 151292 h 527124"/>
              <a:gd name="connsiteX566" fmla="*/ 569992 w 608203"/>
              <a:gd name="connsiteY566" fmla="*/ 109313 h 527124"/>
              <a:gd name="connsiteX567" fmla="*/ 568177 w 608203"/>
              <a:gd name="connsiteY567" fmla="*/ 110858 h 527124"/>
              <a:gd name="connsiteX568" fmla="*/ 568177 w 608203"/>
              <a:gd name="connsiteY568" fmla="*/ 126312 h 527124"/>
              <a:gd name="connsiteX569" fmla="*/ 569992 w 608203"/>
              <a:gd name="connsiteY569" fmla="*/ 128115 h 527124"/>
              <a:gd name="connsiteX570" fmla="*/ 571807 w 608203"/>
              <a:gd name="connsiteY570" fmla="*/ 126312 h 527124"/>
              <a:gd name="connsiteX571" fmla="*/ 571807 w 608203"/>
              <a:gd name="connsiteY571" fmla="*/ 110858 h 527124"/>
              <a:gd name="connsiteX572" fmla="*/ 569992 w 608203"/>
              <a:gd name="connsiteY572" fmla="*/ 109313 h 527124"/>
              <a:gd name="connsiteX573" fmla="*/ 493817 w 608203"/>
              <a:gd name="connsiteY573" fmla="*/ 109313 h 527124"/>
              <a:gd name="connsiteX574" fmla="*/ 492013 w 608203"/>
              <a:gd name="connsiteY574" fmla="*/ 110858 h 527124"/>
              <a:gd name="connsiteX575" fmla="*/ 492013 w 608203"/>
              <a:gd name="connsiteY575" fmla="*/ 126312 h 527124"/>
              <a:gd name="connsiteX576" fmla="*/ 493817 w 608203"/>
              <a:gd name="connsiteY576" fmla="*/ 128115 h 527124"/>
              <a:gd name="connsiteX577" fmla="*/ 495621 w 608203"/>
              <a:gd name="connsiteY577" fmla="*/ 126312 h 527124"/>
              <a:gd name="connsiteX578" fmla="*/ 495621 w 608203"/>
              <a:gd name="connsiteY578" fmla="*/ 110858 h 527124"/>
              <a:gd name="connsiteX579" fmla="*/ 493817 w 608203"/>
              <a:gd name="connsiteY579" fmla="*/ 109313 h 527124"/>
              <a:gd name="connsiteX580" fmla="*/ 455888 w 608203"/>
              <a:gd name="connsiteY580" fmla="*/ 109313 h 527124"/>
              <a:gd name="connsiteX581" fmla="*/ 454073 w 608203"/>
              <a:gd name="connsiteY581" fmla="*/ 110858 h 527124"/>
              <a:gd name="connsiteX582" fmla="*/ 454073 w 608203"/>
              <a:gd name="connsiteY582" fmla="*/ 126312 h 527124"/>
              <a:gd name="connsiteX583" fmla="*/ 455888 w 608203"/>
              <a:gd name="connsiteY583" fmla="*/ 128115 h 527124"/>
              <a:gd name="connsiteX584" fmla="*/ 457703 w 608203"/>
              <a:gd name="connsiteY584" fmla="*/ 126312 h 527124"/>
              <a:gd name="connsiteX585" fmla="*/ 457703 w 608203"/>
              <a:gd name="connsiteY585" fmla="*/ 110858 h 527124"/>
              <a:gd name="connsiteX586" fmla="*/ 455888 w 608203"/>
              <a:gd name="connsiteY586" fmla="*/ 109313 h 527124"/>
              <a:gd name="connsiteX587" fmla="*/ 152280 w 608203"/>
              <a:gd name="connsiteY587" fmla="*/ 109313 h 527124"/>
              <a:gd name="connsiteX588" fmla="*/ 150476 w 608203"/>
              <a:gd name="connsiteY588" fmla="*/ 110858 h 527124"/>
              <a:gd name="connsiteX589" fmla="*/ 150476 w 608203"/>
              <a:gd name="connsiteY589" fmla="*/ 126312 h 527124"/>
              <a:gd name="connsiteX590" fmla="*/ 152280 w 608203"/>
              <a:gd name="connsiteY590" fmla="*/ 128115 h 527124"/>
              <a:gd name="connsiteX591" fmla="*/ 154084 w 608203"/>
              <a:gd name="connsiteY591" fmla="*/ 126312 h 527124"/>
              <a:gd name="connsiteX592" fmla="*/ 154084 w 608203"/>
              <a:gd name="connsiteY592" fmla="*/ 110858 h 527124"/>
              <a:gd name="connsiteX593" fmla="*/ 152280 w 608203"/>
              <a:gd name="connsiteY593" fmla="*/ 109313 h 527124"/>
              <a:gd name="connsiteX594" fmla="*/ 114351 w 608203"/>
              <a:gd name="connsiteY594" fmla="*/ 109313 h 527124"/>
              <a:gd name="connsiteX595" fmla="*/ 112536 w 608203"/>
              <a:gd name="connsiteY595" fmla="*/ 110858 h 527124"/>
              <a:gd name="connsiteX596" fmla="*/ 112536 w 608203"/>
              <a:gd name="connsiteY596" fmla="*/ 126312 h 527124"/>
              <a:gd name="connsiteX597" fmla="*/ 114351 w 608203"/>
              <a:gd name="connsiteY597" fmla="*/ 128115 h 527124"/>
              <a:gd name="connsiteX598" fmla="*/ 116166 w 608203"/>
              <a:gd name="connsiteY598" fmla="*/ 126312 h 527124"/>
              <a:gd name="connsiteX599" fmla="*/ 116166 w 608203"/>
              <a:gd name="connsiteY599" fmla="*/ 110858 h 527124"/>
              <a:gd name="connsiteX600" fmla="*/ 114351 w 608203"/>
              <a:gd name="connsiteY600" fmla="*/ 109313 h 527124"/>
              <a:gd name="connsiteX601" fmla="*/ 38211 w 608203"/>
              <a:gd name="connsiteY601" fmla="*/ 109313 h 527124"/>
              <a:gd name="connsiteX602" fmla="*/ 36396 w 608203"/>
              <a:gd name="connsiteY602" fmla="*/ 110858 h 527124"/>
              <a:gd name="connsiteX603" fmla="*/ 36396 w 608203"/>
              <a:gd name="connsiteY603" fmla="*/ 126312 h 527124"/>
              <a:gd name="connsiteX604" fmla="*/ 38211 w 608203"/>
              <a:gd name="connsiteY604" fmla="*/ 128115 h 527124"/>
              <a:gd name="connsiteX605" fmla="*/ 40026 w 608203"/>
              <a:gd name="connsiteY605" fmla="*/ 126312 h 527124"/>
              <a:gd name="connsiteX606" fmla="*/ 40026 w 608203"/>
              <a:gd name="connsiteY606" fmla="*/ 110858 h 527124"/>
              <a:gd name="connsiteX607" fmla="*/ 38211 w 608203"/>
              <a:gd name="connsiteY607" fmla="*/ 109313 h 527124"/>
              <a:gd name="connsiteX608" fmla="*/ 417689 w 608203"/>
              <a:gd name="connsiteY608" fmla="*/ 109310 h 527124"/>
              <a:gd name="connsiteX609" fmla="*/ 415889 w 608203"/>
              <a:gd name="connsiteY609" fmla="*/ 110854 h 527124"/>
              <a:gd name="connsiteX610" fmla="*/ 415889 w 608203"/>
              <a:gd name="connsiteY610" fmla="*/ 126292 h 527124"/>
              <a:gd name="connsiteX611" fmla="*/ 417689 w 608203"/>
              <a:gd name="connsiteY611" fmla="*/ 128093 h 527124"/>
              <a:gd name="connsiteX612" fmla="*/ 419489 w 608203"/>
              <a:gd name="connsiteY612" fmla="*/ 126292 h 527124"/>
              <a:gd name="connsiteX613" fmla="*/ 419489 w 608203"/>
              <a:gd name="connsiteY613" fmla="*/ 110854 h 527124"/>
              <a:gd name="connsiteX614" fmla="*/ 417689 w 608203"/>
              <a:gd name="connsiteY614" fmla="*/ 109310 h 527124"/>
              <a:gd name="connsiteX615" fmla="*/ 569992 w 608203"/>
              <a:gd name="connsiteY615" fmla="*/ 105707 h 527124"/>
              <a:gd name="connsiteX616" fmla="*/ 574140 w 608203"/>
              <a:gd name="connsiteY616" fmla="*/ 107253 h 527124"/>
              <a:gd name="connsiteX617" fmla="*/ 575955 w 608203"/>
              <a:gd name="connsiteY617" fmla="*/ 111631 h 527124"/>
              <a:gd name="connsiteX618" fmla="*/ 575955 w 608203"/>
              <a:gd name="connsiteY618" fmla="*/ 125797 h 527124"/>
              <a:gd name="connsiteX619" fmla="*/ 574140 w 608203"/>
              <a:gd name="connsiteY619" fmla="*/ 129918 h 527124"/>
              <a:gd name="connsiteX620" fmla="*/ 569992 w 608203"/>
              <a:gd name="connsiteY620" fmla="*/ 131463 h 527124"/>
              <a:gd name="connsiteX621" fmla="*/ 565844 w 608203"/>
              <a:gd name="connsiteY621" fmla="*/ 129918 h 527124"/>
              <a:gd name="connsiteX622" fmla="*/ 564029 w 608203"/>
              <a:gd name="connsiteY622" fmla="*/ 125797 h 527124"/>
              <a:gd name="connsiteX623" fmla="*/ 564029 w 608203"/>
              <a:gd name="connsiteY623" fmla="*/ 111631 h 527124"/>
              <a:gd name="connsiteX624" fmla="*/ 565844 w 608203"/>
              <a:gd name="connsiteY624" fmla="*/ 107253 h 527124"/>
              <a:gd name="connsiteX625" fmla="*/ 569992 w 608203"/>
              <a:gd name="connsiteY625" fmla="*/ 105707 h 527124"/>
              <a:gd name="connsiteX626" fmla="*/ 529946 w 608203"/>
              <a:gd name="connsiteY626" fmla="*/ 105707 h 527124"/>
              <a:gd name="connsiteX627" fmla="*/ 534109 w 608203"/>
              <a:gd name="connsiteY627" fmla="*/ 105707 h 527124"/>
              <a:gd name="connsiteX628" fmla="*/ 534109 w 608203"/>
              <a:gd name="connsiteY628" fmla="*/ 131463 h 527124"/>
              <a:gd name="connsiteX629" fmla="*/ 529946 w 608203"/>
              <a:gd name="connsiteY629" fmla="*/ 131463 h 527124"/>
              <a:gd name="connsiteX630" fmla="*/ 493817 w 608203"/>
              <a:gd name="connsiteY630" fmla="*/ 105707 h 527124"/>
              <a:gd name="connsiteX631" fmla="*/ 497940 w 608203"/>
              <a:gd name="connsiteY631" fmla="*/ 107253 h 527124"/>
              <a:gd name="connsiteX632" fmla="*/ 499744 w 608203"/>
              <a:gd name="connsiteY632" fmla="*/ 111631 h 527124"/>
              <a:gd name="connsiteX633" fmla="*/ 499744 w 608203"/>
              <a:gd name="connsiteY633" fmla="*/ 125797 h 527124"/>
              <a:gd name="connsiteX634" fmla="*/ 497940 w 608203"/>
              <a:gd name="connsiteY634" fmla="*/ 129918 h 527124"/>
              <a:gd name="connsiteX635" fmla="*/ 493817 w 608203"/>
              <a:gd name="connsiteY635" fmla="*/ 131463 h 527124"/>
              <a:gd name="connsiteX636" fmla="*/ 489693 w 608203"/>
              <a:gd name="connsiteY636" fmla="*/ 129918 h 527124"/>
              <a:gd name="connsiteX637" fmla="*/ 487889 w 608203"/>
              <a:gd name="connsiteY637" fmla="*/ 125797 h 527124"/>
              <a:gd name="connsiteX638" fmla="*/ 487889 w 608203"/>
              <a:gd name="connsiteY638" fmla="*/ 111631 h 527124"/>
              <a:gd name="connsiteX639" fmla="*/ 489693 w 608203"/>
              <a:gd name="connsiteY639" fmla="*/ 107253 h 527124"/>
              <a:gd name="connsiteX640" fmla="*/ 493817 w 608203"/>
              <a:gd name="connsiteY640" fmla="*/ 105707 h 527124"/>
              <a:gd name="connsiteX641" fmla="*/ 455888 w 608203"/>
              <a:gd name="connsiteY641" fmla="*/ 105707 h 527124"/>
              <a:gd name="connsiteX642" fmla="*/ 460036 w 608203"/>
              <a:gd name="connsiteY642" fmla="*/ 107253 h 527124"/>
              <a:gd name="connsiteX643" fmla="*/ 461851 w 608203"/>
              <a:gd name="connsiteY643" fmla="*/ 111631 h 527124"/>
              <a:gd name="connsiteX644" fmla="*/ 461851 w 608203"/>
              <a:gd name="connsiteY644" fmla="*/ 125797 h 527124"/>
              <a:gd name="connsiteX645" fmla="*/ 460036 w 608203"/>
              <a:gd name="connsiteY645" fmla="*/ 129918 h 527124"/>
              <a:gd name="connsiteX646" fmla="*/ 455888 w 608203"/>
              <a:gd name="connsiteY646" fmla="*/ 131463 h 527124"/>
              <a:gd name="connsiteX647" fmla="*/ 451740 w 608203"/>
              <a:gd name="connsiteY647" fmla="*/ 129918 h 527124"/>
              <a:gd name="connsiteX648" fmla="*/ 449925 w 608203"/>
              <a:gd name="connsiteY648" fmla="*/ 125797 h 527124"/>
              <a:gd name="connsiteX649" fmla="*/ 449925 w 608203"/>
              <a:gd name="connsiteY649" fmla="*/ 111631 h 527124"/>
              <a:gd name="connsiteX650" fmla="*/ 451740 w 608203"/>
              <a:gd name="connsiteY650" fmla="*/ 107253 h 527124"/>
              <a:gd name="connsiteX651" fmla="*/ 455888 w 608203"/>
              <a:gd name="connsiteY651" fmla="*/ 105707 h 527124"/>
              <a:gd name="connsiteX652" fmla="*/ 417689 w 608203"/>
              <a:gd name="connsiteY652" fmla="*/ 105707 h 527124"/>
              <a:gd name="connsiteX653" fmla="*/ 421804 w 608203"/>
              <a:gd name="connsiteY653" fmla="*/ 107251 h 527124"/>
              <a:gd name="connsiteX654" fmla="*/ 423604 w 608203"/>
              <a:gd name="connsiteY654" fmla="*/ 111625 h 527124"/>
              <a:gd name="connsiteX655" fmla="*/ 423604 w 608203"/>
              <a:gd name="connsiteY655" fmla="*/ 125778 h 527124"/>
              <a:gd name="connsiteX656" fmla="*/ 421804 w 608203"/>
              <a:gd name="connsiteY656" fmla="*/ 129895 h 527124"/>
              <a:gd name="connsiteX657" fmla="*/ 418718 w 608203"/>
              <a:gd name="connsiteY657" fmla="*/ 131181 h 527124"/>
              <a:gd name="connsiteX658" fmla="*/ 412031 w 608203"/>
              <a:gd name="connsiteY658" fmla="*/ 120117 h 527124"/>
              <a:gd name="connsiteX659" fmla="*/ 412031 w 608203"/>
              <a:gd name="connsiteY659" fmla="*/ 111625 h 527124"/>
              <a:gd name="connsiteX660" fmla="*/ 413574 w 608203"/>
              <a:gd name="connsiteY660" fmla="*/ 107251 h 527124"/>
              <a:gd name="connsiteX661" fmla="*/ 417689 w 608203"/>
              <a:gd name="connsiteY661" fmla="*/ 105707 h 527124"/>
              <a:gd name="connsiteX662" fmla="*/ 152280 w 608203"/>
              <a:gd name="connsiteY662" fmla="*/ 105707 h 527124"/>
              <a:gd name="connsiteX663" fmla="*/ 156404 w 608203"/>
              <a:gd name="connsiteY663" fmla="*/ 107253 h 527124"/>
              <a:gd name="connsiteX664" fmla="*/ 158208 w 608203"/>
              <a:gd name="connsiteY664" fmla="*/ 111631 h 527124"/>
              <a:gd name="connsiteX665" fmla="*/ 158208 w 608203"/>
              <a:gd name="connsiteY665" fmla="*/ 125797 h 527124"/>
              <a:gd name="connsiteX666" fmla="*/ 156404 w 608203"/>
              <a:gd name="connsiteY666" fmla="*/ 129918 h 527124"/>
              <a:gd name="connsiteX667" fmla="*/ 152280 w 608203"/>
              <a:gd name="connsiteY667" fmla="*/ 131463 h 527124"/>
              <a:gd name="connsiteX668" fmla="*/ 148157 w 608203"/>
              <a:gd name="connsiteY668" fmla="*/ 129918 h 527124"/>
              <a:gd name="connsiteX669" fmla="*/ 146353 w 608203"/>
              <a:gd name="connsiteY669" fmla="*/ 125797 h 527124"/>
              <a:gd name="connsiteX670" fmla="*/ 146353 w 608203"/>
              <a:gd name="connsiteY670" fmla="*/ 111631 h 527124"/>
              <a:gd name="connsiteX671" fmla="*/ 148157 w 608203"/>
              <a:gd name="connsiteY671" fmla="*/ 107253 h 527124"/>
              <a:gd name="connsiteX672" fmla="*/ 152280 w 608203"/>
              <a:gd name="connsiteY672" fmla="*/ 105707 h 527124"/>
              <a:gd name="connsiteX673" fmla="*/ 114351 w 608203"/>
              <a:gd name="connsiteY673" fmla="*/ 105707 h 527124"/>
              <a:gd name="connsiteX674" fmla="*/ 118499 w 608203"/>
              <a:gd name="connsiteY674" fmla="*/ 107253 h 527124"/>
              <a:gd name="connsiteX675" fmla="*/ 120314 w 608203"/>
              <a:gd name="connsiteY675" fmla="*/ 111631 h 527124"/>
              <a:gd name="connsiteX676" fmla="*/ 120314 w 608203"/>
              <a:gd name="connsiteY676" fmla="*/ 125797 h 527124"/>
              <a:gd name="connsiteX677" fmla="*/ 118499 w 608203"/>
              <a:gd name="connsiteY677" fmla="*/ 129918 h 527124"/>
              <a:gd name="connsiteX678" fmla="*/ 114351 w 608203"/>
              <a:gd name="connsiteY678" fmla="*/ 131463 h 527124"/>
              <a:gd name="connsiteX679" fmla="*/ 110203 w 608203"/>
              <a:gd name="connsiteY679" fmla="*/ 129918 h 527124"/>
              <a:gd name="connsiteX680" fmla="*/ 108388 w 608203"/>
              <a:gd name="connsiteY680" fmla="*/ 125797 h 527124"/>
              <a:gd name="connsiteX681" fmla="*/ 108388 w 608203"/>
              <a:gd name="connsiteY681" fmla="*/ 111631 h 527124"/>
              <a:gd name="connsiteX682" fmla="*/ 110203 w 608203"/>
              <a:gd name="connsiteY682" fmla="*/ 107253 h 527124"/>
              <a:gd name="connsiteX683" fmla="*/ 114351 w 608203"/>
              <a:gd name="connsiteY683" fmla="*/ 105707 h 527124"/>
              <a:gd name="connsiteX684" fmla="*/ 74094 w 608203"/>
              <a:gd name="connsiteY684" fmla="*/ 105707 h 527124"/>
              <a:gd name="connsiteX685" fmla="*/ 78187 w 608203"/>
              <a:gd name="connsiteY685" fmla="*/ 105707 h 527124"/>
              <a:gd name="connsiteX686" fmla="*/ 78187 w 608203"/>
              <a:gd name="connsiteY686" fmla="*/ 131463 h 527124"/>
              <a:gd name="connsiteX687" fmla="*/ 74094 w 608203"/>
              <a:gd name="connsiteY687" fmla="*/ 131463 h 527124"/>
              <a:gd name="connsiteX688" fmla="*/ 38211 w 608203"/>
              <a:gd name="connsiteY688" fmla="*/ 105707 h 527124"/>
              <a:gd name="connsiteX689" fmla="*/ 42359 w 608203"/>
              <a:gd name="connsiteY689" fmla="*/ 107253 h 527124"/>
              <a:gd name="connsiteX690" fmla="*/ 44174 w 608203"/>
              <a:gd name="connsiteY690" fmla="*/ 111631 h 527124"/>
              <a:gd name="connsiteX691" fmla="*/ 44174 w 608203"/>
              <a:gd name="connsiteY691" fmla="*/ 125797 h 527124"/>
              <a:gd name="connsiteX692" fmla="*/ 42359 w 608203"/>
              <a:gd name="connsiteY692" fmla="*/ 129918 h 527124"/>
              <a:gd name="connsiteX693" fmla="*/ 38211 w 608203"/>
              <a:gd name="connsiteY693" fmla="*/ 131463 h 527124"/>
              <a:gd name="connsiteX694" fmla="*/ 34063 w 608203"/>
              <a:gd name="connsiteY694" fmla="*/ 129918 h 527124"/>
              <a:gd name="connsiteX695" fmla="*/ 32248 w 608203"/>
              <a:gd name="connsiteY695" fmla="*/ 125797 h 527124"/>
              <a:gd name="connsiteX696" fmla="*/ 32248 w 608203"/>
              <a:gd name="connsiteY696" fmla="*/ 111631 h 527124"/>
              <a:gd name="connsiteX697" fmla="*/ 34063 w 608203"/>
              <a:gd name="connsiteY697" fmla="*/ 107253 h 527124"/>
              <a:gd name="connsiteX698" fmla="*/ 38211 w 608203"/>
              <a:gd name="connsiteY698" fmla="*/ 105707 h 527124"/>
              <a:gd name="connsiteX699" fmla="*/ 304101 w 608203"/>
              <a:gd name="connsiteY699" fmla="*/ 76775 h 527124"/>
              <a:gd name="connsiteX700" fmla="*/ 421557 w 608203"/>
              <a:gd name="connsiteY700" fmla="*/ 194067 h 527124"/>
              <a:gd name="connsiteX701" fmla="*/ 304101 w 608203"/>
              <a:gd name="connsiteY701" fmla="*/ 311617 h 527124"/>
              <a:gd name="connsiteX702" fmla="*/ 186645 w 608203"/>
              <a:gd name="connsiteY702" fmla="*/ 194067 h 527124"/>
              <a:gd name="connsiteX703" fmla="*/ 304101 w 608203"/>
              <a:gd name="connsiteY703" fmla="*/ 194067 h 527124"/>
              <a:gd name="connsiteX704" fmla="*/ 532028 w 608203"/>
              <a:gd name="connsiteY704" fmla="*/ 62130 h 527124"/>
              <a:gd name="connsiteX705" fmla="*/ 530213 w 608203"/>
              <a:gd name="connsiteY705" fmla="*/ 63932 h 527124"/>
              <a:gd name="connsiteX706" fmla="*/ 530213 w 608203"/>
              <a:gd name="connsiteY706" fmla="*/ 79386 h 527124"/>
              <a:gd name="connsiteX707" fmla="*/ 532028 w 608203"/>
              <a:gd name="connsiteY707" fmla="*/ 80931 h 527124"/>
              <a:gd name="connsiteX708" fmla="*/ 533843 w 608203"/>
              <a:gd name="connsiteY708" fmla="*/ 79386 h 527124"/>
              <a:gd name="connsiteX709" fmla="*/ 533843 w 608203"/>
              <a:gd name="connsiteY709" fmla="*/ 63932 h 527124"/>
              <a:gd name="connsiteX710" fmla="*/ 532028 w 608203"/>
              <a:gd name="connsiteY710" fmla="*/ 62130 h 527124"/>
              <a:gd name="connsiteX711" fmla="*/ 379713 w 608203"/>
              <a:gd name="connsiteY711" fmla="*/ 62130 h 527124"/>
              <a:gd name="connsiteX712" fmla="*/ 377909 w 608203"/>
              <a:gd name="connsiteY712" fmla="*/ 63932 h 527124"/>
              <a:gd name="connsiteX713" fmla="*/ 377909 w 608203"/>
              <a:gd name="connsiteY713" fmla="*/ 79386 h 527124"/>
              <a:gd name="connsiteX714" fmla="*/ 379713 w 608203"/>
              <a:gd name="connsiteY714" fmla="*/ 80931 h 527124"/>
              <a:gd name="connsiteX715" fmla="*/ 381517 w 608203"/>
              <a:gd name="connsiteY715" fmla="*/ 79386 h 527124"/>
              <a:gd name="connsiteX716" fmla="*/ 381517 w 608203"/>
              <a:gd name="connsiteY716" fmla="*/ 63932 h 527124"/>
              <a:gd name="connsiteX717" fmla="*/ 379713 w 608203"/>
              <a:gd name="connsiteY717" fmla="*/ 62130 h 527124"/>
              <a:gd name="connsiteX718" fmla="*/ 76410 w 608203"/>
              <a:gd name="connsiteY718" fmla="*/ 62130 h 527124"/>
              <a:gd name="connsiteX719" fmla="*/ 74610 w 608203"/>
              <a:gd name="connsiteY719" fmla="*/ 63932 h 527124"/>
              <a:gd name="connsiteX720" fmla="*/ 74610 w 608203"/>
              <a:gd name="connsiteY720" fmla="*/ 79386 h 527124"/>
              <a:gd name="connsiteX721" fmla="*/ 76410 w 608203"/>
              <a:gd name="connsiteY721" fmla="*/ 80931 h 527124"/>
              <a:gd name="connsiteX722" fmla="*/ 77953 w 608203"/>
              <a:gd name="connsiteY722" fmla="*/ 79386 h 527124"/>
              <a:gd name="connsiteX723" fmla="*/ 77953 w 608203"/>
              <a:gd name="connsiteY723" fmla="*/ 63932 h 527124"/>
              <a:gd name="connsiteX724" fmla="*/ 76410 w 608203"/>
              <a:gd name="connsiteY724" fmla="*/ 62130 h 527124"/>
              <a:gd name="connsiteX725" fmla="*/ 567910 w 608203"/>
              <a:gd name="connsiteY725" fmla="*/ 58781 h 527124"/>
              <a:gd name="connsiteX726" fmla="*/ 572073 w 608203"/>
              <a:gd name="connsiteY726" fmla="*/ 58781 h 527124"/>
              <a:gd name="connsiteX727" fmla="*/ 572073 w 608203"/>
              <a:gd name="connsiteY727" fmla="*/ 84537 h 527124"/>
              <a:gd name="connsiteX728" fmla="*/ 567910 w 608203"/>
              <a:gd name="connsiteY728" fmla="*/ 84537 h 527124"/>
              <a:gd name="connsiteX729" fmla="*/ 532028 w 608203"/>
              <a:gd name="connsiteY729" fmla="*/ 58781 h 527124"/>
              <a:gd name="connsiteX730" fmla="*/ 536176 w 608203"/>
              <a:gd name="connsiteY730" fmla="*/ 60327 h 527124"/>
              <a:gd name="connsiteX731" fmla="*/ 537991 w 608203"/>
              <a:gd name="connsiteY731" fmla="*/ 64705 h 527124"/>
              <a:gd name="connsiteX732" fmla="*/ 537991 w 608203"/>
              <a:gd name="connsiteY732" fmla="*/ 78613 h 527124"/>
              <a:gd name="connsiteX733" fmla="*/ 536176 w 608203"/>
              <a:gd name="connsiteY733" fmla="*/ 82992 h 527124"/>
              <a:gd name="connsiteX734" fmla="*/ 532028 w 608203"/>
              <a:gd name="connsiteY734" fmla="*/ 84537 h 527124"/>
              <a:gd name="connsiteX735" fmla="*/ 527880 w 608203"/>
              <a:gd name="connsiteY735" fmla="*/ 82992 h 527124"/>
              <a:gd name="connsiteX736" fmla="*/ 526065 w 608203"/>
              <a:gd name="connsiteY736" fmla="*/ 78613 h 527124"/>
              <a:gd name="connsiteX737" fmla="*/ 526065 w 608203"/>
              <a:gd name="connsiteY737" fmla="*/ 64705 h 527124"/>
              <a:gd name="connsiteX738" fmla="*/ 527880 w 608203"/>
              <a:gd name="connsiteY738" fmla="*/ 60327 h 527124"/>
              <a:gd name="connsiteX739" fmla="*/ 532028 w 608203"/>
              <a:gd name="connsiteY739" fmla="*/ 58781 h 527124"/>
              <a:gd name="connsiteX740" fmla="*/ 491770 w 608203"/>
              <a:gd name="connsiteY740" fmla="*/ 58781 h 527124"/>
              <a:gd name="connsiteX741" fmla="*/ 495863 w 608203"/>
              <a:gd name="connsiteY741" fmla="*/ 58781 h 527124"/>
              <a:gd name="connsiteX742" fmla="*/ 495863 w 608203"/>
              <a:gd name="connsiteY742" fmla="*/ 84537 h 527124"/>
              <a:gd name="connsiteX743" fmla="*/ 491770 w 608203"/>
              <a:gd name="connsiteY743" fmla="*/ 84537 h 527124"/>
              <a:gd name="connsiteX744" fmla="*/ 453806 w 608203"/>
              <a:gd name="connsiteY744" fmla="*/ 58781 h 527124"/>
              <a:gd name="connsiteX745" fmla="*/ 457969 w 608203"/>
              <a:gd name="connsiteY745" fmla="*/ 58781 h 527124"/>
              <a:gd name="connsiteX746" fmla="*/ 457969 w 608203"/>
              <a:gd name="connsiteY746" fmla="*/ 84537 h 527124"/>
              <a:gd name="connsiteX747" fmla="*/ 453806 w 608203"/>
              <a:gd name="connsiteY747" fmla="*/ 84537 h 527124"/>
              <a:gd name="connsiteX748" fmla="*/ 415630 w 608203"/>
              <a:gd name="connsiteY748" fmla="*/ 58781 h 527124"/>
              <a:gd name="connsiteX749" fmla="*/ 419723 w 608203"/>
              <a:gd name="connsiteY749" fmla="*/ 58781 h 527124"/>
              <a:gd name="connsiteX750" fmla="*/ 419723 w 608203"/>
              <a:gd name="connsiteY750" fmla="*/ 84537 h 527124"/>
              <a:gd name="connsiteX751" fmla="*/ 415630 w 608203"/>
              <a:gd name="connsiteY751" fmla="*/ 84537 h 527124"/>
              <a:gd name="connsiteX752" fmla="*/ 379713 w 608203"/>
              <a:gd name="connsiteY752" fmla="*/ 58781 h 527124"/>
              <a:gd name="connsiteX753" fmla="*/ 383836 w 608203"/>
              <a:gd name="connsiteY753" fmla="*/ 60327 h 527124"/>
              <a:gd name="connsiteX754" fmla="*/ 385640 w 608203"/>
              <a:gd name="connsiteY754" fmla="*/ 64705 h 527124"/>
              <a:gd name="connsiteX755" fmla="*/ 385640 w 608203"/>
              <a:gd name="connsiteY755" fmla="*/ 78613 h 527124"/>
              <a:gd name="connsiteX756" fmla="*/ 383836 w 608203"/>
              <a:gd name="connsiteY756" fmla="*/ 82992 h 527124"/>
              <a:gd name="connsiteX757" fmla="*/ 379713 w 608203"/>
              <a:gd name="connsiteY757" fmla="*/ 84537 h 527124"/>
              <a:gd name="connsiteX758" fmla="*/ 375589 w 608203"/>
              <a:gd name="connsiteY758" fmla="*/ 82992 h 527124"/>
              <a:gd name="connsiteX759" fmla="*/ 373785 w 608203"/>
              <a:gd name="connsiteY759" fmla="*/ 78613 h 527124"/>
              <a:gd name="connsiteX760" fmla="*/ 373785 w 608203"/>
              <a:gd name="connsiteY760" fmla="*/ 64705 h 527124"/>
              <a:gd name="connsiteX761" fmla="*/ 375589 w 608203"/>
              <a:gd name="connsiteY761" fmla="*/ 60327 h 527124"/>
              <a:gd name="connsiteX762" fmla="*/ 379713 w 608203"/>
              <a:gd name="connsiteY762" fmla="*/ 58781 h 527124"/>
              <a:gd name="connsiteX763" fmla="*/ 188480 w 608203"/>
              <a:gd name="connsiteY763" fmla="*/ 58781 h 527124"/>
              <a:gd name="connsiteX764" fmla="*/ 192573 w 608203"/>
              <a:gd name="connsiteY764" fmla="*/ 58781 h 527124"/>
              <a:gd name="connsiteX765" fmla="*/ 192573 w 608203"/>
              <a:gd name="connsiteY765" fmla="*/ 84537 h 527124"/>
              <a:gd name="connsiteX766" fmla="*/ 188480 w 608203"/>
              <a:gd name="connsiteY766" fmla="*/ 84537 h 527124"/>
              <a:gd name="connsiteX767" fmla="*/ 150234 w 608203"/>
              <a:gd name="connsiteY767" fmla="*/ 58781 h 527124"/>
              <a:gd name="connsiteX768" fmla="*/ 154397 w 608203"/>
              <a:gd name="connsiteY768" fmla="*/ 58781 h 527124"/>
              <a:gd name="connsiteX769" fmla="*/ 154397 w 608203"/>
              <a:gd name="connsiteY769" fmla="*/ 84537 h 527124"/>
              <a:gd name="connsiteX770" fmla="*/ 150234 w 608203"/>
              <a:gd name="connsiteY770" fmla="*/ 84537 h 527124"/>
              <a:gd name="connsiteX771" fmla="*/ 112270 w 608203"/>
              <a:gd name="connsiteY771" fmla="*/ 58781 h 527124"/>
              <a:gd name="connsiteX772" fmla="*/ 116433 w 608203"/>
              <a:gd name="connsiteY772" fmla="*/ 58781 h 527124"/>
              <a:gd name="connsiteX773" fmla="*/ 116433 w 608203"/>
              <a:gd name="connsiteY773" fmla="*/ 84537 h 527124"/>
              <a:gd name="connsiteX774" fmla="*/ 112270 w 608203"/>
              <a:gd name="connsiteY774" fmla="*/ 84537 h 527124"/>
              <a:gd name="connsiteX775" fmla="*/ 76410 w 608203"/>
              <a:gd name="connsiteY775" fmla="*/ 58781 h 527124"/>
              <a:gd name="connsiteX776" fmla="*/ 80268 w 608203"/>
              <a:gd name="connsiteY776" fmla="*/ 60327 h 527124"/>
              <a:gd name="connsiteX777" fmla="*/ 82068 w 608203"/>
              <a:gd name="connsiteY777" fmla="*/ 64705 h 527124"/>
              <a:gd name="connsiteX778" fmla="*/ 82068 w 608203"/>
              <a:gd name="connsiteY778" fmla="*/ 78613 h 527124"/>
              <a:gd name="connsiteX779" fmla="*/ 80268 w 608203"/>
              <a:gd name="connsiteY779" fmla="*/ 82992 h 527124"/>
              <a:gd name="connsiteX780" fmla="*/ 76410 w 608203"/>
              <a:gd name="connsiteY780" fmla="*/ 84537 h 527124"/>
              <a:gd name="connsiteX781" fmla="*/ 72038 w 608203"/>
              <a:gd name="connsiteY781" fmla="*/ 82992 h 527124"/>
              <a:gd name="connsiteX782" fmla="*/ 70495 w 608203"/>
              <a:gd name="connsiteY782" fmla="*/ 78613 h 527124"/>
              <a:gd name="connsiteX783" fmla="*/ 70495 w 608203"/>
              <a:gd name="connsiteY783" fmla="*/ 64705 h 527124"/>
              <a:gd name="connsiteX784" fmla="*/ 72038 w 608203"/>
              <a:gd name="connsiteY784" fmla="*/ 60327 h 527124"/>
              <a:gd name="connsiteX785" fmla="*/ 76410 w 608203"/>
              <a:gd name="connsiteY785" fmla="*/ 58781 h 527124"/>
              <a:gd name="connsiteX786" fmla="*/ 36129 w 608203"/>
              <a:gd name="connsiteY786" fmla="*/ 58781 h 527124"/>
              <a:gd name="connsiteX787" fmla="*/ 40292 w 608203"/>
              <a:gd name="connsiteY787" fmla="*/ 58781 h 527124"/>
              <a:gd name="connsiteX788" fmla="*/ 40292 w 608203"/>
              <a:gd name="connsiteY788" fmla="*/ 84537 h 527124"/>
              <a:gd name="connsiteX789" fmla="*/ 36129 w 608203"/>
              <a:gd name="connsiteY789" fmla="*/ 84537 h 527124"/>
              <a:gd name="connsiteX790" fmla="*/ 282685 w 608203"/>
              <a:gd name="connsiteY790" fmla="*/ 55394 h 527124"/>
              <a:gd name="connsiteX791" fmla="*/ 282685 w 608203"/>
              <a:gd name="connsiteY791" fmla="*/ 172674 h 527124"/>
              <a:gd name="connsiteX792" fmla="*/ 165194 w 608203"/>
              <a:gd name="connsiteY792" fmla="*/ 172674 h 527124"/>
              <a:gd name="connsiteX793" fmla="*/ 282685 w 608203"/>
              <a:gd name="connsiteY793" fmla="*/ 55394 h 527124"/>
              <a:gd name="connsiteX794" fmla="*/ 568190 w 608203"/>
              <a:gd name="connsiteY794" fmla="*/ 23972 h 527124"/>
              <a:gd name="connsiteX795" fmla="*/ 568190 w 608203"/>
              <a:gd name="connsiteY795" fmla="*/ 33767 h 527124"/>
              <a:gd name="connsiteX796" fmla="*/ 569997 w 608203"/>
              <a:gd name="connsiteY796" fmla="*/ 35571 h 527124"/>
              <a:gd name="connsiteX797" fmla="*/ 571804 w 608203"/>
              <a:gd name="connsiteY797" fmla="*/ 33767 h 527124"/>
              <a:gd name="connsiteX798" fmla="*/ 571804 w 608203"/>
              <a:gd name="connsiteY798" fmla="*/ 26034 h 527124"/>
              <a:gd name="connsiteX799" fmla="*/ 568190 w 608203"/>
              <a:gd name="connsiteY799" fmla="*/ 23972 h 527124"/>
              <a:gd name="connsiteX800" fmla="*/ 40013 w 608203"/>
              <a:gd name="connsiteY800" fmla="*/ 23972 h 527124"/>
              <a:gd name="connsiteX801" fmla="*/ 36399 w 608203"/>
              <a:gd name="connsiteY801" fmla="*/ 26034 h 527124"/>
              <a:gd name="connsiteX802" fmla="*/ 36399 w 608203"/>
              <a:gd name="connsiteY802" fmla="*/ 33767 h 527124"/>
              <a:gd name="connsiteX803" fmla="*/ 38206 w 608203"/>
              <a:gd name="connsiteY803" fmla="*/ 35313 h 527124"/>
              <a:gd name="connsiteX804" fmla="*/ 40013 w 608203"/>
              <a:gd name="connsiteY804" fmla="*/ 33767 h 527124"/>
              <a:gd name="connsiteX805" fmla="*/ 530242 w 608203"/>
              <a:gd name="connsiteY805" fmla="*/ 21394 h 527124"/>
              <a:gd name="connsiteX806" fmla="*/ 530242 w 608203"/>
              <a:gd name="connsiteY806" fmla="*/ 33767 h 527124"/>
              <a:gd name="connsiteX807" fmla="*/ 532049 w 608203"/>
              <a:gd name="connsiteY807" fmla="*/ 35571 h 527124"/>
              <a:gd name="connsiteX808" fmla="*/ 533856 w 608203"/>
              <a:gd name="connsiteY808" fmla="*/ 33767 h 527124"/>
              <a:gd name="connsiteX809" fmla="*/ 533856 w 608203"/>
              <a:gd name="connsiteY809" fmla="*/ 21394 h 527124"/>
              <a:gd name="connsiteX810" fmla="*/ 492035 w 608203"/>
              <a:gd name="connsiteY810" fmla="*/ 21394 h 527124"/>
              <a:gd name="connsiteX811" fmla="*/ 492035 w 608203"/>
              <a:gd name="connsiteY811" fmla="*/ 33767 h 527124"/>
              <a:gd name="connsiteX812" fmla="*/ 493842 w 608203"/>
              <a:gd name="connsiteY812" fmla="*/ 35571 h 527124"/>
              <a:gd name="connsiteX813" fmla="*/ 495650 w 608203"/>
              <a:gd name="connsiteY813" fmla="*/ 33767 h 527124"/>
              <a:gd name="connsiteX814" fmla="*/ 495650 w 608203"/>
              <a:gd name="connsiteY814" fmla="*/ 21394 h 527124"/>
              <a:gd name="connsiteX815" fmla="*/ 454087 w 608203"/>
              <a:gd name="connsiteY815" fmla="*/ 21394 h 527124"/>
              <a:gd name="connsiteX816" fmla="*/ 454087 w 608203"/>
              <a:gd name="connsiteY816" fmla="*/ 33767 h 527124"/>
              <a:gd name="connsiteX817" fmla="*/ 455894 w 608203"/>
              <a:gd name="connsiteY817" fmla="*/ 35571 h 527124"/>
              <a:gd name="connsiteX818" fmla="*/ 457701 w 608203"/>
              <a:gd name="connsiteY818" fmla="*/ 33767 h 527124"/>
              <a:gd name="connsiteX819" fmla="*/ 457701 w 608203"/>
              <a:gd name="connsiteY819" fmla="*/ 21394 h 527124"/>
              <a:gd name="connsiteX820" fmla="*/ 415881 w 608203"/>
              <a:gd name="connsiteY820" fmla="*/ 21394 h 527124"/>
              <a:gd name="connsiteX821" fmla="*/ 415881 w 608203"/>
              <a:gd name="connsiteY821" fmla="*/ 33767 h 527124"/>
              <a:gd name="connsiteX822" fmla="*/ 417688 w 608203"/>
              <a:gd name="connsiteY822" fmla="*/ 35571 h 527124"/>
              <a:gd name="connsiteX823" fmla="*/ 419495 w 608203"/>
              <a:gd name="connsiteY823" fmla="*/ 33767 h 527124"/>
              <a:gd name="connsiteX824" fmla="*/ 419495 w 608203"/>
              <a:gd name="connsiteY824" fmla="*/ 21394 h 527124"/>
              <a:gd name="connsiteX825" fmla="*/ 377933 w 608203"/>
              <a:gd name="connsiteY825" fmla="*/ 21394 h 527124"/>
              <a:gd name="connsiteX826" fmla="*/ 377933 w 608203"/>
              <a:gd name="connsiteY826" fmla="*/ 33767 h 527124"/>
              <a:gd name="connsiteX827" fmla="*/ 379740 w 608203"/>
              <a:gd name="connsiteY827" fmla="*/ 35571 h 527124"/>
              <a:gd name="connsiteX828" fmla="*/ 381547 w 608203"/>
              <a:gd name="connsiteY828" fmla="*/ 33767 h 527124"/>
              <a:gd name="connsiteX829" fmla="*/ 381547 w 608203"/>
              <a:gd name="connsiteY829" fmla="*/ 21394 h 527124"/>
              <a:gd name="connsiteX830" fmla="*/ 339985 w 608203"/>
              <a:gd name="connsiteY830" fmla="*/ 21394 h 527124"/>
              <a:gd name="connsiteX831" fmla="*/ 339985 w 608203"/>
              <a:gd name="connsiteY831" fmla="*/ 33767 h 527124"/>
              <a:gd name="connsiteX832" fmla="*/ 341792 w 608203"/>
              <a:gd name="connsiteY832" fmla="*/ 35571 h 527124"/>
              <a:gd name="connsiteX833" fmla="*/ 343341 w 608203"/>
              <a:gd name="connsiteY833" fmla="*/ 33767 h 527124"/>
              <a:gd name="connsiteX834" fmla="*/ 343341 w 608203"/>
              <a:gd name="connsiteY834" fmla="*/ 21394 h 527124"/>
              <a:gd name="connsiteX835" fmla="*/ 302811 w 608203"/>
              <a:gd name="connsiteY835" fmla="*/ 21394 h 527124"/>
              <a:gd name="connsiteX836" fmla="*/ 302811 w 608203"/>
              <a:gd name="connsiteY836" fmla="*/ 33767 h 527124"/>
              <a:gd name="connsiteX837" fmla="*/ 304618 w 608203"/>
              <a:gd name="connsiteY837" fmla="*/ 35571 h 527124"/>
              <a:gd name="connsiteX838" fmla="*/ 306425 w 608203"/>
              <a:gd name="connsiteY838" fmla="*/ 33767 h 527124"/>
              <a:gd name="connsiteX839" fmla="*/ 306425 w 608203"/>
              <a:gd name="connsiteY839" fmla="*/ 21394 h 527124"/>
              <a:gd name="connsiteX840" fmla="*/ 264863 w 608203"/>
              <a:gd name="connsiteY840" fmla="*/ 21394 h 527124"/>
              <a:gd name="connsiteX841" fmla="*/ 264863 w 608203"/>
              <a:gd name="connsiteY841" fmla="*/ 33767 h 527124"/>
              <a:gd name="connsiteX842" fmla="*/ 266670 w 608203"/>
              <a:gd name="connsiteY842" fmla="*/ 35571 h 527124"/>
              <a:gd name="connsiteX843" fmla="*/ 268477 w 608203"/>
              <a:gd name="connsiteY843" fmla="*/ 33767 h 527124"/>
              <a:gd name="connsiteX844" fmla="*/ 268477 w 608203"/>
              <a:gd name="connsiteY844" fmla="*/ 21394 h 527124"/>
              <a:gd name="connsiteX845" fmla="*/ 226657 w 608203"/>
              <a:gd name="connsiteY845" fmla="*/ 21394 h 527124"/>
              <a:gd name="connsiteX846" fmla="*/ 226657 w 608203"/>
              <a:gd name="connsiteY846" fmla="*/ 33767 h 527124"/>
              <a:gd name="connsiteX847" fmla="*/ 228464 w 608203"/>
              <a:gd name="connsiteY847" fmla="*/ 35571 h 527124"/>
              <a:gd name="connsiteX848" fmla="*/ 230271 w 608203"/>
              <a:gd name="connsiteY848" fmla="*/ 33767 h 527124"/>
              <a:gd name="connsiteX849" fmla="*/ 230271 w 608203"/>
              <a:gd name="connsiteY849" fmla="*/ 21394 h 527124"/>
              <a:gd name="connsiteX850" fmla="*/ 188708 w 608203"/>
              <a:gd name="connsiteY850" fmla="*/ 21394 h 527124"/>
              <a:gd name="connsiteX851" fmla="*/ 188708 w 608203"/>
              <a:gd name="connsiteY851" fmla="*/ 33767 h 527124"/>
              <a:gd name="connsiteX852" fmla="*/ 190515 w 608203"/>
              <a:gd name="connsiteY852" fmla="*/ 35571 h 527124"/>
              <a:gd name="connsiteX853" fmla="*/ 192322 w 608203"/>
              <a:gd name="connsiteY853" fmla="*/ 33767 h 527124"/>
              <a:gd name="connsiteX854" fmla="*/ 192322 w 608203"/>
              <a:gd name="connsiteY854" fmla="*/ 21394 h 527124"/>
              <a:gd name="connsiteX855" fmla="*/ 150502 w 608203"/>
              <a:gd name="connsiteY855" fmla="*/ 21394 h 527124"/>
              <a:gd name="connsiteX856" fmla="*/ 150502 w 608203"/>
              <a:gd name="connsiteY856" fmla="*/ 33767 h 527124"/>
              <a:gd name="connsiteX857" fmla="*/ 152309 w 608203"/>
              <a:gd name="connsiteY857" fmla="*/ 35571 h 527124"/>
              <a:gd name="connsiteX858" fmla="*/ 154116 w 608203"/>
              <a:gd name="connsiteY858" fmla="*/ 33767 h 527124"/>
              <a:gd name="connsiteX859" fmla="*/ 154116 w 608203"/>
              <a:gd name="connsiteY859" fmla="*/ 21394 h 527124"/>
              <a:gd name="connsiteX860" fmla="*/ 112553 w 608203"/>
              <a:gd name="connsiteY860" fmla="*/ 21394 h 527124"/>
              <a:gd name="connsiteX861" fmla="*/ 112553 w 608203"/>
              <a:gd name="connsiteY861" fmla="*/ 33767 h 527124"/>
              <a:gd name="connsiteX862" fmla="*/ 114361 w 608203"/>
              <a:gd name="connsiteY862" fmla="*/ 35571 h 527124"/>
              <a:gd name="connsiteX863" fmla="*/ 116168 w 608203"/>
              <a:gd name="connsiteY863" fmla="*/ 33767 h 527124"/>
              <a:gd name="connsiteX864" fmla="*/ 116168 w 608203"/>
              <a:gd name="connsiteY864" fmla="*/ 21394 h 527124"/>
              <a:gd name="connsiteX865" fmla="*/ 74605 w 608203"/>
              <a:gd name="connsiteY865" fmla="*/ 21394 h 527124"/>
              <a:gd name="connsiteX866" fmla="*/ 74605 w 608203"/>
              <a:gd name="connsiteY866" fmla="*/ 33767 h 527124"/>
              <a:gd name="connsiteX867" fmla="*/ 76412 w 608203"/>
              <a:gd name="connsiteY867" fmla="*/ 35571 h 527124"/>
              <a:gd name="connsiteX868" fmla="*/ 77961 w 608203"/>
              <a:gd name="connsiteY868" fmla="*/ 33767 h 527124"/>
              <a:gd name="connsiteX869" fmla="*/ 77961 w 608203"/>
              <a:gd name="connsiteY869" fmla="*/ 21394 h 527124"/>
              <a:gd name="connsiteX870" fmla="*/ 52662 w 608203"/>
              <a:gd name="connsiteY870" fmla="*/ 21394 h 527124"/>
              <a:gd name="connsiteX871" fmla="*/ 44144 w 608203"/>
              <a:gd name="connsiteY871" fmla="*/ 22683 h 527124"/>
              <a:gd name="connsiteX872" fmla="*/ 44144 w 608203"/>
              <a:gd name="connsiteY872" fmla="*/ 32993 h 527124"/>
              <a:gd name="connsiteX873" fmla="*/ 42336 w 608203"/>
              <a:gd name="connsiteY873" fmla="*/ 37375 h 527124"/>
              <a:gd name="connsiteX874" fmla="*/ 38206 w 608203"/>
              <a:gd name="connsiteY874" fmla="*/ 38922 h 527124"/>
              <a:gd name="connsiteX875" fmla="*/ 34076 w 608203"/>
              <a:gd name="connsiteY875" fmla="*/ 37375 h 527124"/>
              <a:gd name="connsiteX876" fmla="*/ 32269 w 608203"/>
              <a:gd name="connsiteY876" fmla="*/ 32993 h 527124"/>
              <a:gd name="connsiteX877" fmla="*/ 32269 w 608203"/>
              <a:gd name="connsiteY877" fmla="*/ 29127 h 527124"/>
              <a:gd name="connsiteX878" fmla="*/ 21426 w 608203"/>
              <a:gd name="connsiteY878" fmla="*/ 52326 h 527124"/>
              <a:gd name="connsiteX879" fmla="*/ 21426 w 608203"/>
              <a:gd name="connsiteY879" fmla="*/ 322719 h 527124"/>
              <a:gd name="connsiteX880" fmla="*/ 36141 w 608203"/>
              <a:gd name="connsiteY880" fmla="*/ 349010 h 527124"/>
              <a:gd name="connsiteX881" fmla="*/ 36141 w 608203"/>
              <a:gd name="connsiteY881" fmla="*/ 332771 h 527124"/>
              <a:gd name="connsiteX882" fmla="*/ 40271 w 608203"/>
              <a:gd name="connsiteY882" fmla="*/ 332771 h 527124"/>
              <a:gd name="connsiteX883" fmla="*/ 40271 w 608203"/>
              <a:gd name="connsiteY883" fmla="*/ 351073 h 527124"/>
              <a:gd name="connsiteX884" fmla="*/ 52662 w 608203"/>
              <a:gd name="connsiteY884" fmla="*/ 353650 h 527124"/>
              <a:gd name="connsiteX885" fmla="*/ 70733 w 608203"/>
              <a:gd name="connsiteY885" fmla="*/ 353650 h 527124"/>
              <a:gd name="connsiteX886" fmla="*/ 70475 w 608203"/>
              <a:gd name="connsiteY886" fmla="*/ 352877 h 527124"/>
              <a:gd name="connsiteX887" fmla="*/ 70475 w 608203"/>
              <a:gd name="connsiteY887" fmla="*/ 338958 h 527124"/>
              <a:gd name="connsiteX888" fmla="*/ 72282 w 608203"/>
              <a:gd name="connsiteY888" fmla="*/ 334318 h 527124"/>
              <a:gd name="connsiteX889" fmla="*/ 76412 w 608203"/>
              <a:gd name="connsiteY889" fmla="*/ 332771 h 527124"/>
              <a:gd name="connsiteX890" fmla="*/ 80543 w 608203"/>
              <a:gd name="connsiteY890" fmla="*/ 334318 h 527124"/>
              <a:gd name="connsiteX891" fmla="*/ 82350 w 608203"/>
              <a:gd name="connsiteY891" fmla="*/ 338958 h 527124"/>
              <a:gd name="connsiteX892" fmla="*/ 82350 w 608203"/>
              <a:gd name="connsiteY892" fmla="*/ 352877 h 527124"/>
              <a:gd name="connsiteX893" fmla="*/ 81834 w 608203"/>
              <a:gd name="connsiteY893" fmla="*/ 353650 h 527124"/>
              <a:gd name="connsiteX894" fmla="*/ 112295 w 608203"/>
              <a:gd name="connsiteY894" fmla="*/ 353650 h 527124"/>
              <a:gd name="connsiteX895" fmla="*/ 112295 w 608203"/>
              <a:gd name="connsiteY895" fmla="*/ 332771 h 527124"/>
              <a:gd name="connsiteX896" fmla="*/ 116426 w 608203"/>
              <a:gd name="connsiteY896" fmla="*/ 332771 h 527124"/>
              <a:gd name="connsiteX897" fmla="*/ 116426 w 608203"/>
              <a:gd name="connsiteY897" fmla="*/ 353650 h 527124"/>
              <a:gd name="connsiteX898" fmla="*/ 150243 w 608203"/>
              <a:gd name="connsiteY898" fmla="*/ 353650 h 527124"/>
              <a:gd name="connsiteX899" fmla="*/ 150243 w 608203"/>
              <a:gd name="connsiteY899" fmla="*/ 332771 h 527124"/>
              <a:gd name="connsiteX900" fmla="*/ 154374 w 608203"/>
              <a:gd name="connsiteY900" fmla="*/ 332771 h 527124"/>
              <a:gd name="connsiteX901" fmla="*/ 154374 w 608203"/>
              <a:gd name="connsiteY901" fmla="*/ 353650 h 527124"/>
              <a:gd name="connsiteX902" fmla="*/ 188708 w 608203"/>
              <a:gd name="connsiteY902" fmla="*/ 353650 h 527124"/>
              <a:gd name="connsiteX903" fmla="*/ 188708 w 608203"/>
              <a:gd name="connsiteY903" fmla="*/ 332771 h 527124"/>
              <a:gd name="connsiteX904" fmla="*/ 192839 w 608203"/>
              <a:gd name="connsiteY904" fmla="*/ 332771 h 527124"/>
              <a:gd name="connsiteX905" fmla="*/ 192839 w 608203"/>
              <a:gd name="connsiteY905" fmla="*/ 353650 h 527124"/>
              <a:gd name="connsiteX906" fmla="*/ 223042 w 608203"/>
              <a:gd name="connsiteY906" fmla="*/ 353650 h 527124"/>
              <a:gd name="connsiteX907" fmla="*/ 222784 w 608203"/>
              <a:gd name="connsiteY907" fmla="*/ 352877 h 527124"/>
              <a:gd name="connsiteX908" fmla="*/ 222784 w 608203"/>
              <a:gd name="connsiteY908" fmla="*/ 338958 h 527124"/>
              <a:gd name="connsiteX909" fmla="*/ 224591 w 608203"/>
              <a:gd name="connsiteY909" fmla="*/ 334318 h 527124"/>
              <a:gd name="connsiteX910" fmla="*/ 228722 w 608203"/>
              <a:gd name="connsiteY910" fmla="*/ 332771 h 527124"/>
              <a:gd name="connsiteX911" fmla="*/ 232852 w 608203"/>
              <a:gd name="connsiteY911" fmla="*/ 334318 h 527124"/>
              <a:gd name="connsiteX912" fmla="*/ 234659 w 608203"/>
              <a:gd name="connsiteY912" fmla="*/ 338958 h 527124"/>
              <a:gd name="connsiteX913" fmla="*/ 234659 w 608203"/>
              <a:gd name="connsiteY913" fmla="*/ 352877 h 527124"/>
              <a:gd name="connsiteX914" fmla="*/ 234143 w 608203"/>
              <a:gd name="connsiteY914" fmla="*/ 353650 h 527124"/>
              <a:gd name="connsiteX915" fmla="*/ 264605 w 608203"/>
              <a:gd name="connsiteY915" fmla="*/ 353650 h 527124"/>
              <a:gd name="connsiteX916" fmla="*/ 264605 w 608203"/>
              <a:gd name="connsiteY916" fmla="*/ 332771 h 527124"/>
              <a:gd name="connsiteX917" fmla="*/ 268735 w 608203"/>
              <a:gd name="connsiteY917" fmla="*/ 332771 h 527124"/>
              <a:gd name="connsiteX918" fmla="*/ 268735 w 608203"/>
              <a:gd name="connsiteY918" fmla="*/ 353650 h 527124"/>
              <a:gd name="connsiteX919" fmla="*/ 302811 w 608203"/>
              <a:gd name="connsiteY919" fmla="*/ 353650 h 527124"/>
              <a:gd name="connsiteX920" fmla="*/ 302811 w 608203"/>
              <a:gd name="connsiteY920" fmla="*/ 332771 h 527124"/>
              <a:gd name="connsiteX921" fmla="*/ 306683 w 608203"/>
              <a:gd name="connsiteY921" fmla="*/ 332771 h 527124"/>
              <a:gd name="connsiteX922" fmla="*/ 306683 w 608203"/>
              <a:gd name="connsiteY922" fmla="*/ 353650 h 527124"/>
              <a:gd name="connsiteX923" fmla="*/ 339727 w 608203"/>
              <a:gd name="connsiteY923" fmla="*/ 353650 h 527124"/>
              <a:gd name="connsiteX924" fmla="*/ 339727 w 608203"/>
              <a:gd name="connsiteY924" fmla="*/ 332771 h 527124"/>
              <a:gd name="connsiteX925" fmla="*/ 343857 w 608203"/>
              <a:gd name="connsiteY925" fmla="*/ 332771 h 527124"/>
              <a:gd name="connsiteX926" fmla="*/ 343857 w 608203"/>
              <a:gd name="connsiteY926" fmla="*/ 353650 h 527124"/>
              <a:gd name="connsiteX927" fmla="*/ 374319 w 608203"/>
              <a:gd name="connsiteY927" fmla="*/ 353650 h 527124"/>
              <a:gd name="connsiteX928" fmla="*/ 373802 w 608203"/>
              <a:gd name="connsiteY928" fmla="*/ 352877 h 527124"/>
              <a:gd name="connsiteX929" fmla="*/ 373802 w 608203"/>
              <a:gd name="connsiteY929" fmla="*/ 338958 h 527124"/>
              <a:gd name="connsiteX930" fmla="*/ 375609 w 608203"/>
              <a:gd name="connsiteY930" fmla="*/ 334318 h 527124"/>
              <a:gd name="connsiteX931" fmla="*/ 379740 w 608203"/>
              <a:gd name="connsiteY931" fmla="*/ 332771 h 527124"/>
              <a:gd name="connsiteX932" fmla="*/ 383870 w 608203"/>
              <a:gd name="connsiteY932" fmla="*/ 334318 h 527124"/>
              <a:gd name="connsiteX933" fmla="*/ 385677 w 608203"/>
              <a:gd name="connsiteY933" fmla="*/ 338958 h 527124"/>
              <a:gd name="connsiteX934" fmla="*/ 385677 w 608203"/>
              <a:gd name="connsiteY934" fmla="*/ 352877 h 527124"/>
              <a:gd name="connsiteX935" fmla="*/ 385419 w 608203"/>
              <a:gd name="connsiteY935" fmla="*/ 353650 h 527124"/>
              <a:gd name="connsiteX936" fmla="*/ 415881 w 608203"/>
              <a:gd name="connsiteY936" fmla="*/ 353650 h 527124"/>
              <a:gd name="connsiteX937" fmla="*/ 415881 w 608203"/>
              <a:gd name="connsiteY937" fmla="*/ 332771 h 527124"/>
              <a:gd name="connsiteX938" fmla="*/ 420011 w 608203"/>
              <a:gd name="connsiteY938" fmla="*/ 332771 h 527124"/>
              <a:gd name="connsiteX939" fmla="*/ 420011 w 608203"/>
              <a:gd name="connsiteY939" fmla="*/ 353650 h 527124"/>
              <a:gd name="connsiteX940" fmla="*/ 453829 w 608203"/>
              <a:gd name="connsiteY940" fmla="*/ 353650 h 527124"/>
              <a:gd name="connsiteX941" fmla="*/ 453829 w 608203"/>
              <a:gd name="connsiteY941" fmla="*/ 332771 h 527124"/>
              <a:gd name="connsiteX942" fmla="*/ 457960 w 608203"/>
              <a:gd name="connsiteY942" fmla="*/ 332771 h 527124"/>
              <a:gd name="connsiteX943" fmla="*/ 457960 w 608203"/>
              <a:gd name="connsiteY943" fmla="*/ 353650 h 527124"/>
              <a:gd name="connsiteX944" fmla="*/ 492035 w 608203"/>
              <a:gd name="connsiteY944" fmla="*/ 353650 h 527124"/>
              <a:gd name="connsiteX945" fmla="*/ 492035 w 608203"/>
              <a:gd name="connsiteY945" fmla="*/ 332771 h 527124"/>
              <a:gd name="connsiteX946" fmla="*/ 495908 w 608203"/>
              <a:gd name="connsiteY946" fmla="*/ 332771 h 527124"/>
              <a:gd name="connsiteX947" fmla="*/ 495908 w 608203"/>
              <a:gd name="connsiteY947" fmla="*/ 353650 h 527124"/>
              <a:gd name="connsiteX948" fmla="*/ 526369 w 608203"/>
              <a:gd name="connsiteY948" fmla="*/ 353650 h 527124"/>
              <a:gd name="connsiteX949" fmla="*/ 526111 w 608203"/>
              <a:gd name="connsiteY949" fmla="*/ 352877 h 527124"/>
              <a:gd name="connsiteX950" fmla="*/ 526111 w 608203"/>
              <a:gd name="connsiteY950" fmla="*/ 338958 h 527124"/>
              <a:gd name="connsiteX951" fmla="*/ 527918 w 608203"/>
              <a:gd name="connsiteY951" fmla="*/ 334318 h 527124"/>
              <a:gd name="connsiteX952" fmla="*/ 532049 w 608203"/>
              <a:gd name="connsiteY952" fmla="*/ 332771 h 527124"/>
              <a:gd name="connsiteX953" fmla="*/ 536179 w 608203"/>
              <a:gd name="connsiteY953" fmla="*/ 334318 h 527124"/>
              <a:gd name="connsiteX954" fmla="*/ 537986 w 608203"/>
              <a:gd name="connsiteY954" fmla="*/ 338958 h 527124"/>
              <a:gd name="connsiteX955" fmla="*/ 537986 w 608203"/>
              <a:gd name="connsiteY955" fmla="*/ 352877 h 527124"/>
              <a:gd name="connsiteX956" fmla="*/ 537470 w 608203"/>
              <a:gd name="connsiteY956" fmla="*/ 353650 h 527124"/>
              <a:gd name="connsiteX957" fmla="*/ 555540 w 608203"/>
              <a:gd name="connsiteY957" fmla="*/ 353650 h 527124"/>
              <a:gd name="connsiteX958" fmla="*/ 567932 w 608203"/>
              <a:gd name="connsiteY958" fmla="*/ 351073 h 527124"/>
              <a:gd name="connsiteX959" fmla="*/ 567932 w 608203"/>
              <a:gd name="connsiteY959" fmla="*/ 332771 h 527124"/>
              <a:gd name="connsiteX960" fmla="*/ 572062 w 608203"/>
              <a:gd name="connsiteY960" fmla="*/ 332771 h 527124"/>
              <a:gd name="connsiteX961" fmla="*/ 572062 w 608203"/>
              <a:gd name="connsiteY961" fmla="*/ 349010 h 527124"/>
              <a:gd name="connsiteX962" fmla="*/ 586777 w 608203"/>
              <a:gd name="connsiteY962" fmla="*/ 322719 h 527124"/>
              <a:gd name="connsiteX963" fmla="*/ 586777 w 608203"/>
              <a:gd name="connsiteY963" fmla="*/ 52326 h 527124"/>
              <a:gd name="connsiteX964" fmla="*/ 575934 w 608203"/>
              <a:gd name="connsiteY964" fmla="*/ 29127 h 527124"/>
              <a:gd name="connsiteX965" fmla="*/ 575934 w 608203"/>
              <a:gd name="connsiteY965" fmla="*/ 32993 h 527124"/>
              <a:gd name="connsiteX966" fmla="*/ 574127 w 608203"/>
              <a:gd name="connsiteY966" fmla="*/ 37375 h 527124"/>
              <a:gd name="connsiteX967" fmla="*/ 569997 w 608203"/>
              <a:gd name="connsiteY967" fmla="*/ 38922 h 527124"/>
              <a:gd name="connsiteX968" fmla="*/ 565867 w 608203"/>
              <a:gd name="connsiteY968" fmla="*/ 37375 h 527124"/>
              <a:gd name="connsiteX969" fmla="*/ 564059 w 608203"/>
              <a:gd name="connsiteY969" fmla="*/ 32993 h 527124"/>
              <a:gd name="connsiteX970" fmla="*/ 564059 w 608203"/>
              <a:gd name="connsiteY970" fmla="*/ 22683 h 527124"/>
              <a:gd name="connsiteX971" fmla="*/ 555540 w 608203"/>
              <a:gd name="connsiteY971" fmla="*/ 21394 h 527124"/>
              <a:gd name="connsiteX972" fmla="*/ 537728 w 608203"/>
              <a:gd name="connsiteY972" fmla="*/ 21394 h 527124"/>
              <a:gd name="connsiteX973" fmla="*/ 537728 w 608203"/>
              <a:gd name="connsiteY973" fmla="*/ 32993 h 527124"/>
              <a:gd name="connsiteX974" fmla="*/ 535921 w 608203"/>
              <a:gd name="connsiteY974" fmla="*/ 37375 h 527124"/>
              <a:gd name="connsiteX975" fmla="*/ 531791 w 608203"/>
              <a:gd name="connsiteY975" fmla="*/ 38922 h 527124"/>
              <a:gd name="connsiteX976" fmla="*/ 527660 w 608203"/>
              <a:gd name="connsiteY976" fmla="*/ 37375 h 527124"/>
              <a:gd name="connsiteX977" fmla="*/ 526111 w 608203"/>
              <a:gd name="connsiteY977" fmla="*/ 32993 h 527124"/>
              <a:gd name="connsiteX978" fmla="*/ 526111 w 608203"/>
              <a:gd name="connsiteY978" fmla="*/ 21394 h 527124"/>
              <a:gd name="connsiteX979" fmla="*/ 499780 w 608203"/>
              <a:gd name="connsiteY979" fmla="*/ 21394 h 527124"/>
              <a:gd name="connsiteX980" fmla="*/ 499780 w 608203"/>
              <a:gd name="connsiteY980" fmla="*/ 32993 h 527124"/>
              <a:gd name="connsiteX981" fmla="*/ 497973 w 608203"/>
              <a:gd name="connsiteY981" fmla="*/ 37375 h 527124"/>
              <a:gd name="connsiteX982" fmla="*/ 493842 w 608203"/>
              <a:gd name="connsiteY982" fmla="*/ 38922 h 527124"/>
              <a:gd name="connsiteX983" fmla="*/ 489712 w 608203"/>
              <a:gd name="connsiteY983" fmla="*/ 37375 h 527124"/>
              <a:gd name="connsiteX984" fmla="*/ 487905 w 608203"/>
              <a:gd name="connsiteY984" fmla="*/ 32993 h 527124"/>
              <a:gd name="connsiteX985" fmla="*/ 487905 w 608203"/>
              <a:gd name="connsiteY985" fmla="*/ 21394 h 527124"/>
              <a:gd name="connsiteX986" fmla="*/ 461574 w 608203"/>
              <a:gd name="connsiteY986" fmla="*/ 21394 h 527124"/>
              <a:gd name="connsiteX987" fmla="*/ 461574 w 608203"/>
              <a:gd name="connsiteY987" fmla="*/ 32993 h 527124"/>
              <a:gd name="connsiteX988" fmla="*/ 459767 w 608203"/>
              <a:gd name="connsiteY988" fmla="*/ 37375 h 527124"/>
              <a:gd name="connsiteX989" fmla="*/ 455636 w 608203"/>
              <a:gd name="connsiteY989" fmla="*/ 38922 h 527124"/>
              <a:gd name="connsiteX990" fmla="*/ 451506 w 608203"/>
              <a:gd name="connsiteY990" fmla="*/ 37375 h 527124"/>
              <a:gd name="connsiteX991" fmla="*/ 449957 w 608203"/>
              <a:gd name="connsiteY991" fmla="*/ 32993 h 527124"/>
              <a:gd name="connsiteX992" fmla="*/ 449957 w 608203"/>
              <a:gd name="connsiteY992" fmla="*/ 21394 h 527124"/>
              <a:gd name="connsiteX993" fmla="*/ 423625 w 608203"/>
              <a:gd name="connsiteY993" fmla="*/ 21394 h 527124"/>
              <a:gd name="connsiteX994" fmla="*/ 423625 w 608203"/>
              <a:gd name="connsiteY994" fmla="*/ 32993 h 527124"/>
              <a:gd name="connsiteX995" fmla="*/ 421818 w 608203"/>
              <a:gd name="connsiteY995" fmla="*/ 37375 h 527124"/>
              <a:gd name="connsiteX996" fmla="*/ 417688 w 608203"/>
              <a:gd name="connsiteY996" fmla="*/ 38922 h 527124"/>
              <a:gd name="connsiteX997" fmla="*/ 413558 w 608203"/>
              <a:gd name="connsiteY997" fmla="*/ 37375 h 527124"/>
              <a:gd name="connsiteX998" fmla="*/ 411751 w 608203"/>
              <a:gd name="connsiteY998" fmla="*/ 32993 h 527124"/>
              <a:gd name="connsiteX999" fmla="*/ 411751 w 608203"/>
              <a:gd name="connsiteY999" fmla="*/ 21394 h 527124"/>
              <a:gd name="connsiteX1000" fmla="*/ 385677 w 608203"/>
              <a:gd name="connsiteY1000" fmla="*/ 21394 h 527124"/>
              <a:gd name="connsiteX1001" fmla="*/ 385677 w 608203"/>
              <a:gd name="connsiteY1001" fmla="*/ 32993 h 527124"/>
              <a:gd name="connsiteX1002" fmla="*/ 383870 w 608203"/>
              <a:gd name="connsiteY1002" fmla="*/ 37375 h 527124"/>
              <a:gd name="connsiteX1003" fmla="*/ 379740 w 608203"/>
              <a:gd name="connsiteY1003" fmla="*/ 38922 h 527124"/>
              <a:gd name="connsiteX1004" fmla="*/ 375609 w 608203"/>
              <a:gd name="connsiteY1004" fmla="*/ 37375 h 527124"/>
              <a:gd name="connsiteX1005" fmla="*/ 373802 w 608203"/>
              <a:gd name="connsiteY1005" fmla="*/ 32993 h 527124"/>
              <a:gd name="connsiteX1006" fmla="*/ 373802 w 608203"/>
              <a:gd name="connsiteY1006" fmla="*/ 21394 h 527124"/>
              <a:gd name="connsiteX1007" fmla="*/ 347471 w 608203"/>
              <a:gd name="connsiteY1007" fmla="*/ 21394 h 527124"/>
              <a:gd name="connsiteX1008" fmla="*/ 347471 w 608203"/>
              <a:gd name="connsiteY1008" fmla="*/ 32993 h 527124"/>
              <a:gd name="connsiteX1009" fmla="*/ 345664 w 608203"/>
              <a:gd name="connsiteY1009" fmla="*/ 37375 h 527124"/>
              <a:gd name="connsiteX1010" fmla="*/ 341534 w 608203"/>
              <a:gd name="connsiteY1010" fmla="*/ 38922 h 527124"/>
              <a:gd name="connsiteX1011" fmla="*/ 337403 w 608203"/>
              <a:gd name="connsiteY1011" fmla="*/ 37375 h 527124"/>
              <a:gd name="connsiteX1012" fmla="*/ 335854 w 608203"/>
              <a:gd name="connsiteY1012" fmla="*/ 32993 h 527124"/>
              <a:gd name="connsiteX1013" fmla="*/ 335854 w 608203"/>
              <a:gd name="connsiteY1013" fmla="*/ 21394 h 527124"/>
              <a:gd name="connsiteX1014" fmla="*/ 310556 w 608203"/>
              <a:gd name="connsiteY1014" fmla="*/ 21394 h 527124"/>
              <a:gd name="connsiteX1015" fmla="*/ 310556 w 608203"/>
              <a:gd name="connsiteY1015" fmla="*/ 32993 h 527124"/>
              <a:gd name="connsiteX1016" fmla="*/ 308748 w 608203"/>
              <a:gd name="connsiteY1016" fmla="*/ 37375 h 527124"/>
              <a:gd name="connsiteX1017" fmla="*/ 304618 w 608203"/>
              <a:gd name="connsiteY1017" fmla="*/ 38922 h 527124"/>
              <a:gd name="connsiteX1018" fmla="*/ 300488 w 608203"/>
              <a:gd name="connsiteY1018" fmla="*/ 37375 h 527124"/>
              <a:gd name="connsiteX1019" fmla="*/ 298681 w 608203"/>
              <a:gd name="connsiteY1019" fmla="*/ 32993 h 527124"/>
              <a:gd name="connsiteX1020" fmla="*/ 298681 w 608203"/>
              <a:gd name="connsiteY1020" fmla="*/ 21394 h 527124"/>
              <a:gd name="connsiteX1021" fmla="*/ 272349 w 608203"/>
              <a:gd name="connsiteY1021" fmla="*/ 21394 h 527124"/>
              <a:gd name="connsiteX1022" fmla="*/ 272349 w 608203"/>
              <a:gd name="connsiteY1022" fmla="*/ 32993 h 527124"/>
              <a:gd name="connsiteX1023" fmla="*/ 270542 w 608203"/>
              <a:gd name="connsiteY1023" fmla="*/ 37375 h 527124"/>
              <a:gd name="connsiteX1024" fmla="*/ 266670 w 608203"/>
              <a:gd name="connsiteY1024" fmla="*/ 38922 h 527124"/>
              <a:gd name="connsiteX1025" fmla="*/ 262539 w 608203"/>
              <a:gd name="connsiteY1025" fmla="*/ 37375 h 527124"/>
              <a:gd name="connsiteX1026" fmla="*/ 260732 w 608203"/>
              <a:gd name="connsiteY1026" fmla="*/ 32993 h 527124"/>
              <a:gd name="connsiteX1027" fmla="*/ 260732 w 608203"/>
              <a:gd name="connsiteY1027" fmla="*/ 21394 h 527124"/>
              <a:gd name="connsiteX1028" fmla="*/ 234401 w 608203"/>
              <a:gd name="connsiteY1028" fmla="*/ 21394 h 527124"/>
              <a:gd name="connsiteX1029" fmla="*/ 234401 w 608203"/>
              <a:gd name="connsiteY1029" fmla="*/ 32993 h 527124"/>
              <a:gd name="connsiteX1030" fmla="*/ 232594 w 608203"/>
              <a:gd name="connsiteY1030" fmla="*/ 37375 h 527124"/>
              <a:gd name="connsiteX1031" fmla="*/ 228464 w 608203"/>
              <a:gd name="connsiteY1031" fmla="*/ 38922 h 527124"/>
              <a:gd name="connsiteX1032" fmla="*/ 224333 w 608203"/>
              <a:gd name="connsiteY1032" fmla="*/ 37375 h 527124"/>
              <a:gd name="connsiteX1033" fmla="*/ 222526 w 608203"/>
              <a:gd name="connsiteY1033" fmla="*/ 32993 h 527124"/>
              <a:gd name="connsiteX1034" fmla="*/ 222526 w 608203"/>
              <a:gd name="connsiteY1034" fmla="*/ 21394 h 527124"/>
              <a:gd name="connsiteX1035" fmla="*/ 196453 w 608203"/>
              <a:gd name="connsiteY1035" fmla="*/ 21394 h 527124"/>
              <a:gd name="connsiteX1036" fmla="*/ 196453 w 608203"/>
              <a:gd name="connsiteY1036" fmla="*/ 32993 h 527124"/>
              <a:gd name="connsiteX1037" fmla="*/ 194646 w 608203"/>
              <a:gd name="connsiteY1037" fmla="*/ 37375 h 527124"/>
              <a:gd name="connsiteX1038" fmla="*/ 190515 w 608203"/>
              <a:gd name="connsiteY1038" fmla="*/ 38922 h 527124"/>
              <a:gd name="connsiteX1039" fmla="*/ 186385 w 608203"/>
              <a:gd name="connsiteY1039" fmla="*/ 37375 h 527124"/>
              <a:gd name="connsiteX1040" fmla="*/ 184578 w 608203"/>
              <a:gd name="connsiteY1040" fmla="*/ 32993 h 527124"/>
              <a:gd name="connsiteX1041" fmla="*/ 184578 w 608203"/>
              <a:gd name="connsiteY1041" fmla="*/ 21394 h 527124"/>
              <a:gd name="connsiteX1042" fmla="*/ 158246 w 608203"/>
              <a:gd name="connsiteY1042" fmla="*/ 21394 h 527124"/>
              <a:gd name="connsiteX1043" fmla="*/ 158246 w 608203"/>
              <a:gd name="connsiteY1043" fmla="*/ 32993 h 527124"/>
              <a:gd name="connsiteX1044" fmla="*/ 156439 w 608203"/>
              <a:gd name="connsiteY1044" fmla="*/ 37375 h 527124"/>
              <a:gd name="connsiteX1045" fmla="*/ 152309 w 608203"/>
              <a:gd name="connsiteY1045" fmla="*/ 38922 h 527124"/>
              <a:gd name="connsiteX1046" fmla="*/ 148178 w 608203"/>
              <a:gd name="connsiteY1046" fmla="*/ 37375 h 527124"/>
              <a:gd name="connsiteX1047" fmla="*/ 146371 w 608203"/>
              <a:gd name="connsiteY1047" fmla="*/ 32993 h 527124"/>
              <a:gd name="connsiteX1048" fmla="*/ 146371 w 608203"/>
              <a:gd name="connsiteY1048" fmla="*/ 21394 h 527124"/>
              <a:gd name="connsiteX1049" fmla="*/ 120298 w 608203"/>
              <a:gd name="connsiteY1049" fmla="*/ 21394 h 527124"/>
              <a:gd name="connsiteX1050" fmla="*/ 120298 w 608203"/>
              <a:gd name="connsiteY1050" fmla="*/ 32993 h 527124"/>
              <a:gd name="connsiteX1051" fmla="*/ 118491 w 608203"/>
              <a:gd name="connsiteY1051" fmla="*/ 37375 h 527124"/>
              <a:gd name="connsiteX1052" fmla="*/ 114361 w 608203"/>
              <a:gd name="connsiteY1052" fmla="*/ 38922 h 527124"/>
              <a:gd name="connsiteX1053" fmla="*/ 110230 w 608203"/>
              <a:gd name="connsiteY1053" fmla="*/ 37375 h 527124"/>
              <a:gd name="connsiteX1054" fmla="*/ 108423 w 608203"/>
              <a:gd name="connsiteY1054" fmla="*/ 32993 h 527124"/>
              <a:gd name="connsiteX1055" fmla="*/ 108423 w 608203"/>
              <a:gd name="connsiteY1055" fmla="*/ 21394 h 527124"/>
              <a:gd name="connsiteX1056" fmla="*/ 82350 w 608203"/>
              <a:gd name="connsiteY1056" fmla="*/ 21394 h 527124"/>
              <a:gd name="connsiteX1057" fmla="*/ 82350 w 608203"/>
              <a:gd name="connsiteY1057" fmla="*/ 32993 h 527124"/>
              <a:gd name="connsiteX1058" fmla="*/ 80543 w 608203"/>
              <a:gd name="connsiteY1058" fmla="*/ 37375 h 527124"/>
              <a:gd name="connsiteX1059" fmla="*/ 76412 w 608203"/>
              <a:gd name="connsiteY1059" fmla="*/ 38922 h 527124"/>
              <a:gd name="connsiteX1060" fmla="*/ 72282 w 608203"/>
              <a:gd name="connsiteY1060" fmla="*/ 37375 h 527124"/>
              <a:gd name="connsiteX1061" fmla="*/ 70475 w 608203"/>
              <a:gd name="connsiteY1061" fmla="*/ 32993 h 527124"/>
              <a:gd name="connsiteX1062" fmla="*/ 70475 w 608203"/>
              <a:gd name="connsiteY1062" fmla="*/ 21394 h 527124"/>
              <a:gd name="connsiteX1063" fmla="*/ 52662 w 608203"/>
              <a:gd name="connsiteY1063" fmla="*/ 0 h 527124"/>
              <a:gd name="connsiteX1064" fmla="*/ 555540 w 608203"/>
              <a:gd name="connsiteY1064" fmla="*/ 0 h 527124"/>
              <a:gd name="connsiteX1065" fmla="*/ 608203 w 608203"/>
              <a:gd name="connsiteY1065" fmla="*/ 52326 h 527124"/>
              <a:gd name="connsiteX1066" fmla="*/ 608203 w 608203"/>
              <a:gd name="connsiteY1066" fmla="*/ 386902 h 527124"/>
              <a:gd name="connsiteX1067" fmla="*/ 555540 w 608203"/>
              <a:gd name="connsiteY1067" fmla="*/ 439485 h 527124"/>
              <a:gd name="connsiteX1068" fmla="*/ 325528 w 608203"/>
              <a:gd name="connsiteY1068" fmla="*/ 439485 h 527124"/>
              <a:gd name="connsiteX1069" fmla="*/ 325528 w 608203"/>
              <a:gd name="connsiteY1069" fmla="*/ 484078 h 527124"/>
              <a:gd name="connsiteX1070" fmla="*/ 486614 w 608203"/>
              <a:gd name="connsiteY1070" fmla="*/ 484078 h 527124"/>
              <a:gd name="connsiteX1071" fmla="*/ 508041 w 608203"/>
              <a:gd name="connsiteY1071" fmla="*/ 505472 h 527124"/>
              <a:gd name="connsiteX1072" fmla="*/ 508041 w 608203"/>
              <a:gd name="connsiteY1072" fmla="*/ 527124 h 527124"/>
              <a:gd name="connsiteX1073" fmla="*/ 100162 w 608203"/>
              <a:gd name="connsiteY1073" fmla="*/ 527124 h 527124"/>
              <a:gd name="connsiteX1074" fmla="*/ 100162 w 608203"/>
              <a:gd name="connsiteY1074" fmla="*/ 505472 h 527124"/>
              <a:gd name="connsiteX1075" fmla="*/ 121589 w 608203"/>
              <a:gd name="connsiteY1075" fmla="*/ 484078 h 527124"/>
              <a:gd name="connsiteX1076" fmla="*/ 282675 w 608203"/>
              <a:gd name="connsiteY1076" fmla="*/ 484078 h 527124"/>
              <a:gd name="connsiteX1077" fmla="*/ 282675 w 608203"/>
              <a:gd name="connsiteY1077" fmla="*/ 439485 h 527124"/>
              <a:gd name="connsiteX1078" fmla="*/ 52662 w 608203"/>
              <a:gd name="connsiteY1078" fmla="*/ 439485 h 527124"/>
              <a:gd name="connsiteX1079" fmla="*/ 0 w 608203"/>
              <a:gd name="connsiteY1079" fmla="*/ 386902 h 527124"/>
              <a:gd name="connsiteX1080" fmla="*/ 0 w 608203"/>
              <a:gd name="connsiteY1080" fmla="*/ 52326 h 527124"/>
              <a:gd name="connsiteX1081" fmla="*/ 52662 w 608203"/>
              <a:gd name="connsiteY1081" fmla="*/ 0 h 527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Lst>
            <a:rect l="l" t="t" r="r" b="b"/>
            <a:pathLst>
              <a:path w="608203" h="527124">
                <a:moveTo>
                  <a:pt x="532049" y="336380"/>
                </a:moveTo>
                <a:cubicBezTo>
                  <a:pt x="530758" y="336380"/>
                  <a:pt x="530242" y="336896"/>
                  <a:pt x="530242" y="338184"/>
                </a:cubicBezTo>
                <a:lnTo>
                  <a:pt x="530242" y="353392"/>
                </a:lnTo>
                <a:cubicBezTo>
                  <a:pt x="530242" y="353650"/>
                  <a:pt x="530500" y="353650"/>
                  <a:pt x="530500" y="353650"/>
                </a:cubicBezTo>
                <a:lnTo>
                  <a:pt x="533598" y="353650"/>
                </a:lnTo>
                <a:cubicBezTo>
                  <a:pt x="533598" y="353650"/>
                  <a:pt x="533856" y="353650"/>
                  <a:pt x="533856" y="353392"/>
                </a:cubicBezTo>
                <a:lnTo>
                  <a:pt x="533598" y="353392"/>
                </a:lnTo>
                <a:lnTo>
                  <a:pt x="533598" y="338184"/>
                </a:lnTo>
                <a:cubicBezTo>
                  <a:pt x="533598" y="336896"/>
                  <a:pt x="533081" y="336380"/>
                  <a:pt x="532049" y="336380"/>
                </a:cubicBezTo>
                <a:close/>
                <a:moveTo>
                  <a:pt x="379740" y="336380"/>
                </a:moveTo>
                <a:cubicBezTo>
                  <a:pt x="378449" y="336380"/>
                  <a:pt x="377933" y="336896"/>
                  <a:pt x="377933" y="338184"/>
                </a:cubicBezTo>
                <a:lnTo>
                  <a:pt x="377933" y="353392"/>
                </a:lnTo>
                <a:cubicBezTo>
                  <a:pt x="377933" y="353650"/>
                  <a:pt x="378191" y="353650"/>
                  <a:pt x="378191" y="353650"/>
                </a:cubicBezTo>
                <a:lnTo>
                  <a:pt x="381289" y="353650"/>
                </a:lnTo>
                <a:cubicBezTo>
                  <a:pt x="381289" y="353650"/>
                  <a:pt x="381547" y="353650"/>
                  <a:pt x="381547" y="353392"/>
                </a:cubicBezTo>
                <a:lnTo>
                  <a:pt x="381547" y="338184"/>
                </a:lnTo>
                <a:cubicBezTo>
                  <a:pt x="381547" y="336896"/>
                  <a:pt x="381031" y="336380"/>
                  <a:pt x="379740" y="336380"/>
                </a:cubicBezTo>
                <a:close/>
                <a:moveTo>
                  <a:pt x="228464" y="336380"/>
                </a:moveTo>
                <a:cubicBezTo>
                  <a:pt x="227173" y="336380"/>
                  <a:pt x="226657" y="336896"/>
                  <a:pt x="226657" y="338184"/>
                </a:cubicBezTo>
                <a:lnTo>
                  <a:pt x="226657" y="353392"/>
                </a:lnTo>
                <a:cubicBezTo>
                  <a:pt x="226657" y="353650"/>
                  <a:pt x="226915" y="353650"/>
                  <a:pt x="226915" y="353650"/>
                </a:cubicBezTo>
                <a:lnTo>
                  <a:pt x="230012" y="353650"/>
                </a:lnTo>
                <a:cubicBezTo>
                  <a:pt x="230012" y="353650"/>
                  <a:pt x="230271" y="353650"/>
                  <a:pt x="230271" y="353392"/>
                </a:cubicBezTo>
                <a:lnTo>
                  <a:pt x="230271" y="338184"/>
                </a:lnTo>
                <a:cubicBezTo>
                  <a:pt x="230271" y="336896"/>
                  <a:pt x="229754" y="336380"/>
                  <a:pt x="228464" y="336380"/>
                </a:cubicBezTo>
                <a:close/>
                <a:moveTo>
                  <a:pt x="76154" y="336380"/>
                </a:moveTo>
                <a:cubicBezTo>
                  <a:pt x="75122" y="336380"/>
                  <a:pt x="74605" y="336896"/>
                  <a:pt x="74605" y="338184"/>
                </a:cubicBezTo>
                <a:lnTo>
                  <a:pt x="74605" y="353392"/>
                </a:lnTo>
                <a:cubicBezTo>
                  <a:pt x="74605" y="353650"/>
                  <a:pt x="74605" y="353650"/>
                  <a:pt x="74863" y="353650"/>
                </a:cubicBezTo>
                <a:lnTo>
                  <a:pt x="77703" y="353650"/>
                </a:lnTo>
                <a:cubicBezTo>
                  <a:pt x="77703" y="353650"/>
                  <a:pt x="77961" y="353650"/>
                  <a:pt x="77961" y="353392"/>
                </a:cubicBezTo>
                <a:lnTo>
                  <a:pt x="77961" y="338184"/>
                </a:lnTo>
                <a:cubicBezTo>
                  <a:pt x="77961" y="336896"/>
                  <a:pt x="77445" y="336380"/>
                  <a:pt x="76154" y="336380"/>
                </a:cubicBezTo>
                <a:close/>
                <a:moveTo>
                  <a:pt x="385640" y="296446"/>
                </a:moveTo>
                <a:lnTo>
                  <a:pt x="385640" y="307253"/>
                </a:lnTo>
                <a:cubicBezTo>
                  <a:pt x="385640" y="309054"/>
                  <a:pt x="384867" y="310597"/>
                  <a:pt x="383836" y="311626"/>
                </a:cubicBezTo>
                <a:cubicBezTo>
                  <a:pt x="382548" y="312656"/>
                  <a:pt x="381259" y="313170"/>
                  <a:pt x="379713" y="313170"/>
                </a:cubicBezTo>
                <a:cubicBezTo>
                  <a:pt x="378166" y="313170"/>
                  <a:pt x="376620" y="312656"/>
                  <a:pt x="375589" y="311626"/>
                </a:cubicBezTo>
                <a:cubicBezTo>
                  <a:pt x="374301" y="310597"/>
                  <a:pt x="373785" y="309054"/>
                  <a:pt x="373785" y="307253"/>
                </a:cubicBezTo>
                <a:lnTo>
                  <a:pt x="373785" y="304680"/>
                </a:lnTo>
                <a:cubicBezTo>
                  <a:pt x="375074" y="303908"/>
                  <a:pt x="376620" y="302879"/>
                  <a:pt x="377909" y="302107"/>
                </a:cubicBezTo>
                <a:lnTo>
                  <a:pt x="377909" y="307767"/>
                </a:lnTo>
                <a:cubicBezTo>
                  <a:pt x="377909" y="309054"/>
                  <a:pt x="378424" y="309568"/>
                  <a:pt x="379713" y="309568"/>
                </a:cubicBezTo>
                <a:cubicBezTo>
                  <a:pt x="381001" y="309568"/>
                  <a:pt x="381517" y="309054"/>
                  <a:pt x="381517" y="307767"/>
                </a:cubicBezTo>
                <a:lnTo>
                  <a:pt x="381517" y="299534"/>
                </a:lnTo>
                <a:cubicBezTo>
                  <a:pt x="382805" y="298505"/>
                  <a:pt x="384352" y="297475"/>
                  <a:pt x="385640" y="296446"/>
                </a:cubicBezTo>
                <a:close/>
                <a:moveTo>
                  <a:pt x="222493" y="296446"/>
                </a:moveTo>
                <a:cubicBezTo>
                  <a:pt x="224049" y="297475"/>
                  <a:pt x="225345" y="298505"/>
                  <a:pt x="226641" y="299534"/>
                </a:cubicBezTo>
                <a:lnTo>
                  <a:pt x="226641" y="307767"/>
                </a:lnTo>
                <a:cubicBezTo>
                  <a:pt x="226641" y="309054"/>
                  <a:pt x="227419" y="309568"/>
                  <a:pt x="228456" y="309568"/>
                </a:cubicBezTo>
                <a:cubicBezTo>
                  <a:pt x="229753" y="309568"/>
                  <a:pt x="230271" y="309054"/>
                  <a:pt x="230271" y="307767"/>
                </a:cubicBezTo>
                <a:lnTo>
                  <a:pt x="230271" y="302107"/>
                </a:lnTo>
                <a:cubicBezTo>
                  <a:pt x="231567" y="302879"/>
                  <a:pt x="233123" y="303650"/>
                  <a:pt x="234419" y="304680"/>
                </a:cubicBezTo>
                <a:lnTo>
                  <a:pt x="234419" y="307253"/>
                </a:lnTo>
                <a:cubicBezTo>
                  <a:pt x="234419" y="309054"/>
                  <a:pt x="233901" y="310597"/>
                  <a:pt x="232604" y="311626"/>
                </a:cubicBezTo>
                <a:cubicBezTo>
                  <a:pt x="231567" y="312656"/>
                  <a:pt x="230012" y="313170"/>
                  <a:pt x="228456" y="313170"/>
                </a:cubicBezTo>
                <a:cubicBezTo>
                  <a:pt x="226901" y="313170"/>
                  <a:pt x="225604" y="312656"/>
                  <a:pt x="224308" y="311626"/>
                </a:cubicBezTo>
                <a:cubicBezTo>
                  <a:pt x="223271" y="310597"/>
                  <a:pt x="222493" y="309054"/>
                  <a:pt x="222493" y="307253"/>
                </a:cubicBezTo>
                <a:close/>
                <a:moveTo>
                  <a:pt x="569992" y="290741"/>
                </a:moveTo>
                <a:cubicBezTo>
                  <a:pt x="568955" y="290741"/>
                  <a:pt x="568177" y="291256"/>
                  <a:pt x="568177" y="292545"/>
                </a:cubicBezTo>
                <a:lnTo>
                  <a:pt x="568177" y="307756"/>
                </a:lnTo>
                <a:cubicBezTo>
                  <a:pt x="568177" y="309045"/>
                  <a:pt x="568955" y="309561"/>
                  <a:pt x="569992" y="309561"/>
                </a:cubicBezTo>
                <a:cubicBezTo>
                  <a:pt x="571289" y="309561"/>
                  <a:pt x="571807" y="309045"/>
                  <a:pt x="571807" y="307756"/>
                </a:cubicBezTo>
                <a:lnTo>
                  <a:pt x="571807" y="292545"/>
                </a:lnTo>
                <a:cubicBezTo>
                  <a:pt x="571807" y="291256"/>
                  <a:pt x="571289" y="290741"/>
                  <a:pt x="569992" y="290741"/>
                </a:cubicBezTo>
                <a:close/>
                <a:moveTo>
                  <a:pt x="532028" y="290741"/>
                </a:moveTo>
                <a:cubicBezTo>
                  <a:pt x="530732" y="290741"/>
                  <a:pt x="530213" y="291256"/>
                  <a:pt x="530213" y="292545"/>
                </a:cubicBezTo>
                <a:lnTo>
                  <a:pt x="530213" y="307756"/>
                </a:lnTo>
                <a:cubicBezTo>
                  <a:pt x="530213" y="309045"/>
                  <a:pt x="530732" y="309561"/>
                  <a:pt x="532028" y="309561"/>
                </a:cubicBezTo>
                <a:cubicBezTo>
                  <a:pt x="533065" y="309561"/>
                  <a:pt x="533843" y="309045"/>
                  <a:pt x="533843" y="307756"/>
                </a:cubicBezTo>
                <a:lnTo>
                  <a:pt x="533843" y="292545"/>
                </a:lnTo>
                <a:cubicBezTo>
                  <a:pt x="533843" y="291256"/>
                  <a:pt x="533065" y="290741"/>
                  <a:pt x="532028" y="290741"/>
                </a:cubicBezTo>
                <a:close/>
                <a:moveTo>
                  <a:pt x="493817" y="290741"/>
                </a:moveTo>
                <a:cubicBezTo>
                  <a:pt x="492786" y="290741"/>
                  <a:pt x="492013" y="291256"/>
                  <a:pt x="492013" y="292545"/>
                </a:cubicBezTo>
                <a:lnTo>
                  <a:pt x="492013" y="307756"/>
                </a:lnTo>
                <a:cubicBezTo>
                  <a:pt x="492013" y="309045"/>
                  <a:pt x="492786" y="309561"/>
                  <a:pt x="493817" y="309561"/>
                </a:cubicBezTo>
                <a:cubicBezTo>
                  <a:pt x="495105" y="309561"/>
                  <a:pt x="495621" y="309045"/>
                  <a:pt x="495621" y="307756"/>
                </a:cubicBezTo>
                <a:lnTo>
                  <a:pt x="495621" y="292545"/>
                </a:lnTo>
                <a:cubicBezTo>
                  <a:pt x="495621" y="291256"/>
                  <a:pt x="495105" y="290741"/>
                  <a:pt x="493817" y="290741"/>
                </a:cubicBezTo>
                <a:close/>
                <a:moveTo>
                  <a:pt x="455888" y="290741"/>
                </a:moveTo>
                <a:cubicBezTo>
                  <a:pt x="454592" y="290741"/>
                  <a:pt x="454073" y="291256"/>
                  <a:pt x="454073" y="292545"/>
                </a:cubicBezTo>
                <a:lnTo>
                  <a:pt x="454073" y="307756"/>
                </a:lnTo>
                <a:cubicBezTo>
                  <a:pt x="454073" y="309045"/>
                  <a:pt x="454592" y="309561"/>
                  <a:pt x="455888" y="309561"/>
                </a:cubicBezTo>
                <a:cubicBezTo>
                  <a:pt x="456925" y="309561"/>
                  <a:pt x="457703" y="309045"/>
                  <a:pt x="457703" y="307756"/>
                </a:cubicBezTo>
                <a:lnTo>
                  <a:pt x="457703" y="292545"/>
                </a:lnTo>
                <a:cubicBezTo>
                  <a:pt x="457703" y="291256"/>
                  <a:pt x="456925" y="290741"/>
                  <a:pt x="455888" y="290741"/>
                </a:cubicBezTo>
                <a:close/>
                <a:moveTo>
                  <a:pt x="417689" y="290741"/>
                </a:moveTo>
                <a:cubicBezTo>
                  <a:pt x="416660" y="290741"/>
                  <a:pt x="415889" y="291256"/>
                  <a:pt x="415889" y="292545"/>
                </a:cubicBezTo>
                <a:lnTo>
                  <a:pt x="415889" y="307756"/>
                </a:lnTo>
                <a:cubicBezTo>
                  <a:pt x="415889" y="309045"/>
                  <a:pt x="416660" y="309561"/>
                  <a:pt x="417689" y="309561"/>
                </a:cubicBezTo>
                <a:cubicBezTo>
                  <a:pt x="418975" y="309561"/>
                  <a:pt x="419489" y="309045"/>
                  <a:pt x="419489" y="307756"/>
                </a:cubicBezTo>
                <a:lnTo>
                  <a:pt x="419489" y="292545"/>
                </a:lnTo>
                <a:cubicBezTo>
                  <a:pt x="419489" y="291256"/>
                  <a:pt x="418975" y="290741"/>
                  <a:pt x="417689" y="290741"/>
                </a:cubicBezTo>
                <a:close/>
                <a:moveTo>
                  <a:pt x="190527" y="290741"/>
                </a:moveTo>
                <a:cubicBezTo>
                  <a:pt x="189238" y="290741"/>
                  <a:pt x="188723" y="291256"/>
                  <a:pt x="188723" y="292545"/>
                </a:cubicBezTo>
                <a:lnTo>
                  <a:pt x="188723" y="307756"/>
                </a:lnTo>
                <a:cubicBezTo>
                  <a:pt x="188723" y="309045"/>
                  <a:pt x="189238" y="309561"/>
                  <a:pt x="190527" y="309561"/>
                </a:cubicBezTo>
                <a:cubicBezTo>
                  <a:pt x="191815" y="309561"/>
                  <a:pt x="192331" y="309045"/>
                  <a:pt x="192331" y="307756"/>
                </a:cubicBezTo>
                <a:lnTo>
                  <a:pt x="192331" y="292545"/>
                </a:lnTo>
                <a:cubicBezTo>
                  <a:pt x="192331" y="291256"/>
                  <a:pt x="191815" y="290741"/>
                  <a:pt x="190527" y="290741"/>
                </a:cubicBezTo>
                <a:close/>
                <a:moveTo>
                  <a:pt x="152280" y="290741"/>
                </a:moveTo>
                <a:cubicBezTo>
                  <a:pt x="151249" y="290741"/>
                  <a:pt x="150476" y="291256"/>
                  <a:pt x="150476" y="292545"/>
                </a:cubicBezTo>
                <a:lnTo>
                  <a:pt x="150476" y="307756"/>
                </a:lnTo>
                <a:cubicBezTo>
                  <a:pt x="150476" y="309045"/>
                  <a:pt x="151249" y="309561"/>
                  <a:pt x="152280" y="309561"/>
                </a:cubicBezTo>
                <a:cubicBezTo>
                  <a:pt x="153569" y="309561"/>
                  <a:pt x="154084" y="309045"/>
                  <a:pt x="154084" y="307756"/>
                </a:cubicBezTo>
                <a:lnTo>
                  <a:pt x="154084" y="292545"/>
                </a:lnTo>
                <a:cubicBezTo>
                  <a:pt x="154084" y="291256"/>
                  <a:pt x="153569" y="290741"/>
                  <a:pt x="152280" y="290741"/>
                </a:cubicBezTo>
                <a:close/>
                <a:moveTo>
                  <a:pt x="114351" y="290741"/>
                </a:moveTo>
                <a:cubicBezTo>
                  <a:pt x="113054" y="290741"/>
                  <a:pt x="112536" y="291256"/>
                  <a:pt x="112536" y="292545"/>
                </a:cubicBezTo>
                <a:lnTo>
                  <a:pt x="112536" y="307756"/>
                </a:lnTo>
                <a:cubicBezTo>
                  <a:pt x="112536" y="309045"/>
                  <a:pt x="113054" y="309561"/>
                  <a:pt x="114351" y="309561"/>
                </a:cubicBezTo>
                <a:cubicBezTo>
                  <a:pt x="115388" y="309561"/>
                  <a:pt x="116166" y="309045"/>
                  <a:pt x="116166" y="307756"/>
                </a:cubicBezTo>
                <a:lnTo>
                  <a:pt x="116166" y="292545"/>
                </a:lnTo>
                <a:cubicBezTo>
                  <a:pt x="116166" y="291256"/>
                  <a:pt x="115388" y="290741"/>
                  <a:pt x="114351" y="290741"/>
                </a:cubicBezTo>
                <a:close/>
                <a:moveTo>
                  <a:pt x="76410" y="290741"/>
                </a:moveTo>
                <a:cubicBezTo>
                  <a:pt x="75124" y="290741"/>
                  <a:pt x="74610" y="291256"/>
                  <a:pt x="74610" y="292545"/>
                </a:cubicBezTo>
                <a:lnTo>
                  <a:pt x="74610" y="307756"/>
                </a:lnTo>
                <a:cubicBezTo>
                  <a:pt x="74610" y="309045"/>
                  <a:pt x="75124" y="309561"/>
                  <a:pt x="76410" y="309561"/>
                </a:cubicBezTo>
                <a:cubicBezTo>
                  <a:pt x="77439" y="309561"/>
                  <a:pt x="77953" y="309045"/>
                  <a:pt x="77953" y="307756"/>
                </a:cubicBezTo>
                <a:lnTo>
                  <a:pt x="77953" y="292545"/>
                </a:lnTo>
                <a:cubicBezTo>
                  <a:pt x="77953" y="291256"/>
                  <a:pt x="77439" y="290741"/>
                  <a:pt x="76410" y="290741"/>
                </a:cubicBezTo>
                <a:close/>
                <a:moveTo>
                  <a:pt x="38211" y="290741"/>
                </a:moveTo>
                <a:cubicBezTo>
                  <a:pt x="36914" y="290741"/>
                  <a:pt x="36396" y="291256"/>
                  <a:pt x="36396" y="292545"/>
                </a:cubicBezTo>
                <a:lnTo>
                  <a:pt x="36396" y="307756"/>
                </a:lnTo>
                <a:cubicBezTo>
                  <a:pt x="36396" y="309045"/>
                  <a:pt x="37174" y="309561"/>
                  <a:pt x="38211" y="309561"/>
                </a:cubicBezTo>
                <a:cubicBezTo>
                  <a:pt x="39507" y="309561"/>
                  <a:pt x="40026" y="309045"/>
                  <a:pt x="40026" y="307756"/>
                </a:cubicBezTo>
                <a:lnTo>
                  <a:pt x="40026" y="292545"/>
                </a:lnTo>
                <a:cubicBezTo>
                  <a:pt x="40026" y="291256"/>
                  <a:pt x="39507" y="290741"/>
                  <a:pt x="38211" y="290741"/>
                </a:cubicBezTo>
                <a:close/>
                <a:moveTo>
                  <a:pt x="569992" y="287131"/>
                </a:moveTo>
                <a:cubicBezTo>
                  <a:pt x="571548" y="287131"/>
                  <a:pt x="572844" y="287647"/>
                  <a:pt x="574140" y="288678"/>
                </a:cubicBezTo>
                <a:cubicBezTo>
                  <a:pt x="575437" y="289967"/>
                  <a:pt x="575955" y="291256"/>
                  <a:pt x="575955" y="293319"/>
                </a:cubicBezTo>
                <a:lnTo>
                  <a:pt x="575955" y="307241"/>
                </a:lnTo>
                <a:cubicBezTo>
                  <a:pt x="575955" y="309045"/>
                  <a:pt x="575437" y="310592"/>
                  <a:pt x="574140" y="311623"/>
                </a:cubicBezTo>
                <a:cubicBezTo>
                  <a:pt x="573103" y="312655"/>
                  <a:pt x="571548" y="313170"/>
                  <a:pt x="569992" y="313170"/>
                </a:cubicBezTo>
                <a:cubicBezTo>
                  <a:pt x="568437" y="313170"/>
                  <a:pt x="567140" y="312655"/>
                  <a:pt x="565844" y="311623"/>
                </a:cubicBezTo>
                <a:cubicBezTo>
                  <a:pt x="564807" y="310592"/>
                  <a:pt x="564029" y="309045"/>
                  <a:pt x="564029" y="307241"/>
                </a:cubicBezTo>
                <a:lnTo>
                  <a:pt x="564029" y="293319"/>
                </a:lnTo>
                <a:cubicBezTo>
                  <a:pt x="564029" y="291256"/>
                  <a:pt x="564807" y="289967"/>
                  <a:pt x="565844" y="288678"/>
                </a:cubicBezTo>
                <a:cubicBezTo>
                  <a:pt x="567140" y="287647"/>
                  <a:pt x="568437" y="287131"/>
                  <a:pt x="569992" y="287131"/>
                </a:cubicBezTo>
                <a:close/>
                <a:moveTo>
                  <a:pt x="532028" y="287131"/>
                </a:moveTo>
                <a:cubicBezTo>
                  <a:pt x="533584" y="287131"/>
                  <a:pt x="534880" y="287647"/>
                  <a:pt x="536176" y="288678"/>
                </a:cubicBezTo>
                <a:cubicBezTo>
                  <a:pt x="537213" y="289967"/>
                  <a:pt x="537991" y="291256"/>
                  <a:pt x="537991" y="293319"/>
                </a:cubicBezTo>
                <a:lnTo>
                  <a:pt x="537991" y="307241"/>
                </a:lnTo>
                <a:cubicBezTo>
                  <a:pt x="537991" y="309045"/>
                  <a:pt x="537213" y="310592"/>
                  <a:pt x="536176" y="311623"/>
                </a:cubicBezTo>
                <a:cubicBezTo>
                  <a:pt x="534880" y="312655"/>
                  <a:pt x="533584" y="313170"/>
                  <a:pt x="532028" y="313170"/>
                </a:cubicBezTo>
                <a:cubicBezTo>
                  <a:pt x="530473" y="313170"/>
                  <a:pt x="528917" y="312655"/>
                  <a:pt x="527880" y="311623"/>
                </a:cubicBezTo>
                <a:cubicBezTo>
                  <a:pt x="526584" y="310592"/>
                  <a:pt x="526065" y="309045"/>
                  <a:pt x="526065" y="307241"/>
                </a:cubicBezTo>
                <a:lnTo>
                  <a:pt x="526065" y="293319"/>
                </a:lnTo>
                <a:cubicBezTo>
                  <a:pt x="526065" y="291256"/>
                  <a:pt x="526584" y="289967"/>
                  <a:pt x="527880" y="288678"/>
                </a:cubicBezTo>
                <a:cubicBezTo>
                  <a:pt x="528917" y="287647"/>
                  <a:pt x="530473" y="287131"/>
                  <a:pt x="532028" y="287131"/>
                </a:cubicBezTo>
                <a:close/>
                <a:moveTo>
                  <a:pt x="493817" y="287131"/>
                </a:moveTo>
                <a:cubicBezTo>
                  <a:pt x="495363" y="287131"/>
                  <a:pt x="496909" y="287647"/>
                  <a:pt x="497940" y="288678"/>
                </a:cubicBezTo>
                <a:cubicBezTo>
                  <a:pt x="499229" y="289967"/>
                  <a:pt x="499744" y="291256"/>
                  <a:pt x="499744" y="293319"/>
                </a:cubicBezTo>
                <a:lnTo>
                  <a:pt x="499744" y="307241"/>
                </a:lnTo>
                <a:cubicBezTo>
                  <a:pt x="499744" y="309045"/>
                  <a:pt x="499229" y="310592"/>
                  <a:pt x="497940" y="311623"/>
                </a:cubicBezTo>
                <a:cubicBezTo>
                  <a:pt x="496909" y="312655"/>
                  <a:pt x="495363" y="313170"/>
                  <a:pt x="493817" y="313170"/>
                </a:cubicBezTo>
                <a:cubicBezTo>
                  <a:pt x="492270" y="313170"/>
                  <a:pt x="490982" y="312655"/>
                  <a:pt x="489693" y="311623"/>
                </a:cubicBezTo>
                <a:cubicBezTo>
                  <a:pt x="488662" y="310592"/>
                  <a:pt x="487889" y="309045"/>
                  <a:pt x="487889" y="307241"/>
                </a:cubicBezTo>
                <a:lnTo>
                  <a:pt x="487889" y="293319"/>
                </a:lnTo>
                <a:cubicBezTo>
                  <a:pt x="487889" y="291256"/>
                  <a:pt x="488662" y="289967"/>
                  <a:pt x="489693" y="288678"/>
                </a:cubicBezTo>
                <a:cubicBezTo>
                  <a:pt x="490982" y="287647"/>
                  <a:pt x="492270" y="287131"/>
                  <a:pt x="493817" y="287131"/>
                </a:cubicBezTo>
                <a:close/>
                <a:moveTo>
                  <a:pt x="455888" y="287131"/>
                </a:moveTo>
                <a:cubicBezTo>
                  <a:pt x="457444" y="287131"/>
                  <a:pt x="458740" y="287647"/>
                  <a:pt x="460036" y="288678"/>
                </a:cubicBezTo>
                <a:cubicBezTo>
                  <a:pt x="461073" y="289967"/>
                  <a:pt x="461851" y="291256"/>
                  <a:pt x="461851" y="293319"/>
                </a:cubicBezTo>
                <a:lnTo>
                  <a:pt x="461851" y="307241"/>
                </a:lnTo>
                <a:cubicBezTo>
                  <a:pt x="461851" y="309045"/>
                  <a:pt x="461073" y="310592"/>
                  <a:pt x="460036" y="311623"/>
                </a:cubicBezTo>
                <a:cubicBezTo>
                  <a:pt x="458740" y="312655"/>
                  <a:pt x="457444" y="313170"/>
                  <a:pt x="455888" y="313170"/>
                </a:cubicBezTo>
                <a:cubicBezTo>
                  <a:pt x="454333" y="313170"/>
                  <a:pt x="452777" y="312655"/>
                  <a:pt x="451740" y="311623"/>
                </a:cubicBezTo>
                <a:cubicBezTo>
                  <a:pt x="450444" y="310592"/>
                  <a:pt x="449925" y="309045"/>
                  <a:pt x="449925" y="307241"/>
                </a:cubicBezTo>
                <a:lnTo>
                  <a:pt x="449925" y="293319"/>
                </a:lnTo>
                <a:cubicBezTo>
                  <a:pt x="449925" y="291256"/>
                  <a:pt x="450444" y="289967"/>
                  <a:pt x="451740" y="288678"/>
                </a:cubicBezTo>
                <a:cubicBezTo>
                  <a:pt x="452777" y="287647"/>
                  <a:pt x="454333" y="287131"/>
                  <a:pt x="455888" y="287131"/>
                </a:cubicBezTo>
                <a:close/>
                <a:moveTo>
                  <a:pt x="417689" y="287131"/>
                </a:moveTo>
                <a:cubicBezTo>
                  <a:pt x="419232" y="287131"/>
                  <a:pt x="420775" y="287647"/>
                  <a:pt x="421804" y="288678"/>
                </a:cubicBezTo>
                <a:cubicBezTo>
                  <a:pt x="423090" y="289967"/>
                  <a:pt x="423604" y="291256"/>
                  <a:pt x="423604" y="293319"/>
                </a:cubicBezTo>
                <a:lnTo>
                  <a:pt x="423604" y="307241"/>
                </a:lnTo>
                <a:cubicBezTo>
                  <a:pt x="423604" y="309045"/>
                  <a:pt x="423090" y="310592"/>
                  <a:pt x="421804" y="311623"/>
                </a:cubicBezTo>
                <a:cubicBezTo>
                  <a:pt x="420775" y="312655"/>
                  <a:pt x="419232" y="313170"/>
                  <a:pt x="417689" y="313170"/>
                </a:cubicBezTo>
                <a:cubicBezTo>
                  <a:pt x="416146" y="313170"/>
                  <a:pt x="414860" y="312655"/>
                  <a:pt x="413574" y="311623"/>
                </a:cubicBezTo>
                <a:cubicBezTo>
                  <a:pt x="412546" y="310592"/>
                  <a:pt x="412031" y="309045"/>
                  <a:pt x="412031" y="307241"/>
                </a:cubicBezTo>
                <a:lnTo>
                  <a:pt x="412031" y="293319"/>
                </a:lnTo>
                <a:cubicBezTo>
                  <a:pt x="412031" y="291256"/>
                  <a:pt x="412546" y="289967"/>
                  <a:pt x="413574" y="288678"/>
                </a:cubicBezTo>
                <a:cubicBezTo>
                  <a:pt x="414860" y="287647"/>
                  <a:pt x="416146" y="287131"/>
                  <a:pt x="417689" y="287131"/>
                </a:cubicBezTo>
                <a:close/>
                <a:moveTo>
                  <a:pt x="190527" y="287131"/>
                </a:moveTo>
                <a:cubicBezTo>
                  <a:pt x="192073" y="287131"/>
                  <a:pt x="193362" y="287647"/>
                  <a:pt x="194650" y="288678"/>
                </a:cubicBezTo>
                <a:cubicBezTo>
                  <a:pt x="195681" y="289967"/>
                  <a:pt x="196454" y="291256"/>
                  <a:pt x="196454" y="293319"/>
                </a:cubicBezTo>
                <a:lnTo>
                  <a:pt x="196454" y="307241"/>
                </a:lnTo>
                <a:cubicBezTo>
                  <a:pt x="196454" y="309045"/>
                  <a:pt x="195681" y="310592"/>
                  <a:pt x="194650" y="311623"/>
                </a:cubicBezTo>
                <a:cubicBezTo>
                  <a:pt x="193362" y="312655"/>
                  <a:pt x="192073" y="313170"/>
                  <a:pt x="190527" y="313170"/>
                </a:cubicBezTo>
                <a:cubicBezTo>
                  <a:pt x="188980" y="313170"/>
                  <a:pt x="187434" y="312655"/>
                  <a:pt x="186403" y="311623"/>
                </a:cubicBezTo>
                <a:cubicBezTo>
                  <a:pt x="185115" y="310592"/>
                  <a:pt x="184599" y="309045"/>
                  <a:pt x="184599" y="307241"/>
                </a:cubicBezTo>
                <a:lnTo>
                  <a:pt x="184599" y="293319"/>
                </a:lnTo>
                <a:cubicBezTo>
                  <a:pt x="184599" y="291256"/>
                  <a:pt x="185115" y="289967"/>
                  <a:pt x="186403" y="288678"/>
                </a:cubicBezTo>
                <a:cubicBezTo>
                  <a:pt x="187434" y="287647"/>
                  <a:pt x="188980" y="287131"/>
                  <a:pt x="190527" y="287131"/>
                </a:cubicBezTo>
                <a:close/>
                <a:moveTo>
                  <a:pt x="152280" y="287131"/>
                </a:moveTo>
                <a:cubicBezTo>
                  <a:pt x="153827" y="287131"/>
                  <a:pt x="155373" y="287647"/>
                  <a:pt x="156404" y="288678"/>
                </a:cubicBezTo>
                <a:cubicBezTo>
                  <a:pt x="157692" y="289967"/>
                  <a:pt x="158208" y="291256"/>
                  <a:pt x="158208" y="293319"/>
                </a:cubicBezTo>
                <a:lnTo>
                  <a:pt x="158208" y="307241"/>
                </a:lnTo>
                <a:cubicBezTo>
                  <a:pt x="158208" y="309045"/>
                  <a:pt x="157692" y="310592"/>
                  <a:pt x="156404" y="311623"/>
                </a:cubicBezTo>
                <a:cubicBezTo>
                  <a:pt x="155373" y="312655"/>
                  <a:pt x="153827" y="313170"/>
                  <a:pt x="152280" y="313170"/>
                </a:cubicBezTo>
                <a:cubicBezTo>
                  <a:pt x="150734" y="313170"/>
                  <a:pt x="149445" y="312655"/>
                  <a:pt x="148157" y="311623"/>
                </a:cubicBezTo>
                <a:cubicBezTo>
                  <a:pt x="147126" y="310592"/>
                  <a:pt x="146353" y="309045"/>
                  <a:pt x="146353" y="307241"/>
                </a:cubicBezTo>
                <a:lnTo>
                  <a:pt x="146353" y="293319"/>
                </a:lnTo>
                <a:cubicBezTo>
                  <a:pt x="146353" y="291256"/>
                  <a:pt x="147126" y="289967"/>
                  <a:pt x="148157" y="288678"/>
                </a:cubicBezTo>
                <a:cubicBezTo>
                  <a:pt x="149445" y="287647"/>
                  <a:pt x="150734" y="287131"/>
                  <a:pt x="152280" y="287131"/>
                </a:cubicBezTo>
                <a:close/>
                <a:moveTo>
                  <a:pt x="114351" y="287131"/>
                </a:moveTo>
                <a:cubicBezTo>
                  <a:pt x="115906" y="287131"/>
                  <a:pt x="117203" y="287647"/>
                  <a:pt x="118499" y="288678"/>
                </a:cubicBezTo>
                <a:cubicBezTo>
                  <a:pt x="119795" y="289967"/>
                  <a:pt x="120314" y="291256"/>
                  <a:pt x="120314" y="293319"/>
                </a:cubicBezTo>
                <a:lnTo>
                  <a:pt x="120314" y="307241"/>
                </a:lnTo>
                <a:cubicBezTo>
                  <a:pt x="120314" y="309045"/>
                  <a:pt x="119536" y="310592"/>
                  <a:pt x="118499" y="311623"/>
                </a:cubicBezTo>
                <a:cubicBezTo>
                  <a:pt x="117203" y="312655"/>
                  <a:pt x="115906" y="313170"/>
                  <a:pt x="114351" y="313170"/>
                </a:cubicBezTo>
                <a:cubicBezTo>
                  <a:pt x="112795" y="313170"/>
                  <a:pt x="111240" y="312655"/>
                  <a:pt x="110203" y="311623"/>
                </a:cubicBezTo>
                <a:cubicBezTo>
                  <a:pt x="108906" y="310592"/>
                  <a:pt x="108388" y="309045"/>
                  <a:pt x="108388" y="307241"/>
                </a:cubicBezTo>
                <a:lnTo>
                  <a:pt x="108388" y="293319"/>
                </a:lnTo>
                <a:cubicBezTo>
                  <a:pt x="108388" y="291256"/>
                  <a:pt x="108906" y="289967"/>
                  <a:pt x="110203" y="288678"/>
                </a:cubicBezTo>
                <a:cubicBezTo>
                  <a:pt x="111240" y="287647"/>
                  <a:pt x="112795" y="287131"/>
                  <a:pt x="114351" y="287131"/>
                </a:cubicBezTo>
                <a:close/>
                <a:moveTo>
                  <a:pt x="76410" y="287131"/>
                </a:moveTo>
                <a:cubicBezTo>
                  <a:pt x="77953" y="287131"/>
                  <a:pt x="79239" y="287647"/>
                  <a:pt x="80268" y="288678"/>
                </a:cubicBezTo>
                <a:cubicBezTo>
                  <a:pt x="81553" y="289967"/>
                  <a:pt x="82068" y="291256"/>
                  <a:pt x="82068" y="293319"/>
                </a:cubicBezTo>
                <a:lnTo>
                  <a:pt x="82068" y="307241"/>
                </a:lnTo>
                <a:cubicBezTo>
                  <a:pt x="82068" y="309045"/>
                  <a:pt x="81553" y="310592"/>
                  <a:pt x="80268" y="311623"/>
                </a:cubicBezTo>
                <a:cubicBezTo>
                  <a:pt x="79239" y="312655"/>
                  <a:pt x="77953" y="313170"/>
                  <a:pt x="76410" y="313170"/>
                </a:cubicBezTo>
                <a:cubicBezTo>
                  <a:pt x="74610" y="313170"/>
                  <a:pt x="73324" y="312655"/>
                  <a:pt x="72038" y="311623"/>
                </a:cubicBezTo>
                <a:cubicBezTo>
                  <a:pt x="71009" y="310592"/>
                  <a:pt x="70495" y="309045"/>
                  <a:pt x="70495" y="307241"/>
                </a:cubicBezTo>
                <a:lnTo>
                  <a:pt x="70495" y="293319"/>
                </a:lnTo>
                <a:cubicBezTo>
                  <a:pt x="70495" y="291256"/>
                  <a:pt x="71009" y="289967"/>
                  <a:pt x="72038" y="288678"/>
                </a:cubicBezTo>
                <a:cubicBezTo>
                  <a:pt x="73324" y="287647"/>
                  <a:pt x="74610" y="287131"/>
                  <a:pt x="76410" y="287131"/>
                </a:cubicBezTo>
                <a:close/>
                <a:moveTo>
                  <a:pt x="38211" y="287131"/>
                </a:moveTo>
                <a:cubicBezTo>
                  <a:pt x="39766" y="287131"/>
                  <a:pt x="41063" y="287647"/>
                  <a:pt x="42359" y="288678"/>
                </a:cubicBezTo>
                <a:cubicBezTo>
                  <a:pt x="43655" y="289967"/>
                  <a:pt x="44174" y="291256"/>
                  <a:pt x="44174" y="293319"/>
                </a:cubicBezTo>
                <a:lnTo>
                  <a:pt x="44174" y="307241"/>
                </a:lnTo>
                <a:cubicBezTo>
                  <a:pt x="44174" y="309045"/>
                  <a:pt x="43655" y="310592"/>
                  <a:pt x="42359" y="311623"/>
                </a:cubicBezTo>
                <a:cubicBezTo>
                  <a:pt x="41063" y="312655"/>
                  <a:pt x="39766" y="313170"/>
                  <a:pt x="38211" y="313170"/>
                </a:cubicBezTo>
                <a:cubicBezTo>
                  <a:pt x="36655" y="313170"/>
                  <a:pt x="35359" y="312655"/>
                  <a:pt x="34063" y="311623"/>
                </a:cubicBezTo>
                <a:cubicBezTo>
                  <a:pt x="33026" y="310592"/>
                  <a:pt x="32248" y="309045"/>
                  <a:pt x="32248" y="307241"/>
                </a:cubicBezTo>
                <a:lnTo>
                  <a:pt x="32248" y="293319"/>
                </a:lnTo>
                <a:cubicBezTo>
                  <a:pt x="32248" y="291256"/>
                  <a:pt x="33026" y="289967"/>
                  <a:pt x="34063" y="288678"/>
                </a:cubicBezTo>
                <a:cubicBezTo>
                  <a:pt x="35359" y="287647"/>
                  <a:pt x="36655" y="287131"/>
                  <a:pt x="38211" y="287131"/>
                </a:cubicBezTo>
                <a:close/>
                <a:moveTo>
                  <a:pt x="184599" y="247473"/>
                </a:moveTo>
                <a:cubicBezTo>
                  <a:pt x="185884" y="250309"/>
                  <a:pt x="187168" y="253146"/>
                  <a:pt x="188710" y="255724"/>
                </a:cubicBezTo>
                <a:lnTo>
                  <a:pt x="188710" y="262170"/>
                </a:lnTo>
                <a:cubicBezTo>
                  <a:pt x="188710" y="263459"/>
                  <a:pt x="189224" y="263975"/>
                  <a:pt x="190508" y="263975"/>
                </a:cubicBezTo>
                <a:cubicBezTo>
                  <a:pt x="191536" y="263975"/>
                  <a:pt x="192307" y="263459"/>
                  <a:pt x="192307" y="262170"/>
                </a:cubicBezTo>
                <a:lnTo>
                  <a:pt x="192307" y="261912"/>
                </a:lnTo>
                <a:cubicBezTo>
                  <a:pt x="193078" y="263201"/>
                  <a:pt x="193848" y="264490"/>
                  <a:pt x="194619" y="265779"/>
                </a:cubicBezTo>
                <a:cubicBezTo>
                  <a:pt x="194619" y="265779"/>
                  <a:pt x="194619" y="266037"/>
                  <a:pt x="194619" y="266037"/>
                </a:cubicBezTo>
                <a:cubicBezTo>
                  <a:pt x="193335" y="267069"/>
                  <a:pt x="192050" y="267584"/>
                  <a:pt x="190508" y="267584"/>
                </a:cubicBezTo>
                <a:cubicBezTo>
                  <a:pt x="188967" y="267584"/>
                  <a:pt x="187425" y="267069"/>
                  <a:pt x="186398" y="266037"/>
                </a:cubicBezTo>
                <a:cubicBezTo>
                  <a:pt x="185113" y="265006"/>
                  <a:pt x="184599" y="263459"/>
                  <a:pt x="184599" y="261654"/>
                </a:cubicBezTo>
                <a:lnTo>
                  <a:pt x="184599" y="247731"/>
                </a:lnTo>
                <a:cubicBezTo>
                  <a:pt x="184599" y="247731"/>
                  <a:pt x="184599" y="247473"/>
                  <a:pt x="184599" y="247473"/>
                </a:cubicBezTo>
                <a:close/>
                <a:moveTo>
                  <a:pt x="569992" y="245156"/>
                </a:moveTo>
                <a:cubicBezTo>
                  <a:pt x="568955" y="245156"/>
                  <a:pt x="568177" y="245671"/>
                  <a:pt x="568177" y="246960"/>
                </a:cubicBezTo>
                <a:lnTo>
                  <a:pt x="568177" y="262429"/>
                </a:lnTo>
                <a:cubicBezTo>
                  <a:pt x="568177" y="263460"/>
                  <a:pt x="568955" y="263976"/>
                  <a:pt x="569992" y="263976"/>
                </a:cubicBezTo>
                <a:cubicBezTo>
                  <a:pt x="571289" y="263976"/>
                  <a:pt x="571807" y="263460"/>
                  <a:pt x="571807" y="262429"/>
                </a:cubicBezTo>
                <a:lnTo>
                  <a:pt x="571807" y="246960"/>
                </a:lnTo>
                <a:cubicBezTo>
                  <a:pt x="571807" y="245671"/>
                  <a:pt x="571289" y="245156"/>
                  <a:pt x="569992" y="245156"/>
                </a:cubicBezTo>
                <a:close/>
                <a:moveTo>
                  <a:pt x="493817" y="245156"/>
                </a:moveTo>
                <a:cubicBezTo>
                  <a:pt x="492786" y="245156"/>
                  <a:pt x="492013" y="245671"/>
                  <a:pt x="492013" y="246960"/>
                </a:cubicBezTo>
                <a:lnTo>
                  <a:pt x="492013" y="262429"/>
                </a:lnTo>
                <a:cubicBezTo>
                  <a:pt x="492013" y="263460"/>
                  <a:pt x="492786" y="263976"/>
                  <a:pt x="493817" y="263976"/>
                </a:cubicBezTo>
                <a:cubicBezTo>
                  <a:pt x="495105" y="263976"/>
                  <a:pt x="495621" y="263460"/>
                  <a:pt x="495621" y="262429"/>
                </a:cubicBezTo>
                <a:lnTo>
                  <a:pt x="495621" y="246960"/>
                </a:lnTo>
                <a:cubicBezTo>
                  <a:pt x="495621" y="245671"/>
                  <a:pt x="495105" y="245156"/>
                  <a:pt x="493817" y="245156"/>
                </a:cubicBezTo>
                <a:close/>
                <a:moveTo>
                  <a:pt x="455888" y="245156"/>
                </a:moveTo>
                <a:cubicBezTo>
                  <a:pt x="454592" y="245156"/>
                  <a:pt x="454073" y="245671"/>
                  <a:pt x="454073" y="246960"/>
                </a:cubicBezTo>
                <a:lnTo>
                  <a:pt x="454073" y="262429"/>
                </a:lnTo>
                <a:cubicBezTo>
                  <a:pt x="454073" y="263460"/>
                  <a:pt x="454592" y="263976"/>
                  <a:pt x="455888" y="263976"/>
                </a:cubicBezTo>
                <a:cubicBezTo>
                  <a:pt x="456925" y="263976"/>
                  <a:pt x="457703" y="263460"/>
                  <a:pt x="457703" y="262429"/>
                </a:cubicBezTo>
                <a:lnTo>
                  <a:pt x="457703" y="246960"/>
                </a:lnTo>
                <a:cubicBezTo>
                  <a:pt x="457703" y="245671"/>
                  <a:pt x="456925" y="245156"/>
                  <a:pt x="455888" y="245156"/>
                </a:cubicBezTo>
                <a:close/>
                <a:moveTo>
                  <a:pt x="152280" y="245156"/>
                </a:moveTo>
                <a:cubicBezTo>
                  <a:pt x="151249" y="245156"/>
                  <a:pt x="150476" y="245671"/>
                  <a:pt x="150476" y="246960"/>
                </a:cubicBezTo>
                <a:lnTo>
                  <a:pt x="150476" y="262429"/>
                </a:lnTo>
                <a:cubicBezTo>
                  <a:pt x="150476" y="263460"/>
                  <a:pt x="151249" y="263976"/>
                  <a:pt x="152280" y="263976"/>
                </a:cubicBezTo>
                <a:cubicBezTo>
                  <a:pt x="153569" y="263976"/>
                  <a:pt x="154084" y="263460"/>
                  <a:pt x="154084" y="262429"/>
                </a:cubicBezTo>
                <a:lnTo>
                  <a:pt x="154084" y="246960"/>
                </a:lnTo>
                <a:cubicBezTo>
                  <a:pt x="154084" y="245671"/>
                  <a:pt x="153569" y="245156"/>
                  <a:pt x="152280" y="245156"/>
                </a:cubicBezTo>
                <a:close/>
                <a:moveTo>
                  <a:pt x="114351" y="245156"/>
                </a:moveTo>
                <a:cubicBezTo>
                  <a:pt x="113054" y="245156"/>
                  <a:pt x="112536" y="245671"/>
                  <a:pt x="112536" y="246960"/>
                </a:cubicBezTo>
                <a:lnTo>
                  <a:pt x="112536" y="262429"/>
                </a:lnTo>
                <a:cubicBezTo>
                  <a:pt x="112536" y="263460"/>
                  <a:pt x="113054" y="263976"/>
                  <a:pt x="114351" y="263976"/>
                </a:cubicBezTo>
                <a:cubicBezTo>
                  <a:pt x="115388" y="263976"/>
                  <a:pt x="116166" y="263460"/>
                  <a:pt x="116166" y="262429"/>
                </a:cubicBezTo>
                <a:lnTo>
                  <a:pt x="116166" y="246960"/>
                </a:lnTo>
                <a:cubicBezTo>
                  <a:pt x="116166" y="245671"/>
                  <a:pt x="115388" y="245156"/>
                  <a:pt x="114351" y="245156"/>
                </a:cubicBezTo>
                <a:close/>
                <a:moveTo>
                  <a:pt x="38211" y="245156"/>
                </a:moveTo>
                <a:cubicBezTo>
                  <a:pt x="36914" y="245156"/>
                  <a:pt x="36396" y="245671"/>
                  <a:pt x="36396" y="246960"/>
                </a:cubicBezTo>
                <a:lnTo>
                  <a:pt x="36396" y="262429"/>
                </a:lnTo>
                <a:cubicBezTo>
                  <a:pt x="36396" y="263460"/>
                  <a:pt x="37174" y="263976"/>
                  <a:pt x="38211" y="263976"/>
                </a:cubicBezTo>
                <a:cubicBezTo>
                  <a:pt x="39507" y="263976"/>
                  <a:pt x="40026" y="263460"/>
                  <a:pt x="40026" y="262429"/>
                </a:cubicBezTo>
                <a:lnTo>
                  <a:pt x="40026" y="246960"/>
                </a:lnTo>
                <a:cubicBezTo>
                  <a:pt x="40026" y="245671"/>
                  <a:pt x="39507" y="245156"/>
                  <a:pt x="38211" y="245156"/>
                </a:cubicBezTo>
                <a:close/>
                <a:moveTo>
                  <a:pt x="569992" y="241546"/>
                </a:moveTo>
                <a:cubicBezTo>
                  <a:pt x="571548" y="241546"/>
                  <a:pt x="572844" y="242320"/>
                  <a:pt x="574140" y="243351"/>
                </a:cubicBezTo>
                <a:cubicBezTo>
                  <a:pt x="575437" y="244382"/>
                  <a:pt x="575955" y="245671"/>
                  <a:pt x="575955" y="247734"/>
                </a:cubicBezTo>
                <a:lnTo>
                  <a:pt x="575955" y="261656"/>
                </a:lnTo>
                <a:cubicBezTo>
                  <a:pt x="575955" y="263460"/>
                  <a:pt x="575437" y="265007"/>
                  <a:pt x="574140" y="266038"/>
                </a:cubicBezTo>
                <a:cubicBezTo>
                  <a:pt x="573103" y="267070"/>
                  <a:pt x="571548" y="267585"/>
                  <a:pt x="569992" y="267585"/>
                </a:cubicBezTo>
                <a:cubicBezTo>
                  <a:pt x="568437" y="267585"/>
                  <a:pt x="567140" y="267070"/>
                  <a:pt x="565844" y="266038"/>
                </a:cubicBezTo>
                <a:cubicBezTo>
                  <a:pt x="564807" y="265007"/>
                  <a:pt x="564029" y="263460"/>
                  <a:pt x="564029" y="261656"/>
                </a:cubicBezTo>
                <a:lnTo>
                  <a:pt x="564029" y="247734"/>
                </a:lnTo>
                <a:cubicBezTo>
                  <a:pt x="564029" y="245671"/>
                  <a:pt x="564807" y="244382"/>
                  <a:pt x="565844" y="243351"/>
                </a:cubicBezTo>
                <a:cubicBezTo>
                  <a:pt x="567140" y="242320"/>
                  <a:pt x="568437" y="241546"/>
                  <a:pt x="569992" y="241546"/>
                </a:cubicBezTo>
                <a:close/>
                <a:moveTo>
                  <a:pt x="529946" y="241546"/>
                </a:moveTo>
                <a:lnTo>
                  <a:pt x="534109" y="241546"/>
                </a:lnTo>
                <a:lnTo>
                  <a:pt x="534109" y="267585"/>
                </a:lnTo>
                <a:lnTo>
                  <a:pt x="529946" y="267585"/>
                </a:lnTo>
                <a:close/>
                <a:moveTo>
                  <a:pt x="493817" y="241546"/>
                </a:moveTo>
                <a:cubicBezTo>
                  <a:pt x="495363" y="241546"/>
                  <a:pt x="496909" y="242320"/>
                  <a:pt x="497940" y="243351"/>
                </a:cubicBezTo>
                <a:cubicBezTo>
                  <a:pt x="499229" y="244382"/>
                  <a:pt x="499744" y="245671"/>
                  <a:pt x="499744" y="247734"/>
                </a:cubicBezTo>
                <a:lnTo>
                  <a:pt x="499744" y="261656"/>
                </a:lnTo>
                <a:cubicBezTo>
                  <a:pt x="499744" y="263460"/>
                  <a:pt x="499229" y="265007"/>
                  <a:pt x="497940" y="266038"/>
                </a:cubicBezTo>
                <a:cubicBezTo>
                  <a:pt x="496909" y="267070"/>
                  <a:pt x="495363" y="267585"/>
                  <a:pt x="493817" y="267585"/>
                </a:cubicBezTo>
                <a:cubicBezTo>
                  <a:pt x="492270" y="267585"/>
                  <a:pt x="490982" y="267070"/>
                  <a:pt x="489693" y="266038"/>
                </a:cubicBezTo>
                <a:cubicBezTo>
                  <a:pt x="488662" y="265007"/>
                  <a:pt x="487889" y="263460"/>
                  <a:pt x="487889" y="261656"/>
                </a:cubicBezTo>
                <a:lnTo>
                  <a:pt x="487889" y="247734"/>
                </a:lnTo>
                <a:cubicBezTo>
                  <a:pt x="487889" y="245671"/>
                  <a:pt x="488662" y="244382"/>
                  <a:pt x="489693" y="243351"/>
                </a:cubicBezTo>
                <a:cubicBezTo>
                  <a:pt x="490982" y="242320"/>
                  <a:pt x="492270" y="241546"/>
                  <a:pt x="493817" y="241546"/>
                </a:cubicBezTo>
                <a:close/>
                <a:moveTo>
                  <a:pt x="455888" y="241546"/>
                </a:moveTo>
                <a:cubicBezTo>
                  <a:pt x="457444" y="241546"/>
                  <a:pt x="458740" y="242320"/>
                  <a:pt x="460036" y="243351"/>
                </a:cubicBezTo>
                <a:cubicBezTo>
                  <a:pt x="461073" y="244382"/>
                  <a:pt x="461851" y="245671"/>
                  <a:pt x="461851" y="247734"/>
                </a:cubicBezTo>
                <a:lnTo>
                  <a:pt x="461851" y="261656"/>
                </a:lnTo>
                <a:cubicBezTo>
                  <a:pt x="461851" y="263460"/>
                  <a:pt x="461073" y="265007"/>
                  <a:pt x="460036" y="266038"/>
                </a:cubicBezTo>
                <a:cubicBezTo>
                  <a:pt x="458740" y="267070"/>
                  <a:pt x="457444" y="267585"/>
                  <a:pt x="455888" y="267585"/>
                </a:cubicBezTo>
                <a:cubicBezTo>
                  <a:pt x="454333" y="267585"/>
                  <a:pt x="452777" y="267070"/>
                  <a:pt x="451740" y="266038"/>
                </a:cubicBezTo>
                <a:cubicBezTo>
                  <a:pt x="450444" y="265007"/>
                  <a:pt x="449925" y="263460"/>
                  <a:pt x="449925" y="261656"/>
                </a:cubicBezTo>
                <a:lnTo>
                  <a:pt x="449925" y="247734"/>
                </a:lnTo>
                <a:cubicBezTo>
                  <a:pt x="449925" y="245671"/>
                  <a:pt x="450444" y="244382"/>
                  <a:pt x="451740" y="243351"/>
                </a:cubicBezTo>
                <a:cubicBezTo>
                  <a:pt x="452777" y="242320"/>
                  <a:pt x="454333" y="241546"/>
                  <a:pt x="455888" y="241546"/>
                </a:cubicBezTo>
                <a:close/>
                <a:moveTo>
                  <a:pt x="152280" y="241546"/>
                </a:moveTo>
                <a:cubicBezTo>
                  <a:pt x="153827" y="241546"/>
                  <a:pt x="155373" y="242320"/>
                  <a:pt x="156404" y="243351"/>
                </a:cubicBezTo>
                <a:cubicBezTo>
                  <a:pt x="157692" y="244382"/>
                  <a:pt x="158208" y="245671"/>
                  <a:pt x="158208" y="247734"/>
                </a:cubicBezTo>
                <a:lnTo>
                  <a:pt x="158208" y="261656"/>
                </a:lnTo>
                <a:cubicBezTo>
                  <a:pt x="158208" y="263460"/>
                  <a:pt x="157692" y="265007"/>
                  <a:pt x="156404" y="266038"/>
                </a:cubicBezTo>
                <a:cubicBezTo>
                  <a:pt x="155373" y="267070"/>
                  <a:pt x="153827" y="267585"/>
                  <a:pt x="152280" y="267585"/>
                </a:cubicBezTo>
                <a:cubicBezTo>
                  <a:pt x="150734" y="267585"/>
                  <a:pt x="149445" y="267070"/>
                  <a:pt x="148157" y="266038"/>
                </a:cubicBezTo>
                <a:cubicBezTo>
                  <a:pt x="147126" y="265007"/>
                  <a:pt x="146353" y="263460"/>
                  <a:pt x="146353" y="261656"/>
                </a:cubicBezTo>
                <a:lnTo>
                  <a:pt x="146353" y="247734"/>
                </a:lnTo>
                <a:cubicBezTo>
                  <a:pt x="146353" y="245671"/>
                  <a:pt x="147126" y="244382"/>
                  <a:pt x="148157" y="243351"/>
                </a:cubicBezTo>
                <a:cubicBezTo>
                  <a:pt x="149445" y="242320"/>
                  <a:pt x="150734" y="241546"/>
                  <a:pt x="152280" y="241546"/>
                </a:cubicBezTo>
                <a:close/>
                <a:moveTo>
                  <a:pt x="114351" y="241546"/>
                </a:moveTo>
                <a:cubicBezTo>
                  <a:pt x="115906" y="241546"/>
                  <a:pt x="117203" y="242320"/>
                  <a:pt x="118499" y="243351"/>
                </a:cubicBezTo>
                <a:cubicBezTo>
                  <a:pt x="119795" y="244382"/>
                  <a:pt x="120314" y="245671"/>
                  <a:pt x="120314" y="247734"/>
                </a:cubicBezTo>
                <a:lnTo>
                  <a:pt x="120314" y="261656"/>
                </a:lnTo>
                <a:cubicBezTo>
                  <a:pt x="120314" y="263460"/>
                  <a:pt x="119536" y="265007"/>
                  <a:pt x="118499" y="266038"/>
                </a:cubicBezTo>
                <a:cubicBezTo>
                  <a:pt x="117203" y="267070"/>
                  <a:pt x="115906" y="267585"/>
                  <a:pt x="114351" y="267585"/>
                </a:cubicBezTo>
                <a:cubicBezTo>
                  <a:pt x="112795" y="267585"/>
                  <a:pt x="111240" y="267070"/>
                  <a:pt x="110203" y="266038"/>
                </a:cubicBezTo>
                <a:cubicBezTo>
                  <a:pt x="108906" y="265007"/>
                  <a:pt x="108388" y="263460"/>
                  <a:pt x="108388" y="261656"/>
                </a:cubicBezTo>
                <a:lnTo>
                  <a:pt x="108388" y="247734"/>
                </a:lnTo>
                <a:cubicBezTo>
                  <a:pt x="108388" y="245671"/>
                  <a:pt x="108906" y="244382"/>
                  <a:pt x="110203" y="243351"/>
                </a:cubicBezTo>
                <a:cubicBezTo>
                  <a:pt x="111240" y="242320"/>
                  <a:pt x="112795" y="241546"/>
                  <a:pt x="114351" y="241546"/>
                </a:cubicBezTo>
                <a:close/>
                <a:moveTo>
                  <a:pt x="74094" y="241546"/>
                </a:moveTo>
                <a:lnTo>
                  <a:pt x="78187" y="241546"/>
                </a:lnTo>
                <a:lnTo>
                  <a:pt x="78187" y="267585"/>
                </a:lnTo>
                <a:lnTo>
                  <a:pt x="74094" y="267585"/>
                </a:lnTo>
                <a:close/>
                <a:moveTo>
                  <a:pt x="38211" y="241546"/>
                </a:moveTo>
                <a:cubicBezTo>
                  <a:pt x="39766" y="241546"/>
                  <a:pt x="41063" y="242320"/>
                  <a:pt x="42359" y="243351"/>
                </a:cubicBezTo>
                <a:cubicBezTo>
                  <a:pt x="43655" y="244382"/>
                  <a:pt x="44174" y="245671"/>
                  <a:pt x="44174" y="247734"/>
                </a:cubicBezTo>
                <a:lnTo>
                  <a:pt x="44174" y="261656"/>
                </a:lnTo>
                <a:cubicBezTo>
                  <a:pt x="44174" y="263460"/>
                  <a:pt x="43655" y="265007"/>
                  <a:pt x="42359" y="266038"/>
                </a:cubicBezTo>
                <a:cubicBezTo>
                  <a:pt x="41063" y="267070"/>
                  <a:pt x="39766" y="267585"/>
                  <a:pt x="38211" y="267585"/>
                </a:cubicBezTo>
                <a:cubicBezTo>
                  <a:pt x="36655" y="267585"/>
                  <a:pt x="35359" y="267070"/>
                  <a:pt x="34063" y="266038"/>
                </a:cubicBezTo>
                <a:cubicBezTo>
                  <a:pt x="33026" y="265007"/>
                  <a:pt x="32248" y="263460"/>
                  <a:pt x="32248" y="261656"/>
                </a:cubicBezTo>
                <a:lnTo>
                  <a:pt x="32248" y="247734"/>
                </a:lnTo>
                <a:cubicBezTo>
                  <a:pt x="32248" y="245671"/>
                  <a:pt x="33026" y="244382"/>
                  <a:pt x="34063" y="243351"/>
                </a:cubicBezTo>
                <a:cubicBezTo>
                  <a:pt x="35359" y="242320"/>
                  <a:pt x="36655" y="241546"/>
                  <a:pt x="38211" y="241546"/>
                </a:cubicBezTo>
                <a:close/>
                <a:moveTo>
                  <a:pt x="532028" y="200297"/>
                </a:moveTo>
                <a:cubicBezTo>
                  <a:pt x="530732" y="200297"/>
                  <a:pt x="530213" y="201069"/>
                  <a:pt x="530213" y="202099"/>
                </a:cubicBezTo>
                <a:lnTo>
                  <a:pt x="530213" y="217553"/>
                </a:lnTo>
                <a:cubicBezTo>
                  <a:pt x="530213" y="218583"/>
                  <a:pt x="530732" y="219356"/>
                  <a:pt x="532028" y="219356"/>
                </a:cubicBezTo>
                <a:cubicBezTo>
                  <a:pt x="533065" y="219356"/>
                  <a:pt x="533843" y="218583"/>
                  <a:pt x="533843" y="217553"/>
                </a:cubicBezTo>
                <a:lnTo>
                  <a:pt x="533843" y="202099"/>
                </a:lnTo>
                <a:cubicBezTo>
                  <a:pt x="533843" y="201069"/>
                  <a:pt x="533065" y="200297"/>
                  <a:pt x="532028" y="200297"/>
                </a:cubicBezTo>
                <a:close/>
                <a:moveTo>
                  <a:pt x="76410" y="200297"/>
                </a:moveTo>
                <a:cubicBezTo>
                  <a:pt x="75124" y="200297"/>
                  <a:pt x="74610" y="201069"/>
                  <a:pt x="74610" y="202099"/>
                </a:cubicBezTo>
                <a:lnTo>
                  <a:pt x="74610" y="217553"/>
                </a:lnTo>
                <a:cubicBezTo>
                  <a:pt x="74610" y="218583"/>
                  <a:pt x="75124" y="219356"/>
                  <a:pt x="76410" y="219356"/>
                </a:cubicBezTo>
                <a:cubicBezTo>
                  <a:pt x="77439" y="219356"/>
                  <a:pt x="77953" y="218583"/>
                  <a:pt x="77953" y="217553"/>
                </a:cubicBezTo>
                <a:lnTo>
                  <a:pt x="77953" y="202099"/>
                </a:lnTo>
                <a:cubicBezTo>
                  <a:pt x="77953" y="201069"/>
                  <a:pt x="77439" y="200297"/>
                  <a:pt x="76410" y="200297"/>
                </a:cubicBezTo>
                <a:close/>
                <a:moveTo>
                  <a:pt x="567910" y="196948"/>
                </a:moveTo>
                <a:lnTo>
                  <a:pt x="572073" y="196948"/>
                </a:lnTo>
                <a:lnTo>
                  <a:pt x="572073" y="222704"/>
                </a:lnTo>
                <a:lnTo>
                  <a:pt x="567910" y="222704"/>
                </a:lnTo>
                <a:close/>
                <a:moveTo>
                  <a:pt x="532028" y="196948"/>
                </a:moveTo>
                <a:cubicBezTo>
                  <a:pt x="533584" y="196948"/>
                  <a:pt x="534880" y="197463"/>
                  <a:pt x="536176" y="198494"/>
                </a:cubicBezTo>
                <a:cubicBezTo>
                  <a:pt x="537213" y="199524"/>
                  <a:pt x="537991" y="201069"/>
                  <a:pt x="537991" y="202872"/>
                </a:cubicBezTo>
                <a:lnTo>
                  <a:pt x="537991" y="216780"/>
                </a:lnTo>
                <a:cubicBezTo>
                  <a:pt x="537991" y="218583"/>
                  <a:pt x="537213" y="220129"/>
                  <a:pt x="536176" y="221159"/>
                </a:cubicBezTo>
                <a:cubicBezTo>
                  <a:pt x="534880" y="222189"/>
                  <a:pt x="533584" y="222704"/>
                  <a:pt x="532028" y="222704"/>
                </a:cubicBezTo>
                <a:cubicBezTo>
                  <a:pt x="530473" y="222704"/>
                  <a:pt x="528917" y="222189"/>
                  <a:pt x="527880" y="221159"/>
                </a:cubicBezTo>
                <a:cubicBezTo>
                  <a:pt x="526584" y="220129"/>
                  <a:pt x="526065" y="218583"/>
                  <a:pt x="526065" y="216780"/>
                </a:cubicBezTo>
                <a:lnTo>
                  <a:pt x="526065" y="202872"/>
                </a:lnTo>
                <a:cubicBezTo>
                  <a:pt x="526065" y="201069"/>
                  <a:pt x="526584" y="199524"/>
                  <a:pt x="527880" y="198494"/>
                </a:cubicBezTo>
                <a:cubicBezTo>
                  <a:pt x="528917" y="197463"/>
                  <a:pt x="530473" y="196948"/>
                  <a:pt x="532028" y="196948"/>
                </a:cubicBezTo>
                <a:close/>
                <a:moveTo>
                  <a:pt x="491770" y="196948"/>
                </a:moveTo>
                <a:lnTo>
                  <a:pt x="495863" y="196948"/>
                </a:lnTo>
                <a:lnTo>
                  <a:pt x="495863" y="222704"/>
                </a:lnTo>
                <a:lnTo>
                  <a:pt x="491770" y="222704"/>
                </a:lnTo>
                <a:close/>
                <a:moveTo>
                  <a:pt x="453806" y="196948"/>
                </a:moveTo>
                <a:lnTo>
                  <a:pt x="457969" y="196948"/>
                </a:lnTo>
                <a:lnTo>
                  <a:pt x="457969" y="222704"/>
                </a:lnTo>
                <a:lnTo>
                  <a:pt x="453806" y="222704"/>
                </a:lnTo>
                <a:close/>
                <a:moveTo>
                  <a:pt x="150234" y="196948"/>
                </a:moveTo>
                <a:lnTo>
                  <a:pt x="154397" y="196948"/>
                </a:lnTo>
                <a:lnTo>
                  <a:pt x="154397" y="222704"/>
                </a:lnTo>
                <a:lnTo>
                  <a:pt x="150234" y="222704"/>
                </a:lnTo>
                <a:close/>
                <a:moveTo>
                  <a:pt x="112270" y="196948"/>
                </a:moveTo>
                <a:lnTo>
                  <a:pt x="116433" y="196948"/>
                </a:lnTo>
                <a:lnTo>
                  <a:pt x="116433" y="222704"/>
                </a:lnTo>
                <a:lnTo>
                  <a:pt x="112270" y="222704"/>
                </a:lnTo>
                <a:close/>
                <a:moveTo>
                  <a:pt x="76410" y="196948"/>
                </a:moveTo>
                <a:cubicBezTo>
                  <a:pt x="77953" y="196948"/>
                  <a:pt x="79239" y="197463"/>
                  <a:pt x="80268" y="198494"/>
                </a:cubicBezTo>
                <a:cubicBezTo>
                  <a:pt x="81553" y="199524"/>
                  <a:pt x="82068" y="201069"/>
                  <a:pt x="82068" y="202872"/>
                </a:cubicBezTo>
                <a:lnTo>
                  <a:pt x="82068" y="216780"/>
                </a:lnTo>
                <a:cubicBezTo>
                  <a:pt x="82068" y="218583"/>
                  <a:pt x="81553" y="220129"/>
                  <a:pt x="80268" y="221159"/>
                </a:cubicBezTo>
                <a:cubicBezTo>
                  <a:pt x="79239" y="222189"/>
                  <a:pt x="77953" y="222704"/>
                  <a:pt x="76410" y="222704"/>
                </a:cubicBezTo>
                <a:cubicBezTo>
                  <a:pt x="74610" y="222704"/>
                  <a:pt x="73324" y="222189"/>
                  <a:pt x="72038" y="221159"/>
                </a:cubicBezTo>
                <a:cubicBezTo>
                  <a:pt x="71009" y="220129"/>
                  <a:pt x="70495" y="218583"/>
                  <a:pt x="70495" y="216780"/>
                </a:cubicBezTo>
                <a:lnTo>
                  <a:pt x="70495" y="202872"/>
                </a:lnTo>
                <a:cubicBezTo>
                  <a:pt x="70495" y="201069"/>
                  <a:pt x="71009" y="199524"/>
                  <a:pt x="72038" y="198494"/>
                </a:cubicBezTo>
                <a:cubicBezTo>
                  <a:pt x="73324" y="197463"/>
                  <a:pt x="74610" y="196948"/>
                  <a:pt x="76410" y="196948"/>
                </a:cubicBezTo>
                <a:close/>
                <a:moveTo>
                  <a:pt x="36129" y="196948"/>
                </a:moveTo>
                <a:lnTo>
                  <a:pt x="40292" y="196948"/>
                </a:lnTo>
                <a:lnTo>
                  <a:pt x="40292" y="222704"/>
                </a:lnTo>
                <a:lnTo>
                  <a:pt x="36129" y="222704"/>
                </a:lnTo>
                <a:close/>
                <a:moveTo>
                  <a:pt x="569992" y="154641"/>
                </a:moveTo>
                <a:cubicBezTo>
                  <a:pt x="568955" y="154641"/>
                  <a:pt x="568177" y="155413"/>
                  <a:pt x="568177" y="156443"/>
                </a:cubicBezTo>
                <a:lnTo>
                  <a:pt x="568177" y="171897"/>
                </a:lnTo>
                <a:cubicBezTo>
                  <a:pt x="568177" y="172927"/>
                  <a:pt x="568955" y="173700"/>
                  <a:pt x="569992" y="173700"/>
                </a:cubicBezTo>
                <a:cubicBezTo>
                  <a:pt x="571289" y="173700"/>
                  <a:pt x="571807" y="172927"/>
                  <a:pt x="571807" y="171897"/>
                </a:cubicBezTo>
                <a:lnTo>
                  <a:pt x="571807" y="156443"/>
                </a:lnTo>
                <a:cubicBezTo>
                  <a:pt x="571807" y="155413"/>
                  <a:pt x="571289" y="154641"/>
                  <a:pt x="569992" y="154641"/>
                </a:cubicBezTo>
                <a:close/>
                <a:moveTo>
                  <a:pt x="532028" y="154641"/>
                </a:moveTo>
                <a:cubicBezTo>
                  <a:pt x="530732" y="154641"/>
                  <a:pt x="530213" y="155413"/>
                  <a:pt x="530213" y="156443"/>
                </a:cubicBezTo>
                <a:lnTo>
                  <a:pt x="530213" y="171897"/>
                </a:lnTo>
                <a:cubicBezTo>
                  <a:pt x="530213" y="172927"/>
                  <a:pt x="530732" y="173700"/>
                  <a:pt x="532028" y="173700"/>
                </a:cubicBezTo>
                <a:cubicBezTo>
                  <a:pt x="533065" y="173700"/>
                  <a:pt x="533843" y="172927"/>
                  <a:pt x="533843" y="171897"/>
                </a:cubicBezTo>
                <a:lnTo>
                  <a:pt x="533843" y="156443"/>
                </a:lnTo>
                <a:cubicBezTo>
                  <a:pt x="533843" y="155413"/>
                  <a:pt x="533065" y="154641"/>
                  <a:pt x="532028" y="154641"/>
                </a:cubicBezTo>
                <a:close/>
                <a:moveTo>
                  <a:pt x="493817" y="154641"/>
                </a:moveTo>
                <a:cubicBezTo>
                  <a:pt x="492786" y="154641"/>
                  <a:pt x="492013" y="155413"/>
                  <a:pt x="492013" y="156443"/>
                </a:cubicBezTo>
                <a:lnTo>
                  <a:pt x="492013" y="171897"/>
                </a:lnTo>
                <a:cubicBezTo>
                  <a:pt x="492013" y="172927"/>
                  <a:pt x="492786" y="173700"/>
                  <a:pt x="493817" y="173700"/>
                </a:cubicBezTo>
                <a:cubicBezTo>
                  <a:pt x="495105" y="173700"/>
                  <a:pt x="495621" y="172927"/>
                  <a:pt x="495621" y="171897"/>
                </a:cubicBezTo>
                <a:lnTo>
                  <a:pt x="495621" y="156443"/>
                </a:lnTo>
                <a:cubicBezTo>
                  <a:pt x="495621" y="155413"/>
                  <a:pt x="495105" y="154641"/>
                  <a:pt x="493817" y="154641"/>
                </a:cubicBezTo>
                <a:close/>
                <a:moveTo>
                  <a:pt x="455888" y="154641"/>
                </a:moveTo>
                <a:cubicBezTo>
                  <a:pt x="454592" y="154641"/>
                  <a:pt x="454073" y="155413"/>
                  <a:pt x="454073" y="156443"/>
                </a:cubicBezTo>
                <a:lnTo>
                  <a:pt x="454073" y="171897"/>
                </a:lnTo>
                <a:cubicBezTo>
                  <a:pt x="454073" y="172927"/>
                  <a:pt x="454592" y="173700"/>
                  <a:pt x="455888" y="173700"/>
                </a:cubicBezTo>
                <a:cubicBezTo>
                  <a:pt x="456925" y="173700"/>
                  <a:pt x="457703" y="172927"/>
                  <a:pt x="457703" y="171897"/>
                </a:cubicBezTo>
                <a:lnTo>
                  <a:pt x="457703" y="156443"/>
                </a:lnTo>
                <a:cubicBezTo>
                  <a:pt x="457703" y="155413"/>
                  <a:pt x="456925" y="154641"/>
                  <a:pt x="455888" y="154641"/>
                </a:cubicBezTo>
                <a:close/>
                <a:moveTo>
                  <a:pt x="114351" y="154641"/>
                </a:moveTo>
                <a:cubicBezTo>
                  <a:pt x="113054" y="154641"/>
                  <a:pt x="112536" y="155413"/>
                  <a:pt x="112536" y="156443"/>
                </a:cubicBezTo>
                <a:lnTo>
                  <a:pt x="112536" y="171897"/>
                </a:lnTo>
                <a:cubicBezTo>
                  <a:pt x="112536" y="172927"/>
                  <a:pt x="113054" y="173700"/>
                  <a:pt x="114351" y="173700"/>
                </a:cubicBezTo>
                <a:cubicBezTo>
                  <a:pt x="115388" y="173700"/>
                  <a:pt x="116166" y="172927"/>
                  <a:pt x="116166" y="171897"/>
                </a:cubicBezTo>
                <a:lnTo>
                  <a:pt x="116166" y="156443"/>
                </a:lnTo>
                <a:cubicBezTo>
                  <a:pt x="116166" y="155413"/>
                  <a:pt x="115388" y="154641"/>
                  <a:pt x="114351" y="154641"/>
                </a:cubicBezTo>
                <a:close/>
                <a:moveTo>
                  <a:pt x="76410" y="154641"/>
                </a:moveTo>
                <a:cubicBezTo>
                  <a:pt x="75124" y="154641"/>
                  <a:pt x="74610" y="155413"/>
                  <a:pt x="74610" y="156443"/>
                </a:cubicBezTo>
                <a:lnTo>
                  <a:pt x="74610" y="171897"/>
                </a:lnTo>
                <a:cubicBezTo>
                  <a:pt x="74610" y="172927"/>
                  <a:pt x="75124" y="173700"/>
                  <a:pt x="76410" y="173700"/>
                </a:cubicBezTo>
                <a:cubicBezTo>
                  <a:pt x="77439" y="173700"/>
                  <a:pt x="77953" y="172927"/>
                  <a:pt x="77953" y="171897"/>
                </a:cubicBezTo>
                <a:lnTo>
                  <a:pt x="77953" y="156443"/>
                </a:lnTo>
                <a:cubicBezTo>
                  <a:pt x="77953" y="155413"/>
                  <a:pt x="77439" y="154641"/>
                  <a:pt x="76410" y="154641"/>
                </a:cubicBezTo>
                <a:close/>
                <a:moveTo>
                  <a:pt x="38211" y="154641"/>
                </a:moveTo>
                <a:cubicBezTo>
                  <a:pt x="36914" y="154641"/>
                  <a:pt x="36396" y="155413"/>
                  <a:pt x="36396" y="156443"/>
                </a:cubicBezTo>
                <a:lnTo>
                  <a:pt x="36396" y="171897"/>
                </a:lnTo>
                <a:cubicBezTo>
                  <a:pt x="36396" y="172927"/>
                  <a:pt x="37174" y="173700"/>
                  <a:pt x="38211" y="173700"/>
                </a:cubicBezTo>
                <a:cubicBezTo>
                  <a:pt x="39507" y="173700"/>
                  <a:pt x="40026" y="172927"/>
                  <a:pt x="40026" y="171897"/>
                </a:cubicBezTo>
                <a:lnTo>
                  <a:pt x="40026" y="156443"/>
                </a:lnTo>
                <a:cubicBezTo>
                  <a:pt x="40026" y="155413"/>
                  <a:pt x="39507" y="154641"/>
                  <a:pt x="38211" y="154641"/>
                </a:cubicBezTo>
                <a:close/>
                <a:moveTo>
                  <a:pt x="569992" y="151292"/>
                </a:moveTo>
                <a:cubicBezTo>
                  <a:pt x="571548" y="151292"/>
                  <a:pt x="572844" y="151807"/>
                  <a:pt x="574140" y="152838"/>
                </a:cubicBezTo>
                <a:cubicBezTo>
                  <a:pt x="575437" y="153868"/>
                  <a:pt x="575955" y="155413"/>
                  <a:pt x="575955" y="157216"/>
                </a:cubicBezTo>
                <a:lnTo>
                  <a:pt x="575955" y="171124"/>
                </a:lnTo>
                <a:cubicBezTo>
                  <a:pt x="575955" y="173185"/>
                  <a:pt x="575437" y="174473"/>
                  <a:pt x="574140" y="175503"/>
                </a:cubicBezTo>
                <a:cubicBezTo>
                  <a:pt x="573103" y="176533"/>
                  <a:pt x="571548" y="177048"/>
                  <a:pt x="569992" y="177048"/>
                </a:cubicBezTo>
                <a:cubicBezTo>
                  <a:pt x="568437" y="177048"/>
                  <a:pt x="567140" y="176533"/>
                  <a:pt x="565844" y="175503"/>
                </a:cubicBezTo>
                <a:cubicBezTo>
                  <a:pt x="564807" y="174473"/>
                  <a:pt x="564029" y="173185"/>
                  <a:pt x="564029" y="171124"/>
                </a:cubicBezTo>
                <a:lnTo>
                  <a:pt x="564029" y="157216"/>
                </a:lnTo>
                <a:cubicBezTo>
                  <a:pt x="564029" y="155413"/>
                  <a:pt x="564807" y="153868"/>
                  <a:pt x="565844" y="152838"/>
                </a:cubicBezTo>
                <a:cubicBezTo>
                  <a:pt x="567140" y="151807"/>
                  <a:pt x="568437" y="151292"/>
                  <a:pt x="569992" y="151292"/>
                </a:cubicBezTo>
                <a:close/>
                <a:moveTo>
                  <a:pt x="532028" y="151292"/>
                </a:moveTo>
                <a:cubicBezTo>
                  <a:pt x="533584" y="151292"/>
                  <a:pt x="534880" y="151807"/>
                  <a:pt x="536176" y="152838"/>
                </a:cubicBezTo>
                <a:cubicBezTo>
                  <a:pt x="537213" y="153868"/>
                  <a:pt x="537991" y="155413"/>
                  <a:pt x="537991" y="157216"/>
                </a:cubicBezTo>
                <a:lnTo>
                  <a:pt x="537991" y="171124"/>
                </a:lnTo>
                <a:cubicBezTo>
                  <a:pt x="537991" y="173185"/>
                  <a:pt x="537213" y="174473"/>
                  <a:pt x="536176" y="175503"/>
                </a:cubicBezTo>
                <a:cubicBezTo>
                  <a:pt x="534880" y="176533"/>
                  <a:pt x="533584" y="177048"/>
                  <a:pt x="532028" y="177048"/>
                </a:cubicBezTo>
                <a:cubicBezTo>
                  <a:pt x="530473" y="177048"/>
                  <a:pt x="528917" y="176533"/>
                  <a:pt x="527880" y="175503"/>
                </a:cubicBezTo>
                <a:cubicBezTo>
                  <a:pt x="526584" y="174473"/>
                  <a:pt x="526065" y="173185"/>
                  <a:pt x="526065" y="171124"/>
                </a:cubicBezTo>
                <a:lnTo>
                  <a:pt x="526065" y="157216"/>
                </a:lnTo>
                <a:cubicBezTo>
                  <a:pt x="526065" y="155413"/>
                  <a:pt x="526584" y="153868"/>
                  <a:pt x="527880" y="152838"/>
                </a:cubicBezTo>
                <a:cubicBezTo>
                  <a:pt x="528917" y="151807"/>
                  <a:pt x="530473" y="151292"/>
                  <a:pt x="532028" y="151292"/>
                </a:cubicBezTo>
                <a:close/>
                <a:moveTo>
                  <a:pt x="493817" y="151292"/>
                </a:moveTo>
                <a:cubicBezTo>
                  <a:pt x="495363" y="151292"/>
                  <a:pt x="496909" y="151807"/>
                  <a:pt x="497940" y="152838"/>
                </a:cubicBezTo>
                <a:cubicBezTo>
                  <a:pt x="499229" y="153868"/>
                  <a:pt x="499744" y="155413"/>
                  <a:pt x="499744" y="157216"/>
                </a:cubicBezTo>
                <a:lnTo>
                  <a:pt x="499744" y="171124"/>
                </a:lnTo>
                <a:cubicBezTo>
                  <a:pt x="499744" y="173185"/>
                  <a:pt x="499229" y="174473"/>
                  <a:pt x="497940" y="175503"/>
                </a:cubicBezTo>
                <a:cubicBezTo>
                  <a:pt x="496909" y="176533"/>
                  <a:pt x="495363" y="177048"/>
                  <a:pt x="493817" y="177048"/>
                </a:cubicBezTo>
                <a:cubicBezTo>
                  <a:pt x="492270" y="177048"/>
                  <a:pt x="490982" y="176533"/>
                  <a:pt x="489693" y="175503"/>
                </a:cubicBezTo>
                <a:cubicBezTo>
                  <a:pt x="488662" y="174473"/>
                  <a:pt x="487889" y="173185"/>
                  <a:pt x="487889" y="171124"/>
                </a:cubicBezTo>
                <a:lnTo>
                  <a:pt x="487889" y="157216"/>
                </a:lnTo>
                <a:cubicBezTo>
                  <a:pt x="487889" y="155413"/>
                  <a:pt x="488662" y="153868"/>
                  <a:pt x="489693" y="152838"/>
                </a:cubicBezTo>
                <a:cubicBezTo>
                  <a:pt x="490982" y="151807"/>
                  <a:pt x="492270" y="151292"/>
                  <a:pt x="493817" y="151292"/>
                </a:cubicBezTo>
                <a:close/>
                <a:moveTo>
                  <a:pt x="455888" y="151292"/>
                </a:moveTo>
                <a:cubicBezTo>
                  <a:pt x="457444" y="151292"/>
                  <a:pt x="458740" y="151807"/>
                  <a:pt x="460036" y="152838"/>
                </a:cubicBezTo>
                <a:cubicBezTo>
                  <a:pt x="461073" y="153868"/>
                  <a:pt x="461851" y="155413"/>
                  <a:pt x="461851" y="157216"/>
                </a:cubicBezTo>
                <a:lnTo>
                  <a:pt x="461851" y="171124"/>
                </a:lnTo>
                <a:cubicBezTo>
                  <a:pt x="461851" y="173185"/>
                  <a:pt x="461073" y="174473"/>
                  <a:pt x="460036" y="175503"/>
                </a:cubicBezTo>
                <a:cubicBezTo>
                  <a:pt x="458740" y="176533"/>
                  <a:pt x="457444" y="177048"/>
                  <a:pt x="455888" y="177048"/>
                </a:cubicBezTo>
                <a:cubicBezTo>
                  <a:pt x="454333" y="177048"/>
                  <a:pt x="452777" y="176533"/>
                  <a:pt x="451740" y="175503"/>
                </a:cubicBezTo>
                <a:cubicBezTo>
                  <a:pt x="450444" y="174473"/>
                  <a:pt x="449925" y="173185"/>
                  <a:pt x="449925" y="171124"/>
                </a:cubicBezTo>
                <a:lnTo>
                  <a:pt x="449925" y="157216"/>
                </a:lnTo>
                <a:cubicBezTo>
                  <a:pt x="449925" y="155413"/>
                  <a:pt x="450444" y="153868"/>
                  <a:pt x="451740" y="152838"/>
                </a:cubicBezTo>
                <a:cubicBezTo>
                  <a:pt x="452777" y="151807"/>
                  <a:pt x="454333" y="151292"/>
                  <a:pt x="455888" y="151292"/>
                </a:cubicBezTo>
                <a:close/>
                <a:moveTo>
                  <a:pt x="152323" y="151292"/>
                </a:moveTo>
                <a:cubicBezTo>
                  <a:pt x="152842" y="151292"/>
                  <a:pt x="153102" y="151550"/>
                  <a:pt x="153621" y="151550"/>
                </a:cubicBezTo>
                <a:cubicBezTo>
                  <a:pt x="153361" y="152840"/>
                  <a:pt x="153102" y="154131"/>
                  <a:pt x="153102" y="155421"/>
                </a:cubicBezTo>
                <a:cubicBezTo>
                  <a:pt x="152842" y="155163"/>
                  <a:pt x="152842" y="154647"/>
                  <a:pt x="152323" y="154647"/>
                </a:cubicBezTo>
                <a:cubicBezTo>
                  <a:pt x="151285" y="154647"/>
                  <a:pt x="150506" y="155421"/>
                  <a:pt x="150506" y="156453"/>
                </a:cubicBezTo>
                <a:lnTo>
                  <a:pt x="150506" y="171935"/>
                </a:lnTo>
                <a:cubicBezTo>
                  <a:pt x="150506" y="172709"/>
                  <a:pt x="151285" y="172709"/>
                  <a:pt x="151804" y="172967"/>
                </a:cubicBezTo>
                <a:lnTo>
                  <a:pt x="151804" y="176837"/>
                </a:lnTo>
                <a:cubicBezTo>
                  <a:pt x="150506" y="176837"/>
                  <a:pt x="149208" y="176579"/>
                  <a:pt x="148170" y="175547"/>
                </a:cubicBezTo>
                <a:cubicBezTo>
                  <a:pt x="147131" y="174515"/>
                  <a:pt x="146353" y="172967"/>
                  <a:pt x="146353" y="171161"/>
                </a:cubicBezTo>
                <a:lnTo>
                  <a:pt x="146353" y="157227"/>
                </a:lnTo>
                <a:cubicBezTo>
                  <a:pt x="146353" y="155421"/>
                  <a:pt x="147131" y="153873"/>
                  <a:pt x="148170" y="152840"/>
                </a:cubicBezTo>
                <a:cubicBezTo>
                  <a:pt x="149468" y="151808"/>
                  <a:pt x="150765" y="151292"/>
                  <a:pt x="152323" y="151292"/>
                </a:cubicBezTo>
                <a:close/>
                <a:moveTo>
                  <a:pt x="114351" y="151292"/>
                </a:moveTo>
                <a:cubicBezTo>
                  <a:pt x="115906" y="151292"/>
                  <a:pt x="117203" y="151807"/>
                  <a:pt x="118499" y="152838"/>
                </a:cubicBezTo>
                <a:cubicBezTo>
                  <a:pt x="119795" y="153868"/>
                  <a:pt x="120314" y="155413"/>
                  <a:pt x="120314" y="157216"/>
                </a:cubicBezTo>
                <a:lnTo>
                  <a:pt x="120314" y="171124"/>
                </a:lnTo>
                <a:cubicBezTo>
                  <a:pt x="120314" y="173185"/>
                  <a:pt x="119536" y="174473"/>
                  <a:pt x="118499" y="175503"/>
                </a:cubicBezTo>
                <a:cubicBezTo>
                  <a:pt x="117203" y="176533"/>
                  <a:pt x="115906" y="177048"/>
                  <a:pt x="114351" y="177048"/>
                </a:cubicBezTo>
                <a:cubicBezTo>
                  <a:pt x="112795" y="177048"/>
                  <a:pt x="111240" y="176533"/>
                  <a:pt x="110203" y="175503"/>
                </a:cubicBezTo>
                <a:cubicBezTo>
                  <a:pt x="108906" y="174473"/>
                  <a:pt x="108388" y="173185"/>
                  <a:pt x="108388" y="171124"/>
                </a:cubicBezTo>
                <a:lnTo>
                  <a:pt x="108388" y="157216"/>
                </a:lnTo>
                <a:cubicBezTo>
                  <a:pt x="108388" y="155413"/>
                  <a:pt x="108906" y="153868"/>
                  <a:pt x="110203" y="152838"/>
                </a:cubicBezTo>
                <a:cubicBezTo>
                  <a:pt x="111240" y="151807"/>
                  <a:pt x="112795" y="151292"/>
                  <a:pt x="114351" y="151292"/>
                </a:cubicBezTo>
                <a:close/>
                <a:moveTo>
                  <a:pt x="76410" y="151292"/>
                </a:moveTo>
                <a:cubicBezTo>
                  <a:pt x="77953" y="151292"/>
                  <a:pt x="79239" y="151807"/>
                  <a:pt x="80268" y="152838"/>
                </a:cubicBezTo>
                <a:cubicBezTo>
                  <a:pt x="81553" y="153868"/>
                  <a:pt x="82068" y="155413"/>
                  <a:pt x="82068" y="157216"/>
                </a:cubicBezTo>
                <a:lnTo>
                  <a:pt x="82068" y="171124"/>
                </a:lnTo>
                <a:cubicBezTo>
                  <a:pt x="82068" y="173185"/>
                  <a:pt x="81553" y="174473"/>
                  <a:pt x="80268" y="175503"/>
                </a:cubicBezTo>
                <a:cubicBezTo>
                  <a:pt x="79239" y="176533"/>
                  <a:pt x="77953" y="177048"/>
                  <a:pt x="76410" y="177048"/>
                </a:cubicBezTo>
                <a:cubicBezTo>
                  <a:pt x="74610" y="177048"/>
                  <a:pt x="73324" y="176533"/>
                  <a:pt x="72038" y="175503"/>
                </a:cubicBezTo>
                <a:cubicBezTo>
                  <a:pt x="71009" y="174473"/>
                  <a:pt x="70495" y="173185"/>
                  <a:pt x="70495" y="171124"/>
                </a:cubicBezTo>
                <a:lnTo>
                  <a:pt x="70495" y="157216"/>
                </a:lnTo>
                <a:cubicBezTo>
                  <a:pt x="70495" y="155413"/>
                  <a:pt x="71009" y="153868"/>
                  <a:pt x="72038" y="152838"/>
                </a:cubicBezTo>
                <a:cubicBezTo>
                  <a:pt x="73324" y="151807"/>
                  <a:pt x="74610" y="151292"/>
                  <a:pt x="76410" y="151292"/>
                </a:cubicBezTo>
                <a:close/>
                <a:moveTo>
                  <a:pt x="38211" y="151292"/>
                </a:moveTo>
                <a:cubicBezTo>
                  <a:pt x="39766" y="151292"/>
                  <a:pt x="41063" y="151807"/>
                  <a:pt x="42359" y="152838"/>
                </a:cubicBezTo>
                <a:cubicBezTo>
                  <a:pt x="43655" y="153868"/>
                  <a:pt x="44174" y="155413"/>
                  <a:pt x="44174" y="157216"/>
                </a:cubicBezTo>
                <a:lnTo>
                  <a:pt x="44174" y="171124"/>
                </a:lnTo>
                <a:cubicBezTo>
                  <a:pt x="44174" y="173185"/>
                  <a:pt x="43655" y="174473"/>
                  <a:pt x="42359" y="175503"/>
                </a:cubicBezTo>
                <a:cubicBezTo>
                  <a:pt x="41063" y="176533"/>
                  <a:pt x="39766" y="177048"/>
                  <a:pt x="38211" y="177048"/>
                </a:cubicBezTo>
                <a:cubicBezTo>
                  <a:pt x="36655" y="177048"/>
                  <a:pt x="35359" y="176533"/>
                  <a:pt x="34063" y="175503"/>
                </a:cubicBezTo>
                <a:cubicBezTo>
                  <a:pt x="33026" y="174473"/>
                  <a:pt x="32248" y="173185"/>
                  <a:pt x="32248" y="171124"/>
                </a:cubicBezTo>
                <a:lnTo>
                  <a:pt x="32248" y="157216"/>
                </a:lnTo>
                <a:cubicBezTo>
                  <a:pt x="32248" y="155413"/>
                  <a:pt x="33026" y="153868"/>
                  <a:pt x="34063" y="152838"/>
                </a:cubicBezTo>
                <a:cubicBezTo>
                  <a:pt x="35359" y="151807"/>
                  <a:pt x="36655" y="151292"/>
                  <a:pt x="38211" y="151292"/>
                </a:cubicBezTo>
                <a:close/>
                <a:moveTo>
                  <a:pt x="569992" y="109313"/>
                </a:moveTo>
                <a:cubicBezTo>
                  <a:pt x="568955" y="109313"/>
                  <a:pt x="568177" y="109828"/>
                  <a:pt x="568177" y="110858"/>
                </a:cubicBezTo>
                <a:lnTo>
                  <a:pt x="568177" y="126312"/>
                </a:lnTo>
                <a:cubicBezTo>
                  <a:pt x="568177" y="127600"/>
                  <a:pt x="568955" y="128115"/>
                  <a:pt x="569992" y="128115"/>
                </a:cubicBezTo>
                <a:cubicBezTo>
                  <a:pt x="571289" y="128115"/>
                  <a:pt x="571807" y="127600"/>
                  <a:pt x="571807" y="126312"/>
                </a:cubicBezTo>
                <a:lnTo>
                  <a:pt x="571807" y="110858"/>
                </a:lnTo>
                <a:cubicBezTo>
                  <a:pt x="571807" y="109828"/>
                  <a:pt x="571289" y="109313"/>
                  <a:pt x="569992" y="109313"/>
                </a:cubicBezTo>
                <a:close/>
                <a:moveTo>
                  <a:pt x="493817" y="109313"/>
                </a:moveTo>
                <a:cubicBezTo>
                  <a:pt x="492786" y="109313"/>
                  <a:pt x="492013" y="109828"/>
                  <a:pt x="492013" y="110858"/>
                </a:cubicBezTo>
                <a:lnTo>
                  <a:pt x="492013" y="126312"/>
                </a:lnTo>
                <a:cubicBezTo>
                  <a:pt x="492013" y="127600"/>
                  <a:pt x="492786" y="128115"/>
                  <a:pt x="493817" y="128115"/>
                </a:cubicBezTo>
                <a:cubicBezTo>
                  <a:pt x="495105" y="128115"/>
                  <a:pt x="495621" y="127600"/>
                  <a:pt x="495621" y="126312"/>
                </a:cubicBezTo>
                <a:lnTo>
                  <a:pt x="495621" y="110858"/>
                </a:lnTo>
                <a:cubicBezTo>
                  <a:pt x="495621" y="109828"/>
                  <a:pt x="495105" y="109313"/>
                  <a:pt x="493817" y="109313"/>
                </a:cubicBezTo>
                <a:close/>
                <a:moveTo>
                  <a:pt x="455888" y="109313"/>
                </a:moveTo>
                <a:cubicBezTo>
                  <a:pt x="454592" y="109313"/>
                  <a:pt x="454073" y="109828"/>
                  <a:pt x="454073" y="110858"/>
                </a:cubicBezTo>
                <a:lnTo>
                  <a:pt x="454073" y="126312"/>
                </a:lnTo>
                <a:cubicBezTo>
                  <a:pt x="454073" y="127600"/>
                  <a:pt x="454592" y="128115"/>
                  <a:pt x="455888" y="128115"/>
                </a:cubicBezTo>
                <a:cubicBezTo>
                  <a:pt x="456925" y="128115"/>
                  <a:pt x="457703" y="127600"/>
                  <a:pt x="457703" y="126312"/>
                </a:cubicBezTo>
                <a:lnTo>
                  <a:pt x="457703" y="110858"/>
                </a:lnTo>
                <a:cubicBezTo>
                  <a:pt x="457703" y="109828"/>
                  <a:pt x="456925" y="109313"/>
                  <a:pt x="455888" y="109313"/>
                </a:cubicBezTo>
                <a:close/>
                <a:moveTo>
                  <a:pt x="152280" y="109313"/>
                </a:moveTo>
                <a:cubicBezTo>
                  <a:pt x="151249" y="109313"/>
                  <a:pt x="150476" y="109828"/>
                  <a:pt x="150476" y="110858"/>
                </a:cubicBezTo>
                <a:lnTo>
                  <a:pt x="150476" y="126312"/>
                </a:lnTo>
                <a:cubicBezTo>
                  <a:pt x="150476" y="127600"/>
                  <a:pt x="151249" y="128115"/>
                  <a:pt x="152280" y="128115"/>
                </a:cubicBezTo>
                <a:cubicBezTo>
                  <a:pt x="153569" y="128115"/>
                  <a:pt x="154084" y="127600"/>
                  <a:pt x="154084" y="126312"/>
                </a:cubicBezTo>
                <a:lnTo>
                  <a:pt x="154084" y="110858"/>
                </a:lnTo>
                <a:cubicBezTo>
                  <a:pt x="154084" y="109828"/>
                  <a:pt x="153569" y="109313"/>
                  <a:pt x="152280" y="109313"/>
                </a:cubicBezTo>
                <a:close/>
                <a:moveTo>
                  <a:pt x="114351" y="109313"/>
                </a:moveTo>
                <a:cubicBezTo>
                  <a:pt x="113054" y="109313"/>
                  <a:pt x="112536" y="109828"/>
                  <a:pt x="112536" y="110858"/>
                </a:cubicBezTo>
                <a:lnTo>
                  <a:pt x="112536" y="126312"/>
                </a:lnTo>
                <a:cubicBezTo>
                  <a:pt x="112536" y="127600"/>
                  <a:pt x="113054" y="128115"/>
                  <a:pt x="114351" y="128115"/>
                </a:cubicBezTo>
                <a:cubicBezTo>
                  <a:pt x="115388" y="128115"/>
                  <a:pt x="116166" y="127600"/>
                  <a:pt x="116166" y="126312"/>
                </a:cubicBezTo>
                <a:lnTo>
                  <a:pt x="116166" y="110858"/>
                </a:lnTo>
                <a:cubicBezTo>
                  <a:pt x="116166" y="109828"/>
                  <a:pt x="115388" y="109313"/>
                  <a:pt x="114351" y="109313"/>
                </a:cubicBezTo>
                <a:close/>
                <a:moveTo>
                  <a:pt x="38211" y="109313"/>
                </a:moveTo>
                <a:cubicBezTo>
                  <a:pt x="36914" y="109313"/>
                  <a:pt x="36396" y="109828"/>
                  <a:pt x="36396" y="110858"/>
                </a:cubicBezTo>
                <a:lnTo>
                  <a:pt x="36396" y="126312"/>
                </a:lnTo>
                <a:cubicBezTo>
                  <a:pt x="36396" y="127600"/>
                  <a:pt x="37174" y="128115"/>
                  <a:pt x="38211" y="128115"/>
                </a:cubicBezTo>
                <a:cubicBezTo>
                  <a:pt x="39507" y="128115"/>
                  <a:pt x="40026" y="127600"/>
                  <a:pt x="40026" y="126312"/>
                </a:cubicBezTo>
                <a:lnTo>
                  <a:pt x="40026" y="110858"/>
                </a:lnTo>
                <a:cubicBezTo>
                  <a:pt x="40026" y="109828"/>
                  <a:pt x="39507" y="109313"/>
                  <a:pt x="38211" y="109313"/>
                </a:cubicBezTo>
                <a:close/>
                <a:moveTo>
                  <a:pt x="417689" y="109310"/>
                </a:moveTo>
                <a:cubicBezTo>
                  <a:pt x="416660" y="109310"/>
                  <a:pt x="415889" y="109824"/>
                  <a:pt x="415889" y="110854"/>
                </a:cubicBezTo>
                <a:lnTo>
                  <a:pt x="415889" y="126292"/>
                </a:lnTo>
                <a:cubicBezTo>
                  <a:pt x="415889" y="127579"/>
                  <a:pt x="416660" y="128093"/>
                  <a:pt x="417689" y="128093"/>
                </a:cubicBezTo>
                <a:cubicBezTo>
                  <a:pt x="418975" y="128093"/>
                  <a:pt x="419489" y="127579"/>
                  <a:pt x="419489" y="126292"/>
                </a:cubicBezTo>
                <a:lnTo>
                  <a:pt x="419489" y="110854"/>
                </a:lnTo>
                <a:cubicBezTo>
                  <a:pt x="419489" y="109824"/>
                  <a:pt x="418975" y="109310"/>
                  <a:pt x="417689" y="109310"/>
                </a:cubicBezTo>
                <a:close/>
                <a:moveTo>
                  <a:pt x="569992" y="105707"/>
                </a:moveTo>
                <a:cubicBezTo>
                  <a:pt x="571548" y="105707"/>
                  <a:pt x="572844" y="106222"/>
                  <a:pt x="574140" y="107253"/>
                </a:cubicBezTo>
                <a:cubicBezTo>
                  <a:pt x="575437" y="108283"/>
                  <a:pt x="575955" y="109828"/>
                  <a:pt x="575955" y="111631"/>
                </a:cubicBezTo>
                <a:lnTo>
                  <a:pt x="575955" y="125797"/>
                </a:lnTo>
                <a:cubicBezTo>
                  <a:pt x="575955" y="127600"/>
                  <a:pt x="575437" y="128888"/>
                  <a:pt x="574140" y="129918"/>
                </a:cubicBezTo>
                <a:cubicBezTo>
                  <a:pt x="573103" y="130948"/>
                  <a:pt x="571548" y="131463"/>
                  <a:pt x="569992" y="131463"/>
                </a:cubicBezTo>
                <a:cubicBezTo>
                  <a:pt x="568437" y="131463"/>
                  <a:pt x="567140" y="130948"/>
                  <a:pt x="565844" y="129918"/>
                </a:cubicBezTo>
                <a:cubicBezTo>
                  <a:pt x="564807" y="128888"/>
                  <a:pt x="564029" y="127600"/>
                  <a:pt x="564029" y="125797"/>
                </a:cubicBezTo>
                <a:lnTo>
                  <a:pt x="564029" y="111631"/>
                </a:lnTo>
                <a:cubicBezTo>
                  <a:pt x="564029" y="109828"/>
                  <a:pt x="564807" y="108283"/>
                  <a:pt x="565844" y="107253"/>
                </a:cubicBezTo>
                <a:cubicBezTo>
                  <a:pt x="567140" y="106222"/>
                  <a:pt x="568437" y="105707"/>
                  <a:pt x="569992" y="105707"/>
                </a:cubicBezTo>
                <a:close/>
                <a:moveTo>
                  <a:pt x="529946" y="105707"/>
                </a:moveTo>
                <a:lnTo>
                  <a:pt x="534109" y="105707"/>
                </a:lnTo>
                <a:lnTo>
                  <a:pt x="534109" y="131463"/>
                </a:lnTo>
                <a:lnTo>
                  <a:pt x="529946" y="131463"/>
                </a:lnTo>
                <a:close/>
                <a:moveTo>
                  <a:pt x="493817" y="105707"/>
                </a:moveTo>
                <a:cubicBezTo>
                  <a:pt x="495363" y="105707"/>
                  <a:pt x="496909" y="106222"/>
                  <a:pt x="497940" y="107253"/>
                </a:cubicBezTo>
                <a:cubicBezTo>
                  <a:pt x="499229" y="108283"/>
                  <a:pt x="499744" y="109828"/>
                  <a:pt x="499744" y="111631"/>
                </a:cubicBezTo>
                <a:lnTo>
                  <a:pt x="499744" y="125797"/>
                </a:lnTo>
                <a:cubicBezTo>
                  <a:pt x="499744" y="127600"/>
                  <a:pt x="499229" y="128888"/>
                  <a:pt x="497940" y="129918"/>
                </a:cubicBezTo>
                <a:cubicBezTo>
                  <a:pt x="496909" y="130948"/>
                  <a:pt x="495363" y="131463"/>
                  <a:pt x="493817" y="131463"/>
                </a:cubicBezTo>
                <a:cubicBezTo>
                  <a:pt x="492270" y="131463"/>
                  <a:pt x="490982" y="130948"/>
                  <a:pt x="489693" y="129918"/>
                </a:cubicBezTo>
                <a:cubicBezTo>
                  <a:pt x="488662" y="128888"/>
                  <a:pt x="487889" y="127600"/>
                  <a:pt x="487889" y="125797"/>
                </a:cubicBezTo>
                <a:lnTo>
                  <a:pt x="487889" y="111631"/>
                </a:lnTo>
                <a:cubicBezTo>
                  <a:pt x="487889" y="109828"/>
                  <a:pt x="488662" y="108283"/>
                  <a:pt x="489693" y="107253"/>
                </a:cubicBezTo>
                <a:cubicBezTo>
                  <a:pt x="490982" y="106222"/>
                  <a:pt x="492270" y="105707"/>
                  <a:pt x="493817" y="105707"/>
                </a:cubicBezTo>
                <a:close/>
                <a:moveTo>
                  <a:pt x="455888" y="105707"/>
                </a:moveTo>
                <a:cubicBezTo>
                  <a:pt x="457444" y="105707"/>
                  <a:pt x="458740" y="106222"/>
                  <a:pt x="460036" y="107253"/>
                </a:cubicBezTo>
                <a:cubicBezTo>
                  <a:pt x="461073" y="108283"/>
                  <a:pt x="461851" y="109828"/>
                  <a:pt x="461851" y="111631"/>
                </a:cubicBezTo>
                <a:lnTo>
                  <a:pt x="461851" y="125797"/>
                </a:lnTo>
                <a:cubicBezTo>
                  <a:pt x="461851" y="127600"/>
                  <a:pt x="461073" y="128888"/>
                  <a:pt x="460036" y="129918"/>
                </a:cubicBezTo>
                <a:cubicBezTo>
                  <a:pt x="458740" y="130948"/>
                  <a:pt x="457444" y="131463"/>
                  <a:pt x="455888" y="131463"/>
                </a:cubicBezTo>
                <a:cubicBezTo>
                  <a:pt x="454333" y="131463"/>
                  <a:pt x="452777" y="130948"/>
                  <a:pt x="451740" y="129918"/>
                </a:cubicBezTo>
                <a:cubicBezTo>
                  <a:pt x="450444" y="128888"/>
                  <a:pt x="449925" y="127600"/>
                  <a:pt x="449925" y="125797"/>
                </a:cubicBezTo>
                <a:lnTo>
                  <a:pt x="449925" y="111631"/>
                </a:lnTo>
                <a:cubicBezTo>
                  <a:pt x="449925" y="109828"/>
                  <a:pt x="450444" y="108283"/>
                  <a:pt x="451740" y="107253"/>
                </a:cubicBezTo>
                <a:cubicBezTo>
                  <a:pt x="452777" y="106222"/>
                  <a:pt x="454333" y="105707"/>
                  <a:pt x="455888" y="105707"/>
                </a:cubicBezTo>
                <a:close/>
                <a:moveTo>
                  <a:pt x="417689" y="105707"/>
                </a:moveTo>
                <a:cubicBezTo>
                  <a:pt x="419232" y="105707"/>
                  <a:pt x="420775" y="106222"/>
                  <a:pt x="421804" y="107251"/>
                </a:cubicBezTo>
                <a:cubicBezTo>
                  <a:pt x="423090" y="108280"/>
                  <a:pt x="423604" y="109824"/>
                  <a:pt x="423604" y="111625"/>
                </a:cubicBezTo>
                <a:lnTo>
                  <a:pt x="423604" y="125778"/>
                </a:lnTo>
                <a:cubicBezTo>
                  <a:pt x="423604" y="127579"/>
                  <a:pt x="423090" y="128865"/>
                  <a:pt x="421804" y="129895"/>
                </a:cubicBezTo>
                <a:cubicBezTo>
                  <a:pt x="421032" y="130667"/>
                  <a:pt x="420004" y="130924"/>
                  <a:pt x="418718" y="131181"/>
                </a:cubicBezTo>
                <a:cubicBezTo>
                  <a:pt x="416660" y="127322"/>
                  <a:pt x="414346" y="123719"/>
                  <a:pt x="412031" y="120117"/>
                </a:cubicBezTo>
                <a:lnTo>
                  <a:pt x="412031" y="111625"/>
                </a:lnTo>
                <a:cubicBezTo>
                  <a:pt x="412031" y="109824"/>
                  <a:pt x="412546" y="108280"/>
                  <a:pt x="413574" y="107251"/>
                </a:cubicBezTo>
                <a:cubicBezTo>
                  <a:pt x="414860" y="106222"/>
                  <a:pt x="416146" y="105707"/>
                  <a:pt x="417689" y="105707"/>
                </a:cubicBezTo>
                <a:close/>
                <a:moveTo>
                  <a:pt x="152280" y="105707"/>
                </a:moveTo>
                <a:cubicBezTo>
                  <a:pt x="153827" y="105707"/>
                  <a:pt x="155373" y="106222"/>
                  <a:pt x="156404" y="107253"/>
                </a:cubicBezTo>
                <a:cubicBezTo>
                  <a:pt x="157692" y="108283"/>
                  <a:pt x="158208" y="109828"/>
                  <a:pt x="158208" y="111631"/>
                </a:cubicBezTo>
                <a:lnTo>
                  <a:pt x="158208" y="125797"/>
                </a:lnTo>
                <a:cubicBezTo>
                  <a:pt x="158208" y="127600"/>
                  <a:pt x="157692" y="128888"/>
                  <a:pt x="156404" y="129918"/>
                </a:cubicBezTo>
                <a:cubicBezTo>
                  <a:pt x="155373" y="130948"/>
                  <a:pt x="153827" y="131463"/>
                  <a:pt x="152280" y="131463"/>
                </a:cubicBezTo>
                <a:cubicBezTo>
                  <a:pt x="150734" y="131463"/>
                  <a:pt x="149445" y="130948"/>
                  <a:pt x="148157" y="129918"/>
                </a:cubicBezTo>
                <a:cubicBezTo>
                  <a:pt x="147126" y="128888"/>
                  <a:pt x="146353" y="127600"/>
                  <a:pt x="146353" y="125797"/>
                </a:cubicBezTo>
                <a:lnTo>
                  <a:pt x="146353" y="111631"/>
                </a:lnTo>
                <a:cubicBezTo>
                  <a:pt x="146353" y="109828"/>
                  <a:pt x="147126" y="108283"/>
                  <a:pt x="148157" y="107253"/>
                </a:cubicBezTo>
                <a:cubicBezTo>
                  <a:pt x="149445" y="106222"/>
                  <a:pt x="150734" y="105707"/>
                  <a:pt x="152280" y="105707"/>
                </a:cubicBezTo>
                <a:close/>
                <a:moveTo>
                  <a:pt x="114351" y="105707"/>
                </a:moveTo>
                <a:cubicBezTo>
                  <a:pt x="115906" y="105707"/>
                  <a:pt x="117203" y="106222"/>
                  <a:pt x="118499" y="107253"/>
                </a:cubicBezTo>
                <a:cubicBezTo>
                  <a:pt x="119795" y="108283"/>
                  <a:pt x="120314" y="109828"/>
                  <a:pt x="120314" y="111631"/>
                </a:cubicBezTo>
                <a:lnTo>
                  <a:pt x="120314" y="125797"/>
                </a:lnTo>
                <a:cubicBezTo>
                  <a:pt x="120314" y="127600"/>
                  <a:pt x="119536" y="128888"/>
                  <a:pt x="118499" y="129918"/>
                </a:cubicBezTo>
                <a:cubicBezTo>
                  <a:pt x="117203" y="130948"/>
                  <a:pt x="115906" y="131463"/>
                  <a:pt x="114351" y="131463"/>
                </a:cubicBezTo>
                <a:cubicBezTo>
                  <a:pt x="112795" y="131463"/>
                  <a:pt x="111240" y="130948"/>
                  <a:pt x="110203" y="129918"/>
                </a:cubicBezTo>
                <a:cubicBezTo>
                  <a:pt x="108906" y="128888"/>
                  <a:pt x="108388" y="127600"/>
                  <a:pt x="108388" y="125797"/>
                </a:cubicBezTo>
                <a:lnTo>
                  <a:pt x="108388" y="111631"/>
                </a:lnTo>
                <a:cubicBezTo>
                  <a:pt x="108388" y="109828"/>
                  <a:pt x="108906" y="108283"/>
                  <a:pt x="110203" y="107253"/>
                </a:cubicBezTo>
                <a:cubicBezTo>
                  <a:pt x="111240" y="106222"/>
                  <a:pt x="112795" y="105707"/>
                  <a:pt x="114351" y="105707"/>
                </a:cubicBezTo>
                <a:close/>
                <a:moveTo>
                  <a:pt x="74094" y="105707"/>
                </a:moveTo>
                <a:lnTo>
                  <a:pt x="78187" y="105707"/>
                </a:lnTo>
                <a:lnTo>
                  <a:pt x="78187" y="131463"/>
                </a:lnTo>
                <a:lnTo>
                  <a:pt x="74094" y="131463"/>
                </a:lnTo>
                <a:close/>
                <a:moveTo>
                  <a:pt x="38211" y="105707"/>
                </a:moveTo>
                <a:cubicBezTo>
                  <a:pt x="39766" y="105707"/>
                  <a:pt x="41063" y="106222"/>
                  <a:pt x="42359" y="107253"/>
                </a:cubicBezTo>
                <a:cubicBezTo>
                  <a:pt x="43655" y="108283"/>
                  <a:pt x="44174" y="109828"/>
                  <a:pt x="44174" y="111631"/>
                </a:cubicBezTo>
                <a:lnTo>
                  <a:pt x="44174" y="125797"/>
                </a:lnTo>
                <a:cubicBezTo>
                  <a:pt x="44174" y="127600"/>
                  <a:pt x="43655" y="128888"/>
                  <a:pt x="42359" y="129918"/>
                </a:cubicBezTo>
                <a:cubicBezTo>
                  <a:pt x="41063" y="130948"/>
                  <a:pt x="39766" y="131463"/>
                  <a:pt x="38211" y="131463"/>
                </a:cubicBezTo>
                <a:cubicBezTo>
                  <a:pt x="36655" y="131463"/>
                  <a:pt x="35359" y="130948"/>
                  <a:pt x="34063" y="129918"/>
                </a:cubicBezTo>
                <a:cubicBezTo>
                  <a:pt x="33026" y="128888"/>
                  <a:pt x="32248" y="127600"/>
                  <a:pt x="32248" y="125797"/>
                </a:cubicBezTo>
                <a:lnTo>
                  <a:pt x="32248" y="111631"/>
                </a:lnTo>
                <a:cubicBezTo>
                  <a:pt x="32248" y="109828"/>
                  <a:pt x="33026" y="108283"/>
                  <a:pt x="34063" y="107253"/>
                </a:cubicBezTo>
                <a:cubicBezTo>
                  <a:pt x="35359" y="106222"/>
                  <a:pt x="36655" y="105707"/>
                  <a:pt x="38211" y="105707"/>
                </a:cubicBezTo>
                <a:close/>
                <a:moveTo>
                  <a:pt x="304101" y="76775"/>
                </a:moveTo>
                <a:cubicBezTo>
                  <a:pt x="369154" y="76775"/>
                  <a:pt x="421557" y="129363"/>
                  <a:pt x="421557" y="194067"/>
                </a:cubicBezTo>
                <a:cubicBezTo>
                  <a:pt x="421557" y="259029"/>
                  <a:pt x="369154" y="311617"/>
                  <a:pt x="304101" y="311617"/>
                </a:cubicBezTo>
                <a:cubicBezTo>
                  <a:pt x="239307" y="311617"/>
                  <a:pt x="186645" y="259029"/>
                  <a:pt x="186645" y="194067"/>
                </a:cubicBezTo>
                <a:lnTo>
                  <a:pt x="304101" y="194067"/>
                </a:lnTo>
                <a:close/>
                <a:moveTo>
                  <a:pt x="532028" y="62130"/>
                </a:moveTo>
                <a:cubicBezTo>
                  <a:pt x="530732" y="62130"/>
                  <a:pt x="530213" y="62902"/>
                  <a:pt x="530213" y="63932"/>
                </a:cubicBezTo>
                <a:lnTo>
                  <a:pt x="530213" y="79386"/>
                </a:lnTo>
                <a:cubicBezTo>
                  <a:pt x="530213" y="80416"/>
                  <a:pt x="530732" y="80931"/>
                  <a:pt x="532028" y="80931"/>
                </a:cubicBezTo>
                <a:cubicBezTo>
                  <a:pt x="533065" y="80931"/>
                  <a:pt x="533843" y="80416"/>
                  <a:pt x="533843" y="79386"/>
                </a:cubicBezTo>
                <a:lnTo>
                  <a:pt x="533843" y="63932"/>
                </a:lnTo>
                <a:cubicBezTo>
                  <a:pt x="533843" y="62902"/>
                  <a:pt x="533065" y="62130"/>
                  <a:pt x="532028" y="62130"/>
                </a:cubicBezTo>
                <a:close/>
                <a:moveTo>
                  <a:pt x="379713" y="62130"/>
                </a:moveTo>
                <a:cubicBezTo>
                  <a:pt x="378424" y="62130"/>
                  <a:pt x="377909" y="62902"/>
                  <a:pt x="377909" y="63932"/>
                </a:cubicBezTo>
                <a:lnTo>
                  <a:pt x="377909" y="79386"/>
                </a:lnTo>
                <a:cubicBezTo>
                  <a:pt x="377909" y="80416"/>
                  <a:pt x="378424" y="80931"/>
                  <a:pt x="379713" y="80931"/>
                </a:cubicBezTo>
                <a:cubicBezTo>
                  <a:pt x="381001" y="80931"/>
                  <a:pt x="381517" y="80416"/>
                  <a:pt x="381517" y="79386"/>
                </a:cubicBezTo>
                <a:lnTo>
                  <a:pt x="381517" y="63932"/>
                </a:lnTo>
                <a:cubicBezTo>
                  <a:pt x="381517" y="62902"/>
                  <a:pt x="381001" y="62130"/>
                  <a:pt x="379713" y="62130"/>
                </a:cubicBezTo>
                <a:close/>
                <a:moveTo>
                  <a:pt x="76410" y="62130"/>
                </a:moveTo>
                <a:cubicBezTo>
                  <a:pt x="75124" y="62130"/>
                  <a:pt x="74610" y="62902"/>
                  <a:pt x="74610" y="63932"/>
                </a:cubicBezTo>
                <a:lnTo>
                  <a:pt x="74610" y="79386"/>
                </a:lnTo>
                <a:cubicBezTo>
                  <a:pt x="74610" y="80416"/>
                  <a:pt x="75124" y="80931"/>
                  <a:pt x="76410" y="80931"/>
                </a:cubicBezTo>
                <a:cubicBezTo>
                  <a:pt x="77439" y="80931"/>
                  <a:pt x="77953" y="80416"/>
                  <a:pt x="77953" y="79386"/>
                </a:cubicBezTo>
                <a:lnTo>
                  <a:pt x="77953" y="63932"/>
                </a:lnTo>
                <a:cubicBezTo>
                  <a:pt x="77953" y="62902"/>
                  <a:pt x="77439" y="62130"/>
                  <a:pt x="76410" y="62130"/>
                </a:cubicBezTo>
                <a:close/>
                <a:moveTo>
                  <a:pt x="567910" y="58781"/>
                </a:moveTo>
                <a:lnTo>
                  <a:pt x="572073" y="58781"/>
                </a:lnTo>
                <a:lnTo>
                  <a:pt x="572073" y="84537"/>
                </a:lnTo>
                <a:lnTo>
                  <a:pt x="567910" y="84537"/>
                </a:lnTo>
                <a:close/>
                <a:moveTo>
                  <a:pt x="532028" y="58781"/>
                </a:moveTo>
                <a:cubicBezTo>
                  <a:pt x="533584" y="58781"/>
                  <a:pt x="534880" y="59296"/>
                  <a:pt x="536176" y="60327"/>
                </a:cubicBezTo>
                <a:cubicBezTo>
                  <a:pt x="537213" y="61357"/>
                  <a:pt x="537991" y="62902"/>
                  <a:pt x="537991" y="64705"/>
                </a:cubicBezTo>
                <a:lnTo>
                  <a:pt x="537991" y="78613"/>
                </a:lnTo>
                <a:cubicBezTo>
                  <a:pt x="537991" y="80416"/>
                  <a:pt x="537213" y="81962"/>
                  <a:pt x="536176" y="82992"/>
                </a:cubicBezTo>
                <a:cubicBezTo>
                  <a:pt x="534880" y="84022"/>
                  <a:pt x="533584" y="84537"/>
                  <a:pt x="532028" y="84537"/>
                </a:cubicBezTo>
                <a:cubicBezTo>
                  <a:pt x="530473" y="84537"/>
                  <a:pt x="528917" y="84022"/>
                  <a:pt x="527880" y="82992"/>
                </a:cubicBezTo>
                <a:cubicBezTo>
                  <a:pt x="526584" y="81962"/>
                  <a:pt x="526065" y="80416"/>
                  <a:pt x="526065" y="78613"/>
                </a:cubicBezTo>
                <a:lnTo>
                  <a:pt x="526065" y="64705"/>
                </a:lnTo>
                <a:cubicBezTo>
                  <a:pt x="526065" y="62902"/>
                  <a:pt x="526584" y="61357"/>
                  <a:pt x="527880" y="60327"/>
                </a:cubicBezTo>
                <a:cubicBezTo>
                  <a:pt x="528917" y="59296"/>
                  <a:pt x="530473" y="58781"/>
                  <a:pt x="532028" y="58781"/>
                </a:cubicBezTo>
                <a:close/>
                <a:moveTo>
                  <a:pt x="491770" y="58781"/>
                </a:moveTo>
                <a:lnTo>
                  <a:pt x="495863" y="58781"/>
                </a:lnTo>
                <a:lnTo>
                  <a:pt x="495863" y="84537"/>
                </a:lnTo>
                <a:lnTo>
                  <a:pt x="491770" y="84537"/>
                </a:lnTo>
                <a:close/>
                <a:moveTo>
                  <a:pt x="453806" y="58781"/>
                </a:moveTo>
                <a:lnTo>
                  <a:pt x="457969" y="58781"/>
                </a:lnTo>
                <a:lnTo>
                  <a:pt x="457969" y="84537"/>
                </a:lnTo>
                <a:lnTo>
                  <a:pt x="453806" y="84537"/>
                </a:lnTo>
                <a:close/>
                <a:moveTo>
                  <a:pt x="415630" y="58781"/>
                </a:moveTo>
                <a:lnTo>
                  <a:pt x="419723" y="58781"/>
                </a:lnTo>
                <a:lnTo>
                  <a:pt x="419723" y="84537"/>
                </a:lnTo>
                <a:lnTo>
                  <a:pt x="415630" y="84537"/>
                </a:lnTo>
                <a:close/>
                <a:moveTo>
                  <a:pt x="379713" y="58781"/>
                </a:moveTo>
                <a:cubicBezTo>
                  <a:pt x="381259" y="58781"/>
                  <a:pt x="382548" y="59296"/>
                  <a:pt x="383836" y="60327"/>
                </a:cubicBezTo>
                <a:cubicBezTo>
                  <a:pt x="384867" y="61357"/>
                  <a:pt x="385640" y="62902"/>
                  <a:pt x="385640" y="64705"/>
                </a:cubicBezTo>
                <a:lnTo>
                  <a:pt x="385640" y="78613"/>
                </a:lnTo>
                <a:cubicBezTo>
                  <a:pt x="385640" y="80416"/>
                  <a:pt x="384867" y="81962"/>
                  <a:pt x="383836" y="82992"/>
                </a:cubicBezTo>
                <a:cubicBezTo>
                  <a:pt x="382548" y="84022"/>
                  <a:pt x="381259" y="84537"/>
                  <a:pt x="379713" y="84537"/>
                </a:cubicBezTo>
                <a:cubicBezTo>
                  <a:pt x="378166" y="84537"/>
                  <a:pt x="376620" y="84022"/>
                  <a:pt x="375589" y="82992"/>
                </a:cubicBezTo>
                <a:cubicBezTo>
                  <a:pt x="374301" y="81962"/>
                  <a:pt x="373785" y="80416"/>
                  <a:pt x="373785" y="78613"/>
                </a:cubicBezTo>
                <a:lnTo>
                  <a:pt x="373785" y="64705"/>
                </a:lnTo>
                <a:cubicBezTo>
                  <a:pt x="373785" y="62902"/>
                  <a:pt x="374301" y="61357"/>
                  <a:pt x="375589" y="60327"/>
                </a:cubicBezTo>
                <a:cubicBezTo>
                  <a:pt x="376620" y="59296"/>
                  <a:pt x="378166" y="58781"/>
                  <a:pt x="379713" y="58781"/>
                </a:cubicBezTo>
                <a:close/>
                <a:moveTo>
                  <a:pt x="188480" y="58781"/>
                </a:moveTo>
                <a:lnTo>
                  <a:pt x="192573" y="58781"/>
                </a:lnTo>
                <a:lnTo>
                  <a:pt x="192573" y="84537"/>
                </a:lnTo>
                <a:lnTo>
                  <a:pt x="188480" y="84537"/>
                </a:lnTo>
                <a:close/>
                <a:moveTo>
                  <a:pt x="150234" y="58781"/>
                </a:moveTo>
                <a:lnTo>
                  <a:pt x="154397" y="58781"/>
                </a:lnTo>
                <a:lnTo>
                  <a:pt x="154397" y="84537"/>
                </a:lnTo>
                <a:lnTo>
                  <a:pt x="150234" y="84537"/>
                </a:lnTo>
                <a:close/>
                <a:moveTo>
                  <a:pt x="112270" y="58781"/>
                </a:moveTo>
                <a:lnTo>
                  <a:pt x="116433" y="58781"/>
                </a:lnTo>
                <a:lnTo>
                  <a:pt x="116433" y="84537"/>
                </a:lnTo>
                <a:lnTo>
                  <a:pt x="112270" y="84537"/>
                </a:lnTo>
                <a:close/>
                <a:moveTo>
                  <a:pt x="76410" y="58781"/>
                </a:moveTo>
                <a:cubicBezTo>
                  <a:pt x="77953" y="58781"/>
                  <a:pt x="79239" y="59296"/>
                  <a:pt x="80268" y="60327"/>
                </a:cubicBezTo>
                <a:cubicBezTo>
                  <a:pt x="81553" y="61357"/>
                  <a:pt x="82068" y="62902"/>
                  <a:pt x="82068" y="64705"/>
                </a:cubicBezTo>
                <a:lnTo>
                  <a:pt x="82068" y="78613"/>
                </a:lnTo>
                <a:cubicBezTo>
                  <a:pt x="82068" y="80416"/>
                  <a:pt x="81553" y="81962"/>
                  <a:pt x="80268" y="82992"/>
                </a:cubicBezTo>
                <a:cubicBezTo>
                  <a:pt x="79239" y="84022"/>
                  <a:pt x="77953" y="84537"/>
                  <a:pt x="76410" y="84537"/>
                </a:cubicBezTo>
                <a:cubicBezTo>
                  <a:pt x="74610" y="84537"/>
                  <a:pt x="73324" y="84022"/>
                  <a:pt x="72038" y="82992"/>
                </a:cubicBezTo>
                <a:cubicBezTo>
                  <a:pt x="71009" y="81962"/>
                  <a:pt x="70495" y="80416"/>
                  <a:pt x="70495" y="78613"/>
                </a:cubicBezTo>
                <a:lnTo>
                  <a:pt x="70495" y="64705"/>
                </a:lnTo>
                <a:cubicBezTo>
                  <a:pt x="70495" y="62902"/>
                  <a:pt x="71009" y="61357"/>
                  <a:pt x="72038" y="60327"/>
                </a:cubicBezTo>
                <a:cubicBezTo>
                  <a:pt x="73324" y="59296"/>
                  <a:pt x="74610" y="58781"/>
                  <a:pt x="76410" y="58781"/>
                </a:cubicBezTo>
                <a:close/>
                <a:moveTo>
                  <a:pt x="36129" y="58781"/>
                </a:moveTo>
                <a:lnTo>
                  <a:pt x="40292" y="58781"/>
                </a:lnTo>
                <a:lnTo>
                  <a:pt x="40292" y="84537"/>
                </a:lnTo>
                <a:lnTo>
                  <a:pt x="36129" y="84537"/>
                </a:lnTo>
                <a:close/>
                <a:moveTo>
                  <a:pt x="282685" y="55394"/>
                </a:moveTo>
                <a:lnTo>
                  <a:pt x="282685" y="172674"/>
                </a:lnTo>
                <a:lnTo>
                  <a:pt x="165194" y="172674"/>
                </a:lnTo>
                <a:cubicBezTo>
                  <a:pt x="165194" y="107977"/>
                  <a:pt x="217872" y="55394"/>
                  <a:pt x="282685" y="55394"/>
                </a:cubicBezTo>
                <a:close/>
                <a:moveTo>
                  <a:pt x="568190" y="23972"/>
                </a:moveTo>
                <a:lnTo>
                  <a:pt x="568190" y="33767"/>
                </a:lnTo>
                <a:cubicBezTo>
                  <a:pt x="568190" y="34798"/>
                  <a:pt x="568964" y="35571"/>
                  <a:pt x="569997" y="35571"/>
                </a:cubicBezTo>
                <a:cubicBezTo>
                  <a:pt x="571288" y="35571"/>
                  <a:pt x="571804" y="34798"/>
                  <a:pt x="571804" y="33767"/>
                </a:cubicBezTo>
                <a:lnTo>
                  <a:pt x="571804" y="26034"/>
                </a:lnTo>
                <a:cubicBezTo>
                  <a:pt x="570771" y="25260"/>
                  <a:pt x="569481" y="24487"/>
                  <a:pt x="568190" y="23972"/>
                </a:cubicBezTo>
                <a:close/>
                <a:moveTo>
                  <a:pt x="40013" y="23972"/>
                </a:moveTo>
                <a:cubicBezTo>
                  <a:pt x="38722" y="24487"/>
                  <a:pt x="37690" y="25260"/>
                  <a:pt x="36399" y="26034"/>
                </a:cubicBezTo>
                <a:lnTo>
                  <a:pt x="36399" y="33767"/>
                </a:lnTo>
                <a:cubicBezTo>
                  <a:pt x="36399" y="34798"/>
                  <a:pt x="37173" y="35313"/>
                  <a:pt x="38206" y="35313"/>
                </a:cubicBezTo>
                <a:cubicBezTo>
                  <a:pt x="39497" y="35313"/>
                  <a:pt x="40013" y="34798"/>
                  <a:pt x="40013" y="33767"/>
                </a:cubicBezTo>
                <a:close/>
                <a:moveTo>
                  <a:pt x="530242" y="21394"/>
                </a:moveTo>
                <a:lnTo>
                  <a:pt x="530242" y="33767"/>
                </a:lnTo>
                <a:cubicBezTo>
                  <a:pt x="530242" y="34798"/>
                  <a:pt x="530758" y="35571"/>
                  <a:pt x="532049" y="35571"/>
                </a:cubicBezTo>
                <a:cubicBezTo>
                  <a:pt x="533081" y="35571"/>
                  <a:pt x="533856" y="34798"/>
                  <a:pt x="533856" y="33767"/>
                </a:cubicBezTo>
                <a:lnTo>
                  <a:pt x="533856" y="21394"/>
                </a:lnTo>
                <a:close/>
                <a:moveTo>
                  <a:pt x="492035" y="21394"/>
                </a:moveTo>
                <a:lnTo>
                  <a:pt x="492035" y="33767"/>
                </a:lnTo>
                <a:cubicBezTo>
                  <a:pt x="492035" y="34798"/>
                  <a:pt x="492810" y="35571"/>
                  <a:pt x="493842" y="35571"/>
                </a:cubicBezTo>
                <a:cubicBezTo>
                  <a:pt x="495133" y="35571"/>
                  <a:pt x="495650" y="34798"/>
                  <a:pt x="495650" y="33767"/>
                </a:cubicBezTo>
                <a:lnTo>
                  <a:pt x="495650" y="21394"/>
                </a:lnTo>
                <a:close/>
                <a:moveTo>
                  <a:pt x="454087" y="21394"/>
                </a:moveTo>
                <a:lnTo>
                  <a:pt x="454087" y="33767"/>
                </a:lnTo>
                <a:cubicBezTo>
                  <a:pt x="454087" y="34798"/>
                  <a:pt x="454604" y="35571"/>
                  <a:pt x="455894" y="35571"/>
                </a:cubicBezTo>
                <a:cubicBezTo>
                  <a:pt x="456927" y="35571"/>
                  <a:pt x="457701" y="34798"/>
                  <a:pt x="457701" y="33767"/>
                </a:cubicBezTo>
                <a:lnTo>
                  <a:pt x="457701" y="21394"/>
                </a:lnTo>
                <a:close/>
                <a:moveTo>
                  <a:pt x="415881" y="21394"/>
                </a:moveTo>
                <a:lnTo>
                  <a:pt x="415881" y="33767"/>
                </a:lnTo>
                <a:cubicBezTo>
                  <a:pt x="415881" y="34798"/>
                  <a:pt x="416655" y="35571"/>
                  <a:pt x="417688" y="35571"/>
                </a:cubicBezTo>
                <a:cubicBezTo>
                  <a:pt x="418979" y="35571"/>
                  <a:pt x="419495" y="34798"/>
                  <a:pt x="419495" y="33767"/>
                </a:cubicBezTo>
                <a:lnTo>
                  <a:pt x="419495" y="21394"/>
                </a:lnTo>
                <a:close/>
                <a:moveTo>
                  <a:pt x="377933" y="21394"/>
                </a:moveTo>
                <a:lnTo>
                  <a:pt x="377933" y="33767"/>
                </a:lnTo>
                <a:cubicBezTo>
                  <a:pt x="377933" y="34798"/>
                  <a:pt x="378449" y="35571"/>
                  <a:pt x="379740" y="35571"/>
                </a:cubicBezTo>
                <a:cubicBezTo>
                  <a:pt x="381031" y="35571"/>
                  <a:pt x="381547" y="34798"/>
                  <a:pt x="381547" y="33767"/>
                </a:cubicBezTo>
                <a:lnTo>
                  <a:pt x="381547" y="21394"/>
                </a:lnTo>
                <a:close/>
                <a:moveTo>
                  <a:pt x="339985" y="21394"/>
                </a:moveTo>
                <a:lnTo>
                  <a:pt x="339985" y="33767"/>
                </a:lnTo>
                <a:cubicBezTo>
                  <a:pt x="339985" y="34798"/>
                  <a:pt x="340501" y="35571"/>
                  <a:pt x="341792" y="35571"/>
                </a:cubicBezTo>
                <a:cubicBezTo>
                  <a:pt x="342824" y="35571"/>
                  <a:pt x="343341" y="34798"/>
                  <a:pt x="343341" y="33767"/>
                </a:cubicBezTo>
                <a:lnTo>
                  <a:pt x="343341" y="21394"/>
                </a:lnTo>
                <a:close/>
                <a:moveTo>
                  <a:pt x="302811" y="21394"/>
                </a:moveTo>
                <a:lnTo>
                  <a:pt x="302811" y="33767"/>
                </a:lnTo>
                <a:cubicBezTo>
                  <a:pt x="302811" y="34798"/>
                  <a:pt x="303327" y="35571"/>
                  <a:pt x="304618" y="35571"/>
                </a:cubicBezTo>
                <a:cubicBezTo>
                  <a:pt x="305909" y="35571"/>
                  <a:pt x="306425" y="34798"/>
                  <a:pt x="306425" y="33767"/>
                </a:cubicBezTo>
                <a:lnTo>
                  <a:pt x="306425" y="21394"/>
                </a:lnTo>
                <a:close/>
                <a:moveTo>
                  <a:pt x="264863" y="21394"/>
                </a:moveTo>
                <a:lnTo>
                  <a:pt x="264863" y="33767"/>
                </a:lnTo>
                <a:cubicBezTo>
                  <a:pt x="264863" y="34798"/>
                  <a:pt x="265379" y="35571"/>
                  <a:pt x="266670" y="35571"/>
                </a:cubicBezTo>
                <a:cubicBezTo>
                  <a:pt x="267702" y="35571"/>
                  <a:pt x="268477" y="34798"/>
                  <a:pt x="268477" y="33767"/>
                </a:cubicBezTo>
                <a:lnTo>
                  <a:pt x="268477" y="21394"/>
                </a:lnTo>
                <a:close/>
                <a:moveTo>
                  <a:pt x="226657" y="21394"/>
                </a:moveTo>
                <a:lnTo>
                  <a:pt x="226657" y="33767"/>
                </a:lnTo>
                <a:cubicBezTo>
                  <a:pt x="226657" y="34798"/>
                  <a:pt x="227173" y="35571"/>
                  <a:pt x="228464" y="35571"/>
                </a:cubicBezTo>
                <a:cubicBezTo>
                  <a:pt x="229754" y="35571"/>
                  <a:pt x="230271" y="34798"/>
                  <a:pt x="230271" y="33767"/>
                </a:cubicBezTo>
                <a:lnTo>
                  <a:pt x="230271" y="21394"/>
                </a:lnTo>
                <a:close/>
                <a:moveTo>
                  <a:pt x="188708" y="21394"/>
                </a:moveTo>
                <a:lnTo>
                  <a:pt x="188708" y="33767"/>
                </a:lnTo>
                <a:cubicBezTo>
                  <a:pt x="188708" y="34798"/>
                  <a:pt x="189225" y="35571"/>
                  <a:pt x="190515" y="35571"/>
                </a:cubicBezTo>
                <a:cubicBezTo>
                  <a:pt x="191806" y="35571"/>
                  <a:pt x="192322" y="34798"/>
                  <a:pt x="192322" y="33767"/>
                </a:cubicBezTo>
                <a:lnTo>
                  <a:pt x="192322" y="21394"/>
                </a:lnTo>
                <a:close/>
                <a:moveTo>
                  <a:pt x="150502" y="21394"/>
                </a:moveTo>
                <a:lnTo>
                  <a:pt x="150502" y="33767"/>
                </a:lnTo>
                <a:cubicBezTo>
                  <a:pt x="150502" y="34798"/>
                  <a:pt x="151276" y="35571"/>
                  <a:pt x="152309" y="35571"/>
                </a:cubicBezTo>
                <a:cubicBezTo>
                  <a:pt x="153599" y="35571"/>
                  <a:pt x="154116" y="34798"/>
                  <a:pt x="154116" y="33767"/>
                </a:cubicBezTo>
                <a:lnTo>
                  <a:pt x="154116" y="21394"/>
                </a:lnTo>
                <a:close/>
                <a:moveTo>
                  <a:pt x="112553" y="21394"/>
                </a:moveTo>
                <a:lnTo>
                  <a:pt x="112553" y="33767"/>
                </a:lnTo>
                <a:cubicBezTo>
                  <a:pt x="112553" y="34798"/>
                  <a:pt x="113070" y="35571"/>
                  <a:pt x="114361" y="35571"/>
                </a:cubicBezTo>
                <a:cubicBezTo>
                  <a:pt x="115393" y="35571"/>
                  <a:pt x="116168" y="34798"/>
                  <a:pt x="116168" y="33767"/>
                </a:cubicBezTo>
                <a:lnTo>
                  <a:pt x="116168" y="21394"/>
                </a:lnTo>
                <a:close/>
                <a:moveTo>
                  <a:pt x="74605" y="21394"/>
                </a:moveTo>
                <a:lnTo>
                  <a:pt x="74605" y="33767"/>
                </a:lnTo>
                <a:cubicBezTo>
                  <a:pt x="74605" y="34798"/>
                  <a:pt x="75122" y="35571"/>
                  <a:pt x="76412" y="35571"/>
                </a:cubicBezTo>
                <a:cubicBezTo>
                  <a:pt x="77445" y="35571"/>
                  <a:pt x="77961" y="34798"/>
                  <a:pt x="77961" y="33767"/>
                </a:cubicBezTo>
                <a:lnTo>
                  <a:pt x="77961" y="21394"/>
                </a:lnTo>
                <a:close/>
                <a:moveTo>
                  <a:pt x="52662" y="21394"/>
                </a:moveTo>
                <a:cubicBezTo>
                  <a:pt x="49565" y="21394"/>
                  <a:pt x="46983" y="21910"/>
                  <a:pt x="44144" y="22683"/>
                </a:cubicBezTo>
                <a:lnTo>
                  <a:pt x="44144" y="32993"/>
                </a:lnTo>
                <a:cubicBezTo>
                  <a:pt x="44144" y="34798"/>
                  <a:pt x="43627" y="36344"/>
                  <a:pt x="42336" y="37375"/>
                </a:cubicBezTo>
                <a:cubicBezTo>
                  <a:pt x="41304" y="38406"/>
                  <a:pt x="39755" y="38922"/>
                  <a:pt x="38206" y="38922"/>
                </a:cubicBezTo>
                <a:cubicBezTo>
                  <a:pt x="36657" y="38922"/>
                  <a:pt x="35366" y="38406"/>
                  <a:pt x="34076" y="37375"/>
                </a:cubicBezTo>
                <a:cubicBezTo>
                  <a:pt x="33043" y="36344"/>
                  <a:pt x="32269" y="34798"/>
                  <a:pt x="32269" y="32993"/>
                </a:cubicBezTo>
                <a:lnTo>
                  <a:pt x="32269" y="29127"/>
                </a:lnTo>
                <a:cubicBezTo>
                  <a:pt x="25815" y="34798"/>
                  <a:pt x="21426" y="43046"/>
                  <a:pt x="21426" y="52326"/>
                </a:cubicBezTo>
                <a:lnTo>
                  <a:pt x="21426" y="322719"/>
                </a:lnTo>
                <a:cubicBezTo>
                  <a:pt x="21426" y="333802"/>
                  <a:pt x="27364" y="343340"/>
                  <a:pt x="36141" y="349010"/>
                </a:cubicBezTo>
                <a:lnTo>
                  <a:pt x="36141" y="332771"/>
                </a:lnTo>
                <a:lnTo>
                  <a:pt x="40271" y="332771"/>
                </a:lnTo>
                <a:lnTo>
                  <a:pt x="40271" y="351073"/>
                </a:lnTo>
                <a:cubicBezTo>
                  <a:pt x="44144" y="352877"/>
                  <a:pt x="48274" y="353650"/>
                  <a:pt x="52662" y="353650"/>
                </a:cubicBezTo>
                <a:lnTo>
                  <a:pt x="70733" y="353650"/>
                </a:lnTo>
                <a:cubicBezTo>
                  <a:pt x="70733" y="353392"/>
                  <a:pt x="70475" y="353135"/>
                  <a:pt x="70475" y="352877"/>
                </a:cubicBezTo>
                <a:lnTo>
                  <a:pt x="70475" y="338958"/>
                </a:lnTo>
                <a:cubicBezTo>
                  <a:pt x="70475" y="336896"/>
                  <a:pt x="70991" y="335349"/>
                  <a:pt x="72282" y="334318"/>
                </a:cubicBezTo>
                <a:cubicBezTo>
                  <a:pt x="73315" y="333287"/>
                  <a:pt x="74863" y="332771"/>
                  <a:pt x="76412" y="332771"/>
                </a:cubicBezTo>
                <a:cubicBezTo>
                  <a:pt x="77961" y="332771"/>
                  <a:pt x="79252" y="333287"/>
                  <a:pt x="80543" y="334318"/>
                </a:cubicBezTo>
                <a:cubicBezTo>
                  <a:pt x="81575" y="335349"/>
                  <a:pt x="82350" y="336896"/>
                  <a:pt x="82350" y="338958"/>
                </a:cubicBezTo>
                <a:lnTo>
                  <a:pt x="82350" y="352877"/>
                </a:lnTo>
                <a:cubicBezTo>
                  <a:pt x="82350" y="353135"/>
                  <a:pt x="81834" y="353392"/>
                  <a:pt x="81834" y="353650"/>
                </a:cubicBezTo>
                <a:lnTo>
                  <a:pt x="112295" y="353650"/>
                </a:lnTo>
                <a:lnTo>
                  <a:pt x="112295" y="332771"/>
                </a:lnTo>
                <a:lnTo>
                  <a:pt x="116426" y="332771"/>
                </a:lnTo>
                <a:lnTo>
                  <a:pt x="116426" y="353650"/>
                </a:lnTo>
                <a:lnTo>
                  <a:pt x="150243" y="353650"/>
                </a:lnTo>
                <a:lnTo>
                  <a:pt x="150243" y="332771"/>
                </a:lnTo>
                <a:lnTo>
                  <a:pt x="154374" y="332771"/>
                </a:lnTo>
                <a:lnTo>
                  <a:pt x="154374" y="353650"/>
                </a:lnTo>
                <a:lnTo>
                  <a:pt x="188708" y="353650"/>
                </a:lnTo>
                <a:lnTo>
                  <a:pt x="188708" y="332771"/>
                </a:lnTo>
                <a:lnTo>
                  <a:pt x="192839" y="332771"/>
                </a:lnTo>
                <a:lnTo>
                  <a:pt x="192839" y="353650"/>
                </a:lnTo>
                <a:lnTo>
                  <a:pt x="223042" y="353650"/>
                </a:lnTo>
                <a:cubicBezTo>
                  <a:pt x="223042" y="353392"/>
                  <a:pt x="222784" y="353135"/>
                  <a:pt x="222784" y="352877"/>
                </a:cubicBezTo>
                <a:lnTo>
                  <a:pt x="222784" y="338958"/>
                </a:lnTo>
                <a:cubicBezTo>
                  <a:pt x="222784" y="336896"/>
                  <a:pt x="223301" y="335349"/>
                  <a:pt x="224591" y="334318"/>
                </a:cubicBezTo>
                <a:cubicBezTo>
                  <a:pt x="225624" y="333287"/>
                  <a:pt x="227173" y="332771"/>
                  <a:pt x="228722" y="332771"/>
                </a:cubicBezTo>
                <a:cubicBezTo>
                  <a:pt x="230271" y="332771"/>
                  <a:pt x="231561" y="333287"/>
                  <a:pt x="232852" y="334318"/>
                </a:cubicBezTo>
                <a:cubicBezTo>
                  <a:pt x="233885" y="335349"/>
                  <a:pt x="234659" y="336896"/>
                  <a:pt x="234659" y="338958"/>
                </a:cubicBezTo>
                <a:lnTo>
                  <a:pt x="234659" y="352877"/>
                </a:lnTo>
                <a:cubicBezTo>
                  <a:pt x="234659" y="353135"/>
                  <a:pt x="234143" y="353392"/>
                  <a:pt x="234143" y="353650"/>
                </a:cubicBezTo>
                <a:lnTo>
                  <a:pt x="264605" y="353650"/>
                </a:lnTo>
                <a:lnTo>
                  <a:pt x="264605" y="332771"/>
                </a:lnTo>
                <a:lnTo>
                  <a:pt x="268735" y="332771"/>
                </a:lnTo>
                <a:lnTo>
                  <a:pt x="268735" y="353650"/>
                </a:lnTo>
                <a:lnTo>
                  <a:pt x="302811" y="353650"/>
                </a:lnTo>
                <a:lnTo>
                  <a:pt x="302811" y="332771"/>
                </a:lnTo>
                <a:lnTo>
                  <a:pt x="306683" y="332771"/>
                </a:lnTo>
                <a:lnTo>
                  <a:pt x="306683" y="353650"/>
                </a:lnTo>
                <a:lnTo>
                  <a:pt x="339727" y="353650"/>
                </a:lnTo>
                <a:lnTo>
                  <a:pt x="339727" y="332771"/>
                </a:lnTo>
                <a:lnTo>
                  <a:pt x="343857" y="332771"/>
                </a:lnTo>
                <a:lnTo>
                  <a:pt x="343857" y="353650"/>
                </a:lnTo>
                <a:lnTo>
                  <a:pt x="374319" y="353650"/>
                </a:lnTo>
                <a:cubicBezTo>
                  <a:pt x="374319" y="353392"/>
                  <a:pt x="373802" y="353135"/>
                  <a:pt x="373802" y="352877"/>
                </a:cubicBezTo>
                <a:lnTo>
                  <a:pt x="373802" y="338958"/>
                </a:lnTo>
                <a:cubicBezTo>
                  <a:pt x="373802" y="336896"/>
                  <a:pt x="374577" y="335349"/>
                  <a:pt x="375609" y="334318"/>
                </a:cubicBezTo>
                <a:cubicBezTo>
                  <a:pt x="376900" y="333287"/>
                  <a:pt x="378191" y="332771"/>
                  <a:pt x="379740" y="332771"/>
                </a:cubicBezTo>
                <a:cubicBezTo>
                  <a:pt x="381289" y="332771"/>
                  <a:pt x="382838" y="333287"/>
                  <a:pt x="383870" y="334318"/>
                </a:cubicBezTo>
                <a:cubicBezTo>
                  <a:pt x="385161" y="335349"/>
                  <a:pt x="385677" y="336896"/>
                  <a:pt x="385677" y="338958"/>
                </a:cubicBezTo>
                <a:lnTo>
                  <a:pt x="385677" y="352877"/>
                </a:lnTo>
                <a:cubicBezTo>
                  <a:pt x="385677" y="353135"/>
                  <a:pt x="385419" y="353392"/>
                  <a:pt x="385419" y="353650"/>
                </a:cubicBezTo>
                <a:lnTo>
                  <a:pt x="415881" y="353650"/>
                </a:lnTo>
                <a:lnTo>
                  <a:pt x="415881" y="332771"/>
                </a:lnTo>
                <a:lnTo>
                  <a:pt x="420011" y="332771"/>
                </a:lnTo>
                <a:lnTo>
                  <a:pt x="420011" y="353650"/>
                </a:lnTo>
                <a:lnTo>
                  <a:pt x="453829" y="353650"/>
                </a:lnTo>
                <a:lnTo>
                  <a:pt x="453829" y="332771"/>
                </a:lnTo>
                <a:lnTo>
                  <a:pt x="457960" y="332771"/>
                </a:lnTo>
                <a:lnTo>
                  <a:pt x="457960" y="353650"/>
                </a:lnTo>
                <a:lnTo>
                  <a:pt x="492035" y="353650"/>
                </a:lnTo>
                <a:lnTo>
                  <a:pt x="492035" y="332771"/>
                </a:lnTo>
                <a:lnTo>
                  <a:pt x="495908" y="332771"/>
                </a:lnTo>
                <a:lnTo>
                  <a:pt x="495908" y="353650"/>
                </a:lnTo>
                <a:lnTo>
                  <a:pt x="526369" y="353650"/>
                </a:lnTo>
                <a:cubicBezTo>
                  <a:pt x="526369" y="353392"/>
                  <a:pt x="526111" y="353135"/>
                  <a:pt x="526111" y="352877"/>
                </a:cubicBezTo>
                <a:lnTo>
                  <a:pt x="526111" y="338958"/>
                </a:lnTo>
                <a:cubicBezTo>
                  <a:pt x="526111" y="336896"/>
                  <a:pt x="526628" y="335349"/>
                  <a:pt x="527918" y="334318"/>
                </a:cubicBezTo>
                <a:cubicBezTo>
                  <a:pt x="528951" y="333287"/>
                  <a:pt x="530500" y="332771"/>
                  <a:pt x="532049" y="332771"/>
                </a:cubicBezTo>
                <a:cubicBezTo>
                  <a:pt x="533598" y="332771"/>
                  <a:pt x="534888" y="333287"/>
                  <a:pt x="536179" y="334318"/>
                </a:cubicBezTo>
                <a:cubicBezTo>
                  <a:pt x="537212" y="335349"/>
                  <a:pt x="537986" y="336896"/>
                  <a:pt x="537986" y="338958"/>
                </a:cubicBezTo>
                <a:lnTo>
                  <a:pt x="537986" y="352877"/>
                </a:lnTo>
                <a:cubicBezTo>
                  <a:pt x="537986" y="353135"/>
                  <a:pt x="537728" y="353392"/>
                  <a:pt x="537470" y="353650"/>
                </a:cubicBezTo>
                <a:lnTo>
                  <a:pt x="555540" y="353650"/>
                </a:lnTo>
                <a:cubicBezTo>
                  <a:pt x="559929" y="353650"/>
                  <a:pt x="564059" y="352877"/>
                  <a:pt x="567932" y="351073"/>
                </a:cubicBezTo>
                <a:lnTo>
                  <a:pt x="567932" y="332771"/>
                </a:lnTo>
                <a:lnTo>
                  <a:pt x="572062" y="332771"/>
                </a:lnTo>
                <a:lnTo>
                  <a:pt x="572062" y="349010"/>
                </a:lnTo>
                <a:cubicBezTo>
                  <a:pt x="580839" y="343340"/>
                  <a:pt x="586777" y="333802"/>
                  <a:pt x="586777" y="322719"/>
                </a:cubicBezTo>
                <a:lnTo>
                  <a:pt x="586777" y="52326"/>
                </a:lnTo>
                <a:cubicBezTo>
                  <a:pt x="586777" y="43046"/>
                  <a:pt x="582388" y="34798"/>
                  <a:pt x="575934" y="29127"/>
                </a:cubicBezTo>
                <a:lnTo>
                  <a:pt x="575934" y="32993"/>
                </a:lnTo>
                <a:cubicBezTo>
                  <a:pt x="575934" y="34798"/>
                  <a:pt x="575160" y="36344"/>
                  <a:pt x="574127" y="37375"/>
                </a:cubicBezTo>
                <a:cubicBezTo>
                  <a:pt x="572837" y="38406"/>
                  <a:pt x="571546" y="38922"/>
                  <a:pt x="569997" y="38922"/>
                </a:cubicBezTo>
                <a:cubicBezTo>
                  <a:pt x="568448" y="38922"/>
                  <a:pt x="566899" y="38406"/>
                  <a:pt x="565867" y="37375"/>
                </a:cubicBezTo>
                <a:cubicBezTo>
                  <a:pt x="564576" y="36344"/>
                  <a:pt x="564059" y="34798"/>
                  <a:pt x="564059" y="32993"/>
                </a:cubicBezTo>
                <a:lnTo>
                  <a:pt x="564059" y="22683"/>
                </a:lnTo>
                <a:cubicBezTo>
                  <a:pt x="561220" y="21910"/>
                  <a:pt x="558638" y="21394"/>
                  <a:pt x="555540" y="21394"/>
                </a:cubicBezTo>
                <a:lnTo>
                  <a:pt x="537728" y="21394"/>
                </a:lnTo>
                <a:lnTo>
                  <a:pt x="537728" y="32993"/>
                </a:lnTo>
                <a:cubicBezTo>
                  <a:pt x="537728" y="34798"/>
                  <a:pt x="537212" y="36344"/>
                  <a:pt x="535921" y="37375"/>
                </a:cubicBezTo>
                <a:cubicBezTo>
                  <a:pt x="534888" y="38406"/>
                  <a:pt x="533340" y="38922"/>
                  <a:pt x="531791" y="38922"/>
                </a:cubicBezTo>
                <a:cubicBezTo>
                  <a:pt x="530242" y="38922"/>
                  <a:pt x="528951" y="38406"/>
                  <a:pt x="527660" y="37375"/>
                </a:cubicBezTo>
                <a:cubicBezTo>
                  <a:pt x="526628" y="36344"/>
                  <a:pt x="526111" y="34798"/>
                  <a:pt x="526111" y="32993"/>
                </a:cubicBezTo>
                <a:lnTo>
                  <a:pt x="526111" y="21394"/>
                </a:lnTo>
                <a:lnTo>
                  <a:pt x="499780" y="21394"/>
                </a:lnTo>
                <a:lnTo>
                  <a:pt x="499780" y="32993"/>
                </a:lnTo>
                <a:cubicBezTo>
                  <a:pt x="499780" y="34798"/>
                  <a:pt x="499264" y="36344"/>
                  <a:pt x="497973" y="37375"/>
                </a:cubicBezTo>
                <a:cubicBezTo>
                  <a:pt x="496682" y="38406"/>
                  <a:pt x="495391" y="38922"/>
                  <a:pt x="493842" y="38922"/>
                </a:cubicBezTo>
                <a:cubicBezTo>
                  <a:pt x="492294" y="38922"/>
                  <a:pt x="491003" y="38406"/>
                  <a:pt x="489712" y="37375"/>
                </a:cubicBezTo>
                <a:cubicBezTo>
                  <a:pt x="488679" y="36344"/>
                  <a:pt x="487905" y="34798"/>
                  <a:pt x="487905" y="32993"/>
                </a:cubicBezTo>
                <a:lnTo>
                  <a:pt x="487905" y="21394"/>
                </a:lnTo>
                <a:lnTo>
                  <a:pt x="461574" y="21394"/>
                </a:lnTo>
                <a:lnTo>
                  <a:pt x="461574" y="32993"/>
                </a:lnTo>
                <a:cubicBezTo>
                  <a:pt x="461574" y="34798"/>
                  <a:pt x="461057" y="36344"/>
                  <a:pt x="459767" y="37375"/>
                </a:cubicBezTo>
                <a:cubicBezTo>
                  <a:pt x="458734" y="38406"/>
                  <a:pt x="457185" y="38922"/>
                  <a:pt x="455636" y="38922"/>
                </a:cubicBezTo>
                <a:cubicBezTo>
                  <a:pt x="454087" y="38922"/>
                  <a:pt x="452797" y="38406"/>
                  <a:pt x="451506" y="37375"/>
                </a:cubicBezTo>
                <a:cubicBezTo>
                  <a:pt x="450473" y="36344"/>
                  <a:pt x="449957" y="34798"/>
                  <a:pt x="449957" y="32993"/>
                </a:cubicBezTo>
                <a:lnTo>
                  <a:pt x="449957" y="21394"/>
                </a:lnTo>
                <a:lnTo>
                  <a:pt x="423625" y="21394"/>
                </a:lnTo>
                <a:lnTo>
                  <a:pt x="423625" y="32993"/>
                </a:lnTo>
                <a:cubicBezTo>
                  <a:pt x="423625" y="34798"/>
                  <a:pt x="423109" y="36344"/>
                  <a:pt x="421818" y="37375"/>
                </a:cubicBezTo>
                <a:cubicBezTo>
                  <a:pt x="420786" y="38406"/>
                  <a:pt x="419237" y="38922"/>
                  <a:pt x="417688" y="38922"/>
                </a:cubicBezTo>
                <a:cubicBezTo>
                  <a:pt x="416139" y="38922"/>
                  <a:pt x="414848" y="38406"/>
                  <a:pt x="413558" y="37375"/>
                </a:cubicBezTo>
                <a:cubicBezTo>
                  <a:pt x="412525" y="36344"/>
                  <a:pt x="411751" y="34798"/>
                  <a:pt x="411751" y="32993"/>
                </a:cubicBezTo>
                <a:lnTo>
                  <a:pt x="411751" y="21394"/>
                </a:lnTo>
                <a:lnTo>
                  <a:pt x="385677" y="21394"/>
                </a:lnTo>
                <a:lnTo>
                  <a:pt x="385677" y="32993"/>
                </a:lnTo>
                <a:cubicBezTo>
                  <a:pt x="385677" y="34798"/>
                  <a:pt x="384903" y="36344"/>
                  <a:pt x="383870" y="37375"/>
                </a:cubicBezTo>
                <a:cubicBezTo>
                  <a:pt x="382580" y="38406"/>
                  <a:pt x="381289" y="38922"/>
                  <a:pt x="379740" y="38922"/>
                </a:cubicBezTo>
                <a:cubicBezTo>
                  <a:pt x="378191" y="38922"/>
                  <a:pt x="376642" y="38406"/>
                  <a:pt x="375609" y="37375"/>
                </a:cubicBezTo>
                <a:cubicBezTo>
                  <a:pt x="374319" y="36344"/>
                  <a:pt x="373802" y="34798"/>
                  <a:pt x="373802" y="32993"/>
                </a:cubicBezTo>
                <a:lnTo>
                  <a:pt x="373802" y="21394"/>
                </a:lnTo>
                <a:lnTo>
                  <a:pt x="347471" y="21394"/>
                </a:lnTo>
                <a:lnTo>
                  <a:pt x="347471" y="32993"/>
                </a:lnTo>
                <a:cubicBezTo>
                  <a:pt x="347471" y="34798"/>
                  <a:pt x="346955" y="36344"/>
                  <a:pt x="345664" y="37375"/>
                </a:cubicBezTo>
                <a:cubicBezTo>
                  <a:pt x="344631" y="38406"/>
                  <a:pt x="343082" y="38922"/>
                  <a:pt x="341534" y="38922"/>
                </a:cubicBezTo>
                <a:cubicBezTo>
                  <a:pt x="339985" y="38922"/>
                  <a:pt x="338694" y="38406"/>
                  <a:pt x="337403" y="37375"/>
                </a:cubicBezTo>
                <a:cubicBezTo>
                  <a:pt x="336371" y="36344"/>
                  <a:pt x="335854" y="34798"/>
                  <a:pt x="335854" y="32993"/>
                </a:cubicBezTo>
                <a:lnTo>
                  <a:pt x="335854" y="21394"/>
                </a:lnTo>
                <a:lnTo>
                  <a:pt x="310556" y="21394"/>
                </a:lnTo>
                <a:lnTo>
                  <a:pt x="310556" y="32993"/>
                </a:lnTo>
                <a:cubicBezTo>
                  <a:pt x="310556" y="34798"/>
                  <a:pt x="309781" y="36344"/>
                  <a:pt x="308748" y="37375"/>
                </a:cubicBezTo>
                <a:cubicBezTo>
                  <a:pt x="307458" y="38406"/>
                  <a:pt x="306167" y="38922"/>
                  <a:pt x="304618" y="38922"/>
                </a:cubicBezTo>
                <a:cubicBezTo>
                  <a:pt x="303069" y="38922"/>
                  <a:pt x="301520" y="38406"/>
                  <a:pt x="300488" y="37375"/>
                </a:cubicBezTo>
                <a:cubicBezTo>
                  <a:pt x="299197" y="36344"/>
                  <a:pt x="298681" y="34798"/>
                  <a:pt x="298681" y="32993"/>
                </a:cubicBezTo>
                <a:lnTo>
                  <a:pt x="298681" y="21394"/>
                </a:lnTo>
                <a:lnTo>
                  <a:pt x="272349" y="21394"/>
                </a:lnTo>
                <a:lnTo>
                  <a:pt x="272349" y="32993"/>
                </a:lnTo>
                <a:cubicBezTo>
                  <a:pt x="272349" y="34798"/>
                  <a:pt x="271833" y="36344"/>
                  <a:pt x="270542" y="37375"/>
                </a:cubicBezTo>
                <a:cubicBezTo>
                  <a:pt x="269510" y="38406"/>
                  <a:pt x="268219" y="38922"/>
                  <a:pt x="266670" y="38922"/>
                </a:cubicBezTo>
                <a:cubicBezTo>
                  <a:pt x="265121" y="38922"/>
                  <a:pt x="263572" y="38406"/>
                  <a:pt x="262539" y="37375"/>
                </a:cubicBezTo>
                <a:cubicBezTo>
                  <a:pt x="261249" y="36344"/>
                  <a:pt x="260732" y="34798"/>
                  <a:pt x="260732" y="32993"/>
                </a:cubicBezTo>
                <a:lnTo>
                  <a:pt x="260732" y="21394"/>
                </a:lnTo>
                <a:lnTo>
                  <a:pt x="234401" y="21394"/>
                </a:lnTo>
                <a:lnTo>
                  <a:pt x="234401" y="32993"/>
                </a:lnTo>
                <a:cubicBezTo>
                  <a:pt x="234401" y="34798"/>
                  <a:pt x="233885" y="36344"/>
                  <a:pt x="232594" y="37375"/>
                </a:cubicBezTo>
                <a:cubicBezTo>
                  <a:pt x="231561" y="38406"/>
                  <a:pt x="230012" y="38922"/>
                  <a:pt x="228464" y="38922"/>
                </a:cubicBezTo>
                <a:cubicBezTo>
                  <a:pt x="226915" y="38922"/>
                  <a:pt x="225624" y="38406"/>
                  <a:pt x="224333" y="37375"/>
                </a:cubicBezTo>
                <a:cubicBezTo>
                  <a:pt x="223301" y="36344"/>
                  <a:pt x="222526" y="34798"/>
                  <a:pt x="222526" y="32993"/>
                </a:cubicBezTo>
                <a:lnTo>
                  <a:pt x="222526" y="21394"/>
                </a:lnTo>
                <a:lnTo>
                  <a:pt x="196453" y="21394"/>
                </a:lnTo>
                <a:lnTo>
                  <a:pt x="196453" y="32993"/>
                </a:lnTo>
                <a:cubicBezTo>
                  <a:pt x="196453" y="34798"/>
                  <a:pt x="195678" y="36344"/>
                  <a:pt x="194646" y="37375"/>
                </a:cubicBezTo>
                <a:cubicBezTo>
                  <a:pt x="193355" y="38406"/>
                  <a:pt x="192064" y="38922"/>
                  <a:pt x="190515" y="38922"/>
                </a:cubicBezTo>
                <a:cubicBezTo>
                  <a:pt x="188967" y="38922"/>
                  <a:pt x="187418" y="38406"/>
                  <a:pt x="186385" y="37375"/>
                </a:cubicBezTo>
                <a:cubicBezTo>
                  <a:pt x="185094" y="36344"/>
                  <a:pt x="184578" y="34798"/>
                  <a:pt x="184578" y="32993"/>
                </a:cubicBezTo>
                <a:lnTo>
                  <a:pt x="184578" y="21394"/>
                </a:lnTo>
                <a:lnTo>
                  <a:pt x="158246" y="21394"/>
                </a:lnTo>
                <a:lnTo>
                  <a:pt x="158246" y="32993"/>
                </a:lnTo>
                <a:cubicBezTo>
                  <a:pt x="158246" y="34798"/>
                  <a:pt x="157730" y="36344"/>
                  <a:pt x="156439" y="37375"/>
                </a:cubicBezTo>
                <a:cubicBezTo>
                  <a:pt x="155406" y="38406"/>
                  <a:pt x="153858" y="38922"/>
                  <a:pt x="152309" y="38922"/>
                </a:cubicBezTo>
                <a:cubicBezTo>
                  <a:pt x="150760" y="38922"/>
                  <a:pt x="149469" y="38406"/>
                  <a:pt x="148178" y="37375"/>
                </a:cubicBezTo>
                <a:cubicBezTo>
                  <a:pt x="147146" y="36344"/>
                  <a:pt x="146371" y="34798"/>
                  <a:pt x="146371" y="32993"/>
                </a:cubicBezTo>
                <a:lnTo>
                  <a:pt x="146371" y="21394"/>
                </a:lnTo>
                <a:lnTo>
                  <a:pt x="120298" y="21394"/>
                </a:lnTo>
                <a:lnTo>
                  <a:pt x="120298" y="32993"/>
                </a:lnTo>
                <a:cubicBezTo>
                  <a:pt x="120298" y="34798"/>
                  <a:pt x="119782" y="36344"/>
                  <a:pt x="118491" y="37375"/>
                </a:cubicBezTo>
                <a:cubicBezTo>
                  <a:pt x="117200" y="38406"/>
                  <a:pt x="115909" y="38922"/>
                  <a:pt x="114361" y="38922"/>
                </a:cubicBezTo>
                <a:cubicBezTo>
                  <a:pt x="112812" y="38922"/>
                  <a:pt x="111521" y="38406"/>
                  <a:pt x="110230" y="37375"/>
                </a:cubicBezTo>
                <a:cubicBezTo>
                  <a:pt x="108939" y="36344"/>
                  <a:pt x="108423" y="34798"/>
                  <a:pt x="108423" y="32993"/>
                </a:cubicBezTo>
                <a:lnTo>
                  <a:pt x="108423" y="21394"/>
                </a:lnTo>
                <a:lnTo>
                  <a:pt x="82350" y="21394"/>
                </a:lnTo>
                <a:lnTo>
                  <a:pt x="82350" y="32993"/>
                </a:lnTo>
                <a:cubicBezTo>
                  <a:pt x="82350" y="34798"/>
                  <a:pt x="81575" y="36344"/>
                  <a:pt x="80543" y="37375"/>
                </a:cubicBezTo>
                <a:cubicBezTo>
                  <a:pt x="79252" y="38406"/>
                  <a:pt x="77961" y="38922"/>
                  <a:pt x="76412" y="38922"/>
                </a:cubicBezTo>
                <a:cubicBezTo>
                  <a:pt x="74863" y="38922"/>
                  <a:pt x="73315" y="38406"/>
                  <a:pt x="72282" y="37375"/>
                </a:cubicBezTo>
                <a:cubicBezTo>
                  <a:pt x="70991" y="36344"/>
                  <a:pt x="70475" y="34798"/>
                  <a:pt x="70475" y="32993"/>
                </a:cubicBezTo>
                <a:lnTo>
                  <a:pt x="70475" y="21394"/>
                </a:lnTo>
                <a:close/>
                <a:moveTo>
                  <a:pt x="52662" y="0"/>
                </a:moveTo>
                <a:lnTo>
                  <a:pt x="555540" y="0"/>
                </a:lnTo>
                <a:cubicBezTo>
                  <a:pt x="584712" y="0"/>
                  <a:pt x="608203" y="23456"/>
                  <a:pt x="608203" y="52326"/>
                </a:cubicBezTo>
                <a:lnTo>
                  <a:pt x="608203" y="386902"/>
                </a:lnTo>
                <a:cubicBezTo>
                  <a:pt x="608203" y="415771"/>
                  <a:pt x="584712" y="439485"/>
                  <a:pt x="555540" y="439485"/>
                </a:cubicBezTo>
                <a:lnTo>
                  <a:pt x="325528" y="439485"/>
                </a:lnTo>
                <a:lnTo>
                  <a:pt x="325528" y="484078"/>
                </a:lnTo>
                <a:lnTo>
                  <a:pt x="486614" y="484078"/>
                </a:lnTo>
                <a:lnTo>
                  <a:pt x="508041" y="505472"/>
                </a:lnTo>
                <a:lnTo>
                  <a:pt x="508041" y="527124"/>
                </a:lnTo>
                <a:lnTo>
                  <a:pt x="100162" y="527124"/>
                </a:lnTo>
                <a:lnTo>
                  <a:pt x="100162" y="505472"/>
                </a:lnTo>
                <a:lnTo>
                  <a:pt x="121589" y="484078"/>
                </a:lnTo>
                <a:lnTo>
                  <a:pt x="282675" y="484078"/>
                </a:lnTo>
                <a:lnTo>
                  <a:pt x="282675" y="439485"/>
                </a:lnTo>
                <a:lnTo>
                  <a:pt x="52662" y="439485"/>
                </a:lnTo>
                <a:cubicBezTo>
                  <a:pt x="23750" y="439485"/>
                  <a:pt x="0" y="415771"/>
                  <a:pt x="0" y="386902"/>
                </a:cubicBezTo>
                <a:lnTo>
                  <a:pt x="0" y="52326"/>
                </a:lnTo>
                <a:cubicBezTo>
                  <a:pt x="0" y="23456"/>
                  <a:pt x="23750" y="0"/>
                  <a:pt x="52662"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000">
              <a:ea typeface="微软雅黑" panose="020B0503020204020204" pitchFamily="34" charset="-122"/>
            </a:endParaRPr>
          </a:p>
        </p:txBody>
      </p:sp>
      <p:sp>
        <p:nvSpPr>
          <p:cNvPr id="30" name="矩形 29"/>
          <p:cNvSpPr/>
          <p:nvPr/>
        </p:nvSpPr>
        <p:spPr>
          <a:xfrm>
            <a:off x="5726383" y="3289231"/>
            <a:ext cx="684872" cy="707886"/>
          </a:xfrm>
          <a:prstGeom prst="rect">
            <a:avLst/>
          </a:prstGeom>
          <a:effectLst/>
        </p:spPr>
        <p:txBody>
          <a:bodyPr wrap="squar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中   度</a:t>
            </a:r>
          </a:p>
        </p:txBody>
      </p:sp>
      <p:sp>
        <p:nvSpPr>
          <p:cNvPr id="31" name="矩形 30"/>
          <p:cNvSpPr/>
          <p:nvPr/>
        </p:nvSpPr>
        <p:spPr>
          <a:xfrm>
            <a:off x="3984571" y="1207286"/>
            <a:ext cx="3799358" cy="1631216"/>
          </a:xfrm>
          <a:prstGeom prst="rect">
            <a:avLst/>
          </a:prstGeom>
          <a:effectLst/>
        </p:spPr>
        <p:txBody>
          <a:bodyPr wrap="square">
            <a:spAutoFit/>
          </a:bodyPr>
          <a:lstStyle/>
          <a:p>
            <a:pPr>
              <a:spcBef>
                <a:spcPct val="0"/>
              </a:spcBef>
              <a:buClrTx/>
              <a:buFontTx/>
              <a:buNone/>
            </a:pPr>
            <a:r>
              <a:rPr lang="zh-CN" altLang="en-US" sz="2000" dirty="0">
                <a:ea typeface="微软雅黑" panose="020B0503020204020204" pitchFamily="34" charset="-122"/>
              </a:rPr>
              <a:t>病变已达牙本质，形成浅层龋洞，此时小儿对冷、酸、热的刺激感觉明显</a:t>
            </a:r>
            <a:r>
              <a:rPr lang="en-US" altLang="zh-CN" sz="2000" dirty="0">
                <a:ea typeface="微软雅黑" panose="020B0503020204020204" pitchFamily="34" charset="-122"/>
              </a:rPr>
              <a:t>;</a:t>
            </a:r>
            <a:r>
              <a:rPr lang="zh-CN" altLang="en-US" sz="2000" dirty="0">
                <a:ea typeface="微软雅黑" panose="020B0503020204020204" pitchFamily="34" charset="-122"/>
              </a:rPr>
              <a:t>或是食物一卡进牙缝，就觉得不舒服，但清掉后，不舒服就解除了。</a:t>
            </a:r>
            <a:endParaRPr lang="en-US" altLang="zh-CN" sz="2000" dirty="0">
              <a:ea typeface="微软雅黑" panose="020B0503020204020204" pitchFamily="34" charset="-122"/>
            </a:endParaRPr>
          </a:p>
        </p:txBody>
      </p:sp>
      <p:sp>
        <p:nvSpPr>
          <p:cNvPr id="32" name="矩形 31"/>
          <p:cNvSpPr/>
          <p:nvPr/>
        </p:nvSpPr>
        <p:spPr>
          <a:xfrm>
            <a:off x="6797629" y="4523486"/>
            <a:ext cx="698713" cy="400110"/>
          </a:xfrm>
          <a:prstGeom prst="rect">
            <a:avLst/>
          </a:prstGeom>
          <a:effectLst/>
        </p:spPr>
        <p:txBody>
          <a:bodyPr wrap="square">
            <a:spAutoFit/>
          </a:bodyPr>
          <a:lstStyle/>
          <a:p>
            <a:pPr algn="dist"/>
            <a:r>
              <a:rPr lang="zh-CN" altLang="en-US" sz="2000" dirty="0">
                <a:solidFill>
                  <a:schemeClr val="bg1"/>
                </a:solidFill>
                <a:latin typeface="微软雅黑" panose="020B0503020204020204" pitchFamily="34" charset="-122"/>
                <a:ea typeface="微软雅黑" panose="020B0503020204020204" pitchFamily="34" charset="-122"/>
              </a:rPr>
              <a:t>深度</a:t>
            </a:r>
          </a:p>
        </p:txBody>
      </p:sp>
      <p:sp>
        <p:nvSpPr>
          <p:cNvPr id="33" name="矩形 32"/>
          <p:cNvSpPr/>
          <p:nvPr/>
        </p:nvSpPr>
        <p:spPr>
          <a:xfrm>
            <a:off x="8354041" y="3673098"/>
            <a:ext cx="2555903" cy="1938992"/>
          </a:xfrm>
          <a:prstGeom prst="rect">
            <a:avLst/>
          </a:prstGeom>
          <a:effectLst/>
        </p:spPr>
        <p:txBody>
          <a:bodyPr wrap="square">
            <a:spAutoFit/>
          </a:bodyPr>
          <a:lstStyle/>
          <a:p>
            <a:pPr>
              <a:spcBef>
                <a:spcPct val="0"/>
              </a:spcBef>
              <a:buClrTx/>
              <a:buFontTx/>
              <a:buNone/>
            </a:pPr>
            <a:r>
              <a:rPr lang="zh-CN" altLang="en-US" sz="2000" dirty="0">
                <a:ea typeface="微软雅黑" panose="020B0503020204020204" pitchFamily="34" charset="-122"/>
              </a:rPr>
              <a:t>病变已达牙髓腔，如不进行治疗，细菌沿着牙根达到牙尖，会引起根尖炎，引起牙槽骨、下颌骨炎质、骨髓炎及全身疾病 。</a:t>
            </a:r>
            <a:endParaRPr lang="en-US" altLang="zh-CN" sz="2000" dirty="0">
              <a:ea typeface="微软雅黑" panose="020B0503020204020204" pitchFamily="34" charset="-122"/>
            </a:endParaRPr>
          </a:p>
        </p:txBody>
      </p:sp>
      <p:sp>
        <p:nvSpPr>
          <p:cNvPr id="36" name="矩形 35"/>
          <p:cNvSpPr/>
          <p:nvPr/>
        </p:nvSpPr>
        <p:spPr>
          <a:xfrm>
            <a:off x="4697987" y="4539786"/>
            <a:ext cx="775828" cy="400110"/>
          </a:xfrm>
          <a:prstGeom prst="rect">
            <a:avLst/>
          </a:prstGeom>
          <a:effectLst/>
        </p:spPr>
        <p:txBody>
          <a:bodyPr wrap="square">
            <a:spAutoFit/>
          </a:bodyPr>
          <a:lstStyle/>
          <a:p>
            <a:pPr algn="dist"/>
            <a:r>
              <a:rPr lang="zh-CN" altLang="en-US" sz="2000" dirty="0">
                <a:solidFill>
                  <a:schemeClr val="bg1"/>
                </a:solidFill>
                <a:latin typeface="微软雅黑" panose="020B0503020204020204" pitchFamily="34" charset="-122"/>
                <a:ea typeface="微软雅黑" panose="020B0503020204020204" pitchFamily="34" charset="-122"/>
              </a:rPr>
              <a:t>浅度</a:t>
            </a:r>
          </a:p>
        </p:txBody>
      </p:sp>
      <p:sp>
        <p:nvSpPr>
          <p:cNvPr id="37" name="矩形 36"/>
          <p:cNvSpPr/>
          <p:nvPr/>
        </p:nvSpPr>
        <p:spPr>
          <a:xfrm>
            <a:off x="739736" y="3779321"/>
            <a:ext cx="3091750" cy="1938992"/>
          </a:xfrm>
          <a:prstGeom prst="rect">
            <a:avLst/>
          </a:prstGeom>
          <a:effectLst/>
        </p:spPr>
        <p:txBody>
          <a:bodyPr wrap="square">
            <a:spAutoFit/>
          </a:bodyPr>
          <a:lstStyle/>
          <a:p>
            <a:pPr>
              <a:spcBef>
                <a:spcPct val="0"/>
              </a:spcBef>
              <a:buClrTx/>
              <a:buFontTx/>
              <a:buNone/>
            </a:pPr>
            <a:r>
              <a:rPr lang="zh-CN" altLang="en-US" sz="2000" dirty="0">
                <a:ea typeface="微软雅黑" panose="020B0503020204020204" pitchFamily="34" charset="-122"/>
              </a:rPr>
              <a:t>病变只在釉质内，表面开始有黑点或是脱钙的白点出现，或是某处老是塞住食物，表示此处牙齿的珐琅质已遭到破坏，患儿无不适感。</a:t>
            </a:r>
            <a:endParaRPr lang="en-US" altLang="zh-CN" sz="2000" dirty="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84039" y="876443"/>
            <a:ext cx="2967200" cy="1821815"/>
            <a:chOff x="3557267" y="2400300"/>
            <a:chExt cx="2035596" cy="1314451"/>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l="16447" t="19088" r="9004" b="32773"/>
            <a:stretch>
              <a:fillRect/>
            </a:stretch>
          </p:blipFill>
          <p:spPr>
            <a:xfrm>
              <a:off x="3557267" y="2400300"/>
              <a:ext cx="2035596" cy="1314451"/>
            </a:xfrm>
            <a:custGeom>
              <a:avLst/>
              <a:gdLst>
                <a:gd name="connsiteX0" fmla="*/ 0 w 5915025"/>
                <a:gd name="connsiteY0" fmla="*/ 0 h 3819525"/>
                <a:gd name="connsiteX1" fmla="*/ 5915025 w 5915025"/>
                <a:gd name="connsiteY1" fmla="*/ 0 h 3819525"/>
                <a:gd name="connsiteX2" fmla="*/ 5915025 w 5915025"/>
                <a:gd name="connsiteY2" fmla="*/ 3819525 h 3819525"/>
                <a:gd name="connsiteX3" fmla="*/ 0 w 5915025"/>
                <a:gd name="connsiteY3" fmla="*/ 3819525 h 3819525"/>
              </a:gdLst>
              <a:ahLst/>
              <a:cxnLst>
                <a:cxn ang="0">
                  <a:pos x="connsiteX0" y="connsiteY0"/>
                </a:cxn>
                <a:cxn ang="0">
                  <a:pos x="connsiteX1" y="connsiteY1"/>
                </a:cxn>
                <a:cxn ang="0">
                  <a:pos x="connsiteX2" y="connsiteY2"/>
                </a:cxn>
                <a:cxn ang="0">
                  <a:pos x="connsiteX3" y="connsiteY3"/>
                </a:cxn>
              </a:cxnLst>
              <a:rect l="l" t="t" r="r" b="b"/>
              <a:pathLst>
                <a:path w="5915025" h="3819525">
                  <a:moveTo>
                    <a:pt x="0" y="0"/>
                  </a:moveTo>
                  <a:lnTo>
                    <a:pt x="5915025" y="0"/>
                  </a:lnTo>
                  <a:lnTo>
                    <a:pt x="5915025" y="3819525"/>
                  </a:lnTo>
                  <a:lnTo>
                    <a:pt x="0" y="3819525"/>
                  </a:lnTo>
                  <a:close/>
                </a:path>
              </a:pathLst>
            </a:custGeom>
          </p:spPr>
        </p:pic>
        <p:sp>
          <p:nvSpPr>
            <p:cNvPr id="8" name="文本框 7"/>
            <p:cNvSpPr txBox="1"/>
            <p:nvPr/>
          </p:nvSpPr>
          <p:spPr>
            <a:xfrm>
              <a:off x="3899837" y="2530876"/>
              <a:ext cx="1350455" cy="1065901"/>
            </a:xfrm>
            <a:prstGeom prst="rect">
              <a:avLst/>
            </a:prstGeom>
            <a:noFill/>
          </p:spPr>
          <p:txBody>
            <a:bodyPr wrap="square" rtlCol="0">
              <a:spAutoFit/>
            </a:bodyPr>
            <a:lstStyle/>
            <a:p>
              <a:pPr algn="dist">
                <a:lnSpc>
                  <a:spcPct val="150000"/>
                </a:lnSpc>
              </a:pPr>
              <a:r>
                <a:rPr lang="zh-CN" altLang="en-US" sz="6000" dirty="0">
                  <a:latin typeface="微软雅黑" panose="020B0503020204020204" pitchFamily="34" charset="-122"/>
                  <a:ea typeface="微软雅黑" panose="020B0503020204020204" pitchFamily="34" charset="-122"/>
                </a:rPr>
                <a:t>目录</a:t>
              </a: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932" y="4932495"/>
            <a:ext cx="2501141" cy="2501141"/>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4144" y="6183066"/>
            <a:ext cx="1486669" cy="1486669"/>
          </a:xfrm>
          <a:prstGeom prst="rect">
            <a:avLst/>
          </a:prstGeom>
        </p:spPr>
      </p:pic>
      <p:grpSp>
        <p:nvGrpSpPr>
          <p:cNvPr id="15" name="组合 14"/>
          <p:cNvGrpSpPr/>
          <p:nvPr/>
        </p:nvGrpSpPr>
        <p:grpSpPr>
          <a:xfrm>
            <a:off x="2385721" y="2838968"/>
            <a:ext cx="3858207" cy="942975"/>
            <a:chOff x="3758021" y="2661039"/>
            <a:chExt cx="3858207" cy="942975"/>
          </a:xfrm>
        </p:grpSpPr>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rcRect l="55417" t="9181" b="12639"/>
            <a:stretch>
              <a:fillRect/>
            </a:stretch>
          </p:blipFill>
          <p:spPr>
            <a:xfrm>
              <a:off x="3758021"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rcRect l="1527" t="82733" r="6361" b="11705"/>
            <a:stretch>
              <a:fillRect/>
            </a:stretch>
          </p:blipFill>
          <p:spPr>
            <a:xfrm>
              <a:off x="4371969" y="3425681"/>
              <a:ext cx="3244259" cy="176755"/>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4" name="文本框 23"/>
            <p:cNvSpPr txBox="1"/>
            <p:nvPr/>
          </p:nvSpPr>
          <p:spPr>
            <a:xfrm>
              <a:off x="4419479" y="2892727"/>
              <a:ext cx="3120549" cy="646331"/>
            </a:xfrm>
            <a:prstGeom prst="rect">
              <a:avLst/>
            </a:prstGeom>
            <a:noFill/>
          </p:spPr>
          <p:txBody>
            <a:bodyPr wrap="square" rtlCol="0">
              <a:spAutoFit/>
            </a:bodyPr>
            <a:lstStyle/>
            <a:p>
              <a:pPr algn="dist">
                <a:lnSpc>
                  <a:spcPct val="150000"/>
                </a:lnSpc>
              </a:pPr>
              <a:r>
                <a:rPr lang="zh-CN" altLang="en-US" sz="2400" b="1" dirty="0">
                  <a:latin typeface="微软雅黑" panose="020B0503020204020204" pitchFamily="34" charset="-122"/>
                  <a:ea typeface="微软雅黑" panose="020B0503020204020204" pitchFamily="34" charset="-122"/>
                </a:rPr>
                <a:t>宝宝的乳牙与恒牙</a:t>
              </a:r>
            </a:p>
          </p:txBody>
        </p:sp>
      </p:grpSp>
      <p:grpSp>
        <p:nvGrpSpPr>
          <p:cNvPr id="28" name="组合 27"/>
          <p:cNvGrpSpPr/>
          <p:nvPr/>
        </p:nvGrpSpPr>
        <p:grpSpPr>
          <a:xfrm>
            <a:off x="2385721" y="4199465"/>
            <a:ext cx="3858207" cy="942975"/>
            <a:chOff x="3758021" y="2661039"/>
            <a:chExt cx="3858207" cy="942975"/>
          </a:xfrm>
        </p:grpSpPr>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rcRect l="55417" t="9181" b="12639"/>
            <a:stretch>
              <a:fillRect/>
            </a:stretch>
          </p:blipFill>
          <p:spPr>
            <a:xfrm>
              <a:off x="3758021"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31" name="图片 30"/>
            <p:cNvPicPr>
              <a:picLocks noChangeAspect="1"/>
            </p:cNvPicPr>
            <p:nvPr/>
          </p:nvPicPr>
          <p:blipFill>
            <a:blip r:embed="rId7" cstate="print">
              <a:extLst>
                <a:ext uri="{28A0092B-C50C-407E-A947-70E740481C1C}">
                  <a14:useLocalDpi xmlns:a14="http://schemas.microsoft.com/office/drawing/2010/main" val="0"/>
                </a:ext>
              </a:extLst>
            </a:blip>
            <a:srcRect l="1527" t="82733" r="6361" b="11705"/>
            <a:stretch>
              <a:fillRect/>
            </a:stretch>
          </p:blipFill>
          <p:spPr>
            <a:xfrm>
              <a:off x="4371969" y="3425681"/>
              <a:ext cx="3244259" cy="176755"/>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32" name="文本框 31"/>
            <p:cNvSpPr txBox="1"/>
            <p:nvPr/>
          </p:nvSpPr>
          <p:spPr>
            <a:xfrm>
              <a:off x="4419479" y="2893362"/>
              <a:ext cx="3120549" cy="646331"/>
            </a:xfrm>
            <a:prstGeom prst="rect">
              <a:avLst/>
            </a:prstGeom>
            <a:noFill/>
          </p:spPr>
          <p:txBody>
            <a:bodyPr wrap="square" rtlCol="0">
              <a:spAutoFit/>
            </a:bodyPr>
            <a:lstStyle/>
            <a:p>
              <a:pPr algn="dist">
                <a:lnSpc>
                  <a:spcPct val="150000"/>
                </a:lnSpc>
              </a:pPr>
              <a:r>
                <a:rPr lang="zh-CN" altLang="en-US" sz="2400" b="1" dirty="0">
                  <a:latin typeface="微软雅黑" panose="020B0503020204020204" pitchFamily="34" charset="-122"/>
                  <a:ea typeface="微软雅黑" panose="020B0503020204020204" pitchFamily="34" charset="-122"/>
                </a:rPr>
                <a:t>如何有效防治龋齿</a:t>
              </a:r>
            </a:p>
          </p:txBody>
        </p:sp>
      </p:grpSp>
      <p:grpSp>
        <p:nvGrpSpPr>
          <p:cNvPr id="34" name="组合 33"/>
          <p:cNvGrpSpPr/>
          <p:nvPr/>
        </p:nvGrpSpPr>
        <p:grpSpPr>
          <a:xfrm>
            <a:off x="6367639" y="2829555"/>
            <a:ext cx="3858207" cy="942975"/>
            <a:chOff x="3758021" y="2661039"/>
            <a:chExt cx="3858207" cy="942975"/>
          </a:xfrm>
        </p:grpSpPr>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rcRect l="55417" t="9181" b="12639"/>
            <a:stretch>
              <a:fillRect/>
            </a:stretch>
          </p:blipFill>
          <p:spPr>
            <a:xfrm>
              <a:off x="3758021"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36" name="图片 35"/>
            <p:cNvPicPr>
              <a:picLocks noChangeAspect="1"/>
            </p:cNvPicPr>
            <p:nvPr/>
          </p:nvPicPr>
          <p:blipFill>
            <a:blip r:embed="rId7" cstate="print">
              <a:extLst>
                <a:ext uri="{28A0092B-C50C-407E-A947-70E740481C1C}">
                  <a14:useLocalDpi xmlns:a14="http://schemas.microsoft.com/office/drawing/2010/main" val="0"/>
                </a:ext>
              </a:extLst>
            </a:blip>
            <a:srcRect l="1527" t="82733" r="6361" b="11705"/>
            <a:stretch>
              <a:fillRect/>
            </a:stretch>
          </p:blipFill>
          <p:spPr>
            <a:xfrm>
              <a:off x="4371969" y="3425681"/>
              <a:ext cx="3244259" cy="176755"/>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37" name="文本框 36"/>
            <p:cNvSpPr txBox="1"/>
            <p:nvPr/>
          </p:nvSpPr>
          <p:spPr>
            <a:xfrm>
              <a:off x="4434084" y="2902252"/>
              <a:ext cx="3120549" cy="646331"/>
            </a:xfrm>
            <a:prstGeom prst="rect">
              <a:avLst/>
            </a:prstGeom>
            <a:noFill/>
          </p:spPr>
          <p:txBody>
            <a:bodyPr wrap="square" rtlCol="0">
              <a:spAutoFit/>
            </a:bodyPr>
            <a:lstStyle/>
            <a:p>
              <a:pPr algn="dist">
                <a:lnSpc>
                  <a:spcPct val="150000"/>
                </a:lnSpc>
              </a:pPr>
              <a:r>
                <a:rPr lang="zh-CN" altLang="en-US" sz="2400" b="1" dirty="0">
                  <a:latin typeface="微软雅黑" panose="020B0503020204020204" pitchFamily="34" charset="-122"/>
                  <a:ea typeface="微软雅黑" panose="020B0503020204020204" pitchFamily="34" charset="-122"/>
                </a:rPr>
                <a:t>如何进行婴儿护齿</a:t>
              </a:r>
            </a:p>
          </p:txBody>
        </p:sp>
      </p:grpSp>
      <p:grpSp>
        <p:nvGrpSpPr>
          <p:cNvPr id="39" name="组合 38"/>
          <p:cNvGrpSpPr/>
          <p:nvPr/>
        </p:nvGrpSpPr>
        <p:grpSpPr>
          <a:xfrm>
            <a:off x="6367639" y="4190052"/>
            <a:ext cx="4039235" cy="942975"/>
            <a:chOff x="3758021" y="2661039"/>
            <a:chExt cx="4039235" cy="942975"/>
          </a:xfrm>
        </p:grpSpPr>
        <p:pic>
          <p:nvPicPr>
            <p:cNvPr id="40" name="图片 39"/>
            <p:cNvPicPr>
              <a:picLocks noChangeAspect="1"/>
            </p:cNvPicPr>
            <p:nvPr/>
          </p:nvPicPr>
          <p:blipFill>
            <a:blip r:embed="rId6" cstate="print">
              <a:extLst>
                <a:ext uri="{28A0092B-C50C-407E-A947-70E740481C1C}">
                  <a14:useLocalDpi xmlns:a14="http://schemas.microsoft.com/office/drawing/2010/main" val="0"/>
                </a:ext>
              </a:extLst>
            </a:blip>
            <a:srcRect l="55417" t="9181" b="12639"/>
            <a:stretch>
              <a:fillRect/>
            </a:stretch>
          </p:blipFill>
          <p:spPr>
            <a:xfrm>
              <a:off x="3758021"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41" name="图片 40"/>
            <p:cNvPicPr>
              <a:picLocks noChangeAspect="1"/>
            </p:cNvPicPr>
            <p:nvPr/>
          </p:nvPicPr>
          <p:blipFill>
            <a:blip r:embed="rId7" cstate="print">
              <a:extLst>
                <a:ext uri="{28A0092B-C50C-407E-A947-70E740481C1C}">
                  <a14:useLocalDpi xmlns:a14="http://schemas.microsoft.com/office/drawing/2010/main" val="0"/>
                </a:ext>
              </a:extLst>
            </a:blip>
            <a:srcRect l="1527" t="82733" r="6361" b="11705"/>
            <a:stretch>
              <a:fillRect/>
            </a:stretch>
          </p:blipFill>
          <p:spPr>
            <a:xfrm>
              <a:off x="4371969" y="3425681"/>
              <a:ext cx="3244259" cy="176755"/>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42" name="文本框 41"/>
            <p:cNvSpPr txBox="1"/>
            <p:nvPr/>
          </p:nvSpPr>
          <p:spPr>
            <a:xfrm>
              <a:off x="4420326" y="2902339"/>
              <a:ext cx="3376930" cy="646331"/>
            </a:xfrm>
            <a:prstGeom prst="rect">
              <a:avLst/>
            </a:prstGeom>
            <a:noFill/>
          </p:spPr>
          <p:txBody>
            <a:bodyPr wrap="square" rtlCol="0">
              <a:spAutoFit/>
            </a:bodyPr>
            <a:lstStyle/>
            <a:p>
              <a:pPr algn="dist">
                <a:lnSpc>
                  <a:spcPct val="150000"/>
                </a:lnSpc>
              </a:pPr>
              <a:r>
                <a:rPr lang="zh-CN" altLang="en-US" sz="2400" b="1" dirty="0">
                  <a:latin typeface="微软雅黑" panose="020B0503020204020204" pitchFamily="34" charset="-122"/>
                  <a:ea typeface="微软雅黑" panose="020B0503020204020204" pitchFamily="34" charset="-122"/>
                </a:rPr>
                <a:t>我院对儿童龋齿的防治</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down)">
                                      <p:cBhvr>
                                        <p:cTn id="2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932" y="4932495"/>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7"/>
            <a:ext cx="2692237" cy="662659"/>
            <a:chOff x="3785129" y="2661039"/>
            <a:chExt cx="3831099" cy="942975"/>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120550"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龋齿的形成</a:t>
              </a:r>
            </a:p>
          </p:txBody>
        </p:sp>
      </p:grpSp>
      <p:sp>
        <p:nvSpPr>
          <p:cNvPr id="12" name="矩形 11"/>
          <p:cNvSpPr/>
          <p:nvPr/>
        </p:nvSpPr>
        <p:spPr>
          <a:xfrm>
            <a:off x="1864521" y="4663732"/>
            <a:ext cx="782823" cy="400110"/>
          </a:xfrm>
          <a:prstGeom prst="rect">
            <a:avLst/>
          </a:prstGeom>
          <a:effectLst/>
        </p:spPr>
        <p:txBody>
          <a:bodyPr wrap="square">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细菌</a:t>
            </a:r>
          </a:p>
        </p:txBody>
      </p:sp>
      <p:sp>
        <p:nvSpPr>
          <p:cNvPr id="14" name="矩形 13"/>
          <p:cNvSpPr/>
          <p:nvPr/>
        </p:nvSpPr>
        <p:spPr>
          <a:xfrm>
            <a:off x="4465661" y="4660885"/>
            <a:ext cx="822237" cy="400110"/>
          </a:xfrm>
          <a:prstGeom prst="rect">
            <a:avLst/>
          </a:prstGeom>
          <a:effectLst/>
        </p:spPr>
        <p:txBody>
          <a:bodyPr wrap="square">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饮食</a:t>
            </a:r>
          </a:p>
        </p:txBody>
      </p:sp>
      <p:sp>
        <p:nvSpPr>
          <p:cNvPr id="16" name="矩形 15"/>
          <p:cNvSpPr/>
          <p:nvPr/>
        </p:nvSpPr>
        <p:spPr>
          <a:xfrm>
            <a:off x="6964465" y="4660885"/>
            <a:ext cx="857051" cy="400110"/>
          </a:xfrm>
          <a:prstGeom prst="rect">
            <a:avLst/>
          </a:prstGeom>
          <a:effectLst/>
        </p:spPr>
        <p:txBody>
          <a:bodyPr wrap="square">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牙齿</a:t>
            </a:r>
          </a:p>
        </p:txBody>
      </p:sp>
      <p:sp>
        <p:nvSpPr>
          <p:cNvPr id="21" name="矩形 20"/>
          <p:cNvSpPr/>
          <p:nvPr/>
        </p:nvSpPr>
        <p:spPr>
          <a:xfrm>
            <a:off x="9639833" y="4660885"/>
            <a:ext cx="831106" cy="400110"/>
          </a:xfrm>
          <a:prstGeom prst="rect">
            <a:avLst/>
          </a:prstGeom>
          <a:effectLst/>
        </p:spPr>
        <p:txBody>
          <a:bodyPr wrap="square">
            <a:spAutoFit/>
          </a:bodyPr>
          <a:lstStyle/>
          <a:p>
            <a:pPr algn="dist"/>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唾液</a:t>
            </a:r>
          </a:p>
        </p:txBody>
      </p:sp>
      <p:grpSp>
        <p:nvGrpSpPr>
          <p:cNvPr id="28" name="组合 27"/>
          <p:cNvGrpSpPr/>
          <p:nvPr/>
        </p:nvGrpSpPr>
        <p:grpSpPr>
          <a:xfrm>
            <a:off x="1633267" y="3164927"/>
            <a:ext cx="9006844" cy="1200150"/>
            <a:chOff x="1592578" y="2266950"/>
            <a:chExt cx="9006844" cy="1200150"/>
          </a:xfrm>
          <a:gradFill>
            <a:gsLst>
              <a:gs pos="0">
                <a:srgbClr val="769976"/>
              </a:gs>
              <a:gs pos="74000">
                <a:srgbClr val="25512F"/>
              </a:gs>
              <a:gs pos="42000">
                <a:srgbClr val="648664"/>
              </a:gs>
              <a:gs pos="100000">
                <a:srgbClr val="204729"/>
              </a:gs>
            </a:gsLst>
            <a:lin ang="0" scaled="0"/>
          </a:gradFill>
        </p:grpSpPr>
        <p:sp>
          <p:nvSpPr>
            <p:cNvPr id="30" name="五边形 29"/>
            <p:cNvSpPr/>
            <p:nvPr/>
          </p:nvSpPr>
          <p:spPr>
            <a:xfrm>
              <a:off x="1592578" y="2266950"/>
              <a:ext cx="1260158" cy="1200150"/>
            </a:xfrm>
            <a:prstGeom prst="pent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31" name="五边形 30"/>
            <p:cNvSpPr/>
            <p:nvPr/>
          </p:nvSpPr>
          <p:spPr>
            <a:xfrm>
              <a:off x="4174808" y="2266950"/>
              <a:ext cx="1260158" cy="1200150"/>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2" name="五边形 31"/>
            <p:cNvSpPr/>
            <p:nvPr/>
          </p:nvSpPr>
          <p:spPr>
            <a:xfrm>
              <a:off x="6757036" y="2266950"/>
              <a:ext cx="1260158" cy="1200150"/>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3" name="五边形 32"/>
            <p:cNvSpPr/>
            <p:nvPr/>
          </p:nvSpPr>
          <p:spPr>
            <a:xfrm>
              <a:off x="9339264" y="2266950"/>
              <a:ext cx="1260158" cy="1200150"/>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4" name="箭头: 右 33"/>
            <p:cNvSpPr/>
            <p:nvPr/>
          </p:nvSpPr>
          <p:spPr>
            <a:xfrm>
              <a:off x="3199446" y="2671763"/>
              <a:ext cx="628650" cy="3714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5" name="箭头: 右 34"/>
            <p:cNvSpPr/>
            <p:nvPr/>
          </p:nvSpPr>
          <p:spPr>
            <a:xfrm>
              <a:off x="5781676" y="2671762"/>
              <a:ext cx="628650" cy="3714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6" name="箭头: 右 35"/>
            <p:cNvSpPr/>
            <p:nvPr/>
          </p:nvSpPr>
          <p:spPr>
            <a:xfrm>
              <a:off x="8362000" y="2671762"/>
              <a:ext cx="628650" cy="3714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grpSp>
      <p:sp>
        <p:nvSpPr>
          <p:cNvPr id="37" name="cactus_90946"/>
          <p:cNvSpPr>
            <a:spLocks noChangeAspect="1"/>
          </p:cNvSpPr>
          <p:nvPr/>
        </p:nvSpPr>
        <p:spPr bwMode="auto">
          <a:xfrm>
            <a:off x="1966220" y="3498259"/>
            <a:ext cx="594252" cy="60968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71" h="5211">
                <a:moveTo>
                  <a:pt x="3409" y="1724"/>
                </a:moveTo>
                <a:cubicBezTo>
                  <a:pt x="3566" y="1688"/>
                  <a:pt x="3723" y="1725"/>
                  <a:pt x="3831" y="1823"/>
                </a:cubicBezTo>
                <a:cubicBezTo>
                  <a:pt x="3939" y="1923"/>
                  <a:pt x="3989" y="2074"/>
                  <a:pt x="3977" y="2263"/>
                </a:cubicBezTo>
                <a:cubicBezTo>
                  <a:pt x="3773" y="2288"/>
                  <a:pt x="3614" y="2463"/>
                  <a:pt x="3614" y="2675"/>
                </a:cubicBezTo>
                <a:cubicBezTo>
                  <a:pt x="3614" y="2847"/>
                  <a:pt x="3719" y="2994"/>
                  <a:pt x="3868" y="3058"/>
                </a:cubicBezTo>
                <a:lnTo>
                  <a:pt x="3758" y="3847"/>
                </a:lnTo>
                <a:lnTo>
                  <a:pt x="3708" y="3790"/>
                </a:lnTo>
                <a:cubicBezTo>
                  <a:pt x="3669" y="3746"/>
                  <a:pt x="3602" y="3742"/>
                  <a:pt x="3557" y="3781"/>
                </a:cubicBezTo>
                <a:cubicBezTo>
                  <a:pt x="3513" y="3820"/>
                  <a:pt x="3509" y="3887"/>
                  <a:pt x="3548" y="3931"/>
                </a:cubicBezTo>
                <a:lnTo>
                  <a:pt x="3718" y="4126"/>
                </a:lnTo>
                <a:lnTo>
                  <a:pt x="3667" y="4489"/>
                </a:lnTo>
                <a:cubicBezTo>
                  <a:pt x="3659" y="4547"/>
                  <a:pt x="3700" y="4601"/>
                  <a:pt x="3758" y="4610"/>
                </a:cubicBezTo>
                <a:cubicBezTo>
                  <a:pt x="3763" y="4610"/>
                  <a:pt x="3768" y="4611"/>
                  <a:pt x="3773" y="4611"/>
                </a:cubicBezTo>
                <a:cubicBezTo>
                  <a:pt x="3825" y="4611"/>
                  <a:pt x="3871" y="4572"/>
                  <a:pt x="3879" y="4519"/>
                </a:cubicBezTo>
                <a:lnTo>
                  <a:pt x="4080" y="3087"/>
                </a:lnTo>
                <a:cubicBezTo>
                  <a:pt x="4285" y="3063"/>
                  <a:pt x="4445" y="2887"/>
                  <a:pt x="4445" y="2675"/>
                </a:cubicBezTo>
                <a:cubicBezTo>
                  <a:pt x="4445" y="2502"/>
                  <a:pt x="4339" y="2354"/>
                  <a:pt x="4189" y="2291"/>
                </a:cubicBezTo>
                <a:cubicBezTo>
                  <a:pt x="4195" y="2215"/>
                  <a:pt x="4192" y="2143"/>
                  <a:pt x="4182" y="2075"/>
                </a:cubicBezTo>
                <a:lnTo>
                  <a:pt x="4381" y="1849"/>
                </a:lnTo>
                <a:cubicBezTo>
                  <a:pt x="4419" y="1805"/>
                  <a:pt x="4415" y="1737"/>
                  <a:pt x="4371" y="1698"/>
                </a:cubicBezTo>
                <a:cubicBezTo>
                  <a:pt x="4327" y="1659"/>
                  <a:pt x="4259" y="1664"/>
                  <a:pt x="4220" y="1708"/>
                </a:cubicBezTo>
                <a:lnTo>
                  <a:pt x="4106" y="1838"/>
                </a:lnTo>
                <a:cubicBezTo>
                  <a:pt x="4072" y="1773"/>
                  <a:pt x="4028" y="1715"/>
                  <a:pt x="3975" y="1666"/>
                </a:cubicBezTo>
                <a:cubicBezTo>
                  <a:pt x="3816" y="1520"/>
                  <a:pt x="3586" y="1464"/>
                  <a:pt x="3361" y="1516"/>
                </a:cubicBezTo>
                <a:cubicBezTo>
                  <a:pt x="3304" y="1529"/>
                  <a:pt x="3268" y="1586"/>
                  <a:pt x="3281" y="1643"/>
                </a:cubicBezTo>
                <a:cubicBezTo>
                  <a:pt x="3295" y="1701"/>
                  <a:pt x="3352" y="1737"/>
                  <a:pt x="3409" y="1724"/>
                </a:cubicBezTo>
                <a:close/>
                <a:moveTo>
                  <a:pt x="4030" y="2473"/>
                </a:moveTo>
                <a:cubicBezTo>
                  <a:pt x="4141" y="2473"/>
                  <a:pt x="4232" y="2563"/>
                  <a:pt x="4232" y="2675"/>
                </a:cubicBezTo>
                <a:cubicBezTo>
                  <a:pt x="4232" y="2786"/>
                  <a:pt x="4141" y="2877"/>
                  <a:pt x="4030" y="2877"/>
                </a:cubicBezTo>
                <a:cubicBezTo>
                  <a:pt x="4021" y="2877"/>
                  <a:pt x="4012" y="2876"/>
                  <a:pt x="4003" y="2875"/>
                </a:cubicBezTo>
                <a:cubicBezTo>
                  <a:pt x="4003" y="2875"/>
                  <a:pt x="4002" y="2875"/>
                  <a:pt x="4002" y="2875"/>
                </a:cubicBezTo>
                <a:cubicBezTo>
                  <a:pt x="4001" y="2875"/>
                  <a:pt x="4001" y="2875"/>
                  <a:pt x="4000" y="2875"/>
                </a:cubicBezTo>
                <a:cubicBezTo>
                  <a:pt x="3903" y="2860"/>
                  <a:pt x="3828" y="2776"/>
                  <a:pt x="3828" y="2675"/>
                </a:cubicBezTo>
                <a:cubicBezTo>
                  <a:pt x="3828" y="2563"/>
                  <a:pt x="3918" y="2473"/>
                  <a:pt x="4030" y="2473"/>
                </a:cubicBezTo>
                <a:close/>
                <a:moveTo>
                  <a:pt x="786" y="3512"/>
                </a:moveTo>
                <a:cubicBezTo>
                  <a:pt x="786" y="3529"/>
                  <a:pt x="786" y="3546"/>
                  <a:pt x="787" y="3563"/>
                </a:cubicBezTo>
                <a:lnTo>
                  <a:pt x="801" y="3786"/>
                </a:lnTo>
                <a:cubicBezTo>
                  <a:pt x="762" y="3746"/>
                  <a:pt x="697" y="3743"/>
                  <a:pt x="654" y="3781"/>
                </a:cubicBezTo>
                <a:cubicBezTo>
                  <a:pt x="610" y="3820"/>
                  <a:pt x="606" y="3887"/>
                  <a:pt x="645" y="3931"/>
                </a:cubicBezTo>
                <a:lnTo>
                  <a:pt x="823" y="4134"/>
                </a:lnTo>
                <a:lnTo>
                  <a:pt x="846" y="4510"/>
                </a:lnTo>
                <a:cubicBezTo>
                  <a:pt x="849" y="4567"/>
                  <a:pt x="896" y="4611"/>
                  <a:pt x="952" y="4611"/>
                </a:cubicBezTo>
                <a:cubicBezTo>
                  <a:pt x="954" y="4611"/>
                  <a:pt x="957" y="4610"/>
                  <a:pt x="959" y="4610"/>
                </a:cubicBezTo>
                <a:cubicBezTo>
                  <a:pt x="1018" y="4607"/>
                  <a:pt x="1062" y="4556"/>
                  <a:pt x="1059" y="4497"/>
                </a:cubicBezTo>
                <a:lnTo>
                  <a:pt x="1033" y="4086"/>
                </a:lnTo>
                <a:cubicBezTo>
                  <a:pt x="1033" y="4085"/>
                  <a:pt x="1033" y="4084"/>
                  <a:pt x="1033" y="4083"/>
                </a:cubicBezTo>
                <a:lnTo>
                  <a:pt x="1001" y="3566"/>
                </a:lnTo>
                <a:cubicBezTo>
                  <a:pt x="1225" y="3560"/>
                  <a:pt x="1406" y="3376"/>
                  <a:pt x="1406" y="3151"/>
                </a:cubicBezTo>
                <a:cubicBezTo>
                  <a:pt x="1406" y="3113"/>
                  <a:pt x="1401" y="3078"/>
                  <a:pt x="1392" y="3043"/>
                </a:cubicBezTo>
                <a:cubicBezTo>
                  <a:pt x="1479" y="3042"/>
                  <a:pt x="1566" y="3069"/>
                  <a:pt x="1635" y="3122"/>
                </a:cubicBezTo>
                <a:cubicBezTo>
                  <a:pt x="1751" y="3210"/>
                  <a:pt x="1809" y="3362"/>
                  <a:pt x="1797" y="3550"/>
                </a:cubicBezTo>
                <a:lnTo>
                  <a:pt x="1739" y="4497"/>
                </a:lnTo>
                <a:cubicBezTo>
                  <a:pt x="1735" y="4556"/>
                  <a:pt x="1780" y="4607"/>
                  <a:pt x="1839" y="4610"/>
                </a:cubicBezTo>
                <a:cubicBezTo>
                  <a:pt x="1898" y="4614"/>
                  <a:pt x="1948" y="4569"/>
                  <a:pt x="1952" y="4510"/>
                </a:cubicBezTo>
                <a:lnTo>
                  <a:pt x="2010" y="3563"/>
                </a:lnTo>
                <a:cubicBezTo>
                  <a:pt x="2018" y="3433"/>
                  <a:pt x="2000" y="3314"/>
                  <a:pt x="1959" y="3210"/>
                </a:cubicBezTo>
                <a:lnTo>
                  <a:pt x="2115" y="3033"/>
                </a:lnTo>
                <a:cubicBezTo>
                  <a:pt x="2154" y="2989"/>
                  <a:pt x="2149" y="2921"/>
                  <a:pt x="2105" y="2882"/>
                </a:cubicBezTo>
                <a:cubicBezTo>
                  <a:pt x="2061" y="2843"/>
                  <a:pt x="1994" y="2848"/>
                  <a:pt x="1955" y="2892"/>
                </a:cubicBezTo>
                <a:lnTo>
                  <a:pt x="1841" y="3022"/>
                </a:lnTo>
                <a:cubicBezTo>
                  <a:pt x="1824" y="3003"/>
                  <a:pt x="1805" y="2985"/>
                  <a:pt x="1785" y="2968"/>
                </a:cubicBezTo>
                <a:lnTo>
                  <a:pt x="1835" y="2875"/>
                </a:lnTo>
                <a:cubicBezTo>
                  <a:pt x="1863" y="2824"/>
                  <a:pt x="1843" y="2759"/>
                  <a:pt x="1791" y="2731"/>
                </a:cubicBezTo>
                <a:cubicBezTo>
                  <a:pt x="1739" y="2703"/>
                  <a:pt x="1675" y="2723"/>
                  <a:pt x="1647" y="2775"/>
                </a:cubicBezTo>
                <a:lnTo>
                  <a:pt x="1599" y="2864"/>
                </a:lnTo>
                <a:cubicBezTo>
                  <a:pt x="1494" y="2828"/>
                  <a:pt x="1380" y="2820"/>
                  <a:pt x="1270" y="2844"/>
                </a:cubicBezTo>
                <a:cubicBezTo>
                  <a:pt x="1196" y="2776"/>
                  <a:pt x="1098" y="2735"/>
                  <a:pt x="990" y="2735"/>
                </a:cubicBezTo>
                <a:cubicBezTo>
                  <a:pt x="761" y="2735"/>
                  <a:pt x="575" y="2921"/>
                  <a:pt x="575" y="3151"/>
                </a:cubicBezTo>
                <a:cubicBezTo>
                  <a:pt x="575" y="3305"/>
                  <a:pt x="660" y="3441"/>
                  <a:pt x="786" y="3512"/>
                </a:cubicBezTo>
                <a:close/>
                <a:moveTo>
                  <a:pt x="990" y="2948"/>
                </a:moveTo>
                <a:cubicBezTo>
                  <a:pt x="1102" y="2948"/>
                  <a:pt x="1193" y="3039"/>
                  <a:pt x="1193" y="3151"/>
                </a:cubicBezTo>
                <a:cubicBezTo>
                  <a:pt x="1193" y="3262"/>
                  <a:pt x="1102" y="3353"/>
                  <a:pt x="990" y="3353"/>
                </a:cubicBezTo>
                <a:cubicBezTo>
                  <a:pt x="879" y="3353"/>
                  <a:pt x="788" y="3262"/>
                  <a:pt x="788" y="3151"/>
                </a:cubicBezTo>
                <a:cubicBezTo>
                  <a:pt x="788" y="3039"/>
                  <a:pt x="879" y="2948"/>
                  <a:pt x="990" y="2948"/>
                </a:cubicBezTo>
                <a:close/>
                <a:moveTo>
                  <a:pt x="1539" y="1105"/>
                </a:moveTo>
                <a:cubicBezTo>
                  <a:pt x="1768" y="1105"/>
                  <a:pt x="1955" y="919"/>
                  <a:pt x="1955" y="690"/>
                </a:cubicBezTo>
                <a:cubicBezTo>
                  <a:pt x="1955" y="688"/>
                  <a:pt x="1955" y="686"/>
                  <a:pt x="1955" y="684"/>
                </a:cubicBezTo>
                <a:lnTo>
                  <a:pt x="1956" y="684"/>
                </a:lnTo>
                <a:cubicBezTo>
                  <a:pt x="2096" y="684"/>
                  <a:pt x="2217" y="600"/>
                  <a:pt x="2269" y="479"/>
                </a:cubicBezTo>
                <a:cubicBezTo>
                  <a:pt x="2385" y="495"/>
                  <a:pt x="2493" y="540"/>
                  <a:pt x="2584" y="609"/>
                </a:cubicBezTo>
                <a:cubicBezTo>
                  <a:pt x="2498" y="685"/>
                  <a:pt x="2444" y="796"/>
                  <a:pt x="2444" y="919"/>
                </a:cubicBezTo>
                <a:cubicBezTo>
                  <a:pt x="2444" y="1148"/>
                  <a:pt x="2631" y="1335"/>
                  <a:pt x="2860" y="1335"/>
                </a:cubicBezTo>
                <a:cubicBezTo>
                  <a:pt x="2862" y="1335"/>
                  <a:pt x="2864" y="1335"/>
                  <a:pt x="2866" y="1334"/>
                </a:cubicBezTo>
                <a:cubicBezTo>
                  <a:pt x="2866" y="1336"/>
                  <a:pt x="2865" y="1337"/>
                  <a:pt x="2865" y="1339"/>
                </a:cubicBezTo>
                <a:lnTo>
                  <a:pt x="2812" y="2211"/>
                </a:lnTo>
                <a:cubicBezTo>
                  <a:pt x="2812" y="2212"/>
                  <a:pt x="2811" y="2213"/>
                  <a:pt x="2811" y="2214"/>
                </a:cubicBezTo>
                <a:lnTo>
                  <a:pt x="2671" y="4497"/>
                </a:lnTo>
                <a:cubicBezTo>
                  <a:pt x="2667" y="4556"/>
                  <a:pt x="2712" y="4607"/>
                  <a:pt x="2771" y="4610"/>
                </a:cubicBezTo>
                <a:cubicBezTo>
                  <a:pt x="2773" y="4611"/>
                  <a:pt x="2775" y="4611"/>
                  <a:pt x="2777" y="4611"/>
                </a:cubicBezTo>
                <a:cubicBezTo>
                  <a:pt x="2833" y="4611"/>
                  <a:pt x="2880" y="4567"/>
                  <a:pt x="2884" y="4510"/>
                </a:cubicBezTo>
                <a:cubicBezTo>
                  <a:pt x="2884" y="4510"/>
                  <a:pt x="2954" y="3375"/>
                  <a:pt x="2957" y="3319"/>
                </a:cubicBezTo>
                <a:cubicBezTo>
                  <a:pt x="2960" y="3262"/>
                  <a:pt x="2988" y="3228"/>
                  <a:pt x="2998" y="3216"/>
                </a:cubicBezTo>
                <a:lnTo>
                  <a:pt x="3200" y="2986"/>
                </a:lnTo>
                <a:cubicBezTo>
                  <a:pt x="3239" y="2942"/>
                  <a:pt x="3235" y="2875"/>
                  <a:pt x="3190" y="2836"/>
                </a:cubicBezTo>
                <a:cubicBezTo>
                  <a:pt x="3146" y="2797"/>
                  <a:pt x="3079" y="2801"/>
                  <a:pt x="3040" y="2845"/>
                </a:cubicBezTo>
                <a:lnTo>
                  <a:pt x="2982" y="2911"/>
                </a:lnTo>
                <a:lnTo>
                  <a:pt x="3022" y="2262"/>
                </a:lnTo>
                <a:lnTo>
                  <a:pt x="3200" y="2059"/>
                </a:lnTo>
                <a:cubicBezTo>
                  <a:pt x="3239" y="2015"/>
                  <a:pt x="3235" y="1948"/>
                  <a:pt x="3190" y="1909"/>
                </a:cubicBezTo>
                <a:cubicBezTo>
                  <a:pt x="3148" y="1871"/>
                  <a:pt x="3083" y="1874"/>
                  <a:pt x="3044" y="1915"/>
                </a:cubicBezTo>
                <a:lnTo>
                  <a:pt x="3078" y="1352"/>
                </a:lnTo>
                <a:cubicBezTo>
                  <a:pt x="3080" y="1325"/>
                  <a:pt x="3081" y="1298"/>
                  <a:pt x="3081" y="1271"/>
                </a:cubicBezTo>
                <a:cubicBezTo>
                  <a:pt x="3198" y="1197"/>
                  <a:pt x="3275" y="1067"/>
                  <a:pt x="3275" y="919"/>
                </a:cubicBezTo>
                <a:cubicBezTo>
                  <a:pt x="3275" y="690"/>
                  <a:pt x="3089" y="503"/>
                  <a:pt x="2860" y="503"/>
                </a:cubicBezTo>
                <a:cubicBezTo>
                  <a:pt x="2838" y="503"/>
                  <a:pt x="2816" y="505"/>
                  <a:pt x="2794" y="509"/>
                </a:cubicBezTo>
                <a:cubicBezTo>
                  <a:pt x="2658" y="376"/>
                  <a:pt x="2481" y="291"/>
                  <a:pt x="2290" y="266"/>
                </a:cubicBezTo>
                <a:cubicBezTo>
                  <a:pt x="2255" y="114"/>
                  <a:pt x="2119" y="0"/>
                  <a:pt x="1956" y="0"/>
                </a:cubicBezTo>
                <a:cubicBezTo>
                  <a:pt x="1788" y="0"/>
                  <a:pt x="1648" y="122"/>
                  <a:pt x="1619" y="282"/>
                </a:cubicBezTo>
                <a:cubicBezTo>
                  <a:pt x="1593" y="277"/>
                  <a:pt x="1566" y="274"/>
                  <a:pt x="1539" y="274"/>
                </a:cubicBezTo>
                <a:cubicBezTo>
                  <a:pt x="1310" y="274"/>
                  <a:pt x="1124" y="461"/>
                  <a:pt x="1124" y="690"/>
                </a:cubicBezTo>
                <a:cubicBezTo>
                  <a:pt x="1124" y="919"/>
                  <a:pt x="1310" y="1105"/>
                  <a:pt x="1539" y="1105"/>
                </a:cubicBezTo>
                <a:close/>
                <a:moveTo>
                  <a:pt x="2860" y="717"/>
                </a:moveTo>
                <a:cubicBezTo>
                  <a:pt x="2971" y="717"/>
                  <a:pt x="3062" y="808"/>
                  <a:pt x="3062" y="919"/>
                </a:cubicBezTo>
                <a:cubicBezTo>
                  <a:pt x="3062" y="1030"/>
                  <a:pt x="2971" y="1121"/>
                  <a:pt x="2860" y="1121"/>
                </a:cubicBezTo>
                <a:cubicBezTo>
                  <a:pt x="2748" y="1121"/>
                  <a:pt x="2658" y="1030"/>
                  <a:pt x="2658" y="919"/>
                </a:cubicBezTo>
                <a:cubicBezTo>
                  <a:pt x="2658" y="808"/>
                  <a:pt x="2748" y="717"/>
                  <a:pt x="2860" y="717"/>
                </a:cubicBezTo>
                <a:close/>
                <a:moveTo>
                  <a:pt x="1956" y="213"/>
                </a:moveTo>
                <a:cubicBezTo>
                  <a:pt x="2027" y="213"/>
                  <a:pt x="2085" y="271"/>
                  <a:pt x="2085" y="342"/>
                </a:cubicBezTo>
                <a:cubicBezTo>
                  <a:pt x="2085" y="413"/>
                  <a:pt x="2027" y="471"/>
                  <a:pt x="1956" y="471"/>
                </a:cubicBezTo>
                <a:cubicBezTo>
                  <a:pt x="1921" y="471"/>
                  <a:pt x="1888" y="457"/>
                  <a:pt x="1864" y="431"/>
                </a:cubicBezTo>
                <a:cubicBezTo>
                  <a:pt x="1861" y="429"/>
                  <a:pt x="1853" y="420"/>
                  <a:pt x="1852" y="417"/>
                </a:cubicBezTo>
                <a:cubicBezTo>
                  <a:pt x="1836" y="395"/>
                  <a:pt x="1827" y="369"/>
                  <a:pt x="1827" y="342"/>
                </a:cubicBezTo>
                <a:cubicBezTo>
                  <a:pt x="1827" y="271"/>
                  <a:pt x="1885" y="213"/>
                  <a:pt x="1956" y="213"/>
                </a:cubicBezTo>
                <a:close/>
                <a:moveTo>
                  <a:pt x="1539" y="488"/>
                </a:moveTo>
                <a:cubicBezTo>
                  <a:pt x="1596" y="488"/>
                  <a:pt x="1648" y="511"/>
                  <a:pt x="1687" y="552"/>
                </a:cubicBezTo>
                <a:cubicBezTo>
                  <a:pt x="1690" y="555"/>
                  <a:pt x="1699" y="566"/>
                  <a:pt x="1701" y="569"/>
                </a:cubicBezTo>
                <a:cubicBezTo>
                  <a:pt x="1727" y="604"/>
                  <a:pt x="1741" y="646"/>
                  <a:pt x="1741" y="690"/>
                </a:cubicBezTo>
                <a:cubicBezTo>
                  <a:pt x="1741" y="801"/>
                  <a:pt x="1651" y="892"/>
                  <a:pt x="1539" y="892"/>
                </a:cubicBezTo>
                <a:cubicBezTo>
                  <a:pt x="1428" y="892"/>
                  <a:pt x="1337" y="801"/>
                  <a:pt x="1337" y="690"/>
                </a:cubicBezTo>
                <a:cubicBezTo>
                  <a:pt x="1337" y="578"/>
                  <a:pt x="1428" y="488"/>
                  <a:pt x="1539" y="488"/>
                </a:cubicBezTo>
                <a:close/>
                <a:moveTo>
                  <a:pt x="5071" y="4618"/>
                </a:moveTo>
                <a:cubicBezTo>
                  <a:pt x="5071" y="4812"/>
                  <a:pt x="4810" y="4959"/>
                  <a:pt x="4274" y="5066"/>
                </a:cubicBezTo>
                <a:cubicBezTo>
                  <a:pt x="3808" y="5159"/>
                  <a:pt x="3191" y="5211"/>
                  <a:pt x="2535" y="5211"/>
                </a:cubicBezTo>
                <a:cubicBezTo>
                  <a:pt x="1880" y="5211"/>
                  <a:pt x="1262" y="5159"/>
                  <a:pt x="797" y="5066"/>
                </a:cubicBezTo>
                <a:cubicBezTo>
                  <a:pt x="260" y="4959"/>
                  <a:pt x="0" y="4812"/>
                  <a:pt x="0" y="4618"/>
                </a:cubicBezTo>
                <a:cubicBezTo>
                  <a:pt x="0" y="4464"/>
                  <a:pt x="161" y="4342"/>
                  <a:pt x="492" y="4244"/>
                </a:cubicBezTo>
                <a:cubicBezTo>
                  <a:pt x="549" y="4227"/>
                  <a:pt x="608" y="4259"/>
                  <a:pt x="625" y="4316"/>
                </a:cubicBezTo>
                <a:cubicBezTo>
                  <a:pt x="641" y="4372"/>
                  <a:pt x="609" y="4432"/>
                  <a:pt x="552" y="4448"/>
                </a:cubicBezTo>
                <a:cubicBezTo>
                  <a:pt x="259" y="4535"/>
                  <a:pt x="217" y="4609"/>
                  <a:pt x="213" y="4618"/>
                </a:cubicBezTo>
                <a:cubicBezTo>
                  <a:pt x="225" y="4653"/>
                  <a:pt x="367" y="4767"/>
                  <a:pt x="877" y="4865"/>
                </a:cubicBezTo>
                <a:cubicBezTo>
                  <a:pt x="1325" y="4950"/>
                  <a:pt x="1914" y="4997"/>
                  <a:pt x="2535" y="4997"/>
                </a:cubicBezTo>
                <a:cubicBezTo>
                  <a:pt x="3157" y="4997"/>
                  <a:pt x="3746" y="4950"/>
                  <a:pt x="4193" y="4865"/>
                </a:cubicBezTo>
                <a:cubicBezTo>
                  <a:pt x="4705" y="4767"/>
                  <a:pt x="4846" y="4653"/>
                  <a:pt x="4857" y="4618"/>
                </a:cubicBezTo>
                <a:cubicBezTo>
                  <a:pt x="4846" y="4583"/>
                  <a:pt x="4703" y="4468"/>
                  <a:pt x="4185" y="4370"/>
                </a:cubicBezTo>
                <a:cubicBezTo>
                  <a:pt x="4127" y="4359"/>
                  <a:pt x="4089" y="4303"/>
                  <a:pt x="4100" y="4245"/>
                </a:cubicBezTo>
                <a:cubicBezTo>
                  <a:pt x="4111" y="4187"/>
                  <a:pt x="4166" y="4149"/>
                  <a:pt x="4224" y="4160"/>
                </a:cubicBezTo>
                <a:cubicBezTo>
                  <a:pt x="4794" y="4268"/>
                  <a:pt x="5071" y="4418"/>
                  <a:pt x="5071" y="4618"/>
                </a:cubicBezTo>
                <a:close/>
                <a:moveTo>
                  <a:pt x="1131" y="1777"/>
                </a:moveTo>
                <a:cubicBezTo>
                  <a:pt x="1093" y="1733"/>
                  <a:pt x="1097" y="1665"/>
                  <a:pt x="1141" y="1626"/>
                </a:cubicBezTo>
                <a:cubicBezTo>
                  <a:pt x="1184" y="1589"/>
                  <a:pt x="1249" y="1592"/>
                  <a:pt x="1288" y="1632"/>
                </a:cubicBezTo>
                <a:lnTo>
                  <a:pt x="1271" y="1352"/>
                </a:lnTo>
                <a:cubicBezTo>
                  <a:pt x="1267" y="1293"/>
                  <a:pt x="1312" y="1243"/>
                  <a:pt x="1371" y="1239"/>
                </a:cubicBezTo>
                <a:cubicBezTo>
                  <a:pt x="1430" y="1235"/>
                  <a:pt x="1480" y="1280"/>
                  <a:pt x="1484" y="1339"/>
                </a:cubicBezTo>
                <a:lnTo>
                  <a:pt x="1520" y="1928"/>
                </a:lnTo>
                <a:cubicBezTo>
                  <a:pt x="1520" y="1929"/>
                  <a:pt x="1520" y="1931"/>
                  <a:pt x="1520" y="1932"/>
                </a:cubicBezTo>
                <a:lnTo>
                  <a:pt x="1553" y="2471"/>
                </a:lnTo>
                <a:cubicBezTo>
                  <a:pt x="1557" y="2530"/>
                  <a:pt x="1512" y="2581"/>
                  <a:pt x="1454" y="2584"/>
                </a:cubicBezTo>
                <a:cubicBezTo>
                  <a:pt x="1451" y="2584"/>
                  <a:pt x="1449" y="2584"/>
                  <a:pt x="1447" y="2584"/>
                </a:cubicBezTo>
                <a:cubicBezTo>
                  <a:pt x="1391" y="2584"/>
                  <a:pt x="1344" y="2541"/>
                  <a:pt x="1341" y="2484"/>
                </a:cubicBezTo>
                <a:lnTo>
                  <a:pt x="1309" y="1980"/>
                </a:lnTo>
                <a:lnTo>
                  <a:pt x="1131" y="1777"/>
                </a:lnTo>
                <a:close/>
              </a:path>
            </a:pathLst>
          </a:custGeom>
          <a:solidFill>
            <a:schemeClr val="bg1"/>
          </a:solidFill>
          <a:ln>
            <a:noFill/>
          </a:ln>
        </p:spPr>
        <p:txBody>
          <a:bodyPr/>
          <a:lstStyle/>
          <a:p>
            <a:endParaRPr lang="zh-CN" altLang="en-US" sz="2000">
              <a:ea typeface="微软雅黑" panose="020B0503020204020204" pitchFamily="34" charset="-122"/>
            </a:endParaRPr>
          </a:p>
        </p:txBody>
      </p:sp>
      <p:sp>
        <p:nvSpPr>
          <p:cNvPr id="38" name="cactus_90946"/>
          <p:cNvSpPr>
            <a:spLocks noChangeAspect="1"/>
          </p:cNvSpPr>
          <p:nvPr/>
        </p:nvSpPr>
        <p:spPr bwMode="auto">
          <a:xfrm>
            <a:off x="4567905" y="3498258"/>
            <a:ext cx="555343" cy="60968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71" h="5575">
                <a:moveTo>
                  <a:pt x="2615" y="2582"/>
                </a:moveTo>
                <a:lnTo>
                  <a:pt x="2615" y="3662"/>
                </a:lnTo>
                <a:cubicBezTo>
                  <a:pt x="2615" y="3707"/>
                  <a:pt x="2579" y="3742"/>
                  <a:pt x="2535" y="3742"/>
                </a:cubicBezTo>
                <a:cubicBezTo>
                  <a:pt x="2491" y="3742"/>
                  <a:pt x="2455" y="3707"/>
                  <a:pt x="2455" y="3662"/>
                </a:cubicBezTo>
                <a:lnTo>
                  <a:pt x="2455" y="2582"/>
                </a:lnTo>
                <a:cubicBezTo>
                  <a:pt x="2455" y="2538"/>
                  <a:pt x="2491" y="2502"/>
                  <a:pt x="2535" y="2502"/>
                </a:cubicBezTo>
                <a:cubicBezTo>
                  <a:pt x="2579" y="2502"/>
                  <a:pt x="2615" y="2538"/>
                  <a:pt x="2615" y="2582"/>
                </a:cubicBezTo>
                <a:close/>
                <a:moveTo>
                  <a:pt x="3935" y="2403"/>
                </a:moveTo>
                <a:cubicBezTo>
                  <a:pt x="3893" y="2392"/>
                  <a:pt x="3849" y="2417"/>
                  <a:pt x="3838" y="2460"/>
                </a:cubicBezTo>
                <a:lnTo>
                  <a:pt x="3686" y="3044"/>
                </a:lnTo>
                <a:cubicBezTo>
                  <a:pt x="3683" y="3057"/>
                  <a:pt x="3683" y="3071"/>
                  <a:pt x="3686" y="3084"/>
                </a:cubicBezTo>
                <a:lnTo>
                  <a:pt x="3838" y="3678"/>
                </a:lnTo>
                <a:cubicBezTo>
                  <a:pt x="3847" y="3715"/>
                  <a:pt x="3880" y="3739"/>
                  <a:pt x="3915" y="3739"/>
                </a:cubicBezTo>
                <a:cubicBezTo>
                  <a:pt x="3922" y="3739"/>
                  <a:pt x="3928" y="3738"/>
                  <a:pt x="3935" y="3736"/>
                </a:cubicBezTo>
                <a:cubicBezTo>
                  <a:pt x="3978" y="3725"/>
                  <a:pt x="4004" y="3682"/>
                  <a:pt x="3993" y="3639"/>
                </a:cubicBezTo>
                <a:lnTo>
                  <a:pt x="3846" y="3064"/>
                </a:lnTo>
                <a:lnTo>
                  <a:pt x="3993" y="2500"/>
                </a:lnTo>
                <a:cubicBezTo>
                  <a:pt x="4004" y="2458"/>
                  <a:pt x="3978" y="2414"/>
                  <a:pt x="3935" y="2403"/>
                </a:cubicBezTo>
                <a:close/>
                <a:moveTo>
                  <a:pt x="1153" y="3736"/>
                </a:moveTo>
                <a:cubicBezTo>
                  <a:pt x="1160" y="3738"/>
                  <a:pt x="1166" y="3739"/>
                  <a:pt x="1173" y="3739"/>
                </a:cubicBezTo>
                <a:cubicBezTo>
                  <a:pt x="1209" y="3739"/>
                  <a:pt x="1241" y="3715"/>
                  <a:pt x="1250" y="3678"/>
                </a:cubicBezTo>
                <a:lnTo>
                  <a:pt x="1402" y="3084"/>
                </a:lnTo>
                <a:cubicBezTo>
                  <a:pt x="1406" y="3071"/>
                  <a:pt x="1405" y="3057"/>
                  <a:pt x="1402" y="3044"/>
                </a:cubicBezTo>
                <a:lnTo>
                  <a:pt x="1250" y="2460"/>
                </a:lnTo>
                <a:cubicBezTo>
                  <a:pt x="1239" y="2417"/>
                  <a:pt x="1196" y="2392"/>
                  <a:pt x="1153" y="2403"/>
                </a:cubicBezTo>
                <a:cubicBezTo>
                  <a:pt x="1110" y="2414"/>
                  <a:pt x="1084" y="2458"/>
                  <a:pt x="1096" y="2500"/>
                </a:cubicBezTo>
                <a:lnTo>
                  <a:pt x="1242" y="3064"/>
                </a:lnTo>
                <a:lnTo>
                  <a:pt x="1095" y="3639"/>
                </a:lnTo>
                <a:cubicBezTo>
                  <a:pt x="1084" y="3682"/>
                  <a:pt x="1110" y="3725"/>
                  <a:pt x="1153" y="3736"/>
                </a:cubicBezTo>
                <a:close/>
                <a:moveTo>
                  <a:pt x="2836" y="4111"/>
                </a:moveTo>
                <a:lnTo>
                  <a:pt x="2643" y="4691"/>
                </a:lnTo>
                <a:cubicBezTo>
                  <a:pt x="2625" y="4746"/>
                  <a:pt x="2655" y="4807"/>
                  <a:pt x="2711" y="4825"/>
                </a:cubicBezTo>
                <a:cubicBezTo>
                  <a:pt x="2722" y="4829"/>
                  <a:pt x="2733" y="4831"/>
                  <a:pt x="2745" y="4831"/>
                </a:cubicBezTo>
                <a:cubicBezTo>
                  <a:pt x="2789" y="4831"/>
                  <a:pt x="2831" y="4802"/>
                  <a:pt x="2846" y="4758"/>
                </a:cubicBezTo>
                <a:lnTo>
                  <a:pt x="3029" y="4206"/>
                </a:lnTo>
                <a:lnTo>
                  <a:pt x="3439" y="3852"/>
                </a:lnTo>
                <a:cubicBezTo>
                  <a:pt x="3470" y="3825"/>
                  <a:pt x="3483" y="3784"/>
                  <a:pt x="3473" y="3744"/>
                </a:cubicBezTo>
                <a:lnTo>
                  <a:pt x="3328" y="3177"/>
                </a:lnTo>
                <a:lnTo>
                  <a:pt x="3473" y="2619"/>
                </a:lnTo>
                <a:cubicBezTo>
                  <a:pt x="3483" y="2580"/>
                  <a:pt x="3470" y="2539"/>
                  <a:pt x="3440" y="2512"/>
                </a:cubicBezTo>
                <a:lnTo>
                  <a:pt x="3024" y="2149"/>
                </a:lnTo>
                <a:lnTo>
                  <a:pt x="2946" y="1911"/>
                </a:lnTo>
                <a:cubicBezTo>
                  <a:pt x="2927" y="1855"/>
                  <a:pt x="2867" y="1824"/>
                  <a:pt x="2811" y="1842"/>
                </a:cubicBezTo>
                <a:cubicBezTo>
                  <a:pt x="2755" y="1861"/>
                  <a:pt x="2724" y="1921"/>
                  <a:pt x="2743" y="1977"/>
                </a:cubicBezTo>
                <a:lnTo>
                  <a:pt x="2830" y="2244"/>
                </a:lnTo>
                <a:cubicBezTo>
                  <a:pt x="2836" y="2262"/>
                  <a:pt x="2847" y="2278"/>
                  <a:pt x="2861" y="2291"/>
                </a:cubicBezTo>
                <a:lnTo>
                  <a:pt x="3250" y="2630"/>
                </a:lnTo>
                <a:lnTo>
                  <a:pt x="3114" y="3150"/>
                </a:lnTo>
                <a:cubicBezTo>
                  <a:pt x="3110" y="3167"/>
                  <a:pt x="3110" y="3185"/>
                  <a:pt x="3114" y="3203"/>
                </a:cubicBezTo>
                <a:lnTo>
                  <a:pt x="3250" y="3733"/>
                </a:lnTo>
                <a:lnTo>
                  <a:pt x="2867" y="4064"/>
                </a:lnTo>
                <a:cubicBezTo>
                  <a:pt x="2853" y="4076"/>
                  <a:pt x="2842" y="4093"/>
                  <a:pt x="2836" y="4111"/>
                </a:cubicBezTo>
                <a:close/>
                <a:moveTo>
                  <a:pt x="4311" y="4542"/>
                </a:moveTo>
                <a:cubicBezTo>
                  <a:pt x="4254" y="4530"/>
                  <a:pt x="4197" y="4567"/>
                  <a:pt x="4185" y="4624"/>
                </a:cubicBezTo>
                <a:cubicBezTo>
                  <a:pt x="4173" y="4682"/>
                  <a:pt x="4210" y="4738"/>
                  <a:pt x="4268" y="4750"/>
                </a:cubicBezTo>
                <a:cubicBezTo>
                  <a:pt x="4721" y="4845"/>
                  <a:pt x="4847" y="4951"/>
                  <a:pt x="4857" y="4982"/>
                </a:cubicBezTo>
                <a:cubicBezTo>
                  <a:pt x="4846" y="5016"/>
                  <a:pt x="4705" y="5131"/>
                  <a:pt x="4193" y="5229"/>
                </a:cubicBezTo>
                <a:cubicBezTo>
                  <a:pt x="3746" y="5314"/>
                  <a:pt x="3157" y="5361"/>
                  <a:pt x="2535" y="5361"/>
                </a:cubicBezTo>
                <a:cubicBezTo>
                  <a:pt x="1914" y="5361"/>
                  <a:pt x="1325" y="5314"/>
                  <a:pt x="877" y="5229"/>
                </a:cubicBezTo>
                <a:cubicBezTo>
                  <a:pt x="366" y="5131"/>
                  <a:pt x="224" y="5016"/>
                  <a:pt x="213" y="4982"/>
                </a:cubicBezTo>
                <a:cubicBezTo>
                  <a:pt x="223" y="4951"/>
                  <a:pt x="350" y="4845"/>
                  <a:pt x="803" y="4750"/>
                </a:cubicBezTo>
                <a:cubicBezTo>
                  <a:pt x="860" y="4738"/>
                  <a:pt x="897" y="4682"/>
                  <a:pt x="885" y="4624"/>
                </a:cubicBezTo>
                <a:cubicBezTo>
                  <a:pt x="873" y="4567"/>
                  <a:pt x="817" y="4530"/>
                  <a:pt x="759" y="4542"/>
                </a:cubicBezTo>
                <a:cubicBezTo>
                  <a:pt x="241" y="4650"/>
                  <a:pt x="0" y="4790"/>
                  <a:pt x="0" y="4982"/>
                </a:cubicBezTo>
                <a:cubicBezTo>
                  <a:pt x="0" y="5176"/>
                  <a:pt x="260" y="5323"/>
                  <a:pt x="797" y="5430"/>
                </a:cubicBezTo>
                <a:cubicBezTo>
                  <a:pt x="1262" y="5523"/>
                  <a:pt x="1880" y="5575"/>
                  <a:pt x="2535" y="5575"/>
                </a:cubicBezTo>
                <a:cubicBezTo>
                  <a:pt x="3191" y="5575"/>
                  <a:pt x="3808" y="5523"/>
                  <a:pt x="4274" y="5430"/>
                </a:cubicBezTo>
                <a:cubicBezTo>
                  <a:pt x="4810" y="5323"/>
                  <a:pt x="5071" y="5176"/>
                  <a:pt x="5071" y="4982"/>
                </a:cubicBezTo>
                <a:cubicBezTo>
                  <a:pt x="5071" y="4790"/>
                  <a:pt x="4830" y="4650"/>
                  <a:pt x="4311" y="4542"/>
                </a:cubicBezTo>
                <a:close/>
                <a:moveTo>
                  <a:pt x="2981" y="1357"/>
                </a:moveTo>
                <a:cubicBezTo>
                  <a:pt x="2979" y="1415"/>
                  <a:pt x="3025" y="1465"/>
                  <a:pt x="3084" y="1467"/>
                </a:cubicBezTo>
                <a:lnTo>
                  <a:pt x="3666" y="1486"/>
                </a:lnTo>
                <a:lnTo>
                  <a:pt x="3871" y="2043"/>
                </a:lnTo>
                <a:cubicBezTo>
                  <a:pt x="3878" y="2062"/>
                  <a:pt x="3890" y="2078"/>
                  <a:pt x="3905" y="2090"/>
                </a:cubicBezTo>
                <a:lnTo>
                  <a:pt x="4364" y="2448"/>
                </a:lnTo>
                <a:lnTo>
                  <a:pt x="4203" y="3019"/>
                </a:lnTo>
                <a:cubicBezTo>
                  <a:pt x="4198" y="3038"/>
                  <a:pt x="4198" y="3058"/>
                  <a:pt x="4203" y="3077"/>
                </a:cubicBezTo>
                <a:lnTo>
                  <a:pt x="4364" y="3637"/>
                </a:lnTo>
                <a:lnTo>
                  <a:pt x="3898" y="4003"/>
                </a:lnTo>
                <a:cubicBezTo>
                  <a:pt x="3883" y="4016"/>
                  <a:pt x="3871" y="4032"/>
                  <a:pt x="3864" y="4051"/>
                </a:cubicBezTo>
                <a:lnTo>
                  <a:pt x="3666" y="4597"/>
                </a:lnTo>
                <a:lnTo>
                  <a:pt x="3503" y="4601"/>
                </a:lnTo>
                <a:cubicBezTo>
                  <a:pt x="3444" y="4602"/>
                  <a:pt x="3397" y="4651"/>
                  <a:pt x="3398" y="4710"/>
                </a:cubicBezTo>
                <a:cubicBezTo>
                  <a:pt x="3400" y="4768"/>
                  <a:pt x="3447" y="4814"/>
                  <a:pt x="3505" y="4814"/>
                </a:cubicBezTo>
                <a:cubicBezTo>
                  <a:pt x="3506" y="4814"/>
                  <a:pt x="3507" y="4814"/>
                  <a:pt x="3507" y="4814"/>
                </a:cubicBezTo>
                <a:lnTo>
                  <a:pt x="3744" y="4809"/>
                </a:lnTo>
                <a:cubicBezTo>
                  <a:pt x="3788" y="4808"/>
                  <a:pt x="3827" y="4780"/>
                  <a:pt x="3842" y="4738"/>
                </a:cubicBezTo>
                <a:lnTo>
                  <a:pt x="4054" y="4152"/>
                </a:lnTo>
                <a:lnTo>
                  <a:pt x="4435" y="3852"/>
                </a:lnTo>
                <a:lnTo>
                  <a:pt x="4511" y="4071"/>
                </a:lnTo>
                <a:cubicBezTo>
                  <a:pt x="4531" y="4127"/>
                  <a:pt x="4592" y="4156"/>
                  <a:pt x="4647" y="4137"/>
                </a:cubicBezTo>
                <a:cubicBezTo>
                  <a:pt x="4703" y="4117"/>
                  <a:pt x="4732" y="4057"/>
                  <a:pt x="4713" y="4001"/>
                </a:cubicBezTo>
                <a:lnTo>
                  <a:pt x="4643" y="3802"/>
                </a:lnTo>
                <a:lnTo>
                  <a:pt x="4853" y="3826"/>
                </a:lnTo>
                <a:cubicBezTo>
                  <a:pt x="4912" y="3833"/>
                  <a:pt x="4964" y="3791"/>
                  <a:pt x="4971" y="3732"/>
                </a:cubicBezTo>
                <a:cubicBezTo>
                  <a:pt x="4978" y="3674"/>
                  <a:pt x="4936" y="3621"/>
                  <a:pt x="4878" y="3614"/>
                </a:cubicBezTo>
                <a:lnTo>
                  <a:pt x="4569" y="3578"/>
                </a:lnTo>
                <a:lnTo>
                  <a:pt x="4417" y="3048"/>
                </a:lnTo>
                <a:lnTo>
                  <a:pt x="4570" y="2506"/>
                </a:lnTo>
                <a:lnTo>
                  <a:pt x="4878" y="2470"/>
                </a:lnTo>
                <a:cubicBezTo>
                  <a:pt x="4936" y="2463"/>
                  <a:pt x="4978" y="2411"/>
                  <a:pt x="4971" y="2352"/>
                </a:cubicBezTo>
                <a:cubicBezTo>
                  <a:pt x="4964" y="2294"/>
                  <a:pt x="4912" y="2252"/>
                  <a:pt x="4853" y="2258"/>
                </a:cubicBezTo>
                <a:lnTo>
                  <a:pt x="4643" y="2283"/>
                </a:lnTo>
                <a:lnTo>
                  <a:pt x="4713" y="2083"/>
                </a:lnTo>
                <a:cubicBezTo>
                  <a:pt x="4732" y="2028"/>
                  <a:pt x="4703" y="1967"/>
                  <a:pt x="4647" y="1947"/>
                </a:cubicBezTo>
                <a:cubicBezTo>
                  <a:pt x="4592" y="1928"/>
                  <a:pt x="4531" y="1957"/>
                  <a:pt x="4511" y="2013"/>
                </a:cubicBezTo>
                <a:lnTo>
                  <a:pt x="4435" y="2233"/>
                </a:lnTo>
                <a:lnTo>
                  <a:pt x="4060" y="1941"/>
                </a:lnTo>
                <a:lnTo>
                  <a:pt x="3866" y="1412"/>
                </a:lnTo>
                <a:lnTo>
                  <a:pt x="4093" y="1200"/>
                </a:lnTo>
                <a:cubicBezTo>
                  <a:pt x="4136" y="1160"/>
                  <a:pt x="4138" y="1092"/>
                  <a:pt x="4098" y="1049"/>
                </a:cubicBezTo>
                <a:cubicBezTo>
                  <a:pt x="4058" y="1006"/>
                  <a:pt x="3990" y="1004"/>
                  <a:pt x="3947" y="1044"/>
                </a:cubicBezTo>
                <a:lnTo>
                  <a:pt x="3701" y="1274"/>
                </a:lnTo>
                <a:lnTo>
                  <a:pt x="3091" y="1254"/>
                </a:lnTo>
                <a:cubicBezTo>
                  <a:pt x="3032" y="1252"/>
                  <a:pt x="2983" y="1298"/>
                  <a:pt x="2981" y="1357"/>
                </a:cubicBezTo>
                <a:close/>
                <a:moveTo>
                  <a:pt x="1839" y="507"/>
                </a:moveTo>
                <a:cubicBezTo>
                  <a:pt x="1825" y="484"/>
                  <a:pt x="1821" y="457"/>
                  <a:pt x="1827" y="431"/>
                </a:cubicBezTo>
                <a:lnTo>
                  <a:pt x="1830" y="416"/>
                </a:lnTo>
                <a:cubicBezTo>
                  <a:pt x="1840" y="369"/>
                  <a:pt x="1880" y="335"/>
                  <a:pt x="1927" y="332"/>
                </a:cubicBezTo>
                <a:lnTo>
                  <a:pt x="2214" y="313"/>
                </a:lnTo>
                <a:lnTo>
                  <a:pt x="2455" y="37"/>
                </a:lnTo>
                <a:cubicBezTo>
                  <a:pt x="2475" y="13"/>
                  <a:pt x="2504" y="0"/>
                  <a:pt x="2535" y="0"/>
                </a:cubicBezTo>
                <a:cubicBezTo>
                  <a:pt x="2566" y="0"/>
                  <a:pt x="2595" y="13"/>
                  <a:pt x="2615" y="36"/>
                </a:cubicBezTo>
                <a:lnTo>
                  <a:pt x="2861" y="315"/>
                </a:lnTo>
                <a:lnTo>
                  <a:pt x="3142" y="332"/>
                </a:lnTo>
                <a:cubicBezTo>
                  <a:pt x="3190" y="334"/>
                  <a:pt x="3230" y="369"/>
                  <a:pt x="3241" y="415"/>
                </a:cubicBezTo>
                <a:lnTo>
                  <a:pt x="3244" y="431"/>
                </a:lnTo>
                <a:cubicBezTo>
                  <a:pt x="3250" y="457"/>
                  <a:pt x="3245" y="484"/>
                  <a:pt x="3232" y="507"/>
                </a:cubicBezTo>
                <a:lnTo>
                  <a:pt x="2627" y="1533"/>
                </a:lnTo>
                <a:cubicBezTo>
                  <a:pt x="2608" y="1565"/>
                  <a:pt x="2573" y="1585"/>
                  <a:pt x="2535" y="1585"/>
                </a:cubicBezTo>
                <a:cubicBezTo>
                  <a:pt x="2498" y="1585"/>
                  <a:pt x="2463" y="1565"/>
                  <a:pt x="2443" y="1533"/>
                </a:cubicBezTo>
                <a:lnTo>
                  <a:pt x="1839" y="507"/>
                </a:lnTo>
                <a:close/>
                <a:moveTo>
                  <a:pt x="2102" y="534"/>
                </a:moveTo>
                <a:lnTo>
                  <a:pt x="2535" y="1269"/>
                </a:lnTo>
                <a:lnTo>
                  <a:pt x="2967" y="535"/>
                </a:lnTo>
                <a:lnTo>
                  <a:pt x="2804" y="526"/>
                </a:lnTo>
                <a:cubicBezTo>
                  <a:pt x="2776" y="524"/>
                  <a:pt x="2749" y="511"/>
                  <a:pt x="2731" y="490"/>
                </a:cubicBezTo>
                <a:lnTo>
                  <a:pt x="2536" y="269"/>
                </a:lnTo>
                <a:lnTo>
                  <a:pt x="2346" y="487"/>
                </a:lnTo>
                <a:cubicBezTo>
                  <a:pt x="2327" y="508"/>
                  <a:pt x="2301" y="521"/>
                  <a:pt x="2272" y="523"/>
                </a:cubicBezTo>
                <a:lnTo>
                  <a:pt x="2102" y="534"/>
                </a:lnTo>
                <a:close/>
                <a:moveTo>
                  <a:pt x="193" y="3614"/>
                </a:moveTo>
                <a:cubicBezTo>
                  <a:pt x="134" y="3621"/>
                  <a:pt x="93" y="3674"/>
                  <a:pt x="99" y="3732"/>
                </a:cubicBezTo>
                <a:cubicBezTo>
                  <a:pt x="106" y="3791"/>
                  <a:pt x="159" y="3833"/>
                  <a:pt x="218" y="3826"/>
                </a:cubicBezTo>
                <a:lnTo>
                  <a:pt x="427" y="3802"/>
                </a:lnTo>
                <a:lnTo>
                  <a:pt x="358" y="4001"/>
                </a:lnTo>
                <a:cubicBezTo>
                  <a:pt x="338" y="4057"/>
                  <a:pt x="368" y="4117"/>
                  <a:pt x="423" y="4137"/>
                </a:cubicBezTo>
                <a:cubicBezTo>
                  <a:pt x="479" y="4156"/>
                  <a:pt x="540" y="4127"/>
                  <a:pt x="559" y="4071"/>
                </a:cubicBezTo>
                <a:lnTo>
                  <a:pt x="636" y="3852"/>
                </a:lnTo>
                <a:lnTo>
                  <a:pt x="1010" y="4144"/>
                </a:lnTo>
                <a:lnTo>
                  <a:pt x="1229" y="4739"/>
                </a:lnTo>
                <a:cubicBezTo>
                  <a:pt x="1244" y="4780"/>
                  <a:pt x="1283" y="4808"/>
                  <a:pt x="1327" y="4809"/>
                </a:cubicBezTo>
                <a:lnTo>
                  <a:pt x="1579" y="4814"/>
                </a:lnTo>
                <a:cubicBezTo>
                  <a:pt x="1579" y="4814"/>
                  <a:pt x="1580" y="4814"/>
                  <a:pt x="1581" y="4814"/>
                </a:cubicBezTo>
                <a:cubicBezTo>
                  <a:pt x="1639" y="4814"/>
                  <a:pt x="1686" y="4768"/>
                  <a:pt x="1688" y="4710"/>
                </a:cubicBezTo>
                <a:cubicBezTo>
                  <a:pt x="1689" y="4651"/>
                  <a:pt x="1642" y="4602"/>
                  <a:pt x="1583" y="4601"/>
                </a:cubicBezTo>
                <a:lnTo>
                  <a:pt x="1404" y="4597"/>
                </a:lnTo>
                <a:lnTo>
                  <a:pt x="1200" y="4041"/>
                </a:lnTo>
                <a:cubicBezTo>
                  <a:pt x="1193" y="4023"/>
                  <a:pt x="1181" y="4006"/>
                  <a:pt x="1165" y="3994"/>
                </a:cubicBezTo>
                <a:lnTo>
                  <a:pt x="706" y="3636"/>
                </a:lnTo>
                <a:lnTo>
                  <a:pt x="868" y="3066"/>
                </a:lnTo>
                <a:cubicBezTo>
                  <a:pt x="873" y="3046"/>
                  <a:pt x="873" y="3026"/>
                  <a:pt x="867" y="3007"/>
                </a:cubicBezTo>
                <a:lnTo>
                  <a:pt x="706" y="2448"/>
                </a:lnTo>
                <a:lnTo>
                  <a:pt x="1172" y="2081"/>
                </a:lnTo>
                <a:cubicBezTo>
                  <a:pt x="1188" y="2069"/>
                  <a:pt x="1200" y="2052"/>
                  <a:pt x="1207" y="2033"/>
                </a:cubicBezTo>
                <a:lnTo>
                  <a:pt x="1405" y="1486"/>
                </a:lnTo>
                <a:lnTo>
                  <a:pt x="1998" y="1463"/>
                </a:lnTo>
                <a:cubicBezTo>
                  <a:pt x="2057" y="1461"/>
                  <a:pt x="2102" y="1412"/>
                  <a:pt x="2100" y="1353"/>
                </a:cubicBezTo>
                <a:cubicBezTo>
                  <a:pt x="2098" y="1294"/>
                  <a:pt x="2048" y="1248"/>
                  <a:pt x="1989" y="1250"/>
                </a:cubicBezTo>
                <a:lnTo>
                  <a:pt x="1370" y="1274"/>
                </a:lnTo>
                <a:lnTo>
                  <a:pt x="1124" y="1044"/>
                </a:lnTo>
                <a:cubicBezTo>
                  <a:pt x="1081" y="1004"/>
                  <a:pt x="1013" y="1006"/>
                  <a:pt x="973" y="1049"/>
                </a:cubicBezTo>
                <a:cubicBezTo>
                  <a:pt x="933" y="1092"/>
                  <a:pt x="935" y="1160"/>
                  <a:pt x="978" y="1200"/>
                </a:cubicBezTo>
                <a:lnTo>
                  <a:pt x="1205" y="1412"/>
                </a:lnTo>
                <a:lnTo>
                  <a:pt x="1016" y="1932"/>
                </a:lnTo>
                <a:lnTo>
                  <a:pt x="635" y="2232"/>
                </a:lnTo>
                <a:lnTo>
                  <a:pt x="559" y="2013"/>
                </a:lnTo>
                <a:cubicBezTo>
                  <a:pt x="540" y="1958"/>
                  <a:pt x="479" y="1928"/>
                  <a:pt x="423" y="1948"/>
                </a:cubicBezTo>
                <a:cubicBezTo>
                  <a:pt x="368" y="1967"/>
                  <a:pt x="338" y="2028"/>
                  <a:pt x="358" y="2083"/>
                </a:cubicBezTo>
                <a:lnTo>
                  <a:pt x="427" y="2283"/>
                </a:lnTo>
                <a:lnTo>
                  <a:pt x="218" y="2258"/>
                </a:lnTo>
                <a:cubicBezTo>
                  <a:pt x="159" y="2252"/>
                  <a:pt x="106" y="2294"/>
                  <a:pt x="99" y="2352"/>
                </a:cubicBezTo>
                <a:cubicBezTo>
                  <a:pt x="93" y="2411"/>
                  <a:pt x="134" y="2464"/>
                  <a:pt x="193" y="2470"/>
                </a:cubicBezTo>
                <a:lnTo>
                  <a:pt x="501" y="2506"/>
                </a:lnTo>
                <a:lnTo>
                  <a:pt x="654" y="3037"/>
                </a:lnTo>
                <a:lnTo>
                  <a:pt x="501" y="3579"/>
                </a:lnTo>
                <a:lnTo>
                  <a:pt x="193" y="3614"/>
                </a:lnTo>
                <a:close/>
                <a:moveTo>
                  <a:pt x="1631" y="3852"/>
                </a:moveTo>
                <a:lnTo>
                  <a:pt x="2042" y="4206"/>
                </a:lnTo>
                <a:lnTo>
                  <a:pt x="2225" y="4758"/>
                </a:lnTo>
                <a:cubicBezTo>
                  <a:pt x="2240" y="4802"/>
                  <a:pt x="2281" y="4831"/>
                  <a:pt x="2326" y="4831"/>
                </a:cubicBezTo>
                <a:cubicBezTo>
                  <a:pt x="2337" y="4831"/>
                  <a:pt x="2348" y="4829"/>
                  <a:pt x="2360" y="4825"/>
                </a:cubicBezTo>
                <a:cubicBezTo>
                  <a:pt x="2415" y="4807"/>
                  <a:pt x="2446" y="4746"/>
                  <a:pt x="2427" y="4691"/>
                </a:cubicBezTo>
                <a:lnTo>
                  <a:pt x="2235" y="4111"/>
                </a:lnTo>
                <a:cubicBezTo>
                  <a:pt x="2229" y="4093"/>
                  <a:pt x="2218" y="4076"/>
                  <a:pt x="2203" y="4064"/>
                </a:cubicBezTo>
                <a:lnTo>
                  <a:pt x="1821" y="3733"/>
                </a:lnTo>
                <a:lnTo>
                  <a:pt x="1956" y="3203"/>
                </a:lnTo>
                <a:cubicBezTo>
                  <a:pt x="1961" y="3185"/>
                  <a:pt x="1961" y="3167"/>
                  <a:pt x="1956" y="3150"/>
                </a:cubicBezTo>
                <a:lnTo>
                  <a:pt x="1821" y="2630"/>
                </a:lnTo>
                <a:lnTo>
                  <a:pt x="2209" y="2291"/>
                </a:lnTo>
                <a:cubicBezTo>
                  <a:pt x="2224" y="2278"/>
                  <a:pt x="2234" y="2262"/>
                  <a:pt x="2240" y="2244"/>
                </a:cubicBezTo>
                <a:lnTo>
                  <a:pt x="2328" y="1977"/>
                </a:lnTo>
                <a:cubicBezTo>
                  <a:pt x="2346" y="1921"/>
                  <a:pt x="2315" y="1861"/>
                  <a:pt x="2259" y="1842"/>
                </a:cubicBezTo>
                <a:cubicBezTo>
                  <a:pt x="2203" y="1824"/>
                  <a:pt x="2143" y="1855"/>
                  <a:pt x="2125" y="1911"/>
                </a:cubicBezTo>
                <a:lnTo>
                  <a:pt x="2047" y="2149"/>
                </a:lnTo>
                <a:lnTo>
                  <a:pt x="1631" y="2512"/>
                </a:lnTo>
                <a:cubicBezTo>
                  <a:pt x="1600" y="2539"/>
                  <a:pt x="1588" y="2580"/>
                  <a:pt x="1598" y="2619"/>
                </a:cubicBezTo>
                <a:lnTo>
                  <a:pt x="1743" y="3177"/>
                </a:lnTo>
                <a:lnTo>
                  <a:pt x="1598" y="3744"/>
                </a:lnTo>
                <a:cubicBezTo>
                  <a:pt x="1588" y="3784"/>
                  <a:pt x="1601" y="3825"/>
                  <a:pt x="1631" y="3852"/>
                </a:cubicBezTo>
                <a:close/>
              </a:path>
            </a:pathLst>
          </a:custGeom>
          <a:solidFill>
            <a:schemeClr val="bg1"/>
          </a:solidFill>
          <a:ln>
            <a:noFill/>
          </a:ln>
        </p:spPr>
        <p:txBody>
          <a:bodyPr/>
          <a:lstStyle/>
          <a:p>
            <a:endParaRPr lang="zh-CN" altLang="en-US" sz="2000">
              <a:ea typeface="微软雅黑" panose="020B0503020204020204" pitchFamily="34" charset="-122"/>
            </a:endParaRPr>
          </a:p>
        </p:txBody>
      </p:sp>
      <p:sp>
        <p:nvSpPr>
          <p:cNvPr id="39" name="cactus_90946"/>
          <p:cNvSpPr>
            <a:spLocks noChangeAspect="1"/>
          </p:cNvSpPr>
          <p:nvPr/>
        </p:nvSpPr>
        <p:spPr bwMode="auto">
          <a:xfrm>
            <a:off x="7153132" y="3509184"/>
            <a:ext cx="609685" cy="587833"/>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 name="T114" fmla="*/ 372171 w 604011"/>
              <a:gd name="T115"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59" h="5561">
                <a:moveTo>
                  <a:pt x="3160" y="2724"/>
                </a:moveTo>
                <a:lnTo>
                  <a:pt x="3160" y="2211"/>
                </a:lnTo>
                <a:cubicBezTo>
                  <a:pt x="3160" y="2158"/>
                  <a:pt x="3149" y="2107"/>
                  <a:pt x="3126" y="2060"/>
                </a:cubicBezTo>
                <a:cubicBezTo>
                  <a:pt x="3107" y="2020"/>
                  <a:pt x="3124" y="1972"/>
                  <a:pt x="3164" y="1953"/>
                </a:cubicBezTo>
                <a:cubicBezTo>
                  <a:pt x="3204" y="1934"/>
                  <a:pt x="3251" y="1951"/>
                  <a:pt x="3271" y="1991"/>
                </a:cubicBezTo>
                <a:cubicBezTo>
                  <a:pt x="3304" y="2060"/>
                  <a:pt x="3320" y="2134"/>
                  <a:pt x="3320" y="2211"/>
                </a:cubicBezTo>
                <a:lnTo>
                  <a:pt x="3320" y="2724"/>
                </a:lnTo>
                <a:cubicBezTo>
                  <a:pt x="3320" y="2768"/>
                  <a:pt x="3285" y="2804"/>
                  <a:pt x="3240" y="2804"/>
                </a:cubicBezTo>
                <a:cubicBezTo>
                  <a:pt x="3196" y="2804"/>
                  <a:pt x="3160" y="2768"/>
                  <a:pt x="3160" y="2724"/>
                </a:cubicBezTo>
                <a:close/>
                <a:moveTo>
                  <a:pt x="4475" y="3018"/>
                </a:moveTo>
                <a:lnTo>
                  <a:pt x="4475" y="3376"/>
                </a:lnTo>
                <a:cubicBezTo>
                  <a:pt x="4475" y="3421"/>
                  <a:pt x="4511" y="3456"/>
                  <a:pt x="4555" y="3456"/>
                </a:cubicBezTo>
                <a:cubicBezTo>
                  <a:pt x="4599" y="3456"/>
                  <a:pt x="4635" y="3421"/>
                  <a:pt x="4635" y="3376"/>
                </a:cubicBezTo>
                <a:lnTo>
                  <a:pt x="4635" y="3018"/>
                </a:lnTo>
                <a:cubicBezTo>
                  <a:pt x="4635" y="2961"/>
                  <a:pt x="4622" y="2905"/>
                  <a:pt x="4598" y="2854"/>
                </a:cubicBezTo>
                <a:cubicBezTo>
                  <a:pt x="4579" y="2814"/>
                  <a:pt x="4531" y="2797"/>
                  <a:pt x="4491" y="2816"/>
                </a:cubicBezTo>
                <a:cubicBezTo>
                  <a:pt x="4451" y="2835"/>
                  <a:pt x="4434" y="2883"/>
                  <a:pt x="4453" y="2923"/>
                </a:cubicBezTo>
                <a:cubicBezTo>
                  <a:pt x="4468" y="2953"/>
                  <a:pt x="4475" y="2985"/>
                  <a:pt x="4475" y="3018"/>
                </a:cubicBezTo>
                <a:close/>
                <a:moveTo>
                  <a:pt x="1772" y="2929"/>
                </a:moveTo>
                <a:cubicBezTo>
                  <a:pt x="1731" y="2915"/>
                  <a:pt x="1685" y="2937"/>
                  <a:pt x="1671" y="2979"/>
                </a:cubicBezTo>
                <a:cubicBezTo>
                  <a:pt x="1656" y="3020"/>
                  <a:pt x="1678" y="3066"/>
                  <a:pt x="1720" y="3080"/>
                </a:cubicBezTo>
                <a:cubicBezTo>
                  <a:pt x="1770" y="3098"/>
                  <a:pt x="1814" y="3125"/>
                  <a:pt x="1852" y="3162"/>
                </a:cubicBezTo>
                <a:lnTo>
                  <a:pt x="2216" y="3523"/>
                </a:lnTo>
                <a:cubicBezTo>
                  <a:pt x="2232" y="3539"/>
                  <a:pt x="2252" y="3546"/>
                  <a:pt x="2273" y="3546"/>
                </a:cubicBezTo>
                <a:cubicBezTo>
                  <a:pt x="2293" y="3546"/>
                  <a:pt x="2314" y="3538"/>
                  <a:pt x="2330" y="3523"/>
                </a:cubicBezTo>
                <a:cubicBezTo>
                  <a:pt x="2361" y="3491"/>
                  <a:pt x="2360" y="3441"/>
                  <a:pt x="2329" y="3410"/>
                </a:cubicBezTo>
                <a:lnTo>
                  <a:pt x="1964" y="3049"/>
                </a:lnTo>
                <a:cubicBezTo>
                  <a:pt x="1909" y="2995"/>
                  <a:pt x="1845" y="2954"/>
                  <a:pt x="1772" y="2929"/>
                </a:cubicBezTo>
                <a:close/>
                <a:moveTo>
                  <a:pt x="4271" y="3998"/>
                </a:moveTo>
                <a:cubicBezTo>
                  <a:pt x="4227" y="3995"/>
                  <a:pt x="4189" y="4029"/>
                  <a:pt x="4186" y="4073"/>
                </a:cubicBezTo>
                <a:cubicBezTo>
                  <a:pt x="4183" y="4125"/>
                  <a:pt x="4168" y="4176"/>
                  <a:pt x="4143" y="4222"/>
                </a:cubicBezTo>
                <a:lnTo>
                  <a:pt x="3895" y="4671"/>
                </a:lnTo>
                <a:cubicBezTo>
                  <a:pt x="3874" y="4710"/>
                  <a:pt x="3888" y="4758"/>
                  <a:pt x="3926" y="4780"/>
                </a:cubicBezTo>
                <a:cubicBezTo>
                  <a:pt x="3939" y="4787"/>
                  <a:pt x="3952" y="4790"/>
                  <a:pt x="3965" y="4790"/>
                </a:cubicBezTo>
                <a:cubicBezTo>
                  <a:pt x="3993" y="4790"/>
                  <a:pt x="4020" y="4775"/>
                  <a:pt x="4035" y="4748"/>
                </a:cubicBezTo>
                <a:lnTo>
                  <a:pt x="4283" y="4299"/>
                </a:lnTo>
                <a:cubicBezTo>
                  <a:pt x="4320" y="4232"/>
                  <a:pt x="4341" y="4159"/>
                  <a:pt x="4346" y="4082"/>
                </a:cubicBezTo>
                <a:cubicBezTo>
                  <a:pt x="4348" y="4038"/>
                  <a:pt x="4315" y="4000"/>
                  <a:pt x="4271" y="3998"/>
                </a:cubicBezTo>
                <a:close/>
                <a:moveTo>
                  <a:pt x="3931" y="3439"/>
                </a:moveTo>
                <a:cubicBezTo>
                  <a:pt x="3928" y="3415"/>
                  <a:pt x="3926" y="3390"/>
                  <a:pt x="3926" y="3365"/>
                </a:cubicBezTo>
                <a:lnTo>
                  <a:pt x="3926" y="2913"/>
                </a:lnTo>
                <a:cubicBezTo>
                  <a:pt x="3926" y="2753"/>
                  <a:pt x="4004" y="2610"/>
                  <a:pt x="4123" y="2521"/>
                </a:cubicBezTo>
                <a:cubicBezTo>
                  <a:pt x="4112" y="2485"/>
                  <a:pt x="4107" y="2447"/>
                  <a:pt x="4107" y="2409"/>
                </a:cubicBezTo>
                <a:lnTo>
                  <a:pt x="4107" y="1803"/>
                </a:lnTo>
                <a:cubicBezTo>
                  <a:pt x="4107" y="1646"/>
                  <a:pt x="4210" y="1512"/>
                  <a:pt x="4353" y="1467"/>
                </a:cubicBezTo>
                <a:lnTo>
                  <a:pt x="4353" y="1272"/>
                </a:lnTo>
                <a:cubicBezTo>
                  <a:pt x="4353" y="1213"/>
                  <a:pt x="4401" y="1165"/>
                  <a:pt x="4459" y="1165"/>
                </a:cubicBezTo>
                <a:cubicBezTo>
                  <a:pt x="4518" y="1165"/>
                  <a:pt x="4566" y="1213"/>
                  <a:pt x="4566" y="1272"/>
                </a:cubicBezTo>
                <a:lnTo>
                  <a:pt x="4566" y="1452"/>
                </a:lnTo>
                <a:cubicBezTo>
                  <a:pt x="4744" y="1470"/>
                  <a:pt x="4883" y="1621"/>
                  <a:pt x="4883" y="1803"/>
                </a:cubicBezTo>
                <a:lnTo>
                  <a:pt x="4883" y="2409"/>
                </a:lnTo>
                <a:cubicBezTo>
                  <a:pt x="4883" y="2459"/>
                  <a:pt x="4873" y="2508"/>
                  <a:pt x="4855" y="2553"/>
                </a:cubicBezTo>
                <a:cubicBezTo>
                  <a:pt x="4953" y="2643"/>
                  <a:pt x="5014" y="2771"/>
                  <a:pt x="5014" y="2913"/>
                </a:cubicBezTo>
                <a:lnTo>
                  <a:pt x="5014" y="3276"/>
                </a:lnTo>
                <a:lnTo>
                  <a:pt x="5085" y="3239"/>
                </a:lnTo>
                <a:cubicBezTo>
                  <a:pt x="5137" y="3212"/>
                  <a:pt x="5202" y="3232"/>
                  <a:pt x="5229" y="3284"/>
                </a:cubicBezTo>
                <a:cubicBezTo>
                  <a:pt x="5256" y="3337"/>
                  <a:pt x="5236" y="3401"/>
                  <a:pt x="5184" y="3428"/>
                </a:cubicBezTo>
                <a:lnTo>
                  <a:pt x="4988" y="3530"/>
                </a:lnTo>
                <a:cubicBezTo>
                  <a:pt x="4947" y="3658"/>
                  <a:pt x="4860" y="3766"/>
                  <a:pt x="4746" y="3833"/>
                </a:cubicBezTo>
                <a:cubicBezTo>
                  <a:pt x="4807" y="3986"/>
                  <a:pt x="4800" y="4159"/>
                  <a:pt x="4721" y="4308"/>
                </a:cubicBezTo>
                <a:lnTo>
                  <a:pt x="4484" y="4759"/>
                </a:lnTo>
                <a:cubicBezTo>
                  <a:pt x="4456" y="4812"/>
                  <a:pt x="4392" y="4832"/>
                  <a:pt x="4339" y="4804"/>
                </a:cubicBezTo>
                <a:cubicBezTo>
                  <a:pt x="4287" y="4777"/>
                  <a:pt x="4267" y="4712"/>
                  <a:pt x="4295" y="4660"/>
                </a:cubicBezTo>
                <a:lnTo>
                  <a:pt x="4533" y="4208"/>
                </a:lnTo>
                <a:cubicBezTo>
                  <a:pt x="4583" y="4113"/>
                  <a:pt x="4586" y="4001"/>
                  <a:pt x="4545" y="3904"/>
                </a:cubicBezTo>
                <a:cubicBezTo>
                  <a:pt x="4520" y="3907"/>
                  <a:pt x="4495" y="3909"/>
                  <a:pt x="4470" y="3909"/>
                </a:cubicBezTo>
                <a:cubicBezTo>
                  <a:pt x="4270" y="3909"/>
                  <a:pt x="4095" y="3801"/>
                  <a:pt x="4001" y="3640"/>
                </a:cubicBezTo>
                <a:cubicBezTo>
                  <a:pt x="3909" y="3667"/>
                  <a:pt x="3832" y="3729"/>
                  <a:pt x="3786" y="3815"/>
                </a:cubicBezTo>
                <a:lnTo>
                  <a:pt x="3532" y="4298"/>
                </a:lnTo>
                <a:cubicBezTo>
                  <a:pt x="3472" y="4413"/>
                  <a:pt x="3467" y="4547"/>
                  <a:pt x="3520" y="4667"/>
                </a:cubicBezTo>
                <a:cubicBezTo>
                  <a:pt x="3544" y="4720"/>
                  <a:pt x="3520" y="4783"/>
                  <a:pt x="3466" y="4807"/>
                </a:cubicBezTo>
                <a:cubicBezTo>
                  <a:pt x="3452" y="4814"/>
                  <a:pt x="3437" y="4816"/>
                  <a:pt x="3423" y="4816"/>
                </a:cubicBezTo>
                <a:cubicBezTo>
                  <a:pt x="3382" y="4816"/>
                  <a:pt x="3343" y="4793"/>
                  <a:pt x="3325" y="4753"/>
                </a:cubicBezTo>
                <a:cubicBezTo>
                  <a:pt x="3246" y="4574"/>
                  <a:pt x="3252" y="4372"/>
                  <a:pt x="3343" y="4199"/>
                </a:cubicBezTo>
                <a:lnTo>
                  <a:pt x="3598" y="3716"/>
                </a:lnTo>
                <a:cubicBezTo>
                  <a:pt x="3669" y="3581"/>
                  <a:pt x="3789" y="3483"/>
                  <a:pt x="3931" y="3439"/>
                </a:cubicBezTo>
                <a:close/>
                <a:moveTo>
                  <a:pt x="4322" y="2433"/>
                </a:moveTo>
                <a:cubicBezTo>
                  <a:pt x="4352" y="2428"/>
                  <a:pt x="4383" y="2425"/>
                  <a:pt x="4415" y="2425"/>
                </a:cubicBezTo>
                <a:lnTo>
                  <a:pt x="4525" y="2425"/>
                </a:lnTo>
                <a:cubicBezTo>
                  <a:pt x="4574" y="2425"/>
                  <a:pt x="4621" y="2432"/>
                  <a:pt x="4666" y="2445"/>
                </a:cubicBezTo>
                <a:cubicBezTo>
                  <a:pt x="4669" y="2434"/>
                  <a:pt x="4670" y="1803"/>
                  <a:pt x="4670" y="1803"/>
                </a:cubicBezTo>
                <a:cubicBezTo>
                  <a:pt x="4670" y="1726"/>
                  <a:pt x="4607" y="1664"/>
                  <a:pt x="4530" y="1664"/>
                </a:cubicBezTo>
                <a:lnTo>
                  <a:pt x="4459" y="1664"/>
                </a:lnTo>
                <a:cubicBezTo>
                  <a:pt x="4383" y="1664"/>
                  <a:pt x="4320" y="1726"/>
                  <a:pt x="4320" y="1803"/>
                </a:cubicBezTo>
                <a:cubicBezTo>
                  <a:pt x="4320" y="1803"/>
                  <a:pt x="4321" y="2425"/>
                  <a:pt x="4322" y="2433"/>
                </a:cubicBezTo>
                <a:close/>
                <a:moveTo>
                  <a:pt x="4139" y="3365"/>
                </a:moveTo>
                <a:cubicBezTo>
                  <a:pt x="4139" y="3428"/>
                  <a:pt x="4162" y="3485"/>
                  <a:pt x="4163" y="3488"/>
                </a:cubicBezTo>
                <a:cubicBezTo>
                  <a:pt x="4212" y="3610"/>
                  <a:pt x="4331" y="3696"/>
                  <a:pt x="4470" y="3696"/>
                </a:cubicBezTo>
                <a:cubicBezTo>
                  <a:pt x="4502" y="3696"/>
                  <a:pt x="4540" y="3691"/>
                  <a:pt x="4572" y="3679"/>
                </a:cubicBezTo>
                <a:cubicBezTo>
                  <a:pt x="4682" y="3643"/>
                  <a:pt x="4767" y="3552"/>
                  <a:pt x="4792" y="3438"/>
                </a:cubicBezTo>
                <a:cubicBezTo>
                  <a:pt x="4793" y="3436"/>
                  <a:pt x="4800" y="3388"/>
                  <a:pt x="4800" y="3365"/>
                </a:cubicBezTo>
                <a:lnTo>
                  <a:pt x="4800" y="2913"/>
                </a:lnTo>
                <a:cubicBezTo>
                  <a:pt x="4800" y="2814"/>
                  <a:pt x="4747" y="2727"/>
                  <a:pt x="4668" y="2678"/>
                </a:cubicBezTo>
                <a:cubicBezTo>
                  <a:pt x="4664" y="2676"/>
                  <a:pt x="4609" y="2641"/>
                  <a:pt x="4525" y="2638"/>
                </a:cubicBezTo>
                <a:lnTo>
                  <a:pt x="4415" y="2638"/>
                </a:lnTo>
                <a:cubicBezTo>
                  <a:pt x="4363" y="2638"/>
                  <a:pt x="4302" y="2662"/>
                  <a:pt x="4298" y="2664"/>
                </a:cubicBezTo>
                <a:cubicBezTo>
                  <a:pt x="4204" y="2708"/>
                  <a:pt x="4139" y="2803"/>
                  <a:pt x="4139" y="2913"/>
                </a:cubicBezTo>
                <a:lnTo>
                  <a:pt x="4139" y="3365"/>
                </a:lnTo>
                <a:close/>
                <a:moveTo>
                  <a:pt x="2158" y="819"/>
                </a:moveTo>
                <a:cubicBezTo>
                  <a:pt x="2185" y="766"/>
                  <a:pt x="2249" y="746"/>
                  <a:pt x="2302" y="773"/>
                </a:cubicBezTo>
                <a:lnTo>
                  <a:pt x="2409" y="829"/>
                </a:lnTo>
                <a:cubicBezTo>
                  <a:pt x="2409" y="829"/>
                  <a:pt x="2412" y="744"/>
                  <a:pt x="2416" y="716"/>
                </a:cubicBezTo>
                <a:cubicBezTo>
                  <a:pt x="2451" y="497"/>
                  <a:pt x="2621" y="322"/>
                  <a:pt x="2837" y="278"/>
                </a:cubicBezTo>
                <a:lnTo>
                  <a:pt x="2837" y="106"/>
                </a:lnTo>
                <a:cubicBezTo>
                  <a:pt x="2837" y="47"/>
                  <a:pt x="2885" y="0"/>
                  <a:pt x="2944" y="0"/>
                </a:cubicBezTo>
                <a:cubicBezTo>
                  <a:pt x="3003" y="0"/>
                  <a:pt x="3050" y="47"/>
                  <a:pt x="3050" y="106"/>
                </a:cubicBezTo>
                <a:lnTo>
                  <a:pt x="3050" y="267"/>
                </a:lnTo>
                <a:cubicBezTo>
                  <a:pt x="3050" y="267"/>
                  <a:pt x="3121" y="269"/>
                  <a:pt x="3147" y="273"/>
                </a:cubicBezTo>
                <a:cubicBezTo>
                  <a:pt x="3258" y="290"/>
                  <a:pt x="3358" y="340"/>
                  <a:pt x="3435" y="414"/>
                </a:cubicBezTo>
                <a:lnTo>
                  <a:pt x="3599" y="329"/>
                </a:lnTo>
                <a:cubicBezTo>
                  <a:pt x="3651" y="302"/>
                  <a:pt x="3716" y="322"/>
                  <a:pt x="3743" y="374"/>
                </a:cubicBezTo>
                <a:cubicBezTo>
                  <a:pt x="3770" y="427"/>
                  <a:pt x="3750" y="491"/>
                  <a:pt x="3697" y="518"/>
                </a:cubicBezTo>
                <a:lnTo>
                  <a:pt x="3559" y="591"/>
                </a:lnTo>
                <a:cubicBezTo>
                  <a:pt x="3587" y="655"/>
                  <a:pt x="3602" y="727"/>
                  <a:pt x="3602" y="802"/>
                </a:cubicBezTo>
                <a:lnTo>
                  <a:pt x="3602" y="1204"/>
                </a:lnTo>
                <a:lnTo>
                  <a:pt x="3678" y="1165"/>
                </a:lnTo>
                <a:cubicBezTo>
                  <a:pt x="3730" y="1138"/>
                  <a:pt x="3794" y="1158"/>
                  <a:pt x="3821" y="1210"/>
                </a:cubicBezTo>
                <a:cubicBezTo>
                  <a:pt x="3849" y="1263"/>
                  <a:pt x="3828" y="1327"/>
                  <a:pt x="3776" y="1354"/>
                </a:cubicBezTo>
                <a:lnTo>
                  <a:pt x="3584" y="1454"/>
                </a:lnTo>
                <a:cubicBezTo>
                  <a:pt x="3567" y="1521"/>
                  <a:pt x="3539" y="1583"/>
                  <a:pt x="3500" y="1640"/>
                </a:cubicBezTo>
                <a:cubicBezTo>
                  <a:pt x="3628" y="1755"/>
                  <a:pt x="3709" y="1922"/>
                  <a:pt x="3709" y="2107"/>
                </a:cubicBezTo>
                <a:lnTo>
                  <a:pt x="3709" y="2724"/>
                </a:lnTo>
                <a:cubicBezTo>
                  <a:pt x="3709" y="2887"/>
                  <a:pt x="3652" y="3043"/>
                  <a:pt x="3550" y="3168"/>
                </a:cubicBezTo>
                <a:cubicBezTo>
                  <a:pt x="3591" y="3214"/>
                  <a:pt x="3626" y="3267"/>
                  <a:pt x="3652" y="3325"/>
                </a:cubicBezTo>
                <a:cubicBezTo>
                  <a:pt x="3677" y="3378"/>
                  <a:pt x="3653" y="3441"/>
                  <a:pt x="3600" y="3466"/>
                </a:cubicBezTo>
                <a:cubicBezTo>
                  <a:pt x="3585" y="3473"/>
                  <a:pt x="3570" y="3476"/>
                  <a:pt x="3555" y="3476"/>
                </a:cubicBezTo>
                <a:cubicBezTo>
                  <a:pt x="3515" y="3476"/>
                  <a:pt x="3476" y="3453"/>
                  <a:pt x="3458" y="3413"/>
                </a:cubicBezTo>
                <a:cubicBezTo>
                  <a:pt x="3430" y="3351"/>
                  <a:pt x="3387" y="3298"/>
                  <a:pt x="3335" y="3258"/>
                </a:cubicBezTo>
                <a:cubicBezTo>
                  <a:pt x="3334" y="3257"/>
                  <a:pt x="3333" y="3256"/>
                  <a:pt x="3332" y="3255"/>
                </a:cubicBezTo>
                <a:cubicBezTo>
                  <a:pt x="3261" y="3201"/>
                  <a:pt x="3173" y="3170"/>
                  <a:pt x="3081" y="3170"/>
                </a:cubicBezTo>
                <a:cubicBezTo>
                  <a:pt x="3022" y="3170"/>
                  <a:pt x="2974" y="3122"/>
                  <a:pt x="2974" y="3063"/>
                </a:cubicBezTo>
                <a:cubicBezTo>
                  <a:pt x="2974" y="3004"/>
                  <a:pt x="3022" y="2956"/>
                  <a:pt x="3081" y="2956"/>
                </a:cubicBezTo>
                <a:cubicBezTo>
                  <a:pt x="3189" y="2956"/>
                  <a:pt x="3292" y="2984"/>
                  <a:pt x="3383" y="3035"/>
                </a:cubicBezTo>
                <a:cubicBezTo>
                  <a:pt x="3455" y="2947"/>
                  <a:pt x="3496" y="2838"/>
                  <a:pt x="3496" y="2724"/>
                </a:cubicBezTo>
                <a:lnTo>
                  <a:pt x="3496" y="2107"/>
                </a:lnTo>
                <a:cubicBezTo>
                  <a:pt x="3496" y="1959"/>
                  <a:pt x="3417" y="1828"/>
                  <a:pt x="3299" y="1755"/>
                </a:cubicBezTo>
                <a:cubicBezTo>
                  <a:pt x="3294" y="1752"/>
                  <a:pt x="3202" y="1689"/>
                  <a:pt x="3081" y="1693"/>
                </a:cubicBezTo>
                <a:lnTo>
                  <a:pt x="2930" y="1693"/>
                </a:lnTo>
                <a:cubicBezTo>
                  <a:pt x="2856" y="1693"/>
                  <a:pt x="2752" y="1728"/>
                  <a:pt x="2712" y="1755"/>
                </a:cubicBezTo>
                <a:cubicBezTo>
                  <a:pt x="2594" y="1828"/>
                  <a:pt x="2516" y="1959"/>
                  <a:pt x="2516" y="2107"/>
                </a:cubicBezTo>
                <a:lnTo>
                  <a:pt x="2516" y="2442"/>
                </a:lnTo>
                <a:cubicBezTo>
                  <a:pt x="2516" y="2501"/>
                  <a:pt x="2468" y="2549"/>
                  <a:pt x="2409" y="2549"/>
                </a:cubicBezTo>
                <a:cubicBezTo>
                  <a:pt x="2350" y="2549"/>
                  <a:pt x="2302" y="2501"/>
                  <a:pt x="2302" y="2442"/>
                </a:cubicBezTo>
                <a:lnTo>
                  <a:pt x="2302" y="2107"/>
                </a:lnTo>
                <a:cubicBezTo>
                  <a:pt x="2302" y="1922"/>
                  <a:pt x="2383" y="1755"/>
                  <a:pt x="2511" y="1640"/>
                </a:cubicBezTo>
                <a:cubicBezTo>
                  <a:pt x="2445" y="1543"/>
                  <a:pt x="2409" y="1428"/>
                  <a:pt x="2409" y="1308"/>
                </a:cubicBezTo>
                <a:lnTo>
                  <a:pt x="2409" y="1070"/>
                </a:lnTo>
                <a:lnTo>
                  <a:pt x="2203" y="962"/>
                </a:lnTo>
                <a:cubicBezTo>
                  <a:pt x="2151" y="935"/>
                  <a:pt x="2131" y="871"/>
                  <a:pt x="2158" y="819"/>
                </a:cubicBezTo>
                <a:close/>
                <a:moveTo>
                  <a:pt x="2623" y="1308"/>
                </a:moveTo>
                <a:cubicBezTo>
                  <a:pt x="2623" y="1387"/>
                  <a:pt x="2647" y="1463"/>
                  <a:pt x="2691" y="1526"/>
                </a:cubicBezTo>
                <a:cubicBezTo>
                  <a:pt x="2765" y="1496"/>
                  <a:pt x="2846" y="1479"/>
                  <a:pt x="2930" y="1479"/>
                </a:cubicBezTo>
                <a:lnTo>
                  <a:pt x="3081" y="1479"/>
                </a:lnTo>
                <a:cubicBezTo>
                  <a:pt x="3165" y="1479"/>
                  <a:pt x="3246" y="1496"/>
                  <a:pt x="3320" y="1526"/>
                </a:cubicBezTo>
                <a:cubicBezTo>
                  <a:pt x="3353" y="1480"/>
                  <a:pt x="3385" y="1402"/>
                  <a:pt x="3389" y="1308"/>
                </a:cubicBezTo>
                <a:lnTo>
                  <a:pt x="3389" y="802"/>
                </a:lnTo>
                <a:cubicBezTo>
                  <a:pt x="3389" y="733"/>
                  <a:pt x="3357" y="629"/>
                  <a:pt x="3254" y="540"/>
                </a:cubicBezTo>
                <a:cubicBezTo>
                  <a:pt x="3201" y="502"/>
                  <a:pt x="3137" y="480"/>
                  <a:pt x="3067" y="480"/>
                </a:cubicBezTo>
                <a:lnTo>
                  <a:pt x="2944" y="480"/>
                </a:lnTo>
                <a:cubicBezTo>
                  <a:pt x="2767" y="480"/>
                  <a:pt x="2622" y="625"/>
                  <a:pt x="2622" y="802"/>
                </a:cubicBezTo>
                <a:lnTo>
                  <a:pt x="2622" y="1308"/>
                </a:lnTo>
                <a:lnTo>
                  <a:pt x="2623" y="1308"/>
                </a:lnTo>
                <a:close/>
                <a:moveTo>
                  <a:pt x="5740" y="2070"/>
                </a:moveTo>
                <a:cubicBezTo>
                  <a:pt x="5721" y="1967"/>
                  <a:pt x="5664" y="1879"/>
                  <a:pt x="5579" y="1820"/>
                </a:cubicBezTo>
                <a:cubicBezTo>
                  <a:pt x="5494" y="1762"/>
                  <a:pt x="5391" y="1740"/>
                  <a:pt x="5288" y="1759"/>
                </a:cubicBezTo>
                <a:cubicBezTo>
                  <a:pt x="5186" y="1778"/>
                  <a:pt x="5098" y="1835"/>
                  <a:pt x="5039" y="1921"/>
                </a:cubicBezTo>
                <a:cubicBezTo>
                  <a:pt x="5006" y="1969"/>
                  <a:pt x="5018" y="2036"/>
                  <a:pt x="5067" y="2069"/>
                </a:cubicBezTo>
                <a:cubicBezTo>
                  <a:pt x="5115" y="2102"/>
                  <a:pt x="5182" y="2090"/>
                  <a:pt x="5215" y="2041"/>
                </a:cubicBezTo>
                <a:cubicBezTo>
                  <a:pt x="5241" y="2003"/>
                  <a:pt x="5281" y="1977"/>
                  <a:pt x="5327" y="1969"/>
                </a:cubicBezTo>
                <a:cubicBezTo>
                  <a:pt x="5373" y="1960"/>
                  <a:pt x="5420" y="1970"/>
                  <a:pt x="5458" y="1996"/>
                </a:cubicBezTo>
                <a:cubicBezTo>
                  <a:pt x="5496" y="2023"/>
                  <a:pt x="5522" y="2062"/>
                  <a:pt x="5531" y="2109"/>
                </a:cubicBezTo>
                <a:cubicBezTo>
                  <a:pt x="5539" y="2155"/>
                  <a:pt x="5529" y="2201"/>
                  <a:pt x="5503" y="2239"/>
                </a:cubicBezTo>
                <a:lnTo>
                  <a:pt x="5160" y="2739"/>
                </a:lnTo>
                <a:cubicBezTo>
                  <a:pt x="5127" y="2788"/>
                  <a:pt x="5139" y="2854"/>
                  <a:pt x="5188" y="2887"/>
                </a:cubicBezTo>
                <a:cubicBezTo>
                  <a:pt x="5206" y="2900"/>
                  <a:pt x="5227" y="2906"/>
                  <a:pt x="5248" y="2906"/>
                </a:cubicBezTo>
                <a:cubicBezTo>
                  <a:pt x="5282" y="2906"/>
                  <a:pt x="5315" y="2890"/>
                  <a:pt x="5336" y="2860"/>
                </a:cubicBezTo>
                <a:lnTo>
                  <a:pt x="5679" y="2360"/>
                </a:lnTo>
                <a:cubicBezTo>
                  <a:pt x="5738" y="2275"/>
                  <a:pt x="5759" y="2172"/>
                  <a:pt x="5740" y="2070"/>
                </a:cubicBezTo>
                <a:close/>
                <a:moveTo>
                  <a:pt x="605" y="2033"/>
                </a:moveTo>
                <a:cubicBezTo>
                  <a:pt x="633" y="1981"/>
                  <a:pt x="697" y="1961"/>
                  <a:pt x="749" y="1988"/>
                </a:cubicBezTo>
                <a:lnTo>
                  <a:pt x="839" y="2034"/>
                </a:lnTo>
                <a:cubicBezTo>
                  <a:pt x="860" y="1912"/>
                  <a:pt x="925" y="1805"/>
                  <a:pt x="1017" y="1728"/>
                </a:cubicBezTo>
                <a:lnTo>
                  <a:pt x="1017" y="1116"/>
                </a:lnTo>
                <a:cubicBezTo>
                  <a:pt x="1017" y="959"/>
                  <a:pt x="1120" y="825"/>
                  <a:pt x="1263" y="780"/>
                </a:cubicBezTo>
                <a:lnTo>
                  <a:pt x="1263" y="603"/>
                </a:lnTo>
                <a:cubicBezTo>
                  <a:pt x="1263" y="544"/>
                  <a:pt x="1310" y="496"/>
                  <a:pt x="1369" y="496"/>
                </a:cubicBezTo>
                <a:cubicBezTo>
                  <a:pt x="1428" y="496"/>
                  <a:pt x="1476" y="544"/>
                  <a:pt x="1476" y="603"/>
                </a:cubicBezTo>
                <a:lnTo>
                  <a:pt x="1476" y="765"/>
                </a:lnTo>
                <a:cubicBezTo>
                  <a:pt x="1654" y="783"/>
                  <a:pt x="1793" y="934"/>
                  <a:pt x="1793" y="1116"/>
                </a:cubicBezTo>
                <a:lnTo>
                  <a:pt x="1793" y="1728"/>
                </a:lnTo>
                <a:cubicBezTo>
                  <a:pt x="1824" y="1755"/>
                  <a:pt x="1853" y="1785"/>
                  <a:pt x="1877" y="1817"/>
                </a:cubicBezTo>
                <a:lnTo>
                  <a:pt x="2025" y="1741"/>
                </a:lnTo>
                <a:cubicBezTo>
                  <a:pt x="2077" y="1713"/>
                  <a:pt x="2142" y="1734"/>
                  <a:pt x="2169" y="1786"/>
                </a:cubicBezTo>
                <a:cubicBezTo>
                  <a:pt x="2196" y="1838"/>
                  <a:pt x="2176" y="1903"/>
                  <a:pt x="2124" y="1930"/>
                </a:cubicBezTo>
                <a:lnTo>
                  <a:pt x="1967" y="2011"/>
                </a:lnTo>
                <a:cubicBezTo>
                  <a:pt x="1975" y="2048"/>
                  <a:pt x="1979" y="2086"/>
                  <a:pt x="1979" y="2124"/>
                </a:cubicBezTo>
                <a:lnTo>
                  <a:pt x="1979" y="2526"/>
                </a:lnTo>
                <a:cubicBezTo>
                  <a:pt x="2036" y="2551"/>
                  <a:pt x="2091" y="2585"/>
                  <a:pt x="2141" y="2627"/>
                </a:cubicBezTo>
                <a:lnTo>
                  <a:pt x="2615" y="3035"/>
                </a:lnTo>
                <a:cubicBezTo>
                  <a:pt x="2737" y="3140"/>
                  <a:pt x="2818" y="3279"/>
                  <a:pt x="2849" y="3436"/>
                </a:cubicBezTo>
                <a:cubicBezTo>
                  <a:pt x="2860" y="3494"/>
                  <a:pt x="2823" y="3550"/>
                  <a:pt x="2765" y="3562"/>
                </a:cubicBezTo>
                <a:cubicBezTo>
                  <a:pt x="2707" y="3573"/>
                  <a:pt x="2651" y="3535"/>
                  <a:pt x="2639" y="3478"/>
                </a:cubicBezTo>
                <a:cubicBezTo>
                  <a:pt x="2618" y="3367"/>
                  <a:pt x="2561" y="3270"/>
                  <a:pt x="2476" y="3197"/>
                </a:cubicBezTo>
                <a:lnTo>
                  <a:pt x="2002" y="2789"/>
                </a:lnTo>
                <a:cubicBezTo>
                  <a:pt x="1956" y="2750"/>
                  <a:pt x="1904" y="2722"/>
                  <a:pt x="1850" y="2705"/>
                </a:cubicBezTo>
                <a:cubicBezTo>
                  <a:pt x="1845" y="2704"/>
                  <a:pt x="1841" y="2703"/>
                  <a:pt x="1836" y="2702"/>
                </a:cubicBezTo>
                <a:cubicBezTo>
                  <a:pt x="1684" y="2661"/>
                  <a:pt x="1516" y="2707"/>
                  <a:pt x="1406" y="2834"/>
                </a:cubicBezTo>
                <a:lnTo>
                  <a:pt x="1307" y="2950"/>
                </a:lnTo>
                <a:cubicBezTo>
                  <a:pt x="1186" y="3135"/>
                  <a:pt x="1201" y="3184"/>
                  <a:pt x="1206" y="3257"/>
                </a:cubicBezTo>
                <a:cubicBezTo>
                  <a:pt x="1215" y="3370"/>
                  <a:pt x="1267" y="3472"/>
                  <a:pt x="1352" y="3545"/>
                </a:cubicBezTo>
                <a:lnTo>
                  <a:pt x="1613" y="3770"/>
                </a:lnTo>
                <a:cubicBezTo>
                  <a:pt x="1615" y="3772"/>
                  <a:pt x="1616" y="3773"/>
                  <a:pt x="1618" y="3774"/>
                </a:cubicBezTo>
                <a:lnTo>
                  <a:pt x="1826" y="3953"/>
                </a:lnTo>
                <a:cubicBezTo>
                  <a:pt x="2019" y="4119"/>
                  <a:pt x="2314" y="4111"/>
                  <a:pt x="2498" y="3934"/>
                </a:cubicBezTo>
                <a:cubicBezTo>
                  <a:pt x="2540" y="3893"/>
                  <a:pt x="2608" y="3894"/>
                  <a:pt x="2649" y="3936"/>
                </a:cubicBezTo>
                <a:cubicBezTo>
                  <a:pt x="2689" y="3979"/>
                  <a:pt x="2688" y="4046"/>
                  <a:pt x="2646" y="4087"/>
                </a:cubicBezTo>
                <a:cubicBezTo>
                  <a:pt x="2596" y="4135"/>
                  <a:pt x="2541" y="4174"/>
                  <a:pt x="2482" y="4205"/>
                </a:cubicBezTo>
                <a:cubicBezTo>
                  <a:pt x="2508" y="4361"/>
                  <a:pt x="2620" y="4539"/>
                  <a:pt x="2751" y="4619"/>
                </a:cubicBezTo>
                <a:cubicBezTo>
                  <a:pt x="2801" y="4650"/>
                  <a:pt x="2816" y="4715"/>
                  <a:pt x="2786" y="4766"/>
                </a:cubicBezTo>
                <a:cubicBezTo>
                  <a:pt x="2765" y="4798"/>
                  <a:pt x="2730" y="4816"/>
                  <a:pt x="2695" y="4816"/>
                </a:cubicBezTo>
                <a:cubicBezTo>
                  <a:pt x="2676" y="4816"/>
                  <a:pt x="2656" y="4811"/>
                  <a:pt x="2639" y="4801"/>
                </a:cubicBezTo>
                <a:cubicBezTo>
                  <a:pt x="2466" y="4694"/>
                  <a:pt x="2324" y="4480"/>
                  <a:pt x="2278" y="4274"/>
                </a:cubicBezTo>
                <a:cubicBezTo>
                  <a:pt x="2073" y="4311"/>
                  <a:pt x="1853" y="4258"/>
                  <a:pt x="1687" y="4115"/>
                </a:cubicBezTo>
                <a:lnTo>
                  <a:pt x="1531" y="3981"/>
                </a:lnTo>
                <a:lnTo>
                  <a:pt x="1358" y="4071"/>
                </a:lnTo>
                <a:cubicBezTo>
                  <a:pt x="1306" y="4098"/>
                  <a:pt x="1241" y="4078"/>
                  <a:pt x="1214" y="4026"/>
                </a:cubicBezTo>
                <a:cubicBezTo>
                  <a:pt x="1187" y="3974"/>
                  <a:pt x="1207" y="3909"/>
                  <a:pt x="1259" y="3882"/>
                </a:cubicBezTo>
                <a:lnTo>
                  <a:pt x="1357" y="3831"/>
                </a:lnTo>
                <a:lnTo>
                  <a:pt x="1213" y="3707"/>
                </a:lnTo>
                <a:cubicBezTo>
                  <a:pt x="1084" y="3597"/>
                  <a:pt x="1007" y="3443"/>
                  <a:pt x="994" y="3273"/>
                </a:cubicBezTo>
                <a:cubicBezTo>
                  <a:pt x="988" y="3191"/>
                  <a:pt x="997" y="3110"/>
                  <a:pt x="1021" y="3034"/>
                </a:cubicBezTo>
                <a:cubicBezTo>
                  <a:pt x="900" y="2926"/>
                  <a:pt x="831" y="2772"/>
                  <a:pt x="831" y="2608"/>
                </a:cubicBezTo>
                <a:lnTo>
                  <a:pt x="831" y="2271"/>
                </a:lnTo>
                <a:lnTo>
                  <a:pt x="651" y="2177"/>
                </a:lnTo>
                <a:cubicBezTo>
                  <a:pt x="599" y="2150"/>
                  <a:pt x="578" y="2086"/>
                  <a:pt x="605" y="2033"/>
                </a:cubicBezTo>
                <a:close/>
                <a:moveTo>
                  <a:pt x="1230" y="1622"/>
                </a:moveTo>
                <a:cubicBezTo>
                  <a:pt x="1267" y="1614"/>
                  <a:pt x="1306" y="1609"/>
                  <a:pt x="1346" y="1609"/>
                </a:cubicBezTo>
                <a:lnTo>
                  <a:pt x="1464" y="1609"/>
                </a:lnTo>
                <a:cubicBezTo>
                  <a:pt x="1504" y="1609"/>
                  <a:pt x="1542" y="1614"/>
                  <a:pt x="1580" y="1622"/>
                </a:cubicBezTo>
                <a:lnTo>
                  <a:pt x="1580" y="1116"/>
                </a:lnTo>
                <a:cubicBezTo>
                  <a:pt x="1580" y="1039"/>
                  <a:pt x="1517" y="977"/>
                  <a:pt x="1440" y="977"/>
                </a:cubicBezTo>
                <a:lnTo>
                  <a:pt x="1369" y="977"/>
                </a:lnTo>
                <a:cubicBezTo>
                  <a:pt x="1293" y="977"/>
                  <a:pt x="1230" y="1039"/>
                  <a:pt x="1230" y="1116"/>
                </a:cubicBezTo>
                <a:lnTo>
                  <a:pt x="1230" y="1622"/>
                </a:lnTo>
                <a:close/>
                <a:moveTo>
                  <a:pt x="1044" y="2608"/>
                </a:moveTo>
                <a:cubicBezTo>
                  <a:pt x="1044" y="2692"/>
                  <a:pt x="1073" y="2771"/>
                  <a:pt x="1125" y="2835"/>
                </a:cubicBezTo>
                <a:cubicBezTo>
                  <a:pt x="1132" y="2827"/>
                  <a:pt x="1138" y="2819"/>
                  <a:pt x="1145" y="2811"/>
                </a:cubicBezTo>
                <a:lnTo>
                  <a:pt x="1245" y="2695"/>
                </a:lnTo>
                <a:cubicBezTo>
                  <a:pt x="1379" y="2538"/>
                  <a:pt x="1574" y="2464"/>
                  <a:pt x="1766" y="2475"/>
                </a:cubicBezTo>
                <a:lnTo>
                  <a:pt x="1766" y="2125"/>
                </a:lnTo>
                <a:cubicBezTo>
                  <a:pt x="1766" y="2083"/>
                  <a:pt x="1739" y="2000"/>
                  <a:pt x="1737" y="1997"/>
                </a:cubicBezTo>
                <a:cubicBezTo>
                  <a:pt x="1714" y="1948"/>
                  <a:pt x="1679" y="1906"/>
                  <a:pt x="1634" y="1875"/>
                </a:cubicBezTo>
                <a:cubicBezTo>
                  <a:pt x="1630" y="1873"/>
                  <a:pt x="1553" y="1823"/>
                  <a:pt x="1464" y="1823"/>
                </a:cubicBezTo>
                <a:lnTo>
                  <a:pt x="1346" y="1823"/>
                </a:lnTo>
                <a:cubicBezTo>
                  <a:pt x="1242" y="1823"/>
                  <a:pt x="1180" y="1873"/>
                  <a:pt x="1176" y="1875"/>
                </a:cubicBezTo>
                <a:cubicBezTo>
                  <a:pt x="1096" y="1930"/>
                  <a:pt x="1044" y="2021"/>
                  <a:pt x="1044" y="2125"/>
                </a:cubicBezTo>
                <a:lnTo>
                  <a:pt x="1044" y="2204"/>
                </a:lnTo>
                <a:cubicBezTo>
                  <a:pt x="1044" y="2205"/>
                  <a:pt x="1044" y="2207"/>
                  <a:pt x="1044" y="2208"/>
                </a:cubicBezTo>
                <a:lnTo>
                  <a:pt x="1044" y="2608"/>
                </a:lnTo>
                <a:close/>
                <a:moveTo>
                  <a:pt x="4960" y="4595"/>
                </a:moveTo>
                <a:cubicBezTo>
                  <a:pt x="4904" y="4578"/>
                  <a:pt x="4844" y="4610"/>
                  <a:pt x="4828" y="4667"/>
                </a:cubicBezTo>
                <a:cubicBezTo>
                  <a:pt x="4811" y="4723"/>
                  <a:pt x="4843" y="4783"/>
                  <a:pt x="4900" y="4800"/>
                </a:cubicBezTo>
                <a:cubicBezTo>
                  <a:pt x="5190" y="4886"/>
                  <a:pt x="5231" y="4959"/>
                  <a:pt x="5235" y="4968"/>
                </a:cubicBezTo>
                <a:cubicBezTo>
                  <a:pt x="5224" y="5003"/>
                  <a:pt x="5081" y="5117"/>
                  <a:pt x="4571" y="5215"/>
                </a:cubicBezTo>
                <a:cubicBezTo>
                  <a:pt x="4124" y="5300"/>
                  <a:pt x="3535" y="5347"/>
                  <a:pt x="2913" y="5347"/>
                </a:cubicBezTo>
                <a:cubicBezTo>
                  <a:pt x="2292" y="5347"/>
                  <a:pt x="1703" y="5300"/>
                  <a:pt x="1255" y="5215"/>
                </a:cubicBezTo>
                <a:cubicBezTo>
                  <a:pt x="745" y="5117"/>
                  <a:pt x="602" y="5003"/>
                  <a:pt x="591" y="4968"/>
                </a:cubicBezTo>
                <a:cubicBezTo>
                  <a:pt x="595" y="4959"/>
                  <a:pt x="639" y="4881"/>
                  <a:pt x="954" y="4792"/>
                </a:cubicBezTo>
                <a:cubicBezTo>
                  <a:pt x="1206" y="4720"/>
                  <a:pt x="1554" y="4663"/>
                  <a:pt x="1958" y="4628"/>
                </a:cubicBezTo>
                <a:cubicBezTo>
                  <a:pt x="2017" y="4623"/>
                  <a:pt x="2061" y="4572"/>
                  <a:pt x="2056" y="4513"/>
                </a:cubicBezTo>
                <a:cubicBezTo>
                  <a:pt x="2050" y="4454"/>
                  <a:pt x="1999" y="4411"/>
                  <a:pt x="1940" y="4416"/>
                </a:cubicBezTo>
                <a:cubicBezTo>
                  <a:pt x="1503" y="4454"/>
                  <a:pt x="1131" y="4516"/>
                  <a:pt x="863" y="4596"/>
                </a:cubicBezTo>
                <a:cubicBezTo>
                  <a:pt x="536" y="4693"/>
                  <a:pt x="377" y="4815"/>
                  <a:pt x="377" y="4968"/>
                </a:cubicBezTo>
                <a:cubicBezTo>
                  <a:pt x="377" y="5162"/>
                  <a:pt x="638" y="5309"/>
                  <a:pt x="1175" y="5416"/>
                </a:cubicBezTo>
                <a:cubicBezTo>
                  <a:pt x="1640" y="5509"/>
                  <a:pt x="2258" y="5561"/>
                  <a:pt x="2913" y="5561"/>
                </a:cubicBezTo>
                <a:cubicBezTo>
                  <a:pt x="3569" y="5561"/>
                  <a:pt x="4186" y="5509"/>
                  <a:pt x="4652" y="5416"/>
                </a:cubicBezTo>
                <a:cubicBezTo>
                  <a:pt x="5188" y="5309"/>
                  <a:pt x="5449" y="5162"/>
                  <a:pt x="5449" y="4968"/>
                </a:cubicBezTo>
                <a:cubicBezTo>
                  <a:pt x="5449" y="4815"/>
                  <a:pt x="5289" y="4693"/>
                  <a:pt x="4960" y="4595"/>
                </a:cubicBezTo>
                <a:close/>
                <a:moveTo>
                  <a:pt x="763" y="3374"/>
                </a:moveTo>
                <a:cubicBezTo>
                  <a:pt x="802" y="3374"/>
                  <a:pt x="839" y="3352"/>
                  <a:pt x="858" y="3315"/>
                </a:cubicBezTo>
                <a:cubicBezTo>
                  <a:pt x="885" y="3263"/>
                  <a:pt x="864" y="3198"/>
                  <a:pt x="811" y="3172"/>
                </a:cubicBezTo>
                <a:lnTo>
                  <a:pt x="364" y="2945"/>
                </a:lnTo>
                <a:cubicBezTo>
                  <a:pt x="279" y="2902"/>
                  <a:pt x="244" y="2797"/>
                  <a:pt x="287" y="2711"/>
                </a:cubicBezTo>
                <a:cubicBezTo>
                  <a:pt x="287" y="2711"/>
                  <a:pt x="287" y="2711"/>
                  <a:pt x="287" y="2710"/>
                </a:cubicBezTo>
                <a:cubicBezTo>
                  <a:pt x="308" y="2669"/>
                  <a:pt x="344" y="2638"/>
                  <a:pt x="389" y="2623"/>
                </a:cubicBezTo>
                <a:cubicBezTo>
                  <a:pt x="433" y="2609"/>
                  <a:pt x="481" y="2612"/>
                  <a:pt x="522" y="2633"/>
                </a:cubicBezTo>
                <a:cubicBezTo>
                  <a:pt x="575" y="2660"/>
                  <a:pt x="639" y="2639"/>
                  <a:pt x="666" y="2586"/>
                </a:cubicBezTo>
                <a:cubicBezTo>
                  <a:pt x="692" y="2534"/>
                  <a:pt x="671" y="2470"/>
                  <a:pt x="619" y="2443"/>
                </a:cubicBezTo>
                <a:cubicBezTo>
                  <a:pt x="526" y="2396"/>
                  <a:pt x="421" y="2388"/>
                  <a:pt x="323" y="2421"/>
                </a:cubicBezTo>
                <a:cubicBezTo>
                  <a:pt x="224" y="2453"/>
                  <a:pt x="145" y="2520"/>
                  <a:pt x="98" y="2612"/>
                </a:cubicBezTo>
                <a:cubicBezTo>
                  <a:pt x="98" y="2612"/>
                  <a:pt x="97" y="2613"/>
                  <a:pt x="97" y="2614"/>
                </a:cubicBezTo>
                <a:cubicBezTo>
                  <a:pt x="0" y="2804"/>
                  <a:pt x="77" y="3039"/>
                  <a:pt x="268" y="3135"/>
                </a:cubicBezTo>
                <a:lnTo>
                  <a:pt x="715" y="3362"/>
                </a:lnTo>
                <a:cubicBezTo>
                  <a:pt x="730" y="3370"/>
                  <a:pt x="747" y="3374"/>
                  <a:pt x="763" y="3374"/>
                </a:cubicBezTo>
                <a:close/>
              </a:path>
            </a:pathLst>
          </a:custGeom>
          <a:solidFill>
            <a:schemeClr val="bg1"/>
          </a:solidFill>
          <a:ln>
            <a:noFill/>
          </a:ln>
        </p:spPr>
        <p:txBody>
          <a:bodyPr/>
          <a:lstStyle/>
          <a:p>
            <a:endParaRPr lang="zh-CN" altLang="en-US" sz="2000">
              <a:ea typeface="微软雅黑" panose="020B0503020204020204" pitchFamily="34" charset="-122"/>
            </a:endParaRPr>
          </a:p>
        </p:txBody>
      </p:sp>
      <p:sp>
        <p:nvSpPr>
          <p:cNvPr id="40" name="cactus_90946"/>
          <p:cNvSpPr>
            <a:spLocks noChangeAspect="1"/>
          </p:cNvSpPr>
          <p:nvPr/>
        </p:nvSpPr>
        <p:spPr bwMode="auto">
          <a:xfrm>
            <a:off x="9760595" y="3498257"/>
            <a:ext cx="589583" cy="60968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 name="T114" fmla="*/ 372171 w 604011"/>
              <a:gd name="T115" fmla="*/ 372171 w 604011"/>
              <a:gd name="T116" fmla="*/ 372171 w 604011"/>
              <a:gd name="T117" fmla="*/ 372171 w 604011"/>
              <a:gd name="T118" fmla="*/ 372171 w 604011"/>
              <a:gd name="T119" fmla="*/ 372171 w 604011"/>
              <a:gd name="T120" fmla="*/ 372171 w 604011"/>
              <a:gd name="T121" fmla="*/ 372171 w 604011"/>
              <a:gd name="T122" fmla="*/ 372171 w 604011"/>
              <a:gd name="T12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38" h="5424">
                <a:moveTo>
                  <a:pt x="2697" y="3470"/>
                </a:moveTo>
                <a:lnTo>
                  <a:pt x="2651" y="3516"/>
                </a:lnTo>
                <a:lnTo>
                  <a:pt x="2697" y="3562"/>
                </a:lnTo>
                <a:cubicBezTo>
                  <a:pt x="2728" y="3593"/>
                  <a:pt x="2728" y="3644"/>
                  <a:pt x="2697" y="3675"/>
                </a:cubicBezTo>
                <a:cubicBezTo>
                  <a:pt x="2681" y="3690"/>
                  <a:pt x="2661" y="3698"/>
                  <a:pt x="2640" y="3698"/>
                </a:cubicBezTo>
                <a:cubicBezTo>
                  <a:pt x="2620" y="3698"/>
                  <a:pt x="2599" y="3690"/>
                  <a:pt x="2583" y="3675"/>
                </a:cubicBezTo>
                <a:lnTo>
                  <a:pt x="2536" y="3627"/>
                </a:lnTo>
                <a:lnTo>
                  <a:pt x="2488" y="3675"/>
                </a:lnTo>
                <a:cubicBezTo>
                  <a:pt x="2457" y="3706"/>
                  <a:pt x="2406" y="3706"/>
                  <a:pt x="2375" y="3675"/>
                </a:cubicBezTo>
                <a:cubicBezTo>
                  <a:pt x="2344" y="3643"/>
                  <a:pt x="2344" y="3593"/>
                  <a:pt x="2375" y="3562"/>
                </a:cubicBezTo>
                <a:lnTo>
                  <a:pt x="2421" y="3516"/>
                </a:lnTo>
                <a:lnTo>
                  <a:pt x="2375" y="3470"/>
                </a:lnTo>
                <a:cubicBezTo>
                  <a:pt x="2344" y="3438"/>
                  <a:pt x="2344" y="3388"/>
                  <a:pt x="2375" y="3357"/>
                </a:cubicBezTo>
                <a:cubicBezTo>
                  <a:pt x="2406" y="3325"/>
                  <a:pt x="2457" y="3325"/>
                  <a:pt x="2488" y="3357"/>
                </a:cubicBezTo>
                <a:lnTo>
                  <a:pt x="2536" y="3404"/>
                </a:lnTo>
                <a:lnTo>
                  <a:pt x="2583" y="3357"/>
                </a:lnTo>
                <a:cubicBezTo>
                  <a:pt x="2615" y="3325"/>
                  <a:pt x="2665" y="3325"/>
                  <a:pt x="2697" y="3357"/>
                </a:cubicBezTo>
                <a:cubicBezTo>
                  <a:pt x="2728" y="3388"/>
                  <a:pt x="2728" y="3438"/>
                  <a:pt x="2697" y="3470"/>
                </a:cubicBezTo>
                <a:close/>
                <a:moveTo>
                  <a:pt x="4076" y="3441"/>
                </a:moveTo>
                <a:cubicBezTo>
                  <a:pt x="4045" y="3409"/>
                  <a:pt x="3994" y="3409"/>
                  <a:pt x="3963" y="3441"/>
                </a:cubicBezTo>
                <a:lnTo>
                  <a:pt x="3915" y="3488"/>
                </a:lnTo>
                <a:lnTo>
                  <a:pt x="3867" y="3441"/>
                </a:lnTo>
                <a:cubicBezTo>
                  <a:pt x="3836" y="3409"/>
                  <a:pt x="3785" y="3409"/>
                  <a:pt x="3754" y="3441"/>
                </a:cubicBezTo>
                <a:cubicBezTo>
                  <a:pt x="3723" y="3472"/>
                  <a:pt x="3723" y="3523"/>
                  <a:pt x="3754" y="3554"/>
                </a:cubicBezTo>
                <a:lnTo>
                  <a:pt x="3800" y="3600"/>
                </a:lnTo>
                <a:lnTo>
                  <a:pt x="3754" y="3646"/>
                </a:lnTo>
                <a:cubicBezTo>
                  <a:pt x="3723" y="3677"/>
                  <a:pt x="3723" y="3728"/>
                  <a:pt x="3754" y="3759"/>
                </a:cubicBezTo>
                <a:cubicBezTo>
                  <a:pt x="3785" y="3790"/>
                  <a:pt x="3836" y="3790"/>
                  <a:pt x="3867" y="3759"/>
                </a:cubicBezTo>
                <a:lnTo>
                  <a:pt x="3915" y="3711"/>
                </a:lnTo>
                <a:lnTo>
                  <a:pt x="3963" y="3759"/>
                </a:lnTo>
                <a:cubicBezTo>
                  <a:pt x="3978" y="3774"/>
                  <a:pt x="3999" y="3782"/>
                  <a:pt x="4019" y="3782"/>
                </a:cubicBezTo>
                <a:cubicBezTo>
                  <a:pt x="4040" y="3782"/>
                  <a:pt x="4060" y="3774"/>
                  <a:pt x="4076" y="3759"/>
                </a:cubicBezTo>
                <a:cubicBezTo>
                  <a:pt x="4107" y="3728"/>
                  <a:pt x="4107" y="3677"/>
                  <a:pt x="4076" y="3646"/>
                </a:cubicBezTo>
                <a:lnTo>
                  <a:pt x="4030" y="3600"/>
                </a:lnTo>
                <a:lnTo>
                  <a:pt x="4076" y="3554"/>
                </a:lnTo>
                <a:cubicBezTo>
                  <a:pt x="4107" y="3523"/>
                  <a:pt x="4107" y="3472"/>
                  <a:pt x="4076" y="3441"/>
                </a:cubicBezTo>
                <a:close/>
                <a:moveTo>
                  <a:pt x="1317" y="3441"/>
                </a:moveTo>
                <a:cubicBezTo>
                  <a:pt x="1285" y="3409"/>
                  <a:pt x="1235" y="3409"/>
                  <a:pt x="1203" y="3441"/>
                </a:cubicBezTo>
                <a:lnTo>
                  <a:pt x="1156" y="3488"/>
                </a:lnTo>
                <a:lnTo>
                  <a:pt x="1108" y="3441"/>
                </a:lnTo>
                <a:cubicBezTo>
                  <a:pt x="1077" y="3409"/>
                  <a:pt x="1026" y="3409"/>
                  <a:pt x="995" y="3441"/>
                </a:cubicBezTo>
                <a:cubicBezTo>
                  <a:pt x="963" y="3472"/>
                  <a:pt x="963" y="3523"/>
                  <a:pt x="995" y="3554"/>
                </a:cubicBezTo>
                <a:lnTo>
                  <a:pt x="1041" y="3600"/>
                </a:lnTo>
                <a:lnTo>
                  <a:pt x="995" y="3646"/>
                </a:lnTo>
                <a:cubicBezTo>
                  <a:pt x="963" y="3677"/>
                  <a:pt x="963" y="3728"/>
                  <a:pt x="995" y="3759"/>
                </a:cubicBezTo>
                <a:cubicBezTo>
                  <a:pt x="1026" y="3790"/>
                  <a:pt x="1077" y="3790"/>
                  <a:pt x="1108" y="3759"/>
                </a:cubicBezTo>
                <a:lnTo>
                  <a:pt x="1156" y="3711"/>
                </a:lnTo>
                <a:lnTo>
                  <a:pt x="1203" y="3759"/>
                </a:lnTo>
                <a:cubicBezTo>
                  <a:pt x="1219" y="3774"/>
                  <a:pt x="1239" y="3782"/>
                  <a:pt x="1260" y="3782"/>
                </a:cubicBezTo>
                <a:cubicBezTo>
                  <a:pt x="1280" y="3782"/>
                  <a:pt x="1301" y="3774"/>
                  <a:pt x="1317" y="3759"/>
                </a:cubicBezTo>
                <a:cubicBezTo>
                  <a:pt x="1348" y="3728"/>
                  <a:pt x="1348" y="3677"/>
                  <a:pt x="1317" y="3646"/>
                </a:cubicBezTo>
                <a:lnTo>
                  <a:pt x="1271" y="3600"/>
                </a:lnTo>
                <a:lnTo>
                  <a:pt x="1317" y="3554"/>
                </a:lnTo>
                <a:cubicBezTo>
                  <a:pt x="1348" y="3523"/>
                  <a:pt x="1348" y="3472"/>
                  <a:pt x="1317" y="3441"/>
                </a:cubicBezTo>
                <a:close/>
                <a:moveTo>
                  <a:pt x="2428" y="1407"/>
                </a:moveTo>
                <a:cubicBezTo>
                  <a:pt x="2390" y="1384"/>
                  <a:pt x="2341" y="1397"/>
                  <a:pt x="2318" y="1435"/>
                </a:cubicBezTo>
                <a:lnTo>
                  <a:pt x="2277" y="1502"/>
                </a:lnTo>
                <a:lnTo>
                  <a:pt x="2210" y="1462"/>
                </a:lnTo>
                <a:cubicBezTo>
                  <a:pt x="2172" y="1439"/>
                  <a:pt x="2123" y="1451"/>
                  <a:pt x="2100" y="1489"/>
                </a:cubicBezTo>
                <a:cubicBezTo>
                  <a:pt x="2077" y="1527"/>
                  <a:pt x="2090" y="1576"/>
                  <a:pt x="2127" y="1599"/>
                </a:cubicBezTo>
                <a:lnTo>
                  <a:pt x="2193" y="1638"/>
                </a:lnTo>
                <a:lnTo>
                  <a:pt x="2154" y="1703"/>
                </a:lnTo>
                <a:cubicBezTo>
                  <a:pt x="2131" y="1741"/>
                  <a:pt x="2143" y="1790"/>
                  <a:pt x="2181" y="1813"/>
                </a:cubicBezTo>
                <a:cubicBezTo>
                  <a:pt x="2194" y="1821"/>
                  <a:pt x="2208" y="1824"/>
                  <a:pt x="2222" y="1824"/>
                </a:cubicBezTo>
                <a:cubicBezTo>
                  <a:pt x="2249" y="1824"/>
                  <a:pt x="2276" y="1810"/>
                  <a:pt x="2291" y="1785"/>
                </a:cubicBezTo>
                <a:lnTo>
                  <a:pt x="2331" y="1718"/>
                </a:lnTo>
                <a:lnTo>
                  <a:pt x="2399" y="1758"/>
                </a:lnTo>
                <a:cubicBezTo>
                  <a:pt x="2437" y="1781"/>
                  <a:pt x="2486" y="1769"/>
                  <a:pt x="2509" y="1731"/>
                </a:cubicBezTo>
                <a:cubicBezTo>
                  <a:pt x="2531" y="1693"/>
                  <a:pt x="2519" y="1644"/>
                  <a:pt x="2481" y="1621"/>
                </a:cubicBezTo>
                <a:lnTo>
                  <a:pt x="2416" y="1582"/>
                </a:lnTo>
                <a:lnTo>
                  <a:pt x="2455" y="1517"/>
                </a:lnTo>
                <a:cubicBezTo>
                  <a:pt x="2478" y="1479"/>
                  <a:pt x="2466" y="1430"/>
                  <a:pt x="2428" y="1407"/>
                </a:cubicBezTo>
                <a:close/>
                <a:moveTo>
                  <a:pt x="2823" y="4177"/>
                </a:moveTo>
                <a:cubicBezTo>
                  <a:pt x="2770" y="4203"/>
                  <a:pt x="2749" y="4267"/>
                  <a:pt x="2775" y="4320"/>
                </a:cubicBezTo>
                <a:cubicBezTo>
                  <a:pt x="2794" y="4357"/>
                  <a:pt x="2832" y="4379"/>
                  <a:pt x="2871" y="4379"/>
                </a:cubicBezTo>
                <a:cubicBezTo>
                  <a:pt x="2887" y="4379"/>
                  <a:pt x="2903" y="4375"/>
                  <a:pt x="2919" y="4367"/>
                </a:cubicBezTo>
                <a:cubicBezTo>
                  <a:pt x="3208" y="4221"/>
                  <a:pt x="3388" y="3930"/>
                  <a:pt x="3388" y="3606"/>
                </a:cubicBezTo>
                <a:cubicBezTo>
                  <a:pt x="3388" y="3136"/>
                  <a:pt x="3006" y="2753"/>
                  <a:pt x="2536" y="2753"/>
                </a:cubicBezTo>
                <a:cubicBezTo>
                  <a:pt x="2066" y="2753"/>
                  <a:pt x="1683" y="3136"/>
                  <a:pt x="1683" y="3606"/>
                </a:cubicBezTo>
                <a:cubicBezTo>
                  <a:pt x="1683" y="3930"/>
                  <a:pt x="1863" y="4221"/>
                  <a:pt x="2153" y="4367"/>
                </a:cubicBezTo>
                <a:cubicBezTo>
                  <a:pt x="2205" y="4394"/>
                  <a:pt x="2269" y="4372"/>
                  <a:pt x="2296" y="4320"/>
                </a:cubicBezTo>
                <a:cubicBezTo>
                  <a:pt x="2322" y="4267"/>
                  <a:pt x="2301" y="4203"/>
                  <a:pt x="2249" y="4177"/>
                </a:cubicBezTo>
                <a:cubicBezTo>
                  <a:pt x="2032" y="4067"/>
                  <a:pt x="1897" y="3848"/>
                  <a:pt x="1897" y="3606"/>
                </a:cubicBezTo>
                <a:cubicBezTo>
                  <a:pt x="1897" y="3253"/>
                  <a:pt x="2183" y="2967"/>
                  <a:pt x="2536" y="2967"/>
                </a:cubicBezTo>
                <a:cubicBezTo>
                  <a:pt x="2888" y="2967"/>
                  <a:pt x="3175" y="3253"/>
                  <a:pt x="3175" y="3606"/>
                </a:cubicBezTo>
                <a:cubicBezTo>
                  <a:pt x="3175" y="3849"/>
                  <a:pt x="3040" y="4067"/>
                  <a:pt x="2823" y="4177"/>
                </a:cubicBezTo>
                <a:close/>
                <a:moveTo>
                  <a:pt x="3189" y="1145"/>
                </a:moveTo>
                <a:cubicBezTo>
                  <a:pt x="3203" y="1202"/>
                  <a:pt x="3261" y="1237"/>
                  <a:pt x="3318" y="1222"/>
                </a:cubicBezTo>
                <a:cubicBezTo>
                  <a:pt x="3459" y="1188"/>
                  <a:pt x="3605" y="1190"/>
                  <a:pt x="3741" y="1229"/>
                </a:cubicBezTo>
                <a:cubicBezTo>
                  <a:pt x="3954" y="1291"/>
                  <a:pt x="4140" y="1447"/>
                  <a:pt x="4239" y="1646"/>
                </a:cubicBezTo>
                <a:cubicBezTo>
                  <a:pt x="4327" y="1822"/>
                  <a:pt x="4340" y="2014"/>
                  <a:pt x="4274" y="2187"/>
                </a:cubicBezTo>
                <a:lnTo>
                  <a:pt x="4118" y="2600"/>
                </a:lnTo>
                <a:cubicBezTo>
                  <a:pt x="4097" y="2655"/>
                  <a:pt x="4125" y="2717"/>
                  <a:pt x="4180" y="2737"/>
                </a:cubicBezTo>
                <a:cubicBezTo>
                  <a:pt x="4235" y="2758"/>
                  <a:pt x="4297" y="2731"/>
                  <a:pt x="4318" y="2675"/>
                </a:cubicBezTo>
                <a:lnTo>
                  <a:pt x="4427" y="2386"/>
                </a:lnTo>
                <a:cubicBezTo>
                  <a:pt x="4482" y="2332"/>
                  <a:pt x="4555" y="2300"/>
                  <a:pt x="4633" y="2296"/>
                </a:cubicBezTo>
                <a:cubicBezTo>
                  <a:pt x="4717" y="2291"/>
                  <a:pt x="4799" y="2320"/>
                  <a:pt x="4861" y="2377"/>
                </a:cubicBezTo>
                <a:cubicBezTo>
                  <a:pt x="4991" y="2494"/>
                  <a:pt x="5001" y="2694"/>
                  <a:pt x="4884" y="2824"/>
                </a:cubicBezTo>
                <a:cubicBezTo>
                  <a:pt x="4845" y="2867"/>
                  <a:pt x="4794" y="2899"/>
                  <a:pt x="4738" y="2915"/>
                </a:cubicBezTo>
                <a:cubicBezTo>
                  <a:pt x="4682" y="2932"/>
                  <a:pt x="4649" y="2991"/>
                  <a:pt x="4666" y="3048"/>
                </a:cubicBezTo>
                <a:cubicBezTo>
                  <a:pt x="4679" y="3094"/>
                  <a:pt x="4722" y="3125"/>
                  <a:pt x="4768" y="3125"/>
                </a:cubicBezTo>
                <a:cubicBezTo>
                  <a:pt x="4778" y="3125"/>
                  <a:pt x="4788" y="3123"/>
                  <a:pt x="4798" y="3120"/>
                </a:cubicBezTo>
                <a:cubicBezTo>
                  <a:pt x="4892" y="3093"/>
                  <a:pt x="4977" y="3040"/>
                  <a:pt x="5043" y="2967"/>
                </a:cubicBezTo>
                <a:cubicBezTo>
                  <a:pt x="5238" y="2750"/>
                  <a:pt x="5221" y="2414"/>
                  <a:pt x="5004" y="2218"/>
                </a:cubicBezTo>
                <a:cubicBezTo>
                  <a:pt x="4899" y="2124"/>
                  <a:pt x="4763" y="2075"/>
                  <a:pt x="4622" y="2083"/>
                </a:cubicBezTo>
                <a:cubicBezTo>
                  <a:pt x="4587" y="2084"/>
                  <a:pt x="4552" y="2090"/>
                  <a:pt x="4518" y="2098"/>
                </a:cubicBezTo>
                <a:cubicBezTo>
                  <a:pt x="4548" y="1916"/>
                  <a:pt x="4518" y="1726"/>
                  <a:pt x="4430" y="1550"/>
                </a:cubicBezTo>
                <a:cubicBezTo>
                  <a:pt x="4384" y="1457"/>
                  <a:pt x="4324" y="1373"/>
                  <a:pt x="4253" y="1299"/>
                </a:cubicBezTo>
                <a:lnTo>
                  <a:pt x="4648" y="1165"/>
                </a:lnTo>
                <a:cubicBezTo>
                  <a:pt x="4704" y="1146"/>
                  <a:pt x="4734" y="1085"/>
                  <a:pt x="4715" y="1029"/>
                </a:cubicBezTo>
                <a:cubicBezTo>
                  <a:pt x="4696" y="974"/>
                  <a:pt x="4635" y="944"/>
                  <a:pt x="4580" y="963"/>
                </a:cubicBezTo>
                <a:lnTo>
                  <a:pt x="4118" y="1120"/>
                </a:lnTo>
                <a:lnTo>
                  <a:pt x="4006" y="670"/>
                </a:lnTo>
                <a:cubicBezTo>
                  <a:pt x="3992" y="613"/>
                  <a:pt x="3934" y="578"/>
                  <a:pt x="3877" y="593"/>
                </a:cubicBezTo>
                <a:cubicBezTo>
                  <a:pt x="3820" y="607"/>
                  <a:pt x="3785" y="665"/>
                  <a:pt x="3799" y="722"/>
                </a:cubicBezTo>
                <a:lnTo>
                  <a:pt x="3881" y="1052"/>
                </a:lnTo>
                <a:cubicBezTo>
                  <a:pt x="3854" y="1042"/>
                  <a:pt x="3828" y="1033"/>
                  <a:pt x="3800" y="1025"/>
                </a:cubicBezTo>
                <a:cubicBezTo>
                  <a:pt x="3628" y="975"/>
                  <a:pt x="3444" y="971"/>
                  <a:pt x="3267" y="1015"/>
                </a:cubicBezTo>
                <a:cubicBezTo>
                  <a:pt x="3210" y="1030"/>
                  <a:pt x="3175" y="1087"/>
                  <a:pt x="3189" y="1145"/>
                </a:cubicBezTo>
                <a:close/>
                <a:moveTo>
                  <a:pt x="178" y="3924"/>
                </a:moveTo>
                <a:cubicBezTo>
                  <a:pt x="214" y="3970"/>
                  <a:pt x="281" y="3979"/>
                  <a:pt x="328" y="3943"/>
                </a:cubicBezTo>
                <a:lnTo>
                  <a:pt x="449" y="3849"/>
                </a:lnTo>
                <a:cubicBezTo>
                  <a:pt x="476" y="4295"/>
                  <a:pt x="848" y="4649"/>
                  <a:pt x="1300" y="4649"/>
                </a:cubicBezTo>
                <a:cubicBezTo>
                  <a:pt x="1458" y="4649"/>
                  <a:pt x="1613" y="4605"/>
                  <a:pt x="1747" y="4523"/>
                </a:cubicBezTo>
                <a:cubicBezTo>
                  <a:pt x="1797" y="4492"/>
                  <a:pt x="1812" y="4426"/>
                  <a:pt x="1781" y="4376"/>
                </a:cubicBezTo>
                <a:cubicBezTo>
                  <a:pt x="1751" y="4326"/>
                  <a:pt x="1685" y="4310"/>
                  <a:pt x="1635" y="4341"/>
                </a:cubicBezTo>
                <a:cubicBezTo>
                  <a:pt x="1534" y="4403"/>
                  <a:pt x="1419" y="4436"/>
                  <a:pt x="1300" y="4436"/>
                </a:cubicBezTo>
                <a:cubicBezTo>
                  <a:pt x="948" y="4436"/>
                  <a:pt x="661" y="4149"/>
                  <a:pt x="661" y="3797"/>
                </a:cubicBezTo>
                <a:cubicBezTo>
                  <a:pt x="661" y="3445"/>
                  <a:pt x="948" y="3158"/>
                  <a:pt x="1300" y="3158"/>
                </a:cubicBezTo>
                <a:cubicBezTo>
                  <a:pt x="1359" y="3158"/>
                  <a:pt x="1407" y="3110"/>
                  <a:pt x="1407" y="3051"/>
                </a:cubicBezTo>
                <a:cubicBezTo>
                  <a:pt x="1407" y="2992"/>
                  <a:pt x="1359" y="2945"/>
                  <a:pt x="1300" y="2945"/>
                </a:cubicBezTo>
                <a:cubicBezTo>
                  <a:pt x="973" y="2945"/>
                  <a:pt x="688" y="3130"/>
                  <a:pt x="545" y="3401"/>
                </a:cubicBezTo>
                <a:lnTo>
                  <a:pt x="419" y="3237"/>
                </a:lnTo>
                <a:cubicBezTo>
                  <a:pt x="383" y="3190"/>
                  <a:pt x="316" y="3182"/>
                  <a:pt x="269" y="3218"/>
                </a:cubicBezTo>
                <a:cubicBezTo>
                  <a:pt x="222" y="3254"/>
                  <a:pt x="214" y="3321"/>
                  <a:pt x="250" y="3367"/>
                </a:cubicBezTo>
                <a:lnTo>
                  <a:pt x="427" y="3597"/>
                </a:lnTo>
                <a:lnTo>
                  <a:pt x="197" y="3774"/>
                </a:lnTo>
                <a:cubicBezTo>
                  <a:pt x="151" y="3810"/>
                  <a:pt x="142" y="3877"/>
                  <a:pt x="178" y="3924"/>
                </a:cubicBezTo>
                <a:close/>
                <a:moveTo>
                  <a:pt x="3362" y="4544"/>
                </a:moveTo>
                <a:cubicBezTo>
                  <a:pt x="3487" y="4613"/>
                  <a:pt x="3628" y="4649"/>
                  <a:pt x="3771" y="4649"/>
                </a:cubicBezTo>
                <a:cubicBezTo>
                  <a:pt x="4173" y="4649"/>
                  <a:pt x="4510" y="4370"/>
                  <a:pt x="4600" y="3996"/>
                </a:cubicBezTo>
                <a:lnTo>
                  <a:pt x="4766" y="4124"/>
                </a:lnTo>
                <a:cubicBezTo>
                  <a:pt x="4812" y="4160"/>
                  <a:pt x="4879" y="4151"/>
                  <a:pt x="4915" y="4104"/>
                </a:cubicBezTo>
                <a:cubicBezTo>
                  <a:pt x="4951" y="4058"/>
                  <a:pt x="4943" y="3991"/>
                  <a:pt x="4896" y="3955"/>
                </a:cubicBezTo>
                <a:lnTo>
                  <a:pt x="4667" y="3778"/>
                </a:lnTo>
                <a:lnTo>
                  <a:pt x="4844" y="3548"/>
                </a:lnTo>
                <a:cubicBezTo>
                  <a:pt x="4880" y="3501"/>
                  <a:pt x="4871" y="3434"/>
                  <a:pt x="4824" y="3398"/>
                </a:cubicBezTo>
                <a:cubicBezTo>
                  <a:pt x="4778" y="3362"/>
                  <a:pt x="4711" y="3371"/>
                  <a:pt x="4675" y="3418"/>
                </a:cubicBezTo>
                <a:lnTo>
                  <a:pt x="4583" y="3537"/>
                </a:lnTo>
                <a:cubicBezTo>
                  <a:pt x="4473" y="3194"/>
                  <a:pt x="4151" y="2945"/>
                  <a:pt x="3771" y="2945"/>
                </a:cubicBezTo>
                <a:cubicBezTo>
                  <a:pt x="3713" y="2945"/>
                  <a:pt x="3665" y="2992"/>
                  <a:pt x="3665" y="3051"/>
                </a:cubicBezTo>
                <a:cubicBezTo>
                  <a:pt x="3665" y="3110"/>
                  <a:pt x="3713" y="3158"/>
                  <a:pt x="3771" y="3158"/>
                </a:cubicBezTo>
                <a:cubicBezTo>
                  <a:pt x="4123" y="3158"/>
                  <a:pt x="4410" y="3444"/>
                  <a:pt x="4410" y="3796"/>
                </a:cubicBezTo>
                <a:lnTo>
                  <a:pt x="4410" y="3798"/>
                </a:lnTo>
                <a:cubicBezTo>
                  <a:pt x="4410" y="4150"/>
                  <a:pt x="4123" y="4436"/>
                  <a:pt x="3771" y="4436"/>
                </a:cubicBezTo>
                <a:cubicBezTo>
                  <a:pt x="3664" y="4436"/>
                  <a:pt x="3558" y="4409"/>
                  <a:pt x="3465" y="4357"/>
                </a:cubicBezTo>
                <a:cubicBezTo>
                  <a:pt x="3413" y="4329"/>
                  <a:pt x="3348" y="4348"/>
                  <a:pt x="3320" y="4400"/>
                </a:cubicBezTo>
                <a:cubicBezTo>
                  <a:pt x="3291" y="4451"/>
                  <a:pt x="3310" y="4516"/>
                  <a:pt x="3362" y="4544"/>
                </a:cubicBezTo>
                <a:close/>
                <a:moveTo>
                  <a:pt x="2054" y="923"/>
                </a:moveTo>
                <a:cubicBezTo>
                  <a:pt x="2098" y="884"/>
                  <a:pt x="2102" y="817"/>
                  <a:pt x="2064" y="773"/>
                </a:cubicBezTo>
                <a:cubicBezTo>
                  <a:pt x="1983" y="680"/>
                  <a:pt x="1952" y="550"/>
                  <a:pt x="1980" y="429"/>
                </a:cubicBezTo>
                <a:cubicBezTo>
                  <a:pt x="2054" y="419"/>
                  <a:pt x="2130" y="432"/>
                  <a:pt x="2195" y="469"/>
                </a:cubicBezTo>
                <a:cubicBezTo>
                  <a:pt x="2222" y="484"/>
                  <a:pt x="2254" y="487"/>
                  <a:pt x="2283" y="476"/>
                </a:cubicBezTo>
                <a:cubicBezTo>
                  <a:pt x="2313" y="466"/>
                  <a:pt x="2336" y="443"/>
                  <a:pt x="2347" y="414"/>
                </a:cubicBezTo>
                <a:cubicBezTo>
                  <a:pt x="2375" y="341"/>
                  <a:pt x="2425" y="278"/>
                  <a:pt x="2488" y="236"/>
                </a:cubicBezTo>
                <a:cubicBezTo>
                  <a:pt x="2548" y="284"/>
                  <a:pt x="2592" y="351"/>
                  <a:pt x="2613" y="426"/>
                </a:cubicBezTo>
                <a:cubicBezTo>
                  <a:pt x="2622" y="456"/>
                  <a:pt x="2643" y="481"/>
                  <a:pt x="2671" y="494"/>
                </a:cubicBezTo>
                <a:cubicBezTo>
                  <a:pt x="2699" y="507"/>
                  <a:pt x="2732" y="507"/>
                  <a:pt x="2760" y="494"/>
                </a:cubicBezTo>
                <a:cubicBezTo>
                  <a:pt x="2828" y="464"/>
                  <a:pt x="2905" y="457"/>
                  <a:pt x="2977" y="474"/>
                </a:cubicBezTo>
                <a:cubicBezTo>
                  <a:pt x="2994" y="597"/>
                  <a:pt x="2952" y="724"/>
                  <a:pt x="2863" y="809"/>
                </a:cubicBezTo>
                <a:cubicBezTo>
                  <a:pt x="2821" y="849"/>
                  <a:pt x="2819" y="917"/>
                  <a:pt x="2860" y="959"/>
                </a:cubicBezTo>
                <a:cubicBezTo>
                  <a:pt x="2881" y="981"/>
                  <a:pt x="2909" y="992"/>
                  <a:pt x="2937" y="992"/>
                </a:cubicBezTo>
                <a:cubicBezTo>
                  <a:pt x="2964" y="992"/>
                  <a:pt x="2990" y="982"/>
                  <a:pt x="3011" y="963"/>
                </a:cubicBezTo>
                <a:cubicBezTo>
                  <a:pt x="3171" y="809"/>
                  <a:pt x="3233" y="579"/>
                  <a:pt x="3171" y="363"/>
                </a:cubicBezTo>
                <a:cubicBezTo>
                  <a:pt x="3162" y="331"/>
                  <a:pt x="3140" y="306"/>
                  <a:pt x="3110" y="293"/>
                </a:cubicBezTo>
                <a:cubicBezTo>
                  <a:pt x="3005" y="250"/>
                  <a:pt x="2888" y="240"/>
                  <a:pt x="2778" y="265"/>
                </a:cubicBezTo>
                <a:cubicBezTo>
                  <a:pt x="2727" y="161"/>
                  <a:pt x="2646" y="75"/>
                  <a:pt x="2546" y="19"/>
                </a:cubicBezTo>
                <a:cubicBezTo>
                  <a:pt x="2517" y="2"/>
                  <a:pt x="2481" y="0"/>
                  <a:pt x="2450" y="14"/>
                </a:cubicBezTo>
                <a:cubicBezTo>
                  <a:pt x="2346" y="61"/>
                  <a:pt x="2258" y="140"/>
                  <a:pt x="2197" y="239"/>
                </a:cubicBezTo>
                <a:cubicBezTo>
                  <a:pt x="2090" y="204"/>
                  <a:pt x="1973" y="203"/>
                  <a:pt x="1865" y="238"/>
                </a:cubicBezTo>
                <a:cubicBezTo>
                  <a:pt x="1833" y="247"/>
                  <a:pt x="1809" y="271"/>
                  <a:pt x="1797" y="301"/>
                </a:cubicBezTo>
                <a:cubicBezTo>
                  <a:pt x="1716" y="512"/>
                  <a:pt x="1757" y="746"/>
                  <a:pt x="1903" y="913"/>
                </a:cubicBezTo>
                <a:cubicBezTo>
                  <a:pt x="1942" y="957"/>
                  <a:pt x="2009" y="962"/>
                  <a:pt x="2054" y="923"/>
                </a:cubicBezTo>
                <a:close/>
                <a:moveTo>
                  <a:pt x="4676" y="4488"/>
                </a:moveTo>
                <a:cubicBezTo>
                  <a:pt x="4621" y="4469"/>
                  <a:pt x="4560" y="4498"/>
                  <a:pt x="4541" y="4554"/>
                </a:cubicBezTo>
                <a:cubicBezTo>
                  <a:pt x="4521" y="4610"/>
                  <a:pt x="4551" y="4670"/>
                  <a:pt x="4606" y="4690"/>
                </a:cubicBezTo>
                <a:cubicBezTo>
                  <a:pt x="4821" y="4764"/>
                  <a:pt x="4854" y="4823"/>
                  <a:pt x="4858" y="4832"/>
                </a:cubicBezTo>
                <a:cubicBezTo>
                  <a:pt x="4846" y="4866"/>
                  <a:pt x="4704" y="4980"/>
                  <a:pt x="4194" y="5078"/>
                </a:cubicBezTo>
                <a:cubicBezTo>
                  <a:pt x="3746" y="5163"/>
                  <a:pt x="3157" y="5210"/>
                  <a:pt x="2536" y="5210"/>
                </a:cubicBezTo>
                <a:cubicBezTo>
                  <a:pt x="1914" y="5210"/>
                  <a:pt x="1325" y="5163"/>
                  <a:pt x="878" y="5078"/>
                </a:cubicBezTo>
                <a:cubicBezTo>
                  <a:pt x="367" y="4980"/>
                  <a:pt x="225" y="4866"/>
                  <a:pt x="214" y="4832"/>
                </a:cubicBezTo>
                <a:cubicBezTo>
                  <a:pt x="217" y="4823"/>
                  <a:pt x="251" y="4764"/>
                  <a:pt x="465" y="4690"/>
                </a:cubicBezTo>
                <a:cubicBezTo>
                  <a:pt x="521" y="4670"/>
                  <a:pt x="550" y="4610"/>
                  <a:pt x="531" y="4554"/>
                </a:cubicBezTo>
                <a:cubicBezTo>
                  <a:pt x="512" y="4498"/>
                  <a:pt x="451" y="4469"/>
                  <a:pt x="395" y="4488"/>
                </a:cubicBezTo>
                <a:cubicBezTo>
                  <a:pt x="129" y="4580"/>
                  <a:pt x="0" y="4693"/>
                  <a:pt x="0" y="4831"/>
                </a:cubicBezTo>
                <a:cubicBezTo>
                  <a:pt x="0" y="5026"/>
                  <a:pt x="261" y="5172"/>
                  <a:pt x="797" y="5279"/>
                </a:cubicBezTo>
                <a:cubicBezTo>
                  <a:pt x="1263" y="5373"/>
                  <a:pt x="1880" y="5424"/>
                  <a:pt x="2536" y="5424"/>
                </a:cubicBezTo>
                <a:cubicBezTo>
                  <a:pt x="3191" y="5424"/>
                  <a:pt x="3809" y="5373"/>
                  <a:pt x="4274" y="5279"/>
                </a:cubicBezTo>
                <a:cubicBezTo>
                  <a:pt x="4811" y="5172"/>
                  <a:pt x="5071" y="5026"/>
                  <a:pt x="5071" y="4831"/>
                </a:cubicBezTo>
                <a:cubicBezTo>
                  <a:pt x="5071" y="4693"/>
                  <a:pt x="4942" y="4580"/>
                  <a:pt x="4676" y="4488"/>
                </a:cubicBezTo>
                <a:close/>
                <a:moveTo>
                  <a:pt x="345" y="2921"/>
                </a:moveTo>
                <a:cubicBezTo>
                  <a:pt x="410" y="2952"/>
                  <a:pt x="481" y="2968"/>
                  <a:pt x="552" y="2968"/>
                </a:cubicBezTo>
                <a:cubicBezTo>
                  <a:pt x="569" y="2968"/>
                  <a:pt x="585" y="2968"/>
                  <a:pt x="601" y="2966"/>
                </a:cubicBezTo>
                <a:cubicBezTo>
                  <a:pt x="660" y="2960"/>
                  <a:pt x="702" y="2907"/>
                  <a:pt x="696" y="2849"/>
                </a:cubicBezTo>
                <a:cubicBezTo>
                  <a:pt x="690" y="2790"/>
                  <a:pt x="638" y="2747"/>
                  <a:pt x="579" y="2754"/>
                </a:cubicBezTo>
                <a:cubicBezTo>
                  <a:pt x="531" y="2759"/>
                  <a:pt x="482" y="2750"/>
                  <a:pt x="438" y="2729"/>
                </a:cubicBezTo>
                <a:cubicBezTo>
                  <a:pt x="307" y="2666"/>
                  <a:pt x="252" y="2508"/>
                  <a:pt x="315" y="2377"/>
                </a:cubicBezTo>
                <a:cubicBezTo>
                  <a:pt x="374" y="2256"/>
                  <a:pt x="513" y="2200"/>
                  <a:pt x="638" y="2242"/>
                </a:cubicBezTo>
                <a:cubicBezTo>
                  <a:pt x="676" y="2309"/>
                  <a:pt x="725" y="2370"/>
                  <a:pt x="782" y="2423"/>
                </a:cubicBezTo>
                <a:lnTo>
                  <a:pt x="1003" y="2629"/>
                </a:lnTo>
                <a:cubicBezTo>
                  <a:pt x="1046" y="2669"/>
                  <a:pt x="1114" y="2667"/>
                  <a:pt x="1154" y="2623"/>
                </a:cubicBezTo>
                <a:cubicBezTo>
                  <a:pt x="1194" y="2580"/>
                  <a:pt x="1192" y="2513"/>
                  <a:pt x="1149" y="2473"/>
                </a:cubicBezTo>
                <a:lnTo>
                  <a:pt x="927" y="2267"/>
                </a:lnTo>
                <a:cubicBezTo>
                  <a:pt x="807" y="2155"/>
                  <a:pt x="741" y="1996"/>
                  <a:pt x="741" y="1820"/>
                </a:cubicBezTo>
                <a:cubicBezTo>
                  <a:pt x="742" y="1622"/>
                  <a:pt x="830" y="1423"/>
                  <a:pt x="976" y="1289"/>
                </a:cubicBezTo>
                <a:cubicBezTo>
                  <a:pt x="1026" y="1243"/>
                  <a:pt x="1083" y="1204"/>
                  <a:pt x="1144" y="1174"/>
                </a:cubicBezTo>
                <a:cubicBezTo>
                  <a:pt x="1148" y="1172"/>
                  <a:pt x="1152" y="1171"/>
                  <a:pt x="1156" y="1168"/>
                </a:cubicBezTo>
                <a:cubicBezTo>
                  <a:pt x="1265" y="1117"/>
                  <a:pt x="1386" y="1093"/>
                  <a:pt x="1508" y="1100"/>
                </a:cubicBezTo>
                <a:cubicBezTo>
                  <a:pt x="1567" y="1104"/>
                  <a:pt x="1617" y="1058"/>
                  <a:pt x="1621" y="1000"/>
                </a:cubicBezTo>
                <a:cubicBezTo>
                  <a:pt x="1624" y="941"/>
                  <a:pt x="1579" y="890"/>
                  <a:pt x="1521" y="887"/>
                </a:cubicBezTo>
                <a:cubicBezTo>
                  <a:pt x="1439" y="882"/>
                  <a:pt x="1357" y="888"/>
                  <a:pt x="1278" y="905"/>
                </a:cubicBezTo>
                <a:lnTo>
                  <a:pt x="1376" y="629"/>
                </a:lnTo>
                <a:cubicBezTo>
                  <a:pt x="1396" y="574"/>
                  <a:pt x="1367" y="513"/>
                  <a:pt x="1312" y="493"/>
                </a:cubicBezTo>
                <a:cubicBezTo>
                  <a:pt x="1256" y="473"/>
                  <a:pt x="1195" y="502"/>
                  <a:pt x="1175" y="557"/>
                </a:cubicBezTo>
                <a:lnTo>
                  <a:pt x="1049" y="912"/>
                </a:lnTo>
                <a:lnTo>
                  <a:pt x="736" y="709"/>
                </a:lnTo>
                <a:cubicBezTo>
                  <a:pt x="687" y="676"/>
                  <a:pt x="621" y="690"/>
                  <a:pt x="589" y="740"/>
                </a:cubicBezTo>
                <a:cubicBezTo>
                  <a:pt x="557" y="789"/>
                  <a:pt x="570" y="855"/>
                  <a:pt x="620" y="887"/>
                </a:cubicBezTo>
                <a:lnTo>
                  <a:pt x="904" y="1072"/>
                </a:lnTo>
                <a:cubicBezTo>
                  <a:pt x="879" y="1091"/>
                  <a:pt x="854" y="1111"/>
                  <a:pt x="831" y="1132"/>
                </a:cubicBezTo>
                <a:cubicBezTo>
                  <a:pt x="639" y="1308"/>
                  <a:pt x="529" y="1559"/>
                  <a:pt x="528" y="1820"/>
                </a:cubicBezTo>
                <a:cubicBezTo>
                  <a:pt x="528" y="1887"/>
                  <a:pt x="535" y="1952"/>
                  <a:pt x="549" y="2015"/>
                </a:cubicBezTo>
                <a:cubicBezTo>
                  <a:pt x="373" y="2016"/>
                  <a:pt x="204" y="2116"/>
                  <a:pt x="123" y="2284"/>
                </a:cubicBezTo>
                <a:cubicBezTo>
                  <a:pt x="9" y="2521"/>
                  <a:pt x="109" y="2807"/>
                  <a:pt x="345" y="2921"/>
                </a:cubicBezTo>
                <a:close/>
                <a:moveTo>
                  <a:pt x="1447" y="2270"/>
                </a:moveTo>
                <a:cubicBezTo>
                  <a:pt x="1493" y="2453"/>
                  <a:pt x="1590" y="2617"/>
                  <a:pt x="1727" y="2745"/>
                </a:cubicBezTo>
                <a:cubicBezTo>
                  <a:pt x="1748" y="2764"/>
                  <a:pt x="1774" y="2773"/>
                  <a:pt x="1800" y="2773"/>
                </a:cubicBezTo>
                <a:cubicBezTo>
                  <a:pt x="1828" y="2773"/>
                  <a:pt x="1857" y="2762"/>
                  <a:pt x="1878" y="2739"/>
                </a:cubicBezTo>
                <a:cubicBezTo>
                  <a:pt x="1918" y="2696"/>
                  <a:pt x="1915" y="2628"/>
                  <a:pt x="1872" y="2588"/>
                </a:cubicBezTo>
                <a:cubicBezTo>
                  <a:pt x="1765" y="2489"/>
                  <a:pt x="1690" y="2361"/>
                  <a:pt x="1654" y="2219"/>
                </a:cubicBezTo>
                <a:cubicBezTo>
                  <a:pt x="1553" y="1814"/>
                  <a:pt x="1800" y="1403"/>
                  <a:pt x="2204" y="1302"/>
                </a:cubicBezTo>
                <a:cubicBezTo>
                  <a:pt x="2400" y="1253"/>
                  <a:pt x="2603" y="1283"/>
                  <a:pt x="2777" y="1387"/>
                </a:cubicBezTo>
                <a:cubicBezTo>
                  <a:pt x="2950" y="1491"/>
                  <a:pt x="3072" y="1656"/>
                  <a:pt x="3121" y="1852"/>
                </a:cubicBezTo>
                <a:cubicBezTo>
                  <a:pt x="3171" y="2052"/>
                  <a:pt x="3139" y="2259"/>
                  <a:pt x="3030" y="2434"/>
                </a:cubicBezTo>
                <a:cubicBezTo>
                  <a:pt x="2999" y="2484"/>
                  <a:pt x="3014" y="2550"/>
                  <a:pt x="3064" y="2581"/>
                </a:cubicBezTo>
                <a:cubicBezTo>
                  <a:pt x="3115" y="2612"/>
                  <a:pt x="3180" y="2596"/>
                  <a:pt x="3211" y="2546"/>
                </a:cubicBezTo>
                <a:cubicBezTo>
                  <a:pt x="3351" y="2322"/>
                  <a:pt x="3392" y="2056"/>
                  <a:pt x="3328" y="1800"/>
                </a:cubicBezTo>
                <a:cubicBezTo>
                  <a:pt x="3265" y="1549"/>
                  <a:pt x="3108" y="1337"/>
                  <a:pt x="2886" y="1204"/>
                </a:cubicBezTo>
                <a:cubicBezTo>
                  <a:pt x="2664" y="1071"/>
                  <a:pt x="2404" y="1032"/>
                  <a:pt x="2152" y="1095"/>
                </a:cubicBezTo>
                <a:cubicBezTo>
                  <a:pt x="1634" y="1224"/>
                  <a:pt x="1318" y="1752"/>
                  <a:pt x="1447" y="2270"/>
                </a:cubicBezTo>
                <a:close/>
              </a:path>
            </a:pathLst>
          </a:custGeom>
          <a:solidFill>
            <a:schemeClr val="bg1"/>
          </a:solidFill>
          <a:ln>
            <a:noFill/>
          </a:ln>
        </p:spPr>
        <p:txBody>
          <a:bodyPr/>
          <a:lstStyle/>
          <a:p>
            <a:endParaRPr lang="zh-CN" altLang="en-US" sz="2000">
              <a:ea typeface="微软雅黑" panose="020B0503020204020204" pitchFamily="34" charset="-122"/>
            </a:endParaRPr>
          </a:p>
        </p:txBody>
      </p:sp>
      <p:sp>
        <p:nvSpPr>
          <p:cNvPr id="41" name="KSO_Shape"/>
          <p:cNvSpPr>
            <a:spLocks/>
          </p:cNvSpPr>
          <p:nvPr/>
        </p:nvSpPr>
        <p:spPr bwMode="auto">
          <a:xfrm>
            <a:off x="5387929" y="857429"/>
            <a:ext cx="1313814" cy="1233428"/>
          </a:xfrm>
          <a:custGeom>
            <a:avLst/>
            <a:gdLst>
              <a:gd name="T0" fmla="*/ 408337606 w 4709"/>
              <a:gd name="T1" fmla="*/ 23627673 h 6246"/>
              <a:gd name="T2" fmla="*/ 388826768 w 4709"/>
              <a:gd name="T3" fmla="*/ 13116013 h 6246"/>
              <a:gd name="T4" fmla="*/ 351662889 w 4709"/>
              <a:gd name="T5" fmla="*/ 2511635 h 6246"/>
              <a:gd name="T6" fmla="*/ 302049084 w 4709"/>
              <a:gd name="T7" fmla="*/ 837212 h 6246"/>
              <a:gd name="T8" fmla="*/ 253364482 w 4709"/>
              <a:gd name="T9" fmla="*/ 11255543 h 6246"/>
              <a:gd name="T10" fmla="*/ 206537983 w 4709"/>
              <a:gd name="T11" fmla="*/ 30976227 h 6246"/>
              <a:gd name="T12" fmla="*/ 174205415 w 4709"/>
              <a:gd name="T13" fmla="*/ 48650394 h 6246"/>
              <a:gd name="T14" fmla="*/ 127286269 w 4709"/>
              <a:gd name="T15" fmla="*/ 20371849 h 6246"/>
              <a:gd name="T16" fmla="*/ 88542836 w 4709"/>
              <a:gd name="T17" fmla="*/ 4558153 h 6246"/>
              <a:gd name="T18" fmla="*/ 64665137 w 4709"/>
              <a:gd name="T19" fmla="*/ 1767447 h 6246"/>
              <a:gd name="T20" fmla="*/ 46547647 w 4709"/>
              <a:gd name="T21" fmla="*/ 5581412 h 6246"/>
              <a:gd name="T22" fmla="*/ 30195613 w 4709"/>
              <a:gd name="T23" fmla="*/ 15906720 h 6246"/>
              <a:gd name="T24" fmla="*/ 16537935 w 4709"/>
              <a:gd name="T25" fmla="*/ 32092510 h 6246"/>
              <a:gd name="T26" fmla="*/ 6317914 w 4709"/>
              <a:gd name="T27" fmla="*/ 54045759 h 6246"/>
              <a:gd name="T28" fmla="*/ 1022154 w 4709"/>
              <a:gd name="T29" fmla="*/ 78324597 h 6246"/>
              <a:gd name="T30" fmla="*/ 2044004 w 4709"/>
              <a:gd name="T31" fmla="*/ 127254061 h 6246"/>
              <a:gd name="T32" fmla="*/ 14400980 w 4709"/>
              <a:gd name="T33" fmla="*/ 177300113 h 6246"/>
              <a:gd name="T34" fmla="*/ 30195613 w 4709"/>
              <a:gd name="T35" fmla="*/ 213113564 h 6246"/>
              <a:gd name="T36" fmla="*/ 45246945 w 4709"/>
              <a:gd name="T37" fmla="*/ 251624697 h 6246"/>
              <a:gd name="T38" fmla="*/ 46640598 w 4709"/>
              <a:gd name="T39" fmla="*/ 271066311 h 6246"/>
              <a:gd name="T40" fmla="*/ 41995189 w 4709"/>
              <a:gd name="T41" fmla="*/ 339623437 h 6246"/>
              <a:gd name="T42" fmla="*/ 49427904 w 4709"/>
              <a:gd name="T43" fmla="*/ 421948045 h 6246"/>
              <a:gd name="T44" fmla="*/ 68660194 w 4709"/>
              <a:gd name="T45" fmla="*/ 490784546 h 6246"/>
              <a:gd name="T46" fmla="*/ 95697003 w 4709"/>
              <a:gd name="T47" fmla="*/ 542783787 h 6246"/>
              <a:gd name="T48" fmla="*/ 117066248 w 4709"/>
              <a:gd name="T49" fmla="*/ 567155648 h 6246"/>
              <a:gd name="T50" fmla="*/ 138992894 w 4709"/>
              <a:gd name="T51" fmla="*/ 579062356 h 6246"/>
              <a:gd name="T52" fmla="*/ 153115022 w 4709"/>
              <a:gd name="T53" fmla="*/ 579527474 h 6246"/>
              <a:gd name="T54" fmla="*/ 163520944 w 4709"/>
              <a:gd name="T55" fmla="*/ 573201873 h 6246"/>
              <a:gd name="T56" fmla="*/ 173462113 w 4709"/>
              <a:gd name="T57" fmla="*/ 551900094 h 6246"/>
              <a:gd name="T58" fmla="*/ 172904712 w 4709"/>
              <a:gd name="T59" fmla="*/ 537388422 h 6246"/>
              <a:gd name="T60" fmla="*/ 164728696 w 4709"/>
              <a:gd name="T61" fmla="*/ 511156395 h 6246"/>
              <a:gd name="T62" fmla="*/ 153393874 w 4709"/>
              <a:gd name="T63" fmla="*/ 459808014 h 6246"/>
              <a:gd name="T64" fmla="*/ 152278769 w 4709"/>
              <a:gd name="T65" fmla="*/ 419529433 h 6246"/>
              <a:gd name="T66" fmla="*/ 158503732 w 4709"/>
              <a:gd name="T67" fmla="*/ 395995089 h 6246"/>
              <a:gd name="T68" fmla="*/ 169652957 w 4709"/>
              <a:gd name="T69" fmla="*/ 381576441 h 6246"/>
              <a:gd name="T70" fmla="*/ 194552810 w 4709"/>
              <a:gd name="T71" fmla="*/ 370972063 h 6246"/>
              <a:gd name="T72" fmla="*/ 226885379 w 4709"/>
              <a:gd name="T73" fmla="*/ 369948804 h 6246"/>
              <a:gd name="T74" fmla="*/ 253550384 w 4709"/>
              <a:gd name="T75" fmla="*/ 374599981 h 6246"/>
              <a:gd name="T76" fmla="*/ 272318225 w 4709"/>
              <a:gd name="T77" fmla="*/ 382878770 h 6246"/>
              <a:gd name="T78" fmla="*/ 286161500 w 4709"/>
              <a:gd name="T79" fmla="*/ 395064854 h 6246"/>
              <a:gd name="T80" fmla="*/ 295452622 w 4709"/>
              <a:gd name="T81" fmla="*/ 411343667 h 6246"/>
              <a:gd name="T82" fmla="*/ 301120185 w 4709"/>
              <a:gd name="T83" fmla="*/ 445017577 h 6246"/>
              <a:gd name="T84" fmla="*/ 298146977 w 4709"/>
              <a:gd name="T85" fmla="*/ 480272887 h 6246"/>
              <a:gd name="T86" fmla="*/ 286626254 w 4709"/>
              <a:gd name="T87" fmla="*/ 523156126 h 6246"/>
              <a:gd name="T88" fmla="*/ 284024545 w 4709"/>
              <a:gd name="T89" fmla="*/ 531807315 h 6246"/>
              <a:gd name="T90" fmla="*/ 282166442 w 4709"/>
              <a:gd name="T91" fmla="*/ 555527707 h 6246"/>
              <a:gd name="T92" fmla="*/ 287183654 w 4709"/>
              <a:gd name="T93" fmla="*/ 569946354 h 6246"/>
              <a:gd name="T94" fmla="*/ 294988173 w 4709"/>
              <a:gd name="T95" fmla="*/ 577387932 h 6246"/>
              <a:gd name="T96" fmla="*/ 306694493 w 4709"/>
              <a:gd name="T97" fmla="*/ 581015850 h 6246"/>
              <a:gd name="T98" fmla="*/ 321002827 w 4709"/>
              <a:gd name="T99" fmla="*/ 578318168 h 6246"/>
              <a:gd name="T100" fmla="*/ 348782632 w 4709"/>
              <a:gd name="T101" fmla="*/ 558039342 h 6246"/>
              <a:gd name="T102" fmla="*/ 368479677 w 4709"/>
              <a:gd name="T103" fmla="*/ 536365163 h 6246"/>
              <a:gd name="T104" fmla="*/ 382508854 w 4709"/>
              <a:gd name="T105" fmla="*/ 511249419 h 6246"/>
              <a:gd name="T106" fmla="*/ 399975993 w 4709"/>
              <a:gd name="T107" fmla="*/ 457947543 h 6246"/>
              <a:gd name="T108" fmla="*/ 411403765 w 4709"/>
              <a:gd name="T109" fmla="*/ 377483710 h 6246"/>
              <a:gd name="T110" fmla="*/ 410381610 w 4709"/>
              <a:gd name="T111" fmla="*/ 289391643 h 6246"/>
              <a:gd name="T112" fmla="*/ 405457654 w 4709"/>
              <a:gd name="T113" fmla="*/ 242880485 h 6246"/>
              <a:gd name="T114" fmla="*/ 409638613 w 4709"/>
              <a:gd name="T115" fmla="*/ 206974011 h 6246"/>
              <a:gd name="T116" fmla="*/ 428406150 w 4709"/>
              <a:gd name="T117" fmla="*/ 138416885 h 6246"/>
              <a:gd name="T118" fmla="*/ 436953970 w 4709"/>
              <a:gd name="T119" fmla="*/ 94231316 h 6246"/>
              <a:gd name="T120" fmla="*/ 436303618 w 4709"/>
              <a:gd name="T121" fmla="*/ 67255101 h 6246"/>
              <a:gd name="T122" fmla="*/ 427477251 w 4709"/>
              <a:gd name="T123" fmla="*/ 43348357 h 6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709" h="6246">
                <a:moveTo>
                  <a:pt x="4512" y="353"/>
                </a:moveTo>
                <a:lnTo>
                  <a:pt x="4512" y="353"/>
                </a:lnTo>
                <a:lnTo>
                  <a:pt x="4495" y="335"/>
                </a:lnTo>
                <a:lnTo>
                  <a:pt x="4476" y="318"/>
                </a:lnTo>
                <a:lnTo>
                  <a:pt x="4456" y="302"/>
                </a:lnTo>
                <a:lnTo>
                  <a:pt x="4437" y="286"/>
                </a:lnTo>
                <a:lnTo>
                  <a:pt x="4416" y="270"/>
                </a:lnTo>
                <a:lnTo>
                  <a:pt x="4395" y="254"/>
                </a:lnTo>
                <a:lnTo>
                  <a:pt x="4371" y="238"/>
                </a:lnTo>
                <a:lnTo>
                  <a:pt x="4348" y="223"/>
                </a:lnTo>
                <a:lnTo>
                  <a:pt x="4323" y="209"/>
                </a:lnTo>
                <a:lnTo>
                  <a:pt x="4298" y="195"/>
                </a:lnTo>
                <a:lnTo>
                  <a:pt x="4271" y="181"/>
                </a:lnTo>
                <a:lnTo>
                  <a:pt x="4244" y="167"/>
                </a:lnTo>
                <a:lnTo>
                  <a:pt x="4214" y="154"/>
                </a:lnTo>
                <a:lnTo>
                  <a:pt x="4185" y="141"/>
                </a:lnTo>
                <a:lnTo>
                  <a:pt x="4155" y="129"/>
                </a:lnTo>
                <a:lnTo>
                  <a:pt x="4123" y="117"/>
                </a:lnTo>
                <a:lnTo>
                  <a:pt x="4055" y="93"/>
                </a:lnTo>
                <a:lnTo>
                  <a:pt x="3987" y="74"/>
                </a:lnTo>
                <a:lnTo>
                  <a:pt x="3919" y="55"/>
                </a:lnTo>
                <a:lnTo>
                  <a:pt x="3853" y="40"/>
                </a:lnTo>
                <a:lnTo>
                  <a:pt x="3785" y="27"/>
                </a:lnTo>
                <a:lnTo>
                  <a:pt x="3717" y="17"/>
                </a:lnTo>
                <a:lnTo>
                  <a:pt x="3650" y="9"/>
                </a:lnTo>
                <a:lnTo>
                  <a:pt x="3584" y="3"/>
                </a:lnTo>
                <a:lnTo>
                  <a:pt x="3516" y="1"/>
                </a:lnTo>
                <a:lnTo>
                  <a:pt x="3449" y="0"/>
                </a:lnTo>
                <a:lnTo>
                  <a:pt x="3383" y="1"/>
                </a:lnTo>
                <a:lnTo>
                  <a:pt x="3316" y="3"/>
                </a:lnTo>
                <a:lnTo>
                  <a:pt x="3251" y="9"/>
                </a:lnTo>
                <a:lnTo>
                  <a:pt x="3184" y="17"/>
                </a:lnTo>
                <a:lnTo>
                  <a:pt x="3119" y="27"/>
                </a:lnTo>
                <a:lnTo>
                  <a:pt x="3053" y="38"/>
                </a:lnTo>
                <a:lnTo>
                  <a:pt x="2988" y="50"/>
                </a:lnTo>
                <a:lnTo>
                  <a:pt x="2922" y="66"/>
                </a:lnTo>
                <a:lnTo>
                  <a:pt x="2857" y="82"/>
                </a:lnTo>
                <a:lnTo>
                  <a:pt x="2793" y="101"/>
                </a:lnTo>
                <a:lnTo>
                  <a:pt x="2727" y="121"/>
                </a:lnTo>
                <a:lnTo>
                  <a:pt x="2663" y="143"/>
                </a:lnTo>
                <a:lnTo>
                  <a:pt x="2600" y="165"/>
                </a:lnTo>
                <a:lnTo>
                  <a:pt x="2536" y="190"/>
                </a:lnTo>
                <a:lnTo>
                  <a:pt x="2473" y="216"/>
                </a:lnTo>
                <a:lnTo>
                  <a:pt x="2410" y="244"/>
                </a:lnTo>
                <a:lnTo>
                  <a:pt x="2347" y="272"/>
                </a:lnTo>
                <a:lnTo>
                  <a:pt x="2284" y="302"/>
                </a:lnTo>
                <a:lnTo>
                  <a:pt x="2223" y="333"/>
                </a:lnTo>
                <a:lnTo>
                  <a:pt x="2161" y="365"/>
                </a:lnTo>
                <a:lnTo>
                  <a:pt x="2100" y="398"/>
                </a:lnTo>
                <a:lnTo>
                  <a:pt x="2039" y="433"/>
                </a:lnTo>
                <a:lnTo>
                  <a:pt x="2035" y="434"/>
                </a:lnTo>
                <a:lnTo>
                  <a:pt x="1955" y="480"/>
                </a:lnTo>
                <a:lnTo>
                  <a:pt x="1913" y="503"/>
                </a:lnTo>
                <a:lnTo>
                  <a:pt x="1875" y="523"/>
                </a:lnTo>
                <a:lnTo>
                  <a:pt x="1794" y="472"/>
                </a:lnTo>
                <a:lnTo>
                  <a:pt x="1707" y="418"/>
                </a:lnTo>
                <a:lnTo>
                  <a:pt x="1615" y="361"/>
                </a:lnTo>
                <a:lnTo>
                  <a:pt x="1519" y="303"/>
                </a:lnTo>
                <a:lnTo>
                  <a:pt x="1470" y="275"/>
                </a:lnTo>
                <a:lnTo>
                  <a:pt x="1420" y="246"/>
                </a:lnTo>
                <a:lnTo>
                  <a:pt x="1370" y="219"/>
                </a:lnTo>
                <a:lnTo>
                  <a:pt x="1318" y="193"/>
                </a:lnTo>
                <a:lnTo>
                  <a:pt x="1266" y="167"/>
                </a:lnTo>
                <a:lnTo>
                  <a:pt x="1214" y="143"/>
                </a:lnTo>
                <a:lnTo>
                  <a:pt x="1163" y="121"/>
                </a:lnTo>
                <a:lnTo>
                  <a:pt x="1109" y="100"/>
                </a:lnTo>
                <a:lnTo>
                  <a:pt x="1058" y="81"/>
                </a:lnTo>
                <a:lnTo>
                  <a:pt x="1005" y="64"/>
                </a:lnTo>
                <a:lnTo>
                  <a:pt x="953" y="49"/>
                </a:lnTo>
                <a:lnTo>
                  <a:pt x="901" y="38"/>
                </a:lnTo>
                <a:lnTo>
                  <a:pt x="849" y="28"/>
                </a:lnTo>
                <a:lnTo>
                  <a:pt x="823" y="24"/>
                </a:lnTo>
                <a:lnTo>
                  <a:pt x="797" y="22"/>
                </a:lnTo>
                <a:lnTo>
                  <a:pt x="771" y="21"/>
                </a:lnTo>
                <a:lnTo>
                  <a:pt x="747" y="19"/>
                </a:lnTo>
                <a:lnTo>
                  <a:pt x="721" y="19"/>
                </a:lnTo>
                <a:lnTo>
                  <a:pt x="696" y="19"/>
                </a:lnTo>
                <a:lnTo>
                  <a:pt x="670" y="21"/>
                </a:lnTo>
                <a:lnTo>
                  <a:pt x="645" y="23"/>
                </a:lnTo>
                <a:lnTo>
                  <a:pt x="621" y="27"/>
                </a:lnTo>
                <a:lnTo>
                  <a:pt x="597" y="32"/>
                </a:lnTo>
                <a:lnTo>
                  <a:pt x="573" y="37"/>
                </a:lnTo>
                <a:lnTo>
                  <a:pt x="549" y="44"/>
                </a:lnTo>
                <a:lnTo>
                  <a:pt x="524" y="51"/>
                </a:lnTo>
                <a:lnTo>
                  <a:pt x="501" y="60"/>
                </a:lnTo>
                <a:lnTo>
                  <a:pt x="479" y="70"/>
                </a:lnTo>
                <a:lnTo>
                  <a:pt x="455" y="80"/>
                </a:lnTo>
                <a:lnTo>
                  <a:pt x="433" y="92"/>
                </a:lnTo>
                <a:lnTo>
                  <a:pt x="411" y="106"/>
                </a:lnTo>
                <a:lnTo>
                  <a:pt x="389" y="121"/>
                </a:lnTo>
                <a:lnTo>
                  <a:pt x="367" y="137"/>
                </a:lnTo>
                <a:lnTo>
                  <a:pt x="346" y="153"/>
                </a:lnTo>
                <a:lnTo>
                  <a:pt x="325" y="171"/>
                </a:lnTo>
                <a:lnTo>
                  <a:pt x="301" y="195"/>
                </a:lnTo>
                <a:lnTo>
                  <a:pt x="278" y="218"/>
                </a:lnTo>
                <a:lnTo>
                  <a:pt x="255" y="241"/>
                </a:lnTo>
                <a:lnTo>
                  <a:pt x="234" y="267"/>
                </a:lnTo>
                <a:lnTo>
                  <a:pt x="215" y="292"/>
                </a:lnTo>
                <a:lnTo>
                  <a:pt x="196" y="319"/>
                </a:lnTo>
                <a:lnTo>
                  <a:pt x="178" y="345"/>
                </a:lnTo>
                <a:lnTo>
                  <a:pt x="162" y="373"/>
                </a:lnTo>
                <a:lnTo>
                  <a:pt x="146" y="401"/>
                </a:lnTo>
                <a:lnTo>
                  <a:pt x="130" y="430"/>
                </a:lnTo>
                <a:lnTo>
                  <a:pt x="116" y="459"/>
                </a:lnTo>
                <a:lnTo>
                  <a:pt x="102" y="488"/>
                </a:lnTo>
                <a:lnTo>
                  <a:pt x="90" y="519"/>
                </a:lnTo>
                <a:lnTo>
                  <a:pt x="79" y="549"/>
                </a:lnTo>
                <a:lnTo>
                  <a:pt x="68" y="581"/>
                </a:lnTo>
                <a:lnTo>
                  <a:pt x="58" y="612"/>
                </a:lnTo>
                <a:lnTo>
                  <a:pt x="49" y="644"/>
                </a:lnTo>
                <a:lnTo>
                  <a:pt x="41" y="676"/>
                </a:lnTo>
                <a:lnTo>
                  <a:pt x="33" y="709"/>
                </a:lnTo>
                <a:lnTo>
                  <a:pt x="27" y="741"/>
                </a:lnTo>
                <a:lnTo>
                  <a:pt x="21" y="775"/>
                </a:lnTo>
                <a:lnTo>
                  <a:pt x="16" y="809"/>
                </a:lnTo>
                <a:lnTo>
                  <a:pt x="11" y="842"/>
                </a:lnTo>
                <a:lnTo>
                  <a:pt x="7" y="877"/>
                </a:lnTo>
                <a:lnTo>
                  <a:pt x="2" y="945"/>
                </a:lnTo>
                <a:lnTo>
                  <a:pt x="0" y="1015"/>
                </a:lnTo>
                <a:lnTo>
                  <a:pt x="0" y="1086"/>
                </a:lnTo>
                <a:lnTo>
                  <a:pt x="2" y="1156"/>
                </a:lnTo>
                <a:lnTo>
                  <a:pt x="6" y="1226"/>
                </a:lnTo>
                <a:lnTo>
                  <a:pt x="14" y="1297"/>
                </a:lnTo>
                <a:lnTo>
                  <a:pt x="22" y="1368"/>
                </a:lnTo>
                <a:lnTo>
                  <a:pt x="33" y="1438"/>
                </a:lnTo>
                <a:lnTo>
                  <a:pt x="47" y="1508"/>
                </a:lnTo>
                <a:lnTo>
                  <a:pt x="60" y="1577"/>
                </a:lnTo>
                <a:lnTo>
                  <a:pt x="77" y="1645"/>
                </a:lnTo>
                <a:lnTo>
                  <a:pt x="95" y="1712"/>
                </a:lnTo>
                <a:lnTo>
                  <a:pt x="114" y="1778"/>
                </a:lnTo>
                <a:lnTo>
                  <a:pt x="135" y="1843"/>
                </a:lnTo>
                <a:lnTo>
                  <a:pt x="155" y="1906"/>
                </a:lnTo>
                <a:lnTo>
                  <a:pt x="178" y="1967"/>
                </a:lnTo>
                <a:lnTo>
                  <a:pt x="201" y="2027"/>
                </a:lnTo>
                <a:lnTo>
                  <a:pt x="226" y="2084"/>
                </a:lnTo>
                <a:lnTo>
                  <a:pt x="251" y="2139"/>
                </a:lnTo>
                <a:lnTo>
                  <a:pt x="275" y="2191"/>
                </a:lnTo>
                <a:lnTo>
                  <a:pt x="278" y="2197"/>
                </a:lnTo>
                <a:lnTo>
                  <a:pt x="325" y="2291"/>
                </a:lnTo>
                <a:lnTo>
                  <a:pt x="369" y="2385"/>
                </a:lnTo>
                <a:lnTo>
                  <a:pt x="390" y="2431"/>
                </a:lnTo>
                <a:lnTo>
                  <a:pt x="411" y="2478"/>
                </a:lnTo>
                <a:lnTo>
                  <a:pt x="429" y="2524"/>
                </a:lnTo>
                <a:lnTo>
                  <a:pt x="447" y="2570"/>
                </a:lnTo>
                <a:lnTo>
                  <a:pt x="463" y="2616"/>
                </a:lnTo>
                <a:lnTo>
                  <a:pt x="476" y="2660"/>
                </a:lnTo>
                <a:lnTo>
                  <a:pt x="487" y="2705"/>
                </a:lnTo>
                <a:lnTo>
                  <a:pt x="496" y="2748"/>
                </a:lnTo>
                <a:lnTo>
                  <a:pt x="502" y="2791"/>
                </a:lnTo>
                <a:lnTo>
                  <a:pt x="505" y="2812"/>
                </a:lnTo>
                <a:lnTo>
                  <a:pt x="506" y="2833"/>
                </a:lnTo>
                <a:lnTo>
                  <a:pt x="506" y="2854"/>
                </a:lnTo>
                <a:lnTo>
                  <a:pt x="506" y="2875"/>
                </a:lnTo>
                <a:lnTo>
                  <a:pt x="504" y="2895"/>
                </a:lnTo>
                <a:lnTo>
                  <a:pt x="502" y="2914"/>
                </a:lnTo>
                <a:lnTo>
                  <a:pt x="494" y="2979"/>
                </a:lnTo>
                <a:lnTo>
                  <a:pt x="486" y="3041"/>
                </a:lnTo>
                <a:lnTo>
                  <a:pt x="474" y="3166"/>
                </a:lnTo>
                <a:lnTo>
                  <a:pt x="464" y="3290"/>
                </a:lnTo>
                <a:lnTo>
                  <a:pt x="457" y="3412"/>
                </a:lnTo>
                <a:lnTo>
                  <a:pt x="453" y="3531"/>
                </a:lnTo>
                <a:lnTo>
                  <a:pt x="452" y="3651"/>
                </a:lnTo>
                <a:lnTo>
                  <a:pt x="453" y="3768"/>
                </a:lnTo>
                <a:lnTo>
                  <a:pt x="458" y="3883"/>
                </a:lnTo>
                <a:lnTo>
                  <a:pt x="464" y="3997"/>
                </a:lnTo>
                <a:lnTo>
                  <a:pt x="473" y="4109"/>
                </a:lnTo>
                <a:lnTo>
                  <a:pt x="484" y="4219"/>
                </a:lnTo>
                <a:lnTo>
                  <a:pt x="497" y="4326"/>
                </a:lnTo>
                <a:lnTo>
                  <a:pt x="513" y="4432"/>
                </a:lnTo>
                <a:lnTo>
                  <a:pt x="532" y="4536"/>
                </a:lnTo>
                <a:lnTo>
                  <a:pt x="552" y="4637"/>
                </a:lnTo>
                <a:lnTo>
                  <a:pt x="573" y="4736"/>
                </a:lnTo>
                <a:lnTo>
                  <a:pt x="596" y="4832"/>
                </a:lnTo>
                <a:lnTo>
                  <a:pt x="622" y="4926"/>
                </a:lnTo>
                <a:lnTo>
                  <a:pt x="649" y="5018"/>
                </a:lnTo>
                <a:lnTo>
                  <a:pt x="678" y="5107"/>
                </a:lnTo>
                <a:lnTo>
                  <a:pt x="707" y="5192"/>
                </a:lnTo>
                <a:lnTo>
                  <a:pt x="739" y="5276"/>
                </a:lnTo>
                <a:lnTo>
                  <a:pt x="771" y="5357"/>
                </a:lnTo>
                <a:lnTo>
                  <a:pt x="806" y="5434"/>
                </a:lnTo>
                <a:lnTo>
                  <a:pt x="840" y="5510"/>
                </a:lnTo>
                <a:lnTo>
                  <a:pt x="876" y="5581"/>
                </a:lnTo>
                <a:lnTo>
                  <a:pt x="913" y="5649"/>
                </a:lnTo>
                <a:lnTo>
                  <a:pt x="951" y="5714"/>
                </a:lnTo>
                <a:lnTo>
                  <a:pt x="991" y="5777"/>
                </a:lnTo>
                <a:lnTo>
                  <a:pt x="1030" y="5835"/>
                </a:lnTo>
                <a:lnTo>
                  <a:pt x="1070" y="5891"/>
                </a:lnTo>
                <a:lnTo>
                  <a:pt x="1111" y="5943"/>
                </a:lnTo>
                <a:lnTo>
                  <a:pt x="1142" y="5977"/>
                </a:lnTo>
                <a:lnTo>
                  <a:pt x="1171" y="6011"/>
                </a:lnTo>
                <a:lnTo>
                  <a:pt x="1201" y="6041"/>
                </a:lnTo>
                <a:lnTo>
                  <a:pt x="1230" y="6071"/>
                </a:lnTo>
                <a:lnTo>
                  <a:pt x="1260" y="6097"/>
                </a:lnTo>
                <a:lnTo>
                  <a:pt x="1290" y="6120"/>
                </a:lnTo>
                <a:lnTo>
                  <a:pt x="1319" y="6143"/>
                </a:lnTo>
                <a:lnTo>
                  <a:pt x="1349" y="6162"/>
                </a:lnTo>
                <a:lnTo>
                  <a:pt x="1378" y="6180"/>
                </a:lnTo>
                <a:lnTo>
                  <a:pt x="1408" y="6194"/>
                </a:lnTo>
                <a:lnTo>
                  <a:pt x="1436" y="6207"/>
                </a:lnTo>
                <a:lnTo>
                  <a:pt x="1466" y="6218"/>
                </a:lnTo>
                <a:lnTo>
                  <a:pt x="1496" y="6225"/>
                </a:lnTo>
                <a:lnTo>
                  <a:pt x="1524" y="6231"/>
                </a:lnTo>
                <a:lnTo>
                  <a:pt x="1552" y="6235"/>
                </a:lnTo>
                <a:lnTo>
                  <a:pt x="1581" y="6236"/>
                </a:lnTo>
                <a:lnTo>
                  <a:pt x="1604" y="6235"/>
                </a:lnTo>
                <a:lnTo>
                  <a:pt x="1625" y="6233"/>
                </a:lnTo>
                <a:lnTo>
                  <a:pt x="1648" y="6230"/>
                </a:lnTo>
                <a:lnTo>
                  <a:pt x="1661" y="6228"/>
                </a:lnTo>
                <a:lnTo>
                  <a:pt x="1675" y="6223"/>
                </a:lnTo>
                <a:lnTo>
                  <a:pt x="1688" y="6217"/>
                </a:lnTo>
                <a:lnTo>
                  <a:pt x="1699" y="6209"/>
                </a:lnTo>
                <a:lnTo>
                  <a:pt x="1717" y="6198"/>
                </a:lnTo>
                <a:lnTo>
                  <a:pt x="1739" y="6181"/>
                </a:lnTo>
                <a:lnTo>
                  <a:pt x="1760" y="6162"/>
                </a:lnTo>
                <a:lnTo>
                  <a:pt x="1780" y="6140"/>
                </a:lnTo>
                <a:lnTo>
                  <a:pt x="1797" y="6117"/>
                </a:lnTo>
                <a:lnTo>
                  <a:pt x="1814" y="6091"/>
                </a:lnTo>
                <a:lnTo>
                  <a:pt x="1829" y="6064"/>
                </a:lnTo>
                <a:lnTo>
                  <a:pt x="1842" y="6034"/>
                </a:lnTo>
                <a:lnTo>
                  <a:pt x="1852" y="6002"/>
                </a:lnTo>
                <a:lnTo>
                  <a:pt x="1861" y="5969"/>
                </a:lnTo>
                <a:lnTo>
                  <a:pt x="1867" y="5933"/>
                </a:lnTo>
                <a:lnTo>
                  <a:pt x="1868" y="5916"/>
                </a:lnTo>
                <a:lnTo>
                  <a:pt x="1870" y="5897"/>
                </a:lnTo>
                <a:lnTo>
                  <a:pt x="1871" y="5877"/>
                </a:lnTo>
                <a:lnTo>
                  <a:pt x="1870" y="5859"/>
                </a:lnTo>
                <a:lnTo>
                  <a:pt x="1868" y="5839"/>
                </a:lnTo>
                <a:lnTo>
                  <a:pt x="1867" y="5818"/>
                </a:lnTo>
                <a:lnTo>
                  <a:pt x="1865" y="5798"/>
                </a:lnTo>
                <a:lnTo>
                  <a:pt x="1861" y="5777"/>
                </a:lnTo>
                <a:lnTo>
                  <a:pt x="1856" y="5756"/>
                </a:lnTo>
                <a:lnTo>
                  <a:pt x="1851" y="5735"/>
                </a:lnTo>
                <a:lnTo>
                  <a:pt x="1845" y="5713"/>
                </a:lnTo>
                <a:lnTo>
                  <a:pt x="1838" y="5691"/>
                </a:lnTo>
                <a:lnTo>
                  <a:pt x="1819" y="5638"/>
                </a:lnTo>
                <a:lnTo>
                  <a:pt x="1797" y="5571"/>
                </a:lnTo>
                <a:lnTo>
                  <a:pt x="1773" y="5495"/>
                </a:lnTo>
                <a:lnTo>
                  <a:pt x="1749" y="5407"/>
                </a:lnTo>
                <a:lnTo>
                  <a:pt x="1724" y="5313"/>
                </a:lnTo>
                <a:lnTo>
                  <a:pt x="1701" y="5212"/>
                </a:lnTo>
                <a:lnTo>
                  <a:pt x="1688" y="5160"/>
                </a:lnTo>
                <a:lnTo>
                  <a:pt x="1678" y="5107"/>
                </a:lnTo>
                <a:lnTo>
                  <a:pt x="1668" y="5053"/>
                </a:lnTo>
                <a:lnTo>
                  <a:pt x="1659" y="4997"/>
                </a:lnTo>
                <a:lnTo>
                  <a:pt x="1651" y="4943"/>
                </a:lnTo>
                <a:lnTo>
                  <a:pt x="1644" y="4888"/>
                </a:lnTo>
                <a:lnTo>
                  <a:pt x="1639" y="4832"/>
                </a:lnTo>
                <a:lnTo>
                  <a:pt x="1634" y="4777"/>
                </a:lnTo>
                <a:lnTo>
                  <a:pt x="1631" y="4722"/>
                </a:lnTo>
                <a:lnTo>
                  <a:pt x="1630" y="4668"/>
                </a:lnTo>
                <a:lnTo>
                  <a:pt x="1631" y="4615"/>
                </a:lnTo>
                <a:lnTo>
                  <a:pt x="1634" y="4562"/>
                </a:lnTo>
                <a:lnTo>
                  <a:pt x="1639" y="4510"/>
                </a:lnTo>
                <a:lnTo>
                  <a:pt x="1645" y="4461"/>
                </a:lnTo>
                <a:lnTo>
                  <a:pt x="1655" y="4411"/>
                </a:lnTo>
                <a:lnTo>
                  <a:pt x="1666" y="4364"/>
                </a:lnTo>
                <a:lnTo>
                  <a:pt x="1672" y="4342"/>
                </a:lnTo>
                <a:lnTo>
                  <a:pt x="1680" y="4320"/>
                </a:lnTo>
                <a:lnTo>
                  <a:pt x="1688" y="4298"/>
                </a:lnTo>
                <a:lnTo>
                  <a:pt x="1697" y="4277"/>
                </a:lnTo>
                <a:lnTo>
                  <a:pt x="1706" y="4257"/>
                </a:lnTo>
                <a:lnTo>
                  <a:pt x="1717" y="4236"/>
                </a:lnTo>
                <a:lnTo>
                  <a:pt x="1726" y="4218"/>
                </a:lnTo>
                <a:lnTo>
                  <a:pt x="1739" y="4199"/>
                </a:lnTo>
                <a:lnTo>
                  <a:pt x="1757" y="4172"/>
                </a:lnTo>
                <a:lnTo>
                  <a:pt x="1778" y="4146"/>
                </a:lnTo>
                <a:lnTo>
                  <a:pt x="1802" y="4122"/>
                </a:lnTo>
                <a:lnTo>
                  <a:pt x="1826" y="4102"/>
                </a:lnTo>
                <a:lnTo>
                  <a:pt x="1854" y="4081"/>
                </a:lnTo>
                <a:lnTo>
                  <a:pt x="1882" y="4062"/>
                </a:lnTo>
                <a:lnTo>
                  <a:pt x="1913" y="4046"/>
                </a:lnTo>
                <a:lnTo>
                  <a:pt x="1945" y="4031"/>
                </a:lnTo>
                <a:lnTo>
                  <a:pt x="1979" y="4018"/>
                </a:lnTo>
                <a:lnTo>
                  <a:pt x="2017" y="4005"/>
                </a:lnTo>
                <a:lnTo>
                  <a:pt x="2055" y="3995"/>
                </a:lnTo>
                <a:lnTo>
                  <a:pt x="2094" y="3988"/>
                </a:lnTo>
                <a:lnTo>
                  <a:pt x="2136" y="3981"/>
                </a:lnTo>
                <a:lnTo>
                  <a:pt x="2179" y="3976"/>
                </a:lnTo>
                <a:lnTo>
                  <a:pt x="2225" y="3973"/>
                </a:lnTo>
                <a:lnTo>
                  <a:pt x="2272" y="3972"/>
                </a:lnTo>
                <a:lnTo>
                  <a:pt x="2294" y="3972"/>
                </a:lnTo>
                <a:lnTo>
                  <a:pt x="2369" y="3973"/>
                </a:lnTo>
                <a:lnTo>
                  <a:pt x="2442" y="3977"/>
                </a:lnTo>
                <a:lnTo>
                  <a:pt x="2511" y="3983"/>
                </a:lnTo>
                <a:lnTo>
                  <a:pt x="2545" y="3988"/>
                </a:lnTo>
                <a:lnTo>
                  <a:pt x="2577" y="3993"/>
                </a:lnTo>
                <a:lnTo>
                  <a:pt x="2609" y="3998"/>
                </a:lnTo>
                <a:lnTo>
                  <a:pt x="2640" y="4004"/>
                </a:lnTo>
                <a:lnTo>
                  <a:pt x="2671" y="4011"/>
                </a:lnTo>
                <a:lnTo>
                  <a:pt x="2700" y="4019"/>
                </a:lnTo>
                <a:lnTo>
                  <a:pt x="2729" y="4027"/>
                </a:lnTo>
                <a:lnTo>
                  <a:pt x="2757" y="4036"/>
                </a:lnTo>
                <a:lnTo>
                  <a:pt x="2784" y="4046"/>
                </a:lnTo>
                <a:lnTo>
                  <a:pt x="2810" y="4056"/>
                </a:lnTo>
                <a:lnTo>
                  <a:pt x="2836" y="4067"/>
                </a:lnTo>
                <a:lnTo>
                  <a:pt x="2861" y="4078"/>
                </a:lnTo>
                <a:lnTo>
                  <a:pt x="2885" y="4090"/>
                </a:lnTo>
                <a:lnTo>
                  <a:pt x="2909" y="4103"/>
                </a:lnTo>
                <a:lnTo>
                  <a:pt x="2931" y="4116"/>
                </a:lnTo>
                <a:lnTo>
                  <a:pt x="2952" y="4130"/>
                </a:lnTo>
                <a:lnTo>
                  <a:pt x="2973" y="4145"/>
                </a:lnTo>
                <a:lnTo>
                  <a:pt x="2993" y="4161"/>
                </a:lnTo>
                <a:lnTo>
                  <a:pt x="3012" y="4177"/>
                </a:lnTo>
                <a:lnTo>
                  <a:pt x="3031" y="4193"/>
                </a:lnTo>
                <a:lnTo>
                  <a:pt x="3048" y="4210"/>
                </a:lnTo>
                <a:lnTo>
                  <a:pt x="3064" y="4229"/>
                </a:lnTo>
                <a:lnTo>
                  <a:pt x="3080" y="4247"/>
                </a:lnTo>
                <a:lnTo>
                  <a:pt x="3096" y="4266"/>
                </a:lnTo>
                <a:lnTo>
                  <a:pt x="3110" y="4287"/>
                </a:lnTo>
                <a:lnTo>
                  <a:pt x="3123" y="4306"/>
                </a:lnTo>
                <a:lnTo>
                  <a:pt x="3135" y="4325"/>
                </a:lnTo>
                <a:lnTo>
                  <a:pt x="3144" y="4343"/>
                </a:lnTo>
                <a:lnTo>
                  <a:pt x="3164" y="4382"/>
                </a:lnTo>
                <a:lnTo>
                  <a:pt x="3180" y="4422"/>
                </a:lnTo>
                <a:lnTo>
                  <a:pt x="3195" y="4463"/>
                </a:lnTo>
                <a:lnTo>
                  <a:pt x="3206" y="4506"/>
                </a:lnTo>
                <a:lnTo>
                  <a:pt x="3217" y="4551"/>
                </a:lnTo>
                <a:lnTo>
                  <a:pt x="3225" y="4595"/>
                </a:lnTo>
                <a:lnTo>
                  <a:pt x="3232" y="4642"/>
                </a:lnTo>
                <a:lnTo>
                  <a:pt x="3236" y="4689"/>
                </a:lnTo>
                <a:lnTo>
                  <a:pt x="3239" y="4736"/>
                </a:lnTo>
                <a:lnTo>
                  <a:pt x="3241" y="4784"/>
                </a:lnTo>
                <a:lnTo>
                  <a:pt x="3241" y="4831"/>
                </a:lnTo>
                <a:lnTo>
                  <a:pt x="3239" y="4879"/>
                </a:lnTo>
                <a:lnTo>
                  <a:pt x="3237" y="4927"/>
                </a:lnTo>
                <a:lnTo>
                  <a:pt x="3233" y="4975"/>
                </a:lnTo>
                <a:lnTo>
                  <a:pt x="3228" y="5023"/>
                </a:lnTo>
                <a:lnTo>
                  <a:pt x="3223" y="5070"/>
                </a:lnTo>
                <a:lnTo>
                  <a:pt x="3216" y="5117"/>
                </a:lnTo>
                <a:lnTo>
                  <a:pt x="3209" y="5163"/>
                </a:lnTo>
                <a:lnTo>
                  <a:pt x="3201" y="5208"/>
                </a:lnTo>
                <a:lnTo>
                  <a:pt x="3193" y="5252"/>
                </a:lnTo>
                <a:lnTo>
                  <a:pt x="3183" y="5295"/>
                </a:lnTo>
                <a:lnTo>
                  <a:pt x="3164" y="5376"/>
                </a:lnTo>
                <a:lnTo>
                  <a:pt x="3143" y="5450"/>
                </a:lnTo>
                <a:lnTo>
                  <a:pt x="3123" y="5517"/>
                </a:lnTo>
                <a:lnTo>
                  <a:pt x="3104" y="5576"/>
                </a:lnTo>
                <a:lnTo>
                  <a:pt x="3085" y="5624"/>
                </a:lnTo>
                <a:lnTo>
                  <a:pt x="3083" y="5629"/>
                </a:lnTo>
                <a:lnTo>
                  <a:pt x="3080" y="5635"/>
                </a:lnTo>
                <a:lnTo>
                  <a:pt x="3079" y="5642"/>
                </a:lnTo>
                <a:lnTo>
                  <a:pt x="3064" y="5690"/>
                </a:lnTo>
                <a:lnTo>
                  <a:pt x="3057" y="5717"/>
                </a:lnTo>
                <a:lnTo>
                  <a:pt x="3051" y="5746"/>
                </a:lnTo>
                <a:lnTo>
                  <a:pt x="3045" y="5776"/>
                </a:lnTo>
                <a:lnTo>
                  <a:pt x="3040" y="5808"/>
                </a:lnTo>
                <a:lnTo>
                  <a:pt x="3036" y="5840"/>
                </a:lnTo>
                <a:lnTo>
                  <a:pt x="3033" y="5872"/>
                </a:lnTo>
                <a:lnTo>
                  <a:pt x="3033" y="5906"/>
                </a:lnTo>
                <a:lnTo>
                  <a:pt x="3035" y="5939"/>
                </a:lnTo>
                <a:lnTo>
                  <a:pt x="3037" y="5972"/>
                </a:lnTo>
                <a:lnTo>
                  <a:pt x="3042" y="6006"/>
                </a:lnTo>
                <a:lnTo>
                  <a:pt x="3051" y="6036"/>
                </a:lnTo>
                <a:lnTo>
                  <a:pt x="3056" y="6053"/>
                </a:lnTo>
                <a:lnTo>
                  <a:pt x="3062" y="6069"/>
                </a:lnTo>
                <a:lnTo>
                  <a:pt x="3068" y="6083"/>
                </a:lnTo>
                <a:lnTo>
                  <a:pt x="3075" y="6098"/>
                </a:lnTo>
                <a:lnTo>
                  <a:pt x="3083" y="6112"/>
                </a:lnTo>
                <a:lnTo>
                  <a:pt x="3091" y="6127"/>
                </a:lnTo>
                <a:lnTo>
                  <a:pt x="3101" y="6140"/>
                </a:lnTo>
                <a:lnTo>
                  <a:pt x="3112" y="6154"/>
                </a:lnTo>
                <a:lnTo>
                  <a:pt x="3123" y="6166"/>
                </a:lnTo>
                <a:lnTo>
                  <a:pt x="3136" y="6177"/>
                </a:lnTo>
                <a:lnTo>
                  <a:pt x="3148" y="6188"/>
                </a:lnTo>
                <a:lnTo>
                  <a:pt x="3162" y="6198"/>
                </a:lnTo>
                <a:lnTo>
                  <a:pt x="3175" y="6207"/>
                </a:lnTo>
                <a:lnTo>
                  <a:pt x="3190" y="6215"/>
                </a:lnTo>
                <a:lnTo>
                  <a:pt x="3205" y="6223"/>
                </a:lnTo>
                <a:lnTo>
                  <a:pt x="3220" y="6229"/>
                </a:lnTo>
                <a:lnTo>
                  <a:pt x="3236" y="6234"/>
                </a:lnTo>
                <a:lnTo>
                  <a:pt x="3251" y="6239"/>
                </a:lnTo>
                <a:lnTo>
                  <a:pt x="3268" y="6243"/>
                </a:lnTo>
                <a:lnTo>
                  <a:pt x="3284" y="6245"/>
                </a:lnTo>
                <a:lnTo>
                  <a:pt x="3301" y="6246"/>
                </a:lnTo>
                <a:lnTo>
                  <a:pt x="3317" y="6246"/>
                </a:lnTo>
                <a:lnTo>
                  <a:pt x="3337" y="6246"/>
                </a:lnTo>
                <a:lnTo>
                  <a:pt x="3358" y="6244"/>
                </a:lnTo>
                <a:lnTo>
                  <a:pt x="3380" y="6240"/>
                </a:lnTo>
                <a:lnTo>
                  <a:pt x="3404" y="6235"/>
                </a:lnTo>
                <a:lnTo>
                  <a:pt x="3428" y="6228"/>
                </a:lnTo>
                <a:lnTo>
                  <a:pt x="3455" y="6217"/>
                </a:lnTo>
                <a:lnTo>
                  <a:pt x="3484" y="6203"/>
                </a:lnTo>
                <a:lnTo>
                  <a:pt x="3515" y="6187"/>
                </a:lnTo>
                <a:lnTo>
                  <a:pt x="3548" y="6166"/>
                </a:lnTo>
                <a:lnTo>
                  <a:pt x="3583" y="6143"/>
                </a:lnTo>
                <a:lnTo>
                  <a:pt x="3622" y="6114"/>
                </a:lnTo>
                <a:lnTo>
                  <a:pt x="3663" y="6081"/>
                </a:lnTo>
                <a:lnTo>
                  <a:pt x="3707" y="6043"/>
                </a:lnTo>
                <a:lnTo>
                  <a:pt x="3754" y="5999"/>
                </a:lnTo>
                <a:lnTo>
                  <a:pt x="3806" y="5951"/>
                </a:lnTo>
                <a:lnTo>
                  <a:pt x="3860" y="5896"/>
                </a:lnTo>
                <a:lnTo>
                  <a:pt x="3882" y="5872"/>
                </a:lnTo>
                <a:lnTo>
                  <a:pt x="3905" y="5848"/>
                </a:lnTo>
                <a:lnTo>
                  <a:pt x="3926" y="5822"/>
                </a:lnTo>
                <a:lnTo>
                  <a:pt x="3947" y="5795"/>
                </a:lnTo>
                <a:lnTo>
                  <a:pt x="3966" y="5766"/>
                </a:lnTo>
                <a:lnTo>
                  <a:pt x="3987" y="5737"/>
                </a:lnTo>
                <a:lnTo>
                  <a:pt x="4007" y="5706"/>
                </a:lnTo>
                <a:lnTo>
                  <a:pt x="4027" y="5674"/>
                </a:lnTo>
                <a:lnTo>
                  <a:pt x="4045" y="5640"/>
                </a:lnTo>
                <a:lnTo>
                  <a:pt x="4064" y="5606"/>
                </a:lnTo>
                <a:lnTo>
                  <a:pt x="4082" y="5570"/>
                </a:lnTo>
                <a:lnTo>
                  <a:pt x="4100" y="5534"/>
                </a:lnTo>
                <a:lnTo>
                  <a:pt x="4117" y="5496"/>
                </a:lnTo>
                <a:lnTo>
                  <a:pt x="4134" y="5458"/>
                </a:lnTo>
                <a:lnTo>
                  <a:pt x="4151" y="5418"/>
                </a:lnTo>
                <a:lnTo>
                  <a:pt x="4168" y="5378"/>
                </a:lnTo>
                <a:lnTo>
                  <a:pt x="4198" y="5294"/>
                </a:lnTo>
                <a:lnTo>
                  <a:pt x="4228" y="5206"/>
                </a:lnTo>
                <a:lnTo>
                  <a:pt x="4255" y="5115"/>
                </a:lnTo>
                <a:lnTo>
                  <a:pt x="4281" y="5021"/>
                </a:lnTo>
                <a:lnTo>
                  <a:pt x="4305" y="4923"/>
                </a:lnTo>
                <a:lnTo>
                  <a:pt x="4327" y="4823"/>
                </a:lnTo>
                <a:lnTo>
                  <a:pt x="4348" y="4721"/>
                </a:lnTo>
                <a:lnTo>
                  <a:pt x="4365" y="4615"/>
                </a:lnTo>
                <a:lnTo>
                  <a:pt x="4382" y="4508"/>
                </a:lnTo>
                <a:lnTo>
                  <a:pt x="4396" y="4398"/>
                </a:lnTo>
                <a:lnTo>
                  <a:pt x="4408" y="4287"/>
                </a:lnTo>
                <a:lnTo>
                  <a:pt x="4419" y="4173"/>
                </a:lnTo>
                <a:lnTo>
                  <a:pt x="4428" y="4058"/>
                </a:lnTo>
                <a:lnTo>
                  <a:pt x="4434" y="3942"/>
                </a:lnTo>
                <a:lnTo>
                  <a:pt x="4438" y="3826"/>
                </a:lnTo>
                <a:lnTo>
                  <a:pt x="4440" y="3708"/>
                </a:lnTo>
                <a:lnTo>
                  <a:pt x="4439" y="3589"/>
                </a:lnTo>
                <a:lnTo>
                  <a:pt x="4437" y="3470"/>
                </a:lnTo>
                <a:lnTo>
                  <a:pt x="4433" y="3350"/>
                </a:lnTo>
                <a:lnTo>
                  <a:pt x="4425" y="3230"/>
                </a:lnTo>
                <a:lnTo>
                  <a:pt x="4417" y="3111"/>
                </a:lnTo>
                <a:lnTo>
                  <a:pt x="4404" y="2991"/>
                </a:lnTo>
                <a:lnTo>
                  <a:pt x="4391" y="2872"/>
                </a:lnTo>
                <a:lnTo>
                  <a:pt x="4375" y="2754"/>
                </a:lnTo>
                <a:lnTo>
                  <a:pt x="4370" y="2719"/>
                </a:lnTo>
                <a:lnTo>
                  <a:pt x="4367" y="2684"/>
                </a:lnTo>
                <a:lnTo>
                  <a:pt x="4365" y="2647"/>
                </a:lnTo>
                <a:lnTo>
                  <a:pt x="4364" y="2611"/>
                </a:lnTo>
                <a:lnTo>
                  <a:pt x="4365" y="2574"/>
                </a:lnTo>
                <a:lnTo>
                  <a:pt x="4366" y="2536"/>
                </a:lnTo>
                <a:lnTo>
                  <a:pt x="4369" y="2498"/>
                </a:lnTo>
                <a:lnTo>
                  <a:pt x="4371" y="2460"/>
                </a:lnTo>
                <a:lnTo>
                  <a:pt x="4376" y="2421"/>
                </a:lnTo>
                <a:lnTo>
                  <a:pt x="4381" y="2382"/>
                </a:lnTo>
                <a:lnTo>
                  <a:pt x="4393" y="2304"/>
                </a:lnTo>
                <a:lnTo>
                  <a:pt x="4409" y="2225"/>
                </a:lnTo>
                <a:lnTo>
                  <a:pt x="4428" y="2144"/>
                </a:lnTo>
                <a:lnTo>
                  <a:pt x="4448" y="2063"/>
                </a:lnTo>
                <a:lnTo>
                  <a:pt x="4470" y="1981"/>
                </a:lnTo>
                <a:lnTo>
                  <a:pt x="4492" y="1899"/>
                </a:lnTo>
                <a:lnTo>
                  <a:pt x="4516" y="1817"/>
                </a:lnTo>
                <a:lnTo>
                  <a:pt x="4564" y="1652"/>
                </a:lnTo>
                <a:lnTo>
                  <a:pt x="4587" y="1569"/>
                </a:lnTo>
                <a:lnTo>
                  <a:pt x="4611" y="1488"/>
                </a:lnTo>
                <a:lnTo>
                  <a:pt x="4632" y="1406"/>
                </a:lnTo>
                <a:lnTo>
                  <a:pt x="4651" y="1326"/>
                </a:lnTo>
                <a:lnTo>
                  <a:pt x="4669" y="1246"/>
                </a:lnTo>
                <a:lnTo>
                  <a:pt x="4683" y="1167"/>
                </a:lnTo>
                <a:lnTo>
                  <a:pt x="4690" y="1127"/>
                </a:lnTo>
                <a:lnTo>
                  <a:pt x="4696" y="1089"/>
                </a:lnTo>
                <a:lnTo>
                  <a:pt x="4699" y="1051"/>
                </a:lnTo>
                <a:lnTo>
                  <a:pt x="4703" y="1013"/>
                </a:lnTo>
                <a:lnTo>
                  <a:pt x="4707" y="974"/>
                </a:lnTo>
                <a:lnTo>
                  <a:pt x="4708" y="937"/>
                </a:lnTo>
                <a:lnTo>
                  <a:pt x="4709" y="900"/>
                </a:lnTo>
                <a:lnTo>
                  <a:pt x="4709" y="865"/>
                </a:lnTo>
                <a:lnTo>
                  <a:pt x="4708" y="828"/>
                </a:lnTo>
                <a:lnTo>
                  <a:pt x="4704" y="792"/>
                </a:lnTo>
                <a:lnTo>
                  <a:pt x="4701" y="757"/>
                </a:lnTo>
                <a:lnTo>
                  <a:pt x="4696" y="723"/>
                </a:lnTo>
                <a:lnTo>
                  <a:pt x="4690" y="688"/>
                </a:lnTo>
                <a:lnTo>
                  <a:pt x="4681" y="655"/>
                </a:lnTo>
                <a:lnTo>
                  <a:pt x="4672" y="622"/>
                </a:lnTo>
                <a:lnTo>
                  <a:pt x="4661" y="589"/>
                </a:lnTo>
                <a:lnTo>
                  <a:pt x="4648" y="557"/>
                </a:lnTo>
                <a:lnTo>
                  <a:pt x="4634" y="527"/>
                </a:lnTo>
                <a:lnTo>
                  <a:pt x="4618" y="496"/>
                </a:lnTo>
                <a:lnTo>
                  <a:pt x="4601" y="466"/>
                </a:lnTo>
                <a:lnTo>
                  <a:pt x="4581" y="436"/>
                </a:lnTo>
                <a:lnTo>
                  <a:pt x="4560" y="408"/>
                </a:lnTo>
                <a:lnTo>
                  <a:pt x="4537" y="380"/>
                </a:lnTo>
                <a:lnTo>
                  <a:pt x="4512" y="353"/>
                </a:lnTo>
                <a:close/>
              </a:path>
            </a:pathLst>
          </a:custGeom>
          <a:solidFill>
            <a:schemeClr val="tx2">
              <a:lumMod val="75000"/>
            </a:scheme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2" name="文本框 1"/>
          <p:cNvSpPr txBox="1"/>
          <p:nvPr/>
        </p:nvSpPr>
        <p:spPr>
          <a:xfrm>
            <a:off x="5710342" y="1056275"/>
            <a:ext cx="889644" cy="553998"/>
          </a:xfrm>
          <a:prstGeom prst="rect">
            <a:avLst/>
          </a:prstGeom>
          <a:noFill/>
        </p:spPr>
        <p:txBody>
          <a:bodyPr wrap="square" rtlCol="0">
            <a:spAutoFit/>
          </a:bodyPr>
          <a:lstStyle/>
          <a:p>
            <a:pPr>
              <a:lnSpc>
                <a:spcPct val="150000"/>
              </a:lnSpc>
            </a:pPr>
            <a:r>
              <a:rPr lang="zh-CN" altLang="en-US" sz="2000" dirty="0">
                <a:solidFill>
                  <a:schemeClr val="bg1"/>
                </a:solidFill>
                <a:latin typeface="Arial" panose="020B0604020202020204" pitchFamily="34" charset="0"/>
                <a:ea typeface="微软雅黑" panose="020B0503020204020204" pitchFamily="34" charset="-122"/>
              </a:rPr>
              <a:t>龋齿</a:t>
            </a:r>
          </a:p>
        </p:txBody>
      </p:sp>
      <p:sp>
        <p:nvSpPr>
          <p:cNvPr id="3" name="上箭头 2"/>
          <p:cNvSpPr/>
          <p:nvPr/>
        </p:nvSpPr>
        <p:spPr>
          <a:xfrm>
            <a:off x="5191932" y="2278251"/>
            <a:ext cx="1889515" cy="88667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ea typeface="微软雅黑" panose="020B0503020204020204" pitchFamily="34" charset="-122"/>
              </a:rPr>
              <a:t>复合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0-#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0-#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0-#ppt_w/2"/>
                                          </p:val>
                                        </p:tav>
                                        <p:tav tm="100000">
                                          <p:val>
                                            <p:strVal val="#ppt_x"/>
                                          </p:val>
                                        </p:tav>
                                      </p:tavLst>
                                    </p:anim>
                                    <p:anim calcmode="lin" valueType="num">
                                      <p:cBhvr additive="base">
                                        <p:cTn id="41" dur="500" fill="hold"/>
                                        <p:tgtEl>
                                          <p:spTgt spid="3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0-#ppt_w/2"/>
                                          </p:val>
                                        </p:tav>
                                        <p:tav tm="100000">
                                          <p:val>
                                            <p:strVal val="#ppt_x"/>
                                          </p:val>
                                        </p:tav>
                                      </p:tavLst>
                                    </p:anim>
                                    <p:anim calcmode="lin" valueType="num">
                                      <p:cBhvr additive="base">
                                        <p:cTn id="45"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1"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8426" y="5046578"/>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7"/>
            <a:ext cx="2692237" cy="662659"/>
            <a:chOff x="3785129" y="2661039"/>
            <a:chExt cx="3831099" cy="942975"/>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120550"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龋齿的形成</a:t>
              </a:r>
            </a:p>
          </p:txBody>
        </p:sp>
      </p:grpSp>
      <p:sp>
        <p:nvSpPr>
          <p:cNvPr id="42" name="Rectangle 3"/>
          <p:cNvSpPr txBox="1">
            <a:spLocks noChangeArrowheads="1"/>
          </p:cNvSpPr>
          <p:nvPr/>
        </p:nvSpPr>
        <p:spPr>
          <a:xfrm>
            <a:off x="1915332" y="1022022"/>
            <a:ext cx="8077200" cy="4800600"/>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buFont typeface="Wingdings" panose="05000000000000000000" pitchFamily="2" charset="2"/>
              <a:buNone/>
            </a:pPr>
            <a:r>
              <a:rPr lang="zh-CN" altLang="en-US" sz="3200" dirty="0">
                <a:solidFill>
                  <a:schemeClr val="tx1"/>
                </a:solidFill>
              </a:rPr>
              <a:t>细  菌</a:t>
            </a:r>
          </a:p>
          <a:p>
            <a:pPr algn="l">
              <a:lnSpc>
                <a:spcPct val="150000"/>
              </a:lnSpc>
              <a:buFont typeface="Wingdings" panose="05000000000000000000" pitchFamily="2" charset="2"/>
              <a:buNone/>
            </a:pPr>
            <a:r>
              <a:rPr lang="zh-CN" altLang="en-US" sz="2000" dirty="0">
                <a:solidFill>
                  <a:schemeClr val="tx1"/>
                </a:solidFill>
              </a:rPr>
              <a:t>         龋齿发生和发展过程中，由于细菌在龋病发病中起着主导作用，因此，近年来国际上公认龋病是细菌病致龋的，最主要的是某些变形链球菌和乳酸杆菌。这些细菌与唾液中的粘蛋白和食物残屑混合在一起，牢固地粘附在牙齿表面和窝沟中。这种粘合物叫作牙菌斑或菌斑</a:t>
            </a:r>
            <a:r>
              <a:rPr lang="en-US" altLang="zh-CN" sz="2000" dirty="0">
                <a:solidFill>
                  <a:schemeClr val="tx1"/>
                </a:solidFill>
              </a:rPr>
              <a:t>(dental plaque)</a:t>
            </a:r>
            <a:r>
              <a:rPr lang="zh-CN" altLang="en-US" sz="2000" dirty="0">
                <a:solidFill>
                  <a:schemeClr val="tx1"/>
                </a:solidFill>
              </a:rPr>
              <a:t>。菌斑中的大量细菌产酸，造成菌斑下面的釉质表面脱钙、溶解。</a:t>
            </a:r>
            <a:r>
              <a:rPr lang="zh-CN" altLang="en-US" sz="2000" u="sng" dirty="0">
                <a:solidFill>
                  <a:srgbClr val="FF0000"/>
                </a:solidFill>
              </a:rPr>
              <a:t>临床调查证明口腔中菌斑多的儿童龋齿也多。     </a:t>
            </a:r>
          </a:p>
          <a:p>
            <a:pPr>
              <a:lnSpc>
                <a:spcPct val="150000"/>
              </a:lnSpc>
              <a:buFont typeface="Wingdings" panose="05000000000000000000" pitchFamily="2" charset="2"/>
              <a:buNone/>
            </a:pPr>
            <a:endParaRPr lang="zh-CN" altLang="zh-CN" sz="2000" u="sng" dirty="0">
              <a:solidFill>
                <a:schemeClr val="hlink"/>
              </a:solidFill>
            </a:endParaRPr>
          </a:p>
        </p:txBody>
      </p:sp>
    </p:spTree>
    <p:extLst>
      <p:ext uri="{BB962C8B-B14F-4D97-AF65-F5344CB8AC3E}">
        <p14:creationId xmlns:p14="http://schemas.microsoft.com/office/powerpoint/2010/main" val="344668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8426" y="5046578"/>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7"/>
            <a:ext cx="2692237" cy="662659"/>
            <a:chOff x="3785129" y="2661039"/>
            <a:chExt cx="3831099" cy="942975"/>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120550"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龋齿的形成</a:t>
              </a:r>
            </a:p>
          </p:txBody>
        </p:sp>
      </p:grpSp>
      <p:sp>
        <p:nvSpPr>
          <p:cNvPr id="12" name="Rectangle 3"/>
          <p:cNvSpPr txBox="1">
            <a:spLocks noChangeArrowheads="1"/>
          </p:cNvSpPr>
          <p:nvPr/>
        </p:nvSpPr>
        <p:spPr>
          <a:xfrm>
            <a:off x="2164596" y="1237785"/>
            <a:ext cx="7786688" cy="5059363"/>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buFont typeface="Wingdings" panose="05000000000000000000" pitchFamily="2" charset="2"/>
              <a:buNone/>
            </a:pPr>
            <a:r>
              <a:rPr lang="zh-CN" altLang="en-US" sz="3200" dirty="0">
                <a:solidFill>
                  <a:schemeClr val="tx1"/>
                </a:solidFill>
              </a:rPr>
              <a:t>  饮  食     </a:t>
            </a:r>
          </a:p>
          <a:p>
            <a:pPr algn="l">
              <a:lnSpc>
                <a:spcPct val="150000"/>
              </a:lnSpc>
              <a:buFont typeface="Wingdings" panose="05000000000000000000" pitchFamily="2" charset="2"/>
              <a:buNone/>
            </a:pPr>
            <a:r>
              <a:rPr lang="zh-CN" altLang="en-US" sz="2000" dirty="0">
                <a:solidFill>
                  <a:schemeClr val="tx1"/>
                </a:solidFill>
              </a:rPr>
              <a:t>        在龋齿形成过程中，饮食是细菌的重要作用物。食物中含有大量的碳水化合物和糖，这些物质既供给菌斑中细菌生活和活动能量，又通过细菌代谢作用使糖酵解产生有机酸，酸长期滞留在牙齿表面和窝沟中，使釉质脱矿破坏，继之某些细菌又使蛋白质溶解形成龋洞。</a:t>
            </a:r>
            <a:r>
              <a:rPr lang="zh-CN" altLang="en-US" sz="2000" u="sng" dirty="0">
                <a:solidFill>
                  <a:srgbClr val="FF0000"/>
                </a:solidFill>
              </a:rPr>
              <a:t>致龋的糖类很多，最主要的是蔗糖。</a:t>
            </a:r>
          </a:p>
          <a:p>
            <a:pPr>
              <a:lnSpc>
                <a:spcPct val="150000"/>
              </a:lnSpc>
              <a:buFont typeface="Wingdings" panose="05000000000000000000" pitchFamily="2" charset="2"/>
              <a:buNone/>
            </a:pPr>
            <a:endParaRPr lang="zh-CN" altLang="zh-CN" sz="2000" u="sng" dirty="0">
              <a:solidFill>
                <a:schemeClr val="hlink"/>
              </a:solidFill>
            </a:endParaRPr>
          </a:p>
        </p:txBody>
      </p:sp>
    </p:spTree>
    <p:extLst>
      <p:ext uri="{BB962C8B-B14F-4D97-AF65-F5344CB8AC3E}">
        <p14:creationId xmlns:p14="http://schemas.microsoft.com/office/powerpoint/2010/main" val="212466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8426" y="5046578"/>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7"/>
            <a:ext cx="2692237" cy="662659"/>
            <a:chOff x="3785129" y="2661039"/>
            <a:chExt cx="3831099" cy="942975"/>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120550"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龋齿的形成</a:t>
              </a:r>
            </a:p>
          </p:txBody>
        </p:sp>
      </p:grpSp>
      <p:sp>
        <p:nvSpPr>
          <p:cNvPr id="42" name="Rectangle 3"/>
          <p:cNvSpPr txBox="1">
            <a:spLocks noChangeArrowheads="1"/>
          </p:cNvSpPr>
          <p:nvPr/>
        </p:nvSpPr>
        <p:spPr>
          <a:xfrm>
            <a:off x="1915332" y="1022022"/>
            <a:ext cx="8077200" cy="4800600"/>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3200" dirty="0">
                <a:solidFill>
                  <a:schemeClr val="tx1"/>
                </a:solidFill>
              </a:rPr>
              <a:t>牙  齿</a:t>
            </a:r>
            <a:endParaRPr lang="en-US" altLang="zh-CN" sz="3200" dirty="0">
              <a:solidFill>
                <a:schemeClr val="tx1"/>
              </a:solidFill>
            </a:endParaRPr>
          </a:p>
          <a:p>
            <a:pPr algn="l">
              <a:lnSpc>
                <a:spcPct val="150000"/>
              </a:lnSpc>
            </a:pPr>
            <a:r>
              <a:rPr lang="zh-CN" altLang="en-US" sz="2000" dirty="0">
                <a:solidFill>
                  <a:schemeClr val="tx1"/>
                </a:solidFill>
              </a:rPr>
              <a:t>       牙齿的形态、结构和位置与龋齿发病有明显的关系。牙齿咬合面的窝沟是发育过程中留下的缺陷，深窝沟内容易滞留食物残屑，而且不易清除掉，容易诱发龋齿。矿化不足，特别是钙化不足的牙齿，釉质和牙本质的致密度不高，抗龋性低，容易患龋齿。乳牙和年轻恒牙的结构和钙化程度都还不够成熟，因此容易受致龋因素的影响，患龋率高。氟在牙齿矿化结构中的含量虽然很微少，但对增强牙齿的抗龋性很重要。</a:t>
            </a:r>
            <a:r>
              <a:rPr lang="zh-CN" altLang="en-US" sz="2000" u="sng" dirty="0">
                <a:solidFill>
                  <a:srgbClr val="FF0000"/>
                </a:solidFill>
              </a:rPr>
              <a:t>牙齿中含适量氟就不易发生龋齿。</a:t>
            </a:r>
            <a:endParaRPr lang="en-US" altLang="zh-CN" sz="2000" u="sng" dirty="0">
              <a:solidFill>
                <a:srgbClr val="FF0000"/>
              </a:solidFill>
            </a:endParaRPr>
          </a:p>
        </p:txBody>
      </p:sp>
    </p:spTree>
    <p:extLst>
      <p:ext uri="{BB962C8B-B14F-4D97-AF65-F5344CB8AC3E}">
        <p14:creationId xmlns:p14="http://schemas.microsoft.com/office/powerpoint/2010/main" val="169286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8426" y="5046578"/>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7"/>
            <a:ext cx="2692237" cy="662659"/>
            <a:chOff x="3785129" y="2661039"/>
            <a:chExt cx="3831099" cy="942975"/>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120550"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龋齿的形成</a:t>
              </a:r>
            </a:p>
          </p:txBody>
        </p:sp>
      </p:grpSp>
      <p:sp>
        <p:nvSpPr>
          <p:cNvPr id="12" name="内容占位符 2"/>
          <p:cNvSpPr txBox="1">
            <a:spLocks/>
          </p:cNvSpPr>
          <p:nvPr/>
        </p:nvSpPr>
        <p:spPr>
          <a:xfrm>
            <a:off x="1884336" y="1090899"/>
            <a:ext cx="8382000" cy="5257800"/>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buFont typeface="Wingdings" panose="05000000000000000000" pitchFamily="2" charset="2"/>
              <a:buNone/>
            </a:pPr>
            <a:r>
              <a:rPr lang="zh-CN" altLang="en-US" sz="3200" dirty="0">
                <a:solidFill>
                  <a:schemeClr val="tx1"/>
                </a:solidFill>
              </a:rPr>
              <a:t>唾  液</a:t>
            </a:r>
          </a:p>
          <a:p>
            <a:pPr algn="l">
              <a:lnSpc>
                <a:spcPct val="150000"/>
              </a:lnSpc>
              <a:buFont typeface="Wingdings" panose="05000000000000000000" pitchFamily="2" charset="2"/>
              <a:buNone/>
            </a:pPr>
            <a:r>
              <a:rPr lang="zh-CN" altLang="en-US" sz="2000" dirty="0">
                <a:solidFill>
                  <a:schemeClr val="tx1"/>
                </a:solidFill>
              </a:rPr>
              <a:t>       唾液是牙齿的外环境，起着缓冲、洗涤、抗菌或抑菌等作用。量多而稀的唾液可以洗涤牙齿表面，减少细菌和食物残屑堆积。量少而稠的唾液易于滞留，助长菌斑形成和粘附在牙齿表面上。唾液的性质和成分影响其缓冲能力，也影响细菌的生活条件。 </a:t>
            </a:r>
          </a:p>
          <a:p>
            <a:pPr>
              <a:lnSpc>
                <a:spcPct val="150000"/>
              </a:lnSpc>
            </a:pPr>
            <a:endParaRPr lang="zh-CN" altLang="en-US" sz="2000" dirty="0"/>
          </a:p>
        </p:txBody>
      </p:sp>
    </p:spTree>
    <p:extLst>
      <p:ext uri="{BB962C8B-B14F-4D97-AF65-F5344CB8AC3E}">
        <p14:creationId xmlns:p14="http://schemas.microsoft.com/office/powerpoint/2010/main" val="316250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8426" y="5046578"/>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7"/>
            <a:ext cx="2692237" cy="662659"/>
            <a:chOff x="3785129" y="2661039"/>
            <a:chExt cx="3831099" cy="942975"/>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120550"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龋齿的形成</a:t>
              </a:r>
            </a:p>
          </p:txBody>
        </p:sp>
      </p:grpSp>
      <p:sp>
        <p:nvSpPr>
          <p:cNvPr id="13" name="Rectangle 3"/>
          <p:cNvSpPr txBox="1">
            <a:spLocks noChangeArrowheads="1"/>
          </p:cNvSpPr>
          <p:nvPr/>
        </p:nvSpPr>
        <p:spPr>
          <a:xfrm>
            <a:off x="1946329" y="1104144"/>
            <a:ext cx="7786688" cy="4830763"/>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3200" dirty="0">
                <a:solidFill>
                  <a:schemeClr val="tx1"/>
                </a:solidFill>
              </a:rPr>
              <a:t>龋齿的危害</a:t>
            </a:r>
            <a:endParaRPr lang="en-US" altLang="zh-CN" sz="3200" dirty="0">
              <a:solidFill>
                <a:schemeClr val="tx1"/>
              </a:solidFill>
            </a:endParaRPr>
          </a:p>
          <a:p>
            <a:pPr algn="l">
              <a:lnSpc>
                <a:spcPct val="150000"/>
              </a:lnSpc>
            </a:pPr>
            <a:r>
              <a:rPr lang="zh-CN" altLang="en-US" sz="2000" dirty="0">
                <a:solidFill>
                  <a:schemeClr val="tx1"/>
                </a:solidFill>
              </a:rPr>
              <a:t>        龋齿是一种由口腔中多种因素复合作用所导致的牙齿硬组织进行性病损，表现为无机质脱矿和有机质分解，随病程发展而从色泽改变到形成实质性病损。</a:t>
            </a:r>
          </a:p>
          <a:p>
            <a:pPr algn="l">
              <a:lnSpc>
                <a:spcPct val="150000"/>
              </a:lnSpc>
            </a:pPr>
            <a:r>
              <a:rPr lang="zh-CN" altLang="en-US" sz="2000" dirty="0">
                <a:solidFill>
                  <a:schemeClr val="tx1"/>
                </a:solidFill>
              </a:rPr>
              <a:t>        龋齿是细菌性疾病，因此它可以继发牙髓炎和根尖周炎，甚至能引起牙槽骨和颌骨炎症。龋齿的继发感染可以形成病灶，致使得关节炎、心内膜炎、慢性肾炎和眼病等全身其他疾病。</a:t>
            </a:r>
            <a:r>
              <a:rPr lang="zh-CN" altLang="en-US" sz="2000" u="sng" dirty="0">
                <a:solidFill>
                  <a:srgbClr val="FF0000"/>
                </a:solidFill>
              </a:rPr>
              <a:t>龋齿应以保健预防为主。</a:t>
            </a:r>
            <a:r>
              <a:rPr lang="zh-CN" altLang="en-US" sz="2000" dirty="0">
                <a:solidFill>
                  <a:srgbClr val="FF0000"/>
                </a:solidFill>
              </a:rPr>
              <a:t> </a:t>
            </a:r>
          </a:p>
          <a:p>
            <a:pPr>
              <a:lnSpc>
                <a:spcPct val="150000"/>
              </a:lnSpc>
              <a:buFont typeface="Wingdings" panose="05000000000000000000" pitchFamily="2" charset="2"/>
              <a:buNone/>
            </a:pPr>
            <a:endParaRPr lang="zh-CN" altLang="zh-CN" sz="2000" dirty="0"/>
          </a:p>
        </p:txBody>
      </p:sp>
    </p:spTree>
    <p:extLst>
      <p:ext uri="{BB962C8B-B14F-4D97-AF65-F5344CB8AC3E}">
        <p14:creationId xmlns:p14="http://schemas.microsoft.com/office/powerpoint/2010/main" val="332589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06932" y="4932495"/>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7"/>
            <a:ext cx="2692237" cy="662659"/>
            <a:chOff x="3785129" y="2661039"/>
            <a:chExt cx="3831099" cy="942975"/>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120550"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龋齿的形成</a:t>
              </a:r>
            </a:p>
          </p:txBody>
        </p:sp>
      </p:grpSp>
      <p:sp>
        <p:nvSpPr>
          <p:cNvPr id="12" name="矩形 11"/>
          <p:cNvSpPr/>
          <p:nvPr/>
        </p:nvSpPr>
        <p:spPr>
          <a:xfrm>
            <a:off x="1032358" y="3794995"/>
            <a:ext cx="2233104" cy="1015663"/>
          </a:xfrm>
          <a:prstGeom prst="rect">
            <a:avLst/>
          </a:prstGeom>
          <a:effectLst/>
        </p:spPr>
        <p:txBody>
          <a:bodyPr wrap="square">
            <a:spAutoFit/>
          </a:bodyPr>
          <a:lstStyle/>
          <a:p>
            <a:pPr algn="ctr">
              <a:defRPr/>
            </a:pPr>
            <a:r>
              <a:rPr lang="zh-CN" altLang="en-US" sz="2000" dirty="0">
                <a:ea typeface="微软雅黑" panose="020B0503020204020204" pitchFamily="34" charset="-122"/>
              </a:rPr>
              <a:t>患了龋齿是看</a:t>
            </a:r>
          </a:p>
          <a:p>
            <a:pPr algn="ctr">
              <a:defRPr/>
            </a:pPr>
            <a:r>
              <a:rPr lang="zh-CN" altLang="en-US" sz="2000" dirty="0">
                <a:ea typeface="微软雅黑" panose="020B0503020204020204" pitchFamily="34" charset="-122"/>
              </a:rPr>
              <a:t>一般儿科还是牙科？</a:t>
            </a:r>
          </a:p>
          <a:p>
            <a:pPr algn="ctr">
              <a:defRPr/>
            </a:pPr>
            <a:r>
              <a:rPr lang="zh-CN" altLang="en-US" sz="2000" dirty="0">
                <a:ea typeface="微软雅黑" panose="020B0503020204020204" pitchFamily="34" charset="-122"/>
              </a:rPr>
              <a:t> </a:t>
            </a:r>
            <a:endParaRPr lang="en-US" altLang="zh-CN" sz="2000" dirty="0">
              <a:ea typeface="微软雅黑" panose="020B0503020204020204" pitchFamily="34" charset="-122"/>
            </a:endParaRPr>
          </a:p>
        </p:txBody>
      </p:sp>
      <p:sp>
        <p:nvSpPr>
          <p:cNvPr id="14" name="矩形 13"/>
          <p:cNvSpPr/>
          <p:nvPr/>
        </p:nvSpPr>
        <p:spPr>
          <a:xfrm>
            <a:off x="3743255" y="3794995"/>
            <a:ext cx="1964674" cy="707886"/>
          </a:xfrm>
          <a:prstGeom prst="rect">
            <a:avLst/>
          </a:prstGeom>
          <a:effectLst/>
        </p:spPr>
        <p:txBody>
          <a:bodyPr wrap="square">
            <a:spAutoFit/>
          </a:bodyPr>
          <a:lstStyle/>
          <a:p>
            <a:pPr algn="dist"/>
            <a:r>
              <a:rPr lang="zh-CN" altLang="en-US" sz="2000" dirty="0">
                <a:ea typeface="微软雅黑" panose="020B0503020204020204" pitchFamily="34" charset="-122"/>
              </a:rPr>
              <a:t> 窝沟封闭真的能预防龋齿吗？</a:t>
            </a:r>
            <a:r>
              <a:rPr lang="zh-CN" altLang="en-US" sz="2000" dirty="0">
                <a:solidFill>
                  <a:srgbClr val="FFFF00"/>
                </a:solidFill>
                <a:ea typeface="微软雅黑" panose="020B0503020204020204" pitchFamily="34" charset="-122"/>
              </a:rPr>
              <a:t> </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6610593" y="3794995"/>
            <a:ext cx="1964674" cy="707886"/>
          </a:xfrm>
          <a:prstGeom prst="rect">
            <a:avLst/>
          </a:prstGeom>
          <a:effectLst/>
        </p:spPr>
        <p:txBody>
          <a:bodyPr wrap="square">
            <a:spAutoFit/>
          </a:bodyPr>
          <a:lstStyle/>
          <a:p>
            <a:pPr>
              <a:spcBef>
                <a:spcPct val="50000"/>
              </a:spcBef>
            </a:pPr>
            <a:r>
              <a:rPr lang="zh-CN" altLang="en-US" sz="2000" dirty="0">
                <a:ea typeface="微软雅黑" panose="020B0503020204020204" pitchFamily="34" charset="-122"/>
              </a:rPr>
              <a:t>如何有效预防儿童患龋齿？</a:t>
            </a:r>
            <a:r>
              <a:rPr lang="zh-CN" altLang="en-US" sz="2000" dirty="0">
                <a:solidFill>
                  <a:schemeClr val="tx2"/>
                </a:solidFill>
                <a:ea typeface="微软雅黑" panose="020B0503020204020204" pitchFamily="34" charset="-122"/>
              </a:rPr>
              <a:t> </a:t>
            </a:r>
          </a:p>
        </p:txBody>
      </p:sp>
      <p:sp>
        <p:nvSpPr>
          <p:cNvPr id="21" name="矩形 20"/>
          <p:cNvSpPr/>
          <p:nvPr/>
        </p:nvSpPr>
        <p:spPr>
          <a:xfrm>
            <a:off x="9310871" y="3794995"/>
            <a:ext cx="1260158" cy="707886"/>
          </a:xfrm>
          <a:prstGeom prst="rect">
            <a:avLst/>
          </a:prstGeom>
          <a:effectLst/>
        </p:spPr>
        <p:txBody>
          <a:bodyPr wrap="square">
            <a:spAutoFit/>
          </a:bodyPr>
          <a:lstStyle/>
          <a:p>
            <a:pPr>
              <a:defRPr/>
            </a:pPr>
            <a:r>
              <a:rPr lang="zh-CN" altLang="en-US" sz="2000" dirty="0">
                <a:ea typeface="微软雅黑" panose="020B0503020204020204" pitchFamily="34" charset="-122"/>
              </a:rPr>
              <a:t> 乳牙龋齿</a:t>
            </a:r>
          </a:p>
          <a:p>
            <a:pPr>
              <a:defRPr/>
            </a:pPr>
            <a:r>
              <a:rPr lang="zh-CN" altLang="en-US" sz="2000" dirty="0">
                <a:ea typeface="微软雅黑" panose="020B0503020204020204" pitchFamily="34" charset="-122"/>
              </a:rPr>
              <a:t>需要治吗？</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518831" y="2225579"/>
            <a:ext cx="9006844" cy="1200150"/>
            <a:chOff x="1592578" y="2266950"/>
            <a:chExt cx="9006844" cy="1200150"/>
          </a:xfrm>
          <a:gradFill>
            <a:gsLst>
              <a:gs pos="0">
                <a:srgbClr val="769976"/>
              </a:gs>
              <a:gs pos="74000">
                <a:srgbClr val="25512F"/>
              </a:gs>
              <a:gs pos="42000">
                <a:srgbClr val="648664"/>
              </a:gs>
              <a:gs pos="100000">
                <a:srgbClr val="204729"/>
              </a:gs>
            </a:gsLst>
            <a:lin ang="0" scaled="0"/>
          </a:gradFill>
        </p:grpSpPr>
        <p:sp>
          <p:nvSpPr>
            <p:cNvPr id="30" name="五边形 29"/>
            <p:cNvSpPr/>
            <p:nvPr/>
          </p:nvSpPr>
          <p:spPr>
            <a:xfrm>
              <a:off x="1592578" y="2266950"/>
              <a:ext cx="1260158" cy="1200150"/>
            </a:xfrm>
            <a:prstGeom prst="pent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31" name="五边形 30"/>
            <p:cNvSpPr/>
            <p:nvPr/>
          </p:nvSpPr>
          <p:spPr>
            <a:xfrm>
              <a:off x="4174808" y="2266950"/>
              <a:ext cx="1260158" cy="1200150"/>
            </a:xfrm>
            <a:prstGeom prst="pent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2" name="五边形 31"/>
            <p:cNvSpPr/>
            <p:nvPr/>
          </p:nvSpPr>
          <p:spPr>
            <a:xfrm>
              <a:off x="6757036" y="2266950"/>
              <a:ext cx="1260158" cy="1200150"/>
            </a:xfrm>
            <a:prstGeom prst="pent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3" name="五边形 32"/>
            <p:cNvSpPr/>
            <p:nvPr/>
          </p:nvSpPr>
          <p:spPr>
            <a:xfrm>
              <a:off x="9339264" y="2266950"/>
              <a:ext cx="1260158" cy="1200150"/>
            </a:xfrm>
            <a:prstGeom prst="pent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4" name="箭头: 右 33"/>
            <p:cNvSpPr/>
            <p:nvPr/>
          </p:nvSpPr>
          <p:spPr>
            <a:xfrm>
              <a:off x="3199446" y="2671763"/>
              <a:ext cx="628650" cy="3714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5" name="箭头: 右 34"/>
            <p:cNvSpPr/>
            <p:nvPr/>
          </p:nvSpPr>
          <p:spPr>
            <a:xfrm>
              <a:off x="5781676" y="2671762"/>
              <a:ext cx="628650" cy="3714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36" name="箭头: 右 35"/>
            <p:cNvSpPr/>
            <p:nvPr/>
          </p:nvSpPr>
          <p:spPr>
            <a:xfrm>
              <a:off x="8362000" y="2671762"/>
              <a:ext cx="628650" cy="371475"/>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grpSp>
      <p:sp>
        <p:nvSpPr>
          <p:cNvPr id="37" name="cactus_90946"/>
          <p:cNvSpPr>
            <a:spLocks noChangeAspect="1"/>
          </p:cNvSpPr>
          <p:nvPr/>
        </p:nvSpPr>
        <p:spPr bwMode="auto">
          <a:xfrm>
            <a:off x="1851784" y="2558911"/>
            <a:ext cx="594252" cy="60968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71" h="5211">
                <a:moveTo>
                  <a:pt x="3409" y="1724"/>
                </a:moveTo>
                <a:cubicBezTo>
                  <a:pt x="3566" y="1688"/>
                  <a:pt x="3723" y="1725"/>
                  <a:pt x="3831" y="1823"/>
                </a:cubicBezTo>
                <a:cubicBezTo>
                  <a:pt x="3939" y="1923"/>
                  <a:pt x="3989" y="2074"/>
                  <a:pt x="3977" y="2263"/>
                </a:cubicBezTo>
                <a:cubicBezTo>
                  <a:pt x="3773" y="2288"/>
                  <a:pt x="3614" y="2463"/>
                  <a:pt x="3614" y="2675"/>
                </a:cubicBezTo>
                <a:cubicBezTo>
                  <a:pt x="3614" y="2847"/>
                  <a:pt x="3719" y="2994"/>
                  <a:pt x="3868" y="3058"/>
                </a:cubicBezTo>
                <a:lnTo>
                  <a:pt x="3758" y="3847"/>
                </a:lnTo>
                <a:lnTo>
                  <a:pt x="3708" y="3790"/>
                </a:lnTo>
                <a:cubicBezTo>
                  <a:pt x="3669" y="3746"/>
                  <a:pt x="3602" y="3742"/>
                  <a:pt x="3557" y="3781"/>
                </a:cubicBezTo>
                <a:cubicBezTo>
                  <a:pt x="3513" y="3820"/>
                  <a:pt x="3509" y="3887"/>
                  <a:pt x="3548" y="3931"/>
                </a:cubicBezTo>
                <a:lnTo>
                  <a:pt x="3718" y="4126"/>
                </a:lnTo>
                <a:lnTo>
                  <a:pt x="3667" y="4489"/>
                </a:lnTo>
                <a:cubicBezTo>
                  <a:pt x="3659" y="4547"/>
                  <a:pt x="3700" y="4601"/>
                  <a:pt x="3758" y="4610"/>
                </a:cubicBezTo>
                <a:cubicBezTo>
                  <a:pt x="3763" y="4610"/>
                  <a:pt x="3768" y="4611"/>
                  <a:pt x="3773" y="4611"/>
                </a:cubicBezTo>
                <a:cubicBezTo>
                  <a:pt x="3825" y="4611"/>
                  <a:pt x="3871" y="4572"/>
                  <a:pt x="3879" y="4519"/>
                </a:cubicBezTo>
                <a:lnTo>
                  <a:pt x="4080" y="3087"/>
                </a:lnTo>
                <a:cubicBezTo>
                  <a:pt x="4285" y="3063"/>
                  <a:pt x="4445" y="2887"/>
                  <a:pt x="4445" y="2675"/>
                </a:cubicBezTo>
                <a:cubicBezTo>
                  <a:pt x="4445" y="2502"/>
                  <a:pt x="4339" y="2354"/>
                  <a:pt x="4189" y="2291"/>
                </a:cubicBezTo>
                <a:cubicBezTo>
                  <a:pt x="4195" y="2215"/>
                  <a:pt x="4192" y="2143"/>
                  <a:pt x="4182" y="2075"/>
                </a:cubicBezTo>
                <a:lnTo>
                  <a:pt x="4381" y="1849"/>
                </a:lnTo>
                <a:cubicBezTo>
                  <a:pt x="4419" y="1805"/>
                  <a:pt x="4415" y="1737"/>
                  <a:pt x="4371" y="1698"/>
                </a:cubicBezTo>
                <a:cubicBezTo>
                  <a:pt x="4327" y="1659"/>
                  <a:pt x="4259" y="1664"/>
                  <a:pt x="4220" y="1708"/>
                </a:cubicBezTo>
                <a:lnTo>
                  <a:pt x="4106" y="1838"/>
                </a:lnTo>
                <a:cubicBezTo>
                  <a:pt x="4072" y="1773"/>
                  <a:pt x="4028" y="1715"/>
                  <a:pt x="3975" y="1666"/>
                </a:cubicBezTo>
                <a:cubicBezTo>
                  <a:pt x="3816" y="1520"/>
                  <a:pt x="3586" y="1464"/>
                  <a:pt x="3361" y="1516"/>
                </a:cubicBezTo>
                <a:cubicBezTo>
                  <a:pt x="3304" y="1529"/>
                  <a:pt x="3268" y="1586"/>
                  <a:pt x="3281" y="1643"/>
                </a:cubicBezTo>
                <a:cubicBezTo>
                  <a:pt x="3295" y="1701"/>
                  <a:pt x="3352" y="1737"/>
                  <a:pt x="3409" y="1724"/>
                </a:cubicBezTo>
                <a:close/>
                <a:moveTo>
                  <a:pt x="4030" y="2473"/>
                </a:moveTo>
                <a:cubicBezTo>
                  <a:pt x="4141" y="2473"/>
                  <a:pt x="4232" y="2563"/>
                  <a:pt x="4232" y="2675"/>
                </a:cubicBezTo>
                <a:cubicBezTo>
                  <a:pt x="4232" y="2786"/>
                  <a:pt x="4141" y="2877"/>
                  <a:pt x="4030" y="2877"/>
                </a:cubicBezTo>
                <a:cubicBezTo>
                  <a:pt x="4021" y="2877"/>
                  <a:pt x="4012" y="2876"/>
                  <a:pt x="4003" y="2875"/>
                </a:cubicBezTo>
                <a:cubicBezTo>
                  <a:pt x="4003" y="2875"/>
                  <a:pt x="4002" y="2875"/>
                  <a:pt x="4002" y="2875"/>
                </a:cubicBezTo>
                <a:cubicBezTo>
                  <a:pt x="4001" y="2875"/>
                  <a:pt x="4001" y="2875"/>
                  <a:pt x="4000" y="2875"/>
                </a:cubicBezTo>
                <a:cubicBezTo>
                  <a:pt x="3903" y="2860"/>
                  <a:pt x="3828" y="2776"/>
                  <a:pt x="3828" y="2675"/>
                </a:cubicBezTo>
                <a:cubicBezTo>
                  <a:pt x="3828" y="2563"/>
                  <a:pt x="3918" y="2473"/>
                  <a:pt x="4030" y="2473"/>
                </a:cubicBezTo>
                <a:close/>
                <a:moveTo>
                  <a:pt x="786" y="3512"/>
                </a:moveTo>
                <a:cubicBezTo>
                  <a:pt x="786" y="3529"/>
                  <a:pt x="786" y="3546"/>
                  <a:pt x="787" y="3563"/>
                </a:cubicBezTo>
                <a:lnTo>
                  <a:pt x="801" y="3786"/>
                </a:lnTo>
                <a:cubicBezTo>
                  <a:pt x="762" y="3746"/>
                  <a:pt x="697" y="3743"/>
                  <a:pt x="654" y="3781"/>
                </a:cubicBezTo>
                <a:cubicBezTo>
                  <a:pt x="610" y="3820"/>
                  <a:pt x="606" y="3887"/>
                  <a:pt x="645" y="3931"/>
                </a:cubicBezTo>
                <a:lnTo>
                  <a:pt x="823" y="4134"/>
                </a:lnTo>
                <a:lnTo>
                  <a:pt x="846" y="4510"/>
                </a:lnTo>
                <a:cubicBezTo>
                  <a:pt x="849" y="4567"/>
                  <a:pt x="896" y="4611"/>
                  <a:pt x="952" y="4611"/>
                </a:cubicBezTo>
                <a:cubicBezTo>
                  <a:pt x="954" y="4611"/>
                  <a:pt x="957" y="4610"/>
                  <a:pt x="959" y="4610"/>
                </a:cubicBezTo>
                <a:cubicBezTo>
                  <a:pt x="1018" y="4607"/>
                  <a:pt x="1062" y="4556"/>
                  <a:pt x="1059" y="4497"/>
                </a:cubicBezTo>
                <a:lnTo>
                  <a:pt x="1033" y="4086"/>
                </a:lnTo>
                <a:cubicBezTo>
                  <a:pt x="1033" y="4085"/>
                  <a:pt x="1033" y="4084"/>
                  <a:pt x="1033" y="4083"/>
                </a:cubicBezTo>
                <a:lnTo>
                  <a:pt x="1001" y="3566"/>
                </a:lnTo>
                <a:cubicBezTo>
                  <a:pt x="1225" y="3560"/>
                  <a:pt x="1406" y="3376"/>
                  <a:pt x="1406" y="3151"/>
                </a:cubicBezTo>
                <a:cubicBezTo>
                  <a:pt x="1406" y="3113"/>
                  <a:pt x="1401" y="3078"/>
                  <a:pt x="1392" y="3043"/>
                </a:cubicBezTo>
                <a:cubicBezTo>
                  <a:pt x="1479" y="3042"/>
                  <a:pt x="1566" y="3069"/>
                  <a:pt x="1635" y="3122"/>
                </a:cubicBezTo>
                <a:cubicBezTo>
                  <a:pt x="1751" y="3210"/>
                  <a:pt x="1809" y="3362"/>
                  <a:pt x="1797" y="3550"/>
                </a:cubicBezTo>
                <a:lnTo>
                  <a:pt x="1739" y="4497"/>
                </a:lnTo>
                <a:cubicBezTo>
                  <a:pt x="1735" y="4556"/>
                  <a:pt x="1780" y="4607"/>
                  <a:pt x="1839" y="4610"/>
                </a:cubicBezTo>
                <a:cubicBezTo>
                  <a:pt x="1898" y="4614"/>
                  <a:pt x="1948" y="4569"/>
                  <a:pt x="1952" y="4510"/>
                </a:cubicBezTo>
                <a:lnTo>
                  <a:pt x="2010" y="3563"/>
                </a:lnTo>
                <a:cubicBezTo>
                  <a:pt x="2018" y="3433"/>
                  <a:pt x="2000" y="3314"/>
                  <a:pt x="1959" y="3210"/>
                </a:cubicBezTo>
                <a:lnTo>
                  <a:pt x="2115" y="3033"/>
                </a:lnTo>
                <a:cubicBezTo>
                  <a:pt x="2154" y="2989"/>
                  <a:pt x="2149" y="2921"/>
                  <a:pt x="2105" y="2882"/>
                </a:cubicBezTo>
                <a:cubicBezTo>
                  <a:pt x="2061" y="2843"/>
                  <a:pt x="1994" y="2848"/>
                  <a:pt x="1955" y="2892"/>
                </a:cubicBezTo>
                <a:lnTo>
                  <a:pt x="1841" y="3022"/>
                </a:lnTo>
                <a:cubicBezTo>
                  <a:pt x="1824" y="3003"/>
                  <a:pt x="1805" y="2985"/>
                  <a:pt x="1785" y="2968"/>
                </a:cubicBezTo>
                <a:lnTo>
                  <a:pt x="1835" y="2875"/>
                </a:lnTo>
                <a:cubicBezTo>
                  <a:pt x="1863" y="2824"/>
                  <a:pt x="1843" y="2759"/>
                  <a:pt x="1791" y="2731"/>
                </a:cubicBezTo>
                <a:cubicBezTo>
                  <a:pt x="1739" y="2703"/>
                  <a:pt x="1675" y="2723"/>
                  <a:pt x="1647" y="2775"/>
                </a:cubicBezTo>
                <a:lnTo>
                  <a:pt x="1599" y="2864"/>
                </a:lnTo>
                <a:cubicBezTo>
                  <a:pt x="1494" y="2828"/>
                  <a:pt x="1380" y="2820"/>
                  <a:pt x="1270" y="2844"/>
                </a:cubicBezTo>
                <a:cubicBezTo>
                  <a:pt x="1196" y="2776"/>
                  <a:pt x="1098" y="2735"/>
                  <a:pt x="990" y="2735"/>
                </a:cubicBezTo>
                <a:cubicBezTo>
                  <a:pt x="761" y="2735"/>
                  <a:pt x="575" y="2921"/>
                  <a:pt x="575" y="3151"/>
                </a:cubicBezTo>
                <a:cubicBezTo>
                  <a:pt x="575" y="3305"/>
                  <a:pt x="660" y="3441"/>
                  <a:pt x="786" y="3512"/>
                </a:cubicBezTo>
                <a:close/>
                <a:moveTo>
                  <a:pt x="990" y="2948"/>
                </a:moveTo>
                <a:cubicBezTo>
                  <a:pt x="1102" y="2948"/>
                  <a:pt x="1193" y="3039"/>
                  <a:pt x="1193" y="3151"/>
                </a:cubicBezTo>
                <a:cubicBezTo>
                  <a:pt x="1193" y="3262"/>
                  <a:pt x="1102" y="3353"/>
                  <a:pt x="990" y="3353"/>
                </a:cubicBezTo>
                <a:cubicBezTo>
                  <a:pt x="879" y="3353"/>
                  <a:pt x="788" y="3262"/>
                  <a:pt x="788" y="3151"/>
                </a:cubicBezTo>
                <a:cubicBezTo>
                  <a:pt x="788" y="3039"/>
                  <a:pt x="879" y="2948"/>
                  <a:pt x="990" y="2948"/>
                </a:cubicBezTo>
                <a:close/>
                <a:moveTo>
                  <a:pt x="1539" y="1105"/>
                </a:moveTo>
                <a:cubicBezTo>
                  <a:pt x="1768" y="1105"/>
                  <a:pt x="1955" y="919"/>
                  <a:pt x="1955" y="690"/>
                </a:cubicBezTo>
                <a:cubicBezTo>
                  <a:pt x="1955" y="688"/>
                  <a:pt x="1955" y="686"/>
                  <a:pt x="1955" y="684"/>
                </a:cubicBezTo>
                <a:lnTo>
                  <a:pt x="1956" y="684"/>
                </a:lnTo>
                <a:cubicBezTo>
                  <a:pt x="2096" y="684"/>
                  <a:pt x="2217" y="600"/>
                  <a:pt x="2269" y="479"/>
                </a:cubicBezTo>
                <a:cubicBezTo>
                  <a:pt x="2385" y="495"/>
                  <a:pt x="2493" y="540"/>
                  <a:pt x="2584" y="609"/>
                </a:cubicBezTo>
                <a:cubicBezTo>
                  <a:pt x="2498" y="685"/>
                  <a:pt x="2444" y="796"/>
                  <a:pt x="2444" y="919"/>
                </a:cubicBezTo>
                <a:cubicBezTo>
                  <a:pt x="2444" y="1148"/>
                  <a:pt x="2631" y="1335"/>
                  <a:pt x="2860" y="1335"/>
                </a:cubicBezTo>
                <a:cubicBezTo>
                  <a:pt x="2862" y="1335"/>
                  <a:pt x="2864" y="1335"/>
                  <a:pt x="2866" y="1334"/>
                </a:cubicBezTo>
                <a:cubicBezTo>
                  <a:pt x="2866" y="1336"/>
                  <a:pt x="2865" y="1337"/>
                  <a:pt x="2865" y="1339"/>
                </a:cubicBezTo>
                <a:lnTo>
                  <a:pt x="2812" y="2211"/>
                </a:lnTo>
                <a:cubicBezTo>
                  <a:pt x="2812" y="2212"/>
                  <a:pt x="2811" y="2213"/>
                  <a:pt x="2811" y="2214"/>
                </a:cubicBezTo>
                <a:lnTo>
                  <a:pt x="2671" y="4497"/>
                </a:lnTo>
                <a:cubicBezTo>
                  <a:pt x="2667" y="4556"/>
                  <a:pt x="2712" y="4607"/>
                  <a:pt x="2771" y="4610"/>
                </a:cubicBezTo>
                <a:cubicBezTo>
                  <a:pt x="2773" y="4611"/>
                  <a:pt x="2775" y="4611"/>
                  <a:pt x="2777" y="4611"/>
                </a:cubicBezTo>
                <a:cubicBezTo>
                  <a:pt x="2833" y="4611"/>
                  <a:pt x="2880" y="4567"/>
                  <a:pt x="2884" y="4510"/>
                </a:cubicBezTo>
                <a:cubicBezTo>
                  <a:pt x="2884" y="4510"/>
                  <a:pt x="2954" y="3375"/>
                  <a:pt x="2957" y="3319"/>
                </a:cubicBezTo>
                <a:cubicBezTo>
                  <a:pt x="2960" y="3262"/>
                  <a:pt x="2988" y="3228"/>
                  <a:pt x="2998" y="3216"/>
                </a:cubicBezTo>
                <a:lnTo>
                  <a:pt x="3200" y="2986"/>
                </a:lnTo>
                <a:cubicBezTo>
                  <a:pt x="3239" y="2942"/>
                  <a:pt x="3235" y="2875"/>
                  <a:pt x="3190" y="2836"/>
                </a:cubicBezTo>
                <a:cubicBezTo>
                  <a:pt x="3146" y="2797"/>
                  <a:pt x="3079" y="2801"/>
                  <a:pt x="3040" y="2845"/>
                </a:cubicBezTo>
                <a:lnTo>
                  <a:pt x="2982" y="2911"/>
                </a:lnTo>
                <a:lnTo>
                  <a:pt x="3022" y="2262"/>
                </a:lnTo>
                <a:lnTo>
                  <a:pt x="3200" y="2059"/>
                </a:lnTo>
                <a:cubicBezTo>
                  <a:pt x="3239" y="2015"/>
                  <a:pt x="3235" y="1948"/>
                  <a:pt x="3190" y="1909"/>
                </a:cubicBezTo>
                <a:cubicBezTo>
                  <a:pt x="3148" y="1871"/>
                  <a:pt x="3083" y="1874"/>
                  <a:pt x="3044" y="1915"/>
                </a:cubicBezTo>
                <a:lnTo>
                  <a:pt x="3078" y="1352"/>
                </a:lnTo>
                <a:cubicBezTo>
                  <a:pt x="3080" y="1325"/>
                  <a:pt x="3081" y="1298"/>
                  <a:pt x="3081" y="1271"/>
                </a:cubicBezTo>
                <a:cubicBezTo>
                  <a:pt x="3198" y="1197"/>
                  <a:pt x="3275" y="1067"/>
                  <a:pt x="3275" y="919"/>
                </a:cubicBezTo>
                <a:cubicBezTo>
                  <a:pt x="3275" y="690"/>
                  <a:pt x="3089" y="503"/>
                  <a:pt x="2860" y="503"/>
                </a:cubicBezTo>
                <a:cubicBezTo>
                  <a:pt x="2838" y="503"/>
                  <a:pt x="2816" y="505"/>
                  <a:pt x="2794" y="509"/>
                </a:cubicBezTo>
                <a:cubicBezTo>
                  <a:pt x="2658" y="376"/>
                  <a:pt x="2481" y="291"/>
                  <a:pt x="2290" y="266"/>
                </a:cubicBezTo>
                <a:cubicBezTo>
                  <a:pt x="2255" y="114"/>
                  <a:pt x="2119" y="0"/>
                  <a:pt x="1956" y="0"/>
                </a:cubicBezTo>
                <a:cubicBezTo>
                  <a:pt x="1788" y="0"/>
                  <a:pt x="1648" y="122"/>
                  <a:pt x="1619" y="282"/>
                </a:cubicBezTo>
                <a:cubicBezTo>
                  <a:pt x="1593" y="277"/>
                  <a:pt x="1566" y="274"/>
                  <a:pt x="1539" y="274"/>
                </a:cubicBezTo>
                <a:cubicBezTo>
                  <a:pt x="1310" y="274"/>
                  <a:pt x="1124" y="461"/>
                  <a:pt x="1124" y="690"/>
                </a:cubicBezTo>
                <a:cubicBezTo>
                  <a:pt x="1124" y="919"/>
                  <a:pt x="1310" y="1105"/>
                  <a:pt x="1539" y="1105"/>
                </a:cubicBezTo>
                <a:close/>
                <a:moveTo>
                  <a:pt x="2860" y="717"/>
                </a:moveTo>
                <a:cubicBezTo>
                  <a:pt x="2971" y="717"/>
                  <a:pt x="3062" y="808"/>
                  <a:pt x="3062" y="919"/>
                </a:cubicBezTo>
                <a:cubicBezTo>
                  <a:pt x="3062" y="1030"/>
                  <a:pt x="2971" y="1121"/>
                  <a:pt x="2860" y="1121"/>
                </a:cubicBezTo>
                <a:cubicBezTo>
                  <a:pt x="2748" y="1121"/>
                  <a:pt x="2658" y="1030"/>
                  <a:pt x="2658" y="919"/>
                </a:cubicBezTo>
                <a:cubicBezTo>
                  <a:pt x="2658" y="808"/>
                  <a:pt x="2748" y="717"/>
                  <a:pt x="2860" y="717"/>
                </a:cubicBezTo>
                <a:close/>
                <a:moveTo>
                  <a:pt x="1956" y="213"/>
                </a:moveTo>
                <a:cubicBezTo>
                  <a:pt x="2027" y="213"/>
                  <a:pt x="2085" y="271"/>
                  <a:pt x="2085" y="342"/>
                </a:cubicBezTo>
                <a:cubicBezTo>
                  <a:pt x="2085" y="413"/>
                  <a:pt x="2027" y="471"/>
                  <a:pt x="1956" y="471"/>
                </a:cubicBezTo>
                <a:cubicBezTo>
                  <a:pt x="1921" y="471"/>
                  <a:pt x="1888" y="457"/>
                  <a:pt x="1864" y="431"/>
                </a:cubicBezTo>
                <a:cubicBezTo>
                  <a:pt x="1861" y="429"/>
                  <a:pt x="1853" y="420"/>
                  <a:pt x="1852" y="417"/>
                </a:cubicBezTo>
                <a:cubicBezTo>
                  <a:pt x="1836" y="395"/>
                  <a:pt x="1827" y="369"/>
                  <a:pt x="1827" y="342"/>
                </a:cubicBezTo>
                <a:cubicBezTo>
                  <a:pt x="1827" y="271"/>
                  <a:pt x="1885" y="213"/>
                  <a:pt x="1956" y="213"/>
                </a:cubicBezTo>
                <a:close/>
                <a:moveTo>
                  <a:pt x="1539" y="488"/>
                </a:moveTo>
                <a:cubicBezTo>
                  <a:pt x="1596" y="488"/>
                  <a:pt x="1648" y="511"/>
                  <a:pt x="1687" y="552"/>
                </a:cubicBezTo>
                <a:cubicBezTo>
                  <a:pt x="1690" y="555"/>
                  <a:pt x="1699" y="566"/>
                  <a:pt x="1701" y="569"/>
                </a:cubicBezTo>
                <a:cubicBezTo>
                  <a:pt x="1727" y="604"/>
                  <a:pt x="1741" y="646"/>
                  <a:pt x="1741" y="690"/>
                </a:cubicBezTo>
                <a:cubicBezTo>
                  <a:pt x="1741" y="801"/>
                  <a:pt x="1651" y="892"/>
                  <a:pt x="1539" y="892"/>
                </a:cubicBezTo>
                <a:cubicBezTo>
                  <a:pt x="1428" y="892"/>
                  <a:pt x="1337" y="801"/>
                  <a:pt x="1337" y="690"/>
                </a:cubicBezTo>
                <a:cubicBezTo>
                  <a:pt x="1337" y="578"/>
                  <a:pt x="1428" y="488"/>
                  <a:pt x="1539" y="488"/>
                </a:cubicBezTo>
                <a:close/>
                <a:moveTo>
                  <a:pt x="5071" y="4618"/>
                </a:moveTo>
                <a:cubicBezTo>
                  <a:pt x="5071" y="4812"/>
                  <a:pt x="4810" y="4959"/>
                  <a:pt x="4274" y="5066"/>
                </a:cubicBezTo>
                <a:cubicBezTo>
                  <a:pt x="3808" y="5159"/>
                  <a:pt x="3191" y="5211"/>
                  <a:pt x="2535" y="5211"/>
                </a:cubicBezTo>
                <a:cubicBezTo>
                  <a:pt x="1880" y="5211"/>
                  <a:pt x="1262" y="5159"/>
                  <a:pt x="797" y="5066"/>
                </a:cubicBezTo>
                <a:cubicBezTo>
                  <a:pt x="260" y="4959"/>
                  <a:pt x="0" y="4812"/>
                  <a:pt x="0" y="4618"/>
                </a:cubicBezTo>
                <a:cubicBezTo>
                  <a:pt x="0" y="4464"/>
                  <a:pt x="161" y="4342"/>
                  <a:pt x="492" y="4244"/>
                </a:cubicBezTo>
                <a:cubicBezTo>
                  <a:pt x="549" y="4227"/>
                  <a:pt x="608" y="4259"/>
                  <a:pt x="625" y="4316"/>
                </a:cubicBezTo>
                <a:cubicBezTo>
                  <a:pt x="641" y="4372"/>
                  <a:pt x="609" y="4432"/>
                  <a:pt x="552" y="4448"/>
                </a:cubicBezTo>
                <a:cubicBezTo>
                  <a:pt x="259" y="4535"/>
                  <a:pt x="217" y="4609"/>
                  <a:pt x="213" y="4618"/>
                </a:cubicBezTo>
                <a:cubicBezTo>
                  <a:pt x="225" y="4653"/>
                  <a:pt x="367" y="4767"/>
                  <a:pt x="877" y="4865"/>
                </a:cubicBezTo>
                <a:cubicBezTo>
                  <a:pt x="1325" y="4950"/>
                  <a:pt x="1914" y="4997"/>
                  <a:pt x="2535" y="4997"/>
                </a:cubicBezTo>
                <a:cubicBezTo>
                  <a:pt x="3157" y="4997"/>
                  <a:pt x="3746" y="4950"/>
                  <a:pt x="4193" y="4865"/>
                </a:cubicBezTo>
                <a:cubicBezTo>
                  <a:pt x="4705" y="4767"/>
                  <a:pt x="4846" y="4653"/>
                  <a:pt x="4857" y="4618"/>
                </a:cubicBezTo>
                <a:cubicBezTo>
                  <a:pt x="4846" y="4583"/>
                  <a:pt x="4703" y="4468"/>
                  <a:pt x="4185" y="4370"/>
                </a:cubicBezTo>
                <a:cubicBezTo>
                  <a:pt x="4127" y="4359"/>
                  <a:pt x="4089" y="4303"/>
                  <a:pt x="4100" y="4245"/>
                </a:cubicBezTo>
                <a:cubicBezTo>
                  <a:pt x="4111" y="4187"/>
                  <a:pt x="4166" y="4149"/>
                  <a:pt x="4224" y="4160"/>
                </a:cubicBezTo>
                <a:cubicBezTo>
                  <a:pt x="4794" y="4268"/>
                  <a:pt x="5071" y="4418"/>
                  <a:pt x="5071" y="4618"/>
                </a:cubicBezTo>
                <a:close/>
                <a:moveTo>
                  <a:pt x="1131" y="1777"/>
                </a:moveTo>
                <a:cubicBezTo>
                  <a:pt x="1093" y="1733"/>
                  <a:pt x="1097" y="1665"/>
                  <a:pt x="1141" y="1626"/>
                </a:cubicBezTo>
                <a:cubicBezTo>
                  <a:pt x="1184" y="1589"/>
                  <a:pt x="1249" y="1592"/>
                  <a:pt x="1288" y="1632"/>
                </a:cubicBezTo>
                <a:lnTo>
                  <a:pt x="1271" y="1352"/>
                </a:lnTo>
                <a:cubicBezTo>
                  <a:pt x="1267" y="1293"/>
                  <a:pt x="1312" y="1243"/>
                  <a:pt x="1371" y="1239"/>
                </a:cubicBezTo>
                <a:cubicBezTo>
                  <a:pt x="1430" y="1235"/>
                  <a:pt x="1480" y="1280"/>
                  <a:pt x="1484" y="1339"/>
                </a:cubicBezTo>
                <a:lnTo>
                  <a:pt x="1520" y="1928"/>
                </a:lnTo>
                <a:cubicBezTo>
                  <a:pt x="1520" y="1929"/>
                  <a:pt x="1520" y="1931"/>
                  <a:pt x="1520" y="1932"/>
                </a:cubicBezTo>
                <a:lnTo>
                  <a:pt x="1553" y="2471"/>
                </a:lnTo>
                <a:cubicBezTo>
                  <a:pt x="1557" y="2530"/>
                  <a:pt x="1512" y="2581"/>
                  <a:pt x="1454" y="2584"/>
                </a:cubicBezTo>
                <a:cubicBezTo>
                  <a:pt x="1451" y="2584"/>
                  <a:pt x="1449" y="2584"/>
                  <a:pt x="1447" y="2584"/>
                </a:cubicBezTo>
                <a:cubicBezTo>
                  <a:pt x="1391" y="2584"/>
                  <a:pt x="1344" y="2541"/>
                  <a:pt x="1341" y="2484"/>
                </a:cubicBezTo>
                <a:lnTo>
                  <a:pt x="1309" y="1980"/>
                </a:lnTo>
                <a:lnTo>
                  <a:pt x="1131" y="1777"/>
                </a:lnTo>
                <a:close/>
              </a:path>
            </a:pathLst>
          </a:custGeom>
          <a:solidFill>
            <a:schemeClr val="bg1"/>
          </a:solidFill>
          <a:ln>
            <a:noFill/>
          </a:ln>
        </p:spPr>
        <p:txBody>
          <a:bodyPr/>
          <a:lstStyle/>
          <a:p>
            <a:endParaRPr lang="zh-CN" altLang="en-US" sz="2000">
              <a:ea typeface="微软雅黑" panose="020B0503020204020204" pitchFamily="34" charset="-122"/>
            </a:endParaRPr>
          </a:p>
        </p:txBody>
      </p:sp>
      <p:sp>
        <p:nvSpPr>
          <p:cNvPr id="38" name="cactus_90946"/>
          <p:cNvSpPr>
            <a:spLocks noChangeAspect="1"/>
          </p:cNvSpPr>
          <p:nvPr/>
        </p:nvSpPr>
        <p:spPr bwMode="auto">
          <a:xfrm>
            <a:off x="4453469" y="2558910"/>
            <a:ext cx="555343" cy="60968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71" h="5575">
                <a:moveTo>
                  <a:pt x="2615" y="2582"/>
                </a:moveTo>
                <a:lnTo>
                  <a:pt x="2615" y="3662"/>
                </a:lnTo>
                <a:cubicBezTo>
                  <a:pt x="2615" y="3707"/>
                  <a:pt x="2579" y="3742"/>
                  <a:pt x="2535" y="3742"/>
                </a:cubicBezTo>
                <a:cubicBezTo>
                  <a:pt x="2491" y="3742"/>
                  <a:pt x="2455" y="3707"/>
                  <a:pt x="2455" y="3662"/>
                </a:cubicBezTo>
                <a:lnTo>
                  <a:pt x="2455" y="2582"/>
                </a:lnTo>
                <a:cubicBezTo>
                  <a:pt x="2455" y="2538"/>
                  <a:pt x="2491" y="2502"/>
                  <a:pt x="2535" y="2502"/>
                </a:cubicBezTo>
                <a:cubicBezTo>
                  <a:pt x="2579" y="2502"/>
                  <a:pt x="2615" y="2538"/>
                  <a:pt x="2615" y="2582"/>
                </a:cubicBezTo>
                <a:close/>
                <a:moveTo>
                  <a:pt x="3935" y="2403"/>
                </a:moveTo>
                <a:cubicBezTo>
                  <a:pt x="3893" y="2392"/>
                  <a:pt x="3849" y="2417"/>
                  <a:pt x="3838" y="2460"/>
                </a:cubicBezTo>
                <a:lnTo>
                  <a:pt x="3686" y="3044"/>
                </a:lnTo>
                <a:cubicBezTo>
                  <a:pt x="3683" y="3057"/>
                  <a:pt x="3683" y="3071"/>
                  <a:pt x="3686" y="3084"/>
                </a:cubicBezTo>
                <a:lnTo>
                  <a:pt x="3838" y="3678"/>
                </a:lnTo>
                <a:cubicBezTo>
                  <a:pt x="3847" y="3715"/>
                  <a:pt x="3880" y="3739"/>
                  <a:pt x="3915" y="3739"/>
                </a:cubicBezTo>
                <a:cubicBezTo>
                  <a:pt x="3922" y="3739"/>
                  <a:pt x="3928" y="3738"/>
                  <a:pt x="3935" y="3736"/>
                </a:cubicBezTo>
                <a:cubicBezTo>
                  <a:pt x="3978" y="3725"/>
                  <a:pt x="4004" y="3682"/>
                  <a:pt x="3993" y="3639"/>
                </a:cubicBezTo>
                <a:lnTo>
                  <a:pt x="3846" y="3064"/>
                </a:lnTo>
                <a:lnTo>
                  <a:pt x="3993" y="2500"/>
                </a:lnTo>
                <a:cubicBezTo>
                  <a:pt x="4004" y="2458"/>
                  <a:pt x="3978" y="2414"/>
                  <a:pt x="3935" y="2403"/>
                </a:cubicBezTo>
                <a:close/>
                <a:moveTo>
                  <a:pt x="1153" y="3736"/>
                </a:moveTo>
                <a:cubicBezTo>
                  <a:pt x="1160" y="3738"/>
                  <a:pt x="1166" y="3739"/>
                  <a:pt x="1173" y="3739"/>
                </a:cubicBezTo>
                <a:cubicBezTo>
                  <a:pt x="1209" y="3739"/>
                  <a:pt x="1241" y="3715"/>
                  <a:pt x="1250" y="3678"/>
                </a:cubicBezTo>
                <a:lnTo>
                  <a:pt x="1402" y="3084"/>
                </a:lnTo>
                <a:cubicBezTo>
                  <a:pt x="1406" y="3071"/>
                  <a:pt x="1405" y="3057"/>
                  <a:pt x="1402" y="3044"/>
                </a:cubicBezTo>
                <a:lnTo>
                  <a:pt x="1250" y="2460"/>
                </a:lnTo>
                <a:cubicBezTo>
                  <a:pt x="1239" y="2417"/>
                  <a:pt x="1196" y="2392"/>
                  <a:pt x="1153" y="2403"/>
                </a:cubicBezTo>
                <a:cubicBezTo>
                  <a:pt x="1110" y="2414"/>
                  <a:pt x="1084" y="2458"/>
                  <a:pt x="1096" y="2500"/>
                </a:cubicBezTo>
                <a:lnTo>
                  <a:pt x="1242" y="3064"/>
                </a:lnTo>
                <a:lnTo>
                  <a:pt x="1095" y="3639"/>
                </a:lnTo>
                <a:cubicBezTo>
                  <a:pt x="1084" y="3682"/>
                  <a:pt x="1110" y="3725"/>
                  <a:pt x="1153" y="3736"/>
                </a:cubicBezTo>
                <a:close/>
                <a:moveTo>
                  <a:pt x="2836" y="4111"/>
                </a:moveTo>
                <a:lnTo>
                  <a:pt x="2643" y="4691"/>
                </a:lnTo>
                <a:cubicBezTo>
                  <a:pt x="2625" y="4746"/>
                  <a:pt x="2655" y="4807"/>
                  <a:pt x="2711" y="4825"/>
                </a:cubicBezTo>
                <a:cubicBezTo>
                  <a:pt x="2722" y="4829"/>
                  <a:pt x="2733" y="4831"/>
                  <a:pt x="2745" y="4831"/>
                </a:cubicBezTo>
                <a:cubicBezTo>
                  <a:pt x="2789" y="4831"/>
                  <a:pt x="2831" y="4802"/>
                  <a:pt x="2846" y="4758"/>
                </a:cubicBezTo>
                <a:lnTo>
                  <a:pt x="3029" y="4206"/>
                </a:lnTo>
                <a:lnTo>
                  <a:pt x="3439" y="3852"/>
                </a:lnTo>
                <a:cubicBezTo>
                  <a:pt x="3470" y="3825"/>
                  <a:pt x="3483" y="3784"/>
                  <a:pt x="3473" y="3744"/>
                </a:cubicBezTo>
                <a:lnTo>
                  <a:pt x="3328" y="3177"/>
                </a:lnTo>
                <a:lnTo>
                  <a:pt x="3473" y="2619"/>
                </a:lnTo>
                <a:cubicBezTo>
                  <a:pt x="3483" y="2580"/>
                  <a:pt x="3470" y="2539"/>
                  <a:pt x="3440" y="2512"/>
                </a:cubicBezTo>
                <a:lnTo>
                  <a:pt x="3024" y="2149"/>
                </a:lnTo>
                <a:lnTo>
                  <a:pt x="2946" y="1911"/>
                </a:lnTo>
                <a:cubicBezTo>
                  <a:pt x="2927" y="1855"/>
                  <a:pt x="2867" y="1824"/>
                  <a:pt x="2811" y="1842"/>
                </a:cubicBezTo>
                <a:cubicBezTo>
                  <a:pt x="2755" y="1861"/>
                  <a:pt x="2724" y="1921"/>
                  <a:pt x="2743" y="1977"/>
                </a:cubicBezTo>
                <a:lnTo>
                  <a:pt x="2830" y="2244"/>
                </a:lnTo>
                <a:cubicBezTo>
                  <a:pt x="2836" y="2262"/>
                  <a:pt x="2847" y="2278"/>
                  <a:pt x="2861" y="2291"/>
                </a:cubicBezTo>
                <a:lnTo>
                  <a:pt x="3250" y="2630"/>
                </a:lnTo>
                <a:lnTo>
                  <a:pt x="3114" y="3150"/>
                </a:lnTo>
                <a:cubicBezTo>
                  <a:pt x="3110" y="3167"/>
                  <a:pt x="3110" y="3185"/>
                  <a:pt x="3114" y="3203"/>
                </a:cubicBezTo>
                <a:lnTo>
                  <a:pt x="3250" y="3733"/>
                </a:lnTo>
                <a:lnTo>
                  <a:pt x="2867" y="4064"/>
                </a:lnTo>
                <a:cubicBezTo>
                  <a:pt x="2853" y="4076"/>
                  <a:pt x="2842" y="4093"/>
                  <a:pt x="2836" y="4111"/>
                </a:cubicBezTo>
                <a:close/>
                <a:moveTo>
                  <a:pt x="4311" y="4542"/>
                </a:moveTo>
                <a:cubicBezTo>
                  <a:pt x="4254" y="4530"/>
                  <a:pt x="4197" y="4567"/>
                  <a:pt x="4185" y="4624"/>
                </a:cubicBezTo>
                <a:cubicBezTo>
                  <a:pt x="4173" y="4682"/>
                  <a:pt x="4210" y="4738"/>
                  <a:pt x="4268" y="4750"/>
                </a:cubicBezTo>
                <a:cubicBezTo>
                  <a:pt x="4721" y="4845"/>
                  <a:pt x="4847" y="4951"/>
                  <a:pt x="4857" y="4982"/>
                </a:cubicBezTo>
                <a:cubicBezTo>
                  <a:pt x="4846" y="5016"/>
                  <a:pt x="4705" y="5131"/>
                  <a:pt x="4193" y="5229"/>
                </a:cubicBezTo>
                <a:cubicBezTo>
                  <a:pt x="3746" y="5314"/>
                  <a:pt x="3157" y="5361"/>
                  <a:pt x="2535" y="5361"/>
                </a:cubicBezTo>
                <a:cubicBezTo>
                  <a:pt x="1914" y="5361"/>
                  <a:pt x="1325" y="5314"/>
                  <a:pt x="877" y="5229"/>
                </a:cubicBezTo>
                <a:cubicBezTo>
                  <a:pt x="366" y="5131"/>
                  <a:pt x="224" y="5016"/>
                  <a:pt x="213" y="4982"/>
                </a:cubicBezTo>
                <a:cubicBezTo>
                  <a:pt x="223" y="4951"/>
                  <a:pt x="350" y="4845"/>
                  <a:pt x="803" y="4750"/>
                </a:cubicBezTo>
                <a:cubicBezTo>
                  <a:pt x="860" y="4738"/>
                  <a:pt x="897" y="4682"/>
                  <a:pt x="885" y="4624"/>
                </a:cubicBezTo>
                <a:cubicBezTo>
                  <a:pt x="873" y="4567"/>
                  <a:pt x="817" y="4530"/>
                  <a:pt x="759" y="4542"/>
                </a:cubicBezTo>
                <a:cubicBezTo>
                  <a:pt x="241" y="4650"/>
                  <a:pt x="0" y="4790"/>
                  <a:pt x="0" y="4982"/>
                </a:cubicBezTo>
                <a:cubicBezTo>
                  <a:pt x="0" y="5176"/>
                  <a:pt x="260" y="5323"/>
                  <a:pt x="797" y="5430"/>
                </a:cubicBezTo>
                <a:cubicBezTo>
                  <a:pt x="1262" y="5523"/>
                  <a:pt x="1880" y="5575"/>
                  <a:pt x="2535" y="5575"/>
                </a:cubicBezTo>
                <a:cubicBezTo>
                  <a:pt x="3191" y="5575"/>
                  <a:pt x="3808" y="5523"/>
                  <a:pt x="4274" y="5430"/>
                </a:cubicBezTo>
                <a:cubicBezTo>
                  <a:pt x="4810" y="5323"/>
                  <a:pt x="5071" y="5176"/>
                  <a:pt x="5071" y="4982"/>
                </a:cubicBezTo>
                <a:cubicBezTo>
                  <a:pt x="5071" y="4790"/>
                  <a:pt x="4830" y="4650"/>
                  <a:pt x="4311" y="4542"/>
                </a:cubicBezTo>
                <a:close/>
                <a:moveTo>
                  <a:pt x="2981" y="1357"/>
                </a:moveTo>
                <a:cubicBezTo>
                  <a:pt x="2979" y="1415"/>
                  <a:pt x="3025" y="1465"/>
                  <a:pt x="3084" y="1467"/>
                </a:cubicBezTo>
                <a:lnTo>
                  <a:pt x="3666" y="1486"/>
                </a:lnTo>
                <a:lnTo>
                  <a:pt x="3871" y="2043"/>
                </a:lnTo>
                <a:cubicBezTo>
                  <a:pt x="3878" y="2062"/>
                  <a:pt x="3890" y="2078"/>
                  <a:pt x="3905" y="2090"/>
                </a:cubicBezTo>
                <a:lnTo>
                  <a:pt x="4364" y="2448"/>
                </a:lnTo>
                <a:lnTo>
                  <a:pt x="4203" y="3019"/>
                </a:lnTo>
                <a:cubicBezTo>
                  <a:pt x="4198" y="3038"/>
                  <a:pt x="4198" y="3058"/>
                  <a:pt x="4203" y="3077"/>
                </a:cubicBezTo>
                <a:lnTo>
                  <a:pt x="4364" y="3637"/>
                </a:lnTo>
                <a:lnTo>
                  <a:pt x="3898" y="4003"/>
                </a:lnTo>
                <a:cubicBezTo>
                  <a:pt x="3883" y="4016"/>
                  <a:pt x="3871" y="4032"/>
                  <a:pt x="3864" y="4051"/>
                </a:cubicBezTo>
                <a:lnTo>
                  <a:pt x="3666" y="4597"/>
                </a:lnTo>
                <a:lnTo>
                  <a:pt x="3503" y="4601"/>
                </a:lnTo>
                <a:cubicBezTo>
                  <a:pt x="3444" y="4602"/>
                  <a:pt x="3397" y="4651"/>
                  <a:pt x="3398" y="4710"/>
                </a:cubicBezTo>
                <a:cubicBezTo>
                  <a:pt x="3400" y="4768"/>
                  <a:pt x="3447" y="4814"/>
                  <a:pt x="3505" y="4814"/>
                </a:cubicBezTo>
                <a:cubicBezTo>
                  <a:pt x="3506" y="4814"/>
                  <a:pt x="3507" y="4814"/>
                  <a:pt x="3507" y="4814"/>
                </a:cubicBezTo>
                <a:lnTo>
                  <a:pt x="3744" y="4809"/>
                </a:lnTo>
                <a:cubicBezTo>
                  <a:pt x="3788" y="4808"/>
                  <a:pt x="3827" y="4780"/>
                  <a:pt x="3842" y="4738"/>
                </a:cubicBezTo>
                <a:lnTo>
                  <a:pt x="4054" y="4152"/>
                </a:lnTo>
                <a:lnTo>
                  <a:pt x="4435" y="3852"/>
                </a:lnTo>
                <a:lnTo>
                  <a:pt x="4511" y="4071"/>
                </a:lnTo>
                <a:cubicBezTo>
                  <a:pt x="4531" y="4127"/>
                  <a:pt x="4592" y="4156"/>
                  <a:pt x="4647" y="4137"/>
                </a:cubicBezTo>
                <a:cubicBezTo>
                  <a:pt x="4703" y="4117"/>
                  <a:pt x="4732" y="4057"/>
                  <a:pt x="4713" y="4001"/>
                </a:cubicBezTo>
                <a:lnTo>
                  <a:pt x="4643" y="3802"/>
                </a:lnTo>
                <a:lnTo>
                  <a:pt x="4853" y="3826"/>
                </a:lnTo>
                <a:cubicBezTo>
                  <a:pt x="4912" y="3833"/>
                  <a:pt x="4964" y="3791"/>
                  <a:pt x="4971" y="3732"/>
                </a:cubicBezTo>
                <a:cubicBezTo>
                  <a:pt x="4978" y="3674"/>
                  <a:pt x="4936" y="3621"/>
                  <a:pt x="4878" y="3614"/>
                </a:cubicBezTo>
                <a:lnTo>
                  <a:pt x="4569" y="3578"/>
                </a:lnTo>
                <a:lnTo>
                  <a:pt x="4417" y="3048"/>
                </a:lnTo>
                <a:lnTo>
                  <a:pt x="4570" y="2506"/>
                </a:lnTo>
                <a:lnTo>
                  <a:pt x="4878" y="2470"/>
                </a:lnTo>
                <a:cubicBezTo>
                  <a:pt x="4936" y="2463"/>
                  <a:pt x="4978" y="2411"/>
                  <a:pt x="4971" y="2352"/>
                </a:cubicBezTo>
                <a:cubicBezTo>
                  <a:pt x="4964" y="2294"/>
                  <a:pt x="4912" y="2252"/>
                  <a:pt x="4853" y="2258"/>
                </a:cubicBezTo>
                <a:lnTo>
                  <a:pt x="4643" y="2283"/>
                </a:lnTo>
                <a:lnTo>
                  <a:pt x="4713" y="2083"/>
                </a:lnTo>
                <a:cubicBezTo>
                  <a:pt x="4732" y="2028"/>
                  <a:pt x="4703" y="1967"/>
                  <a:pt x="4647" y="1947"/>
                </a:cubicBezTo>
                <a:cubicBezTo>
                  <a:pt x="4592" y="1928"/>
                  <a:pt x="4531" y="1957"/>
                  <a:pt x="4511" y="2013"/>
                </a:cubicBezTo>
                <a:lnTo>
                  <a:pt x="4435" y="2233"/>
                </a:lnTo>
                <a:lnTo>
                  <a:pt x="4060" y="1941"/>
                </a:lnTo>
                <a:lnTo>
                  <a:pt x="3866" y="1412"/>
                </a:lnTo>
                <a:lnTo>
                  <a:pt x="4093" y="1200"/>
                </a:lnTo>
                <a:cubicBezTo>
                  <a:pt x="4136" y="1160"/>
                  <a:pt x="4138" y="1092"/>
                  <a:pt x="4098" y="1049"/>
                </a:cubicBezTo>
                <a:cubicBezTo>
                  <a:pt x="4058" y="1006"/>
                  <a:pt x="3990" y="1004"/>
                  <a:pt x="3947" y="1044"/>
                </a:cubicBezTo>
                <a:lnTo>
                  <a:pt x="3701" y="1274"/>
                </a:lnTo>
                <a:lnTo>
                  <a:pt x="3091" y="1254"/>
                </a:lnTo>
                <a:cubicBezTo>
                  <a:pt x="3032" y="1252"/>
                  <a:pt x="2983" y="1298"/>
                  <a:pt x="2981" y="1357"/>
                </a:cubicBezTo>
                <a:close/>
                <a:moveTo>
                  <a:pt x="1839" y="507"/>
                </a:moveTo>
                <a:cubicBezTo>
                  <a:pt x="1825" y="484"/>
                  <a:pt x="1821" y="457"/>
                  <a:pt x="1827" y="431"/>
                </a:cubicBezTo>
                <a:lnTo>
                  <a:pt x="1830" y="416"/>
                </a:lnTo>
                <a:cubicBezTo>
                  <a:pt x="1840" y="369"/>
                  <a:pt x="1880" y="335"/>
                  <a:pt x="1927" y="332"/>
                </a:cubicBezTo>
                <a:lnTo>
                  <a:pt x="2214" y="313"/>
                </a:lnTo>
                <a:lnTo>
                  <a:pt x="2455" y="37"/>
                </a:lnTo>
                <a:cubicBezTo>
                  <a:pt x="2475" y="13"/>
                  <a:pt x="2504" y="0"/>
                  <a:pt x="2535" y="0"/>
                </a:cubicBezTo>
                <a:cubicBezTo>
                  <a:pt x="2566" y="0"/>
                  <a:pt x="2595" y="13"/>
                  <a:pt x="2615" y="36"/>
                </a:cubicBezTo>
                <a:lnTo>
                  <a:pt x="2861" y="315"/>
                </a:lnTo>
                <a:lnTo>
                  <a:pt x="3142" y="332"/>
                </a:lnTo>
                <a:cubicBezTo>
                  <a:pt x="3190" y="334"/>
                  <a:pt x="3230" y="369"/>
                  <a:pt x="3241" y="415"/>
                </a:cubicBezTo>
                <a:lnTo>
                  <a:pt x="3244" y="431"/>
                </a:lnTo>
                <a:cubicBezTo>
                  <a:pt x="3250" y="457"/>
                  <a:pt x="3245" y="484"/>
                  <a:pt x="3232" y="507"/>
                </a:cubicBezTo>
                <a:lnTo>
                  <a:pt x="2627" y="1533"/>
                </a:lnTo>
                <a:cubicBezTo>
                  <a:pt x="2608" y="1565"/>
                  <a:pt x="2573" y="1585"/>
                  <a:pt x="2535" y="1585"/>
                </a:cubicBezTo>
                <a:cubicBezTo>
                  <a:pt x="2498" y="1585"/>
                  <a:pt x="2463" y="1565"/>
                  <a:pt x="2443" y="1533"/>
                </a:cubicBezTo>
                <a:lnTo>
                  <a:pt x="1839" y="507"/>
                </a:lnTo>
                <a:close/>
                <a:moveTo>
                  <a:pt x="2102" y="534"/>
                </a:moveTo>
                <a:lnTo>
                  <a:pt x="2535" y="1269"/>
                </a:lnTo>
                <a:lnTo>
                  <a:pt x="2967" y="535"/>
                </a:lnTo>
                <a:lnTo>
                  <a:pt x="2804" y="526"/>
                </a:lnTo>
                <a:cubicBezTo>
                  <a:pt x="2776" y="524"/>
                  <a:pt x="2749" y="511"/>
                  <a:pt x="2731" y="490"/>
                </a:cubicBezTo>
                <a:lnTo>
                  <a:pt x="2536" y="269"/>
                </a:lnTo>
                <a:lnTo>
                  <a:pt x="2346" y="487"/>
                </a:lnTo>
                <a:cubicBezTo>
                  <a:pt x="2327" y="508"/>
                  <a:pt x="2301" y="521"/>
                  <a:pt x="2272" y="523"/>
                </a:cubicBezTo>
                <a:lnTo>
                  <a:pt x="2102" y="534"/>
                </a:lnTo>
                <a:close/>
                <a:moveTo>
                  <a:pt x="193" y="3614"/>
                </a:moveTo>
                <a:cubicBezTo>
                  <a:pt x="134" y="3621"/>
                  <a:pt x="93" y="3674"/>
                  <a:pt x="99" y="3732"/>
                </a:cubicBezTo>
                <a:cubicBezTo>
                  <a:pt x="106" y="3791"/>
                  <a:pt x="159" y="3833"/>
                  <a:pt x="218" y="3826"/>
                </a:cubicBezTo>
                <a:lnTo>
                  <a:pt x="427" y="3802"/>
                </a:lnTo>
                <a:lnTo>
                  <a:pt x="358" y="4001"/>
                </a:lnTo>
                <a:cubicBezTo>
                  <a:pt x="338" y="4057"/>
                  <a:pt x="368" y="4117"/>
                  <a:pt x="423" y="4137"/>
                </a:cubicBezTo>
                <a:cubicBezTo>
                  <a:pt x="479" y="4156"/>
                  <a:pt x="540" y="4127"/>
                  <a:pt x="559" y="4071"/>
                </a:cubicBezTo>
                <a:lnTo>
                  <a:pt x="636" y="3852"/>
                </a:lnTo>
                <a:lnTo>
                  <a:pt x="1010" y="4144"/>
                </a:lnTo>
                <a:lnTo>
                  <a:pt x="1229" y="4739"/>
                </a:lnTo>
                <a:cubicBezTo>
                  <a:pt x="1244" y="4780"/>
                  <a:pt x="1283" y="4808"/>
                  <a:pt x="1327" y="4809"/>
                </a:cubicBezTo>
                <a:lnTo>
                  <a:pt x="1579" y="4814"/>
                </a:lnTo>
                <a:cubicBezTo>
                  <a:pt x="1579" y="4814"/>
                  <a:pt x="1580" y="4814"/>
                  <a:pt x="1581" y="4814"/>
                </a:cubicBezTo>
                <a:cubicBezTo>
                  <a:pt x="1639" y="4814"/>
                  <a:pt x="1686" y="4768"/>
                  <a:pt x="1688" y="4710"/>
                </a:cubicBezTo>
                <a:cubicBezTo>
                  <a:pt x="1689" y="4651"/>
                  <a:pt x="1642" y="4602"/>
                  <a:pt x="1583" y="4601"/>
                </a:cubicBezTo>
                <a:lnTo>
                  <a:pt x="1404" y="4597"/>
                </a:lnTo>
                <a:lnTo>
                  <a:pt x="1200" y="4041"/>
                </a:lnTo>
                <a:cubicBezTo>
                  <a:pt x="1193" y="4023"/>
                  <a:pt x="1181" y="4006"/>
                  <a:pt x="1165" y="3994"/>
                </a:cubicBezTo>
                <a:lnTo>
                  <a:pt x="706" y="3636"/>
                </a:lnTo>
                <a:lnTo>
                  <a:pt x="868" y="3066"/>
                </a:lnTo>
                <a:cubicBezTo>
                  <a:pt x="873" y="3046"/>
                  <a:pt x="873" y="3026"/>
                  <a:pt x="867" y="3007"/>
                </a:cubicBezTo>
                <a:lnTo>
                  <a:pt x="706" y="2448"/>
                </a:lnTo>
                <a:lnTo>
                  <a:pt x="1172" y="2081"/>
                </a:lnTo>
                <a:cubicBezTo>
                  <a:pt x="1188" y="2069"/>
                  <a:pt x="1200" y="2052"/>
                  <a:pt x="1207" y="2033"/>
                </a:cubicBezTo>
                <a:lnTo>
                  <a:pt x="1405" y="1486"/>
                </a:lnTo>
                <a:lnTo>
                  <a:pt x="1998" y="1463"/>
                </a:lnTo>
                <a:cubicBezTo>
                  <a:pt x="2057" y="1461"/>
                  <a:pt x="2102" y="1412"/>
                  <a:pt x="2100" y="1353"/>
                </a:cubicBezTo>
                <a:cubicBezTo>
                  <a:pt x="2098" y="1294"/>
                  <a:pt x="2048" y="1248"/>
                  <a:pt x="1989" y="1250"/>
                </a:cubicBezTo>
                <a:lnTo>
                  <a:pt x="1370" y="1274"/>
                </a:lnTo>
                <a:lnTo>
                  <a:pt x="1124" y="1044"/>
                </a:lnTo>
                <a:cubicBezTo>
                  <a:pt x="1081" y="1004"/>
                  <a:pt x="1013" y="1006"/>
                  <a:pt x="973" y="1049"/>
                </a:cubicBezTo>
                <a:cubicBezTo>
                  <a:pt x="933" y="1092"/>
                  <a:pt x="935" y="1160"/>
                  <a:pt x="978" y="1200"/>
                </a:cubicBezTo>
                <a:lnTo>
                  <a:pt x="1205" y="1412"/>
                </a:lnTo>
                <a:lnTo>
                  <a:pt x="1016" y="1932"/>
                </a:lnTo>
                <a:lnTo>
                  <a:pt x="635" y="2232"/>
                </a:lnTo>
                <a:lnTo>
                  <a:pt x="559" y="2013"/>
                </a:lnTo>
                <a:cubicBezTo>
                  <a:pt x="540" y="1958"/>
                  <a:pt x="479" y="1928"/>
                  <a:pt x="423" y="1948"/>
                </a:cubicBezTo>
                <a:cubicBezTo>
                  <a:pt x="368" y="1967"/>
                  <a:pt x="338" y="2028"/>
                  <a:pt x="358" y="2083"/>
                </a:cubicBezTo>
                <a:lnTo>
                  <a:pt x="427" y="2283"/>
                </a:lnTo>
                <a:lnTo>
                  <a:pt x="218" y="2258"/>
                </a:lnTo>
                <a:cubicBezTo>
                  <a:pt x="159" y="2252"/>
                  <a:pt x="106" y="2294"/>
                  <a:pt x="99" y="2352"/>
                </a:cubicBezTo>
                <a:cubicBezTo>
                  <a:pt x="93" y="2411"/>
                  <a:pt x="134" y="2464"/>
                  <a:pt x="193" y="2470"/>
                </a:cubicBezTo>
                <a:lnTo>
                  <a:pt x="501" y="2506"/>
                </a:lnTo>
                <a:lnTo>
                  <a:pt x="654" y="3037"/>
                </a:lnTo>
                <a:lnTo>
                  <a:pt x="501" y="3579"/>
                </a:lnTo>
                <a:lnTo>
                  <a:pt x="193" y="3614"/>
                </a:lnTo>
                <a:close/>
                <a:moveTo>
                  <a:pt x="1631" y="3852"/>
                </a:moveTo>
                <a:lnTo>
                  <a:pt x="2042" y="4206"/>
                </a:lnTo>
                <a:lnTo>
                  <a:pt x="2225" y="4758"/>
                </a:lnTo>
                <a:cubicBezTo>
                  <a:pt x="2240" y="4802"/>
                  <a:pt x="2281" y="4831"/>
                  <a:pt x="2326" y="4831"/>
                </a:cubicBezTo>
                <a:cubicBezTo>
                  <a:pt x="2337" y="4831"/>
                  <a:pt x="2348" y="4829"/>
                  <a:pt x="2360" y="4825"/>
                </a:cubicBezTo>
                <a:cubicBezTo>
                  <a:pt x="2415" y="4807"/>
                  <a:pt x="2446" y="4746"/>
                  <a:pt x="2427" y="4691"/>
                </a:cubicBezTo>
                <a:lnTo>
                  <a:pt x="2235" y="4111"/>
                </a:lnTo>
                <a:cubicBezTo>
                  <a:pt x="2229" y="4093"/>
                  <a:pt x="2218" y="4076"/>
                  <a:pt x="2203" y="4064"/>
                </a:cubicBezTo>
                <a:lnTo>
                  <a:pt x="1821" y="3733"/>
                </a:lnTo>
                <a:lnTo>
                  <a:pt x="1956" y="3203"/>
                </a:lnTo>
                <a:cubicBezTo>
                  <a:pt x="1961" y="3185"/>
                  <a:pt x="1961" y="3167"/>
                  <a:pt x="1956" y="3150"/>
                </a:cubicBezTo>
                <a:lnTo>
                  <a:pt x="1821" y="2630"/>
                </a:lnTo>
                <a:lnTo>
                  <a:pt x="2209" y="2291"/>
                </a:lnTo>
                <a:cubicBezTo>
                  <a:pt x="2224" y="2278"/>
                  <a:pt x="2234" y="2262"/>
                  <a:pt x="2240" y="2244"/>
                </a:cubicBezTo>
                <a:lnTo>
                  <a:pt x="2328" y="1977"/>
                </a:lnTo>
                <a:cubicBezTo>
                  <a:pt x="2346" y="1921"/>
                  <a:pt x="2315" y="1861"/>
                  <a:pt x="2259" y="1842"/>
                </a:cubicBezTo>
                <a:cubicBezTo>
                  <a:pt x="2203" y="1824"/>
                  <a:pt x="2143" y="1855"/>
                  <a:pt x="2125" y="1911"/>
                </a:cubicBezTo>
                <a:lnTo>
                  <a:pt x="2047" y="2149"/>
                </a:lnTo>
                <a:lnTo>
                  <a:pt x="1631" y="2512"/>
                </a:lnTo>
                <a:cubicBezTo>
                  <a:pt x="1600" y="2539"/>
                  <a:pt x="1588" y="2580"/>
                  <a:pt x="1598" y="2619"/>
                </a:cubicBezTo>
                <a:lnTo>
                  <a:pt x="1743" y="3177"/>
                </a:lnTo>
                <a:lnTo>
                  <a:pt x="1598" y="3744"/>
                </a:lnTo>
                <a:cubicBezTo>
                  <a:pt x="1588" y="3784"/>
                  <a:pt x="1601" y="3825"/>
                  <a:pt x="1631" y="3852"/>
                </a:cubicBezTo>
                <a:close/>
              </a:path>
            </a:pathLst>
          </a:custGeom>
          <a:solidFill>
            <a:schemeClr val="bg1"/>
          </a:solidFill>
          <a:ln>
            <a:noFill/>
          </a:ln>
        </p:spPr>
        <p:txBody>
          <a:bodyPr/>
          <a:lstStyle/>
          <a:p>
            <a:endParaRPr lang="zh-CN" altLang="en-US" sz="2000">
              <a:ea typeface="微软雅黑" panose="020B0503020204020204" pitchFamily="34" charset="-122"/>
            </a:endParaRPr>
          </a:p>
        </p:txBody>
      </p:sp>
      <p:sp>
        <p:nvSpPr>
          <p:cNvPr id="39" name="cactus_90946"/>
          <p:cNvSpPr>
            <a:spLocks noChangeAspect="1"/>
          </p:cNvSpPr>
          <p:nvPr/>
        </p:nvSpPr>
        <p:spPr bwMode="auto">
          <a:xfrm>
            <a:off x="7038696" y="2569836"/>
            <a:ext cx="609685" cy="587833"/>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 name="T114" fmla="*/ 372171 w 604011"/>
              <a:gd name="T115"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59" h="5561">
                <a:moveTo>
                  <a:pt x="3160" y="2724"/>
                </a:moveTo>
                <a:lnTo>
                  <a:pt x="3160" y="2211"/>
                </a:lnTo>
                <a:cubicBezTo>
                  <a:pt x="3160" y="2158"/>
                  <a:pt x="3149" y="2107"/>
                  <a:pt x="3126" y="2060"/>
                </a:cubicBezTo>
                <a:cubicBezTo>
                  <a:pt x="3107" y="2020"/>
                  <a:pt x="3124" y="1972"/>
                  <a:pt x="3164" y="1953"/>
                </a:cubicBezTo>
                <a:cubicBezTo>
                  <a:pt x="3204" y="1934"/>
                  <a:pt x="3251" y="1951"/>
                  <a:pt x="3271" y="1991"/>
                </a:cubicBezTo>
                <a:cubicBezTo>
                  <a:pt x="3304" y="2060"/>
                  <a:pt x="3320" y="2134"/>
                  <a:pt x="3320" y="2211"/>
                </a:cubicBezTo>
                <a:lnTo>
                  <a:pt x="3320" y="2724"/>
                </a:lnTo>
                <a:cubicBezTo>
                  <a:pt x="3320" y="2768"/>
                  <a:pt x="3285" y="2804"/>
                  <a:pt x="3240" y="2804"/>
                </a:cubicBezTo>
                <a:cubicBezTo>
                  <a:pt x="3196" y="2804"/>
                  <a:pt x="3160" y="2768"/>
                  <a:pt x="3160" y="2724"/>
                </a:cubicBezTo>
                <a:close/>
                <a:moveTo>
                  <a:pt x="4475" y="3018"/>
                </a:moveTo>
                <a:lnTo>
                  <a:pt x="4475" y="3376"/>
                </a:lnTo>
                <a:cubicBezTo>
                  <a:pt x="4475" y="3421"/>
                  <a:pt x="4511" y="3456"/>
                  <a:pt x="4555" y="3456"/>
                </a:cubicBezTo>
                <a:cubicBezTo>
                  <a:pt x="4599" y="3456"/>
                  <a:pt x="4635" y="3421"/>
                  <a:pt x="4635" y="3376"/>
                </a:cubicBezTo>
                <a:lnTo>
                  <a:pt x="4635" y="3018"/>
                </a:lnTo>
                <a:cubicBezTo>
                  <a:pt x="4635" y="2961"/>
                  <a:pt x="4622" y="2905"/>
                  <a:pt x="4598" y="2854"/>
                </a:cubicBezTo>
                <a:cubicBezTo>
                  <a:pt x="4579" y="2814"/>
                  <a:pt x="4531" y="2797"/>
                  <a:pt x="4491" y="2816"/>
                </a:cubicBezTo>
                <a:cubicBezTo>
                  <a:pt x="4451" y="2835"/>
                  <a:pt x="4434" y="2883"/>
                  <a:pt x="4453" y="2923"/>
                </a:cubicBezTo>
                <a:cubicBezTo>
                  <a:pt x="4468" y="2953"/>
                  <a:pt x="4475" y="2985"/>
                  <a:pt x="4475" y="3018"/>
                </a:cubicBezTo>
                <a:close/>
                <a:moveTo>
                  <a:pt x="1772" y="2929"/>
                </a:moveTo>
                <a:cubicBezTo>
                  <a:pt x="1731" y="2915"/>
                  <a:pt x="1685" y="2937"/>
                  <a:pt x="1671" y="2979"/>
                </a:cubicBezTo>
                <a:cubicBezTo>
                  <a:pt x="1656" y="3020"/>
                  <a:pt x="1678" y="3066"/>
                  <a:pt x="1720" y="3080"/>
                </a:cubicBezTo>
                <a:cubicBezTo>
                  <a:pt x="1770" y="3098"/>
                  <a:pt x="1814" y="3125"/>
                  <a:pt x="1852" y="3162"/>
                </a:cubicBezTo>
                <a:lnTo>
                  <a:pt x="2216" y="3523"/>
                </a:lnTo>
                <a:cubicBezTo>
                  <a:pt x="2232" y="3539"/>
                  <a:pt x="2252" y="3546"/>
                  <a:pt x="2273" y="3546"/>
                </a:cubicBezTo>
                <a:cubicBezTo>
                  <a:pt x="2293" y="3546"/>
                  <a:pt x="2314" y="3538"/>
                  <a:pt x="2330" y="3523"/>
                </a:cubicBezTo>
                <a:cubicBezTo>
                  <a:pt x="2361" y="3491"/>
                  <a:pt x="2360" y="3441"/>
                  <a:pt x="2329" y="3410"/>
                </a:cubicBezTo>
                <a:lnTo>
                  <a:pt x="1964" y="3049"/>
                </a:lnTo>
                <a:cubicBezTo>
                  <a:pt x="1909" y="2995"/>
                  <a:pt x="1845" y="2954"/>
                  <a:pt x="1772" y="2929"/>
                </a:cubicBezTo>
                <a:close/>
                <a:moveTo>
                  <a:pt x="4271" y="3998"/>
                </a:moveTo>
                <a:cubicBezTo>
                  <a:pt x="4227" y="3995"/>
                  <a:pt x="4189" y="4029"/>
                  <a:pt x="4186" y="4073"/>
                </a:cubicBezTo>
                <a:cubicBezTo>
                  <a:pt x="4183" y="4125"/>
                  <a:pt x="4168" y="4176"/>
                  <a:pt x="4143" y="4222"/>
                </a:cubicBezTo>
                <a:lnTo>
                  <a:pt x="3895" y="4671"/>
                </a:lnTo>
                <a:cubicBezTo>
                  <a:pt x="3874" y="4710"/>
                  <a:pt x="3888" y="4758"/>
                  <a:pt x="3926" y="4780"/>
                </a:cubicBezTo>
                <a:cubicBezTo>
                  <a:pt x="3939" y="4787"/>
                  <a:pt x="3952" y="4790"/>
                  <a:pt x="3965" y="4790"/>
                </a:cubicBezTo>
                <a:cubicBezTo>
                  <a:pt x="3993" y="4790"/>
                  <a:pt x="4020" y="4775"/>
                  <a:pt x="4035" y="4748"/>
                </a:cubicBezTo>
                <a:lnTo>
                  <a:pt x="4283" y="4299"/>
                </a:lnTo>
                <a:cubicBezTo>
                  <a:pt x="4320" y="4232"/>
                  <a:pt x="4341" y="4159"/>
                  <a:pt x="4346" y="4082"/>
                </a:cubicBezTo>
                <a:cubicBezTo>
                  <a:pt x="4348" y="4038"/>
                  <a:pt x="4315" y="4000"/>
                  <a:pt x="4271" y="3998"/>
                </a:cubicBezTo>
                <a:close/>
                <a:moveTo>
                  <a:pt x="3931" y="3439"/>
                </a:moveTo>
                <a:cubicBezTo>
                  <a:pt x="3928" y="3415"/>
                  <a:pt x="3926" y="3390"/>
                  <a:pt x="3926" y="3365"/>
                </a:cubicBezTo>
                <a:lnTo>
                  <a:pt x="3926" y="2913"/>
                </a:lnTo>
                <a:cubicBezTo>
                  <a:pt x="3926" y="2753"/>
                  <a:pt x="4004" y="2610"/>
                  <a:pt x="4123" y="2521"/>
                </a:cubicBezTo>
                <a:cubicBezTo>
                  <a:pt x="4112" y="2485"/>
                  <a:pt x="4107" y="2447"/>
                  <a:pt x="4107" y="2409"/>
                </a:cubicBezTo>
                <a:lnTo>
                  <a:pt x="4107" y="1803"/>
                </a:lnTo>
                <a:cubicBezTo>
                  <a:pt x="4107" y="1646"/>
                  <a:pt x="4210" y="1512"/>
                  <a:pt x="4353" y="1467"/>
                </a:cubicBezTo>
                <a:lnTo>
                  <a:pt x="4353" y="1272"/>
                </a:lnTo>
                <a:cubicBezTo>
                  <a:pt x="4353" y="1213"/>
                  <a:pt x="4401" y="1165"/>
                  <a:pt x="4459" y="1165"/>
                </a:cubicBezTo>
                <a:cubicBezTo>
                  <a:pt x="4518" y="1165"/>
                  <a:pt x="4566" y="1213"/>
                  <a:pt x="4566" y="1272"/>
                </a:cubicBezTo>
                <a:lnTo>
                  <a:pt x="4566" y="1452"/>
                </a:lnTo>
                <a:cubicBezTo>
                  <a:pt x="4744" y="1470"/>
                  <a:pt x="4883" y="1621"/>
                  <a:pt x="4883" y="1803"/>
                </a:cubicBezTo>
                <a:lnTo>
                  <a:pt x="4883" y="2409"/>
                </a:lnTo>
                <a:cubicBezTo>
                  <a:pt x="4883" y="2459"/>
                  <a:pt x="4873" y="2508"/>
                  <a:pt x="4855" y="2553"/>
                </a:cubicBezTo>
                <a:cubicBezTo>
                  <a:pt x="4953" y="2643"/>
                  <a:pt x="5014" y="2771"/>
                  <a:pt x="5014" y="2913"/>
                </a:cubicBezTo>
                <a:lnTo>
                  <a:pt x="5014" y="3276"/>
                </a:lnTo>
                <a:lnTo>
                  <a:pt x="5085" y="3239"/>
                </a:lnTo>
                <a:cubicBezTo>
                  <a:pt x="5137" y="3212"/>
                  <a:pt x="5202" y="3232"/>
                  <a:pt x="5229" y="3284"/>
                </a:cubicBezTo>
                <a:cubicBezTo>
                  <a:pt x="5256" y="3337"/>
                  <a:pt x="5236" y="3401"/>
                  <a:pt x="5184" y="3428"/>
                </a:cubicBezTo>
                <a:lnTo>
                  <a:pt x="4988" y="3530"/>
                </a:lnTo>
                <a:cubicBezTo>
                  <a:pt x="4947" y="3658"/>
                  <a:pt x="4860" y="3766"/>
                  <a:pt x="4746" y="3833"/>
                </a:cubicBezTo>
                <a:cubicBezTo>
                  <a:pt x="4807" y="3986"/>
                  <a:pt x="4800" y="4159"/>
                  <a:pt x="4721" y="4308"/>
                </a:cubicBezTo>
                <a:lnTo>
                  <a:pt x="4484" y="4759"/>
                </a:lnTo>
                <a:cubicBezTo>
                  <a:pt x="4456" y="4812"/>
                  <a:pt x="4392" y="4832"/>
                  <a:pt x="4339" y="4804"/>
                </a:cubicBezTo>
                <a:cubicBezTo>
                  <a:pt x="4287" y="4777"/>
                  <a:pt x="4267" y="4712"/>
                  <a:pt x="4295" y="4660"/>
                </a:cubicBezTo>
                <a:lnTo>
                  <a:pt x="4533" y="4208"/>
                </a:lnTo>
                <a:cubicBezTo>
                  <a:pt x="4583" y="4113"/>
                  <a:pt x="4586" y="4001"/>
                  <a:pt x="4545" y="3904"/>
                </a:cubicBezTo>
                <a:cubicBezTo>
                  <a:pt x="4520" y="3907"/>
                  <a:pt x="4495" y="3909"/>
                  <a:pt x="4470" y="3909"/>
                </a:cubicBezTo>
                <a:cubicBezTo>
                  <a:pt x="4270" y="3909"/>
                  <a:pt x="4095" y="3801"/>
                  <a:pt x="4001" y="3640"/>
                </a:cubicBezTo>
                <a:cubicBezTo>
                  <a:pt x="3909" y="3667"/>
                  <a:pt x="3832" y="3729"/>
                  <a:pt x="3786" y="3815"/>
                </a:cubicBezTo>
                <a:lnTo>
                  <a:pt x="3532" y="4298"/>
                </a:lnTo>
                <a:cubicBezTo>
                  <a:pt x="3472" y="4413"/>
                  <a:pt x="3467" y="4547"/>
                  <a:pt x="3520" y="4667"/>
                </a:cubicBezTo>
                <a:cubicBezTo>
                  <a:pt x="3544" y="4720"/>
                  <a:pt x="3520" y="4783"/>
                  <a:pt x="3466" y="4807"/>
                </a:cubicBezTo>
                <a:cubicBezTo>
                  <a:pt x="3452" y="4814"/>
                  <a:pt x="3437" y="4816"/>
                  <a:pt x="3423" y="4816"/>
                </a:cubicBezTo>
                <a:cubicBezTo>
                  <a:pt x="3382" y="4816"/>
                  <a:pt x="3343" y="4793"/>
                  <a:pt x="3325" y="4753"/>
                </a:cubicBezTo>
                <a:cubicBezTo>
                  <a:pt x="3246" y="4574"/>
                  <a:pt x="3252" y="4372"/>
                  <a:pt x="3343" y="4199"/>
                </a:cubicBezTo>
                <a:lnTo>
                  <a:pt x="3598" y="3716"/>
                </a:lnTo>
                <a:cubicBezTo>
                  <a:pt x="3669" y="3581"/>
                  <a:pt x="3789" y="3483"/>
                  <a:pt x="3931" y="3439"/>
                </a:cubicBezTo>
                <a:close/>
                <a:moveTo>
                  <a:pt x="4322" y="2433"/>
                </a:moveTo>
                <a:cubicBezTo>
                  <a:pt x="4352" y="2428"/>
                  <a:pt x="4383" y="2425"/>
                  <a:pt x="4415" y="2425"/>
                </a:cubicBezTo>
                <a:lnTo>
                  <a:pt x="4525" y="2425"/>
                </a:lnTo>
                <a:cubicBezTo>
                  <a:pt x="4574" y="2425"/>
                  <a:pt x="4621" y="2432"/>
                  <a:pt x="4666" y="2445"/>
                </a:cubicBezTo>
                <a:cubicBezTo>
                  <a:pt x="4669" y="2434"/>
                  <a:pt x="4670" y="1803"/>
                  <a:pt x="4670" y="1803"/>
                </a:cubicBezTo>
                <a:cubicBezTo>
                  <a:pt x="4670" y="1726"/>
                  <a:pt x="4607" y="1664"/>
                  <a:pt x="4530" y="1664"/>
                </a:cubicBezTo>
                <a:lnTo>
                  <a:pt x="4459" y="1664"/>
                </a:lnTo>
                <a:cubicBezTo>
                  <a:pt x="4383" y="1664"/>
                  <a:pt x="4320" y="1726"/>
                  <a:pt x="4320" y="1803"/>
                </a:cubicBezTo>
                <a:cubicBezTo>
                  <a:pt x="4320" y="1803"/>
                  <a:pt x="4321" y="2425"/>
                  <a:pt x="4322" y="2433"/>
                </a:cubicBezTo>
                <a:close/>
                <a:moveTo>
                  <a:pt x="4139" y="3365"/>
                </a:moveTo>
                <a:cubicBezTo>
                  <a:pt x="4139" y="3428"/>
                  <a:pt x="4162" y="3485"/>
                  <a:pt x="4163" y="3488"/>
                </a:cubicBezTo>
                <a:cubicBezTo>
                  <a:pt x="4212" y="3610"/>
                  <a:pt x="4331" y="3696"/>
                  <a:pt x="4470" y="3696"/>
                </a:cubicBezTo>
                <a:cubicBezTo>
                  <a:pt x="4502" y="3696"/>
                  <a:pt x="4540" y="3691"/>
                  <a:pt x="4572" y="3679"/>
                </a:cubicBezTo>
                <a:cubicBezTo>
                  <a:pt x="4682" y="3643"/>
                  <a:pt x="4767" y="3552"/>
                  <a:pt x="4792" y="3438"/>
                </a:cubicBezTo>
                <a:cubicBezTo>
                  <a:pt x="4793" y="3436"/>
                  <a:pt x="4800" y="3388"/>
                  <a:pt x="4800" y="3365"/>
                </a:cubicBezTo>
                <a:lnTo>
                  <a:pt x="4800" y="2913"/>
                </a:lnTo>
                <a:cubicBezTo>
                  <a:pt x="4800" y="2814"/>
                  <a:pt x="4747" y="2727"/>
                  <a:pt x="4668" y="2678"/>
                </a:cubicBezTo>
                <a:cubicBezTo>
                  <a:pt x="4664" y="2676"/>
                  <a:pt x="4609" y="2641"/>
                  <a:pt x="4525" y="2638"/>
                </a:cubicBezTo>
                <a:lnTo>
                  <a:pt x="4415" y="2638"/>
                </a:lnTo>
                <a:cubicBezTo>
                  <a:pt x="4363" y="2638"/>
                  <a:pt x="4302" y="2662"/>
                  <a:pt x="4298" y="2664"/>
                </a:cubicBezTo>
                <a:cubicBezTo>
                  <a:pt x="4204" y="2708"/>
                  <a:pt x="4139" y="2803"/>
                  <a:pt x="4139" y="2913"/>
                </a:cubicBezTo>
                <a:lnTo>
                  <a:pt x="4139" y="3365"/>
                </a:lnTo>
                <a:close/>
                <a:moveTo>
                  <a:pt x="2158" y="819"/>
                </a:moveTo>
                <a:cubicBezTo>
                  <a:pt x="2185" y="766"/>
                  <a:pt x="2249" y="746"/>
                  <a:pt x="2302" y="773"/>
                </a:cubicBezTo>
                <a:lnTo>
                  <a:pt x="2409" y="829"/>
                </a:lnTo>
                <a:cubicBezTo>
                  <a:pt x="2409" y="829"/>
                  <a:pt x="2412" y="744"/>
                  <a:pt x="2416" y="716"/>
                </a:cubicBezTo>
                <a:cubicBezTo>
                  <a:pt x="2451" y="497"/>
                  <a:pt x="2621" y="322"/>
                  <a:pt x="2837" y="278"/>
                </a:cubicBezTo>
                <a:lnTo>
                  <a:pt x="2837" y="106"/>
                </a:lnTo>
                <a:cubicBezTo>
                  <a:pt x="2837" y="47"/>
                  <a:pt x="2885" y="0"/>
                  <a:pt x="2944" y="0"/>
                </a:cubicBezTo>
                <a:cubicBezTo>
                  <a:pt x="3003" y="0"/>
                  <a:pt x="3050" y="47"/>
                  <a:pt x="3050" y="106"/>
                </a:cubicBezTo>
                <a:lnTo>
                  <a:pt x="3050" y="267"/>
                </a:lnTo>
                <a:cubicBezTo>
                  <a:pt x="3050" y="267"/>
                  <a:pt x="3121" y="269"/>
                  <a:pt x="3147" y="273"/>
                </a:cubicBezTo>
                <a:cubicBezTo>
                  <a:pt x="3258" y="290"/>
                  <a:pt x="3358" y="340"/>
                  <a:pt x="3435" y="414"/>
                </a:cubicBezTo>
                <a:lnTo>
                  <a:pt x="3599" y="329"/>
                </a:lnTo>
                <a:cubicBezTo>
                  <a:pt x="3651" y="302"/>
                  <a:pt x="3716" y="322"/>
                  <a:pt x="3743" y="374"/>
                </a:cubicBezTo>
                <a:cubicBezTo>
                  <a:pt x="3770" y="427"/>
                  <a:pt x="3750" y="491"/>
                  <a:pt x="3697" y="518"/>
                </a:cubicBezTo>
                <a:lnTo>
                  <a:pt x="3559" y="591"/>
                </a:lnTo>
                <a:cubicBezTo>
                  <a:pt x="3587" y="655"/>
                  <a:pt x="3602" y="727"/>
                  <a:pt x="3602" y="802"/>
                </a:cubicBezTo>
                <a:lnTo>
                  <a:pt x="3602" y="1204"/>
                </a:lnTo>
                <a:lnTo>
                  <a:pt x="3678" y="1165"/>
                </a:lnTo>
                <a:cubicBezTo>
                  <a:pt x="3730" y="1138"/>
                  <a:pt x="3794" y="1158"/>
                  <a:pt x="3821" y="1210"/>
                </a:cubicBezTo>
                <a:cubicBezTo>
                  <a:pt x="3849" y="1263"/>
                  <a:pt x="3828" y="1327"/>
                  <a:pt x="3776" y="1354"/>
                </a:cubicBezTo>
                <a:lnTo>
                  <a:pt x="3584" y="1454"/>
                </a:lnTo>
                <a:cubicBezTo>
                  <a:pt x="3567" y="1521"/>
                  <a:pt x="3539" y="1583"/>
                  <a:pt x="3500" y="1640"/>
                </a:cubicBezTo>
                <a:cubicBezTo>
                  <a:pt x="3628" y="1755"/>
                  <a:pt x="3709" y="1922"/>
                  <a:pt x="3709" y="2107"/>
                </a:cubicBezTo>
                <a:lnTo>
                  <a:pt x="3709" y="2724"/>
                </a:lnTo>
                <a:cubicBezTo>
                  <a:pt x="3709" y="2887"/>
                  <a:pt x="3652" y="3043"/>
                  <a:pt x="3550" y="3168"/>
                </a:cubicBezTo>
                <a:cubicBezTo>
                  <a:pt x="3591" y="3214"/>
                  <a:pt x="3626" y="3267"/>
                  <a:pt x="3652" y="3325"/>
                </a:cubicBezTo>
                <a:cubicBezTo>
                  <a:pt x="3677" y="3378"/>
                  <a:pt x="3653" y="3441"/>
                  <a:pt x="3600" y="3466"/>
                </a:cubicBezTo>
                <a:cubicBezTo>
                  <a:pt x="3585" y="3473"/>
                  <a:pt x="3570" y="3476"/>
                  <a:pt x="3555" y="3476"/>
                </a:cubicBezTo>
                <a:cubicBezTo>
                  <a:pt x="3515" y="3476"/>
                  <a:pt x="3476" y="3453"/>
                  <a:pt x="3458" y="3413"/>
                </a:cubicBezTo>
                <a:cubicBezTo>
                  <a:pt x="3430" y="3351"/>
                  <a:pt x="3387" y="3298"/>
                  <a:pt x="3335" y="3258"/>
                </a:cubicBezTo>
                <a:cubicBezTo>
                  <a:pt x="3334" y="3257"/>
                  <a:pt x="3333" y="3256"/>
                  <a:pt x="3332" y="3255"/>
                </a:cubicBezTo>
                <a:cubicBezTo>
                  <a:pt x="3261" y="3201"/>
                  <a:pt x="3173" y="3170"/>
                  <a:pt x="3081" y="3170"/>
                </a:cubicBezTo>
                <a:cubicBezTo>
                  <a:pt x="3022" y="3170"/>
                  <a:pt x="2974" y="3122"/>
                  <a:pt x="2974" y="3063"/>
                </a:cubicBezTo>
                <a:cubicBezTo>
                  <a:pt x="2974" y="3004"/>
                  <a:pt x="3022" y="2956"/>
                  <a:pt x="3081" y="2956"/>
                </a:cubicBezTo>
                <a:cubicBezTo>
                  <a:pt x="3189" y="2956"/>
                  <a:pt x="3292" y="2984"/>
                  <a:pt x="3383" y="3035"/>
                </a:cubicBezTo>
                <a:cubicBezTo>
                  <a:pt x="3455" y="2947"/>
                  <a:pt x="3496" y="2838"/>
                  <a:pt x="3496" y="2724"/>
                </a:cubicBezTo>
                <a:lnTo>
                  <a:pt x="3496" y="2107"/>
                </a:lnTo>
                <a:cubicBezTo>
                  <a:pt x="3496" y="1959"/>
                  <a:pt x="3417" y="1828"/>
                  <a:pt x="3299" y="1755"/>
                </a:cubicBezTo>
                <a:cubicBezTo>
                  <a:pt x="3294" y="1752"/>
                  <a:pt x="3202" y="1689"/>
                  <a:pt x="3081" y="1693"/>
                </a:cubicBezTo>
                <a:lnTo>
                  <a:pt x="2930" y="1693"/>
                </a:lnTo>
                <a:cubicBezTo>
                  <a:pt x="2856" y="1693"/>
                  <a:pt x="2752" y="1728"/>
                  <a:pt x="2712" y="1755"/>
                </a:cubicBezTo>
                <a:cubicBezTo>
                  <a:pt x="2594" y="1828"/>
                  <a:pt x="2516" y="1959"/>
                  <a:pt x="2516" y="2107"/>
                </a:cubicBezTo>
                <a:lnTo>
                  <a:pt x="2516" y="2442"/>
                </a:lnTo>
                <a:cubicBezTo>
                  <a:pt x="2516" y="2501"/>
                  <a:pt x="2468" y="2549"/>
                  <a:pt x="2409" y="2549"/>
                </a:cubicBezTo>
                <a:cubicBezTo>
                  <a:pt x="2350" y="2549"/>
                  <a:pt x="2302" y="2501"/>
                  <a:pt x="2302" y="2442"/>
                </a:cubicBezTo>
                <a:lnTo>
                  <a:pt x="2302" y="2107"/>
                </a:lnTo>
                <a:cubicBezTo>
                  <a:pt x="2302" y="1922"/>
                  <a:pt x="2383" y="1755"/>
                  <a:pt x="2511" y="1640"/>
                </a:cubicBezTo>
                <a:cubicBezTo>
                  <a:pt x="2445" y="1543"/>
                  <a:pt x="2409" y="1428"/>
                  <a:pt x="2409" y="1308"/>
                </a:cubicBezTo>
                <a:lnTo>
                  <a:pt x="2409" y="1070"/>
                </a:lnTo>
                <a:lnTo>
                  <a:pt x="2203" y="962"/>
                </a:lnTo>
                <a:cubicBezTo>
                  <a:pt x="2151" y="935"/>
                  <a:pt x="2131" y="871"/>
                  <a:pt x="2158" y="819"/>
                </a:cubicBezTo>
                <a:close/>
                <a:moveTo>
                  <a:pt x="2623" y="1308"/>
                </a:moveTo>
                <a:cubicBezTo>
                  <a:pt x="2623" y="1387"/>
                  <a:pt x="2647" y="1463"/>
                  <a:pt x="2691" y="1526"/>
                </a:cubicBezTo>
                <a:cubicBezTo>
                  <a:pt x="2765" y="1496"/>
                  <a:pt x="2846" y="1479"/>
                  <a:pt x="2930" y="1479"/>
                </a:cubicBezTo>
                <a:lnTo>
                  <a:pt x="3081" y="1479"/>
                </a:lnTo>
                <a:cubicBezTo>
                  <a:pt x="3165" y="1479"/>
                  <a:pt x="3246" y="1496"/>
                  <a:pt x="3320" y="1526"/>
                </a:cubicBezTo>
                <a:cubicBezTo>
                  <a:pt x="3353" y="1480"/>
                  <a:pt x="3385" y="1402"/>
                  <a:pt x="3389" y="1308"/>
                </a:cubicBezTo>
                <a:lnTo>
                  <a:pt x="3389" y="802"/>
                </a:lnTo>
                <a:cubicBezTo>
                  <a:pt x="3389" y="733"/>
                  <a:pt x="3357" y="629"/>
                  <a:pt x="3254" y="540"/>
                </a:cubicBezTo>
                <a:cubicBezTo>
                  <a:pt x="3201" y="502"/>
                  <a:pt x="3137" y="480"/>
                  <a:pt x="3067" y="480"/>
                </a:cubicBezTo>
                <a:lnTo>
                  <a:pt x="2944" y="480"/>
                </a:lnTo>
                <a:cubicBezTo>
                  <a:pt x="2767" y="480"/>
                  <a:pt x="2622" y="625"/>
                  <a:pt x="2622" y="802"/>
                </a:cubicBezTo>
                <a:lnTo>
                  <a:pt x="2622" y="1308"/>
                </a:lnTo>
                <a:lnTo>
                  <a:pt x="2623" y="1308"/>
                </a:lnTo>
                <a:close/>
                <a:moveTo>
                  <a:pt x="5740" y="2070"/>
                </a:moveTo>
                <a:cubicBezTo>
                  <a:pt x="5721" y="1967"/>
                  <a:pt x="5664" y="1879"/>
                  <a:pt x="5579" y="1820"/>
                </a:cubicBezTo>
                <a:cubicBezTo>
                  <a:pt x="5494" y="1762"/>
                  <a:pt x="5391" y="1740"/>
                  <a:pt x="5288" y="1759"/>
                </a:cubicBezTo>
                <a:cubicBezTo>
                  <a:pt x="5186" y="1778"/>
                  <a:pt x="5098" y="1835"/>
                  <a:pt x="5039" y="1921"/>
                </a:cubicBezTo>
                <a:cubicBezTo>
                  <a:pt x="5006" y="1969"/>
                  <a:pt x="5018" y="2036"/>
                  <a:pt x="5067" y="2069"/>
                </a:cubicBezTo>
                <a:cubicBezTo>
                  <a:pt x="5115" y="2102"/>
                  <a:pt x="5182" y="2090"/>
                  <a:pt x="5215" y="2041"/>
                </a:cubicBezTo>
                <a:cubicBezTo>
                  <a:pt x="5241" y="2003"/>
                  <a:pt x="5281" y="1977"/>
                  <a:pt x="5327" y="1969"/>
                </a:cubicBezTo>
                <a:cubicBezTo>
                  <a:pt x="5373" y="1960"/>
                  <a:pt x="5420" y="1970"/>
                  <a:pt x="5458" y="1996"/>
                </a:cubicBezTo>
                <a:cubicBezTo>
                  <a:pt x="5496" y="2023"/>
                  <a:pt x="5522" y="2062"/>
                  <a:pt x="5531" y="2109"/>
                </a:cubicBezTo>
                <a:cubicBezTo>
                  <a:pt x="5539" y="2155"/>
                  <a:pt x="5529" y="2201"/>
                  <a:pt x="5503" y="2239"/>
                </a:cubicBezTo>
                <a:lnTo>
                  <a:pt x="5160" y="2739"/>
                </a:lnTo>
                <a:cubicBezTo>
                  <a:pt x="5127" y="2788"/>
                  <a:pt x="5139" y="2854"/>
                  <a:pt x="5188" y="2887"/>
                </a:cubicBezTo>
                <a:cubicBezTo>
                  <a:pt x="5206" y="2900"/>
                  <a:pt x="5227" y="2906"/>
                  <a:pt x="5248" y="2906"/>
                </a:cubicBezTo>
                <a:cubicBezTo>
                  <a:pt x="5282" y="2906"/>
                  <a:pt x="5315" y="2890"/>
                  <a:pt x="5336" y="2860"/>
                </a:cubicBezTo>
                <a:lnTo>
                  <a:pt x="5679" y="2360"/>
                </a:lnTo>
                <a:cubicBezTo>
                  <a:pt x="5738" y="2275"/>
                  <a:pt x="5759" y="2172"/>
                  <a:pt x="5740" y="2070"/>
                </a:cubicBezTo>
                <a:close/>
                <a:moveTo>
                  <a:pt x="605" y="2033"/>
                </a:moveTo>
                <a:cubicBezTo>
                  <a:pt x="633" y="1981"/>
                  <a:pt x="697" y="1961"/>
                  <a:pt x="749" y="1988"/>
                </a:cubicBezTo>
                <a:lnTo>
                  <a:pt x="839" y="2034"/>
                </a:lnTo>
                <a:cubicBezTo>
                  <a:pt x="860" y="1912"/>
                  <a:pt x="925" y="1805"/>
                  <a:pt x="1017" y="1728"/>
                </a:cubicBezTo>
                <a:lnTo>
                  <a:pt x="1017" y="1116"/>
                </a:lnTo>
                <a:cubicBezTo>
                  <a:pt x="1017" y="959"/>
                  <a:pt x="1120" y="825"/>
                  <a:pt x="1263" y="780"/>
                </a:cubicBezTo>
                <a:lnTo>
                  <a:pt x="1263" y="603"/>
                </a:lnTo>
                <a:cubicBezTo>
                  <a:pt x="1263" y="544"/>
                  <a:pt x="1310" y="496"/>
                  <a:pt x="1369" y="496"/>
                </a:cubicBezTo>
                <a:cubicBezTo>
                  <a:pt x="1428" y="496"/>
                  <a:pt x="1476" y="544"/>
                  <a:pt x="1476" y="603"/>
                </a:cubicBezTo>
                <a:lnTo>
                  <a:pt x="1476" y="765"/>
                </a:lnTo>
                <a:cubicBezTo>
                  <a:pt x="1654" y="783"/>
                  <a:pt x="1793" y="934"/>
                  <a:pt x="1793" y="1116"/>
                </a:cubicBezTo>
                <a:lnTo>
                  <a:pt x="1793" y="1728"/>
                </a:lnTo>
                <a:cubicBezTo>
                  <a:pt x="1824" y="1755"/>
                  <a:pt x="1853" y="1785"/>
                  <a:pt x="1877" y="1817"/>
                </a:cubicBezTo>
                <a:lnTo>
                  <a:pt x="2025" y="1741"/>
                </a:lnTo>
                <a:cubicBezTo>
                  <a:pt x="2077" y="1713"/>
                  <a:pt x="2142" y="1734"/>
                  <a:pt x="2169" y="1786"/>
                </a:cubicBezTo>
                <a:cubicBezTo>
                  <a:pt x="2196" y="1838"/>
                  <a:pt x="2176" y="1903"/>
                  <a:pt x="2124" y="1930"/>
                </a:cubicBezTo>
                <a:lnTo>
                  <a:pt x="1967" y="2011"/>
                </a:lnTo>
                <a:cubicBezTo>
                  <a:pt x="1975" y="2048"/>
                  <a:pt x="1979" y="2086"/>
                  <a:pt x="1979" y="2124"/>
                </a:cubicBezTo>
                <a:lnTo>
                  <a:pt x="1979" y="2526"/>
                </a:lnTo>
                <a:cubicBezTo>
                  <a:pt x="2036" y="2551"/>
                  <a:pt x="2091" y="2585"/>
                  <a:pt x="2141" y="2627"/>
                </a:cubicBezTo>
                <a:lnTo>
                  <a:pt x="2615" y="3035"/>
                </a:lnTo>
                <a:cubicBezTo>
                  <a:pt x="2737" y="3140"/>
                  <a:pt x="2818" y="3279"/>
                  <a:pt x="2849" y="3436"/>
                </a:cubicBezTo>
                <a:cubicBezTo>
                  <a:pt x="2860" y="3494"/>
                  <a:pt x="2823" y="3550"/>
                  <a:pt x="2765" y="3562"/>
                </a:cubicBezTo>
                <a:cubicBezTo>
                  <a:pt x="2707" y="3573"/>
                  <a:pt x="2651" y="3535"/>
                  <a:pt x="2639" y="3478"/>
                </a:cubicBezTo>
                <a:cubicBezTo>
                  <a:pt x="2618" y="3367"/>
                  <a:pt x="2561" y="3270"/>
                  <a:pt x="2476" y="3197"/>
                </a:cubicBezTo>
                <a:lnTo>
                  <a:pt x="2002" y="2789"/>
                </a:lnTo>
                <a:cubicBezTo>
                  <a:pt x="1956" y="2750"/>
                  <a:pt x="1904" y="2722"/>
                  <a:pt x="1850" y="2705"/>
                </a:cubicBezTo>
                <a:cubicBezTo>
                  <a:pt x="1845" y="2704"/>
                  <a:pt x="1841" y="2703"/>
                  <a:pt x="1836" y="2702"/>
                </a:cubicBezTo>
                <a:cubicBezTo>
                  <a:pt x="1684" y="2661"/>
                  <a:pt x="1516" y="2707"/>
                  <a:pt x="1406" y="2834"/>
                </a:cubicBezTo>
                <a:lnTo>
                  <a:pt x="1307" y="2950"/>
                </a:lnTo>
                <a:cubicBezTo>
                  <a:pt x="1186" y="3135"/>
                  <a:pt x="1201" y="3184"/>
                  <a:pt x="1206" y="3257"/>
                </a:cubicBezTo>
                <a:cubicBezTo>
                  <a:pt x="1215" y="3370"/>
                  <a:pt x="1267" y="3472"/>
                  <a:pt x="1352" y="3545"/>
                </a:cubicBezTo>
                <a:lnTo>
                  <a:pt x="1613" y="3770"/>
                </a:lnTo>
                <a:cubicBezTo>
                  <a:pt x="1615" y="3772"/>
                  <a:pt x="1616" y="3773"/>
                  <a:pt x="1618" y="3774"/>
                </a:cubicBezTo>
                <a:lnTo>
                  <a:pt x="1826" y="3953"/>
                </a:lnTo>
                <a:cubicBezTo>
                  <a:pt x="2019" y="4119"/>
                  <a:pt x="2314" y="4111"/>
                  <a:pt x="2498" y="3934"/>
                </a:cubicBezTo>
                <a:cubicBezTo>
                  <a:pt x="2540" y="3893"/>
                  <a:pt x="2608" y="3894"/>
                  <a:pt x="2649" y="3936"/>
                </a:cubicBezTo>
                <a:cubicBezTo>
                  <a:pt x="2689" y="3979"/>
                  <a:pt x="2688" y="4046"/>
                  <a:pt x="2646" y="4087"/>
                </a:cubicBezTo>
                <a:cubicBezTo>
                  <a:pt x="2596" y="4135"/>
                  <a:pt x="2541" y="4174"/>
                  <a:pt x="2482" y="4205"/>
                </a:cubicBezTo>
                <a:cubicBezTo>
                  <a:pt x="2508" y="4361"/>
                  <a:pt x="2620" y="4539"/>
                  <a:pt x="2751" y="4619"/>
                </a:cubicBezTo>
                <a:cubicBezTo>
                  <a:pt x="2801" y="4650"/>
                  <a:pt x="2816" y="4715"/>
                  <a:pt x="2786" y="4766"/>
                </a:cubicBezTo>
                <a:cubicBezTo>
                  <a:pt x="2765" y="4798"/>
                  <a:pt x="2730" y="4816"/>
                  <a:pt x="2695" y="4816"/>
                </a:cubicBezTo>
                <a:cubicBezTo>
                  <a:pt x="2676" y="4816"/>
                  <a:pt x="2656" y="4811"/>
                  <a:pt x="2639" y="4801"/>
                </a:cubicBezTo>
                <a:cubicBezTo>
                  <a:pt x="2466" y="4694"/>
                  <a:pt x="2324" y="4480"/>
                  <a:pt x="2278" y="4274"/>
                </a:cubicBezTo>
                <a:cubicBezTo>
                  <a:pt x="2073" y="4311"/>
                  <a:pt x="1853" y="4258"/>
                  <a:pt x="1687" y="4115"/>
                </a:cubicBezTo>
                <a:lnTo>
                  <a:pt x="1531" y="3981"/>
                </a:lnTo>
                <a:lnTo>
                  <a:pt x="1358" y="4071"/>
                </a:lnTo>
                <a:cubicBezTo>
                  <a:pt x="1306" y="4098"/>
                  <a:pt x="1241" y="4078"/>
                  <a:pt x="1214" y="4026"/>
                </a:cubicBezTo>
                <a:cubicBezTo>
                  <a:pt x="1187" y="3974"/>
                  <a:pt x="1207" y="3909"/>
                  <a:pt x="1259" y="3882"/>
                </a:cubicBezTo>
                <a:lnTo>
                  <a:pt x="1357" y="3831"/>
                </a:lnTo>
                <a:lnTo>
                  <a:pt x="1213" y="3707"/>
                </a:lnTo>
                <a:cubicBezTo>
                  <a:pt x="1084" y="3597"/>
                  <a:pt x="1007" y="3443"/>
                  <a:pt x="994" y="3273"/>
                </a:cubicBezTo>
                <a:cubicBezTo>
                  <a:pt x="988" y="3191"/>
                  <a:pt x="997" y="3110"/>
                  <a:pt x="1021" y="3034"/>
                </a:cubicBezTo>
                <a:cubicBezTo>
                  <a:pt x="900" y="2926"/>
                  <a:pt x="831" y="2772"/>
                  <a:pt x="831" y="2608"/>
                </a:cubicBezTo>
                <a:lnTo>
                  <a:pt x="831" y="2271"/>
                </a:lnTo>
                <a:lnTo>
                  <a:pt x="651" y="2177"/>
                </a:lnTo>
                <a:cubicBezTo>
                  <a:pt x="599" y="2150"/>
                  <a:pt x="578" y="2086"/>
                  <a:pt x="605" y="2033"/>
                </a:cubicBezTo>
                <a:close/>
                <a:moveTo>
                  <a:pt x="1230" y="1622"/>
                </a:moveTo>
                <a:cubicBezTo>
                  <a:pt x="1267" y="1614"/>
                  <a:pt x="1306" y="1609"/>
                  <a:pt x="1346" y="1609"/>
                </a:cubicBezTo>
                <a:lnTo>
                  <a:pt x="1464" y="1609"/>
                </a:lnTo>
                <a:cubicBezTo>
                  <a:pt x="1504" y="1609"/>
                  <a:pt x="1542" y="1614"/>
                  <a:pt x="1580" y="1622"/>
                </a:cubicBezTo>
                <a:lnTo>
                  <a:pt x="1580" y="1116"/>
                </a:lnTo>
                <a:cubicBezTo>
                  <a:pt x="1580" y="1039"/>
                  <a:pt x="1517" y="977"/>
                  <a:pt x="1440" y="977"/>
                </a:cubicBezTo>
                <a:lnTo>
                  <a:pt x="1369" y="977"/>
                </a:lnTo>
                <a:cubicBezTo>
                  <a:pt x="1293" y="977"/>
                  <a:pt x="1230" y="1039"/>
                  <a:pt x="1230" y="1116"/>
                </a:cubicBezTo>
                <a:lnTo>
                  <a:pt x="1230" y="1622"/>
                </a:lnTo>
                <a:close/>
                <a:moveTo>
                  <a:pt x="1044" y="2608"/>
                </a:moveTo>
                <a:cubicBezTo>
                  <a:pt x="1044" y="2692"/>
                  <a:pt x="1073" y="2771"/>
                  <a:pt x="1125" y="2835"/>
                </a:cubicBezTo>
                <a:cubicBezTo>
                  <a:pt x="1132" y="2827"/>
                  <a:pt x="1138" y="2819"/>
                  <a:pt x="1145" y="2811"/>
                </a:cubicBezTo>
                <a:lnTo>
                  <a:pt x="1245" y="2695"/>
                </a:lnTo>
                <a:cubicBezTo>
                  <a:pt x="1379" y="2538"/>
                  <a:pt x="1574" y="2464"/>
                  <a:pt x="1766" y="2475"/>
                </a:cubicBezTo>
                <a:lnTo>
                  <a:pt x="1766" y="2125"/>
                </a:lnTo>
                <a:cubicBezTo>
                  <a:pt x="1766" y="2083"/>
                  <a:pt x="1739" y="2000"/>
                  <a:pt x="1737" y="1997"/>
                </a:cubicBezTo>
                <a:cubicBezTo>
                  <a:pt x="1714" y="1948"/>
                  <a:pt x="1679" y="1906"/>
                  <a:pt x="1634" y="1875"/>
                </a:cubicBezTo>
                <a:cubicBezTo>
                  <a:pt x="1630" y="1873"/>
                  <a:pt x="1553" y="1823"/>
                  <a:pt x="1464" y="1823"/>
                </a:cubicBezTo>
                <a:lnTo>
                  <a:pt x="1346" y="1823"/>
                </a:lnTo>
                <a:cubicBezTo>
                  <a:pt x="1242" y="1823"/>
                  <a:pt x="1180" y="1873"/>
                  <a:pt x="1176" y="1875"/>
                </a:cubicBezTo>
                <a:cubicBezTo>
                  <a:pt x="1096" y="1930"/>
                  <a:pt x="1044" y="2021"/>
                  <a:pt x="1044" y="2125"/>
                </a:cubicBezTo>
                <a:lnTo>
                  <a:pt x="1044" y="2204"/>
                </a:lnTo>
                <a:cubicBezTo>
                  <a:pt x="1044" y="2205"/>
                  <a:pt x="1044" y="2207"/>
                  <a:pt x="1044" y="2208"/>
                </a:cubicBezTo>
                <a:lnTo>
                  <a:pt x="1044" y="2608"/>
                </a:lnTo>
                <a:close/>
                <a:moveTo>
                  <a:pt x="4960" y="4595"/>
                </a:moveTo>
                <a:cubicBezTo>
                  <a:pt x="4904" y="4578"/>
                  <a:pt x="4844" y="4610"/>
                  <a:pt x="4828" y="4667"/>
                </a:cubicBezTo>
                <a:cubicBezTo>
                  <a:pt x="4811" y="4723"/>
                  <a:pt x="4843" y="4783"/>
                  <a:pt x="4900" y="4800"/>
                </a:cubicBezTo>
                <a:cubicBezTo>
                  <a:pt x="5190" y="4886"/>
                  <a:pt x="5231" y="4959"/>
                  <a:pt x="5235" y="4968"/>
                </a:cubicBezTo>
                <a:cubicBezTo>
                  <a:pt x="5224" y="5003"/>
                  <a:pt x="5081" y="5117"/>
                  <a:pt x="4571" y="5215"/>
                </a:cubicBezTo>
                <a:cubicBezTo>
                  <a:pt x="4124" y="5300"/>
                  <a:pt x="3535" y="5347"/>
                  <a:pt x="2913" y="5347"/>
                </a:cubicBezTo>
                <a:cubicBezTo>
                  <a:pt x="2292" y="5347"/>
                  <a:pt x="1703" y="5300"/>
                  <a:pt x="1255" y="5215"/>
                </a:cubicBezTo>
                <a:cubicBezTo>
                  <a:pt x="745" y="5117"/>
                  <a:pt x="602" y="5003"/>
                  <a:pt x="591" y="4968"/>
                </a:cubicBezTo>
                <a:cubicBezTo>
                  <a:pt x="595" y="4959"/>
                  <a:pt x="639" y="4881"/>
                  <a:pt x="954" y="4792"/>
                </a:cubicBezTo>
                <a:cubicBezTo>
                  <a:pt x="1206" y="4720"/>
                  <a:pt x="1554" y="4663"/>
                  <a:pt x="1958" y="4628"/>
                </a:cubicBezTo>
                <a:cubicBezTo>
                  <a:pt x="2017" y="4623"/>
                  <a:pt x="2061" y="4572"/>
                  <a:pt x="2056" y="4513"/>
                </a:cubicBezTo>
                <a:cubicBezTo>
                  <a:pt x="2050" y="4454"/>
                  <a:pt x="1999" y="4411"/>
                  <a:pt x="1940" y="4416"/>
                </a:cubicBezTo>
                <a:cubicBezTo>
                  <a:pt x="1503" y="4454"/>
                  <a:pt x="1131" y="4516"/>
                  <a:pt x="863" y="4596"/>
                </a:cubicBezTo>
                <a:cubicBezTo>
                  <a:pt x="536" y="4693"/>
                  <a:pt x="377" y="4815"/>
                  <a:pt x="377" y="4968"/>
                </a:cubicBezTo>
                <a:cubicBezTo>
                  <a:pt x="377" y="5162"/>
                  <a:pt x="638" y="5309"/>
                  <a:pt x="1175" y="5416"/>
                </a:cubicBezTo>
                <a:cubicBezTo>
                  <a:pt x="1640" y="5509"/>
                  <a:pt x="2258" y="5561"/>
                  <a:pt x="2913" y="5561"/>
                </a:cubicBezTo>
                <a:cubicBezTo>
                  <a:pt x="3569" y="5561"/>
                  <a:pt x="4186" y="5509"/>
                  <a:pt x="4652" y="5416"/>
                </a:cubicBezTo>
                <a:cubicBezTo>
                  <a:pt x="5188" y="5309"/>
                  <a:pt x="5449" y="5162"/>
                  <a:pt x="5449" y="4968"/>
                </a:cubicBezTo>
                <a:cubicBezTo>
                  <a:pt x="5449" y="4815"/>
                  <a:pt x="5289" y="4693"/>
                  <a:pt x="4960" y="4595"/>
                </a:cubicBezTo>
                <a:close/>
                <a:moveTo>
                  <a:pt x="763" y="3374"/>
                </a:moveTo>
                <a:cubicBezTo>
                  <a:pt x="802" y="3374"/>
                  <a:pt x="839" y="3352"/>
                  <a:pt x="858" y="3315"/>
                </a:cubicBezTo>
                <a:cubicBezTo>
                  <a:pt x="885" y="3263"/>
                  <a:pt x="864" y="3198"/>
                  <a:pt x="811" y="3172"/>
                </a:cubicBezTo>
                <a:lnTo>
                  <a:pt x="364" y="2945"/>
                </a:lnTo>
                <a:cubicBezTo>
                  <a:pt x="279" y="2902"/>
                  <a:pt x="244" y="2797"/>
                  <a:pt x="287" y="2711"/>
                </a:cubicBezTo>
                <a:cubicBezTo>
                  <a:pt x="287" y="2711"/>
                  <a:pt x="287" y="2711"/>
                  <a:pt x="287" y="2710"/>
                </a:cubicBezTo>
                <a:cubicBezTo>
                  <a:pt x="308" y="2669"/>
                  <a:pt x="344" y="2638"/>
                  <a:pt x="389" y="2623"/>
                </a:cubicBezTo>
                <a:cubicBezTo>
                  <a:pt x="433" y="2609"/>
                  <a:pt x="481" y="2612"/>
                  <a:pt x="522" y="2633"/>
                </a:cubicBezTo>
                <a:cubicBezTo>
                  <a:pt x="575" y="2660"/>
                  <a:pt x="639" y="2639"/>
                  <a:pt x="666" y="2586"/>
                </a:cubicBezTo>
                <a:cubicBezTo>
                  <a:pt x="692" y="2534"/>
                  <a:pt x="671" y="2470"/>
                  <a:pt x="619" y="2443"/>
                </a:cubicBezTo>
                <a:cubicBezTo>
                  <a:pt x="526" y="2396"/>
                  <a:pt x="421" y="2388"/>
                  <a:pt x="323" y="2421"/>
                </a:cubicBezTo>
                <a:cubicBezTo>
                  <a:pt x="224" y="2453"/>
                  <a:pt x="145" y="2520"/>
                  <a:pt x="98" y="2612"/>
                </a:cubicBezTo>
                <a:cubicBezTo>
                  <a:pt x="98" y="2612"/>
                  <a:pt x="97" y="2613"/>
                  <a:pt x="97" y="2614"/>
                </a:cubicBezTo>
                <a:cubicBezTo>
                  <a:pt x="0" y="2804"/>
                  <a:pt x="77" y="3039"/>
                  <a:pt x="268" y="3135"/>
                </a:cubicBezTo>
                <a:lnTo>
                  <a:pt x="715" y="3362"/>
                </a:lnTo>
                <a:cubicBezTo>
                  <a:pt x="730" y="3370"/>
                  <a:pt x="747" y="3374"/>
                  <a:pt x="763" y="3374"/>
                </a:cubicBezTo>
                <a:close/>
              </a:path>
            </a:pathLst>
          </a:custGeom>
          <a:solidFill>
            <a:schemeClr val="bg1"/>
          </a:solidFill>
          <a:ln>
            <a:noFill/>
          </a:ln>
        </p:spPr>
        <p:txBody>
          <a:bodyPr/>
          <a:lstStyle/>
          <a:p>
            <a:endParaRPr lang="zh-CN" altLang="en-US" sz="2000">
              <a:ea typeface="微软雅黑" panose="020B0503020204020204" pitchFamily="34" charset="-122"/>
            </a:endParaRPr>
          </a:p>
        </p:txBody>
      </p:sp>
      <p:sp>
        <p:nvSpPr>
          <p:cNvPr id="40" name="cactus_90946"/>
          <p:cNvSpPr>
            <a:spLocks noChangeAspect="1"/>
          </p:cNvSpPr>
          <p:nvPr/>
        </p:nvSpPr>
        <p:spPr bwMode="auto">
          <a:xfrm>
            <a:off x="9646159" y="2558909"/>
            <a:ext cx="589583" cy="60968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 name="T114" fmla="*/ 372171 w 604011"/>
              <a:gd name="T115" fmla="*/ 372171 w 604011"/>
              <a:gd name="T116" fmla="*/ 372171 w 604011"/>
              <a:gd name="T117" fmla="*/ 372171 w 604011"/>
              <a:gd name="T118" fmla="*/ 372171 w 604011"/>
              <a:gd name="T119" fmla="*/ 372171 w 604011"/>
              <a:gd name="T120" fmla="*/ 372171 w 604011"/>
              <a:gd name="T121" fmla="*/ 372171 w 604011"/>
              <a:gd name="T122" fmla="*/ 372171 w 604011"/>
              <a:gd name="T12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38" h="5424">
                <a:moveTo>
                  <a:pt x="2697" y="3470"/>
                </a:moveTo>
                <a:lnTo>
                  <a:pt x="2651" y="3516"/>
                </a:lnTo>
                <a:lnTo>
                  <a:pt x="2697" y="3562"/>
                </a:lnTo>
                <a:cubicBezTo>
                  <a:pt x="2728" y="3593"/>
                  <a:pt x="2728" y="3644"/>
                  <a:pt x="2697" y="3675"/>
                </a:cubicBezTo>
                <a:cubicBezTo>
                  <a:pt x="2681" y="3690"/>
                  <a:pt x="2661" y="3698"/>
                  <a:pt x="2640" y="3698"/>
                </a:cubicBezTo>
                <a:cubicBezTo>
                  <a:pt x="2620" y="3698"/>
                  <a:pt x="2599" y="3690"/>
                  <a:pt x="2583" y="3675"/>
                </a:cubicBezTo>
                <a:lnTo>
                  <a:pt x="2536" y="3627"/>
                </a:lnTo>
                <a:lnTo>
                  <a:pt x="2488" y="3675"/>
                </a:lnTo>
                <a:cubicBezTo>
                  <a:pt x="2457" y="3706"/>
                  <a:pt x="2406" y="3706"/>
                  <a:pt x="2375" y="3675"/>
                </a:cubicBezTo>
                <a:cubicBezTo>
                  <a:pt x="2344" y="3643"/>
                  <a:pt x="2344" y="3593"/>
                  <a:pt x="2375" y="3562"/>
                </a:cubicBezTo>
                <a:lnTo>
                  <a:pt x="2421" y="3516"/>
                </a:lnTo>
                <a:lnTo>
                  <a:pt x="2375" y="3470"/>
                </a:lnTo>
                <a:cubicBezTo>
                  <a:pt x="2344" y="3438"/>
                  <a:pt x="2344" y="3388"/>
                  <a:pt x="2375" y="3357"/>
                </a:cubicBezTo>
                <a:cubicBezTo>
                  <a:pt x="2406" y="3325"/>
                  <a:pt x="2457" y="3325"/>
                  <a:pt x="2488" y="3357"/>
                </a:cubicBezTo>
                <a:lnTo>
                  <a:pt x="2536" y="3404"/>
                </a:lnTo>
                <a:lnTo>
                  <a:pt x="2583" y="3357"/>
                </a:lnTo>
                <a:cubicBezTo>
                  <a:pt x="2615" y="3325"/>
                  <a:pt x="2665" y="3325"/>
                  <a:pt x="2697" y="3357"/>
                </a:cubicBezTo>
                <a:cubicBezTo>
                  <a:pt x="2728" y="3388"/>
                  <a:pt x="2728" y="3438"/>
                  <a:pt x="2697" y="3470"/>
                </a:cubicBezTo>
                <a:close/>
                <a:moveTo>
                  <a:pt x="4076" y="3441"/>
                </a:moveTo>
                <a:cubicBezTo>
                  <a:pt x="4045" y="3409"/>
                  <a:pt x="3994" y="3409"/>
                  <a:pt x="3963" y="3441"/>
                </a:cubicBezTo>
                <a:lnTo>
                  <a:pt x="3915" y="3488"/>
                </a:lnTo>
                <a:lnTo>
                  <a:pt x="3867" y="3441"/>
                </a:lnTo>
                <a:cubicBezTo>
                  <a:pt x="3836" y="3409"/>
                  <a:pt x="3785" y="3409"/>
                  <a:pt x="3754" y="3441"/>
                </a:cubicBezTo>
                <a:cubicBezTo>
                  <a:pt x="3723" y="3472"/>
                  <a:pt x="3723" y="3523"/>
                  <a:pt x="3754" y="3554"/>
                </a:cubicBezTo>
                <a:lnTo>
                  <a:pt x="3800" y="3600"/>
                </a:lnTo>
                <a:lnTo>
                  <a:pt x="3754" y="3646"/>
                </a:lnTo>
                <a:cubicBezTo>
                  <a:pt x="3723" y="3677"/>
                  <a:pt x="3723" y="3728"/>
                  <a:pt x="3754" y="3759"/>
                </a:cubicBezTo>
                <a:cubicBezTo>
                  <a:pt x="3785" y="3790"/>
                  <a:pt x="3836" y="3790"/>
                  <a:pt x="3867" y="3759"/>
                </a:cubicBezTo>
                <a:lnTo>
                  <a:pt x="3915" y="3711"/>
                </a:lnTo>
                <a:lnTo>
                  <a:pt x="3963" y="3759"/>
                </a:lnTo>
                <a:cubicBezTo>
                  <a:pt x="3978" y="3774"/>
                  <a:pt x="3999" y="3782"/>
                  <a:pt x="4019" y="3782"/>
                </a:cubicBezTo>
                <a:cubicBezTo>
                  <a:pt x="4040" y="3782"/>
                  <a:pt x="4060" y="3774"/>
                  <a:pt x="4076" y="3759"/>
                </a:cubicBezTo>
                <a:cubicBezTo>
                  <a:pt x="4107" y="3728"/>
                  <a:pt x="4107" y="3677"/>
                  <a:pt x="4076" y="3646"/>
                </a:cubicBezTo>
                <a:lnTo>
                  <a:pt x="4030" y="3600"/>
                </a:lnTo>
                <a:lnTo>
                  <a:pt x="4076" y="3554"/>
                </a:lnTo>
                <a:cubicBezTo>
                  <a:pt x="4107" y="3523"/>
                  <a:pt x="4107" y="3472"/>
                  <a:pt x="4076" y="3441"/>
                </a:cubicBezTo>
                <a:close/>
                <a:moveTo>
                  <a:pt x="1317" y="3441"/>
                </a:moveTo>
                <a:cubicBezTo>
                  <a:pt x="1285" y="3409"/>
                  <a:pt x="1235" y="3409"/>
                  <a:pt x="1203" y="3441"/>
                </a:cubicBezTo>
                <a:lnTo>
                  <a:pt x="1156" y="3488"/>
                </a:lnTo>
                <a:lnTo>
                  <a:pt x="1108" y="3441"/>
                </a:lnTo>
                <a:cubicBezTo>
                  <a:pt x="1077" y="3409"/>
                  <a:pt x="1026" y="3409"/>
                  <a:pt x="995" y="3441"/>
                </a:cubicBezTo>
                <a:cubicBezTo>
                  <a:pt x="963" y="3472"/>
                  <a:pt x="963" y="3523"/>
                  <a:pt x="995" y="3554"/>
                </a:cubicBezTo>
                <a:lnTo>
                  <a:pt x="1041" y="3600"/>
                </a:lnTo>
                <a:lnTo>
                  <a:pt x="995" y="3646"/>
                </a:lnTo>
                <a:cubicBezTo>
                  <a:pt x="963" y="3677"/>
                  <a:pt x="963" y="3728"/>
                  <a:pt x="995" y="3759"/>
                </a:cubicBezTo>
                <a:cubicBezTo>
                  <a:pt x="1026" y="3790"/>
                  <a:pt x="1077" y="3790"/>
                  <a:pt x="1108" y="3759"/>
                </a:cubicBezTo>
                <a:lnTo>
                  <a:pt x="1156" y="3711"/>
                </a:lnTo>
                <a:lnTo>
                  <a:pt x="1203" y="3759"/>
                </a:lnTo>
                <a:cubicBezTo>
                  <a:pt x="1219" y="3774"/>
                  <a:pt x="1239" y="3782"/>
                  <a:pt x="1260" y="3782"/>
                </a:cubicBezTo>
                <a:cubicBezTo>
                  <a:pt x="1280" y="3782"/>
                  <a:pt x="1301" y="3774"/>
                  <a:pt x="1317" y="3759"/>
                </a:cubicBezTo>
                <a:cubicBezTo>
                  <a:pt x="1348" y="3728"/>
                  <a:pt x="1348" y="3677"/>
                  <a:pt x="1317" y="3646"/>
                </a:cubicBezTo>
                <a:lnTo>
                  <a:pt x="1271" y="3600"/>
                </a:lnTo>
                <a:lnTo>
                  <a:pt x="1317" y="3554"/>
                </a:lnTo>
                <a:cubicBezTo>
                  <a:pt x="1348" y="3523"/>
                  <a:pt x="1348" y="3472"/>
                  <a:pt x="1317" y="3441"/>
                </a:cubicBezTo>
                <a:close/>
                <a:moveTo>
                  <a:pt x="2428" y="1407"/>
                </a:moveTo>
                <a:cubicBezTo>
                  <a:pt x="2390" y="1384"/>
                  <a:pt x="2341" y="1397"/>
                  <a:pt x="2318" y="1435"/>
                </a:cubicBezTo>
                <a:lnTo>
                  <a:pt x="2277" y="1502"/>
                </a:lnTo>
                <a:lnTo>
                  <a:pt x="2210" y="1462"/>
                </a:lnTo>
                <a:cubicBezTo>
                  <a:pt x="2172" y="1439"/>
                  <a:pt x="2123" y="1451"/>
                  <a:pt x="2100" y="1489"/>
                </a:cubicBezTo>
                <a:cubicBezTo>
                  <a:pt x="2077" y="1527"/>
                  <a:pt x="2090" y="1576"/>
                  <a:pt x="2127" y="1599"/>
                </a:cubicBezTo>
                <a:lnTo>
                  <a:pt x="2193" y="1638"/>
                </a:lnTo>
                <a:lnTo>
                  <a:pt x="2154" y="1703"/>
                </a:lnTo>
                <a:cubicBezTo>
                  <a:pt x="2131" y="1741"/>
                  <a:pt x="2143" y="1790"/>
                  <a:pt x="2181" y="1813"/>
                </a:cubicBezTo>
                <a:cubicBezTo>
                  <a:pt x="2194" y="1821"/>
                  <a:pt x="2208" y="1824"/>
                  <a:pt x="2222" y="1824"/>
                </a:cubicBezTo>
                <a:cubicBezTo>
                  <a:pt x="2249" y="1824"/>
                  <a:pt x="2276" y="1810"/>
                  <a:pt x="2291" y="1785"/>
                </a:cubicBezTo>
                <a:lnTo>
                  <a:pt x="2331" y="1718"/>
                </a:lnTo>
                <a:lnTo>
                  <a:pt x="2399" y="1758"/>
                </a:lnTo>
                <a:cubicBezTo>
                  <a:pt x="2437" y="1781"/>
                  <a:pt x="2486" y="1769"/>
                  <a:pt x="2509" y="1731"/>
                </a:cubicBezTo>
                <a:cubicBezTo>
                  <a:pt x="2531" y="1693"/>
                  <a:pt x="2519" y="1644"/>
                  <a:pt x="2481" y="1621"/>
                </a:cubicBezTo>
                <a:lnTo>
                  <a:pt x="2416" y="1582"/>
                </a:lnTo>
                <a:lnTo>
                  <a:pt x="2455" y="1517"/>
                </a:lnTo>
                <a:cubicBezTo>
                  <a:pt x="2478" y="1479"/>
                  <a:pt x="2466" y="1430"/>
                  <a:pt x="2428" y="1407"/>
                </a:cubicBezTo>
                <a:close/>
                <a:moveTo>
                  <a:pt x="2823" y="4177"/>
                </a:moveTo>
                <a:cubicBezTo>
                  <a:pt x="2770" y="4203"/>
                  <a:pt x="2749" y="4267"/>
                  <a:pt x="2775" y="4320"/>
                </a:cubicBezTo>
                <a:cubicBezTo>
                  <a:pt x="2794" y="4357"/>
                  <a:pt x="2832" y="4379"/>
                  <a:pt x="2871" y="4379"/>
                </a:cubicBezTo>
                <a:cubicBezTo>
                  <a:pt x="2887" y="4379"/>
                  <a:pt x="2903" y="4375"/>
                  <a:pt x="2919" y="4367"/>
                </a:cubicBezTo>
                <a:cubicBezTo>
                  <a:pt x="3208" y="4221"/>
                  <a:pt x="3388" y="3930"/>
                  <a:pt x="3388" y="3606"/>
                </a:cubicBezTo>
                <a:cubicBezTo>
                  <a:pt x="3388" y="3136"/>
                  <a:pt x="3006" y="2753"/>
                  <a:pt x="2536" y="2753"/>
                </a:cubicBezTo>
                <a:cubicBezTo>
                  <a:pt x="2066" y="2753"/>
                  <a:pt x="1683" y="3136"/>
                  <a:pt x="1683" y="3606"/>
                </a:cubicBezTo>
                <a:cubicBezTo>
                  <a:pt x="1683" y="3930"/>
                  <a:pt x="1863" y="4221"/>
                  <a:pt x="2153" y="4367"/>
                </a:cubicBezTo>
                <a:cubicBezTo>
                  <a:pt x="2205" y="4394"/>
                  <a:pt x="2269" y="4372"/>
                  <a:pt x="2296" y="4320"/>
                </a:cubicBezTo>
                <a:cubicBezTo>
                  <a:pt x="2322" y="4267"/>
                  <a:pt x="2301" y="4203"/>
                  <a:pt x="2249" y="4177"/>
                </a:cubicBezTo>
                <a:cubicBezTo>
                  <a:pt x="2032" y="4067"/>
                  <a:pt x="1897" y="3848"/>
                  <a:pt x="1897" y="3606"/>
                </a:cubicBezTo>
                <a:cubicBezTo>
                  <a:pt x="1897" y="3253"/>
                  <a:pt x="2183" y="2967"/>
                  <a:pt x="2536" y="2967"/>
                </a:cubicBezTo>
                <a:cubicBezTo>
                  <a:pt x="2888" y="2967"/>
                  <a:pt x="3175" y="3253"/>
                  <a:pt x="3175" y="3606"/>
                </a:cubicBezTo>
                <a:cubicBezTo>
                  <a:pt x="3175" y="3849"/>
                  <a:pt x="3040" y="4067"/>
                  <a:pt x="2823" y="4177"/>
                </a:cubicBezTo>
                <a:close/>
                <a:moveTo>
                  <a:pt x="3189" y="1145"/>
                </a:moveTo>
                <a:cubicBezTo>
                  <a:pt x="3203" y="1202"/>
                  <a:pt x="3261" y="1237"/>
                  <a:pt x="3318" y="1222"/>
                </a:cubicBezTo>
                <a:cubicBezTo>
                  <a:pt x="3459" y="1188"/>
                  <a:pt x="3605" y="1190"/>
                  <a:pt x="3741" y="1229"/>
                </a:cubicBezTo>
                <a:cubicBezTo>
                  <a:pt x="3954" y="1291"/>
                  <a:pt x="4140" y="1447"/>
                  <a:pt x="4239" y="1646"/>
                </a:cubicBezTo>
                <a:cubicBezTo>
                  <a:pt x="4327" y="1822"/>
                  <a:pt x="4340" y="2014"/>
                  <a:pt x="4274" y="2187"/>
                </a:cubicBezTo>
                <a:lnTo>
                  <a:pt x="4118" y="2600"/>
                </a:lnTo>
                <a:cubicBezTo>
                  <a:pt x="4097" y="2655"/>
                  <a:pt x="4125" y="2717"/>
                  <a:pt x="4180" y="2737"/>
                </a:cubicBezTo>
                <a:cubicBezTo>
                  <a:pt x="4235" y="2758"/>
                  <a:pt x="4297" y="2731"/>
                  <a:pt x="4318" y="2675"/>
                </a:cubicBezTo>
                <a:lnTo>
                  <a:pt x="4427" y="2386"/>
                </a:lnTo>
                <a:cubicBezTo>
                  <a:pt x="4482" y="2332"/>
                  <a:pt x="4555" y="2300"/>
                  <a:pt x="4633" y="2296"/>
                </a:cubicBezTo>
                <a:cubicBezTo>
                  <a:pt x="4717" y="2291"/>
                  <a:pt x="4799" y="2320"/>
                  <a:pt x="4861" y="2377"/>
                </a:cubicBezTo>
                <a:cubicBezTo>
                  <a:pt x="4991" y="2494"/>
                  <a:pt x="5001" y="2694"/>
                  <a:pt x="4884" y="2824"/>
                </a:cubicBezTo>
                <a:cubicBezTo>
                  <a:pt x="4845" y="2867"/>
                  <a:pt x="4794" y="2899"/>
                  <a:pt x="4738" y="2915"/>
                </a:cubicBezTo>
                <a:cubicBezTo>
                  <a:pt x="4682" y="2932"/>
                  <a:pt x="4649" y="2991"/>
                  <a:pt x="4666" y="3048"/>
                </a:cubicBezTo>
                <a:cubicBezTo>
                  <a:pt x="4679" y="3094"/>
                  <a:pt x="4722" y="3125"/>
                  <a:pt x="4768" y="3125"/>
                </a:cubicBezTo>
                <a:cubicBezTo>
                  <a:pt x="4778" y="3125"/>
                  <a:pt x="4788" y="3123"/>
                  <a:pt x="4798" y="3120"/>
                </a:cubicBezTo>
                <a:cubicBezTo>
                  <a:pt x="4892" y="3093"/>
                  <a:pt x="4977" y="3040"/>
                  <a:pt x="5043" y="2967"/>
                </a:cubicBezTo>
                <a:cubicBezTo>
                  <a:pt x="5238" y="2750"/>
                  <a:pt x="5221" y="2414"/>
                  <a:pt x="5004" y="2218"/>
                </a:cubicBezTo>
                <a:cubicBezTo>
                  <a:pt x="4899" y="2124"/>
                  <a:pt x="4763" y="2075"/>
                  <a:pt x="4622" y="2083"/>
                </a:cubicBezTo>
                <a:cubicBezTo>
                  <a:pt x="4587" y="2084"/>
                  <a:pt x="4552" y="2090"/>
                  <a:pt x="4518" y="2098"/>
                </a:cubicBezTo>
                <a:cubicBezTo>
                  <a:pt x="4548" y="1916"/>
                  <a:pt x="4518" y="1726"/>
                  <a:pt x="4430" y="1550"/>
                </a:cubicBezTo>
                <a:cubicBezTo>
                  <a:pt x="4384" y="1457"/>
                  <a:pt x="4324" y="1373"/>
                  <a:pt x="4253" y="1299"/>
                </a:cubicBezTo>
                <a:lnTo>
                  <a:pt x="4648" y="1165"/>
                </a:lnTo>
                <a:cubicBezTo>
                  <a:pt x="4704" y="1146"/>
                  <a:pt x="4734" y="1085"/>
                  <a:pt x="4715" y="1029"/>
                </a:cubicBezTo>
                <a:cubicBezTo>
                  <a:pt x="4696" y="974"/>
                  <a:pt x="4635" y="944"/>
                  <a:pt x="4580" y="963"/>
                </a:cubicBezTo>
                <a:lnTo>
                  <a:pt x="4118" y="1120"/>
                </a:lnTo>
                <a:lnTo>
                  <a:pt x="4006" y="670"/>
                </a:lnTo>
                <a:cubicBezTo>
                  <a:pt x="3992" y="613"/>
                  <a:pt x="3934" y="578"/>
                  <a:pt x="3877" y="593"/>
                </a:cubicBezTo>
                <a:cubicBezTo>
                  <a:pt x="3820" y="607"/>
                  <a:pt x="3785" y="665"/>
                  <a:pt x="3799" y="722"/>
                </a:cubicBezTo>
                <a:lnTo>
                  <a:pt x="3881" y="1052"/>
                </a:lnTo>
                <a:cubicBezTo>
                  <a:pt x="3854" y="1042"/>
                  <a:pt x="3828" y="1033"/>
                  <a:pt x="3800" y="1025"/>
                </a:cubicBezTo>
                <a:cubicBezTo>
                  <a:pt x="3628" y="975"/>
                  <a:pt x="3444" y="971"/>
                  <a:pt x="3267" y="1015"/>
                </a:cubicBezTo>
                <a:cubicBezTo>
                  <a:pt x="3210" y="1030"/>
                  <a:pt x="3175" y="1087"/>
                  <a:pt x="3189" y="1145"/>
                </a:cubicBezTo>
                <a:close/>
                <a:moveTo>
                  <a:pt x="178" y="3924"/>
                </a:moveTo>
                <a:cubicBezTo>
                  <a:pt x="214" y="3970"/>
                  <a:pt x="281" y="3979"/>
                  <a:pt x="328" y="3943"/>
                </a:cubicBezTo>
                <a:lnTo>
                  <a:pt x="449" y="3849"/>
                </a:lnTo>
                <a:cubicBezTo>
                  <a:pt x="476" y="4295"/>
                  <a:pt x="848" y="4649"/>
                  <a:pt x="1300" y="4649"/>
                </a:cubicBezTo>
                <a:cubicBezTo>
                  <a:pt x="1458" y="4649"/>
                  <a:pt x="1613" y="4605"/>
                  <a:pt x="1747" y="4523"/>
                </a:cubicBezTo>
                <a:cubicBezTo>
                  <a:pt x="1797" y="4492"/>
                  <a:pt x="1812" y="4426"/>
                  <a:pt x="1781" y="4376"/>
                </a:cubicBezTo>
                <a:cubicBezTo>
                  <a:pt x="1751" y="4326"/>
                  <a:pt x="1685" y="4310"/>
                  <a:pt x="1635" y="4341"/>
                </a:cubicBezTo>
                <a:cubicBezTo>
                  <a:pt x="1534" y="4403"/>
                  <a:pt x="1419" y="4436"/>
                  <a:pt x="1300" y="4436"/>
                </a:cubicBezTo>
                <a:cubicBezTo>
                  <a:pt x="948" y="4436"/>
                  <a:pt x="661" y="4149"/>
                  <a:pt x="661" y="3797"/>
                </a:cubicBezTo>
                <a:cubicBezTo>
                  <a:pt x="661" y="3445"/>
                  <a:pt x="948" y="3158"/>
                  <a:pt x="1300" y="3158"/>
                </a:cubicBezTo>
                <a:cubicBezTo>
                  <a:pt x="1359" y="3158"/>
                  <a:pt x="1407" y="3110"/>
                  <a:pt x="1407" y="3051"/>
                </a:cubicBezTo>
                <a:cubicBezTo>
                  <a:pt x="1407" y="2992"/>
                  <a:pt x="1359" y="2945"/>
                  <a:pt x="1300" y="2945"/>
                </a:cubicBezTo>
                <a:cubicBezTo>
                  <a:pt x="973" y="2945"/>
                  <a:pt x="688" y="3130"/>
                  <a:pt x="545" y="3401"/>
                </a:cubicBezTo>
                <a:lnTo>
                  <a:pt x="419" y="3237"/>
                </a:lnTo>
                <a:cubicBezTo>
                  <a:pt x="383" y="3190"/>
                  <a:pt x="316" y="3182"/>
                  <a:pt x="269" y="3218"/>
                </a:cubicBezTo>
                <a:cubicBezTo>
                  <a:pt x="222" y="3254"/>
                  <a:pt x="214" y="3321"/>
                  <a:pt x="250" y="3367"/>
                </a:cubicBezTo>
                <a:lnTo>
                  <a:pt x="427" y="3597"/>
                </a:lnTo>
                <a:lnTo>
                  <a:pt x="197" y="3774"/>
                </a:lnTo>
                <a:cubicBezTo>
                  <a:pt x="151" y="3810"/>
                  <a:pt x="142" y="3877"/>
                  <a:pt x="178" y="3924"/>
                </a:cubicBezTo>
                <a:close/>
                <a:moveTo>
                  <a:pt x="3362" y="4544"/>
                </a:moveTo>
                <a:cubicBezTo>
                  <a:pt x="3487" y="4613"/>
                  <a:pt x="3628" y="4649"/>
                  <a:pt x="3771" y="4649"/>
                </a:cubicBezTo>
                <a:cubicBezTo>
                  <a:pt x="4173" y="4649"/>
                  <a:pt x="4510" y="4370"/>
                  <a:pt x="4600" y="3996"/>
                </a:cubicBezTo>
                <a:lnTo>
                  <a:pt x="4766" y="4124"/>
                </a:lnTo>
                <a:cubicBezTo>
                  <a:pt x="4812" y="4160"/>
                  <a:pt x="4879" y="4151"/>
                  <a:pt x="4915" y="4104"/>
                </a:cubicBezTo>
                <a:cubicBezTo>
                  <a:pt x="4951" y="4058"/>
                  <a:pt x="4943" y="3991"/>
                  <a:pt x="4896" y="3955"/>
                </a:cubicBezTo>
                <a:lnTo>
                  <a:pt x="4667" y="3778"/>
                </a:lnTo>
                <a:lnTo>
                  <a:pt x="4844" y="3548"/>
                </a:lnTo>
                <a:cubicBezTo>
                  <a:pt x="4880" y="3501"/>
                  <a:pt x="4871" y="3434"/>
                  <a:pt x="4824" y="3398"/>
                </a:cubicBezTo>
                <a:cubicBezTo>
                  <a:pt x="4778" y="3362"/>
                  <a:pt x="4711" y="3371"/>
                  <a:pt x="4675" y="3418"/>
                </a:cubicBezTo>
                <a:lnTo>
                  <a:pt x="4583" y="3537"/>
                </a:lnTo>
                <a:cubicBezTo>
                  <a:pt x="4473" y="3194"/>
                  <a:pt x="4151" y="2945"/>
                  <a:pt x="3771" y="2945"/>
                </a:cubicBezTo>
                <a:cubicBezTo>
                  <a:pt x="3713" y="2945"/>
                  <a:pt x="3665" y="2992"/>
                  <a:pt x="3665" y="3051"/>
                </a:cubicBezTo>
                <a:cubicBezTo>
                  <a:pt x="3665" y="3110"/>
                  <a:pt x="3713" y="3158"/>
                  <a:pt x="3771" y="3158"/>
                </a:cubicBezTo>
                <a:cubicBezTo>
                  <a:pt x="4123" y="3158"/>
                  <a:pt x="4410" y="3444"/>
                  <a:pt x="4410" y="3796"/>
                </a:cubicBezTo>
                <a:lnTo>
                  <a:pt x="4410" y="3798"/>
                </a:lnTo>
                <a:cubicBezTo>
                  <a:pt x="4410" y="4150"/>
                  <a:pt x="4123" y="4436"/>
                  <a:pt x="3771" y="4436"/>
                </a:cubicBezTo>
                <a:cubicBezTo>
                  <a:pt x="3664" y="4436"/>
                  <a:pt x="3558" y="4409"/>
                  <a:pt x="3465" y="4357"/>
                </a:cubicBezTo>
                <a:cubicBezTo>
                  <a:pt x="3413" y="4329"/>
                  <a:pt x="3348" y="4348"/>
                  <a:pt x="3320" y="4400"/>
                </a:cubicBezTo>
                <a:cubicBezTo>
                  <a:pt x="3291" y="4451"/>
                  <a:pt x="3310" y="4516"/>
                  <a:pt x="3362" y="4544"/>
                </a:cubicBezTo>
                <a:close/>
                <a:moveTo>
                  <a:pt x="2054" y="923"/>
                </a:moveTo>
                <a:cubicBezTo>
                  <a:pt x="2098" y="884"/>
                  <a:pt x="2102" y="817"/>
                  <a:pt x="2064" y="773"/>
                </a:cubicBezTo>
                <a:cubicBezTo>
                  <a:pt x="1983" y="680"/>
                  <a:pt x="1952" y="550"/>
                  <a:pt x="1980" y="429"/>
                </a:cubicBezTo>
                <a:cubicBezTo>
                  <a:pt x="2054" y="419"/>
                  <a:pt x="2130" y="432"/>
                  <a:pt x="2195" y="469"/>
                </a:cubicBezTo>
                <a:cubicBezTo>
                  <a:pt x="2222" y="484"/>
                  <a:pt x="2254" y="487"/>
                  <a:pt x="2283" y="476"/>
                </a:cubicBezTo>
                <a:cubicBezTo>
                  <a:pt x="2313" y="466"/>
                  <a:pt x="2336" y="443"/>
                  <a:pt x="2347" y="414"/>
                </a:cubicBezTo>
                <a:cubicBezTo>
                  <a:pt x="2375" y="341"/>
                  <a:pt x="2425" y="278"/>
                  <a:pt x="2488" y="236"/>
                </a:cubicBezTo>
                <a:cubicBezTo>
                  <a:pt x="2548" y="284"/>
                  <a:pt x="2592" y="351"/>
                  <a:pt x="2613" y="426"/>
                </a:cubicBezTo>
                <a:cubicBezTo>
                  <a:pt x="2622" y="456"/>
                  <a:pt x="2643" y="481"/>
                  <a:pt x="2671" y="494"/>
                </a:cubicBezTo>
                <a:cubicBezTo>
                  <a:pt x="2699" y="507"/>
                  <a:pt x="2732" y="507"/>
                  <a:pt x="2760" y="494"/>
                </a:cubicBezTo>
                <a:cubicBezTo>
                  <a:pt x="2828" y="464"/>
                  <a:pt x="2905" y="457"/>
                  <a:pt x="2977" y="474"/>
                </a:cubicBezTo>
                <a:cubicBezTo>
                  <a:pt x="2994" y="597"/>
                  <a:pt x="2952" y="724"/>
                  <a:pt x="2863" y="809"/>
                </a:cubicBezTo>
                <a:cubicBezTo>
                  <a:pt x="2821" y="849"/>
                  <a:pt x="2819" y="917"/>
                  <a:pt x="2860" y="959"/>
                </a:cubicBezTo>
                <a:cubicBezTo>
                  <a:pt x="2881" y="981"/>
                  <a:pt x="2909" y="992"/>
                  <a:pt x="2937" y="992"/>
                </a:cubicBezTo>
                <a:cubicBezTo>
                  <a:pt x="2964" y="992"/>
                  <a:pt x="2990" y="982"/>
                  <a:pt x="3011" y="963"/>
                </a:cubicBezTo>
                <a:cubicBezTo>
                  <a:pt x="3171" y="809"/>
                  <a:pt x="3233" y="579"/>
                  <a:pt x="3171" y="363"/>
                </a:cubicBezTo>
                <a:cubicBezTo>
                  <a:pt x="3162" y="331"/>
                  <a:pt x="3140" y="306"/>
                  <a:pt x="3110" y="293"/>
                </a:cubicBezTo>
                <a:cubicBezTo>
                  <a:pt x="3005" y="250"/>
                  <a:pt x="2888" y="240"/>
                  <a:pt x="2778" y="265"/>
                </a:cubicBezTo>
                <a:cubicBezTo>
                  <a:pt x="2727" y="161"/>
                  <a:pt x="2646" y="75"/>
                  <a:pt x="2546" y="19"/>
                </a:cubicBezTo>
                <a:cubicBezTo>
                  <a:pt x="2517" y="2"/>
                  <a:pt x="2481" y="0"/>
                  <a:pt x="2450" y="14"/>
                </a:cubicBezTo>
                <a:cubicBezTo>
                  <a:pt x="2346" y="61"/>
                  <a:pt x="2258" y="140"/>
                  <a:pt x="2197" y="239"/>
                </a:cubicBezTo>
                <a:cubicBezTo>
                  <a:pt x="2090" y="204"/>
                  <a:pt x="1973" y="203"/>
                  <a:pt x="1865" y="238"/>
                </a:cubicBezTo>
                <a:cubicBezTo>
                  <a:pt x="1833" y="247"/>
                  <a:pt x="1809" y="271"/>
                  <a:pt x="1797" y="301"/>
                </a:cubicBezTo>
                <a:cubicBezTo>
                  <a:pt x="1716" y="512"/>
                  <a:pt x="1757" y="746"/>
                  <a:pt x="1903" y="913"/>
                </a:cubicBezTo>
                <a:cubicBezTo>
                  <a:pt x="1942" y="957"/>
                  <a:pt x="2009" y="962"/>
                  <a:pt x="2054" y="923"/>
                </a:cubicBezTo>
                <a:close/>
                <a:moveTo>
                  <a:pt x="4676" y="4488"/>
                </a:moveTo>
                <a:cubicBezTo>
                  <a:pt x="4621" y="4469"/>
                  <a:pt x="4560" y="4498"/>
                  <a:pt x="4541" y="4554"/>
                </a:cubicBezTo>
                <a:cubicBezTo>
                  <a:pt x="4521" y="4610"/>
                  <a:pt x="4551" y="4670"/>
                  <a:pt x="4606" y="4690"/>
                </a:cubicBezTo>
                <a:cubicBezTo>
                  <a:pt x="4821" y="4764"/>
                  <a:pt x="4854" y="4823"/>
                  <a:pt x="4858" y="4832"/>
                </a:cubicBezTo>
                <a:cubicBezTo>
                  <a:pt x="4846" y="4866"/>
                  <a:pt x="4704" y="4980"/>
                  <a:pt x="4194" y="5078"/>
                </a:cubicBezTo>
                <a:cubicBezTo>
                  <a:pt x="3746" y="5163"/>
                  <a:pt x="3157" y="5210"/>
                  <a:pt x="2536" y="5210"/>
                </a:cubicBezTo>
                <a:cubicBezTo>
                  <a:pt x="1914" y="5210"/>
                  <a:pt x="1325" y="5163"/>
                  <a:pt x="878" y="5078"/>
                </a:cubicBezTo>
                <a:cubicBezTo>
                  <a:pt x="367" y="4980"/>
                  <a:pt x="225" y="4866"/>
                  <a:pt x="214" y="4832"/>
                </a:cubicBezTo>
                <a:cubicBezTo>
                  <a:pt x="217" y="4823"/>
                  <a:pt x="251" y="4764"/>
                  <a:pt x="465" y="4690"/>
                </a:cubicBezTo>
                <a:cubicBezTo>
                  <a:pt x="521" y="4670"/>
                  <a:pt x="550" y="4610"/>
                  <a:pt x="531" y="4554"/>
                </a:cubicBezTo>
                <a:cubicBezTo>
                  <a:pt x="512" y="4498"/>
                  <a:pt x="451" y="4469"/>
                  <a:pt x="395" y="4488"/>
                </a:cubicBezTo>
                <a:cubicBezTo>
                  <a:pt x="129" y="4580"/>
                  <a:pt x="0" y="4693"/>
                  <a:pt x="0" y="4831"/>
                </a:cubicBezTo>
                <a:cubicBezTo>
                  <a:pt x="0" y="5026"/>
                  <a:pt x="261" y="5172"/>
                  <a:pt x="797" y="5279"/>
                </a:cubicBezTo>
                <a:cubicBezTo>
                  <a:pt x="1263" y="5373"/>
                  <a:pt x="1880" y="5424"/>
                  <a:pt x="2536" y="5424"/>
                </a:cubicBezTo>
                <a:cubicBezTo>
                  <a:pt x="3191" y="5424"/>
                  <a:pt x="3809" y="5373"/>
                  <a:pt x="4274" y="5279"/>
                </a:cubicBezTo>
                <a:cubicBezTo>
                  <a:pt x="4811" y="5172"/>
                  <a:pt x="5071" y="5026"/>
                  <a:pt x="5071" y="4831"/>
                </a:cubicBezTo>
                <a:cubicBezTo>
                  <a:pt x="5071" y="4693"/>
                  <a:pt x="4942" y="4580"/>
                  <a:pt x="4676" y="4488"/>
                </a:cubicBezTo>
                <a:close/>
                <a:moveTo>
                  <a:pt x="345" y="2921"/>
                </a:moveTo>
                <a:cubicBezTo>
                  <a:pt x="410" y="2952"/>
                  <a:pt x="481" y="2968"/>
                  <a:pt x="552" y="2968"/>
                </a:cubicBezTo>
                <a:cubicBezTo>
                  <a:pt x="569" y="2968"/>
                  <a:pt x="585" y="2968"/>
                  <a:pt x="601" y="2966"/>
                </a:cubicBezTo>
                <a:cubicBezTo>
                  <a:pt x="660" y="2960"/>
                  <a:pt x="702" y="2907"/>
                  <a:pt x="696" y="2849"/>
                </a:cubicBezTo>
                <a:cubicBezTo>
                  <a:pt x="690" y="2790"/>
                  <a:pt x="638" y="2747"/>
                  <a:pt x="579" y="2754"/>
                </a:cubicBezTo>
                <a:cubicBezTo>
                  <a:pt x="531" y="2759"/>
                  <a:pt x="482" y="2750"/>
                  <a:pt x="438" y="2729"/>
                </a:cubicBezTo>
                <a:cubicBezTo>
                  <a:pt x="307" y="2666"/>
                  <a:pt x="252" y="2508"/>
                  <a:pt x="315" y="2377"/>
                </a:cubicBezTo>
                <a:cubicBezTo>
                  <a:pt x="374" y="2256"/>
                  <a:pt x="513" y="2200"/>
                  <a:pt x="638" y="2242"/>
                </a:cubicBezTo>
                <a:cubicBezTo>
                  <a:pt x="676" y="2309"/>
                  <a:pt x="725" y="2370"/>
                  <a:pt x="782" y="2423"/>
                </a:cubicBezTo>
                <a:lnTo>
                  <a:pt x="1003" y="2629"/>
                </a:lnTo>
                <a:cubicBezTo>
                  <a:pt x="1046" y="2669"/>
                  <a:pt x="1114" y="2667"/>
                  <a:pt x="1154" y="2623"/>
                </a:cubicBezTo>
                <a:cubicBezTo>
                  <a:pt x="1194" y="2580"/>
                  <a:pt x="1192" y="2513"/>
                  <a:pt x="1149" y="2473"/>
                </a:cubicBezTo>
                <a:lnTo>
                  <a:pt x="927" y="2267"/>
                </a:lnTo>
                <a:cubicBezTo>
                  <a:pt x="807" y="2155"/>
                  <a:pt x="741" y="1996"/>
                  <a:pt x="741" y="1820"/>
                </a:cubicBezTo>
                <a:cubicBezTo>
                  <a:pt x="742" y="1622"/>
                  <a:pt x="830" y="1423"/>
                  <a:pt x="976" y="1289"/>
                </a:cubicBezTo>
                <a:cubicBezTo>
                  <a:pt x="1026" y="1243"/>
                  <a:pt x="1083" y="1204"/>
                  <a:pt x="1144" y="1174"/>
                </a:cubicBezTo>
                <a:cubicBezTo>
                  <a:pt x="1148" y="1172"/>
                  <a:pt x="1152" y="1171"/>
                  <a:pt x="1156" y="1168"/>
                </a:cubicBezTo>
                <a:cubicBezTo>
                  <a:pt x="1265" y="1117"/>
                  <a:pt x="1386" y="1093"/>
                  <a:pt x="1508" y="1100"/>
                </a:cubicBezTo>
                <a:cubicBezTo>
                  <a:pt x="1567" y="1104"/>
                  <a:pt x="1617" y="1058"/>
                  <a:pt x="1621" y="1000"/>
                </a:cubicBezTo>
                <a:cubicBezTo>
                  <a:pt x="1624" y="941"/>
                  <a:pt x="1579" y="890"/>
                  <a:pt x="1521" y="887"/>
                </a:cubicBezTo>
                <a:cubicBezTo>
                  <a:pt x="1439" y="882"/>
                  <a:pt x="1357" y="888"/>
                  <a:pt x="1278" y="905"/>
                </a:cubicBezTo>
                <a:lnTo>
                  <a:pt x="1376" y="629"/>
                </a:lnTo>
                <a:cubicBezTo>
                  <a:pt x="1396" y="574"/>
                  <a:pt x="1367" y="513"/>
                  <a:pt x="1312" y="493"/>
                </a:cubicBezTo>
                <a:cubicBezTo>
                  <a:pt x="1256" y="473"/>
                  <a:pt x="1195" y="502"/>
                  <a:pt x="1175" y="557"/>
                </a:cubicBezTo>
                <a:lnTo>
                  <a:pt x="1049" y="912"/>
                </a:lnTo>
                <a:lnTo>
                  <a:pt x="736" y="709"/>
                </a:lnTo>
                <a:cubicBezTo>
                  <a:pt x="687" y="676"/>
                  <a:pt x="621" y="690"/>
                  <a:pt x="589" y="740"/>
                </a:cubicBezTo>
                <a:cubicBezTo>
                  <a:pt x="557" y="789"/>
                  <a:pt x="570" y="855"/>
                  <a:pt x="620" y="887"/>
                </a:cubicBezTo>
                <a:lnTo>
                  <a:pt x="904" y="1072"/>
                </a:lnTo>
                <a:cubicBezTo>
                  <a:pt x="879" y="1091"/>
                  <a:pt x="854" y="1111"/>
                  <a:pt x="831" y="1132"/>
                </a:cubicBezTo>
                <a:cubicBezTo>
                  <a:pt x="639" y="1308"/>
                  <a:pt x="529" y="1559"/>
                  <a:pt x="528" y="1820"/>
                </a:cubicBezTo>
                <a:cubicBezTo>
                  <a:pt x="528" y="1887"/>
                  <a:pt x="535" y="1952"/>
                  <a:pt x="549" y="2015"/>
                </a:cubicBezTo>
                <a:cubicBezTo>
                  <a:pt x="373" y="2016"/>
                  <a:pt x="204" y="2116"/>
                  <a:pt x="123" y="2284"/>
                </a:cubicBezTo>
                <a:cubicBezTo>
                  <a:pt x="9" y="2521"/>
                  <a:pt x="109" y="2807"/>
                  <a:pt x="345" y="2921"/>
                </a:cubicBezTo>
                <a:close/>
                <a:moveTo>
                  <a:pt x="1447" y="2270"/>
                </a:moveTo>
                <a:cubicBezTo>
                  <a:pt x="1493" y="2453"/>
                  <a:pt x="1590" y="2617"/>
                  <a:pt x="1727" y="2745"/>
                </a:cubicBezTo>
                <a:cubicBezTo>
                  <a:pt x="1748" y="2764"/>
                  <a:pt x="1774" y="2773"/>
                  <a:pt x="1800" y="2773"/>
                </a:cubicBezTo>
                <a:cubicBezTo>
                  <a:pt x="1828" y="2773"/>
                  <a:pt x="1857" y="2762"/>
                  <a:pt x="1878" y="2739"/>
                </a:cubicBezTo>
                <a:cubicBezTo>
                  <a:pt x="1918" y="2696"/>
                  <a:pt x="1915" y="2628"/>
                  <a:pt x="1872" y="2588"/>
                </a:cubicBezTo>
                <a:cubicBezTo>
                  <a:pt x="1765" y="2489"/>
                  <a:pt x="1690" y="2361"/>
                  <a:pt x="1654" y="2219"/>
                </a:cubicBezTo>
                <a:cubicBezTo>
                  <a:pt x="1553" y="1814"/>
                  <a:pt x="1800" y="1403"/>
                  <a:pt x="2204" y="1302"/>
                </a:cubicBezTo>
                <a:cubicBezTo>
                  <a:pt x="2400" y="1253"/>
                  <a:pt x="2603" y="1283"/>
                  <a:pt x="2777" y="1387"/>
                </a:cubicBezTo>
                <a:cubicBezTo>
                  <a:pt x="2950" y="1491"/>
                  <a:pt x="3072" y="1656"/>
                  <a:pt x="3121" y="1852"/>
                </a:cubicBezTo>
                <a:cubicBezTo>
                  <a:pt x="3171" y="2052"/>
                  <a:pt x="3139" y="2259"/>
                  <a:pt x="3030" y="2434"/>
                </a:cubicBezTo>
                <a:cubicBezTo>
                  <a:pt x="2999" y="2484"/>
                  <a:pt x="3014" y="2550"/>
                  <a:pt x="3064" y="2581"/>
                </a:cubicBezTo>
                <a:cubicBezTo>
                  <a:pt x="3115" y="2612"/>
                  <a:pt x="3180" y="2596"/>
                  <a:pt x="3211" y="2546"/>
                </a:cubicBezTo>
                <a:cubicBezTo>
                  <a:pt x="3351" y="2322"/>
                  <a:pt x="3392" y="2056"/>
                  <a:pt x="3328" y="1800"/>
                </a:cubicBezTo>
                <a:cubicBezTo>
                  <a:pt x="3265" y="1549"/>
                  <a:pt x="3108" y="1337"/>
                  <a:pt x="2886" y="1204"/>
                </a:cubicBezTo>
                <a:cubicBezTo>
                  <a:pt x="2664" y="1071"/>
                  <a:pt x="2404" y="1032"/>
                  <a:pt x="2152" y="1095"/>
                </a:cubicBezTo>
                <a:cubicBezTo>
                  <a:pt x="1634" y="1224"/>
                  <a:pt x="1318" y="1752"/>
                  <a:pt x="1447" y="2270"/>
                </a:cubicBezTo>
                <a:close/>
              </a:path>
            </a:pathLst>
          </a:custGeom>
          <a:solidFill>
            <a:schemeClr val="bg1"/>
          </a:solidFill>
          <a:ln>
            <a:noFill/>
          </a:ln>
        </p:spPr>
        <p:txBody>
          <a:bodyPr/>
          <a:lstStyle/>
          <a:p>
            <a:endParaRPr lang="zh-CN" altLang="en-US" sz="2000">
              <a:ea typeface="微软雅黑" panose="020B0503020204020204" pitchFamily="34" charset="-122"/>
            </a:endParaRPr>
          </a:p>
        </p:txBody>
      </p:sp>
      <p:sp>
        <p:nvSpPr>
          <p:cNvPr id="4" name="文本框 3"/>
          <p:cNvSpPr txBox="1"/>
          <p:nvPr/>
        </p:nvSpPr>
        <p:spPr>
          <a:xfrm>
            <a:off x="4074107" y="982762"/>
            <a:ext cx="3896293" cy="830997"/>
          </a:xfrm>
          <a:prstGeom prst="rect">
            <a:avLst/>
          </a:prstGeom>
          <a:noFill/>
        </p:spPr>
        <p:txBody>
          <a:bodyPr wrap="square" rtlCol="0">
            <a:spAutoFit/>
          </a:bodyPr>
          <a:lstStyle/>
          <a:p>
            <a:pPr>
              <a:lnSpc>
                <a:spcPct val="150000"/>
              </a:lnSpc>
            </a:pPr>
            <a:r>
              <a:rPr lang="zh-CN" altLang="en-US" sz="3200" dirty="0">
                <a:latin typeface="Arial" panose="020B0604020202020204" pitchFamily="34" charset="0"/>
                <a:ea typeface="微软雅黑" panose="020B0503020204020204" pitchFamily="34" charset="-122"/>
              </a:rPr>
              <a:t>关于治疗的几个问题</a:t>
            </a:r>
          </a:p>
        </p:txBody>
      </p:sp>
    </p:spTree>
    <p:extLst>
      <p:ext uri="{BB962C8B-B14F-4D97-AF65-F5344CB8AC3E}">
        <p14:creationId xmlns:p14="http://schemas.microsoft.com/office/powerpoint/2010/main" val="353717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0-#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0-#ppt_w/2"/>
                                          </p:val>
                                        </p:tav>
                                        <p:tav tm="100000">
                                          <p:val>
                                            <p:strVal val="#ppt_x"/>
                                          </p:val>
                                        </p:tav>
                                      </p:tavLst>
                                    </p:anim>
                                    <p:anim calcmode="lin" valueType="num">
                                      <p:cBhvr additive="base">
                                        <p:cTn id="33" dur="500" fill="hold"/>
                                        <p:tgtEl>
                                          <p:spTgt spid="3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500" fill="hold"/>
                                        <p:tgtEl>
                                          <p:spTgt spid="38"/>
                                        </p:tgtEl>
                                        <p:attrNameLst>
                                          <p:attrName>ppt_x</p:attrName>
                                        </p:attrNameLst>
                                      </p:cBhvr>
                                      <p:tavLst>
                                        <p:tav tm="0">
                                          <p:val>
                                            <p:strVal val="0-#ppt_w/2"/>
                                          </p:val>
                                        </p:tav>
                                        <p:tav tm="100000">
                                          <p:val>
                                            <p:strVal val="#ppt_x"/>
                                          </p:val>
                                        </p:tav>
                                      </p:tavLst>
                                    </p:anim>
                                    <p:anim calcmode="lin" valueType="num">
                                      <p:cBhvr additive="base">
                                        <p:cTn id="37" dur="5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0-#ppt_w/2"/>
                                          </p:val>
                                        </p:tav>
                                        <p:tav tm="100000">
                                          <p:val>
                                            <p:strVal val="#ppt_x"/>
                                          </p:val>
                                        </p:tav>
                                      </p:tavLst>
                                    </p:anim>
                                    <p:anim calcmode="lin" valueType="num">
                                      <p:cBhvr additive="base">
                                        <p:cTn id="41" dur="500" fill="hold"/>
                                        <p:tgtEl>
                                          <p:spTgt spid="39"/>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fill="hold"/>
                                        <p:tgtEl>
                                          <p:spTgt spid="40"/>
                                        </p:tgtEl>
                                        <p:attrNameLst>
                                          <p:attrName>ppt_x</p:attrName>
                                        </p:attrNameLst>
                                      </p:cBhvr>
                                      <p:tavLst>
                                        <p:tav tm="0">
                                          <p:val>
                                            <p:strVal val="0-#ppt_w/2"/>
                                          </p:val>
                                        </p:tav>
                                        <p:tav tm="100000">
                                          <p:val>
                                            <p:strVal val="#ppt_x"/>
                                          </p:val>
                                        </p:tav>
                                      </p:tavLst>
                                    </p:anim>
                                    <p:anim calcmode="lin" valueType="num">
                                      <p:cBhvr additive="base">
                                        <p:cTn id="45"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1" grpId="0"/>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8426" y="5046578"/>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7"/>
            <a:ext cx="5161579" cy="701511"/>
            <a:chOff x="3785129" y="2661039"/>
            <a:chExt cx="7345014" cy="998262"/>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a:off x="4371968" y="3499715"/>
              <a:ext cx="6537630" cy="159586"/>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6710664" cy="788349"/>
            </a:xfrm>
            <a:prstGeom prst="rect">
              <a:avLst/>
            </a:prstGeom>
            <a:noFill/>
          </p:spPr>
          <p:txBody>
            <a:bodyPr wrap="square" rtlCol="0">
              <a:spAutoFit/>
            </a:bodyPr>
            <a:lstStyle/>
            <a:p>
              <a:pPr algn="dist">
                <a:lnSpc>
                  <a:spcPct val="150000"/>
                </a:lnSpc>
              </a:pPr>
              <a:r>
                <a:rPr lang="zh-CN" altLang="en-US" sz="2000" dirty="0">
                  <a:ea typeface="微软雅黑" panose="020B0503020204020204" pitchFamily="34" charset="-122"/>
                </a:rPr>
                <a:t>患了龋齿是看一般儿科还是牙科？</a:t>
              </a:r>
              <a:endParaRPr lang="zh-CN" altLang="en-US" sz="2000" b="1" dirty="0">
                <a:latin typeface="微软雅黑" panose="020B0503020204020204" pitchFamily="34" charset="-122"/>
                <a:ea typeface="微软雅黑" panose="020B0503020204020204" pitchFamily="34" charset="-122"/>
              </a:endParaRPr>
            </a:p>
          </p:txBody>
        </p:sp>
      </p:grpSp>
      <p:sp>
        <p:nvSpPr>
          <p:cNvPr id="12" name="Rectangle 3"/>
          <p:cNvSpPr txBox="1">
            <a:spLocks noChangeArrowheads="1"/>
          </p:cNvSpPr>
          <p:nvPr/>
        </p:nvSpPr>
        <p:spPr>
          <a:xfrm>
            <a:off x="1483174" y="1940092"/>
            <a:ext cx="8890536" cy="3101908"/>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zh-CN" altLang="en-US" sz="2000" dirty="0">
                <a:solidFill>
                  <a:schemeClr val="tx1"/>
                </a:solidFill>
                <a:latin typeface="微软雅黑" panose="020B0503020204020204" pitchFamily="34" charset="-122"/>
              </a:rPr>
              <a:t>      小朋友初次接触牙医时难免会有紧张及恐惧感，而且小朋友常说不清楚哪里蛀牙、哪里痛，有时可能只是嘴巴破皮或喉咙痛，也搞成牙痛，因此医师的详细检查和耐心是很重要的。一个专业的儿童</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小儿</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牙科医师具有耐心和技巧可以让幼儿乖乖合作，</a:t>
            </a:r>
            <a:r>
              <a:rPr lang="zh-CN" altLang="en-US" sz="2000" u="sng" dirty="0">
                <a:solidFill>
                  <a:srgbClr val="FF0000"/>
                </a:solidFill>
                <a:latin typeface="微软雅黑" panose="020B0503020204020204" pitchFamily="34" charset="-122"/>
              </a:rPr>
              <a:t>因此建议选择医院或诊所的儿童牙科</a:t>
            </a:r>
            <a:r>
              <a:rPr lang="en-US" altLang="zh-CN" sz="2000" u="sng" dirty="0">
                <a:solidFill>
                  <a:srgbClr val="FF0000"/>
                </a:solidFill>
                <a:latin typeface="微软雅黑" panose="020B0503020204020204" pitchFamily="34" charset="-122"/>
              </a:rPr>
              <a:t>;</a:t>
            </a:r>
            <a:r>
              <a:rPr lang="zh-CN" altLang="en-US" sz="2000" u="sng" dirty="0">
                <a:solidFill>
                  <a:srgbClr val="FF0000"/>
                </a:solidFill>
                <a:latin typeface="微软雅黑" panose="020B0503020204020204" pitchFamily="34" charset="-122"/>
              </a:rPr>
              <a:t>或是有耐心的一般牙科也可以。通常儿童牙科可以看到</a:t>
            </a:r>
            <a:r>
              <a:rPr lang="en-US" altLang="zh-CN" sz="2000" u="sng" dirty="0">
                <a:solidFill>
                  <a:srgbClr val="FF0000"/>
                </a:solidFill>
                <a:latin typeface="微软雅黑" panose="020B0503020204020204" pitchFamily="34" charset="-122"/>
              </a:rPr>
              <a:t>12</a:t>
            </a:r>
            <a:r>
              <a:rPr lang="zh-CN" altLang="en-US" sz="2000" u="sng" dirty="0">
                <a:solidFill>
                  <a:srgbClr val="FF0000"/>
                </a:solidFill>
                <a:latin typeface="微软雅黑" panose="020B0503020204020204" pitchFamily="34" charset="-122"/>
              </a:rPr>
              <a:t>～</a:t>
            </a:r>
            <a:r>
              <a:rPr lang="en-US" altLang="zh-CN" sz="2000" u="sng" dirty="0">
                <a:solidFill>
                  <a:srgbClr val="FF0000"/>
                </a:solidFill>
                <a:latin typeface="微软雅黑" panose="020B0503020204020204" pitchFamily="34" charset="-122"/>
              </a:rPr>
              <a:t>16</a:t>
            </a:r>
            <a:r>
              <a:rPr lang="zh-CN" altLang="en-US" sz="2000" u="sng" dirty="0">
                <a:solidFill>
                  <a:srgbClr val="FF0000"/>
                </a:solidFill>
                <a:latin typeface="微软雅黑" panose="020B0503020204020204" pitchFamily="34" charset="-122"/>
              </a:rPr>
              <a:t>岁左右。</a:t>
            </a:r>
          </a:p>
        </p:txBody>
      </p:sp>
    </p:spTree>
    <p:extLst>
      <p:ext uri="{BB962C8B-B14F-4D97-AF65-F5344CB8AC3E}">
        <p14:creationId xmlns:p14="http://schemas.microsoft.com/office/powerpoint/2010/main" val="96867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8426" y="5046578"/>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7"/>
            <a:ext cx="5161579" cy="701511"/>
            <a:chOff x="3785129" y="2661039"/>
            <a:chExt cx="7345014" cy="998262"/>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a:off x="4371968" y="3499715"/>
              <a:ext cx="6537630" cy="159586"/>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6710664" cy="788349"/>
            </a:xfrm>
            <a:prstGeom prst="rect">
              <a:avLst/>
            </a:prstGeom>
            <a:noFill/>
          </p:spPr>
          <p:txBody>
            <a:bodyPr wrap="square" rtlCol="0">
              <a:spAutoFit/>
            </a:bodyPr>
            <a:lstStyle/>
            <a:p>
              <a:pPr algn="dist">
                <a:lnSpc>
                  <a:spcPct val="150000"/>
                </a:lnSpc>
              </a:pPr>
              <a:r>
                <a:rPr lang="zh-CN" altLang="en-US" sz="2000" dirty="0">
                  <a:ea typeface="微软雅黑" panose="020B0503020204020204" pitchFamily="34" charset="-122"/>
                </a:rPr>
                <a:t>患了龋齿是看一般儿科还是牙科？</a:t>
              </a:r>
              <a:endParaRPr lang="zh-CN" altLang="en-US" sz="2000" b="1" dirty="0">
                <a:latin typeface="微软雅黑" panose="020B0503020204020204" pitchFamily="34" charset="-122"/>
                <a:ea typeface="微软雅黑" panose="020B0503020204020204" pitchFamily="34" charset="-122"/>
              </a:endParaRPr>
            </a:p>
          </p:txBody>
        </p:sp>
      </p:grpSp>
      <p:sp>
        <p:nvSpPr>
          <p:cNvPr id="12" name="Rectangle 3"/>
          <p:cNvSpPr txBox="1">
            <a:spLocks noChangeArrowheads="1"/>
          </p:cNvSpPr>
          <p:nvPr/>
        </p:nvSpPr>
        <p:spPr>
          <a:xfrm>
            <a:off x="1498940" y="1550532"/>
            <a:ext cx="8890536" cy="3496046"/>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zh-CN" sz="2000" dirty="0">
                <a:solidFill>
                  <a:schemeClr val="tx1"/>
                </a:solidFill>
                <a:latin typeface="微软雅黑" panose="020B0503020204020204" pitchFamily="34" charset="-122"/>
              </a:rPr>
              <a:t>      2</a:t>
            </a:r>
            <a:r>
              <a:rPr lang="zh-CN" altLang="en-US" sz="2000" dirty="0">
                <a:solidFill>
                  <a:schemeClr val="tx1"/>
                </a:solidFill>
                <a:latin typeface="微软雅黑" panose="020B0503020204020204" pitchFamily="34" charset="-122"/>
              </a:rPr>
              <a:t>岁以下的幼儿</a:t>
            </a:r>
            <a:r>
              <a:rPr lang="en-US" altLang="zh-CN" sz="2000" dirty="0">
                <a:solidFill>
                  <a:schemeClr val="tx1"/>
                </a:solidFill>
                <a:latin typeface="微软雅黑" panose="020B0503020204020204" pitchFamily="34" charset="-122"/>
              </a:rPr>
              <a:t>99%</a:t>
            </a:r>
            <a:r>
              <a:rPr lang="zh-CN" altLang="en-US" sz="2000" dirty="0">
                <a:solidFill>
                  <a:schemeClr val="tx1"/>
                </a:solidFill>
                <a:latin typeface="微软雅黑" panose="020B0503020204020204" pitchFamily="34" charset="-122"/>
              </a:rPr>
              <a:t>都不会乖乖听话，为了让宝宝合作通常会采取两种行动，一是固定板，用来固定四肢、限制动作</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二是依治疗需求使用局部或全身麻醉。</a:t>
            </a:r>
            <a:r>
              <a:rPr lang="en-US" altLang="zh-CN" sz="2000" dirty="0">
                <a:solidFill>
                  <a:schemeClr val="tx1"/>
                </a:solidFill>
                <a:latin typeface="微软雅黑" panose="020B0503020204020204" pitchFamily="34" charset="-122"/>
              </a:rPr>
              <a:t>2</a:t>
            </a:r>
            <a:r>
              <a:rPr lang="zh-CN" altLang="en-US" sz="2000" dirty="0">
                <a:solidFill>
                  <a:schemeClr val="tx1"/>
                </a:solidFill>
                <a:latin typeface="微软雅黑" panose="020B0503020204020204" pitchFamily="34" charset="-122"/>
              </a:rPr>
              <a:t>～</a:t>
            </a:r>
            <a:r>
              <a:rPr lang="en-US" altLang="zh-CN" sz="2000" dirty="0">
                <a:solidFill>
                  <a:schemeClr val="tx1"/>
                </a:solidFill>
                <a:latin typeface="微软雅黑" panose="020B0503020204020204" pitchFamily="34" charset="-122"/>
              </a:rPr>
              <a:t>4</a:t>
            </a:r>
            <a:r>
              <a:rPr lang="zh-CN" altLang="en-US" sz="2000" dirty="0">
                <a:solidFill>
                  <a:schemeClr val="tx1"/>
                </a:solidFill>
                <a:latin typeface="微软雅黑" panose="020B0503020204020204" pitchFamily="34" charset="-122"/>
              </a:rPr>
              <a:t>岁的小朋友比较能够沟通，这时用循循善诱、哄骗或是恐吓的手段，大多可以奏效</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但假若小朋友之前曾在别间牙科诊所看过，心里已留下不好的印象，即使再换去别家牙科，小朋友也不愿意再看了。此时建议家长们要有耐心，多陪小朋友几次的疗程，让孩子知道不管他再怎么耍赖、逃避，也是没有用的您会发现，</a:t>
            </a:r>
            <a:r>
              <a:rPr lang="zh-CN" altLang="en-US" sz="2000" u="sng" dirty="0">
                <a:solidFill>
                  <a:srgbClr val="FF0000"/>
                </a:solidFill>
                <a:latin typeface="微软雅黑" panose="020B0503020204020204" pitchFamily="34" charset="-122"/>
              </a:rPr>
              <a:t>只要用对方法、坚持立场，其实孩子是可以沟通的。</a:t>
            </a:r>
          </a:p>
          <a:p>
            <a:pPr>
              <a:lnSpc>
                <a:spcPct val="150000"/>
              </a:lnSpc>
            </a:pPr>
            <a:endParaRPr lang="zh-CN" altLang="zh-CN" sz="2000" u="sng" dirty="0">
              <a:solidFill>
                <a:schemeClr val="hlink"/>
              </a:solidFill>
              <a:latin typeface="微软雅黑" panose="020B0503020204020204" pitchFamily="34" charset="-122"/>
            </a:endParaRPr>
          </a:p>
        </p:txBody>
      </p:sp>
    </p:spTree>
    <p:extLst>
      <p:ext uri="{BB962C8B-B14F-4D97-AF65-F5344CB8AC3E}">
        <p14:creationId xmlns:p14="http://schemas.microsoft.com/office/powerpoint/2010/main" val="11021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8426" y="5046578"/>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8"/>
            <a:ext cx="4402161" cy="682595"/>
            <a:chOff x="3785129" y="2661039"/>
            <a:chExt cx="6264350" cy="971344"/>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a:off x="4371968" y="3499715"/>
              <a:ext cx="5434912" cy="132668"/>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5630000" cy="788348"/>
            </a:xfrm>
            <a:prstGeom prst="rect">
              <a:avLst/>
            </a:prstGeom>
            <a:noFill/>
          </p:spPr>
          <p:txBody>
            <a:bodyPr wrap="square" rtlCol="0">
              <a:spAutoFit/>
            </a:bodyPr>
            <a:lstStyle/>
            <a:p>
              <a:pPr algn="dist">
                <a:lnSpc>
                  <a:spcPct val="150000"/>
                </a:lnSpc>
              </a:pPr>
              <a:r>
                <a:rPr lang="zh-CN" altLang="en-US" sz="2000" dirty="0">
                  <a:latin typeface="宋体" panose="02010600030101010101" pitchFamily="2" charset="-122"/>
                  <a:ea typeface="微软雅黑" panose="020B0503020204020204" pitchFamily="34" charset="-122"/>
                </a:rPr>
                <a:t>窝沟封闭真的能预防龋齿吗？</a:t>
              </a:r>
              <a:endParaRPr lang="zh-CN" altLang="en-US" sz="2000" b="1" dirty="0">
                <a:latin typeface="微软雅黑" panose="020B0503020204020204" pitchFamily="34" charset="-122"/>
                <a:ea typeface="微软雅黑" panose="020B0503020204020204" pitchFamily="34" charset="-122"/>
              </a:endParaRPr>
            </a:p>
          </p:txBody>
        </p:sp>
      </p:grpSp>
      <p:sp>
        <p:nvSpPr>
          <p:cNvPr id="12" name="Rectangle 3"/>
          <p:cNvSpPr txBox="1">
            <a:spLocks noChangeArrowheads="1"/>
          </p:cNvSpPr>
          <p:nvPr/>
        </p:nvSpPr>
        <p:spPr>
          <a:xfrm>
            <a:off x="1087820" y="1103152"/>
            <a:ext cx="10105695" cy="5193996"/>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2000" dirty="0">
                <a:solidFill>
                  <a:srgbClr val="FF0000"/>
                </a:solidFill>
                <a:latin typeface="微软雅黑" panose="020B0503020204020204" pitchFamily="34" charset="-122"/>
              </a:rPr>
              <a:t>       </a:t>
            </a:r>
            <a:r>
              <a:rPr lang="zh-CN" altLang="en-US" sz="2000" u="sng" dirty="0">
                <a:solidFill>
                  <a:srgbClr val="FF0000"/>
                </a:solidFill>
                <a:latin typeface="微软雅黑" panose="020B0503020204020204" pitchFamily="34" charset="-122"/>
              </a:rPr>
              <a:t>窝沟封闭是世界卫生组织向全世界儿童推荐的一种保护新生恒牙的方法。</a:t>
            </a:r>
            <a:r>
              <a:rPr lang="zh-CN" altLang="en-US" sz="2000" dirty="0">
                <a:solidFill>
                  <a:schemeClr val="tx1"/>
                </a:solidFill>
                <a:latin typeface="微软雅黑" panose="020B0503020204020204" pitchFamily="34" charset="-122"/>
              </a:rPr>
              <a:t>由于磨牙的牙合面有很多窝沟，这些窝沟凹凸不平，像个磨盘，能够起到增大咀嚼面积、增加摩擦力的作用，有利于把食物充分嚼碎。但不可忽视的是，这些部位裂隙比较深，容易积聚致龋的细菌，而且不易清除，一旦细菌侵入，就能逐渐损坏整个牙齿，缩短牙齿的寿命。而窝沟封闭，正是通过在牙齿表面，特别是牙齿窝沟处涂树脂类物质，使其在牙齿表面形成一层保护膜</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隔绝细菌和酸对牙齿的侵蚀，从而达到预防窝沟龋的目的。</a:t>
            </a:r>
          </a:p>
          <a:p>
            <a:pPr algn="l">
              <a:lnSpc>
                <a:spcPct val="150000"/>
              </a:lnSpc>
            </a:pPr>
            <a:r>
              <a:rPr lang="zh-CN" altLang="en-US" sz="2000" dirty="0">
                <a:solidFill>
                  <a:srgbClr val="FF0000"/>
                </a:solidFill>
                <a:latin typeface="微软雅黑" panose="020B0503020204020204" pitchFamily="34" charset="-122"/>
              </a:rPr>
              <a:t>       一般来说</a:t>
            </a:r>
            <a:r>
              <a:rPr lang="en-US" altLang="zh-CN" sz="2000" dirty="0">
                <a:solidFill>
                  <a:srgbClr val="FF0000"/>
                </a:solidFill>
                <a:latin typeface="微软雅黑" panose="020B0503020204020204" pitchFamily="34" charset="-122"/>
              </a:rPr>
              <a:t>,</a:t>
            </a:r>
            <a:r>
              <a:rPr lang="en-US" altLang="zh-CN" sz="2000" u="sng" dirty="0">
                <a:solidFill>
                  <a:srgbClr val="FF0000"/>
                </a:solidFill>
                <a:latin typeface="微软雅黑" panose="020B0503020204020204" pitchFamily="34" charset="-122"/>
              </a:rPr>
              <a:t>6</a:t>
            </a:r>
            <a:r>
              <a:rPr lang="zh-CN" altLang="en-US" sz="2000" u="sng" dirty="0">
                <a:solidFill>
                  <a:srgbClr val="FF0000"/>
                </a:solidFill>
                <a:latin typeface="微软雅黑" panose="020B0503020204020204" pitchFamily="34" charset="-122"/>
              </a:rPr>
              <a:t>岁左右是给孩子做窝沟封闭的最佳时间。</a:t>
            </a:r>
            <a:r>
              <a:rPr lang="zh-CN" altLang="en-US" sz="2000" dirty="0">
                <a:solidFill>
                  <a:schemeClr val="tx1"/>
                </a:solidFill>
                <a:latin typeface="微软雅黑" panose="020B0503020204020204" pitchFamily="34" charset="-122"/>
              </a:rPr>
              <a:t>首先，小孩刷牙不如成人仔细</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牙缝间很容易残留食物</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其次</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刚萌出的牙齿还不够结实坚硬</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容易坏掉</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再次</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此时孩子的恒牙萌出不久</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其牙齿咬合面还没有磨合定型</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窝沟封闭后不易带来不适感</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最后</a:t>
            </a:r>
            <a:r>
              <a:rPr lang="en-US" altLang="zh-CN" sz="2000" dirty="0">
                <a:solidFill>
                  <a:schemeClr val="tx1"/>
                </a:solidFill>
                <a:latin typeface="微软雅黑" panose="020B0503020204020204" pitchFamily="34" charset="-122"/>
              </a:rPr>
              <a:t>,6</a:t>
            </a:r>
            <a:r>
              <a:rPr lang="zh-CN" altLang="en-US" sz="2000" dirty="0">
                <a:solidFill>
                  <a:schemeClr val="tx1"/>
                </a:solidFill>
                <a:latin typeface="微软雅黑" panose="020B0503020204020204" pitchFamily="34" charset="-122"/>
              </a:rPr>
              <a:t>岁左右的孩子就比较懂事了</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能够配合操作。</a:t>
            </a:r>
          </a:p>
          <a:p>
            <a:pPr>
              <a:lnSpc>
                <a:spcPct val="150000"/>
              </a:lnSpc>
              <a:buFont typeface="Wingdings" panose="05000000000000000000" pitchFamily="2" charset="2"/>
              <a:buNone/>
            </a:pPr>
            <a:endParaRPr lang="zh-CN" altLang="zh-CN" sz="2000" dirty="0">
              <a:solidFill>
                <a:schemeClr val="tx1"/>
              </a:solidFill>
              <a:latin typeface="微软雅黑" panose="020B0503020204020204" pitchFamily="34" charset="-122"/>
            </a:endParaRPr>
          </a:p>
        </p:txBody>
      </p:sp>
    </p:spTree>
    <p:extLst>
      <p:ext uri="{BB962C8B-B14F-4D97-AF65-F5344CB8AC3E}">
        <p14:creationId xmlns:p14="http://schemas.microsoft.com/office/powerpoint/2010/main" val="151093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78202" y="1486528"/>
            <a:ext cx="2035596" cy="1390588"/>
            <a:chOff x="3557267" y="2400300"/>
            <a:chExt cx="2035596" cy="1390588"/>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l="16447" t="19088" r="9004" b="32773"/>
            <a:stretch>
              <a:fillRect/>
            </a:stretch>
          </p:blipFill>
          <p:spPr>
            <a:xfrm>
              <a:off x="3557267" y="2400300"/>
              <a:ext cx="2035596" cy="1314451"/>
            </a:xfrm>
            <a:custGeom>
              <a:avLst/>
              <a:gdLst>
                <a:gd name="connsiteX0" fmla="*/ 0 w 5915025"/>
                <a:gd name="connsiteY0" fmla="*/ 0 h 3819525"/>
                <a:gd name="connsiteX1" fmla="*/ 5915025 w 5915025"/>
                <a:gd name="connsiteY1" fmla="*/ 0 h 3819525"/>
                <a:gd name="connsiteX2" fmla="*/ 5915025 w 5915025"/>
                <a:gd name="connsiteY2" fmla="*/ 3819525 h 3819525"/>
                <a:gd name="connsiteX3" fmla="*/ 0 w 5915025"/>
                <a:gd name="connsiteY3" fmla="*/ 3819525 h 3819525"/>
              </a:gdLst>
              <a:ahLst/>
              <a:cxnLst>
                <a:cxn ang="0">
                  <a:pos x="connsiteX0" y="connsiteY0"/>
                </a:cxn>
                <a:cxn ang="0">
                  <a:pos x="connsiteX1" y="connsiteY1"/>
                </a:cxn>
                <a:cxn ang="0">
                  <a:pos x="connsiteX2" y="connsiteY2"/>
                </a:cxn>
                <a:cxn ang="0">
                  <a:pos x="connsiteX3" y="connsiteY3"/>
                </a:cxn>
              </a:cxnLst>
              <a:rect l="l" t="t" r="r" b="b"/>
              <a:pathLst>
                <a:path w="5915025" h="3819525">
                  <a:moveTo>
                    <a:pt x="0" y="0"/>
                  </a:moveTo>
                  <a:lnTo>
                    <a:pt x="5915025" y="0"/>
                  </a:lnTo>
                  <a:lnTo>
                    <a:pt x="5915025" y="3819525"/>
                  </a:lnTo>
                  <a:lnTo>
                    <a:pt x="0" y="3819525"/>
                  </a:lnTo>
                  <a:close/>
                </a:path>
              </a:pathLst>
            </a:custGeom>
          </p:spPr>
        </p:pic>
        <p:sp>
          <p:nvSpPr>
            <p:cNvPr id="8" name="文本框 7"/>
            <p:cNvSpPr txBox="1"/>
            <p:nvPr/>
          </p:nvSpPr>
          <p:spPr>
            <a:xfrm>
              <a:off x="3981285" y="2452060"/>
              <a:ext cx="1187559" cy="1338828"/>
            </a:xfrm>
            <a:prstGeom prst="rect">
              <a:avLst/>
            </a:prstGeom>
            <a:noFill/>
          </p:spPr>
          <p:txBody>
            <a:bodyPr wrap="square" rtlCol="0">
              <a:spAutoFit/>
            </a:bodyPr>
            <a:lstStyle/>
            <a:p>
              <a:pPr algn="dist">
                <a:lnSpc>
                  <a:spcPct val="150000"/>
                </a:lnSpc>
              </a:pPr>
              <a:r>
                <a:rPr lang="en-US" altLang="zh-CN" sz="5400" dirty="0">
                  <a:latin typeface="微软雅黑" panose="020B0503020204020204" pitchFamily="34" charset="-122"/>
                  <a:ea typeface="微软雅黑" panose="020B0503020204020204" pitchFamily="34" charset="-122"/>
                </a:rPr>
                <a:t>01</a:t>
              </a:r>
              <a:endParaRPr lang="zh-CN" altLang="en-US" sz="5400" dirty="0">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932" y="4932495"/>
            <a:ext cx="2501141" cy="2501141"/>
          </a:xfrm>
          <a:prstGeom prst="rect">
            <a:avLst/>
          </a:prstGeom>
        </p:spPr>
      </p:pic>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00700">
            <a:off x="11399201" y="1009648"/>
            <a:ext cx="1057281" cy="1057281"/>
          </a:xfrm>
          <a:prstGeom prst="rect">
            <a:avLst/>
          </a:prstGeom>
        </p:spPr>
      </p:pic>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4144" y="6183066"/>
            <a:ext cx="1486669" cy="1486669"/>
          </a:xfrm>
          <a:prstGeom prst="rect">
            <a:avLst/>
          </a:prstGeom>
        </p:spPr>
      </p:pic>
      <p:grpSp>
        <p:nvGrpSpPr>
          <p:cNvPr id="47" name="组合 46"/>
          <p:cNvGrpSpPr/>
          <p:nvPr/>
        </p:nvGrpSpPr>
        <p:grpSpPr>
          <a:xfrm>
            <a:off x="3746663" y="3347409"/>
            <a:ext cx="4698672" cy="1148391"/>
            <a:chOff x="3758021" y="2661039"/>
            <a:chExt cx="3858207" cy="942975"/>
          </a:xfrm>
        </p:grpSpPr>
        <p:pic>
          <p:nvPicPr>
            <p:cNvPr id="48" name="图片 47"/>
            <p:cNvPicPr>
              <a:picLocks noChangeAspect="1"/>
            </p:cNvPicPr>
            <p:nvPr/>
          </p:nvPicPr>
          <p:blipFill>
            <a:blip r:embed="rId7" cstate="print">
              <a:extLst>
                <a:ext uri="{28A0092B-C50C-407E-A947-70E740481C1C}">
                  <a14:useLocalDpi xmlns:a14="http://schemas.microsoft.com/office/drawing/2010/main" val="0"/>
                </a:ext>
              </a:extLst>
            </a:blip>
            <a:srcRect l="55417" t="9181" b="12639"/>
            <a:stretch>
              <a:fillRect/>
            </a:stretch>
          </p:blipFill>
          <p:spPr>
            <a:xfrm>
              <a:off x="3758021"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49" name="图片 48"/>
            <p:cNvPicPr>
              <a:picLocks noChangeAspect="1"/>
            </p:cNvPicPr>
            <p:nvPr/>
          </p:nvPicPr>
          <p:blipFill>
            <a:blip r:embed="rId8" cstate="print">
              <a:extLst>
                <a:ext uri="{28A0092B-C50C-407E-A947-70E740481C1C}">
                  <a14:useLocalDpi xmlns:a14="http://schemas.microsoft.com/office/drawing/2010/main" val="0"/>
                </a:ext>
              </a:extLst>
            </a:blip>
            <a:srcRect l="1527" t="82733" r="6361" b="11705"/>
            <a:stretch>
              <a:fillRect/>
            </a:stretch>
          </p:blipFill>
          <p:spPr>
            <a:xfrm>
              <a:off x="4371969" y="3472607"/>
              <a:ext cx="3244259"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50" name="文本框 49"/>
            <p:cNvSpPr txBox="1"/>
            <p:nvPr/>
          </p:nvSpPr>
          <p:spPr>
            <a:xfrm>
              <a:off x="4433557" y="2892947"/>
              <a:ext cx="3120549" cy="682354"/>
            </a:xfrm>
            <a:prstGeom prst="rect">
              <a:avLst/>
            </a:prstGeom>
            <a:noFill/>
          </p:spPr>
          <p:txBody>
            <a:bodyPr wrap="square" rtlCol="0">
              <a:spAutoFit/>
            </a:bodyPr>
            <a:lstStyle/>
            <a:p>
              <a:pPr algn="dist">
                <a:lnSpc>
                  <a:spcPct val="150000"/>
                </a:lnSpc>
              </a:pPr>
              <a:r>
                <a:rPr lang="zh-CN" altLang="en-US" sz="3200" b="1" dirty="0">
                  <a:latin typeface="微软雅黑" panose="020B0503020204020204" pitchFamily="34" charset="-122"/>
                  <a:ea typeface="微软雅黑" panose="020B0503020204020204" pitchFamily="34" charset="-122"/>
                  <a:sym typeface="+mn-ea"/>
                </a:rPr>
                <a:t>宝宝的乳牙与恒牙</a:t>
              </a:r>
              <a:endParaRPr lang="zh-CN" altLang="en-US" sz="3200" b="1"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heel(1)">
                                      <p:cBhvr>
                                        <p:cTn id="11"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8426" y="5046578"/>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6"/>
            <a:ext cx="4076696" cy="734463"/>
            <a:chOff x="3785129" y="2661039"/>
            <a:chExt cx="5801208" cy="1045154"/>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flipV="1">
              <a:off x="4371967" y="3578908"/>
              <a:ext cx="5214369" cy="127285"/>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5166858" cy="788349"/>
            </a:xfrm>
            <a:prstGeom prst="rect">
              <a:avLst/>
            </a:prstGeom>
            <a:noFill/>
          </p:spPr>
          <p:txBody>
            <a:bodyPr wrap="square" rtlCol="0">
              <a:spAutoFit/>
            </a:bodyPr>
            <a:lstStyle/>
            <a:p>
              <a:pPr algn="dist">
                <a:lnSpc>
                  <a:spcPct val="150000"/>
                </a:lnSpc>
              </a:pPr>
              <a:r>
                <a:rPr lang="zh-CN" altLang="en-US" sz="2000" dirty="0">
                  <a:ea typeface="微软雅黑" panose="020B0503020204020204" pitchFamily="34" charset="-122"/>
                </a:rPr>
                <a:t>如何有效预防儿童患龋齿</a:t>
              </a:r>
              <a:endParaRPr lang="zh-CN" altLang="en-US" sz="2000" b="1" dirty="0">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245477" y="1206992"/>
            <a:ext cx="9650268" cy="4247317"/>
          </a:xfrm>
          <a:prstGeom prst="rect">
            <a:avLst/>
          </a:prstGeom>
          <a:noFill/>
        </p:spPr>
        <p:txBody>
          <a:bodyPr wrap="square" rtlCol="0">
            <a:spAutoFit/>
          </a:bodyPr>
          <a:lstStyle/>
          <a:p>
            <a:pPr>
              <a:lnSpc>
                <a:spcPct val="150000"/>
              </a:lnSpc>
            </a:pPr>
            <a:r>
              <a:rPr lang="zh-CN" altLang="en-US" sz="2000" kern="500" dirty="0">
                <a:latin typeface="微软雅黑" panose="020B0503020204020204" pitchFamily="34" charset="-122"/>
                <a:ea typeface="微软雅黑" panose="020B0503020204020204" pitchFamily="34" charset="-122"/>
              </a:rPr>
              <a:t>儿童防龋齿注意细节还比较多，但都是平时大家容易忽视的。</a:t>
            </a:r>
          </a:p>
          <a:p>
            <a:pPr>
              <a:lnSpc>
                <a:spcPct val="150000"/>
              </a:lnSpc>
            </a:pPr>
            <a:r>
              <a:rPr lang="en-US" altLang="zh-CN" sz="2000" kern="500" dirty="0">
                <a:latin typeface="微软雅黑" panose="020B0503020204020204" pitchFamily="34" charset="-122"/>
                <a:ea typeface="微软雅黑" panose="020B0503020204020204" pitchFamily="34" charset="-122"/>
              </a:rPr>
              <a:t>1.</a:t>
            </a:r>
            <a:r>
              <a:rPr lang="zh-CN" altLang="en-US" sz="2000" u="sng" kern="500" dirty="0">
                <a:solidFill>
                  <a:srgbClr val="FF0000"/>
                </a:solidFill>
                <a:latin typeface="微软雅黑" panose="020B0503020204020204" pitchFamily="34" charset="-122"/>
                <a:ea typeface="微软雅黑" panose="020B0503020204020204" pitchFamily="34" charset="-122"/>
              </a:rPr>
              <a:t>孕期保健要做好。</a:t>
            </a:r>
            <a:r>
              <a:rPr lang="zh-CN" altLang="en-US" sz="2000" kern="500" dirty="0">
                <a:latin typeface="微软雅黑" panose="020B0503020204020204" pitchFamily="34" charset="-122"/>
                <a:ea typeface="微软雅黑" panose="020B0503020204020204" pitchFamily="34" charset="-122"/>
              </a:rPr>
              <a:t>多吃蔬菜、水果、茶、牛奶等含有一定量氟化物的食物和饮料，对小儿将来的牙齿发育和减少龋齿发生的机会，都有明显的好处。</a:t>
            </a:r>
          </a:p>
          <a:p>
            <a:pPr>
              <a:lnSpc>
                <a:spcPct val="150000"/>
              </a:lnSpc>
            </a:pPr>
            <a:r>
              <a:rPr lang="en-US" altLang="zh-CN" sz="2000" kern="500" dirty="0">
                <a:latin typeface="微软雅黑" panose="020B0503020204020204" pitchFamily="34" charset="-122"/>
                <a:ea typeface="微软雅黑" panose="020B0503020204020204" pitchFamily="34" charset="-122"/>
              </a:rPr>
              <a:t>2</a:t>
            </a:r>
            <a:r>
              <a:rPr lang="en-US" altLang="zh-CN" sz="2000" kern="500" dirty="0">
                <a:solidFill>
                  <a:srgbClr val="FF0000"/>
                </a:solidFill>
                <a:latin typeface="微软雅黑" panose="020B0503020204020204" pitchFamily="34" charset="-122"/>
                <a:ea typeface="微软雅黑" panose="020B0503020204020204" pitchFamily="34" charset="-122"/>
              </a:rPr>
              <a:t>.</a:t>
            </a:r>
            <a:r>
              <a:rPr lang="zh-CN" altLang="en-US" sz="2000" u="sng" kern="500" dirty="0">
                <a:solidFill>
                  <a:srgbClr val="FF0000"/>
                </a:solidFill>
                <a:latin typeface="微软雅黑" panose="020B0503020204020204" pitchFamily="34" charset="-122"/>
                <a:ea typeface="微软雅黑" panose="020B0503020204020204" pitchFamily="34" charset="-122"/>
              </a:rPr>
              <a:t>避免婴幼儿的“奶瓶综合征”。还要纠正吮指等口腔不良习惯。</a:t>
            </a:r>
          </a:p>
          <a:p>
            <a:pPr>
              <a:lnSpc>
                <a:spcPct val="150000"/>
              </a:lnSpc>
            </a:pPr>
            <a:r>
              <a:rPr lang="en-US" altLang="zh-CN" sz="2000" kern="500" dirty="0">
                <a:latin typeface="微软雅黑" panose="020B0503020204020204" pitchFamily="34" charset="-122"/>
                <a:ea typeface="微软雅黑" panose="020B0503020204020204" pitchFamily="34" charset="-122"/>
              </a:rPr>
              <a:t>3.</a:t>
            </a:r>
            <a:r>
              <a:rPr lang="zh-CN" altLang="en-US" sz="2000" u="sng" kern="500" dirty="0">
                <a:solidFill>
                  <a:srgbClr val="FF0000"/>
                </a:solidFill>
                <a:latin typeface="微软雅黑" panose="020B0503020204020204" pitchFamily="34" charset="-122"/>
                <a:ea typeface="微软雅黑" panose="020B0503020204020204" pitchFamily="34" charset="-122"/>
              </a:rPr>
              <a:t>父母应为乳婴儿刷牙。</a:t>
            </a:r>
            <a:r>
              <a:rPr lang="zh-CN" altLang="en-US" sz="2000" kern="500" dirty="0">
                <a:latin typeface="微软雅黑" panose="020B0503020204020204" pitchFamily="34" charset="-122"/>
                <a:ea typeface="微软雅黑" panose="020B0503020204020204" pitchFamily="34" charset="-122"/>
              </a:rPr>
              <a:t>在婴儿乳牙萌出前，父母可用一块长宽各约</a:t>
            </a:r>
            <a:r>
              <a:rPr lang="en-US" altLang="zh-CN" sz="2000" kern="500" dirty="0">
                <a:latin typeface="微软雅黑" panose="020B0503020204020204" pitchFamily="34" charset="-122"/>
                <a:ea typeface="微软雅黑" panose="020B0503020204020204" pitchFamily="34" charset="-122"/>
              </a:rPr>
              <a:t>4</a:t>
            </a:r>
            <a:r>
              <a:rPr lang="zh-CN" altLang="en-US" sz="2000" kern="500" dirty="0">
                <a:latin typeface="微软雅黑" panose="020B0503020204020204" pitchFamily="34" charset="-122"/>
                <a:ea typeface="微软雅黑" panose="020B0503020204020204" pitchFamily="34" charset="-122"/>
              </a:rPr>
              <a:t>厘米正方形的纱布蘸淡盐水，轻轻擦拭，将婴儿的牙龈上的菌斑去除。</a:t>
            </a:r>
          </a:p>
          <a:p>
            <a:pPr>
              <a:lnSpc>
                <a:spcPct val="150000"/>
              </a:lnSpc>
            </a:pPr>
            <a:r>
              <a:rPr lang="en-US" altLang="zh-CN" sz="2000" kern="500" dirty="0">
                <a:latin typeface="微软雅黑" panose="020B0503020204020204" pitchFamily="34" charset="-122"/>
                <a:ea typeface="微软雅黑" panose="020B0503020204020204" pitchFamily="34" charset="-122"/>
              </a:rPr>
              <a:t>4. </a:t>
            </a:r>
            <a:r>
              <a:rPr lang="zh-CN" altLang="en-US" sz="2000" u="sng" kern="500" dirty="0">
                <a:solidFill>
                  <a:srgbClr val="FF0000"/>
                </a:solidFill>
                <a:latin typeface="微软雅黑" panose="020B0503020204020204" pitchFamily="34" charset="-122"/>
                <a:ea typeface="微软雅黑" panose="020B0503020204020204" pitchFamily="34" charset="-122"/>
              </a:rPr>
              <a:t>定期口腔检查。</a:t>
            </a:r>
            <a:r>
              <a:rPr lang="zh-CN" altLang="en-US" sz="2000" kern="500" dirty="0">
                <a:latin typeface="微软雅黑" panose="020B0503020204020204" pitchFamily="34" charset="-122"/>
                <a:ea typeface="微软雅黑" panose="020B0503020204020204" pitchFamily="34" charset="-122"/>
              </a:rPr>
              <a:t>每年作一次口腔检查，早期发现、早期治疗。对新萌出的恒磨牙和前磨牙进行窝沟封闭。</a:t>
            </a:r>
          </a:p>
          <a:p>
            <a:pPr>
              <a:lnSpc>
                <a:spcPct val="150000"/>
              </a:lnSpc>
            </a:pPr>
            <a:r>
              <a:rPr lang="en-US" altLang="zh-CN" sz="2000" kern="500" dirty="0">
                <a:latin typeface="微软雅黑" panose="020B0503020204020204" pitchFamily="34" charset="-122"/>
                <a:ea typeface="微软雅黑" panose="020B0503020204020204" pitchFamily="34" charset="-122"/>
              </a:rPr>
              <a:t>5.</a:t>
            </a:r>
            <a:r>
              <a:rPr lang="zh-CN" altLang="en-US" sz="2000" u="sng" kern="500" dirty="0">
                <a:solidFill>
                  <a:srgbClr val="FF0000"/>
                </a:solidFill>
                <a:latin typeface="微软雅黑" panose="020B0503020204020204" pitchFamily="34" charset="-122"/>
                <a:ea typeface="微软雅黑" panose="020B0503020204020204" pitchFamily="34" charset="-122"/>
              </a:rPr>
              <a:t>及时拔除滞留的乳牙</a:t>
            </a:r>
          </a:p>
        </p:txBody>
      </p:sp>
    </p:spTree>
    <p:extLst>
      <p:ext uri="{BB962C8B-B14F-4D97-AF65-F5344CB8AC3E}">
        <p14:creationId xmlns:p14="http://schemas.microsoft.com/office/powerpoint/2010/main" val="13567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8426" y="5046578"/>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76381"/>
            <a:ext cx="4030201" cy="767212"/>
            <a:chOff x="3785129" y="2533628"/>
            <a:chExt cx="5735045" cy="1091756"/>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a:off x="4371968" y="3499715"/>
              <a:ext cx="5148206" cy="125669"/>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33823" y="2533628"/>
              <a:ext cx="5086351" cy="788349"/>
            </a:xfrm>
            <a:prstGeom prst="rect">
              <a:avLst/>
            </a:prstGeom>
            <a:noFill/>
          </p:spPr>
          <p:txBody>
            <a:bodyPr wrap="square" rtlCol="0">
              <a:spAutoFit/>
            </a:bodyPr>
            <a:lstStyle/>
            <a:p>
              <a:pPr algn="dist">
                <a:lnSpc>
                  <a:spcPct val="150000"/>
                </a:lnSpc>
              </a:pPr>
              <a:r>
                <a:rPr lang="zh-CN" altLang="en-US" sz="2000" dirty="0">
                  <a:ea typeface="微软雅黑" panose="020B0503020204020204" pitchFamily="34" charset="-122"/>
                </a:rPr>
                <a:t>如何有效预防儿童患龋齿</a:t>
              </a:r>
              <a:endParaRPr lang="zh-CN" altLang="en-US" sz="2000" b="1" dirty="0">
                <a:latin typeface="微软雅黑" panose="020B0503020204020204" pitchFamily="34" charset="-122"/>
                <a:ea typeface="微软雅黑" panose="020B0503020204020204" pitchFamily="34" charset="-122"/>
              </a:endParaRPr>
            </a:p>
          </p:txBody>
        </p:sp>
      </p:grpSp>
      <p:sp>
        <p:nvSpPr>
          <p:cNvPr id="2" name="文本框 1"/>
          <p:cNvSpPr txBox="1"/>
          <p:nvPr/>
        </p:nvSpPr>
        <p:spPr>
          <a:xfrm>
            <a:off x="1352077" y="1459372"/>
            <a:ext cx="9386012" cy="4185761"/>
          </a:xfrm>
          <a:prstGeom prst="rect">
            <a:avLst/>
          </a:prstGeom>
          <a:noFill/>
        </p:spPr>
        <p:txBody>
          <a:bodyPr wrap="square" rtlCol="0">
            <a:spAutoFit/>
          </a:bodyPr>
          <a:lstStyle/>
          <a:p>
            <a:pPr algn="just">
              <a:lnSpc>
                <a:spcPct val="150000"/>
              </a:lnSpc>
            </a:pPr>
            <a:r>
              <a:rPr lang="en-US" altLang="zh-CN" sz="2000" dirty="0">
                <a:latin typeface="微软雅黑" panose="020B0503020204020204" pitchFamily="34" charset="-122"/>
                <a:ea typeface="微软雅黑" panose="020B0503020204020204" pitchFamily="34" charset="-122"/>
              </a:rPr>
              <a:t>6.</a:t>
            </a:r>
            <a:r>
              <a:rPr lang="zh-CN" altLang="en-US" sz="2000" u="sng" dirty="0">
                <a:solidFill>
                  <a:srgbClr val="FF0000"/>
                </a:solidFill>
                <a:latin typeface="微软雅黑" panose="020B0503020204020204" pitchFamily="34" charset="-122"/>
                <a:ea typeface="微软雅黑" panose="020B0503020204020204" pitchFamily="34" charset="-122"/>
              </a:rPr>
              <a:t>必要时使用间隙保持器</a:t>
            </a:r>
            <a:r>
              <a:rPr lang="zh-CN" altLang="en-US" sz="2000" dirty="0">
                <a:latin typeface="微软雅黑" panose="020B0503020204020204" pitchFamily="34" charset="-122"/>
                <a:ea typeface="微软雅黑" panose="020B0503020204020204" pitchFamily="34" charset="-122"/>
              </a:rPr>
              <a:t>，以保持缺牙的间隙，有利于恒牙的正常萌出。</a:t>
            </a:r>
          </a:p>
          <a:p>
            <a:pPr algn="just">
              <a:lnSpc>
                <a:spcPct val="150000"/>
              </a:lnSpc>
            </a:pPr>
            <a:r>
              <a:rPr lang="en-US" altLang="zh-CN" sz="2000" dirty="0">
                <a:latin typeface="微软雅黑" panose="020B0503020204020204" pitchFamily="34" charset="-122"/>
                <a:ea typeface="微软雅黑" panose="020B0503020204020204" pitchFamily="34" charset="-122"/>
              </a:rPr>
              <a:t>7.</a:t>
            </a:r>
            <a:r>
              <a:rPr lang="zh-CN" altLang="en-US" sz="2000" u="sng" dirty="0">
                <a:solidFill>
                  <a:srgbClr val="FF0000"/>
                </a:solidFill>
                <a:latin typeface="微软雅黑" panose="020B0503020204020204" pitchFamily="34" charset="-122"/>
                <a:ea typeface="微软雅黑" panose="020B0503020204020204" pitchFamily="34" charset="-122"/>
              </a:rPr>
              <a:t>提倡在饭前或喝水时吃糖果</a:t>
            </a:r>
            <a:r>
              <a:rPr lang="zh-CN" altLang="en-US" sz="2000" u="sng"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两顿饭之间的加餐最好是鲜水果、蔬菜、牛奶、果汁、饼干或胡桃、栗子等食物。</a:t>
            </a:r>
          </a:p>
          <a:p>
            <a:pPr algn="just">
              <a:lnSpc>
                <a:spcPct val="150000"/>
              </a:lnSpc>
            </a:pPr>
            <a:r>
              <a:rPr lang="en-US" altLang="zh-CN" sz="2000" dirty="0">
                <a:latin typeface="微软雅黑" panose="020B0503020204020204" pitchFamily="34" charset="-122"/>
                <a:ea typeface="微软雅黑" panose="020B0503020204020204" pitchFamily="34" charset="-122"/>
              </a:rPr>
              <a:t>8.</a:t>
            </a:r>
            <a:r>
              <a:rPr lang="zh-CN" altLang="en-US" sz="2000" u="sng" dirty="0">
                <a:solidFill>
                  <a:srgbClr val="FF0000"/>
                </a:solidFill>
                <a:latin typeface="微软雅黑" panose="020B0503020204020204" pitchFamily="34" charset="-122"/>
                <a:ea typeface="微软雅黑" panose="020B0503020204020204" pitchFamily="34" charset="-122"/>
              </a:rPr>
              <a:t>小孩每天吃糖果的次数应控制在</a:t>
            </a:r>
            <a:r>
              <a:rPr lang="en-US" altLang="zh-CN" sz="2000" u="sng" dirty="0">
                <a:solidFill>
                  <a:srgbClr val="FF0000"/>
                </a:solidFill>
                <a:latin typeface="微软雅黑" panose="020B0503020204020204" pitchFamily="34" charset="-122"/>
                <a:ea typeface="微软雅黑" panose="020B0503020204020204" pitchFamily="34" charset="-122"/>
              </a:rPr>
              <a:t>1-2</a:t>
            </a:r>
            <a:r>
              <a:rPr lang="zh-CN" altLang="en-US" sz="2000" u="sng" dirty="0">
                <a:solidFill>
                  <a:srgbClr val="FF0000"/>
                </a:solidFill>
                <a:latin typeface="微软雅黑" panose="020B0503020204020204" pitchFamily="34" charset="-122"/>
                <a:ea typeface="微软雅黑" panose="020B0503020204020204" pitchFamily="34" charset="-122"/>
              </a:rPr>
              <a:t>次，并应同时控制其数量，</a:t>
            </a:r>
            <a:r>
              <a:rPr lang="zh-CN" altLang="en-US" sz="2000" dirty="0">
                <a:latin typeface="微软雅黑" panose="020B0503020204020204" pitchFamily="34" charset="-122"/>
                <a:ea typeface="微软雅黑" panose="020B0503020204020204" pitchFamily="34" charset="-122"/>
              </a:rPr>
              <a:t>否则小孩在口中含糖时间过长，既限制了唾液中化学物质对细菌产酸的中和作用，又会助长口腔中细菌的繁殖。（</a:t>
            </a:r>
            <a:r>
              <a:rPr lang="zh-CN" altLang="en-US" sz="2000" u="sng" dirty="0">
                <a:solidFill>
                  <a:srgbClr val="FF0000"/>
                </a:solidFill>
                <a:latin typeface="微软雅黑" panose="020B0503020204020204" pitchFamily="34" charset="-122"/>
                <a:ea typeface="微软雅黑" panose="020B0503020204020204" pitchFamily="34" charset="-122"/>
              </a:rPr>
              <a:t>提倡少次多量</a:t>
            </a:r>
            <a:r>
              <a:rPr lang="zh-CN" altLang="en-US" sz="2000" dirty="0">
                <a:latin typeface="微软雅黑" panose="020B0503020204020204" pitchFamily="34" charset="-122"/>
                <a:ea typeface="微软雅黑" panose="020B0503020204020204" pitchFamily="34" charset="-122"/>
              </a:rPr>
              <a:t>）</a:t>
            </a:r>
          </a:p>
          <a:p>
            <a:pPr algn="just">
              <a:lnSpc>
                <a:spcPct val="150000"/>
              </a:lnSpc>
            </a:pPr>
            <a:r>
              <a:rPr lang="en-US" altLang="zh-CN" sz="2000" dirty="0">
                <a:latin typeface="微软雅黑" panose="020B0503020204020204" pitchFamily="34" charset="-122"/>
                <a:ea typeface="微软雅黑" panose="020B0503020204020204" pitchFamily="34" charset="-122"/>
              </a:rPr>
              <a:t>9.</a:t>
            </a:r>
            <a:r>
              <a:rPr lang="zh-CN" altLang="en-US" sz="2000" u="sng" dirty="0">
                <a:latin typeface="微软雅黑" panose="020B0503020204020204" pitchFamily="34" charset="-122"/>
                <a:ea typeface="微软雅黑" panose="020B0503020204020204" pitchFamily="34" charset="-122"/>
              </a:rPr>
              <a:t>茶水有护齿的功效</a:t>
            </a:r>
            <a:r>
              <a:rPr lang="zh-CN" altLang="en-US" sz="2000" dirty="0">
                <a:latin typeface="微软雅黑" panose="020B0503020204020204" pitchFamily="34" charset="-122"/>
                <a:ea typeface="微软雅黑" panose="020B0503020204020204" pitchFamily="34" charset="-122"/>
              </a:rPr>
              <a:t>，特别是对儿童，可以把茶水作为预防龋齿的药剂使用。</a:t>
            </a:r>
          </a:p>
          <a:p>
            <a:pPr algn="just">
              <a:lnSpc>
                <a:spcPct val="150000"/>
              </a:lnSpc>
            </a:pP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a:t>
            </a:r>
            <a:r>
              <a:rPr lang="zh-CN" altLang="en-US" sz="2000" u="sng" dirty="0">
                <a:latin typeface="微软雅黑" panose="020B0503020204020204" pitchFamily="34" charset="-122"/>
                <a:ea typeface="微软雅黑" panose="020B0503020204020204" pitchFamily="34" charset="-122"/>
              </a:rPr>
              <a:t>药物防龋</a:t>
            </a:r>
            <a:r>
              <a:rPr lang="zh-CN" altLang="en-US" sz="2000" dirty="0">
                <a:latin typeface="微软雅黑" panose="020B0503020204020204" pitchFamily="34" charset="-122"/>
                <a:ea typeface="微软雅黑" panose="020B0503020204020204" pitchFamily="34" charset="-122"/>
              </a:rPr>
              <a:t>，局部应用氟化物和氟化物漱口，应用含氟牙膏，牙面涂氟化物等。</a:t>
            </a:r>
            <a:endParaRPr lang="zh-CN" altLang="zh-CN" sz="2000" dirty="0">
              <a:latin typeface="微软雅黑" panose="020B0503020204020204" pitchFamily="34" charset="-122"/>
              <a:ea typeface="微软雅黑" panose="020B0503020204020204" pitchFamily="34" charset="-122"/>
            </a:endParaRPr>
          </a:p>
          <a:p>
            <a:pPr algn="just">
              <a:lnSpc>
                <a:spcPct val="130000"/>
              </a:lnSpc>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207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8426" y="5046578"/>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7438" y="6114665"/>
            <a:ext cx="1486669" cy="1486669"/>
          </a:xfrm>
          <a:prstGeom prst="rect">
            <a:avLst/>
          </a:prstGeom>
        </p:spPr>
      </p:pic>
      <p:grpSp>
        <p:nvGrpSpPr>
          <p:cNvPr id="18" name="组合 17"/>
          <p:cNvGrpSpPr/>
          <p:nvPr/>
        </p:nvGrpSpPr>
        <p:grpSpPr>
          <a:xfrm>
            <a:off x="200836" y="165917"/>
            <a:ext cx="3674381" cy="662659"/>
            <a:chOff x="3785129" y="2661039"/>
            <a:chExt cx="5228706" cy="942975"/>
          </a:xfrm>
        </p:grpSpPr>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rcRect l="1527" t="82733" r="6361" b="11705"/>
            <a:stretch>
              <a:fillRect/>
            </a:stretch>
          </p:blipFill>
          <p:spPr>
            <a:xfrm flipV="1">
              <a:off x="4371968" y="3396703"/>
              <a:ext cx="4220020" cy="103012"/>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4594356" cy="788349"/>
            </a:xfrm>
            <a:prstGeom prst="rect">
              <a:avLst/>
            </a:prstGeom>
            <a:noFill/>
          </p:spPr>
          <p:txBody>
            <a:bodyPr wrap="square" rtlCol="0">
              <a:spAutoFit/>
            </a:bodyPr>
            <a:lstStyle/>
            <a:p>
              <a:pPr algn="dist">
                <a:lnSpc>
                  <a:spcPct val="150000"/>
                </a:lnSpc>
              </a:pPr>
              <a:r>
                <a:rPr lang="zh-CN" altLang="en-US" sz="2000" dirty="0">
                  <a:ea typeface="微软雅黑" panose="020B0503020204020204" pitchFamily="34" charset="-122"/>
                </a:rPr>
                <a:t>乳牙龋齿需要治吗？</a:t>
              </a:r>
              <a:endParaRPr lang="zh-CN" altLang="en-US" sz="2000" b="1" dirty="0">
                <a:latin typeface="微软雅黑" panose="020B0503020204020204" pitchFamily="34" charset="-122"/>
                <a:ea typeface="微软雅黑" panose="020B0503020204020204" pitchFamily="34" charset="-122"/>
              </a:endParaRPr>
            </a:p>
          </p:txBody>
        </p:sp>
      </p:grpSp>
      <p:sp>
        <p:nvSpPr>
          <p:cNvPr id="12" name="内容占位符 2"/>
          <p:cNvSpPr txBox="1">
            <a:spLocks/>
          </p:cNvSpPr>
          <p:nvPr/>
        </p:nvSpPr>
        <p:spPr>
          <a:xfrm>
            <a:off x="1753150" y="1161129"/>
            <a:ext cx="8690422" cy="4603341"/>
          </a:xfrm>
          <a:prstGeom prst="rect">
            <a:avLst/>
          </a:prstGeom>
        </p:spPr>
        <p:txBody>
          <a:bodyPr vert="horz" lIns="91440" tIns="45720" rIns="91440" bIns="45720" rtlCol="0">
            <a:no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zh-CN" altLang="en-US" sz="2000" dirty="0">
                <a:solidFill>
                  <a:schemeClr val="tx1"/>
                </a:solidFill>
                <a:latin typeface="微软雅黑" panose="020B0503020204020204" pitchFamily="34" charset="-122"/>
              </a:rPr>
              <a:t>有人认为乳牙迟早要换掉</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患了龋齿不治也没关系</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这种想法是非常错误的。小儿乳牙龋发展快</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破坏广</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不仅造成牙齿组织损害</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还可带来其它一些局部及全身性的危害</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因为龋洞只要一形成就不可能自愈。</a:t>
            </a:r>
          </a:p>
          <a:p>
            <a:pPr algn="just">
              <a:lnSpc>
                <a:spcPct val="150000"/>
              </a:lnSpc>
            </a:pPr>
            <a:r>
              <a:rPr lang="zh-CN" altLang="en-US" sz="2000" dirty="0">
                <a:solidFill>
                  <a:schemeClr val="tx1"/>
                </a:solidFill>
                <a:latin typeface="微软雅黑" panose="020B0503020204020204" pitchFamily="34" charset="-122"/>
              </a:rPr>
              <a:t>小儿易患龋齿是因为小儿爱吃细软的食物</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比如糕点、饼干、糖果、果汁等。这些食物含糖多</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又易粘在牙上不容易清除。对细菌的繁殖有利。在加上小儿刚萌出的牙齿并不完善</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钙化程度低</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耐酸性差</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自然更容易被腐蚀。另外小儿乳牙硬组织厚度只有</a:t>
            </a:r>
            <a:r>
              <a:rPr lang="en-US" altLang="zh-CN" sz="2000" dirty="0">
                <a:solidFill>
                  <a:schemeClr val="tx1"/>
                </a:solidFill>
                <a:latin typeface="微软雅黑" panose="020B0503020204020204" pitchFamily="34" charset="-122"/>
              </a:rPr>
              <a:t>2</a:t>
            </a:r>
            <a:r>
              <a:rPr lang="zh-CN" altLang="en-US" sz="2000" dirty="0">
                <a:solidFill>
                  <a:schemeClr val="tx1"/>
                </a:solidFill>
                <a:latin typeface="微软雅黑" panose="020B0503020204020204" pitchFamily="34" charset="-122"/>
              </a:rPr>
              <a:t>毫米</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龋洞很容易穿透牙齿表层进入深层</a:t>
            </a:r>
            <a:r>
              <a:rPr lang="en-US" altLang="zh-CN" sz="2000" dirty="0">
                <a:solidFill>
                  <a:schemeClr val="tx1"/>
                </a:solidFill>
                <a:latin typeface="微软雅黑" panose="020B0503020204020204" pitchFamily="34" charset="-122"/>
              </a:rPr>
              <a:t>,</a:t>
            </a:r>
            <a:r>
              <a:rPr lang="zh-CN" altLang="en-US" sz="2000" dirty="0">
                <a:solidFill>
                  <a:schemeClr val="tx1"/>
                </a:solidFill>
                <a:latin typeface="微软雅黑" panose="020B0503020204020204" pitchFamily="34" charset="-122"/>
              </a:rPr>
              <a:t>进展很快。</a:t>
            </a:r>
          </a:p>
          <a:p>
            <a:pPr algn="just">
              <a:lnSpc>
                <a:spcPct val="150000"/>
              </a:lnSpc>
              <a:buFont typeface="Wingdings" panose="05000000000000000000" pitchFamily="2" charset="2"/>
              <a:buNone/>
            </a:pPr>
            <a:r>
              <a:rPr lang="zh-CN" altLang="en-US" sz="2000" dirty="0">
                <a:solidFill>
                  <a:srgbClr val="FF0000"/>
                </a:solidFill>
                <a:latin typeface="微软雅黑" panose="020B0503020204020204" pitchFamily="34" charset="-122"/>
              </a:rPr>
              <a:t>     </a:t>
            </a:r>
            <a:r>
              <a:rPr lang="zh-CN" altLang="en-US" sz="2000" u="sng" dirty="0">
                <a:solidFill>
                  <a:srgbClr val="FF0000"/>
                </a:solidFill>
                <a:latin typeface="微软雅黑" panose="020B0503020204020204" pitchFamily="34" charset="-122"/>
              </a:rPr>
              <a:t>因此，乳牙患龋后是要治疗的，而且要及时彻底的治疗 。</a:t>
            </a:r>
          </a:p>
        </p:txBody>
      </p:sp>
    </p:spTree>
    <p:extLst>
      <p:ext uri="{BB962C8B-B14F-4D97-AF65-F5344CB8AC3E}">
        <p14:creationId xmlns:p14="http://schemas.microsoft.com/office/powerpoint/2010/main" val="101176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078202" y="1486528"/>
            <a:ext cx="2035596" cy="1551979"/>
            <a:chOff x="3557267" y="2400300"/>
            <a:chExt cx="2035596" cy="1551979"/>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rcRect l="16447" t="19088" r="9004" b="32773"/>
            <a:stretch>
              <a:fillRect/>
            </a:stretch>
          </p:blipFill>
          <p:spPr>
            <a:xfrm>
              <a:off x="3557267" y="2400300"/>
              <a:ext cx="2035596" cy="1314451"/>
            </a:xfrm>
            <a:custGeom>
              <a:avLst/>
              <a:gdLst>
                <a:gd name="connsiteX0" fmla="*/ 0 w 5915025"/>
                <a:gd name="connsiteY0" fmla="*/ 0 h 3819525"/>
                <a:gd name="connsiteX1" fmla="*/ 5915025 w 5915025"/>
                <a:gd name="connsiteY1" fmla="*/ 0 h 3819525"/>
                <a:gd name="connsiteX2" fmla="*/ 5915025 w 5915025"/>
                <a:gd name="connsiteY2" fmla="*/ 3819525 h 3819525"/>
                <a:gd name="connsiteX3" fmla="*/ 0 w 5915025"/>
                <a:gd name="connsiteY3" fmla="*/ 3819525 h 3819525"/>
              </a:gdLst>
              <a:ahLst/>
              <a:cxnLst>
                <a:cxn ang="0">
                  <a:pos x="connsiteX0" y="connsiteY0"/>
                </a:cxn>
                <a:cxn ang="0">
                  <a:pos x="connsiteX1" y="connsiteY1"/>
                </a:cxn>
                <a:cxn ang="0">
                  <a:pos x="connsiteX2" y="connsiteY2"/>
                </a:cxn>
                <a:cxn ang="0">
                  <a:pos x="connsiteX3" y="connsiteY3"/>
                </a:cxn>
              </a:cxnLst>
              <a:rect l="l" t="t" r="r" b="b"/>
              <a:pathLst>
                <a:path w="5915025" h="3819525">
                  <a:moveTo>
                    <a:pt x="0" y="0"/>
                  </a:moveTo>
                  <a:lnTo>
                    <a:pt x="5915025" y="0"/>
                  </a:lnTo>
                  <a:lnTo>
                    <a:pt x="5915025" y="3819525"/>
                  </a:lnTo>
                  <a:lnTo>
                    <a:pt x="0" y="3819525"/>
                  </a:lnTo>
                  <a:close/>
                </a:path>
              </a:pathLst>
            </a:custGeom>
          </p:spPr>
        </p:pic>
        <p:sp>
          <p:nvSpPr>
            <p:cNvPr id="8" name="文本框 7"/>
            <p:cNvSpPr txBox="1"/>
            <p:nvPr/>
          </p:nvSpPr>
          <p:spPr>
            <a:xfrm>
              <a:off x="3981285" y="2613451"/>
              <a:ext cx="1187559" cy="1338828"/>
            </a:xfrm>
            <a:prstGeom prst="rect">
              <a:avLst/>
            </a:prstGeom>
            <a:noFill/>
          </p:spPr>
          <p:txBody>
            <a:bodyPr wrap="square" rtlCol="0">
              <a:spAutoFit/>
            </a:bodyPr>
            <a:lstStyle/>
            <a:p>
              <a:pPr algn="dist">
                <a:lnSpc>
                  <a:spcPct val="150000"/>
                </a:lnSpc>
              </a:pPr>
              <a:r>
                <a:rPr lang="en-US" altLang="zh-CN" sz="5400" dirty="0">
                  <a:latin typeface="微软雅黑" panose="020B0503020204020204" pitchFamily="34" charset="-122"/>
                  <a:ea typeface="微软雅黑" panose="020B0503020204020204" pitchFamily="34" charset="-122"/>
                </a:rPr>
                <a:t>04</a:t>
              </a:r>
              <a:endParaRPr lang="zh-CN" altLang="en-US" sz="5400" dirty="0">
                <a:latin typeface="微软雅黑" panose="020B0503020204020204" pitchFamily="34" charset="-122"/>
                <a:ea typeface="微软雅黑" panose="020B0503020204020204" pitchFamily="34" charset="-122"/>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58688">
            <a:off x="11080385" y="-440821"/>
            <a:ext cx="2223229" cy="2223229"/>
          </a:xfrm>
          <a:prstGeom prst="rect">
            <a:avLst/>
          </a:prstGeom>
        </p:spPr>
      </p:pic>
      <p:pic>
        <p:nvPicPr>
          <p:cNvPr id="23" name="图片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6932" y="4932495"/>
            <a:ext cx="2501141" cy="2501141"/>
          </a:xfrm>
          <a:prstGeom prst="rect">
            <a:avLst/>
          </a:prstGeom>
        </p:spPr>
      </p:pic>
      <p:pic>
        <p:nvPicPr>
          <p:cNvPr id="29" name="图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4144" y="6183066"/>
            <a:ext cx="1486669" cy="1486669"/>
          </a:xfrm>
          <a:prstGeom prst="rect">
            <a:avLst/>
          </a:prstGeom>
        </p:spPr>
      </p:pic>
      <p:grpSp>
        <p:nvGrpSpPr>
          <p:cNvPr id="47" name="组合 46"/>
          <p:cNvGrpSpPr/>
          <p:nvPr/>
        </p:nvGrpSpPr>
        <p:grpSpPr>
          <a:xfrm>
            <a:off x="3746663" y="3347409"/>
            <a:ext cx="5573395" cy="1148391"/>
            <a:chOff x="3758021" y="2661039"/>
            <a:chExt cx="4576466" cy="942975"/>
          </a:xfrm>
        </p:grpSpPr>
        <p:pic>
          <p:nvPicPr>
            <p:cNvPr id="48" name="图片 47"/>
            <p:cNvPicPr>
              <a:picLocks noChangeAspect="1"/>
            </p:cNvPicPr>
            <p:nvPr/>
          </p:nvPicPr>
          <p:blipFill>
            <a:blip r:embed="rId6" cstate="print">
              <a:extLst>
                <a:ext uri="{28A0092B-C50C-407E-A947-70E740481C1C}">
                  <a14:useLocalDpi xmlns:a14="http://schemas.microsoft.com/office/drawing/2010/main" val="0"/>
                </a:ext>
              </a:extLst>
            </a:blip>
            <a:srcRect l="55417" t="9181" b="12639"/>
            <a:stretch>
              <a:fillRect/>
            </a:stretch>
          </p:blipFill>
          <p:spPr>
            <a:xfrm>
              <a:off x="3758021"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49" name="图片 48"/>
            <p:cNvPicPr>
              <a:picLocks noChangeAspect="1"/>
            </p:cNvPicPr>
            <p:nvPr/>
          </p:nvPicPr>
          <p:blipFill>
            <a:blip r:embed="rId7" cstate="print">
              <a:extLst>
                <a:ext uri="{28A0092B-C50C-407E-A947-70E740481C1C}">
                  <a14:useLocalDpi xmlns:a14="http://schemas.microsoft.com/office/drawing/2010/main" val="0"/>
                </a:ext>
              </a:extLst>
            </a:blip>
            <a:srcRect l="1527" t="82733" r="6361" b="11705"/>
            <a:stretch>
              <a:fillRect/>
            </a:stretch>
          </p:blipFill>
          <p:spPr>
            <a:xfrm>
              <a:off x="4215824" y="3503126"/>
              <a:ext cx="4118663" cy="100633"/>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50" name="文本框 49"/>
            <p:cNvSpPr txBox="1"/>
            <p:nvPr/>
          </p:nvSpPr>
          <p:spPr>
            <a:xfrm>
              <a:off x="4419698" y="2866476"/>
              <a:ext cx="3711437" cy="682354"/>
            </a:xfrm>
            <a:prstGeom prst="rect">
              <a:avLst/>
            </a:prstGeom>
            <a:noFill/>
          </p:spPr>
          <p:txBody>
            <a:bodyPr wrap="square" rtlCol="0">
              <a:spAutoFit/>
            </a:bodyPr>
            <a:lstStyle/>
            <a:p>
              <a:pPr algn="dist">
                <a:lnSpc>
                  <a:spcPct val="150000"/>
                </a:lnSpc>
              </a:pPr>
              <a:r>
                <a:rPr lang="zh-CN" altLang="en-US" sz="3200" b="1" dirty="0">
                  <a:latin typeface="微软雅黑" panose="020B0503020204020204" pitchFamily="34" charset="-122"/>
                  <a:ea typeface="微软雅黑" panose="020B0503020204020204" pitchFamily="34" charset="-122"/>
                  <a:sym typeface="+mn-ea"/>
                </a:rPr>
                <a:t>我院对儿童龋齿的防治</a:t>
              </a:r>
              <a:endParaRPr lang="zh-CN" altLang="en-US" sz="3200" b="1" dirty="0">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8231" y="1324182"/>
            <a:ext cx="5259498" cy="5259498"/>
            <a:chOff x="-485774" y="1802664"/>
            <a:chExt cx="5259498" cy="5259498"/>
          </a:xfrm>
        </p:grpSpPr>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774" y="1802664"/>
              <a:ext cx="5259498" cy="5259498"/>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00700">
              <a:off x="2493326" y="1819173"/>
              <a:ext cx="1057281" cy="1057281"/>
            </a:xfrm>
            <a:prstGeom prst="rect">
              <a:avLst/>
            </a:prstGeom>
          </p:spPr>
        </p:pic>
      </p:grpSp>
      <p:grpSp>
        <p:nvGrpSpPr>
          <p:cNvPr id="18" name="组合 17"/>
          <p:cNvGrpSpPr/>
          <p:nvPr/>
        </p:nvGrpSpPr>
        <p:grpSpPr>
          <a:xfrm>
            <a:off x="200836" y="165917"/>
            <a:ext cx="2706576" cy="662659"/>
            <a:chOff x="3785129" y="2661039"/>
            <a:chExt cx="3851504" cy="942975"/>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217154"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牙刷的选择</a:t>
              </a:r>
            </a:p>
          </p:txBody>
        </p:sp>
      </p:grpSp>
      <p:sp>
        <p:nvSpPr>
          <p:cNvPr id="12" name="Rectangle 3"/>
          <p:cNvSpPr txBox="1">
            <a:spLocks noChangeArrowheads="1"/>
          </p:cNvSpPr>
          <p:nvPr/>
        </p:nvSpPr>
        <p:spPr>
          <a:xfrm>
            <a:off x="5566216" y="2279594"/>
            <a:ext cx="4711640" cy="2987350"/>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2000" dirty="0">
                <a:solidFill>
                  <a:schemeClr val="tx1"/>
                </a:solidFill>
              </a:rPr>
              <a:t>        近年，我院儿童保健口腔科对</a:t>
            </a:r>
            <a:r>
              <a:rPr lang="en-US" altLang="zh-CN" sz="2000" dirty="0">
                <a:solidFill>
                  <a:schemeClr val="tx1"/>
                </a:solidFill>
              </a:rPr>
              <a:t>XX</a:t>
            </a:r>
            <a:r>
              <a:rPr lang="zh-CN" altLang="en-US" sz="2000" dirty="0">
                <a:solidFill>
                  <a:schemeClr val="tx1"/>
                </a:solidFill>
              </a:rPr>
              <a:t>区辖区内</a:t>
            </a:r>
            <a:r>
              <a:rPr lang="en-US" altLang="zh-CN" sz="2000" dirty="0">
                <a:solidFill>
                  <a:schemeClr val="tx1"/>
                </a:solidFill>
              </a:rPr>
              <a:t>3-6</a:t>
            </a:r>
            <a:r>
              <a:rPr lang="zh-CN" altLang="en-US" sz="2000" dirty="0">
                <a:solidFill>
                  <a:schemeClr val="tx1"/>
                </a:solidFill>
              </a:rPr>
              <a:t>岁就读幼儿园的儿童进行</a:t>
            </a:r>
            <a:r>
              <a:rPr lang="zh-CN" altLang="en-US" sz="2000" u="sng" dirty="0">
                <a:solidFill>
                  <a:srgbClr val="FF0000"/>
                </a:solidFill>
              </a:rPr>
              <a:t>“氟化防龋泡沫”</a:t>
            </a:r>
            <a:r>
              <a:rPr lang="zh-CN" altLang="en-US" sz="2000" dirty="0">
                <a:solidFill>
                  <a:schemeClr val="tx1"/>
                </a:solidFill>
              </a:rPr>
              <a:t>龋齿防治，目前已初步见效，受到广大幼儿家长的欢迎和支持。 </a:t>
            </a:r>
          </a:p>
        </p:txBody>
      </p:sp>
    </p:spTree>
    <p:extLst>
      <p:ext uri="{BB962C8B-B14F-4D97-AF65-F5344CB8AC3E}">
        <p14:creationId xmlns:p14="http://schemas.microsoft.com/office/powerpoint/2010/main" val="263596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00836" y="165917"/>
            <a:ext cx="2706576" cy="662659"/>
            <a:chOff x="3785129" y="2661039"/>
            <a:chExt cx="3851504" cy="942975"/>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217154"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牙刷的选择</a:t>
              </a:r>
            </a:p>
          </p:txBody>
        </p:sp>
      </p:grpSp>
      <p:sp>
        <p:nvSpPr>
          <p:cNvPr id="12" name="Rectangle 3"/>
          <p:cNvSpPr txBox="1">
            <a:spLocks noChangeArrowheads="1"/>
          </p:cNvSpPr>
          <p:nvPr/>
        </p:nvSpPr>
        <p:spPr>
          <a:xfrm>
            <a:off x="1743070" y="1375859"/>
            <a:ext cx="8305800" cy="1477505"/>
          </a:xfrm>
          <a:prstGeom prst="rect">
            <a:avLst/>
          </a:prstGeom>
        </p:spPr>
        <p:txBody>
          <a:bodyPr vert="horz" lIns="91440" tIns="45720" rIns="91440" bIns="45720" rtlCol="0">
            <a:normAutofit/>
          </a:bodyPr>
          <a:lstStyle>
            <a:lvl1pPr marL="0" indent="0" algn="ctr" defTabSz="914400" rtl="0" eaLnBrk="1" latinLnBrk="0" hangingPunct="1">
              <a:lnSpc>
                <a:spcPct val="110000"/>
              </a:lnSpc>
              <a:spcBef>
                <a:spcPts val="1800"/>
              </a:spcBef>
              <a:spcAft>
                <a:spcPts val="0"/>
              </a:spcAft>
              <a:buClr>
                <a:schemeClr val="accent1"/>
              </a:buClr>
              <a:buSzPct val="90000"/>
              <a:buFontTx/>
              <a:buNone/>
              <a:defRPr sz="2400" kern="1200" baseline="0">
                <a:solidFill>
                  <a:schemeClr val="accent2">
                    <a:lumMod val="75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zh-CN" altLang="en-US" sz="2000" dirty="0"/>
              <a:t> </a:t>
            </a:r>
            <a:r>
              <a:rPr lang="zh-CN" altLang="en-US" sz="2000" dirty="0">
                <a:solidFill>
                  <a:schemeClr val="tx1"/>
                </a:solidFill>
              </a:rPr>
              <a:t>“氟化防龋泡沫” 实际上是无色透明的液体，经过幼儿牙齿对含有泡沫的牙托进行咬合，使牙齿表面和缝隙被数以千计的气泡附着，并且连续不断地释放出氟化物，以最小的氟含量达到最大的氟吸收。 </a:t>
            </a:r>
          </a:p>
        </p:txBody>
      </p:sp>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395" y="3178829"/>
            <a:ext cx="38671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a:extLst>
              <a:ext uri="{FF2B5EF4-FFF2-40B4-BE49-F238E27FC236}">
                <a16:creationId xmlns:a16="http://schemas.microsoft.com/office/drawing/2014/main" id="{06CAD53E-7E99-4637-A4DD-D87B8675BA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5060" y="3178829"/>
            <a:ext cx="3047619" cy="3047619"/>
          </a:xfrm>
          <a:prstGeom prst="rect">
            <a:avLst/>
          </a:prstGeom>
        </p:spPr>
      </p:pic>
    </p:spTree>
    <p:extLst>
      <p:ext uri="{BB962C8B-B14F-4D97-AF65-F5344CB8AC3E}">
        <p14:creationId xmlns:p14="http://schemas.microsoft.com/office/powerpoint/2010/main" val="307669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00836" y="165918"/>
            <a:ext cx="3456764" cy="663679"/>
            <a:chOff x="3785129" y="2661039"/>
            <a:chExt cx="4919034" cy="944426"/>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1527" t="82733" r="6361" b="11705"/>
            <a:stretch>
              <a:fillRect/>
            </a:stretch>
          </p:blipFill>
          <p:spPr>
            <a:xfrm>
              <a:off x="4371967" y="3499715"/>
              <a:ext cx="4332195" cy="105750"/>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4284684" cy="788348"/>
            </a:xfrm>
            <a:prstGeom prst="rect">
              <a:avLst/>
            </a:prstGeom>
            <a:noFill/>
          </p:spPr>
          <p:txBody>
            <a:bodyPr wrap="square" rtlCol="0">
              <a:spAutoFit/>
            </a:bodyPr>
            <a:lstStyle/>
            <a:p>
              <a:pPr>
                <a:lnSpc>
                  <a:spcPct val="150000"/>
                </a:lnSpc>
              </a:pPr>
              <a:r>
                <a:rPr lang="zh-CN" altLang="zh-CN" sz="2000" b="1" dirty="0">
                  <a:latin typeface="微软雅黑" panose="020B0503020204020204" pitchFamily="34" charset="-122"/>
                  <a:ea typeface="微软雅黑" panose="020B0503020204020204" pitchFamily="34" charset="-122"/>
                </a:rPr>
                <a:t>“氟化防龋泡沫”的特点</a:t>
              </a:r>
            </a:p>
          </p:txBody>
        </p:sp>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567" y="1419224"/>
            <a:ext cx="5603507" cy="5603507"/>
          </a:xfrm>
          <a:prstGeom prst="rect">
            <a:avLst/>
          </a:prstGeom>
        </p:spPr>
      </p:pic>
      <p:sp>
        <p:nvSpPr>
          <p:cNvPr id="16" name="菱形 15"/>
          <p:cNvSpPr/>
          <p:nvPr/>
        </p:nvSpPr>
        <p:spPr>
          <a:xfrm>
            <a:off x="1302972" y="1400958"/>
            <a:ext cx="742950" cy="742950"/>
          </a:xfrm>
          <a:prstGeom prst="diamond">
            <a:avLst/>
          </a:prstGeom>
          <a:solidFill>
            <a:srgbClr val="7699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17" name="菱形 16"/>
          <p:cNvSpPr/>
          <p:nvPr/>
        </p:nvSpPr>
        <p:spPr>
          <a:xfrm>
            <a:off x="1324945" y="3114274"/>
            <a:ext cx="742950" cy="742950"/>
          </a:xfrm>
          <a:prstGeom prst="diamond">
            <a:avLst/>
          </a:prstGeom>
          <a:solidFill>
            <a:srgbClr val="648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21" name="菱形 20"/>
          <p:cNvSpPr/>
          <p:nvPr/>
        </p:nvSpPr>
        <p:spPr>
          <a:xfrm>
            <a:off x="1357312" y="4827591"/>
            <a:ext cx="742950" cy="742950"/>
          </a:xfrm>
          <a:prstGeom prst="diamond">
            <a:avLst/>
          </a:prstGeom>
          <a:solidFill>
            <a:srgbClr val="25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ea typeface="微软雅黑" panose="020B0503020204020204" pitchFamily="34" charset="-122"/>
            </a:endParaRPr>
          </a:p>
        </p:txBody>
      </p:sp>
      <p:sp>
        <p:nvSpPr>
          <p:cNvPr id="26" name="文本框 25"/>
          <p:cNvSpPr txBox="1"/>
          <p:nvPr/>
        </p:nvSpPr>
        <p:spPr>
          <a:xfrm>
            <a:off x="1445847" y="1581623"/>
            <a:ext cx="466725" cy="553998"/>
          </a:xfrm>
          <a:prstGeom prst="rect">
            <a:avLst/>
          </a:prstGeom>
          <a:noFill/>
        </p:spPr>
        <p:txBody>
          <a:bodyPr wrap="square" rtlCol="0">
            <a:spAutoFit/>
          </a:bodyPr>
          <a:lstStyle/>
          <a:p>
            <a:pPr algn="dist">
              <a:lnSpc>
                <a:spcPct val="150000"/>
              </a:lnSpc>
            </a:pPr>
            <a:r>
              <a:rPr lang="en-US" altLang="zh-CN" sz="2000" dirty="0">
                <a:solidFill>
                  <a:schemeClr val="bg1"/>
                </a:solidFill>
                <a:latin typeface="Impact" panose="020B0806030902050204" pitchFamily="34" charset="0"/>
                <a:ea typeface="微软雅黑" panose="020B0503020204020204" pitchFamily="34" charset="-122"/>
              </a:rPr>
              <a:t>01</a:t>
            </a:r>
            <a:endParaRPr lang="zh-CN" altLang="en-US" sz="2000" dirty="0">
              <a:solidFill>
                <a:schemeClr val="bg1"/>
              </a:solidFill>
              <a:latin typeface="Impact" panose="020B0806030902050204" pitchFamily="34" charset="0"/>
              <a:ea typeface="微软雅黑" panose="020B0503020204020204" pitchFamily="34" charset="-122"/>
            </a:endParaRPr>
          </a:p>
        </p:txBody>
      </p:sp>
      <p:sp>
        <p:nvSpPr>
          <p:cNvPr id="28" name="文本框 27"/>
          <p:cNvSpPr txBox="1"/>
          <p:nvPr/>
        </p:nvSpPr>
        <p:spPr>
          <a:xfrm>
            <a:off x="1481138" y="3300756"/>
            <a:ext cx="466725" cy="553998"/>
          </a:xfrm>
          <a:prstGeom prst="rect">
            <a:avLst/>
          </a:prstGeom>
          <a:noFill/>
        </p:spPr>
        <p:txBody>
          <a:bodyPr wrap="square" rtlCol="0">
            <a:spAutoFit/>
          </a:bodyPr>
          <a:lstStyle/>
          <a:p>
            <a:pPr algn="dist">
              <a:lnSpc>
                <a:spcPct val="150000"/>
              </a:lnSpc>
            </a:pPr>
            <a:r>
              <a:rPr lang="en-US" altLang="zh-CN" sz="2000" dirty="0">
                <a:solidFill>
                  <a:schemeClr val="bg1"/>
                </a:solidFill>
                <a:latin typeface="Impact" panose="020B0806030902050204" pitchFamily="34" charset="0"/>
                <a:ea typeface="微软雅黑" panose="020B0503020204020204" pitchFamily="34" charset="-122"/>
              </a:rPr>
              <a:t>02</a:t>
            </a:r>
            <a:endParaRPr lang="zh-CN" altLang="en-US" sz="2000" dirty="0">
              <a:solidFill>
                <a:schemeClr val="bg1"/>
              </a:solidFill>
              <a:latin typeface="Impact" panose="020B0806030902050204" pitchFamily="34" charset="0"/>
              <a:ea typeface="微软雅黑" panose="020B0503020204020204" pitchFamily="34" charset="-122"/>
            </a:endParaRPr>
          </a:p>
        </p:txBody>
      </p:sp>
      <p:sp>
        <p:nvSpPr>
          <p:cNvPr id="30" name="文本框 29"/>
          <p:cNvSpPr txBox="1"/>
          <p:nvPr/>
        </p:nvSpPr>
        <p:spPr>
          <a:xfrm>
            <a:off x="1500189" y="5014400"/>
            <a:ext cx="466725" cy="553998"/>
          </a:xfrm>
          <a:prstGeom prst="rect">
            <a:avLst/>
          </a:prstGeom>
          <a:noFill/>
        </p:spPr>
        <p:txBody>
          <a:bodyPr wrap="square" rtlCol="0">
            <a:spAutoFit/>
          </a:bodyPr>
          <a:lstStyle/>
          <a:p>
            <a:pPr algn="dist">
              <a:lnSpc>
                <a:spcPct val="150000"/>
              </a:lnSpc>
            </a:pPr>
            <a:r>
              <a:rPr lang="en-US" altLang="zh-CN" sz="2000" dirty="0">
                <a:solidFill>
                  <a:schemeClr val="bg1"/>
                </a:solidFill>
                <a:latin typeface="Impact" panose="020B0806030902050204" pitchFamily="34" charset="0"/>
                <a:ea typeface="微软雅黑" panose="020B0503020204020204" pitchFamily="34" charset="-122"/>
              </a:rPr>
              <a:t>03</a:t>
            </a:r>
            <a:endParaRPr lang="zh-CN" altLang="en-US" sz="2000" dirty="0">
              <a:solidFill>
                <a:schemeClr val="bg1"/>
              </a:solidFill>
              <a:latin typeface="Impact" panose="020B0806030902050204" pitchFamily="34" charset="0"/>
              <a:ea typeface="微软雅黑" panose="020B0503020204020204" pitchFamily="34" charset="-122"/>
            </a:endParaRPr>
          </a:p>
        </p:txBody>
      </p:sp>
      <p:sp>
        <p:nvSpPr>
          <p:cNvPr id="32" name="矩形 31"/>
          <p:cNvSpPr/>
          <p:nvPr/>
        </p:nvSpPr>
        <p:spPr>
          <a:xfrm>
            <a:off x="2262189" y="1313977"/>
            <a:ext cx="3433761" cy="1015663"/>
          </a:xfrm>
          <a:prstGeom prst="rect">
            <a:avLst/>
          </a:prstGeom>
          <a:effectLst/>
        </p:spPr>
        <p:txBody>
          <a:bodyPr wrap="square">
            <a:spAutoFit/>
          </a:bodyPr>
          <a:lstStyle/>
          <a:p>
            <a:pPr>
              <a:spcBef>
                <a:spcPct val="0"/>
              </a:spcBef>
              <a:buClrTx/>
              <a:buFontTx/>
              <a:buNone/>
            </a:pPr>
            <a:r>
              <a:rPr lang="zh-CN" altLang="en-US" sz="2000" dirty="0">
                <a:ea typeface="微软雅黑" panose="020B0503020204020204" pitchFamily="34" charset="-122"/>
              </a:rPr>
              <a:t>一年只需使用两次，每次</a:t>
            </a:r>
            <a:r>
              <a:rPr lang="en-US" altLang="zh-CN" sz="2000" dirty="0">
                <a:ea typeface="微软雅黑" panose="020B0503020204020204" pitchFamily="34" charset="-122"/>
              </a:rPr>
              <a:t>2~4</a:t>
            </a:r>
            <a:r>
              <a:rPr lang="zh-CN" altLang="en-US" sz="2000" dirty="0">
                <a:ea typeface="微软雅黑" panose="020B0503020204020204" pitchFamily="34" charset="-122"/>
              </a:rPr>
              <a:t>分钟，操作简单、安全、方便、适合集体儿童开始。</a:t>
            </a:r>
            <a:endParaRPr lang="en-US" altLang="zh-CN" sz="2000" dirty="0">
              <a:ea typeface="微软雅黑" panose="020B0503020204020204" pitchFamily="34" charset="-122"/>
            </a:endParaRPr>
          </a:p>
        </p:txBody>
      </p:sp>
      <p:sp>
        <p:nvSpPr>
          <p:cNvPr id="34" name="矩形 33"/>
          <p:cNvSpPr/>
          <p:nvPr/>
        </p:nvSpPr>
        <p:spPr>
          <a:xfrm>
            <a:off x="2339850" y="2857286"/>
            <a:ext cx="3433761" cy="1631216"/>
          </a:xfrm>
          <a:prstGeom prst="rect">
            <a:avLst/>
          </a:prstGeom>
          <a:effectLst/>
        </p:spPr>
        <p:txBody>
          <a:bodyPr wrap="square">
            <a:spAutoFit/>
          </a:bodyPr>
          <a:lstStyle/>
          <a:p>
            <a:pPr>
              <a:spcBef>
                <a:spcPct val="0"/>
              </a:spcBef>
              <a:buClrTx/>
              <a:buFontTx/>
              <a:buNone/>
            </a:pPr>
            <a:r>
              <a:rPr lang="zh-CN" altLang="en-US" sz="2000" dirty="0">
                <a:ea typeface="微软雅黑" panose="020B0503020204020204" pitchFamily="34" charset="-122"/>
              </a:rPr>
              <a:t>氟化泡沫浓密细腻均一，无流动性，口感极好，有多种水果香型、香气清淡，味少有带甜，对口腔无刺激，儿童容易接受。</a:t>
            </a:r>
            <a:endParaRPr lang="en-US" altLang="zh-CN" sz="2000" dirty="0">
              <a:ea typeface="微软雅黑" panose="020B0503020204020204" pitchFamily="34" charset="-122"/>
            </a:endParaRPr>
          </a:p>
        </p:txBody>
      </p:sp>
      <p:sp>
        <p:nvSpPr>
          <p:cNvPr id="36" name="矩形 35"/>
          <p:cNvSpPr/>
          <p:nvPr/>
        </p:nvSpPr>
        <p:spPr>
          <a:xfrm>
            <a:off x="2243899" y="4976353"/>
            <a:ext cx="3433761" cy="707886"/>
          </a:xfrm>
          <a:prstGeom prst="rect">
            <a:avLst/>
          </a:prstGeom>
          <a:effectLst/>
        </p:spPr>
        <p:txBody>
          <a:bodyPr wrap="square">
            <a:spAutoFit/>
          </a:bodyPr>
          <a:lstStyle/>
          <a:p>
            <a:pPr>
              <a:spcBef>
                <a:spcPct val="0"/>
              </a:spcBef>
              <a:buClrTx/>
              <a:buFontTx/>
              <a:buNone/>
            </a:pPr>
            <a:r>
              <a:rPr lang="zh-CN" altLang="en-US" sz="2000" dirty="0">
                <a:ea typeface="微软雅黑" panose="020B0503020204020204" pitchFamily="34" charset="-122"/>
              </a:rPr>
              <a:t>防龋效果显著，可使乳牙各恒牙龋牙率均明显降低。</a:t>
            </a:r>
            <a:endParaRPr lang="en-US" altLang="zh-CN" sz="2000" dirty="0">
              <a:ea typeface="微软雅黑" panose="020B0503020204020204" pitchFamily="34" charset="-122"/>
            </a:endParaRPr>
          </a:p>
        </p:txBody>
      </p:sp>
    </p:spTree>
    <p:extLst>
      <p:ext uri="{BB962C8B-B14F-4D97-AF65-F5344CB8AC3E}">
        <p14:creationId xmlns:p14="http://schemas.microsoft.com/office/powerpoint/2010/main" val="283615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6" grpId="0"/>
      <p:bldP spid="28" grpId="0"/>
      <p:bldP spid="30" grpId="0"/>
      <p:bldP spid="32" grpId="0"/>
      <p:bldP spid="34" grpId="0"/>
      <p:bldP spid="3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00836" y="165917"/>
            <a:ext cx="2706576" cy="662659"/>
            <a:chOff x="3785129" y="2661039"/>
            <a:chExt cx="3851504" cy="942975"/>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217154"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定期做牙齿保健</a:t>
              </a:r>
            </a:p>
          </p:txBody>
        </p:sp>
      </p:grpSp>
      <p:sp>
        <p:nvSpPr>
          <p:cNvPr id="2" name="文本框 1"/>
          <p:cNvSpPr txBox="1"/>
          <p:nvPr/>
        </p:nvSpPr>
        <p:spPr>
          <a:xfrm>
            <a:off x="1198178" y="1047659"/>
            <a:ext cx="9711559" cy="5170646"/>
          </a:xfrm>
          <a:prstGeom prst="rect">
            <a:avLst/>
          </a:prstGeom>
          <a:noFill/>
        </p:spPr>
        <p:txBody>
          <a:bodyPr wrap="square" rtlCol="0">
            <a:spAutoFit/>
          </a:bodyPr>
          <a:lstStyle/>
          <a:p>
            <a:pPr algn="just">
              <a:lnSpc>
                <a:spcPct val="15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乳牙存在着患龋率高、发病早、多发、范围广、发展速度快、自觉症状不明显等特点，所以我们应该早发现、早治疗，这不仅省时、省力，还减少了医疗费用，减低了患儿就医次数和痛苦。</a:t>
            </a:r>
          </a:p>
          <a:p>
            <a:pPr algn="just">
              <a:lnSpc>
                <a:spcPct val="15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 的畸形也是早发现早治疗，治疗效果最好，否则不但影响咀嚼功能，降低营养吸收，直接牙颌面部导致患儿发育，影响面部美观，并有可能对颞颌关系造成损伤。</a:t>
            </a:r>
          </a:p>
          <a:p>
            <a:pPr algn="just">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使宝宝适应医院的新环境。</a:t>
            </a:r>
          </a:p>
          <a:p>
            <a:pPr algn="just">
              <a:lnSpc>
                <a:spcPct val="150000"/>
              </a:lnSpc>
            </a:pP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让牙医了解孩子的牙齿的成长，及早发现任何可能出现的疾病，并加以治疗。</a:t>
            </a:r>
          </a:p>
          <a:p>
            <a:pPr algn="just">
              <a:lnSpc>
                <a:spcPct val="150000"/>
              </a:lnSpc>
            </a:pP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通过健康宣教，使父母认识到宝宝口腔卫生的重要性，让宝宝尽早养成。</a:t>
            </a:r>
          </a:p>
          <a:p>
            <a:pPr algn="just">
              <a:lnSpc>
                <a:spcPct val="150000"/>
              </a:lnSpc>
            </a:pPr>
            <a:r>
              <a:rPr lang="zh-CN" altLang="en-US" sz="2000" dirty="0">
                <a:latin typeface="微软雅黑" panose="020B0503020204020204" pitchFamily="34" charset="-122"/>
                <a:ea typeface="微软雅黑" panose="020B0503020204020204" pitchFamily="34" charset="-122"/>
              </a:rPr>
              <a:t>无论怎样都是以</a:t>
            </a:r>
            <a:r>
              <a:rPr lang="zh-CN" altLang="en-US" sz="2000" u="sng" dirty="0">
                <a:solidFill>
                  <a:srgbClr val="FF0000"/>
                </a:solidFill>
                <a:latin typeface="微软雅黑" panose="020B0503020204020204" pitchFamily="34" charset="-122"/>
                <a:ea typeface="微软雅黑" panose="020B0503020204020204" pitchFamily="34" charset="-122"/>
              </a:rPr>
              <a:t>早发现、早诊断、早治疗</a:t>
            </a:r>
            <a:r>
              <a:rPr lang="zh-CN" altLang="en-US" sz="2000" dirty="0">
                <a:latin typeface="微软雅黑" panose="020B0503020204020204" pitchFamily="34" charset="-122"/>
                <a:ea typeface="微软雅黑" panose="020B0503020204020204" pitchFamily="34" charset="-122"/>
              </a:rPr>
              <a:t>为最佳， 定期口腔检查对于经过无牙期、乳牙萌出期、乳牙列期、混合牙列期和年轻恒牙列期的生长发育变化的儿童来说是非常必要的。 </a:t>
            </a:r>
          </a:p>
        </p:txBody>
      </p:sp>
    </p:spTree>
    <p:extLst>
      <p:ext uri="{BB962C8B-B14F-4D97-AF65-F5344CB8AC3E}">
        <p14:creationId xmlns:p14="http://schemas.microsoft.com/office/powerpoint/2010/main" val="280189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l="16447" t="19088" r="9004" b="32773"/>
          <a:stretch>
            <a:fillRect/>
          </a:stretch>
        </p:blipFill>
        <p:spPr>
          <a:xfrm>
            <a:off x="1569041" y="999490"/>
            <a:ext cx="9509125" cy="4166870"/>
          </a:xfrm>
          <a:custGeom>
            <a:avLst/>
            <a:gdLst>
              <a:gd name="connsiteX0" fmla="*/ 0 w 5915025"/>
              <a:gd name="connsiteY0" fmla="*/ 0 h 3819525"/>
              <a:gd name="connsiteX1" fmla="*/ 5915025 w 5915025"/>
              <a:gd name="connsiteY1" fmla="*/ 0 h 3819525"/>
              <a:gd name="connsiteX2" fmla="*/ 5915025 w 5915025"/>
              <a:gd name="connsiteY2" fmla="*/ 3819525 h 3819525"/>
              <a:gd name="connsiteX3" fmla="*/ 0 w 5915025"/>
              <a:gd name="connsiteY3" fmla="*/ 3819525 h 3819525"/>
            </a:gdLst>
            <a:ahLst/>
            <a:cxnLst>
              <a:cxn ang="0">
                <a:pos x="connsiteX0" y="connsiteY0"/>
              </a:cxn>
              <a:cxn ang="0">
                <a:pos x="connsiteX1" y="connsiteY1"/>
              </a:cxn>
              <a:cxn ang="0">
                <a:pos x="connsiteX2" y="connsiteY2"/>
              </a:cxn>
              <a:cxn ang="0">
                <a:pos x="connsiteX3" y="connsiteY3"/>
              </a:cxn>
            </a:cxnLst>
            <a:rect l="l" t="t" r="r" b="b"/>
            <a:pathLst>
              <a:path w="5915025" h="3819525">
                <a:moveTo>
                  <a:pt x="0" y="0"/>
                </a:moveTo>
                <a:lnTo>
                  <a:pt x="5915025" y="0"/>
                </a:lnTo>
                <a:lnTo>
                  <a:pt x="5915025" y="3819525"/>
                </a:lnTo>
                <a:lnTo>
                  <a:pt x="0" y="3819525"/>
                </a:lnTo>
                <a:close/>
              </a:path>
            </a:pathLst>
          </a:cu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7258" y="4547358"/>
            <a:ext cx="2501141" cy="2501141"/>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975" y="4916862"/>
            <a:ext cx="1762131" cy="1762131"/>
          </a:xfrm>
          <a:prstGeom prst="rect">
            <a:avLst/>
          </a:prstGeom>
        </p:spPr>
      </p:pic>
      <p:sp>
        <p:nvSpPr>
          <p:cNvPr id="12" name="KSO_Shape"/>
          <p:cNvSpPr/>
          <p:nvPr/>
        </p:nvSpPr>
        <p:spPr>
          <a:xfrm>
            <a:off x="9465641" y="488469"/>
            <a:ext cx="1273175" cy="1905000"/>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rgbClr val="FFF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2000">
              <a:solidFill>
                <a:srgbClr val="FFFF00"/>
              </a:solidFill>
              <a:ea typeface="微软雅黑" panose="020B0503020204020204" pitchFamily="34" charset="-122"/>
            </a:endParaRPr>
          </a:p>
        </p:txBody>
      </p:sp>
      <p:sp>
        <p:nvSpPr>
          <p:cNvPr id="2" name="矩形 1"/>
          <p:cNvSpPr/>
          <p:nvPr/>
        </p:nvSpPr>
        <p:spPr>
          <a:xfrm>
            <a:off x="4740477" y="2719362"/>
            <a:ext cx="3166251" cy="1323439"/>
          </a:xfrm>
          <a:prstGeom prst="rect">
            <a:avLst/>
          </a:prstGeom>
          <a:noFill/>
        </p:spPr>
        <p:txBody>
          <a:bodyPr wrap="none" lIns="91440" tIns="45720" rIns="91440" bIns="45720">
            <a:spAutoFit/>
          </a:bodyPr>
          <a:lstStyle/>
          <a:p>
            <a:pPr algn="ctr"/>
            <a:r>
              <a:rPr lang="zh-CN" altLang="en-US" sz="8000" b="0" cap="none" spc="0" dirty="0">
                <a:ln w="0"/>
                <a:solidFill>
                  <a:schemeClr val="tx1"/>
                </a:solidFill>
                <a:effectLst>
                  <a:outerShdw blurRad="38100" dist="19050" dir="2700000" algn="tl" rotWithShape="0">
                    <a:schemeClr val="dk1">
                      <a:alpha val="40000"/>
                    </a:schemeClr>
                  </a:outerShdw>
                </a:effectLst>
                <a:ea typeface="微软雅黑" panose="020B0503020204020204" pitchFamily="34" charset="-122"/>
              </a:rPr>
              <a:t>谢    谢</a:t>
            </a:r>
          </a:p>
        </p:txBody>
      </p:sp>
    </p:spTree>
    <p:extLst>
      <p:ext uri="{BB962C8B-B14F-4D97-AF65-F5344CB8AC3E}">
        <p14:creationId xmlns:p14="http://schemas.microsoft.com/office/powerpoint/2010/main" val="226101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00836" y="165917"/>
            <a:ext cx="3100303" cy="710629"/>
            <a:chOff x="3785129" y="2661039"/>
            <a:chExt cx="4411784" cy="1011237"/>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1527" t="82733" r="6361" b="11705"/>
            <a:stretch>
              <a:fillRect/>
            </a:stretch>
          </p:blipFill>
          <p:spPr>
            <a:xfrm flipV="1">
              <a:off x="4371968" y="3578908"/>
              <a:ext cx="3824945" cy="93368"/>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777434" cy="788348"/>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宝宝的乳牙与恒牙</a:t>
              </a:r>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82" y="1556847"/>
            <a:ext cx="4245089" cy="3590925"/>
          </a:xfrm>
          <a:prstGeom prst="rect">
            <a:avLst/>
          </a:prstGeom>
        </p:spPr>
      </p:pic>
      <p:sp>
        <p:nvSpPr>
          <p:cNvPr id="26" name="矩形 25"/>
          <p:cNvSpPr/>
          <p:nvPr/>
        </p:nvSpPr>
        <p:spPr>
          <a:xfrm>
            <a:off x="5119452" y="1876330"/>
            <a:ext cx="6317752" cy="2862322"/>
          </a:xfrm>
          <a:prstGeom prst="rect">
            <a:avLst/>
          </a:prstGeom>
        </p:spPr>
        <p:txBody>
          <a:bodyPr wrap="square">
            <a:spAutoFit/>
          </a:bodyPr>
          <a:lstStyle/>
          <a:p>
            <a:pPr>
              <a:lnSpc>
                <a:spcPct val="150000"/>
              </a:lnSpc>
            </a:pPr>
            <a:r>
              <a:rPr lang="zh-CN" altLang="en-US" sz="2000" dirty="0">
                <a:ea typeface="微软雅黑" panose="020B0503020204020204" pitchFamily="34" charset="-122"/>
              </a:rPr>
              <a:t>乳牙：从出生</a:t>
            </a:r>
            <a:r>
              <a:rPr lang="en-US" altLang="zh-CN" sz="2000" dirty="0">
                <a:ea typeface="微软雅黑" panose="020B0503020204020204" pitchFamily="34" charset="-122"/>
              </a:rPr>
              <a:t>6</a:t>
            </a:r>
            <a:r>
              <a:rPr lang="zh-CN" altLang="en-US" sz="2000" dirty="0">
                <a:ea typeface="微软雅黑" panose="020B0503020204020204" pitchFamily="34" charset="-122"/>
              </a:rPr>
              <a:t>个月左右开始萌出第一颗乳牙，到两岁半左右</a:t>
            </a:r>
            <a:r>
              <a:rPr lang="en-US" altLang="zh-CN" sz="2000" dirty="0">
                <a:ea typeface="微软雅黑" panose="020B0503020204020204" pitchFamily="34" charset="-122"/>
              </a:rPr>
              <a:t>20</a:t>
            </a:r>
            <a:r>
              <a:rPr lang="zh-CN" altLang="en-US" sz="2000" dirty="0">
                <a:ea typeface="微软雅黑" panose="020B0503020204020204" pitchFamily="34" charset="-122"/>
              </a:rPr>
              <a:t>颗乳牙萌出完毕，是人生的第一副牙列。</a:t>
            </a:r>
            <a:endParaRPr lang="en-US" altLang="zh-CN" sz="2000" dirty="0">
              <a:ea typeface="微软雅黑" panose="020B0503020204020204" pitchFamily="34" charset="-122"/>
            </a:endParaRPr>
          </a:p>
          <a:p>
            <a:pPr>
              <a:lnSpc>
                <a:spcPct val="150000"/>
              </a:lnSpc>
            </a:pPr>
            <a:endParaRPr lang="zh-CN" altLang="en-US" sz="2000" dirty="0">
              <a:ea typeface="微软雅黑" panose="020B0503020204020204" pitchFamily="34" charset="-122"/>
            </a:endParaRPr>
          </a:p>
          <a:p>
            <a:pPr>
              <a:lnSpc>
                <a:spcPct val="150000"/>
              </a:lnSpc>
            </a:pPr>
            <a:r>
              <a:rPr lang="zh-CN" altLang="en-US" sz="2000" dirty="0">
                <a:ea typeface="微软雅黑" panose="020B0503020204020204" pitchFamily="34" charset="-122"/>
              </a:rPr>
              <a:t>恒牙：自</a:t>
            </a:r>
            <a:r>
              <a:rPr lang="en-US" altLang="zh-CN" sz="2000" dirty="0">
                <a:ea typeface="微软雅黑" panose="020B0503020204020204" pitchFamily="34" charset="-122"/>
              </a:rPr>
              <a:t>6~7</a:t>
            </a:r>
            <a:r>
              <a:rPr lang="zh-CN" altLang="en-US" sz="2000" dirty="0">
                <a:ea typeface="微软雅黑" panose="020B0503020204020204" pitchFamily="34" charset="-122"/>
              </a:rPr>
              <a:t>岁至</a:t>
            </a:r>
            <a:r>
              <a:rPr lang="en-US" altLang="zh-CN" sz="2000" dirty="0">
                <a:ea typeface="微软雅黑" panose="020B0503020204020204" pitchFamily="34" charset="-122"/>
              </a:rPr>
              <a:t>12~13</a:t>
            </a:r>
            <a:r>
              <a:rPr lang="zh-CN" altLang="en-US" sz="2000" dirty="0">
                <a:ea typeface="微软雅黑" panose="020B0503020204020204" pitchFamily="34" charset="-122"/>
              </a:rPr>
              <a:t>岁，乳牙逐渐脱落而被恒牙替代。恒牙是继乳牙脱落后的第二副牙列，若因疾患或意外损伤而致脱落后再无牙替代。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00836" y="165917"/>
            <a:ext cx="3100303" cy="710629"/>
            <a:chOff x="3785129" y="2661039"/>
            <a:chExt cx="4411784" cy="1011237"/>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1527" t="82733" r="6361" b="11705"/>
            <a:stretch>
              <a:fillRect/>
            </a:stretch>
          </p:blipFill>
          <p:spPr>
            <a:xfrm flipV="1">
              <a:off x="4371968" y="3578908"/>
              <a:ext cx="3824945" cy="93368"/>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777434" cy="788348"/>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宝宝的乳牙与恒牙</a:t>
              </a:r>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444" y="2192278"/>
            <a:ext cx="4245089" cy="3590925"/>
          </a:xfrm>
          <a:prstGeom prst="rect">
            <a:avLst/>
          </a:prstGeom>
        </p:spPr>
      </p:pic>
      <p:sp>
        <p:nvSpPr>
          <p:cNvPr id="26" name="矩形 25"/>
          <p:cNvSpPr/>
          <p:nvPr/>
        </p:nvSpPr>
        <p:spPr>
          <a:xfrm>
            <a:off x="4933471" y="2787411"/>
            <a:ext cx="6488779" cy="1889876"/>
          </a:xfrm>
          <a:prstGeom prst="rect">
            <a:avLst/>
          </a:prstGeom>
        </p:spPr>
        <p:txBody>
          <a:bodyPr wrap="square">
            <a:spAutoFit/>
          </a:bodyPr>
          <a:lstStyle/>
          <a:p>
            <a:pPr>
              <a:lnSpc>
                <a:spcPct val="150000"/>
              </a:lnSpc>
            </a:pPr>
            <a:r>
              <a:rPr lang="zh-CN" altLang="en-US" sz="2000" dirty="0">
                <a:solidFill>
                  <a:srgbClr val="FF0000"/>
                </a:solidFill>
                <a:ea typeface="微软雅黑" panose="020B0503020204020204" pitchFamily="34" charset="-122"/>
              </a:rPr>
              <a:t>判断宝宝出牙的方法有</a:t>
            </a:r>
            <a:r>
              <a:rPr lang="zh-CN" altLang="en-US" sz="2000" dirty="0">
                <a:ea typeface="微软雅黑" panose="020B0503020204020204" pitchFamily="34" charset="-122"/>
              </a:rPr>
              <a:t>：宝宝在吃母乳的时候经常咬妈妈的乳头，母亲会感到很疼痛，或是老喜欢吃咬别的东西；还有就是观察宝宝的口腔，上牙龈或下牙龈有发白迹象，有的还会白的厉害，这就表明宝宝要长牙了。</a:t>
            </a:r>
          </a:p>
        </p:txBody>
      </p:sp>
    </p:spTree>
    <p:extLst>
      <p:ext uri="{BB962C8B-B14F-4D97-AF65-F5344CB8AC3E}">
        <p14:creationId xmlns:p14="http://schemas.microsoft.com/office/powerpoint/2010/main" val="12512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04493" y="1117858"/>
            <a:ext cx="10362775" cy="5570756"/>
          </a:xfrm>
          <a:prstGeom prst="rect">
            <a:avLst/>
          </a:prstGeom>
        </p:spPr>
        <p:txBody>
          <a:bodyPr wrap="square">
            <a:spAutoFit/>
          </a:bodyPr>
          <a:lstStyle/>
          <a:p>
            <a:pPr>
              <a:lnSpc>
                <a:spcPct val="150000"/>
              </a:lnSpc>
            </a:pPr>
            <a:r>
              <a:rPr lang="zh-CN" altLang="en-US" sz="2000" dirty="0">
                <a:ea typeface="微软雅黑" panose="020B0503020204020204" pitchFamily="34" charset="-122"/>
              </a:rPr>
              <a:t>长牙期间宝宝是会有一些</a:t>
            </a:r>
            <a:r>
              <a:rPr lang="zh-CN" altLang="en-US" sz="2000" dirty="0">
                <a:solidFill>
                  <a:srgbClr val="FF0000"/>
                </a:solidFill>
                <a:ea typeface="微软雅黑" panose="020B0503020204020204" pitchFamily="34" charset="-122"/>
              </a:rPr>
              <a:t>异常表现</a:t>
            </a:r>
            <a:r>
              <a:rPr lang="zh-CN" altLang="en-US" sz="2000" dirty="0">
                <a:solidFill>
                  <a:schemeClr val="hlink"/>
                </a:solidFill>
                <a:ea typeface="微软雅黑" panose="020B0503020204020204" pitchFamily="34" charset="-122"/>
              </a:rPr>
              <a:t>，</a:t>
            </a:r>
            <a:r>
              <a:rPr lang="zh-CN" altLang="en-US" sz="2000" dirty="0">
                <a:ea typeface="微软雅黑" panose="020B0503020204020204" pitchFamily="34" charset="-122"/>
              </a:rPr>
              <a:t>不同的宝宝表现也不同，总体来说主要有以下九个方面：</a:t>
            </a:r>
          </a:p>
          <a:p>
            <a:pPr>
              <a:lnSpc>
                <a:spcPct val="150000"/>
              </a:lnSpc>
            </a:pPr>
            <a:r>
              <a:rPr lang="en-US" altLang="zh-CN" sz="2000" dirty="0">
                <a:ea typeface="微软雅黑" panose="020B0503020204020204" pitchFamily="34" charset="-122"/>
              </a:rPr>
              <a:t>1.</a:t>
            </a:r>
            <a:r>
              <a:rPr lang="zh-CN" altLang="en-US" sz="2000" u="sng" dirty="0">
                <a:solidFill>
                  <a:srgbClr val="FF0000"/>
                </a:solidFill>
                <a:ea typeface="微软雅黑" panose="020B0503020204020204" pitchFamily="34" charset="-122"/>
              </a:rPr>
              <a:t>疼痛</a:t>
            </a:r>
            <a:r>
              <a:rPr lang="zh-CN" altLang="en-US" sz="2000" dirty="0">
                <a:ea typeface="微软雅黑" panose="020B0503020204020204" pitchFamily="34" charset="-122"/>
              </a:rPr>
              <a:t>：你的宝宝可能会表现出疼痛和不舒服的迹象。</a:t>
            </a:r>
          </a:p>
          <a:p>
            <a:pPr>
              <a:lnSpc>
                <a:spcPct val="150000"/>
              </a:lnSpc>
            </a:pPr>
            <a:r>
              <a:rPr lang="en-US" altLang="zh-CN" sz="2000" dirty="0">
                <a:ea typeface="微软雅黑" panose="020B0503020204020204" pitchFamily="34" charset="-122"/>
              </a:rPr>
              <a:t>2.</a:t>
            </a:r>
            <a:r>
              <a:rPr lang="zh-CN" altLang="en-US" sz="2000" u="sng" dirty="0">
                <a:solidFill>
                  <a:srgbClr val="FF0000"/>
                </a:solidFill>
                <a:ea typeface="微软雅黑" panose="020B0503020204020204" pitchFamily="34" charset="-122"/>
              </a:rPr>
              <a:t>暴躁</a:t>
            </a:r>
            <a:r>
              <a:rPr lang="zh-CN" altLang="en-US" sz="2000" dirty="0">
                <a:ea typeface="微软雅黑" panose="020B0503020204020204" pitchFamily="34" charset="-122"/>
              </a:rPr>
              <a:t>：牙齿带来的不适会让宝宝脾气暴躁和爱哭闹，在出牙前一两天尤其明显。</a:t>
            </a:r>
          </a:p>
          <a:p>
            <a:pPr>
              <a:lnSpc>
                <a:spcPct val="150000"/>
              </a:lnSpc>
            </a:pPr>
            <a:r>
              <a:rPr lang="en-US" altLang="zh-CN" sz="2000" dirty="0">
                <a:ea typeface="微软雅黑" panose="020B0503020204020204" pitchFamily="34" charset="-122"/>
              </a:rPr>
              <a:t>3.</a:t>
            </a:r>
            <a:r>
              <a:rPr lang="zh-CN" altLang="en-US" sz="2000" u="sng" dirty="0">
                <a:solidFill>
                  <a:srgbClr val="FF0000"/>
                </a:solidFill>
                <a:ea typeface="微软雅黑" panose="020B0503020204020204" pitchFamily="34" charset="-122"/>
              </a:rPr>
              <a:t>脸颊发红</a:t>
            </a:r>
            <a:r>
              <a:rPr lang="zh-CN" altLang="en-US" sz="2000" dirty="0">
                <a:ea typeface="微软雅黑" panose="020B0503020204020204" pitchFamily="34" charset="-122"/>
              </a:rPr>
              <a:t>：你可能留意到宝宝的脸颊上出现了红色的斑点。</a:t>
            </a:r>
          </a:p>
          <a:p>
            <a:pPr>
              <a:lnSpc>
                <a:spcPct val="150000"/>
              </a:lnSpc>
            </a:pPr>
            <a:r>
              <a:rPr lang="en-US" altLang="zh-CN" sz="2000" dirty="0">
                <a:ea typeface="微软雅黑" panose="020B0503020204020204" pitchFamily="34" charset="-122"/>
              </a:rPr>
              <a:t>4.</a:t>
            </a:r>
            <a:r>
              <a:rPr lang="zh-CN" altLang="en-US" sz="2000" u="sng" dirty="0">
                <a:solidFill>
                  <a:srgbClr val="FF0000"/>
                </a:solidFill>
                <a:ea typeface="微软雅黑" panose="020B0503020204020204" pitchFamily="34" charset="-122"/>
              </a:rPr>
              <a:t>流口水</a:t>
            </a:r>
            <a:r>
              <a:rPr lang="zh-CN" altLang="en-US" sz="2000" dirty="0">
                <a:ea typeface="微软雅黑" panose="020B0503020204020204" pitchFamily="34" charset="-122"/>
              </a:rPr>
              <a:t>：出牙时产生的过多唾液会让宝宝经常流口水。</a:t>
            </a:r>
          </a:p>
          <a:p>
            <a:pPr>
              <a:lnSpc>
                <a:spcPct val="150000"/>
              </a:lnSpc>
            </a:pPr>
            <a:r>
              <a:rPr lang="en-US" altLang="zh-CN" sz="2000" dirty="0">
                <a:ea typeface="微软雅黑" panose="020B0503020204020204" pitchFamily="34" charset="-122"/>
              </a:rPr>
              <a:t>5.</a:t>
            </a:r>
            <a:r>
              <a:rPr lang="zh-CN" altLang="en-US" sz="2000" u="sng" dirty="0">
                <a:solidFill>
                  <a:srgbClr val="FF0000"/>
                </a:solidFill>
                <a:ea typeface="微软雅黑" panose="020B0503020204020204" pitchFamily="34" charset="-122"/>
              </a:rPr>
              <a:t>啃，嚼或咬东西</a:t>
            </a:r>
            <a:r>
              <a:rPr lang="zh-CN" altLang="en-US" sz="2000" dirty="0">
                <a:ea typeface="微软雅黑" panose="020B0503020204020204" pitchFamily="34" charset="-122"/>
              </a:rPr>
              <a:t>：把任何东西放到宝宝嘴巴附近，他可能会出现以上动作。</a:t>
            </a:r>
          </a:p>
          <a:p>
            <a:pPr>
              <a:lnSpc>
                <a:spcPct val="150000"/>
              </a:lnSpc>
            </a:pPr>
            <a:r>
              <a:rPr lang="en-US" altLang="zh-CN" sz="2000" dirty="0">
                <a:ea typeface="微软雅黑" panose="020B0503020204020204" pitchFamily="34" charset="-122"/>
              </a:rPr>
              <a:t>6.</a:t>
            </a:r>
            <a:r>
              <a:rPr lang="zh-CN" altLang="en-US" sz="2000" u="sng" dirty="0">
                <a:solidFill>
                  <a:srgbClr val="FF0000"/>
                </a:solidFill>
                <a:ea typeface="微软雅黑" panose="020B0503020204020204" pitchFamily="34" charset="-122"/>
              </a:rPr>
              <a:t>牙龈肿胀</a:t>
            </a:r>
            <a:r>
              <a:rPr lang="zh-CN" altLang="en-US" sz="2000" dirty="0">
                <a:ea typeface="微软雅黑" panose="020B0503020204020204" pitchFamily="34" charset="-122"/>
              </a:rPr>
              <a:t>：检查一下他的嘴巴，看看牙龈上是否有点红肿或肿胀。</a:t>
            </a:r>
          </a:p>
          <a:p>
            <a:pPr>
              <a:lnSpc>
                <a:spcPct val="150000"/>
              </a:lnSpc>
            </a:pPr>
            <a:r>
              <a:rPr lang="en-US" altLang="zh-CN" sz="2000" dirty="0">
                <a:ea typeface="微软雅黑" panose="020B0503020204020204" pitchFamily="34" charset="-122"/>
              </a:rPr>
              <a:t>7.</a:t>
            </a:r>
            <a:r>
              <a:rPr lang="zh-CN" altLang="en-US" sz="2000" u="sng" dirty="0">
                <a:solidFill>
                  <a:srgbClr val="FF0000"/>
                </a:solidFill>
                <a:ea typeface="微软雅黑" panose="020B0503020204020204" pitchFamily="34" charset="-122"/>
              </a:rPr>
              <a:t>睡不安稳</a:t>
            </a:r>
            <a:r>
              <a:rPr lang="zh-CN" altLang="en-US" sz="2000" dirty="0">
                <a:ea typeface="微软雅黑" panose="020B0503020204020204" pitchFamily="34" charset="-122"/>
              </a:rPr>
              <a:t>：宝宝可能会在半夜醒来，并且看起来烦躁不安，尽管他之前一直睡得很安稳。</a:t>
            </a:r>
          </a:p>
          <a:p>
            <a:pPr>
              <a:lnSpc>
                <a:spcPct val="150000"/>
              </a:lnSpc>
            </a:pPr>
            <a:r>
              <a:rPr lang="en-US" altLang="zh-CN" sz="2000" dirty="0">
                <a:ea typeface="微软雅黑" panose="020B0503020204020204" pitchFamily="34" charset="-122"/>
              </a:rPr>
              <a:t>8.</a:t>
            </a:r>
            <a:r>
              <a:rPr lang="zh-CN" altLang="en-US" sz="2000" u="sng" dirty="0">
                <a:solidFill>
                  <a:srgbClr val="FF0000"/>
                </a:solidFill>
                <a:ea typeface="微软雅黑" panose="020B0503020204020204" pitchFamily="34" charset="-122"/>
              </a:rPr>
              <a:t>体温升高</a:t>
            </a:r>
            <a:r>
              <a:rPr lang="zh-CN" altLang="en-US" sz="2000" dirty="0">
                <a:ea typeface="微软雅黑" panose="020B0503020204020204" pitchFamily="34" charset="-122"/>
              </a:rPr>
              <a:t>：出牙能使体温稍微升高，所以宝宝可能会觉得比平时热一点。</a:t>
            </a:r>
          </a:p>
          <a:p>
            <a:pPr>
              <a:lnSpc>
                <a:spcPct val="150000"/>
              </a:lnSpc>
            </a:pPr>
            <a:r>
              <a:rPr lang="en-US" altLang="zh-CN" sz="2000" dirty="0">
                <a:ea typeface="微软雅黑" panose="020B0503020204020204" pitchFamily="34" charset="-122"/>
              </a:rPr>
              <a:t>9.</a:t>
            </a:r>
            <a:r>
              <a:rPr lang="zh-CN" altLang="en-US" sz="2000" u="sng" dirty="0">
                <a:solidFill>
                  <a:srgbClr val="FF0000"/>
                </a:solidFill>
                <a:ea typeface="微软雅黑" panose="020B0503020204020204" pitchFamily="34" charset="-122"/>
              </a:rPr>
              <a:t>屁股疼痛</a:t>
            </a:r>
            <a:r>
              <a:rPr lang="zh-CN" altLang="en-US" sz="2000" dirty="0">
                <a:ea typeface="微软雅黑" panose="020B0503020204020204" pitchFamily="34" charset="-122"/>
              </a:rPr>
              <a:t>：虽然我们还不清楚原因，但是有些父母已经注意到，宝宝出牙时更容易换上尿布疹，并且可能大便会过稀。</a:t>
            </a:r>
          </a:p>
          <a:p>
            <a:pPr marL="285750" indent="-285750">
              <a:lnSpc>
                <a:spcPct val="130000"/>
              </a:lnSpc>
              <a:buFont typeface="Wingdings" panose="05000000000000000000" pitchFamily="2" charset="2"/>
              <a:buChar char="l"/>
            </a:pPr>
            <a:endParaRPr lang="zh-CN" altLang="en-US" sz="2000" dirty="0">
              <a:solidFill>
                <a:schemeClr val="tx1">
                  <a:lumMod val="65000"/>
                  <a:lumOff val="35000"/>
                </a:schemeClr>
              </a:solidFill>
              <a:latin typeface="Bahnschrift SemiLight" panose="020B0502040204020203" pitchFamily="34" charset="0"/>
              <a:ea typeface="微软雅黑" panose="020B0503020204020204" pitchFamily="34" charset="-122"/>
            </a:endParaRPr>
          </a:p>
        </p:txBody>
      </p:sp>
      <p:grpSp>
        <p:nvGrpSpPr>
          <p:cNvPr id="5" name="组合 4"/>
          <p:cNvGrpSpPr/>
          <p:nvPr/>
        </p:nvGrpSpPr>
        <p:grpSpPr>
          <a:xfrm>
            <a:off x="200836" y="165917"/>
            <a:ext cx="3100303" cy="710629"/>
            <a:chOff x="3785129" y="2661039"/>
            <a:chExt cx="4411784" cy="1011237"/>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l="1527" t="82733" r="6361" b="11705"/>
            <a:stretch>
              <a:fillRect/>
            </a:stretch>
          </p:blipFill>
          <p:spPr>
            <a:xfrm flipV="1">
              <a:off x="4371968" y="3578908"/>
              <a:ext cx="3824945" cy="93368"/>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8" name="文本框 7"/>
            <p:cNvSpPr txBox="1"/>
            <p:nvPr/>
          </p:nvSpPr>
          <p:spPr>
            <a:xfrm>
              <a:off x="4419479" y="2666153"/>
              <a:ext cx="3777434" cy="788348"/>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宝宝的乳牙与恒牙</a:t>
              </a:r>
            </a:p>
          </p:txBody>
        </p:sp>
      </p:grpSp>
    </p:spTree>
    <p:extLst>
      <p:ext uri="{BB962C8B-B14F-4D97-AF65-F5344CB8AC3E}">
        <p14:creationId xmlns:p14="http://schemas.microsoft.com/office/powerpoint/2010/main" val="21481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5455" y="-1771936"/>
            <a:ext cx="10198421" cy="10198421"/>
          </a:xfrm>
          <a:prstGeom prst="rect">
            <a:avLst/>
          </a:prstGeom>
        </p:spPr>
      </p:pic>
      <p:sp>
        <p:nvSpPr>
          <p:cNvPr id="2" name="矩形 1"/>
          <p:cNvSpPr/>
          <p:nvPr/>
        </p:nvSpPr>
        <p:spPr>
          <a:xfrm>
            <a:off x="5831144" y="1257693"/>
            <a:ext cx="5307041" cy="2400657"/>
          </a:xfrm>
          <a:prstGeom prst="rect">
            <a:avLst/>
          </a:prstGeom>
        </p:spPr>
        <p:txBody>
          <a:bodyPr wrap="square">
            <a:spAutoFit/>
          </a:bodyPr>
          <a:lstStyle/>
          <a:p>
            <a:pPr>
              <a:lnSpc>
                <a:spcPct val="150000"/>
              </a:lnSpc>
            </a:pPr>
            <a:r>
              <a:rPr lang="en-US" altLang="zh-CN" sz="2000" dirty="0">
                <a:ea typeface="微软雅黑" panose="020B0503020204020204" pitchFamily="34" charset="-122"/>
              </a:rPr>
              <a:t>1.</a:t>
            </a:r>
            <a:r>
              <a:rPr lang="zh-CN" altLang="en-US" sz="2000" dirty="0">
                <a:ea typeface="微软雅黑" panose="020B0503020204020204" pitchFamily="34" charset="-122"/>
              </a:rPr>
              <a:t>中切牙：下颌</a:t>
            </a:r>
            <a:r>
              <a:rPr lang="en-US" altLang="zh-CN" sz="2000" dirty="0">
                <a:ea typeface="微软雅黑" panose="020B0503020204020204" pitchFamily="34" charset="-122"/>
              </a:rPr>
              <a:t>6</a:t>
            </a:r>
            <a:r>
              <a:rPr lang="zh-CN" altLang="en-US" sz="2000" dirty="0">
                <a:ea typeface="微软雅黑" panose="020B0503020204020204" pitchFamily="34" charset="-122"/>
              </a:rPr>
              <a:t>个月，上颌</a:t>
            </a:r>
            <a:r>
              <a:rPr lang="en-US" altLang="zh-CN" sz="2000" dirty="0">
                <a:ea typeface="微软雅黑" panose="020B0503020204020204" pitchFamily="34" charset="-122"/>
              </a:rPr>
              <a:t>7</a:t>
            </a:r>
            <a:r>
              <a:rPr lang="zh-CN" altLang="en-US" sz="2000" dirty="0">
                <a:ea typeface="微软雅黑" panose="020B0503020204020204" pitchFamily="34" charset="-122"/>
              </a:rPr>
              <a:t>个半月</a:t>
            </a:r>
          </a:p>
          <a:p>
            <a:pPr>
              <a:lnSpc>
                <a:spcPct val="150000"/>
              </a:lnSpc>
            </a:pPr>
            <a:r>
              <a:rPr lang="en-US" altLang="zh-CN" sz="2000" dirty="0">
                <a:ea typeface="微软雅黑" panose="020B0503020204020204" pitchFamily="34" charset="-122"/>
              </a:rPr>
              <a:t>2.</a:t>
            </a:r>
            <a:r>
              <a:rPr lang="zh-CN" altLang="en-US" sz="2000" dirty="0">
                <a:ea typeface="微软雅黑" panose="020B0503020204020204" pitchFamily="34" charset="-122"/>
              </a:rPr>
              <a:t>侧切牙：下颌</a:t>
            </a:r>
            <a:r>
              <a:rPr lang="en-US" altLang="zh-CN" sz="2000" dirty="0">
                <a:ea typeface="微软雅黑" panose="020B0503020204020204" pitchFamily="34" charset="-122"/>
              </a:rPr>
              <a:t>7</a:t>
            </a:r>
            <a:r>
              <a:rPr lang="zh-CN" altLang="en-US" sz="2000" dirty="0">
                <a:ea typeface="微软雅黑" panose="020B0503020204020204" pitchFamily="34" charset="-122"/>
              </a:rPr>
              <a:t>个月，上颌</a:t>
            </a:r>
            <a:r>
              <a:rPr lang="en-US" altLang="zh-CN" sz="2000" dirty="0">
                <a:ea typeface="微软雅黑" panose="020B0503020204020204" pitchFamily="34" charset="-122"/>
              </a:rPr>
              <a:t>9</a:t>
            </a:r>
            <a:r>
              <a:rPr lang="zh-CN" altLang="en-US" sz="2000" dirty="0">
                <a:ea typeface="微软雅黑" panose="020B0503020204020204" pitchFamily="34" charset="-122"/>
              </a:rPr>
              <a:t>个月</a:t>
            </a:r>
          </a:p>
          <a:p>
            <a:pPr>
              <a:lnSpc>
                <a:spcPct val="150000"/>
              </a:lnSpc>
            </a:pPr>
            <a:r>
              <a:rPr lang="en-US" altLang="zh-CN" sz="2000" dirty="0">
                <a:ea typeface="微软雅黑" panose="020B0503020204020204" pitchFamily="34" charset="-122"/>
              </a:rPr>
              <a:t>3.</a:t>
            </a:r>
            <a:r>
              <a:rPr lang="zh-CN" altLang="en-US" sz="2000" dirty="0">
                <a:ea typeface="微软雅黑" panose="020B0503020204020204" pitchFamily="34" charset="-122"/>
              </a:rPr>
              <a:t>第一乳磨牙：下颌</a:t>
            </a:r>
            <a:r>
              <a:rPr lang="en-US" altLang="zh-CN" sz="2000" dirty="0">
                <a:ea typeface="微软雅黑" panose="020B0503020204020204" pitchFamily="34" charset="-122"/>
              </a:rPr>
              <a:t>12</a:t>
            </a:r>
            <a:r>
              <a:rPr lang="zh-CN" altLang="en-US" sz="2000" dirty="0">
                <a:ea typeface="微软雅黑" panose="020B0503020204020204" pitchFamily="34" charset="-122"/>
              </a:rPr>
              <a:t>个月，上颌</a:t>
            </a:r>
            <a:r>
              <a:rPr lang="en-US" altLang="zh-CN" sz="2000" dirty="0">
                <a:ea typeface="微软雅黑" panose="020B0503020204020204" pitchFamily="34" charset="-122"/>
              </a:rPr>
              <a:t>14</a:t>
            </a:r>
            <a:r>
              <a:rPr lang="zh-CN" altLang="en-US" sz="2000" dirty="0">
                <a:ea typeface="微软雅黑" panose="020B0503020204020204" pitchFamily="34" charset="-122"/>
              </a:rPr>
              <a:t>个月</a:t>
            </a:r>
          </a:p>
          <a:p>
            <a:pPr>
              <a:lnSpc>
                <a:spcPct val="150000"/>
              </a:lnSpc>
            </a:pPr>
            <a:r>
              <a:rPr lang="en-US" altLang="zh-CN" sz="2000" dirty="0">
                <a:ea typeface="微软雅黑" panose="020B0503020204020204" pitchFamily="34" charset="-122"/>
              </a:rPr>
              <a:t>4.</a:t>
            </a:r>
            <a:r>
              <a:rPr lang="zh-CN" altLang="en-US" sz="2000" dirty="0">
                <a:ea typeface="微软雅黑" panose="020B0503020204020204" pitchFamily="34" charset="-122"/>
              </a:rPr>
              <a:t>尖牙：下颌</a:t>
            </a:r>
            <a:r>
              <a:rPr lang="en-US" altLang="zh-CN" sz="2000" dirty="0">
                <a:ea typeface="微软雅黑" panose="020B0503020204020204" pitchFamily="34" charset="-122"/>
              </a:rPr>
              <a:t>16</a:t>
            </a:r>
            <a:r>
              <a:rPr lang="zh-CN" altLang="en-US" sz="2000" dirty="0">
                <a:ea typeface="微软雅黑" panose="020B0503020204020204" pitchFamily="34" charset="-122"/>
              </a:rPr>
              <a:t>个月，上颌</a:t>
            </a:r>
            <a:r>
              <a:rPr lang="en-US" altLang="zh-CN" sz="2000" dirty="0">
                <a:ea typeface="微软雅黑" panose="020B0503020204020204" pitchFamily="34" charset="-122"/>
              </a:rPr>
              <a:t>18</a:t>
            </a:r>
            <a:r>
              <a:rPr lang="zh-CN" altLang="en-US" sz="2000" dirty="0">
                <a:ea typeface="微软雅黑" panose="020B0503020204020204" pitchFamily="34" charset="-122"/>
              </a:rPr>
              <a:t>个月</a:t>
            </a:r>
          </a:p>
          <a:p>
            <a:pPr>
              <a:lnSpc>
                <a:spcPct val="150000"/>
              </a:lnSpc>
            </a:pPr>
            <a:r>
              <a:rPr lang="en-US" altLang="zh-CN" sz="2000" dirty="0">
                <a:ea typeface="微软雅黑" panose="020B0503020204020204" pitchFamily="34" charset="-122"/>
              </a:rPr>
              <a:t>5.</a:t>
            </a:r>
            <a:r>
              <a:rPr lang="zh-CN" altLang="en-US" sz="2000" dirty="0">
                <a:ea typeface="微软雅黑" panose="020B0503020204020204" pitchFamily="34" charset="-122"/>
              </a:rPr>
              <a:t>第二乳磨牙：下颌</a:t>
            </a:r>
            <a:r>
              <a:rPr lang="en-US" altLang="zh-CN" sz="2000" dirty="0">
                <a:ea typeface="微软雅黑" panose="020B0503020204020204" pitchFamily="34" charset="-122"/>
              </a:rPr>
              <a:t>20</a:t>
            </a:r>
            <a:r>
              <a:rPr lang="zh-CN" altLang="en-US" sz="2000" dirty="0">
                <a:ea typeface="微软雅黑" panose="020B0503020204020204" pitchFamily="34" charset="-122"/>
              </a:rPr>
              <a:t>个月，上颌</a:t>
            </a:r>
            <a:r>
              <a:rPr lang="en-US" altLang="zh-CN" sz="2000" dirty="0">
                <a:ea typeface="微软雅黑" panose="020B0503020204020204" pitchFamily="34" charset="-122"/>
              </a:rPr>
              <a:t>2</a:t>
            </a:r>
            <a:r>
              <a:rPr lang="zh-CN" altLang="en-US" sz="2000" dirty="0">
                <a:ea typeface="微软雅黑" panose="020B0503020204020204" pitchFamily="34" charset="-122"/>
              </a:rPr>
              <a:t>岁</a:t>
            </a:r>
          </a:p>
        </p:txBody>
      </p:sp>
      <p:pic>
        <p:nvPicPr>
          <p:cNvPr id="13" name="Picture 6" descr="9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56259" y="1619643"/>
            <a:ext cx="3817938" cy="3119438"/>
          </a:xfrm>
          <a:prstGeom prst="rect">
            <a:avLst/>
          </a:prstGeom>
          <a:noFill/>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rcRect l="1527" t="82733" r="6361" b="11705"/>
          <a:stretch>
            <a:fillRect/>
          </a:stretch>
        </p:blipFill>
        <p:spPr>
          <a:xfrm>
            <a:off x="613226" y="716411"/>
            <a:ext cx="4067261" cy="9928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17" name="文本框 16"/>
          <p:cNvSpPr txBox="1"/>
          <p:nvPr/>
        </p:nvSpPr>
        <p:spPr>
          <a:xfrm>
            <a:off x="646614" y="169511"/>
            <a:ext cx="3892396" cy="553998"/>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乳牙一般萌出的时间与顺序</a:t>
            </a:r>
          </a:p>
        </p:txBody>
      </p:sp>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rcRect l="55417" t="9181" b="12639"/>
          <a:stretch>
            <a:fillRect/>
          </a:stretch>
        </p:blipFill>
        <p:spPr>
          <a:xfrm>
            <a:off x="200836" y="165917"/>
            <a:ext cx="377892" cy="662659"/>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sp>
        <p:nvSpPr>
          <p:cNvPr id="4" name="文本框 3"/>
          <p:cNvSpPr txBox="1"/>
          <p:nvPr/>
        </p:nvSpPr>
        <p:spPr>
          <a:xfrm>
            <a:off x="6952593" y="3941378"/>
            <a:ext cx="3547242" cy="1292662"/>
          </a:xfrm>
          <a:prstGeom prst="rect">
            <a:avLst/>
          </a:prstGeom>
          <a:noFill/>
        </p:spPr>
        <p:txBody>
          <a:bodyPr wrap="square" rtlCol="0">
            <a:spAutoFit/>
          </a:bodyPr>
          <a:lstStyle/>
          <a:p>
            <a:pPr>
              <a:lnSpc>
                <a:spcPct val="130000"/>
              </a:lnSpc>
            </a:pPr>
            <a:r>
              <a:rPr lang="zh-CN" altLang="en-US" sz="2000" dirty="0">
                <a:latin typeface="微软雅黑" panose="020B0503020204020204" pitchFamily="34" charset="-122"/>
                <a:ea typeface="微软雅黑" panose="020B0503020204020204" pitchFamily="34" charset="-122"/>
              </a:rPr>
              <a:t> （有的孩子会有个别牙齿的萌出顺序颠倒，但最终并不影响牙齿的排列，无需处理。</a:t>
            </a:r>
            <a:r>
              <a:rPr lang="en-US" altLang="zh-CN"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00836" y="165917"/>
            <a:ext cx="2583258" cy="662659"/>
            <a:chOff x="3785129" y="2661039"/>
            <a:chExt cx="3676020" cy="942975"/>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1527" t="82733" r="6361" b="11705"/>
            <a:stretch>
              <a:fillRect/>
            </a:stretch>
          </p:blipFill>
          <p:spPr>
            <a:xfrm flipV="1">
              <a:off x="4386051" y="3528950"/>
              <a:ext cx="3075098" cy="7506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027587"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学龄前的换牙</a:t>
              </a:r>
            </a:p>
          </p:txBody>
        </p:sp>
      </p:grpSp>
      <p:sp>
        <p:nvSpPr>
          <p:cNvPr id="2" name="矩形 1"/>
          <p:cNvSpPr/>
          <p:nvPr/>
        </p:nvSpPr>
        <p:spPr>
          <a:xfrm>
            <a:off x="578728" y="4673746"/>
            <a:ext cx="5010267" cy="1200329"/>
          </a:xfrm>
          <a:prstGeom prst="rect">
            <a:avLst/>
          </a:prstGeom>
        </p:spPr>
        <p:txBody>
          <a:bodyPr wrap="square">
            <a:spAutoFit/>
          </a:bodyPr>
          <a:lstStyle/>
          <a:p>
            <a:pPr>
              <a:lnSpc>
                <a:spcPct val="90000"/>
              </a:lnSpc>
            </a:pPr>
            <a:r>
              <a:rPr lang="en-US" altLang="zh-CN" sz="2000" dirty="0">
                <a:ea typeface="微软雅黑" panose="020B0503020204020204" pitchFamily="34" charset="-122"/>
              </a:rPr>
              <a:t>1.</a:t>
            </a:r>
            <a:r>
              <a:rPr lang="zh-CN" altLang="en-US" sz="2000" dirty="0">
                <a:ea typeface="微软雅黑" panose="020B0503020204020204" pitchFamily="34" charset="-122"/>
              </a:rPr>
              <a:t>中切牙：</a:t>
            </a:r>
            <a:r>
              <a:rPr lang="en-US" altLang="zh-CN" sz="2000" dirty="0">
                <a:ea typeface="微软雅黑" panose="020B0503020204020204" pitchFamily="34" charset="-122"/>
              </a:rPr>
              <a:t>7-8</a:t>
            </a:r>
            <a:r>
              <a:rPr lang="zh-CN" altLang="en-US" sz="2000" dirty="0">
                <a:ea typeface="微软雅黑" panose="020B0503020204020204" pitchFamily="34" charset="-122"/>
              </a:rPr>
              <a:t>岁    </a:t>
            </a:r>
            <a:r>
              <a:rPr lang="en-US" altLang="zh-CN" sz="2000" dirty="0">
                <a:ea typeface="微软雅黑" panose="020B0503020204020204" pitchFamily="34" charset="-122"/>
              </a:rPr>
              <a:t>2.</a:t>
            </a:r>
            <a:r>
              <a:rPr lang="zh-CN" altLang="en-US" sz="2000" dirty="0">
                <a:ea typeface="微软雅黑" panose="020B0503020204020204" pitchFamily="34" charset="-122"/>
              </a:rPr>
              <a:t>侧切牙：</a:t>
            </a:r>
            <a:r>
              <a:rPr lang="en-US" altLang="zh-CN" sz="2000" dirty="0">
                <a:ea typeface="微软雅黑" panose="020B0503020204020204" pitchFamily="34" charset="-122"/>
              </a:rPr>
              <a:t>8-9</a:t>
            </a:r>
            <a:r>
              <a:rPr lang="zh-CN" altLang="en-US" sz="2000" dirty="0">
                <a:ea typeface="微软雅黑" panose="020B0503020204020204" pitchFamily="34" charset="-122"/>
              </a:rPr>
              <a:t>岁</a:t>
            </a:r>
          </a:p>
          <a:p>
            <a:pPr>
              <a:lnSpc>
                <a:spcPct val="90000"/>
              </a:lnSpc>
            </a:pPr>
            <a:r>
              <a:rPr lang="en-US" altLang="zh-CN" sz="2000" dirty="0">
                <a:ea typeface="微软雅黑" panose="020B0503020204020204" pitchFamily="34" charset="-122"/>
              </a:rPr>
              <a:t>3.</a:t>
            </a:r>
            <a:r>
              <a:rPr lang="zh-CN" altLang="en-US" sz="2000" dirty="0">
                <a:ea typeface="微软雅黑" panose="020B0503020204020204" pitchFamily="34" charset="-122"/>
              </a:rPr>
              <a:t>尖牙</a:t>
            </a:r>
            <a:r>
              <a:rPr lang="en-US" altLang="zh-CN" sz="2000" dirty="0">
                <a:ea typeface="微软雅黑" panose="020B0503020204020204" pitchFamily="34" charset="-122"/>
              </a:rPr>
              <a:t>11-12</a:t>
            </a:r>
            <a:r>
              <a:rPr lang="zh-CN" altLang="en-US" sz="2000" dirty="0">
                <a:ea typeface="微软雅黑" panose="020B0503020204020204" pitchFamily="34" charset="-122"/>
              </a:rPr>
              <a:t>岁        </a:t>
            </a:r>
            <a:r>
              <a:rPr lang="en-US" altLang="zh-CN" sz="2000" dirty="0">
                <a:ea typeface="微软雅黑" panose="020B0503020204020204" pitchFamily="34" charset="-122"/>
              </a:rPr>
              <a:t>4.</a:t>
            </a:r>
            <a:r>
              <a:rPr lang="zh-CN" altLang="en-US" sz="2000" dirty="0">
                <a:ea typeface="微软雅黑" panose="020B0503020204020204" pitchFamily="34" charset="-122"/>
              </a:rPr>
              <a:t>第一双尖牙：</a:t>
            </a:r>
            <a:r>
              <a:rPr lang="en-US" altLang="zh-CN" sz="2000" dirty="0">
                <a:ea typeface="微软雅黑" panose="020B0503020204020204" pitchFamily="34" charset="-122"/>
              </a:rPr>
              <a:t>10-11</a:t>
            </a:r>
            <a:r>
              <a:rPr lang="zh-CN" altLang="en-US" sz="2000" dirty="0">
                <a:ea typeface="微软雅黑" panose="020B0503020204020204" pitchFamily="34" charset="-122"/>
              </a:rPr>
              <a:t>岁</a:t>
            </a:r>
          </a:p>
          <a:p>
            <a:pPr>
              <a:lnSpc>
                <a:spcPct val="90000"/>
              </a:lnSpc>
            </a:pPr>
            <a:r>
              <a:rPr lang="en-US" altLang="zh-CN" sz="2000" dirty="0">
                <a:ea typeface="微软雅黑" panose="020B0503020204020204" pitchFamily="34" charset="-122"/>
              </a:rPr>
              <a:t>5.</a:t>
            </a:r>
            <a:r>
              <a:rPr lang="zh-CN" altLang="en-US" sz="2000" dirty="0">
                <a:ea typeface="微软雅黑" panose="020B0503020204020204" pitchFamily="34" charset="-122"/>
              </a:rPr>
              <a:t>第二双尖牙：</a:t>
            </a:r>
            <a:r>
              <a:rPr lang="en-US" altLang="zh-CN" sz="2000" dirty="0">
                <a:ea typeface="微软雅黑" panose="020B0503020204020204" pitchFamily="34" charset="-122"/>
              </a:rPr>
              <a:t>10-12</a:t>
            </a:r>
            <a:r>
              <a:rPr lang="zh-CN" altLang="en-US" sz="2000" dirty="0">
                <a:ea typeface="微软雅黑" panose="020B0503020204020204" pitchFamily="34" charset="-122"/>
              </a:rPr>
              <a:t>岁  </a:t>
            </a:r>
            <a:r>
              <a:rPr lang="en-US" altLang="zh-CN" sz="2000" dirty="0">
                <a:ea typeface="微软雅黑" panose="020B0503020204020204" pitchFamily="34" charset="-122"/>
              </a:rPr>
              <a:t>6.</a:t>
            </a:r>
            <a:r>
              <a:rPr lang="zh-CN" altLang="en-US" sz="2000" dirty="0">
                <a:ea typeface="微软雅黑" panose="020B0503020204020204" pitchFamily="34" charset="-122"/>
              </a:rPr>
              <a:t>第一磨牙：</a:t>
            </a:r>
            <a:r>
              <a:rPr lang="en-US" altLang="zh-CN" sz="2000" dirty="0">
                <a:ea typeface="微软雅黑" panose="020B0503020204020204" pitchFamily="34" charset="-122"/>
              </a:rPr>
              <a:t>6-7</a:t>
            </a:r>
            <a:r>
              <a:rPr lang="zh-CN" altLang="en-US" sz="2000" dirty="0">
                <a:ea typeface="微软雅黑" panose="020B0503020204020204" pitchFamily="34" charset="-122"/>
              </a:rPr>
              <a:t>岁</a:t>
            </a:r>
            <a:endParaRPr lang="en-US" altLang="zh-CN" sz="2000" dirty="0">
              <a:ea typeface="微软雅黑" panose="020B0503020204020204" pitchFamily="34" charset="-122"/>
            </a:endParaRPr>
          </a:p>
          <a:p>
            <a:pPr>
              <a:lnSpc>
                <a:spcPct val="90000"/>
              </a:lnSpc>
            </a:pPr>
            <a:r>
              <a:rPr lang="en-US" altLang="zh-CN" sz="2000" dirty="0">
                <a:ea typeface="微软雅黑" panose="020B0503020204020204" pitchFamily="34" charset="-122"/>
              </a:rPr>
              <a:t>7.</a:t>
            </a:r>
            <a:r>
              <a:rPr lang="zh-CN" altLang="en-US" sz="2000" dirty="0">
                <a:ea typeface="微软雅黑" panose="020B0503020204020204" pitchFamily="34" charset="-122"/>
              </a:rPr>
              <a:t>第二磨牙：</a:t>
            </a:r>
            <a:r>
              <a:rPr lang="en-US" altLang="zh-CN" sz="2000" dirty="0">
                <a:ea typeface="微软雅黑" panose="020B0503020204020204" pitchFamily="34" charset="-122"/>
              </a:rPr>
              <a:t>12-13</a:t>
            </a:r>
            <a:r>
              <a:rPr lang="zh-CN" altLang="en-US" sz="2000" dirty="0">
                <a:ea typeface="微软雅黑" panose="020B0503020204020204" pitchFamily="34" charset="-122"/>
              </a:rPr>
              <a:t>岁      </a:t>
            </a:r>
            <a:r>
              <a:rPr lang="en-US" altLang="zh-CN" sz="2000" dirty="0">
                <a:ea typeface="微软雅黑" panose="020B0503020204020204" pitchFamily="34" charset="-122"/>
              </a:rPr>
              <a:t>8</a:t>
            </a:r>
            <a:r>
              <a:rPr lang="zh-CN" altLang="en-US" sz="2000" dirty="0">
                <a:ea typeface="微软雅黑" panose="020B0503020204020204" pitchFamily="34" charset="-122"/>
              </a:rPr>
              <a:t>：智齿：</a:t>
            </a:r>
            <a:r>
              <a:rPr lang="en-US" altLang="zh-CN" sz="2000" dirty="0">
                <a:ea typeface="微软雅黑" panose="020B0503020204020204" pitchFamily="34" charset="-122"/>
              </a:rPr>
              <a:t>17</a:t>
            </a:r>
            <a:r>
              <a:rPr lang="zh-CN" altLang="en-US" sz="2000" dirty="0">
                <a:ea typeface="微软雅黑" panose="020B0503020204020204" pitchFamily="34" charset="-122"/>
              </a:rPr>
              <a:t>岁以上</a:t>
            </a:r>
          </a:p>
        </p:txBody>
      </p:sp>
      <p:sp>
        <p:nvSpPr>
          <p:cNvPr id="12" name="Text Box 13"/>
          <p:cNvSpPr txBox="1">
            <a:spLocks noChangeArrowheads="1"/>
          </p:cNvSpPr>
          <p:nvPr/>
        </p:nvSpPr>
        <p:spPr bwMode="gray">
          <a:xfrm>
            <a:off x="646614" y="1225780"/>
            <a:ext cx="104656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600">
                <a:solidFill>
                  <a:schemeClr val="tx1"/>
                </a:solidFill>
                <a:latin typeface="Arial" panose="020B0604020202020204" pitchFamily="34" charset="0"/>
              </a:defRPr>
            </a:lvl3pPr>
            <a:lvl4pPr marL="1600200" indent="-228600">
              <a:spcBef>
                <a:spcPct val="20000"/>
              </a:spcBef>
              <a:buChar char="–"/>
              <a:defRPr sz="2400">
                <a:solidFill>
                  <a:schemeClr val="tx1"/>
                </a:solidFill>
                <a:latin typeface="Arial" panose="020B0604020202020204" pitchFamily="34" charset="0"/>
              </a:defRPr>
            </a:lvl4pPr>
            <a:lvl5pPr marL="2057400" indent="-228600">
              <a:spcBef>
                <a:spcPct val="20000"/>
              </a:spcBef>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400">
                <a:solidFill>
                  <a:schemeClr val="tx1"/>
                </a:solidFill>
                <a:latin typeface="Arial" panose="020B0604020202020204" pitchFamily="34" charset="0"/>
              </a:defRPr>
            </a:lvl9pPr>
          </a:lstStyle>
          <a:p>
            <a:pPr eaLnBrk="1" hangingPunct="1">
              <a:lnSpc>
                <a:spcPct val="150000"/>
              </a:lnSpc>
              <a:spcBef>
                <a:spcPct val="0"/>
              </a:spcBef>
              <a:buClrTx/>
              <a:buFontTx/>
              <a:buNone/>
            </a:pPr>
            <a:r>
              <a:rPr lang="en-US" altLang="zh-CN" sz="2000" b="0" dirty="0">
                <a:ea typeface="微软雅黑" panose="020B0503020204020204" pitchFamily="34" charset="-122"/>
              </a:rPr>
              <a:t>“</a:t>
            </a:r>
            <a:r>
              <a:rPr lang="zh-CN" altLang="en-US" sz="2000" b="0" dirty="0">
                <a:ea typeface="微软雅黑" panose="020B0503020204020204" pitchFamily="34" charset="-122"/>
              </a:rPr>
              <a:t>一定时间，一定顺序，左右对称，先下后上”。左右对称先下后上是对于同名牙而言的。第一颗乳牙的生理性脱落多数发生在</a:t>
            </a:r>
            <a:r>
              <a:rPr lang="en-US" altLang="zh-CN" sz="2000" b="0" dirty="0">
                <a:ea typeface="微软雅黑" panose="020B0503020204020204" pitchFamily="34" charset="-122"/>
              </a:rPr>
              <a:t>6</a:t>
            </a:r>
            <a:r>
              <a:rPr lang="zh-CN" altLang="en-US" sz="2000" b="0" dirty="0">
                <a:ea typeface="微软雅黑" panose="020B0503020204020204" pitchFamily="34" charset="-122"/>
              </a:rPr>
              <a:t>岁左右，但也有早在</a:t>
            </a:r>
            <a:r>
              <a:rPr lang="en-US" altLang="zh-CN" sz="2000" b="0" dirty="0">
                <a:ea typeface="微软雅黑" panose="020B0503020204020204" pitchFamily="34" charset="-122"/>
              </a:rPr>
              <a:t>4</a:t>
            </a:r>
            <a:r>
              <a:rPr lang="zh-CN" altLang="en-US" sz="2000" b="0" dirty="0">
                <a:ea typeface="微软雅黑" panose="020B0503020204020204" pitchFamily="34" charset="-122"/>
              </a:rPr>
              <a:t>岁多。	</a:t>
            </a:r>
            <a:endParaRPr lang="zh-CN" altLang="en-US" sz="2000" b="0" dirty="0">
              <a:solidFill>
                <a:srgbClr val="000000"/>
              </a:solidFill>
              <a:ea typeface="微软雅黑" panose="020B0503020204020204" pitchFamily="34" charset="-122"/>
            </a:endParaRPr>
          </a:p>
        </p:txBody>
      </p:sp>
      <p:grpSp>
        <p:nvGrpSpPr>
          <p:cNvPr id="8" name="组合 7"/>
          <p:cNvGrpSpPr/>
          <p:nvPr/>
        </p:nvGrpSpPr>
        <p:grpSpPr>
          <a:xfrm>
            <a:off x="939833" y="2029211"/>
            <a:ext cx="4107965" cy="2108027"/>
            <a:chOff x="939833" y="2029211"/>
            <a:chExt cx="4107965" cy="2108027"/>
          </a:xfrm>
        </p:grpSpPr>
        <p:grpSp>
          <p:nvGrpSpPr>
            <p:cNvPr id="4" name="组合 3"/>
            <p:cNvGrpSpPr/>
            <p:nvPr/>
          </p:nvGrpSpPr>
          <p:grpSpPr>
            <a:xfrm>
              <a:off x="939833" y="2428294"/>
              <a:ext cx="3688522" cy="1613881"/>
              <a:chOff x="1049504" y="3258465"/>
              <a:chExt cx="3688522" cy="1613881"/>
            </a:xfrm>
            <a:solidFill>
              <a:schemeClr val="bg1">
                <a:lumMod val="50000"/>
              </a:schemeClr>
            </a:solidFill>
          </p:grpSpPr>
          <p:sp>
            <p:nvSpPr>
              <p:cNvPr id="15" name="KSO_Shape"/>
              <p:cNvSpPr>
                <a:spLocks/>
              </p:cNvSpPr>
              <p:nvPr/>
            </p:nvSpPr>
            <p:spPr bwMode="auto">
              <a:xfrm>
                <a:off x="1049504" y="4386350"/>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16" name="KSO_Shape"/>
              <p:cNvSpPr>
                <a:spLocks/>
              </p:cNvSpPr>
              <p:nvPr/>
            </p:nvSpPr>
            <p:spPr bwMode="auto">
              <a:xfrm>
                <a:off x="1221559" y="4161230"/>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17" name="KSO_Shape"/>
              <p:cNvSpPr>
                <a:spLocks/>
              </p:cNvSpPr>
              <p:nvPr/>
            </p:nvSpPr>
            <p:spPr bwMode="auto">
              <a:xfrm>
                <a:off x="1369643" y="3972496"/>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23" name="KSO_Shape"/>
              <p:cNvSpPr>
                <a:spLocks/>
              </p:cNvSpPr>
              <p:nvPr/>
            </p:nvSpPr>
            <p:spPr bwMode="auto">
              <a:xfrm>
                <a:off x="1501296" y="3755190"/>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25" name="KSO_Shape"/>
              <p:cNvSpPr>
                <a:spLocks/>
              </p:cNvSpPr>
              <p:nvPr/>
            </p:nvSpPr>
            <p:spPr bwMode="auto">
              <a:xfrm>
                <a:off x="1778915" y="3631988"/>
                <a:ext cx="420747"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26" name="KSO_Shape"/>
              <p:cNvSpPr>
                <a:spLocks/>
              </p:cNvSpPr>
              <p:nvPr/>
            </p:nvSpPr>
            <p:spPr bwMode="auto">
              <a:xfrm>
                <a:off x="1961832" y="3475746"/>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27" name="KSO_Shape"/>
              <p:cNvSpPr>
                <a:spLocks/>
              </p:cNvSpPr>
              <p:nvPr/>
            </p:nvSpPr>
            <p:spPr bwMode="auto">
              <a:xfrm>
                <a:off x="2754719" y="3258465"/>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28" name="KSO_Shape"/>
              <p:cNvSpPr>
                <a:spLocks/>
              </p:cNvSpPr>
              <p:nvPr/>
            </p:nvSpPr>
            <p:spPr bwMode="auto">
              <a:xfrm>
                <a:off x="2174444" y="3335549"/>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29" name="KSO_Shape"/>
              <p:cNvSpPr>
                <a:spLocks/>
              </p:cNvSpPr>
              <p:nvPr/>
            </p:nvSpPr>
            <p:spPr bwMode="auto">
              <a:xfrm>
                <a:off x="2387056" y="3276938"/>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30" name="KSO_Shape"/>
              <p:cNvSpPr>
                <a:spLocks/>
              </p:cNvSpPr>
              <p:nvPr/>
            </p:nvSpPr>
            <p:spPr bwMode="auto">
              <a:xfrm>
                <a:off x="3028676" y="3292069"/>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31" name="KSO_Shape"/>
              <p:cNvSpPr>
                <a:spLocks/>
              </p:cNvSpPr>
              <p:nvPr/>
            </p:nvSpPr>
            <p:spPr bwMode="auto">
              <a:xfrm>
                <a:off x="3342260" y="3389603"/>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32" name="KSO_Shape"/>
              <p:cNvSpPr>
                <a:spLocks/>
              </p:cNvSpPr>
              <p:nvPr/>
            </p:nvSpPr>
            <p:spPr bwMode="auto">
              <a:xfrm>
                <a:off x="3607156" y="3548254"/>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33" name="KSO_Shape"/>
              <p:cNvSpPr>
                <a:spLocks/>
              </p:cNvSpPr>
              <p:nvPr/>
            </p:nvSpPr>
            <p:spPr bwMode="auto">
              <a:xfrm>
                <a:off x="3761456" y="3722851"/>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34" name="KSO_Shape"/>
              <p:cNvSpPr>
                <a:spLocks/>
              </p:cNvSpPr>
              <p:nvPr/>
            </p:nvSpPr>
            <p:spPr bwMode="auto">
              <a:xfrm>
                <a:off x="4003499" y="3933670"/>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35" name="KSO_Shape"/>
              <p:cNvSpPr>
                <a:spLocks/>
              </p:cNvSpPr>
              <p:nvPr/>
            </p:nvSpPr>
            <p:spPr bwMode="auto">
              <a:xfrm>
                <a:off x="4165667" y="4215396"/>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37" name="KSO_Shape"/>
              <p:cNvSpPr>
                <a:spLocks/>
              </p:cNvSpPr>
              <p:nvPr/>
            </p:nvSpPr>
            <p:spPr bwMode="auto">
              <a:xfrm>
                <a:off x="4333402" y="4419666"/>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grpSp>
        <p:sp>
          <p:nvSpPr>
            <p:cNvPr id="6" name="文本框 5"/>
            <p:cNvSpPr txBox="1"/>
            <p:nvPr/>
          </p:nvSpPr>
          <p:spPr>
            <a:xfrm>
              <a:off x="2339800" y="3583240"/>
              <a:ext cx="922036" cy="553998"/>
            </a:xfrm>
            <a:prstGeom prst="rect">
              <a:avLst/>
            </a:prstGeom>
            <a:noFill/>
          </p:spPr>
          <p:txBody>
            <a:bodyPr wrap="square" rtlCol="0">
              <a:spAutoFit/>
            </a:bodyPr>
            <a:lstStyle/>
            <a:p>
              <a:pPr>
                <a:lnSpc>
                  <a:spcPct val="150000"/>
                </a:lnSpc>
              </a:pPr>
              <a:r>
                <a:rPr lang="zh-CN" altLang="en-US" sz="2000" dirty="0">
                  <a:latin typeface="Arial" panose="020B0604020202020204" pitchFamily="34" charset="0"/>
                  <a:ea typeface="微软雅黑" panose="020B0503020204020204" pitchFamily="34" charset="-122"/>
                </a:rPr>
                <a:t>上排</a:t>
              </a:r>
            </a:p>
          </p:txBody>
        </p:sp>
        <p:sp>
          <p:nvSpPr>
            <p:cNvPr id="7" name="文本框 6"/>
            <p:cNvSpPr txBox="1"/>
            <p:nvPr/>
          </p:nvSpPr>
          <p:spPr>
            <a:xfrm>
              <a:off x="2766411" y="2029211"/>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1</a:t>
              </a:r>
              <a:endParaRPr lang="zh-CN" altLang="en-US" sz="2000" dirty="0">
                <a:latin typeface="Arial" panose="020B0604020202020204" pitchFamily="34" charset="0"/>
                <a:ea typeface="微软雅黑" panose="020B0503020204020204" pitchFamily="34" charset="-122"/>
              </a:endParaRPr>
            </a:p>
          </p:txBody>
        </p:sp>
        <p:sp>
          <p:nvSpPr>
            <p:cNvPr id="38" name="文本框 37"/>
            <p:cNvSpPr txBox="1"/>
            <p:nvPr/>
          </p:nvSpPr>
          <p:spPr>
            <a:xfrm>
              <a:off x="3472616" y="2183071"/>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3</a:t>
              </a:r>
              <a:endParaRPr lang="zh-CN" altLang="en-US" sz="2000" dirty="0">
                <a:latin typeface="Arial" panose="020B0604020202020204" pitchFamily="34" charset="0"/>
                <a:ea typeface="微软雅黑" panose="020B0503020204020204" pitchFamily="34" charset="-122"/>
              </a:endParaRPr>
            </a:p>
          </p:txBody>
        </p:sp>
        <p:sp>
          <p:nvSpPr>
            <p:cNvPr id="39" name="文本框 38"/>
            <p:cNvSpPr txBox="1"/>
            <p:nvPr/>
          </p:nvSpPr>
          <p:spPr>
            <a:xfrm>
              <a:off x="3721663" y="2334756"/>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4</a:t>
              </a:r>
              <a:endParaRPr lang="zh-CN" altLang="en-US" sz="2000" dirty="0">
                <a:latin typeface="Arial" panose="020B0604020202020204" pitchFamily="34" charset="0"/>
                <a:ea typeface="微软雅黑" panose="020B0503020204020204" pitchFamily="34" charset="-122"/>
              </a:endParaRPr>
            </a:p>
          </p:txBody>
        </p:sp>
        <p:sp>
          <p:nvSpPr>
            <p:cNvPr id="40" name="文本框 39"/>
            <p:cNvSpPr txBox="1"/>
            <p:nvPr/>
          </p:nvSpPr>
          <p:spPr>
            <a:xfrm>
              <a:off x="3982838" y="2501489"/>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5</a:t>
              </a:r>
              <a:endParaRPr lang="zh-CN" altLang="en-US" sz="2000" dirty="0">
                <a:latin typeface="Arial" panose="020B0604020202020204" pitchFamily="34" charset="0"/>
                <a:ea typeface="微软雅黑" panose="020B0503020204020204" pitchFamily="34" charset="-122"/>
              </a:endParaRPr>
            </a:p>
          </p:txBody>
        </p:sp>
        <p:sp>
          <p:nvSpPr>
            <p:cNvPr id="41" name="文本框 40"/>
            <p:cNvSpPr txBox="1"/>
            <p:nvPr/>
          </p:nvSpPr>
          <p:spPr>
            <a:xfrm>
              <a:off x="3145438" y="2051946"/>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2</a:t>
              </a:r>
              <a:endParaRPr lang="zh-CN" altLang="en-US" sz="2000" dirty="0">
                <a:latin typeface="Arial" panose="020B0604020202020204" pitchFamily="34" charset="0"/>
                <a:ea typeface="微软雅黑" panose="020B0503020204020204" pitchFamily="34" charset="-122"/>
              </a:endParaRPr>
            </a:p>
          </p:txBody>
        </p:sp>
        <p:sp>
          <p:nvSpPr>
            <p:cNvPr id="42" name="文本框 41"/>
            <p:cNvSpPr txBox="1"/>
            <p:nvPr/>
          </p:nvSpPr>
          <p:spPr>
            <a:xfrm>
              <a:off x="4252633" y="2761895"/>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6</a:t>
              </a:r>
              <a:endParaRPr lang="zh-CN" altLang="en-US" sz="2000" dirty="0">
                <a:latin typeface="Arial" panose="020B0604020202020204" pitchFamily="34" charset="0"/>
                <a:ea typeface="微软雅黑" panose="020B0503020204020204" pitchFamily="34" charset="-122"/>
              </a:endParaRPr>
            </a:p>
          </p:txBody>
        </p:sp>
        <p:sp>
          <p:nvSpPr>
            <p:cNvPr id="43" name="文本框 42"/>
            <p:cNvSpPr txBox="1"/>
            <p:nvPr/>
          </p:nvSpPr>
          <p:spPr>
            <a:xfrm>
              <a:off x="4426043" y="3065219"/>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7</a:t>
              </a:r>
              <a:endParaRPr lang="zh-CN" altLang="en-US" sz="2000" dirty="0">
                <a:latin typeface="Arial" panose="020B0604020202020204" pitchFamily="34" charset="0"/>
                <a:ea typeface="微软雅黑" panose="020B0503020204020204" pitchFamily="34" charset="-122"/>
              </a:endParaRPr>
            </a:p>
          </p:txBody>
        </p:sp>
        <p:sp>
          <p:nvSpPr>
            <p:cNvPr id="44" name="文本框 43"/>
            <p:cNvSpPr txBox="1"/>
            <p:nvPr/>
          </p:nvSpPr>
          <p:spPr>
            <a:xfrm>
              <a:off x="4656354" y="3377699"/>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8</a:t>
              </a:r>
              <a:endParaRPr lang="zh-CN" altLang="en-US" sz="2000" dirty="0">
                <a:latin typeface="Arial" panose="020B0604020202020204" pitchFamily="34" charset="0"/>
                <a:ea typeface="微软雅黑" panose="020B0503020204020204" pitchFamily="34" charset="-122"/>
              </a:endParaRPr>
            </a:p>
          </p:txBody>
        </p:sp>
      </p:grpSp>
      <p:grpSp>
        <p:nvGrpSpPr>
          <p:cNvPr id="46" name="组合 45"/>
          <p:cNvGrpSpPr/>
          <p:nvPr/>
        </p:nvGrpSpPr>
        <p:grpSpPr>
          <a:xfrm rot="10800000">
            <a:off x="6615901" y="2510533"/>
            <a:ext cx="3688522" cy="1613881"/>
            <a:chOff x="1049504" y="3258465"/>
            <a:chExt cx="3688522" cy="1613881"/>
          </a:xfrm>
          <a:solidFill>
            <a:schemeClr val="bg1">
              <a:lumMod val="50000"/>
            </a:schemeClr>
          </a:solidFill>
        </p:grpSpPr>
        <p:sp>
          <p:nvSpPr>
            <p:cNvPr id="56" name="KSO_Shape"/>
            <p:cNvSpPr>
              <a:spLocks/>
            </p:cNvSpPr>
            <p:nvPr/>
          </p:nvSpPr>
          <p:spPr bwMode="auto">
            <a:xfrm>
              <a:off x="1049504" y="4386350"/>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57" name="KSO_Shape"/>
            <p:cNvSpPr>
              <a:spLocks/>
            </p:cNvSpPr>
            <p:nvPr/>
          </p:nvSpPr>
          <p:spPr bwMode="auto">
            <a:xfrm>
              <a:off x="1221559" y="4161230"/>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58" name="KSO_Shape"/>
            <p:cNvSpPr>
              <a:spLocks/>
            </p:cNvSpPr>
            <p:nvPr/>
          </p:nvSpPr>
          <p:spPr bwMode="auto">
            <a:xfrm>
              <a:off x="1369643" y="3972496"/>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59" name="KSO_Shape"/>
            <p:cNvSpPr>
              <a:spLocks/>
            </p:cNvSpPr>
            <p:nvPr/>
          </p:nvSpPr>
          <p:spPr bwMode="auto">
            <a:xfrm>
              <a:off x="1501296" y="3755190"/>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60" name="KSO_Shape"/>
            <p:cNvSpPr>
              <a:spLocks/>
            </p:cNvSpPr>
            <p:nvPr/>
          </p:nvSpPr>
          <p:spPr bwMode="auto">
            <a:xfrm>
              <a:off x="1778915" y="3631988"/>
              <a:ext cx="420747"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61" name="KSO_Shape"/>
            <p:cNvSpPr>
              <a:spLocks/>
            </p:cNvSpPr>
            <p:nvPr/>
          </p:nvSpPr>
          <p:spPr bwMode="auto">
            <a:xfrm>
              <a:off x="1961832" y="3475746"/>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62" name="KSO_Shape"/>
            <p:cNvSpPr>
              <a:spLocks/>
            </p:cNvSpPr>
            <p:nvPr/>
          </p:nvSpPr>
          <p:spPr bwMode="auto">
            <a:xfrm>
              <a:off x="2754719" y="3258465"/>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63" name="KSO_Shape"/>
            <p:cNvSpPr>
              <a:spLocks/>
            </p:cNvSpPr>
            <p:nvPr/>
          </p:nvSpPr>
          <p:spPr bwMode="auto">
            <a:xfrm>
              <a:off x="2174444" y="3335549"/>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64" name="KSO_Shape"/>
            <p:cNvSpPr>
              <a:spLocks/>
            </p:cNvSpPr>
            <p:nvPr/>
          </p:nvSpPr>
          <p:spPr bwMode="auto">
            <a:xfrm>
              <a:off x="2387056" y="3276938"/>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65" name="KSO_Shape"/>
            <p:cNvSpPr>
              <a:spLocks/>
            </p:cNvSpPr>
            <p:nvPr/>
          </p:nvSpPr>
          <p:spPr bwMode="auto">
            <a:xfrm>
              <a:off x="3028676" y="3292069"/>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66" name="KSO_Shape"/>
            <p:cNvSpPr>
              <a:spLocks/>
            </p:cNvSpPr>
            <p:nvPr/>
          </p:nvSpPr>
          <p:spPr bwMode="auto">
            <a:xfrm>
              <a:off x="3342260" y="3389603"/>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67" name="KSO_Shape"/>
            <p:cNvSpPr>
              <a:spLocks/>
            </p:cNvSpPr>
            <p:nvPr/>
          </p:nvSpPr>
          <p:spPr bwMode="auto">
            <a:xfrm>
              <a:off x="3607156" y="3548254"/>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68" name="KSO_Shape"/>
            <p:cNvSpPr>
              <a:spLocks/>
            </p:cNvSpPr>
            <p:nvPr/>
          </p:nvSpPr>
          <p:spPr bwMode="auto">
            <a:xfrm>
              <a:off x="3761456" y="3722851"/>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69" name="KSO_Shape"/>
            <p:cNvSpPr>
              <a:spLocks/>
            </p:cNvSpPr>
            <p:nvPr/>
          </p:nvSpPr>
          <p:spPr bwMode="auto">
            <a:xfrm>
              <a:off x="4003499" y="3933670"/>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70" name="KSO_Shape"/>
            <p:cNvSpPr>
              <a:spLocks/>
            </p:cNvSpPr>
            <p:nvPr/>
          </p:nvSpPr>
          <p:spPr bwMode="auto">
            <a:xfrm>
              <a:off x="4165667" y="4215396"/>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sp>
          <p:nvSpPr>
            <p:cNvPr id="71" name="KSO_Shape"/>
            <p:cNvSpPr>
              <a:spLocks/>
            </p:cNvSpPr>
            <p:nvPr/>
          </p:nvSpPr>
          <p:spPr bwMode="auto">
            <a:xfrm>
              <a:off x="4333402" y="4419666"/>
              <a:ext cx="404624" cy="452680"/>
            </a:xfrm>
            <a:custGeom>
              <a:avLst/>
              <a:gdLst>
                <a:gd name="T0" fmla="*/ 455099 w 1263651"/>
                <a:gd name="T1" fmla="*/ 836613 h 2192338"/>
                <a:gd name="T2" fmla="*/ 664377 w 1263651"/>
                <a:gd name="T3" fmla="*/ 885508 h 2192338"/>
                <a:gd name="T4" fmla="*/ 855899 w 1263651"/>
                <a:gd name="T5" fmla="*/ 864236 h 2192338"/>
                <a:gd name="T6" fmla="*/ 951977 w 1263651"/>
                <a:gd name="T7" fmla="*/ 822008 h 2192338"/>
                <a:gd name="T8" fmla="*/ 1028714 w 1263651"/>
                <a:gd name="T9" fmla="*/ 862331 h 2192338"/>
                <a:gd name="T10" fmla="*/ 1021420 w 1263651"/>
                <a:gd name="T11" fmla="*/ 948056 h 2192338"/>
                <a:gd name="T12" fmla="*/ 904731 w 1263651"/>
                <a:gd name="T13" fmla="*/ 1011556 h 2192338"/>
                <a:gd name="T14" fmla="*/ 632669 w 1263651"/>
                <a:gd name="T15" fmla="*/ 1039814 h 2192338"/>
                <a:gd name="T16" fmla="*/ 417999 w 1263651"/>
                <a:gd name="T17" fmla="*/ 991871 h 2192338"/>
                <a:gd name="T18" fmla="*/ 314945 w 1263651"/>
                <a:gd name="T19" fmla="*/ 924561 h 2192338"/>
                <a:gd name="T20" fmla="*/ 317482 w 1263651"/>
                <a:gd name="T21" fmla="*/ 838201 h 2192338"/>
                <a:gd name="T22" fmla="*/ 242887 w 1263651"/>
                <a:gd name="T23" fmla="*/ 159044 h 2192338"/>
                <a:gd name="T24" fmla="*/ 193357 w 1263651"/>
                <a:gd name="T25" fmla="*/ 190472 h 2192338"/>
                <a:gd name="T26" fmla="*/ 158115 w 1263651"/>
                <a:gd name="T27" fmla="*/ 299994 h 2192338"/>
                <a:gd name="T28" fmla="*/ 180975 w 1263651"/>
                <a:gd name="T29" fmla="*/ 605067 h 2192338"/>
                <a:gd name="T30" fmla="*/ 209232 w 1263651"/>
                <a:gd name="T31" fmla="*/ 1263467 h 2192338"/>
                <a:gd name="T32" fmla="*/ 185102 w 1263651"/>
                <a:gd name="T33" fmla="*/ 1834567 h 2192338"/>
                <a:gd name="T34" fmla="*/ 396240 w 1263651"/>
                <a:gd name="T35" fmla="*/ 1289181 h 2192338"/>
                <a:gd name="T36" fmla="*/ 498157 w 1263651"/>
                <a:gd name="T37" fmla="*/ 1196167 h 2192338"/>
                <a:gd name="T38" fmla="*/ 642620 w 1263651"/>
                <a:gd name="T39" fmla="*/ 1162200 h 2192338"/>
                <a:gd name="T40" fmla="*/ 787717 w 1263651"/>
                <a:gd name="T41" fmla="*/ 1196802 h 2192338"/>
                <a:gd name="T42" fmla="*/ 909637 w 1263651"/>
                <a:gd name="T43" fmla="*/ 1307276 h 2192338"/>
                <a:gd name="T44" fmla="*/ 965517 w 1263651"/>
                <a:gd name="T45" fmla="*/ 1528859 h 2192338"/>
                <a:gd name="T46" fmla="*/ 1019492 w 1263651"/>
                <a:gd name="T47" fmla="*/ 1897741 h 2192338"/>
                <a:gd name="T48" fmla="*/ 1086960 w 1263651"/>
                <a:gd name="T49" fmla="*/ 1772987 h 2192338"/>
                <a:gd name="T50" fmla="*/ 1106593 w 1263651"/>
                <a:gd name="T51" fmla="*/ 1527299 h 2192338"/>
                <a:gd name="T52" fmla="*/ 1097598 w 1263651"/>
                <a:gd name="T53" fmla="*/ 589830 h 2192338"/>
                <a:gd name="T54" fmla="*/ 1099820 w 1263651"/>
                <a:gd name="T55" fmla="*/ 311105 h 2192338"/>
                <a:gd name="T56" fmla="*/ 1054418 w 1263651"/>
                <a:gd name="T57" fmla="*/ 193012 h 2192338"/>
                <a:gd name="T58" fmla="*/ 1000442 w 1263651"/>
                <a:gd name="T59" fmla="*/ 159044 h 2192338"/>
                <a:gd name="T60" fmla="*/ 771842 w 1263651"/>
                <a:gd name="T61" fmla="*/ 189837 h 2192338"/>
                <a:gd name="T62" fmla="*/ 517842 w 1263651"/>
                <a:gd name="T63" fmla="*/ 198726 h 2192338"/>
                <a:gd name="T64" fmla="*/ 262890 w 1263651"/>
                <a:gd name="T65" fmla="*/ 156822 h 2192338"/>
                <a:gd name="T66" fmla="*/ 520065 w 1263651"/>
                <a:gd name="T67" fmla="*/ 39682 h 2192338"/>
                <a:gd name="T68" fmla="*/ 783907 w 1263651"/>
                <a:gd name="T69" fmla="*/ 27301 h 2192338"/>
                <a:gd name="T70" fmla="*/ 1006475 w 1263651"/>
                <a:gd name="T71" fmla="*/ 1905 h 2192338"/>
                <a:gd name="T72" fmla="*/ 1113473 w 1263651"/>
                <a:gd name="T73" fmla="*/ 39047 h 2192338"/>
                <a:gd name="T74" fmla="*/ 1202373 w 1263651"/>
                <a:gd name="T75" fmla="*/ 130156 h 2192338"/>
                <a:gd name="T76" fmla="*/ 1249363 w 1263651"/>
                <a:gd name="T77" fmla="*/ 256503 h 2192338"/>
                <a:gd name="T78" fmla="*/ 1257618 w 1263651"/>
                <a:gd name="T79" fmla="*/ 562846 h 2192338"/>
                <a:gd name="T80" fmla="*/ 1263335 w 1263651"/>
                <a:gd name="T81" fmla="*/ 1545709 h 2192338"/>
                <a:gd name="T82" fmla="*/ 1219953 w 1263651"/>
                <a:gd name="T83" fmla="*/ 1892022 h 2192338"/>
                <a:gd name="T84" fmla="*/ 1160145 w 1263651"/>
                <a:gd name="T85" fmla="*/ 2045992 h 2192338"/>
                <a:gd name="T86" fmla="*/ 1094105 w 1263651"/>
                <a:gd name="T87" fmla="*/ 2120593 h 2192338"/>
                <a:gd name="T88" fmla="*/ 1017587 w 1263651"/>
                <a:gd name="T89" fmla="*/ 2139958 h 2192338"/>
                <a:gd name="T90" fmla="*/ 944562 w 1263651"/>
                <a:gd name="T91" fmla="*/ 2099959 h 2192338"/>
                <a:gd name="T92" fmla="*/ 873442 w 1263651"/>
                <a:gd name="T93" fmla="*/ 1956787 h 2192338"/>
                <a:gd name="T94" fmla="*/ 818832 w 1263651"/>
                <a:gd name="T95" fmla="*/ 1656476 h 2192338"/>
                <a:gd name="T96" fmla="*/ 786765 w 1263651"/>
                <a:gd name="T97" fmla="*/ 1407909 h 2192338"/>
                <a:gd name="T98" fmla="*/ 724217 w 1263651"/>
                <a:gd name="T99" fmla="*/ 1339974 h 2192338"/>
                <a:gd name="T100" fmla="*/ 619442 w 1263651"/>
                <a:gd name="T101" fmla="*/ 1320609 h 2192338"/>
                <a:gd name="T102" fmla="*/ 536257 w 1263651"/>
                <a:gd name="T103" fmla="*/ 1361878 h 2192338"/>
                <a:gd name="T104" fmla="*/ 322262 w 1263651"/>
                <a:gd name="T105" fmla="*/ 2030437 h 2192338"/>
                <a:gd name="T106" fmla="*/ 261302 w 1263651"/>
                <a:gd name="T107" fmla="*/ 2161228 h 2192338"/>
                <a:gd name="T108" fmla="*/ 166687 w 1263651"/>
                <a:gd name="T109" fmla="*/ 2190116 h 2192338"/>
                <a:gd name="T110" fmla="*/ 99695 w 1263651"/>
                <a:gd name="T111" fmla="*/ 2155831 h 2192338"/>
                <a:gd name="T112" fmla="*/ 40957 w 1263651"/>
                <a:gd name="T113" fmla="*/ 2017738 h 2192338"/>
                <a:gd name="T114" fmla="*/ 29527 w 1263651"/>
                <a:gd name="T115" fmla="*/ 1677110 h 2192338"/>
                <a:gd name="T116" fmla="*/ 71120 w 1263651"/>
                <a:gd name="T117" fmla="*/ 1112359 h 2192338"/>
                <a:gd name="T118" fmla="*/ 2222 w 1263651"/>
                <a:gd name="T119" fmla="*/ 413960 h 2192338"/>
                <a:gd name="T120" fmla="*/ 12382 w 1263651"/>
                <a:gd name="T121" fmla="*/ 217773 h 2192338"/>
                <a:gd name="T122" fmla="*/ 68262 w 1263651"/>
                <a:gd name="T123" fmla="*/ 93331 h 2192338"/>
                <a:gd name="T124" fmla="*/ 176212 w 1263651"/>
                <a:gd name="T125" fmla="*/ 15873 h 219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3651" h="2192338">
                  <a:moveTo>
                    <a:pt x="375192" y="804863"/>
                  </a:moveTo>
                  <a:lnTo>
                    <a:pt x="382802" y="804863"/>
                  </a:lnTo>
                  <a:lnTo>
                    <a:pt x="390412" y="805181"/>
                  </a:lnTo>
                  <a:lnTo>
                    <a:pt x="398023" y="806451"/>
                  </a:lnTo>
                  <a:lnTo>
                    <a:pt x="404999" y="808356"/>
                  </a:lnTo>
                  <a:lnTo>
                    <a:pt x="412609" y="811213"/>
                  </a:lnTo>
                  <a:lnTo>
                    <a:pt x="419268" y="814706"/>
                  </a:lnTo>
                  <a:lnTo>
                    <a:pt x="425926" y="818833"/>
                  </a:lnTo>
                  <a:lnTo>
                    <a:pt x="433219" y="823596"/>
                  </a:lnTo>
                  <a:lnTo>
                    <a:pt x="440195" y="827723"/>
                  </a:lnTo>
                  <a:lnTo>
                    <a:pt x="447488" y="832168"/>
                  </a:lnTo>
                  <a:lnTo>
                    <a:pt x="455099" y="836613"/>
                  </a:lnTo>
                  <a:lnTo>
                    <a:pt x="470319" y="844233"/>
                  </a:lnTo>
                  <a:lnTo>
                    <a:pt x="486173" y="850901"/>
                  </a:lnTo>
                  <a:lnTo>
                    <a:pt x="502979" y="857251"/>
                  </a:lnTo>
                  <a:lnTo>
                    <a:pt x="519468" y="862648"/>
                  </a:lnTo>
                  <a:lnTo>
                    <a:pt x="536908" y="867411"/>
                  </a:lnTo>
                  <a:lnTo>
                    <a:pt x="554982" y="871856"/>
                  </a:lnTo>
                  <a:lnTo>
                    <a:pt x="572739" y="875348"/>
                  </a:lnTo>
                  <a:lnTo>
                    <a:pt x="590813" y="878523"/>
                  </a:lnTo>
                  <a:lnTo>
                    <a:pt x="609204" y="881063"/>
                  </a:lnTo>
                  <a:lnTo>
                    <a:pt x="627912" y="882968"/>
                  </a:lnTo>
                  <a:lnTo>
                    <a:pt x="645986" y="884238"/>
                  </a:lnTo>
                  <a:lnTo>
                    <a:pt x="664377" y="885508"/>
                  </a:lnTo>
                  <a:lnTo>
                    <a:pt x="682452" y="885826"/>
                  </a:lnTo>
                  <a:lnTo>
                    <a:pt x="700843" y="885826"/>
                  </a:lnTo>
                  <a:lnTo>
                    <a:pt x="718600" y="884873"/>
                  </a:lnTo>
                  <a:lnTo>
                    <a:pt x="736040" y="884238"/>
                  </a:lnTo>
                  <a:lnTo>
                    <a:pt x="753162" y="882968"/>
                  </a:lnTo>
                  <a:lnTo>
                    <a:pt x="769651" y="881063"/>
                  </a:lnTo>
                  <a:lnTo>
                    <a:pt x="785506" y="879158"/>
                  </a:lnTo>
                  <a:lnTo>
                    <a:pt x="801043" y="876618"/>
                  </a:lnTo>
                  <a:lnTo>
                    <a:pt x="815946" y="874396"/>
                  </a:lnTo>
                  <a:lnTo>
                    <a:pt x="830215" y="871221"/>
                  </a:lnTo>
                  <a:lnTo>
                    <a:pt x="843216" y="868046"/>
                  </a:lnTo>
                  <a:lnTo>
                    <a:pt x="855899" y="864236"/>
                  </a:lnTo>
                  <a:lnTo>
                    <a:pt x="867632" y="860743"/>
                  </a:lnTo>
                  <a:lnTo>
                    <a:pt x="878096" y="856933"/>
                  </a:lnTo>
                  <a:lnTo>
                    <a:pt x="887608" y="852806"/>
                  </a:lnTo>
                  <a:lnTo>
                    <a:pt x="896487" y="848361"/>
                  </a:lnTo>
                  <a:lnTo>
                    <a:pt x="903463" y="844233"/>
                  </a:lnTo>
                  <a:lnTo>
                    <a:pt x="909805" y="839471"/>
                  </a:lnTo>
                  <a:lnTo>
                    <a:pt x="916146" y="834708"/>
                  </a:lnTo>
                  <a:lnTo>
                    <a:pt x="923122" y="830581"/>
                  </a:lnTo>
                  <a:lnTo>
                    <a:pt x="929781" y="827406"/>
                  </a:lnTo>
                  <a:lnTo>
                    <a:pt x="936757" y="824548"/>
                  </a:lnTo>
                  <a:lnTo>
                    <a:pt x="944367" y="822643"/>
                  </a:lnTo>
                  <a:lnTo>
                    <a:pt x="951977" y="822008"/>
                  </a:lnTo>
                  <a:lnTo>
                    <a:pt x="959588" y="821373"/>
                  </a:lnTo>
                  <a:lnTo>
                    <a:pt x="966881" y="821373"/>
                  </a:lnTo>
                  <a:lnTo>
                    <a:pt x="974174" y="822643"/>
                  </a:lnTo>
                  <a:lnTo>
                    <a:pt x="981784" y="824231"/>
                  </a:lnTo>
                  <a:lnTo>
                    <a:pt x="988760" y="826771"/>
                  </a:lnTo>
                  <a:lnTo>
                    <a:pt x="995419" y="829946"/>
                  </a:lnTo>
                  <a:lnTo>
                    <a:pt x="1002395" y="833756"/>
                  </a:lnTo>
                  <a:lnTo>
                    <a:pt x="1008736" y="838201"/>
                  </a:lnTo>
                  <a:lnTo>
                    <a:pt x="1014444" y="843281"/>
                  </a:lnTo>
                  <a:lnTo>
                    <a:pt x="1019835" y="849313"/>
                  </a:lnTo>
                  <a:lnTo>
                    <a:pt x="1024908" y="855663"/>
                  </a:lnTo>
                  <a:lnTo>
                    <a:pt x="1028714" y="862331"/>
                  </a:lnTo>
                  <a:lnTo>
                    <a:pt x="1031884" y="869633"/>
                  </a:lnTo>
                  <a:lnTo>
                    <a:pt x="1034738" y="876618"/>
                  </a:lnTo>
                  <a:lnTo>
                    <a:pt x="1036641" y="884238"/>
                  </a:lnTo>
                  <a:lnTo>
                    <a:pt x="1037592" y="891223"/>
                  </a:lnTo>
                  <a:lnTo>
                    <a:pt x="1038226" y="898843"/>
                  </a:lnTo>
                  <a:lnTo>
                    <a:pt x="1037909" y="906463"/>
                  </a:lnTo>
                  <a:lnTo>
                    <a:pt x="1036641" y="914083"/>
                  </a:lnTo>
                  <a:lnTo>
                    <a:pt x="1035055" y="921068"/>
                  </a:lnTo>
                  <a:lnTo>
                    <a:pt x="1032836" y="928371"/>
                  </a:lnTo>
                  <a:lnTo>
                    <a:pt x="1029665" y="935356"/>
                  </a:lnTo>
                  <a:lnTo>
                    <a:pt x="1025542" y="942023"/>
                  </a:lnTo>
                  <a:lnTo>
                    <a:pt x="1021420" y="948056"/>
                  </a:lnTo>
                  <a:lnTo>
                    <a:pt x="1016030" y="954088"/>
                  </a:lnTo>
                  <a:lnTo>
                    <a:pt x="1010322" y="959486"/>
                  </a:lnTo>
                  <a:lnTo>
                    <a:pt x="1004614" y="963931"/>
                  </a:lnTo>
                  <a:lnTo>
                    <a:pt x="998590" y="968376"/>
                  </a:lnTo>
                  <a:lnTo>
                    <a:pt x="992882" y="972821"/>
                  </a:lnTo>
                  <a:lnTo>
                    <a:pt x="985906" y="976631"/>
                  </a:lnTo>
                  <a:lnTo>
                    <a:pt x="979247" y="980759"/>
                  </a:lnTo>
                  <a:lnTo>
                    <a:pt x="972271" y="984569"/>
                  </a:lnTo>
                  <a:lnTo>
                    <a:pt x="957051" y="992189"/>
                  </a:lnTo>
                  <a:lnTo>
                    <a:pt x="940879" y="998856"/>
                  </a:lnTo>
                  <a:lnTo>
                    <a:pt x="923439" y="1005524"/>
                  </a:lnTo>
                  <a:lnTo>
                    <a:pt x="904731" y="1011556"/>
                  </a:lnTo>
                  <a:lnTo>
                    <a:pt x="885389" y="1017271"/>
                  </a:lnTo>
                  <a:lnTo>
                    <a:pt x="865095" y="1022351"/>
                  </a:lnTo>
                  <a:lnTo>
                    <a:pt x="844167" y="1026796"/>
                  </a:lnTo>
                  <a:lnTo>
                    <a:pt x="822288" y="1030606"/>
                  </a:lnTo>
                  <a:lnTo>
                    <a:pt x="800092" y="1034099"/>
                  </a:lnTo>
                  <a:lnTo>
                    <a:pt x="777261" y="1036956"/>
                  </a:lnTo>
                  <a:lnTo>
                    <a:pt x="753797" y="1038861"/>
                  </a:lnTo>
                  <a:lnTo>
                    <a:pt x="730015" y="1040449"/>
                  </a:lnTo>
                  <a:lnTo>
                    <a:pt x="705916" y="1041401"/>
                  </a:lnTo>
                  <a:lnTo>
                    <a:pt x="681817" y="1041401"/>
                  </a:lnTo>
                  <a:lnTo>
                    <a:pt x="657084" y="1041084"/>
                  </a:lnTo>
                  <a:lnTo>
                    <a:pt x="632669" y="1039814"/>
                  </a:lnTo>
                  <a:lnTo>
                    <a:pt x="607619" y="1037274"/>
                  </a:lnTo>
                  <a:lnTo>
                    <a:pt x="582886" y="1034734"/>
                  </a:lnTo>
                  <a:lnTo>
                    <a:pt x="558470" y="1030924"/>
                  </a:lnTo>
                  <a:lnTo>
                    <a:pt x="534371" y="1026796"/>
                  </a:lnTo>
                  <a:lnTo>
                    <a:pt x="509955" y="1021399"/>
                  </a:lnTo>
                  <a:lnTo>
                    <a:pt x="486173" y="1015049"/>
                  </a:lnTo>
                  <a:lnTo>
                    <a:pt x="474758" y="1011874"/>
                  </a:lnTo>
                  <a:lnTo>
                    <a:pt x="463026" y="1008381"/>
                  </a:lnTo>
                  <a:lnTo>
                    <a:pt x="451928" y="1004571"/>
                  </a:lnTo>
                  <a:lnTo>
                    <a:pt x="440195" y="1000444"/>
                  </a:lnTo>
                  <a:lnTo>
                    <a:pt x="429097" y="995999"/>
                  </a:lnTo>
                  <a:lnTo>
                    <a:pt x="417999" y="991871"/>
                  </a:lnTo>
                  <a:lnTo>
                    <a:pt x="406901" y="987109"/>
                  </a:lnTo>
                  <a:lnTo>
                    <a:pt x="396437" y="981711"/>
                  </a:lnTo>
                  <a:lnTo>
                    <a:pt x="385973" y="976631"/>
                  </a:lnTo>
                  <a:lnTo>
                    <a:pt x="375826" y="971233"/>
                  </a:lnTo>
                  <a:lnTo>
                    <a:pt x="365362" y="965518"/>
                  </a:lnTo>
                  <a:lnTo>
                    <a:pt x="355533" y="959486"/>
                  </a:lnTo>
                  <a:lnTo>
                    <a:pt x="346020" y="953771"/>
                  </a:lnTo>
                  <a:lnTo>
                    <a:pt x="336507" y="946786"/>
                  </a:lnTo>
                  <a:lnTo>
                    <a:pt x="330165" y="942023"/>
                  </a:lnTo>
                  <a:lnTo>
                    <a:pt x="324458" y="936626"/>
                  </a:lnTo>
                  <a:lnTo>
                    <a:pt x="319384" y="930593"/>
                  </a:lnTo>
                  <a:lnTo>
                    <a:pt x="314945" y="924561"/>
                  </a:lnTo>
                  <a:lnTo>
                    <a:pt x="311457" y="917893"/>
                  </a:lnTo>
                  <a:lnTo>
                    <a:pt x="308286" y="910908"/>
                  </a:lnTo>
                  <a:lnTo>
                    <a:pt x="306067" y="903606"/>
                  </a:lnTo>
                  <a:lnTo>
                    <a:pt x="304481" y="896621"/>
                  </a:lnTo>
                  <a:lnTo>
                    <a:pt x="303213" y="889001"/>
                  </a:lnTo>
                  <a:lnTo>
                    <a:pt x="303213" y="881381"/>
                  </a:lnTo>
                  <a:lnTo>
                    <a:pt x="303530" y="873761"/>
                  </a:lnTo>
                  <a:lnTo>
                    <a:pt x="304798" y="866458"/>
                  </a:lnTo>
                  <a:lnTo>
                    <a:pt x="306701" y="859156"/>
                  </a:lnTo>
                  <a:lnTo>
                    <a:pt x="309555" y="851536"/>
                  </a:lnTo>
                  <a:lnTo>
                    <a:pt x="313043" y="844868"/>
                  </a:lnTo>
                  <a:lnTo>
                    <a:pt x="317482" y="838201"/>
                  </a:lnTo>
                  <a:lnTo>
                    <a:pt x="322238" y="831851"/>
                  </a:lnTo>
                  <a:lnTo>
                    <a:pt x="327629" y="825818"/>
                  </a:lnTo>
                  <a:lnTo>
                    <a:pt x="333653" y="821056"/>
                  </a:lnTo>
                  <a:lnTo>
                    <a:pt x="339678" y="816611"/>
                  </a:lnTo>
                  <a:lnTo>
                    <a:pt x="346337" y="812801"/>
                  </a:lnTo>
                  <a:lnTo>
                    <a:pt x="352996" y="809943"/>
                  </a:lnTo>
                  <a:lnTo>
                    <a:pt x="360606" y="807721"/>
                  </a:lnTo>
                  <a:lnTo>
                    <a:pt x="367899" y="805498"/>
                  </a:lnTo>
                  <a:lnTo>
                    <a:pt x="375192" y="804863"/>
                  </a:lnTo>
                  <a:close/>
                  <a:moveTo>
                    <a:pt x="262890" y="156822"/>
                  </a:moveTo>
                  <a:lnTo>
                    <a:pt x="252412" y="157457"/>
                  </a:lnTo>
                  <a:lnTo>
                    <a:pt x="242887" y="159044"/>
                  </a:lnTo>
                  <a:lnTo>
                    <a:pt x="238125" y="160314"/>
                  </a:lnTo>
                  <a:lnTo>
                    <a:pt x="234315" y="161584"/>
                  </a:lnTo>
                  <a:lnTo>
                    <a:pt x="229870" y="162854"/>
                  </a:lnTo>
                  <a:lnTo>
                    <a:pt x="226377" y="164759"/>
                  </a:lnTo>
                  <a:lnTo>
                    <a:pt x="221615" y="166981"/>
                  </a:lnTo>
                  <a:lnTo>
                    <a:pt x="216852" y="169520"/>
                  </a:lnTo>
                  <a:lnTo>
                    <a:pt x="212407" y="172695"/>
                  </a:lnTo>
                  <a:lnTo>
                    <a:pt x="207962" y="175869"/>
                  </a:lnTo>
                  <a:lnTo>
                    <a:pt x="204152" y="179044"/>
                  </a:lnTo>
                  <a:lnTo>
                    <a:pt x="200342" y="182536"/>
                  </a:lnTo>
                  <a:lnTo>
                    <a:pt x="196850" y="186663"/>
                  </a:lnTo>
                  <a:lnTo>
                    <a:pt x="193357" y="190472"/>
                  </a:lnTo>
                  <a:lnTo>
                    <a:pt x="190182" y="194917"/>
                  </a:lnTo>
                  <a:lnTo>
                    <a:pt x="187007" y="199361"/>
                  </a:lnTo>
                  <a:lnTo>
                    <a:pt x="183832" y="204123"/>
                  </a:lnTo>
                  <a:lnTo>
                    <a:pt x="180975" y="209202"/>
                  </a:lnTo>
                  <a:lnTo>
                    <a:pt x="178752" y="214281"/>
                  </a:lnTo>
                  <a:lnTo>
                    <a:pt x="175895" y="219996"/>
                  </a:lnTo>
                  <a:lnTo>
                    <a:pt x="171450" y="231106"/>
                  </a:lnTo>
                  <a:lnTo>
                    <a:pt x="167957" y="243170"/>
                  </a:lnTo>
                  <a:lnTo>
                    <a:pt x="164465" y="256503"/>
                  </a:lnTo>
                  <a:lnTo>
                    <a:pt x="161925" y="270153"/>
                  </a:lnTo>
                  <a:lnTo>
                    <a:pt x="159702" y="284439"/>
                  </a:lnTo>
                  <a:lnTo>
                    <a:pt x="158115" y="299994"/>
                  </a:lnTo>
                  <a:lnTo>
                    <a:pt x="156845" y="315867"/>
                  </a:lnTo>
                  <a:lnTo>
                    <a:pt x="156527" y="332057"/>
                  </a:lnTo>
                  <a:lnTo>
                    <a:pt x="155892" y="349517"/>
                  </a:lnTo>
                  <a:lnTo>
                    <a:pt x="156527" y="367929"/>
                  </a:lnTo>
                  <a:lnTo>
                    <a:pt x="156845" y="386976"/>
                  </a:lnTo>
                  <a:lnTo>
                    <a:pt x="158115" y="406341"/>
                  </a:lnTo>
                  <a:lnTo>
                    <a:pt x="159702" y="426658"/>
                  </a:lnTo>
                  <a:lnTo>
                    <a:pt x="161290" y="447293"/>
                  </a:lnTo>
                  <a:lnTo>
                    <a:pt x="163195" y="468562"/>
                  </a:lnTo>
                  <a:lnTo>
                    <a:pt x="168275" y="512371"/>
                  </a:lnTo>
                  <a:lnTo>
                    <a:pt x="174307" y="558084"/>
                  </a:lnTo>
                  <a:lnTo>
                    <a:pt x="180975" y="605067"/>
                  </a:lnTo>
                  <a:lnTo>
                    <a:pt x="195580" y="702844"/>
                  </a:lnTo>
                  <a:lnTo>
                    <a:pt x="239712" y="1033631"/>
                  </a:lnTo>
                  <a:lnTo>
                    <a:pt x="240030" y="1038075"/>
                  </a:lnTo>
                  <a:lnTo>
                    <a:pt x="240665" y="1041567"/>
                  </a:lnTo>
                  <a:lnTo>
                    <a:pt x="240030" y="1048551"/>
                  </a:lnTo>
                  <a:lnTo>
                    <a:pt x="239077" y="1055218"/>
                  </a:lnTo>
                  <a:lnTo>
                    <a:pt x="236537" y="1068233"/>
                  </a:lnTo>
                  <a:lnTo>
                    <a:pt x="231140" y="1102836"/>
                  </a:lnTo>
                  <a:lnTo>
                    <a:pt x="223202" y="1155851"/>
                  </a:lnTo>
                  <a:lnTo>
                    <a:pt x="218757" y="1188548"/>
                  </a:lnTo>
                  <a:lnTo>
                    <a:pt x="213995" y="1224738"/>
                  </a:lnTo>
                  <a:lnTo>
                    <a:pt x="209232" y="1263467"/>
                  </a:lnTo>
                  <a:lnTo>
                    <a:pt x="204787" y="1305054"/>
                  </a:lnTo>
                  <a:lnTo>
                    <a:pt x="200342" y="1349180"/>
                  </a:lnTo>
                  <a:lnTo>
                    <a:pt x="196532" y="1395211"/>
                  </a:lnTo>
                  <a:lnTo>
                    <a:pt x="193357" y="1442512"/>
                  </a:lnTo>
                  <a:lnTo>
                    <a:pt x="190500" y="1491400"/>
                  </a:lnTo>
                  <a:lnTo>
                    <a:pt x="188595" y="1540605"/>
                  </a:lnTo>
                  <a:lnTo>
                    <a:pt x="187642" y="1565049"/>
                  </a:lnTo>
                  <a:lnTo>
                    <a:pt x="187325" y="1589810"/>
                  </a:lnTo>
                  <a:lnTo>
                    <a:pt x="186055" y="1679650"/>
                  </a:lnTo>
                  <a:lnTo>
                    <a:pt x="185102" y="1738061"/>
                  </a:lnTo>
                  <a:lnTo>
                    <a:pt x="184467" y="1801870"/>
                  </a:lnTo>
                  <a:lnTo>
                    <a:pt x="185102" y="1834567"/>
                  </a:lnTo>
                  <a:lnTo>
                    <a:pt x="185420" y="1866630"/>
                  </a:lnTo>
                  <a:lnTo>
                    <a:pt x="186690" y="1897741"/>
                  </a:lnTo>
                  <a:lnTo>
                    <a:pt x="188277" y="1927899"/>
                  </a:lnTo>
                  <a:lnTo>
                    <a:pt x="203517" y="1868535"/>
                  </a:lnTo>
                  <a:lnTo>
                    <a:pt x="263207" y="1652666"/>
                  </a:lnTo>
                  <a:lnTo>
                    <a:pt x="317500" y="1498066"/>
                  </a:lnTo>
                  <a:lnTo>
                    <a:pt x="372427" y="1342196"/>
                  </a:lnTo>
                  <a:lnTo>
                    <a:pt x="375920" y="1331085"/>
                  </a:lnTo>
                  <a:lnTo>
                    <a:pt x="380365" y="1320292"/>
                  </a:lnTo>
                  <a:lnTo>
                    <a:pt x="385127" y="1309498"/>
                  </a:lnTo>
                  <a:lnTo>
                    <a:pt x="390207" y="1299340"/>
                  </a:lnTo>
                  <a:lnTo>
                    <a:pt x="396240" y="1289181"/>
                  </a:lnTo>
                  <a:lnTo>
                    <a:pt x="402590" y="1279658"/>
                  </a:lnTo>
                  <a:lnTo>
                    <a:pt x="408940" y="1270134"/>
                  </a:lnTo>
                  <a:lnTo>
                    <a:pt x="415925" y="1261245"/>
                  </a:lnTo>
                  <a:lnTo>
                    <a:pt x="423862" y="1252357"/>
                  </a:lnTo>
                  <a:lnTo>
                    <a:pt x="431800" y="1244103"/>
                  </a:lnTo>
                  <a:lnTo>
                    <a:pt x="440055" y="1236166"/>
                  </a:lnTo>
                  <a:lnTo>
                    <a:pt x="448945" y="1228548"/>
                  </a:lnTo>
                  <a:lnTo>
                    <a:pt x="458152" y="1221564"/>
                  </a:lnTo>
                  <a:lnTo>
                    <a:pt x="467677" y="1214262"/>
                  </a:lnTo>
                  <a:lnTo>
                    <a:pt x="477520" y="1207913"/>
                  </a:lnTo>
                  <a:lnTo>
                    <a:pt x="487362" y="1201881"/>
                  </a:lnTo>
                  <a:lnTo>
                    <a:pt x="498157" y="1196167"/>
                  </a:lnTo>
                  <a:lnTo>
                    <a:pt x="508952" y="1190771"/>
                  </a:lnTo>
                  <a:lnTo>
                    <a:pt x="520065" y="1186009"/>
                  </a:lnTo>
                  <a:lnTo>
                    <a:pt x="531177" y="1181247"/>
                  </a:lnTo>
                  <a:lnTo>
                    <a:pt x="542607" y="1177437"/>
                  </a:lnTo>
                  <a:lnTo>
                    <a:pt x="554355" y="1173945"/>
                  </a:lnTo>
                  <a:lnTo>
                    <a:pt x="566420" y="1170771"/>
                  </a:lnTo>
                  <a:lnTo>
                    <a:pt x="578802" y="1168231"/>
                  </a:lnTo>
                  <a:lnTo>
                    <a:pt x="591502" y="1166009"/>
                  </a:lnTo>
                  <a:lnTo>
                    <a:pt x="603567" y="1164422"/>
                  </a:lnTo>
                  <a:lnTo>
                    <a:pt x="616902" y="1163152"/>
                  </a:lnTo>
                  <a:lnTo>
                    <a:pt x="629602" y="1162200"/>
                  </a:lnTo>
                  <a:lnTo>
                    <a:pt x="642620" y="1162200"/>
                  </a:lnTo>
                  <a:lnTo>
                    <a:pt x="655637" y="1162835"/>
                  </a:lnTo>
                  <a:lnTo>
                    <a:pt x="669290" y="1163469"/>
                  </a:lnTo>
                  <a:lnTo>
                    <a:pt x="682307" y="1164739"/>
                  </a:lnTo>
                  <a:lnTo>
                    <a:pt x="693737" y="1166327"/>
                  </a:lnTo>
                  <a:lnTo>
                    <a:pt x="705802" y="1168231"/>
                  </a:lnTo>
                  <a:lnTo>
                    <a:pt x="717232" y="1171088"/>
                  </a:lnTo>
                  <a:lnTo>
                    <a:pt x="728980" y="1174263"/>
                  </a:lnTo>
                  <a:lnTo>
                    <a:pt x="741045" y="1177437"/>
                  </a:lnTo>
                  <a:lnTo>
                    <a:pt x="752475" y="1181882"/>
                  </a:lnTo>
                  <a:lnTo>
                    <a:pt x="764540" y="1186009"/>
                  </a:lnTo>
                  <a:lnTo>
                    <a:pt x="775970" y="1191405"/>
                  </a:lnTo>
                  <a:lnTo>
                    <a:pt x="787717" y="1196802"/>
                  </a:lnTo>
                  <a:lnTo>
                    <a:pt x="799147" y="1202834"/>
                  </a:lnTo>
                  <a:lnTo>
                    <a:pt x="810260" y="1209500"/>
                  </a:lnTo>
                  <a:lnTo>
                    <a:pt x="821372" y="1216802"/>
                  </a:lnTo>
                  <a:lnTo>
                    <a:pt x="832485" y="1224738"/>
                  </a:lnTo>
                  <a:lnTo>
                    <a:pt x="843280" y="1232992"/>
                  </a:lnTo>
                  <a:lnTo>
                    <a:pt x="854075" y="1241563"/>
                  </a:lnTo>
                  <a:lnTo>
                    <a:pt x="863917" y="1251087"/>
                  </a:lnTo>
                  <a:lnTo>
                    <a:pt x="873760" y="1261245"/>
                  </a:lnTo>
                  <a:lnTo>
                    <a:pt x="883285" y="1271721"/>
                  </a:lnTo>
                  <a:lnTo>
                    <a:pt x="892492" y="1282832"/>
                  </a:lnTo>
                  <a:lnTo>
                    <a:pt x="901382" y="1294895"/>
                  </a:lnTo>
                  <a:lnTo>
                    <a:pt x="909637" y="1307276"/>
                  </a:lnTo>
                  <a:lnTo>
                    <a:pt x="917257" y="1320292"/>
                  </a:lnTo>
                  <a:lnTo>
                    <a:pt x="924560" y="1333625"/>
                  </a:lnTo>
                  <a:lnTo>
                    <a:pt x="931545" y="1348545"/>
                  </a:lnTo>
                  <a:lnTo>
                    <a:pt x="937260" y="1363148"/>
                  </a:lnTo>
                  <a:lnTo>
                    <a:pt x="943292" y="1379021"/>
                  </a:lnTo>
                  <a:lnTo>
                    <a:pt x="948055" y="1395211"/>
                  </a:lnTo>
                  <a:lnTo>
                    <a:pt x="952500" y="1412036"/>
                  </a:lnTo>
                  <a:lnTo>
                    <a:pt x="955992" y="1429813"/>
                  </a:lnTo>
                  <a:lnTo>
                    <a:pt x="959167" y="1447908"/>
                  </a:lnTo>
                  <a:lnTo>
                    <a:pt x="961707" y="1466956"/>
                  </a:lnTo>
                  <a:lnTo>
                    <a:pt x="962660" y="1486638"/>
                  </a:lnTo>
                  <a:lnTo>
                    <a:pt x="965517" y="1528859"/>
                  </a:lnTo>
                  <a:lnTo>
                    <a:pt x="968375" y="1569811"/>
                  </a:lnTo>
                  <a:lnTo>
                    <a:pt x="971867" y="1608223"/>
                  </a:lnTo>
                  <a:lnTo>
                    <a:pt x="975995" y="1645682"/>
                  </a:lnTo>
                  <a:lnTo>
                    <a:pt x="979805" y="1680920"/>
                  </a:lnTo>
                  <a:lnTo>
                    <a:pt x="984250" y="1714252"/>
                  </a:lnTo>
                  <a:lnTo>
                    <a:pt x="989012" y="1745998"/>
                  </a:lnTo>
                  <a:lnTo>
                    <a:pt x="993775" y="1775838"/>
                  </a:lnTo>
                  <a:lnTo>
                    <a:pt x="998855" y="1804092"/>
                  </a:lnTo>
                  <a:lnTo>
                    <a:pt x="1003935" y="1830123"/>
                  </a:lnTo>
                  <a:lnTo>
                    <a:pt x="1009332" y="1854884"/>
                  </a:lnTo>
                  <a:lnTo>
                    <a:pt x="1014412" y="1877106"/>
                  </a:lnTo>
                  <a:lnTo>
                    <a:pt x="1019492" y="1897741"/>
                  </a:lnTo>
                  <a:lnTo>
                    <a:pt x="1024572" y="1916153"/>
                  </a:lnTo>
                  <a:lnTo>
                    <a:pt x="1029970" y="1933296"/>
                  </a:lnTo>
                  <a:lnTo>
                    <a:pt x="1034823" y="1947245"/>
                  </a:lnTo>
                  <a:lnTo>
                    <a:pt x="1038513" y="1939319"/>
                  </a:lnTo>
                  <a:lnTo>
                    <a:pt x="1042946" y="1929479"/>
                  </a:lnTo>
                  <a:lnTo>
                    <a:pt x="1047379" y="1918686"/>
                  </a:lnTo>
                  <a:lnTo>
                    <a:pt x="1051179" y="1907576"/>
                  </a:lnTo>
                  <a:lnTo>
                    <a:pt x="1059095" y="1883769"/>
                  </a:lnTo>
                  <a:lnTo>
                    <a:pt x="1067011" y="1858058"/>
                  </a:lnTo>
                  <a:lnTo>
                    <a:pt x="1074294" y="1831076"/>
                  </a:lnTo>
                  <a:lnTo>
                    <a:pt x="1080944" y="1802508"/>
                  </a:lnTo>
                  <a:lnTo>
                    <a:pt x="1086960" y="1772987"/>
                  </a:lnTo>
                  <a:lnTo>
                    <a:pt x="1092343" y="1742514"/>
                  </a:lnTo>
                  <a:lnTo>
                    <a:pt x="1097093" y="1712041"/>
                  </a:lnTo>
                  <a:lnTo>
                    <a:pt x="1101209" y="1680616"/>
                  </a:lnTo>
                  <a:lnTo>
                    <a:pt x="1104376" y="1649191"/>
                  </a:lnTo>
                  <a:lnTo>
                    <a:pt x="1105326" y="1633319"/>
                  </a:lnTo>
                  <a:lnTo>
                    <a:pt x="1106276" y="1617765"/>
                  </a:lnTo>
                  <a:lnTo>
                    <a:pt x="1106909" y="1602529"/>
                  </a:lnTo>
                  <a:lnTo>
                    <a:pt x="1107542" y="1586975"/>
                  </a:lnTo>
                  <a:lnTo>
                    <a:pt x="1107859" y="1571738"/>
                  </a:lnTo>
                  <a:lnTo>
                    <a:pt x="1107859" y="1556819"/>
                  </a:lnTo>
                  <a:lnTo>
                    <a:pt x="1107542" y="1542218"/>
                  </a:lnTo>
                  <a:lnTo>
                    <a:pt x="1106593" y="1527299"/>
                  </a:lnTo>
                  <a:lnTo>
                    <a:pt x="1105326" y="1513014"/>
                  </a:lnTo>
                  <a:lnTo>
                    <a:pt x="1104376" y="1498730"/>
                  </a:lnTo>
                  <a:lnTo>
                    <a:pt x="1050545" y="1047349"/>
                  </a:lnTo>
                  <a:lnTo>
                    <a:pt x="1049595" y="1038461"/>
                  </a:lnTo>
                  <a:lnTo>
                    <a:pt x="1049595" y="1034334"/>
                  </a:lnTo>
                  <a:lnTo>
                    <a:pt x="1049912" y="1029573"/>
                  </a:lnTo>
                  <a:lnTo>
                    <a:pt x="1074611" y="804517"/>
                  </a:lnTo>
                  <a:lnTo>
                    <a:pt x="1080944" y="750237"/>
                  </a:lnTo>
                  <a:lnTo>
                    <a:pt x="1081420" y="747251"/>
                  </a:lnTo>
                  <a:lnTo>
                    <a:pt x="1087438" y="694907"/>
                  </a:lnTo>
                  <a:lnTo>
                    <a:pt x="1092835" y="641257"/>
                  </a:lnTo>
                  <a:lnTo>
                    <a:pt x="1097598" y="589830"/>
                  </a:lnTo>
                  <a:lnTo>
                    <a:pt x="1101725" y="539989"/>
                  </a:lnTo>
                  <a:lnTo>
                    <a:pt x="1103313" y="516180"/>
                  </a:lnTo>
                  <a:lnTo>
                    <a:pt x="1104583" y="493006"/>
                  </a:lnTo>
                  <a:lnTo>
                    <a:pt x="1105535" y="469832"/>
                  </a:lnTo>
                  <a:lnTo>
                    <a:pt x="1106488" y="447610"/>
                  </a:lnTo>
                  <a:lnTo>
                    <a:pt x="1106488" y="426341"/>
                  </a:lnTo>
                  <a:lnTo>
                    <a:pt x="1106488" y="405071"/>
                  </a:lnTo>
                  <a:lnTo>
                    <a:pt x="1106170" y="385072"/>
                  </a:lnTo>
                  <a:lnTo>
                    <a:pt x="1105218" y="365390"/>
                  </a:lnTo>
                  <a:lnTo>
                    <a:pt x="1103630" y="346977"/>
                  </a:lnTo>
                  <a:lnTo>
                    <a:pt x="1102043" y="328565"/>
                  </a:lnTo>
                  <a:lnTo>
                    <a:pt x="1099820" y="311105"/>
                  </a:lnTo>
                  <a:lnTo>
                    <a:pt x="1096963" y="294915"/>
                  </a:lnTo>
                  <a:lnTo>
                    <a:pt x="1093788" y="279042"/>
                  </a:lnTo>
                  <a:lnTo>
                    <a:pt x="1089660" y="263804"/>
                  </a:lnTo>
                  <a:lnTo>
                    <a:pt x="1085533" y="250154"/>
                  </a:lnTo>
                  <a:lnTo>
                    <a:pt x="1080770" y="236821"/>
                  </a:lnTo>
                  <a:lnTo>
                    <a:pt x="1075055" y="224122"/>
                  </a:lnTo>
                  <a:lnTo>
                    <a:pt x="1071880" y="218726"/>
                  </a:lnTo>
                  <a:lnTo>
                    <a:pt x="1068705" y="213012"/>
                  </a:lnTo>
                  <a:lnTo>
                    <a:pt x="1065213" y="207615"/>
                  </a:lnTo>
                  <a:lnTo>
                    <a:pt x="1062038" y="202536"/>
                  </a:lnTo>
                  <a:lnTo>
                    <a:pt x="1057910" y="197774"/>
                  </a:lnTo>
                  <a:lnTo>
                    <a:pt x="1054418" y="193012"/>
                  </a:lnTo>
                  <a:lnTo>
                    <a:pt x="1049973" y="188568"/>
                  </a:lnTo>
                  <a:lnTo>
                    <a:pt x="1046163" y="184123"/>
                  </a:lnTo>
                  <a:lnTo>
                    <a:pt x="1041718" y="180314"/>
                  </a:lnTo>
                  <a:lnTo>
                    <a:pt x="1036955" y="176504"/>
                  </a:lnTo>
                  <a:lnTo>
                    <a:pt x="1032193" y="173330"/>
                  </a:lnTo>
                  <a:lnTo>
                    <a:pt x="1027430" y="170155"/>
                  </a:lnTo>
                  <a:lnTo>
                    <a:pt x="1022350" y="166981"/>
                  </a:lnTo>
                  <a:lnTo>
                    <a:pt x="1017270" y="164759"/>
                  </a:lnTo>
                  <a:lnTo>
                    <a:pt x="1013142" y="162854"/>
                  </a:lnTo>
                  <a:lnTo>
                    <a:pt x="1009332" y="161584"/>
                  </a:lnTo>
                  <a:lnTo>
                    <a:pt x="1004887" y="160314"/>
                  </a:lnTo>
                  <a:lnTo>
                    <a:pt x="1000442" y="159044"/>
                  </a:lnTo>
                  <a:lnTo>
                    <a:pt x="990600" y="157457"/>
                  </a:lnTo>
                  <a:lnTo>
                    <a:pt x="980122" y="156822"/>
                  </a:lnTo>
                  <a:lnTo>
                    <a:pt x="969010" y="156822"/>
                  </a:lnTo>
                  <a:lnTo>
                    <a:pt x="957262" y="157140"/>
                  </a:lnTo>
                  <a:lnTo>
                    <a:pt x="944562" y="158092"/>
                  </a:lnTo>
                  <a:lnTo>
                    <a:pt x="931862" y="159044"/>
                  </a:lnTo>
                  <a:lnTo>
                    <a:pt x="918210" y="161267"/>
                  </a:lnTo>
                  <a:lnTo>
                    <a:pt x="904557" y="163171"/>
                  </a:lnTo>
                  <a:lnTo>
                    <a:pt x="875982" y="168251"/>
                  </a:lnTo>
                  <a:lnTo>
                    <a:pt x="846137" y="174282"/>
                  </a:lnTo>
                  <a:lnTo>
                    <a:pt x="816292" y="180631"/>
                  </a:lnTo>
                  <a:lnTo>
                    <a:pt x="771842" y="189837"/>
                  </a:lnTo>
                  <a:lnTo>
                    <a:pt x="748982" y="194599"/>
                  </a:lnTo>
                  <a:lnTo>
                    <a:pt x="725170" y="198726"/>
                  </a:lnTo>
                  <a:lnTo>
                    <a:pt x="701357" y="202853"/>
                  </a:lnTo>
                  <a:lnTo>
                    <a:pt x="676592" y="206345"/>
                  </a:lnTo>
                  <a:lnTo>
                    <a:pt x="652145" y="209202"/>
                  </a:lnTo>
                  <a:lnTo>
                    <a:pt x="627380" y="211424"/>
                  </a:lnTo>
                  <a:lnTo>
                    <a:pt x="621665" y="211424"/>
                  </a:lnTo>
                  <a:lnTo>
                    <a:pt x="615632" y="211424"/>
                  </a:lnTo>
                  <a:lnTo>
                    <a:pt x="590867" y="209202"/>
                  </a:lnTo>
                  <a:lnTo>
                    <a:pt x="566420" y="206345"/>
                  </a:lnTo>
                  <a:lnTo>
                    <a:pt x="542290" y="202853"/>
                  </a:lnTo>
                  <a:lnTo>
                    <a:pt x="517842" y="198726"/>
                  </a:lnTo>
                  <a:lnTo>
                    <a:pt x="494030" y="194599"/>
                  </a:lnTo>
                  <a:lnTo>
                    <a:pt x="471170" y="189837"/>
                  </a:lnTo>
                  <a:lnTo>
                    <a:pt x="426720" y="180631"/>
                  </a:lnTo>
                  <a:lnTo>
                    <a:pt x="396875" y="174282"/>
                  </a:lnTo>
                  <a:lnTo>
                    <a:pt x="367665" y="168251"/>
                  </a:lnTo>
                  <a:lnTo>
                    <a:pt x="338455" y="163171"/>
                  </a:lnTo>
                  <a:lnTo>
                    <a:pt x="324802" y="161267"/>
                  </a:lnTo>
                  <a:lnTo>
                    <a:pt x="311150" y="159044"/>
                  </a:lnTo>
                  <a:lnTo>
                    <a:pt x="298450" y="158092"/>
                  </a:lnTo>
                  <a:lnTo>
                    <a:pt x="285750" y="157140"/>
                  </a:lnTo>
                  <a:lnTo>
                    <a:pt x="274320" y="156822"/>
                  </a:lnTo>
                  <a:lnTo>
                    <a:pt x="262890" y="156822"/>
                  </a:lnTo>
                  <a:close/>
                  <a:moveTo>
                    <a:pt x="263842" y="0"/>
                  </a:moveTo>
                  <a:lnTo>
                    <a:pt x="282257" y="0"/>
                  </a:lnTo>
                  <a:lnTo>
                    <a:pt x="301307" y="1270"/>
                  </a:lnTo>
                  <a:lnTo>
                    <a:pt x="320040" y="2857"/>
                  </a:lnTo>
                  <a:lnTo>
                    <a:pt x="339407" y="4762"/>
                  </a:lnTo>
                  <a:lnTo>
                    <a:pt x="358775" y="7619"/>
                  </a:lnTo>
                  <a:lnTo>
                    <a:pt x="378777" y="11111"/>
                  </a:lnTo>
                  <a:lnTo>
                    <a:pt x="398462" y="14603"/>
                  </a:lnTo>
                  <a:lnTo>
                    <a:pt x="418465" y="18730"/>
                  </a:lnTo>
                  <a:lnTo>
                    <a:pt x="459105" y="27301"/>
                  </a:lnTo>
                  <a:lnTo>
                    <a:pt x="499427" y="35872"/>
                  </a:lnTo>
                  <a:lnTo>
                    <a:pt x="520065" y="39682"/>
                  </a:lnTo>
                  <a:lnTo>
                    <a:pt x="540067" y="43174"/>
                  </a:lnTo>
                  <a:lnTo>
                    <a:pt x="560387" y="46983"/>
                  </a:lnTo>
                  <a:lnTo>
                    <a:pt x="581025" y="49523"/>
                  </a:lnTo>
                  <a:lnTo>
                    <a:pt x="601345" y="52380"/>
                  </a:lnTo>
                  <a:lnTo>
                    <a:pt x="621665" y="54285"/>
                  </a:lnTo>
                  <a:lnTo>
                    <a:pt x="641667" y="52380"/>
                  </a:lnTo>
                  <a:lnTo>
                    <a:pt x="661987" y="49523"/>
                  </a:lnTo>
                  <a:lnTo>
                    <a:pt x="682625" y="46983"/>
                  </a:lnTo>
                  <a:lnTo>
                    <a:pt x="702945" y="43174"/>
                  </a:lnTo>
                  <a:lnTo>
                    <a:pt x="723265" y="39682"/>
                  </a:lnTo>
                  <a:lnTo>
                    <a:pt x="743902" y="35872"/>
                  </a:lnTo>
                  <a:lnTo>
                    <a:pt x="783907" y="27301"/>
                  </a:lnTo>
                  <a:lnTo>
                    <a:pt x="824547" y="18730"/>
                  </a:lnTo>
                  <a:lnTo>
                    <a:pt x="844550" y="14603"/>
                  </a:lnTo>
                  <a:lnTo>
                    <a:pt x="864870" y="11111"/>
                  </a:lnTo>
                  <a:lnTo>
                    <a:pt x="884237" y="7619"/>
                  </a:lnTo>
                  <a:lnTo>
                    <a:pt x="903605" y="4762"/>
                  </a:lnTo>
                  <a:lnTo>
                    <a:pt x="922972" y="2857"/>
                  </a:lnTo>
                  <a:lnTo>
                    <a:pt x="942022" y="1270"/>
                  </a:lnTo>
                  <a:lnTo>
                    <a:pt x="960755" y="0"/>
                  </a:lnTo>
                  <a:lnTo>
                    <a:pt x="979170" y="0"/>
                  </a:lnTo>
                  <a:lnTo>
                    <a:pt x="988060" y="317"/>
                  </a:lnTo>
                  <a:lnTo>
                    <a:pt x="997267" y="1270"/>
                  </a:lnTo>
                  <a:lnTo>
                    <a:pt x="1006475" y="1905"/>
                  </a:lnTo>
                  <a:lnTo>
                    <a:pt x="1015047" y="3174"/>
                  </a:lnTo>
                  <a:lnTo>
                    <a:pt x="1023937" y="4444"/>
                  </a:lnTo>
                  <a:lnTo>
                    <a:pt x="1032510" y="6032"/>
                  </a:lnTo>
                  <a:lnTo>
                    <a:pt x="1041400" y="7936"/>
                  </a:lnTo>
                  <a:lnTo>
                    <a:pt x="1049973" y="10476"/>
                  </a:lnTo>
                  <a:lnTo>
                    <a:pt x="1058545" y="12698"/>
                  </a:lnTo>
                  <a:lnTo>
                    <a:pt x="1066800" y="15873"/>
                  </a:lnTo>
                  <a:lnTo>
                    <a:pt x="1075055" y="19047"/>
                  </a:lnTo>
                  <a:lnTo>
                    <a:pt x="1083310" y="22539"/>
                  </a:lnTo>
                  <a:lnTo>
                    <a:pt x="1093788" y="27936"/>
                  </a:lnTo>
                  <a:lnTo>
                    <a:pt x="1103630" y="33333"/>
                  </a:lnTo>
                  <a:lnTo>
                    <a:pt x="1113473" y="39047"/>
                  </a:lnTo>
                  <a:lnTo>
                    <a:pt x="1122680" y="44761"/>
                  </a:lnTo>
                  <a:lnTo>
                    <a:pt x="1131888" y="51110"/>
                  </a:lnTo>
                  <a:lnTo>
                    <a:pt x="1140143" y="58094"/>
                  </a:lnTo>
                  <a:lnTo>
                    <a:pt x="1148398" y="65078"/>
                  </a:lnTo>
                  <a:lnTo>
                    <a:pt x="1156335" y="72379"/>
                  </a:lnTo>
                  <a:lnTo>
                    <a:pt x="1163955" y="79681"/>
                  </a:lnTo>
                  <a:lnTo>
                    <a:pt x="1171258" y="87300"/>
                  </a:lnTo>
                  <a:lnTo>
                    <a:pt x="1178243" y="95554"/>
                  </a:lnTo>
                  <a:lnTo>
                    <a:pt x="1184593" y="104125"/>
                  </a:lnTo>
                  <a:lnTo>
                    <a:pt x="1190943" y="112379"/>
                  </a:lnTo>
                  <a:lnTo>
                    <a:pt x="1196975" y="120950"/>
                  </a:lnTo>
                  <a:lnTo>
                    <a:pt x="1202373" y="130156"/>
                  </a:lnTo>
                  <a:lnTo>
                    <a:pt x="1208088" y="139680"/>
                  </a:lnTo>
                  <a:lnTo>
                    <a:pt x="1213168" y="149203"/>
                  </a:lnTo>
                  <a:lnTo>
                    <a:pt x="1217930" y="158727"/>
                  </a:lnTo>
                  <a:lnTo>
                    <a:pt x="1222375" y="169203"/>
                  </a:lnTo>
                  <a:lnTo>
                    <a:pt x="1226820" y="179044"/>
                  </a:lnTo>
                  <a:lnTo>
                    <a:pt x="1230630" y="189837"/>
                  </a:lnTo>
                  <a:lnTo>
                    <a:pt x="1234123" y="199996"/>
                  </a:lnTo>
                  <a:lnTo>
                    <a:pt x="1237933" y="211107"/>
                  </a:lnTo>
                  <a:lnTo>
                    <a:pt x="1241108" y="222218"/>
                  </a:lnTo>
                  <a:lnTo>
                    <a:pt x="1243648" y="233329"/>
                  </a:lnTo>
                  <a:lnTo>
                    <a:pt x="1246505" y="244757"/>
                  </a:lnTo>
                  <a:lnTo>
                    <a:pt x="1249363" y="256503"/>
                  </a:lnTo>
                  <a:lnTo>
                    <a:pt x="1251268" y="268249"/>
                  </a:lnTo>
                  <a:lnTo>
                    <a:pt x="1255395" y="292375"/>
                  </a:lnTo>
                  <a:lnTo>
                    <a:pt x="1258570" y="317137"/>
                  </a:lnTo>
                  <a:lnTo>
                    <a:pt x="1260793" y="342533"/>
                  </a:lnTo>
                  <a:lnTo>
                    <a:pt x="1262380" y="368564"/>
                  </a:lnTo>
                  <a:lnTo>
                    <a:pt x="1263650" y="394913"/>
                  </a:lnTo>
                  <a:lnTo>
                    <a:pt x="1263650" y="421896"/>
                  </a:lnTo>
                  <a:lnTo>
                    <a:pt x="1263650" y="449197"/>
                  </a:lnTo>
                  <a:lnTo>
                    <a:pt x="1262698" y="477133"/>
                  </a:lnTo>
                  <a:lnTo>
                    <a:pt x="1261745" y="505069"/>
                  </a:lnTo>
                  <a:lnTo>
                    <a:pt x="1259523" y="533640"/>
                  </a:lnTo>
                  <a:lnTo>
                    <a:pt x="1257618" y="562846"/>
                  </a:lnTo>
                  <a:lnTo>
                    <a:pt x="1255395" y="591734"/>
                  </a:lnTo>
                  <a:lnTo>
                    <a:pt x="1249680" y="650146"/>
                  </a:lnTo>
                  <a:lnTo>
                    <a:pt x="1243330" y="709193"/>
                  </a:lnTo>
                  <a:lnTo>
                    <a:pt x="1236663" y="767922"/>
                  </a:lnTo>
                  <a:lnTo>
                    <a:pt x="1235393" y="775858"/>
                  </a:lnTo>
                  <a:lnTo>
                    <a:pt x="1235061" y="776996"/>
                  </a:lnTo>
                  <a:lnTo>
                    <a:pt x="1229770" y="822611"/>
                  </a:lnTo>
                  <a:lnTo>
                    <a:pt x="1206337" y="1036556"/>
                  </a:lnTo>
                  <a:lnTo>
                    <a:pt x="1259851" y="1482859"/>
                  </a:lnTo>
                  <a:lnTo>
                    <a:pt x="1261435" y="1503174"/>
                  </a:lnTo>
                  <a:lnTo>
                    <a:pt x="1262701" y="1524124"/>
                  </a:lnTo>
                  <a:lnTo>
                    <a:pt x="1263335" y="1545709"/>
                  </a:lnTo>
                  <a:lnTo>
                    <a:pt x="1263651" y="1567929"/>
                  </a:lnTo>
                  <a:lnTo>
                    <a:pt x="1263335" y="1596498"/>
                  </a:lnTo>
                  <a:lnTo>
                    <a:pt x="1262068" y="1625701"/>
                  </a:lnTo>
                  <a:lnTo>
                    <a:pt x="1260168" y="1655539"/>
                  </a:lnTo>
                  <a:lnTo>
                    <a:pt x="1257318" y="1685695"/>
                  </a:lnTo>
                  <a:lnTo>
                    <a:pt x="1254152" y="1716168"/>
                  </a:lnTo>
                  <a:lnTo>
                    <a:pt x="1250035" y="1746323"/>
                  </a:lnTo>
                  <a:lnTo>
                    <a:pt x="1245286" y="1776162"/>
                  </a:lnTo>
                  <a:lnTo>
                    <a:pt x="1239586" y="1806000"/>
                  </a:lnTo>
                  <a:lnTo>
                    <a:pt x="1233569" y="1835203"/>
                  </a:lnTo>
                  <a:lnTo>
                    <a:pt x="1226920" y="1864406"/>
                  </a:lnTo>
                  <a:lnTo>
                    <a:pt x="1219953" y="1892022"/>
                  </a:lnTo>
                  <a:lnTo>
                    <a:pt x="1212037" y="1919004"/>
                  </a:lnTo>
                  <a:lnTo>
                    <a:pt x="1203488" y="1945350"/>
                  </a:lnTo>
                  <a:lnTo>
                    <a:pt x="1194938" y="1970109"/>
                  </a:lnTo>
                  <a:lnTo>
                    <a:pt x="1190188" y="1982172"/>
                  </a:lnTo>
                  <a:lnTo>
                    <a:pt x="1185439" y="1993599"/>
                  </a:lnTo>
                  <a:lnTo>
                    <a:pt x="1180689" y="2004709"/>
                  </a:lnTo>
                  <a:lnTo>
                    <a:pt x="1179336" y="2007676"/>
                  </a:lnTo>
                  <a:lnTo>
                    <a:pt x="1179195" y="2008215"/>
                  </a:lnTo>
                  <a:lnTo>
                    <a:pt x="1176020" y="2015834"/>
                  </a:lnTo>
                  <a:lnTo>
                    <a:pt x="1170623" y="2026627"/>
                  </a:lnTo>
                  <a:lnTo>
                    <a:pt x="1165543" y="2036468"/>
                  </a:lnTo>
                  <a:lnTo>
                    <a:pt x="1160145" y="2045992"/>
                  </a:lnTo>
                  <a:lnTo>
                    <a:pt x="1154748" y="2054881"/>
                  </a:lnTo>
                  <a:lnTo>
                    <a:pt x="1149350" y="2063452"/>
                  </a:lnTo>
                  <a:lnTo>
                    <a:pt x="1143635" y="2071071"/>
                  </a:lnTo>
                  <a:lnTo>
                    <a:pt x="1138555" y="2078690"/>
                  </a:lnTo>
                  <a:lnTo>
                    <a:pt x="1133158" y="2085356"/>
                  </a:lnTo>
                  <a:lnTo>
                    <a:pt x="1127443" y="2091705"/>
                  </a:lnTo>
                  <a:lnTo>
                    <a:pt x="1122045" y="2097737"/>
                  </a:lnTo>
                  <a:lnTo>
                    <a:pt x="1116330" y="2103134"/>
                  </a:lnTo>
                  <a:lnTo>
                    <a:pt x="1110933" y="2108213"/>
                  </a:lnTo>
                  <a:lnTo>
                    <a:pt x="1105218" y="2112657"/>
                  </a:lnTo>
                  <a:lnTo>
                    <a:pt x="1099820" y="2117102"/>
                  </a:lnTo>
                  <a:lnTo>
                    <a:pt x="1094105" y="2120593"/>
                  </a:lnTo>
                  <a:lnTo>
                    <a:pt x="1089025" y="2124085"/>
                  </a:lnTo>
                  <a:lnTo>
                    <a:pt x="1083310" y="2127260"/>
                  </a:lnTo>
                  <a:lnTo>
                    <a:pt x="1077913" y="2129800"/>
                  </a:lnTo>
                  <a:lnTo>
                    <a:pt x="1072833" y="2132022"/>
                  </a:lnTo>
                  <a:lnTo>
                    <a:pt x="1067118" y="2134244"/>
                  </a:lnTo>
                  <a:lnTo>
                    <a:pt x="1062038" y="2136149"/>
                  </a:lnTo>
                  <a:lnTo>
                    <a:pt x="1056958" y="2137419"/>
                  </a:lnTo>
                  <a:lnTo>
                    <a:pt x="1051560" y="2138371"/>
                  </a:lnTo>
                  <a:lnTo>
                    <a:pt x="1046480" y="2139323"/>
                  </a:lnTo>
                  <a:lnTo>
                    <a:pt x="1036638" y="2140593"/>
                  </a:lnTo>
                  <a:lnTo>
                    <a:pt x="1026795" y="2140593"/>
                  </a:lnTo>
                  <a:lnTo>
                    <a:pt x="1017587" y="2139958"/>
                  </a:lnTo>
                  <a:lnTo>
                    <a:pt x="1008697" y="2139006"/>
                  </a:lnTo>
                  <a:lnTo>
                    <a:pt x="1002347" y="2137419"/>
                  </a:lnTo>
                  <a:lnTo>
                    <a:pt x="995997" y="2135196"/>
                  </a:lnTo>
                  <a:lnTo>
                    <a:pt x="989647" y="2133292"/>
                  </a:lnTo>
                  <a:lnTo>
                    <a:pt x="983932" y="2130435"/>
                  </a:lnTo>
                  <a:lnTo>
                    <a:pt x="977900" y="2127260"/>
                  </a:lnTo>
                  <a:lnTo>
                    <a:pt x="971867" y="2123768"/>
                  </a:lnTo>
                  <a:lnTo>
                    <a:pt x="965835" y="2119959"/>
                  </a:lnTo>
                  <a:lnTo>
                    <a:pt x="960437" y="2115514"/>
                  </a:lnTo>
                  <a:lnTo>
                    <a:pt x="955357" y="2110752"/>
                  </a:lnTo>
                  <a:lnTo>
                    <a:pt x="949642" y="2105673"/>
                  </a:lnTo>
                  <a:lnTo>
                    <a:pt x="944562" y="2099959"/>
                  </a:lnTo>
                  <a:lnTo>
                    <a:pt x="939482" y="2093927"/>
                  </a:lnTo>
                  <a:lnTo>
                    <a:pt x="934720" y="2087578"/>
                  </a:lnTo>
                  <a:lnTo>
                    <a:pt x="929957" y="2080912"/>
                  </a:lnTo>
                  <a:lnTo>
                    <a:pt x="925195" y="2074245"/>
                  </a:lnTo>
                  <a:lnTo>
                    <a:pt x="920432" y="2066944"/>
                  </a:lnTo>
                  <a:lnTo>
                    <a:pt x="915987" y="2059007"/>
                  </a:lnTo>
                  <a:lnTo>
                    <a:pt x="911542" y="2051071"/>
                  </a:lnTo>
                  <a:lnTo>
                    <a:pt x="902970" y="2034564"/>
                  </a:lnTo>
                  <a:lnTo>
                    <a:pt x="895032" y="2016786"/>
                  </a:lnTo>
                  <a:lnTo>
                    <a:pt x="887412" y="1997739"/>
                  </a:lnTo>
                  <a:lnTo>
                    <a:pt x="880110" y="1977739"/>
                  </a:lnTo>
                  <a:lnTo>
                    <a:pt x="873442" y="1956787"/>
                  </a:lnTo>
                  <a:lnTo>
                    <a:pt x="866775" y="1934883"/>
                  </a:lnTo>
                  <a:lnTo>
                    <a:pt x="860742" y="1912344"/>
                  </a:lnTo>
                  <a:lnTo>
                    <a:pt x="855345" y="1888852"/>
                  </a:lnTo>
                  <a:lnTo>
                    <a:pt x="849947" y="1865043"/>
                  </a:lnTo>
                  <a:lnTo>
                    <a:pt x="844867" y="1839964"/>
                  </a:lnTo>
                  <a:lnTo>
                    <a:pt x="840105" y="1815203"/>
                  </a:lnTo>
                  <a:lnTo>
                    <a:pt x="836295" y="1789171"/>
                  </a:lnTo>
                  <a:lnTo>
                    <a:pt x="831850" y="1763140"/>
                  </a:lnTo>
                  <a:lnTo>
                    <a:pt x="828357" y="1736792"/>
                  </a:lnTo>
                  <a:lnTo>
                    <a:pt x="824547" y="1710443"/>
                  </a:lnTo>
                  <a:lnTo>
                    <a:pt x="822007" y="1683459"/>
                  </a:lnTo>
                  <a:lnTo>
                    <a:pt x="818832" y="1656476"/>
                  </a:lnTo>
                  <a:lnTo>
                    <a:pt x="816292" y="1628857"/>
                  </a:lnTo>
                  <a:lnTo>
                    <a:pt x="814070" y="1601874"/>
                  </a:lnTo>
                  <a:lnTo>
                    <a:pt x="809625" y="1547906"/>
                  </a:lnTo>
                  <a:lnTo>
                    <a:pt x="806450" y="1495209"/>
                  </a:lnTo>
                  <a:lnTo>
                    <a:pt x="805497" y="1482193"/>
                  </a:lnTo>
                  <a:lnTo>
                    <a:pt x="803910" y="1469813"/>
                  </a:lnTo>
                  <a:lnTo>
                    <a:pt x="802005" y="1458067"/>
                  </a:lnTo>
                  <a:lnTo>
                    <a:pt x="799782" y="1446956"/>
                  </a:lnTo>
                  <a:lnTo>
                    <a:pt x="796925" y="1436163"/>
                  </a:lnTo>
                  <a:lnTo>
                    <a:pt x="793750" y="1426321"/>
                  </a:lnTo>
                  <a:lnTo>
                    <a:pt x="790575" y="1417115"/>
                  </a:lnTo>
                  <a:lnTo>
                    <a:pt x="786765" y="1407909"/>
                  </a:lnTo>
                  <a:lnTo>
                    <a:pt x="782637" y="1399973"/>
                  </a:lnTo>
                  <a:lnTo>
                    <a:pt x="777875" y="1392036"/>
                  </a:lnTo>
                  <a:lnTo>
                    <a:pt x="773430" y="1385052"/>
                  </a:lnTo>
                  <a:lnTo>
                    <a:pt x="768350" y="1378068"/>
                  </a:lnTo>
                  <a:lnTo>
                    <a:pt x="763587" y="1371719"/>
                  </a:lnTo>
                  <a:lnTo>
                    <a:pt x="758190" y="1366323"/>
                  </a:lnTo>
                  <a:lnTo>
                    <a:pt x="752792" y="1360608"/>
                  </a:lnTo>
                  <a:lnTo>
                    <a:pt x="747395" y="1355847"/>
                  </a:lnTo>
                  <a:lnTo>
                    <a:pt x="741680" y="1351085"/>
                  </a:lnTo>
                  <a:lnTo>
                    <a:pt x="735965" y="1347275"/>
                  </a:lnTo>
                  <a:lnTo>
                    <a:pt x="730250" y="1343148"/>
                  </a:lnTo>
                  <a:lnTo>
                    <a:pt x="724217" y="1339974"/>
                  </a:lnTo>
                  <a:lnTo>
                    <a:pt x="718820" y="1336799"/>
                  </a:lnTo>
                  <a:lnTo>
                    <a:pt x="712787" y="1334260"/>
                  </a:lnTo>
                  <a:lnTo>
                    <a:pt x="707390" y="1331720"/>
                  </a:lnTo>
                  <a:lnTo>
                    <a:pt x="701675" y="1329498"/>
                  </a:lnTo>
                  <a:lnTo>
                    <a:pt x="690880" y="1325689"/>
                  </a:lnTo>
                  <a:lnTo>
                    <a:pt x="680720" y="1323149"/>
                  </a:lnTo>
                  <a:lnTo>
                    <a:pt x="671512" y="1321562"/>
                  </a:lnTo>
                  <a:lnTo>
                    <a:pt x="663257" y="1320292"/>
                  </a:lnTo>
                  <a:lnTo>
                    <a:pt x="652462" y="1319022"/>
                  </a:lnTo>
                  <a:lnTo>
                    <a:pt x="641350" y="1319022"/>
                  </a:lnTo>
                  <a:lnTo>
                    <a:pt x="630555" y="1319339"/>
                  </a:lnTo>
                  <a:lnTo>
                    <a:pt x="619442" y="1320609"/>
                  </a:lnTo>
                  <a:lnTo>
                    <a:pt x="608330" y="1322197"/>
                  </a:lnTo>
                  <a:lnTo>
                    <a:pt x="597852" y="1325054"/>
                  </a:lnTo>
                  <a:lnTo>
                    <a:pt x="587375" y="1328228"/>
                  </a:lnTo>
                  <a:lnTo>
                    <a:pt x="577215" y="1332038"/>
                  </a:lnTo>
                  <a:lnTo>
                    <a:pt x="567690" y="1336799"/>
                  </a:lnTo>
                  <a:lnTo>
                    <a:pt x="558482" y="1342196"/>
                  </a:lnTo>
                  <a:lnTo>
                    <a:pt x="554355" y="1344736"/>
                  </a:lnTo>
                  <a:lnTo>
                    <a:pt x="550227" y="1347910"/>
                  </a:lnTo>
                  <a:lnTo>
                    <a:pt x="546417" y="1351085"/>
                  </a:lnTo>
                  <a:lnTo>
                    <a:pt x="542607" y="1354894"/>
                  </a:lnTo>
                  <a:lnTo>
                    <a:pt x="539432" y="1358386"/>
                  </a:lnTo>
                  <a:lnTo>
                    <a:pt x="536257" y="1361878"/>
                  </a:lnTo>
                  <a:lnTo>
                    <a:pt x="533082" y="1366005"/>
                  </a:lnTo>
                  <a:lnTo>
                    <a:pt x="530225" y="1369815"/>
                  </a:lnTo>
                  <a:lnTo>
                    <a:pt x="528002" y="1374259"/>
                  </a:lnTo>
                  <a:lnTo>
                    <a:pt x="525462" y="1378703"/>
                  </a:lnTo>
                  <a:lnTo>
                    <a:pt x="523557" y="1382830"/>
                  </a:lnTo>
                  <a:lnTo>
                    <a:pt x="521970" y="1387592"/>
                  </a:lnTo>
                  <a:lnTo>
                    <a:pt x="464502" y="1552668"/>
                  </a:lnTo>
                  <a:lnTo>
                    <a:pt x="412432" y="1699649"/>
                  </a:lnTo>
                  <a:lnTo>
                    <a:pt x="355282" y="1907582"/>
                  </a:lnTo>
                  <a:lnTo>
                    <a:pt x="338137" y="1972660"/>
                  </a:lnTo>
                  <a:lnTo>
                    <a:pt x="330200" y="2002818"/>
                  </a:lnTo>
                  <a:lnTo>
                    <a:pt x="322262" y="2030437"/>
                  </a:lnTo>
                  <a:lnTo>
                    <a:pt x="314007" y="2056785"/>
                  </a:lnTo>
                  <a:lnTo>
                    <a:pt x="309562" y="2069166"/>
                  </a:lnTo>
                  <a:lnTo>
                    <a:pt x="305752" y="2080594"/>
                  </a:lnTo>
                  <a:lnTo>
                    <a:pt x="301307" y="2091705"/>
                  </a:lnTo>
                  <a:lnTo>
                    <a:pt x="296862" y="2102499"/>
                  </a:lnTo>
                  <a:lnTo>
                    <a:pt x="292100" y="2112657"/>
                  </a:lnTo>
                  <a:lnTo>
                    <a:pt x="287337" y="2122181"/>
                  </a:lnTo>
                  <a:lnTo>
                    <a:pt x="282575" y="2131069"/>
                  </a:lnTo>
                  <a:lnTo>
                    <a:pt x="277495" y="2139641"/>
                  </a:lnTo>
                  <a:lnTo>
                    <a:pt x="272415" y="2147260"/>
                  </a:lnTo>
                  <a:lnTo>
                    <a:pt x="266700" y="2154244"/>
                  </a:lnTo>
                  <a:lnTo>
                    <a:pt x="261302" y="2161228"/>
                  </a:lnTo>
                  <a:lnTo>
                    <a:pt x="255270" y="2166942"/>
                  </a:lnTo>
                  <a:lnTo>
                    <a:pt x="248920" y="2172656"/>
                  </a:lnTo>
                  <a:lnTo>
                    <a:pt x="242570" y="2177418"/>
                  </a:lnTo>
                  <a:lnTo>
                    <a:pt x="235902" y="2181227"/>
                  </a:lnTo>
                  <a:lnTo>
                    <a:pt x="228600" y="2185037"/>
                  </a:lnTo>
                  <a:lnTo>
                    <a:pt x="221615" y="2187576"/>
                  </a:lnTo>
                  <a:lnTo>
                    <a:pt x="213677" y="2190116"/>
                  </a:lnTo>
                  <a:lnTo>
                    <a:pt x="205740" y="2191386"/>
                  </a:lnTo>
                  <a:lnTo>
                    <a:pt x="196850" y="2192021"/>
                  </a:lnTo>
                  <a:lnTo>
                    <a:pt x="188277" y="2192338"/>
                  </a:lnTo>
                  <a:lnTo>
                    <a:pt x="179070" y="2191703"/>
                  </a:lnTo>
                  <a:lnTo>
                    <a:pt x="166687" y="2190116"/>
                  </a:lnTo>
                  <a:lnTo>
                    <a:pt x="161290" y="2188846"/>
                  </a:lnTo>
                  <a:lnTo>
                    <a:pt x="155575" y="2187576"/>
                  </a:lnTo>
                  <a:lnTo>
                    <a:pt x="150177" y="2185989"/>
                  </a:lnTo>
                  <a:lnTo>
                    <a:pt x="144780" y="2184402"/>
                  </a:lnTo>
                  <a:lnTo>
                    <a:pt x="139700" y="2182497"/>
                  </a:lnTo>
                  <a:lnTo>
                    <a:pt x="134620" y="2180275"/>
                  </a:lnTo>
                  <a:lnTo>
                    <a:pt x="129857" y="2177735"/>
                  </a:lnTo>
                  <a:lnTo>
                    <a:pt x="125095" y="2175513"/>
                  </a:lnTo>
                  <a:lnTo>
                    <a:pt x="120332" y="2172656"/>
                  </a:lnTo>
                  <a:lnTo>
                    <a:pt x="115887" y="2169481"/>
                  </a:lnTo>
                  <a:lnTo>
                    <a:pt x="107632" y="2163132"/>
                  </a:lnTo>
                  <a:lnTo>
                    <a:pt x="99695" y="2155831"/>
                  </a:lnTo>
                  <a:lnTo>
                    <a:pt x="92710" y="2147895"/>
                  </a:lnTo>
                  <a:lnTo>
                    <a:pt x="85407" y="2139323"/>
                  </a:lnTo>
                  <a:lnTo>
                    <a:pt x="79057" y="2129800"/>
                  </a:lnTo>
                  <a:lnTo>
                    <a:pt x="73025" y="2119959"/>
                  </a:lnTo>
                  <a:lnTo>
                    <a:pt x="67945" y="2109165"/>
                  </a:lnTo>
                  <a:lnTo>
                    <a:pt x="62865" y="2098054"/>
                  </a:lnTo>
                  <a:lnTo>
                    <a:pt x="58420" y="2085991"/>
                  </a:lnTo>
                  <a:lnTo>
                    <a:pt x="53975" y="2073293"/>
                  </a:lnTo>
                  <a:lnTo>
                    <a:pt x="50165" y="2060277"/>
                  </a:lnTo>
                  <a:lnTo>
                    <a:pt x="46990" y="2046944"/>
                  </a:lnTo>
                  <a:lnTo>
                    <a:pt x="43815" y="2032659"/>
                  </a:lnTo>
                  <a:lnTo>
                    <a:pt x="40957" y="2017738"/>
                  </a:lnTo>
                  <a:lnTo>
                    <a:pt x="38735" y="2002818"/>
                  </a:lnTo>
                  <a:lnTo>
                    <a:pt x="36512" y="1987263"/>
                  </a:lnTo>
                  <a:lnTo>
                    <a:pt x="34607" y="1971073"/>
                  </a:lnTo>
                  <a:lnTo>
                    <a:pt x="33020" y="1954248"/>
                  </a:lnTo>
                  <a:lnTo>
                    <a:pt x="31750" y="1937423"/>
                  </a:lnTo>
                  <a:lnTo>
                    <a:pt x="30797" y="1920280"/>
                  </a:lnTo>
                  <a:lnTo>
                    <a:pt x="29210" y="1884090"/>
                  </a:lnTo>
                  <a:lnTo>
                    <a:pt x="28257" y="1846948"/>
                  </a:lnTo>
                  <a:lnTo>
                    <a:pt x="27940" y="1808219"/>
                  </a:lnTo>
                  <a:lnTo>
                    <a:pt x="28257" y="1776473"/>
                  </a:lnTo>
                  <a:lnTo>
                    <a:pt x="28257" y="1743776"/>
                  </a:lnTo>
                  <a:lnTo>
                    <a:pt x="29527" y="1677110"/>
                  </a:lnTo>
                  <a:lnTo>
                    <a:pt x="31115" y="1588223"/>
                  </a:lnTo>
                  <a:lnTo>
                    <a:pt x="31750" y="1541240"/>
                  </a:lnTo>
                  <a:lnTo>
                    <a:pt x="33337" y="1494892"/>
                  </a:lnTo>
                  <a:lnTo>
                    <a:pt x="35877" y="1448861"/>
                  </a:lnTo>
                  <a:lnTo>
                    <a:pt x="39052" y="1404100"/>
                  </a:lnTo>
                  <a:lnTo>
                    <a:pt x="42227" y="1360291"/>
                  </a:lnTo>
                  <a:lnTo>
                    <a:pt x="46037" y="1318387"/>
                  </a:lnTo>
                  <a:lnTo>
                    <a:pt x="50165" y="1277753"/>
                  </a:lnTo>
                  <a:lnTo>
                    <a:pt x="54610" y="1239658"/>
                  </a:lnTo>
                  <a:lnTo>
                    <a:pt x="58737" y="1203469"/>
                  </a:lnTo>
                  <a:lnTo>
                    <a:pt x="62865" y="1170136"/>
                  </a:lnTo>
                  <a:lnTo>
                    <a:pt x="71120" y="1112359"/>
                  </a:lnTo>
                  <a:lnTo>
                    <a:pt x="77787" y="1067916"/>
                  </a:lnTo>
                  <a:lnTo>
                    <a:pt x="82550" y="1039345"/>
                  </a:lnTo>
                  <a:lnTo>
                    <a:pt x="40957" y="726653"/>
                  </a:lnTo>
                  <a:lnTo>
                    <a:pt x="33020" y="675860"/>
                  </a:lnTo>
                  <a:lnTo>
                    <a:pt x="25400" y="625702"/>
                  </a:lnTo>
                  <a:lnTo>
                    <a:pt x="18732" y="576496"/>
                  </a:lnTo>
                  <a:lnTo>
                    <a:pt x="12382" y="528561"/>
                  </a:lnTo>
                  <a:lnTo>
                    <a:pt x="10160" y="504752"/>
                  </a:lnTo>
                  <a:lnTo>
                    <a:pt x="7302" y="481895"/>
                  </a:lnTo>
                  <a:lnTo>
                    <a:pt x="5397" y="458721"/>
                  </a:lnTo>
                  <a:lnTo>
                    <a:pt x="3175" y="436182"/>
                  </a:lnTo>
                  <a:lnTo>
                    <a:pt x="2222" y="413960"/>
                  </a:lnTo>
                  <a:lnTo>
                    <a:pt x="952" y="392056"/>
                  </a:lnTo>
                  <a:lnTo>
                    <a:pt x="0" y="370786"/>
                  </a:lnTo>
                  <a:lnTo>
                    <a:pt x="0" y="349517"/>
                  </a:lnTo>
                  <a:lnTo>
                    <a:pt x="635" y="321898"/>
                  </a:lnTo>
                  <a:lnTo>
                    <a:pt x="952" y="307930"/>
                  </a:lnTo>
                  <a:lnTo>
                    <a:pt x="1587" y="294597"/>
                  </a:lnTo>
                  <a:lnTo>
                    <a:pt x="2857" y="280947"/>
                  </a:lnTo>
                  <a:lnTo>
                    <a:pt x="4127" y="267931"/>
                  </a:lnTo>
                  <a:lnTo>
                    <a:pt x="6032" y="255233"/>
                  </a:lnTo>
                  <a:lnTo>
                    <a:pt x="7620" y="242535"/>
                  </a:lnTo>
                  <a:lnTo>
                    <a:pt x="10160" y="230154"/>
                  </a:lnTo>
                  <a:lnTo>
                    <a:pt x="12382" y="217773"/>
                  </a:lnTo>
                  <a:lnTo>
                    <a:pt x="15240" y="206345"/>
                  </a:lnTo>
                  <a:lnTo>
                    <a:pt x="18415" y="194599"/>
                  </a:lnTo>
                  <a:lnTo>
                    <a:pt x="21590" y="183488"/>
                  </a:lnTo>
                  <a:lnTo>
                    <a:pt x="25400" y="172377"/>
                  </a:lnTo>
                  <a:lnTo>
                    <a:pt x="29527" y="161267"/>
                  </a:lnTo>
                  <a:lnTo>
                    <a:pt x="33972" y="150791"/>
                  </a:lnTo>
                  <a:lnTo>
                    <a:pt x="39052" y="140632"/>
                  </a:lnTo>
                  <a:lnTo>
                    <a:pt x="44132" y="130156"/>
                  </a:lnTo>
                  <a:lnTo>
                    <a:pt x="49847" y="120632"/>
                  </a:lnTo>
                  <a:lnTo>
                    <a:pt x="55562" y="111109"/>
                  </a:lnTo>
                  <a:lnTo>
                    <a:pt x="61595" y="101903"/>
                  </a:lnTo>
                  <a:lnTo>
                    <a:pt x="68262" y="93331"/>
                  </a:lnTo>
                  <a:lnTo>
                    <a:pt x="75565" y="84443"/>
                  </a:lnTo>
                  <a:lnTo>
                    <a:pt x="83502" y="76506"/>
                  </a:lnTo>
                  <a:lnTo>
                    <a:pt x="91440" y="68570"/>
                  </a:lnTo>
                  <a:lnTo>
                    <a:pt x="99695" y="61269"/>
                  </a:lnTo>
                  <a:lnTo>
                    <a:pt x="108267" y="53967"/>
                  </a:lnTo>
                  <a:lnTo>
                    <a:pt x="117792" y="46983"/>
                  </a:lnTo>
                  <a:lnTo>
                    <a:pt x="127952" y="40634"/>
                  </a:lnTo>
                  <a:lnTo>
                    <a:pt x="137795" y="34285"/>
                  </a:lnTo>
                  <a:lnTo>
                    <a:pt x="148907" y="28253"/>
                  </a:lnTo>
                  <a:lnTo>
                    <a:pt x="160020" y="22539"/>
                  </a:lnTo>
                  <a:lnTo>
                    <a:pt x="168275" y="19047"/>
                  </a:lnTo>
                  <a:lnTo>
                    <a:pt x="176212" y="15873"/>
                  </a:lnTo>
                  <a:lnTo>
                    <a:pt x="184467" y="12698"/>
                  </a:lnTo>
                  <a:lnTo>
                    <a:pt x="193357" y="10476"/>
                  </a:lnTo>
                  <a:lnTo>
                    <a:pt x="201612" y="7936"/>
                  </a:lnTo>
                  <a:lnTo>
                    <a:pt x="210502" y="6032"/>
                  </a:lnTo>
                  <a:lnTo>
                    <a:pt x="219075" y="4444"/>
                  </a:lnTo>
                  <a:lnTo>
                    <a:pt x="227965" y="3174"/>
                  </a:lnTo>
                  <a:lnTo>
                    <a:pt x="236855" y="1905"/>
                  </a:lnTo>
                  <a:lnTo>
                    <a:pt x="245745" y="1270"/>
                  </a:lnTo>
                  <a:lnTo>
                    <a:pt x="254952" y="317"/>
                  </a:lnTo>
                  <a:lnTo>
                    <a:pt x="263842"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000">
                <a:solidFill>
                  <a:srgbClr val="FFFFFF"/>
                </a:solidFill>
                <a:ea typeface="微软雅黑" panose="020B0503020204020204" pitchFamily="34" charset="-122"/>
              </a:endParaRPr>
            </a:p>
          </p:txBody>
        </p:sp>
      </p:grpSp>
      <p:grpSp>
        <p:nvGrpSpPr>
          <p:cNvPr id="9" name="组合 8"/>
          <p:cNvGrpSpPr/>
          <p:nvPr/>
        </p:nvGrpSpPr>
        <p:grpSpPr>
          <a:xfrm>
            <a:off x="6188841" y="2676313"/>
            <a:ext cx="2233197" cy="2066029"/>
            <a:chOff x="7985935" y="1803303"/>
            <a:chExt cx="2233197" cy="2066029"/>
          </a:xfrm>
        </p:grpSpPr>
        <p:sp>
          <p:nvSpPr>
            <p:cNvPr id="48" name="文本框 47"/>
            <p:cNvSpPr txBox="1"/>
            <p:nvPr/>
          </p:nvSpPr>
          <p:spPr>
            <a:xfrm>
              <a:off x="7985935" y="1803303"/>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h</a:t>
              </a:r>
              <a:endParaRPr lang="zh-CN" altLang="en-US" sz="2000" dirty="0">
                <a:latin typeface="Arial" panose="020B0604020202020204" pitchFamily="34" charset="0"/>
                <a:ea typeface="微软雅黑" panose="020B0503020204020204" pitchFamily="34" charset="-122"/>
              </a:endParaRPr>
            </a:p>
          </p:txBody>
        </p:sp>
        <p:sp>
          <p:nvSpPr>
            <p:cNvPr id="49" name="文本框 48"/>
            <p:cNvSpPr txBox="1"/>
            <p:nvPr/>
          </p:nvSpPr>
          <p:spPr>
            <a:xfrm>
              <a:off x="8395896" y="2423175"/>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f</a:t>
              </a:r>
              <a:endParaRPr lang="zh-CN" altLang="en-US" sz="2000" dirty="0">
                <a:latin typeface="Arial" panose="020B0604020202020204" pitchFamily="34" charset="0"/>
                <a:ea typeface="微软雅黑" panose="020B0503020204020204" pitchFamily="34" charset="-122"/>
              </a:endParaRPr>
            </a:p>
          </p:txBody>
        </p:sp>
        <p:sp>
          <p:nvSpPr>
            <p:cNvPr id="50" name="文本框 49"/>
            <p:cNvSpPr txBox="1"/>
            <p:nvPr/>
          </p:nvSpPr>
          <p:spPr>
            <a:xfrm>
              <a:off x="8644869" y="2636165"/>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e</a:t>
              </a:r>
              <a:endParaRPr lang="zh-CN" altLang="en-US" sz="2000" dirty="0">
                <a:latin typeface="Arial" panose="020B0604020202020204" pitchFamily="34" charset="0"/>
                <a:ea typeface="微软雅黑" panose="020B0503020204020204" pitchFamily="34" charset="-122"/>
              </a:endParaRPr>
            </a:p>
          </p:txBody>
        </p:sp>
        <p:sp>
          <p:nvSpPr>
            <p:cNvPr id="51" name="文本框 50"/>
            <p:cNvSpPr txBox="1"/>
            <p:nvPr/>
          </p:nvSpPr>
          <p:spPr>
            <a:xfrm>
              <a:off x="8858800" y="2895571"/>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d</a:t>
              </a:r>
              <a:endParaRPr lang="zh-CN" altLang="en-US" sz="2000" dirty="0">
                <a:latin typeface="Arial" panose="020B0604020202020204" pitchFamily="34" charset="0"/>
                <a:ea typeface="微软雅黑" panose="020B0503020204020204" pitchFamily="34" charset="-122"/>
              </a:endParaRPr>
            </a:p>
          </p:txBody>
        </p:sp>
        <p:sp>
          <p:nvSpPr>
            <p:cNvPr id="52" name="文本框 51"/>
            <p:cNvSpPr txBox="1"/>
            <p:nvPr/>
          </p:nvSpPr>
          <p:spPr>
            <a:xfrm>
              <a:off x="8177953" y="2152420"/>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g</a:t>
              </a:r>
              <a:endParaRPr lang="zh-CN" altLang="en-US" sz="2000" dirty="0">
                <a:latin typeface="Arial" panose="020B0604020202020204" pitchFamily="34" charset="0"/>
                <a:ea typeface="微软雅黑" panose="020B0503020204020204" pitchFamily="34" charset="-122"/>
              </a:endParaRPr>
            </a:p>
          </p:txBody>
        </p:sp>
        <p:sp>
          <p:nvSpPr>
            <p:cNvPr id="53" name="文本框 52"/>
            <p:cNvSpPr txBox="1"/>
            <p:nvPr/>
          </p:nvSpPr>
          <p:spPr>
            <a:xfrm>
              <a:off x="9147522" y="3061313"/>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c</a:t>
              </a:r>
              <a:endParaRPr lang="zh-CN" altLang="en-US" sz="2000" dirty="0">
                <a:latin typeface="Arial" panose="020B0604020202020204" pitchFamily="34" charset="0"/>
                <a:ea typeface="微软雅黑" panose="020B0503020204020204" pitchFamily="34" charset="-122"/>
              </a:endParaRPr>
            </a:p>
          </p:txBody>
        </p:sp>
        <p:sp>
          <p:nvSpPr>
            <p:cNvPr id="54" name="文本框 53"/>
            <p:cNvSpPr txBox="1"/>
            <p:nvPr/>
          </p:nvSpPr>
          <p:spPr>
            <a:xfrm>
              <a:off x="9441073" y="3246210"/>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b</a:t>
              </a:r>
              <a:endParaRPr lang="zh-CN" altLang="en-US" sz="2000" dirty="0">
                <a:latin typeface="Arial" panose="020B0604020202020204" pitchFamily="34" charset="0"/>
                <a:ea typeface="微软雅黑" panose="020B0503020204020204" pitchFamily="34" charset="-122"/>
              </a:endParaRPr>
            </a:p>
          </p:txBody>
        </p:sp>
        <p:sp>
          <p:nvSpPr>
            <p:cNvPr id="55" name="文本框 54"/>
            <p:cNvSpPr txBox="1"/>
            <p:nvPr/>
          </p:nvSpPr>
          <p:spPr>
            <a:xfrm>
              <a:off x="9827688" y="3315334"/>
              <a:ext cx="391444" cy="553998"/>
            </a:xfrm>
            <a:prstGeom prst="rect">
              <a:avLst/>
            </a:prstGeom>
            <a:noFill/>
          </p:spPr>
          <p:txBody>
            <a:bodyPr wrap="square" rtlCol="0">
              <a:spAutoFit/>
            </a:bodyPr>
            <a:lstStyle/>
            <a:p>
              <a:pPr>
                <a:lnSpc>
                  <a:spcPct val="150000"/>
                </a:lnSpc>
              </a:pPr>
              <a:r>
                <a:rPr lang="en-US" altLang="zh-CN" sz="2000" dirty="0">
                  <a:latin typeface="Arial" panose="020B0604020202020204" pitchFamily="34" charset="0"/>
                  <a:ea typeface="微软雅黑" panose="020B0503020204020204" pitchFamily="34" charset="-122"/>
                </a:rPr>
                <a:t>a</a:t>
              </a:r>
              <a:endParaRPr lang="zh-CN" altLang="en-US" sz="2000" dirty="0">
                <a:latin typeface="Arial" panose="020B0604020202020204" pitchFamily="34" charset="0"/>
                <a:ea typeface="微软雅黑" panose="020B0503020204020204" pitchFamily="34" charset="-122"/>
              </a:endParaRPr>
            </a:p>
          </p:txBody>
        </p:sp>
      </p:grpSp>
      <p:sp>
        <p:nvSpPr>
          <p:cNvPr id="10" name="文本框 9"/>
          <p:cNvSpPr txBox="1"/>
          <p:nvPr/>
        </p:nvSpPr>
        <p:spPr>
          <a:xfrm>
            <a:off x="8059585" y="2396251"/>
            <a:ext cx="968888" cy="553998"/>
          </a:xfrm>
          <a:prstGeom prst="rect">
            <a:avLst/>
          </a:prstGeom>
          <a:noFill/>
        </p:spPr>
        <p:txBody>
          <a:bodyPr wrap="square" rtlCol="0">
            <a:spAutoFit/>
          </a:bodyPr>
          <a:lstStyle/>
          <a:p>
            <a:pPr>
              <a:lnSpc>
                <a:spcPct val="150000"/>
              </a:lnSpc>
            </a:pPr>
            <a:r>
              <a:rPr lang="zh-CN" altLang="en-US" sz="2000" dirty="0">
                <a:latin typeface="Arial" panose="020B0604020202020204" pitchFamily="34" charset="0"/>
                <a:ea typeface="微软雅黑" panose="020B0503020204020204" pitchFamily="34" charset="-122"/>
              </a:rPr>
              <a:t>下排</a:t>
            </a:r>
          </a:p>
        </p:txBody>
      </p:sp>
      <p:sp>
        <p:nvSpPr>
          <p:cNvPr id="72" name="矩形 71"/>
          <p:cNvSpPr/>
          <p:nvPr/>
        </p:nvSpPr>
        <p:spPr>
          <a:xfrm>
            <a:off x="6188841" y="4673746"/>
            <a:ext cx="5109423" cy="1200329"/>
          </a:xfrm>
          <a:prstGeom prst="rect">
            <a:avLst/>
          </a:prstGeom>
        </p:spPr>
        <p:txBody>
          <a:bodyPr wrap="square">
            <a:spAutoFit/>
          </a:bodyPr>
          <a:lstStyle/>
          <a:p>
            <a:pPr>
              <a:lnSpc>
                <a:spcPct val="90000"/>
              </a:lnSpc>
            </a:pPr>
            <a:r>
              <a:rPr lang="en-US" altLang="zh-CN" sz="2000" dirty="0">
                <a:ea typeface="微软雅黑" panose="020B0503020204020204" pitchFamily="34" charset="-122"/>
              </a:rPr>
              <a:t>1.</a:t>
            </a:r>
            <a:r>
              <a:rPr lang="zh-CN" altLang="en-US" sz="2000" dirty="0">
                <a:ea typeface="微软雅黑" panose="020B0503020204020204" pitchFamily="34" charset="-122"/>
              </a:rPr>
              <a:t>中切牙：</a:t>
            </a:r>
            <a:r>
              <a:rPr lang="en-US" altLang="zh-CN" sz="2000" dirty="0">
                <a:ea typeface="微软雅黑" panose="020B0503020204020204" pitchFamily="34" charset="-122"/>
              </a:rPr>
              <a:t>6-7</a:t>
            </a:r>
            <a:r>
              <a:rPr lang="zh-CN" altLang="en-US" sz="2000" dirty="0">
                <a:ea typeface="微软雅黑" panose="020B0503020204020204" pitchFamily="34" charset="-122"/>
              </a:rPr>
              <a:t>岁  </a:t>
            </a:r>
            <a:r>
              <a:rPr lang="en-US" altLang="zh-CN" sz="2000" dirty="0">
                <a:ea typeface="微软雅黑" panose="020B0503020204020204" pitchFamily="34" charset="-122"/>
              </a:rPr>
              <a:t>2.</a:t>
            </a:r>
            <a:r>
              <a:rPr lang="zh-CN" altLang="en-US" sz="2000" dirty="0">
                <a:ea typeface="微软雅黑" panose="020B0503020204020204" pitchFamily="34" charset="-122"/>
              </a:rPr>
              <a:t>侧切牙：</a:t>
            </a:r>
            <a:r>
              <a:rPr lang="en-US" altLang="zh-CN" sz="2000" dirty="0">
                <a:ea typeface="微软雅黑" panose="020B0503020204020204" pitchFamily="34" charset="-122"/>
              </a:rPr>
              <a:t>7-8</a:t>
            </a:r>
            <a:r>
              <a:rPr lang="zh-CN" altLang="en-US" sz="2000" dirty="0">
                <a:ea typeface="微软雅黑" panose="020B0503020204020204" pitchFamily="34" charset="-122"/>
              </a:rPr>
              <a:t>岁</a:t>
            </a:r>
          </a:p>
          <a:p>
            <a:pPr>
              <a:lnSpc>
                <a:spcPct val="90000"/>
              </a:lnSpc>
            </a:pPr>
            <a:r>
              <a:rPr lang="en-US" altLang="zh-CN" sz="2000" dirty="0">
                <a:ea typeface="微软雅黑" panose="020B0503020204020204" pitchFamily="34" charset="-122"/>
              </a:rPr>
              <a:t>3.</a:t>
            </a:r>
            <a:r>
              <a:rPr lang="zh-CN" altLang="en-US" sz="2000" dirty="0">
                <a:ea typeface="微软雅黑" panose="020B0503020204020204" pitchFamily="34" charset="-122"/>
              </a:rPr>
              <a:t>尖牙</a:t>
            </a:r>
            <a:r>
              <a:rPr lang="en-US" altLang="zh-CN" sz="2000" dirty="0">
                <a:ea typeface="微软雅黑" panose="020B0503020204020204" pitchFamily="34" charset="-122"/>
              </a:rPr>
              <a:t>9-10</a:t>
            </a:r>
            <a:r>
              <a:rPr lang="zh-CN" altLang="en-US" sz="2000" dirty="0">
                <a:ea typeface="微软雅黑" panose="020B0503020204020204" pitchFamily="34" charset="-122"/>
              </a:rPr>
              <a:t>岁         </a:t>
            </a:r>
            <a:r>
              <a:rPr lang="en-US" altLang="zh-CN" sz="2000" dirty="0">
                <a:ea typeface="微软雅黑" panose="020B0503020204020204" pitchFamily="34" charset="-122"/>
              </a:rPr>
              <a:t>4.</a:t>
            </a:r>
            <a:r>
              <a:rPr lang="zh-CN" altLang="en-US" sz="2000" dirty="0">
                <a:ea typeface="微软雅黑" panose="020B0503020204020204" pitchFamily="34" charset="-122"/>
              </a:rPr>
              <a:t>第一双尖牙：</a:t>
            </a:r>
            <a:r>
              <a:rPr lang="en-US" altLang="zh-CN" sz="2000" dirty="0">
                <a:ea typeface="微软雅黑" panose="020B0503020204020204" pitchFamily="34" charset="-122"/>
              </a:rPr>
              <a:t>10-11</a:t>
            </a:r>
            <a:r>
              <a:rPr lang="zh-CN" altLang="en-US" sz="2000" dirty="0">
                <a:ea typeface="微软雅黑" panose="020B0503020204020204" pitchFamily="34" charset="-122"/>
              </a:rPr>
              <a:t>岁</a:t>
            </a:r>
          </a:p>
          <a:p>
            <a:pPr>
              <a:lnSpc>
                <a:spcPct val="90000"/>
              </a:lnSpc>
            </a:pPr>
            <a:r>
              <a:rPr lang="en-US" altLang="zh-CN" sz="2000" dirty="0">
                <a:ea typeface="微软雅黑" panose="020B0503020204020204" pitchFamily="34" charset="-122"/>
              </a:rPr>
              <a:t>5.</a:t>
            </a:r>
            <a:r>
              <a:rPr lang="zh-CN" altLang="en-US" sz="2000" dirty="0">
                <a:ea typeface="微软雅黑" panose="020B0503020204020204" pitchFamily="34" charset="-122"/>
              </a:rPr>
              <a:t>第二双尖牙：</a:t>
            </a:r>
            <a:r>
              <a:rPr lang="en-US" altLang="zh-CN" sz="2000" dirty="0">
                <a:ea typeface="微软雅黑" panose="020B0503020204020204" pitchFamily="34" charset="-122"/>
              </a:rPr>
              <a:t>11-12</a:t>
            </a:r>
            <a:r>
              <a:rPr lang="zh-CN" altLang="en-US" sz="2000" dirty="0">
                <a:ea typeface="微软雅黑" panose="020B0503020204020204" pitchFamily="34" charset="-122"/>
              </a:rPr>
              <a:t>岁   </a:t>
            </a:r>
            <a:r>
              <a:rPr lang="en-US" altLang="zh-CN" sz="2000" dirty="0">
                <a:ea typeface="微软雅黑" panose="020B0503020204020204" pitchFamily="34" charset="-122"/>
              </a:rPr>
              <a:t>6.</a:t>
            </a:r>
            <a:r>
              <a:rPr lang="zh-CN" altLang="en-US" sz="2000" dirty="0">
                <a:ea typeface="微软雅黑" panose="020B0503020204020204" pitchFamily="34" charset="-122"/>
              </a:rPr>
              <a:t>第一磨牙：</a:t>
            </a:r>
            <a:r>
              <a:rPr lang="en-US" altLang="zh-CN" sz="2000" dirty="0">
                <a:ea typeface="微软雅黑" panose="020B0503020204020204" pitchFamily="34" charset="-122"/>
              </a:rPr>
              <a:t>6-7</a:t>
            </a:r>
            <a:r>
              <a:rPr lang="zh-CN" altLang="en-US" sz="2000" dirty="0">
                <a:ea typeface="微软雅黑" panose="020B0503020204020204" pitchFamily="34" charset="-122"/>
              </a:rPr>
              <a:t>岁</a:t>
            </a:r>
            <a:endParaRPr lang="en-US" altLang="zh-CN" sz="2000" dirty="0">
              <a:ea typeface="微软雅黑" panose="020B0503020204020204" pitchFamily="34" charset="-122"/>
            </a:endParaRPr>
          </a:p>
          <a:p>
            <a:pPr>
              <a:lnSpc>
                <a:spcPct val="90000"/>
              </a:lnSpc>
            </a:pPr>
            <a:r>
              <a:rPr lang="en-US" altLang="zh-CN" sz="2000" dirty="0">
                <a:ea typeface="微软雅黑" panose="020B0503020204020204" pitchFamily="34" charset="-122"/>
              </a:rPr>
              <a:t>7.</a:t>
            </a:r>
            <a:r>
              <a:rPr lang="zh-CN" altLang="en-US" sz="2000" dirty="0">
                <a:ea typeface="微软雅黑" panose="020B0503020204020204" pitchFamily="34" charset="-122"/>
              </a:rPr>
              <a:t>第二磨牙：</a:t>
            </a:r>
            <a:r>
              <a:rPr lang="en-US" altLang="zh-CN" sz="2000" dirty="0">
                <a:ea typeface="微软雅黑" panose="020B0503020204020204" pitchFamily="34" charset="-122"/>
              </a:rPr>
              <a:t>11-13</a:t>
            </a:r>
            <a:r>
              <a:rPr lang="zh-CN" altLang="en-US" sz="2000" dirty="0">
                <a:ea typeface="微软雅黑" panose="020B0503020204020204" pitchFamily="34" charset="-122"/>
              </a:rPr>
              <a:t>岁       </a:t>
            </a:r>
            <a:r>
              <a:rPr lang="en-US" altLang="zh-CN" sz="2000" dirty="0">
                <a:ea typeface="微软雅黑" panose="020B0503020204020204" pitchFamily="34" charset="-122"/>
              </a:rPr>
              <a:t>8</a:t>
            </a:r>
            <a:r>
              <a:rPr lang="zh-CN" altLang="en-US" sz="2000" dirty="0">
                <a:ea typeface="微软雅黑" panose="020B0503020204020204" pitchFamily="34" charset="-122"/>
              </a:rPr>
              <a:t>：智齿：</a:t>
            </a:r>
            <a:r>
              <a:rPr lang="en-US" altLang="zh-CN" sz="2000" dirty="0">
                <a:ea typeface="微软雅黑" panose="020B0503020204020204" pitchFamily="34" charset="-122"/>
              </a:rPr>
              <a:t>17</a:t>
            </a:r>
            <a:r>
              <a:rPr lang="zh-CN" altLang="en-US" sz="2000" dirty="0">
                <a:ea typeface="微软雅黑" panose="020B0503020204020204" pitchFamily="34" charset="-122"/>
              </a:rPr>
              <a:t>岁以上</a:t>
            </a:r>
          </a:p>
        </p:txBody>
      </p:sp>
    </p:spTree>
    <p:extLst>
      <p:ext uri="{BB962C8B-B14F-4D97-AF65-F5344CB8AC3E}">
        <p14:creationId xmlns:p14="http://schemas.microsoft.com/office/powerpoint/2010/main" val="377206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00836" y="165917"/>
            <a:ext cx="2692237" cy="662659"/>
            <a:chOff x="3785129" y="2661039"/>
            <a:chExt cx="3831099" cy="942975"/>
          </a:xfrm>
        </p:grpSpPr>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55417" t="9181" b="12639"/>
            <a:stretch>
              <a:fillRect/>
            </a:stretch>
          </p:blipFill>
          <p:spPr>
            <a:xfrm>
              <a:off x="3785129" y="2661039"/>
              <a:ext cx="537747" cy="942975"/>
            </a:xfrm>
            <a:custGeom>
              <a:avLst/>
              <a:gdLst>
                <a:gd name="connsiteX0" fmla="*/ 0 w 3057525"/>
                <a:gd name="connsiteY0" fmla="*/ 0 h 5361568"/>
                <a:gd name="connsiteX1" fmla="*/ 3057525 w 3057525"/>
                <a:gd name="connsiteY1" fmla="*/ 0 h 5361568"/>
                <a:gd name="connsiteX2" fmla="*/ 3057525 w 3057525"/>
                <a:gd name="connsiteY2" fmla="*/ 5361568 h 5361568"/>
                <a:gd name="connsiteX3" fmla="*/ 0 w 3057525"/>
                <a:gd name="connsiteY3" fmla="*/ 5361568 h 5361568"/>
              </a:gdLst>
              <a:ahLst/>
              <a:cxnLst>
                <a:cxn ang="0">
                  <a:pos x="connsiteX0" y="connsiteY0"/>
                </a:cxn>
                <a:cxn ang="0">
                  <a:pos x="connsiteX1" y="connsiteY1"/>
                </a:cxn>
                <a:cxn ang="0">
                  <a:pos x="connsiteX2" y="connsiteY2"/>
                </a:cxn>
                <a:cxn ang="0">
                  <a:pos x="connsiteX3" y="connsiteY3"/>
                </a:cxn>
              </a:cxnLst>
              <a:rect l="l" t="t" r="r" b="b"/>
              <a:pathLst>
                <a:path w="3057525" h="5361568">
                  <a:moveTo>
                    <a:pt x="0" y="0"/>
                  </a:moveTo>
                  <a:lnTo>
                    <a:pt x="3057525" y="0"/>
                  </a:lnTo>
                  <a:lnTo>
                    <a:pt x="3057525" y="5361568"/>
                  </a:lnTo>
                  <a:lnTo>
                    <a:pt x="0" y="5361568"/>
                  </a:lnTo>
                  <a:close/>
                </a:path>
              </a:pathLst>
            </a:custGeom>
          </p:spPr>
        </p:pic>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rcRect l="1527" t="82733" r="6361" b="11705"/>
            <a:stretch>
              <a:fillRect/>
            </a:stretch>
          </p:blipFill>
          <p:spPr>
            <a:xfrm>
              <a:off x="4371968" y="3499715"/>
              <a:ext cx="3244260" cy="79194"/>
            </a:xfrm>
            <a:custGeom>
              <a:avLst/>
              <a:gdLst>
                <a:gd name="connsiteX0" fmla="*/ 0 w 3448056"/>
                <a:gd name="connsiteY0" fmla="*/ 0 h 208209"/>
                <a:gd name="connsiteX1" fmla="*/ 3448056 w 3448056"/>
                <a:gd name="connsiteY1" fmla="*/ 0 h 208209"/>
                <a:gd name="connsiteX2" fmla="*/ 3448056 w 3448056"/>
                <a:gd name="connsiteY2" fmla="*/ 208209 h 208209"/>
                <a:gd name="connsiteX3" fmla="*/ 0 w 3448056"/>
                <a:gd name="connsiteY3" fmla="*/ 208209 h 208209"/>
              </a:gdLst>
              <a:ahLst/>
              <a:cxnLst>
                <a:cxn ang="0">
                  <a:pos x="connsiteX0" y="connsiteY0"/>
                </a:cxn>
                <a:cxn ang="0">
                  <a:pos x="connsiteX1" y="connsiteY1"/>
                </a:cxn>
                <a:cxn ang="0">
                  <a:pos x="connsiteX2" y="connsiteY2"/>
                </a:cxn>
                <a:cxn ang="0">
                  <a:pos x="connsiteX3" y="connsiteY3"/>
                </a:cxn>
              </a:cxnLst>
              <a:rect l="l" t="t" r="r" b="b"/>
              <a:pathLst>
                <a:path w="3448056" h="208209">
                  <a:moveTo>
                    <a:pt x="0" y="0"/>
                  </a:moveTo>
                  <a:lnTo>
                    <a:pt x="3448056" y="0"/>
                  </a:lnTo>
                  <a:lnTo>
                    <a:pt x="3448056" y="208209"/>
                  </a:lnTo>
                  <a:lnTo>
                    <a:pt x="0" y="208209"/>
                  </a:lnTo>
                  <a:close/>
                </a:path>
              </a:pathLst>
            </a:custGeom>
          </p:spPr>
        </p:pic>
        <p:sp>
          <p:nvSpPr>
            <p:cNvPr id="22" name="文本框 21"/>
            <p:cNvSpPr txBox="1"/>
            <p:nvPr/>
          </p:nvSpPr>
          <p:spPr>
            <a:xfrm>
              <a:off x="4419479" y="2666153"/>
              <a:ext cx="3120550" cy="788349"/>
            </a:xfrm>
            <a:prstGeom prst="rect">
              <a:avLst/>
            </a:prstGeom>
            <a:noFill/>
          </p:spPr>
          <p:txBody>
            <a:bodyPr wrap="square" rtlCol="0">
              <a:spAutoFit/>
            </a:bodyPr>
            <a:lstStyle/>
            <a:p>
              <a:pPr algn="dist">
                <a:lnSpc>
                  <a:spcPct val="150000"/>
                </a:lnSpc>
              </a:pPr>
              <a:r>
                <a:rPr lang="zh-CN" altLang="en-US" sz="2000" b="1" dirty="0">
                  <a:latin typeface="微软雅黑" panose="020B0503020204020204" pitchFamily="34" charset="-122"/>
                  <a:ea typeface="微软雅黑" panose="020B0503020204020204" pitchFamily="34" charset="-122"/>
                </a:rPr>
                <a:t>学龄前换牙</a:t>
              </a:r>
            </a:p>
          </p:txBody>
        </p:sp>
      </p:grpSp>
      <p:sp>
        <p:nvSpPr>
          <p:cNvPr id="2" name="矩形 1"/>
          <p:cNvSpPr/>
          <p:nvPr/>
        </p:nvSpPr>
        <p:spPr>
          <a:xfrm>
            <a:off x="4950551" y="776112"/>
            <a:ext cx="6369090" cy="5632311"/>
          </a:xfrm>
          <a:prstGeom prst="rect">
            <a:avLst/>
          </a:prstGeom>
        </p:spPr>
        <p:txBody>
          <a:bodyPr wrap="square">
            <a:spAutoFit/>
          </a:bodyPr>
          <a:lstStyle/>
          <a:p>
            <a:pPr>
              <a:lnSpc>
                <a:spcPct val="150000"/>
              </a:lnSpc>
            </a:pPr>
            <a:r>
              <a:rPr lang="zh-CN" altLang="en-US" sz="2000" dirty="0">
                <a:ea typeface="微软雅黑" panose="020B0503020204020204" pitchFamily="34" charset="-122"/>
              </a:rPr>
              <a:t>第一颗乳牙的生理性脱落多数发生在</a:t>
            </a:r>
            <a:r>
              <a:rPr lang="en-US" altLang="zh-CN" sz="2000" dirty="0">
                <a:ea typeface="微软雅黑" panose="020B0503020204020204" pitchFamily="34" charset="-122"/>
              </a:rPr>
              <a:t>6</a:t>
            </a:r>
            <a:r>
              <a:rPr lang="zh-CN" altLang="en-US" sz="2000" dirty="0">
                <a:ea typeface="微软雅黑" panose="020B0503020204020204" pitchFamily="34" charset="-122"/>
              </a:rPr>
              <a:t>岁左右，但也有早在四岁多，或者迟至</a:t>
            </a:r>
            <a:r>
              <a:rPr lang="en-US" altLang="zh-CN" sz="2000" dirty="0">
                <a:ea typeface="微软雅黑" panose="020B0503020204020204" pitchFamily="34" charset="-122"/>
              </a:rPr>
              <a:t>7~8</a:t>
            </a:r>
            <a:r>
              <a:rPr lang="zh-CN" altLang="en-US" sz="2000" dirty="0">
                <a:ea typeface="微软雅黑" panose="020B0503020204020204" pitchFamily="34" charset="-122"/>
              </a:rPr>
              <a:t>岁的，不必担心。自然脱落的乳牙没有根，脱落面呈蚕食状，父母应该注意观察，不要跟乳牙牙根相混。</a:t>
            </a:r>
          </a:p>
          <a:p>
            <a:pPr>
              <a:lnSpc>
                <a:spcPct val="150000"/>
              </a:lnSpc>
            </a:pPr>
            <a:endParaRPr lang="zh-CN" altLang="en-US" sz="2000" dirty="0">
              <a:ea typeface="微软雅黑" panose="020B0503020204020204" pitchFamily="34" charset="-122"/>
            </a:endParaRPr>
          </a:p>
          <a:p>
            <a:pPr>
              <a:lnSpc>
                <a:spcPct val="150000"/>
              </a:lnSpc>
            </a:pPr>
            <a:r>
              <a:rPr lang="zh-CN" altLang="en-US" sz="2000" dirty="0">
                <a:ea typeface="微软雅黑" panose="020B0503020204020204" pitchFamily="34" charset="-122"/>
              </a:rPr>
              <a:t>宝宝最先长出来的恒牙到底是哪颗，有两种不同情况，一种是通常</a:t>
            </a:r>
            <a:r>
              <a:rPr lang="en-US" altLang="zh-CN" sz="2000" dirty="0">
                <a:ea typeface="微软雅黑" panose="020B0503020204020204" pitchFamily="34" charset="-122"/>
              </a:rPr>
              <a:t>6</a:t>
            </a:r>
            <a:r>
              <a:rPr lang="zh-CN" altLang="en-US" sz="2000" dirty="0">
                <a:ea typeface="微软雅黑" panose="020B0503020204020204" pitchFamily="34" charset="-122"/>
              </a:rPr>
              <a:t>岁左右长出的第一颗恒磨牙，是紧靠最后一个乳磨牙长出来的，叫做六龄牙。比下中切牙的萌出稍早或同时。另一种情况是宝宝先换的是下排正中间的两颗门牙。每个宝宝可能会有不同。然后，宝宝</a:t>
            </a:r>
            <a:r>
              <a:rPr lang="en-US" altLang="zh-CN" sz="2000" dirty="0">
                <a:ea typeface="微软雅黑" panose="020B0503020204020204" pitchFamily="34" charset="-122"/>
              </a:rPr>
              <a:t>7~8</a:t>
            </a:r>
            <a:r>
              <a:rPr lang="zh-CN" altLang="en-US" sz="2000" dirty="0">
                <a:ea typeface="微软雅黑" panose="020B0503020204020204" pitchFamily="34" charset="-122"/>
              </a:rPr>
              <a:t>岁时长上中切牙和下侧切牙，</a:t>
            </a:r>
            <a:r>
              <a:rPr lang="en-US" altLang="zh-CN" sz="2000" dirty="0">
                <a:ea typeface="微软雅黑" panose="020B0503020204020204" pitchFamily="34" charset="-122"/>
              </a:rPr>
              <a:t>8~9</a:t>
            </a:r>
            <a:r>
              <a:rPr lang="zh-CN" altLang="en-US" sz="2000" dirty="0">
                <a:ea typeface="微软雅黑" panose="020B0503020204020204" pitchFamily="34" charset="-122"/>
              </a:rPr>
              <a:t>岁时长上侧切牙，</a:t>
            </a:r>
            <a:r>
              <a:rPr lang="en-US" altLang="zh-CN" sz="2000" dirty="0">
                <a:ea typeface="微软雅黑" panose="020B0503020204020204" pitchFamily="34" charset="-122"/>
              </a:rPr>
              <a:t>9~12</a:t>
            </a:r>
            <a:r>
              <a:rPr lang="zh-CN" altLang="en-US" sz="2000" dirty="0">
                <a:ea typeface="微软雅黑" panose="020B0503020204020204" pitchFamily="34" charset="-122"/>
              </a:rPr>
              <a:t>岁长第一，二双尖牙，</a:t>
            </a:r>
            <a:r>
              <a:rPr lang="en-US" altLang="zh-CN" sz="2000" dirty="0">
                <a:ea typeface="微软雅黑" panose="020B0503020204020204" pitchFamily="34" charset="-122"/>
              </a:rPr>
              <a:t>10~12</a:t>
            </a:r>
            <a:r>
              <a:rPr lang="zh-CN" altLang="en-US" sz="2000" dirty="0">
                <a:ea typeface="微软雅黑" panose="020B0503020204020204" pitchFamily="34" charset="-122"/>
              </a:rPr>
              <a:t>岁长恒尖牙。</a:t>
            </a: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82" y="1556847"/>
            <a:ext cx="4245089" cy="3590925"/>
          </a:xfrm>
          <a:prstGeom prst="rect">
            <a:avLst/>
          </a:prstGeom>
        </p:spPr>
      </p:pic>
    </p:spTree>
    <p:extLst>
      <p:ext uri="{BB962C8B-B14F-4D97-AF65-F5344CB8AC3E}">
        <p14:creationId xmlns:p14="http://schemas.microsoft.com/office/powerpoint/2010/main" val="381791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000120140530A58PPBG">
  <a:themeElements>
    <a:clrScheme name="自定义 232">
      <a:dk1>
        <a:srgbClr val="5F5F5F"/>
      </a:dk1>
      <a:lt1>
        <a:srgbClr val="FFFFFF"/>
      </a:lt1>
      <a:dk2>
        <a:srgbClr val="FFFFFF"/>
      </a:dk2>
      <a:lt2>
        <a:srgbClr val="4D4D4D"/>
      </a:lt2>
      <a:accent1>
        <a:srgbClr val="046FB6"/>
      </a:accent1>
      <a:accent2>
        <a:srgbClr val="22B1DE"/>
      </a:accent2>
      <a:accent3>
        <a:srgbClr val="7B93D7"/>
      </a:accent3>
      <a:accent4>
        <a:srgbClr val="5D76BA"/>
      </a:accent4>
      <a:accent5>
        <a:srgbClr val="3DBFD1"/>
      </a:accent5>
      <a:accent6>
        <a:srgbClr val="FFC000"/>
      </a:accent6>
      <a:hlink>
        <a:srgbClr val="00B0F0"/>
      </a:hlink>
      <a:folHlink>
        <a:srgbClr val="AFB2B4"/>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A000120140530A58KPBG</Template>
  <TotalTime>135</TotalTime>
  <Words>3820</Words>
  <Application>Microsoft Office PowerPoint</Application>
  <PresentationFormat>宽屏</PresentationFormat>
  <Paragraphs>200</Paragraphs>
  <Slides>38</Slides>
  <Notes>0</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38</vt:i4>
      </vt:variant>
    </vt:vector>
  </HeadingPairs>
  <TitlesOfParts>
    <vt:vector size="48" baseType="lpstr">
      <vt:lpstr>宋体</vt:lpstr>
      <vt:lpstr>微软雅黑</vt:lpstr>
      <vt:lpstr>幼圆</vt:lpstr>
      <vt:lpstr>Arial</vt:lpstr>
      <vt:lpstr>Bahnschrift SemiLight</vt:lpstr>
      <vt:lpstr>Baskerville Old Face</vt:lpstr>
      <vt:lpstr>Calibri</vt:lpstr>
      <vt:lpstr>Impact</vt:lpstr>
      <vt:lpstr>Wingdings</vt:lpstr>
      <vt:lpstr>A000120140530A58PPBG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Windows 用户</cp:lastModifiedBy>
  <cp:revision>21</cp:revision>
  <dcterms:created xsi:type="dcterms:W3CDTF">2020-08-02T13:50:00Z</dcterms:created>
  <dcterms:modified xsi:type="dcterms:W3CDTF">2021-02-01T06:27:42Z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