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5" r:id="rId7"/>
    <p:sldId id="259" r:id="rId8"/>
    <p:sldId id="269" r:id="rId9"/>
    <p:sldId id="270" r:id="rId10"/>
    <p:sldId id="271" r:id="rId11"/>
    <p:sldId id="260" r:id="rId12"/>
    <p:sldId id="273" r:id="rId13"/>
    <p:sldId id="274" r:id="rId14"/>
    <p:sldId id="275" r:id="rId15"/>
    <p:sldId id="261" r:id="rId16"/>
    <p:sldId id="277" r:id="rId17"/>
    <p:sldId id="27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9D8"/>
    <a:srgbClr val="FD4E03"/>
    <a:srgbClr val="FE9D27"/>
    <a:srgbClr val="0B67D7"/>
    <a:srgbClr val="FE9E26"/>
    <a:srgbClr val="FE9D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A143A-2B1A-42CC-8F1A-0D784641146F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D5F9-F2F8-4407-BC0C-AC74F94AA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96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97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31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5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76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2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7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7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38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2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4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01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0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4EAD8-D9E1-4659-81E3-BEFD91163E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5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9" b="10139"/>
          <a:stretch/>
        </p:blipFill>
        <p:spPr>
          <a:xfrm rot="16200000">
            <a:off x="2664286" y="-2664286"/>
            <a:ext cx="6863430" cy="12191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99" t="344" b="43359"/>
          <a:stretch/>
        </p:blipFill>
        <p:spPr>
          <a:xfrm rot="16200000">
            <a:off x="2566998" y="-2567001"/>
            <a:ext cx="2452915" cy="75869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 t="-186" r="59523" b="18914"/>
          <a:stretch/>
        </p:blipFill>
        <p:spPr>
          <a:xfrm rot="16200000">
            <a:off x="3275391" y="312649"/>
            <a:ext cx="3275389" cy="9826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 t="41770" r="59523" b="18915"/>
          <a:stretch/>
        </p:blipFill>
        <p:spPr>
          <a:xfrm rot="10800000">
            <a:off x="10144665" y="1528220"/>
            <a:ext cx="2047336" cy="29712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5" t="5291" r="9048" b="71005"/>
          <a:stretch/>
        </p:blipFill>
        <p:spPr>
          <a:xfrm>
            <a:off x="1093515" y="725714"/>
            <a:ext cx="10603309" cy="5624289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899885" y="827314"/>
            <a:ext cx="10232569" cy="4934859"/>
          </a:xfrm>
          <a:prstGeom prst="roundRect">
            <a:avLst>
              <a:gd name="adj" fmla="val 6229"/>
            </a:avLst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89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5" t="5291" r="9048" b="71005"/>
          <a:stretch/>
        </p:blipFill>
        <p:spPr>
          <a:xfrm>
            <a:off x="1093515" y="725714"/>
            <a:ext cx="10603309" cy="562428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99885" y="827314"/>
            <a:ext cx="10232569" cy="4934859"/>
          </a:xfrm>
          <a:prstGeom prst="roundRect">
            <a:avLst>
              <a:gd name="adj" fmla="val 6229"/>
            </a:avLst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4" t="57566" r="15216" b="4762"/>
          <a:stretch/>
        </p:blipFill>
        <p:spPr>
          <a:xfrm>
            <a:off x="1218687" y="1719942"/>
            <a:ext cx="4308154" cy="33781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20471" y="2933869"/>
            <a:ext cx="5181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spc="300" dirty="0">
                <a:ln w="13462">
                  <a:noFill/>
                  <a:prstDash val="solid"/>
                </a:ln>
                <a:solidFill>
                  <a:srgbClr val="4AA9D8"/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牙医</a:t>
            </a:r>
            <a:r>
              <a:rPr lang="zh-CN" altLang="en-US" sz="6000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口腔健康</a:t>
            </a:r>
            <a:endParaRPr lang="en-US" altLang="zh-CN" sz="6000" b="1" spc="300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76200" dir="1980000" algn="bl" rotWithShape="0">
                  <a:srgbClr val="FE9E26">
                    <a:alpha val="12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29810" y="2641600"/>
            <a:ext cx="48133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29810" y="4241800"/>
            <a:ext cx="48133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40911" y="2110990"/>
            <a:ext cx="313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小</a:t>
            </a:r>
            <a:r>
              <a:rPr lang="en-US" altLang="zh-CN" sz="2400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1</a:t>
            </a:r>
            <a:r>
              <a:rPr lang="zh-CN" altLang="en-US" sz="2400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猫</a:t>
            </a:r>
            <a:r>
              <a:rPr lang="en-US" altLang="zh-CN" sz="2400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XX</a:t>
            </a:r>
            <a:r>
              <a:rPr lang="zh-CN" altLang="en-US" sz="2400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口腔医院</a:t>
            </a:r>
            <a:endParaRPr lang="en-US" altLang="zh-CN" sz="2400" b="1" spc="300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76200" dir="1980000" algn="bl" rotWithShape="0">
                  <a:srgbClr val="FE9E26">
                    <a:alpha val="12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18343" y="4443187"/>
            <a:ext cx="241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汇报人：小</a:t>
            </a:r>
            <a:r>
              <a:rPr lang="en-US" altLang="zh-CN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1</a:t>
            </a:r>
            <a:r>
              <a:rPr lang="zh-CN" altLang="en-US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猫</a:t>
            </a:r>
            <a:endParaRPr lang="en-US" altLang="zh-CN" b="1" spc="300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76200" dir="1980000" algn="bl" rotWithShape="0">
                  <a:srgbClr val="FE9E26">
                    <a:alpha val="12000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27962" y="4443187"/>
            <a:ext cx="241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时间：</a:t>
            </a:r>
            <a:r>
              <a:rPr lang="en-US" altLang="zh-CN" b="1" spc="3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2030.07</a:t>
            </a:r>
          </a:p>
        </p:txBody>
      </p:sp>
      <p:pic>
        <p:nvPicPr>
          <p:cNvPr id="19" name="轻松温暖感人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285" y="-859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671ADC2-5ABC-4A91-968B-70A93B3D9C57}"/>
              </a:ext>
            </a:extLst>
          </p:cNvPr>
          <p:cNvSpPr/>
          <p:nvPr/>
        </p:nvSpPr>
        <p:spPr>
          <a:xfrm>
            <a:off x="1676192" y="2889608"/>
            <a:ext cx="46738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包括智齿冠周炎、颌面部间隙感染、颌骨骨髓炎等。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07B949-1F24-4761-B6B7-AA4E960B7D24}"/>
              </a:ext>
            </a:extLst>
          </p:cNvPr>
          <p:cNvSpPr/>
          <p:nvPr/>
        </p:nvSpPr>
        <p:spPr>
          <a:xfrm>
            <a:off x="1676193" y="4521520"/>
            <a:ext cx="405150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如牙及牙槽骨损伤、颌骨骨折等。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常见疾病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676194" y="2296276"/>
            <a:ext cx="2518638" cy="492155"/>
          </a:xfrm>
          <a:prstGeom prst="rect">
            <a:avLst/>
          </a:prstGeom>
          <a:solidFill>
            <a:srgbClr val="4AA9D8"/>
          </a:solidFill>
          <a:ln>
            <a:solidFill>
              <a:srgbClr val="4A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76194" y="2354122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口腔颌面部炎症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5741" r="6482" b="9629"/>
          <a:stretch/>
        </p:blipFill>
        <p:spPr>
          <a:xfrm>
            <a:off x="6553200" y="1995197"/>
            <a:ext cx="4240811" cy="319663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76194" y="3971359"/>
            <a:ext cx="2518638" cy="492155"/>
          </a:xfrm>
          <a:prstGeom prst="rect">
            <a:avLst/>
          </a:prstGeom>
          <a:solidFill>
            <a:srgbClr val="4AA9D8"/>
          </a:solidFill>
          <a:ln>
            <a:solidFill>
              <a:srgbClr val="4A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76194" y="4029205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口腔颌面部外伤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14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12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654572"/>
            <a:ext cx="4127500" cy="34206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699888" y="2428340"/>
            <a:ext cx="32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03</a:t>
            </a:r>
            <a:endParaRPr lang="zh-CN" altLang="en-US" sz="5400" spc="3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317443" y="3491904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护理知识</a:t>
            </a:r>
          </a:p>
        </p:txBody>
      </p:sp>
    </p:spTree>
    <p:extLst>
      <p:ext uri="{BB962C8B-B14F-4D97-AF65-F5344CB8AC3E}">
        <p14:creationId xmlns:p14="http://schemas.microsoft.com/office/powerpoint/2010/main" val="184464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4A5B9FB-7CE6-4756-8FD6-05EE15F4F76C}"/>
              </a:ext>
            </a:extLst>
          </p:cNvPr>
          <p:cNvSpPr/>
          <p:nvPr/>
        </p:nvSpPr>
        <p:spPr>
          <a:xfrm>
            <a:off x="5657851" y="2988892"/>
            <a:ext cx="47434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dobe Arabic" panose="020F0502020204030204"/>
                <a:ea typeface="微软雅黑"/>
                <a:cs typeface="+mn-ea"/>
                <a:sym typeface="+mn-lt"/>
              </a:rPr>
              <a:t>刷牙的最好时间是进食后的半小时内。如果有可能，尽量在三餐后立即刷牙。这样，不仅可以使口气清新，还可以防止食物残渣为牙齿表面的细菌提供营养。每次刷牙时间控制在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dobe Arabic" panose="020F0502020204030204"/>
                <a:ea typeface="微软雅黑"/>
                <a:cs typeface="+mn-ea"/>
                <a:sym typeface="+mn-lt"/>
              </a:rPr>
              <a:t>2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dobe Arabic" panose="020F0502020204030204"/>
                <a:ea typeface="微软雅黑"/>
                <a:cs typeface="+mn-ea"/>
                <a:sym typeface="+mn-lt"/>
              </a:rPr>
              <a:t>分钟，上下刷牙方式保护牙龈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护理知识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657850" y="2192170"/>
            <a:ext cx="4386017" cy="711244"/>
            <a:chOff x="5657850" y="2192170"/>
            <a:chExt cx="4386017" cy="71124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09" b="46637"/>
            <a:stretch/>
          </p:blipFill>
          <p:spPr>
            <a:xfrm>
              <a:off x="5657850" y="2192170"/>
              <a:ext cx="952500" cy="711244"/>
            </a:xfrm>
            <a:prstGeom prst="rect">
              <a:avLst/>
            </a:prstGeom>
          </p:spPr>
        </p:pic>
        <p:sp>
          <p:nvSpPr>
            <p:cNvPr id="12" name="五边形 11"/>
            <p:cNvSpPr/>
            <p:nvPr/>
          </p:nvSpPr>
          <p:spPr>
            <a:xfrm>
              <a:off x="6729167" y="2297949"/>
              <a:ext cx="3314700" cy="571066"/>
            </a:xfrm>
            <a:prstGeom prst="homePlate">
              <a:avLst>
                <a:gd name="adj" fmla="val 37501"/>
              </a:avLst>
            </a:prstGeom>
            <a:solidFill>
              <a:srgbClr val="4AA9D8"/>
            </a:solidFill>
            <a:ln>
              <a:solidFill>
                <a:srgbClr val="4AA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912489" y="2383427"/>
              <a:ext cx="28520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首先是每天的刷牙</a:t>
              </a:r>
              <a:endParaRPr lang="en-US" altLang="zh-CN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782392"/>
            <a:ext cx="3869108" cy="38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护理知识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97" y="1968500"/>
            <a:ext cx="3480140" cy="340359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4A5B9FB-7CE6-4756-8FD6-05EE15F4F76C}"/>
              </a:ext>
            </a:extLst>
          </p:cNvPr>
          <p:cNvSpPr/>
          <p:nvPr/>
        </p:nvSpPr>
        <p:spPr>
          <a:xfrm>
            <a:off x="1721895" y="2988892"/>
            <a:ext cx="501139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牙缝间的食物残渣通过刷牙很难清除，会导致有害物质在牙缝深层的积存和腐败。口气的产生于此关系明显。因此，刷牙后使用牙线可以彻底清洁牙齿。对于舌苔的卫生要特别注意。舌苔不能过度刷洗。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82397" y="2192170"/>
            <a:ext cx="5270500" cy="711244"/>
            <a:chOff x="1582397" y="2192170"/>
            <a:chExt cx="5270500" cy="7112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09" b="46637"/>
            <a:stretch/>
          </p:blipFill>
          <p:spPr>
            <a:xfrm>
              <a:off x="1582397" y="2192170"/>
              <a:ext cx="952500" cy="711244"/>
            </a:xfrm>
            <a:prstGeom prst="rect">
              <a:avLst/>
            </a:prstGeom>
          </p:spPr>
        </p:pic>
        <p:sp>
          <p:nvSpPr>
            <p:cNvPr id="11" name="五边形 10"/>
            <p:cNvSpPr/>
            <p:nvPr/>
          </p:nvSpPr>
          <p:spPr>
            <a:xfrm>
              <a:off x="2653714" y="2297949"/>
              <a:ext cx="4199183" cy="571066"/>
            </a:xfrm>
            <a:prstGeom prst="homePlate">
              <a:avLst>
                <a:gd name="adj" fmla="val 37501"/>
              </a:avLst>
            </a:prstGeom>
            <a:solidFill>
              <a:srgbClr val="4AA9D8"/>
            </a:solidFill>
            <a:ln>
              <a:solidFill>
                <a:srgbClr val="4AA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714243" y="2383427"/>
              <a:ext cx="40190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刷牙后配合使用牙线与舌苔刷</a:t>
              </a:r>
              <a:endPara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7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FA54FB8-909F-45B3-8215-2BA5C547ADBE}"/>
              </a:ext>
            </a:extLst>
          </p:cNvPr>
          <p:cNvSpPr/>
          <p:nvPr/>
        </p:nvSpPr>
        <p:spPr>
          <a:xfrm>
            <a:off x="5581651" y="3344492"/>
            <a:ext cx="45148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口腔医生建议每半年或一年需要洁牙一次。并作全面口腔检查。这样可以使口腔问题消灭在萌芽状态，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护理知识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581650" y="2547770"/>
            <a:ext cx="4386017" cy="711244"/>
            <a:chOff x="5581650" y="2547770"/>
            <a:chExt cx="4386017" cy="7112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09" b="46637"/>
            <a:stretch/>
          </p:blipFill>
          <p:spPr>
            <a:xfrm>
              <a:off x="5581650" y="2547770"/>
              <a:ext cx="952500" cy="711244"/>
            </a:xfrm>
            <a:prstGeom prst="rect">
              <a:avLst/>
            </a:prstGeom>
          </p:spPr>
        </p:pic>
        <p:sp>
          <p:nvSpPr>
            <p:cNvPr id="12" name="五边形 11"/>
            <p:cNvSpPr/>
            <p:nvPr/>
          </p:nvSpPr>
          <p:spPr>
            <a:xfrm>
              <a:off x="6652967" y="2653549"/>
              <a:ext cx="3314700" cy="571066"/>
            </a:xfrm>
            <a:prstGeom prst="homePlate">
              <a:avLst>
                <a:gd name="adj" fmla="val 37501"/>
              </a:avLst>
            </a:prstGeom>
            <a:solidFill>
              <a:srgbClr val="4AA9D8"/>
            </a:solidFill>
            <a:ln>
              <a:solidFill>
                <a:srgbClr val="4AA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77DD1A1-B027-4DF0-A535-7D686FA9BF5E}"/>
                </a:ext>
              </a:extLst>
            </p:cNvPr>
            <p:cNvSpPr/>
            <p:nvPr/>
          </p:nvSpPr>
          <p:spPr>
            <a:xfrm>
              <a:off x="6717573" y="2739027"/>
              <a:ext cx="31854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定期口腔检查与洁牙</a:t>
              </a:r>
              <a:endParaRPr lang="en-US" altLang="zh-CN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78" y="2204914"/>
            <a:ext cx="3321528" cy="30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654572"/>
            <a:ext cx="4127500" cy="34206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699888" y="2428340"/>
            <a:ext cx="32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04</a:t>
            </a:r>
            <a:endParaRPr lang="zh-CN" altLang="en-US" sz="5400" spc="3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317443" y="3491904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护理误区</a:t>
            </a:r>
          </a:p>
        </p:txBody>
      </p:sp>
    </p:spTree>
    <p:extLst>
      <p:ext uri="{BB962C8B-B14F-4D97-AF65-F5344CB8AC3E}">
        <p14:creationId xmlns:p14="http://schemas.microsoft.com/office/powerpoint/2010/main" val="399120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CF79AE8-99F9-4FF3-84F1-AE2AFA88246D}"/>
              </a:ext>
            </a:extLst>
          </p:cNvPr>
          <p:cNvSpPr/>
          <p:nvPr/>
        </p:nvSpPr>
        <p:spPr>
          <a:xfrm>
            <a:off x="1334111" y="2706489"/>
            <a:ext cx="598139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dobe Arabic" panose="020F0502020204030204"/>
                <a:ea typeface="微软雅黑"/>
                <a:cs typeface="+mn-ea"/>
                <a:sym typeface="+mn-lt"/>
              </a:rPr>
              <a:t>牙结石是造成牙周病的主要因素，而“洗牙”是去除牙结石的重要方法之一。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护理误区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334111" y="3553790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不过，洗牙并非人人必需。根据临床观察，由于每个人的饮食习惯、卫生保健习惯不同，口腔健康状况也存在着明显的差异，牙结石的沉积情况也不能单纯用固定的时间周期来判定。临床上经常见到有的人几年不洗牙，牙周很干净，有的人刚刚洗牙半年左右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393519" y="1970063"/>
            <a:ext cx="3930892" cy="617138"/>
            <a:chOff x="1393519" y="1970063"/>
            <a:chExt cx="3930892" cy="617138"/>
          </a:xfrm>
        </p:grpSpPr>
        <p:sp>
          <p:nvSpPr>
            <p:cNvPr id="9" name="圆角矩形 8"/>
            <p:cNvSpPr/>
            <p:nvPr/>
          </p:nvSpPr>
          <p:spPr>
            <a:xfrm>
              <a:off x="1692211" y="1970063"/>
              <a:ext cx="3632200" cy="617138"/>
            </a:xfrm>
            <a:prstGeom prst="roundRect">
              <a:avLst>
                <a:gd name="adj" fmla="val 19131"/>
              </a:avLst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55488" y="2080593"/>
              <a:ext cx="2249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人人都爱去洗牙</a:t>
              </a:r>
            </a:p>
          </p:txBody>
        </p:sp>
        <p:sp>
          <p:nvSpPr>
            <p:cNvPr id="11" name="五边形 10"/>
            <p:cNvSpPr/>
            <p:nvPr/>
          </p:nvSpPr>
          <p:spPr>
            <a:xfrm>
              <a:off x="1393519" y="1970063"/>
              <a:ext cx="1275979" cy="617138"/>
            </a:xfrm>
            <a:prstGeom prst="homePlate">
              <a:avLst/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31273" y="2089351"/>
              <a:ext cx="1271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误区一</a:t>
              </a:r>
              <a:endParaRPr lang="zh-CN" altLang="en-US" sz="2000" dirty="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1298" r="18704" b="32012"/>
          <a:stretch/>
        </p:blipFill>
        <p:spPr>
          <a:xfrm>
            <a:off x="7315504" y="2089351"/>
            <a:ext cx="3635681" cy="31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B16F0EA-A284-465E-847F-084D565CE3CE}"/>
              </a:ext>
            </a:extLst>
          </p:cNvPr>
          <p:cNvSpPr/>
          <p:nvPr/>
        </p:nvSpPr>
        <p:spPr>
          <a:xfrm>
            <a:off x="1331076" y="2526396"/>
            <a:ext cx="951472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牙齿出现问题，尽早尽可能的治疗和保留牙齿是基本原则，但是，有些人在牙周病呈进行性破坏达到拔牙适应证的情况下，仍坚持保留牙齿是不利于牙周口腔健康的，尽早拔牙反而有利于口腔健康的恢复。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护理误区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393519" y="1887710"/>
            <a:ext cx="3930892" cy="617138"/>
            <a:chOff x="1393519" y="1887710"/>
            <a:chExt cx="3930892" cy="617138"/>
          </a:xfrm>
        </p:grpSpPr>
        <p:sp>
          <p:nvSpPr>
            <p:cNvPr id="8" name="圆角矩形 7"/>
            <p:cNvSpPr/>
            <p:nvPr/>
          </p:nvSpPr>
          <p:spPr>
            <a:xfrm>
              <a:off x="1692211" y="1887710"/>
              <a:ext cx="3632200" cy="617138"/>
            </a:xfrm>
            <a:prstGeom prst="roundRect">
              <a:avLst>
                <a:gd name="adj" fmla="val 19131"/>
              </a:avLst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03097" y="1996224"/>
              <a:ext cx="25442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能不拔牙坚决不拔</a:t>
              </a:r>
            </a:p>
          </p:txBody>
        </p:sp>
        <p:sp>
          <p:nvSpPr>
            <p:cNvPr id="11" name="五边形 10"/>
            <p:cNvSpPr/>
            <p:nvPr/>
          </p:nvSpPr>
          <p:spPr>
            <a:xfrm>
              <a:off x="1393519" y="1887710"/>
              <a:ext cx="1275979" cy="617138"/>
            </a:xfrm>
            <a:prstGeom prst="homePlate">
              <a:avLst/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31273" y="2006998"/>
              <a:ext cx="1271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误区二</a:t>
              </a:r>
              <a:endParaRPr lang="zh-CN" altLang="en-US" sz="20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93519" y="3833704"/>
            <a:ext cx="3930892" cy="617138"/>
            <a:chOff x="1393519" y="3833704"/>
            <a:chExt cx="3930892" cy="617138"/>
          </a:xfrm>
        </p:grpSpPr>
        <p:sp>
          <p:nvSpPr>
            <p:cNvPr id="15" name="圆角矩形 14"/>
            <p:cNvSpPr/>
            <p:nvPr/>
          </p:nvSpPr>
          <p:spPr>
            <a:xfrm>
              <a:off x="1692211" y="3833704"/>
              <a:ext cx="3632200" cy="617138"/>
            </a:xfrm>
            <a:prstGeom prst="roundRect">
              <a:avLst>
                <a:gd name="adj" fmla="val 19131"/>
              </a:avLst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740851" y="3952992"/>
              <a:ext cx="2249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漱口水代替刷牙</a:t>
              </a:r>
            </a:p>
          </p:txBody>
        </p:sp>
        <p:sp>
          <p:nvSpPr>
            <p:cNvPr id="17" name="五边形 16"/>
            <p:cNvSpPr/>
            <p:nvPr/>
          </p:nvSpPr>
          <p:spPr>
            <a:xfrm>
              <a:off x="1393519" y="3833704"/>
              <a:ext cx="1275979" cy="617138"/>
            </a:xfrm>
            <a:prstGeom prst="homePlate">
              <a:avLst/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431273" y="3952992"/>
              <a:ext cx="1271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误区三</a:t>
              </a:r>
              <a:endParaRPr lang="zh-CN" altLang="en-US" sz="20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1331076" y="4450842"/>
            <a:ext cx="951472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口腔疾病的高发和不正确的牙齿护理清洁习惯有很大关系。现在很多人喜欢常用漱口水代替牙膏来清洁口腔，漱口水虽然具有抑菌杀菌功能，单纯使用漱口水只能去除浮在牙齿表面的食物残渣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9"/>
          <a:stretch/>
        </p:blipFill>
        <p:spPr>
          <a:xfrm>
            <a:off x="6715255" y="3441593"/>
            <a:ext cx="2924045" cy="10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7C2D2BD-BFE6-4AFB-83D6-8F95C5B77150}"/>
              </a:ext>
            </a:extLst>
          </p:cNvPr>
          <p:cNvSpPr/>
          <p:nvPr/>
        </p:nvSpPr>
        <p:spPr>
          <a:xfrm>
            <a:off x="799473" y="6045077"/>
            <a:ext cx="811147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Arabic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护理误区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317319" y="2040110"/>
            <a:ext cx="4176812" cy="617138"/>
            <a:chOff x="1317319" y="2040110"/>
            <a:chExt cx="4176812" cy="617138"/>
          </a:xfrm>
        </p:grpSpPr>
        <p:sp>
          <p:nvSpPr>
            <p:cNvPr id="19" name="圆角矩形 18"/>
            <p:cNvSpPr/>
            <p:nvPr/>
          </p:nvSpPr>
          <p:spPr>
            <a:xfrm>
              <a:off x="1616010" y="2040110"/>
              <a:ext cx="3878121" cy="617138"/>
            </a:xfrm>
            <a:prstGeom prst="roundRect">
              <a:avLst>
                <a:gd name="adj" fmla="val 19131"/>
              </a:avLst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626897" y="2148624"/>
              <a:ext cx="28392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常用药物牙膏效果佳</a:t>
              </a: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1317319" y="2040110"/>
              <a:ext cx="1275979" cy="617138"/>
            </a:xfrm>
            <a:prstGeom prst="homePlate">
              <a:avLst/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55073" y="2159398"/>
              <a:ext cx="1271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误区四</a:t>
              </a:r>
              <a:endParaRPr lang="zh-CN" altLang="en-US" sz="20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17318" y="3726295"/>
            <a:ext cx="3558912" cy="617138"/>
            <a:chOff x="1317318" y="3726295"/>
            <a:chExt cx="3558912" cy="617138"/>
          </a:xfrm>
        </p:grpSpPr>
        <p:sp>
          <p:nvSpPr>
            <p:cNvPr id="23" name="圆角矩形 22"/>
            <p:cNvSpPr/>
            <p:nvPr/>
          </p:nvSpPr>
          <p:spPr>
            <a:xfrm>
              <a:off x="1616010" y="3726295"/>
              <a:ext cx="3260220" cy="617138"/>
            </a:xfrm>
            <a:prstGeom prst="roundRect">
              <a:avLst>
                <a:gd name="adj" fmla="val 19131"/>
              </a:avLst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626896" y="3834809"/>
              <a:ext cx="2249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牙线会加大牙缝</a:t>
              </a:r>
            </a:p>
          </p:txBody>
        </p:sp>
        <p:sp>
          <p:nvSpPr>
            <p:cNvPr id="25" name="五边形 24"/>
            <p:cNvSpPr/>
            <p:nvPr/>
          </p:nvSpPr>
          <p:spPr>
            <a:xfrm>
              <a:off x="1317318" y="3726295"/>
              <a:ext cx="1275979" cy="617138"/>
            </a:xfrm>
            <a:prstGeom prst="homePlate">
              <a:avLst/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55072" y="3845583"/>
              <a:ext cx="1271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误区五</a:t>
              </a:r>
              <a:endParaRPr lang="zh-CN" altLang="en-US" sz="200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1249726" y="2709431"/>
            <a:ext cx="957067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如今市场上有很多价格不菲的药物牙膏，称添加了药物成分可以起到预防口腔疾病的作用，因此很多人认为长期使用这些牙膏可以起到预防保健的作用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7316" y="4364981"/>
            <a:ext cx="957067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牙线的使用日益普遍，龋齿和牙周炎的发病率是相应呈下降趋势的。不过很多人担心牙线会和牙签一样，使用久了会加大牙缝。其实牙线线形为扁形，厚度很薄，不会增宽牙缝。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3" b="56141"/>
          <a:stretch/>
        </p:blipFill>
        <p:spPr>
          <a:xfrm>
            <a:off x="6702555" y="3492995"/>
            <a:ext cx="2924045" cy="8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护理误区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75510" y="2619720"/>
            <a:ext cx="3558912" cy="617138"/>
            <a:chOff x="5775510" y="2619720"/>
            <a:chExt cx="3558912" cy="617138"/>
          </a:xfrm>
        </p:grpSpPr>
        <p:sp>
          <p:nvSpPr>
            <p:cNvPr id="12" name="圆角矩形 11"/>
            <p:cNvSpPr/>
            <p:nvPr/>
          </p:nvSpPr>
          <p:spPr>
            <a:xfrm>
              <a:off x="6074202" y="2619720"/>
              <a:ext cx="3260220" cy="617138"/>
            </a:xfrm>
            <a:prstGeom prst="roundRect">
              <a:avLst>
                <a:gd name="adj" fmla="val 19131"/>
              </a:avLst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085088" y="2728234"/>
              <a:ext cx="2249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刮舌苔有益健康</a:t>
              </a:r>
            </a:p>
          </p:txBody>
        </p:sp>
        <p:sp>
          <p:nvSpPr>
            <p:cNvPr id="14" name="五边形 13"/>
            <p:cNvSpPr/>
            <p:nvPr/>
          </p:nvSpPr>
          <p:spPr>
            <a:xfrm>
              <a:off x="5775510" y="2619720"/>
              <a:ext cx="1275979" cy="617138"/>
            </a:xfrm>
            <a:prstGeom prst="homePlate">
              <a:avLst/>
            </a:prstGeom>
            <a:solidFill>
              <a:srgbClr val="4AA9D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813264" y="2739008"/>
              <a:ext cx="1271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误区六</a:t>
              </a:r>
              <a:endParaRPr lang="zh-CN" altLang="en-US" sz="2000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5727700" y="3345372"/>
            <a:ext cx="440690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有人认为口腔内很多细菌残留在舌苔上不利口腔健康，因此市面上一些刮舌苔的产品也越来越多。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273300"/>
            <a:ext cx="3595931" cy="2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3651888" y="286014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健康定义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E10D55-9594-432A-97D9-E190A1B72D5E}"/>
              </a:ext>
            </a:extLst>
          </p:cNvPr>
          <p:cNvSpPr txBox="1"/>
          <p:nvPr/>
        </p:nvSpPr>
        <p:spPr>
          <a:xfrm>
            <a:off x="3651888" y="4186487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常见疾病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E8D80E-00F1-4F1C-894A-63FCBFCE6689}"/>
              </a:ext>
            </a:extLst>
          </p:cNvPr>
          <p:cNvSpPr txBox="1"/>
          <p:nvPr/>
        </p:nvSpPr>
        <p:spPr>
          <a:xfrm>
            <a:off x="7851877" y="2890917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护理知识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E196CD-AC37-44BE-A783-1F42383D31E1}"/>
              </a:ext>
            </a:extLst>
          </p:cNvPr>
          <p:cNvSpPr txBox="1"/>
          <p:nvPr/>
        </p:nvSpPr>
        <p:spPr>
          <a:xfrm>
            <a:off x="7851877" y="4217264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护理误区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424321" y="2505116"/>
            <a:ext cx="1227567" cy="939799"/>
            <a:chOff x="1827421" y="2314616"/>
            <a:chExt cx="1227567" cy="93979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00" t="26852" r="17592" b="25370"/>
            <a:stretch/>
          </p:blipFill>
          <p:spPr>
            <a:xfrm>
              <a:off x="1827421" y="2314616"/>
              <a:ext cx="1227567" cy="939799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2064626" y="2700417"/>
              <a:ext cx="620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64800" y="2451794"/>
            <a:ext cx="1227567" cy="939799"/>
            <a:chOff x="1827421" y="2314616"/>
            <a:chExt cx="1227567" cy="93979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00" t="26852" r="17592" b="25370"/>
            <a:stretch/>
          </p:blipFill>
          <p:spPr>
            <a:xfrm>
              <a:off x="1827421" y="2314616"/>
              <a:ext cx="1227567" cy="939799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2064625" y="2700417"/>
              <a:ext cx="62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424321" y="3831463"/>
            <a:ext cx="1227567" cy="939799"/>
            <a:chOff x="1827421" y="2314616"/>
            <a:chExt cx="1227567" cy="93979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00" t="26852" r="17592" b="25370"/>
            <a:stretch/>
          </p:blipFill>
          <p:spPr>
            <a:xfrm>
              <a:off x="1827421" y="2314616"/>
              <a:ext cx="1227567" cy="939799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2064625" y="2700417"/>
              <a:ext cx="62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64800" y="3778141"/>
            <a:ext cx="1227567" cy="939799"/>
            <a:chOff x="1827421" y="2314616"/>
            <a:chExt cx="1227567" cy="939799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00" t="26852" r="17592" b="25370"/>
            <a:stretch/>
          </p:blipFill>
          <p:spPr>
            <a:xfrm>
              <a:off x="1827421" y="2314616"/>
              <a:ext cx="1227567" cy="939799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4F376D2-62DA-40BF-BF06-614D39D8ED99}"/>
                </a:ext>
              </a:extLst>
            </p:cNvPr>
            <p:cNvSpPr txBox="1"/>
            <p:nvPr/>
          </p:nvSpPr>
          <p:spPr>
            <a:xfrm>
              <a:off x="2064625" y="2700417"/>
              <a:ext cx="62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10187" y="1140940"/>
            <a:ext cx="4371625" cy="926246"/>
            <a:chOff x="3930299" y="1122639"/>
            <a:chExt cx="4371625" cy="926246"/>
          </a:xfrm>
        </p:grpSpPr>
        <p:grpSp>
          <p:nvGrpSpPr>
            <p:cNvPr id="27" name="组合 26"/>
            <p:cNvGrpSpPr/>
            <p:nvPr/>
          </p:nvGrpSpPr>
          <p:grpSpPr>
            <a:xfrm>
              <a:off x="3930299" y="1125555"/>
              <a:ext cx="1842658" cy="923330"/>
              <a:chOff x="4903523" y="1052359"/>
              <a:chExt cx="1842658" cy="92333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C3BB4F8-B144-43F1-82D4-ACDA1E8D77D0}"/>
                  </a:ext>
                </a:extLst>
              </p:cNvPr>
              <p:cNvSpPr txBox="1"/>
              <p:nvPr/>
            </p:nvSpPr>
            <p:spPr>
              <a:xfrm>
                <a:off x="4903523" y="1052359"/>
                <a:ext cx="17283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cs typeface="+mn-ea"/>
                    <a:sym typeface="+mn-lt"/>
                  </a:rPr>
                  <a:t>目 录</a:t>
                </a: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 flipV="1">
                <a:off x="6746181" y="1200296"/>
                <a:ext cx="0" cy="62745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0304" y="1122639"/>
              <a:ext cx="2301620" cy="778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17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5" t="5291" r="9048" b="71005"/>
          <a:stretch/>
        </p:blipFill>
        <p:spPr>
          <a:xfrm>
            <a:off x="1093515" y="725714"/>
            <a:ext cx="10603309" cy="562428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99885" y="827314"/>
            <a:ext cx="10232569" cy="4934859"/>
          </a:xfrm>
          <a:prstGeom prst="roundRect">
            <a:avLst>
              <a:gd name="adj" fmla="val 6229"/>
            </a:avLst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4" t="57566" r="15216" b="4762"/>
          <a:stretch/>
        </p:blipFill>
        <p:spPr>
          <a:xfrm>
            <a:off x="1218687" y="1719942"/>
            <a:ext cx="4308154" cy="33781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20471" y="2933869"/>
            <a:ext cx="5181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牙医口腔健康</a:t>
            </a:r>
            <a:endParaRPr kumimoji="0" lang="en-US" altLang="zh-CN" sz="6000" b="1" i="0" u="none" strike="noStrike" kern="1200" cap="none" spc="300" normalizeH="0" baseline="0" noProof="0" dirty="0">
              <a:ln w="13462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76200" dir="1980000" algn="bl" rotWithShape="0">
                  <a:srgbClr val="FE9E26">
                    <a:alpha val="12000"/>
                  </a:srgb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29810" y="2641600"/>
            <a:ext cx="48133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29810" y="4241800"/>
            <a:ext cx="48133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40911" y="2110990"/>
            <a:ext cx="313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小</a:t>
            </a:r>
            <a:r>
              <a:rPr kumimoji="0" lang="en-US" altLang="zh-CN" sz="24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猫</a:t>
            </a:r>
            <a:r>
              <a:rPr kumimoji="0" lang="en-US" altLang="zh-CN" sz="24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XX</a:t>
            </a:r>
            <a:r>
              <a:rPr kumimoji="0" lang="zh-CN" altLang="en-US" sz="24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口腔医院</a:t>
            </a:r>
            <a:endParaRPr kumimoji="0" lang="en-US" altLang="zh-CN" sz="2400" b="1" i="0" u="none" strike="noStrike" kern="1200" cap="none" spc="300" normalizeH="0" baseline="0" noProof="0" dirty="0">
              <a:ln w="13462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76200" dir="1980000" algn="bl" rotWithShape="0">
                  <a:srgbClr val="FE9E26">
                    <a:alpha val="12000"/>
                  </a:srgb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18343" y="4443187"/>
            <a:ext cx="241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汇报人：小</a:t>
            </a:r>
            <a:r>
              <a:rPr kumimoji="0" lang="en-US" altLang="zh-CN" sz="18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1</a:t>
            </a:r>
            <a:r>
              <a:rPr kumimoji="0" lang="zh-CN" altLang="en-US" sz="18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猫</a:t>
            </a:r>
            <a:endParaRPr kumimoji="0" lang="en-US" altLang="zh-CN" sz="1800" b="1" i="0" u="none" strike="noStrike" kern="1200" cap="none" spc="300" normalizeH="0" baseline="0" noProof="0" dirty="0">
              <a:ln w="13462">
                <a:noFill/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76200" dir="1980000" algn="bl" rotWithShape="0">
                  <a:srgbClr val="FE9E26">
                    <a:alpha val="12000"/>
                  </a:srgb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27962" y="4443187"/>
            <a:ext cx="241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时间：</a:t>
            </a:r>
            <a:r>
              <a:rPr kumimoji="0" lang="en-US" altLang="zh-CN" sz="1800" b="1" i="0" u="none" strike="noStrike" kern="1200" cap="none" spc="300" normalizeH="0" baseline="0" noProof="0" dirty="0">
                <a:ln w="13462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76200" dir="1980000" algn="bl" rotWithShape="0">
                    <a:srgbClr val="FE9E26">
                      <a:alpha val="12000"/>
                    </a:srgb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2030.07</a:t>
            </a:r>
          </a:p>
        </p:txBody>
      </p:sp>
    </p:spTree>
    <p:extLst>
      <p:ext uri="{BB962C8B-B14F-4D97-AF65-F5344CB8AC3E}">
        <p14:creationId xmlns:p14="http://schemas.microsoft.com/office/powerpoint/2010/main" val="29495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654572"/>
            <a:ext cx="4127500" cy="34206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699888" y="2428340"/>
            <a:ext cx="32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01</a:t>
            </a:r>
            <a:endParaRPr lang="zh-CN" altLang="en-US" sz="5400" spc="3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317443" y="3491904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健康定义</a:t>
            </a:r>
          </a:p>
        </p:txBody>
      </p:sp>
    </p:spTree>
    <p:extLst>
      <p:ext uri="{BB962C8B-B14F-4D97-AF65-F5344CB8AC3E}">
        <p14:creationId xmlns:p14="http://schemas.microsoft.com/office/powerpoint/2010/main" val="342527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健康定义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20185" b="18703"/>
          <a:stretch/>
        </p:blipFill>
        <p:spPr>
          <a:xfrm>
            <a:off x="1384300" y="2260600"/>
            <a:ext cx="4120083" cy="28563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791200" y="2452934"/>
            <a:ext cx="955544" cy="492155"/>
            <a:chOff x="6515100" y="1295400"/>
            <a:chExt cx="955544" cy="492155"/>
          </a:xfrm>
        </p:grpSpPr>
        <p:sp>
          <p:nvSpPr>
            <p:cNvPr id="8" name="矩形 7"/>
            <p:cNvSpPr/>
            <p:nvPr/>
          </p:nvSpPr>
          <p:spPr>
            <a:xfrm>
              <a:off x="6515100" y="1295400"/>
              <a:ext cx="955544" cy="492155"/>
            </a:xfrm>
            <a:prstGeom prst="rect">
              <a:avLst/>
            </a:prstGeom>
            <a:solidFill>
              <a:srgbClr val="4AA9D8"/>
            </a:solidFill>
            <a:ln>
              <a:solidFill>
                <a:srgbClr val="4AA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619129" y="133635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掌握</a:t>
              </a:r>
              <a:endParaRPr lang="zh-CN" altLang="en-US" sz="2000" b="1" spc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1200" y="3470501"/>
            <a:ext cx="955545" cy="492155"/>
            <a:chOff x="6515100" y="1295400"/>
            <a:chExt cx="955545" cy="492155"/>
          </a:xfrm>
        </p:grpSpPr>
        <p:sp>
          <p:nvSpPr>
            <p:cNvPr id="12" name="矩形 11"/>
            <p:cNvSpPr/>
            <p:nvPr/>
          </p:nvSpPr>
          <p:spPr>
            <a:xfrm>
              <a:off x="6515100" y="1295400"/>
              <a:ext cx="955544" cy="492155"/>
            </a:xfrm>
            <a:prstGeom prst="rect">
              <a:avLst/>
            </a:prstGeom>
            <a:solidFill>
              <a:srgbClr val="4AA9D8"/>
            </a:solidFill>
            <a:ln>
              <a:solidFill>
                <a:srgbClr val="4AA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19129" y="1336357"/>
              <a:ext cx="8515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熟悉</a:t>
              </a:r>
              <a:endParaRPr lang="zh-CN" altLang="en-US" sz="2000" b="1" spc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91200" y="4552784"/>
            <a:ext cx="955545" cy="492155"/>
            <a:chOff x="6515100" y="1295400"/>
            <a:chExt cx="955545" cy="492155"/>
          </a:xfrm>
        </p:grpSpPr>
        <p:sp>
          <p:nvSpPr>
            <p:cNvPr id="15" name="矩形 14"/>
            <p:cNvSpPr/>
            <p:nvPr/>
          </p:nvSpPr>
          <p:spPr>
            <a:xfrm>
              <a:off x="6515100" y="1295400"/>
              <a:ext cx="955544" cy="492155"/>
            </a:xfrm>
            <a:prstGeom prst="rect">
              <a:avLst/>
            </a:prstGeom>
            <a:solidFill>
              <a:srgbClr val="4AA9D8"/>
            </a:solidFill>
            <a:ln>
              <a:solidFill>
                <a:srgbClr val="4AA9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619129" y="1336357"/>
              <a:ext cx="8515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spc="600" dirty="0">
                  <a:solidFill>
                    <a:schemeClr val="bg1"/>
                  </a:solidFill>
                </a:rPr>
                <a:t>了解</a:t>
              </a:r>
            </a:p>
          </p:txBody>
        </p:sp>
      </p:grpSp>
      <p:sp>
        <p:nvSpPr>
          <p:cNvPr id="17" name="燕尾形 16"/>
          <p:cNvSpPr/>
          <p:nvPr/>
        </p:nvSpPr>
        <p:spPr>
          <a:xfrm>
            <a:off x="6850773" y="2554246"/>
            <a:ext cx="266700" cy="339755"/>
          </a:xfrm>
          <a:prstGeom prst="chevron">
            <a:avLst/>
          </a:prstGeom>
          <a:solidFill>
            <a:srgbClr val="4A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6850773" y="3541635"/>
            <a:ext cx="266700" cy="339755"/>
          </a:xfrm>
          <a:prstGeom prst="chevron">
            <a:avLst/>
          </a:prstGeom>
          <a:solidFill>
            <a:srgbClr val="4A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6853874" y="4623918"/>
            <a:ext cx="266700" cy="339755"/>
          </a:xfrm>
          <a:prstGeom prst="chevron">
            <a:avLst/>
          </a:prstGeom>
          <a:solidFill>
            <a:srgbClr val="4A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80823" y="2427141"/>
            <a:ext cx="356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口腔健康教育与口腔健康促进的概念、策略、任务。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80823" y="332606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目标的制定、计划、实施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27703" y="447062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口腔健康教育与促进的评价</a:t>
            </a:r>
          </a:p>
        </p:txBody>
      </p:sp>
    </p:spTree>
    <p:extLst>
      <p:ext uri="{BB962C8B-B14F-4D97-AF65-F5344CB8AC3E}">
        <p14:creationId xmlns:p14="http://schemas.microsoft.com/office/powerpoint/2010/main" val="9235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EE94150-C693-4D6A-8D0F-1C6B6E75B5D1}"/>
              </a:ext>
            </a:extLst>
          </p:cNvPr>
          <p:cNvSpPr txBox="1"/>
          <p:nvPr/>
        </p:nvSpPr>
        <p:spPr>
          <a:xfrm>
            <a:off x="1447800" y="2223750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70C0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口腔健康问题并没有直接威胁生命，但是有调查表明口腔健康与人类健康和幸福息息相关，不良的口腔健康行为毫无疑问影响人类的健康、幸福以及高质量的生活。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不能消极等待，到患口腔疾病后再去治疗，而应尽量维持人们的口腔健康状况。有了这种信念，就能促进人们建立一种健康的生活方式，改变影响口腔健康的不良行为。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健康定义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sp>
        <p:nvSpPr>
          <p:cNvPr id="8" name="圆角矩形 7"/>
          <p:cNvSpPr/>
          <p:nvPr/>
        </p:nvSpPr>
        <p:spPr>
          <a:xfrm>
            <a:off x="1244600" y="2082800"/>
            <a:ext cx="7112000" cy="3175000"/>
          </a:xfrm>
          <a:prstGeom prst="roundRect">
            <a:avLst>
              <a:gd name="adj" fmla="val 10364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1854200"/>
            <a:ext cx="3000821" cy="3632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6BF1BA-8F77-4EAF-A1F3-5E974D4A8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91" y="1002725"/>
            <a:ext cx="1523809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7AEA08B-8375-43C5-BBBA-305A96CB3453}"/>
              </a:ext>
            </a:extLst>
          </p:cNvPr>
          <p:cNvSpPr txBox="1"/>
          <p:nvPr/>
        </p:nvSpPr>
        <p:spPr>
          <a:xfrm>
            <a:off x="1498600" y="2779552"/>
            <a:ext cx="35433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0" sz="200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口腔健康教育与口腔促进就是通过动员政府部门和全社会的力量，营造有益于口腔健康的环境，传播口腔健康的信息，提高人们口腔健康的意识，预防和控制口腔疾病。</a:t>
            </a:r>
            <a:endParaRPr lang="en-US" altLang="zh-CN" dirty="0"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健康定义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30E6EC1-4046-48BC-9238-6B99F29F0432}"/>
              </a:ext>
            </a:extLst>
          </p:cNvPr>
          <p:cNvSpPr txBox="1"/>
          <p:nvPr/>
        </p:nvSpPr>
        <p:spPr>
          <a:xfrm>
            <a:off x="7073898" y="2305239"/>
            <a:ext cx="33950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0" sz="200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牙健康是牙、牙周组织、口腔邻近部位均无组织结构与功能性异常。</a:t>
            </a:r>
            <a:endParaRPr lang="en-US" altLang="zh-CN" dirty="0"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12F019-CAAB-49C4-8B4F-3B96529EF7F0}"/>
              </a:ext>
            </a:extLst>
          </p:cNvPr>
          <p:cNvSpPr txBox="1"/>
          <p:nvPr/>
        </p:nvSpPr>
        <p:spPr>
          <a:xfrm>
            <a:off x="5219701" y="4174748"/>
            <a:ext cx="3096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umimoji="0" sz="200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algn="r"/>
            <a:r>
              <a:rPr lang="zh-CN" altLang="en-US" dirty="0">
                <a:sym typeface="+mn-lt"/>
              </a:rPr>
              <a:t>牙清洁，无疼痛感，牙龈颜色正常，无出血现象</a:t>
            </a:r>
            <a:endParaRPr lang="en-US" altLang="zh-CN" dirty="0"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30801" y="2159000"/>
            <a:ext cx="0" cy="30099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 t="347" r="29559" b="59073"/>
          <a:stretch/>
        </p:blipFill>
        <p:spPr>
          <a:xfrm>
            <a:off x="5219701" y="2294864"/>
            <a:ext cx="1926228" cy="1303037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5384801" y="3962400"/>
            <a:ext cx="489594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7" t="5093" r="64551" b="54327"/>
          <a:stretch/>
        </p:blipFill>
        <p:spPr>
          <a:xfrm>
            <a:off x="8542743" y="3969505"/>
            <a:ext cx="1926228" cy="13030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95" y="2001244"/>
            <a:ext cx="2301620" cy="7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654572"/>
            <a:ext cx="4127500" cy="34206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699888" y="2428340"/>
            <a:ext cx="32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PART 02</a:t>
            </a:r>
            <a:endParaRPr lang="zh-CN" altLang="en-US" sz="5400" spc="300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F376D2-62DA-40BF-BF06-614D39D8ED99}"/>
              </a:ext>
            </a:extLst>
          </p:cNvPr>
          <p:cNvSpPr txBox="1"/>
          <p:nvPr/>
        </p:nvSpPr>
        <p:spPr>
          <a:xfrm>
            <a:off x="6317443" y="3491904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常见疾病</a:t>
            </a:r>
          </a:p>
        </p:txBody>
      </p:sp>
    </p:spTree>
    <p:extLst>
      <p:ext uri="{BB962C8B-B14F-4D97-AF65-F5344CB8AC3E}">
        <p14:creationId xmlns:p14="http://schemas.microsoft.com/office/powerpoint/2010/main" val="182646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946D38-6EB2-4D94-9361-47A9D6F7F29E}"/>
              </a:ext>
            </a:extLst>
          </p:cNvPr>
          <p:cNvSpPr/>
          <p:nvPr/>
        </p:nvSpPr>
        <p:spPr>
          <a:xfrm>
            <a:off x="1402243" y="2672353"/>
            <a:ext cx="637057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dobe Arabic" panose="020F0502020204030204"/>
                <a:ea typeface="微软雅黑"/>
                <a:cs typeface="+mn-ea"/>
                <a:sym typeface="+mn-lt"/>
              </a:rPr>
              <a:t>俗称虫牙，是最常见的口腔疾病之一。若治疗不及时．便会发展成为牙髓炎和根尖周炎。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C5A2EB-13F1-45BB-BDC5-F9528D8ADCE4}"/>
              </a:ext>
            </a:extLst>
          </p:cNvPr>
          <p:cNvSpPr/>
          <p:nvPr/>
        </p:nvSpPr>
        <p:spPr>
          <a:xfrm>
            <a:off x="1353454" y="4271379"/>
            <a:ext cx="522674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是最常见的口腔疾病之一，一般包括牙龈炎和牙周炎等。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常见疾病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1" y="2555832"/>
            <a:ext cx="4021284" cy="265316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14528" y="2134176"/>
            <a:ext cx="903530" cy="492155"/>
          </a:xfrm>
          <a:prstGeom prst="rect">
            <a:avLst/>
          </a:prstGeom>
          <a:solidFill>
            <a:srgbClr val="4AA9D8"/>
          </a:solidFill>
          <a:ln>
            <a:solidFill>
              <a:srgbClr val="4A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66542" y="2180198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龋病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4528" y="3711184"/>
            <a:ext cx="1518364" cy="492155"/>
          </a:xfrm>
          <a:prstGeom prst="rect">
            <a:avLst/>
          </a:prstGeom>
          <a:solidFill>
            <a:srgbClr val="4AA9D8"/>
          </a:solidFill>
          <a:ln>
            <a:solidFill>
              <a:srgbClr val="4A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14527" y="3757206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牙周疾病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69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1034F0E-12BD-422F-A533-8414DCD370DF}"/>
              </a:ext>
            </a:extLst>
          </p:cNvPr>
          <p:cNvSpPr/>
          <p:nvPr/>
        </p:nvSpPr>
        <p:spPr>
          <a:xfrm>
            <a:off x="5475547" y="4414924"/>
            <a:ext cx="49795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包括口腔溃疡、口炎、白斑、扁平苔藓、唇炎、地图舌等。</a:t>
            </a:r>
          </a:p>
        </p:txBody>
      </p:sp>
      <p:sp>
        <p:nvSpPr>
          <p:cNvPr id="5" name="矩形 4"/>
          <p:cNvSpPr/>
          <p:nvPr/>
        </p:nvSpPr>
        <p:spPr>
          <a:xfrm>
            <a:off x="5516628" y="2057520"/>
            <a:ext cx="2518638" cy="492155"/>
          </a:xfrm>
          <a:prstGeom prst="rect">
            <a:avLst/>
          </a:prstGeom>
          <a:solidFill>
            <a:srgbClr val="4AA9D8"/>
          </a:solidFill>
          <a:ln>
            <a:solidFill>
              <a:srgbClr val="4A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16628" y="2115366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牙齿非龋性疾患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55700" y="927099"/>
            <a:ext cx="2938217" cy="660401"/>
            <a:chOff x="1155700" y="927099"/>
            <a:chExt cx="2938217" cy="66040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1F4F8D3-EBDE-4F65-B32A-EA2B03F9F2B1}"/>
                </a:ext>
              </a:extLst>
            </p:cNvPr>
            <p:cNvSpPr txBox="1"/>
            <p:nvPr/>
          </p:nvSpPr>
          <p:spPr>
            <a:xfrm>
              <a:off x="1841500" y="1002725"/>
              <a:ext cx="2252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常见疾病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2281" t="31609" r="-1494" b="13679"/>
            <a:stretch/>
          </p:blipFill>
          <p:spPr>
            <a:xfrm>
              <a:off x="1155700" y="927099"/>
              <a:ext cx="685800" cy="66040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5516629" y="2753760"/>
            <a:ext cx="48973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F0502020204030204"/>
                <a:ea typeface="微软雅黑"/>
                <a:cs typeface="+mn-ea"/>
                <a:sym typeface="+mn-lt"/>
              </a:rPr>
              <a:t>包括氟斑牙、四环素牙、牙隐裂、楔状缺损、牙体损伤等。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516628" y="3804574"/>
            <a:ext cx="2185215" cy="492155"/>
          </a:xfrm>
          <a:prstGeom prst="rect">
            <a:avLst/>
          </a:prstGeom>
          <a:solidFill>
            <a:srgbClr val="4AA9D8"/>
          </a:solidFill>
          <a:ln>
            <a:solidFill>
              <a:srgbClr val="4AA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16628" y="3850596"/>
            <a:ext cx="2185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口腔黏膜疾病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515476"/>
            <a:ext cx="3191405" cy="25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3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909</Words>
  <Application>Microsoft Office PowerPoint</Application>
  <PresentationFormat>宽屏</PresentationFormat>
  <Paragraphs>98</Paragraphs>
  <Slides>20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思源黑体 CN Heavy</vt:lpstr>
      <vt:lpstr>微软雅黑</vt:lpstr>
      <vt:lpstr>Adobe Arabic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27</cp:revision>
  <dcterms:created xsi:type="dcterms:W3CDTF">2020-06-27T22:35:26Z</dcterms:created>
  <dcterms:modified xsi:type="dcterms:W3CDTF">2021-02-01T06:26:05Z</dcterms:modified>
</cp:coreProperties>
</file>