
<file path=[Content_Types].xml><?xml version="1.0" encoding="utf-8"?>
<Types xmlns="http://schemas.openxmlformats.org/package/2006/content-types">
  <Default Extension="jpeg" ContentType="image/jpeg"/>
  <Default Extension="jpg" ContentType="image/jpeg"/>
  <Default Extension="mp3" ContentType="audio/mpeg"/>
  <Default Extension="php"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82" r:id="rId6"/>
    <p:sldId id="260" r:id="rId7"/>
    <p:sldId id="265" r:id="rId8"/>
    <p:sldId id="266" r:id="rId9"/>
    <p:sldId id="283" r:id="rId10"/>
    <p:sldId id="267" r:id="rId11"/>
    <p:sldId id="268" r:id="rId12"/>
    <p:sldId id="269" r:id="rId13"/>
    <p:sldId id="284" r:id="rId14"/>
    <p:sldId id="270" r:id="rId15"/>
    <p:sldId id="285" r:id="rId16"/>
    <p:sldId id="276" r:id="rId17"/>
    <p:sldId id="273" r:id="rId18"/>
    <p:sldId id="286" r:id="rId19"/>
    <p:sldId id="274" r:id="rId20"/>
    <p:sldId id="275" r:id="rId21"/>
    <p:sldId id="277" r:id="rId22"/>
    <p:sldId id="278" r:id="rId23"/>
    <p:sldId id="279" r:id="rId24"/>
    <p:sldId id="28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C2B3"/>
    <a:srgbClr val="7CC6D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2" d="100"/>
          <a:sy n="82" d="100"/>
        </p:scale>
        <p:origin x="120"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36C2B-F061-44A0-9FED-123C2ADC0C85}"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159AB-69CA-41DC-9A46-9274DC82F274}" type="slidenum">
              <a:rPr lang="zh-CN" altLang="en-US" smtClean="0"/>
              <a:t>‹#›</a:t>
            </a:fld>
            <a:endParaRPr lang="zh-CN" altLang="en-US"/>
          </a:p>
        </p:txBody>
      </p:sp>
    </p:spTree>
    <p:extLst>
      <p:ext uri="{BB962C8B-B14F-4D97-AF65-F5344CB8AC3E}">
        <p14:creationId xmlns:p14="http://schemas.microsoft.com/office/powerpoint/2010/main" val="99882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a:t>
            </a:fld>
            <a:endParaRPr lang="zh-CN" altLang="en-US"/>
          </a:p>
        </p:txBody>
      </p:sp>
    </p:spTree>
    <p:extLst>
      <p:ext uri="{BB962C8B-B14F-4D97-AF65-F5344CB8AC3E}">
        <p14:creationId xmlns:p14="http://schemas.microsoft.com/office/powerpoint/2010/main" val="216954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10</a:t>
            </a:fld>
            <a:endParaRPr lang="zh-CN" altLang="en-US"/>
          </a:p>
        </p:txBody>
      </p:sp>
    </p:spTree>
    <p:extLst>
      <p:ext uri="{BB962C8B-B14F-4D97-AF65-F5344CB8AC3E}">
        <p14:creationId xmlns:p14="http://schemas.microsoft.com/office/powerpoint/2010/main" val="84473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11</a:t>
            </a:fld>
            <a:endParaRPr lang="zh-CN" altLang="en-US"/>
          </a:p>
        </p:txBody>
      </p:sp>
    </p:spTree>
    <p:extLst>
      <p:ext uri="{BB962C8B-B14F-4D97-AF65-F5344CB8AC3E}">
        <p14:creationId xmlns:p14="http://schemas.microsoft.com/office/powerpoint/2010/main" val="395962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12</a:t>
            </a:fld>
            <a:endParaRPr lang="zh-CN" altLang="en-US"/>
          </a:p>
        </p:txBody>
      </p:sp>
    </p:spTree>
    <p:extLst>
      <p:ext uri="{BB962C8B-B14F-4D97-AF65-F5344CB8AC3E}">
        <p14:creationId xmlns:p14="http://schemas.microsoft.com/office/powerpoint/2010/main" val="87801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13</a:t>
            </a:fld>
            <a:endParaRPr lang="zh-CN" altLang="en-US"/>
          </a:p>
        </p:txBody>
      </p:sp>
    </p:spTree>
    <p:extLst>
      <p:ext uri="{BB962C8B-B14F-4D97-AF65-F5344CB8AC3E}">
        <p14:creationId xmlns:p14="http://schemas.microsoft.com/office/powerpoint/2010/main" val="167746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14</a:t>
            </a:fld>
            <a:endParaRPr lang="zh-CN" altLang="en-US"/>
          </a:p>
        </p:txBody>
      </p:sp>
    </p:spTree>
    <p:extLst>
      <p:ext uri="{BB962C8B-B14F-4D97-AF65-F5344CB8AC3E}">
        <p14:creationId xmlns:p14="http://schemas.microsoft.com/office/powerpoint/2010/main" val="103006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15</a:t>
            </a:fld>
            <a:endParaRPr lang="zh-CN" altLang="en-US"/>
          </a:p>
        </p:txBody>
      </p:sp>
    </p:spTree>
    <p:extLst>
      <p:ext uri="{BB962C8B-B14F-4D97-AF65-F5344CB8AC3E}">
        <p14:creationId xmlns:p14="http://schemas.microsoft.com/office/powerpoint/2010/main" val="310487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16</a:t>
            </a:fld>
            <a:endParaRPr lang="zh-CN" altLang="en-US"/>
          </a:p>
        </p:txBody>
      </p:sp>
    </p:spTree>
    <p:extLst>
      <p:ext uri="{BB962C8B-B14F-4D97-AF65-F5344CB8AC3E}">
        <p14:creationId xmlns:p14="http://schemas.microsoft.com/office/powerpoint/2010/main" val="144074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17</a:t>
            </a:fld>
            <a:endParaRPr lang="zh-CN" altLang="en-US"/>
          </a:p>
        </p:txBody>
      </p:sp>
    </p:spTree>
    <p:extLst>
      <p:ext uri="{BB962C8B-B14F-4D97-AF65-F5344CB8AC3E}">
        <p14:creationId xmlns:p14="http://schemas.microsoft.com/office/powerpoint/2010/main" val="2971010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18</a:t>
            </a:fld>
            <a:endParaRPr lang="zh-CN" altLang="en-US"/>
          </a:p>
        </p:txBody>
      </p:sp>
    </p:spTree>
    <p:extLst>
      <p:ext uri="{BB962C8B-B14F-4D97-AF65-F5344CB8AC3E}">
        <p14:creationId xmlns:p14="http://schemas.microsoft.com/office/powerpoint/2010/main" val="3502127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19</a:t>
            </a:fld>
            <a:endParaRPr lang="zh-CN" altLang="en-US"/>
          </a:p>
        </p:txBody>
      </p:sp>
    </p:spTree>
    <p:extLst>
      <p:ext uri="{BB962C8B-B14F-4D97-AF65-F5344CB8AC3E}">
        <p14:creationId xmlns:p14="http://schemas.microsoft.com/office/powerpoint/2010/main" val="8231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a:t>
            </a:fld>
            <a:endParaRPr lang="zh-CN" altLang="en-US"/>
          </a:p>
        </p:txBody>
      </p:sp>
    </p:spTree>
    <p:extLst>
      <p:ext uri="{BB962C8B-B14F-4D97-AF65-F5344CB8AC3E}">
        <p14:creationId xmlns:p14="http://schemas.microsoft.com/office/powerpoint/2010/main" val="428419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20</a:t>
            </a:fld>
            <a:endParaRPr lang="zh-CN" altLang="en-US"/>
          </a:p>
        </p:txBody>
      </p:sp>
    </p:spTree>
    <p:extLst>
      <p:ext uri="{BB962C8B-B14F-4D97-AF65-F5344CB8AC3E}">
        <p14:creationId xmlns:p14="http://schemas.microsoft.com/office/powerpoint/2010/main" val="3120044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21</a:t>
            </a:fld>
            <a:endParaRPr lang="zh-CN" altLang="en-US"/>
          </a:p>
        </p:txBody>
      </p:sp>
    </p:spTree>
    <p:extLst>
      <p:ext uri="{BB962C8B-B14F-4D97-AF65-F5344CB8AC3E}">
        <p14:creationId xmlns:p14="http://schemas.microsoft.com/office/powerpoint/2010/main" val="350380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22</a:t>
            </a:fld>
            <a:endParaRPr lang="zh-CN" altLang="en-US"/>
          </a:p>
        </p:txBody>
      </p:sp>
    </p:spTree>
    <p:extLst>
      <p:ext uri="{BB962C8B-B14F-4D97-AF65-F5344CB8AC3E}">
        <p14:creationId xmlns:p14="http://schemas.microsoft.com/office/powerpoint/2010/main" val="383218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23</a:t>
            </a:fld>
            <a:endParaRPr lang="zh-CN" altLang="en-US"/>
          </a:p>
        </p:txBody>
      </p:sp>
    </p:spTree>
    <p:extLst>
      <p:ext uri="{BB962C8B-B14F-4D97-AF65-F5344CB8AC3E}">
        <p14:creationId xmlns:p14="http://schemas.microsoft.com/office/powerpoint/2010/main" val="248341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24</a:t>
            </a:fld>
            <a:endParaRPr lang="zh-CN" altLang="en-US"/>
          </a:p>
        </p:txBody>
      </p:sp>
    </p:spTree>
    <p:extLst>
      <p:ext uri="{BB962C8B-B14F-4D97-AF65-F5344CB8AC3E}">
        <p14:creationId xmlns:p14="http://schemas.microsoft.com/office/powerpoint/2010/main" val="26806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3</a:t>
            </a:fld>
            <a:endParaRPr lang="zh-CN" altLang="en-US"/>
          </a:p>
        </p:txBody>
      </p:sp>
    </p:spTree>
    <p:extLst>
      <p:ext uri="{BB962C8B-B14F-4D97-AF65-F5344CB8AC3E}">
        <p14:creationId xmlns:p14="http://schemas.microsoft.com/office/powerpoint/2010/main" val="49318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4</a:t>
            </a:fld>
            <a:endParaRPr lang="zh-CN" altLang="en-US"/>
          </a:p>
        </p:txBody>
      </p:sp>
    </p:spTree>
    <p:extLst>
      <p:ext uri="{BB962C8B-B14F-4D97-AF65-F5344CB8AC3E}">
        <p14:creationId xmlns:p14="http://schemas.microsoft.com/office/powerpoint/2010/main" val="196037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5</a:t>
            </a:fld>
            <a:endParaRPr lang="zh-CN" altLang="en-US"/>
          </a:p>
        </p:txBody>
      </p:sp>
    </p:spTree>
    <p:extLst>
      <p:ext uri="{BB962C8B-B14F-4D97-AF65-F5344CB8AC3E}">
        <p14:creationId xmlns:p14="http://schemas.microsoft.com/office/powerpoint/2010/main" val="212120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6</a:t>
            </a:fld>
            <a:endParaRPr lang="zh-CN" altLang="en-US"/>
          </a:p>
        </p:txBody>
      </p:sp>
    </p:spTree>
    <p:extLst>
      <p:ext uri="{BB962C8B-B14F-4D97-AF65-F5344CB8AC3E}">
        <p14:creationId xmlns:p14="http://schemas.microsoft.com/office/powerpoint/2010/main" val="129429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7</a:t>
            </a:fld>
            <a:endParaRPr lang="zh-CN" altLang="en-US"/>
          </a:p>
        </p:txBody>
      </p:sp>
    </p:spTree>
    <p:extLst>
      <p:ext uri="{BB962C8B-B14F-4D97-AF65-F5344CB8AC3E}">
        <p14:creationId xmlns:p14="http://schemas.microsoft.com/office/powerpoint/2010/main" val="21974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8</a:t>
            </a:fld>
            <a:endParaRPr lang="zh-CN" altLang="en-US"/>
          </a:p>
        </p:txBody>
      </p:sp>
    </p:spTree>
    <p:extLst>
      <p:ext uri="{BB962C8B-B14F-4D97-AF65-F5344CB8AC3E}">
        <p14:creationId xmlns:p14="http://schemas.microsoft.com/office/powerpoint/2010/main" val="29007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9</a:t>
            </a:fld>
            <a:endParaRPr lang="zh-CN" altLang="en-US"/>
          </a:p>
        </p:txBody>
      </p:sp>
    </p:spTree>
    <p:extLst>
      <p:ext uri="{BB962C8B-B14F-4D97-AF65-F5344CB8AC3E}">
        <p14:creationId xmlns:p14="http://schemas.microsoft.com/office/powerpoint/2010/main" val="324265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88B2D-5588-4DBE-8A01-4CAB943AEA8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89CD12-99FE-40C8-A7B3-7F4089F80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1C4AD6-C667-43F6-B46C-2A9A05CA4DA6}"/>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0D3ED83C-131D-4E27-8E3E-36AD3A3402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07A2A2-3749-42DA-B38A-1A2B0B69FB65}"/>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8016883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95A81-BC28-4C39-A6BD-AEF332755C0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736C97-9C4A-408A-A551-18695587CB4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D0502B-4381-4B26-B048-83F647285176}"/>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4A5EEA6A-CE0E-4EC9-B96C-E02773DCF8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843923-F20D-4DE3-9964-A5FF6A98FFC2}"/>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4194731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04F3E-B50B-4C30-9A35-2208645EEF8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F64A98B-1EA7-499C-B00C-76C774C2124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FD153EB-0631-4A0C-95C6-9A1C1CCBEDCC}"/>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23250B03-1FA7-4E35-ADB3-1A99C50627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FF711C-D294-4986-8D08-E921EFC669A0}"/>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1349032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ECD39-6A07-4C08-84A0-0D7A7B6F11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C477EE-8B66-45DD-AC92-359E0DAE3F2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88E2829-8063-4A0C-B0B5-3E3B25F480C7}"/>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A2D6725D-C9D6-47CB-87B1-F4509D8A28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BDC3EE-6C84-427D-AC51-938F812AF552}"/>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9591482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69B5E4-508A-4172-A1EE-DE94217CE63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6F0BBDB-638A-410D-9A59-15F3C73EF6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47BF1F8-7AE6-4BE7-BEF5-7844685CAED0}"/>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5409C4AD-9A3D-47E6-B3DD-D9E552653C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3CB50A-69C4-4FC0-B64B-35BDB319A6D3}"/>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6171612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07D60-9411-4010-9973-628FF84590B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C3D3E-6DB4-4351-A2A9-2CFF30E2444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AC47845-F213-4815-A3DB-AB24510C17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0DA70FE-50B1-4A1E-BA18-05FE27F16C30}"/>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B73181F8-834F-4039-AF1F-0E3995E72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21AB77-5BFE-41A4-8F8D-4FE1449A5C2E}"/>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9347544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9C7A8-5993-4DDE-96F2-FD19EEF33C0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26BDFD-D020-46FF-A88C-9DBB4E88A7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EB6BAE4-7294-4C23-888C-4669827081F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6EE3056-36F0-43ED-80F7-5E180B20C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5D9802-2B98-4576-BFDA-A9462735B02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9F24626-CD03-4EBB-9872-D44BDCF5484E}"/>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8" name="页脚占位符 7">
            <a:extLst>
              <a:ext uri="{FF2B5EF4-FFF2-40B4-BE49-F238E27FC236}">
                <a16:creationId xmlns:a16="http://schemas.microsoft.com/office/drawing/2014/main" id="{764DBADF-CD0A-4E00-B6C3-6D347429B9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DD36116-DD39-4F4A-A8F2-D05DA5B561C4}"/>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37850913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91892B-12C9-4B3F-9890-FAA63FF9D7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AC5BDA3-A91D-413F-B3D8-AE053FEFA067}"/>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4" name="页脚占位符 3">
            <a:extLst>
              <a:ext uri="{FF2B5EF4-FFF2-40B4-BE49-F238E27FC236}">
                <a16:creationId xmlns:a16="http://schemas.microsoft.com/office/drawing/2014/main" id="{534B5DC4-AD4D-48DD-9DF6-9991BA33693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B60ADF-EA8B-4509-9067-C6DC50671C86}"/>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184953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7D344E1-AFC4-4BB5-A056-7F5CD240779D}"/>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3" name="页脚占位符 2">
            <a:extLst>
              <a:ext uri="{FF2B5EF4-FFF2-40B4-BE49-F238E27FC236}">
                <a16:creationId xmlns:a16="http://schemas.microsoft.com/office/drawing/2014/main" id="{91E2EA46-FA66-4172-B07B-2EDB7D73FAF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14275E-B48C-4C4E-9F8C-531D80CEDBC3}"/>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5010135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24002-4B97-4339-A244-173757F756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B1B1A61-ADC7-43E8-90F2-3480F609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423A62-2EF9-4070-9566-FC87334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677C72A-3987-450D-A81D-05C830A594EA}"/>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4848E19A-B56C-47F8-AD1B-FDBE07EBFA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3AA57D-1144-486B-B145-FC12BBD8F700}"/>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0473165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2C50F-1335-43B1-98CA-DD184B82072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380AFB7-B6EA-4955-8521-DB330D7D1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2957E3E-3BCA-4EF1-924B-DAFF0EA1A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79647F-F207-457A-9357-2893BF0606EA}"/>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A63DE3B6-15FA-4E12-8853-7C97E90D82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E8D53E-EAE6-4E0A-BE94-C99E5640AECF}"/>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36016267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6845"/>
          <a:stretch/>
        </p:blipFill>
        <p:spPr>
          <a:xfrm rot="16200000">
            <a:off x="2659245" y="-2659245"/>
            <a:ext cx="6873510" cy="12192000"/>
          </a:xfrm>
          <a:prstGeom prst="rect">
            <a:avLst/>
          </a:prstGeom>
        </p:spPr>
      </p:pic>
      <p:sp>
        <p:nvSpPr>
          <p:cNvPr id="2" name="标题占位符 1">
            <a:extLst>
              <a:ext uri="{FF2B5EF4-FFF2-40B4-BE49-F238E27FC236}">
                <a16:creationId xmlns:a16="http://schemas.microsoft.com/office/drawing/2014/main" id="{30EF74D5-4BF5-41D8-96DC-7741D0A16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CB179-5B74-4B14-A589-D27D9C5FA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43FF06D-E601-4D15-967E-48051F66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9744590A-FDBE-4DB3-A207-CCD7551A8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5D5371C-2292-45D9-B2FD-886C6553E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98217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9" userDrawn="1">
          <p15:clr>
            <a:srgbClr val="F26B43"/>
          </p15:clr>
        </p15:guide>
        <p15:guide id="2" pos="3840" userDrawn="1">
          <p15:clr>
            <a:srgbClr val="F26B43"/>
          </p15:clr>
        </p15:guide>
        <p15:guide id="3" pos="422" userDrawn="1">
          <p15:clr>
            <a:srgbClr val="F26B43"/>
          </p15:clr>
        </p15:guide>
        <p15:guide id="4" pos="7257" userDrawn="1">
          <p15:clr>
            <a:srgbClr val="F26B43"/>
          </p15:clr>
        </p15:guide>
        <p15:guide id="5" orient="horz" pos="648" userDrawn="1">
          <p15:clr>
            <a:srgbClr val="F26B43"/>
          </p15:clr>
        </p15:guide>
        <p15:guide id="6" orient="horz" pos="712" userDrawn="1">
          <p15:clr>
            <a:srgbClr val="F26B43"/>
          </p15:clr>
        </p15:guide>
        <p15:guide id="7" orient="horz" pos="3931" userDrawn="1">
          <p15:clr>
            <a:srgbClr val="F26B43"/>
          </p15:clr>
        </p15:guide>
        <p15:guide id="8"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h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BFD6040-51AE-4DC5-BB12-AC2D08880A13}"/>
              </a:ext>
            </a:extLst>
          </p:cNvPr>
          <p:cNvSpPr txBox="1"/>
          <p:nvPr/>
        </p:nvSpPr>
        <p:spPr>
          <a:xfrm>
            <a:off x="2680459" y="1533187"/>
            <a:ext cx="12649370" cy="3046988"/>
          </a:xfrm>
          <a:prstGeom prst="rect">
            <a:avLst/>
          </a:prstGeom>
          <a:noFill/>
        </p:spPr>
        <p:txBody>
          <a:bodyPr wrap="square" rtlCol="0">
            <a:spAutoFit/>
          </a:bodyPr>
          <a:lstStyle/>
          <a:p>
            <a:pPr algn="ctr"/>
            <a:r>
              <a:rPr lang="en-US" altLang="zh-CN"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9·20</a:t>
            </a:r>
          </a:p>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全国爱牙日</a:t>
            </a:r>
          </a:p>
        </p:txBody>
      </p:sp>
      <p:sp>
        <p:nvSpPr>
          <p:cNvPr id="11" name="文本框 10">
            <a:extLst>
              <a:ext uri="{FF2B5EF4-FFF2-40B4-BE49-F238E27FC236}">
                <a16:creationId xmlns:a16="http://schemas.microsoft.com/office/drawing/2014/main" id="{BB38CE9C-30ED-47A8-A7E8-E21DB454BBC2}"/>
              </a:ext>
            </a:extLst>
          </p:cNvPr>
          <p:cNvSpPr txBox="1"/>
          <p:nvPr/>
        </p:nvSpPr>
        <p:spPr>
          <a:xfrm>
            <a:off x="7108250" y="4845003"/>
            <a:ext cx="3793787" cy="523220"/>
          </a:xfrm>
          <a:prstGeom prst="rect">
            <a:avLst/>
          </a:prstGeom>
          <a:noFill/>
        </p:spPr>
        <p:txBody>
          <a:bodyPr wrap="square" rtlCol="0">
            <a:spAutoFit/>
          </a:bodyPr>
          <a:lstStyle/>
          <a:p>
            <a:pPr algn="ctr"/>
            <a:r>
              <a:rPr lang="zh-CN" altLang="en-US" sz="2800" b="1" dirty="0">
                <a:solidFill>
                  <a:srgbClr val="3FC2B3"/>
                </a:solidFill>
                <a:latin typeface="微软雅黑" panose="020B0503020204020204" pitchFamily="34" charset="-122"/>
                <a:ea typeface="微软雅黑" panose="020B0503020204020204" pitchFamily="34" charset="-122"/>
              </a:rPr>
              <a:t>主讲人：小</a:t>
            </a:r>
            <a:r>
              <a:rPr lang="en-US" altLang="zh-CN" sz="2800" b="1" dirty="0">
                <a:solidFill>
                  <a:srgbClr val="3FC2B3"/>
                </a:solidFill>
                <a:latin typeface="微软雅黑" panose="020B0503020204020204" pitchFamily="34" charset="-122"/>
                <a:ea typeface="微软雅黑" panose="020B0503020204020204" pitchFamily="34" charset="-122"/>
              </a:rPr>
              <a:t>1</a:t>
            </a:r>
            <a:r>
              <a:rPr lang="zh-CN" altLang="en-US" sz="2800" b="1" dirty="0">
                <a:solidFill>
                  <a:srgbClr val="3FC2B3"/>
                </a:solidFill>
                <a:latin typeface="微软雅黑" panose="020B0503020204020204" pitchFamily="34" charset="-122"/>
                <a:ea typeface="微软雅黑" panose="020B0503020204020204" pitchFamily="34" charset="-122"/>
              </a:rPr>
              <a:t>知</a:t>
            </a:r>
          </a:p>
        </p:txBody>
      </p:sp>
      <p:pic>
        <p:nvPicPr>
          <p:cNvPr id="17" name="青蛙 - 小跳蛙">
            <a:hlinkClick r:id="" action="ppaction://media"/>
            <a:extLst>
              <a:ext uri="{FF2B5EF4-FFF2-40B4-BE49-F238E27FC236}">
                <a16:creationId xmlns:a16="http://schemas.microsoft.com/office/drawing/2014/main" id="{F611699F-75F0-43FC-8B6F-343532DC6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900" y="-785099"/>
            <a:ext cx="487363" cy="487363"/>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12280" b="44211"/>
          <a:stretch/>
        </p:blipFill>
        <p:spPr>
          <a:xfrm>
            <a:off x="-1677352" y="577864"/>
            <a:ext cx="9362054" cy="6111695"/>
          </a:xfrm>
          <a:prstGeom prst="rect">
            <a:avLst/>
          </a:prstGeom>
        </p:spPr>
      </p:pic>
      <p:sp>
        <p:nvSpPr>
          <p:cNvPr id="13" name="矩形 12"/>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55798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 presetClass="mediacall" presetSubtype="0" fill="hold" nodeType="afterEffect">
                                  <p:stCondLst>
                                    <p:cond delay="0"/>
                                  </p:stCondLst>
                                  <p:childTnLst>
                                    <p:cmd type="call" cmd="playFrom(0.0)">
                                      <p:cBhvr>
                                        <p:cTn id="18"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19" repeatCount="indefinite" fill="hold" display="0">
                  <p:stCondLst>
                    <p:cond delay="indefinite"/>
                  </p:stCondLst>
                  <p:endCondLst>
                    <p:cond evt="onStopAudio" delay="0">
                      <p:tgtEl>
                        <p:sldTgt/>
                      </p:tgtEl>
                    </p:cond>
                  </p:endCondLst>
                </p:cTn>
                <p:tgtEl>
                  <p:spTgt spid="17"/>
                </p:tgtEl>
              </p:cMediaNode>
            </p:audio>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EE01B70-50A5-4694-8885-7EB31F1B94B0}"/>
              </a:ext>
            </a:extLst>
          </p:cNvPr>
          <p:cNvSpPr txBox="1"/>
          <p:nvPr/>
        </p:nvSpPr>
        <p:spPr>
          <a:xfrm>
            <a:off x="4591440" y="520938"/>
            <a:ext cx="3057247"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牙齿的常见疾病</a:t>
            </a:r>
          </a:p>
        </p:txBody>
      </p:sp>
      <p:sp>
        <p:nvSpPr>
          <p:cNvPr id="8" name="文本框 7">
            <a:extLst>
              <a:ext uri="{FF2B5EF4-FFF2-40B4-BE49-F238E27FC236}">
                <a16:creationId xmlns:a16="http://schemas.microsoft.com/office/drawing/2014/main" id="{5BB3AABA-C2E6-4BEE-9123-A35B25550B45}"/>
              </a:ext>
            </a:extLst>
          </p:cNvPr>
          <p:cNvSpPr txBox="1"/>
          <p:nvPr/>
        </p:nvSpPr>
        <p:spPr>
          <a:xfrm>
            <a:off x="1495886" y="4051423"/>
            <a:ext cx="902811" cy="523220"/>
          </a:xfrm>
          <a:prstGeom prst="rect">
            <a:avLst/>
          </a:prstGeom>
          <a:noFill/>
        </p:spPr>
        <p:txBody>
          <a:bodyPr wrap="none" rtlCol="0">
            <a:spAutoFit/>
          </a:bodyPr>
          <a:lstStyle/>
          <a:p>
            <a:pPr algn="ctr"/>
            <a:r>
              <a:rPr lang="zh-CN" altLang="en-US" sz="2800" b="1" dirty="0">
                <a:solidFill>
                  <a:srgbClr val="3FC2B3"/>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蛀牙</a:t>
            </a:r>
          </a:p>
        </p:txBody>
      </p:sp>
      <p:sp>
        <p:nvSpPr>
          <p:cNvPr id="9" name="文本框 8">
            <a:extLst>
              <a:ext uri="{FF2B5EF4-FFF2-40B4-BE49-F238E27FC236}">
                <a16:creationId xmlns:a16="http://schemas.microsoft.com/office/drawing/2014/main" id="{1AA018C0-8766-4E56-A0ED-E7227B031862}"/>
              </a:ext>
            </a:extLst>
          </p:cNvPr>
          <p:cNvSpPr txBox="1"/>
          <p:nvPr/>
        </p:nvSpPr>
        <p:spPr>
          <a:xfrm>
            <a:off x="9434230" y="4051423"/>
            <a:ext cx="1261884" cy="523220"/>
          </a:xfrm>
          <a:prstGeom prst="rect">
            <a:avLst/>
          </a:prstGeom>
          <a:noFill/>
        </p:spPr>
        <p:txBody>
          <a:bodyPr wrap="none" rtlCol="0">
            <a:spAutoFit/>
          </a:bodyPr>
          <a:lstStyle/>
          <a:p>
            <a:pPr algn="ctr"/>
            <a:r>
              <a:rPr lang="zh-CN" altLang="en-US" sz="2800" b="1" dirty="0">
                <a:solidFill>
                  <a:srgbClr val="3FC2B3"/>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牙周炎</a:t>
            </a:r>
          </a:p>
        </p:txBody>
      </p:sp>
      <p:sp>
        <p:nvSpPr>
          <p:cNvPr id="10" name="文本框 9">
            <a:extLst>
              <a:ext uri="{FF2B5EF4-FFF2-40B4-BE49-F238E27FC236}">
                <a16:creationId xmlns:a16="http://schemas.microsoft.com/office/drawing/2014/main" id="{56AD4C1A-FA2D-4CAF-9756-9F55E2228233}"/>
              </a:ext>
            </a:extLst>
          </p:cNvPr>
          <p:cNvSpPr txBox="1"/>
          <p:nvPr/>
        </p:nvSpPr>
        <p:spPr>
          <a:xfrm>
            <a:off x="4022310" y="4051423"/>
            <a:ext cx="1261884" cy="523220"/>
          </a:xfrm>
          <a:prstGeom prst="rect">
            <a:avLst/>
          </a:prstGeom>
          <a:noFill/>
        </p:spPr>
        <p:txBody>
          <a:bodyPr wrap="none" rtlCol="0">
            <a:spAutoFit/>
          </a:bodyPr>
          <a:lstStyle/>
          <a:p>
            <a:pPr algn="ctr"/>
            <a:r>
              <a:rPr lang="zh-CN" altLang="en-US" sz="2800" b="1" dirty="0">
                <a:solidFill>
                  <a:srgbClr val="3FC2B3"/>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畸形牙</a:t>
            </a:r>
          </a:p>
        </p:txBody>
      </p:sp>
      <p:sp>
        <p:nvSpPr>
          <p:cNvPr id="11" name="文本框 10">
            <a:extLst>
              <a:ext uri="{FF2B5EF4-FFF2-40B4-BE49-F238E27FC236}">
                <a16:creationId xmlns:a16="http://schemas.microsoft.com/office/drawing/2014/main" id="{F782023E-FD63-4F2A-926C-9CBD56222576}"/>
              </a:ext>
            </a:extLst>
          </p:cNvPr>
          <p:cNvSpPr txBox="1"/>
          <p:nvPr/>
        </p:nvSpPr>
        <p:spPr>
          <a:xfrm>
            <a:off x="6907807" y="4051423"/>
            <a:ext cx="902811" cy="523220"/>
          </a:xfrm>
          <a:prstGeom prst="rect">
            <a:avLst/>
          </a:prstGeom>
          <a:noFill/>
        </p:spPr>
        <p:txBody>
          <a:bodyPr wrap="none" rtlCol="0">
            <a:spAutoFit/>
          </a:bodyPr>
          <a:lstStyle/>
          <a:p>
            <a:pPr algn="ctr"/>
            <a:r>
              <a:rPr lang="zh-CN" altLang="en-US" sz="2800" b="1" dirty="0">
                <a:solidFill>
                  <a:srgbClr val="3FC2B3"/>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缺牙</a:t>
            </a: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927" y="90280"/>
            <a:ext cx="1219202" cy="1219202"/>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525" r="66298" b="68023"/>
          <a:stretch/>
        </p:blipFill>
        <p:spPr>
          <a:xfrm>
            <a:off x="1141986" y="2450801"/>
            <a:ext cx="1563632" cy="1478044"/>
          </a:xfrm>
          <a:prstGeom prst="roundRect">
            <a:avLst/>
          </a:prstGeom>
          <a:effectLst>
            <a:outerShdw blurRad="50800" dist="38100" dir="5400000" algn="t" rotWithShape="0">
              <a:prstClr val="black">
                <a:alpha val="40000"/>
              </a:prstClr>
            </a:outerShdw>
          </a:effectLst>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37821" t="351" r="34697" b="67672"/>
          <a:stretch/>
        </p:blipFill>
        <p:spPr>
          <a:xfrm>
            <a:off x="3917970" y="2407114"/>
            <a:ext cx="1375860" cy="1478044"/>
          </a:xfrm>
          <a:prstGeom prst="roundRect">
            <a:avLst/>
          </a:prstGeom>
          <a:effectLst>
            <a:outerShdw blurRad="50800" dist="38100" dir="5400000" algn="t" rotWithShape="0">
              <a:prstClr val="black">
                <a:alpha val="40000"/>
              </a:prstClr>
            </a:outerShdw>
          </a:effectLst>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l="70510" t="1754" r="2764" b="66269"/>
          <a:stretch/>
        </p:blipFill>
        <p:spPr>
          <a:xfrm>
            <a:off x="6681785" y="2407114"/>
            <a:ext cx="1416828" cy="1478044"/>
          </a:xfrm>
          <a:prstGeom prst="roundRect">
            <a:avLst/>
          </a:prstGeom>
          <a:effectLst>
            <a:outerShdw blurRad="50800" dist="38100" dir="5400000" algn="t" rotWithShape="0">
              <a:prstClr val="black">
                <a:alpha val="40000"/>
              </a:prstClr>
            </a:outerShdw>
          </a:effectLst>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971" t="34737" r="34302" b="33286"/>
          <a:stretch/>
        </p:blipFill>
        <p:spPr>
          <a:xfrm>
            <a:off x="9357393" y="2407114"/>
            <a:ext cx="1415558" cy="1478044"/>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336439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9F7023F5-FDED-4C96-813B-0831921E5CDC}"/>
              </a:ext>
            </a:extLst>
          </p:cNvPr>
          <p:cNvSpPr/>
          <p:nvPr/>
        </p:nvSpPr>
        <p:spPr>
          <a:xfrm>
            <a:off x="1711102" y="2420932"/>
            <a:ext cx="535021" cy="363936"/>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2A87CEDE-F86B-4526-ACF7-F0441FCA6F5D}"/>
              </a:ext>
            </a:extLst>
          </p:cNvPr>
          <p:cNvSpPr txBox="1"/>
          <p:nvPr/>
        </p:nvSpPr>
        <p:spPr>
          <a:xfrm>
            <a:off x="1650686" y="1564843"/>
            <a:ext cx="3262432" cy="553998"/>
          </a:xfrm>
          <a:prstGeom prst="rect">
            <a:avLst/>
          </a:prstGeom>
          <a:noFill/>
        </p:spPr>
        <p:txBody>
          <a:bodyPr wrap="none" rtlCol="0">
            <a:spAutoFit/>
          </a:bodyPr>
          <a:lstStyle/>
          <a:p>
            <a:r>
              <a:rPr lang="zh-CN" altLang="en-US" sz="3000" b="1" dirty="0">
                <a:solidFill>
                  <a:srgbClr val="3FC2B3"/>
                </a:solidFill>
                <a:latin typeface="微软雅黑" panose="020B0503020204020204" pitchFamily="34" charset="-122"/>
                <a:ea typeface="微软雅黑" panose="020B0503020204020204" pitchFamily="34" charset="-122"/>
              </a:rPr>
              <a:t>牙周疾病的症状：</a:t>
            </a:r>
          </a:p>
        </p:txBody>
      </p:sp>
      <p:sp>
        <p:nvSpPr>
          <p:cNvPr id="8" name="圆角矩形 7">
            <a:extLst>
              <a:ext uri="{FF2B5EF4-FFF2-40B4-BE49-F238E27FC236}">
                <a16:creationId xmlns:a16="http://schemas.microsoft.com/office/drawing/2014/main" id="{C5B2F862-8965-412A-8D21-112333601721}"/>
              </a:ext>
            </a:extLst>
          </p:cNvPr>
          <p:cNvSpPr/>
          <p:nvPr/>
        </p:nvSpPr>
        <p:spPr>
          <a:xfrm>
            <a:off x="1711102" y="3121987"/>
            <a:ext cx="535021" cy="363936"/>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9" name="圆角矩形 8">
            <a:extLst>
              <a:ext uri="{FF2B5EF4-FFF2-40B4-BE49-F238E27FC236}">
                <a16:creationId xmlns:a16="http://schemas.microsoft.com/office/drawing/2014/main" id="{BAEE4DC5-D880-4A08-824A-AAF1DE568355}"/>
              </a:ext>
            </a:extLst>
          </p:cNvPr>
          <p:cNvSpPr/>
          <p:nvPr/>
        </p:nvSpPr>
        <p:spPr>
          <a:xfrm>
            <a:off x="1711102" y="3823042"/>
            <a:ext cx="535021" cy="363936"/>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 name="圆角矩形 9">
            <a:extLst>
              <a:ext uri="{FF2B5EF4-FFF2-40B4-BE49-F238E27FC236}">
                <a16:creationId xmlns:a16="http://schemas.microsoft.com/office/drawing/2014/main" id="{841C8756-7D24-44F1-A503-3B435644AB9C}"/>
              </a:ext>
            </a:extLst>
          </p:cNvPr>
          <p:cNvSpPr/>
          <p:nvPr/>
        </p:nvSpPr>
        <p:spPr>
          <a:xfrm>
            <a:off x="1711102" y="4524097"/>
            <a:ext cx="535021" cy="363936"/>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圆角矩形 10">
            <a:extLst>
              <a:ext uri="{FF2B5EF4-FFF2-40B4-BE49-F238E27FC236}">
                <a16:creationId xmlns:a16="http://schemas.microsoft.com/office/drawing/2014/main" id="{81E41E3D-59EE-44D4-9909-D479D91886DC}"/>
              </a:ext>
            </a:extLst>
          </p:cNvPr>
          <p:cNvSpPr/>
          <p:nvPr/>
        </p:nvSpPr>
        <p:spPr>
          <a:xfrm>
            <a:off x="1711102" y="5225154"/>
            <a:ext cx="535021" cy="363936"/>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2" name="内容占位符 2">
            <a:extLst>
              <a:ext uri="{FF2B5EF4-FFF2-40B4-BE49-F238E27FC236}">
                <a16:creationId xmlns:a16="http://schemas.microsoft.com/office/drawing/2014/main" id="{31B4D8C0-33B8-4ACC-8A67-234A1B71FBA9}"/>
              </a:ext>
            </a:extLst>
          </p:cNvPr>
          <p:cNvSpPr txBox="1">
            <a:spLocks/>
          </p:cNvSpPr>
          <p:nvPr/>
        </p:nvSpPr>
        <p:spPr>
          <a:xfrm>
            <a:off x="2749650" y="2374202"/>
            <a:ext cx="882968" cy="640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牙痛</a:t>
            </a:r>
          </a:p>
        </p:txBody>
      </p:sp>
      <p:sp>
        <p:nvSpPr>
          <p:cNvPr id="13" name="内容占位符 2">
            <a:extLst>
              <a:ext uri="{FF2B5EF4-FFF2-40B4-BE49-F238E27FC236}">
                <a16:creationId xmlns:a16="http://schemas.microsoft.com/office/drawing/2014/main" id="{413B6F34-C052-4BF8-B36B-6411597371BE}"/>
              </a:ext>
            </a:extLst>
          </p:cNvPr>
          <p:cNvSpPr txBox="1">
            <a:spLocks/>
          </p:cNvSpPr>
          <p:nvPr/>
        </p:nvSpPr>
        <p:spPr>
          <a:xfrm>
            <a:off x="2749650" y="2956162"/>
            <a:ext cx="11877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牙出血</a:t>
            </a:r>
          </a:p>
        </p:txBody>
      </p:sp>
      <p:sp>
        <p:nvSpPr>
          <p:cNvPr id="14" name="内容占位符 2">
            <a:extLst>
              <a:ext uri="{FF2B5EF4-FFF2-40B4-BE49-F238E27FC236}">
                <a16:creationId xmlns:a16="http://schemas.microsoft.com/office/drawing/2014/main" id="{70811A4E-50E6-479A-B12B-8D873FC279A4}"/>
              </a:ext>
            </a:extLst>
          </p:cNvPr>
          <p:cNvSpPr txBox="1">
            <a:spLocks/>
          </p:cNvSpPr>
          <p:nvPr/>
        </p:nvSpPr>
        <p:spPr>
          <a:xfrm>
            <a:off x="2749650" y="3665122"/>
            <a:ext cx="24069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牙龈红肿、流脓</a:t>
            </a:r>
          </a:p>
        </p:txBody>
      </p:sp>
      <p:sp>
        <p:nvSpPr>
          <p:cNvPr id="15" name="内容占位符 2">
            <a:extLst>
              <a:ext uri="{FF2B5EF4-FFF2-40B4-BE49-F238E27FC236}">
                <a16:creationId xmlns:a16="http://schemas.microsoft.com/office/drawing/2014/main" id="{8D8CFE07-4BA6-48F8-85CE-B2E3E83B959F}"/>
              </a:ext>
            </a:extLst>
          </p:cNvPr>
          <p:cNvSpPr txBox="1">
            <a:spLocks/>
          </p:cNvSpPr>
          <p:nvPr/>
        </p:nvSpPr>
        <p:spPr>
          <a:xfrm>
            <a:off x="2749650" y="4374082"/>
            <a:ext cx="14925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牙齿松动</a:t>
            </a:r>
          </a:p>
        </p:txBody>
      </p:sp>
      <p:sp>
        <p:nvSpPr>
          <p:cNvPr id="16" name="内容占位符 2">
            <a:extLst>
              <a:ext uri="{FF2B5EF4-FFF2-40B4-BE49-F238E27FC236}">
                <a16:creationId xmlns:a16="http://schemas.microsoft.com/office/drawing/2014/main" id="{3E38C7DC-DC4C-47D9-BBF6-ED20EFFF9282}"/>
              </a:ext>
            </a:extLst>
          </p:cNvPr>
          <p:cNvSpPr txBox="1">
            <a:spLocks/>
          </p:cNvSpPr>
          <p:nvPr/>
        </p:nvSpPr>
        <p:spPr>
          <a:xfrm>
            <a:off x="2749650" y="5083042"/>
            <a:ext cx="1706944" cy="702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口干、口臭</a:t>
            </a:r>
          </a:p>
        </p:txBody>
      </p:sp>
      <p:sp>
        <p:nvSpPr>
          <p:cNvPr id="17" name="文本框 16">
            <a:extLst>
              <a:ext uri="{FF2B5EF4-FFF2-40B4-BE49-F238E27FC236}">
                <a16:creationId xmlns:a16="http://schemas.microsoft.com/office/drawing/2014/main" id="{BEE01B70-50A5-4694-8885-7EB31F1B94B0}"/>
              </a:ext>
            </a:extLst>
          </p:cNvPr>
          <p:cNvSpPr txBox="1"/>
          <p:nvPr/>
        </p:nvSpPr>
        <p:spPr>
          <a:xfrm>
            <a:off x="4591440" y="520938"/>
            <a:ext cx="3057247"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牙齿的常见疾病</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927" y="90280"/>
            <a:ext cx="1219202" cy="1219202"/>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998" y="1610557"/>
            <a:ext cx="4629906" cy="46299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6152360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animBg="1"/>
      <p:bldP spid="10" grpId="0" animBg="1"/>
      <p:bldP spid="11" grpId="0" animBg="1"/>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1258888" y="2332176"/>
            <a:ext cx="2846640" cy="661635"/>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EE71CB97-3856-4105-AC56-4F37DFFECA7D}"/>
              </a:ext>
            </a:extLst>
          </p:cNvPr>
          <p:cNvSpPr/>
          <p:nvPr/>
        </p:nvSpPr>
        <p:spPr>
          <a:xfrm>
            <a:off x="4026090" y="1426388"/>
            <a:ext cx="4209806" cy="461665"/>
          </a:xfrm>
          <a:prstGeom prst="rect">
            <a:avLst/>
          </a:prstGeom>
        </p:spPr>
        <p:txBody>
          <a:bodyPr wrap="none">
            <a:spAutoFit/>
          </a:bodyPr>
          <a:lstStyle/>
          <a:p>
            <a:pPr algn="ctr"/>
            <a:r>
              <a:rPr lang="zh-CN" altLang="en-US" sz="2400" b="1" dirty="0">
                <a:solidFill>
                  <a:srgbClr val="3FC2B3"/>
                </a:solidFill>
                <a:latin typeface="微软雅黑" panose="020B0503020204020204" pitchFamily="34" charset="-122"/>
                <a:ea typeface="微软雅黑" panose="020B0503020204020204" pitchFamily="34" charset="-122"/>
              </a:rPr>
              <a:t>龋齿的罪魁祸首</a:t>
            </a:r>
            <a:r>
              <a:rPr lang="en-US" altLang="zh-CN" sz="2400" b="1" dirty="0">
                <a:solidFill>
                  <a:srgbClr val="3FC2B3"/>
                </a:solidFill>
                <a:latin typeface="微软雅黑" panose="020B0503020204020204" pitchFamily="34" charset="-122"/>
                <a:ea typeface="微软雅黑" panose="020B0503020204020204" pitchFamily="34" charset="-122"/>
              </a:rPr>
              <a:t>—</a:t>
            </a:r>
            <a:r>
              <a:rPr lang="zh-CN" altLang="en-US" sz="2400" b="1" dirty="0">
                <a:solidFill>
                  <a:srgbClr val="3FC2B3"/>
                </a:solidFill>
                <a:latin typeface="微软雅黑" panose="020B0503020204020204" pitchFamily="34" charset="-122"/>
                <a:ea typeface="微软雅黑" panose="020B0503020204020204" pitchFamily="34" charset="-122"/>
              </a:rPr>
              <a:t>变形链球菌</a:t>
            </a:r>
          </a:p>
        </p:txBody>
      </p:sp>
      <p:sp>
        <p:nvSpPr>
          <p:cNvPr id="5" name="Text Box 6">
            <a:extLst>
              <a:ext uri="{FF2B5EF4-FFF2-40B4-BE49-F238E27FC236}">
                <a16:creationId xmlns:a16="http://schemas.microsoft.com/office/drawing/2014/main" id="{F56A28F0-910D-4C06-A904-D61EB1E8FE13}"/>
              </a:ext>
            </a:extLst>
          </p:cNvPr>
          <p:cNvSpPr txBox="1">
            <a:spLocks noChangeArrowheads="1"/>
          </p:cNvSpPr>
          <p:nvPr/>
        </p:nvSpPr>
        <p:spPr bwMode="auto">
          <a:xfrm>
            <a:off x="1637041" y="2413047"/>
            <a:ext cx="2767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2800" b="1" dirty="0">
                <a:solidFill>
                  <a:schemeClr val="bg1"/>
                </a:solidFill>
                <a:latin typeface="微软雅黑" panose="020B0503020204020204" pitchFamily="34" charset="-122"/>
                <a:ea typeface="微软雅黑" panose="020B0503020204020204" pitchFamily="34" charset="-122"/>
              </a:rPr>
              <a:t>变形链球菌</a:t>
            </a:r>
          </a:p>
        </p:txBody>
      </p:sp>
      <p:sp>
        <p:nvSpPr>
          <p:cNvPr id="6" name="Text Box 8">
            <a:extLst>
              <a:ext uri="{FF2B5EF4-FFF2-40B4-BE49-F238E27FC236}">
                <a16:creationId xmlns:a16="http://schemas.microsoft.com/office/drawing/2014/main" id="{FBC7232D-9ADE-478A-8459-8CA06DD8039B}"/>
              </a:ext>
            </a:extLst>
          </p:cNvPr>
          <p:cNvSpPr txBox="1">
            <a:spLocks noChangeArrowheads="1"/>
          </p:cNvSpPr>
          <p:nvPr/>
        </p:nvSpPr>
        <p:spPr bwMode="auto">
          <a:xfrm>
            <a:off x="1258888" y="3047831"/>
            <a:ext cx="5198473" cy="184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defRPr/>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变链球菌群中的一种，</a:t>
            </a:r>
          </a:p>
          <a:p>
            <a:pPr algn="l">
              <a:lnSpc>
                <a:spcPct val="200000"/>
              </a:lnSpc>
              <a:defRPr/>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为口腔微生物中最重要的致龋菌,针对变形链球菌的研究已成为防龋的重点。</a:t>
            </a:r>
          </a:p>
        </p:txBody>
      </p:sp>
      <p:sp>
        <p:nvSpPr>
          <p:cNvPr id="7" name="Oval 4" descr="图片5">
            <a:extLst>
              <a:ext uri="{FF2B5EF4-FFF2-40B4-BE49-F238E27FC236}">
                <a16:creationId xmlns:a16="http://schemas.microsoft.com/office/drawing/2014/main" id="{6E61E2CA-EEFB-4049-BEE5-6345405485BE}"/>
              </a:ext>
            </a:extLst>
          </p:cNvPr>
          <p:cNvSpPr>
            <a:spLocks noChangeArrowheads="1"/>
          </p:cNvSpPr>
          <p:nvPr/>
        </p:nvSpPr>
        <p:spPr bwMode="auto">
          <a:xfrm>
            <a:off x="7494924" y="1657220"/>
            <a:ext cx="3498327" cy="4659850"/>
          </a:xfrm>
          <a:prstGeom prst="rect">
            <a:avLst/>
          </a:prstGeom>
          <a:blipFill dpi="0" rotWithShape="1">
            <a:blip r:embed="rId3"/>
            <a:srcRect/>
            <a:stretch>
              <a:fillRect l="-9122" t="-22792" r="-6012" b="-16230"/>
            </a:stretch>
          </a:blipFill>
          <a:ln>
            <a:noFill/>
          </a:ln>
          <a:effectLst>
            <a:outerShdw blurRad="50800" dist="38100" dir="5400000" algn="t" rotWithShape="0">
              <a:prstClr val="black">
                <a:alpha val="40000"/>
              </a:prstClr>
            </a:outerShdw>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EE01B70-50A5-4694-8885-7EB31F1B94B0}"/>
              </a:ext>
            </a:extLst>
          </p:cNvPr>
          <p:cNvSpPr txBox="1"/>
          <p:nvPr/>
        </p:nvSpPr>
        <p:spPr>
          <a:xfrm>
            <a:off x="4591440" y="520938"/>
            <a:ext cx="3057247"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牙齿的常见疾病</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5927" y="90280"/>
            <a:ext cx="1219202" cy="1219202"/>
          </a:xfrm>
          <a:prstGeom prst="rect">
            <a:avLst/>
          </a:prstGeom>
        </p:spPr>
      </p:pic>
    </p:spTree>
    <p:extLst>
      <p:ext uri="{BB962C8B-B14F-4D97-AF65-F5344CB8AC3E}">
        <p14:creationId xmlns:p14="http://schemas.microsoft.com/office/powerpoint/2010/main" val="41812442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5247274" y="693639"/>
            <a:ext cx="1697450" cy="1697450"/>
          </a:xfrm>
          <a:prstGeom prst="ellipse">
            <a:avLst/>
          </a:prstGeom>
          <a:solidFill>
            <a:srgbClr val="3FC2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AF0687B-7E43-4B50-8635-60FE2023C17A}"/>
              </a:ext>
            </a:extLst>
          </p:cNvPr>
          <p:cNvSpPr txBox="1"/>
          <p:nvPr/>
        </p:nvSpPr>
        <p:spPr>
          <a:xfrm>
            <a:off x="764397" y="2644170"/>
            <a:ext cx="11048216" cy="1569660"/>
          </a:xfrm>
          <a:prstGeom prst="rect">
            <a:avLst/>
          </a:prstGeom>
          <a:noFill/>
        </p:spPr>
        <p:txBody>
          <a:bodyPr wrap="none" rtlCol="0">
            <a:spAutoFit/>
          </a:bodyPr>
          <a:lstStyle/>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影响牙齿健康的因素</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24625"/>
          <a:stretch/>
        </p:blipFill>
        <p:spPr>
          <a:xfrm>
            <a:off x="3727836" y="3429000"/>
            <a:ext cx="4736326" cy="3570010"/>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554" y1="22098" x2="33482" y2="39063"/>
                        <a14:foregroundMark x1="54688" y1="50000" x2="46652" y2="64732"/>
                      </a14:backgroundRemoval>
                    </a14:imgEffect>
                  </a14:imgLayer>
                </a14:imgProps>
              </a:ext>
              <a:ext uri="{28A0092B-C50C-407E-A947-70E740481C1C}">
                <a14:useLocalDpi xmlns:a14="http://schemas.microsoft.com/office/drawing/2010/main" val="0"/>
              </a:ext>
            </a:extLst>
          </a:blip>
          <a:stretch>
            <a:fillRect/>
          </a:stretch>
        </p:blipFill>
        <p:spPr>
          <a:xfrm>
            <a:off x="5164919" y="611283"/>
            <a:ext cx="1862161" cy="18621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23150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900752" y="1750042"/>
            <a:ext cx="3152633" cy="3845540"/>
          </a:xfrm>
          <a:prstGeom prst="roundRect">
            <a:avLst/>
          </a:prstGeom>
          <a:solidFill>
            <a:srgbClr val="3FC2B3"/>
          </a:solidFill>
          <a:ln>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a:extLst>
              <a:ext uri="{FF2B5EF4-FFF2-40B4-BE49-F238E27FC236}">
                <a16:creationId xmlns:a16="http://schemas.microsoft.com/office/drawing/2014/main" id="{BEE01B70-50A5-4694-8885-7EB31F1B94B0}"/>
              </a:ext>
            </a:extLst>
          </p:cNvPr>
          <p:cNvSpPr txBox="1"/>
          <p:nvPr/>
        </p:nvSpPr>
        <p:spPr>
          <a:xfrm>
            <a:off x="4157007" y="495261"/>
            <a:ext cx="3877985"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影响牙齿健康的因素</a:t>
            </a:r>
          </a:p>
        </p:txBody>
      </p:sp>
      <p:sp>
        <p:nvSpPr>
          <p:cNvPr id="4" name="Rectangle 3">
            <a:extLst>
              <a:ext uri="{FF2B5EF4-FFF2-40B4-BE49-F238E27FC236}">
                <a16:creationId xmlns:a16="http://schemas.microsoft.com/office/drawing/2014/main" id="{1396061C-C0B8-4925-985F-2698D75A95A8}"/>
              </a:ext>
            </a:extLst>
          </p:cNvPr>
          <p:cNvSpPr>
            <a:spLocks noChangeArrowheads="1"/>
          </p:cNvSpPr>
          <p:nvPr/>
        </p:nvSpPr>
        <p:spPr bwMode="auto">
          <a:xfrm>
            <a:off x="1043923" y="1750042"/>
            <a:ext cx="4219575"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口腔不洁及异物刺激</a:t>
            </a:r>
          </a:p>
        </p:txBody>
      </p:sp>
      <p:sp>
        <p:nvSpPr>
          <p:cNvPr id="5" name="Rectangle 6">
            <a:extLst>
              <a:ext uri="{FF2B5EF4-FFF2-40B4-BE49-F238E27FC236}">
                <a16:creationId xmlns:a16="http://schemas.microsoft.com/office/drawing/2014/main" id="{FFC28C87-D87B-4A67-8B06-8F11B01F3AE4}"/>
              </a:ext>
            </a:extLst>
          </p:cNvPr>
          <p:cNvSpPr>
            <a:spLocks noChangeArrowheads="1"/>
          </p:cNvSpPr>
          <p:nvPr/>
        </p:nvSpPr>
        <p:spPr bwMode="auto">
          <a:xfrm>
            <a:off x="1043923" y="2625671"/>
            <a:ext cx="3313113"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口腔病菌</a:t>
            </a:r>
          </a:p>
        </p:txBody>
      </p:sp>
      <p:sp>
        <p:nvSpPr>
          <p:cNvPr id="6" name="Rectangle 7">
            <a:extLst>
              <a:ext uri="{FF2B5EF4-FFF2-40B4-BE49-F238E27FC236}">
                <a16:creationId xmlns:a16="http://schemas.microsoft.com/office/drawing/2014/main" id="{CEDA356F-A2A6-4A49-AC57-1BDAFE1E9EAB}"/>
              </a:ext>
            </a:extLst>
          </p:cNvPr>
          <p:cNvSpPr>
            <a:spLocks noChangeArrowheads="1"/>
          </p:cNvSpPr>
          <p:nvPr/>
        </p:nvSpPr>
        <p:spPr bwMode="auto">
          <a:xfrm>
            <a:off x="1043924" y="4434613"/>
            <a:ext cx="3313112"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en-US" altLang="zh-CN" sz="2000" b="1" dirty="0">
                <a:solidFill>
                  <a:schemeClr val="bg1"/>
                </a:solidFill>
                <a:latin typeface="微软雅黑" panose="020B0503020204020204" pitchFamily="34" charset="-122"/>
                <a:ea typeface="微软雅黑" panose="020B0503020204020204" pitchFamily="34" charset="-122"/>
              </a:rPr>
              <a:t>04 </a:t>
            </a:r>
            <a:r>
              <a:rPr lang="zh-CN" altLang="en-US" sz="2000" b="1" dirty="0">
                <a:solidFill>
                  <a:schemeClr val="bg1"/>
                </a:solidFill>
                <a:latin typeface="微软雅黑" panose="020B0503020204020204" pitchFamily="34" charset="-122"/>
                <a:ea typeface="微软雅黑" panose="020B0503020204020204" pitchFamily="34" charset="-122"/>
              </a:rPr>
              <a:t>身体因素</a:t>
            </a:r>
          </a:p>
        </p:txBody>
      </p:sp>
      <p:sp>
        <p:nvSpPr>
          <p:cNvPr id="7" name="Rectangle 8">
            <a:extLst>
              <a:ext uri="{FF2B5EF4-FFF2-40B4-BE49-F238E27FC236}">
                <a16:creationId xmlns:a16="http://schemas.microsoft.com/office/drawing/2014/main" id="{5155CE8A-14EE-414F-85AA-433F0ACDCABF}"/>
              </a:ext>
            </a:extLst>
          </p:cNvPr>
          <p:cNvSpPr>
            <a:spLocks noChangeArrowheads="1"/>
          </p:cNvSpPr>
          <p:nvPr/>
        </p:nvSpPr>
        <p:spPr bwMode="auto">
          <a:xfrm>
            <a:off x="1043923" y="3560640"/>
            <a:ext cx="4006850"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牙齿先天排布或脱落</a:t>
            </a:r>
          </a:p>
        </p:txBody>
      </p:sp>
      <p:sp>
        <p:nvSpPr>
          <p:cNvPr id="8" name="矩形 7">
            <a:extLst>
              <a:ext uri="{FF2B5EF4-FFF2-40B4-BE49-F238E27FC236}">
                <a16:creationId xmlns:a16="http://schemas.microsoft.com/office/drawing/2014/main" id="{1165D902-48B4-4B2D-806B-C6DC3C58EB26}"/>
              </a:ext>
            </a:extLst>
          </p:cNvPr>
          <p:cNvSpPr/>
          <p:nvPr/>
        </p:nvSpPr>
        <p:spPr>
          <a:xfrm>
            <a:off x="4357037" y="1773564"/>
            <a:ext cx="7419392" cy="3600986"/>
          </a:xfrm>
          <a:prstGeom prst="rect">
            <a:avLst/>
          </a:prstGeom>
        </p:spPr>
        <p:txBody>
          <a:bodyPr wrap="square">
            <a:spAutoFit/>
          </a:bodyPr>
          <a:lstStyle/>
          <a:p>
            <a:pPr>
              <a:lnSpc>
                <a:spcPct val="200000"/>
              </a:lnSpc>
            </a:pPr>
            <a:r>
              <a:rPr lang="zh-CN" altLang="en-US" b="1" dirty="0">
                <a:solidFill>
                  <a:srgbClr val="3FC2B3"/>
                </a:solidFill>
                <a:latin typeface="微软雅黑" panose="020B0503020204020204" pitchFamily="34" charset="-122"/>
                <a:ea typeface="微软雅黑" panose="020B0503020204020204" pitchFamily="34" charset="-122"/>
              </a:rPr>
              <a:t>先天因素无法控制</a:t>
            </a:r>
            <a:r>
              <a:rPr lang="en-US" altLang="zh-CN" b="1" dirty="0">
                <a:solidFill>
                  <a:srgbClr val="3FC2B3"/>
                </a:solidFill>
                <a:latin typeface="微软雅黑" panose="020B0503020204020204" pitchFamily="34" charset="-122"/>
                <a:ea typeface="微软雅黑" panose="020B0503020204020204" pitchFamily="34" charset="-122"/>
              </a:rPr>
              <a:t>:</a:t>
            </a:r>
            <a:endParaRPr lang="zh-CN" altLang="en-US" b="1" dirty="0">
              <a:solidFill>
                <a:srgbClr val="3FC2B3"/>
              </a:solidFill>
              <a:latin typeface="微软雅黑" panose="020B0503020204020204" pitchFamily="34" charset="-122"/>
              <a:ea typeface="微软雅黑" panose="020B0503020204020204" pitchFamily="34" charset="-122"/>
            </a:endParaRP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身体因素可通过天狮保健食品进行营养调节；</a:t>
            </a: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口腔细菌以及口腔不洁等因素可以通过改变个人生活习惯以及日常口腔护理加以预防和控制。</a:t>
            </a:r>
            <a:endParaRPr lang="en-US" altLang="zh-CN" sz="1200" dirty="0">
              <a:solidFill>
                <a:schemeClr val="accent1">
                  <a:lumMod val="50000"/>
                </a:schemeClr>
              </a:solidFill>
              <a:latin typeface="微软雅黑" panose="020B0503020204020204" pitchFamily="34" charset="-122"/>
              <a:ea typeface="微软雅黑" panose="020B0503020204020204" pitchFamily="34" charset="-122"/>
            </a:endParaRP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牙齿镶钻，势必破坏牙釉，影响健康。时尚从牙出，病患从口入，爱美的人们千万要警惕啊 ！</a:t>
            </a: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口腔不洁及异物刺激：牙石、牙垢、食物嵌塞、不良修复体</a:t>
            </a:r>
          </a:p>
          <a:p>
            <a:pPr>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口腔病菌：化脓性球菌、螺旋体和梭形杆菌、口纤毛菌、革兰氏球菌及杆菌等（变形链球菌是引发 龋齿的主要病菌）</a:t>
            </a: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牙齿先天排布或脱落：牙齿排列不齐、部分牙齿脱落、牙尖突出</a:t>
            </a:r>
          </a:p>
          <a:p>
            <a:pPr marL="171450" indent="-171450">
              <a:lnSpc>
                <a:spcPct val="200000"/>
              </a:lnSpc>
              <a:spcBef>
                <a:spcPct val="0"/>
              </a:spcBef>
              <a:buFont typeface="Wingdings" panose="05000000000000000000" pitchFamily="2" charset="2"/>
              <a:buChar char="n"/>
            </a:pPr>
            <a:r>
              <a:rPr lang="zh-CN" altLang="en-US" sz="1200" dirty="0">
                <a:solidFill>
                  <a:schemeClr val="accent1">
                    <a:lumMod val="50000"/>
                  </a:schemeClr>
                </a:solidFill>
                <a:latin typeface="微软雅黑" panose="020B0503020204020204" pitchFamily="34" charset="-122"/>
                <a:ea typeface="微软雅黑" panose="020B0503020204020204" pitchFamily="34" charset="-122"/>
              </a:rPr>
              <a:t>身体因素：生理，各种生理疾病；心理，着急上火等。</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885" y="-86351"/>
            <a:ext cx="1476151" cy="1476151"/>
          </a:xfrm>
          <a:prstGeom prst="rect">
            <a:avLst/>
          </a:prstGeom>
        </p:spPr>
      </p:pic>
    </p:spTree>
    <p:extLst>
      <p:ext uri="{BB962C8B-B14F-4D97-AF65-F5344CB8AC3E}">
        <p14:creationId xmlns:p14="http://schemas.microsoft.com/office/powerpoint/2010/main" val="19988799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5247274" y="693639"/>
            <a:ext cx="1697450" cy="1697450"/>
          </a:xfrm>
          <a:prstGeom prst="ellipse">
            <a:avLst/>
          </a:prstGeom>
          <a:solidFill>
            <a:srgbClr val="3FC2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AF0687B-7E43-4B50-8635-60FE2023C17A}"/>
              </a:ext>
            </a:extLst>
          </p:cNvPr>
          <p:cNvSpPr txBox="1"/>
          <p:nvPr/>
        </p:nvSpPr>
        <p:spPr>
          <a:xfrm>
            <a:off x="2574988" y="2644170"/>
            <a:ext cx="7427033" cy="1569660"/>
          </a:xfrm>
          <a:prstGeom prst="rect">
            <a:avLst/>
          </a:prstGeom>
          <a:noFill/>
        </p:spPr>
        <p:txBody>
          <a:bodyPr wrap="none" rtlCol="0">
            <a:spAutoFit/>
          </a:bodyPr>
          <a:lstStyle/>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如何护理牙齿</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24625"/>
          <a:stretch/>
        </p:blipFill>
        <p:spPr>
          <a:xfrm>
            <a:off x="3727836" y="3429000"/>
            <a:ext cx="4736326" cy="3570010"/>
          </a:xfrm>
          <a:prstGeom prst="rect">
            <a:avLst/>
          </a:prstGeom>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554" y1="22098" x2="33482" y2="39063"/>
                        <a14:foregroundMark x1="54688" y1="50000" x2="46652" y2="64732"/>
                      </a14:backgroundRemoval>
                    </a14:imgEffect>
                  </a14:imgLayer>
                </a14:imgProps>
              </a:ext>
              <a:ext uri="{28A0092B-C50C-407E-A947-70E740481C1C}">
                <a14:useLocalDpi xmlns:a14="http://schemas.microsoft.com/office/drawing/2010/main" val="0"/>
              </a:ext>
            </a:extLst>
          </a:blip>
          <a:stretch>
            <a:fillRect/>
          </a:stretch>
        </p:blipFill>
        <p:spPr>
          <a:xfrm>
            <a:off x="5164919" y="611283"/>
            <a:ext cx="1862161" cy="18621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810459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sp>
        <p:nvSpPr>
          <p:cNvPr id="4" name="Rectangle 3">
            <a:extLst>
              <a:ext uri="{FF2B5EF4-FFF2-40B4-BE49-F238E27FC236}">
                <a16:creationId xmlns:a16="http://schemas.microsoft.com/office/drawing/2014/main" id="{3913721B-9E35-4FD8-9C13-12E4A97E9EF0}"/>
              </a:ext>
            </a:extLst>
          </p:cNvPr>
          <p:cNvSpPr txBox="1">
            <a:spLocks noChangeArrowheads="1"/>
          </p:cNvSpPr>
          <p:nvPr/>
        </p:nvSpPr>
        <p:spPr>
          <a:xfrm>
            <a:off x="669925" y="2225597"/>
            <a:ext cx="5826409" cy="3728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Wingdings" panose="05000000000000000000" pitchFamily="2" charset="2"/>
              <a:buNone/>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       世界卫生组织对牙齿健康的标准是：</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8020</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，即</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80</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岁老人至少有</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20</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颗功能牙（即能够正常咀嚼食物，不松动的牙）。建立这一标准的目的是：通过延长牙齿的寿命来保证人的长寿和提高生命质量。</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pic>
        <p:nvPicPr>
          <p:cNvPr id="7" name="Picture 4">
            <a:extLst>
              <a:ext uri="{FF2B5EF4-FFF2-40B4-BE49-F238E27FC236}">
                <a16:creationId xmlns:a16="http://schemas.microsoft.com/office/drawing/2014/main" id="{55E06D6A-D952-4261-97F8-32A36F7E62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33790" y="-278210"/>
            <a:ext cx="4941688" cy="741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633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F1B9A09-A7FC-4E2E-B509-B59BB718A0F4}"/>
              </a:ext>
            </a:extLst>
          </p:cNvPr>
          <p:cNvSpPr/>
          <p:nvPr/>
        </p:nvSpPr>
        <p:spPr>
          <a:xfrm>
            <a:off x="3432379" y="1790407"/>
            <a:ext cx="5211683" cy="523220"/>
          </a:xfrm>
          <a:prstGeom prst="rect">
            <a:avLst/>
          </a:prstGeom>
        </p:spPr>
        <p:txBody>
          <a:bodyPr wrap="none">
            <a:spAutoFit/>
          </a:bodyPr>
          <a:lstStyle/>
          <a:p>
            <a:pPr algn="ctr"/>
            <a:r>
              <a:rPr lang="zh-CN" altLang="en-US" sz="2800" b="1" dirty="0">
                <a:solidFill>
                  <a:srgbClr val="3FC2B3"/>
                </a:solidFill>
                <a:latin typeface="微软雅黑" panose="020B0503020204020204" pitchFamily="34" charset="-122"/>
                <a:ea typeface="微软雅黑" panose="020B0503020204020204" pitchFamily="34" charset="-122"/>
              </a:rPr>
              <a:t>刷牙，防治口腔疾病的有效途径</a:t>
            </a:r>
          </a:p>
        </p:txBody>
      </p:sp>
      <p:sp>
        <p:nvSpPr>
          <p:cNvPr id="5" name="矩形 4">
            <a:extLst>
              <a:ext uri="{FF2B5EF4-FFF2-40B4-BE49-F238E27FC236}">
                <a16:creationId xmlns:a16="http://schemas.microsoft.com/office/drawing/2014/main" id="{3BC8A5A8-F2C4-4670-B887-07BA8AD6919D}"/>
              </a:ext>
            </a:extLst>
          </p:cNvPr>
          <p:cNvSpPr/>
          <p:nvPr/>
        </p:nvSpPr>
        <p:spPr>
          <a:xfrm>
            <a:off x="669925" y="2404142"/>
            <a:ext cx="11114169" cy="2677656"/>
          </a:xfrm>
          <a:prstGeom prst="rect">
            <a:avLst/>
          </a:prstGeom>
        </p:spPr>
        <p:txBody>
          <a:bodyPr wrap="square">
            <a:spAutoFit/>
          </a:bodyPr>
          <a:lstStyle/>
          <a:p>
            <a:pPr>
              <a:lnSpc>
                <a:spcPct val="200000"/>
              </a:lnSpc>
            </a:pP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        刷牙不但可以通过机械摩擦除去口中的食物残渣，而且可以除去牙齿表面的「牙菌斑」甚至牙结石。</a:t>
            </a:r>
          </a:p>
          <a:p>
            <a:pPr>
              <a:lnSpc>
                <a:spcPct val="200000"/>
              </a:lnSpc>
              <a:spcBef>
                <a:spcPct val="0"/>
              </a:spcBef>
            </a:pP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选用优质的牙膏并采用正确的方法刷牙，就会抑制口腔内的细菌分泌酸和毒素，从而预防龋齿和牙周疾病的发生。</a:t>
            </a:r>
          </a:p>
          <a:p>
            <a:pPr>
              <a:lnSpc>
                <a:spcPct val="200000"/>
              </a:lnSpc>
            </a:pPr>
            <a:r>
              <a:rPr lang="zh-CN" altLang="en-US" sz="2000" b="1" dirty="0">
                <a:solidFill>
                  <a:srgbClr val="3FC2B3"/>
                </a:solidFill>
                <a:latin typeface="微软雅黑" panose="020B0503020204020204" pitchFamily="34" charset="-122"/>
                <a:ea typeface="微软雅黑" panose="020B0503020204020204" pitchFamily="34" charset="-122"/>
              </a:rPr>
              <a:t>      牙菌斑</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p:txBody>
      </p:sp>
      <p:sp>
        <p:nvSpPr>
          <p:cNvPr id="6" name="文本框 5">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806" y="4412060"/>
            <a:ext cx="2550994" cy="2550994"/>
          </a:xfrm>
          <a:prstGeom prst="rect">
            <a:avLst/>
          </a:prstGeom>
        </p:spPr>
      </p:pic>
    </p:spTree>
    <p:extLst>
      <p:ext uri="{BB962C8B-B14F-4D97-AF65-F5344CB8AC3E}">
        <p14:creationId xmlns:p14="http://schemas.microsoft.com/office/powerpoint/2010/main" val="4559520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6428" y="1782920"/>
            <a:ext cx="5871902" cy="3539430"/>
          </a:xfrm>
          <a:prstGeom prst="rect">
            <a:avLst/>
          </a:prstGeom>
        </p:spPr>
        <p:txBody>
          <a:bodyPr wrap="square">
            <a:spAutoFit/>
          </a:bodyPr>
          <a:lstStyle/>
          <a:p>
            <a:pPr marL="285750" indent="-285750">
              <a:lnSpc>
                <a:spcPct val="200000"/>
              </a:lnSpc>
              <a:buFont typeface="Wingdings" panose="05000000000000000000" pitchFamily="2" charset="2"/>
              <a:buChar char="n"/>
            </a:pP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牙刷</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机械刷洗，建议选择软毛牙刷。</a:t>
            </a:r>
          </a:p>
          <a:p>
            <a:pPr marL="285750" indent="-285750">
              <a:lnSpc>
                <a:spcPct val="200000"/>
              </a:lnSpc>
              <a:buFont typeface="Wingdings" panose="05000000000000000000" pitchFamily="2" charset="2"/>
              <a:buChar char="n"/>
            </a:pP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牙膏</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不仅去除口腔污物，和部分牙菌斑，而且有按摩牙龈的作用，对于预防和治疗牙周疾病和龋齿等口腔疾病，牙膏具有不可忽视的作用。                                                                                                                                        </a:t>
            </a:r>
          </a:p>
          <a:p>
            <a:pPr marL="285750" indent="-285750">
              <a:lnSpc>
                <a:spcPct val="200000"/>
              </a:lnSpc>
              <a:buFont typeface="Wingdings" panose="05000000000000000000" pitchFamily="2" charset="2"/>
              <a:buChar char="n"/>
            </a:pP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刷牙一定要掌握科学的方法，科学刷牙要算日本医学专家倡导的口腔卫生“三三制”，这堂课程的最后我们会教大家正确的刷牙方法。</a:t>
            </a:r>
          </a:p>
        </p:txBody>
      </p:sp>
      <p:sp>
        <p:nvSpPr>
          <p:cNvPr id="3" name="文本框 2">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346" y="1506556"/>
            <a:ext cx="4630719" cy="4630719"/>
          </a:xfrm>
          <a:prstGeom prst="rect">
            <a:avLst/>
          </a:prstGeom>
        </p:spPr>
      </p:pic>
    </p:spTree>
    <p:extLst>
      <p:ext uri="{BB962C8B-B14F-4D97-AF65-F5344CB8AC3E}">
        <p14:creationId xmlns:p14="http://schemas.microsoft.com/office/powerpoint/2010/main" val="1471070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434"/>
            <a:ext cx="6191250" cy="6191250"/>
          </a:xfrm>
          <a:prstGeom prst="rect">
            <a:avLst/>
          </a:prstGeom>
          <a:effectLst>
            <a:outerShdw blurRad="50800" dist="38100" dir="5400000" algn="t" rotWithShape="0">
              <a:prstClr val="black">
                <a:alpha val="40000"/>
              </a:prstClr>
            </a:outerShdw>
          </a:effectLst>
        </p:spPr>
      </p:pic>
      <p:sp>
        <p:nvSpPr>
          <p:cNvPr id="4" name="矩形 3">
            <a:extLst>
              <a:ext uri="{FF2B5EF4-FFF2-40B4-BE49-F238E27FC236}">
                <a16:creationId xmlns:a16="http://schemas.microsoft.com/office/drawing/2014/main" id="{F40F7FD5-E40B-41D9-94DE-882703F6B142}"/>
              </a:ext>
            </a:extLst>
          </p:cNvPr>
          <p:cNvSpPr/>
          <p:nvPr/>
        </p:nvSpPr>
        <p:spPr>
          <a:xfrm>
            <a:off x="6108032" y="2167971"/>
            <a:ext cx="5171317" cy="1116781"/>
          </a:xfrm>
          <a:prstGeom prst="rect">
            <a:avLst/>
          </a:prstGeom>
        </p:spPr>
        <p:txBody>
          <a:bodyPr wrap="square">
            <a:spAutoFit/>
          </a:bodyPr>
          <a:lstStyle/>
          <a:p>
            <a:pPr>
              <a:lnSpc>
                <a:spcPct val="200000"/>
              </a:lnSpc>
            </a:pPr>
            <a:r>
              <a:rPr lang="zh-CN" altLang="en-US" dirty="0">
                <a:solidFill>
                  <a:schemeClr val="accent1">
                    <a:lumMod val="50000"/>
                  </a:schemeClr>
                </a:solidFill>
                <a:latin typeface="微软雅黑" panose="020B0503020204020204" pitchFamily="34" charset="-122"/>
                <a:ea typeface="微软雅黑" panose="020B0503020204020204" pitchFamily="34" charset="-122"/>
              </a:rPr>
              <a:t>       儿童期是一个人生长发育的</a:t>
            </a:r>
            <a:r>
              <a:rPr lang="zh-CN" altLang="en-US" dirty="0">
                <a:solidFill>
                  <a:schemeClr val="accent1">
                    <a:lumMod val="50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关键时期，</a:t>
            </a:r>
            <a:r>
              <a:rPr lang="zh-CN" altLang="en-US" dirty="0">
                <a:solidFill>
                  <a:schemeClr val="accent1">
                    <a:lumMod val="50000"/>
                  </a:schemeClr>
                </a:solidFill>
                <a:latin typeface="微软雅黑" panose="020B0503020204020204" pitchFamily="34" charset="-122"/>
                <a:ea typeface="微软雅黑" panose="020B0503020204020204" pitchFamily="34" charset="-122"/>
              </a:rPr>
              <a:t>儿童最常见的口腔疾病就是龋齿</a:t>
            </a:r>
            <a:r>
              <a:rPr lang="en-US" altLang="zh-CN" dirty="0">
                <a:solidFill>
                  <a:schemeClr val="accent1">
                    <a:lumMod val="50000"/>
                  </a:schemeClr>
                </a:solidFill>
                <a:latin typeface="微软雅黑" panose="020B0503020204020204" pitchFamily="34" charset="-122"/>
                <a:ea typeface="微软雅黑" panose="020B0503020204020204" pitchFamily="34" charset="-122"/>
              </a:rPr>
              <a:t>(</a:t>
            </a:r>
            <a:r>
              <a:rPr lang="zh-CN" altLang="en-US" dirty="0">
                <a:solidFill>
                  <a:schemeClr val="accent1">
                    <a:lumMod val="50000"/>
                  </a:schemeClr>
                </a:solidFill>
                <a:latin typeface="微软雅黑" panose="020B0503020204020204" pitchFamily="34" charset="-122"/>
                <a:ea typeface="微软雅黑" panose="020B0503020204020204" pitchFamily="34" charset="-122"/>
              </a:rPr>
              <a:t>蛀牙</a:t>
            </a:r>
            <a:r>
              <a:rPr lang="en-US" altLang="zh-CN" dirty="0">
                <a:solidFill>
                  <a:schemeClr val="accent1">
                    <a:lumMod val="50000"/>
                  </a:schemeClr>
                </a:solidFill>
                <a:latin typeface="微软雅黑" panose="020B0503020204020204" pitchFamily="34" charset="-122"/>
                <a:ea typeface="微软雅黑" panose="020B0503020204020204" pitchFamily="34" charset="-122"/>
              </a:rPr>
              <a:t>)</a:t>
            </a:r>
            <a:r>
              <a:rPr lang="zh-CN" altLang="en-US" dirty="0">
                <a:solidFill>
                  <a:schemeClr val="accent1">
                    <a:lumMod val="50000"/>
                  </a:schemeClr>
                </a:solidFill>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CB7440C4-11DC-45C7-94D7-42EFCE84E573}"/>
              </a:ext>
            </a:extLst>
          </p:cNvPr>
          <p:cNvSpPr/>
          <p:nvPr/>
        </p:nvSpPr>
        <p:spPr>
          <a:xfrm>
            <a:off x="6096000" y="3307689"/>
            <a:ext cx="4614658" cy="1670778"/>
          </a:xfrm>
          <a:prstGeom prst="rect">
            <a:avLst/>
          </a:prstGeom>
        </p:spPr>
        <p:txBody>
          <a:bodyPr wrap="square">
            <a:spAutoFit/>
          </a:bodyPr>
          <a:lstStyle/>
          <a:p>
            <a:pPr>
              <a:lnSpc>
                <a:spcPct val="200000"/>
              </a:lnSpc>
            </a:pPr>
            <a:r>
              <a:rPr lang="zh-CN" altLang="en-US" dirty="0">
                <a:solidFill>
                  <a:schemeClr val="accent1">
                    <a:lumMod val="50000"/>
                  </a:schemeClr>
                </a:solidFill>
                <a:latin typeface="微软雅黑" panose="020B0503020204020204" pitchFamily="34" charset="-122"/>
                <a:ea typeface="微软雅黑" panose="020B0503020204020204" pitchFamily="34" charset="-122"/>
              </a:rPr>
              <a:t>    牙周疾病是引起成年人牙齿丧失的主要原因之一，也是危害人类牙齿和全身健康的主要口腔疾病。</a:t>
            </a:r>
          </a:p>
        </p:txBody>
      </p:sp>
      <p:sp>
        <p:nvSpPr>
          <p:cNvPr id="7" name="文本框 6">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pic>
        <p:nvPicPr>
          <p:cNvPr id="3" name="图片 2">
            <a:extLst>
              <a:ext uri="{FF2B5EF4-FFF2-40B4-BE49-F238E27FC236}">
                <a16:creationId xmlns:a16="http://schemas.microsoft.com/office/drawing/2014/main" id="{C54C7567-39D8-445F-A799-7A9D28375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187" y="102214"/>
            <a:ext cx="1523809" cy="1422222"/>
          </a:xfrm>
          <a:prstGeom prst="rect">
            <a:avLst/>
          </a:prstGeom>
        </p:spPr>
      </p:pic>
    </p:spTree>
    <p:extLst>
      <p:ext uri="{BB962C8B-B14F-4D97-AF65-F5344CB8AC3E}">
        <p14:creationId xmlns:p14="http://schemas.microsoft.com/office/powerpoint/2010/main" val="2979364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par>
                          <p:cTn id="27" fill="hold">
                            <p:stCondLst>
                              <p:cond delay="2500"/>
                            </p:stCondLst>
                            <p:childTnLst>
                              <p:par>
                                <p:cTn id="28" presetID="26"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par>
                          <p:cTn id="44" fill="hold">
                            <p:stCondLst>
                              <p:cond delay="4500"/>
                            </p:stCondLst>
                            <p:childTnLst>
                              <p:par>
                                <p:cTn id="45" presetID="6"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361" y="-1665207"/>
            <a:ext cx="9299071" cy="9299071"/>
          </a:xfrm>
          <a:prstGeom prst="rect">
            <a:avLst/>
          </a:prstGeom>
        </p:spPr>
      </p:pic>
      <p:sp>
        <p:nvSpPr>
          <p:cNvPr id="5" name="文本框 4">
            <a:extLst>
              <a:ext uri="{FF2B5EF4-FFF2-40B4-BE49-F238E27FC236}">
                <a16:creationId xmlns:a16="http://schemas.microsoft.com/office/drawing/2014/main" id="{732037FF-BD63-47D7-B0D1-28526DD82001}"/>
              </a:ext>
            </a:extLst>
          </p:cNvPr>
          <p:cNvSpPr txBox="1"/>
          <p:nvPr/>
        </p:nvSpPr>
        <p:spPr>
          <a:xfrm>
            <a:off x="1686114" y="2924451"/>
            <a:ext cx="4241106" cy="1200329"/>
          </a:xfrm>
          <a:prstGeom prst="rect">
            <a:avLst/>
          </a:prstGeom>
          <a:noFill/>
        </p:spPr>
        <p:txBody>
          <a:bodyPr wrap="square" rtlCol="0">
            <a:spAutoFit/>
          </a:bodyPr>
          <a:lstStyle/>
          <a:p>
            <a:r>
              <a:rPr lang="zh-CN" altLang="en-US" sz="7200" b="1" dirty="0">
                <a:solidFill>
                  <a:srgbClr val="3FC2B3"/>
                </a:solidFill>
                <a:latin typeface="微软雅黑" panose="020B0503020204020204" pitchFamily="34" charset="-122"/>
                <a:ea typeface="微软雅黑" panose="020B0503020204020204" pitchFamily="34" charset="-122"/>
              </a:rPr>
              <a:t>目录</a:t>
            </a:r>
          </a:p>
        </p:txBody>
      </p:sp>
      <p:sp>
        <p:nvSpPr>
          <p:cNvPr id="6" name="矩形 5">
            <a:extLst>
              <a:ext uri="{FF2B5EF4-FFF2-40B4-BE49-F238E27FC236}">
                <a16:creationId xmlns:a16="http://schemas.microsoft.com/office/drawing/2014/main" id="{D753810D-AE10-46BE-962F-531BDD0EA344}"/>
              </a:ext>
            </a:extLst>
          </p:cNvPr>
          <p:cNvSpPr/>
          <p:nvPr/>
        </p:nvSpPr>
        <p:spPr>
          <a:xfrm>
            <a:off x="1868275" y="4058606"/>
            <a:ext cx="1693792" cy="45719"/>
          </a:xfrm>
          <a:prstGeom prst="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C2B3"/>
              </a:solidFill>
            </a:endParaRPr>
          </a:p>
        </p:txBody>
      </p:sp>
      <p:sp>
        <p:nvSpPr>
          <p:cNvPr id="7" name="文本框 6">
            <a:extLst>
              <a:ext uri="{FF2B5EF4-FFF2-40B4-BE49-F238E27FC236}">
                <a16:creationId xmlns:a16="http://schemas.microsoft.com/office/drawing/2014/main" id="{04CDAA4A-AE5A-4D6C-84C3-8E10AFAE5B05}"/>
              </a:ext>
            </a:extLst>
          </p:cNvPr>
          <p:cNvSpPr txBox="1"/>
          <p:nvPr/>
        </p:nvSpPr>
        <p:spPr>
          <a:xfrm>
            <a:off x="1366400" y="4135160"/>
            <a:ext cx="2907547" cy="646331"/>
          </a:xfrm>
          <a:prstGeom prst="rect">
            <a:avLst/>
          </a:prstGeom>
          <a:noFill/>
        </p:spPr>
        <p:txBody>
          <a:bodyPr wrap="square" rtlCol="0">
            <a:spAutoFit/>
          </a:bodyPr>
          <a:lstStyle/>
          <a:p>
            <a:r>
              <a:rPr lang="en-US" altLang="zh-CN" sz="3600" b="1" dirty="0">
                <a:solidFill>
                  <a:srgbClr val="3FC2B3"/>
                </a:solidFill>
                <a:latin typeface="微软雅黑" panose="020B0503020204020204" pitchFamily="34" charset="-122"/>
                <a:ea typeface="微软雅黑" panose="020B0503020204020204" pitchFamily="34" charset="-122"/>
              </a:rPr>
              <a:t>CONTENTS</a:t>
            </a:r>
            <a:endParaRPr lang="zh-CN" altLang="en-US" sz="3600" b="1" dirty="0">
              <a:solidFill>
                <a:srgbClr val="3FC2B3"/>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4762" y="733925"/>
            <a:ext cx="1758240" cy="1758240"/>
          </a:xfrm>
          <a:prstGeom prst="rect">
            <a:avLst/>
          </a:prstGeom>
        </p:spPr>
      </p:pic>
      <p:sp>
        <p:nvSpPr>
          <p:cNvPr id="24" name="文本框 23"/>
          <p:cNvSpPr txBox="1"/>
          <p:nvPr/>
        </p:nvSpPr>
        <p:spPr>
          <a:xfrm>
            <a:off x="7796293" y="1382213"/>
            <a:ext cx="2031325" cy="461665"/>
          </a:xfrm>
          <a:prstGeom prst="rect">
            <a:avLst/>
          </a:prstGeom>
          <a:noFill/>
        </p:spPr>
        <p:txBody>
          <a:bodyPr wrap="none" rtlCol="0">
            <a:spAutoFit/>
          </a:bodyPr>
          <a:lstStyle/>
          <a:p>
            <a:r>
              <a:rPr lang="zh-CN" altLang="en-US" sz="2400" b="1" dirty="0">
                <a:solidFill>
                  <a:srgbClr val="3FC2B3"/>
                </a:solidFill>
                <a:latin typeface="微软雅黑" panose="020B0503020204020204" pitchFamily="34" charset="-122"/>
                <a:ea typeface="微软雅黑" panose="020B0503020204020204" pitchFamily="34" charset="-122"/>
              </a:rPr>
              <a:t>爱牙日的由来</a:t>
            </a:r>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53" y="2270797"/>
            <a:ext cx="1454896" cy="1042111"/>
          </a:xfrm>
          <a:prstGeom prst="rect">
            <a:avLst/>
          </a:prstGeom>
        </p:spPr>
      </p:pic>
      <p:sp>
        <p:nvSpPr>
          <p:cNvPr id="26" name="文本框 25"/>
          <p:cNvSpPr txBox="1"/>
          <p:nvPr/>
        </p:nvSpPr>
        <p:spPr>
          <a:xfrm>
            <a:off x="7796293" y="2522664"/>
            <a:ext cx="1415772" cy="461665"/>
          </a:xfrm>
          <a:prstGeom prst="rect">
            <a:avLst/>
          </a:prstGeom>
          <a:noFill/>
        </p:spPr>
        <p:txBody>
          <a:bodyPr wrap="none" rtlCol="0">
            <a:spAutoFit/>
          </a:bodyPr>
          <a:lstStyle/>
          <a:p>
            <a:r>
              <a:rPr lang="zh-CN" altLang="en-US" sz="2400" b="1" dirty="0">
                <a:solidFill>
                  <a:srgbClr val="3FC2B3"/>
                </a:solidFill>
                <a:latin typeface="微软雅黑" panose="020B0503020204020204" pitchFamily="34" charset="-122"/>
                <a:ea typeface="微软雅黑" panose="020B0503020204020204" pitchFamily="34" charset="-122"/>
              </a:rPr>
              <a:t>了解牙齿</a:t>
            </a:r>
          </a:p>
        </p:txBody>
      </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3058" y="3364428"/>
            <a:ext cx="1219202" cy="1219202"/>
          </a:xfrm>
          <a:prstGeom prst="rect">
            <a:avLst/>
          </a:prstGeom>
        </p:spPr>
      </p:pic>
      <p:sp>
        <p:nvSpPr>
          <p:cNvPr id="28" name="文本框 27"/>
          <p:cNvSpPr txBox="1"/>
          <p:nvPr/>
        </p:nvSpPr>
        <p:spPr>
          <a:xfrm>
            <a:off x="7796293" y="3663115"/>
            <a:ext cx="2339102" cy="461665"/>
          </a:xfrm>
          <a:prstGeom prst="rect">
            <a:avLst/>
          </a:prstGeom>
          <a:noFill/>
        </p:spPr>
        <p:txBody>
          <a:bodyPr wrap="none" rtlCol="0">
            <a:spAutoFit/>
          </a:bodyPr>
          <a:lstStyle/>
          <a:p>
            <a:r>
              <a:rPr lang="zh-CN" altLang="en-US" sz="2400" b="1" dirty="0">
                <a:solidFill>
                  <a:srgbClr val="3FC2B3"/>
                </a:solidFill>
                <a:latin typeface="微软雅黑" panose="020B0503020204020204" pitchFamily="34" charset="-122"/>
                <a:ea typeface="微软雅黑" panose="020B0503020204020204" pitchFamily="34" charset="-122"/>
              </a:rPr>
              <a:t>牙齿的常见疾病</a:t>
            </a:r>
          </a:p>
        </p:txBody>
      </p:sp>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584" y="4366851"/>
            <a:ext cx="1476151" cy="1476151"/>
          </a:xfrm>
          <a:prstGeom prst="rect">
            <a:avLst/>
          </a:prstGeom>
        </p:spPr>
      </p:pic>
      <p:sp>
        <p:nvSpPr>
          <p:cNvPr id="30" name="文本框 29"/>
          <p:cNvSpPr txBox="1"/>
          <p:nvPr/>
        </p:nvSpPr>
        <p:spPr>
          <a:xfrm>
            <a:off x="7796293" y="4803566"/>
            <a:ext cx="2954655" cy="461665"/>
          </a:xfrm>
          <a:prstGeom prst="rect">
            <a:avLst/>
          </a:prstGeom>
          <a:noFill/>
        </p:spPr>
        <p:txBody>
          <a:bodyPr wrap="none" rtlCol="0">
            <a:spAutoFit/>
          </a:bodyPr>
          <a:lstStyle/>
          <a:p>
            <a:r>
              <a:rPr lang="zh-CN" altLang="en-US" sz="2400" b="1" dirty="0">
                <a:solidFill>
                  <a:srgbClr val="3FC2B3"/>
                </a:solidFill>
                <a:latin typeface="微软雅黑" panose="020B0503020204020204" pitchFamily="34" charset="-122"/>
                <a:ea typeface="微软雅黑" panose="020B0503020204020204" pitchFamily="34" charset="-122"/>
              </a:rPr>
              <a:t>影响牙齿健康的因素</a:t>
            </a:r>
          </a:p>
        </p:txBody>
      </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584" y="5544731"/>
            <a:ext cx="1352214" cy="1352214"/>
          </a:xfrm>
          <a:prstGeom prst="rect">
            <a:avLst/>
          </a:prstGeom>
        </p:spPr>
      </p:pic>
      <p:sp>
        <p:nvSpPr>
          <p:cNvPr id="32" name="文本框 31"/>
          <p:cNvSpPr txBox="1"/>
          <p:nvPr/>
        </p:nvSpPr>
        <p:spPr>
          <a:xfrm>
            <a:off x="7796293" y="5944016"/>
            <a:ext cx="2031325" cy="461665"/>
          </a:xfrm>
          <a:prstGeom prst="rect">
            <a:avLst/>
          </a:prstGeom>
          <a:noFill/>
        </p:spPr>
        <p:txBody>
          <a:bodyPr wrap="none" rtlCol="0">
            <a:spAutoFit/>
          </a:bodyPr>
          <a:lstStyle/>
          <a:p>
            <a:r>
              <a:rPr lang="zh-CN" altLang="en-US" sz="2400" b="1" dirty="0">
                <a:solidFill>
                  <a:srgbClr val="3FC2B3"/>
                </a:solidFill>
                <a:latin typeface="微软雅黑" panose="020B0503020204020204" pitchFamily="34" charset="-122"/>
                <a:ea typeface="微软雅黑" panose="020B0503020204020204" pitchFamily="34" charset="-122"/>
              </a:rPr>
              <a:t>如何护理牙齿</a:t>
            </a:r>
          </a:p>
        </p:txBody>
      </p:sp>
    </p:spTree>
    <p:extLst>
      <p:ext uri="{BB962C8B-B14F-4D97-AF65-F5344CB8AC3E}">
        <p14:creationId xmlns:p14="http://schemas.microsoft.com/office/powerpoint/2010/main" val="37037091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3500"/>
                            </p:stCondLst>
                            <p:childTnLst>
                              <p:par>
                                <p:cTn id="29" presetID="1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par>
                          <p:cTn id="39" fill="hold">
                            <p:stCondLst>
                              <p:cond delay="4500"/>
                            </p:stCondLst>
                            <p:childTnLst>
                              <p:par>
                                <p:cTn id="40" presetID="12" presetClass="entr" presetSubtype="4"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ppt_y</p:attrName>
                                        </p:attrNameLst>
                                      </p:cBhvr>
                                      <p:tavLst>
                                        <p:tav tm="0">
                                          <p:val>
                                            <p:strVal val="#ppt_y+#ppt_h*1.125000"/>
                                          </p:val>
                                        </p:tav>
                                        <p:tav tm="100000">
                                          <p:val>
                                            <p:strVal val="#ppt_y"/>
                                          </p:val>
                                        </p:tav>
                                      </p:tavLst>
                                    </p:anim>
                                    <p:animEffect transition="in" filter="wipe(up)">
                                      <p:cBhvr>
                                        <p:cTn id="43" dur="500"/>
                                        <p:tgtEl>
                                          <p:spTgt spid="26"/>
                                        </p:tgtEl>
                                      </p:cBhvr>
                                    </p:animEffect>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par>
                          <p:cTn id="50" fill="hold">
                            <p:stCondLst>
                              <p:cond delay="5500"/>
                            </p:stCondLst>
                            <p:childTnLst>
                              <p:par>
                                <p:cTn id="51" presetID="12" presetClass="entr" presetSubtype="4"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p:tgtEl>
                                          <p:spTgt spid="28"/>
                                        </p:tgtEl>
                                        <p:attrNameLst>
                                          <p:attrName>ppt_y</p:attrName>
                                        </p:attrNameLst>
                                      </p:cBhvr>
                                      <p:tavLst>
                                        <p:tav tm="0">
                                          <p:val>
                                            <p:strVal val="#ppt_y+#ppt_h*1.125000"/>
                                          </p:val>
                                        </p:tav>
                                        <p:tav tm="100000">
                                          <p:val>
                                            <p:strVal val="#ppt_y"/>
                                          </p:val>
                                        </p:tav>
                                      </p:tavLst>
                                    </p:anim>
                                    <p:animEffect transition="in" filter="wipe(up)">
                                      <p:cBhvr>
                                        <p:cTn id="54" dur="500"/>
                                        <p:tgtEl>
                                          <p:spTgt spid="28"/>
                                        </p:tgtEl>
                                      </p:cBhvr>
                                    </p:animEffect>
                                  </p:childTnLst>
                                </p:cTn>
                              </p:par>
                            </p:childTnLst>
                          </p:cTn>
                        </p:par>
                        <p:par>
                          <p:cTn id="55" fill="hold">
                            <p:stCondLst>
                              <p:cond delay="6000"/>
                            </p:stCondLst>
                            <p:childTnLst>
                              <p:par>
                                <p:cTn id="56" presetID="53" presetClass="entr" presetSubtype="16"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6500"/>
                            </p:stCondLst>
                            <p:childTnLst>
                              <p:par>
                                <p:cTn id="62" presetID="12" presetClass="entr" presetSubtype="4"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ppt_h*1.125000"/>
                                          </p:val>
                                        </p:tav>
                                        <p:tav tm="100000">
                                          <p:val>
                                            <p:strVal val="#ppt_y"/>
                                          </p:val>
                                        </p:tav>
                                      </p:tavLst>
                                    </p:anim>
                                    <p:animEffect transition="in" filter="wipe(up)">
                                      <p:cBhvr>
                                        <p:cTn id="65" dur="500"/>
                                        <p:tgtEl>
                                          <p:spTgt spid="30"/>
                                        </p:tgtEl>
                                      </p:cBhvr>
                                    </p:animEffec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par>
                          <p:cTn id="72" fill="hold">
                            <p:stCondLst>
                              <p:cond delay="7500"/>
                            </p:stCondLst>
                            <p:childTnLst>
                              <p:par>
                                <p:cTn id="73" presetID="12" presetClass="entr" presetSubtype="4"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ppt_y</p:attrName>
                                        </p:attrNameLst>
                                      </p:cBhvr>
                                      <p:tavLst>
                                        <p:tav tm="0">
                                          <p:val>
                                            <p:strVal val="#ppt_y+#ppt_h*1.125000"/>
                                          </p:val>
                                        </p:tav>
                                        <p:tav tm="100000">
                                          <p:val>
                                            <p:strVal val="#ppt_y"/>
                                          </p:val>
                                        </p:tav>
                                      </p:tavLst>
                                    </p:anim>
                                    <p:animEffect transition="in" filter="wipe(up)">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24" grpId="0"/>
      <p:bldP spid="26" grpId="0"/>
      <p:bldP spid="28"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6196083" y="4535855"/>
            <a:ext cx="4230807" cy="651038"/>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6212683" y="3345482"/>
            <a:ext cx="4214207" cy="651038"/>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6196084" y="2146753"/>
            <a:ext cx="4230806" cy="651038"/>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21">
            <a:extLst>
              <a:ext uri="{FF2B5EF4-FFF2-40B4-BE49-F238E27FC236}">
                <a16:creationId xmlns:a16="http://schemas.microsoft.com/office/drawing/2014/main" id="{EFCCC1C8-1C6C-4D39-A551-39CF2992520E}"/>
              </a:ext>
            </a:extLst>
          </p:cNvPr>
          <p:cNvSpPr>
            <a:spLocks noChangeArrowheads="1"/>
          </p:cNvSpPr>
          <p:nvPr/>
        </p:nvSpPr>
        <p:spPr bwMode="auto">
          <a:xfrm>
            <a:off x="5895833" y="2199523"/>
            <a:ext cx="33769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dirty="0">
                <a:solidFill>
                  <a:schemeClr val="bg1"/>
                </a:solidFill>
                <a:latin typeface="微软雅黑" panose="020B0503020204020204" pitchFamily="34" charset="-122"/>
                <a:ea typeface="微软雅黑" panose="020B0503020204020204" pitchFamily="34" charset="-122"/>
              </a:rPr>
              <a:t>养成刷牙好习惯</a:t>
            </a:r>
          </a:p>
        </p:txBody>
      </p:sp>
      <p:sp>
        <p:nvSpPr>
          <p:cNvPr id="10" name="文本框 9">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34" y="1028701"/>
            <a:ext cx="7300141" cy="5304008"/>
          </a:xfrm>
          <a:prstGeom prst="rect">
            <a:avLst/>
          </a:prstGeom>
        </p:spPr>
      </p:pic>
      <p:sp>
        <p:nvSpPr>
          <p:cNvPr id="4" name="Rectangle 15">
            <a:extLst>
              <a:ext uri="{FF2B5EF4-FFF2-40B4-BE49-F238E27FC236}">
                <a16:creationId xmlns:a16="http://schemas.microsoft.com/office/drawing/2014/main" id="{2D96B6DE-A94D-4712-9364-14A9127D39AD}"/>
              </a:ext>
            </a:extLst>
          </p:cNvPr>
          <p:cNvSpPr>
            <a:spLocks noChangeArrowheads="1"/>
          </p:cNvSpPr>
          <p:nvPr/>
        </p:nvSpPr>
        <p:spPr bwMode="auto">
          <a:xfrm>
            <a:off x="5895833" y="3396456"/>
            <a:ext cx="33769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dirty="0">
                <a:solidFill>
                  <a:schemeClr val="bg1"/>
                </a:solidFill>
                <a:latin typeface="微软雅黑" panose="020B0503020204020204" pitchFamily="34" charset="-122"/>
                <a:ea typeface="微软雅黑" panose="020B0503020204020204" pitchFamily="34" charset="-122"/>
              </a:rPr>
              <a:t>少吃糖果和甜食</a:t>
            </a:r>
          </a:p>
        </p:txBody>
      </p:sp>
      <p:sp>
        <p:nvSpPr>
          <p:cNvPr id="8" name="Text Box 20">
            <a:extLst>
              <a:ext uri="{FF2B5EF4-FFF2-40B4-BE49-F238E27FC236}">
                <a16:creationId xmlns:a16="http://schemas.microsoft.com/office/drawing/2014/main" id="{1153A01C-5DD1-4B24-9E19-94F66745D3C5}"/>
              </a:ext>
            </a:extLst>
          </p:cNvPr>
          <p:cNvSpPr txBox="1">
            <a:spLocks noChangeArrowheads="1"/>
          </p:cNvSpPr>
          <p:nvPr/>
        </p:nvSpPr>
        <p:spPr bwMode="auto">
          <a:xfrm>
            <a:off x="5756035" y="4611783"/>
            <a:ext cx="51855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每半年进行一次口腔检查</a:t>
            </a:r>
          </a:p>
        </p:txBody>
      </p:sp>
    </p:spTree>
    <p:extLst>
      <p:ext uri="{BB962C8B-B14F-4D97-AF65-F5344CB8AC3E}">
        <p14:creationId xmlns:p14="http://schemas.microsoft.com/office/powerpoint/2010/main" val="26700275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5"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4" grpId="0" build="p" autoUpdateAnimBg="0"/>
      <p:bldP spid="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217158" y="1350919"/>
            <a:ext cx="3604981" cy="489392"/>
          </a:xfrm>
          <a:prstGeom prst="roundRect">
            <a:avLst/>
          </a:prstGeom>
          <a:solidFill>
            <a:srgbClr val="3FC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520F2C7-E0EF-47AE-9096-8F27008B7C83}"/>
              </a:ext>
            </a:extLst>
          </p:cNvPr>
          <p:cNvSpPr txBox="1">
            <a:spLocks noChangeArrowheads="1"/>
          </p:cNvSpPr>
          <p:nvPr/>
        </p:nvSpPr>
        <p:spPr>
          <a:xfrm>
            <a:off x="4381893" y="1379962"/>
            <a:ext cx="3452279" cy="40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b="1" dirty="0">
                <a:solidFill>
                  <a:schemeClr val="bg1"/>
                </a:solidFill>
                <a:latin typeface="微软雅黑" panose="020B0503020204020204" pitchFamily="34" charset="-122"/>
                <a:ea typeface="微软雅黑" panose="020B0503020204020204" pitchFamily="34" charset="-122"/>
              </a:rPr>
              <a:t>口腔卫生“三二三制” </a:t>
            </a:r>
          </a:p>
        </p:txBody>
      </p:sp>
      <p:sp>
        <p:nvSpPr>
          <p:cNvPr id="5" name="Rectangle 32">
            <a:extLst>
              <a:ext uri="{FF2B5EF4-FFF2-40B4-BE49-F238E27FC236}">
                <a16:creationId xmlns:a16="http://schemas.microsoft.com/office/drawing/2014/main" id="{392505EC-37D5-4DFD-A6C0-978065A507AD}"/>
              </a:ext>
            </a:extLst>
          </p:cNvPr>
          <p:cNvSpPr>
            <a:spLocks noChangeArrowheads="1"/>
          </p:cNvSpPr>
          <p:nvPr/>
        </p:nvSpPr>
        <p:spPr bwMode="auto">
          <a:xfrm>
            <a:off x="669925" y="1919336"/>
            <a:ext cx="510317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lnSpc>
                <a:spcPct val="150000"/>
              </a:lnSpc>
            </a:pPr>
            <a:r>
              <a:rPr lang="zh-CN" altLang="en-US" sz="1800" b="1" dirty="0">
                <a:solidFill>
                  <a:srgbClr val="3FC2B3"/>
                </a:solidFill>
                <a:latin typeface="微软雅黑" panose="020B0503020204020204" pitchFamily="34" charset="-122"/>
                <a:ea typeface="微软雅黑" panose="020B0503020204020204" pitchFamily="34" charset="-122"/>
              </a:rPr>
              <a:t>饭后三分钟内，每天刷至少两次，每次三分钟。</a:t>
            </a:r>
          </a:p>
        </p:txBody>
      </p:sp>
      <p:sp>
        <p:nvSpPr>
          <p:cNvPr id="6" name="矩形 5">
            <a:extLst>
              <a:ext uri="{FF2B5EF4-FFF2-40B4-BE49-F238E27FC236}">
                <a16:creationId xmlns:a16="http://schemas.microsoft.com/office/drawing/2014/main" id="{A21B4B6E-50D1-4C68-925C-BDC9D6317788}"/>
              </a:ext>
            </a:extLst>
          </p:cNvPr>
          <p:cNvSpPr/>
          <p:nvPr/>
        </p:nvSpPr>
        <p:spPr>
          <a:xfrm>
            <a:off x="750514" y="2315678"/>
            <a:ext cx="10769974" cy="3662541"/>
          </a:xfrm>
          <a:prstGeom prst="rect">
            <a:avLst/>
          </a:prstGeom>
        </p:spPr>
        <p:txBody>
          <a:bodyPr wrap="square">
            <a:spAutoFit/>
          </a:bodyPr>
          <a:lstStyle/>
          <a:p>
            <a:pPr>
              <a:lnSpc>
                <a:spcPct val="200000"/>
              </a:lnSpc>
              <a:spcBef>
                <a:spcPct val="0"/>
              </a:spcBef>
            </a:pPr>
            <a:r>
              <a:rPr lang="zh-CN" altLang="en-US" b="1" dirty="0">
                <a:solidFill>
                  <a:schemeClr val="accent1">
                    <a:lumMod val="50000"/>
                  </a:schemeClr>
                </a:solidFill>
                <a:latin typeface="微软雅黑" panose="020B0503020204020204" pitchFamily="34" charset="-122"/>
                <a:ea typeface="微软雅黑" panose="020B0503020204020204" pitchFamily="34" charset="-122"/>
              </a:rPr>
              <a:t>正确刷牙方法：</a:t>
            </a:r>
          </a:p>
          <a:p>
            <a:pPr>
              <a:lnSpc>
                <a:spcPct val="200000"/>
              </a:lnSpc>
              <a:spcBef>
                <a:spcPct val="0"/>
              </a:spcBef>
            </a:pPr>
            <a:r>
              <a:rPr lang="en-US" altLang="zh-CN" sz="1400" dirty="0">
                <a:solidFill>
                  <a:schemeClr val="accent1">
                    <a:lumMod val="50000"/>
                  </a:schemeClr>
                </a:solidFill>
                <a:latin typeface="微软雅黑" panose="020B0503020204020204" pitchFamily="34" charset="-122"/>
                <a:ea typeface="微软雅黑" panose="020B0503020204020204" pitchFamily="34" charset="-122"/>
              </a:rPr>
              <a:t>01 </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牙刷角度很重要：将牙刷毛放在牙齿与牙龈交界处，刷毛指向牙根方向与牙齿表面呈</a:t>
            </a:r>
            <a:r>
              <a:rPr lang="en-US" altLang="zh-CN" sz="1400" dirty="0">
                <a:solidFill>
                  <a:schemeClr val="accent1">
                    <a:lumMod val="50000"/>
                  </a:schemeClr>
                </a:solidFill>
                <a:latin typeface="微软雅黑" panose="020B0503020204020204" pitchFamily="34" charset="-122"/>
                <a:ea typeface="微软雅黑" panose="020B0503020204020204" pitchFamily="34" charset="-122"/>
              </a:rPr>
              <a:t>45</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度角，原位水平颤动，然后顺着牙缝竖刷</a:t>
            </a:r>
          </a:p>
          <a:p>
            <a:pPr marL="273050" indent="-273050">
              <a:lnSpc>
                <a:spcPct val="200000"/>
              </a:lnSpc>
              <a:spcBef>
                <a:spcPct val="0"/>
              </a:spcBef>
            </a:pP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     也可以采取在牙面划圆圈的方法</a:t>
            </a:r>
          </a:p>
          <a:p>
            <a:pPr>
              <a:lnSpc>
                <a:spcPct val="200000"/>
              </a:lnSpc>
              <a:spcBef>
                <a:spcPct val="0"/>
              </a:spcBef>
            </a:pPr>
            <a:r>
              <a:rPr lang="en-US" altLang="zh-CN" sz="1400" dirty="0">
                <a:solidFill>
                  <a:schemeClr val="accent1">
                    <a:lumMod val="50000"/>
                  </a:schemeClr>
                </a:solidFill>
                <a:latin typeface="微软雅黑" panose="020B0503020204020204" pitchFamily="34" charset="-122"/>
                <a:ea typeface="微软雅黑" panose="020B0503020204020204" pitchFamily="34" charset="-122"/>
              </a:rPr>
              <a:t>02 </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牙齿各面要刷到：按照一定顺序，牙齿的三个面各个部位都刷到</a:t>
            </a:r>
          </a:p>
          <a:p>
            <a:pPr>
              <a:lnSpc>
                <a:spcPct val="200000"/>
              </a:lnSpc>
              <a:spcBef>
                <a:spcPct val="0"/>
              </a:spcBef>
            </a:pPr>
            <a:r>
              <a:rPr lang="en-US" altLang="zh-CN" sz="1400" dirty="0">
                <a:solidFill>
                  <a:schemeClr val="accent1">
                    <a:lumMod val="50000"/>
                  </a:schemeClr>
                </a:solidFill>
                <a:latin typeface="微软雅黑" panose="020B0503020204020204" pitchFamily="34" charset="-122"/>
                <a:ea typeface="微软雅黑" panose="020B0503020204020204" pitchFamily="34" charset="-122"/>
              </a:rPr>
              <a:t>03 </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内侧千万别忘掉：牙齿内侧也要刷到</a:t>
            </a:r>
          </a:p>
          <a:p>
            <a:pPr marL="273050" indent="-273050">
              <a:lnSpc>
                <a:spcPct val="200000"/>
              </a:lnSpc>
              <a:spcBef>
                <a:spcPct val="0"/>
              </a:spcBef>
            </a:pPr>
            <a:r>
              <a:rPr lang="en-US" altLang="zh-CN" sz="1400" dirty="0">
                <a:solidFill>
                  <a:schemeClr val="accent1">
                    <a:lumMod val="50000"/>
                  </a:schemeClr>
                </a:solidFill>
                <a:latin typeface="微软雅黑" panose="020B0503020204020204" pitchFamily="34" charset="-122"/>
                <a:ea typeface="微软雅黑" panose="020B0503020204020204" pitchFamily="34" charset="-122"/>
              </a:rPr>
              <a:t>04 </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轻刷舌头很必要：口腔最大的垃圾箱藏在舌头。舌头表面各种各样小的突起在医学上称为“舌乳头”，这些凹凸不平的“舌乳头”极易滞留     食物残渣。当舌背表面角化上皮剥落更新延迟，与食物残渣、唾液、白细胞、细菌等混杂在一起，就会形成舌苔。较厚的舌苔中不仅含有各种垃圾，还隐匿了许多对健康有害的各类细菌和病毒。  </a:t>
            </a:r>
          </a:p>
        </p:txBody>
      </p:sp>
      <p:sp>
        <p:nvSpPr>
          <p:cNvPr id="7" name="文本框 6">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051" y="27748"/>
            <a:ext cx="1352214" cy="1352214"/>
          </a:xfrm>
          <a:prstGeom prst="rect">
            <a:avLst/>
          </a:prstGeom>
        </p:spPr>
      </p:pic>
    </p:spTree>
    <p:extLst>
      <p:ext uri="{BB962C8B-B14F-4D97-AF65-F5344CB8AC3E}">
        <p14:creationId xmlns:p14="http://schemas.microsoft.com/office/powerpoint/2010/main" val="28927624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5ED98C5-C519-4CA2-9FC1-7FB4BB282F9D}"/>
              </a:ext>
            </a:extLst>
          </p:cNvPr>
          <p:cNvSpPr txBox="1"/>
          <p:nvPr/>
        </p:nvSpPr>
        <p:spPr>
          <a:xfrm>
            <a:off x="4772561" y="443925"/>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sp>
        <p:nvSpPr>
          <p:cNvPr id="4" name="Text Box 12">
            <a:extLst>
              <a:ext uri="{FF2B5EF4-FFF2-40B4-BE49-F238E27FC236}">
                <a16:creationId xmlns:a16="http://schemas.microsoft.com/office/drawing/2014/main" id="{416690CB-AF9D-4CB8-838E-6C8E087353F5}"/>
              </a:ext>
            </a:extLst>
          </p:cNvPr>
          <p:cNvSpPr txBox="1">
            <a:spLocks noChangeArrowheads="1"/>
          </p:cNvSpPr>
          <p:nvPr/>
        </p:nvSpPr>
        <p:spPr bwMode="auto">
          <a:xfrm>
            <a:off x="667689" y="2061947"/>
            <a:ext cx="6073839" cy="3785652"/>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lgn="ctr">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200000"/>
              </a:lnSpc>
            </a:pPr>
            <a:r>
              <a:rPr lang="zh-CN" altLang="en-US" sz="2400" b="1" dirty="0">
                <a:solidFill>
                  <a:srgbClr val="3FC2B3"/>
                </a:solidFill>
                <a:latin typeface="微软雅黑" panose="020B0503020204020204" pitchFamily="34" charset="-122"/>
                <a:ea typeface="微软雅黑" panose="020B0503020204020204" pitchFamily="34" charset="-122"/>
              </a:rPr>
              <a:t>刷刷刷，刷刷刷，上牙从上往下刷，  </a:t>
            </a:r>
          </a:p>
          <a:p>
            <a:pPr algn="ctr">
              <a:lnSpc>
                <a:spcPct val="200000"/>
              </a:lnSpc>
            </a:pPr>
            <a:r>
              <a:rPr lang="zh-CN" altLang="en-US" sz="2400" b="1" dirty="0">
                <a:solidFill>
                  <a:srgbClr val="3FC2B3"/>
                </a:solidFill>
                <a:latin typeface="微软雅黑" panose="020B0503020204020204" pitchFamily="34" charset="-122"/>
                <a:ea typeface="微软雅黑" panose="020B0503020204020204" pitchFamily="34" charset="-122"/>
              </a:rPr>
              <a:t>下牙从下往上刷。咬合面，来回刷，</a:t>
            </a:r>
          </a:p>
          <a:p>
            <a:pPr algn="ctr">
              <a:lnSpc>
                <a:spcPct val="200000"/>
              </a:lnSpc>
            </a:pPr>
            <a:r>
              <a:rPr lang="zh-CN" altLang="en-US" sz="2400" b="1" dirty="0">
                <a:solidFill>
                  <a:srgbClr val="3FC2B3"/>
                </a:solidFill>
                <a:latin typeface="微软雅黑" panose="020B0503020204020204" pitchFamily="34" charset="-122"/>
                <a:ea typeface="微软雅黑" panose="020B0503020204020204" pitchFamily="34" charset="-122"/>
              </a:rPr>
              <a:t>牙齿里面也要刷，每个地方五六下。</a:t>
            </a:r>
          </a:p>
          <a:p>
            <a:pPr algn="ctr">
              <a:lnSpc>
                <a:spcPct val="200000"/>
              </a:lnSpc>
            </a:pPr>
            <a:r>
              <a:rPr lang="zh-CN" altLang="en-US" sz="2400" b="1" dirty="0">
                <a:solidFill>
                  <a:srgbClr val="3FC2B3"/>
                </a:solidFill>
                <a:latin typeface="微软雅黑" panose="020B0503020204020204" pitchFamily="34" charset="-122"/>
                <a:ea typeface="微软雅黑" panose="020B0503020204020204" pitchFamily="34" charset="-122"/>
              </a:rPr>
              <a:t>早晚刷牙勤漱口，洁白牙齿人人夸，</a:t>
            </a:r>
          </a:p>
          <a:p>
            <a:pPr algn="ctr">
              <a:lnSpc>
                <a:spcPct val="200000"/>
              </a:lnSpc>
            </a:pPr>
            <a:r>
              <a:rPr lang="zh-CN" altLang="en-US" sz="2400" b="1" dirty="0">
                <a:solidFill>
                  <a:srgbClr val="3FC2B3"/>
                </a:solidFill>
                <a:latin typeface="微软雅黑" panose="020B0503020204020204" pitchFamily="34" charset="-122"/>
                <a:ea typeface="微软雅黑" panose="020B0503020204020204" pitchFamily="34" charset="-122"/>
              </a:rPr>
              <a:t>人人夸！</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1528" y="1491683"/>
            <a:ext cx="4355916" cy="4355916"/>
          </a:xfrm>
          <a:prstGeom prst="rect">
            <a:avLst/>
          </a:prstGeom>
          <a:effectLst>
            <a:outerShdw blurRad="50800" dist="38100" dir="5400000" algn="t" rotWithShape="0">
              <a:prstClr val="black">
                <a:alpha val="40000"/>
              </a:prstClr>
            </a:outerShdw>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spTree>
    <p:extLst>
      <p:ext uri="{BB962C8B-B14F-4D97-AF65-F5344CB8AC3E}">
        <p14:creationId xmlns:p14="http://schemas.microsoft.com/office/powerpoint/2010/main" val="6951710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215F0E5-93B1-4C7C-A1BE-2574978B78F8}"/>
              </a:ext>
            </a:extLst>
          </p:cNvPr>
          <p:cNvSpPr txBox="1">
            <a:spLocks noChangeArrowheads="1"/>
          </p:cNvSpPr>
          <p:nvPr/>
        </p:nvSpPr>
        <p:spPr bwMode="auto">
          <a:xfrm>
            <a:off x="688340" y="1777224"/>
            <a:ext cx="6646663"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1</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、掌握正确的刷牙方法（上牙从上往下刷，下牙从下往上刷，里外两面都要刷，咬合面要来回刷，刷牙时间大约在</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1-3</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分钟，牙刷的毛要软一些</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）按正确的刷牙方法坚持早晚刷牙两次、饭后漱口。</a:t>
            </a:r>
          </a:p>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2</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、适当含氟牙膏。</a:t>
            </a:r>
          </a:p>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3</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、少吃甜食、冰淇凌，不冷热食物混吃，多吃蔬菜、鱼虾等。</a:t>
            </a:r>
          </a:p>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4</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、每年去医院检查一次牙齿。</a:t>
            </a:r>
          </a:p>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5</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、不单侧咀嚼。</a:t>
            </a:r>
          </a:p>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6</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、不咬铅笔瓶盖等硬物，不吮手指。</a:t>
            </a:r>
          </a:p>
        </p:txBody>
      </p:sp>
      <p:pic>
        <p:nvPicPr>
          <p:cNvPr id="5" name="图片 4">
            <a:extLst>
              <a:ext uri="{FF2B5EF4-FFF2-40B4-BE49-F238E27FC236}">
                <a16:creationId xmlns:a16="http://schemas.microsoft.com/office/drawing/2014/main" id="{D20B4F13-18B4-4F39-BD8C-1E85A446E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04" y="1581171"/>
            <a:ext cx="3848466" cy="4223924"/>
          </a:xfrm>
          <a:prstGeom prst="rect">
            <a:avLst/>
          </a:prstGeom>
          <a:effectLst>
            <a:outerShdw blurRad="50800" dist="38100" dir="5400000" algn="t" rotWithShape="0">
              <a:prstClr val="black">
                <a:alpha val="40000"/>
              </a:prstClr>
            </a:outerShdw>
          </a:effectLst>
        </p:spPr>
      </p:pic>
      <p:sp>
        <p:nvSpPr>
          <p:cNvPr id="6" name="文本框 5">
            <a:extLst>
              <a:ext uri="{FF2B5EF4-FFF2-40B4-BE49-F238E27FC236}">
                <a16:creationId xmlns:a16="http://schemas.microsoft.com/office/drawing/2014/main" id="{BEE01B70-50A5-4694-8885-7EB31F1B94B0}"/>
              </a:ext>
            </a:extLst>
          </p:cNvPr>
          <p:cNvSpPr txBox="1"/>
          <p:nvPr/>
        </p:nvSpPr>
        <p:spPr>
          <a:xfrm>
            <a:off x="4784593" y="520938"/>
            <a:ext cx="2646878"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如何护理牙齿</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379" y="31886"/>
            <a:ext cx="1352214" cy="1352214"/>
          </a:xfrm>
          <a:prstGeom prst="rect">
            <a:avLst/>
          </a:prstGeom>
        </p:spPr>
      </p:pic>
    </p:spTree>
    <p:extLst>
      <p:ext uri="{BB962C8B-B14F-4D97-AF65-F5344CB8AC3E}">
        <p14:creationId xmlns:p14="http://schemas.microsoft.com/office/powerpoint/2010/main" val="29498470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BFD6040-51AE-4DC5-BB12-AC2D08880A13}"/>
              </a:ext>
            </a:extLst>
          </p:cNvPr>
          <p:cNvSpPr txBox="1"/>
          <p:nvPr/>
        </p:nvSpPr>
        <p:spPr>
          <a:xfrm>
            <a:off x="2680459" y="1533187"/>
            <a:ext cx="12649370" cy="3046988"/>
          </a:xfrm>
          <a:prstGeom prst="rect">
            <a:avLst/>
          </a:prstGeom>
          <a:noFill/>
        </p:spPr>
        <p:txBody>
          <a:bodyPr wrap="square" rtlCol="0">
            <a:spAutoFit/>
          </a:bodyPr>
          <a:lstStyle/>
          <a:p>
            <a:pPr algn="ctr"/>
            <a:r>
              <a:rPr lang="en-US" altLang="zh-CN"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9·20</a:t>
            </a:r>
          </a:p>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全国爱牙日</a:t>
            </a:r>
          </a:p>
        </p:txBody>
      </p:sp>
      <p:sp>
        <p:nvSpPr>
          <p:cNvPr id="11" name="文本框 10">
            <a:extLst>
              <a:ext uri="{FF2B5EF4-FFF2-40B4-BE49-F238E27FC236}">
                <a16:creationId xmlns:a16="http://schemas.microsoft.com/office/drawing/2014/main" id="{BB38CE9C-30ED-47A8-A7E8-E21DB454BBC2}"/>
              </a:ext>
            </a:extLst>
          </p:cNvPr>
          <p:cNvSpPr txBox="1"/>
          <p:nvPr/>
        </p:nvSpPr>
        <p:spPr>
          <a:xfrm>
            <a:off x="7108250" y="4845003"/>
            <a:ext cx="3793787" cy="523220"/>
          </a:xfrm>
          <a:prstGeom prst="rect">
            <a:avLst/>
          </a:prstGeom>
          <a:noFill/>
        </p:spPr>
        <p:txBody>
          <a:bodyPr wrap="square" rtlCol="0">
            <a:spAutoFit/>
          </a:bodyPr>
          <a:lstStyle/>
          <a:p>
            <a:pPr algn="ctr"/>
            <a:r>
              <a:rPr lang="zh-CN" altLang="en-US" sz="2800" b="1" dirty="0">
                <a:solidFill>
                  <a:srgbClr val="3FC2B3"/>
                </a:solidFill>
                <a:latin typeface="微软雅黑" panose="020B0503020204020204" pitchFamily="34" charset="-122"/>
                <a:ea typeface="微软雅黑" panose="020B0503020204020204" pitchFamily="34" charset="-122"/>
              </a:rPr>
              <a:t>感谢大家观看</a:t>
            </a:r>
          </a:p>
        </p:txBody>
      </p:sp>
      <p:pic>
        <p:nvPicPr>
          <p:cNvPr id="17" name="青蛙 - 小跳蛙">
            <a:hlinkClick r:id="" action="ppaction://media"/>
            <a:extLst>
              <a:ext uri="{FF2B5EF4-FFF2-40B4-BE49-F238E27FC236}">
                <a16:creationId xmlns:a16="http://schemas.microsoft.com/office/drawing/2014/main" id="{F611699F-75F0-43FC-8B6F-343532DC6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4715" y="-1189355"/>
            <a:ext cx="487363" cy="487363"/>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12280" b="44211"/>
          <a:stretch/>
        </p:blipFill>
        <p:spPr>
          <a:xfrm>
            <a:off x="-1677352" y="577864"/>
            <a:ext cx="9362054" cy="6111695"/>
          </a:xfrm>
          <a:prstGeom prst="rect">
            <a:avLst/>
          </a:prstGeom>
        </p:spPr>
      </p:pic>
      <p:sp>
        <p:nvSpPr>
          <p:cNvPr id="13" name="矩形 12"/>
          <p:cNvSpPr/>
          <p:nvPr/>
        </p:nvSpPr>
        <p:spPr>
          <a:xfrm>
            <a:off x="180473" y="156585"/>
            <a:ext cx="11831053" cy="6532974"/>
          </a:xfrm>
          <a:prstGeom prst="rect">
            <a:avLst/>
          </a:prstGeom>
          <a:noFill/>
          <a:ln w="57150">
            <a:solidFill>
              <a:srgbClr val="3F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276419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19" repeatCount="indefinite" fill="hold" display="0">
                  <p:stCondLst>
                    <p:cond delay="indefinite"/>
                  </p:stCondLst>
                  <p:endCondLst>
                    <p:cond evt="onStopAudio" delay="0">
                      <p:tgtEl>
                        <p:sldTgt/>
                      </p:tgtEl>
                    </p:cond>
                  </p:endCondLst>
                </p:cTn>
                <p:tgtEl>
                  <p:spTgt spid="17"/>
                </p:tgtEl>
              </p:cMediaNode>
            </p:audio>
          </p:childTnLst>
        </p:cTn>
      </p:par>
    </p:tnLst>
    <p:bldLst>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5247274" y="693639"/>
            <a:ext cx="1697450" cy="1697450"/>
          </a:xfrm>
          <a:prstGeom prst="ellipse">
            <a:avLst/>
          </a:prstGeom>
          <a:solidFill>
            <a:srgbClr val="3FC2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AF0687B-7E43-4B50-8635-60FE2023C17A}"/>
              </a:ext>
            </a:extLst>
          </p:cNvPr>
          <p:cNvSpPr txBox="1"/>
          <p:nvPr/>
        </p:nvSpPr>
        <p:spPr>
          <a:xfrm>
            <a:off x="2382484" y="2660393"/>
            <a:ext cx="7427033" cy="1569660"/>
          </a:xfrm>
          <a:prstGeom prst="rect">
            <a:avLst/>
          </a:prstGeom>
          <a:noFill/>
        </p:spPr>
        <p:txBody>
          <a:bodyPr wrap="none" rtlCol="0">
            <a:spAutoFit/>
          </a:bodyPr>
          <a:lstStyle/>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爱牙日的由来</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24625"/>
          <a:stretch/>
        </p:blipFill>
        <p:spPr>
          <a:xfrm>
            <a:off x="3727836" y="3429000"/>
            <a:ext cx="4736326" cy="3570010"/>
          </a:xfrm>
          <a:prstGeom prst="rect">
            <a:avLst/>
          </a:prstGeom>
          <a:effectLst>
            <a:outerShdw blurRad="50800" dist="38100" dir="5400000" algn="t" rotWithShape="0">
              <a:prstClr val="black">
                <a:alpha val="40000"/>
              </a:prstClr>
            </a:outerShdw>
          </a:effectLst>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554" y1="22098" x2="33482" y2="39063"/>
                        <a14:foregroundMark x1="54688" y1="50000" x2="46652" y2="64732"/>
                      </a14:backgroundRemoval>
                    </a14:imgEffect>
                  </a14:imgLayer>
                </a14:imgProps>
              </a:ext>
              <a:ext uri="{28A0092B-C50C-407E-A947-70E740481C1C}">
                <a14:useLocalDpi xmlns:a14="http://schemas.microsoft.com/office/drawing/2010/main" val="0"/>
              </a:ext>
            </a:extLst>
          </a:blip>
          <a:stretch>
            <a:fillRect/>
          </a:stretch>
        </p:blipFill>
        <p:spPr>
          <a:xfrm>
            <a:off x="5164919" y="611283"/>
            <a:ext cx="1862161" cy="18621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817238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52FC4E7-F488-43A2-8814-5840BD0703EB}"/>
              </a:ext>
            </a:extLst>
          </p:cNvPr>
          <p:cNvSpPr txBox="1"/>
          <p:nvPr/>
        </p:nvSpPr>
        <p:spPr>
          <a:xfrm>
            <a:off x="4772561" y="530972"/>
            <a:ext cx="2646878" cy="584775"/>
          </a:xfrm>
          <a:prstGeom prst="rect">
            <a:avLst/>
          </a:prstGeom>
          <a:noFill/>
        </p:spPr>
        <p:txBody>
          <a:bodyPr wrap="none" rtlCol="0">
            <a:spAutoFit/>
          </a:bodyPr>
          <a:lstStyle/>
          <a:p>
            <a:r>
              <a:rPr lang="zh-CN" altLang="en-US" sz="3200" b="1" dirty="0">
                <a:solidFill>
                  <a:srgbClr val="3FC2B3"/>
                </a:solidFill>
                <a:latin typeface="微软雅黑" panose="020B0503020204020204" pitchFamily="34" charset="-122"/>
                <a:ea typeface="微软雅黑" panose="020B0503020204020204" pitchFamily="34" charset="-122"/>
              </a:rPr>
              <a:t>爱牙日的由来</a:t>
            </a:r>
          </a:p>
        </p:txBody>
      </p:sp>
      <p:sp>
        <p:nvSpPr>
          <p:cNvPr id="4" name="Text Box 3">
            <a:extLst>
              <a:ext uri="{FF2B5EF4-FFF2-40B4-BE49-F238E27FC236}">
                <a16:creationId xmlns:a16="http://schemas.microsoft.com/office/drawing/2014/main" id="{FEA3910C-9326-4FC4-8B6B-FEA65D781812}"/>
              </a:ext>
            </a:extLst>
          </p:cNvPr>
          <p:cNvSpPr txBox="1">
            <a:spLocks noChangeArrowheads="1"/>
          </p:cNvSpPr>
          <p:nvPr/>
        </p:nvSpPr>
        <p:spPr bwMode="auto">
          <a:xfrm>
            <a:off x="440422" y="2289212"/>
            <a:ext cx="641757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pP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       1989</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年，由卫生部、教委等部委联合签署，确定每年的</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9</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月</a:t>
            </a:r>
            <a:r>
              <a:rPr lang="en-US" altLang="zh-CN" sz="1600" dirty="0">
                <a:solidFill>
                  <a:schemeClr val="accent1">
                    <a:lumMod val="50000"/>
                  </a:schemeClr>
                </a:solidFill>
                <a:latin typeface="微软雅黑" panose="020B0503020204020204" pitchFamily="34" charset="-122"/>
                <a:ea typeface="微软雅黑" panose="020B0503020204020204" pitchFamily="34" charset="-122"/>
              </a:rPr>
              <a:t>20</a:t>
            </a:r>
            <a:r>
              <a:rPr lang="zh-CN" altLang="en-US" sz="1600" dirty="0">
                <a:solidFill>
                  <a:schemeClr val="accent1">
                    <a:lumMod val="50000"/>
                  </a:schemeClr>
                </a:solidFill>
                <a:latin typeface="微软雅黑" panose="020B0503020204020204" pitchFamily="34" charset="-122"/>
                <a:ea typeface="微软雅黑" panose="020B0503020204020204" pitchFamily="34" charset="-122"/>
              </a:rPr>
              <a:t>日为全国爱牙日。宗旨是通过爱牙日活动，广泛动员社会的力量，在群众中进行牙病防治知识的普及教育，增强口腔键康观念和自我口腔保健的意识，建立口腔保健行为，从而提高全民族的口腔健康水平。我国的龋病、牙周病患者众多，而口腔保健的人力、物力、财力十分有限，因此，解决牙病问题的根本出路在于预防。</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297" y="-192395"/>
            <a:ext cx="1758240" cy="175824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669" y="823360"/>
            <a:ext cx="6183331" cy="61833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423082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5247274" y="693639"/>
            <a:ext cx="1697450" cy="1697450"/>
          </a:xfrm>
          <a:prstGeom prst="ellipse">
            <a:avLst/>
          </a:prstGeom>
          <a:solidFill>
            <a:srgbClr val="3FC2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9554" y1="22098" x2="33482" y2="39063"/>
                        <a14:foregroundMark x1="54688" y1="50000" x2="46652" y2="64732"/>
                      </a14:backgroundRemoval>
                    </a14:imgEffect>
                  </a14:imgLayer>
                </a14:imgProps>
              </a:ext>
              <a:ext uri="{28A0092B-C50C-407E-A947-70E740481C1C}">
                <a14:useLocalDpi xmlns:a14="http://schemas.microsoft.com/office/drawing/2010/main" val="0"/>
              </a:ext>
            </a:extLst>
          </a:blip>
          <a:stretch>
            <a:fillRect/>
          </a:stretch>
        </p:blipFill>
        <p:spPr>
          <a:xfrm>
            <a:off x="5164919" y="611283"/>
            <a:ext cx="1862161" cy="1862161"/>
          </a:xfrm>
          <a:prstGeom prst="rect">
            <a:avLst/>
          </a:prstGeom>
          <a:effectLst>
            <a:outerShdw blurRad="50800" dist="38100" dir="5400000" algn="t" rotWithShape="0">
              <a:prstClr val="black">
                <a:alpha val="40000"/>
              </a:prstClr>
            </a:outerShdw>
          </a:effectLst>
        </p:spPr>
      </p:pic>
      <p:sp>
        <p:nvSpPr>
          <p:cNvPr id="3" name="文本框 2">
            <a:extLst>
              <a:ext uri="{FF2B5EF4-FFF2-40B4-BE49-F238E27FC236}">
                <a16:creationId xmlns:a16="http://schemas.microsoft.com/office/drawing/2014/main" id="{DAF0687B-7E43-4B50-8635-60FE2023C17A}"/>
              </a:ext>
            </a:extLst>
          </p:cNvPr>
          <p:cNvSpPr txBox="1"/>
          <p:nvPr/>
        </p:nvSpPr>
        <p:spPr>
          <a:xfrm>
            <a:off x="3589545" y="2660393"/>
            <a:ext cx="5012911" cy="1569660"/>
          </a:xfrm>
          <a:prstGeom prst="rect">
            <a:avLst/>
          </a:prstGeom>
          <a:noFill/>
        </p:spPr>
        <p:txBody>
          <a:bodyPr wrap="none" rtlCol="0">
            <a:spAutoFit/>
          </a:bodyPr>
          <a:lstStyle/>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了解牙齿</a:t>
            </a:r>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b="24625"/>
          <a:stretch/>
        </p:blipFill>
        <p:spPr>
          <a:xfrm>
            <a:off x="3727836" y="3429000"/>
            <a:ext cx="4736326" cy="357001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29781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4EBAA47-FA32-495D-8371-55C5C9238889}"/>
              </a:ext>
            </a:extLst>
          </p:cNvPr>
          <p:cNvSpPr txBox="1"/>
          <p:nvPr/>
        </p:nvSpPr>
        <p:spPr>
          <a:xfrm>
            <a:off x="5182929" y="450282"/>
            <a:ext cx="1826141"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了解牙齿</a:t>
            </a:r>
          </a:p>
        </p:txBody>
      </p:sp>
      <p:grpSp>
        <p:nvGrpSpPr>
          <p:cNvPr id="4" name="36667db2-5e21-487b-90d2-d60f586e6ad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B3A8443-81C7-4AA8-BCBC-3799B6DD823B}"/>
              </a:ext>
            </a:extLst>
          </p:cNvPr>
          <p:cNvGrpSpPr>
            <a:grpSpLocks noChangeAspect="1"/>
          </p:cNvGrpSpPr>
          <p:nvPr>
            <p:custDataLst>
              <p:tags r:id="rId1"/>
            </p:custDataLst>
          </p:nvPr>
        </p:nvGrpSpPr>
        <p:grpSpPr>
          <a:xfrm>
            <a:off x="7579936" y="911586"/>
            <a:ext cx="2631906" cy="2877338"/>
            <a:chOff x="3836987" y="1197931"/>
            <a:chExt cx="4518026" cy="4939343"/>
          </a:xfrm>
        </p:grpSpPr>
        <p:sp>
          <p:nvSpPr>
            <p:cNvPr id="5" name="iṥľídê">
              <a:extLst>
                <a:ext uri="{FF2B5EF4-FFF2-40B4-BE49-F238E27FC236}">
                  <a16:creationId xmlns:a16="http://schemas.microsoft.com/office/drawing/2014/main" id="{CC987EED-895B-407D-94D6-989DA8B5F6A5}"/>
                </a:ext>
              </a:extLst>
            </p:cNvPr>
            <p:cNvSpPr/>
            <p:nvPr/>
          </p:nvSpPr>
          <p:spPr bwMode="auto">
            <a:xfrm>
              <a:off x="5904752" y="1290415"/>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 name="ísľîḓé">
              <a:extLst>
                <a:ext uri="{FF2B5EF4-FFF2-40B4-BE49-F238E27FC236}">
                  <a16:creationId xmlns:a16="http://schemas.microsoft.com/office/drawing/2014/main" id="{117C3D34-E05B-429B-ABCB-4BF4E0ED64DE}"/>
                </a:ext>
              </a:extLst>
            </p:cNvPr>
            <p:cNvSpPr/>
            <p:nvPr/>
          </p:nvSpPr>
          <p:spPr bwMode="auto">
            <a:xfrm>
              <a:off x="5941289" y="1333803"/>
              <a:ext cx="364228" cy="313990"/>
            </a:xfrm>
            <a:custGeom>
              <a:avLst/>
              <a:gdLst>
                <a:gd name="T0" fmla="*/ 55 w 560"/>
                <a:gd name="T1" fmla="*/ 474 h 485"/>
                <a:gd name="T2" fmla="*/ 546 w 560"/>
                <a:gd name="T3" fmla="*/ 59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9"/>
                    <a:pt x="546" y="59"/>
                    <a:pt x="546" y="59"/>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îšlíḑè">
              <a:extLst>
                <a:ext uri="{FF2B5EF4-FFF2-40B4-BE49-F238E27FC236}">
                  <a16:creationId xmlns:a16="http://schemas.microsoft.com/office/drawing/2014/main" id="{AEC5C815-28D7-47D9-A75A-B3C5013F474C}"/>
                </a:ext>
              </a:extLst>
            </p:cNvPr>
            <p:cNvSpPr/>
            <p:nvPr/>
          </p:nvSpPr>
          <p:spPr bwMode="auto">
            <a:xfrm>
              <a:off x="5978967" y="1377191"/>
              <a:ext cx="363086" cy="313990"/>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isľïḋé">
              <a:extLst>
                <a:ext uri="{FF2B5EF4-FFF2-40B4-BE49-F238E27FC236}">
                  <a16:creationId xmlns:a16="http://schemas.microsoft.com/office/drawing/2014/main" id="{AFC28CBA-D5DA-48BB-9776-FAD943B1906B}"/>
                </a:ext>
              </a:extLst>
            </p:cNvPr>
            <p:cNvSpPr/>
            <p:nvPr/>
          </p:nvSpPr>
          <p:spPr bwMode="auto">
            <a:xfrm>
              <a:off x="6015504" y="1421720"/>
              <a:ext cx="364228" cy="313990"/>
            </a:xfrm>
            <a:custGeom>
              <a:avLst/>
              <a:gdLst>
                <a:gd name="T0" fmla="*/ 55 w 560"/>
                <a:gd name="T1" fmla="*/ 474 h 485"/>
                <a:gd name="T2" fmla="*/ 545 w 560"/>
                <a:gd name="T3" fmla="*/ 58 h 485"/>
                <a:gd name="T4" fmla="*/ 549 w 560"/>
                <a:gd name="T5" fmla="*/ 14 h 485"/>
                <a:gd name="T6" fmla="*/ 505 w 560"/>
                <a:gd name="T7" fmla="*/ 11 h 485"/>
                <a:gd name="T8" fmla="*/ 15 w 560"/>
                <a:gd name="T9" fmla="*/ 426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8"/>
                    <a:pt x="545" y="58"/>
                    <a:pt x="545" y="58"/>
                  </a:cubicBezTo>
                  <a:cubicBezTo>
                    <a:pt x="558" y="47"/>
                    <a:pt x="560" y="27"/>
                    <a:pt x="549" y="14"/>
                  </a:cubicBezTo>
                  <a:cubicBezTo>
                    <a:pt x="538" y="1"/>
                    <a:pt x="518" y="0"/>
                    <a:pt x="505" y="11"/>
                  </a:cubicBezTo>
                  <a:cubicBezTo>
                    <a:pt x="15" y="426"/>
                    <a:pt x="15" y="426"/>
                    <a:pt x="15" y="426"/>
                  </a:cubicBezTo>
                  <a:cubicBezTo>
                    <a:pt x="2" y="437"/>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ïş1îḓé">
              <a:extLst>
                <a:ext uri="{FF2B5EF4-FFF2-40B4-BE49-F238E27FC236}">
                  <a16:creationId xmlns:a16="http://schemas.microsoft.com/office/drawing/2014/main" id="{A9640A8F-5095-4198-9C4C-5679764B84B7}"/>
                </a:ext>
              </a:extLst>
            </p:cNvPr>
            <p:cNvSpPr/>
            <p:nvPr/>
          </p:nvSpPr>
          <p:spPr bwMode="auto">
            <a:xfrm>
              <a:off x="6053183" y="1465108"/>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îş1iḋè">
              <a:extLst>
                <a:ext uri="{FF2B5EF4-FFF2-40B4-BE49-F238E27FC236}">
                  <a16:creationId xmlns:a16="http://schemas.microsoft.com/office/drawing/2014/main" id="{49513CC5-1055-4341-85CC-E093F236A8C2}"/>
                </a:ext>
              </a:extLst>
            </p:cNvPr>
            <p:cNvSpPr/>
            <p:nvPr/>
          </p:nvSpPr>
          <p:spPr bwMode="auto">
            <a:xfrm>
              <a:off x="6089720" y="1508495"/>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ṥḷiḑé">
              <a:extLst>
                <a:ext uri="{FF2B5EF4-FFF2-40B4-BE49-F238E27FC236}">
                  <a16:creationId xmlns:a16="http://schemas.microsoft.com/office/drawing/2014/main" id="{ED46C1C6-38B4-463B-9EAD-12FBDA5723CC}"/>
                </a:ext>
              </a:extLst>
            </p:cNvPr>
            <p:cNvSpPr/>
            <p:nvPr/>
          </p:nvSpPr>
          <p:spPr bwMode="auto">
            <a:xfrm>
              <a:off x="6126257" y="1551883"/>
              <a:ext cx="364228" cy="313990"/>
            </a:xfrm>
            <a:custGeom>
              <a:avLst/>
              <a:gdLst>
                <a:gd name="T0" fmla="*/ 54 w 560"/>
                <a:gd name="T1" fmla="*/ 474 h 485"/>
                <a:gd name="T2" fmla="*/ 545 w 560"/>
                <a:gd name="T3" fmla="*/ 58 h 485"/>
                <a:gd name="T4" fmla="*/ 548 w 560"/>
                <a:gd name="T5" fmla="*/ 15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8"/>
                    <a:pt x="548" y="15"/>
                  </a:cubicBezTo>
                  <a:cubicBezTo>
                    <a:pt x="537" y="2"/>
                    <a:pt x="518" y="0"/>
                    <a:pt x="505" y="11"/>
                  </a:cubicBezTo>
                  <a:cubicBezTo>
                    <a:pt x="14" y="427"/>
                    <a:pt x="14" y="427"/>
                    <a:pt x="14" y="427"/>
                  </a:cubicBezTo>
                  <a:cubicBezTo>
                    <a:pt x="1" y="438"/>
                    <a:pt x="0" y="457"/>
                    <a:pt x="11" y="470"/>
                  </a:cubicBezTo>
                  <a:cubicBezTo>
                    <a:pt x="22" y="483"/>
                    <a:pt x="41" y="485"/>
                    <a:pt x="54"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šḷîdè">
              <a:extLst>
                <a:ext uri="{FF2B5EF4-FFF2-40B4-BE49-F238E27FC236}">
                  <a16:creationId xmlns:a16="http://schemas.microsoft.com/office/drawing/2014/main" id="{D10D276D-30BD-4406-8594-B4C61F397192}"/>
                </a:ext>
              </a:extLst>
            </p:cNvPr>
            <p:cNvSpPr/>
            <p:nvPr/>
          </p:nvSpPr>
          <p:spPr bwMode="auto">
            <a:xfrm>
              <a:off x="6162794" y="1595271"/>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ŝ1îḍe">
              <a:extLst>
                <a:ext uri="{FF2B5EF4-FFF2-40B4-BE49-F238E27FC236}">
                  <a16:creationId xmlns:a16="http://schemas.microsoft.com/office/drawing/2014/main" id="{CCFBBD9A-2DFC-493C-AC6B-1DDF85871B10}"/>
                </a:ext>
              </a:extLst>
            </p:cNvPr>
            <p:cNvSpPr/>
            <p:nvPr/>
          </p:nvSpPr>
          <p:spPr bwMode="auto">
            <a:xfrm>
              <a:off x="6200473" y="1638658"/>
              <a:ext cx="363086"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iśľîḍe">
              <a:extLst>
                <a:ext uri="{FF2B5EF4-FFF2-40B4-BE49-F238E27FC236}">
                  <a16:creationId xmlns:a16="http://schemas.microsoft.com/office/drawing/2014/main" id="{33869291-377F-4CD1-BC30-C56143BF1FDA}"/>
                </a:ext>
              </a:extLst>
            </p:cNvPr>
            <p:cNvSpPr/>
            <p:nvPr/>
          </p:nvSpPr>
          <p:spPr bwMode="auto">
            <a:xfrm>
              <a:off x="6237010" y="1682046"/>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ŝľîdê">
              <a:extLst>
                <a:ext uri="{FF2B5EF4-FFF2-40B4-BE49-F238E27FC236}">
                  <a16:creationId xmlns:a16="http://schemas.microsoft.com/office/drawing/2014/main" id="{B3B96EFB-8978-4C2E-B4D6-1F691F49D9CF}"/>
                </a:ext>
              </a:extLst>
            </p:cNvPr>
            <p:cNvSpPr/>
            <p:nvPr/>
          </p:nvSpPr>
          <p:spPr bwMode="auto">
            <a:xfrm>
              <a:off x="6274689" y="1725434"/>
              <a:ext cx="363086" cy="315131"/>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ṩļïḓe">
              <a:extLst>
                <a:ext uri="{FF2B5EF4-FFF2-40B4-BE49-F238E27FC236}">
                  <a16:creationId xmlns:a16="http://schemas.microsoft.com/office/drawing/2014/main" id="{8ACA343B-B9EA-4FC2-BA73-57679C800369}"/>
                </a:ext>
              </a:extLst>
            </p:cNvPr>
            <p:cNvSpPr/>
            <p:nvPr/>
          </p:nvSpPr>
          <p:spPr bwMode="auto">
            <a:xfrm>
              <a:off x="6311226" y="1768821"/>
              <a:ext cx="364228" cy="315131"/>
            </a:xfrm>
            <a:custGeom>
              <a:avLst/>
              <a:gdLst>
                <a:gd name="T0" fmla="*/ 54 w 560"/>
                <a:gd name="T1" fmla="*/ 474 h 486"/>
                <a:gd name="T2" fmla="*/ 545 w 560"/>
                <a:gd name="T3" fmla="*/ 59 h 486"/>
                <a:gd name="T4" fmla="*/ 549 w 560"/>
                <a:gd name="T5" fmla="*/ 15 h 486"/>
                <a:gd name="T6" fmla="*/ 505 w 560"/>
                <a:gd name="T7" fmla="*/ 11 h 486"/>
                <a:gd name="T8" fmla="*/ 15 w 560"/>
                <a:gd name="T9" fmla="*/ 427 h 486"/>
                <a:gd name="T10" fmla="*/ 11 w 560"/>
                <a:gd name="T11" fmla="*/ 471 h 486"/>
                <a:gd name="T12" fmla="*/ 54 w 560"/>
                <a:gd name="T13" fmla="*/ 474 h 486"/>
              </a:gdLst>
              <a:ahLst/>
              <a:cxnLst>
                <a:cxn ang="0">
                  <a:pos x="T0" y="T1"/>
                </a:cxn>
                <a:cxn ang="0">
                  <a:pos x="T2" y="T3"/>
                </a:cxn>
                <a:cxn ang="0">
                  <a:pos x="T4" y="T5"/>
                </a:cxn>
                <a:cxn ang="0">
                  <a:pos x="T6" y="T7"/>
                </a:cxn>
                <a:cxn ang="0">
                  <a:pos x="T8" y="T9"/>
                </a:cxn>
                <a:cxn ang="0">
                  <a:pos x="T10" y="T11"/>
                </a:cxn>
                <a:cxn ang="0">
                  <a:pos x="T12" y="T13"/>
                </a:cxn>
              </a:cxnLst>
              <a:rect l="0" t="0" r="r" b="b"/>
              <a:pathLst>
                <a:path w="560" h="486">
                  <a:moveTo>
                    <a:pt x="54"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1" y="486"/>
                    <a:pt x="54"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Sļîḋè">
              <a:extLst>
                <a:ext uri="{FF2B5EF4-FFF2-40B4-BE49-F238E27FC236}">
                  <a16:creationId xmlns:a16="http://schemas.microsoft.com/office/drawing/2014/main" id="{46AC35AE-6872-4F24-AFBE-9292CE19E639}"/>
                </a:ext>
              </a:extLst>
            </p:cNvPr>
            <p:cNvSpPr/>
            <p:nvPr/>
          </p:nvSpPr>
          <p:spPr bwMode="auto">
            <a:xfrm>
              <a:off x="6348904" y="1813351"/>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6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6"/>
                    <a:pt x="14" y="426"/>
                    <a:pt x="14" y="426"/>
                  </a:cubicBezTo>
                  <a:cubicBezTo>
                    <a:pt x="1" y="437"/>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sḻîḑê">
              <a:extLst>
                <a:ext uri="{FF2B5EF4-FFF2-40B4-BE49-F238E27FC236}">
                  <a16:creationId xmlns:a16="http://schemas.microsoft.com/office/drawing/2014/main" id="{EA1D56FA-34A5-4CF7-94FC-24B3CB8DD48F}"/>
                </a:ext>
              </a:extLst>
            </p:cNvPr>
            <p:cNvSpPr/>
            <p:nvPr/>
          </p:nvSpPr>
          <p:spPr bwMode="auto">
            <a:xfrm>
              <a:off x="6385441" y="1856738"/>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Sľïďê">
              <a:extLst>
                <a:ext uri="{FF2B5EF4-FFF2-40B4-BE49-F238E27FC236}">
                  <a16:creationId xmlns:a16="http://schemas.microsoft.com/office/drawing/2014/main" id="{02559263-A642-474D-92A9-0BD35DC32DF8}"/>
                </a:ext>
              </a:extLst>
            </p:cNvPr>
            <p:cNvSpPr/>
            <p:nvPr/>
          </p:nvSpPr>
          <p:spPr bwMode="auto">
            <a:xfrm>
              <a:off x="6181063" y="1197931"/>
              <a:ext cx="2173950" cy="2809922"/>
            </a:xfrm>
            <a:custGeom>
              <a:avLst/>
              <a:gdLst>
                <a:gd name="T0" fmla="*/ 990 w 3347"/>
                <a:gd name="T1" fmla="*/ 1029 h 4332"/>
                <a:gd name="T2" fmla="*/ 191 w 3347"/>
                <a:gd name="T3" fmla="*/ 48 h 4332"/>
                <a:gd name="T4" fmla="*/ 48 w 3347"/>
                <a:gd name="T5" fmla="*/ 36 h 4332"/>
                <a:gd name="T6" fmla="*/ 36 w 3347"/>
                <a:gd name="T7" fmla="*/ 179 h 4332"/>
                <a:gd name="T8" fmla="*/ 835 w 3347"/>
                <a:gd name="T9" fmla="*/ 1160 h 4332"/>
                <a:gd name="T10" fmla="*/ 1081 w 3347"/>
                <a:gd name="T11" fmla="*/ 1548 h 4332"/>
                <a:gd name="T12" fmla="*/ 1419 w 3347"/>
                <a:gd name="T13" fmla="*/ 2252 h 4332"/>
                <a:gd name="T14" fmla="*/ 3078 w 3347"/>
                <a:gd name="T15" fmla="*/ 4245 h 4332"/>
                <a:gd name="T16" fmla="*/ 3285 w 3347"/>
                <a:gd name="T17" fmla="*/ 4262 h 4332"/>
                <a:gd name="T18" fmla="*/ 3331 w 3347"/>
                <a:gd name="T19" fmla="*/ 4089 h 4332"/>
                <a:gd name="T20" fmla="*/ 1574 w 3347"/>
                <a:gd name="T21" fmla="*/ 2106 h 4332"/>
                <a:gd name="T22" fmla="*/ 1280 w 3347"/>
                <a:gd name="T23" fmla="*/ 1506 h 4332"/>
                <a:gd name="T24" fmla="*/ 990 w 3347"/>
                <a:gd name="T25" fmla="*/ 1029 h 4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7" h="4332">
                  <a:moveTo>
                    <a:pt x="990" y="1029"/>
                  </a:moveTo>
                  <a:cubicBezTo>
                    <a:pt x="191" y="48"/>
                    <a:pt x="191" y="48"/>
                    <a:pt x="191" y="48"/>
                  </a:cubicBezTo>
                  <a:cubicBezTo>
                    <a:pt x="155" y="5"/>
                    <a:pt x="91" y="0"/>
                    <a:pt x="48" y="36"/>
                  </a:cubicBezTo>
                  <a:cubicBezTo>
                    <a:pt x="5" y="72"/>
                    <a:pt x="0" y="136"/>
                    <a:pt x="36" y="179"/>
                  </a:cubicBezTo>
                  <a:cubicBezTo>
                    <a:pt x="835" y="1160"/>
                    <a:pt x="835" y="1160"/>
                    <a:pt x="835" y="1160"/>
                  </a:cubicBezTo>
                  <a:cubicBezTo>
                    <a:pt x="902" y="1240"/>
                    <a:pt x="1009" y="1378"/>
                    <a:pt x="1081" y="1548"/>
                  </a:cubicBezTo>
                  <a:cubicBezTo>
                    <a:pt x="1171" y="1758"/>
                    <a:pt x="1285" y="2095"/>
                    <a:pt x="1419" y="2252"/>
                  </a:cubicBezTo>
                  <a:cubicBezTo>
                    <a:pt x="3078" y="4245"/>
                    <a:pt x="3078" y="4245"/>
                    <a:pt x="3078" y="4245"/>
                  </a:cubicBezTo>
                  <a:cubicBezTo>
                    <a:pt x="3152" y="4332"/>
                    <a:pt x="3242" y="4298"/>
                    <a:pt x="3285" y="4262"/>
                  </a:cubicBezTo>
                  <a:cubicBezTo>
                    <a:pt x="3328" y="4225"/>
                    <a:pt x="3347" y="4143"/>
                    <a:pt x="3331" y="4089"/>
                  </a:cubicBezTo>
                  <a:cubicBezTo>
                    <a:pt x="3215" y="3699"/>
                    <a:pt x="1574" y="2106"/>
                    <a:pt x="1574" y="2106"/>
                  </a:cubicBezTo>
                  <a:cubicBezTo>
                    <a:pt x="1473" y="1987"/>
                    <a:pt x="1364" y="1720"/>
                    <a:pt x="1280" y="1506"/>
                  </a:cubicBezTo>
                  <a:cubicBezTo>
                    <a:pt x="1206" y="1315"/>
                    <a:pt x="1090" y="1147"/>
                    <a:pt x="990" y="1029"/>
                  </a:cubicBezTo>
                  <a:close/>
                </a:path>
              </a:pathLst>
            </a:custGeom>
            <a:solidFill>
              <a:srgbClr val="1E75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ïş1îḋê">
              <a:extLst>
                <a:ext uri="{FF2B5EF4-FFF2-40B4-BE49-F238E27FC236}">
                  <a16:creationId xmlns:a16="http://schemas.microsoft.com/office/drawing/2014/main" id="{59177BC6-8F72-46D0-B729-9FEF868B1C42}"/>
                </a:ext>
              </a:extLst>
            </p:cNvPr>
            <p:cNvSpPr/>
            <p:nvPr/>
          </p:nvSpPr>
          <p:spPr bwMode="auto">
            <a:xfrm>
              <a:off x="5704940" y="1501645"/>
              <a:ext cx="799246" cy="802672"/>
            </a:xfrm>
            <a:custGeom>
              <a:avLst/>
              <a:gdLst>
                <a:gd name="T0" fmla="*/ 0 w 1230"/>
                <a:gd name="T1" fmla="*/ 361 h 1237"/>
                <a:gd name="T2" fmla="*/ 141 w 1230"/>
                <a:gd name="T3" fmla="*/ 77 h 1237"/>
                <a:gd name="T4" fmla="*/ 401 w 1230"/>
                <a:gd name="T5" fmla="*/ 143 h 1237"/>
                <a:gd name="T6" fmla="*/ 1052 w 1230"/>
                <a:gd name="T7" fmla="*/ 929 h 1237"/>
                <a:gd name="T8" fmla="*/ 1230 w 1230"/>
                <a:gd name="T9" fmla="*/ 934 h 1237"/>
                <a:gd name="T10" fmla="*/ 926 w 1230"/>
                <a:gd name="T11" fmla="*/ 1177 h 1237"/>
                <a:gd name="T12" fmla="*/ 494 w 1230"/>
                <a:gd name="T13" fmla="*/ 716 h 1237"/>
                <a:gd name="T14" fmla="*/ 0 w 1230"/>
                <a:gd name="T15" fmla="*/ 361 h 1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1237">
                  <a:moveTo>
                    <a:pt x="0" y="361"/>
                  </a:moveTo>
                  <a:cubicBezTo>
                    <a:pt x="0" y="361"/>
                    <a:pt x="40" y="154"/>
                    <a:pt x="141" y="77"/>
                  </a:cubicBezTo>
                  <a:cubicBezTo>
                    <a:pt x="242" y="0"/>
                    <a:pt x="332" y="53"/>
                    <a:pt x="401" y="143"/>
                  </a:cubicBezTo>
                  <a:cubicBezTo>
                    <a:pt x="469" y="233"/>
                    <a:pt x="872" y="822"/>
                    <a:pt x="1052" y="929"/>
                  </a:cubicBezTo>
                  <a:cubicBezTo>
                    <a:pt x="1174" y="1002"/>
                    <a:pt x="1230" y="934"/>
                    <a:pt x="1230" y="934"/>
                  </a:cubicBezTo>
                  <a:cubicBezTo>
                    <a:pt x="1230" y="934"/>
                    <a:pt x="1143" y="1237"/>
                    <a:pt x="926" y="1177"/>
                  </a:cubicBezTo>
                  <a:cubicBezTo>
                    <a:pt x="708" y="1117"/>
                    <a:pt x="557" y="820"/>
                    <a:pt x="494" y="716"/>
                  </a:cubicBezTo>
                  <a:cubicBezTo>
                    <a:pt x="359" y="494"/>
                    <a:pt x="176" y="289"/>
                    <a:pt x="0" y="3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Sḻïḋé">
              <a:extLst>
                <a:ext uri="{FF2B5EF4-FFF2-40B4-BE49-F238E27FC236}">
                  <a16:creationId xmlns:a16="http://schemas.microsoft.com/office/drawing/2014/main" id="{E6EA1C2B-EF83-44DB-A0E2-AD8F1A50892E}"/>
                </a:ext>
              </a:extLst>
            </p:cNvPr>
            <p:cNvSpPr/>
            <p:nvPr/>
          </p:nvSpPr>
          <p:spPr bwMode="auto">
            <a:xfrm>
              <a:off x="5704940" y="1500503"/>
              <a:ext cx="799246" cy="722747"/>
            </a:xfrm>
            <a:custGeom>
              <a:avLst/>
              <a:gdLst>
                <a:gd name="T0" fmla="*/ 0 w 1230"/>
                <a:gd name="T1" fmla="*/ 363 h 1115"/>
                <a:gd name="T2" fmla="*/ 621 w 1230"/>
                <a:gd name="T3" fmla="*/ 722 h 1115"/>
                <a:gd name="T4" fmla="*/ 1061 w 1230"/>
                <a:gd name="T5" fmla="*/ 1081 h 1115"/>
                <a:gd name="T6" fmla="*/ 1230 w 1230"/>
                <a:gd name="T7" fmla="*/ 936 h 1115"/>
                <a:gd name="T8" fmla="*/ 914 w 1230"/>
                <a:gd name="T9" fmla="*/ 999 h 1115"/>
                <a:gd name="T10" fmla="*/ 557 w 1230"/>
                <a:gd name="T11" fmla="*/ 485 h 1115"/>
                <a:gd name="T12" fmla="*/ 0 w 1230"/>
                <a:gd name="T13" fmla="*/ 363 h 1115"/>
              </a:gdLst>
              <a:ahLst/>
              <a:cxnLst>
                <a:cxn ang="0">
                  <a:pos x="T0" y="T1"/>
                </a:cxn>
                <a:cxn ang="0">
                  <a:pos x="T2" y="T3"/>
                </a:cxn>
                <a:cxn ang="0">
                  <a:pos x="T4" y="T5"/>
                </a:cxn>
                <a:cxn ang="0">
                  <a:pos x="T6" y="T7"/>
                </a:cxn>
                <a:cxn ang="0">
                  <a:pos x="T8" y="T9"/>
                </a:cxn>
                <a:cxn ang="0">
                  <a:pos x="T10" y="T11"/>
                </a:cxn>
                <a:cxn ang="0">
                  <a:pos x="T12" y="T13"/>
                </a:cxn>
              </a:cxnLst>
              <a:rect l="0" t="0" r="r" b="b"/>
              <a:pathLst>
                <a:path w="1230" h="1115">
                  <a:moveTo>
                    <a:pt x="0" y="363"/>
                  </a:moveTo>
                  <a:cubicBezTo>
                    <a:pt x="0" y="363"/>
                    <a:pt x="297" y="115"/>
                    <a:pt x="621" y="722"/>
                  </a:cubicBezTo>
                  <a:cubicBezTo>
                    <a:pt x="804" y="1064"/>
                    <a:pt x="946" y="1115"/>
                    <a:pt x="1061" y="1081"/>
                  </a:cubicBezTo>
                  <a:cubicBezTo>
                    <a:pt x="1162" y="1052"/>
                    <a:pt x="1230" y="936"/>
                    <a:pt x="1230" y="936"/>
                  </a:cubicBezTo>
                  <a:cubicBezTo>
                    <a:pt x="1230" y="936"/>
                    <a:pt x="1108" y="1098"/>
                    <a:pt x="914" y="999"/>
                  </a:cubicBezTo>
                  <a:cubicBezTo>
                    <a:pt x="797" y="938"/>
                    <a:pt x="667" y="673"/>
                    <a:pt x="557" y="485"/>
                  </a:cubicBezTo>
                  <a:cubicBezTo>
                    <a:pt x="479" y="353"/>
                    <a:pt x="234" y="0"/>
                    <a:pt x="0" y="363"/>
                  </a:cubicBezTo>
                  <a:close/>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ḻidè">
              <a:extLst>
                <a:ext uri="{FF2B5EF4-FFF2-40B4-BE49-F238E27FC236}">
                  <a16:creationId xmlns:a16="http://schemas.microsoft.com/office/drawing/2014/main" id="{5B8C4588-C6E1-48E2-A63A-E7184AFC1FC0}"/>
                </a:ext>
              </a:extLst>
            </p:cNvPr>
            <p:cNvSpPr/>
            <p:nvPr/>
          </p:nvSpPr>
          <p:spPr bwMode="auto">
            <a:xfrm>
              <a:off x="3851830" y="4040965"/>
              <a:ext cx="438444" cy="438444"/>
            </a:xfrm>
            <a:custGeom>
              <a:avLst/>
              <a:gdLst>
                <a:gd name="T0" fmla="*/ 676 w 676"/>
                <a:gd name="T1" fmla="*/ 453 h 676"/>
                <a:gd name="T2" fmla="*/ 435 w 676"/>
                <a:gd name="T3" fmla="*/ 290 h 676"/>
                <a:gd name="T4" fmla="*/ 453 w 676"/>
                <a:gd name="T5" fmla="*/ 0 h 676"/>
                <a:gd name="T6" fmla="*/ 291 w 676"/>
                <a:gd name="T7" fmla="*/ 241 h 676"/>
                <a:gd name="T8" fmla="*/ 0 w 676"/>
                <a:gd name="T9" fmla="*/ 223 h 676"/>
                <a:gd name="T10" fmla="*/ 245 w 676"/>
                <a:gd name="T11" fmla="*/ 391 h 676"/>
                <a:gd name="T12" fmla="*/ 223 w 676"/>
                <a:gd name="T13" fmla="*/ 676 h 676"/>
                <a:gd name="T14" fmla="*/ 385 w 676"/>
                <a:gd name="T15" fmla="*/ 434 h 676"/>
                <a:gd name="T16" fmla="*/ 676 w 676"/>
                <a:gd name="T17" fmla="*/ 45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676">
                  <a:moveTo>
                    <a:pt x="676" y="453"/>
                  </a:moveTo>
                  <a:cubicBezTo>
                    <a:pt x="583" y="421"/>
                    <a:pt x="455" y="332"/>
                    <a:pt x="435" y="290"/>
                  </a:cubicBezTo>
                  <a:cubicBezTo>
                    <a:pt x="415" y="250"/>
                    <a:pt x="421" y="93"/>
                    <a:pt x="453" y="0"/>
                  </a:cubicBezTo>
                  <a:cubicBezTo>
                    <a:pt x="421" y="93"/>
                    <a:pt x="338" y="218"/>
                    <a:pt x="291" y="241"/>
                  </a:cubicBezTo>
                  <a:cubicBezTo>
                    <a:pt x="241" y="266"/>
                    <a:pt x="94" y="254"/>
                    <a:pt x="0" y="223"/>
                  </a:cubicBezTo>
                  <a:cubicBezTo>
                    <a:pt x="96" y="255"/>
                    <a:pt x="218" y="337"/>
                    <a:pt x="245" y="391"/>
                  </a:cubicBezTo>
                  <a:cubicBezTo>
                    <a:pt x="272" y="448"/>
                    <a:pt x="254" y="585"/>
                    <a:pt x="223" y="676"/>
                  </a:cubicBezTo>
                  <a:cubicBezTo>
                    <a:pt x="255" y="582"/>
                    <a:pt x="339" y="457"/>
                    <a:pt x="385" y="434"/>
                  </a:cubicBezTo>
                  <a:cubicBezTo>
                    <a:pt x="433" y="411"/>
                    <a:pt x="583" y="421"/>
                    <a:pt x="676" y="4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1ïḓè">
              <a:extLst>
                <a:ext uri="{FF2B5EF4-FFF2-40B4-BE49-F238E27FC236}">
                  <a16:creationId xmlns:a16="http://schemas.microsoft.com/office/drawing/2014/main" id="{56E44DFA-6FB7-471A-8593-D3B55FF87CEC}"/>
                </a:ext>
              </a:extLst>
            </p:cNvPr>
            <p:cNvSpPr/>
            <p:nvPr/>
          </p:nvSpPr>
          <p:spPr bwMode="auto">
            <a:xfrm>
              <a:off x="4218342" y="4095770"/>
              <a:ext cx="156424" cy="156424"/>
            </a:xfrm>
            <a:custGeom>
              <a:avLst/>
              <a:gdLst>
                <a:gd name="T0" fmla="*/ 240 w 240"/>
                <a:gd name="T1" fmla="*/ 161 h 241"/>
                <a:gd name="T2" fmla="*/ 154 w 240"/>
                <a:gd name="T3" fmla="*/ 103 h 241"/>
                <a:gd name="T4" fmla="*/ 161 w 240"/>
                <a:gd name="T5" fmla="*/ 0 h 241"/>
                <a:gd name="T6" fmla="*/ 103 w 240"/>
                <a:gd name="T7" fmla="*/ 86 h 241"/>
                <a:gd name="T8" fmla="*/ 0 w 240"/>
                <a:gd name="T9" fmla="*/ 79 h 241"/>
                <a:gd name="T10" fmla="*/ 87 w 240"/>
                <a:gd name="T11" fmla="*/ 139 h 241"/>
                <a:gd name="T12" fmla="*/ 79 w 240"/>
                <a:gd name="T13" fmla="*/ 241 h 241"/>
                <a:gd name="T14" fmla="*/ 137 w 240"/>
                <a:gd name="T15" fmla="*/ 155 h 241"/>
                <a:gd name="T16" fmla="*/ 240 w 240"/>
                <a:gd name="T17" fmla="*/ 16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1">
                  <a:moveTo>
                    <a:pt x="240" y="161"/>
                  </a:moveTo>
                  <a:cubicBezTo>
                    <a:pt x="207" y="150"/>
                    <a:pt x="161" y="118"/>
                    <a:pt x="154" y="103"/>
                  </a:cubicBezTo>
                  <a:cubicBezTo>
                    <a:pt x="147" y="89"/>
                    <a:pt x="150" y="33"/>
                    <a:pt x="161" y="0"/>
                  </a:cubicBezTo>
                  <a:cubicBezTo>
                    <a:pt x="150" y="33"/>
                    <a:pt x="120" y="78"/>
                    <a:pt x="103" y="86"/>
                  </a:cubicBezTo>
                  <a:cubicBezTo>
                    <a:pt x="85" y="95"/>
                    <a:pt x="33" y="91"/>
                    <a:pt x="0" y="79"/>
                  </a:cubicBezTo>
                  <a:cubicBezTo>
                    <a:pt x="34" y="91"/>
                    <a:pt x="77" y="120"/>
                    <a:pt x="87" y="139"/>
                  </a:cubicBezTo>
                  <a:cubicBezTo>
                    <a:pt x="96" y="159"/>
                    <a:pt x="90" y="208"/>
                    <a:pt x="79" y="241"/>
                  </a:cubicBezTo>
                  <a:cubicBezTo>
                    <a:pt x="90" y="207"/>
                    <a:pt x="120" y="163"/>
                    <a:pt x="137" y="155"/>
                  </a:cubicBezTo>
                  <a:cubicBezTo>
                    <a:pt x="154" y="146"/>
                    <a:pt x="207" y="150"/>
                    <a:pt x="240"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S1ídê">
              <a:extLst>
                <a:ext uri="{FF2B5EF4-FFF2-40B4-BE49-F238E27FC236}">
                  <a16:creationId xmlns:a16="http://schemas.microsoft.com/office/drawing/2014/main" id="{36F52058-B59E-4C1B-8FC2-B9B256F23983}"/>
                </a:ext>
              </a:extLst>
            </p:cNvPr>
            <p:cNvSpPr/>
            <p:nvPr/>
          </p:nvSpPr>
          <p:spPr bwMode="auto">
            <a:xfrm>
              <a:off x="4226334" y="4396059"/>
              <a:ext cx="215797" cy="216938"/>
            </a:xfrm>
            <a:custGeom>
              <a:avLst/>
              <a:gdLst>
                <a:gd name="T0" fmla="*/ 333 w 333"/>
                <a:gd name="T1" fmla="*/ 224 h 334"/>
                <a:gd name="T2" fmla="*/ 214 w 333"/>
                <a:gd name="T3" fmla="*/ 144 h 334"/>
                <a:gd name="T4" fmla="*/ 223 w 333"/>
                <a:gd name="T5" fmla="*/ 0 h 334"/>
                <a:gd name="T6" fmla="*/ 143 w 333"/>
                <a:gd name="T7" fmla="*/ 120 h 334"/>
                <a:gd name="T8" fmla="*/ 0 w 333"/>
                <a:gd name="T9" fmla="*/ 110 h 334"/>
                <a:gd name="T10" fmla="*/ 120 w 333"/>
                <a:gd name="T11" fmla="*/ 194 h 334"/>
                <a:gd name="T12" fmla="*/ 110 w 333"/>
                <a:gd name="T13" fmla="*/ 334 h 334"/>
                <a:gd name="T14" fmla="*/ 190 w 333"/>
                <a:gd name="T15" fmla="*/ 215 h 334"/>
                <a:gd name="T16" fmla="*/ 333 w 333"/>
                <a:gd name="T17" fmla="*/ 22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4">
                  <a:moveTo>
                    <a:pt x="333" y="224"/>
                  </a:moveTo>
                  <a:cubicBezTo>
                    <a:pt x="287" y="208"/>
                    <a:pt x="224" y="164"/>
                    <a:pt x="214" y="144"/>
                  </a:cubicBezTo>
                  <a:cubicBezTo>
                    <a:pt x="204" y="124"/>
                    <a:pt x="208" y="46"/>
                    <a:pt x="223" y="0"/>
                  </a:cubicBezTo>
                  <a:cubicBezTo>
                    <a:pt x="208" y="46"/>
                    <a:pt x="167" y="108"/>
                    <a:pt x="143" y="120"/>
                  </a:cubicBezTo>
                  <a:cubicBezTo>
                    <a:pt x="118" y="132"/>
                    <a:pt x="46" y="126"/>
                    <a:pt x="0" y="110"/>
                  </a:cubicBezTo>
                  <a:cubicBezTo>
                    <a:pt x="47" y="126"/>
                    <a:pt x="107" y="167"/>
                    <a:pt x="120" y="194"/>
                  </a:cubicBezTo>
                  <a:cubicBezTo>
                    <a:pt x="134" y="221"/>
                    <a:pt x="125" y="289"/>
                    <a:pt x="110" y="334"/>
                  </a:cubicBezTo>
                  <a:cubicBezTo>
                    <a:pt x="125" y="288"/>
                    <a:pt x="167" y="226"/>
                    <a:pt x="190" y="215"/>
                  </a:cubicBezTo>
                  <a:cubicBezTo>
                    <a:pt x="213" y="203"/>
                    <a:pt x="287" y="208"/>
                    <a:pt x="333"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ṧļîdê">
              <a:extLst>
                <a:ext uri="{FF2B5EF4-FFF2-40B4-BE49-F238E27FC236}">
                  <a16:creationId xmlns:a16="http://schemas.microsoft.com/office/drawing/2014/main" id="{4536FB86-5676-44EB-9B7B-4B84F4ECEA39}"/>
                </a:ext>
              </a:extLst>
            </p:cNvPr>
            <p:cNvSpPr/>
            <p:nvPr/>
          </p:nvSpPr>
          <p:spPr bwMode="auto">
            <a:xfrm>
              <a:off x="5546233" y="2452748"/>
              <a:ext cx="449862" cy="447578"/>
            </a:xfrm>
            <a:custGeom>
              <a:avLst/>
              <a:gdLst>
                <a:gd name="T0" fmla="*/ 0 w 691"/>
                <a:gd name="T1" fmla="*/ 435 h 691"/>
                <a:gd name="T2" fmla="*/ 291 w 691"/>
                <a:gd name="T3" fmla="*/ 438 h 691"/>
                <a:gd name="T4" fmla="*/ 435 w 691"/>
                <a:gd name="T5" fmla="*/ 691 h 691"/>
                <a:gd name="T6" fmla="*/ 438 w 691"/>
                <a:gd name="T7" fmla="*/ 400 h 691"/>
                <a:gd name="T8" fmla="*/ 691 w 691"/>
                <a:gd name="T9" fmla="*/ 256 h 691"/>
                <a:gd name="T10" fmla="*/ 394 w 691"/>
                <a:gd name="T11" fmla="*/ 249 h 691"/>
                <a:gd name="T12" fmla="*/ 256 w 691"/>
                <a:gd name="T13" fmla="*/ 0 h 691"/>
                <a:gd name="T14" fmla="*/ 253 w 691"/>
                <a:gd name="T15" fmla="*/ 291 h 691"/>
                <a:gd name="T16" fmla="*/ 0 w 691"/>
                <a:gd name="T17" fmla="*/ 43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1" h="691">
                  <a:moveTo>
                    <a:pt x="0" y="435"/>
                  </a:moveTo>
                  <a:cubicBezTo>
                    <a:pt x="95" y="410"/>
                    <a:pt x="251" y="415"/>
                    <a:pt x="291" y="438"/>
                  </a:cubicBezTo>
                  <a:cubicBezTo>
                    <a:pt x="329" y="461"/>
                    <a:pt x="410" y="596"/>
                    <a:pt x="435" y="691"/>
                  </a:cubicBezTo>
                  <a:cubicBezTo>
                    <a:pt x="410" y="596"/>
                    <a:pt x="411" y="446"/>
                    <a:pt x="438" y="400"/>
                  </a:cubicBezTo>
                  <a:cubicBezTo>
                    <a:pt x="466" y="352"/>
                    <a:pt x="595" y="281"/>
                    <a:pt x="691" y="256"/>
                  </a:cubicBezTo>
                  <a:cubicBezTo>
                    <a:pt x="593" y="281"/>
                    <a:pt x="446" y="280"/>
                    <a:pt x="394" y="249"/>
                  </a:cubicBezTo>
                  <a:cubicBezTo>
                    <a:pt x="340" y="218"/>
                    <a:pt x="280" y="93"/>
                    <a:pt x="256" y="0"/>
                  </a:cubicBezTo>
                  <a:cubicBezTo>
                    <a:pt x="281" y="95"/>
                    <a:pt x="279" y="246"/>
                    <a:pt x="253" y="291"/>
                  </a:cubicBezTo>
                  <a:cubicBezTo>
                    <a:pt x="226" y="337"/>
                    <a:pt x="95" y="410"/>
                    <a:pt x="0" y="4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Sḷîḍe">
              <a:extLst>
                <a:ext uri="{FF2B5EF4-FFF2-40B4-BE49-F238E27FC236}">
                  <a16:creationId xmlns:a16="http://schemas.microsoft.com/office/drawing/2014/main" id="{9A2E7C02-BCF9-48AA-8780-E2EAB103FAED}"/>
                </a:ext>
              </a:extLst>
            </p:cNvPr>
            <p:cNvSpPr/>
            <p:nvPr/>
          </p:nvSpPr>
          <p:spPr bwMode="auto">
            <a:xfrm>
              <a:off x="5550800" y="2791857"/>
              <a:ext cx="159849" cy="159849"/>
            </a:xfrm>
            <a:custGeom>
              <a:avLst/>
              <a:gdLst>
                <a:gd name="T0" fmla="*/ 0 w 246"/>
                <a:gd name="T1" fmla="*/ 155 h 246"/>
                <a:gd name="T2" fmla="*/ 103 w 246"/>
                <a:gd name="T3" fmla="*/ 156 h 246"/>
                <a:gd name="T4" fmla="*/ 155 w 246"/>
                <a:gd name="T5" fmla="*/ 246 h 246"/>
                <a:gd name="T6" fmla="*/ 156 w 246"/>
                <a:gd name="T7" fmla="*/ 143 h 246"/>
                <a:gd name="T8" fmla="*/ 246 w 246"/>
                <a:gd name="T9" fmla="*/ 92 h 246"/>
                <a:gd name="T10" fmla="*/ 140 w 246"/>
                <a:gd name="T11" fmla="*/ 89 h 246"/>
                <a:gd name="T12" fmla="*/ 91 w 246"/>
                <a:gd name="T13" fmla="*/ 0 h 246"/>
                <a:gd name="T14" fmla="*/ 90 w 246"/>
                <a:gd name="T15" fmla="*/ 104 h 246"/>
                <a:gd name="T16" fmla="*/ 0 w 246"/>
                <a:gd name="T17" fmla="*/ 15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0" y="155"/>
                  </a:moveTo>
                  <a:cubicBezTo>
                    <a:pt x="34" y="147"/>
                    <a:pt x="89" y="148"/>
                    <a:pt x="103" y="156"/>
                  </a:cubicBezTo>
                  <a:cubicBezTo>
                    <a:pt x="117" y="165"/>
                    <a:pt x="146" y="213"/>
                    <a:pt x="155" y="246"/>
                  </a:cubicBezTo>
                  <a:cubicBezTo>
                    <a:pt x="146" y="213"/>
                    <a:pt x="146" y="159"/>
                    <a:pt x="156" y="143"/>
                  </a:cubicBezTo>
                  <a:cubicBezTo>
                    <a:pt x="166" y="126"/>
                    <a:pt x="212" y="101"/>
                    <a:pt x="246" y="92"/>
                  </a:cubicBezTo>
                  <a:cubicBezTo>
                    <a:pt x="211" y="101"/>
                    <a:pt x="159" y="100"/>
                    <a:pt x="140" y="89"/>
                  </a:cubicBezTo>
                  <a:cubicBezTo>
                    <a:pt x="121" y="78"/>
                    <a:pt x="100" y="34"/>
                    <a:pt x="91" y="0"/>
                  </a:cubicBezTo>
                  <a:cubicBezTo>
                    <a:pt x="100" y="34"/>
                    <a:pt x="99" y="88"/>
                    <a:pt x="90" y="104"/>
                  </a:cubicBezTo>
                  <a:cubicBezTo>
                    <a:pt x="80" y="120"/>
                    <a:pt x="34" y="147"/>
                    <a:pt x="0"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Sḻídè">
              <a:extLst>
                <a:ext uri="{FF2B5EF4-FFF2-40B4-BE49-F238E27FC236}">
                  <a16:creationId xmlns:a16="http://schemas.microsoft.com/office/drawing/2014/main" id="{F74BA2AD-DF59-4D43-9524-D9761C44ACCB}"/>
                </a:ext>
              </a:extLst>
            </p:cNvPr>
            <p:cNvSpPr/>
            <p:nvPr/>
          </p:nvSpPr>
          <p:spPr bwMode="auto">
            <a:xfrm>
              <a:off x="5305317" y="2505270"/>
              <a:ext cx="222647" cy="221505"/>
            </a:xfrm>
            <a:custGeom>
              <a:avLst/>
              <a:gdLst>
                <a:gd name="T0" fmla="*/ 0 w 342"/>
                <a:gd name="T1" fmla="*/ 214 h 341"/>
                <a:gd name="T2" fmla="*/ 144 w 342"/>
                <a:gd name="T3" fmla="*/ 216 h 341"/>
                <a:gd name="T4" fmla="*/ 215 w 342"/>
                <a:gd name="T5" fmla="*/ 341 h 341"/>
                <a:gd name="T6" fmla="*/ 217 w 342"/>
                <a:gd name="T7" fmla="*/ 197 h 341"/>
                <a:gd name="T8" fmla="*/ 342 w 342"/>
                <a:gd name="T9" fmla="*/ 126 h 341"/>
                <a:gd name="T10" fmla="*/ 195 w 342"/>
                <a:gd name="T11" fmla="*/ 123 h 341"/>
                <a:gd name="T12" fmla="*/ 127 w 342"/>
                <a:gd name="T13" fmla="*/ 0 h 341"/>
                <a:gd name="T14" fmla="*/ 125 w 342"/>
                <a:gd name="T15" fmla="*/ 143 h 341"/>
                <a:gd name="T16" fmla="*/ 0 w 342"/>
                <a:gd name="T17" fmla="*/ 2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41">
                  <a:moveTo>
                    <a:pt x="0" y="214"/>
                  </a:moveTo>
                  <a:cubicBezTo>
                    <a:pt x="47" y="202"/>
                    <a:pt x="124" y="204"/>
                    <a:pt x="144" y="216"/>
                  </a:cubicBezTo>
                  <a:cubicBezTo>
                    <a:pt x="163" y="227"/>
                    <a:pt x="203" y="294"/>
                    <a:pt x="215" y="341"/>
                  </a:cubicBezTo>
                  <a:cubicBezTo>
                    <a:pt x="203" y="294"/>
                    <a:pt x="203" y="220"/>
                    <a:pt x="217" y="197"/>
                  </a:cubicBezTo>
                  <a:cubicBezTo>
                    <a:pt x="231" y="173"/>
                    <a:pt x="295" y="138"/>
                    <a:pt x="342" y="126"/>
                  </a:cubicBezTo>
                  <a:cubicBezTo>
                    <a:pt x="293" y="139"/>
                    <a:pt x="221" y="138"/>
                    <a:pt x="195" y="123"/>
                  </a:cubicBezTo>
                  <a:cubicBezTo>
                    <a:pt x="168" y="107"/>
                    <a:pt x="139" y="46"/>
                    <a:pt x="127" y="0"/>
                  </a:cubicBezTo>
                  <a:cubicBezTo>
                    <a:pt x="139" y="47"/>
                    <a:pt x="138" y="121"/>
                    <a:pt x="125" y="143"/>
                  </a:cubicBezTo>
                  <a:cubicBezTo>
                    <a:pt x="112" y="166"/>
                    <a:pt x="47" y="202"/>
                    <a:pt x="0" y="2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ṣḻidè">
              <a:extLst>
                <a:ext uri="{FF2B5EF4-FFF2-40B4-BE49-F238E27FC236}">
                  <a16:creationId xmlns:a16="http://schemas.microsoft.com/office/drawing/2014/main" id="{964AB62B-2C66-442C-B439-29BB317408AD}"/>
                </a:ext>
              </a:extLst>
            </p:cNvPr>
            <p:cNvSpPr/>
            <p:nvPr/>
          </p:nvSpPr>
          <p:spPr bwMode="auto">
            <a:xfrm>
              <a:off x="4061918" y="5765054"/>
              <a:ext cx="3149031" cy="372220"/>
            </a:xfrm>
            <a:prstGeom prst="ellipse">
              <a:avLst/>
            </a:prstGeom>
            <a:solidFill>
              <a:srgbClr val="CCCDC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ş1ïḋe">
              <a:extLst>
                <a:ext uri="{FF2B5EF4-FFF2-40B4-BE49-F238E27FC236}">
                  <a16:creationId xmlns:a16="http://schemas.microsoft.com/office/drawing/2014/main" id="{414ED4A1-27B0-4797-A8E4-4BB23554D5B0}"/>
                </a:ext>
              </a:extLst>
            </p:cNvPr>
            <p:cNvSpPr/>
            <p:nvPr/>
          </p:nvSpPr>
          <p:spPr bwMode="auto">
            <a:xfrm>
              <a:off x="6709707" y="2867214"/>
              <a:ext cx="673651" cy="1219422"/>
            </a:xfrm>
            <a:custGeom>
              <a:avLst/>
              <a:gdLst>
                <a:gd name="T0" fmla="*/ 48 w 1037"/>
                <a:gd name="T1" fmla="*/ 1879 h 1879"/>
                <a:gd name="T2" fmla="*/ 210 w 1037"/>
                <a:gd name="T3" fmla="*/ 1807 h 1879"/>
                <a:gd name="T4" fmla="*/ 458 w 1037"/>
                <a:gd name="T5" fmla="*/ 1632 h 1879"/>
                <a:gd name="T6" fmla="*/ 664 w 1037"/>
                <a:gd name="T7" fmla="*/ 1408 h 1879"/>
                <a:gd name="T8" fmla="*/ 927 w 1037"/>
                <a:gd name="T9" fmla="*/ 888 h 1879"/>
                <a:gd name="T10" fmla="*/ 1037 w 1037"/>
                <a:gd name="T11" fmla="*/ 111 h 1879"/>
                <a:gd name="T12" fmla="*/ 1035 w 1037"/>
                <a:gd name="T13" fmla="*/ 0 h 1879"/>
                <a:gd name="T14" fmla="*/ 865 w 1037"/>
                <a:gd name="T15" fmla="*/ 6 h 1879"/>
                <a:gd name="T16" fmla="*/ 866 w 1037"/>
                <a:gd name="T17" fmla="*/ 111 h 1879"/>
                <a:gd name="T18" fmla="*/ 727 w 1037"/>
                <a:gd name="T19" fmla="*/ 941 h 1879"/>
                <a:gd name="T20" fmla="*/ 508 w 1037"/>
                <a:gd name="T21" fmla="*/ 1332 h 1879"/>
                <a:gd name="T22" fmla="*/ 325 w 1037"/>
                <a:gd name="T23" fmla="*/ 1522 h 1879"/>
                <a:gd name="T24" fmla="*/ 93 w 1037"/>
                <a:gd name="T25" fmla="*/ 1676 h 1879"/>
                <a:gd name="T26" fmla="*/ 23 w 1037"/>
                <a:gd name="T27" fmla="*/ 1707 h 1879"/>
                <a:gd name="T28" fmla="*/ 5 w 1037"/>
                <a:gd name="T29" fmla="*/ 1714 h 1879"/>
                <a:gd name="T30" fmla="*/ 1 w 1037"/>
                <a:gd name="T31" fmla="*/ 1715 h 1879"/>
                <a:gd name="T32" fmla="*/ 0 w 1037"/>
                <a:gd name="T33" fmla="*/ 1715 h 1879"/>
                <a:gd name="T34" fmla="*/ 0 w 1037"/>
                <a:gd name="T35" fmla="*/ 1715 h 1879"/>
                <a:gd name="T36" fmla="*/ 3 w 1037"/>
                <a:gd name="T37" fmla="*/ 1725 h 1879"/>
                <a:gd name="T38" fmla="*/ 0 w 1037"/>
                <a:gd name="T39" fmla="*/ 1715 h 1879"/>
                <a:gd name="T40" fmla="*/ 0 w 1037"/>
                <a:gd name="T41" fmla="*/ 1715 h 1879"/>
                <a:gd name="T42" fmla="*/ 3 w 1037"/>
                <a:gd name="T43" fmla="*/ 1725 h 1879"/>
                <a:gd name="T44" fmla="*/ 0 w 1037"/>
                <a:gd name="T45" fmla="*/ 1715 h 1879"/>
                <a:gd name="T46" fmla="*/ 0 w 1037"/>
                <a:gd name="T47" fmla="*/ 1715 h 1879"/>
                <a:gd name="T48" fmla="*/ 20 w 1037"/>
                <a:gd name="T49" fmla="*/ 1781 h 1879"/>
                <a:gd name="T50" fmla="*/ 1 w 1037"/>
                <a:gd name="T51" fmla="*/ 1715 h 1879"/>
                <a:gd name="T52" fmla="*/ 0 w 1037"/>
                <a:gd name="T53" fmla="*/ 1715 h 1879"/>
                <a:gd name="T54" fmla="*/ 20 w 1037"/>
                <a:gd name="T55" fmla="*/ 1781 h 1879"/>
                <a:gd name="T56" fmla="*/ 1 w 1037"/>
                <a:gd name="T57" fmla="*/ 1715 h 1879"/>
                <a:gd name="T58" fmla="*/ 48 w 1037"/>
                <a:gd name="T59"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7" h="1879">
                  <a:moveTo>
                    <a:pt x="48" y="1879"/>
                  </a:moveTo>
                  <a:cubicBezTo>
                    <a:pt x="53" y="1877"/>
                    <a:pt x="117" y="1858"/>
                    <a:pt x="210" y="1807"/>
                  </a:cubicBezTo>
                  <a:cubicBezTo>
                    <a:pt x="280" y="1769"/>
                    <a:pt x="367" y="1713"/>
                    <a:pt x="458" y="1632"/>
                  </a:cubicBezTo>
                  <a:cubicBezTo>
                    <a:pt x="526" y="1572"/>
                    <a:pt x="597" y="1498"/>
                    <a:pt x="664" y="1408"/>
                  </a:cubicBezTo>
                  <a:cubicBezTo>
                    <a:pt x="765" y="1273"/>
                    <a:pt x="859" y="1102"/>
                    <a:pt x="927" y="888"/>
                  </a:cubicBezTo>
                  <a:cubicBezTo>
                    <a:pt x="995" y="674"/>
                    <a:pt x="1037" y="417"/>
                    <a:pt x="1037" y="111"/>
                  </a:cubicBezTo>
                  <a:cubicBezTo>
                    <a:pt x="1037" y="75"/>
                    <a:pt x="1036" y="38"/>
                    <a:pt x="1035" y="0"/>
                  </a:cubicBezTo>
                  <a:cubicBezTo>
                    <a:pt x="865" y="6"/>
                    <a:pt x="865" y="6"/>
                    <a:pt x="865" y="6"/>
                  </a:cubicBezTo>
                  <a:cubicBezTo>
                    <a:pt x="866" y="41"/>
                    <a:pt x="866" y="77"/>
                    <a:pt x="866" y="111"/>
                  </a:cubicBezTo>
                  <a:cubicBezTo>
                    <a:pt x="866" y="456"/>
                    <a:pt x="810" y="727"/>
                    <a:pt x="727" y="941"/>
                  </a:cubicBezTo>
                  <a:cubicBezTo>
                    <a:pt x="665" y="1101"/>
                    <a:pt x="588" y="1229"/>
                    <a:pt x="508" y="1332"/>
                  </a:cubicBezTo>
                  <a:cubicBezTo>
                    <a:pt x="447" y="1409"/>
                    <a:pt x="385" y="1471"/>
                    <a:pt x="325" y="1522"/>
                  </a:cubicBezTo>
                  <a:cubicBezTo>
                    <a:pt x="236" y="1598"/>
                    <a:pt x="153" y="1647"/>
                    <a:pt x="93" y="1676"/>
                  </a:cubicBezTo>
                  <a:cubicBezTo>
                    <a:pt x="63" y="1691"/>
                    <a:pt x="39" y="1701"/>
                    <a:pt x="23" y="1707"/>
                  </a:cubicBezTo>
                  <a:cubicBezTo>
                    <a:pt x="15" y="1710"/>
                    <a:pt x="9" y="1712"/>
                    <a:pt x="5" y="1714"/>
                  </a:cubicBezTo>
                  <a:cubicBezTo>
                    <a:pt x="3" y="1714"/>
                    <a:pt x="2" y="1715"/>
                    <a:pt x="1" y="1715"/>
                  </a:cubicBezTo>
                  <a:cubicBezTo>
                    <a:pt x="1"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20" y="1781"/>
                    <a:pt x="20" y="1781"/>
                    <a:pt x="20" y="1781"/>
                  </a:cubicBezTo>
                  <a:cubicBezTo>
                    <a:pt x="1" y="1715"/>
                    <a:pt x="1" y="1715"/>
                    <a:pt x="1" y="1715"/>
                  </a:cubicBezTo>
                  <a:cubicBezTo>
                    <a:pt x="0" y="1715"/>
                    <a:pt x="0" y="1715"/>
                    <a:pt x="0" y="1715"/>
                  </a:cubicBezTo>
                  <a:cubicBezTo>
                    <a:pt x="20" y="1781"/>
                    <a:pt x="20" y="1781"/>
                    <a:pt x="20" y="1781"/>
                  </a:cubicBezTo>
                  <a:cubicBezTo>
                    <a:pt x="1" y="1715"/>
                    <a:pt x="1" y="1715"/>
                    <a:pt x="1" y="1715"/>
                  </a:cubicBezTo>
                  <a:cubicBezTo>
                    <a:pt x="48" y="1879"/>
                    <a:pt x="48" y="1879"/>
                    <a:pt x="48" y="1879"/>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îṧḻïḑè">
              <a:extLst>
                <a:ext uri="{FF2B5EF4-FFF2-40B4-BE49-F238E27FC236}">
                  <a16:creationId xmlns:a16="http://schemas.microsoft.com/office/drawing/2014/main" id="{0D825945-022A-4A39-ADA0-38684317AB22}"/>
                </a:ext>
              </a:extLst>
            </p:cNvPr>
            <p:cNvSpPr/>
            <p:nvPr/>
          </p:nvSpPr>
          <p:spPr bwMode="auto">
            <a:xfrm>
              <a:off x="7169845" y="2657127"/>
              <a:ext cx="316273" cy="316273"/>
            </a:xfrm>
            <a:prstGeom prst="ellipse">
              <a:avLst/>
            </a:pr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s1iḋe">
              <a:extLst>
                <a:ext uri="{FF2B5EF4-FFF2-40B4-BE49-F238E27FC236}">
                  <a16:creationId xmlns:a16="http://schemas.microsoft.com/office/drawing/2014/main" id="{6E5485A5-6D21-4931-8F06-3F3889BCD155}"/>
                </a:ext>
              </a:extLst>
            </p:cNvPr>
            <p:cNvSpPr/>
            <p:nvPr/>
          </p:nvSpPr>
          <p:spPr bwMode="auto">
            <a:xfrm>
              <a:off x="4349647" y="3098996"/>
              <a:ext cx="2563298" cy="2909257"/>
            </a:xfrm>
            <a:custGeom>
              <a:avLst/>
              <a:gdLst>
                <a:gd name="T0" fmla="*/ 3858 w 3946"/>
                <a:gd name="T1" fmla="*/ 697 h 4487"/>
                <a:gd name="T2" fmla="*/ 3289 w 3946"/>
                <a:gd name="T3" fmla="*/ 39 h 4487"/>
                <a:gd name="T4" fmla="*/ 2932 w 3946"/>
                <a:gd name="T5" fmla="*/ 51 h 4487"/>
                <a:gd name="T6" fmla="*/ 2452 w 3946"/>
                <a:gd name="T7" fmla="*/ 113 h 4487"/>
                <a:gd name="T8" fmla="*/ 1992 w 3946"/>
                <a:gd name="T9" fmla="*/ 149 h 4487"/>
                <a:gd name="T10" fmla="*/ 1533 w 3946"/>
                <a:gd name="T11" fmla="*/ 113 h 4487"/>
                <a:gd name="T12" fmla="*/ 1053 w 3946"/>
                <a:gd name="T13" fmla="*/ 51 h 4487"/>
                <a:gd name="T14" fmla="*/ 127 w 3946"/>
                <a:gd name="T15" fmla="*/ 697 h 4487"/>
                <a:gd name="T16" fmla="*/ 524 w 3946"/>
                <a:gd name="T17" fmla="*/ 2356 h 4487"/>
                <a:gd name="T18" fmla="*/ 675 w 3946"/>
                <a:gd name="T19" fmla="*/ 4455 h 4487"/>
                <a:gd name="T20" fmla="*/ 1115 w 3946"/>
                <a:gd name="T21" fmla="*/ 3900 h 4487"/>
                <a:gd name="T22" fmla="*/ 1529 w 3946"/>
                <a:gd name="T23" fmla="*/ 3114 h 4487"/>
                <a:gd name="T24" fmla="*/ 1992 w 3946"/>
                <a:gd name="T25" fmla="*/ 2964 h 4487"/>
                <a:gd name="T26" fmla="*/ 2456 w 3946"/>
                <a:gd name="T27" fmla="*/ 3114 h 4487"/>
                <a:gd name="T28" fmla="*/ 2870 w 3946"/>
                <a:gd name="T29" fmla="*/ 3900 h 4487"/>
                <a:gd name="T30" fmla="*/ 3310 w 3946"/>
                <a:gd name="T31" fmla="*/ 4455 h 4487"/>
                <a:gd name="T32" fmla="*/ 3443 w 3946"/>
                <a:gd name="T33" fmla="*/ 4404 h 4487"/>
                <a:gd name="T34" fmla="*/ 3461 w 3946"/>
                <a:gd name="T35" fmla="*/ 2356 h 4487"/>
                <a:gd name="T36" fmla="*/ 3858 w 3946"/>
                <a:gd name="T37" fmla="*/ 697 h 4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46" h="4487">
                  <a:moveTo>
                    <a:pt x="3858" y="697"/>
                  </a:moveTo>
                  <a:cubicBezTo>
                    <a:pt x="3794" y="197"/>
                    <a:pt x="3572" y="61"/>
                    <a:pt x="3289" y="39"/>
                  </a:cubicBezTo>
                  <a:cubicBezTo>
                    <a:pt x="3177" y="30"/>
                    <a:pt x="3056" y="39"/>
                    <a:pt x="2932" y="51"/>
                  </a:cubicBezTo>
                  <a:cubicBezTo>
                    <a:pt x="2744" y="68"/>
                    <a:pt x="2602" y="97"/>
                    <a:pt x="2452" y="113"/>
                  </a:cubicBezTo>
                  <a:cubicBezTo>
                    <a:pt x="2340" y="138"/>
                    <a:pt x="2084" y="138"/>
                    <a:pt x="1992" y="149"/>
                  </a:cubicBezTo>
                  <a:cubicBezTo>
                    <a:pt x="1901" y="138"/>
                    <a:pt x="1692" y="138"/>
                    <a:pt x="1533" y="113"/>
                  </a:cubicBezTo>
                  <a:cubicBezTo>
                    <a:pt x="1383" y="97"/>
                    <a:pt x="1240" y="68"/>
                    <a:pt x="1053" y="51"/>
                  </a:cubicBezTo>
                  <a:cubicBezTo>
                    <a:pt x="612" y="10"/>
                    <a:pt x="215" y="0"/>
                    <a:pt x="127" y="697"/>
                  </a:cubicBezTo>
                  <a:cubicBezTo>
                    <a:pt x="39" y="1394"/>
                    <a:pt x="401" y="1864"/>
                    <a:pt x="524" y="2356"/>
                  </a:cubicBezTo>
                  <a:cubicBezTo>
                    <a:pt x="0" y="4487"/>
                    <a:pt x="675" y="4455"/>
                    <a:pt x="675" y="4455"/>
                  </a:cubicBezTo>
                  <a:cubicBezTo>
                    <a:pt x="675" y="4455"/>
                    <a:pt x="994" y="4438"/>
                    <a:pt x="1115" y="3900"/>
                  </a:cubicBezTo>
                  <a:cubicBezTo>
                    <a:pt x="1222" y="3427"/>
                    <a:pt x="1512" y="3129"/>
                    <a:pt x="1529" y="3114"/>
                  </a:cubicBezTo>
                  <a:cubicBezTo>
                    <a:pt x="1695" y="2973"/>
                    <a:pt x="1929" y="2969"/>
                    <a:pt x="1992" y="2964"/>
                  </a:cubicBezTo>
                  <a:cubicBezTo>
                    <a:pt x="2055" y="2969"/>
                    <a:pt x="2222" y="2952"/>
                    <a:pt x="2456" y="3114"/>
                  </a:cubicBezTo>
                  <a:cubicBezTo>
                    <a:pt x="2474" y="3127"/>
                    <a:pt x="2746" y="3431"/>
                    <a:pt x="2870" y="3900"/>
                  </a:cubicBezTo>
                  <a:cubicBezTo>
                    <a:pt x="3002" y="4401"/>
                    <a:pt x="3310" y="4455"/>
                    <a:pt x="3310" y="4455"/>
                  </a:cubicBezTo>
                  <a:cubicBezTo>
                    <a:pt x="3310" y="4455"/>
                    <a:pt x="3372" y="4458"/>
                    <a:pt x="3443" y="4404"/>
                  </a:cubicBezTo>
                  <a:cubicBezTo>
                    <a:pt x="3608" y="4277"/>
                    <a:pt x="3826" y="3844"/>
                    <a:pt x="3461" y="2356"/>
                  </a:cubicBezTo>
                  <a:cubicBezTo>
                    <a:pt x="3584" y="1864"/>
                    <a:pt x="3946" y="1394"/>
                    <a:pt x="3858" y="697"/>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îS1ïḍé">
              <a:extLst>
                <a:ext uri="{FF2B5EF4-FFF2-40B4-BE49-F238E27FC236}">
                  <a16:creationId xmlns:a16="http://schemas.microsoft.com/office/drawing/2014/main" id="{1976BE9A-2DB1-4115-92F7-62DD2DFB3BA2}"/>
                </a:ext>
              </a:extLst>
            </p:cNvPr>
            <p:cNvSpPr/>
            <p:nvPr/>
          </p:nvSpPr>
          <p:spPr bwMode="auto">
            <a:xfrm>
              <a:off x="6339770" y="3124115"/>
              <a:ext cx="573174" cy="2830474"/>
            </a:xfrm>
            <a:custGeom>
              <a:avLst/>
              <a:gdLst>
                <a:gd name="T0" fmla="*/ 398 w 883"/>
                <a:gd name="T1" fmla="*/ 2317 h 4365"/>
                <a:gd name="T2" fmla="*/ 795 w 883"/>
                <a:gd name="T3" fmla="*/ 658 h 4365"/>
                <a:gd name="T4" fmla="*/ 226 w 883"/>
                <a:gd name="T5" fmla="*/ 0 h 4365"/>
                <a:gd name="T6" fmla="*/ 493 w 883"/>
                <a:gd name="T7" fmla="*/ 593 h 4365"/>
                <a:gd name="T8" fmla="*/ 155 w 883"/>
                <a:gd name="T9" fmla="*/ 2273 h 4365"/>
                <a:gd name="T10" fmla="*/ 380 w 883"/>
                <a:gd name="T11" fmla="*/ 4365 h 4365"/>
                <a:gd name="T12" fmla="*/ 398 w 883"/>
                <a:gd name="T13" fmla="*/ 2317 h 4365"/>
              </a:gdLst>
              <a:ahLst/>
              <a:cxnLst>
                <a:cxn ang="0">
                  <a:pos x="T0" y="T1"/>
                </a:cxn>
                <a:cxn ang="0">
                  <a:pos x="T2" y="T3"/>
                </a:cxn>
                <a:cxn ang="0">
                  <a:pos x="T4" y="T5"/>
                </a:cxn>
                <a:cxn ang="0">
                  <a:pos x="T6" y="T7"/>
                </a:cxn>
                <a:cxn ang="0">
                  <a:pos x="T8" y="T9"/>
                </a:cxn>
                <a:cxn ang="0">
                  <a:pos x="T10" y="T11"/>
                </a:cxn>
                <a:cxn ang="0">
                  <a:pos x="T12" y="T13"/>
                </a:cxn>
              </a:cxnLst>
              <a:rect l="0" t="0" r="r" b="b"/>
              <a:pathLst>
                <a:path w="883" h="4365">
                  <a:moveTo>
                    <a:pt x="398" y="2317"/>
                  </a:moveTo>
                  <a:cubicBezTo>
                    <a:pt x="521" y="1825"/>
                    <a:pt x="883" y="1355"/>
                    <a:pt x="795" y="658"/>
                  </a:cubicBezTo>
                  <a:cubicBezTo>
                    <a:pt x="731" y="158"/>
                    <a:pt x="509" y="22"/>
                    <a:pt x="226" y="0"/>
                  </a:cubicBezTo>
                  <a:cubicBezTo>
                    <a:pt x="408" y="130"/>
                    <a:pt x="474" y="372"/>
                    <a:pt x="493" y="593"/>
                  </a:cubicBezTo>
                  <a:cubicBezTo>
                    <a:pt x="535" y="1087"/>
                    <a:pt x="310" y="1953"/>
                    <a:pt x="155" y="2273"/>
                  </a:cubicBezTo>
                  <a:cubicBezTo>
                    <a:pt x="0" y="2594"/>
                    <a:pt x="661" y="3096"/>
                    <a:pt x="380" y="4365"/>
                  </a:cubicBezTo>
                  <a:cubicBezTo>
                    <a:pt x="545" y="4238"/>
                    <a:pt x="763" y="3805"/>
                    <a:pt x="398" y="2317"/>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S1ïḍè">
              <a:extLst>
                <a:ext uri="{FF2B5EF4-FFF2-40B4-BE49-F238E27FC236}">
                  <a16:creationId xmlns:a16="http://schemas.microsoft.com/office/drawing/2014/main" id="{3CD79E30-025E-4B97-93BA-E947B1789DF5}"/>
                </a:ext>
              </a:extLst>
            </p:cNvPr>
            <p:cNvSpPr/>
            <p:nvPr/>
          </p:nvSpPr>
          <p:spPr bwMode="auto">
            <a:xfrm>
              <a:off x="4550600" y="3230301"/>
              <a:ext cx="436160" cy="554905"/>
            </a:xfrm>
            <a:custGeom>
              <a:avLst/>
              <a:gdLst>
                <a:gd name="T0" fmla="*/ 570 w 671"/>
                <a:gd name="T1" fmla="*/ 547 h 855"/>
                <a:gd name="T2" fmla="*/ 152 w 671"/>
                <a:gd name="T3" fmla="*/ 789 h 855"/>
                <a:gd name="T4" fmla="*/ 102 w 671"/>
                <a:gd name="T5" fmla="*/ 309 h 855"/>
                <a:gd name="T6" fmla="*/ 520 w 671"/>
                <a:gd name="T7" fmla="*/ 66 h 855"/>
                <a:gd name="T8" fmla="*/ 570 w 671"/>
                <a:gd name="T9" fmla="*/ 547 h 855"/>
              </a:gdLst>
              <a:ahLst/>
              <a:cxnLst>
                <a:cxn ang="0">
                  <a:pos x="T0" y="T1"/>
                </a:cxn>
                <a:cxn ang="0">
                  <a:pos x="T2" y="T3"/>
                </a:cxn>
                <a:cxn ang="0">
                  <a:pos x="T4" y="T5"/>
                </a:cxn>
                <a:cxn ang="0">
                  <a:pos x="T6" y="T7"/>
                </a:cxn>
                <a:cxn ang="0">
                  <a:pos x="T8" y="T9"/>
                </a:cxn>
              </a:cxnLst>
              <a:rect l="0" t="0" r="r" b="b"/>
              <a:pathLst>
                <a:path w="671" h="855">
                  <a:moveTo>
                    <a:pt x="570" y="547"/>
                  </a:moveTo>
                  <a:cubicBezTo>
                    <a:pt x="468" y="747"/>
                    <a:pt x="281" y="855"/>
                    <a:pt x="152" y="789"/>
                  </a:cubicBezTo>
                  <a:cubicBezTo>
                    <a:pt x="23" y="724"/>
                    <a:pt x="0" y="508"/>
                    <a:pt x="102" y="309"/>
                  </a:cubicBezTo>
                  <a:cubicBezTo>
                    <a:pt x="203" y="109"/>
                    <a:pt x="391" y="0"/>
                    <a:pt x="520" y="66"/>
                  </a:cubicBezTo>
                  <a:cubicBezTo>
                    <a:pt x="649" y="132"/>
                    <a:pt x="671" y="347"/>
                    <a:pt x="570" y="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iśḷiḓe">
              <a:extLst>
                <a:ext uri="{FF2B5EF4-FFF2-40B4-BE49-F238E27FC236}">
                  <a16:creationId xmlns:a16="http://schemas.microsoft.com/office/drawing/2014/main" id="{6AD12817-9712-49CE-A6C9-5EEC6CF5B771}"/>
                </a:ext>
              </a:extLst>
            </p:cNvPr>
            <p:cNvSpPr/>
            <p:nvPr/>
          </p:nvSpPr>
          <p:spPr bwMode="auto">
            <a:xfrm>
              <a:off x="4598555" y="3843437"/>
              <a:ext cx="240916" cy="242057"/>
            </a:xfrm>
            <a:custGeom>
              <a:avLst/>
              <a:gdLst>
                <a:gd name="T0" fmla="*/ 323 w 371"/>
                <a:gd name="T1" fmla="*/ 99 h 372"/>
                <a:gd name="T2" fmla="*/ 272 w 371"/>
                <a:gd name="T3" fmla="*/ 324 h 372"/>
                <a:gd name="T4" fmla="*/ 48 w 371"/>
                <a:gd name="T5" fmla="*/ 273 h 372"/>
                <a:gd name="T6" fmla="*/ 99 w 371"/>
                <a:gd name="T7" fmla="*/ 48 h 372"/>
                <a:gd name="T8" fmla="*/ 323 w 371"/>
                <a:gd name="T9" fmla="*/ 99 h 372"/>
              </a:gdLst>
              <a:ahLst/>
              <a:cxnLst>
                <a:cxn ang="0">
                  <a:pos x="T0" y="T1"/>
                </a:cxn>
                <a:cxn ang="0">
                  <a:pos x="T2" y="T3"/>
                </a:cxn>
                <a:cxn ang="0">
                  <a:pos x="T4" y="T5"/>
                </a:cxn>
                <a:cxn ang="0">
                  <a:pos x="T6" y="T7"/>
                </a:cxn>
                <a:cxn ang="0">
                  <a:pos x="T8" y="T9"/>
                </a:cxn>
              </a:cxnLst>
              <a:rect l="0" t="0" r="r" b="b"/>
              <a:pathLst>
                <a:path w="371" h="372">
                  <a:moveTo>
                    <a:pt x="323" y="99"/>
                  </a:moveTo>
                  <a:cubicBezTo>
                    <a:pt x="371" y="175"/>
                    <a:pt x="349" y="276"/>
                    <a:pt x="272" y="324"/>
                  </a:cubicBezTo>
                  <a:cubicBezTo>
                    <a:pt x="196" y="372"/>
                    <a:pt x="96" y="349"/>
                    <a:pt x="48" y="273"/>
                  </a:cubicBezTo>
                  <a:cubicBezTo>
                    <a:pt x="0" y="197"/>
                    <a:pt x="23" y="96"/>
                    <a:pt x="99" y="48"/>
                  </a:cubicBezTo>
                  <a:cubicBezTo>
                    <a:pt x="175" y="0"/>
                    <a:pt x="276" y="23"/>
                    <a:pt x="323"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Sḻîďé">
              <a:extLst>
                <a:ext uri="{FF2B5EF4-FFF2-40B4-BE49-F238E27FC236}">
                  <a16:creationId xmlns:a16="http://schemas.microsoft.com/office/drawing/2014/main" id="{D688ABE1-F9DD-4819-82F1-9FA85163156C}"/>
                </a:ext>
              </a:extLst>
            </p:cNvPr>
            <p:cNvSpPr/>
            <p:nvPr/>
          </p:nvSpPr>
          <p:spPr bwMode="auto">
            <a:xfrm>
              <a:off x="5919595"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ŝļîḋê">
              <a:extLst>
                <a:ext uri="{FF2B5EF4-FFF2-40B4-BE49-F238E27FC236}">
                  <a16:creationId xmlns:a16="http://schemas.microsoft.com/office/drawing/2014/main" id="{2103F256-9325-4BCA-A15E-12F10D117403}"/>
                </a:ext>
              </a:extLst>
            </p:cNvPr>
            <p:cNvSpPr/>
            <p:nvPr/>
          </p:nvSpPr>
          <p:spPr bwMode="auto">
            <a:xfrm>
              <a:off x="4865731"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šľïḑê">
              <a:extLst>
                <a:ext uri="{FF2B5EF4-FFF2-40B4-BE49-F238E27FC236}">
                  <a16:creationId xmlns:a16="http://schemas.microsoft.com/office/drawing/2014/main" id="{9C399FF3-D9BE-45B9-B603-76A536B1B37C}"/>
                </a:ext>
              </a:extLst>
            </p:cNvPr>
            <p:cNvSpPr/>
            <p:nvPr/>
          </p:nvSpPr>
          <p:spPr bwMode="auto">
            <a:xfrm>
              <a:off x="5878491" y="4059233"/>
              <a:ext cx="423601" cy="271744"/>
            </a:xfrm>
            <a:custGeom>
              <a:avLst/>
              <a:gdLst>
                <a:gd name="T0" fmla="*/ 513 w 652"/>
                <a:gd name="T1" fmla="*/ 8 h 418"/>
                <a:gd name="T2" fmla="*/ 14 w 652"/>
                <a:gd name="T3" fmla="*/ 338 h 418"/>
                <a:gd name="T4" fmla="*/ 3 w 652"/>
                <a:gd name="T5" fmla="*/ 367 h 418"/>
                <a:gd name="T6" fmla="*/ 28 w 652"/>
                <a:gd name="T7" fmla="*/ 387 h 418"/>
                <a:gd name="T8" fmla="*/ 623 w 652"/>
                <a:gd name="T9" fmla="*/ 418 h 418"/>
                <a:gd name="T10" fmla="*/ 651 w 652"/>
                <a:gd name="T11" fmla="*/ 392 h 418"/>
                <a:gd name="T12" fmla="*/ 626 w 652"/>
                <a:gd name="T13" fmla="*/ 364 h 418"/>
                <a:gd name="T14" fmla="*/ 113 w 652"/>
                <a:gd name="T15" fmla="*/ 337 h 418"/>
                <a:gd name="T16" fmla="*/ 542 w 652"/>
                <a:gd name="T17" fmla="*/ 54 h 418"/>
                <a:gd name="T18" fmla="*/ 550 w 652"/>
                <a:gd name="T19" fmla="*/ 16 h 418"/>
                <a:gd name="T20" fmla="*/ 513 w 652"/>
                <a:gd name="T21"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8">
                  <a:moveTo>
                    <a:pt x="513" y="8"/>
                  </a:moveTo>
                  <a:cubicBezTo>
                    <a:pt x="14" y="338"/>
                    <a:pt x="14" y="338"/>
                    <a:pt x="14" y="338"/>
                  </a:cubicBezTo>
                  <a:cubicBezTo>
                    <a:pt x="5" y="344"/>
                    <a:pt x="0" y="356"/>
                    <a:pt x="3" y="367"/>
                  </a:cubicBezTo>
                  <a:cubicBezTo>
                    <a:pt x="6" y="378"/>
                    <a:pt x="16" y="386"/>
                    <a:pt x="28" y="387"/>
                  </a:cubicBezTo>
                  <a:cubicBezTo>
                    <a:pt x="623" y="418"/>
                    <a:pt x="623" y="418"/>
                    <a:pt x="623" y="418"/>
                  </a:cubicBezTo>
                  <a:cubicBezTo>
                    <a:pt x="638" y="418"/>
                    <a:pt x="651" y="407"/>
                    <a:pt x="651" y="392"/>
                  </a:cubicBezTo>
                  <a:cubicBezTo>
                    <a:pt x="652" y="377"/>
                    <a:pt x="641" y="364"/>
                    <a:pt x="626" y="364"/>
                  </a:cubicBezTo>
                  <a:cubicBezTo>
                    <a:pt x="113" y="337"/>
                    <a:pt x="113" y="337"/>
                    <a:pt x="113" y="337"/>
                  </a:cubicBezTo>
                  <a:cubicBezTo>
                    <a:pt x="542" y="54"/>
                    <a:pt x="542" y="54"/>
                    <a:pt x="542" y="54"/>
                  </a:cubicBezTo>
                  <a:cubicBezTo>
                    <a:pt x="555" y="45"/>
                    <a:pt x="558" y="29"/>
                    <a:pt x="550" y="16"/>
                  </a:cubicBezTo>
                  <a:cubicBezTo>
                    <a:pt x="542" y="4"/>
                    <a:pt x="525" y="0"/>
                    <a:pt x="513" y="8"/>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íşľíḍe">
              <a:extLst>
                <a:ext uri="{FF2B5EF4-FFF2-40B4-BE49-F238E27FC236}">
                  <a16:creationId xmlns:a16="http://schemas.microsoft.com/office/drawing/2014/main" id="{CAC12A24-AA7C-45B9-AE1B-37ECD249C905}"/>
                </a:ext>
              </a:extLst>
            </p:cNvPr>
            <p:cNvSpPr/>
            <p:nvPr/>
          </p:nvSpPr>
          <p:spPr bwMode="auto">
            <a:xfrm>
              <a:off x="4994753" y="4067226"/>
              <a:ext cx="423601" cy="271744"/>
            </a:xfrm>
            <a:custGeom>
              <a:avLst/>
              <a:gdLst>
                <a:gd name="T0" fmla="*/ 110 w 652"/>
                <a:gd name="T1" fmla="*/ 54 h 419"/>
                <a:gd name="T2" fmla="*/ 539 w 652"/>
                <a:gd name="T3" fmla="*/ 338 h 419"/>
                <a:gd name="T4" fmla="*/ 26 w 652"/>
                <a:gd name="T5" fmla="*/ 364 h 419"/>
                <a:gd name="T6" fmla="*/ 1 w 652"/>
                <a:gd name="T7" fmla="*/ 392 h 419"/>
                <a:gd name="T8" fmla="*/ 29 w 652"/>
                <a:gd name="T9" fmla="*/ 418 h 419"/>
                <a:gd name="T10" fmla="*/ 624 w 652"/>
                <a:gd name="T11" fmla="*/ 387 h 419"/>
                <a:gd name="T12" fmla="*/ 649 w 652"/>
                <a:gd name="T13" fmla="*/ 368 h 419"/>
                <a:gd name="T14" fmla="*/ 638 w 652"/>
                <a:gd name="T15" fmla="*/ 338 h 419"/>
                <a:gd name="T16" fmla="*/ 139 w 652"/>
                <a:gd name="T17" fmla="*/ 9 h 419"/>
                <a:gd name="T18" fmla="*/ 102 w 652"/>
                <a:gd name="T19" fmla="*/ 16 h 419"/>
                <a:gd name="T20" fmla="*/ 110 w 652"/>
                <a:gd name="T21" fmla="*/ 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9">
                  <a:moveTo>
                    <a:pt x="110" y="54"/>
                  </a:moveTo>
                  <a:cubicBezTo>
                    <a:pt x="539" y="338"/>
                    <a:pt x="539" y="338"/>
                    <a:pt x="539" y="338"/>
                  </a:cubicBezTo>
                  <a:cubicBezTo>
                    <a:pt x="26" y="364"/>
                    <a:pt x="26" y="364"/>
                    <a:pt x="26" y="364"/>
                  </a:cubicBezTo>
                  <a:cubicBezTo>
                    <a:pt x="11" y="365"/>
                    <a:pt x="0" y="377"/>
                    <a:pt x="1" y="392"/>
                  </a:cubicBezTo>
                  <a:cubicBezTo>
                    <a:pt x="1" y="407"/>
                    <a:pt x="14" y="419"/>
                    <a:pt x="29" y="418"/>
                  </a:cubicBezTo>
                  <a:cubicBezTo>
                    <a:pt x="624" y="387"/>
                    <a:pt x="624" y="387"/>
                    <a:pt x="624" y="387"/>
                  </a:cubicBezTo>
                  <a:cubicBezTo>
                    <a:pt x="636" y="387"/>
                    <a:pt x="646" y="379"/>
                    <a:pt x="649" y="368"/>
                  </a:cubicBezTo>
                  <a:cubicBezTo>
                    <a:pt x="652" y="356"/>
                    <a:pt x="647" y="344"/>
                    <a:pt x="638" y="338"/>
                  </a:cubicBezTo>
                  <a:cubicBezTo>
                    <a:pt x="139" y="9"/>
                    <a:pt x="139" y="9"/>
                    <a:pt x="139" y="9"/>
                  </a:cubicBezTo>
                  <a:cubicBezTo>
                    <a:pt x="127" y="0"/>
                    <a:pt x="110" y="4"/>
                    <a:pt x="102" y="16"/>
                  </a:cubicBezTo>
                  <a:cubicBezTo>
                    <a:pt x="94" y="29"/>
                    <a:pt x="97" y="46"/>
                    <a:pt x="110" y="54"/>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ľîḓe">
              <a:extLst>
                <a:ext uri="{FF2B5EF4-FFF2-40B4-BE49-F238E27FC236}">
                  <a16:creationId xmlns:a16="http://schemas.microsoft.com/office/drawing/2014/main" id="{11D905DD-8659-4335-A104-2D42FA7A253F}"/>
                </a:ext>
              </a:extLst>
            </p:cNvPr>
            <p:cNvSpPr/>
            <p:nvPr/>
          </p:nvSpPr>
          <p:spPr bwMode="auto">
            <a:xfrm>
              <a:off x="5346421" y="4502244"/>
              <a:ext cx="570890" cy="124454"/>
            </a:xfrm>
            <a:custGeom>
              <a:avLst/>
              <a:gdLst>
                <a:gd name="T0" fmla="*/ 45 w 878"/>
                <a:gd name="T1" fmla="*/ 167 h 191"/>
                <a:gd name="T2" fmla="*/ 55 w 878"/>
                <a:gd name="T3" fmla="*/ 172 h 191"/>
                <a:gd name="T4" fmla="*/ 55 w 878"/>
                <a:gd name="T5" fmla="*/ 172 h 191"/>
                <a:gd name="T6" fmla="*/ 116 w 878"/>
                <a:gd name="T7" fmla="*/ 87 h 191"/>
                <a:gd name="T8" fmla="*/ 161 w 878"/>
                <a:gd name="T9" fmla="*/ 56 h 191"/>
                <a:gd name="T10" fmla="*/ 175 w 878"/>
                <a:gd name="T11" fmla="*/ 54 h 191"/>
                <a:gd name="T12" fmla="*/ 188 w 878"/>
                <a:gd name="T13" fmla="*/ 58 h 191"/>
                <a:gd name="T14" fmla="*/ 213 w 878"/>
                <a:gd name="T15" fmla="*/ 91 h 191"/>
                <a:gd name="T16" fmla="*/ 238 w 878"/>
                <a:gd name="T17" fmla="*/ 140 h 191"/>
                <a:gd name="T18" fmla="*/ 285 w 878"/>
                <a:gd name="T19" fmla="*/ 181 h 191"/>
                <a:gd name="T20" fmla="*/ 313 w 878"/>
                <a:gd name="T21" fmla="*/ 187 h 191"/>
                <a:gd name="T22" fmla="*/ 319 w 878"/>
                <a:gd name="T23" fmla="*/ 187 h 191"/>
                <a:gd name="T24" fmla="*/ 371 w 878"/>
                <a:gd name="T25" fmla="*/ 167 h 191"/>
                <a:gd name="T26" fmla="*/ 397 w 878"/>
                <a:gd name="T27" fmla="*/ 126 h 191"/>
                <a:gd name="T28" fmla="*/ 412 w 878"/>
                <a:gd name="T29" fmla="*/ 102 h 191"/>
                <a:gd name="T30" fmla="*/ 443 w 878"/>
                <a:gd name="T31" fmla="*/ 88 h 191"/>
                <a:gd name="T32" fmla="*/ 443 w 878"/>
                <a:gd name="T33" fmla="*/ 88 h 191"/>
                <a:gd name="T34" fmla="*/ 467 w 878"/>
                <a:gd name="T35" fmla="*/ 90 h 191"/>
                <a:gd name="T36" fmla="*/ 507 w 878"/>
                <a:gd name="T37" fmla="*/ 118 h 191"/>
                <a:gd name="T38" fmla="*/ 559 w 878"/>
                <a:gd name="T39" fmla="*/ 170 h 191"/>
                <a:gd name="T40" fmla="*/ 606 w 878"/>
                <a:gd name="T41" fmla="*/ 187 h 191"/>
                <a:gd name="T42" fmla="*/ 612 w 878"/>
                <a:gd name="T43" fmla="*/ 187 h 191"/>
                <a:gd name="T44" fmla="*/ 659 w 878"/>
                <a:gd name="T45" fmla="*/ 163 h 191"/>
                <a:gd name="T46" fmla="*/ 695 w 878"/>
                <a:gd name="T47" fmla="*/ 113 h 191"/>
                <a:gd name="T48" fmla="*/ 715 w 878"/>
                <a:gd name="T49" fmla="*/ 90 h 191"/>
                <a:gd name="T50" fmla="*/ 724 w 878"/>
                <a:gd name="T51" fmla="*/ 87 h 191"/>
                <a:gd name="T52" fmla="*/ 727 w 878"/>
                <a:gd name="T53" fmla="*/ 87 h 191"/>
                <a:gd name="T54" fmla="*/ 772 w 878"/>
                <a:gd name="T55" fmla="*/ 112 h 191"/>
                <a:gd name="T56" fmla="*/ 820 w 878"/>
                <a:gd name="T57" fmla="*/ 168 h 191"/>
                <a:gd name="T58" fmla="*/ 824 w 878"/>
                <a:gd name="T59" fmla="*/ 174 h 191"/>
                <a:gd name="T60" fmla="*/ 824 w 878"/>
                <a:gd name="T61" fmla="*/ 174 h 191"/>
                <a:gd name="T62" fmla="*/ 870 w 878"/>
                <a:gd name="T63" fmla="*/ 146 h 191"/>
                <a:gd name="T64" fmla="*/ 791 w 878"/>
                <a:gd name="T65" fmla="*/ 58 h 191"/>
                <a:gd name="T66" fmla="*/ 735 w 878"/>
                <a:gd name="T67" fmla="*/ 34 h 191"/>
                <a:gd name="T68" fmla="*/ 724 w 878"/>
                <a:gd name="T69" fmla="*/ 33 h 191"/>
                <a:gd name="T70" fmla="*/ 674 w 878"/>
                <a:gd name="T71" fmla="*/ 53 h 191"/>
                <a:gd name="T72" fmla="*/ 637 w 878"/>
                <a:gd name="T73" fmla="*/ 104 h 191"/>
                <a:gd name="T74" fmla="*/ 616 w 878"/>
                <a:gd name="T75" fmla="*/ 129 h 191"/>
                <a:gd name="T76" fmla="*/ 607 w 878"/>
                <a:gd name="T77" fmla="*/ 133 h 191"/>
                <a:gd name="T78" fmla="*/ 606 w 878"/>
                <a:gd name="T79" fmla="*/ 133 h 191"/>
                <a:gd name="T80" fmla="*/ 590 w 878"/>
                <a:gd name="T81" fmla="*/ 125 h 191"/>
                <a:gd name="T82" fmla="*/ 546 w 878"/>
                <a:gd name="T83" fmla="*/ 81 h 191"/>
                <a:gd name="T84" fmla="*/ 480 w 878"/>
                <a:gd name="T85" fmla="*/ 37 h 191"/>
                <a:gd name="T86" fmla="*/ 438 w 878"/>
                <a:gd name="T87" fmla="*/ 34 h 191"/>
                <a:gd name="T88" fmla="*/ 403 w 878"/>
                <a:gd name="T89" fmla="*/ 43 h 191"/>
                <a:gd name="T90" fmla="*/ 355 w 878"/>
                <a:gd name="T91" fmla="*/ 90 h 191"/>
                <a:gd name="T92" fmla="*/ 337 w 878"/>
                <a:gd name="T93" fmla="*/ 122 h 191"/>
                <a:gd name="T94" fmla="*/ 328 w 878"/>
                <a:gd name="T95" fmla="*/ 132 h 191"/>
                <a:gd name="T96" fmla="*/ 314 w 878"/>
                <a:gd name="T97" fmla="*/ 133 h 191"/>
                <a:gd name="T98" fmla="*/ 301 w 878"/>
                <a:gd name="T99" fmla="*/ 129 h 191"/>
                <a:gd name="T100" fmla="*/ 275 w 878"/>
                <a:gd name="T101" fmla="*/ 95 h 191"/>
                <a:gd name="T102" fmla="*/ 250 w 878"/>
                <a:gd name="T103" fmla="*/ 46 h 191"/>
                <a:gd name="T104" fmla="*/ 203 w 878"/>
                <a:gd name="T105" fmla="*/ 6 h 191"/>
                <a:gd name="T106" fmla="*/ 179 w 878"/>
                <a:gd name="T107" fmla="*/ 0 h 191"/>
                <a:gd name="T108" fmla="*/ 172 w 878"/>
                <a:gd name="T109" fmla="*/ 0 h 191"/>
                <a:gd name="T110" fmla="*/ 108 w 878"/>
                <a:gd name="T111" fmla="*/ 24 h 191"/>
                <a:gd name="T112" fmla="*/ 24 w 878"/>
                <a:gd name="T113" fmla="*/ 119 h 191"/>
                <a:gd name="T114" fmla="*/ 18 w 878"/>
                <a:gd name="T115" fmla="*/ 18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8" h="191">
                  <a:moveTo>
                    <a:pt x="55" y="172"/>
                  </a:moveTo>
                  <a:cubicBezTo>
                    <a:pt x="45" y="167"/>
                    <a:pt x="45" y="167"/>
                    <a:pt x="45" y="167"/>
                  </a:cubicBezTo>
                  <a:cubicBezTo>
                    <a:pt x="55" y="172"/>
                    <a:pt x="55" y="172"/>
                    <a:pt x="55" y="172"/>
                  </a:cubicBezTo>
                  <a:cubicBezTo>
                    <a:pt x="55" y="172"/>
                    <a:pt x="55" y="172"/>
                    <a:pt x="55" y="172"/>
                  </a:cubicBezTo>
                  <a:cubicBezTo>
                    <a:pt x="45" y="167"/>
                    <a:pt x="45" y="167"/>
                    <a:pt x="45" y="167"/>
                  </a:cubicBezTo>
                  <a:cubicBezTo>
                    <a:pt x="55" y="172"/>
                    <a:pt x="55" y="172"/>
                    <a:pt x="55" y="172"/>
                  </a:cubicBezTo>
                  <a:cubicBezTo>
                    <a:pt x="55" y="172"/>
                    <a:pt x="59" y="164"/>
                    <a:pt x="67" y="152"/>
                  </a:cubicBezTo>
                  <a:cubicBezTo>
                    <a:pt x="78" y="135"/>
                    <a:pt x="96" y="108"/>
                    <a:pt x="116" y="87"/>
                  </a:cubicBezTo>
                  <a:cubicBezTo>
                    <a:pt x="126" y="77"/>
                    <a:pt x="137" y="68"/>
                    <a:pt x="147" y="62"/>
                  </a:cubicBezTo>
                  <a:cubicBezTo>
                    <a:pt x="152" y="60"/>
                    <a:pt x="156" y="57"/>
                    <a:pt x="161" y="56"/>
                  </a:cubicBezTo>
                  <a:cubicBezTo>
                    <a:pt x="165" y="55"/>
                    <a:pt x="169" y="54"/>
                    <a:pt x="172" y="54"/>
                  </a:cubicBezTo>
                  <a:cubicBezTo>
                    <a:pt x="173" y="54"/>
                    <a:pt x="174" y="54"/>
                    <a:pt x="175" y="54"/>
                  </a:cubicBezTo>
                  <a:cubicBezTo>
                    <a:pt x="175" y="54"/>
                    <a:pt x="175" y="54"/>
                    <a:pt x="175" y="54"/>
                  </a:cubicBezTo>
                  <a:cubicBezTo>
                    <a:pt x="180" y="55"/>
                    <a:pt x="184" y="56"/>
                    <a:pt x="188" y="58"/>
                  </a:cubicBezTo>
                  <a:cubicBezTo>
                    <a:pt x="191" y="60"/>
                    <a:pt x="194" y="62"/>
                    <a:pt x="197" y="65"/>
                  </a:cubicBezTo>
                  <a:cubicBezTo>
                    <a:pt x="202" y="71"/>
                    <a:pt x="208" y="80"/>
                    <a:pt x="213" y="91"/>
                  </a:cubicBezTo>
                  <a:cubicBezTo>
                    <a:pt x="217" y="100"/>
                    <a:pt x="222" y="109"/>
                    <a:pt x="226" y="118"/>
                  </a:cubicBezTo>
                  <a:cubicBezTo>
                    <a:pt x="230" y="125"/>
                    <a:pt x="234" y="133"/>
                    <a:pt x="238" y="140"/>
                  </a:cubicBezTo>
                  <a:cubicBezTo>
                    <a:pt x="245" y="150"/>
                    <a:pt x="254" y="161"/>
                    <a:pt x="265" y="170"/>
                  </a:cubicBezTo>
                  <a:cubicBezTo>
                    <a:pt x="271" y="174"/>
                    <a:pt x="278" y="178"/>
                    <a:pt x="285" y="181"/>
                  </a:cubicBezTo>
                  <a:cubicBezTo>
                    <a:pt x="292" y="184"/>
                    <a:pt x="300" y="186"/>
                    <a:pt x="308" y="187"/>
                  </a:cubicBezTo>
                  <a:cubicBezTo>
                    <a:pt x="313" y="187"/>
                    <a:pt x="313" y="187"/>
                    <a:pt x="313" y="187"/>
                  </a:cubicBezTo>
                  <a:cubicBezTo>
                    <a:pt x="308" y="187"/>
                    <a:pt x="308" y="187"/>
                    <a:pt x="308" y="187"/>
                  </a:cubicBezTo>
                  <a:cubicBezTo>
                    <a:pt x="312" y="187"/>
                    <a:pt x="315" y="187"/>
                    <a:pt x="319" y="187"/>
                  </a:cubicBezTo>
                  <a:cubicBezTo>
                    <a:pt x="330" y="187"/>
                    <a:pt x="341" y="185"/>
                    <a:pt x="350" y="181"/>
                  </a:cubicBezTo>
                  <a:cubicBezTo>
                    <a:pt x="358" y="177"/>
                    <a:pt x="365" y="172"/>
                    <a:pt x="371" y="167"/>
                  </a:cubicBezTo>
                  <a:cubicBezTo>
                    <a:pt x="376" y="162"/>
                    <a:pt x="380" y="157"/>
                    <a:pt x="383" y="152"/>
                  </a:cubicBezTo>
                  <a:cubicBezTo>
                    <a:pt x="389" y="143"/>
                    <a:pt x="393" y="134"/>
                    <a:pt x="397" y="126"/>
                  </a:cubicBezTo>
                  <a:cubicBezTo>
                    <a:pt x="400" y="121"/>
                    <a:pt x="403" y="115"/>
                    <a:pt x="406" y="111"/>
                  </a:cubicBezTo>
                  <a:cubicBezTo>
                    <a:pt x="408" y="107"/>
                    <a:pt x="410" y="104"/>
                    <a:pt x="412" y="102"/>
                  </a:cubicBezTo>
                  <a:cubicBezTo>
                    <a:pt x="416" y="98"/>
                    <a:pt x="420" y="95"/>
                    <a:pt x="424" y="93"/>
                  </a:cubicBezTo>
                  <a:cubicBezTo>
                    <a:pt x="429" y="90"/>
                    <a:pt x="435" y="88"/>
                    <a:pt x="443" y="88"/>
                  </a:cubicBezTo>
                  <a:cubicBezTo>
                    <a:pt x="447" y="87"/>
                    <a:pt x="447" y="87"/>
                    <a:pt x="447" y="87"/>
                  </a:cubicBezTo>
                  <a:cubicBezTo>
                    <a:pt x="443" y="88"/>
                    <a:pt x="443" y="88"/>
                    <a:pt x="443" y="88"/>
                  </a:cubicBezTo>
                  <a:cubicBezTo>
                    <a:pt x="446" y="87"/>
                    <a:pt x="448" y="87"/>
                    <a:pt x="450" y="87"/>
                  </a:cubicBezTo>
                  <a:cubicBezTo>
                    <a:pt x="456" y="87"/>
                    <a:pt x="462" y="88"/>
                    <a:pt x="467" y="90"/>
                  </a:cubicBezTo>
                  <a:cubicBezTo>
                    <a:pt x="472" y="92"/>
                    <a:pt x="477" y="94"/>
                    <a:pt x="482" y="97"/>
                  </a:cubicBezTo>
                  <a:cubicBezTo>
                    <a:pt x="490" y="102"/>
                    <a:pt x="499" y="110"/>
                    <a:pt x="507" y="118"/>
                  </a:cubicBezTo>
                  <a:cubicBezTo>
                    <a:pt x="514" y="125"/>
                    <a:pt x="520" y="132"/>
                    <a:pt x="527" y="139"/>
                  </a:cubicBezTo>
                  <a:cubicBezTo>
                    <a:pt x="537" y="149"/>
                    <a:pt x="547" y="160"/>
                    <a:pt x="559" y="170"/>
                  </a:cubicBezTo>
                  <a:cubicBezTo>
                    <a:pt x="566" y="174"/>
                    <a:pt x="572" y="179"/>
                    <a:pt x="580" y="182"/>
                  </a:cubicBezTo>
                  <a:cubicBezTo>
                    <a:pt x="588" y="185"/>
                    <a:pt x="597" y="187"/>
                    <a:pt x="606" y="187"/>
                  </a:cubicBezTo>
                  <a:cubicBezTo>
                    <a:pt x="608" y="187"/>
                    <a:pt x="610" y="187"/>
                    <a:pt x="612" y="187"/>
                  </a:cubicBezTo>
                  <a:cubicBezTo>
                    <a:pt x="612" y="187"/>
                    <a:pt x="612" y="187"/>
                    <a:pt x="612" y="187"/>
                  </a:cubicBezTo>
                  <a:cubicBezTo>
                    <a:pt x="622" y="186"/>
                    <a:pt x="632" y="183"/>
                    <a:pt x="641" y="178"/>
                  </a:cubicBezTo>
                  <a:cubicBezTo>
                    <a:pt x="648" y="174"/>
                    <a:pt x="654" y="168"/>
                    <a:pt x="659" y="163"/>
                  </a:cubicBezTo>
                  <a:cubicBezTo>
                    <a:pt x="669" y="154"/>
                    <a:pt x="676" y="143"/>
                    <a:pt x="682" y="134"/>
                  </a:cubicBezTo>
                  <a:cubicBezTo>
                    <a:pt x="687" y="126"/>
                    <a:pt x="691" y="119"/>
                    <a:pt x="695" y="113"/>
                  </a:cubicBezTo>
                  <a:cubicBezTo>
                    <a:pt x="698" y="108"/>
                    <a:pt x="701" y="104"/>
                    <a:pt x="704" y="100"/>
                  </a:cubicBezTo>
                  <a:cubicBezTo>
                    <a:pt x="708" y="95"/>
                    <a:pt x="712" y="92"/>
                    <a:pt x="715" y="90"/>
                  </a:cubicBezTo>
                  <a:cubicBezTo>
                    <a:pt x="717" y="89"/>
                    <a:pt x="718" y="88"/>
                    <a:pt x="719" y="88"/>
                  </a:cubicBezTo>
                  <a:cubicBezTo>
                    <a:pt x="721" y="87"/>
                    <a:pt x="722" y="87"/>
                    <a:pt x="724" y="87"/>
                  </a:cubicBezTo>
                  <a:cubicBezTo>
                    <a:pt x="725" y="87"/>
                    <a:pt x="726" y="87"/>
                    <a:pt x="727" y="87"/>
                  </a:cubicBezTo>
                  <a:cubicBezTo>
                    <a:pt x="727" y="87"/>
                    <a:pt x="727" y="87"/>
                    <a:pt x="727" y="87"/>
                  </a:cubicBezTo>
                  <a:cubicBezTo>
                    <a:pt x="732" y="88"/>
                    <a:pt x="737" y="90"/>
                    <a:pt x="742" y="92"/>
                  </a:cubicBezTo>
                  <a:cubicBezTo>
                    <a:pt x="752" y="96"/>
                    <a:pt x="762" y="104"/>
                    <a:pt x="772" y="112"/>
                  </a:cubicBezTo>
                  <a:cubicBezTo>
                    <a:pt x="787" y="125"/>
                    <a:pt x="800" y="141"/>
                    <a:pt x="809" y="153"/>
                  </a:cubicBezTo>
                  <a:cubicBezTo>
                    <a:pt x="814" y="159"/>
                    <a:pt x="818" y="165"/>
                    <a:pt x="820" y="168"/>
                  </a:cubicBezTo>
                  <a:cubicBezTo>
                    <a:pt x="822" y="170"/>
                    <a:pt x="822" y="172"/>
                    <a:pt x="823" y="173"/>
                  </a:cubicBezTo>
                  <a:cubicBezTo>
                    <a:pt x="823" y="173"/>
                    <a:pt x="824" y="173"/>
                    <a:pt x="824" y="174"/>
                  </a:cubicBezTo>
                  <a:cubicBezTo>
                    <a:pt x="824" y="174"/>
                    <a:pt x="824" y="174"/>
                    <a:pt x="824" y="174"/>
                  </a:cubicBezTo>
                  <a:cubicBezTo>
                    <a:pt x="824" y="174"/>
                    <a:pt x="824" y="174"/>
                    <a:pt x="824" y="174"/>
                  </a:cubicBezTo>
                  <a:cubicBezTo>
                    <a:pt x="832" y="187"/>
                    <a:pt x="848" y="191"/>
                    <a:pt x="861" y="183"/>
                  </a:cubicBezTo>
                  <a:cubicBezTo>
                    <a:pt x="874" y="175"/>
                    <a:pt x="878" y="158"/>
                    <a:pt x="870" y="146"/>
                  </a:cubicBezTo>
                  <a:cubicBezTo>
                    <a:pt x="869" y="145"/>
                    <a:pt x="855" y="121"/>
                    <a:pt x="832" y="96"/>
                  </a:cubicBezTo>
                  <a:cubicBezTo>
                    <a:pt x="820" y="83"/>
                    <a:pt x="807" y="69"/>
                    <a:pt x="791" y="58"/>
                  </a:cubicBezTo>
                  <a:cubicBezTo>
                    <a:pt x="783" y="52"/>
                    <a:pt x="774" y="47"/>
                    <a:pt x="765" y="43"/>
                  </a:cubicBezTo>
                  <a:cubicBezTo>
                    <a:pt x="756" y="39"/>
                    <a:pt x="746" y="36"/>
                    <a:pt x="735" y="34"/>
                  </a:cubicBezTo>
                  <a:cubicBezTo>
                    <a:pt x="735" y="34"/>
                    <a:pt x="735" y="34"/>
                    <a:pt x="735" y="34"/>
                  </a:cubicBezTo>
                  <a:cubicBezTo>
                    <a:pt x="731" y="33"/>
                    <a:pt x="728" y="33"/>
                    <a:pt x="724" y="33"/>
                  </a:cubicBezTo>
                  <a:cubicBezTo>
                    <a:pt x="713" y="33"/>
                    <a:pt x="703" y="36"/>
                    <a:pt x="694" y="40"/>
                  </a:cubicBezTo>
                  <a:cubicBezTo>
                    <a:pt x="686" y="43"/>
                    <a:pt x="679" y="48"/>
                    <a:pt x="674" y="53"/>
                  </a:cubicBezTo>
                  <a:cubicBezTo>
                    <a:pt x="664" y="63"/>
                    <a:pt x="657" y="73"/>
                    <a:pt x="650" y="83"/>
                  </a:cubicBezTo>
                  <a:cubicBezTo>
                    <a:pt x="645" y="90"/>
                    <a:pt x="641" y="97"/>
                    <a:pt x="637" y="104"/>
                  </a:cubicBezTo>
                  <a:cubicBezTo>
                    <a:pt x="634" y="109"/>
                    <a:pt x="631" y="113"/>
                    <a:pt x="628" y="117"/>
                  </a:cubicBezTo>
                  <a:cubicBezTo>
                    <a:pt x="623" y="123"/>
                    <a:pt x="619" y="127"/>
                    <a:pt x="616" y="129"/>
                  </a:cubicBezTo>
                  <a:cubicBezTo>
                    <a:pt x="614" y="131"/>
                    <a:pt x="613" y="131"/>
                    <a:pt x="611" y="132"/>
                  </a:cubicBezTo>
                  <a:cubicBezTo>
                    <a:pt x="610" y="132"/>
                    <a:pt x="609" y="133"/>
                    <a:pt x="607" y="133"/>
                  </a:cubicBezTo>
                  <a:cubicBezTo>
                    <a:pt x="607" y="133"/>
                    <a:pt x="607" y="133"/>
                    <a:pt x="607" y="133"/>
                  </a:cubicBezTo>
                  <a:cubicBezTo>
                    <a:pt x="606" y="133"/>
                    <a:pt x="606" y="133"/>
                    <a:pt x="606" y="133"/>
                  </a:cubicBezTo>
                  <a:cubicBezTo>
                    <a:pt x="604" y="133"/>
                    <a:pt x="602" y="133"/>
                    <a:pt x="599" y="131"/>
                  </a:cubicBezTo>
                  <a:cubicBezTo>
                    <a:pt x="597" y="130"/>
                    <a:pt x="594" y="128"/>
                    <a:pt x="590" y="125"/>
                  </a:cubicBezTo>
                  <a:cubicBezTo>
                    <a:pt x="583" y="120"/>
                    <a:pt x="576" y="112"/>
                    <a:pt x="567" y="103"/>
                  </a:cubicBezTo>
                  <a:cubicBezTo>
                    <a:pt x="561" y="96"/>
                    <a:pt x="554" y="88"/>
                    <a:pt x="546" y="81"/>
                  </a:cubicBezTo>
                  <a:cubicBezTo>
                    <a:pt x="535" y="69"/>
                    <a:pt x="522" y="58"/>
                    <a:pt x="506" y="49"/>
                  </a:cubicBezTo>
                  <a:cubicBezTo>
                    <a:pt x="498" y="44"/>
                    <a:pt x="490" y="40"/>
                    <a:pt x="480" y="37"/>
                  </a:cubicBezTo>
                  <a:cubicBezTo>
                    <a:pt x="471" y="35"/>
                    <a:pt x="461" y="33"/>
                    <a:pt x="450" y="33"/>
                  </a:cubicBezTo>
                  <a:cubicBezTo>
                    <a:pt x="446" y="33"/>
                    <a:pt x="442" y="33"/>
                    <a:pt x="438" y="34"/>
                  </a:cubicBezTo>
                  <a:cubicBezTo>
                    <a:pt x="438" y="34"/>
                    <a:pt x="438" y="34"/>
                    <a:pt x="438" y="34"/>
                  </a:cubicBezTo>
                  <a:cubicBezTo>
                    <a:pt x="425" y="35"/>
                    <a:pt x="413" y="38"/>
                    <a:pt x="403" y="43"/>
                  </a:cubicBezTo>
                  <a:cubicBezTo>
                    <a:pt x="395" y="47"/>
                    <a:pt x="387" y="52"/>
                    <a:pt x="380" y="58"/>
                  </a:cubicBezTo>
                  <a:cubicBezTo>
                    <a:pt x="369" y="68"/>
                    <a:pt x="361" y="79"/>
                    <a:pt x="355" y="90"/>
                  </a:cubicBezTo>
                  <a:cubicBezTo>
                    <a:pt x="351" y="97"/>
                    <a:pt x="347" y="105"/>
                    <a:pt x="344" y="111"/>
                  </a:cubicBezTo>
                  <a:cubicBezTo>
                    <a:pt x="342" y="115"/>
                    <a:pt x="339" y="119"/>
                    <a:pt x="337" y="122"/>
                  </a:cubicBezTo>
                  <a:cubicBezTo>
                    <a:pt x="336" y="125"/>
                    <a:pt x="334" y="127"/>
                    <a:pt x="333" y="128"/>
                  </a:cubicBezTo>
                  <a:cubicBezTo>
                    <a:pt x="331" y="130"/>
                    <a:pt x="330" y="131"/>
                    <a:pt x="328" y="132"/>
                  </a:cubicBezTo>
                  <a:cubicBezTo>
                    <a:pt x="326" y="132"/>
                    <a:pt x="323" y="133"/>
                    <a:pt x="319" y="133"/>
                  </a:cubicBezTo>
                  <a:cubicBezTo>
                    <a:pt x="317" y="133"/>
                    <a:pt x="316" y="133"/>
                    <a:pt x="314" y="133"/>
                  </a:cubicBezTo>
                  <a:cubicBezTo>
                    <a:pt x="314" y="133"/>
                    <a:pt x="314" y="133"/>
                    <a:pt x="314" y="133"/>
                  </a:cubicBezTo>
                  <a:cubicBezTo>
                    <a:pt x="308" y="132"/>
                    <a:pt x="305" y="131"/>
                    <a:pt x="301" y="129"/>
                  </a:cubicBezTo>
                  <a:cubicBezTo>
                    <a:pt x="298" y="127"/>
                    <a:pt x="295" y="125"/>
                    <a:pt x="292" y="121"/>
                  </a:cubicBezTo>
                  <a:cubicBezTo>
                    <a:pt x="286" y="115"/>
                    <a:pt x="281" y="106"/>
                    <a:pt x="275" y="95"/>
                  </a:cubicBezTo>
                  <a:cubicBezTo>
                    <a:pt x="271" y="86"/>
                    <a:pt x="267" y="77"/>
                    <a:pt x="262" y="68"/>
                  </a:cubicBezTo>
                  <a:cubicBezTo>
                    <a:pt x="258" y="61"/>
                    <a:pt x="254" y="53"/>
                    <a:pt x="250" y="46"/>
                  </a:cubicBezTo>
                  <a:cubicBezTo>
                    <a:pt x="243" y="36"/>
                    <a:pt x="234" y="25"/>
                    <a:pt x="223" y="16"/>
                  </a:cubicBezTo>
                  <a:cubicBezTo>
                    <a:pt x="217" y="12"/>
                    <a:pt x="210" y="8"/>
                    <a:pt x="203" y="6"/>
                  </a:cubicBezTo>
                  <a:cubicBezTo>
                    <a:pt x="196" y="3"/>
                    <a:pt x="188" y="1"/>
                    <a:pt x="179" y="0"/>
                  </a:cubicBezTo>
                  <a:cubicBezTo>
                    <a:pt x="179" y="0"/>
                    <a:pt x="179" y="0"/>
                    <a:pt x="179" y="0"/>
                  </a:cubicBezTo>
                  <a:cubicBezTo>
                    <a:pt x="179" y="0"/>
                    <a:pt x="179" y="0"/>
                    <a:pt x="179" y="0"/>
                  </a:cubicBezTo>
                  <a:cubicBezTo>
                    <a:pt x="177" y="0"/>
                    <a:pt x="175" y="0"/>
                    <a:pt x="172" y="0"/>
                  </a:cubicBezTo>
                  <a:cubicBezTo>
                    <a:pt x="159" y="0"/>
                    <a:pt x="147" y="3"/>
                    <a:pt x="135" y="8"/>
                  </a:cubicBezTo>
                  <a:cubicBezTo>
                    <a:pt x="126" y="12"/>
                    <a:pt x="116" y="17"/>
                    <a:pt x="108" y="24"/>
                  </a:cubicBezTo>
                  <a:cubicBezTo>
                    <a:pt x="93" y="34"/>
                    <a:pt x="79" y="47"/>
                    <a:pt x="67" y="61"/>
                  </a:cubicBezTo>
                  <a:cubicBezTo>
                    <a:pt x="49" y="81"/>
                    <a:pt x="34" y="102"/>
                    <a:pt x="24" y="119"/>
                  </a:cubicBezTo>
                  <a:cubicBezTo>
                    <a:pt x="13" y="135"/>
                    <a:pt x="7" y="147"/>
                    <a:pt x="7" y="147"/>
                  </a:cubicBezTo>
                  <a:cubicBezTo>
                    <a:pt x="0" y="160"/>
                    <a:pt x="5" y="177"/>
                    <a:pt x="18" y="184"/>
                  </a:cubicBezTo>
                  <a:cubicBezTo>
                    <a:pt x="32" y="191"/>
                    <a:pt x="48" y="186"/>
                    <a:pt x="55" y="172"/>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şľiḍe">
              <a:extLst>
                <a:ext uri="{FF2B5EF4-FFF2-40B4-BE49-F238E27FC236}">
                  <a16:creationId xmlns:a16="http://schemas.microsoft.com/office/drawing/2014/main" id="{90C4DB91-B332-4FDA-9BE3-93D7781696A1}"/>
                </a:ext>
              </a:extLst>
            </p:cNvPr>
            <p:cNvSpPr/>
            <p:nvPr/>
          </p:nvSpPr>
          <p:spPr bwMode="auto">
            <a:xfrm>
              <a:off x="4345079" y="3096712"/>
              <a:ext cx="2574715" cy="2924100"/>
            </a:xfrm>
            <a:custGeom>
              <a:avLst/>
              <a:gdLst>
                <a:gd name="T0" fmla="*/ 3875 w 3964"/>
                <a:gd name="T1" fmla="*/ 700 h 4508"/>
                <a:gd name="T2" fmla="*/ 3304 w 3964"/>
                <a:gd name="T3" fmla="*/ 39 h 4508"/>
                <a:gd name="T4" fmla="*/ 2945 w 3964"/>
                <a:gd name="T5" fmla="*/ 51 h 4508"/>
                <a:gd name="T6" fmla="*/ 2464 w 3964"/>
                <a:gd name="T7" fmla="*/ 114 h 4508"/>
                <a:gd name="T8" fmla="*/ 2002 w 3964"/>
                <a:gd name="T9" fmla="*/ 150 h 4508"/>
                <a:gd name="T10" fmla="*/ 1540 w 3964"/>
                <a:gd name="T11" fmla="*/ 114 h 4508"/>
                <a:gd name="T12" fmla="*/ 1058 w 3964"/>
                <a:gd name="T13" fmla="*/ 51 h 4508"/>
                <a:gd name="T14" fmla="*/ 128 w 3964"/>
                <a:gd name="T15" fmla="*/ 700 h 4508"/>
                <a:gd name="T16" fmla="*/ 526 w 3964"/>
                <a:gd name="T17" fmla="*/ 2367 h 4508"/>
                <a:gd name="T18" fmla="*/ 678 w 3964"/>
                <a:gd name="T19" fmla="*/ 4476 h 4508"/>
                <a:gd name="T20" fmla="*/ 1120 w 3964"/>
                <a:gd name="T21" fmla="*/ 3918 h 4508"/>
                <a:gd name="T22" fmla="*/ 1536 w 3964"/>
                <a:gd name="T23" fmla="*/ 3129 h 4508"/>
                <a:gd name="T24" fmla="*/ 2002 w 3964"/>
                <a:gd name="T25" fmla="*/ 2978 h 4508"/>
                <a:gd name="T26" fmla="*/ 2468 w 3964"/>
                <a:gd name="T27" fmla="*/ 3129 h 4508"/>
                <a:gd name="T28" fmla="*/ 2883 w 3964"/>
                <a:gd name="T29" fmla="*/ 3918 h 4508"/>
                <a:gd name="T30" fmla="*/ 3325 w 3964"/>
                <a:gd name="T31" fmla="*/ 4476 h 4508"/>
                <a:gd name="T32" fmla="*/ 3459 w 3964"/>
                <a:gd name="T33" fmla="*/ 4424 h 4508"/>
                <a:gd name="T34" fmla="*/ 3477 w 3964"/>
                <a:gd name="T35" fmla="*/ 2367 h 4508"/>
                <a:gd name="T36" fmla="*/ 3875 w 3964"/>
                <a:gd name="T37" fmla="*/ 700 h 4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64" h="4508">
                  <a:moveTo>
                    <a:pt x="3875" y="700"/>
                  </a:moveTo>
                  <a:cubicBezTo>
                    <a:pt x="3812" y="198"/>
                    <a:pt x="3589" y="61"/>
                    <a:pt x="3304" y="39"/>
                  </a:cubicBezTo>
                  <a:cubicBezTo>
                    <a:pt x="3192" y="31"/>
                    <a:pt x="3070" y="40"/>
                    <a:pt x="2945" y="51"/>
                  </a:cubicBezTo>
                  <a:cubicBezTo>
                    <a:pt x="2757" y="69"/>
                    <a:pt x="2614" y="98"/>
                    <a:pt x="2464" y="114"/>
                  </a:cubicBezTo>
                  <a:cubicBezTo>
                    <a:pt x="2351" y="139"/>
                    <a:pt x="2094" y="139"/>
                    <a:pt x="2002" y="150"/>
                  </a:cubicBezTo>
                  <a:cubicBezTo>
                    <a:pt x="1909" y="139"/>
                    <a:pt x="1700" y="139"/>
                    <a:pt x="1540" y="114"/>
                  </a:cubicBezTo>
                  <a:cubicBezTo>
                    <a:pt x="1389" y="98"/>
                    <a:pt x="1246" y="69"/>
                    <a:pt x="1058" y="51"/>
                  </a:cubicBezTo>
                  <a:cubicBezTo>
                    <a:pt x="615" y="10"/>
                    <a:pt x="216" y="0"/>
                    <a:pt x="128" y="700"/>
                  </a:cubicBezTo>
                  <a:cubicBezTo>
                    <a:pt x="39" y="1401"/>
                    <a:pt x="402" y="1873"/>
                    <a:pt x="526" y="2367"/>
                  </a:cubicBezTo>
                  <a:cubicBezTo>
                    <a:pt x="0" y="4508"/>
                    <a:pt x="678" y="4476"/>
                    <a:pt x="678" y="4476"/>
                  </a:cubicBezTo>
                  <a:cubicBezTo>
                    <a:pt x="678" y="4476"/>
                    <a:pt x="999" y="4459"/>
                    <a:pt x="1120" y="3918"/>
                  </a:cubicBezTo>
                  <a:cubicBezTo>
                    <a:pt x="1227" y="3443"/>
                    <a:pt x="1519" y="3143"/>
                    <a:pt x="1536" y="3129"/>
                  </a:cubicBezTo>
                  <a:cubicBezTo>
                    <a:pt x="1703" y="2987"/>
                    <a:pt x="1938" y="2983"/>
                    <a:pt x="2002" y="2978"/>
                  </a:cubicBezTo>
                  <a:cubicBezTo>
                    <a:pt x="2065" y="2983"/>
                    <a:pt x="2232" y="2966"/>
                    <a:pt x="2468" y="3129"/>
                  </a:cubicBezTo>
                  <a:cubicBezTo>
                    <a:pt x="2486" y="3142"/>
                    <a:pt x="2759" y="3447"/>
                    <a:pt x="2883" y="3918"/>
                  </a:cubicBezTo>
                  <a:cubicBezTo>
                    <a:pt x="3016" y="4422"/>
                    <a:pt x="3325" y="4476"/>
                    <a:pt x="3325" y="4476"/>
                  </a:cubicBezTo>
                  <a:cubicBezTo>
                    <a:pt x="3325" y="4476"/>
                    <a:pt x="3387" y="4479"/>
                    <a:pt x="3459" y="4424"/>
                  </a:cubicBezTo>
                  <a:cubicBezTo>
                    <a:pt x="3625" y="4298"/>
                    <a:pt x="3844" y="3862"/>
                    <a:pt x="3477" y="2367"/>
                  </a:cubicBezTo>
                  <a:cubicBezTo>
                    <a:pt x="3601" y="1873"/>
                    <a:pt x="3964" y="1401"/>
                    <a:pt x="3875" y="700"/>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ş1îḓê">
              <a:extLst>
                <a:ext uri="{FF2B5EF4-FFF2-40B4-BE49-F238E27FC236}">
                  <a16:creationId xmlns:a16="http://schemas.microsoft.com/office/drawing/2014/main" id="{B529671C-73C6-44C5-9E1D-3E306299B2A3}"/>
                </a:ext>
              </a:extLst>
            </p:cNvPr>
            <p:cNvSpPr/>
            <p:nvPr/>
          </p:nvSpPr>
          <p:spPr bwMode="auto">
            <a:xfrm>
              <a:off x="6344337" y="3122973"/>
              <a:ext cx="575457" cy="2843034"/>
            </a:xfrm>
            <a:custGeom>
              <a:avLst/>
              <a:gdLst>
                <a:gd name="T0" fmla="*/ 400 w 887"/>
                <a:gd name="T1" fmla="*/ 2328 h 4385"/>
                <a:gd name="T2" fmla="*/ 798 w 887"/>
                <a:gd name="T3" fmla="*/ 661 h 4385"/>
                <a:gd name="T4" fmla="*/ 227 w 887"/>
                <a:gd name="T5" fmla="*/ 0 h 4385"/>
                <a:gd name="T6" fmla="*/ 495 w 887"/>
                <a:gd name="T7" fmla="*/ 596 h 4385"/>
                <a:gd name="T8" fmla="*/ 156 w 887"/>
                <a:gd name="T9" fmla="*/ 2284 h 4385"/>
                <a:gd name="T10" fmla="*/ 382 w 887"/>
                <a:gd name="T11" fmla="*/ 4385 h 4385"/>
                <a:gd name="T12" fmla="*/ 400 w 887"/>
                <a:gd name="T13" fmla="*/ 2328 h 4385"/>
              </a:gdLst>
              <a:ahLst/>
              <a:cxnLst>
                <a:cxn ang="0">
                  <a:pos x="T0" y="T1"/>
                </a:cxn>
                <a:cxn ang="0">
                  <a:pos x="T2" y="T3"/>
                </a:cxn>
                <a:cxn ang="0">
                  <a:pos x="T4" y="T5"/>
                </a:cxn>
                <a:cxn ang="0">
                  <a:pos x="T6" y="T7"/>
                </a:cxn>
                <a:cxn ang="0">
                  <a:pos x="T8" y="T9"/>
                </a:cxn>
                <a:cxn ang="0">
                  <a:pos x="T10" y="T11"/>
                </a:cxn>
                <a:cxn ang="0">
                  <a:pos x="T12" y="T13"/>
                </a:cxn>
              </a:cxnLst>
              <a:rect l="0" t="0" r="r" b="b"/>
              <a:pathLst>
                <a:path w="887" h="4385">
                  <a:moveTo>
                    <a:pt x="400" y="2328"/>
                  </a:moveTo>
                  <a:cubicBezTo>
                    <a:pt x="524" y="1834"/>
                    <a:pt x="887" y="1362"/>
                    <a:pt x="798" y="661"/>
                  </a:cubicBezTo>
                  <a:cubicBezTo>
                    <a:pt x="735" y="159"/>
                    <a:pt x="512" y="22"/>
                    <a:pt x="227" y="0"/>
                  </a:cubicBezTo>
                  <a:cubicBezTo>
                    <a:pt x="410" y="131"/>
                    <a:pt x="476" y="374"/>
                    <a:pt x="495" y="596"/>
                  </a:cubicBezTo>
                  <a:cubicBezTo>
                    <a:pt x="538" y="1093"/>
                    <a:pt x="311" y="1962"/>
                    <a:pt x="156" y="2284"/>
                  </a:cubicBezTo>
                  <a:cubicBezTo>
                    <a:pt x="0" y="2606"/>
                    <a:pt x="665" y="3110"/>
                    <a:pt x="382" y="4385"/>
                  </a:cubicBezTo>
                  <a:cubicBezTo>
                    <a:pt x="548" y="4259"/>
                    <a:pt x="767" y="3823"/>
                    <a:pt x="400" y="2328"/>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šḷiḑé">
              <a:extLst>
                <a:ext uri="{FF2B5EF4-FFF2-40B4-BE49-F238E27FC236}">
                  <a16:creationId xmlns:a16="http://schemas.microsoft.com/office/drawing/2014/main" id="{52CEBE3D-974F-425C-AB70-ED3D9798FEDD}"/>
                </a:ext>
              </a:extLst>
            </p:cNvPr>
            <p:cNvSpPr/>
            <p:nvPr/>
          </p:nvSpPr>
          <p:spPr bwMode="auto">
            <a:xfrm>
              <a:off x="4547175" y="3230301"/>
              <a:ext cx="438444" cy="557189"/>
            </a:xfrm>
            <a:custGeom>
              <a:avLst/>
              <a:gdLst>
                <a:gd name="T0" fmla="*/ 573 w 675"/>
                <a:gd name="T1" fmla="*/ 549 h 858"/>
                <a:gd name="T2" fmla="*/ 153 w 675"/>
                <a:gd name="T3" fmla="*/ 792 h 858"/>
                <a:gd name="T4" fmla="*/ 103 w 675"/>
                <a:gd name="T5" fmla="*/ 309 h 858"/>
                <a:gd name="T6" fmla="*/ 523 w 675"/>
                <a:gd name="T7" fmla="*/ 66 h 858"/>
                <a:gd name="T8" fmla="*/ 573 w 675"/>
                <a:gd name="T9" fmla="*/ 549 h 858"/>
              </a:gdLst>
              <a:ahLst/>
              <a:cxnLst>
                <a:cxn ang="0">
                  <a:pos x="T0" y="T1"/>
                </a:cxn>
                <a:cxn ang="0">
                  <a:pos x="T2" y="T3"/>
                </a:cxn>
                <a:cxn ang="0">
                  <a:pos x="T4" y="T5"/>
                </a:cxn>
                <a:cxn ang="0">
                  <a:pos x="T6" y="T7"/>
                </a:cxn>
                <a:cxn ang="0">
                  <a:pos x="T8" y="T9"/>
                </a:cxn>
              </a:cxnLst>
              <a:rect l="0" t="0" r="r" b="b"/>
              <a:pathLst>
                <a:path w="675" h="858">
                  <a:moveTo>
                    <a:pt x="573" y="549"/>
                  </a:moveTo>
                  <a:cubicBezTo>
                    <a:pt x="471" y="749"/>
                    <a:pt x="283" y="858"/>
                    <a:pt x="153" y="792"/>
                  </a:cubicBezTo>
                  <a:cubicBezTo>
                    <a:pt x="23" y="726"/>
                    <a:pt x="0" y="510"/>
                    <a:pt x="103" y="309"/>
                  </a:cubicBezTo>
                  <a:cubicBezTo>
                    <a:pt x="205" y="109"/>
                    <a:pt x="393" y="0"/>
                    <a:pt x="523" y="66"/>
                  </a:cubicBezTo>
                  <a:cubicBezTo>
                    <a:pt x="652" y="132"/>
                    <a:pt x="675" y="348"/>
                    <a:pt x="573" y="5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ï$ḷïḓê">
              <a:extLst>
                <a:ext uri="{FF2B5EF4-FFF2-40B4-BE49-F238E27FC236}">
                  <a16:creationId xmlns:a16="http://schemas.microsoft.com/office/drawing/2014/main" id="{38CDC4AD-E4D1-4094-97C6-11A55638B428}"/>
                </a:ext>
              </a:extLst>
            </p:cNvPr>
            <p:cNvSpPr/>
            <p:nvPr/>
          </p:nvSpPr>
          <p:spPr bwMode="auto">
            <a:xfrm>
              <a:off x="4595129" y="3846862"/>
              <a:ext cx="242057" cy="240916"/>
            </a:xfrm>
            <a:custGeom>
              <a:avLst/>
              <a:gdLst>
                <a:gd name="T0" fmla="*/ 325 w 373"/>
                <a:gd name="T1" fmla="*/ 99 h 373"/>
                <a:gd name="T2" fmla="*/ 273 w 373"/>
                <a:gd name="T3" fmla="*/ 325 h 373"/>
                <a:gd name="T4" fmla="*/ 48 w 373"/>
                <a:gd name="T5" fmla="*/ 274 h 373"/>
                <a:gd name="T6" fmla="*/ 99 w 373"/>
                <a:gd name="T7" fmla="*/ 48 h 373"/>
                <a:gd name="T8" fmla="*/ 325 w 373"/>
                <a:gd name="T9" fmla="*/ 99 h 373"/>
              </a:gdLst>
              <a:ahLst/>
              <a:cxnLst>
                <a:cxn ang="0">
                  <a:pos x="T0" y="T1"/>
                </a:cxn>
                <a:cxn ang="0">
                  <a:pos x="T2" y="T3"/>
                </a:cxn>
                <a:cxn ang="0">
                  <a:pos x="T4" y="T5"/>
                </a:cxn>
                <a:cxn ang="0">
                  <a:pos x="T6" y="T7"/>
                </a:cxn>
                <a:cxn ang="0">
                  <a:pos x="T8" y="T9"/>
                </a:cxn>
              </a:cxnLst>
              <a:rect l="0" t="0" r="r" b="b"/>
              <a:pathLst>
                <a:path w="373" h="373">
                  <a:moveTo>
                    <a:pt x="325" y="99"/>
                  </a:moveTo>
                  <a:cubicBezTo>
                    <a:pt x="373" y="176"/>
                    <a:pt x="350" y="277"/>
                    <a:pt x="273" y="325"/>
                  </a:cubicBezTo>
                  <a:cubicBezTo>
                    <a:pt x="197" y="373"/>
                    <a:pt x="96" y="350"/>
                    <a:pt x="48" y="274"/>
                  </a:cubicBezTo>
                  <a:cubicBezTo>
                    <a:pt x="0" y="197"/>
                    <a:pt x="23" y="96"/>
                    <a:pt x="99" y="48"/>
                  </a:cubicBezTo>
                  <a:cubicBezTo>
                    <a:pt x="175" y="0"/>
                    <a:pt x="276" y="23"/>
                    <a:pt x="3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śḷîḍe">
              <a:extLst>
                <a:ext uri="{FF2B5EF4-FFF2-40B4-BE49-F238E27FC236}">
                  <a16:creationId xmlns:a16="http://schemas.microsoft.com/office/drawing/2014/main" id="{7E44BE1E-190E-4ECA-AD67-9B8ACCA20170}"/>
                </a:ext>
              </a:extLst>
            </p:cNvPr>
            <p:cNvSpPr/>
            <p:nvPr/>
          </p:nvSpPr>
          <p:spPr bwMode="auto">
            <a:xfrm>
              <a:off x="4928529" y="3919936"/>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ṣḻíďe">
              <a:extLst>
                <a:ext uri="{FF2B5EF4-FFF2-40B4-BE49-F238E27FC236}">
                  <a16:creationId xmlns:a16="http://schemas.microsoft.com/office/drawing/2014/main" id="{3021E465-BDAD-4A7A-B44D-162002AE793D}"/>
                </a:ext>
              </a:extLst>
            </p:cNvPr>
            <p:cNvSpPr/>
            <p:nvPr/>
          </p:nvSpPr>
          <p:spPr bwMode="auto">
            <a:xfrm>
              <a:off x="5006170" y="3969033"/>
              <a:ext cx="409899" cy="409899"/>
            </a:xfrm>
            <a:prstGeom prst="ellipse">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îsľíḓé">
              <a:extLst>
                <a:ext uri="{FF2B5EF4-FFF2-40B4-BE49-F238E27FC236}">
                  <a16:creationId xmlns:a16="http://schemas.microsoft.com/office/drawing/2014/main" id="{63AB2DEA-7C5E-4749-A872-C4389C66DF9A}"/>
                </a:ext>
              </a:extLst>
            </p:cNvPr>
            <p:cNvSpPr/>
            <p:nvPr/>
          </p:nvSpPr>
          <p:spPr bwMode="auto">
            <a:xfrm>
              <a:off x="5051842" y="4050099"/>
              <a:ext cx="123312"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ṧlîḋé">
              <a:extLst>
                <a:ext uri="{FF2B5EF4-FFF2-40B4-BE49-F238E27FC236}">
                  <a16:creationId xmlns:a16="http://schemas.microsoft.com/office/drawing/2014/main" id="{A73F4906-9939-4DAA-AE77-1597DB9C56DF}"/>
                </a:ext>
              </a:extLst>
            </p:cNvPr>
            <p:cNvSpPr/>
            <p:nvPr/>
          </p:nvSpPr>
          <p:spPr bwMode="auto">
            <a:xfrm>
              <a:off x="5851088" y="3918794"/>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şlïḑé">
              <a:extLst>
                <a:ext uri="{FF2B5EF4-FFF2-40B4-BE49-F238E27FC236}">
                  <a16:creationId xmlns:a16="http://schemas.microsoft.com/office/drawing/2014/main" id="{7CD5CEC5-0627-40CD-882D-6CA714F04B15}"/>
                </a:ext>
              </a:extLst>
            </p:cNvPr>
            <p:cNvSpPr/>
            <p:nvPr/>
          </p:nvSpPr>
          <p:spPr bwMode="auto">
            <a:xfrm>
              <a:off x="5881916" y="3967891"/>
              <a:ext cx="415608" cy="414466"/>
            </a:xfrm>
            <a:prstGeom prst="ellipse">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ṧlîḍe">
              <a:extLst>
                <a:ext uri="{FF2B5EF4-FFF2-40B4-BE49-F238E27FC236}">
                  <a16:creationId xmlns:a16="http://schemas.microsoft.com/office/drawing/2014/main" id="{65E4E642-9FBD-4E9F-AD11-7D8C71F27F45}"/>
                </a:ext>
              </a:extLst>
            </p:cNvPr>
            <p:cNvSpPr/>
            <p:nvPr/>
          </p:nvSpPr>
          <p:spPr bwMode="auto">
            <a:xfrm>
              <a:off x="5929871" y="4050099"/>
              <a:ext cx="124454"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íṥļïḍe">
              <a:extLst>
                <a:ext uri="{FF2B5EF4-FFF2-40B4-BE49-F238E27FC236}">
                  <a16:creationId xmlns:a16="http://schemas.microsoft.com/office/drawing/2014/main" id="{2E0D4F2C-1A9D-410F-B8CD-440A24645560}"/>
                </a:ext>
              </a:extLst>
            </p:cNvPr>
            <p:cNvSpPr/>
            <p:nvPr/>
          </p:nvSpPr>
          <p:spPr bwMode="auto">
            <a:xfrm>
              <a:off x="5944714" y="4480550"/>
              <a:ext cx="407616" cy="137014"/>
            </a:xfrm>
            <a:custGeom>
              <a:avLst/>
              <a:gdLst>
                <a:gd name="T0" fmla="*/ 355 w 628"/>
                <a:gd name="T1" fmla="*/ 18 h 213"/>
                <a:gd name="T2" fmla="*/ 128 w 628"/>
                <a:gd name="T3" fmla="*/ 61 h 213"/>
                <a:gd name="T4" fmla="*/ 312 w 628"/>
                <a:gd name="T5" fmla="*/ 205 h 213"/>
                <a:gd name="T6" fmla="*/ 603 w 628"/>
                <a:gd name="T7" fmla="*/ 124 h 213"/>
                <a:gd name="T8" fmla="*/ 374 w 628"/>
                <a:gd name="T9" fmla="*/ 17 h 213"/>
                <a:gd name="T10" fmla="*/ 355 w 628"/>
                <a:gd name="T11" fmla="*/ 18 h 213"/>
              </a:gdLst>
              <a:ahLst/>
              <a:cxnLst>
                <a:cxn ang="0">
                  <a:pos x="T0" y="T1"/>
                </a:cxn>
                <a:cxn ang="0">
                  <a:pos x="T2" y="T3"/>
                </a:cxn>
                <a:cxn ang="0">
                  <a:pos x="T4" y="T5"/>
                </a:cxn>
                <a:cxn ang="0">
                  <a:pos x="T6" y="T7"/>
                </a:cxn>
                <a:cxn ang="0">
                  <a:pos x="T8" y="T9"/>
                </a:cxn>
                <a:cxn ang="0">
                  <a:pos x="T10" y="T11"/>
                </a:cxn>
              </a:cxnLst>
              <a:rect l="0" t="0" r="r" b="b"/>
              <a:pathLst>
                <a:path w="628" h="213">
                  <a:moveTo>
                    <a:pt x="355" y="18"/>
                  </a:moveTo>
                  <a:cubicBezTo>
                    <a:pt x="273" y="18"/>
                    <a:pt x="191" y="0"/>
                    <a:pt x="128" y="61"/>
                  </a:cubicBezTo>
                  <a:cubicBezTo>
                    <a:pt x="0" y="183"/>
                    <a:pt x="238" y="205"/>
                    <a:pt x="312" y="205"/>
                  </a:cubicBezTo>
                  <a:cubicBezTo>
                    <a:pt x="379" y="205"/>
                    <a:pt x="583" y="213"/>
                    <a:pt x="603" y="124"/>
                  </a:cubicBezTo>
                  <a:cubicBezTo>
                    <a:pt x="628" y="13"/>
                    <a:pt x="429" y="24"/>
                    <a:pt x="374"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ḻîḑè">
              <a:extLst>
                <a:ext uri="{FF2B5EF4-FFF2-40B4-BE49-F238E27FC236}">
                  <a16:creationId xmlns:a16="http://schemas.microsoft.com/office/drawing/2014/main" id="{494B75CB-8F4E-459F-9E4E-24CC3F4A037E}"/>
                </a:ext>
              </a:extLst>
            </p:cNvPr>
            <p:cNvSpPr/>
            <p:nvPr/>
          </p:nvSpPr>
          <p:spPr bwMode="auto">
            <a:xfrm>
              <a:off x="4871440" y="4480550"/>
              <a:ext cx="406474" cy="137014"/>
            </a:xfrm>
            <a:custGeom>
              <a:avLst/>
              <a:gdLst>
                <a:gd name="T0" fmla="*/ 355 w 627"/>
                <a:gd name="T1" fmla="*/ 18 h 213"/>
                <a:gd name="T2" fmla="*/ 127 w 627"/>
                <a:gd name="T3" fmla="*/ 61 h 213"/>
                <a:gd name="T4" fmla="*/ 311 w 627"/>
                <a:gd name="T5" fmla="*/ 205 h 213"/>
                <a:gd name="T6" fmla="*/ 602 w 627"/>
                <a:gd name="T7" fmla="*/ 124 h 213"/>
                <a:gd name="T8" fmla="*/ 373 w 627"/>
                <a:gd name="T9" fmla="*/ 17 h 213"/>
                <a:gd name="T10" fmla="*/ 355 w 627"/>
                <a:gd name="T11" fmla="*/ 18 h 213"/>
              </a:gdLst>
              <a:ahLst/>
              <a:cxnLst>
                <a:cxn ang="0">
                  <a:pos x="T0" y="T1"/>
                </a:cxn>
                <a:cxn ang="0">
                  <a:pos x="T2" y="T3"/>
                </a:cxn>
                <a:cxn ang="0">
                  <a:pos x="T4" y="T5"/>
                </a:cxn>
                <a:cxn ang="0">
                  <a:pos x="T6" y="T7"/>
                </a:cxn>
                <a:cxn ang="0">
                  <a:pos x="T8" y="T9"/>
                </a:cxn>
                <a:cxn ang="0">
                  <a:pos x="T10" y="T11"/>
                </a:cxn>
              </a:cxnLst>
              <a:rect l="0" t="0" r="r" b="b"/>
              <a:pathLst>
                <a:path w="627" h="213">
                  <a:moveTo>
                    <a:pt x="355" y="18"/>
                  </a:moveTo>
                  <a:cubicBezTo>
                    <a:pt x="273" y="18"/>
                    <a:pt x="191" y="0"/>
                    <a:pt x="127" y="61"/>
                  </a:cubicBezTo>
                  <a:cubicBezTo>
                    <a:pt x="0" y="183"/>
                    <a:pt x="238" y="205"/>
                    <a:pt x="311" y="205"/>
                  </a:cubicBezTo>
                  <a:cubicBezTo>
                    <a:pt x="378" y="205"/>
                    <a:pt x="582" y="213"/>
                    <a:pt x="602" y="124"/>
                  </a:cubicBezTo>
                  <a:cubicBezTo>
                    <a:pt x="627" y="13"/>
                    <a:pt x="428" y="24"/>
                    <a:pt x="373"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ṣļiďê">
              <a:extLst>
                <a:ext uri="{FF2B5EF4-FFF2-40B4-BE49-F238E27FC236}">
                  <a16:creationId xmlns:a16="http://schemas.microsoft.com/office/drawing/2014/main" id="{210BF5CA-4806-4F90-B449-8FF63C47EEE0}"/>
                </a:ext>
              </a:extLst>
            </p:cNvPr>
            <p:cNvSpPr/>
            <p:nvPr/>
          </p:nvSpPr>
          <p:spPr bwMode="auto">
            <a:xfrm>
              <a:off x="5448039" y="4467991"/>
              <a:ext cx="381355" cy="290012"/>
            </a:xfrm>
            <a:custGeom>
              <a:avLst/>
              <a:gdLst>
                <a:gd name="T0" fmla="*/ 0 w 587"/>
                <a:gd name="T1" fmla="*/ 0 h 448"/>
                <a:gd name="T2" fmla="*/ 310 w 587"/>
                <a:gd name="T3" fmla="*/ 448 h 448"/>
                <a:gd name="T4" fmla="*/ 584 w 587"/>
                <a:gd name="T5" fmla="*/ 0 h 448"/>
                <a:gd name="T6" fmla="*/ 0 w 587"/>
                <a:gd name="T7" fmla="*/ 0 h 448"/>
              </a:gdLst>
              <a:ahLst/>
              <a:cxnLst>
                <a:cxn ang="0">
                  <a:pos x="T0" y="T1"/>
                </a:cxn>
                <a:cxn ang="0">
                  <a:pos x="T2" y="T3"/>
                </a:cxn>
                <a:cxn ang="0">
                  <a:pos x="T4" y="T5"/>
                </a:cxn>
                <a:cxn ang="0">
                  <a:pos x="T6" y="T7"/>
                </a:cxn>
              </a:cxnLst>
              <a:rect l="0" t="0" r="r" b="b"/>
              <a:pathLst>
                <a:path w="587" h="448">
                  <a:moveTo>
                    <a:pt x="0" y="0"/>
                  </a:moveTo>
                  <a:cubicBezTo>
                    <a:pt x="0" y="0"/>
                    <a:pt x="32" y="448"/>
                    <a:pt x="310" y="448"/>
                  </a:cubicBezTo>
                  <a:cubicBezTo>
                    <a:pt x="587" y="448"/>
                    <a:pt x="584" y="0"/>
                    <a:pt x="584" y="0"/>
                  </a:cubicBez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šḻiḋé">
              <a:extLst>
                <a:ext uri="{FF2B5EF4-FFF2-40B4-BE49-F238E27FC236}">
                  <a16:creationId xmlns:a16="http://schemas.microsoft.com/office/drawing/2014/main" id="{F7B6DCEA-B673-4330-A869-442FE35FF9AC}"/>
                </a:ext>
              </a:extLst>
            </p:cNvPr>
            <p:cNvSpPr/>
            <p:nvPr/>
          </p:nvSpPr>
          <p:spPr bwMode="auto">
            <a:xfrm>
              <a:off x="5508554" y="4624415"/>
              <a:ext cx="278594" cy="133588"/>
            </a:xfrm>
            <a:custGeom>
              <a:avLst/>
              <a:gdLst>
                <a:gd name="T0" fmla="*/ 217 w 429"/>
                <a:gd name="T1" fmla="*/ 207 h 207"/>
                <a:gd name="T2" fmla="*/ 429 w 429"/>
                <a:gd name="T3" fmla="*/ 58 h 207"/>
                <a:gd name="T4" fmla="*/ 223 w 429"/>
                <a:gd name="T5" fmla="*/ 0 h 207"/>
                <a:gd name="T6" fmla="*/ 0 w 429"/>
                <a:gd name="T7" fmla="*/ 70 h 207"/>
                <a:gd name="T8" fmla="*/ 217 w 429"/>
                <a:gd name="T9" fmla="*/ 207 h 207"/>
              </a:gdLst>
              <a:ahLst/>
              <a:cxnLst>
                <a:cxn ang="0">
                  <a:pos x="T0" y="T1"/>
                </a:cxn>
                <a:cxn ang="0">
                  <a:pos x="T2" y="T3"/>
                </a:cxn>
                <a:cxn ang="0">
                  <a:pos x="T4" y="T5"/>
                </a:cxn>
                <a:cxn ang="0">
                  <a:pos x="T6" y="T7"/>
                </a:cxn>
                <a:cxn ang="0">
                  <a:pos x="T8" y="T9"/>
                </a:cxn>
              </a:cxnLst>
              <a:rect l="0" t="0" r="r" b="b"/>
              <a:pathLst>
                <a:path w="429" h="207">
                  <a:moveTo>
                    <a:pt x="217" y="207"/>
                  </a:moveTo>
                  <a:cubicBezTo>
                    <a:pt x="324" y="207"/>
                    <a:pt x="389" y="140"/>
                    <a:pt x="429" y="58"/>
                  </a:cubicBezTo>
                  <a:cubicBezTo>
                    <a:pt x="374" y="22"/>
                    <a:pt x="302" y="0"/>
                    <a:pt x="223" y="0"/>
                  </a:cubicBezTo>
                  <a:cubicBezTo>
                    <a:pt x="136" y="0"/>
                    <a:pt x="57" y="27"/>
                    <a:pt x="0" y="70"/>
                  </a:cubicBezTo>
                  <a:cubicBezTo>
                    <a:pt x="46" y="147"/>
                    <a:pt x="115" y="207"/>
                    <a:pt x="217" y="207"/>
                  </a:cubicBezTo>
                  <a:close/>
                </a:path>
              </a:pathLst>
            </a:custGeom>
            <a:solidFill>
              <a:srgbClr val="CE19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ś1íďe">
              <a:extLst>
                <a:ext uri="{FF2B5EF4-FFF2-40B4-BE49-F238E27FC236}">
                  <a16:creationId xmlns:a16="http://schemas.microsoft.com/office/drawing/2014/main" id="{7687AF72-3751-4D50-B0E5-A6077362891D}"/>
                </a:ext>
              </a:extLst>
            </p:cNvPr>
            <p:cNvSpPr/>
            <p:nvPr/>
          </p:nvSpPr>
          <p:spPr bwMode="auto">
            <a:xfrm>
              <a:off x="6115981" y="2795282"/>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Sḷíďe">
              <a:extLst>
                <a:ext uri="{FF2B5EF4-FFF2-40B4-BE49-F238E27FC236}">
                  <a16:creationId xmlns:a16="http://schemas.microsoft.com/office/drawing/2014/main" id="{E92C73ED-BC99-4E33-BC5F-D15634E2E8F1}"/>
                </a:ext>
              </a:extLst>
            </p:cNvPr>
            <p:cNvSpPr/>
            <p:nvPr/>
          </p:nvSpPr>
          <p:spPr bwMode="auto">
            <a:xfrm>
              <a:off x="4546033" y="2802133"/>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şľiďè">
              <a:extLst>
                <a:ext uri="{FF2B5EF4-FFF2-40B4-BE49-F238E27FC236}">
                  <a16:creationId xmlns:a16="http://schemas.microsoft.com/office/drawing/2014/main" id="{D994C7DA-5D33-448A-99CD-4BCCC92A11BA}"/>
                </a:ext>
              </a:extLst>
            </p:cNvPr>
            <p:cNvSpPr/>
            <p:nvPr/>
          </p:nvSpPr>
          <p:spPr bwMode="auto">
            <a:xfrm>
              <a:off x="6219883" y="3167503"/>
              <a:ext cx="493249"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šľïḓe">
              <a:extLst>
                <a:ext uri="{FF2B5EF4-FFF2-40B4-BE49-F238E27FC236}">
                  <a16:creationId xmlns:a16="http://schemas.microsoft.com/office/drawing/2014/main" id="{D0350219-E607-472E-9C00-406148BC54E0}"/>
                </a:ext>
              </a:extLst>
            </p:cNvPr>
            <p:cNvSpPr/>
            <p:nvPr/>
          </p:nvSpPr>
          <p:spPr bwMode="auto">
            <a:xfrm>
              <a:off x="5831678" y="2908318"/>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ḻíďé">
              <a:extLst>
                <a:ext uri="{FF2B5EF4-FFF2-40B4-BE49-F238E27FC236}">
                  <a16:creationId xmlns:a16="http://schemas.microsoft.com/office/drawing/2014/main" id="{61E5FFFA-C0E2-48B1-A190-D40ECBF7486A}"/>
                </a:ext>
              </a:extLst>
            </p:cNvPr>
            <p:cNvSpPr/>
            <p:nvPr/>
          </p:nvSpPr>
          <p:spPr bwMode="auto">
            <a:xfrm>
              <a:off x="4977626" y="2909460"/>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śľïḋe">
              <a:extLst>
                <a:ext uri="{FF2B5EF4-FFF2-40B4-BE49-F238E27FC236}">
                  <a16:creationId xmlns:a16="http://schemas.microsoft.com/office/drawing/2014/main" id="{47705053-7FB3-418D-9382-6FFB331CBB9E}"/>
                </a:ext>
              </a:extLst>
            </p:cNvPr>
            <p:cNvSpPr/>
            <p:nvPr/>
          </p:nvSpPr>
          <p:spPr bwMode="auto">
            <a:xfrm>
              <a:off x="4855455" y="2725633"/>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iṥḻïḑé">
              <a:extLst>
                <a:ext uri="{FF2B5EF4-FFF2-40B4-BE49-F238E27FC236}">
                  <a16:creationId xmlns:a16="http://schemas.microsoft.com/office/drawing/2014/main" id="{2AE1DE02-44F1-4964-9BFD-B041252B888A}"/>
                </a:ext>
              </a:extLst>
            </p:cNvPr>
            <p:cNvSpPr/>
            <p:nvPr/>
          </p:nvSpPr>
          <p:spPr bwMode="auto">
            <a:xfrm>
              <a:off x="6528164" y="2984818"/>
              <a:ext cx="368795" cy="366512"/>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ṧļíḋê">
              <a:extLst>
                <a:ext uri="{FF2B5EF4-FFF2-40B4-BE49-F238E27FC236}">
                  <a16:creationId xmlns:a16="http://schemas.microsoft.com/office/drawing/2014/main" id="{88CC35DF-3977-4E43-9BEE-D1868D6F20D4}"/>
                </a:ext>
              </a:extLst>
            </p:cNvPr>
            <p:cNvSpPr/>
            <p:nvPr/>
          </p:nvSpPr>
          <p:spPr bwMode="auto">
            <a:xfrm>
              <a:off x="4640801" y="2909460"/>
              <a:ext cx="155282" cy="155282"/>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ṡ1îḑè">
              <a:extLst>
                <a:ext uri="{FF2B5EF4-FFF2-40B4-BE49-F238E27FC236}">
                  <a16:creationId xmlns:a16="http://schemas.microsoft.com/office/drawing/2014/main" id="{2B246355-C334-4810-B128-61A67B001387}"/>
                </a:ext>
              </a:extLst>
            </p:cNvPr>
            <p:cNvSpPr/>
            <p:nvPr/>
          </p:nvSpPr>
          <p:spPr bwMode="auto">
            <a:xfrm>
              <a:off x="6240435" y="2883199"/>
              <a:ext cx="157566" cy="158708"/>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išļiḋé">
              <a:extLst>
                <a:ext uri="{FF2B5EF4-FFF2-40B4-BE49-F238E27FC236}">
                  <a16:creationId xmlns:a16="http://schemas.microsoft.com/office/drawing/2014/main" id="{11C1FC99-5BFF-4110-9061-F8449B939886}"/>
                </a:ext>
              </a:extLst>
            </p:cNvPr>
            <p:cNvSpPr/>
            <p:nvPr/>
          </p:nvSpPr>
          <p:spPr bwMode="auto">
            <a:xfrm>
              <a:off x="5908177" y="2984818"/>
              <a:ext cx="99335" cy="99335"/>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ŝ1idé">
              <a:extLst>
                <a:ext uri="{FF2B5EF4-FFF2-40B4-BE49-F238E27FC236}">
                  <a16:creationId xmlns:a16="http://schemas.microsoft.com/office/drawing/2014/main" id="{837CE608-DD87-47D0-9CC3-B42BB3D74A5A}"/>
                </a:ext>
              </a:extLst>
            </p:cNvPr>
            <p:cNvSpPr/>
            <p:nvPr/>
          </p:nvSpPr>
          <p:spPr bwMode="auto">
            <a:xfrm>
              <a:off x="3836987" y="2848946"/>
              <a:ext cx="682785" cy="1142922"/>
            </a:xfrm>
            <a:custGeom>
              <a:avLst/>
              <a:gdLst>
                <a:gd name="T0" fmla="*/ 1051 w 1051"/>
                <a:gd name="T1" fmla="*/ 1598 h 1761"/>
                <a:gd name="T2" fmla="*/ 1033 w 1051"/>
                <a:gd name="T3" fmla="*/ 1657 h 1761"/>
                <a:gd name="T4" fmla="*/ 1051 w 1051"/>
                <a:gd name="T5" fmla="*/ 1598 h 1761"/>
                <a:gd name="T6" fmla="*/ 1051 w 1051"/>
                <a:gd name="T7" fmla="*/ 1598 h 1761"/>
                <a:gd name="T8" fmla="*/ 1033 w 1051"/>
                <a:gd name="T9" fmla="*/ 1657 h 1761"/>
                <a:gd name="T10" fmla="*/ 1051 w 1051"/>
                <a:gd name="T11" fmla="*/ 1598 h 1761"/>
                <a:gd name="T12" fmla="*/ 1051 w 1051"/>
                <a:gd name="T13" fmla="*/ 1598 h 1761"/>
                <a:gd name="T14" fmla="*/ 907 w 1051"/>
                <a:gd name="T15" fmla="*/ 1545 h 1761"/>
                <a:gd name="T16" fmla="*/ 679 w 1051"/>
                <a:gd name="T17" fmla="*/ 1440 h 1761"/>
                <a:gd name="T18" fmla="*/ 492 w 1051"/>
                <a:gd name="T19" fmla="*/ 1328 h 1761"/>
                <a:gd name="T20" fmla="*/ 363 w 1051"/>
                <a:gd name="T21" fmla="*/ 1228 h 1761"/>
                <a:gd name="T22" fmla="*/ 222 w 1051"/>
                <a:gd name="T23" fmla="*/ 1059 h 1761"/>
                <a:gd name="T24" fmla="*/ 183 w 1051"/>
                <a:gd name="T25" fmla="*/ 970 h 1761"/>
                <a:gd name="T26" fmla="*/ 170 w 1051"/>
                <a:gd name="T27" fmla="*/ 878 h 1761"/>
                <a:gd name="T28" fmla="*/ 177 w 1051"/>
                <a:gd name="T29" fmla="*/ 808 h 1761"/>
                <a:gd name="T30" fmla="*/ 233 w 1051"/>
                <a:gd name="T31" fmla="*/ 671 h 1761"/>
                <a:gd name="T32" fmla="*/ 318 w 1051"/>
                <a:gd name="T33" fmla="*/ 555 h 1761"/>
                <a:gd name="T34" fmla="*/ 533 w 1051"/>
                <a:gd name="T35" fmla="*/ 361 h 1761"/>
                <a:gd name="T36" fmla="*/ 867 w 1051"/>
                <a:gd name="T37" fmla="*/ 149 h 1761"/>
                <a:gd name="T38" fmla="*/ 785 w 1051"/>
                <a:gd name="T39" fmla="*/ 0 h 1761"/>
                <a:gd name="T40" fmla="*/ 426 w 1051"/>
                <a:gd name="T41" fmla="*/ 229 h 1761"/>
                <a:gd name="T42" fmla="*/ 235 w 1051"/>
                <a:gd name="T43" fmla="*/ 395 h 1761"/>
                <a:gd name="T44" fmla="*/ 57 w 1051"/>
                <a:gd name="T45" fmla="*/ 639 h 1761"/>
                <a:gd name="T46" fmla="*/ 14 w 1051"/>
                <a:gd name="T47" fmla="*/ 759 h 1761"/>
                <a:gd name="T48" fmla="*/ 0 w 1051"/>
                <a:gd name="T49" fmla="*/ 878 h 1761"/>
                <a:gd name="T50" fmla="*/ 12 w 1051"/>
                <a:gd name="T51" fmla="*/ 989 h 1761"/>
                <a:gd name="T52" fmla="*/ 93 w 1051"/>
                <a:gd name="T53" fmla="*/ 1176 h 1761"/>
                <a:gd name="T54" fmla="*/ 207 w 1051"/>
                <a:gd name="T55" fmla="*/ 1315 h 1761"/>
                <a:gd name="T56" fmla="*/ 456 w 1051"/>
                <a:gd name="T57" fmla="*/ 1508 h 1761"/>
                <a:gd name="T58" fmla="*/ 825 w 1051"/>
                <a:gd name="T59" fmla="*/ 1696 h 1761"/>
                <a:gd name="T60" fmla="*/ 1000 w 1051"/>
                <a:gd name="T61" fmla="*/ 1761 h 1761"/>
                <a:gd name="T62" fmla="*/ 1051 w 1051"/>
                <a:gd name="T63" fmla="*/ 1598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1" h="1761">
                  <a:moveTo>
                    <a:pt x="1051" y="1598"/>
                  </a:moveTo>
                  <a:cubicBezTo>
                    <a:pt x="1033" y="1657"/>
                    <a:pt x="1033" y="1657"/>
                    <a:pt x="1033" y="1657"/>
                  </a:cubicBezTo>
                  <a:cubicBezTo>
                    <a:pt x="1051" y="1598"/>
                    <a:pt x="1051" y="1598"/>
                    <a:pt x="1051" y="1598"/>
                  </a:cubicBezTo>
                  <a:cubicBezTo>
                    <a:pt x="1051" y="1598"/>
                    <a:pt x="1051" y="1598"/>
                    <a:pt x="1051" y="1598"/>
                  </a:cubicBezTo>
                  <a:cubicBezTo>
                    <a:pt x="1033" y="1657"/>
                    <a:pt x="1033" y="1657"/>
                    <a:pt x="1033" y="1657"/>
                  </a:cubicBezTo>
                  <a:cubicBezTo>
                    <a:pt x="1051" y="1598"/>
                    <a:pt x="1051" y="1598"/>
                    <a:pt x="1051" y="1598"/>
                  </a:cubicBezTo>
                  <a:cubicBezTo>
                    <a:pt x="1051" y="1598"/>
                    <a:pt x="1051" y="1598"/>
                    <a:pt x="1051" y="1598"/>
                  </a:cubicBezTo>
                  <a:cubicBezTo>
                    <a:pt x="1051" y="1598"/>
                    <a:pt x="993" y="1580"/>
                    <a:pt x="907" y="1545"/>
                  </a:cubicBezTo>
                  <a:cubicBezTo>
                    <a:pt x="843" y="1519"/>
                    <a:pt x="763" y="1484"/>
                    <a:pt x="679" y="1440"/>
                  </a:cubicBezTo>
                  <a:cubicBezTo>
                    <a:pt x="617" y="1407"/>
                    <a:pt x="552" y="1369"/>
                    <a:pt x="492" y="1328"/>
                  </a:cubicBezTo>
                  <a:cubicBezTo>
                    <a:pt x="446" y="1296"/>
                    <a:pt x="402" y="1263"/>
                    <a:pt x="363" y="1228"/>
                  </a:cubicBezTo>
                  <a:cubicBezTo>
                    <a:pt x="304" y="1175"/>
                    <a:pt x="255" y="1117"/>
                    <a:pt x="222" y="1059"/>
                  </a:cubicBezTo>
                  <a:cubicBezTo>
                    <a:pt x="205" y="1029"/>
                    <a:pt x="192" y="1000"/>
                    <a:pt x="183" y="970"/>
                  </a:cubicBezTo>
                  <a:cubicBezTo>
                    <a:pt x="175" y="940"/>
                    <a:pt x="170" y="909"/>
                    <a:pt x="170" y="878"/>
                  </a:cubicBezTo>
                  <a:cubicBezTo>
                    <a:pt x="170" y="855"/>
                    <a:pt x="172" y="832"/>
                    <a:pt x="177" y="808"/>
                  </a:cubicBezTo>
                  <a:cubicBezTo>
                    <a:pt x="186" y="766"/>
                    <a:pt x="204" y="720"/>
                    <a:pt x="233" y="671"/>
                  </a:cubicBezTo>
                  <a:cubicBezTo>
                    <a:pt x="254" y="635"/>
                    <a:pt x="282" y="596"/>
                    <a:pt x="318" y="555"/>
                  </a:cubicBezTo>
                  <a:cubicBezTo>
                    <a:pt x="372" y="494"/>
                    <a:pt x="443" y="429"/>
                    <a:pt x="533" y="361"/>
                  </a:cubicBezTo>
                  <a:cubicBezTo>
                    <a:pt x="624" y="293"/>
                    <a:pt x="734" y="222"/>
                    <a:pt x="867" y="149"/>
                  </a:cubicBezTo>
                  <a:cubicBezTo>
                    <a:pt x="785" y="0"/>
                    <a:pt x="785" y="0"/>
                    <a:pt x="785" y="0"/>
                  </a:cubicBezTo>
                  <a:cubicBezTo>
                    <a:pt x="644" y="78"/>
                    <a:pt x="525" y="154"/>
                    <a:pt x="426" y="229"/>
                  </a:cubicBezTo>
                  <a:cubicBezTo>
                    <a:pt x="352" y="285"/>
                    <a:pt x="288" y="340"/>
                    <a:pt x="235" y="395"/>
                  </a:cubicBezTo>
                  <a:cubicBezTo>
                    <a:pt x="154" y="477"/>
                    <a:pt x="96" y="558"/>
                    <a:pt x="57" y="639"/>
                  </a:cubicBezTo>
                  <a:cubicBezTo>
                    <a:pt x="37" y="679"/>
                    <a:pt x="23" y="719"/>
                    <a:pt x="14" y="759"/>
                  </a:cubicBezTo>
                  <a:cubicBezTo>
                    <a:pt x="4" y="799"/>
                    <a:pt x="0" y="839"/>
                    <a:pt x="0" y="878"/>
                  </a:cubicBezTo>
                  <a:cubicBezTo>
                    <a:pt x="0" y="916"/>
                    <a:pt x="4" y="953"/>
                    <a:pt x="12" y="989"/>
                  </a:cubicBezTo>
                  <a:cubicBezTo>
                    <a:pt x="28" y="1057"/>
                    <a:pt x="57" y="1119"/>
                    <a:pt x="93" y="1176"/>
                  </a:cubicBezTo>
                  <a:cubicBezTo>
                    <a:pt x="126" y="1226"/>
                    <a:pt x="165" y="1272"/>
                    <a:pt x="207" y="1315"/>
                  </a:cubicBezTo>
                  <a:cubicBezTo>
                    <a:pt x="282" y="1389"/>
                    <a:pt x="368" y="1453"/>
                    <a:pt x="456" y="1508"/>
                  </a:cubicBezTo>
                  <a:cubicBezTo>
                    <a:pt x="588" y="1591"/>
                    <a:pt x="723" y="1653"/>
                    <a:pt x="825" y="1696"/>
                  </a:cubicBezTo>
                  <a:cubicBezTo>
                    <a:pt x="928" y="1738"/>
                    <a:pt x="998" y="1760"/>
                    <a:pt x="1000" y="1761"/>
                  </a:cubicBezTo>
                  <a:cubicBezTo>
                    <a:pt x="1051" y="1598"/>
                    <a:pt x="1051" y="1598"/>
                    <a:pt x="1051" y="1598"/>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Sḷídè">
              <a:extLst>
                <a:ext uri="{FF2B5EF4-FFF2-40B4-BE49-F238E27FC236}">
                  <a16:creationId xmlns:a16="http://schemas.microsoft.com/office/drawing/2014/main" id="{968782FD-E332-4C2A-AEF0-55F9EE66D5D7}"/>
                </a:ext>
              </a:extLst>
            </p:cNvPr>
            <p:cNvSpPr/>
            <p:nvPr/>
          </p:nvSpPr>
          <p:spPr bwMode="auto">
            <a:xfrm>
              <a:off x="4243461" y="2716499"/>
              <a:ext cx="139297" cy="214655"/>
            </a:xfrm>
            <a:custGeom>
              <a:avLst/>
              <a:gdLst>
                <a:gd name="T0" fmla="*/ 205 w 214"/>
                <a:gd name="T1" fmla="*/ 222 h 331"/>
                <a:gd name="T2" fmla="*/ 177 w 214"/>
                <a:gd name="T3" fmla="*/ 77 h 331"/>
                <a:gd name="T4" fmla="*/ 77 w 214"/>
                <a:gd name="T5" fmla="*/ 9 h 331"/>
                <a:gd name="T6" fmla="*/ 9 w 214"/>
                <a:gd name="T7" fmla="*/ 110 h 331"/>
                <a:gd name="T8" fmla="*/ 38 w 214"/>
                <a:gd name="T9" fmla="*/ 255 h 331"/>
                <a:gd name="T10" fmla="*/ 138 w 214"/>
                <a:gd name="T11" fmla="*/ 322 h 331"/>
                <a:gd name="T12" fmla="*/ 205 w 214"/>
                <a:gd name="T13" fmla="*/ 222 h 331"/>
              </a:gdLst>
              <a:ahLst/>
              <a:cxnLst>
                <a:cxn ang="0">
                  <a:pos x="T0" y="T1"/>
                </a:cxn>
                <a:cxn ang="0">
                  <a:pos x="T2" y="T3"/>
                </a:cxn>
                <a:cxn ang="0">
                  <a:pos x="T4" y="T5"/>
                </a:cxn>
                <a:cxn ang="0">
                  <a:pos x="T6" y="T7"/>
                </a:cxn>
                <a:cxn ang="0">
                  <a:pos x="T8" y="T9"/>
                </a:cxn>
                <a:cxn ang="0">
                  <a:pos x="T10" y="T11"/>
                </a:cxn>
                <a:cxn ang="0">
                  <a:pos x="T12" y="T13"/>
                </a:cxn>
              </a:cxnLst>
              <a:rect l="0" t="0" r="r" b="b"/>
              <a:pathLst>
                <a:path w="214" h="331">
                  <a:moveTo>
                    <a:pt x="205" y="222"/>
                  </a:moveTo>
                  <a:cubicBezTo>
                    <a:pt x="177" y="77"/>
                    <a:pt x="177" y="77"/>
                    <a:pt x="177" y="77"/>
                  </a:cubicBezTo>
                  <a:cubicBezTo>
                    <a:pt x="168" y="30"/>
                    <a:pt x="123" y="0"/>
                    <a:pt x="77" y="9"/>
                  </a:cubicBezTo>
                  <a:cubicBezTo>
                    <a:pt x="30" y="19"/>
                    <a:pt x="0" y="63"/>
                    <a:pt x="9" y="110"/>
                  </a:cubicBezTo>
                  <a:cubicBezTo>
                    <a:pt x="38" y="255"/>
                    <a:pt x="38" y="255"/>
                    <a:pt x="38" y="255"/>
                  </a:cubicBezTo>
                  <a:cubicBezTo>
                    <a:pt x="47" y="301"/>
                    <a:pt x="92" y="331"/>
                    <a:pt x="138" y="322"/>
                  </a:cubicBezTo>
                  <a:cubicBezTo>
                    <a:pt x="184" y="313"/>
                    <a:pt x="214" y="268"/>
                    <a:pt x="205" y="222"/>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ŝľïḋe">
              <a:extLst>
                <a:ext uri="{FF2B5EF4-FFF2-40B4-BE49-F238E27FC236}">
                  <a16:creationId xmlns:a16="http://schemas.microsoft.com/office/drawing/2014/main" id="{DF94ED83-62A5-4BDC-BEA3-9820019954ED}"/>
                </a:ext>
              </a:extLst>
            </p:cNvPr>
            <p:cNvSpPr/>
            <p:nvPr/>
          </p:nvSpPr>
          <p:spPr bwMode="auto">
            <a:xfrm>
              <a:off x="4293699" y="2890050"/>
              <a:ext cx="212371" cy="166700"/>
            </a:xfrm>
            <a:custGeom>
              <a:avLst/>
              <a:gdLst>
                <a:gd name="T0" fmla="*/ 267 w 328"/>
                <a:gd name="T1" fmla="*/ 83 h 257"/>
                <a:gd name="T2" fmla="*/ 133 w 328"/>
                <a:gd name="T3" fmla="*/ 20 h 257"/>
                <a:gd name="T4" fmla="*/ 20 w 328"/>
                <a:gd name="T5" fmla="*/ 61 h 257"/>
                <a:gd name="T6" fmla="*/ 60 w 328"/>
                <a:gd name="T7" fmla="*/ 174 h 257"/>
                <a:gd name="T8" fmla="*/ 195 w 328"/>
                <a:gd name="T9" fmla="*/ 237 h 257"/>
                <a:gd name="T10" fmla="*/ 308 w 328"/>
                <a:gd name="T11" fmla="*/ 197 h 257"/>
                <a:gd name="T12" fmla="*/ 267 w 328"/>
                <a:gd name="T13" fmla="*/ 83 h 257"/>
              </a:gdLst>
              <a:ahLst/>
              <a:cxnLst>
                <a:cxn ang="0">
                  <a:pos x="T0" y="T1"/>
                </a:cxn>
                <a:cxn ang="0">
                  <a:pos x="T2" y="T3"/>
                </a:cxn>
                <a:cxn ang="0">
                  <a:pos x="T4" y="T5"/>
                </a:cxn>
                <a:cxn ang="0">
                  <a:pos x="T6" y="T7"/>
                </a:cxn>
                <a:cxn ang="0">
                  <a:pos x="T8" y="T9"/>
                </a:cxn>
                <a:cxn ang="0">
                  <a:pos x="T10" y="T11"/>
                </a:cxn>
                <a:cxn ang="0">
                  <a:pos x="T12" y="T13"/>
                </a:cxn>
              </a:cxnLst>
              <a:rect l="0" t="0" r="r" b="b"/>
              <a:pathLst>
                <a:path w="328" h="257">
                  <a:moveTo>
                    <a:pt x="267" y="83"/>
                  </a:moveTo>
                  <a:cubicBezTo>
                    <a:pt x="133" y="20"/>
                    <a:pt x="133" y="20"/>
                    <a:pt x="133" y="20"/>
                  </a:cubicBezTo>
                  <a:cubicBezTo>
                    <a:pt x="90" y="0"/>
                    <a:pt x="40" y="18"/>
                    <a:pt x="20" y="61"/>
                  </a:cubicBezTo>
                  <a:cubicBezTo>
                    <a:pt x="0" y="104"/>
                    <a:pt x="18" y="154"/>
                    <a:pt x="60" y="174"/>
                  </a:cubicBezTo>
                  <a:cubicBezTo>
                    <a:pt x="195" y="237"/>
                    <a:pt x="195" y="237"/>
                    <a:pt x="195" y="237"/>
                  </a:cubicBezTo>
                  <a:cubicBezTo>
                    <a:pt x="237" y="257"/>
                    <a:pt x="288" y="239"/>
                    <a:pt x="308" y="197"/>
                  </a:cubicBezTo>
                  <a:cubicBezTo>
                    <a:pt x="328" y="154"/>
                    <a:pt x="310" y="103"/>
                    <a:pt x="267" y="83"/>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ŝḻiḓé">
              <a:extLst>
                <a:ext uri="{FF2B5EF4-FFF2-40B4-BE49-F238E27FC236}">
                  <a16:creationId xmlns:a16="http://schemas.microsoft.com/office/drawing/2014/main" id="{B17945FE-C7F9-4553-AD7D-6BA56160FAE3}"/>
                </a:ext>
              </a:extLst>
            </p:cNvPr>
            <p:cNvSpPr/>
            <p:nvPr/>
          </p:nvSpPr>
          <p:spPr bwMode="auto">
            <a:xfrm>
              <a:off x="4334803" y="2779297"/>
              <a:ext cx="214655" cy="157566"/>
            </a:xfrm>
            <a:custGeom>
              <a:avLst/>
              <a:gdLst>
                <a:gd name="T0" fmla="*/ 205 w 331"/>
                <a:gd name="T1" fmla="*/ 16 h 244"/>
                <a:gd name="T2" fmla="*/ 66 w 331"/>
                <a:gd name="T3" fmla="*/ 68 h 244"/>
                <a:gd name="T4" fmla="*/ 16 w 331"/>
                <a:gd name="T5" fmla="*/ 177 h 244"/>
                <a:gd name="T6" fmla="*/ 126 w 331"/>
                <a:gd name="T7" fmla="*/ 228 h 244"/>
                <a:gd name="T8" fmla="*/ 265 w 331"/>
                <a:gd name="T9" fmla="*/ 176 h 244"/>
                <a:gd name="T10" fmla="*/ 315 w 331"/>
                <a:gd name="T11" fmla="*/ 66 h 244"/>
                <a:gd name="T12" fmla="*/ 205 w 331"/>
                <a:gd name="T13" fmla="*/ 16 h 244"/>
              </a:gdLst>
              <a:ahLst/>
              <a:cxnLst>
                <a:cxn ang="0">
                  <a:pos x="T0" y="T1"/>
                </a:cxn>
                <a:cxn ang="0">
                  <a:pos x="T2" y="T3"/>
                </a:cxn>
                <a:cxn ang="0">
                  <a:pos x="T4" y="T5"/>
                </a:cxn>
                <a:cxn ang="0">
                  <a:pos x="T6" y="T7"/>
                </a:cxn>
                <a:cxn ang="0">
                  <a:pos x="T8" y="T9"/>
                </a:cxn>
                <a:cxn ang="0">
                  <a:pos x="T10" y="T11"/>
                </a:cxn>
                <a:cxn ang="0">
                  <a:pos x="T12" y="T13"/>
                </a:cxn>
              </a:cxnLst>
              <a:rect l="0" t="0" r="r" b="b"/>
              <a:pathLst>
                <a:path w="331" h="244">
                  <a:moveTo>
                    <a:pt x="205" y="16"/>
                  </a:moveTo>
                  <a:cubicBezTo>
                    <a:pt x="66" y="68"/>
                    <a:pt x="66" y="68"/>
                    <a:pt x="66" y="68"/>
                  </a:cubicBezTo>
                  <a:cubicBezTo>
                    <a:pt x="22" y="84"/>
                    <a:pt x="0" y="133"/>
                    <a:pt x="16" y="177"/>
                  </a:cubicBezTo>
                  <a:cubicBezTo>
                    <a:pt x="33" y="222"/>
                    <a:pt x="82" y="244"/>
                    <a:pt x="126" y="228"/>
                  </a:cubicBezTo>
                  <a:cubicBezTo>
                    <a:pt x="265" y="176"/>
                    <a:pt x="265" y="176"/>
                    <a:pt x="265" y="176"/>
                  </a:cubicBezTo>
                  <a:cubicBezTo>
                    <a:pt x="309" y="159"/>
                    <a:pt x="331" y="110"/>
                    <a:pt x="315" y="66"/>
                  </a:cubicBezTo>
                  <a:cubicBezTo>
                    <a:pt x="299" y="22"/>
                    <a:pt x="249" y="0"/>
                    <a:pt x="205" y="16"/>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68" name="Text Box 15">
            <a:extLst>
              <a:ext uri="{FF2B5EF4-FFF2-40B4-BE49-F238E27FC236}">
                <a16:creationId xmlns:a16="http://schemas.microsoft.com/office/drawing/2014/main" id="{8D4672AC-CC6C-47E5-AB1B-DF93E7205C0C}"/>
              </a:ext>
            </a:extLst>
          </p:cNvPr>
          <p:cNvSpPr txBox="1">
            <a:spLocks noChangeArrowheads="1"/>
          </p:cNvSpPr>
          <p:nvPr/>
        </p:nvSpPr>
        <p:spPr bwMode="auto">
          <a:xfrm>
            <a:off x="6341140" y="4203413"/>
            <a:ext cx="48774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每个牙齿都分为</a:t>
            </a:r>
            <a:r>
              <a:rPr lang="zh-CN" altLang="en-US" sz="2000" b="1" dirty="0">
                <a:solidFill>
                  <a:srgbClr val="3FC2B3"/>
                </a:solidFill>
                <a:latin typeface="微软雅黑" panose="020B0503020204020204" pitchFamily="34" charset="-122"/>
                <a:ea typeface="微软雅黑" panose="020B0503020204020204" pitchFamily="34" charset="-122"/>
              </a:rPr>
              <a:t>牙冠</a:t>
            </a:r>
            <a:r>
              <a:rPr lang="zh-CN" altLang="en-US" sz="2000" dirty="0">
                <a:solidFill>
                  <a:srgbClr val="3FC2B3"/>
                </a:solidFill>
                <a:latin typeface="微软雅黑" panose="020B0503020204020204" pitchFamily="34" charset="-122"/>
                <a:ea typeface="微软雅黑" panose="020B0503020204020204" pitchFamily="34" charset="-122"/>
              </a:rPr>
              <a:t>、</a:t>
            </a:r>
            <a:r>
              <a:rPr lang="zh-CN" altLang="en-US" sz="2000" b="1" dirty="0">
                <a:solidFill>
                  <a:srgbClr val="3FC2B3"/>
                </a:solidFill>
                <a:latin typeface="微软雅黑" panose="020B0503020204020204" pitchFamily="34" charset="-122"/>
                <a:ea typeface="微软雅黑" panose="020B0503020204020204" pitchFamily="34" charset="-122"/>
              </a:rPr>
              <a:t>牙根</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两部分。　</a:t>
            </a:r>
          </a:p>
        </p:txBody>
      </p:sp>
      <p:sp>
        <p:nvSpPr>
          <p:cNvPr id="69" name="Text Box 15">
            <a:extLst>
              <a:ext uri="{FF2B5EF4-FFF2-40B4-BE49-F238E27FC236}">
                <a16:creationId xmlns:a16="http://schemas.microsoft.com/office/drawing/2014/main" id="{16AF77D9-2199-4174-A1BB-872F7F83D1CD}"/>
              </a:ext>
            </a:extLst>
          </p:cNvPr>
          <p:cNvSpPr txBox="1">
            <a:spLocks noChangeArrowheads="1"/>
          </p:cNvSpPr>
          <p:nvPr/>
        </p:nvSpPr>
        <p:spPr bwMode="auto">
          <a:xfrm>
            <a:off x="6341140" y="5035817"/>
            <a:ext cx="510949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b="1" dirty="0">
                <a:solidFill>
                  <a:srgbClr val="3FC2B3"/>
                </a:solidFill>
                <a:latin typeface="微软雅黑" panose="020B0503020204020204" pitchFamily="34" charset="-122"/>
                <a:ea typeface="微软雅黑" panose="020B0503020204020204" pitchFamily="34" charset="-122"/>
              </a:rPr>
              <a:t>牙冠</a:t>
            </a:r>
            <a:r>
              <a:rPr lang="zh-CN" altLang="en-US" sz="2000" dirty="0">
                <a:solidFill>
                  <a:srgbClr val="3FC2B3"/>
                </a:solidFill>
                <a:latin typeface="微软雅黑" panose="020B0503020204020204" pitchFamily="34" charset="-122"/>
                <a:ea typeface="微软雅黑" panose="020B0503020204020204" pitchFamily="34" charset="-122"/>
              </a:rPr>
              <a:t>：</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是牙齿显露在口腔的部分</a:t>
            </a:r>
          </a:p>
          <a:p>
            <a:pPr algn="l">
              <a:lnSpc>
                <a:spcPct val="150000"/>
              </a:lnSpc>
            </a:pPr>
            <a:r>
              <a:rPr lang="zh-CN" altLang="en-US" sz="2000" b="1" dirty="0">
                <a:solidFill>
                  <a:srgbClr val="3FC2B3"/>
                </a:solidFill>
                <a:latin typeface="微软雅黑" panose="020B0503020204020204" pitchFamily="34" charset="-122"/>
                <a:ea typeface="微软雅黑" panose="020B0503020204020204" pitchFamily="34" charset="-122"/>
              </a:rPr>
              <a:t>牙根</a:t>
            </a:r>
            <a:r>
              <a:rPr lang="zh-CN" altLang="en-US" sz="2000" dirty="0">
                <a:solidFill>
                  <a:srgbClr val="3FC2B3"/>
                </a:solidFill>
                <a:latin typeface="微软雅黑" panose="020B0503020204020204" pitchFamily="34" charset="-122"/>
                <a:ea typeface="微软雅黑" panose="020B0503020204020204" pitchFamily="34" charset="-122"/>
              </a:rPr>
              <a:t>：</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牙根是牙齿固定在牙槽窝内的部分　　</a:t>
            </a:r>
          </a:p>
        </p:txBody>
      </p:sp>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1227" y="91295"/>
            <a:ext cx="1454896" cy="1042111"/>
          </a:xfrm>
          <a:prstGeom prst="rect">
            <a:avLst/>
          </a:prstGeom>
        </p:spPr>
      </p:pic>
      <p:pic>
        <p:nvPicPr>
          <p:cNvPr id="72" name="图片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835" y="1962061"/>
            <a:ext cx="4637513" cy="3581587"/>
          </a:xfrm>
          <a:prstGeom prst="rect">
            <a:avLst/>
          </a:prstGeom>
        </p:spPr>
      </p:pic>
    </p:spTree>
    <p:extLst>
      <p:ext uri="{BB962C8B-B14F-4D97-AF65-F5344CB8AC3E}">
        <p14:creationId xmlns:p14="http://schemas.microsoft.com/office/powerpoint/2010/main" val="17857466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up)">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EE01B70-50A5-4694-8885-7EB31F1B94B0}"/>
              </a:ext>
            </a:extLst>
          </p:cNvPr>
          <p:cNvSpPr txBox="1"/>
          <p:nvPr/>
        </p:nvSpPr>
        <p:spPr>
          <a:xfrm>
            <a:off x="5182929" y="458393"/>
            <a:ext cx="1826141"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了解牙齿</a:t>
            </a:r>
          </a:p>
        </p:txBody>
      </p:sp>
      <p:sp>
        <p:nvSpPr>
          <p:cNvPr id="4" name="Rectangle 15">
            <a:extLst>
              <a:ext uri="{FF2B5EF4-FFF2-40B4-BE49-F238E27FC236}">
                <a16:creationId xmlns:a16="http://schemas.microsoft.com/office/drawing/2014/main" id="{894DB61A-B35C-4858-94E9-BB672D63133A}"/>
              </a:ext>
            </a:extLst>
          </p:cNvPr>
          <p:cNvSpPr>
            <a:spLocks noChangeArrowheads="1"/>
          </p:cNvSpPr>
          <p:nvPr/>
        </p:nvSpPr>
        <p:spPr bwMode="auto">
          <a:xfrm>
            <a:off x="648582" y="2238754"/>
            <a:ext cx="5447417" cy="279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marL="0" indent="0">
              <a:lnSpc>
                <a:spcPct val="200000"/>
              </a:lnSpc>
              <a:buFont typeface="Wingdings" panose="05000000000000000000" pitchFamily="2" charset="2"/>
              <a:buNone/>
            </a:pPr>
            <a:r>
              <a:rPr lang="zh-CN" altLang="en-US" sz="1800" b="0" dirty="0">
                <a:solidFill>
                  <a:schemeClr val="accent1">
                    <a:lumMod val="50000"/>
                  </a:schemeClr>
                </a:solidFill>
                <a:latin typeface="微软雅黑" panose="020B0503020204020204" pitchFamily="34" charset="-122"/>
                <a:ea typeface="微软雅黑" panose="020B0503020204020204" pitchFamily="34" charset="-122"/>
              </a:rPr>
              <a:t>       人的一生，共有两副牙齿，即乳牙和恒牙。乳牙就是第一次长出的牙齿，恒牙大约在我们六岁时便开始长出。六岁时乳牙会渐渐松动和脱落，到十二、三岁便全部换上恒牙。这个阶段，称为换牙期。</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768" y="88189"/>
            <a:ext cx="1454896" cy="1042111"/>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115" y="1913925"/>
            <a:ext cx="4098257" cy="3626376"/>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88534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EE01B70-50A5-4694-8885-7EB31F1B94B0}"/>
              </a:ext>
            </a:extLst>
          </p:cNvPr>
          <p:cNvSpPr txBox="1"/>
          <p:nvPr/>
        </p:nvSpPr>
        <p:spPr>
          <a:xfrm>
            <a:off x="5182929" y="520938"/>
            <a:ext cx="1826141" cy="584775"/>
          </a:xfrm>
          <a:prstGeom prst="rect">
            <a:avLst/>
          </a:prstGeom>
          <a:noFill/>
        </p:spPr>
        <p:txBody>
          <a:bodyPr wrap="none" rtlCol="0">
            <a:spAutoFit/>
          </a:bodyPr>
          <a:lstStyle>
            <a:defPPr>
              <a:defRPr lang="zh-CN"/>
            </a:defPPr>
            <a:lvl1pPr>
              <a:defRPr sz="3200" b="1">
                <a:solidFill>
                  <a:srgbClr val="3FC2B3"/>
                </a:solidFill>
                <a:latin typeface="微软雅黑" panose="020B0503020204020204" pitchFamily="34" charset="-122"/>
                <a:ea typeface="微软雅黑" panose="020B0503020204020204" pitchFamily="34" charset="-122"/>
              </a:defRPr>
            </a:lvl1pPr>
          </a:lstStyle>
          <a:p>
            <a:r>
              <a:rPr lang="zh-CN" altLang="en-US" dirty="0"/>
              <a:t>了解牙齿</a:t>
            </a:r>
          </a:p>
        </p:txBody>
      </p:sp>
      <p:sp>
        <p:nvSpPr>
          <p:cNvPr id="4" name="Text Box 12">
            <a:extLst>
              <a:ext uri="{FF2B5EF4-FFF2-40B4-BE49-F238E27FC236}">
                <a16:creationId xmlns:a16="http://schemas.microsoft.com/office/drawing/2014/main" id="{785CA63E-26E0-467B-91EC-5BD8135380E0}"/>
              </a:ext>
            </a:extLst>
          </p:cNvPr>
          <p:cNvSpPr txBox="1">
            <a:spLocks noChangeArrowheads="1"/>
          </p:cNvSpPr>
          <p:nvPr/>
        </p:nvSpPr>
        <p:spPr bwMode="auto">
          <a:xfrm>
            <a:off x="669925" y="1967402"/>
            <a:ext cx="5710990" cy="333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indent="0" eaLnBrk="0" hangingPunct="0">
              <a:lnSpc>
                <a:spcPct val="200000"/>
              </a:lnSpc>
              <a:spcBef>
                <a:spcPct val="20000"/>
              </a:spcBef>
              <a:buClr>
                <a:schemeClr val="hlink"/>
              </a:buClr>
              <a:buFont typeface="Wingdings" panose="05000000000000000000" pitchFamily="2" charset="2"/>
              <a:buNone/>
              <a:defRPr b="0">
                <a:solidFill>
                  <a:schemeClr val="accent1">
                    <a:lumMod val="50000"/>
                  </a:schemeClr>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eaLnBrk="0" hangingPunct="0">
              <a:spcBef>
                <a:spcPct val="20000"/>
              </a:spcBef>
              <a:buClr>
                <a:schemeClr val="tx1"/>
              </a:buClr>
              <a:buChar char="•"/>
              <a:defRPr sz="2200">
                <a:latin typeface="Times New Roman" panose="02020603050405020304" pitchFamily="18" charset="0"/>
                <a:ea typeface="楷体_GB2312" pitchFamily="49" charset="-122"/>
              </a:defRPr>
            </a:lvl3pPr>
            <a:lvl4pPr marL="1600200" indent="-228600" eaLnBrk="0" hangingPunct="0">
              <a:spcBef>
                <a:spcPct val="20000"/>
              </a:spcBef>
              <a:buChar char="–"/>
              <a:defRPr sz="2000">
                <a:latin typeface="Times New Roman" panose="02020603050405020304" pitchFamily="18" charset="0"/>
                <a:ea typeface="楷体_GB2312" pitchFamily="49" charset="-122"/>
              </a:defRPr>
            </a:lvl4pPr>
            <a:lvl5pPr marL="2057400" indent="-228600" eaLnBrk="0" hangingPunct="0">
              <a:spcBef>
                <a:spcPct val="20000"/>
              </a:spcBef>
              <a:buChar char="»"/>
              <a:defRPr sz="2000">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latin typeface="Times New Roman" panose="02020603050405020304" pitchFamily="18" charset="0"/>
                <a:ea typeface="楷体_GB2312" pitchFamily="49" charset="-122"/>
              </a:defRPr>
            </a:lvl9pPr>
          </a:lstStyle>
          <a:p>
            <a:r>
              <a:rPr lang="zh-CN" altLang="en-US" dirty="0"/>
              <a:t>       在人的一生中，从婴儿出生</a:t>
            </a:r>
            <a:r>
              <a:rPr lang="en-US" altLang="zh-CN" dirty="0"/>
              <a:t>6</a:t>
            </a:r>
            <a:r>
              <a:rPr lang="zh-CN" altLang="en-US" dirty="0"/>
              <a:t>个月开始生长乳牙，乳牙共有</a:t>
            </a:r>
            <a:r>
              <a:rPr lang="en-US" altLang="zh-CN" dirty="0"/>
              <a:t>20</a:t>
            </a:r>
            <a:r>
              <a:rPr lang="zh-CN" altLang="en-US" dirty="0"/>
              <a:t>颗，两岁左右长齐。大概</a:t>
            </a:r>
            <a:r>
              <a:rPr lang="en-US" altLang="zh-CN" dirty="0"/>
              <a:t>6</a:t>
            </a:r>
            <a:r>
              <a:rPr lang="zh-CN" altLang="en-US" dirty="0"/>
              <a:t>岁左右，乳牙开始顺序脱落，长出恒牙，这个过程叫做“换牙”。恒牙要比乳牙多出</a:t>
            </a:r>
            <a:r>
              <a:rPr lang="en-US" altLang="zh-CN" dirty="0"/>
              <a:t>8—12</a:t>
            </a:r>
            <a:r>
              <a:rPr lang="zh-CN" altLang="en-US" dirty="0"/>
              <a:t>颗，新长出的恒牙上、下各为</a:t>
            </a:r>
            <a:r>
              <a:rPr lang="en-US" altLang="zh-CN" dirty="0"/>
              <a:t>14—16</a:t>
            </a:r>
            <a:r>
              <a:rPr lang="zh-CN" altLang="en-US" dirty="0"/>
              <a:t>颗，恒牙总数为</a:t>
            </a:r>
            <a:r>
              <a:rPr lang="en-US" altLang="zh-CN" dirty="0"/>
              <a:t>28—32</a:t>
            </a:r>
            <a:r>
              <a:rPr lang="zh-CN" altLang="en-US" dirty="0"/>
              <a:t>颗（有的人终身不长智齿）</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768" y="88189"/>
            <a:ext cx="1454896" cy="104211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915" y="1845594"/>
            <a:ext cx="5238750" cy="31908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75211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up)">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5247274" y="693639"/>
            <a:ext cx="1697450" cy="1697450"/>
          </a:xfrm>
          <a:prstGeom prst="ellipse">
            <a:avLst/>
          </a:prstGeom>
          <a:solidFill>
            <a:srgbClr val="3FC2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AF0687B-7E43-4B50-8635-60FE2023C17A}"/>
              </a:ext>
            </a:extLst>
          </p:cNvPr>
          <p:cNvSpPr txBox="1"/>
          <p:nvPr/>
        </p:nvSpPr>
        <p:spPr>
          <a:xfrm>
            <a:off x="1971458" y="2644170"/>
            <a:ext cx="8634095" cy="1569660"/>
          </a:xfrm>
          <a:prstGeom prst="rect">
            <a:avLst/>
          </a:prstGeom>
          <a:noFill/>
        </p:spPr>
        <p:txBody>
          <a:bodyPr wrap="none" rtlCol="0">
            <a:spAutoFit/>
          </a:bodyPr>
          <a:lstStyle/>
          <a:p>
            <a:pPr algn="ctr"/>
            <a:r>
              <a:rPr lang="zh-CN" altLang="en-US" sz="9600" b="1" dirty="0">
                <a:ln w="38100">
                  <a:noFill/>
                </a:ln>
                <a:solidFill>
                  <a:srgbClr val="3FC2B3"/>
                </a:solidFill>
                <a:latin typeface="腾祥孔淼卡通简" panose="01010104010101010101" pitchFamily="2" charset="-122"/>
                <a:ea typeface="腾祥孔淼卡通简" panose="01010104010101010101" pitchFamily="2" charset="-122"/>
                <a:cs typeface="经典趣体简" panose="02010609000101010101" pitchFamily="49" charset="-122"/>
              </a:rPr>
              <a:t>牙齿的常见疾病</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24625"/>
          <a:stretch/>
        </p:blipFill>
        <p:spPr>
          <a:xfrm>
            <a:off x="3727836" y="3429000"/>
            <a:ext cx="4736326" cy="3570010"/>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554" y1="22098" x2="33482" y2="39063"/>
                        <a14:foregroundMark x1="54688" y1="50000" x2="46652" y2="64732"/>
                      </a14:backgroundRemoval>
                    </a14:imgEffect>
                  </a14:imgLayer>
                </a14:imgProps>
              </a:ext>
              <a:ext uri="{28A0092B-C50C-407E-A947-70E740481C1C}">
                <a14:useLocalDpi xmlns:a14="http://schemas.microsoft.com/office/drawing/2010/main" val="0"/>
              </a:ext>
            </a:extLst>
          </a:blip>
          <a:stretch>
            <a:fillRect/>
          </a:stretch>
        </p:blipFill>
        <p:spPr>
          <a:xfrm>
            <a:off x="5164919" y="611283"/>
            <a:ext cx="1862161" cy="18621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610190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LIDE.GUIDESSETTING" val="{&quot;Id&quot;:&quot;GuidesStyle_Normal&quot;,&quot;Name&quot;:&quot;正常&quot;,&quot;HeaderHeight&quot;:15.0,&quot;FooterHeight&quot;:9.0,&quot;SideMargin&quot;:5.5,&quot;TopMargin&quot;:0.0,&quot;BottomMargin&quot;:0.0,&quot;IntervalMargin&quot;:1.5}"/>
</p:tagLst>
</file>

<file path=ppt/tags/tag2.xml><?xml version="1.0" encoding="utf-8"?>
<p:tagLst xmlns:a="http://schemas.openxmlformats.org/drawingml/2006/main" xmlns:r="http://schemas.openxmlformats.org/officeDocument/2006/relationships" xmlns:p="http://schemas.openxmlformats.org/presentationml/2006/main">
  <p:tag name="ISLIDE.VECTOR" val="36667db2-5e21-487b-90d2-d60f586e6ad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1362</Words>
  <Application>Microsoft Office PowerPoint</Application>
  <PresentationFormat>宽屏</PresentationFormat>
  <Paragraphs>127</Paragraphs>
  <Slides>24</Slides>
  <Notes>24</Notes>
  <HiddenSlides>0</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等线</vt:lpstr>
      <vt:lpstr>等线 Light</vt:lpstr>
      <vt:lpstr>腾祥孔淼卡通简</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左 威廉</dc:creator>
  <cp:lastModifiedBy>Windows 用户</cp:lastModifiedBy>
  <cp:revision>31</cp:revision>
  <dcterms:created xsi:type="dcterms:W3CDTF">2018-08-16T04:20:25Z</dcterms:created>
  <dcterms:modified xsi:type="dcterms:W3CDTF">2021-02-01T06:23:25Z</dcterms:modified>
</cp:coreProperties>
</file>