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sldIdLst>
    <p:sldId id="349" r:id="rId2"/>
    <p:sldId id="347" r:id="rId3"/>
    <p:sldId id="348" r:id="rId4"/>
    <p:sldId id="346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10" r:id="rId14"/>
    <p:sldId id="350" r:id="rId15"/>
    <p:sldId id="312" r:id="rId16"/>
    <p:sldId id="339" r:id="rId17"/>
    <p:sldId id="315" r:id="rId18"/>
    <p:sldId id="351" r:id="rId19"/>
    <p:sldId id="316" r:id="rId20"/>
    <p:sldId id="317" r:id="rId21"/>
    <p:sldId id="318" r:id="rId22"/>
    <p:sldId id="319" r:id="rId23"/>
    <p:sldId id="3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83"/>
    <a:srgbClr val="245A8C"/>
    <a:srgbClr val="2E75B6"/>
    <a:srgbClr val="6FA8DB"/>
    <a:srgbClr val="DEEBF7"/>
    <a:srgbClr val="000000"/>
    <a:srgbClr val="9CC3CC"/>
    <a:srgbClr val="CEE1F2"/>
    <a:srgbClr val="ECF3FA"/>
    <a:srgbClr val="A2B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2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0D51-7FE6-FE49-977A-E769A964ECC2}" type="datetimeFigureOut">
              <a:rPr kumimoji="1" lang="zh-CN" altLang="en-US" smtClean="0"/>
              <a:t>2021/2/1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03F8-B75B-7D4C-AB47-469C312819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65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03F8-B75B-7D4C-AB47-469C312819C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46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0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1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41289" y="391960"/>
            <a:ext cx="11558789" cy="6127726"/>
          </a:xfrm>
          <a:prstGeom prst="rect">
            <a:avLst/>
          </a:prstGeom>
          <a:noFill/>
          <a:ln w="44450"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21D491-C4C5-48F7-8AD2-6E750341158B}"/>
              </a:ext>
            </a:extLst>
          </p:cNvPr>
          <p:cNvSpPr/>
          <p:nvPr userDrawn="1"/>
        </p:nvSpPr>
        <p:spPr>
          <a:xfrm>
            <a:off x="4860716" y="176738"/>
            <a:ext cx="2692609" cy="532037"/>
          </a:xfrm>
          <a:prstGeom prst="rect">
            <a:avLst/>
          </a:prstGeom>
          <a:solidFill>
            <a:srgbClr val="003A83"/>
          </a:solidFill>
          <a:ln w="28575"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1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6" r:id="rId3"/>
    <p:sldLayoutId id="2147483688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/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94665"/>
            <a:ext cx="12192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6" t="7778" b="66014"/>
          <a:stretch/>
        </p:blipFill>
        <p:spPr>
          <a:xfrm>
            <a:off x="2622259" y="346244"/>
            <a:ext cx="6445541" cy="3807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/>
        </p:blipFill>
        <p:spPr>
          <a:xfrm>
            <a:off x="10584921" y="99130"/>
            <a:ext cx="1441753" cy="1727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10866" b="10708"/>
          <a:stretch/>
        </p:blipFill>
        <p:spPr>
          <a:xfrm>
            <a:off x="9135208" y="3197994"/>
            <a:ext cx="2989384" cy="315234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6477833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45A8C"/>
                </a:solidFill>
              </a:rPr>
              <a:t>通过爱牙日活动，广泛动员社会的力量，在群众中进行牙病预防牙齿的知识的普及教育，增强口腔健康观念和自我口腔保健的意识，建立口腔保健行为，从而提高全民族的口腔健康水平。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34794" y="4194998"/>
            <a:ext cx="48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111331" y="4870408"/>
            <a:ext cx="3841753" cy="381210"/>
            <a:chOff x="4407003" y="4762290"/>
            <a:chExt cx="3841753" cy="381210"/>
          </a:xfrm>
        </p:grpSpPr>
        <p:sp>
          <p:nvSpPr>
            <p:cNvPr id="22" name="圆角矩形 21"/>
            <p:cNvSpPr/>
            <p:nvPr/>
          </p:nvSpPr>
          <p:spPr>
            <a:xfrm>
              <a:off x="4407003" y="4762290"/>
              <a:ext cx="3841753" cy="374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1529" y="4774168"/>
              <a:ext cx="341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2E75B6"/>
                  </a:solidFill>
                </a:rPr>
                <a:t>口腔护理保健</a:t>
              </a:r>
              <a:r>
                <a:rPr lang="en-US" altLang="zh-CN" dirty="0">
                  <a:solidFill>
                    <a:srgbClr val="2E75B6"/>
                  </a:solidFill>
                </a:rPr>
                <a:t>PPT</a:t>
              </a:r>
              <a:r>
                <a:rPr lang="zh-CN" altLang="en-US" dirty="0">
                  <a:solidFill>
                    <a:srgbClr val="2E75B6"/>
                  </a:solidFill>
                </a:rPr>
                <a:t>模板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9378" r="37334" b="7104"/>
          <a:stretch/>
        </p:blipFill>
        <p:spPr>
          <a:xfrm rot="21314219">
            <a:off x="886971" y="4418873"/>
            <a:ext cx="3070761" cy="207439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r="59450" b="82037"/>
          <a:stretch/>
        </p:blipFill>
        <p:spPr>
          <a:xfrm>
            <a:off x="0" y="61671"/>
            <a:ext cx="1853770" cy="9778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8657" r="92894" b="70596"/>
          <a:stretch/>
        </p:blipFill>
        <p:spPr>
          <a:xfrm>
            <a:off x="11271738" y="1762856"/>
            <a:ext cx="527539" cy="808894"/>
          </a:xfrm>
          <a:prstGeom prst="rect">
            <a:avLst/>
          </a:prstGeom>
        </p:spPr>
      </p:pic>
      <p:pic>
        <p:nvPicPr>
          <p:cNvPr id="2" name="pd-5b7685928e45c9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6149" y="-707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 txBox="1">
            <a:spLocks/>
          </p:cNvSpPr>
          <p:nvPr/>
        </p:nvSpPr>
        <p:spPr>
          <a:xfrm>
            <a:off x="850461" y="2191399"/>
            <a:ext cx="2525281" cy="3551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刷牙方法有</a:t>
            </a:r>
            <a:r>
              <a:rPr lang="en-US" altLang="zh-CN" sz="1800" dirty="0">
                <a:cs typeface="+mn-ea"/>
                <a:sym typeface="+mn-lt"/>
              </a:rPr>
              <a:t>a</a:t>
            </a:r>
            <a:r>
              <a:rPr lang="zh-CN" altLang="en-US" sz="1800" dirty="0">
                <a:cs typeface="+mn-ea"/>
                <a:sym typeface="+mn-lt"/>
              </a:rPr>
              <a:t>很多，只要能够洁净牙齿，不损伤牙体和牙周组织就是正确的，我国提倡推广的刷牙法是上下刷。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842456" y="1452544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口腔卫生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9534" y="1254673"/>
            <a:ext cx="5419716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刷毛与牙齿长轴平行，紧贴牙面，毛尖指向牙龈。 </a:t>
            </a:r>
          </a:p>
        </p:txBody>
      </p:sp>
      <p:sp>
        <p:nvSpPr>
          <p:cNvPr id="19" name="矩形 18"/>
          <p:cNvSpPr/>
          <p:nvPr/>
        </p:nvSpPr>
        <p:spPr>
          <a:xfrm>
            <a:off x="7432314" y="2091483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扭转牙刷使刷毛与牙长轴成</a:t>
            </a:r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45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度。 </a:t>
            </a:r>
          </a:p>
        </p:txBody>
      </p:sp>
      <p:sp>
        <p:nvSpPr>
          <p:cNvPr id="20" name="矩形 19"/>
          <p:cNvSpPr/>
          <p:nvPr/>
        </p:nvSpPr>
        <p:spPr>
          <a:xfrm>
            <a:off x="7877199" y="3451124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作前后矩离平行颤动。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5747317" y="5022760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向牙合面或切缘方向，即上牙向下，下牙向上作 剔除刷动作。刷洗牙合面时，作前后拉动即可。</a:t>
            </a:r>
          </a:p>
        </p:txBody>
      </p:sp>
      <p:sp>
        <p:nvSpPr>
          <p:cNvPr id="26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4304" y="1695453"/>
            <a:ext cx="3575727" cy="3966709"/>
            <a:chOff x="3920450" y="1695453"/>
            <a:chExt cx="3575727" cy="3966709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3724959" y="1890944"/>
              <a:ext cx="3966709" cy="3575727"/>
              <a:chOff x="5581141" y="1809186"/>
              <a:chExt cx="4733799" cy="3943364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5581141" y="3152211"/>
                <a:ext cx="2076450" cy="2599149"/>
              </a:xfrm>
              <a:custGeom>
                <a:avLst/>
                <a:gdLst>
                  <a:gd name="connsiteX0" fmla="*/ 2066925 w 2076450"/>
                  <a:gd name="connsiteY0" fmla="*/ 2505075 h 2505075"/>
                  <a:gd name="connsiteX1" fmla="*/ 1724025 w 2076450"/>
                  <a:gd name="connsiteY1" fmla="*/ 2505075 h 2505075"/>
                  <a:gd name="connsiteX2" fmla="*/ 1724025 w 2076450"/>
                  <a:gd name="connsiteY2" fmla="*/ 1476375 h 2505075"/>
                  <a:gd name="connsiteX3" fmla="*/ 1266825 w 2076450"/>
                  <a:gd name="connsiteY3" fmla="*/ 1476375 h 2505075"/>
                  <a:gd name="connsiteX4" fmla="*/ 400050 w 2076450"/>
                  <a:gd name="connsiteY4" fmla="*/ 571500 h 2505075"/>
                  <a:gd name="connsiteX5" fmla="*/ 0 w 2076450"/>
                  <a:gd name="connsiteY5" fmla="*/ 571500 h 2505075"/>
                  <a:gd name="connsiteX6" fmla="*/ 571500 w 2076450"/>
                  <a:gd name="connsiteY6" fmla="*/ 0 h 2505075"/>
                  <a:gd name="connsiteX7" fmla="*/ 1114425 w 2076450"/>
                  <a:gd name="connsiteY7" fmla="*/ 542925 h 2505075"/>
                  <a:gd name="connsiteX8" fmla="*/ 752475 w 2076450"/>
                  <a:gd name="connsiteY8" fmla="*/ 542925 h 2505075"/>
                  <a:gd name="connsiteX9" fmla="*/ 1638300 w 2076450"/>
                  <a:gd name="connsiteY9" fmla="*/ 1104900 h 2505075"/>
                  <a:gd name="connsiteX10" fmla="*/ 2076450 w 2076450"/>
                  <a:gd name="connsiteY10" fmla="*/ 1428750 h 2505075"/>
                  <a:gd name="connsiteX11" fmla="*/ 2066925 w 2076450"/>
                  <a:gd name="connsiteY11" fmla="*/ 2505075 h 2505075"/>
                  <a:gd name="connsiteX0" fmla="*/ 2066925 w 2076450"/>
                  <a:gd name="connsiteY0" fmla="*/ 2505075 h 2547408"/>
                  <a:gd name="connsiteX1" fmla="*/ 1724025 w 2076450"/>
                  <a:gd name="connsiteY1" fmla="*/ 2505075 h 2547408"/>
                  <a:gd name="connsiteX2" fmla="*/ 1724025 w 2076450"/>
                  <a:gd name="connsiteY2" fmla="*/ 1476375 h 2547408"/>
                  <a:gd name="connsiteX3" fmla="*/ 1266825 w 2076450"/>
                  <a:gd name="connsiteY3" fmla="*/ 1476375 h 2547408"/>
                  <a:gd name="connsiteX4" fmla="*/ 400050 w 2076450"/>
                  <a:gd name="connsiteY4" fmla="*/ 571500 h 2547408"/>
                  <a:gd name="connsiteX5" fmla="*/ 0 w 2076450"/>
                  <a:gd name="connsiteY5" fmla="*/ 571500 h 2547408"/>
                  <a:gd name="connsiteX6" fmla="*/ 571500 w 2076450"/>
                  <a:gd name="connsiteY6" fmla="*/ 0 h 2547408"/>
                  <a:gd name="connsiteX7" fmla="*/ 1114425 w 2076450"/>
                  <a:gd name="connsiteY7" fmla="*/ 542925 h 2547408"/>
                  <a:gd name="connsiteX8" fmla="*/ 752475 w 2076450"/>
                  <a:gd name="connsiteY8" fmla="*/ 542925 h 2547408"/>
                  <a:gd name="connsiteX9" fmla="*/ 1638300 w 2076450"/>
                  <a:gd name="connsiteY9" fmla="*/ 1104900 h 2547408"/>
                  <a:gd name="connsiteX10" fmla="*/ 2076450 w 2076450"/>
                  <a:gd name="connsiteY10" fmla="*/ 1428750 h 2547408"/>
                  <a:gd name="connsiteX11" fmla="*/ 2066925 w 2076450"/>
                  <a:gd name="connsiteY11" fmla="*/ 2505075 h 2547408"/>
                  <a:gd name="connsiteX0" fmla="*/ 2066925 w 2076450"/>
                  <a:gd name="connsiteY0" fmla="*/ 2505075 h 2583817"/>
                  <a:gd name="connsiteX1" fmla="*/ 1724025 w 2076450"/>
                  <a:gd name="connsiteY1" fmla="*/ 2505075 h 2583817"/>
                  <a:gd name="connsiteX2" fmla="*/ 1724025 w 2076450"/>
                  <a:gd name="connsiteY2" fmla="*/ 1476375 h 2583817"/>
                  <a:gd name="connsiteX3" fmla="*/ 1266825 w 2076450"/>
                  <a:gd name="connsiteY3" fmla="*/ 1476375 h 2583817"/>
                  <a:gd name="connsiteX4" fmla="*/ 400050 w 2076450"/>
                  <a:gd name="connsiteY4" fmla="*/ 571500 h 2583817"/>
                  <a:gd name="connsiteX5" fmla="*/ 0 w 2076450"/>
                  <a:gd name="connsiteY5" fmla="*/ 571500 h 2583817"/>
                  <a:gd name="connsiteX6" fmla="*/ 571500 w 2076450"/>
                  <a:gd name="connsiteY6" fmla="*/ 0 h 2583817"/>
                  <a:gd name="connsiteX7" fmla="*/ 1114425 w 2076450"/>
                  <a:gd name="connsiteY7" fmla="*/ 542925 h 2583817"/>
                  <a:gd name="connsiteX8" fmla="*/ 752475 w 2076450"/>
                  <a:gd name="connsiteY8" fmla="*/ 542925 h 2583817"/>
                  <a:gd name="connsiteX9" fmla="*/ 1638300 w 2076450"/>
                  <a:gd name="connsiteY9" fmla="*/ 1104900 h 2583817"/>
                  <a:gd name="connsiteX10" fmla="*/ 2076450 w 2076450"/>
                  <a:gd name="connsiteY10" fmla="*/ 1428750 h 2583817"/>
                  <a:gd name="connsiteX11" fmla="*/ 2066925 w 2076450"/>
                  <a:gd name="connsiteY11" fmla="*/ 2505075 h 2583817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  <a:gd name="connsiteX0" fmla="*/ 2066925 w 2076450"/>
                  <a:gd name="connsiteY0" fmla="*/ 2505075 h 2599149"/>
                  <a:gd name="connsiteX1" fmla="*/ 1724025 w 2076450"/>
                  <a:gd name="connsiteY1" fmla="*/ 2505075 h 2599149"/>
                  <a:gd name="connsiteX2" fmla="*/ 1724025 w 2076450"/>
                  <a:gd name="connsiteY2" fmla="*/ 1476375 h 2599149"/>
                  <a:gd name="connsiteX3" fmla="*/ 1266825 w 2076450"/>
                  <a:gd name="connsiteY3" fmla="*/ 1476375 h 2599149"/>
                  <a:gd name="connsiteX4" fmla="*/ 400050 w 2076450"/>
                  <a:gd name="connsiteY4" fmla="*/ 571500 h 2599149"/>
                  <a:gd name="connsiteX5" fmla="*/ 0 w 2076450"/>
                  <a:gd name="connsiteY5" fmla="*/ 571500 h 2599149"/>
                  <a:gd name="connsiteX6" fmla="*/ 571500 w 2076450"/>
                  <a:gd name="connsiteY6" fmla="*/ 0 h 2599149"/>
                  <a:gd name="connsiteX7" fmla="*/ 1114425 w 2076450"/>
                  <a:gd name="connsiteY7" fmla="*/ 542925 h 2599149"/>
                  <a:gd name="connsiteX8" fmla="*/ 752475 w 2076450"/>
                  <a:gd name="connsiteY8" fmla="*/ 542925 h 2599149"/>
                  <a:gd name="connsiteX9" fmla="*/ 1638300 w 2076450"/>
                  <a:gd name="connsiteY9" fmla="*/ 1104900 h 2599149"/>
                  <a:gd name="connsiteX10" fmla="*/ 2076450 w 2076450"/>
                  <a:gd name="connsiteY10" fmla="*/ 1428750 h 2599149"/>
                  <a:gd name="connsiteX11" fmla="*/ 2066925 w 2076450"/>
                  <a:gd name="connsiteY11" fmla="*/ 2505075 h 259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450" h="2599149">
                    <a:moveTo>
                      <a:pt x="2066925" y="2505075"/>
                    </a:moveTo>
                    <a:cubicBezTo>
                      <a:pt x="2047875" y="2600325"/>
                      <a:pt x="1809750" y="2657475"/>
                      <a:pt x="1724025" y="2505075"/>
                    </a:cubicBezTo>
                    <a:lnTo>
                      <a:pt x="1724025" y="1476375"/>
                    </a:lnTo>
                    <a:lnTo>
                      <a:pt x="1266825" y="1476375"/>
                    </a:lnTo>
                    <a:cubicBezTo>
                      <a:pt x="873125" y="1489075"/>
                      <a:pt x="365125" y="1006475"/>
                      <a:pt x="400050" y="571500"/>
                    </a:cubicBezTo>
                    <a:lnTo>
                      <a:pt x="0" y="571500"/>
                    </a:lnTo>
                    <a:lnTo>
                      <a:pt x="571500" y="0"/>
                    </a:lnTo>
                    <a:lnTo>
                      <a:pt x="1114425" y="542925"/>
                    </a:lnTo>
                    <a:lnTo>
                      <a:pt x="752475" y="542925"/>
                    </a:lnTo>
                    <a:cubicBezTo>
                      <a:pt x="942975" y="1158875"/>
                      <a:pt x="1333500" y="1098550"/>
                      <a:pt x="1638300" y="1104900"/>
                    </a:cubicBezTo>
                    <a:cubicBezTo>
                      <a:pt x="1879600" y="1117600"/>
                      <a:pt x="2073275" y="1244600"/>
                      <a:pt x="2076450" y="1428750"/>
                    </a:cubicBezTo>
                    <a:lnTo>
                      <a:pt x="2066925" y="2505075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6282069" y="2104461"/>
                <a:ext cx="1724025" cy="3648089"/>
              </a:xfrm>
              <a:custGeom>
                <a:avLst/>
                <a:gdLst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" fmla="*/ 1362075 w 1724025"/>
                  <a:gd name="connsiteY0" fmla="*/ 3552825 h 3610028"/>
                  <a:gd name="connsiteX1" fmla="*/ 1362075 w 1724025"/>
                  <a:gd name="connsiteY1" fmla="*/ 1847850 h 3610028"/>
                  <a:gd name="connsiteX2" fmla="*/ 1238250 w 1724025"/>
                  <a:gd name="connsiteY2" fmla="*/ 1533525 h 3610028"/>
                  <a:gd name="connsiteX3" fmla="*/ 266700 w 1724025"/>
                  <a:gd name="connsiteY3" fmla="*/ 561975 h 3610028"/>
                  <a:gd name="connsiteX4" fmla="*/ 0 w 1724025"/>
                  <a:gd name="connsiteY4" fmla="*/ 828675 h 3610028"/>
                  <a:gd name="connsiteX5" fmla="*/ 0 w 1724025"/>
                  <a:gd name="connsiteY5" fmla="*/ 0 h 3610028"/>
                  <a:gd name="connsiteX6" fmla="*/ 809625 w 1724025"/>
                  <a:gd name="connsiteY6" fmla="*/ 0 h 3610028"/>
                  <a:gd name="connsiteX7" fmla="*/ 533400 w 1724025"/>
                  <a:gd name="connsiteY7" fmla="*/ 276225 h 3610028"/>
                  <a:gd name="connsiteX8" fmla="*/ 1381125 w 1724025"/>
                  <a:gd name="connsiteY8" fmla="*/ 1123950 h 3610028"/>
                  <a:gd name="connsiteX9" fmla="*/ 1724025 w 1724025"/>
                  <a:gd name="connsiteY9" fmla="*/ 1676400 h 3610028"/>
                  <a:gd name="connsiteX10" fmla="*/ 1724025 w 1724025"/>
                  <a:gd name="connsiteY10" fmla="*/ 3543300 h 3610028"/>
                  <a:gd name="connsiteX11" fmla="*/ 1362075 w 1724025"/>
                  <a:gd name="connsiteY11" fmla="*/ 3552825 h 3610028"/>
                  <a:gd name="connsiteX0" fmla="*/ 1362075 w 1724025"/>
                  <a:gd name="connsiteY0" fmla="*/ 3552825 h 3648089"/>
                  <a:gd name="connsiteX1" fmla="*/ 1362075 w 1724025"/>
                  <a:gd name="connsiteY1" fmla="*/ 1847850 h 3648089"/>
                  <a:gd name="connsiteX2" fmla="*/ 1238250 w 1724025"/>
                  <a:gd name="connsiteY2" fmla="*/ 1533525 h 3648089"/>
                  <a:gd name="connsiteX3" fmla="*/ 266700 w 1724025"/>
                  <a:gd name="connsiteY3" fmla="*/ 561975 h 3648089"/>
                  <a:gd name="connsiteX4" fmla="*/ 0 w 1724025"/>
                  <a:gd name="connsiteY4" fmla="*/ 828675 h 3648089"/>
                  <a:gd name="connsiteX5" fmla="*/ 0 w 1724025"/>
                  <a:gd name="connsiteY5" fmla="*/ 0 h 3648089"/>
                  <a:gd name="connsiteX6" fmla="*/ 809625 w 1724025"/>
                  <a:gd name="connsiteY6" fmla="*/ 0 h 3648089"/>
                  <a:gd name="connsiteX7" fmla="*/ 533400 w 1724025"/>
                  <a:gd name="connsiteY7" fmla="*/ 276225 h 3648089"/>
                  <a:gd name="connsiteX8" fmla="*/ 1381125 w 1724025"/>
                  <a:gd name="connsiteY8" fmla="*/ 1123950 h 3648089"/>
                  <a:gd name="connsiteX9" fmla="*/ 1724025 w 1724025"/>
                  <a:gd name="connsiteY9" fmla="*/ 1676400 h 3648089"/>
                  <a:gd name="connsiteX10" fmla="*/ 1724025 w 1724025"/>
                  <a:gd name="connsiteY10" fmla="*/ 3543300 h 3648089"/>
                  <a:gd name="connsiteX11" fmla="*/ 1362075 w 1724025"/>
                  <a:gd name="connsiteY11" fmla="*/ 3552825 h 36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4025" h="3648089">
                    <a:moveTo>
                      <a:pt x="1362075" y="3552825"/>
                    </a:moveTo>
                    <a:lnTo>
                      <a:pt x="1362075" y="1847850"/>
                    </a:lnTo>
                    <a:cubicBezTo>
                      <a:pt x="1358900" y="1743075"/>
                      <a:pt x="1327150" y="1628775"/>
                      <a:pt x="1238250" y="1533525"/>
                    </a:cubicBezTo>
                    <a:lnTo>
                      <a:pt x="266700" y="561975"/>
                    </a:lnTo>
                    <a:lnTo>
                      <a:pt x="0" y="828675"/>
                    </a:lnTo>
                    <a:lnTo>
                      <a:pt x="0" y="0"/>
                    </a:lnTo>
                    <a:lnTo>
                      <a:pt x="809625" y="0"/>
                    </a:lnTo>
                    <a:lnTo>
                      <a:pt x="533400" y="276225"/>
                    </a:lnTo>
                    <a:lnTo>
                      <a:pt x="1381125" y="1123950"/>
                    </a:lnTo>
                    <a:cubicBezTo>
                      <a:pt x="1524000" y="1289050"/>
                      <a:pt x="1724025" y="1530350"/>
                      <a:pt x="1724025" y="1676400"/>
                    </a:cubicBezTo>
                    <a:lnTo>
                      <a:pt x="1724025" y="3543300"/>
                    </a:lnTo>
                    <a:cubicBezTo>
                      <a:pt x="1717675" y="3689350"/>
                      <a:pt x="1368425" y="3673475"/>
                      <a:pt x="1362075" y="3552825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7645636" y="1809186"/>
                <a:ext cx="1114425" cy="3934177"/>
              </a:xfrm>
              <a:custGeom>
                <a:avLst/>
                <a:gdLst>
                  <a:gd name="connsiteX0" fmla="*/ 742950 w 1114425"/>
                  <a:gd name="connsiteY0" fmla="*/ 3838575 h 3838575"/>
                  <a:gd name="connsiteX1" fmla="*/ 742950 w 1114425"/>
                  <a:gd name="connsiteY1" fmla="*/ 552450 h 3838575"/>
                  <a:gd name="connsiteX2" fmla="*/ 1114425 w 1114425"/>
                  <a:gd name="connsiteY2" fmla="*/ 552450 h 3838575"/>
                  <a:gd name="connsiteX3" fmla="*/ 561975 w 1114425"/>
                  <a:gd name="connsiteY3" fmla="*/ 0 h 3838575"/>
                  <a:gd name="connsiteX4" fmla="*/ 0 w 1114425"/>
                  <a:gd name="connsiteY4" fmla="*/ 561975 h 3838575"/>
                  <a:gd name="connsiteX5" fmla="*/ 361950 w 1114425"/>
                  <a:gd name="connsiteY5" fmla="*/ 561975 h 3838575"/>
                  <a:gd name="connsiteX6" fmla="*/ 361950 w 1114425"/>
                  <a:gd name="connsiteY6" fmla="*/ 3829050 h 3838575"/>
                  <a:gd name="connsiteX7" fmla="*/ 742950 w 1114425"/>
                  <a:gd name="connsiteY7" fmla="*/ 3838575 h 3838575"/>
                  <a:gd name="connsiteX0" fmla="*/ 742950 w 1114425"/>
                  <a:gd name="connsiteY0" fmla="*/ 3838575 h 3898952"/>
                  <a:gd name="connsiteX1" fmla="*/ 742950 w 1114425"/>
                  <a:gd name="connsiteY1" fmla="*/ 552450 h 3898952"/>
                  <a:gd name="connsiteX2" fmla="*/ 1114425 w 1114425"/>
                  <a:gd name="connsiteY2" fmla="*/ 552450 h 3898952"/>
                  <a:gd name="connsiteX3" fmla="*/ 561975 w 1114425"/>
                  <a:gd name="connsiteY3" fmla="*/ 0 h 3898952"/>
                  <a:gd name="connsiteX4" fmla="*/ 0 w 1114425"/>
                  <a:gd name="connsiteY4" fmla="*/ 561975 h 3898952"/>
                  <a:gd name="connsiteX5" fmla="*/ 361950 w 1114425"/>
                  <a:gd name="connsiteY5" fmla="*/ 561975 h 3898952"/>
                  <a:gd name="connsiteX6" fmla="*/ 361950 w 1114425"/>
                  <a:gd name="connsiteY6" fmla="*/ 3829050 h 3898952"/>
                  <a:gd name="connsiteX7" fmla="*/ 742950 w 1114425"/>
                  <a:gd name="connsiteY7" fmla="*/ 3838575 h 3898952"/>
                  <a:gd name="connsiteX0" fmla="*/ 742950 w 1114425"/>
                  <a:gd name="connsiteY0" fmla="*/ 3838575 h 3934177"/>
                  <a:gd name="connsiteX1" fmla="*/ 742950 w 1114425"/>
                  <a:gd name="connsiteY1" fmla="*/ 552450 h 3934177"/>
                  <a:gd name="connsiteX2" fmla="*/ 1114425 w 1114425"/>
                  <a:gd name="connsiteY2" fmla="*/ 552450 h 3934177"/>
                  <a:gd name="connsiteX3" fmla="*/ 561975 w 1114425"/>
                  <a:gd name="connsiteY3" fmla="*/ 0 h 3934177"/>
                  <a:gd name="connsiteX4" fmla="*/ 0 w 1114425"/>
                  <a:gd name="connsiteY4" fmla="*/ 561975 h 3934177"/>
                  <a:gd name="connsiteX5" fmla="*/ 361950 w 1114425"/>
                  <a:gd name="connsiteY5" fmla="*/ 561975 h 3934177"/>
                  <a:gd name="connsiteX6" fmla="*/ 361950 w 1114425"/>
                  <a:gd name="connsiteY6" fmla="*/ 3829050 h 3934177"/>
                  <a:gd name="connsiteX7" fmla="*/ 742950 w 1114425"/>
                  <a:gd name="connsiteY7" fmla="*/ 3838575 h 393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425" h="3934177">
                    <a:moveTo>
                      <a:pt x="742950" y="3838575"/>
                    </a:moveTo>
                    <a:lnTo>
                      <a:pt x="742950" y="552450"/>
                    </a:lnTo>
                    <a:lnTo>
                      <a:pt x="1114425" y="552450"/>
                    </a:lnTo>
                    <a:lnTo>
                      <a:pt x="561975" y="0"/>
                    </a:lnTo>
                    <a:lnTo>
                      <a:pt x="0" y="561975"/>
                    </a:lnTo>
                    <a:lnTo>
                      <a:pt x="361950" y="561975"/>
                    </a:lnTo>
                    <a:lnTo>
                      <a:pt x="361950" y="3829050"/>
                    </a:lnTo>
                    <a:cubicBezTo>
                      <a:pt x="346075" y="3956050"/>
                      <a:pt x="739775" y="3978275"/>
                      <a:pt x="742950" y="3838575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8383538" y="3729677"/>
                <a:ext cx="1931402" cy="2002048"/>
              </a:xfrm>
              <a:custGeom>
                <a:avLst/>
                <a:gdLst>
                  <a:gd name="connsiteX0" fmla="*/ 351692 w 1914211"/>
                  <a:gd name="connsiteY0" fmla="*/ 1934308 h 1939332"/>
                  <a:gd name="connsiteX1" fmla="*/ 351692 w 1914211"/>
                  <a:gd name="connsiteY1" fmla="*/ 854110 h 1939332"/>
                  <a:gd name="connsiteX2" fmla="*/ 467248 w 1914211"/>
                  <a:gd name="connsiteY2" fmla="*/ 758651 h 1939332"/>
                  <a:gd name="connsiteX3" fmla="*/ 1351503 w 1914211"/>
                  <a:gd name="connsiteY3" fmla="*/ 758651 h 1939332"/>
                  <a:gd name="connsiteX4" fmla="*/ 1351503 w 1914211"/>
                  <a:gd name="connsiteY4" fmla="*/ 1130440 h 1939332"/>
                  <a:gd name="connsiteX5" fmla="*/ 1914211 w 1914211"/>
                  <a:gd name="connsiteY5" fmla="*/ 557684 h 1939332"/>
                  <a:gd name="connsiteX6" fmla="*/ 1356527 w 1914211"/>
                  <a:gd name="connsiteY6" fmla="*/ 0 h 1939332"/>
                  <a:gd name="connsiteX7" fmla="*/ 1356527 w 1914211"/>
                  <a:gd name="connsiteY7" fmla="*/ 371789 h 1939332"/>
                  <a:gd name="connsiteX8" fmla="*/ 437103 w 1914211"/>
                  <a:gd name="connsiteY8" fmla="*/ 371789 h 1939332"/>
                  <a:gd name="connsiteX9" fmla="*/ 0 w 1914211"/>
                  <a:gd name="connsiteY9" fmla="*/ 668216 h 1939332"/>
                  <a:gd name="connsiteX10" fmla="*/ 0 w 1914211"/>
                  <a:gd name="connsiteY10" fmla="*/ 1939332 h 1939332"/>
                  <a:gd name="connsiteX11" fmla="*/ 351692 w 1914211"/>
                  <a:gd name="connsiteY11" fmla="*/ 1934308 h 1939332"/>
                  <a:gd name="connsiteX0" fmla="*/ 351692 w 1914211"/>
                  <a:gd name="connsiteY0" fmla="*/ 1934308 h 1965043"/>
                  <a:gd name="connsiteX1" fmla="*/ 351692 w 1914211"/>
                  <a:gd name="connsiteY1" fmla="*/ 854110 h 1965043"/>
                  <a:gd name="connsiteX2" fmla="*/ 467248 w 1914211"/>
                  <a:gd name="connsiteY2" fmla="*/ 758651 h 1965043"/>
                  <a:gd name="connsiteX3" fmla="*/ 1351503 w 1914211"/>
                  <a:gd name="connsiteY3" fmla="*/ 758651 h 1965043"/>
                  <a:gd name="connsiteX4" fmla="*/ 1351503 w 1914211"/>
                  <a:gd name="connsiteY4" fmla="*/ 1130440 h 1965043"/>
                  <a:gd name="connsiteX5" fmla="*/ 1914211 w 1914211"/>
                  <a:gd name="connsiteY5" fmla="*/ 557684 h 1965043"/>
                  <a:gd name="connsiteX6" fmla="*/ 1356527 w 1914211"/>
                  <a:gd name="connsiteY6" fmla="*/ 0 h 1965043"/>
                  <a:gd name="connsiteX7" fmla="*/ 1356527 w 1914211"/>
                  <a:gd name="connsiteY7" fmla="*/ 371789 h 1965043"/>
                  <a:gd name="connsiteX8" fmla="*/ 437103 w 1914211"/>
                  <a:gd name="connsiteY8" fmla="*/ 371789 h 1965043"/>
                  <a:gd name="connsiteX9" fmla="*/ 0 w 1914211"/>
                  <a:gd name="connsiteY9" fmla="*/ 668216 h 1965043"/>
                  <a:gd name="connsiteX10" fmla="*/ 0 w 1914211"/>
                  <a:gd name="connsiteY10" fmla="*/ 1939332 h 1965043"/>
                  <a:gd name="connsiteX11" fmla="*/ 351692 w 1914211"/>
                  <a:gd name="connsiteY11" fmla="*/ 1934308 h 1965043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  <a:gd name="connsiteX0" fmla="*/ 351692 w 1914211"/>
                  <a:gd name="connsiteY0" fmla="*/ 1934308 h 2002048"/>
                  <a:gd name="connsiteX1" fmla="*/ 351692 w 1914211"/>
                  <a:gd name="connsiteY1" fmla="*/ 854110 h 2002048"/>
                  <a:gd name="connsiteX2" fmla="*/ 467248 w 1914211"/>
                  <a:gd name="connsiteY2" fmla="*/ 758651 h 2002048"/>
                  <a:gd name="connsiteX3" fmla="*/ 1351503 w 1914211"/>
                  <a:gd name="connsiteY3" fmla="*/ 758651 h 2002048"/>
                  <a:gd name="connsiteX4" fmla="*/ 1351503 w 1914211"/>
                  <a:gd name="connsiteY4" fmla="*/ 1130440 h 2002048"/>
                  <a:gd name="connsiteX5" fmla="*/ 1914211 w 1914211"/>
                  <a:gd name="connsiteY5" fmla="*/ 557684 h 2002048"/>
                  <a:gd name="connsiteX6" fmla="*/ 1356527 w 1914211"/>
                  <a:gd name="connsiteY6" fmla="*/ 0 h 2002048"/>
                  <a:gd name="connsiteX7" fmla="*/ 1356527 w 1914211"/>
                  <a:gd name="connsiteY7" fmla="*/ 371789 h 2002048"/>
                  <a:gd name="connsiteX8" fmla="*/ 437103 w 1914211"/>
                  <a:gd name="connsiteY8" fmla="*/ 371789 h 2002048"/>
                  <a:gd name="connsiteX9" fmla="*/ 0 w 1914211"/>
                  <a:gd name="connsiteY9" fmla="*/ 668216 h 2002048"/>
                  <a:gd name="connsiteX10" fmla="*/ 0 w 1914211"/>
                  <a:gd name="connsiteY10" fmla="*/ 1939332 h 2002048"/>
                  <a:gd name="connsiteX11" fmla="*/ 351692 w 1914211"/>
                  <a:gd name="connsiteY11" fmla="*/ 1934308 h 200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4211" h="2002048">
                    <a:moveTo>
                      <a:pt x="351692" y="1934308"/>
                    </a:moveTo>
                    <a:lnTo>
                      <a:pt x="351692" y="854110"/>
                    </a:lnTo>
                    <a:cubicBezTo>
                      <a:pt x="350017" y="792145"/>
                      <a:pt x="383511" y="760326"/>
                      <a:pt x="467248" y="758651"/>
                    </a:cubicBezTo>
                    <a:lnTo>
                      <a:pt x="1351503" y="758651"/>
                    </a:lnTo>
                    <a:lnTo>
                      <a:pt x="1351503" y="1130440"/>
                    </a:lnTo>
                    <a:lnTo>
                      <a:pt x="1914211" y="557684"/>
                    </a:lnTo>
                    <a:lnTo>
                      <a:pt x="1356527" y="0"/>
                    </a:lnTo>
                    <a:lnTo>
                      <a:pt x="1356527" y="371789"/>
                    </a:lnTo>
                    <a:lnTo>
                      <a:pt x="437103" y="371789"/>
                    </a:lnTo>
                    <a:cubicBezTo>
                      <a:pt x="216039" y="385187"/>
                      <a:pt x="0" y="544286"/>
                      <a:pt x="0" y="668216"/>
                    </a:cubicBezTo>
                    <a:lnTo>
                      <a:pt x="0" y="1939332"/>
                    </a:lnTo>
                    <a:cubicBezTo>
                      <a:pt x="6699" y="2043165"/>
                      <a:pt x="355041" y="2001297"/>
                      <a:pt x="351692" y="1934308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759153" y="1892172"/>
              <a:ext cx="454665" cy="50058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780938" y="2307333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941379" y="3665058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998279" y="5148096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build="p"/>
      <p:bldP spid="19" grpId="0" build="p"/>
      <p:bldP spid="20" grpId="0" build="p"/>
      <p:bldP spid="21" grpId="0" uiExpand="1" build="p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7821" y="1906403"/>
            <a:ext cx="482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刷牙时应该认真、仔细依次刷到颊面（外面）、舌面（内面）、合面（上面），并重复刷洗。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7821" y="3562833"/>
            <a:ext cx="482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一般要求早晚刷牙，饭后漱口，每次刷牙可不少于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分钟。最好每次饭后也刷。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7820" y="5191460"/>
            <a:ext cx="482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有人主张“三三三”制刷牙法，即每日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次，每次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分钟，刷洗三个牙面。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04319" y="1362623"/>
            <a:ext cx="1708031" cy="461665"/>
            <a:chOff x="703620" y="1444738"/>
            <a:chExt cx="1708031" cy="461665"/>
          </a:xfrm>
        </p:grpSpPr>
        <p:sp>
          <p:nvSpPr>
            <p:cNvPr id="34" name="矩形 33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刷牙态度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04319" y="3041404"/>
            <a:ext cx="1708031" cy="461665"/>
            <a:chOff x="703620" y="1444738"/>
            <a:chExt cx="1708031" cy="461665"/>
          </a:xfrm>
        </p:grpSpPr>
        <p:sp>
          <p:nvSpPr>
            <p:cNvPr id="36" name="矩形 35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刷牙次数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04319" y="4697835"/>
            <a:ext cx="1708031" cy="461665"/>
            <a:chOff x="703620" y="1444738"/>
            <a:chExt cx="1708031" cy="461665"/>
          </a:xfrm>
        </p:grpSpPr>
        <p:sp>
          <p:nvSpPr>
            <p:cNvPr id="39" name="矩形 38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刷牙方法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4" y="1099045"/>
            <a:ext cx="381053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68101" y="2864738"/>
            <a:ext cx="6209599" cy="3095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刷牙、牙间洁净（剔牙）、洁牙去除牙菌斑。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刷完牙后，可以适当用一些漱口水漱口。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牙膏可选用含氟牙膏。</a:t>
            </a:r>
            <a:r>
              <a:rPr lang="en-US" altLang="zh-CN" sz="1800" dirty="0">
                <a:cs typeface="+mn-ea"/>
                <a:sym typeface="+mn-lt"/>
              </a:rPr>
              <a:t>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6010989" y="2376479"/>
            <a:ext cx="4838184" cy="587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消除有关致龋因素改善口腔环境</a:t>
            </a:r>
            <a:r>
              <a:rPr lang="en-US" altLang="zh-CN" sz="2400" dirty="0">
                <a:cs typeface="+mn-ea"/>
                <a:sym typeface="+mn-lt"/>
              </a:rPr>
              <a:t>     </a:t>
            </a:r>
          </a:p>
        </p:txBody>
      </p:sp>
      <p:sp>
        <p:nvSpPr>
          <p:cNvPr id="6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59937" y="1768167"/>
            <a:ext cx="1708031" cy="461665"/>
            <a:chOff x="703620" y="1444738"/>
            <a:chExt cx="1708031" cy="461665"/>
          </a:xfrm>
        </p:grpSpPr>
        <p:sp>
          <p:nvSpPr>
            <p:cNvPr id="8" name="矩形 7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龋齿预防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0" y="1194660"/>
            <a:ext cx="4916821" cy="49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73966" y="3233361"/>
            <a:ext cx="4542646" cy="2247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要有良好的口腔卫生习惯。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作龈上和龈下洁治，去除牙结石。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调整咬合，消除创伤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和食物嵌塞。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后两项一般在专业的口腔诊室进行。</a:t>
            </a:r>
            <a:r>
              <a:rPr lang="en-US" altLang="zh-CN"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273966" y="261590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altLang="zh-CN" sz="2800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消除局部刺激因素</a:t>
            </a:r>
            <a:r>
              <a:rPr lang="en-US" altLang="zh-CN" sz="2800" dirty="0">
                <a:cs typeface="+mn-ea"/>
                <a:sym typeface="+mn-lt"/>
              </a:rPr>
              <a:t> </a:t>
            </a:r>
          </a:p>
        </p:txBody>
      </p:sp>
      <p:sp>
        <p:nvSpPr>
          <p:cNvPr id="6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73966" y="1948603"/>
            <a:ext cx="2214584" cy="461665"/>
            <a:chOff x="703620" y="1444738"/>
            <a:chExt cx="1708031" cy="461665"/>
          </a:xfrm>
        </p:grpSpPr>
        <p:sp>
          <p:nvSpPr>
            <p:cNvPr id="8" name="矩形 7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牙周病预防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540148"/>
            <a:ext cx="4699253" cy="27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/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94665"/>
            <a:ext cx="12192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/>
        </p:blipFill>
        <p:spPr>
          <a:xfrm>
            <a:off x="10584921" y="99130"/>
            <a:ext cx="1441753" cy="17270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6477833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45A8C"/>
                </a:solidFill>
              </a:rPr>
              <a:t>通过爱牙日活动，广泛动员社会的力量，在群众中进行牙病预防牙齿的知识的普及教育，增强口腔健康观念和自我口腔保健的意识，建立口腔保健行为，从而提高全民族的口腔健康水平。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61227" y="288979"/>
            <a:ext cx="4869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44750" y="2903421"/>
            <a:ext cx="3841753" cy="1483552"/>
            <a:chOff x="4407003" y="4762290"/>
            <a:chExt cx="3841753" cy="1483552"/>
          </a:xfrm>
        </p:grpSpPr>
        <p:sp>
          <p:nvSpPr>
            <p:cNvPr id="22" name="圆角矩形 21"/>
            <p:cNvSpPr/>
            <p:nvPr/>
          </p:nvSpPr>
          <p:spPr>
            <a:xfrm>
              <a:off x="4407003" y="4762290"/>
              <a:ext cx="3841753" cy="14835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1529" y="4774168"/>
              <a:ext cx="3414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2E75B6"/>
                  </a:solidFill>
                </a:rPr>
                <a:t>科学保护牙齿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r="59450" b="82037"/>
          <a:stretch/>
        </p:blipFill>
        <p:spPr>
          <a:xfrm>
            <a:off x="0" y="61671"/>
            <a:ext cx="1853770" cy="97783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81638" y="1770202"/>
            <a:ext cx="341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</a:rPr>
              <a:t>PART 02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3" y="595255"/>
            <a:ext cx="4615594" cy="6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14499" y="2916947"/>
            <a:ext cx="5029200" cy="4688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两侧或两侧牙齿交替进行</a:t>
            </a:r>
          </a:p>
        </p:txBody>
      </p:sp>
      <p:sp>
        <p:nvSpPr>
          <p:cNvPr id="10" name="矩形 9"/>
          <p:cNvSpPr/>
          <p:nvPr/>
        </p:nvSpPr>
        <p:spPr>
          <a:xfrm>
            <a:off x="1714499" y="2233417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正确咀嚼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3899" y="2227399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错误方式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803900" y="2856488"/>
            <a:ext cx="2916480" cy="42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cs typeface="+mn-ea"/>
                <a:sym typeface="+mn-lt"/>
              </a:rPr>
              <a:t>长期习惯用一侧吃东西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5199" y="4515020"/>
            <a:ext cx="6096000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使用侧的咀嚼肌发达，影响脸型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另一侧的牙齿会聚积食物软垢，形成牙结石</a:t>
            </a:r>
          </a:p>
        </p:txBody>
      </p:sp>
      <p:sp>
        <p:nvSpPr>
          <p:cNvPr id="15" name="矩形 14"/>
          <p:cNvSpPr/>
          <p:nvPr/>
        </p:nvSpPr>
        <p:spPr>
          <a:xfrm>
            <a:off x="3505199" y="4023108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影响结果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9" name="竖排文本占位符 2"/>
          <p:cNvSpPr txBox="1">
            <a:spLocks/>
          </p:cNvSpPr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sp>
        <p:nvSpPr>
          <p:cNvPr id="13" name="立方体 12">
            <a:extLst>
              <a:ext uri="{FF2B5EF4-FFF2-40B4-BE49-F238E27FC236}">
                <a16:creationId xmlns:a16="http://schemas.microsoft.com/office/drawing/2014/main" id="{45CC9F56-B526-4979-A3C4-FACC658FC428}"/>
              </a:ext>
            </a:extLst>
          </p:cNvPr>
          <p:cNvSpPr/>
          <p:nvPr/>
        </p:nvSpPr>
        <p:spPr>
          <a:xfrm>
            <a:off x="1035957" y="3632074"/>
            <a:ext cx="9535886" cy="368916"/>
          </a:xfrm>
          <a:prstGeom prst="cube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B684F9E-AB2C-424B-8404-1F6B53638659}"/>
              </a:ext>
            </a:extLst>
          </p:cNvPr>
          <p:cNvCxnSpPr/>
          <p:nvPr/>
        </p:nvCxnSpPr>
        <p:spPr>
          <a:xfrm flipV="1">
            <a:off x="1454862" y="2264857"/>
            <a:ext cx="0" cy="136401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7C72BAC-0148-4258-A8DE-A899B3506D00}"/>
              </a:ext>
            </a:extLst>
          </p:cNvPr>
          <p:cNvCxnSpPr/>
          <p:nvPr/>
        </p:nvCxnSpPr>
        <p:spPr>
          <a:xfrm>
            <a:off x="3050635" y="3997788"/>
            <a:ext cx="0" cy="140215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038CA71-B008-4003-86D5-1C5164215034}"/>
              </a:ext>
            </a:extLst>
          </p:cNvPr>
          <p:cNvCxnSpPr/>
          <p:nvPr/>
        </p:nvCxnSpPr>
        <p:spPr>
          <a:xfrm flipV="1">
            <a:off x="5359198" y="2264857"/>
            <a:ext cx="0" cy="136401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7"/>
          <a:stretch/>
        </p:blipFill>
        <p:spPr>
          <a:xfrm>
            <a:off x="8248858" y="1313645"/>
            <a:ext cx="3118143" cy="23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0" grpId="0" build="p"/>
      <p:bldP spid="11" grpId="0" build="p"/>
      <p:bldP spid="12" grpId="0" build="p"/>
      <p:bldP spid="3" grpId="0" build="p"/>
      <p:bldP spid="15" grpId="0" build="p"/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20928" y="1699318"/>
            <a:ext cx="2980809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b="1" dirty="0">
                <a:cs typeface="+mn-ea"/>
                <a:sym typeface="+mn-lt"/>
              </a:rPr>
              <a:t>食谱广营养好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15" name="竖排文本占位符 2"/>
          <p:cNvSpPr txBox="1">
            <a:spLocks/>
          </p:cNvSpPr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1562" y="1809647"/>
            <a:ext cx="1217581" cy="1209054"/>
            <a:chOff x="3052850" y="1508317"/>
            <a:chExt cx="1217581" cy="1209054"/>
          </a:xfrm>
        </p:grpSpPr>
        <p:sp>
          <p:nvSpPr>
            <p:cNvPr id="17" name="圆: 空心 8">
              <a:extLst>
                <a:ext uri="{FF2B5EF4-FFF2-40B4-BE49-F238E27FC236}">
                  <a16:creationId xmlns:a16="http://schemas.microsoft.com/office/drawing/2014/main" id="{767005A5-99F9-4D7B-B6C6-F1886009D4CB}"/>
                </a:ext>
              </a:extLst>
            </p:cNvPr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83582" y="1745693"/>
              <a:ext cx="1156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400" dirty="0">
                  <a:cs typeface="+mn-ea"/>
                  <a:sym typeface="+mn-lt"/>
                </a:rPr>
                <a:t>多样化饮食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58670" y="1778791"/>
            <a:ext cx="1217581" cy="1209054"/>
            <a:chOff x="3052850" y="1508317"/>
            <a:chExt cx="1217581" cy="1209054"/>
          </a:xfrm>
        </p:grpSpPr>
        <p:sp>
          <p:nvSpPr>
            <p:cNvPr id="31" name="圆: 空心 8">
              <a:extLst>
                <a:ext uri="{FF2B5EF4-FFF2-40B4-BE49-F238E27FC236}">
                  <a16:creationId xmlns:a16="http://schemas.microsoft.com/office/drawing/2014/main" id="{767005A5-99F9-4D7B-B6C6-F1886009D4CB}"/>
                </a:ext>
              </a:extLst>
            </p:cNvPr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083582" y="1911210"/>
              <a:ext cx="1156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不偏食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95778" y="1774061"/>
            <a:ext cx="1217581" cy="1209054"/>
            <a:chOff x="3052850" y="1508317"/>
            <a:chExt cx="1217581" cy="1209054"/>
          </a:xfrm>
        </p:grpSpPr>
        <p:sp>
          <p:nvSpPr>
            <p:cNvPr id="34" name="圆: 空心 8">
              <a:extLst>
                <a:ext uri="{FF2B5EF4-FFF2-40B4-BE49-F238E27FC236}">
                  <a16:creationId xmlns:a16="http://schemas.microsoft.com/office/drawing/2014/main" id="{767005A5-99F9-4D7B-B6C6-F1886009D4CB}"/>
                </a:ext>
              </a:extLst>
            </p:cNvPr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083582" y="1745693"/>
              <a:ext cx="1156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多粗粮食物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35086" y="3817865"/>
            <a:ext cx="1217581" cy="1209054"/>
            <a:chOff x="3052850" y="1508317"/>
            <a:chExt cx="1217581" cy="1209054"/>
          </a:xfrm>
        </p:grpSpPr>
        <p:sp>
          <p:nvSpPr>
            <p:cNvPr id="37" name="圆: 空心 8">
              <a:extLst>
                <a:ext uri="{FF2B5EF4-FFF2-40B4-BE49-F238E27FC236}">
                  <a16:creationId xmlns:a16="http://schemas.microsoft.com/office/drawing/2014/main" id="{767005A5-99F9-4D7B-B6C6-F1886009D4CB}"/>
                </a:ext>
              </a:extLst>
            </p:cNvPr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083582" y="1667315"/>
              <a:ext cx="1156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多食硬纤维食物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76251" y="3866212"/>
            <a:ext cx="1217581" cy="1209054"/>
            <a:chOff x="3052850" y="1508317"/>
            <a:chExt cx="1217581" cy="1209054"/>
          </a:xfrm>
        </p:grpSpPr>
        <p:sp>
          <p:nvSpPr>
            <p:cNvPr id="40" name="圆: 空心 8">
              <a:extLst>
                <a:ext uri="{FF2B5EF4-FFF2-40B4-BE49-F238E27FC236}">
                  <a16:creationId xmlns:a16="http://schemas.microsoft.com/office/drawing/2014/main" id="{767005A5-99F9-4D7B-B6C6-F1886009D4CB}"/>
                </a:ext>
              </a:extLst>
            </p:cNvPr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083582" y="1654252"/>
              <a:ext cx="1156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适量食用硬度食物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14830" b="2700"/>
          <a:stretch/>
        </p:blipFill>
        <p:spPr>
          <a:xfrm>
            <a:off x="1149530" y="2664821"/>
            <a:ext cx="2952207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2942" y="2299077"/>
            <a:ext cx="5169481" cy="34483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不要用牙齿启瓶盖等坚硬物品，防止牙齿损伤。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不慎将牙齿损伤折断，应及时保护好损伤牙到口腔诊室进行就诊。</a:t>
            </a:r>
          </a:p>
        </p:txBody>
      </p:sp>
      <p:sp>
        <p:nvSpPr>
          <p:cNvPr id="9" name="竖排文本占位符 2"/>
          <p:cNvSpPr txBox="1">
            <a:spLocks/>
          </p:cNvSpPr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91368" y="1706872"/>
            <a:ext cx="1708031" cy="461665"/>
            <a:chOff x="703620" y="1444738"/>
            <a:chExt cx="1708031" cy="461665"/>
          </a:xfrm>
        </p:grpSpPr>
        <p:sp>
          <p:nvSpPr>
            <p:cNvPr id="16" name="矩形 15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防止外伤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50" y="1532948"/>
            <a:ext cx="3296962" cy="42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/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94665"/>
            <a:ext cx="12192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/>
        </p:blipFill>
        <p:spPr>
          <a:xfrm>
            <a:off x="10584921" y="99130"/>
            <a:ext cx="1441753" cy="17270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6477833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45A8C"/>
                </a:solidFill>
              </a:rPr>
              <a:t>通过爱牙日活动，广泛动员社会的力量，在群众中进行牙病预防牙齿的知识的普及教育，增强口腔健康观念和自我口腔保健的意识，建立口腔保健行为，从而提高全民族的口腔健康水平。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61227" y="288979"/>
            <a:ext cx="4869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44750" y="2903421"/>
            <a:ext cx="3841753" cy="1483552"/>
            <a:chOff x="4407003" y="4762290"/>
            <a:chExt cx="3841753" cy="1483552"/>
          </a:xfrm>
        </p:grpSpPr>
        <p:sp>
          <p:nvSpPr>
            <p:cNvPr id="22" name="圆角矩形 21"/>
            <p:cNvSpPr/>
            <p:nvPr/>
          </p:nvSpPr>
          <p:spPr>
            <a:xfrm>
              <a:off x="4407003" y="4762290"/>
              <a:ext cx="3841753" cy="14835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1529" y="4774168"/>
              <a:ext cx="3414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2E75B6"/>
                  </a:solidFill>
                </a:rPr>
                <a:t>口臭病症的预防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r="59450" b="82037"/>
          <a:stretch/>
        </p:blipFill>
        <p:spPr>
          <a:xfrm>
            <a:off x="0" y="61671"/>
            <a:ext cx="1853770" cy="97783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81638" y="1770202"/>
            <a:ext cx="341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</a:rPr>
              <a:t>PART 03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3" y="595255"/>
            <a:ext cx="4615594" cy="6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12743" y="2316557"/>
            <a:ext cx="6621490" cy="9028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医学界认为，口臭的产生源于人体的各种急慢性疾病，它本身虽不是病，却是一种病征。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竖排文本占位符 2"/>
          <p:cNvSpPr txBox="1">
            <a:spLocks/>
          </p:cNvSpPr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51041" y="4095858"/>
            <a:ext cx="7727594" cy="1341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一般人认为</a:t>
            </a:r>
            <a:r>
              <a:rPr lang="en-US" altLang="zh-CN" sz="1800" dirty="0">
                <a:cs typeface="+mn-ea"/>
                <a:sym typeface="+mn-lt"/>
              </a:rPr>
              <a:t>:  </a:t>
            </a:r>
            <a:r>
              <a:rPr lang="zh-CN" altLang="en-US" sz="1800" dirty="0">
                <a:cs typeface="+mn-ea"/>
                <a:sym typeface="+mn-lt"/>
              </a:rPr>
              <a:t>口臭是由于口腔不卫生引起的，为了消除口臭每天增加刷牙次数，嚼食口香糖、用漱口药水漱口等，但这些办法都是暂时的，不能从根本上解决问题。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51623" y="1323369"/>
            <a:ext cx="2656114" cy="461665"/>
            <a:chOff x="741337" y="1455277"/>
            <a:chExt cx="1708031" cy="461665"/>
          </a:xfrm>
        </p:grpSpPr>
        <p:sp>
          <p:nvSpPr>
            <p:cNvPr id="21" name="矩形 20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1337" y="1455277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什么是口臭？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34957" y="2082103"/>
            <a:ext cx="1509717" cy="1337421"/>
            <a:chOff x="1234957" y="2082103"/>
            <a:chExt cx="1509717" cy="1337421"/>
          </a:xfrm>
        </p:grpSpPr>
        <p:sp>
          <p:nvSpPr>
            <p:cNvPr id="14" name="任意多边形: 形状 53">
              <a:extLst>
                <a:ext uri="{FF2B5EF4-FFF2-40B4-BE49-F238E27FC236}">
                  <a16:creationId xmlns:a16="http://schemas.microsoft.com/office/drawing/2014/main" id="{E7E320A2-3FF7-4222-9A96-D6075E807DCF}"/>
                </a:ext>
              </a:extLst>
            </p:cNvPr>
            <p:cNvSpPr/>
            <p:nvPr/>
          </p:nvSpPr>
          <p:spPr>
            <a:xfrm>
              <a:off x="1234957" y="2082103"/>
              <a:ext cx="1509717" cy="1337421"/>
            </a:xfrm>
            <a:custGeom>
              <a:avLst/>
              <a:gdLst>
                <a:gd name="connsiteX0" fmla="*/ 1158876 w 2315870"/>
                <a:gd name="connsiteY0" fmla="*/ 0 h 2051572"/>
                <a:gd name="connsiteX1" fmla="*/ 1305832 w 2315870"/>
                <a:gd name="connsiteY1" fmla="*/ 60871 h 2051572"/>
                <a:gd name="connsiteX2" fmla="*/ 1314795 w 2315870"/>
                <a:gd name="connsiteY2" fmla="*/ 74165 h 2051572"/>
                <a:gd name="connsiteX3" fmla="*/ 1356096 w 2315870"/>
                <a:gd name="connsiteY3" fmla="*/ 145373 h 2051572"/>
                <a:gd name="connsiteX4" fmla="*/ 2287922 w 2315870"/>
                <a:gd name="connsiteY4" fmla="*/ 1751970 h 2051572"/>
                <a:gd name="connsiteX5" fmla="*/ 2301407 w 2315870"/>
                <a:gd name="connsiteY5" fmla="*/ 1775221 h 2051572"/>
                <a:gd name="connsiteX6" fmla="*/ 2311648 w 2315870"/>
                <a:gd name="connsiteY6" fmla="*/ 1808211 h 2051572"/>
                <a:gd name="connsiteX7" fmla="*/ 2315870 w 2315870"/>
                <a:gd name="connsiteY7" fmla="*/ 1850095 h 2051572"/>
                <a:gd name="connsiteX8" fmla="*/ 2188939 w 2315870"/>
                <a:gd name="connsiteY8" fmla="*/ 2041590 h 2051572"/>
                <a:gd name="connsiteX9" fmla="*/ 2156782 w 2315870"/>
                <a:gd name="connsiteY9" fmla="*/ 2051572 h 2051572"/>
                <a:gd name="connsiteX10" fmla="*/ 2059304 w 2315870"/>
                <a:gd name="connsiteY10" fmla="*/ 2051572 h 2051572"/>
                <a:gd name="connsiteX11" fmla="*/ 256566 w 2315870"/>
                <a:gd name="connsiteY11" fmla="*/ 2051572 h 2051572"/>
                <a:gd name="connsiteX12" fmla="*/ 159087 w 2315870"/>
                <a:gd name="connsiteY12" fmla="*/ 2051572 h 2051572"/>
                <a:gd name="connsiteX13" fmla="*/ 126931 w 2315870"/>
                <a:gd name="connsiteY13" fmla="*/ 2041590 h 2051572"/>
                <a:gd name="connsiteX14" fmla="*/ 0 w 2315870"/>
                <a:gd name="connsiteY14" fmla="*/ 1850095 h 2051572"/>
                <a:gd name="connsiteX15" fmla="*/ 4222 w 2315870"/>
                <a:gd name="connsiteY15" fmla="*/ 1808211 h 2051572"/>
                <a:gd name="connsiteX16" fmla="*/ 12295 w 2315870"/>
                <a:gd name="connsiteY16" fmla="*/ 1782202 h 2051572"/>
                <a:gd name="connsiteX17" fmla="*/ 41415 w 2315870"/>
                <a:gd name="connsiteY17" fmla="*/ 1731996 h 2051572"/>
                <a:gd name="connsiteX18" fmla="*/ 961656 w 2315870"/>
                <a:gd name="connsiteY18" fmla="*/ 145373 h 2051572"/>
                <a:gd name="connsiteX19" fmla="*/ 1002957 w 2315870"/>
                <a:gd name="connsiteY19" fmla="*/ 74165 h 2051572"/>
                <a:gd name="connsiteX20" fmla="*/ 1011920 w 2315870"/>
                <a:gd name="connsiteY20" fmla="*/ 60871 h 2051572"/>
                <a:gd name="connsiteX21" fmla="*/ 1158876 w 2315870"/>
                <a:gd name="connsiteY21" fmla="*/ 0 h 20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0" h="2051572">
                  <a:moveTo>
                    <a:pt x="1158876" y="0"/>
                  </a:moveTo>
                  <a:cubicBezTo>
                    <a:pt x="1216266" y="0"/>
                    <a:pt x="1268223" y="23262"/>
                    <a:pt x="1305832" y="60871"/>
                  </a:cubicBezTo>
                  <a:lnTo>
                    <a:pt x="1314795" y="74165"/>
                  </a:lnTo>
                  <a:lnTo>
                    <a:pt x="1356096" y="145373"/>
                  </a:lnTo>
                  <a:lnTo>
                    <a:pt x="2287922" y="1751970"/>
                  </a:lnTo>
                  <a:lnTo>
                    <a:pt x="2301407" y="1775221"/>
                  </a:lnTo>
                  <a:lnTo>
                    <a:pt x="2311648" y="1808211"/>
                  </a:lnTo>
                  <a:cubicBezTo>
                    <a:pt x="2314416" y="1821740"/>
                    <a:pt x="2315870" y="1835748"/>
                    <a:pt x="2315870" y="1850095"/>
                  </a:cubicBezTo>
                  <a:cubicBezTo>
                    <a:pt x="2315870" y="1936180"/>
                    <a:pt x="2263531" y="2010040"/>
                    <a:pt x="2188939" y="2041590"/>
                  </a:cubicBezTo>
                  <a:lnTo>
                    <a:pt x="2156782" y="2051572"/>
                  </a:lnTo>
                  <a:lnTo>
                    <a:pt x="2059304" y="2051572"/>
                  </a:lnTo>
                  <a:lnTo>
                    <a:pt x="256566" y="2051572"/>
                  </a:lnTo>
                  <a:lnTo>
                    <a:pt x="159087" y="2051572"/>
                  </a:lnTo>
                  <a:lnTo>
                    <a:pt x="126931" y="2041590"/>
                  </a:lnTo>
                  <a:cubicBezTo>
                    <a:pt x="52339" y="2010040"/>
                    <a:pt x="0" y="1936180"/>
                    <a:pt x="0" y="1850095"/>
                  </a:cubicBezTo>
                  <a:cubicBezTo>
                    <a:pt x="0" y="1835748"/>
                    <a:pt x="1454" y="1821740"/>
                    <a:pt x="4222" y="1808211"/>
                  </a:cubicBezTo>
                  <a:lnTo>
                    <a:pt x="12295" y="1782202"/>
                  </a:lnTo>
                  <a:lnTo>
                    <a:pt x="41415" y="1731996"/>
                  </a:lnTo>
                  <a:lnTo>
                    <a:pt x="961656" y="145373"/>
                  </a:lnTo>
                  <a:lnTo>
                    <a:pt x="1002957" y="74165"/>
                  </a:lnTo>
                  <a:lnTo>
                    <a:pt x="1011920" y="60871"/>
                  </a:lnTo>
                  <a:cubicBezTo>
                    <a:pt x="1049529" y="23262"/>
                    <a:pt x="1101486" y="0"/>
                    <a:pt x="1158876" y="0"/>
                  </a:cubicBezTo>
                  <a:close/>
                </a:path>
              </a:pathLst>
            </a:custGeom>
            <a:noFill/>
            <a:ln w="19050">
              <a:solidFill>
                <a:srgbClr val="003A83"/>
              </a:solidFill>
            </a:ln>
            <a:effectLst>
              <a:outerShdw blurRad="63500" sx="102000" sy="102000" algn="ctr" rotWithShape="0">
                <a:srgbClr val="CD904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62" y="2222389"/>
              <a:ext cx="899162" cy="109118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9634233" y="3869761"/>
            <a:ext cx="1509717" cy="1590439"/>
            <a:chOff x="9634233" y="3869761"/>
            <a:chExt cx="1509717" cy="1590439"/>
          </a:xfrm>
        </p:grpSpPr>
        <p:sp>
          <p:nvSpPr>
            <p:cNvPr id="17" name="任意多边形: 形状 54">
              <a:extLst>
                <a:ext uri="{FF2B5EF4-FFF2-40B4-BE49-F238E27FC236}">
                  <a16:creationId xmlns:a16="http://schemas.microsoft.com/office/drawing/2014/main" id="{BDCA2E77-B148-4FC1-9057-3E13D3B56754}"/>
                </a:ext>
              </a:extLst>
            </p:cNvPr>
            <p:cNvSpPr/>
            <p:nvPr/>
          </p:nvSpPr>
          <p:spPr>
            <a:xfrm rot="10800000">
              <a:off x="9634233" y="4122779"/>
              <a:ext cx="1509717" cy="1337421"/>
            </a:xfrm>
            <a:custGeom>
              <a:avLst/>
              <a:gdLst>
                <a:gd name="connsiteX0" fmla="*/ 1158876 w 2315870"/>
                <a:gd name="connsiteY0" fmla="*/ 0 h 2051572"/>
                <a:gd name="connsiteX1" fmla="*/ 1305832 w 2315870"/>
                <a:gd name="connsiteY1" fmla="*/ 60871 h 2051572"/>
                <a:gd name="connsiteX2" fmla="*/ 1314795 w 2315870"/>
                <a:gd name="connsiteY2" fmla="*/ 74165 h 2051572"/>
                <a:gd name="connsiteX3" fmla="*/ 1356096 w 2315870"/>
                <a:gd name="connsiteY3" fmla="*/ 145373 h 2051572"/>
                <a:gd name="connsiteX4" fmla="*/ 2287922 w 2315870"/>
                <a:gd name="connsiteY4" fmla="*/ 1751970 h 2051572"/>
                <a:gd name="connsiteX5" fmla="*/ 2301407 w 2315870"/>
                <a:gd name="connsiteY5" fmla="*/ 1775221 h 2051572"/>
                <a:gd name="connsiteX6" fmla="*/ 2311648 w 2315870"/>
                <a:gd name="connsiteY6" fmla="*/ 1808211 h 2051572"/>
                <a:gd name="connsiteX7" fmla="*/ 2315870 w 2315870"/>
                <a:gd name="connsiteY7" fmla="*/ 1850095 h 2051572"/>
                <a:gd name="connsiteX8" fmla="*/ 2188939 w 2315870"/>
                <a:gd name="connsiteY8" fmla="*/ 2041590 h 2051572"/>
                <a:gd name="connsiteX9" fmla="*/ 2156782 w 2315870"/>
                <a:gd name="connsiteY9" fmla="*/ 2051572 h 2051572"/>
                <a:gd name="connsiteX10" fmla="*/ 2059304 w 2315870"/>
                <a:gd name="connsiteY10" fmla="*/ 2051572 h 2051572"/>
                <a:gd name="connsiteX11" fmla="*/ 256566 w 2315870"/>
                <a:gd name="connsiteY11" fmla="*/ 2051572 h 2051572"/>
                <a:gd name="connsiteX12" fmla="*/ 159087 w 2315870"/>
                <a:gd name="connsiteY12" fmla="*/ 2051572 h 2051572"/>
                <a:gd name="connsiteX13" fmla="*/ 126931 w 2315870"/>
                <a:gd name="connsiteY13" fmla="*/ 2041590 h 2051572"/>
                <a:gd name="connsiteX14" fmla="*/ 0 w 2315870"/>
                <a:gd name="connsiteY14" fmla="*/ 1850095 h 2051572"/>
                <a:gd name="connsiteX15" fmla="*/ 4222 w 2315870"/>
                <a:gd name="connsiteY15" fmla="*/ 1808211 h 2051572"/>
                <a:gd name="connsiteX16" fmla="*/ 12295 w 2315870"/>
                <a:gd name="connsiteY16" fmla="*/ 1782202 h 2051572"/>
                <a:gd name="connsiteX17" fmla="*/ 41415 w 2315870"/>
                <a:gd name="connsiteY17" fmla="*/ 1731996 h 2051572"/>
                <a:gd name="connsiteX18" fmla="*/ 961656 w 2315870"/>
                <a:gd name="connsiteY18" fmla="*/ 145373 h 2051572"/>
                <a:gd name="connsiteX19" fmla="*/ 1002957 w 2315870"/>
                <a:gd name="connsiteY19" fmla="*/ 74165 h 2051572"/>
                <a:gd name="connsiteX20" fmla="*/ 1011920 w 2315870"/>
                <a:gd name="connsiteY20" fmla="*/ 60871 h 2051572"/>
                <a:gd name="connsiteX21" fmla="*/ 1158876 w 2315870"/>
                <a:gd name="connsiteY21" fmla="*/ 0 h 20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0" h="2051572">
                  <a:moveTo>
                    <a:pt x="1158876" y="0"/>
                  </a:moveTo>
                  <a:cubicBezTo>
                    <a:pt x="1216266" y="0"/>
                    <a:pt x="1268223" y="23262"/>
                    <a:pt x="1305832" y="60871"/>
                  </a:cubicBezTo>
                  <a:lnTo>
                    <a:pt x="1314795" y="74165"/>
                  </a:lnTo>
                  <a:lnTo>
                    <a:pt x="1356096" y="145373"/>
                  </a:lnTo>
                  <a:lnTo>
                    <a:pt x="2287922" y="1751970"/>
                  </a:lnTo>
                  <a:lnTo>
                    <a:pt x="2301407" y="1775221"/>
                  </a:lnTo>
                  <a:lnTo>
                    <a:pt x="2311648" y="1808211"/>
                  </a:lnTo>
                  <a:cubicBezTo>
                    <a:pt x="2314416" y="1821740"/>
                    <a:pt x="2315870" y="1835748"/>
                    <a:pt x="2315870" y="1850095"/>
                  </a:cubicBezTo>
                  <a:cubicBezTo>
                    <a:pt x="2315870" y="1936180"/>
                    <a:pt x="2263531" y="2010040"/>
                    <a:pt x="2188939" y="2041590"/>
                  </a:cubicBezTo>
                  <a:lnTo>
                    <a:pt x="2156782" y="2051572"/>
                  </a:lnTo>
                  <a:lnTo>
                    <a:pt x="2059304" y="2051572"/>
                  </a:lnTo>
                  <a:lnTo>
                    <a:pt x="256566" y="2051572"/>
                  </a:lnTo>
                  <a:lnTo>
                    <a:pt x="159087" y="2051572"/>
                  </a:lnTo>
                  <a:lnTo>
                    <a:pt x="126931" y="2041590"/>
                  </a:lnTo>
                  <a:cubicBezTo>
                    <a:pt x="52339" y="2010040"/>
                    <a:pt x="0" y="1936180"/>
                    <a:pt x="0" y="1850095"/>
                  </a:cubicBezTo>
                  <a:cubicBezTo>
                    <a:pt x="0" y="1835748"/>
                    <a:pt x="1454" y="1821740"/>
                    <a:pt x="4222" y="1808211"/>
                  </a:cubicBezTo>
                  <a:lnTo>
                    <a:pt x="12295" y="1782202"/>
                  </a:lnTo>
                  <a:lnTo>
                    <a:pt x="41415" y="1731996"/>
                  </a:lnTo>
                  <a:lnTo>
                    <a:pt x="961656" y="145373"/>
                  </a:lnTo>
                  <a:lnTo>
                    <a:pt x="1002957" y="74165"/>
                  </a:lnTo>
                  <a:lnTo>
                    <a:pt x="1011920" y="60871"/>
                  </a:lnTo>
                  <a:cubicBezTo>
                    <a:pt x="1049529" y="23262"/>
                    <a:pt x="1101486" y="0"/>
                    <a:pt x="1158876" y="0"/>
                  </a:cubicBezTo>
                  <a:close/>
                </a:path>
              </a:pathLst>
            </a:custGeom>
            <a:noFill/>
            <a:ln w="19050">
              <a:solidFill>
                <a:srgbClr val="003A83"/>
              </a:solidFill>
            </a:ln>
            <a:effectLst>
              <a:outerShdw blurRad="63500" sx="102000" sy="102000" algn="ctr" rotWithShape="0">
                <a:srgbClr val="CD904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3791" y="3869761"/>
              <a:ext cx="899162" cy="109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9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11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1289" y="391960"/>
            <a:ext cx="11558789" cy="6127726"/>
            <a:chOff x="341289" y="321622"/>
            <a:chExt cx="11558789" cy="6127726"/>
          </a:xfrm>
        </p:grpSpPr>
        <p:sp>
          <p:nvSpPr>
            <p:cNvPr id="5" name="矩形 4"/>
            <p:cNvSpPr/>
            <p:nvPr/>
          </p:nvSpPr>
          <p:spPr>
            <a:xfrm>
              <a:off x="341289" y="321622"/>
              <a:ext cx="11558789" cy="6127726"/>
            </a:xfrm>
            <a:prstGeom prst="rect">
              <a:avLst/>
            </a:prstGeom>
            <a:noFill/>
            <a:ln w="444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20"/>
            <a:stretch/>
          </p:blipFill>
          <p:spPr>
            <a:xfrm>
              <a:off x="341289" y="5604077"/>
              <a:ext cx="11558789" cy="836713"/>
            </a:xfrm>
            <a:prstGeom prst="rect">
              <a:avLst/>
            </a:prstGeom>
          </p:spPr>
        </p:pic>
      </p:grpSp>
      <p:sp>
        <p:nvSpPr>
          <p:cNvPr id="6" name="标题 3"/>
          <p:cNvSpPr>
            <a:spLocks noGrp="1"/>
          </p:cNvSpPr>
          <p:nvPr>
            <p:ph type="title" idx="4294967295"/>
          </p:nvPr>
        </p:nvSpPr>
        <p:spPr>
          <a:xfrm>
            <a:off x="944234" y="1249753"/>
            <a:ext cx="4151439" cy="72362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>
                <a:latin typeface="+mn-lt"/>
                <a:ea typeface="+mn-ea"/>
                <a:cs typeface="+mn-ea"/>
                <a:sym typeface="+mn-lt"/>
              </a:rPr>
              <a:t>什么是口腔健康？</a:t>
            </a:r>
          </a:p>
        </p:txBody>
      </p:sp>
      <p:sp>
        <p:nvSpPr>
          <p:cNvPr id="7" name="文本占位符 2"/>
          <p:cNvSpPr txBox="1">
            <a:spLocks/>
          </p:cNvSpPr>
          <p:nvPr/>
        </p:nvSpPr>
        <p:spPr>
          <a:xfrm>
            <a:off x="2953419" y="2279985"/>
            <a:ext cx="5102057" cy="1162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800" dirty="0">
                <a:cs typeface="+mn-ea"/>
                <a:sym typeface="+mn-lt"/>
              </a:rPr>
              <a:t>指牙齿、牙周组织、口腔邻近部位及颌面部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800" dirty="0">
                <a:cs typeface="+mn-ea"/>
                <a:sym typeface="+mn-lt"/>
              </a:rPr>
              <a:t>均无组织结构与功能性异常。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kumimoji="1" lang="zh-CN" altLang="en-US" sz="1800" dirty="0">
              <a:cs typeface="+mn-ea"/>
              <a:sym typeface="+mn-lt"/>
            </a:endParaRPr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2920195" y="3749316"/>
            <a:ext cx="4771214" cy="116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cs typeface="+mn-ea"/>
                <a:sym typeface="+mn-lt"/>
              </a:rPr>
              <a:t>更多概念介绍文字内容输入文字内容输入</a:t>
            </a:r>
            <a:endParaRPr lang="en-US" altLang="zh-CN" sz="1800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cs typeface="+mn-ea"/>
                <a:sym typeface="+mn-lt"/>
              </a:rPr>
              <a:t>文字内容输入文字内容输入文字内容输入</a:t>
            </a:r>
            <a:endParaRPr lang="en-US" altLang="zh-CN" sz="1800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cs typeface="+mn-ea"/>
              <a:sym typeface="+mn-lt"/>
            </a:endParaRP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zh-CN" altLang="en-US" sz="18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9198" r="44892" b="7092"/>
          <a:stretch/>
        </p:blipFill>
        <p:spPr>
          <a:xfrm>
            <a:off x="7691409" y="1780602"/>
            <a:ext cx="3877496" cy="358720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95034" y="2388631"/>
            <a:ext cx="1490257" cy="369332"/>
            <a:chOff x="1147434" y="2388631"/>
            <a:chExt cx="1490257" cy="369332"/>
          </a:xfrm>
        </p:grpSpPr>
        <p:sp>
          <p:nvSpPr>
            <p:cNvPr id="24" name="矩形 23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rgbClr val="003A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47434" y="2388631"/>
              <a:ext cx="14641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无出血现象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4234" y="2925333"/>
            <a:ext cx="1621166" cy="369332"/>
            <a:chOff x="1096634" y="2388631"/>
            <a:chExt cx="1621166" cy="369332"/>
          </a:xfrm>
        </p:grpSpPr>
        <p:sp>
          <p:nvSpPr>
            <p:cNvPr id="29" name="矩形 28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rgbClr val="003A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96634" y="2388631"/>
              <a:ext cx="16211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牙龈颜色正常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78522" y="3484578"/>
            <a:ext cx="1406769" cy="369332"/>
            <a:chOff x="1230922" y="2388631"/>
            <a:chExt cx="1406769" cy="369332"/>
          </a:xfrm>
        </p:grpSpPr>
        <p:sp>
          <p:nvSpPr>
            <p:cNvPr id="32" name="矩形 31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rgbClr val="003A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80555" y="2388631"/>
              <a:ext cx="11467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无疼痛感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3176" y="4035404"/>
            <a:ext cx="1406769" cy="369332"/>
            <a:chOff x="1230922" y="2399733"/>
            <a:chExt cx="1406769" cy="369332"/>
          </a:xfrm>
        </p:grpSpPr>
        <p:sp>
          <p:nvSpPr>
            <p:cNvPr id="35" name="矩形 34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rgbClr val="003A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378601" y="2399733"/>
              <a:ext cx="1200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牙齿清洁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80476" y="4619145"/>
            <a:ext cx="1432076" cy="369332"/>
            <a:chOff x="1230922" y="2399733"/>
            <a:chExt cx="1432076" cy="369332"/>
          </a:xfrm>
        </p:grpSpPr>
        <p:sp>
          <p:nvSpPr>
            <p:cNvPr id="38" name="矩形 37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rgbClr val="003A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462886" y="2399733"/>
              <a:ext cx="1200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无龋洞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7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06523" y="3491096"/>
            <a:ext cx="2594620" cy="159110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吃东西引起的口臭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包括吃大蒜、洋葱、韭菜等，短时间即可消除。</a:t>
            </a:r>
            <a:r>
              <a:rPr lang="en-US" altLang="zh-CN" sz="1800" dirty="0">
                <a:cs typeface="+mn-ea"/>
                <a:sym typeface="+mn-lt"/>
              </a:rPr>
              <a:t>            </a:t>
            </a:r>
          </a:p>
        </p:txBody>
      </p:sp>
      <p:sp>
        <p:nvSpPr>
          <p:cNvPr id="13" name="矩形 12"/>
          <p:cNvSpPr/>
          <p:nvPr/>
        </p:nvSpPr>
        <p:spPr>
          <a:xfrm>
            <a:off x="3049259" y="1629249"/>
            <a:ext cx="411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口臭是怎样引起的？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06427" y="3230079"/>
            <a:ext cx="2627671" cy="211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未经治疗的龋齿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在龋洞内常积存食物残渣，由于细菌丛生，则腐败分解而生臭味。及时修补龋齿，则可消除口臭。　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10902" y="3287452"/>
            <a:ext cx="2627955" cy="20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牙周炎患者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牙周袋内呈化脓性炎症，口腔内的唾液混有脓液，也使口内有臭味。</a:t>
            </a:r>
            <a:r>
              <a:rPr lang="en-US" altLang="zh-CN" sz="1800" dirty="0">
                <a:cs typeface="+mn-ea"/>
                <a:sym typeface="+mn-lt"/>
              </a:rPr>
              <a:t>    </a:t>
            </a:r>
          </a:p>
        </p:txBody>
      </p:sp>
      <p:sp>
        <p:nvSpPr>
          <p:cNvPr id="16" name="竖排文本占位符 2"/>
          <p:cNvSpPr txBox="1">
            <a:spLocks/>
          </p:cNvSpPr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9" name="圆: 空心 8">
            <a:extLst>
              <a:ext uri="{FF2B5EF4-FFF2-40B4-BE49-F238E27FC236}">
                <a16:creationId xmlns:a16="http://schemas.microsoft.com/office/drawing/2014/main" id="{767005A5-99F9-4D7B-B6C6-F1886009D4CB}"/>
              </a:ext>
            </a:extLst>
          </p:cNvPr>
          <p:cNvSpPr/>
          <p:nvPr/>
        </p:nvSpPr>
        <p:spPr>
          <a:xfrm>
            <a:off x="4785326" y="2847525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: 空心 8">
            <a:extLst>
              <a:ext uri="{FF2B5EF4-FFF2-40B4-BE49-F238E27FC236}">
                <a16:creationId xmlns:a16="http://schemas.microsoft.com/office/drawing/2014/main" id="{767005A5-99F9-4D7B-B6C6-F1886009D4CB}"/>
              </a:ext>
            </a:extLst>
          </p:cNvPr>
          <p:cNvSpPr/>
          <p:nvPr/>
        </p:nvSpPr>
        <p:spPr>
          <a:xfrm>
            <a:off x="898881" y="2787981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: 空心 8">
            <a:extLst>
              <a:ext uri="{FF2B5EF4-FFF2-40B4-BE49-F238E27FC236}">
                <a16:creationId xmlns:a16="http://schemas.microsoft.com/office/drawing/2014/main" id="{767005A5-99F9-4D7B-B6C6-F1886009D4CB}"/>
              </a:ext>
            </a:extLst>
          </p:cNvPr>
          <p:cNvSpPr/>
          <p:nvPr/>
        </p:nvSpPr>
        <p:spPr>
          <a:xfrm>
            <a:off x="8671771" y="2847525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3" y="577494"/>
            <a:ext cx="1953137" cy="19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3" grpId="0"/>
      <p:bldP spid="14" grpId="0" build="p"/>
      <p:bldP spid="15" grpId="0" uiExpand="1" build="p"/>
      <p:bldP spid="16" grpId="0"/>
      <p:bldP spid="19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2117" y="3078162"/>
            <a:ext cx="5967095" cy="2713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全身性疾病</a:t>
            </a:r>
            <a:endParaRPr lang="en-US" altLang="zh-CN" sz="2400" b="1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胃热症、胃阴虚症，其中由胃热症导致者居多，常并发严重口臭、牙龈肿痛、便秘、胃痛、消化不良、烦躁等症状，急慢性胃炎、十二指肠溃疡、肝炎、肺结核、糖尿病、癌症患者、接受化疗者亦会产生强烈口臭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12" name="竖排文本占位符 2"/>
          <p:cNvSpPr txBox="1">
            <a:spLocks/>
          </p:cNvSpPr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3" name="矩形 12"/>
          <p:cNvSpPr/>
          <p:nvPr/>
        </p:nvSpPr>
        <p:spPr>
          <a:xfrm>
            <a:off x="3049259" y="1629249"/>
            <a:ext cx="411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口臭是怎样引起的？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3" y="577494"/>
            <a:ext cx="1953137" cy="1953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89" y="1933303"/>
            <a:ext cx="4302003" cy="43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67732" y="2687109"/>
            <a:ext cx="3846642" cy="12658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吃韭菜、葱、蒜、饮酒后的口臭，可饮白糖水冲解，或用茶叶一小撮含口中咀嚼，还可以咀嚼口香糖除味。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竖排文本占位符 2"/>
          <p:cNvSpPr txBox="1">
            <a:spLocks/>
          </p:cNvSpPr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023A268-4F3C-4E33-B437-542FCC3401E2}"/>
              </a:ext>
            </a:extLst>
          </p:cNvPr>
          <p:cNvGrpSpPr/>
          <p:nvPr/>
        </p:nvGrpSpPr>
        <p:grpSpPr>
          <a:xfrm>
            <a:off x="900263" y="2763514"/>
            <a:ext cx="647591" cy="627458"/>
            <a:chOff x="804158" y="2024985"/>
            <a:chExt cx="647591" cy="627458"/>
          </a:xfrm>
        </p:grpSpPr>
        <p:sp>
          <p:nvSpPr>
            <p:cNvPr id="14" name="泪滴形 13">
              <a:extLst>
                <a:ext uri="{FF2B5EF4-FFF2-40B4-BE49-F238E27FC236}">
                  <a16:creationId xmlns:a16="http://schemas.microsoft.com/office/drawing/2014/main" id="{2CE5FF85-95D5-4045-AF69-240C74510060}"/>
                </a:ext>
              </a:extLst>
            </p:cNvPr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B027F2-0DD8-431C-9112-F227AA17D845}"/>
                </a:ext>
              </a:extLst>
            </p:cNvPr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01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940771" y="2618125"/>
            <a:ext cx="4502291" cy="1451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如因伤食引起的口臭，可用鸡内金研末口服，每日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 ，每次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克。也可用神曲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克，麦芽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克，山楂片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 一起煮水，日饮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次。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023A268-4F3C-4E33-B437-542FCC3401E2}"/>
              </a:ext>
            </a:extLst>
          </p:cNvPr>
          <p:cNvGrpSpPr/>
          <p:nvPr/>
        </p:nvGrpSpPr>
        <p:grpSpPr>
          <a:xfrm>
            <a:off x="6173303" y="2694530"/>
            <a:ext cx="647591" cy="627458"/>
            <a:chOff x="804158" y="2024985"/>
            <a:chExt cx="647591" cy="627458"/>
          </a:xfrm>
        </p:grpSpPr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2CE5FF85-95D5-4045-AF69-240C74510060}"/>
                </a:ext>
              </a:extLst>
            </p:cNvPr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1B027F2-0DD8-431C-9112-F227AA17D845}"/>
                </a:ext>
              </a:extLst>
            </p:cNvPr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02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665964" y="4540359"/>
            <a:ext cx="3848410" cy="15790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对于有龋齿、缺齿以及义齿修复不当引起的口臭，应该尽早到专业的口腔诊室进行治疗和义齿修复，避免食物残渣长时间存留在口腔中。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023A268-4F3C-4E33-B437-542FCC3401E2}"/>
              </a:ext>
            </a:extLst>
          </p:cNvPr>
          <p:cNvGrpSpPr/>
          <p:nvPr/>
        </p:nvGrpSpPr>
        <p:grpSpPr>
          <a:xfrm>
            <a:off x="898495" y="4616765"/>
            <a:ext cx="647591" cy="627458"/>
            <a:chOff x="804158" y="2024985"/>
            <a:chExt cx="647591" cy="627458"/>
          </a:xfrm>
        </p:grpSpPr>
        <p:sp>
          <p:nvSpPr>
            <p:cNvPr id="22" name="泪滴形 21">
              <a:extLst>
                <a:ext uri="{FF2B5EF4-FFF2-40B4-BE49-F238E27FC236}">
                  <a16:creationId xmlns:a16="http://schemas.microsoft.com/office/drawing/2014/main" id="{2CE5FF85-95D5-4045-AF69-240C74510060}"/>
                </a:ext>
              </a:extLst>
            </p:cNvPr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B027F2-0DD8-431C-9112-F227AA17D845}"/>
                </a:ext>
              </a:extLst>
            </p:cNvPr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03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940772" y="4485726"/>
            <a:ext cx="3846642" cy="1265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积极治疗全身性疾病，只要全身性疾病得到治愈，口臭也就会消失。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023A268-4F3C-4E33-B437-542FCC3401E2}"/>
              </a:ext>
            </a:extLst>
          </p:cNvPr>
          <p:cNvGrpSpPr/>
          <p:nvPr/>
        </p:nvGrpSpPr>
        <p:grpSpPr>
          <a:xfrm>
            <a:off x="6173303" y="4562131"/>
            <a:ext cx="647591" cy="627458"/>
            <a:chOff x="804158" y="2024985"/>
            <a:chExt cx="647591" cy="627458"/>
          </a:xfrm>
        </p:grpSpPr>
        <p:sp>
          <p:nvSpPr>
            <p:cNvPr id="26" name="泪滴形 25">
              <a:extLst>
                <a:ext uri="{FF2B5EF4-FFF2-40B4-BE49-F238E27FC236}">
                  <a16:creationId xmlns:a16="http://schemas.microsoft.com/office/drawing/2014/main" id="{2CE5FF85-95D5-4045-AF69-240C74510060}"/>
                </a:ext>
              </a:extLst>
            </p:cNvPr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1B027F2-0DD8-431C-9112-F227AA17D845}"/>
                </a:ext>
              </a:extLst>
            </p:cNvPr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04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487556" y="1529362"/>
            <a:ext cx="4114335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口臭如何预防？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477607"/>
            <a:ext cx="1953137" cy="19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1" grpId="0"/>
      <p:bldP spid="16" grpId="0" build="p"/>
      <p:bldP spid="20" grpId="0" build="p"/>
      <p:bldP spid="24" grpId="0" build="p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/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94665"/>
            <a:ext cx="12192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6" t="7778" b="66014"/>
          <a:stretch/>
        </p:blipFill>
        <p:spPr>
          <a:xfrm>
            <a:off x="2622259" y="346244"/>
            <a:ext cx="6445541" cy="3807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/>
        </p:blipFill>
        <p:spPr>
          <a:xfrm>
            <a:off x="10584921" y="99130"/>
            <a:ext cx="1441753" cy="1727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10866" b="10708"/>
          <a:stretch/>
        </p:blipFill>
        <p:spPr>
          <a:xfrm>
            <a:off x="9135208" y="3197994"/>
            <a:ext cx="2989384" cy="315234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6477833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45A8C"/>
                </a:solidFill>
              </a:rPr>
              <a:t>通过爱牙日活动，广泛动员社会的力量，在群众中进行牙病预防牙齿的知识的普及教育，增强口腔健康观念和自我口腔保健的意识，建立口腔保健行为，从而提高全民族的口腔健康水平。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34794" y="4194998"/>
            <a:ext cx="48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111331" y="4870408"/>
            <a:ext cx="3841753" cy="381210"/>
            <a:chOff x="4407003" y="4762290"/>
            <a:chExt cx="3841753" cy="381210"/>
          </a:xfrm>
        </p:grpSpPr>
        <p:sp>
          <p:nvSpPr>
            <p:cNvPr id="22" name="圆角矩形 21"/>
            <p:cNvSpPr/>
            <p:nvPr/>
          </p:nvSpPr>
          <p:spPr>
            <a:xfrm>
              <a:off x="4407003" y="4762290"/>
              <a:ext cx="3841753" cy="374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1529" y="4774168"/>
              <a:ext cx="341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2E75B6"/>
                  </a:solidFill>
                </a:rPr>
                <a:t>口腔护理保健</a:t>
              </a:r>
              <a:r>
                <a:rPr lang="en-US" altLang="zh-CN" dirty="0">
                  <a:solidFill>
                    <a:srgbClr val="2E75B6"/>
                  </a:solidFill>
                </a:rPr>
                <a:t>PPT</a:t>
              </a:r>
              <a:r>
                <a:rPr lang="zh-CN" altLang="en-US" dirty="0">
                  <a:solidFill>
                    <a:srgbClr val="2E75B6"/>
                  </a:solidFill>
                </a:rPr>
                <a:t>模板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9378" r="37334" b="7104"/>
          <a:stretch/>
        </p:blipFill>
        <p:spPr>
          <a:xfrm rot="21314219">
            <a:off x="886971" y="4418873"/>
            <a:ext cx="3070761" cy="207439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r="59450" b="82037"/>
          <a:stretch/>
        </p:blipFill>
        <p:spPr>
          <a:xfrm>
            <a:off x="0" y="61671"/>
            <a:ext cx="1853770" cy="9778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8657" r="92894" b="70596"/>
          <a:stretch/>
        </p:blipFill>
        <p:spPr>
          <a:xfrm>
            <a:off x="11271738" y="1762856"/>
            <a:ext cx="527539" cy="8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41289" y="391960"/>
            <a:ext cx="11558789" cy="6127726"/>
            <a:chOff x="341289" y="391960"/>
            <a:chExt cx="11558789" cy="6127726"/>
          </a:xfrm>
        </p:grpSpPr>
        <p:sp>
          <p:nvSpPr>
            <p:cNvPr id="5" name="矩形 4"/>
            <p:cNvSpPr/>
            <p:nvPr/>
          </p:nvSpPr>
          <p:spPr>
            <a:xfrm>
              <a:off x="341289" y="391960"/>
              <a:ext cx="11558789" cy="6127726"/>
            </a:xfrm>
            <a:prstGeom prst="rect">
              <a:avLst/>
            </a:prstGeom>
            <a:noFill/>
            <a:ln w="444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84"/>
            <a:stretch/>
          </p:blipFill>
          <p:spPr>
            <a:xfrm>
              <a:off x="341289" y="391960"/>
              <a:ext cx="3106417" cy="612772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9378" r="37334" b="7104"/>
          <a:stretch/>
        </p:blipFill>
        <p:spPr>
          <a:xfrm rot="285781" flipH="1">
            <a:off x="10329378" y="5461310"/>
            <a:ext cx="1672638" cy="1129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06969" y="516772"/>
            <a:ext cx="39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rgbClr val="003A83"/>
                </a:solidFill>
              </a:rPr>
              <a:t>关注口腔健康 提高生命质量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67811" y="1183072"/>
            <a:ext cx="5313477" cy="1091186"/>
            <a:chOff x="4920186" y="1183072"/>
            <a:chExt cx="5313477" cy="1091186"/>
          </a:xfrm>
        </p:grpSpPr>
        <p:grpSp>
          <p:nvGrpSpPr>
            <p:cNvPr id="24" name="组合 23"/>
            <p:cNvGrpSpPr/>
            <p:nvPr/>
          </p:nvGrpSpPr>
          <p:grpSpPr>
            <a:xfrm>
              <a:off x="4920186" y="1183072"/>
              <a:ext cx="899162" cy="1091186"/>
              <a:chOff x="4912323" y="2820286"/>
              <a:chExt cx="899162" cy="109118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6" name="标题 3"/>
              <p:cNvSpPr txBox="1">
                <a:spLocks/>
              </p:cNvSpPr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标题 3"/>
            <p:cNvSpPr txBox="1">
              <a:spLocks/>
            </p:cNvSpPr>
            <p:nvPr/>
          </p:nvSpPr>
          <p:spPr>
            <a:xfrm>
              <a:off x="6075658" y="1691815"/>
              <a:ext cx="4158005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latin typeface="+mn-lt"/>
                  <a:ea typeface="+mn-ea"/>
                  <a:cs typeface="+mn-ea"/>
                  <a:sym typeface="+mn-lt"/>
                </a:rPr>
                <a:t>口腔常见疾病预防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59948" y="2658361"/>
            <a:ext cx="4441227" cy="1091186"/>
            <a:chOff x="4912323" y="2658361"/>
            <a:chExt cx="4441227" cy="1091186"/>
          </a:xfrm>
        </p:grpSpPr>
        <p:grpSp>
          <p:nvGrpSpPr>
            <p:cNvPr id="22" name="组合 21"/>
            <p:cNvGrpSpPr/>
            <p:nvPr/>
          </p:nvGrpSpPr>
          <p:grpSpPr>
            <a:xfrm>
              <a:off x="4912323" y="2658361"/>
              <a:ext cx="899162" cy="1091186"/>
              <a:chOff x="4912323" y="2820286"/>
              <a:chExt cx="899162" cy="109118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0" name="标题 3"/>
              <p:cNvSpPr txBox="1">
                <a:spLocks/>
              </p:cNvSpPr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标题 3"/>
            <p:cNvSpPr txBox="1">
              <a:spLocks/>
            </p:cNvSpPr>
            <p:nvPr/>
          </p:nvSpPr>
          <p:spPr>
            <a:xfrm>
              <a:off x="6067795" y="3140691"/>
              <a:ext cx="3285755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latin typeface="+mn-lt"/>
                  <a:ea typeface="+mn-ea"/>
                  <a:cs typeface="+mn-ea"/>
                  <a:sym typeface="+mn-lt"/>
                </a:rPr>
                <a:t>科学保护牙齿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18951" y="4138725"/>
            <a:ext cx="4853699" cy="1091186"/>
            <a:chOff x="4871326" y="4138725"/>
            <a:chExt cx="4853699" cy="1091186"/>
          </a:xfrm>
        </p:grpSpPr>
        <p:grpSp>
          <p:nvGrpSpPr>
            <p:cNvPr id="27" name="组合 26"/>
            <p:cNvGrpSpPr/>
            <p:nvPr/>
          </p:nvGrpSpPr>
          <p:grpSpPr>
            <a:xfrm>
              <a:off x="4871326" y="4138725"/>
              <a:ext cx="899162" cy="1091186"/>
              <a:chOff x="4912323" y="2820286"/>
              <a:chExt cx="899162" cy="1091186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9" name="标题 3"/>
              <p:cNvSpPr txBox="1">
                <a:spLocks/>
              </p:cNvSpPr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" name="标题 3"/>
            <p:cNvSpPr txBox="1">
              <a:spLocks/>
            </p:cNvSpPr>
            <p:nvPr/>
          </p:nvSpPr>
          <p:spPr>
            <a:xfrm>
              <a:off x="6026798" y="4589567"/>
              <a:ext cx="3698227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latin typeface="+mn-lt"/>
                  <a:ea typeface="+mn-ea"/>
                  <a:cs typeface="+mn-ea"/>
                  <a:sym typeface="+mn-lt"/>
                </a:rPr>
                <a:t>口臭病症的预防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10866" b="10708"/>
          <a:stretch/>
        </p:blipFill>
        <p:spPr>
          <a:xfrm flipH="1">
            <a:off x="566270" y="3114911"/>
            <a:ext cx="2847876" cy="3003125"/>
          </a:xfrm>
          <a:prstGeom prst="rect">
            <a:avLst/>
          </a:prstGeom>
        </p:spPr>
      </p:pic>
      <p:sp>
        <p:nvSpPr>
          <p:cNvPr id="37" name="标题 3"/>
          <p:cNvSpPr txBox="1">
            <a:spLocks/>
          </p:cNvSpPr>
          <p:nvPr/>
        </p:nvSpPr>
        <p:spPr>
          <a:xfrm>
            <a:off x="557478" y="1268181"/>
            <a:ext cx="2539215" cy="1205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8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kumimoji="1" lang="en-US" altLang="zh-CN" sz="8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kumimoji="1"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CONTNET</a:t>
            </a:r>
            <a:endParaRPr kumimoji="1"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9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/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294665"/>
            <a:ext cx="12192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/>
        </p:blipFill>
        <p:spPr>
          <a:xfrm>
            <a:off x="10584921" y="99130"/>
            <a:ext cx="1441753" cy="17270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6477833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45A8C"/>
                </a:solidFill>
              </a:rPr>
              <a:t>通过爱牙日活动，广泛动员社会的力量，在群众中进行牙病预防牙齿的知识的普及教育，增强口腔健康观念和自我口腔保健的意识，建立口腔保健行为，从而提高全民族的口腔健康水平。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61227" y="288979"/>
            <a:ext cx="4869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44750" y="2903421"/>
            <a:ext cx="3841753" cy="1483552"/>
            <a:chOff x="4407003" y="4762290"/>
            <a:chExt cx="3841753" cy="1483552"/>
          </a:xfrm>
        </p:grpSpPr>
        <p:sp>
          <p:nvSpPr>
            <p:cNvPr id="22" name="圆角矩形 21"/>
            <p:cNvSpPr/>
            <p:nvPr/>
          </p:nvSpPr>
          <p:spPr>
            <a:xfrm>
              <a:off x="4407003" y="4762290"/>
              <a:ext cx="3841753" cy="14835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1529" y="4774168"/>
              <a:ext cx="3414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2E75B6"/>
                  </a:solidFill>
                </a:rPr>
                <a:t>口腔常见疾病预防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r="59450" b="82037"/>
          <a:stretch/>
        </p:blipFill>
        <p:spPr>
          <a:xfrm>
            <a:off x="0" y="61671"/>
            <a:ext cx="1853770" cy="97783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81638" y="1770202"/>
            <a:ext cx="341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</a:rPr>
              <a:t>PART 01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23" y="595255"/>
            <a:ext cx="4615594" cy="6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本占位符 2"/>
          <p:cNvSpPr>
            <a:spLocks noGrp="1"/>
          </p:cNvSpPr>
          <p:nvPr>
            <p:ph type="body" orient="vert" idx="4294967295"/>
          </p:nvPr>
        </p:nvSpPr>
        <p:spPr>
          <a:xfrm rot="16200000">
            <a:off x="9709275" y="3767810"/>
            <a:ext cx="635721" cy="2099866"/>
          </a:xfrm>
          <a:prstGeom prst="rect">
            <a:avLst/>
          </a:prstGeom>
        </p:spPr>
        <p:txBody>
          <a:bodyPr vert="eaVert"/>
          <a:lstStyle/>
          <a:p>
            <a:pPr marL="0" indent="0" algn="ctr">
              <a:buNone/>
            </a:pPr>
            <a:r>
              <a:rPr lang="zh-CN" altLang="en-US" sz="2400" dirty="0">
                <a:cs typeface="+mn-ea"/>
                <a:sym typeface="+mn-lt"/>
              </a:rPr>
              <a:t>牙周病预防</a:t>
            </a:r>
            <a:endParaRPr lang="en-US" altLang="zh-CN" sz="2400" dirty="0">
              <a:cs typeface="+mn-ea"/>
              <a:sym typeface="+mn-lt"/>
            </a:endParaRPr>
          </a:p>
          <a:p>
            <a:pPr marL="0" indent="0" algn="ctr">
              <a:buNone/>
            </a:pP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40539" y="3981044"/>
            <a:ext cx="11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矩形: 圆角 8">
            <a:extLst>
              <a:ext uri="{FF2B5EF4-FFF2-40B4-BE49-F238E27FC236}">
                <a16:creationId xmlns:a16="http://schemas.microsoft.com/office/drawing/2014/main" id="{E1CBD6CF-BA36-4BAA-9AD1-29D427680B37}"/>
              </a:ext>
            </a:extLst>
          </p:cNvPr>
          <p:cNvSpPr/>
          <p:nvPr/>
        </p:nvSpPr>
        <p:spPr>
          <a:xfrm>
            <a:off x="8625766" y="3736105"/>
            <a:ext cx="2874437" cy="1640862"/>
          </a:xfrm>
          <a:prstGeom prst="roundRect">
            <a:avLst/>
          </a:prstGeom>
          <a:noFill/>
          <a:ln w="19050"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50340" y="2149992"/>
            <a:ext cx="2997489" cy="3224670"/>
            <a:chOff x="950340" y="2149992"/>
            <a:chExt cx="2997489" cy="3224670"/>
          </a:xfrm>
        </p:grpSpPr>
        <p:grpSp>
          <p:nvGrpSpPr>
            <p:cNvPr id="31" name="组合 30"/>
            <p:cNvGrpSpPr/>
            <p:nvPr/>
          </p:nvGrpSpPr>
          <p:grpSpPr>
            <a:xfrm>
              <a:off x="1320331" y="3974898"/>
              <a:ext cx="2099866" cy="1158665"/>
              <a:chOff x="1392918" y="4382188"/>
              <a:chExt cx="2099866" cy="1158665"/>
            </a:xfrm>
          </p:grpSpPr>
          <p:sp>
            <p:nvSpPr>
              <p:cNvPr id="12" name="竖排文本占位符 2"/>
              <p:cNvSpPr txBox="1">
                <a:spLocks/>
              </p:cNvSpPr>
              <p:nvPr/>
            </p:nvSpPr>
            <p:spPr>
              <a:xfrm rot="16200000">
                <a:off x="2124989" y="4173059"/>
                <a:ext cx="635723" cy="2099866"/>
              </a:xfrm>
              <a:prstGeom prst="rect">
                <a:avLst/>
              </a:prstGeom>
            </p:spPr>
            <p:txBody>
              <a:bodyPr vert="eaVert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2400" dirty="0">
                    <a:cs typeface="+mn-ea"/>
                    <a:sym typeface="+mn-lt"/>
                  </a:rPr>
                  <a:t>共性预防措施</a:t>
                </a:r>
                <a:endParaRPr lang="en-US" altLang="zh-CN" sz="2400" dirty="0">
                  <a:cs typeface="+mn-ea"/>
                  <a:sym typeface="+mn-lt"/>
                </a:endParaRPr>
              </a:p>
              <a:p>
                <a:pPr marL="0" indent="0" algn="ctr">
                  <a:buNone/>
                </a:pPr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56254" y="4382188"/>
                <a:ext cx="1173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cs typeface="+mn-ea"/>
                    <a:sym typeface="+mn-lt"/>
                  </a:rPr>
                  <a:t>01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: 圆角 8">
              <a:extLst>
                <a:ext uri="{FF2B5EF4-FFF2-40B4-BE49-F238E27FC236}">
                  <a16:creationId xmlns:a16="http://schemas.microsoft.com/office/drawing/2014/main" id="{E1CBD6CF-BA36-4BAA-9AD1-29D427680B37}"/>
                </a:ext>
              </a:extLst>
            </p:cNvPr>
            <p:cNvSpPr/>
            <p:nvPr/>
          </p:nvSpPr>
          <p:spPr>
            <a:xfrm>
              <a:off x="960475" y="3733800"/>
              <a:ext cx="2874437" cy="1640862"/>
            </a:xfrm>
            <a:prstGeom prst="roundRect">
              <a:avLst/>
            </a:prstGeom>
            <a:noFill/>
            <a:ln w="190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 b="16691"/>
            <a:stretch/>
          </p:blipFill>
          <p:spPr>
            <a:xfrm>
              <a:off x="950340" y="2149992"/>
              <a:ext cx="2997489" cy="188056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849579" y="1939659"/>
            <a:ext cx="2910663" cy="2614572"/>
            <a:chOff x="4849579" y="1939659"/>
            <a:chExt cx="2910663" cy="2614572"/>
          </a:xfrm>
        </p:grpSpPr>
        <p:grpSp>
          <p:nvGrpSpPr>
            <p:cNvPr id="32" name="组合 31"/>
            <p:cNvGrpSpPr/>
            <p:nvPr/>
          </p:nvGrpSpPr>
          <p:grpSpPr>
            <a:xfrm>
              <a:off x="5236864" y="3156772"/>
              <a:ext cx="2099866" cy="1158665"/>
              <a:chOff x="5046068" y="4382188"/>
              <a:chExt cx="2099866" cy="1158665"/>
            </a:xfrm>
          </p:grpSpPr>
          <p:sp>
            <p:nvSpPr>
              <p:cNvPr id="11" name="竖排文本占位符 2"/>
              <p:cNvSpPr txBox="1">
                <a:spLocks/>
              </p:cNvSpPr>
              <p:nvPr/>
            </p:nvSpPr>
            <p:spPr>
              <a:xfrm rot="16200000">
                <a:off x="5778139" y="4173059"/>
                <a:ext cx="635723" cy="2099866"/>
              </a:xfrm>
              <a:prstGeom prst="rect">
                <a:avLst/>
              </a:prstGeom>
            </p:spPr>
            <p:txBody>
              <a:bodyPr vert="eaVert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2400" dirty="0">
                    <a:cs typeface="+mn-ea"/>
                    <a:sym typeface="+mn-lt"/>
                  </a:rPr>
                  <a:t>龋齿预防</a:t>
                </a:r>
                <a:endParaRPr lang="en-US" altLang="zh-CN" sz="2400" dirty="0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509404" y="4382188"/>
                <a:ext cx="1173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cs typeface="+mn-ea"/>
                    <a:sym typeface="+mn-lt"/>
                  </a:rPr>
                  <a:t>02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id="{E1CBD6CF-BA36-4BAA-9AD1-29D427680B37}"/>
                </a:ext>
              </a:extLst>
            </p:cNvPr>
            <p:cNvSpPr/>
            <p:nvPr/>
          </p:nvSpPr>
          <p:spPr>
            <a:xfrm>
              <a:off x="4849579" y="2913369"/>
              <a:ext cx="2874437" cy="1640862"/>
            </a:xfrm>
            <a:prstGeom prst="roundRect">
              <a:avLst/>
            </a:prstGeom>
            <a:noFill/>
            <a:ln w="190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" t="29418" b="27195"/>
            <a:stretch/>
          </p:blipFill>
          <p:spPr>
            <a:xfrm>
              <a:off x="4890328" y="1939659"/>
              <a:ext cx="2869914" cy="1275517"/>
            </a:xfrm>
            <a:prstGeom prst="rect">
              <a:avLst/>
            </a:prstGeom>
          </p:spPr>
        </p:pic>
      </p:grpSp>
      <p:sp>
        <p:nvSpPr>
          <p:cNvPr id="34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-11288" r="-2036" b="11288"/>
          <a:stretch/>
        </p:blipFill>
        <p:spPr>
          <a:xfrm>
            <a:off x="8772614" y="2240062"/>
            <a:ext cx="2530331" cy="14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27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 rot="16200000">
            <a:off x="3735091" y="1254094"/>
            <a:ext cx="647700" cy="3200989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200" dirty="0">
                <a:cs typeface="+mn-ea"/>
                <a:sym typeface="+mn-lt"/>
              </a:rPr>
              <a:t>一般成年人一年检查一次</a:t>
            </a:r>
            <a:endParaRPr lang="en-US" altLang="zh-CN" sz="2200" dirty="0">
              <a:cs typeface="+mn-ea"/>
              <a:sym typeface="+mn-lt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59318" y="1166750"/>
            <a:ext cx="3750781" cy="85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3200" dirty="0">
                <a:cs typeface="+mn-ea"/>
                <a:sym typeface="+mn-lt"/>
              </a:rPr>
              <a:t>定期口腔健康检查</a:t>
            </a:r>
            <a:r>
              <a:rPr lang="en-US" altLang="zh-CN" sz="3200" dirty="0">
                <a:cs typeface="+mn-ea"/>
                <a:sym typeface="+mn-lt"/>
              </a:rPr>
              <a:t>  </a:t>
            </a:r>
          </a:p>
        </p:txBody>
      </p:sp>
      <p:sp>
        <p:nvSpPr>
          <p:cNvPr id="39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319" y="2326962"/>
            <a:ext cx="1255733" cy="1199031"/>
            <a:chOff x="1057538" y="1939931"/>
            <a:chExt cx="1255733" cy="1199031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C960CD38-5B92-484C-B2CF-404485F26A34}"/>
                </a:ext>
              </a:extLst>
            </p:cNvPr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274037-D51F-404E-831A-DBFD9EE34A5B}"/>
                  </a:ext>
                </a:extLst>
              </p:cNvPr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8AB9278F-EB0D-44B2-B72A-BF011BE61A79}"/>
                  </a:ext>
                </a:extLst>
              </p:cNvPr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7" name="内容占位符 2"/>
            <p:cNvSpPr txBox="1">
              <a:spLocks/>
            </p:cNvSpPr>
            <p:nvPr/>
          </p:nvSpPr>
          <p:spPr>
            <a:xfrm>
              <a:off x="1135473" y="2189166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成年人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内容占位符 2"/>
          <p:cNvSpPr txBox="1">
            <a:spLocks/>
          </p:cNvSpPr>
          <p:nvPr/>
        </p:nvSpPr>
        <p:spPr>
          <a:xfrm rot="16200000">
            <a:off x="3907849" y="3230632"/>
            <a:ext cx="647700" cy="3576209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altLang="zh-CN" sz="2200" dirty="0">
                <a:cs typeface="+mn-ea"/>
                <a:sym typeface="+mn-lt"/>
              </a:rPr>
              <a:t>2-12</a:t>
            </a:r>
            <a:r>
              <a:rPr lang="zh-CN" altLang="en-US" sz="2200" dirty="0">
                <a:cs typeface="+mn-ea"/>
                <a:sym typeface="+mn-lt"/>
              </a:rPr>
              <a:t>岁儿童，半年检查一次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858868" y="4464004"/>
            <a:ext cx="1255733" cy="1199031"/>
            <a:chOff x="1057538" y="1939931"/>
            <a:chExt cx="1255733" cy="1199031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C960CD38-5B92-484C-B2CF-404485F26A34}"/>
                </a:ext>
              </a:extLst>
            </p:cNvPr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9E274037-D51F-404E-831A-DBFD9EE34A5B}"/>
                  </a:ext>
                </a:extLst>
              </p:cNvPr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AB9278F-EB0D-44B2-B72A-BF011BE61A79}"/>
                  </a:ext>
                </a:extLst>
              </p:cNvPr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81" name="内容占位符 2"/>
            <p:cNvSpPr txBox="1">
              <a:spLocks/>
            </p:cNvSpPr>
            <p:nvPr/>
          </p:nvSpPr>
          <p:spPr>
            <a:xfrm>
              <a:off x="1135473" y="2189166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2-12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岁</a:t>
              </a:r>
            </a:p>
          </p:txBody>
        </p:sp>
      </p:grpSp>
      <p:sp>
        <p:nvSpPr>
          <p:cNvPr id="96" name="内容占位符 2"/>
          <p:cNvSpPr txBox="1">
            <a:spLocks/>
          </p:cNvSpPr>
          <p:nvPr/>
        </p:nvSpPr>
        <p:spPr>
          <a:xfrm rot="16200000">
            <a:off x="9183392" y="1299553"/>
            <a:ext cx="647700" cy="3200989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200" dirty="0">
                <a:cs typeface="+mn-ea"/>
                <a:sym typeface="+mn-lt"/>
              </a:rPr>
              <a:t>孕妇</a:t>
            </a:r>
            <a:r>
              <a:rPr lang="en-US" altLang="zh-CN" sz="2200" dirty="0">
                <a:cs typeface="+mn-ea"/>
                <a:sym typeface="+mn-lt"/>
              </a:rPr>
              <a:t>2-3</a:t>
            </a:r>
            <a:r>
              <a:rPr lang="zh-CN" altLang="en-US" sz="2200" dirty="0">
                <a:cs typeface="+mn-ea"/>
                <a:sym typeface="+mn-lt"/>
              </a:rPr>
              <a:t>个月检查一次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6307620" y="2372421"/>
            <a:ext cx="1255733" cy="1199031"/>
            <a:chOff x="1057538" y="1939931"/>
            <a:chExt cx="1255733" cy="1199031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C960CD38-5B92-484C-B2CF-404485F26A34}"/>
                </a:ext>
              </a:extLst>
            </p:cNvPr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9E274037-D51F-404E-831A-DBFD9EE34A5B}"/>
                  </a:ext>
                </a:extLst>
              </p:cNvPr>
              <p:cNvSpPr/>
              <p:nvPr/>
            </p:nvSpPr>
            <p:spPr>
              <a:xfrm>
                <a:off x="983018" y="2085225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8AB9278F-EB0D-44B2-B72A-BF011BE61A79}"/>
                  </a:ext>
                </a:extLst>
              </p:cNvPr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9" name="内容占位符 2"/>
            <p:cNvSpPr txBox="1">
              <a:spLocks/>
            </p:cNvSpPr>
            <p:nvPr/>
          </p:nvSpPr>
          <p:spPr>
            <a:xfrm>
              <a:off x="1265944" y="2204928"/>
              <a:ext cx="98015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孕妇</a:t>
              </a:r>
            </a:p>
          </p:txBody>
        </p:sp>
      </p:grpSp>
      <p:sp>
        <p:nvSpPr>
          <p:cNvPr id="102" name="内容占位符 2"/>
          <p:cNvSpPr txBox="1">
            <a:spLocks/>
          </p:cNvSpPr>
          <p:nvPr/>
        </p:nvSpPr>
        <p:spPr>
          <a:xfrm rot="16200000">
            <a:off x="8918315" y="3296951"/>
            <a:ext cx="1177854" cy="3703205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200" dirty="0">
                <a:cs typeface="+mn-ea"/>
                <a:sym typeface="+mn-lt"/>
              </a:rPr>
              <a:t>    牙周病、结石较重者 一季度检查一次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6307169" y="4509463"/>
            <a:ext cx="1359519" cy="1199031"/>
            <a:chOff x="1057538" y="1939931"/>
            <a:chExt cx="1359519" cy="1199031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C960CD38-5B92-484C-B2CF-404485F26A34}"/>
                </a:ext>
              </a:extLst>
            </p:cNvPr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9E274037-D51F-404E-831A-DBFD9EE34A5B}"/>
                  </a:ext>
                </a:extLst>
              </p:cNvPr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8AB9278F-EB0D-44B2-B72A-BF011BE61A79}"/>
                  </a:ext>
                </a:extLst>
              </p:cNvPr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5" name="内容占位符 2"/>
            <p:cNvSpPr txBox="1">
              <a:spLocks/>
            </p:cNvSpPr>
            <p:nvPr/>
          </p:nvSpPr>
          <p:spPr>
            <a:xfrm>
              <a:off x="1266395" y="2198390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8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build="p"/>
      <p:bldP spid="39" grpId="0"/>
      <p:bldP spid="78" grpId="0" build="p"/>
      <p:bldP spid="96" grpId="0" build="p"/>
      <p:bldP spid="1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/>
          <p:cNvSpPr txBox="1">
            <a:spLocks/>
          </p:cNvSpPr>
          <p:nvPr/>
        </p:nvSpPr>
        <p:spPr>
          <a:xfrm>
            <a:off x="1334025" y="1833665"/>
            <a:ext cx="2610167" cy="6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纠正不良习惯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1169310" y="2520963"/>
            <a:ext cx="4871247" cy="346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影响口腔自然防御能力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导致牙周病、错牙合畸形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如口呼吸、单侧咀嚼、吮唇、咬唇、咬颊、咬指、伸舌等</a:t>
            </a:r>
            <a:endParaRPr kumimoji="1" lang="zh-CN" altLang="en-US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kumimoji="1" lang="zh-CN" altLang="en-US" sz="1800" dirty="0">
              <a:cs typeface="+mn-ea"/>
              <a:sym typeface="+mn-lt"/>
            </a:endParaRPr>
          </a:p>
        </p:txBody>
      </p:sp>
      <p:sp>
        <p:nvSpPr>
          <p:cNvPr id="12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0" y="1214057"/>
            <a:ext cx="4767644" cy="47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8575" y="23611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885772" y="3300124"/>
            <a:ext cx="4575452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多吃具有适当硬度和粗糙而富纤维的食品，以利牙面清洁，增强牙周组织的防御力。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848595" y="1692297"/>
            <a:ext cx="4960972" cy="112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加强牙颌系统生长发育期的营养，如钙、磷、维生素</a:t>
            </a:r>
            <a:r>
              <a:rPr lang="en-US" altLang="zh-CN" sz="1800" dirty="0">
                <a:cs typeface="+mn-ea"/>
                <a:sym typeface="+mn-lt"/>
              </a:rPr>
              <a:t>A</a:t>
            </a:r>
            <a:r>
              <a:rPr lang="zh-CN" altLang="en-US" sz="1800" dirty="0">
                <a:cs typeface="+mn-ea"/>
                <a:sym typeface="+mn-lt"/>
              </a:rPr>
              <a:t>、</a:t>
            </a:r>
            <a:r>
              <a:rPr lang="en-US" altLang="zh-CN" sz="1800" dirty="0">
                <a:cs typeface="+mn-ea"/>
                <a:sym typeface="+mn-lt"/>
              </a:rPr>
              <a:t>D</a:t>
            </a:r>
            <a:r>
              <a:rPr lang="zh-CN" altLang="en-US" sz="1800" dirty="0">
                <a:cs typeface="+mn-ea"/>
                <a:sym typeface="+mn-lt"/>
              </a:rPr>
              <a:t>、</a:t>
            </a:r>
            <a:r>
              <a:rPr lang="en-US" altLang="zh-CN" sz="1800" dirty="0">
                <a:cs typeface="+mn-ea"/>
                <a:sym typeface="+mn-lt"/>
              </a:rPr>
              <a:t>C</a:t>
            </a:r>
            <a:r>
              <a:rPr lang="zh-CN" altLang="en-US" sz="1800" dirty="0">
                <a:cs typeface="+mn-ea"/>
                <a:sym typeface="+mn-lt"/>
              </a:rPr>
              <a:t>和微量元素氟的供给。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885771" y="4901308"/>
            <a:ext cx="4575453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cs typeface="+mn-ea"/>
                <a:sym typeface="+mn-lt"/>
              </a:rPr>
              <a:t>控制糖和精制碳水化合物的摄取，以减少致龋因素。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29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76318" y="1592196"/>
            <a:ext cx="1263908" cy="1192214"/>
            <a:chOff x="1101266" y="1692297"/>
            <a:chExt cx="1263908" cy="1192214"/>
          </a:xfrm>
        </p:grpSpPr>
        <p:grpSp>
          <p:nvGrpSpPr>
            <p:cNvPr id="30" name="组合 29"/>
            <p:cNvGrpSpPr/>
            <p:nvPr/>
          </p:nvGrpSpPr>
          <p:grpSpPr>
            <a:xfrm>
              <a:off x="1101266" y="1692297"/>
              <a:ext cx="1235207" cy="1192214"/>
              <a:chOff x="2449363" y="2011284"/>
              <a:chExt cx="1578177" cy="1643338"/>
            </a:xfrm>
          </p:grpSpPr>
          <p:sp>
            <p:nvSpPr>
              <p:cNvPr id="31" name="直角三角形 30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449363" y="2079552"/>
                <a:ext cx="8905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01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1138823" y="2217068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75991" y="3145563"/>
            <a:ext cx="1287721" cy="1192214"/>
            <a:chOff x="1100939" y="3245664"/>
            <a:chExt cx="1287721" cy="1192214"/>
          </a:xfrm>
        </p:grpSpPr>
        <p:grpSp>
          <p:nvGrpSpPr>
            <p:cNvPr id="37" name="组合 36"/>
            <p:cNvGrpSpPr/>
            <p:nvPr/>
          </p:nvGrpSpPr>
          <p:grpSpPr>
            <a:xfrm>
              <a:off x="1100939" y="3245664"/>
              <a:ext cx="1235207" cy="1192214"/>
              <a:chOff x="2449363" y="2011284"/>
              <a:chExt cx="1578177" cy="1643338"/>
            </a:xfrm>
          </p:grpSpPr>
          <p:sp>
            <p:nvSpPr>
              <p:cNvPr id="38" name="直角三角形 37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449363" y="2079552"/>
                <a:ext cx="890516" cy="636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8" name="内容占位符 2"/>
            <p:cNvSpPr txBox="1">
              <a:spLocks/>
            </p:cNvSpPr>
            <p:nvPr/>
          </p:nvSpPr>
          <p:spPr>
            <a:xfrm>
              <a:off x="1162309" y="3820651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96447" y="4745015"/>
            <a:ext cx="1276121" cy="1192214"/>
            <a:chOff x="1121395" y="4845116"/>
            <a:chExt cx="1276121" cy="11922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121395" y="4845116"/>
              <a:ext cx="1235207" cy="1192214"/>
              <a:chOff x="2449363" y="2011284"/>
              <a:chExt cx="1578177" cy="1643338"/>
            </a:xfrm>
          </p:grpSpPr>
          <p:sp>
            <p:nvSpPr>
              <p:cNvPr id="54" name="直角三角形 53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449363" y="2079552"/>
                <a:ext cx="890516" cy="636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9" name="内容占位符 2"/>
            <p:cNvSpPr txBox="1">
              <a:spLocks/>
            </p:cNvSpPr>
            <p:nvPr/>
          </p:nvSpPr>
          <p:spPr>
            <a:xfrm>
              <a:off x="1171165" y="5401982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73" y="1809188"/>
            <a:ext cx="4028828" cy="40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98340" y="2009058"/>
            <a:ext cx="3802899" cy="1187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与口腔疾病的发生有很大关系，特别是牙周病和龋病。保持口腔卫生的方法中，刷牙最为重要。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1298340" y="1245070"/>
            <a:ext cx="2338252" cy="100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3200" b="1" dirty="0">
                <a:cs typeface="+mn-ea"/>
                <a:sym typeface="+mn-lt"/>
              </a:rPr>
              <a:t>口腔卫生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928568" y="1539236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饭后漱口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928568" y="2193019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刷牙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928568" y="2846802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牙间洁净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8758854" y="1539236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牙龈按摩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758854" y="2193019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消除食物嵌塞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758854" y="2846804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去除牙结石</a:t>
            </a:r>
          </a:p>
        </p:txBody>
      </p:sp>
      <p:sp>
        <p:nvSpPr>
          <p:cNvPr id="11" name="竖排文本占位符 2"/>
          <p:cNvSpPr txBox="1">
            <a:spLocks/>
          </p:cNvSpPr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9" b="27011"/>
          <a:stretch/>
        </p:blipFill>
        <p:spPr>
          <a:xfrm>
            <a:off x="2882641" y="3587264"/>
            <a:ext cx="6091854" cy="25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uplufsl">
      <a:majorFont>
        <a:latin typeface="Adobe Arabic" panose="020F0302020204030204"/>
        <a:ea typeface="微软雅黑"/>
        <a:cs typeface=""/>
      </a:majorFont>
      <a:minorFont>
        <a:latin typeface="Adobe Arabic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1349</Words>
  <Application>Microsoft Office PowerPoint</Application>
  <PresentationFormat>宽屏</PresentationFormat>
  <Paragraphs>155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包图粗黑体</vt:lpstr>
      <vt:lpstr>微软雅黑</vt:lpstr>
      <vt:lpstr>印品黑体</vt:lpstr>
      <vt:lpstr>Adobe Arabic</vt:lpstr>
      <vt:lpstr>Arial</vt:lpstr>
      <vt:lpstr>Calibri</vt:lpstr>
      <vt:lpstr>Wingdings</vt:lpstr>
      <vt:lpstr>1</vt:lpstr>
      <vt:lpstr>PowerPoint 演示文稿</vt:lpstr>
      <vt:lpstr>什么是口腔健康？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ykyqj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108</cp:revision>
  <dcterms:created xsi:type="dcterms:W3CDTF">2014-05-15T13:29:00Z</dcterms:created>
  <dcterms:modified xsi:type="dcterms:W3CDTF">2021-02-01T06:24:00Z</dcterms:modified>
</cp:coreProperties>
</file>