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90" r:id="rId2"/>
    <p:sldId id="411" r:id="rId3"/>
    <p:sldId id="392" r:id="rId4"/>
    <p:sldId id="393" r:id="rId5"/>
    <p:sldId id="397" r:id="rId6"/>
    <p:sldId id="413" r:id="rId7"/>
    <p:sldId id="414" r:id="rId8"/>
    <p:sldId id="415" r:id="rId9"/>
    <p:sldId id="416" r:id="rId10"/>
    <p:sldId id="417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375" r:id="rId22"/>
    <p:sldId id="428" r:id="rId23"/>
    <p:sldId id="429" r:id="rId24"/>
    <p:sldId id="431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7"/>
    <a:srgbClr val="F0FAFE"/>
    <a:srgbClr val="E2F6FE"/>
    <a:srgbClr val="BCEAFC"/>
    <a:srgbClr val="FFA285"/>
    <a:srgbClr val="2D96C4"/>
    <a:srgbClr val="A8A9AD"/>
    <a:srgbClr val="414146"/>
    <a:srgbClr val="5A5A60"/>
    <a:srgbClr val="797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5" autoAdjust="0"/>
    <p:restoredTop sz="94682"/>
  </p:normalViewPr>
  <p:slideViewPr>
    <p:cSldViewPr snapToGrid="0" snapToObjects="1">
      <p:cViewPr varScale="1">
        <p:scale>
          <a:sx n="76" d="100"/>
          <a:sy n="76" d="100"/>
        </p:scale>
        <p:origin x="102" y="4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1411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905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390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23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18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3684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29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720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09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28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8387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833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475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33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397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19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106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7233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7598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063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14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290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914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1757-8956-4EB9-A61B-2BB94BC071D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55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27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0A2AD-B2CE-DC4F-8015-E18525983D45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/>
        </p:blipFill>
        <p:spPr bwMode="auto">
          <a:xfrm>
            <a:off x="-24303" y="0"/>
            <a:ext cx="12216302" cy="68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8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7429500" y="1081372"/>
            <a:ext cx="4762499" cy="5776628"/>
          </a:xfrm>
          <a:custGeom>
            <a:avLst/>
            <a:gdLst>
              <a:gd name="connsiteX0" fmla="*/ 0 w 2507226"/>
              <a:gd name="connsiteY0" fmla="*/ 0 h 3170903"/>
              <a:gd name="connsiteX1" fmla="*/ 2507226 w 2507226"/>
              <a:gd name="connsiteY1" fmla="*/ 0 h 3170903"/>
              <a:gd name="connsiteX2" fmla="*/ 2507226 w 2507226"/>
              <a:gd name="connsiteY2" fmla="*/ 3170903 h 3170903"/>
              <a:gd name="connsiteX3" fmla="*/ 0 w 2507226"/>
              <a:gd name="connsiteY3" fmla="*/ 3170903 h 317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7226" h="3170903">
                <a:moveTo>
                  <a:pt x="0" y="0"/>
                </a:moveTo>
                <a:lnTo>
                  <a:pt x="2507226" y="0"/>
                </a:lnTo>
                <a:lnTo>
                  <a:pt x="2507226" y="3170903"/>
                </a:lnTo>
                <a:lnTo>
                  <a:pt x="0" y="31709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>
            <a:extLst>
              <a:ext uri="{FF2B5EF4-FFF2-40B4-BE49-F238E27FC236}">
                <a16:creationId xmlns:a16="http://schemas.microsoft.com/office/drawing/2014/main" id="{4A6739AC-5E1D-43DB-850B-8F36EC59F9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21701" y="0"/>
            <a:ext cx="3670299" cy="6858000"/>
          </a:xfrm>
          <a:custGeom>
            <a:avLst/>
            <a:gdLst>
              <a:gd name="connsiteX0" fmla="*/ 0 w 3670299"/>
              <a:gd name="connsiteY0" fmla="*/ 0 h 6858000"/>
              <a:gd name="connsiteX1" fmla="*/ 3670299 w 3670299"/>
              <a:gd name="connsiteY1" fmla="*/ 0 h 6858000"/>
              <a:gd name="connsiteX2" fmla="*/ 3670299 w 3670299"/>
              <a:gd name="connsiteY2" fmla="*/ 6858000 h 6858000"/>
              <a:gd name="connsiteX3" fmla="*/ 0 w 36702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0299" h="6858000">
                <a:moveTo>
                  <a:pt x="0" y="0"/>
                </a:moveTo>
                <a:lnTo>
                  <a:pt x="3670299" y="0"/>
                </a:lnTo>
                <a:lnTo>
                  <a:pt x="36702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2691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A2AD-B2CE-DC4F-8015-E18525983D45}" type="datetimeFigureOut">
              <a:rPr kumimoji="1" lang="zh-CN" altLang="en-US" smtClean="0"/>
              <a:t>2021/2/1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FC167D8-A9A2-40D0-8C85-1D210A8891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F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61" r:id="rId7"/>
    <p:sldLayoutId id="2147483662" r:id="rId8"/>
    <p:sldLayoutId id="2147483663" r:id="rId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AF1CA964-8968-44DC-87E2-C56F6662965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5A0FC7F-4F27-4E11-B2E7-43D11269845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2F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云形 8">
              <a:extLst>
                <a:ext uri="{FF2B5EF4-FFF2-40B4-BE49-F238E27FC236}">
                  <a16:creationId xmlns:a16="http://schemas.microsoft.com/office/drawing/2014/main" id="{270D3D34-DE40-43B9-8F29-33C4DFCEAF4E}"/>
                </a:ext>
              </a:extLst>
            </p:cNvPr>
            <p:cNvSpPr/>
            <p:nvPr/>
          </p:nvSpPr>
          <p:spPr>
            <a:xfrm>
              <a:off x="721838" y="636928"/>
              <a:ext cx="1485900" cy="73653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0E18E1DE-F3D6-42CA-A200-19F7DD6F9726}"/>
                </a:ext>
              </a:extLst>
            </p:cNvPr>
            <p:cNvSpPr/>
            <p:nvPr/>
          </p:nvSpPr>
          <p:spPr>
            <a:xfrm>
              <a:off x="8783669" y="876300"/>
              <a:ext cx="923256" cy="43674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云形 10">
              <a:extLst>
                <a:ext uri="{FF2B5EF4-FFF2-40B4-BE49-F238E27FC236}">
                  <a16:creationId xmlns:a16="http://schemas.microsoft.com/office/drawing/2014/main" id="{464D5042-73C6-4406-9809-15980056590E}"/>
                </a:ext>
              </a:extLst>
            </p:cNvPr>
            <p:cNvSpPr/>
            <p:nvPr/>
          </p:nvSpPr>
          <p:spPr>
            <a:xfrm>
              <a:off x="4533900" y="1679330"/>
              <a:ext cx="1075815" cy="4306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64853" y="727168"/>
            <a:ext cx="5437632" cy="540366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1345" y="2378167"/>
            <a:ext cx="574800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000" dirty="0">
                <a:solidFill>
                  <a:srgbClr val="0068B7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rPr>
              <a:t>口腔护理保健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1838" y="4246555"/>
            <a:ext cx="48878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>
                <a:solidFill>
                  <a:srgbClr val="0068B7"/>
                </a:solidFill>
                <a:latin typeface="+mj-ea"/>
                <a:ea typeface="+mj-ea"/>
              </a:rPr>
              <a:t>关注口腔健康 提高生命质量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719597" y="5083892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68B7"/>
                </a:solidFill>
                <a:latin typeface="+mn-ea"/>
              </a:rPr>
              <a:t>演讲人：小</a:t>
            </a:r>
            <a:r>
              <a:rPr lang="en-US" altLang="zh-CN" sz="2800" dirty="0">
                <a:solidFill>
                  <a:srgbClr val="0068B7"/>
                </a:solidFill>
                <a:latin typeface="+mn-ea"/>
              </a:rPr>
              <a:t>1</a:t>
            </a:r>
            <a:r>
              <a:rPr lang="zh-CN" altLang="en-US" sz="2800" dirty="0">
                <a:solidFill>
                  <a:srgbClr val="0068B7"/>
                </a:solidFill>
                <a:latin typeface="+mn-ea"/>
              </a:rPr>
              <a:t>知</a:t>
            </a:r>
          </a:p>
        </p:txBody>
      </p:sp>
      <p:pic>
        <p:nvPicPr>
          <p:cNvPr id="13" name="儿童歌曲 - 我的牙齿会唱歌">
            <a:hlinkClick r:id="" action="ppaction://media"/>
            <a:extLst>
              <a:ext uri="{FF2B5EF4-FFF2-40B4-BE49-F238E27FC236}">
                <a16:creationId xmlns:a16="http://schemas.microsoft.com/office/drawing/2014/main" id="{306B97D6-3A38-4758-B519-C9EE202FE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9084" y="-892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8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455086" cy="743639"/>
            <a:chOff x="183464" y="261553"/>
            <a:chExt cx="3455086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276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刷牙的方法 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38A8876-6C49-489C-A976-9D9CB8A05C3A}"/>
              </a:ext>
            </a:extLst>
          </p:cNvPr>
          <p:cNvSpPr txBox="1">
            <a:spLocks noChangeArrowheads="1"/>
          </p:cNvSpPr>
          <p:nvPr/>
        </p:nvSpPr>
        <p:spPr>
          <a:xfrm>
            <a:off x="5356531" y="1663338"/>
            <a:ext cx="6324192" cy="32351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刷牙方法有很多，只要刷牙能够达到洁净牙齿，不损伤牙体和牙周组织就是正确的，我国提倡推广的刷牙法是上下刷。其基本动作分四步：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第一步，刷毛与牙齿长轴平行，紧贴牙面，毛尖指向牙龈。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第二步，扭转牙刷使刷毛与牙长轴成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45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度。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第三步，作前后矩离平行颤动。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第四步，向牙合面或切缘方向，即上牙向下，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下牙向上作 剔除刷动作。 刷洗牙合面时，作前后拉动即可。 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FCF60D6-D862-4415-962D-89CABF235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6881" y="1689287"/>
            <a:ext cx="4349283" cy="347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283636" cy="743639"/>
            <a:chOff x="183464" y="261553"/>
            <a:chExt cx="3283636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2596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刷牙要求 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38A8876-6C49-489C-A976-9D9CB8A05C3A}"/>
              </a:ext>
            </a:extLst>
          </p:cNvPr>
          <p:cNvSpPr txBox="1">
            <a:spLocks noChangeArrowheads="1"/>
          </p:cNvSpPr>
          <p:nvPr/>
        </p:nvSpPr>
        <p:spPr>
          <a:xfrm>
            <a:off x="5538302" y="1811402"/>
            <a:ext cx="5782804" cy="32351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刷牙时应该认真、仔细，依次刷到颊面（外面）、舌面（内面）、合面（上面），并重复刷洗。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刷牙次数，一般要求早晚刷牙，饭后漱口，每次刷牙可不少于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分钟。最好每次饭后也刷。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有人主张“三三三”制刷牙法，即每日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次，每次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分钟，刷洗三个牙面。 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FCF60D6-D862-4415-962D-89CABF235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8701" y="1811402"/>
            <a:ext cx="3694207" cy="36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42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5683936" cy="743639"/>
            <a:chOff x="183464" y="261553"/>
            <a:chExt cx="5683936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4997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消除有关致龋因素，改善口腔环境 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38A8876-6C49-489C-A976-9D9CB8A05C3A}"/>
              </a:ext>
            </a:extLst>
          </p:cNvPr>
          <p:cNvSpPr txBox="1">
            <a:spLocks noChangeArrowheads="1"/>
          </p:cNvSpPr>
          <p:nvPr/>
        </p:nvSpPr>
        <p:spPr>
          <a:xfrm>
            <a:off x="5538302" y="2372884"/>
            <a:ext cx="5148359" cy="32351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（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1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）刷牙、牙间洁净（剔牙）、洁牙去除牙菌斑。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（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2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）刷完牙后，可以适当用一些漱口水漱口。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（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）牙膏可选用含氟牙膏。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FCF60D6-D862-4415-962D-89CABF235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6882" y="1522685"/>
            <a:ext cx="4460769" cy="44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62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消除局部刺激因素 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38A8876-6C49-489C-A976-9D9CB8A05C3A}"/>
              </a:ext>
            </a:extLst>
          </p:cNvPr>
          <p:cNvSpPr txBox="1">
            <a:spLocks noChangeArrowheads="1"/>
          </p:cNvSpPr>
          <p:nvPr/>
        </p:nvSpPr>
        <p:spPr>
          <a:xfrm>
            <a:off x="6001940" y="1811402"/>
            <a:ext cx="5148359" cy="32351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（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1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）要有良好的口腔卫生习惯。</a:t>
            </a:r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（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2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）作龈上和龈下洁治，去除牙结石。</a:t>
            </a:r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（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）调整咬合，消除创伤 和食物嵌塞。</a:t>
            </a:r>
          </a:p>
          <a:p>
            <a:pPr>
              <a:lnSpc>
                <a:spcPct val="3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1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  后两项一般在专业的口腔诊室进行。 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FCF60D6-D862-4415-962D-89CABF235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1701" y="1249920"/>
            <a:ext cx="4766200" cy="379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98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2268AB5-46E7-427E-A6A9-89B0FA73E9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40E4C92-CA46-4035-B7C7-C3338D7A541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2F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云形 10">
              <a:extLst>
                <a:ext uri="{FF2B5EF4-FFF2-40B4-BE49-F238E27FC236}">
                  <a16:creationId xmlns:a16="http://schemas.microsoft.com/office/drawing/2014/main" id="{FC68124B-6CEC-4CA5-BF9E-7EBAB97DBC0D}"/>
                </a:ext>
              </a:extLst>
            </p:cNvPr>
            <p:cNvSpPr/>
            <p:nvPr/>
          </p:nvSpPr>
          <p:spPr>
            <a:xfrm>
              <a:off x="721838" y="636928"/>
              <a:ext cx="1485900" cy="73653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云形 11">
              <a:extLst>
                <a:ext uri="{FF2B5EF4-FFF2-40B4-BE49-F238E27FC236}">
                  <a16:creationId xmlns:a16="http://schemas.microsoft.com/office/drawing/2014/main" id="{C051670A-2C7E-4AB7-9E79-B489F7096F81}"/>
                </a:ext>
              </a:extLst>
            </p:cNvPr>
            <p:cNvSpPr/>
            <p:nvPr/>
          </p:nvSpPr>
          <p:spPr>
            <a:xfrm>
              <a:off x="8783669" y="876300"/>
              <a:ext cx="923256" cy="43674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云形 17">
              <a:extLst>
                <a:ext uri="{FF2B5EF4-FFF2-40B4-BE49-F238E27FC236}">
                  <a16:creationId xmlns:a16="http://schemas.microsoft.com/office/drawing/2014/main" id="{50FD675B-CB12-446D-8012-37AB7C5DDA63}"/>
                </a:ext>
              </a:extLst>
            </p:cNvPr>
            <p:cNvSpPr/>
            <p:nvPr/>
          </p:nvSpPr>
          <p:spPr>
            <a:xfrm>
              <a:off x="4533900" y="1679330"/>
              <a:ext cx="1075815" cy="4306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68042" y="2249687"/>
            <a:ext cx="7617453" cy="468627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9D28980-BFEC-4451-803D-D7C185C44638}"/>
              </a:ext>
            </a:extLst>
          </p:cNvPr>
          <p:cNvGrpSpPr/>
          <p:nvPr/>
        </p:nvGrpSpPr>
        <p:grpSpPr>
          <a:xfrm>
            <a:off x="7310041" y="0"/>
            <a:ext cx="4881959" cy="6858000"/>
            <a:chOff x="7310041" y="0"/>
            <a:chExt cx="4881959" cy="685800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AE7F2E5-BB91-41FF-B837-4FE38F04FE47}"/>
                </a:ext>
              </a:extLst>
            </p:cNvPr>
            <p:cNvSpPr/>
            <p:nvPr/>
          </p:nvSpPr>
          <p:spPr>
            <a:xfrm>
              <a:off x="7310041" y="0"/>
              <a:ext cx="4881959" cy="6858000"/>
            </a:xfrm>
            <a:prstGeom prst="rect">
              <a:avLst/>
            </a:prstGeom>
            <a:solidFill>
              <a:srgbClr val="0068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927330" y="2060585"/>
              <a:ext cx="3603625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cs typeface="+mn-ea"/>
                  <a:sym typeface="+mn-lt"/>
                </a:rPr>
                <a:t>PART 02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266968" y="3151791"/>
              <a:ext cx="266502" cy="0"/>
            </a:xfrm>
            <a:prstGeom prst="line">
              <a:avLst/>
            </a:prstGeom>
            <a:ln w="38100">
              <a:solidFill>
                <a:srgbClr val="2D96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713331" y="3531690"/>
              <a:ext cx="40238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科 学 保 护 牙 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643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科 学 保 护 牙 齿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925CDDD6-B254-4EC5-83F8-51862FADB4F7}"/>
              </a:ext>
            </a:extLst>
          </p:cNvPr>
          <p:cNvSpPr txBox="1"/>
          <p:nvPr/>
        </p:nvSpPr>
        <p:spPr>
          <a:xfrm>
            <a:off x="726882" y="1821342"/>
            <a:ext cx="5633338" cy="3932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 牙齿是人类赖以生存的重要器官，它是构成咀嚼器官的主要部分，也与语言、容貌和健康有密切关系。保护牙齿除了每天早晚刷牙，饭后漱口和前面提到的四种方法以外，生活中还有很多方法我们要科学的使用才能更好的保护牙齿。</a:t>
            </a:r>
            <a:endParaRPr lang="zh-CN" altLang="zh-CN" sz="21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B505BBD-8ADA-4FBB-9E57-E35C07AD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51925" y="1627295"/>
            <a:ext cx="4677139" cy="46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6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正确咀嚼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925CDDD6-B254-4EC5-83F8-51862FADB4F7}"/>
              </a:ext>
            </a:extLst>
          </p:cNvPr>
          <p:cNvSpPr txBox="1"/>
          <p:nvPr/>
        </p:nvSpPr>
        <p:spPr>
          <a:xfrm>
            <a:off x="1119027" y="1591459"/>
            <a:ext cx="5051553" cy="3932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咀嚼的正确方法是两侧或两侧牙齿交替进行。有些人习惯用一侧吃东西，长时间这样会使使用侧的咀嚼肌发达，影响脸型。而另一侧的牙齿长时间不使用会聚积食物软垢，从而形成牙结石影响牙齿健康。 </a:t>
            </a:r>
            <a:endParaRPr lang="zh-CN" altLang="zh-CN" sz="21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B505BBD-8ADA-4FBB-9E57-E35C07AD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51925" y="1476184"/>
            <a:ext cx="4677139" cy="416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6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食谱广营养好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925CDDD6-B254-4EC5-83F8-51862FADB4F7}"/>
              </a:ext>
            </a:extLst>
          </p:cNvPr>
          <p:cNvSpPr txBox="1"/>
          <p:nvPr/>
        </p:nvSpPr>
        <p:spPr>
          <a:xfrm>
            <a:off x="5896891" y="2363197"/>
            <a:ext cx="5633338" cy="32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牙齿的发育离不开各种营养食物，因此，不论是成人还是少年儿童，饮食要多样化，不要偏食，尽量多食一些粗粮、硬纤维的食物，还可适量使用一些有一定硬度的食物。</a:t>
            </a:r>
            <a:endParaRPr lang="zh-CN" altLang="zh-CN" sz="21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BC65283-2846-4E49-AE93-0C8948FC4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50" y="2363197"/>
            <a:ext cx="4677140" cy="2796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27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防止外伤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925CDDD6-B254-4EC5-83F8-51862FADB4F7}"/>
              </a:ext>
            </a:extLst>
          </p:cNvPr>
          <p:cNvSpPr txBox="1"/>
          <p:nvPr/>
        </p:nvSpPr>
        <p:spPr>
          <a:xfrm>
            <a:off x="817123" y="2363197"/>
            <a:ext cx="5633338" cy="261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不要用牙齿启瓶盖等坚硬物品，防止牙齿损伤。如果在训练、救援等作业时，不慎将牙齿损伤折断，最好自己不要处理，应及时保护好损伤牙到口腔诊室进行就诊。</a:t>
            </a:r>
            <a:endParaRPr lang="zh-CN" altLang="zh-CN" sz="21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B505BBD-8ADA-4FBB-9E57-E35C07AD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59898" y="1536970"/>
            <a:ext cx="5050386" cy="451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2268AB5-46E7-427E-A6A9-89B0FA73E9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40E4C92-CA46-4035-B7C7-C3338D7A541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2F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云形 10">
              <a:extLst>
                <a:ext uri="{FF2B5EF4-FFF2-40B4-BE49-F238E27FC236}">
                  <a16:creationId xmlns:a16="http://schemas.microsoft.com/office/drawing/2014/main" id="{FC68124B-6CEC-4CA5-BF9E-7EBAB97DBC0D}"/>
                </a:ext>
              </a:extLst>
            </p:cNvPr>
            <p:cNvSpPr/>
            <p:nvPr/>
          </p:nvSpPr>
          <p:spPr>
            <a:xfrm>
              <a:off x="721838" y="636928"/>
              <a:ext cx="1485900" cy="73653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云形 11">
              <a:extLst>
                <a:ext uri="{FF2B5EF4-FFF2-40B4-BE49-F238E27FC236}">
                  <a16:creationId xmlns:a16="http://schemas.microsoft.com/office/drawing/2014/main" id="{C051670A-2C7E-4AB7-9E79-B489F7096F81}"/>
                </a:ext>
              </a:extLst>
            </p:cNvPr>
            <p:cNvSpPr/>
            <p:nvPr/>
          </p:nvSpPr>
          <p:spPr>
            <a:xfrm>
              <a:off x="8783669" y="876300"/>
              <a:ext cx="923256" cy="43674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云形 17">
              <a:extLst>
                <a:ext uri="{FF2B5EF4-FFF2-40B4-BE49-F238E27FC236}">
                  <a16:creationId xmlns:a16="http://schemas.microsoft.com/office/drawing/2014/main" id="{50FD675B-CB12-446D-8012-37AB7C5DDA63}"/>
                </a:ext>
              </a:extLst>
            </p:cNvPr>
            <p:cNvSpPr/>
            <p:nvPr/>
          </p:nvSpPr>
          <p:spPr>
            <a:xfrm>
              <a:off x="4533900" y="1679330"/>
              <a:ext cx="1075815" cy="4306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68042" y="2249687"/>
            <a:ext cx="7617453" cy="468627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9D28980-BFEC-4451-803D-D7C185C44638}"/>
              </a:ext>
            </a:extLst>
          </p:cNvPr>
          <p:cNvGrpSpPr/>
          <p:nvPr/>
        </p:nvGrpSpPr>
        <p:grpSpPr>
          <a:xfrm>
            <a:off x="7310041" y="0"/>
            <a:ext cx="4881959" cy="6858000"/>
            <a:chOff x="7310041" y="0"/>
            <a:chExt cx="4881959" cy="685800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AE7F2E5-BB91-41FF-B837-4FE38F04FE47}"/>
                </a:ext>
              </a:extLst>
            </p:cNvPr>
            <p:cNvSpPr/>
            <p:nvPr/>
          </p:nvSpPr>
          <p:spPr>
            <a:xfrm>
              <a:off x="7310041" y="0"/>
              <a:ext cx="4881959" cy="6858000"/>
            </a:xfrm>
            <a:prstGeom prst="rect">
              <a:avLst/>
            </a:prstGeom>
            <a:solidFill>
              <a:srgbClr val="0068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927330" y="2060585"/>
              <a:ext cx="3603625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cs typeface="+mn-ea"/>
                  <a:sym typeface="+mn-lt"/>
                </a:rPr>
                <a:t>PART 03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266968" y="3151791"/>
              <a:ext cx="266502" cy="0"/>
            </a:xfrm>
            <a:prstGeom prst="line">
              <a:avLst/>
            </a:prstGeom>
            <a:ln w="38100">
              <a:solidFill>
                <a:srgbClr val="2D96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713331" y="3531690"/>
              <a:ext cx="377539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口臭病症的预防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0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8692FD35-6B76-4633-9721-793EB81800E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091BD982-7D01-42E8-98EE-F2F5538258B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2F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云形 17">
              <a:extLst>
                <a:ext uri="{FF2B5EF4-FFF2-40B4-BE49-F238E27FC236}">
                  <a16:creationId xmlns:a16="http://schemas.microsoft.com/office/drawing/2014/main" id="{CD5991D1-8938-4C71-973A-CCF2CDF7C9A0}"/>
                </a:ext>
              </a:extLst>
            </p:cNvPr>
            <p:cNvSpPr/>
            <p:nvPr/>
          </p:nvSpPr>
          <p:spPr>
            <a:xfrm>
              <a:off x="721838" y="636928"/>
              <a:ext cx="1485900" cy="73653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云形 18">
              <a:extLst>
                <a:ext uri="{FF2B5EF4-FFF2-40B4-BE49-F238E27FC236}">
                  <a16:creationId xmlns:a16="http://schemas.microsoft.com/office/drawing/2014/main" id="{89A15BC5-0832-4A5C-8871-FAB1EAE127A3}"/>
                </a:ext>
              </a:extLst>
            </p:cNvPr>
            <p:cNvSpPr/>
            <p:nvPr/>
          </p:nvSpPr>
          <p:spPr>
            <a:xfrm>
              <a:off x="8783669" y="876300"/>
              <a:ext cx="923256" cy="43674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云形 19">
              <a:extLst>
                <a:ext uri="{FF2B5EF4-FFF2-40B4-BE49-F238E27FC236}">
                  <a16:creationId xmlns:a16="http://schemas.microsoft.com/office/drawing/2014/main" id="{469C78E8-B414-4DD8-946A-09083FA4C812}"/>
                </a:ext>
              </a:extLst>
            </p:cNvPr>
            <p:cNvSpPr/>
            <p:nvPr/>
          </p:nvSpPr>
          <p:spPr>
            <a:xfrm>
              <a:off x="4533900" y="1679330"/>
              <a:ext cx="1075815" cy="4306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5815" y="1238250"/>
            <a:ext cx="4647066" cy="5090792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811098" y="2078644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68B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什么是口腔健康？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12064" y="327480"/>
            <a:ext cx="1950136" cy="743639"/>
            <a:chOff x="183464" y="261553"/>
            <a:chExt cx="1950136" cy="743639"/>
          </a:xfrm>
        </p:grpSpPr>
        <p:sp>
          <p:nvSpPr>
            <p:cNvPr id="15" name="文本框 14"/>
            <p:cNvSpPr txBox="1"/>
            <p:nvPr/>
          </p:nvSpPr>
          <p:spPr>
            <a:xfrm>
              <a:off x="870102" y="327480"/>
              <a:ext cx="1263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前言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28" name="îṥlïḋé">
            <a:extLst>
              <a:ext uri="{FF2B5EF4-FFF2-40B4-BE49-F238E27FC236}">
                <a16:creationId xmlns:a16="http://schemas.microsoft.com/office/drawing/2014/main" id="{39340196-E1AA-4B49-976A-BF366BB2B662}"/>
              </a:ext>
            </a:extLst>
          </p:cNvPr>
          <p:cNvSpPr/>
          <p:nvPr/>
        </p:nvSpPr>
        <p:spPr bwMode="auto">
          <a:xfrm>
            <a:off x="5811099" y="2822967"/>
            <a:ext cx="5176216" cy="197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指牙齿、牙周组织、口腔邻近部位及颌面部均无组织结构与功能性异常。</a:t>
            </a:r>
          </a:p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标准：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牙齿清洁、无龋洞、无疼痛感，牙龈颜色正常，无出血现象。</a:t>
            </a:r>
          </a:p>
          <a:p>
            <a:pPr>
              <a:lnSpc>
                <a:spcPct val="200000"/>
              </a:lnSpc>
            </a:pP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1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口臭病症的预防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925CDDD6-B254-4EC5-83F8-51862FADB4F7}"/>
              </a:ext>
            </a:extLst>
          </p:cNvPr>
          <p:cNvSpPr txBox="1"/>
          <p:nvPr/>
        </p:nvSpPr>
        <p:spPr>
          <a:xfrm>
            <a:off x="706876" y="1627295"/>
            <a:ext cx="5505856" cy="458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 医学界认为，口臭的产生源于人体的各种急慢性疾病，它本身虽不是病，却是一种病征。 </a:t>
            </a:r>
          </a:p>
          <a:p>
            <a:pPr marL="380990" indent="-38099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一般人认为</a:t>
            </a:r>
            <a:r>
              <a:rPr lang="en-US" altLang="zh-CN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:  </a:t>
            </a: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口臭是由于口腔不卫生引起的，为了消除口臭每天增加刷牙次数，嚼食口香糖、用漱口药水漱口等，但这些办法都是暂时的，不能从根本上解决问题。</a:t>
            </a:r>
            <a:endParaRPr lang="zh-CN" altLang="zh-CN" sz="2133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B505BBD-8ADA-4FBB-9E57-E35C07AD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1447" y="1046685"/>
            <a:ext cx="3505165" cy="5257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519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>
            <a:extLst>
              <a:ext uri="{FF2B5EF4-FFF2-40B4-BE49-F238E27FC236}">
                <a16:creationId xmlns:a16="http://schemas.microsoft.com/office/drawing/2014/main" id="{484F351C-C0E9-40D3-9764-55C836FB3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701" y="2002159"/>
            <a:ext cx="4967253" cy="339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500"/>
              </a:spcAft>
            </a:pP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①吃东西引起的口臭：包括吃大蒜、洋葱、韭菜等，短时间即可消除。</a:t>
            </a:r>
          </a:p>
          <a:p>
            <a:pPr eaLnBrk="1" hangingPunct="1">
              <a:lnSpc>
                <a:spcPct val="150000"/>
              </a:lnSpc>
              <a:spcAft>
                <a:spcPts val="500"/>
              </a:spcAft>
            </a:pP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②未经治疗的龋齿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:  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在龋洞内常积存食物残渣，由于细菌丛生，则腐败分解而生臭味。及时修补龋齿，则可消除口臭。　</a:t>
            </a:r>
          </a:p>
          <a:p>
            <a:pPr eaLnBrk="1" hangingPunct="1">
              <a:lnSpc>
                <a:spcPct val="150000"/>
              </a:lnSpc>
              <a:spcAft>
                <a:spcPts val="500"/>
              </a:spcAft>
            </a:pP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③牙周炎患者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: 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牙周袋内呈化脓性炎症，口腔内的唾液混有脓液，也使口内有臭味。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6DE1C04-78F4-4A64-9B3A-6930C197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440" y="1693149"/>
            <a:ext cx="4868679" cy="4014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163CC9A-0158-44B1-B072-F65260AF3E7C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8E2205D-DF25-4315-9AD7-E1B461D3A490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口臭是怎样引起的？</a:t>
              </a:r>
            </a:p>
          </p:txBody>
        </p: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33F8D7A-007E-4470-A36F-A9122DD77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039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>
            <a:extLst>
              <a:ext uri="{FF2B5EF4-FFF2-40B4-BE49-F238E27FC236}">
                <a16:creationId xmlns:a16="http://schemas.microsoft.com/office/drawing/2014/main" id="{484F351C-C0E9-40D3-9764-55C836FB3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7798" y="2285894"/>
            <a:ext cx="4967253" cy="280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500"/>
              </a:spcAft>
            </a:pP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④ 全身性疾病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: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胃热症、胃阴虚症，其中由胃热症导致者居多，常并发严重口臭、牙龈肿痛、便秘、胃痛、消化不良、烦躁等症状，急慢性胃炎、十二指肠溃疡、肝炎、肺结核、糖尿病、癌症患者、接受化疗者亦会产生强烈口臭。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6DE1C04-78F4-4A64-9B3A-6930C197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317" y="2116918"/>
            <a:ext cx="4868679" cy="3152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6C7A60E-8ECF-4414-ACED-F67603BD8EF9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B503727-5E5A-4B5A-9E94-7FFBD64F382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口臭病症的预防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798ACFE-1804-4E1C-BACE-1459D0765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F5811004-44F9-49E8-999D-FBD0E126C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394" y="251280"/>
            <a:ext cx="1523809" cy="14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4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>
            <a:extLst>
              <a:ext uri="{FF2B5EF4-FFF2-40B4-BE49-F238E27FC236}">
                <a16:creationId xmlns:a16="http://schemas.microsoft.com/office/drawing/2014/main" id="{484F351C-C0E9-40D3-9764-55C836FB3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318" y="1712817"/>
            <a:ext cx="4967253" cy="437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Aft>
                <a:spcPts val="500"/>
              </a:spcAft>
            </a:pP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1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、吃韭菜、葱、蒜、饮酒后的口臭，可饮白糖水冲解，或用茶叶一小撮含口中咀嚼，还可以咀嚼口香糖除味。 </a:t>
            </a:r>
          </a:p>
          <a:p>
            <a:pPr eaLnBrk="1" hangingPunct="1">
              <a:lnSpc>
                <a:spcPct val="200000"/>
              </a:lnSpc>
              <a:spcAft>
                <a:spcPts val="500"/>
              </a:spcAft>
            </a:pP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2 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、如因伤食引起的口臭，可用鸡内金研末口服，每日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次 ，每次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克。也可用神曲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15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克，麦芽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15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克，山楂片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15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克， 一起煮水，日饮</a:t>
            </a: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次。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6DE1C04-78F4-4A64-9B3A-6930C19710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25479" y="986718"/>
            <a:ext cx="5822883" cy="582288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2027E5A-7A33-408F-8C26-1A3B2B000177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79324EB-76C5-48CB-8D67-6F803BE3DF0F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如何防治口臭？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BA74909-A409-42BE-A1F9-71734E6C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3011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42027E5A-7A33-408F-8C26-1A3B2B000177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79324EB-76C5-48CB-8D67-6F803BE3DF0F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如何防治口臭？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BA74909-A409-42BE-A1F9-71734E6CA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C6250861-0E3B-4616-A2D7-A6A30CB36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489" y="1707623"/>
            <a:ext cx="4967253" cy="375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spcAft>
                <a:spcPts val="500"/>
              </a:spcAft>
            </a:pP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3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、对于有龋齿、缺齿以及义齿修复不当引起的口臭，应该尽早到专业的口腔诊室进行治疗和义齿修复，避免食物残渣长时间存留在口腔中。 </a:t>
            </a:r>
          </a:p>
          <a:p>
            <a:pPr eaLnBrk="1" hangingPunct="1">
              <a:lnSpc>
                <a:spcPct val="200000"/>
              </a:lnSpc>
              <a:spcAft>
                <a:spcPts val="500"/>
              </a:spcAft>
            </a:pPr>
            <a:r>
              <a:rPr lang="en-US" altLang="zh-CN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4</a:t>
            </a:r>
            <a:r>
              <a:rPr lang="zh-CN" altLang="en-US" sz="1999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、积极治疗全身性疾病，只要全身性疾病得到治愈，口臭也就会消失。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BC2FE5-00F2-4824-8609-BCE4EECC4A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6882" y="2389204"/>
            <a:ext cx="5333641" cy="20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4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EA478EDC-E9D1-411E-8665-742FDC04066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83AD97D-3A34-4113-8624-056B56D1378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2F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云形 27">
              <a:extLst>
                <a:ext uri="{FF2B5EF4-FFF2-40B4-BE49-F238E27FC236}">
                  <a16:creationId xmlns:a16="http://schemas.microsoft.com/office/drawing/2014/main" id="{304D6515-E86B-4E58-9A17-B52E2EE52767}"/>
                </a:ext>
              </a:extLst>
            </p:cNvPr>
            <p:cNvSpPr/>
            <p:nvPr/>
          </p:nvSpPr>
          <p:spPr>
            <a:xfrm>
              <a:off x="721838" y="636928"/>
              <a:ext cx="1485900" cy="73653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云形 28">
              <a:extLst>
                <a:ext uri="{FF2B5EF4-FFF2-40B4-BE49-F238E27FC236}">
                  <a16:creationId xmlns:a16="http://schemas.microsoft.com/office/drawing/2014/main" id="{FEE49F04-A3D0-47FF-A332-8CD423B36C7F}"/>
                </a:ext>
              </a:extLst>
            </p:cNvPr>
            <p:cNvSpPr/>
            <p:nvPr/>
          </p:nvSpPr>
          <p:spPr>
            <a:xfrm>
              <a:off x="8783669" y="876300"/>
              <a:ext cx="923256" cy="43674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云形 29">
              <a:extLst>
                <a:ext uri="{FF2B5EF4-FFF2-40B4-BE49-F238E27FC236}">
                  <a16:creationId xmlns:a16="http://schemas.microsoft.com/office/drawing/2014/main" id="{2B221F4E-A71B-497A-A376-D6DC1CDB27B9}"/>
                </a:ext>
              </a:extLst>
            </p:cNvPr>
            <p:cNvSpPr/>
            <p:nvPr/>
          </p:nvSpPr>
          <p:spPr>
            <a:xfrm>
              <a:off x="4533900" y="1679330"/>
              <a:ext cx="1075815" cy="4306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7"/>
          <p:cNvSpPr txBox="1"/>
          <p:nvPr/>
        </p:nvSpPr>
        <p:spPr bwMode="auto">
          <a:xfrm>
            <a:off x="7782655" y="2040119"/>
            <a:ext cx="2505814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0" dirty="0">
                <a:solidFill>
                  <a:srgbClr val="0068B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口腔常见疾病预防</a:t>
            </a:r>
          </a:p>
        </p:txBody>
      </p:sp>
      <p:sp>
        <p:nvSpPr>
          <p:cNvPr id="4" name="TextBox 8"/>
          <p:cNvSpPr txBox="1"/>
          <p:nvPr/>
        </p:nvSpPr>
        <p:spPr bwMode="auto">
          <a:xfrm>
            <a:off x="7795355" y="2483984"/>
            <a:ext cx="34676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点击添加文本内容点击添加文本内容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6915245" y="2147811"/>
            <a:ext cx="665567" cy="584775"/>
          </a:xfrm>
          <a:prstGeom prst="rect">
            <a:avLst/>
          </a:prstGeom>
          <a:solidFill>
            <a:srgbClr val="0068B7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6" name="TextBox 11"/>
          <p:cNvSpPr txBox="1"/>
          <p:nvPr/>
        </p:nvSpPr>
        <p:spPr bwMode="auto">
          <a:xfrm>
            <a:off x="7780432" y="3427286"/>
            <a:ext cx="1925527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0" dirty="0">
                <a:solidFill>
                  <a:srgbClr val="0068B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科学保护牙齿</a:t>
            </a:r>
          </a:p>
        </p:txBody>
      </p:sp>
      <p:sp>
        <p:nvSpPr>
          <p:cNvPr id="7" name="TextBox 12"/>
          <p:cNvSpPr txBox="1"/>
          <p:nvPr/>
        </p:nvSpPr>
        <p:spPr bwMode="auto">
          <a:xfrm>
            <a:off x="7793132" y="3822256"/>
            <a:ext cx="34676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点击添加文本内容点击添加文本内容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6917467" y="3522397"/>
            <a:ext cx="665567" cy="584775"/>
          </a:xfrm>
          <a:prstGeom prst="rect">
            <a:avLst/>
          </a:prstGeom>
          <a:solidFill>
            <a:srgbClr val="0068B7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 bwMode="auto">
          <a:xfrm>
            <a:off x="7740427" y="4849206"/>
            <a:ext cx="2159566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200" b="1" dirty="0">
                <a:solidFill>
                  <a:srgbClr val="0068B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_GB2312" charset="0"/>
              </a:rPr>
              <a:t>口臭病症的预防</a:t>
            </a:r>
            <a:endParaRPr lang="en-US" altLang="zh-CN" sz="2200" b="1" dirty="0">
              <a:solidFill>
                <a:srgbClr val="0068B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10"/>
          <p:cNvSpPr txBox="1"/>
          <p:nvPr/>
        </p:nvSpPr>
        <p:spPr bwMode="auto">
          <a:xfrm>
            <a:off x="7753127" y="5244176"/>
            <a:ext cx="346761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点击添加文本内容点击添加文本内容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 kern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6957472" y="4936181"/>
            <a:ext cx="665567" cy="584775"/>
          </a:xfrm>
          <a:prstGeom prst="rect">
            <a:avLst/>
          </a:prstGeom>
          <a:solidFill>
            <a:srgbClr val="0068B7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6224" y="1112703"/>
            <a:ext cx="6024216" cy="6024216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C0580AF2-B14F-4833-947C-033CBAC8F703}"/>
              </a:ext>
            </a:extLst>
          </p:cNvPr>
          <p:cNvSpPr txBox="1"/>
          <p:nvPr/>
        </p:nvSpPr>
        <p:spPr>
          <a:xfrm>
            <a:off x="8078047" y="935644"/>
            <a:ext cx="180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0068B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367302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2268AB5-46E7-427E-A6A9-89B0FA73E94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40E4C92-CA46-4035-B7C7-C3338D7A541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E2F6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云形 10">
              <a:extLst>
                <a:ext uri="{FF2B5EF4-FFF2-40B4-BE49-F238E27FC236}">
                  <a16:creationId xmlns:a16="http://schemas.microsoft.com/office/drawing/2014/main" id="{FC68124B-6CEC-4CA5-BF9E-7EBAB97DBC0D}"/>
                </a:ext>
              </a:extLst>
            </p:cNvPr>
            <p:cNvSpPr/>
            <p:nvPr/>
          </p:nvSpPr>
          <p:spPr>
            <a:xfrm>
              <a:off x="721838" y="636928"/>
              <a:ext cx="1485900" cy="73653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云形 11">
              <a:extLst>
                <a:ext uri="{FF2B5EF4-FFF2-40B4-BE49-F238E27FC236}">
                  <a16:creationId xmlns:a16="http://schemas.microsoft.com/office/drawing/2014/main" id="{C051670A-2C7E-4AB7-9E79-B489F7096F81}"/>
                </a:ext>
              </a:extLst>
            </p:cNvPr>
            <p:cNvSpPr/>
            <p:nvPr/>
          </p:nvSpPr>
          <p:spPr>
            <a:xfrm>
              <a:off x="8783669" y="876300"/>
              <a:ext cx="923256" cy="436748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云形 17">
              <a:extLst>
                <a:ext uri="{FF2B5EF4-FFF2-40B4-BE49-F238E27FC236}">
                  <a16:creationId xmlns:a16="http://schemas.microsoft.com/office/drawing/2014/main" id="{50FD675B-CB12-446D-8012-37AB7C5DDA63}"/>
                </a:ext>
              </a:extLst>
            </p:cNvPr>
            <p:cNvSpPr/>
            <p:nvPr/>
          </p:nvSpPr>
          <p:spPr>
            <a:xfrm>
              <a:off x="4533900" y="1679330"/>
              <a:ext cx="1075815" cy="430675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E2F6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68042" y="2249687"/>
            <a:ext cx="7617453" cy="468627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9D28980-BFEC-4451-803D-D7C185C44638}"/>
              </a:ext>
            </a:extLst>
          </p:cNvPr>
          <p:cNvGrpSpPr/>
          <p:nvPr/>
        </p:nvGrpSpPr>
        <p:grpSpPr>
          <a:xfrm>
            <a:off x="7310041" y="0"/>
            <a:ext cx="4881959" cy="6858000"/>
            <a:chOff x="7310041" y="0"/>
            <a:chExt cx="4881959" cy="685800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AE7F2E5-BB91-41FF-B837-4FE38F04FE47}"/>
                </a:ext>
              </a:extLst>
            </p:cNvPr>
            <p:cNvSpPr/>
            <p:nvPr/>
          </p:nvSpPr>
          <p:spPr>
            <a:xfrm>
              <a:off x="7310041" y="0"/>
              <a:ext cx="4881959" cy="6858000"/>
            </a:xfrm>
            <a:prstGeom prst="rect">
              <a:avLst/>
            </a:prstGeom>
            <a:solidFill>
              <a:srgbClr val="0068B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927330" y="2060585"/>
              <a:ext cx="3603625" cy="1106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 dirty="0">
                  <a:solidFill>
                    <a:schemeClr val="bg1"/>
                  </a:solidFill>
                  <a:cs typeface="+mn-ea"/>
                  <a:sym typeface="+mn-lt"/>
                </a:rPr>
                <a:t>PART 01</a:t>
              </a: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0266968" y="3151791"/>
              <a:ext cx="266502" cy="0"/>
            </a:xfrm>
            <a:prstGeom prst="line">
              <a:avLst/>
            </a:prstGeom>
            <a:ln w="38100">
              <a:solidFill>
                <a:srgbClr val="2D96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557691" y="3531690"/>
              <a:ext cx="42883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40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口腔常见疾病预防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587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6555392" y="2651431"/>
            <a:ext cx="5027008" cy="2704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共性预防措施</a:t>
            </a:r>
          </a:p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龋齿预防</a:t>
            </a:r>
          </a:p>
          <a:p>
            <a:pPr marL="342900" indent="-342900">
              <a:lnSpc>
                <a:spcPct val="250000"/>
              </a:lnSpc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牙周病预防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555392" y="1699194"/>
            <a:ext cx="5408926" cy="906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0068B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口腔常见疾病预防</a:t>
            </a:r>
            <a:endParaRPr lang="en-US" sz="4000" b="1" dirty="0">
              <a:solidFill>
                <a:srgbClr val="0068B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口腔常见疾病预防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FC012660-8529-48A2-8801-EF608A4F3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01" y="2065377"/>
            <a:ext cx="5099522" cy="3093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5443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定期口腔健康检查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38A8876-6C49-489C-A976-9D9CB8A05C3A}"/>
              </a:ext>
            </a:extLst>
          </p:cNvPr>
          <p:cNvSpPr txBox="1">
            <a:spLocks noChangeArrowheads="1"/>
          </p:cNvSpPr>
          <p:nvPr/>
        </p:nvSpPr>
        <p:spPr>
          <a:xfrm>
            <a:off x="5780546" y="1665375"/>
            <a:ext cx="5532291" cy="434184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定期口腔健康检查，可达到“有病早治，无病预防”的目的。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一般成年人一年检查一次，牙周病、结石较重者可一季度检查一次，对发现的疾病及时治疗。</a:t>
            </a:r>
          </a:p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2-12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岁儿童，半年检查一次。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孕妇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2-3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个月检查一次。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038BE5A-18B2-4026-AD3A-ACDBB3895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9860" y="2627082"/>
            <a:ext cx="3227684" cy="38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74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C038BE5A-18B2-4026-AD3A-ACDBB3895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4581" y="2465476"/>
            <a:ext cx="3685201" cy="3685201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846764" cy="743639"/>
            <a:chOff x="183464" y="261553"/>
            <a:chExt cx="3846764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31601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纠正不良习惯 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38A8876-6C49-489C-A976-9D9CB8A05C3A}"/>
              </a:ext>
            </a:extLst>
          </p:cNvPr>
          <p:cNvSpPr txBox="1">
            <a:spLocks noChangeArrowheads="1"/>
          </p:cNvSpPr>
          <p:nvPr/>
        </p:nvSpPr>
        <p:spPr>
          <a:xfrm>
            <a:off x="5818646" y="2052037"/>
            <a:ext cx="5532291" cy="32351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一些不良习惯，如口呼吸、单侧咀嚼、吮唇、咬唇、咬颊、咬指、伸舌等，都会影响口腔自然防御能力，导致牙周病、错牙合畸形。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5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应分析原因，及时纠正不良习惯</a:t>
            </a:r>
          </a:p>
        </p:txBody>
      </p:sp>
    </p:spTree>
    <p:extLst>
      <p:ext uri="{BB962C8B-B14F-4D97-AF65-F5344CB8AC3E}">
        <p14:creationId xmlns:p14="http://schemas.microsoft.com/office/powerpoint/2010/main" val="1677837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C038BE5A-18B2-4026-AD3A-ACDBB3895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8701" y="1836826"/>
            <a:ext cx="3363989" cy="3685201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455086" cy="743639"/>
            <a:chOff x="183464" y="261553"/>
            <a:chExt cx="3455086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2768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合理营养 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38A8876-6C49-489C-A976-9D9CB8A05C3A}"/>
              </a:ext>
            </a:extLst>
          </p:cNvPr>
          <p:cNvSpPr txBox="1">
            <a:spLocks noChangeArrowheads="1"/>
          </p:cNvSpPr>
          <p:nvPr/>
        </p:nvSpPr>
        <p:spPr>
          <a:xfrm>
            <a:off x="5579632" y="1526380"/>
            <a:ext cx="5532291" cy="32351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应注意三点：第一，加强牙颌系统生长发育期的营养，如钙、磷、维生素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A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、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D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、</a:t>
            </a:r>
            <a:r>
              <a:rPr lang="en-US" altLang="zh-CN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C</a:t>
            </a: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和微量元素氟的供给。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第二，多吃具有适当硬度和粗糙而富纤维的食品，以利牙面清洁，增强牙周组织的防御力。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第三，控制糖和精制碳水化合物的摄取，以减少致龋因素。 </a:t>
            </a:r>
          </a:p>
        </p:txBody>
      </p:sp>
    </p:spTree>
    <p:extLst>
      <p:ext uri="{BB962C8B-B14F-4D97-AF65-F5344CB8AC3E}">
        <p14:creationId xmlns:p14="http://schemas.microsoft.com/office/powerpoint/2010/main" val="1569929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85A9BAFC-4E9E-4EC5-85FC-220BF1EB1BAD}"/>
              </a:ext>
            </a:extLst>
          </p:cNvPr>
          <p:cNvGrpSpPr/>
          <p:nvPr/>
        </p:nvGrpSpPr>
        <p:grpSpPr>
          <a:xfrm>
            <a:off x="412064" y="327480"/>
            <a:ext cx="3397936" cy="743639"/>
            <a:chOff x="183464" y="261553"/>
            <a:chExt cx="3397936" cy="743639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EFA00B-35F6-4134-BEDB-3537D9C9B7A6}"/>
                </a:ext>
              </a:extLst>
            </p:cNvPr>
            <p:cNvSpPr txBox="1"/>
            <p:nvPr/>
          </p:nvSpPr>
          <p:spPr>
            <a:xfrm>
              <a:off x="870101" y="327480"/>
              <a:ext cx="2711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口腔卫生</a:t>
              </a:r>
            </a:p>
          </p:txBody>
        </p:sp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0DE2A7E5-6A33-429A-ABCA-9DE4E8A3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3464" y="261553"/>
              <a:ext cx="629637" cy="743639"/>
            </a:xfrm>
            <a:prstGeom prst="rect">
              <a:avLst/>
            </a:prstGeom>
          </p:spPr>
        </p:pic>
      </p:grp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D38A8876-6C49-489C-A976-9D9CB8A05C3A}"/>
              </a:ext>
            </a:extLst>
          </p:cNvPr>
          <p:cNvSpPr txBox="1">
            <a:spLocks noChangeArrowheads="1"/>
          </p:cNvSpPr>
          <p:nvPr/>
        </p:nvSpPr>
        <p:spPr>
          <a:xfrm>
            <a:off x="5607044" y="1780625"/>
            <a:ext cx="5532291" cy="32351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口腔卫生与口腔疾病的发生有很大关系，特别是牙周病和龋病。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保持口腔卫生的方法有：饭后漱口、刷牙、牙间洁净、牙龈按摩、消除食物嵌塞和去除牙结石等。</a:t>
            </a:r>
            <a:endParaRPr lang="en-US" altLang="zh-CN" sz="19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思源黑体 CN Regular" panose="020B0500000000000000" pitchFamily="34" charset="-122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zh-CN" altLang="en-US" sz="19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 CN Regular" panose="020B0500000000000000" pitchFamily="34" charset="-122"/>
              </a:rPr>
              <a:t>其中以刷牙最为重要。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FCF60D6-D862-4415-962D-89CABF235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779" y="1932049"/>
            <a:ext cx="2788049" cy="380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7727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觅知网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4570</TotalTime>
  <Words>1295</Words>
  <Application>Microsoft Office PowerPoint</Application>
  <PresentationFormat>宽屏</PresentationFormat>
  <Paragraphs>111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等线</vt:lpstr>
      <vt:lpstr>汉仪太极体简</vt:lpstr>
      <vt:lpstr>思源黑体 CN Bold</vt:lpstr>
      <vt:lpstr>思源黑体 CN Regular</vt:lpstr>
      <vt:lpstr>微软雅黑</vt:lpstr>
      <vt:lpstr>Arial</vt:lpstr>
      <vt:lpstr>Arial Black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觅知网</dc:title>
  <dc:creator>陈梦路</dc:creator>
  <cp:lastModifiedBy>Windows 用户</cp:lastModifiedBy>
  <cp:revision>524</cp:revision>
  <dcterms:created xsi:type="dcterms:W3CDTF">2018-06-17T04:53:58Z</dcterms:created>
  <dcterms:modified xsi:type="dcterms:W3CDTF">2021-02-01T06:20:06Z</dcterms:modified>
</cp:coreProperties>
</file>