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25"/>
  </p:notesMasterIdLst>
  <p:sldIdLst>
    <p:sldId id="361" r:id="rId2"/>
    <p:sldId id="494" r:id="rId3"/>
    <p:sldId id="495" r:id="rId4"/>
    <p:sldId id="496" r:id="rId5"/>
    <p:sldId id="475" r:id="rId6"/>
    <p:sldId id="497" r:id="rId7"/>
    <p:sldId id="498" r:id="rId8"/>
    <p:sldId id="499" r:id="rId9"/>
    <p:sldId id="500" r:id="rId10"/>
    <p:sldId id="501" r:id="rId11"/>
    <p:sldId id="502" r:id="rId12"/>
    <p:sldId id="503" r:id="rId13"/>
    <p:sldId id="504" r:id="rId14"/>
    <p:sldId id="505" r:id="rId15"/>
    <p:sldId id="506" r:id="rId16"/>
    <p:sldId id="507" r:id="rId17"/>
    <p:sldId id="508" r:id="rId18"/>
    <p:sldId id="509" r:id="rId19"/>
    <p:sldId id="510" r:id="rId20"/>
    <p:sldId id="511" r:id="rId21"/>
    <p:sldId id="512" r:id="rId22"/>
    <p:sldId id="515" r:id="rId23"/>
    <p:sldId id="514" r:id="rId24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DAF7"/>
    <a:srgbClr val="0056CB"/>
    <a:srgbClr val="A28A78"/>
    <a:srgbClr val="11120D"/>
    <a:srgbClr val="35363F"/>
    <a:srgbClr val="FFBD52"/>
    <a:srgbClr val="F74D4D"/>
    <a:srgbClr val="FA8D37"/>
    <a:srgbClr val="2785AA"/>
    <a:srgbClr val="F5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50" autoAdjust="0"/>
    <p:restoredTop sz="96429" autoAdjust="0"/>
  </p:normalViewPr>
  <p:slideViewPr>
    <p:cSldViewPr>
      <p:cViewPr varScale="1">
        <p:scale>
          <a:sx n="101" d="100"/>
          <a:sy n="101" d="100"/>
        </p:scale>
        <p:origin x="120" y="5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DD754-F49E-4351-AAFE-19D83F43501C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6036-E835-44CB-A25A-34C755DFD5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3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233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140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453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555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70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121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867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808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9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299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92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718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659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741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423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402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806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475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01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583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02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212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0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1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82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微软雅黑" panose="020B0503020204020204" pitchFamily="34" charset="-122"/>
              </a:defRPr>
            </a:lvl1pPr>
          </a:lstStyle>
          <a:p>
            <a:fld id="{419BC2E5-256E-4EC7-8395-2D8FFE33A3E7}" type="datetimeFigureOut">
              <a:rPr lang="zh-CN" altLang="en-US" smtClean="0"/>
              <a:pPr/>
              <a:t>2021/2/1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微软雅黑" panose="020B0503020204020204" pitchFamily="34" charset="-122"/>
              </a:defRPr>
            </a:lvl1pPr>
          </a:lstStyle>
          <a:p>
            <a:fld id="{DEE9626B-2AC5-4A04-BEF4-F499CD2D35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0604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rgbClr val="71D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28600" y="209550"/>
            <a:ext cx="8732520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797004" y="3736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普通人群</a:t>
            </a: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546" y="230842"/>
            <a:ext cx="512108" cy="5121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4" y="4476750"/>
            <a:ext cx="9148483" cy="66223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0" y="4001168"/>
            <a:ext cx="1530229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01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bg>
      <p:bgPr>
        <a:solidFill>
          <a:srgbClr val="71D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28600" y="209550"/>
            <a:ext cx="8732520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797004" y="3736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孕产妇篇</a:t>
            </a: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546" y="230842"/>
            <a:ext cx="512108" cy="5121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4" y="4476750"/>
            <a:ext cx="9148483" cy="66223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20000" y="4001168"/>
            <a:ext cx="1530229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5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bg>
      <p:bgPr>
        <a:solidFill>
          <a:srgbClr val="71D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28600" y="209550"/>
            <a:ext cx="8732520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797004" y="3736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婴幼儿篇</a:t>
            </a: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546" y="230842"/>
            <a:ext cx="512108" cy="5121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4" y="4476750"/>
            <a:ext cx="9148483" cy="66223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20000" y="4001168"/>
            <a:ext cx="1530229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06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bg>
      <p:bgPr>
        <a:solidFill>
          <a:srgbClr val="71D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28600" y="209550"/>
            <a:ext cx="8732520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797004" y="3736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老年人篇</a:t>
            </a: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546" y="230842"/>
            <a:ext cx="512108" cy="5121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4" y="4476750"/>
            <a:ext cx="9148483" cy="66223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20000" y="4001168"/>
            <a:ext cx="1530229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2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bg>
      <p:bgPr>
        <a:solidFill>
          <a:srgbClr val="71D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28600" y="209550"/>
            <a:ext cx="8732520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797004" y="3736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残疾人篇</a:t>
            </a: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546" y="230842"/>
            <a:ext cx="512108" cy="5121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4" y="4476750"/>
            <a:ext cx="9148483" cy="66223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20000" y="4001168"/>
            <a:ext cx="1530229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6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bg>
      <p:bgPr>
        <a:solidFill>
          <a:srgbClr val="71D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28600" y="209550"/>
            <a:ext cx="8732520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4" y="4476750"/>
            <a:ext cx="9148483" cy="66223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0" y="4001168"/>
            <a:ext cx="1530229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58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489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689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55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6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09" r:id="rId8"/>
    <p:sldLayoutId id="2147483712" r:id="rId9"/>
    <p:sldLayoutId id="2147483714" r:id="rId10"/>
    <p:sldLayoutId id="214748371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491"/>
            <a:ext cx="9143244" cy="13410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34" y="-3861"/>
            <a:ext cx="4252910" cy="211841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0357" y="3469264"/>
            <a:ext cx="3924479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105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dental oral health guidelines dental oral health guidelines</a:t>
            </a:r>
          </a:p>
          <a:p>
            <a:r>
              <a:rPr lang="en-US" altLang="zh-CN" sz="105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health guidelines dental oral health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993194" y="389237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400" dirty="0">
                <a:solidFill>
                  <a:schemeClr val="tx2"/>
                </a:solidFill>
                <a:latin typeface="+mn-ea"/>
                <a:cs typeface="经典综艺体简" panose="02010609000101010101" pitchFamily="49" charset="-122"/>
              </a:rPr>
              <a:t>宣讲人：某某某   时间：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经典综艺体简" panose="02010609000101010101" pitchFamily="49" charset="-122"/>
              </a:rPr>
              <a:t>20XX.XX</a:t>
            </a:r>
            <a:endParaRPr lang="zh-CN" altLang="en-US" sz="1400" dirty="0">
              <a:solidFill>
                <a:schemeClr val="tx2"/>
              </a:solidFill>
              <a:latin typeface="+mn-ea"/>
              <a:cs typeface="经典综艺体简" panose="0201060900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2543"/>
            <a:ext cx="1035523" cy="5932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78" y="742950"/>
            <a:ext cx="4362322" cy="23844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85" y="753553"/>
            <a:ext cx="1738787" cy="89289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1855"/>
          <a:stretch/>
        </p:blipFill>
        <p:spPr>
          <a:xfrm>
            <a:off x="4796262" y="971207"/>
            <a:ext cx="4347738" cy="419134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047878" y="2994452"/>
            <a:ext cx="4133722" cy="415498"/>
            <a:chOff x="1047878" y="2952750"/>
            <a:chExt cx="4133722" cy="415498"/>
          </a:xfrm>
        </p:grpSpPr>
        <p:sp>
          <p:nvSpPr>
            <p:cNvPr id="4" name="文本框 3"/>
            <p:cNvSpPr txBox="1"/>
            <p:nvPr/>
          </p:nvSpPr>
          <p:spPr>
            <a:xfrm>
              <a:off x="1047878" y="2952750"/>
              <a:ext cx="413372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100" spc="1700" dirty="0">
                  <a:solidFill>
                    <a:schemeClr val="tx2"/>
                  </a:solidFill>
                  <a:latin typeface="+mn-ea"/>
                  <a:cs typeface="经典综艺体简" panose="02010609000101010101" pitchFamily="49" charset="-122"/>
                </a:rPr>
                <a:t>牙医口腔健康指南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1086256" y="3324022"/>
              <a:ext cx="3719209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mp3-5ba07ef6d3dbd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394" y="-704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95704" y="1521289"/>
            <a:ext cx="7133896" cy="27333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1"/>
          <p:cNvGrpSpPr/>
          <p:nvPr>
            <p:custDataLst>
              <p:tags r:id="rId1"/>
            </p:custDataLst>
          </p:nvPr>
        </p:nvGrpSpPr>
        <p:grpSpPr>
          <a:xfrm>
            <a:off x="2695904" y="1692771"/>
            <a:ext cx="5257800" cy="2640755"/>
            <a:chOff x="4299896" y="2309304"/>
            <a:chExt cx="7010400" cy="3521007"/>
          </a:xfrm>
        </p:grpSpPr>
        <p:sp>
          <p:nvSpPr>
            <p:cNvPr id="15" name="TextBox 1"/>
            <p:cNvSpPr txBox="1"/>
            <p:nvPr/>
          </p:nvSpPr>
          <p:spPr>
            <a:xfrm>
              <a:off x="4299896" y="2309304"/>
              <a:ext cx="5283200" cy="409972"/>
            </a:xfrm>
            <a:prstGeom prst="rect">
              <a:avLst/>
            </a:prstGeom>
          </p:spPr>
          <p:txBody>
            <a:bodyPr vert="horz" wrap="none" lIns="0">
              <a:no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孕妇的口腔健康影响胎儿健康</a:t>
              </a:r>
            </a:p>
          </p:txBody>
        </p:sp>
        <p:sp>
          <p:nvSpPr>
            <p:cNvPr id="16" name="TextBox 27"/>
            <p:cNvSpPr txBox="1"/>
            <p:nvPr/>
          </p:nvSpPr>
          <p:spPr>
            <a:xfrm>
              <a:off x="4299896" y="2857568"/>
              <a:ext cx="7010400" cy="2972743"/>
            </a:xfrm>
            <a:prstGeom prst="rect">
              <a:avLst/>
            </a:prstGeom>
          </p:spPr>
          <p:txBody>
            <a:bodyPr vert="horz" wrap="square" lIns="0">
              <a:no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有比较充分的证据表明，孕妇患有牙周病可能会导致婴儿早产或出生时低体重。孕妇钙摄入不足会影响胎儿牙齿发育。因此，孕妇的口腔健康水平，全身健康和营养状况，对胎儿、婴儿的口腔健康与全身健康都会产生影响。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47700" y="1047750"/>
            <a:ext cx="1905000" cy="1905000"/>
            <a:chOff x="5105400" y="1943100"/>
            <a:chExt cx="3276600" cy="3276600"/>
          </a:xfrm>
        </p:grpSpPr>
        <p:sp>
          <p:nvSpPr>
            <p:cNvPr id="3" name="椭圆 2"/>
            <p:cNvSpPr/>
            <p:nvPr/>
          </p:nvSpPr>
          <p:spPr>
            <a:xfrm>
              <a:off x="5105400" y="1943100"/>
              <a:ext cx="3276600" cy="3276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形 16">
              <a:extLst>
                <a:ext uri="{FF2B5EF4-FFF2-40B4-BE49-F238E27FC236}">
                  <a16:creationId xmlns:a16="http://schemas.microsoft.com/office/drawing/2014/main" id="{53BAEC98-64AB-4949-B53A-84A5231D3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2019300"/>
              <a:ext cx="3124200" cy="312420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5715000" y="3562350"/>
            <a:ext cx="2895600" cy="571500"/>
            <a:chOff x="5782004" y="3562350"/>
            <a:chExt cx="2895600" cy="571500"/>
          </a:xfrm>
        </p:grpSpPr>
        <p:sp>
          <p:nvSpPr>
            <p:cNvPr id="6" name="矩形 5"/>
            <p:cNvSpPr/>
            <p:nvPr/>
          </p:nvSpPr>
          <p:spPr>
            <a:xfrm>
              <a:off x="5858204" y="3975443"/>
              <a:ext cx="28194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782004" y="3752850"/>
              <a:ext cx="381000" cy="381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6357445" y="3603723"/>
              <a:ext cx="212833" cy="2128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6666187" y="3562350"/>
              <a:ext cx="381000" cy="381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249511" y="3688798"/>
              <a:ext cx="212833" cy="2128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7071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7"/>
          <p:cNvSpPr txBox="1"/>
          <p:nvPr/>
        </p:nvSpPr>
        <p:spPr>
          <a:xfrm>
            <a:off x="914400" y="1713792"/>
            <a:ext cx="7543800" cy="22295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一旦妇女已经怀孕，那么在怀孕早期和晚期接受复杂口腔治疗，会因为紧张和疼痛等因素，增加胎儿流产或早产的风险。因此，女性在计划怀孕时就应主动接受口腔健康检查，及时发现并处理口腔内的疾病或隐患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905001" y="3333749"/>
            <a:ext cx="7239000" cy="533400"/>
            <a:chOff x="2438401" y="3562350"/>
            <a:chExt cx="7239000" cy="533400"/>
          </a:xfrm>
        </p:grpSpPr>
        <p:grpSp>
          <p:nvGrpSpPr>
            <p:cNvPr id="4" name="组合 3"/>
            <p:cNvGrpSpPr/>
            <p:nvPr/>
          </p:nvGrpSpPr>
          <p:grpSpPr>
            <a:xfrm flipH="1">
              <a:off x="2438401" y="3562350"/>
              <a:ext cx="7239000" cy="384082"/>
              <a:chOff x="2016627" y="3227535"/>
              <a:chExt cx="6628131" cy="841282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16627" y="3404828"/>
                <a:ext cx="6628131" cy="663989"/>
              </a:xfrm>
              <a:custGeom>
                <a:avLst/>
                <a:gdLst>
                  <a:gd name="connsiteX0" fmla="*/ 0 w 6053958"/>
                  <a:gd name="connsiteY0" fmla="*/ 663988 h 663988"/>
                  <a:gd name="connsiteX1" fmla="*/ 1051034 w 6053958"/>
                  <a:gd name="connsiteY1" fmla="*/ 285616 h 663988"/>
                  <a:gd name="connsiteX2" fmla="*/ 2575034 w 6053958"/>
                  <a:gd name="connsiteY2" fmla="*/ 432761 h 663988"/>
                  <a:gd name="connsiteX3" fmla="*/ 4361793 w 6053958"/>
                  <a:gd name="connsiteY3" fmla="*/ 1837 h 663988"/>
                  <a:gd name="connsiteX4" fmla="*/ 6053958 w 6053958"/>
                  <a:gd name="connsiteY4" fmla="*/ 306637 h 66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3958" h="663988">
                    <a:moveTo>
                      <a:pt x="0" y="663988"/>
                    </a:moveTo>
                    <a:cubicBezTo>
                      <a:pt x="310931" y="494071"/>
                      <a:pt x="621862" y="324154"/>
                      <a:pt x="1051034" y="285616"/>
                    </a:cubicBezTo>
                    <a:cubicBezTo>
                      <a:pt x="1480206" y="247078"/>
                      <a:pt x="2023241" y="480057"/>
                      <a:pt x="2575034" y="432761"/>
                    </a:cubicBezTo>
                    <a:cubicBezTo>
                      <a:pt x="3126827" y="385465"/>
                      <a:pt x="3781972" y="22858"/>
                      <a:pt x="4361793" y="1837"/>
                    </a:cubicBezTo>
                    <a:cubicBezTo>
                      <a:pt x="4941614" y="-19184"/>
                      <a:pt x="5497786" y="143726"/>
                      <a:pt x="6053958" y="306637"/>
                    </a:cubicBez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 6"/>
              <p:cNvSpPr/>
              <p:nvPr/>
            </p:nvSpPr>
            <p:spPr>
              <a:xfrm flipV="1">
                <a:off x="2016629" y="3227535"/>
                <a:ext cx="6542346" cy="663989"/>
              </a:xfrm>
              <a:custGeom>
                <a:avLst/>
                <a:gdLst>
                  <a:gd name="connsiteX0" fmla="*/ 0 w 6053958"/>
                  <a:gd name="connsiteY0" fmla="*/ 663988 h 663988"/>
                  <a:gd name="connsiteX1" fmla="*/ 1051034 w 6053958"/>
                  <a:gd name="connsiteY1" fmla="*/ 285616 h 663988"/>
                  <a:gd name="connsiteX2" fmla="*/ 2575034 w 6053958"/>
                  <a:gd name="connsiteY2" fmla="*/ 432761 h 663988"/>
                  <a:gd name="connsiteX3" fmla="*/ 4361793 w 6053958"/>
                  <a:gd name="connsiteY3" fmla="*/ 1837 h 663988"/>
                  <a:gd name="connsiteX4" fmla="*/ 6053958 w 6053958"/>
                  <a:gd name="connsiteY4" fmla="*/ 306637 h 66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3958" h="663988">
                    <a:moveTo>
                      <a:pt x="0" y="663988"/>
                    </a:moveTo>
                    <a:cubicBezTo>
                      <a:pt x="310931" y="494071"/>
                      <a:pt x="621862" y="324154"/>
                      <a:pt x="1051034" y="285616"/>
                    </a:cubicBezTo>
                    <a:cubicBezTo>
                      <a:pt x="1480206" y="247078"/>
                      <a:pt x="2023241" y="480057"/>
                      <a:pt x="2575034" y="432761"/>
                    </a:cubicBezTo>
                    <a:cubicBezTo>
                      <a:pt x="3126827" y="385465"/>
                      <a:pt x="3781972" y="22858"/>
                      <a:pt x="4361793" y="1837"/>
                    </a:cubicBezTo>
                    <a:cubicBezTo>
                      <a:pt x="4941614" y="-19184"/>
                      <a:pt x="5497786" y="143726"/>
                      <a:pt x="6053958" y="306637"/>
                    </a:cubicBez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椭圆 4"/>
            <p:cNvSpPr/>
            <p:nvPr/>
          </p:nvSpPr>
          <p:spPr>
            <a:xfrm>
              <a:off x="4191000" y="3639795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5060731" y="3791365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5989195" y="3565966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6766034" y="3867150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7558790" y="3606437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形 16">
            <a:extLst>
              <a:ext uri="{FF2B5EF4-FFF2-40B4-BE49-F238E27FC236}">
                <a16:creationId xmlns:a16="http://schemas.microsoft.com/office/drawing/2014/main" id="{53BAEC98-64AB-4949-B53A-84A5231D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134" y="2724149"/>
            <a:ext cx="2286000" cy="2286000"/>
          </a:xfrm>
          <a:prstGeom prst="rect">
            <a:avLst/>
          </a:prstGeom>
        </p:spPr>
      </p:pic>
      <p:sp>
        <p:nvSpPr>
          <p:cNvPr id="18" name="TextBox 1"/>
          <p:cNvSpPr txBox="1"/>
          <p:nvPr/>
        </p:nvSpPr>
        <p:spPr>
          <a:xfrm>
            <a:off x="1524000" y="1216826"/>
            <a:ext cx="6240280" cy="440524"/>
          </a:xfrm>
          <a:prstGeom prst="rect">
            <a:avLst/>
          </a:prstGeom>
        </p:spPr>
        <p:txBody>
          <a:bodyPr vert="horz" wrap="none" lIns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+mn-ea"/>
              </a:rPr>
              <a:t>计划怀孕时应接受口腔健康检查</a:t>
            </a:r>
          </a:p>
        </p:txBody>
      </p:sp>
    </p:spTree>
    <p:extLst>
      <p:ext uri="{BB962C8B-B14F-4D97-AF65-F5344CB8AC3E}">
        <p14:creationId xmlns:p14="http://schemas.microsoft.com/office/powerpoint/2010/main" val="759989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>
            <p:custDataLst>
              <p:tags r:id="rId1"/>
            </p:custDataLst>
          </p:nvPr>
        </p:nvGrpSpPr>
        <p:grpSpPr>
          <a:xfrm>
            <a:off x="1524000" y="1558714"/>
            <a:ext cx="4648200" cy="2537036"/>
            <a:chOff x="5011096" y="2447596"/>
            <a:chExt cx="6197600" cy="3382715"/>
          </a:xfrm>
        </p:grpSpPr>
        <p:sp>
          <p:nvSpPr>
            <p:cNvPr id="15" name="TextBox 1"/>
            <p:cNvSpPr txBox="1"/>
            <p:nvPr/>
          </p:nvSpPr>
          <p:spPr>
            <a:xfrm>
              <a:off x="5011096" y="2447596"/>
              <a:ext cx="5283200" cy="409972"/>
            </a:xfrm>
            <a:prstGeom prst="rect">
              <a:avLst/>
            </a:prstGeom>
          </p:spPr>
          <p:txBody>
            <a:bodyPr vert="horz" wrap="none" lIns="0">
              <a:no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latin typeface="+mn-ea"/>
                </a:rPr>
                <a:t>怀孕</a:t>
              </a:r>
              <a:r>
                <a:rPr lang="en-US" altLang="zh-CN" b="1" dirty="0">
                  <a:solidFill>
                    <a:schemeClr val="accent1"/>
                  </a:solidFill>
                  <a:latin typeface="+mn-ea"/>
                </a:rPr>
                <a:t>4-6</a:t>
              </a:r>
              <a:r>
                <a:rPr lang="zh-CN" altLang="en-US" b="1" dirty="0">
                  <a:solidFill>
                    <a:schemeClr val="accent1"/>
                  </a:solidFill>
                  <a:latin typeface="+mn-ea"/>
                </a:rPr>
                <a:t>个月是孕期治疗口腔疾病的最佳时期</a:t>
              </a:r>
            </a:p>
          </p:txBody>
        </p:sp>
        <p:sp>
          <p:nvSpPr>
            <p:cNvPr id="16" name="TextBox 27"/>
            <p:cNvSpPr txBox="1"/>
            <p:nvPr/>
          </p:nvSpPr>
          <p:spPr>
            <a:xfrm>
              <a:off x="5011096" y="2857568"/>
              <a:ext cx="6197600" cy="2972743"/>
            </a:xfrm>
            <a:prstGeom prst="rect">
              <a:avLst/>
            </a:prstGeom>
          </p:spPr>
          <p:txBody>
            <a:bodyPr vert="horz" wrap="square" lIns="0">
              <a:no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怀孕</a:t>
              </a:r>
              <a:r>
                <a:rPr lang="en-US" altLang="zh-CN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1-3</a:t>
              </a:r>
              <a:r>
                <a:rPr lang="zh-CN" altLang="en-US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个月，口腔治疗一般仅限于处理急症，要避免</a:t>
              </a:r>
              <a:r>
                <a:rPr lang="en-US" altLang="zh-CN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X</a:t>
              </a:r>
              <a:r>
                <a:rPr lang="zh-CN" altLang="en-US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线照射。怀孕</a:t>
              </a:r>
              <a:r>
                <a:rPr lang="en-US" altLang="zh-CN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4-6</a:t>
              </a:r>
              <a:r>
                <a:rPr lang="zh-CN" altLang="en-US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个月是孕期治疗口腔疾病的最佳时期，口腔治疗最好在此阶段完成，但也应注意在保护措施下使用</a:t>
              </a:r>
              <a:r>
                <a:rPr lang="en-US" altLang="zh-CN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X</a:t>
              </a:r>
              <a:r>
                <a:rPr lang="zh-CN" altLang="en-US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线。怀孕</a:t>
              </a:r>
              <a:r>
                <a:rPr lang="en-US" altLang="zh-CN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7~9</a:t>
              </a:r>
              <a:r>
                <a:rPr lang="zh-CN" altLang="en-US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个月尽可能避免口腔治疗。</a:t>
              </a:r>
            </a:p>
          </p:txBody>
        </p:sp>
      </p:grpSp>
      <p:sp>
        <p:nvSpPr>
          <p:cNvPr id="3" name="云形 2"/>
          <p:cNvSpPr/>
          <p:nvPr/>
        </p:nvSpPr>
        <p:spPr>
          <a:xfrm rot="225840">
            <a:off x="652865" y="963478"/>
            <a:ext cx="6502665" cy="341907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53BAEC98-64AB-4949-B53A-84A5231D3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97155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43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491"/>
            <a:ext cx="9143244" cy="13410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34" y="-3861"/>
            <a:ext cx="4252910" cy="21184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0" y="590550"/>
            <a:ext cx="1238294" cy="7093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62" y="697041"/>
            <a:ext cx="2215943" cy="11379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28750"/>
            <a:ext cx="3902247" cy="3902247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136101" y="1376124"/>
            <a:ext cx="25214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3600" spc="600" dirty="0">
                <a:ln w="28575">
                  <a:noFill/>
                </a:ln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第三部分</a:t>
            </a:r>
          </a:p>
        </p:txBody>
      </p:sp>
      <p:sp>
        <p:nvSpPr>
          <p:cNvPr id="3" name="矩形 2"/>
          <p:cNvSpPr/>
          <p:nvPr/>
        </p:nvSpPr>
        <p:spPr>
          <a:xfrm>
            <a:off x="1066085" y="1985724"/>
            <a:ext cx="48013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000" b="1" spc="4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婴幼儿篇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066800" y="280035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婴幼儿是人生的起始阶段，此时口腔最大的变化是从无牙到长出牙齿。口腔和颅颌面的正常生长发育和牙齿萌出以及维持其正常功能</a:t>
            </a:r>
          </a:p>
        </p:txBody>
      </p:sp>
    </p:spTree>
    <p:extLst>
      <p:ext uri="{BB962C8B-B14F-4D97-AF65-F5344CB8AC3E}">
        <p14:creationId xmlns:p14="http://schemas.microsoft.com/office/powerpoint/2010/main" val="723257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>
            <p:custDataLst>
              <p:tags r:id="rId1"/>
            </p:custDataLst>
          </p:nvPr>
        </p:nvGrpSpPr>
        <p:grpSpPr>
          <a:xfrm>
            <a:off x="990600" y="1436652"/>
            <a:ext cx="7543800" cy="2640755"/>
            <a:chOff x="4096696" y="2309304"/>
            <a:chExt cx="10058400" cy="3521007"/>
          </a:xfrm>
        </p:grpSpPr>
        <p:sp>
          <p:nvSpPr>
            <p:cNvPr id="15" name="TextBox 1"/>
            <p:cNvSpPr txBox="1"/>
            <p:nvPr/>
          </p:nvSpPr>
          <p:spPr>
            <a:xfrm>
              <a:off x="4299896" y="2309304"/>
              <a:ext cx="5283200" cy="409972"/>
            </a:xfrm>
            <a:prstGeom prst="rect">
              <a:avLst/>
            </a:prstGeom>
          </p:spPr>
          <p:txBody>
            <a:bodyPr vert="horz" wrap="none" lIns="0">
              <a:no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latin typeface="+mn-ea"/>
                </a:rPr>
                <a:t>口腔健康是婴幼儿正常生长发育的基础</a:t>
              </a:r>
            </a:p>
          </p:txBody>
        </p:sp>
        <p:sp>
          <p:nvSpPr>
            <p:cNvPr id="16" name="TextBox 27"/>
            <p:cNvSpPr txBox="1"/>
            <p:nvPr/>
          </p:nvSpPr>
          <p:spPr>
            <a:xfrm>
              <a:off x="4096696" y="2857568"/>
              <a:ext cx="10058400" cy="297274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vert="horz" wrap="square" lIns="0">
              <a:no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   婴幼儿是人生的起始阶段，此时口腔最大的变化是从无牙到长出牙齿。</a:t>
              </a:r>
              <a:endParaRPr lang="en-US" altLang="zh-CN" sz="12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   口腔和颅颌面的正常生长发育和牙齿萌出以及维持其正常功能</a:t>
              </a:r>
              <a:endParaRPr lang="en-US" altLang="zh-CN" sz="12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   对婴幼儿一生的口腔健康和全身健康至关重要。维护婴幼儿期的口腔健康有利于均衡摄入营养，养成良好的饮     食习惯，保证全身的正常生长发育。婴幼儿期又是学习语言的关键时期，健康、排列整齐的乳牙是孩子正常发   音的生理基础。</a:t>
              </a:r>
            </a:p>
          </p:txBody>
        </p:sp>
      </p:grpSp>
      <p:pic>
        <p:nvPicPr>
          <p:cNvPr id="17" name="图形 16">
            <a:extLst>
              <a:ext uri="{FF2B5EF4-FFF2-40B4-BE49-F238E27FC236}">
                <a16:creationId xmlns:a16="http://schemas.microsoft.com/office/drawing/2014/main" id="{53BAEC98-64AB-4949-B53A-84A5231D3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742950"/>
            <a:ext cx="2133600" cy="21336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276600" y="3467807"/>
            <a:ext cx="4648200" cy="869074"/>
            <a:chOff x="3124200" y="3486150"/>
            <a:chExt cx="4648200" cy="869074"/>
          </a:xfrm>
        </p:grpSpPr>
        <p:pic>
          <p:nvPicPr>
            <p:cNvPr id="6" name="图形 16">
              <a:extLst>
                <a:ext uri="{FF2B5EF4-FFF2-40B4-BE49-F238E27FC236}">
                  <a16:creationId xmlns:a16="http://schemas.microsoft.com/office/drawing/2014/main" id="{53BAEC98-64AB-4949-B53A-84A5231D3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24200" y="3714750"/>
              <a:ext cx="609600" cy="609600"/>
            </a:xfrm>
            <a:prstGeom prst="rect">
              <a:avLst/>
            </a:prstGeom>
          </p:spPr>
        </p:pic>
        <p:pic>
          <p:nvPicPr>
            <p:cNvPr id="7" name="图形 16">
              <a:extLst>
                <a:ext uri="{FF2B5EF4-FFF2-40B4-BE49-F238E27FC236}">
                  <a16:creationId xmlns:a16="http://schemas.microsoft.com/office/drawing/2014/main" id="{53BAEC98-64AB-4949-B53A-84A5231D3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3486150"/>
              <a:ext cx="838200" cy="838200"/>
            </a:xfrm>
            <a:prstGeom prst="rect">
              <a:avLst/>
            </a:prstGeom>
          </p:spPr>
        </p:pic>
        <p:pic>
          <p:nvPicPr>
            <p:cNvPr id="8" name="图形 16">
              <a:extLst>
                <a:ext uri="{FF2B5EF4-FFF2-40B4-BE49-F238E27FC236}">
                  <a16:creationId xmlns:a16="http://schemas.microsoft.com/office/drawing/2014/main" id="{53BAEC98-64AB-4949-B53A-84A5231D3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0100" y="3745624"/>
              <a:ext cx="609600" cy="609600"/>
            </a:xfrm>
            <a:prstGeom prst="rect">
              <a:avLst/>
            </a:prstGeom>
          </p:spPr>
        </p:pic>
        <p:pic>
          <p:nvPicPr>
            <p:cNvPr id="9" name="图形 16">
              <a:extLst>
                <a:ext uri="{FF2B5EF4-FFF2-40B4-BE49-F238E27FC236}">
                  <a16:creationId xmlns:a16="http://schemas.microsoft.com/office/drawing/2014/main" id="{53BAEC98-64AB-4949-B53A-84A5231D3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700" y="3517024"/>
              <a:ext cx="838200" cy="838200"/>
            </a:xfrm>
            <a:prstGeom prst="rect">
              <a:avLst/>
            </a:prstGeom>
          </p:spPr>
        </p:pic>
        <p:pic>
          <p:nvPicPr>
            <p:cNvPr id="10" name="图形 16">
              <a:extLst>
                <a:ext uri="{FF2B5EF4-FFF2-40B4-BE49-F238E27FC236}">
                  <a16:creationId xmlns:a16="http://schemas.microsoft.com/office/drawing/2014/main" id="{53BAEC98-64AB-4949-B53A-84A5231D3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24600" y="3745624"/>
              <a:ext cx="609600" cy="609600"/>
            </a:xfrm>
            <a:prstGeom prst="rect">
              <a:avLst/>
            </a:prstGeom>
          </p:spPr>
        </p:pic>
        <p:pic>
          <p:nvPicPr>
            <p:cNvPr id="11" name="图形 16">
              <a:extLst>
                <a:ext uri="{FF2B5EF4-FFF2-40B4-BE49-F238E27FC236}">
                  <a16:creationId xmlns:a16="http://schemas.microsoft.com/office/drawing/2014/main" id="{53BAEC98-64AB-4949-B53A-84A5231D3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200" y="3517024"/>
              <a:ext cx="838200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086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8407" y="3257775"/>
            <a:ext cx="7239000" cy="525324"/>
            <a:chOff x="1048407" y="3257775"/>
            <a:chExt cx="7239000" cy="525324"/>
          </a:xfrm>
        </p:grpSpPr>
        <p:grpSp>
          <p:nvGrpSpPr>
            <p:cNvPr id="7" name="组合 6"/>
            <p:cNvGrpSpPr/>
            <p:nvPr/>
          </p:nvGrpSpPr>
          <p:grpSpPr>
            <a:xfrm>
              <a:off x="1048407" y="3383907"/>
              <a:ext cx="7239000" cy="384082"/>
              <a:chOff x="2016627" y="3227535"/>
              <a:chExt cx="6628131" cy="841282"/>
            </a:xfrm>
          </p:grpSpPr>
          <p:sp>
            <p:nvSpPr>
              <p:cNvPr id="13" name="任意多边形 12"/>
              <p:cNvSpPr/>
              <p:nvPr/>
            </p:nvSpPr>
            <p:spPr>
              <a:xfrm>
                <a:off x="2016627" y="3404828"/>
                <a:ext cx="6628131" cy="663989"/>
              </a:xfrm>
              <a:custGeom>
                <a:avLst/>
                <a:gdLst>
                  <a:gd name="connsiteX0" fmla="*/ 0 w 6053958"/>
                  <a:gd name="connsiteY0" fmla="*/ 663988 h 663988"/>
                  <a:gd name="connsiteX1" fmla="*/ 1051034 w 6053958"/>
                  <a:gd name="connsiteY1" fmla="*/ 285616 h 663988"/>
                  <a:gd name="connsiteX2" fmla="*/ 2575034 w 6053958"/>
                  <a:gd name="connsiteY2" fmla="*/ 432761 h 663988"/>
                  <a:gd name="connsiteX3" fmla="*/ 4361793 w 6053958"/>
                  <a:gd name="connsiteY3" fmla="*/ 1837 h 663988"/>
                  <a:gd name="connsiteX4" fmla="*/ 6053958 w 6053958"/>
                  <a:gd name="connsiteY4" fmla="*/ 306637 h 66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3958" h="663988">
                    <a:moveTo>
                      <a:pt x="0" y="663988"/>
                    </a:moveTo>
                    <a:cubicBezTo>
                      <a:pt x="310931" y="494071"/>
                      <a:pt x="621862" y="324154"/>
                      <a:pt x="1051034" y="285616"/>
                    </a:cubicBezTo>
                    <a:cubicBezTo>
                      <a:pt x="1480206" y="247078"/>
                      <a:pt x="2023241" y="480057"/>
                      <a:pt x="2575034" y="432761"/>
                    </a:cubicBezTo>
                    <a:cubicBezTo>
                      <a:pt x="3126827" y="385465"/>
                      <a:pt x="3781972" y="22858"/>
                      <a:pt x="4361793" y="1837"/>
                    </a:cubicBezTo>
                    <a:cubicBezTo>
                      <a:pt x="4941614" y="-19184"/>
                      <a:pt x="5497786" y="143726"/>
                      <a:pt x="6053958" y="306637"/>
                    </a:cubicBez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 flipV="1">
                <a:off x="2016629" y="3227535"/>
                <a:ext cx="6542346" cy="663989"/>
              </a:xfrm>
              <a:custGeom>
                <a:avLst/>
                <a:gdLst>
                  <a:gd name="connsiteX0" fmla="*/ 0 w 6053958"/>
                  <a:gd name="connsiteY0" fmla="*/ 663988 h 663988"/>
                  <a:gd name="connsiteX1" fmla="*/ 1051034 w 6053958"/>
                  <a:gd name="connsiteY1" fmla="*/ 285616 h 663988"/>
                  <a:gd name="connsiteX2" fmla="*/ 2575034 w 6053958"/>
                  <a:gd name="connsiteY2" fmla="*/ 432761 h 663988"/>
                  <a:gd name="connsiteX3" fmla="*/ 4361793 w 6053958"/>
                  <a:gd name="connsiteY3" fmla="*/ 1837 h 663988"/>
                  <a:gd name="connsiteX4" fmla="*/ 6053958 w 6053958"/>
                  <a:gd name="connsiteY4" fmla="*/ 306637 h 66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3958" h="663988">
                    <a:moveTo>
                      <a:pt x="0" y="663988"/>
                    </a:moveTo>
                    <a:cubicBezTo>
                      <a:pt x="310931" y="494071"/>
                      <a:pt x="621862" y="324154"/>
                      <a:pt x="1051034" y="285616"/>
                    </a:cubicBezTo>
                    <a:cubicBezTo>
                      <a:pt x="1480206" y="247078"/>
                      <a:pt x="2023241" y="480057"/>
                      <a:pt x="2575034" y="432761"/>
                    </a:cubicBezTo>
                    <a:cubicBezTo>
                      <a:pt x="3126827" y="385465"/>
                      <a:pt x="3781972" y="22858"/>
                      <a:pt x="4361793" y="1837"/>
                    </a:cubicBezTo>
                    <a:cubicBezTo>
                      <a:pt x="4941614" y="-19184"/>
                      <a:pt x="5497786" y="143726"/>
                      <a:pt x="6053958" y="306637"/>
                    </a:cubicBez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五角星 17"/>
            <p:cNvSpPr/>
            <p:nvPr/>
          </p:nvSpPr>
          <p:spPr>
            <a:xfrm>
              <a:off x="2330025" y="3267281"/>
              <a:ext cx="271256" cy="271254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五角星 18"/>
            <p:cNvSpPr/>
            <p:nvPr/>
          </p:nvSpPr>
          <p:spPr>
            <a:xfrm>
              <a:off x="2901270" y="3367869"/>
              <a:ext cx="220188" cy="220188"/>
            </a:xfrm>
            <a:prstGeom prst="star5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五角星 19"/>
            <p:cNvSpPr/>
            <p:nvPr/>
          </p:nvSpPr>
          <p:spPr>
            <a:xfrm>
              <a:off x="3489763" y="3465464"/>
              <a:ext cx="315294" cy="315294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五角星 20"/>
            <p:cNvSpPr/>
            <p:nvPr/>
          </p:nvSpPr>
          <p:spPr>
            <a:xfrm>
              <a:off x="4121127" y="3562911"/>
              <a:ext cx="220188" cy="220188"/>
            </a:xfrm>
            <a:prstGeom prst="star5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五角星 21"/>
            <p:cNvSpPr/>
            <p:nvPr/>
          </p:nvSpPr>
          <p:spPr>
            <a:xfrm rot="1593777">
              <a:off x="4891428" y="3420417"/>
              <a:ext cx="343944" cy="343944"/>
            </a:xfrm>
            <a:prstGeom prst="star5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五角星 22"/>
            <p:cNvSpPr/>
            <p:nvPr/>
          </p:nvSpPr>
          <p:spPr>
            <a:xfrm>
              <a:off x="6007832" y="3257775"/>
              <a:ext cx="220188" cy="220188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1"/>
          <p:cNvGrpSpPr/>
          <p:nvPr>
            <p:custDataLst>
              <p:tags r:id="rId1"/>
            </p:custDataLst>
          </p:nvPr>
        </p:nvGrpSpPr>
        <p:grpSpPr>
          <a:xfrm>
            <a:off x="1066800" y="1352550"/>
            <a:ext cx="7467600" cy="2640755"/>
            <a:chOff x="4299896" y="2309304"/>
            <a:chExt cx="6197600" cy="3521007"/>
          </a:xfrm>
        </p:grpSpPr>
        <p:sp>
          <p:nvSpPr>
            <p:cNvPr id="15" name="TextBox 1"/>
            <p:cNvSpPr txBox="1"/>
            <p:nvPr/>
          </p:nvSpPr>
          <p:spPr>
            <a:xfrm>
              <a:off x="4299896" y="2309304"/>
              <a:ext cx="5283200" cy="409972"/>
            </a:xfrm>
            <a:prstGeom prst="rect">
              <a:avLst/>
            </a:prstGeom>
            <a:ln>
              <a:noFill/>
            </a:ln>
          </p:spPr>
          <p:txBody>
            <a:bodyPr vert="horz" wrap="none" lIns="0">
              <a:no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注意喂养器具的消毒</a:t>
              </a:r>
            </a:p>
          </p:txBody>
        </p:sp>
        <p:sp>
          <p:nvSpPr>
            <p:cNvPr id="16" name="TextBox 27"/>
            <p:cNvSpPr txBox="1"/>
            <p:nvPr/>
          </p:nvSpPr>
          <p:spPr>
            <a:xfrm>
              <a:off x="4299896" y="2857568"/>
              <a:ext cx="6197600" cy="297274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vert="horz" wrap="square" lIns="0">
              <a:no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奶瓶等婴幼儿喂养器具必须做到消毒灭菌，否则，宝宝吃奶时会将细菌带入婴儿体内，导致腹泻、呕吐，还可引起“鹅口疮”。需要注意的是，消毒后</a:t>
              </a:r>
              <a:r>
                <a:rPr lang="en-US" altLang="zh-CN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24</a:t>
              </a:r>
              <a:r>
                <a:rPr lang="zh-CN" altLang="en-US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小时内没有使用的奶瓶，仍需重新消毒，以免滋生细菌。</a:t>
              </a:r>
            </a:p>
          </p:txBody>
        </p:sp>
      </p:grpSp>
      <p:pic>
        <p:nvPicPr>
          <p:cNvPr id="17" name="图形 16">
            <a:extLst>
              <a:ext uri="{FF2B5EF4-FFF2-40B4-BE49-F238E27FC236}">
                <a16:creationId xmlns:a16="http://schemas.microsoft.com/office/drawing/2014/main" id="{53BAEC98-64AB-4949-B53A-84A5231D3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8000" y="257175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3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/>
          <p:nvPr/>
        </p:nvSpPr>
        <p:spPr>
          <a:xfrm>
            <a:off x="1066800" y="1123950"/>
            <a:ext cx="3962400" cy="307479"/>
          </a:xfrm>
          <a:prstGeom prst="rect">
            <a:avLst/>
          </a:prstGeom>
          <a:ln>
            <a:noFill/>
          </a:ln>
        </p:spPr>
        <p:txBody>
          <a:bodyPr vert="horz" wrap="none" lIns="0">
            <a:noAutofit/>
          </a:bodyPr>
          <a:lstStyle/>
          <a:p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每半年接受一次口腔健康检查和口腔卫生指导</a:t>
            </a:r>
          </a:p>
        </p:txBody>
      </p:sp>
      <p:sp>
        <p:nvSpPr>
          <p:cNvPr id="16" name="TextBox 27"/>
          <p:cNvSpPr txBox="1"/>
          <p:nvPr/>
        </p:nvSpPr>
        <p:spPr>
          <a:xfrm>
            <a:off x="990600" y="1631105"/>
            <a:ext cx="7391400" cy="28194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>
            <a:noAutofit/>
          </a:bodyPr>
          <a:lstStyle/>
          <a:p>
            <a:pPr>
              <a:lnSpc>
                <a:spcPct val="300000"/>
              </a:lnSpc>
            </a:pPr>
            <a:r>
              <a:rPr lang="zh-CN" altLang="en-US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婴幼儿从牙萌出开始，每半年接受一次口腔健康检查和口腔卫生指导。婴幼儿应该在第一颗牙齿萌出后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6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个月内，就由家长带去医院检查牙齿，请医生帮助判断孩子牙齿萌出情况，并评估其患龋病的风险，提供有针对性的口腔卫生指导，如果发现龋病等口腔疾病应及早诊治。此后每半年检查一次牙齿。</a:t>
            </a:r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53BAEC98-64AB-4949-B53A-84A5231D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335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18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491"/>
            <a:ext cx="9143244" cy="13410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34" y="-3861"/>
            <a:ext cx="4252910" cy="21184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0" y="590550"/>
            <a:ext cx="1238294" cy="7093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62" y="697041"/>
            <a:ext cx="2215943" cy="11379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28750"/>
            <a:ext cx="3902247" cy="3902247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136101" y="1376124"/>
            <a:ext cx="25214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3600" spc="600" dirty="0">
                <a:ln w="28575">
                  <a:noFill/>
                </a:ln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第四部分</a:t>
            </a:r>
          </a:p>
        </p:txBody>
      </p:sp>
      <p:sp>
        <p:nvSpPr>
          <p:cNvPr id="3" name="矩形 2"/>
          <p:cNvSpPr/>
          <p:nvPr/>
        </p:nvSpPr>
        <p:spPr>
          <a:xfrm>
            <a:off x="1066085" y="1985724"/>
            <a:ext cx="48013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000" b="1" spc="4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老年人篇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066800" y="280035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婴幼儿是人生的起始阶段，此时口腔最大的变化是从无牙到长出牙齿。口腔和颅颌面的正常生长发育和牙齿萌出以及维持其正常功能</a:t>
            </a:r>
          </a:p>
        </p:txBody>
      </p:sp>
    </p:spTree>
    <p:extLst>
      <p:ext uri="{BB962C8B-B14F-4D97-AF65-F5344CB8AC3E}">
        <p14:creationId xmlns:p14="http://schemas.microsoft.com/office/powerpoint/2010/main" val="97136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7"/>
          <p:cNvSpPr txBox="1"/>
          <p:nvPr/>
        </p:nvSpPr>
        <p:spPr>
          <a:xfrm>
            <a:off x="1319048" y="1734220"/>
            <a:ext cx="6910552" cy="2229557"/>
          </a:xfrm>
          <a:prstGeom prst="rect">
            <a:avLst/>
          </a:prstGeom>
        </p:spPr>
        <p:txBody>
          <a:bodyPr vert="horz" wrap="square" lIns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老年是口腔黏膜疾病高发的年龄，老年人应该关注口腔黏膜变化，发现口腔内有两周以上没有愈合的溃疡，口腔粘膜有硬结、白色或红色斑块及出现牙痛、牙龈出血等不适症状后要及时就医。如果口腔粘膜长期受到不良刺激或有烟酒不良嗜好，容易发生口腔白斑甚至口腔癌。因此，应早期预防，一旦出现疾病症状要及时就诊，做到早发现、早诊断、早治疗。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990600" y="1467520"/>
            <a:ext cx="7239000" cy="2819400"/>
          </a:xfrm>
          <a:prstGeom prst="roundRect">
            <a:avLst>
              <a:gd name="adj" fmla="val 361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1"/>
          <p:cNvSpPr txBox="1"/>
          <p:nvPr/>
        </p:nvSpPr>
        <p:spPr>
          <a:xfrm>
            <a:off x="1295400" y="1276350"/>
            <a:ext cx="4419600" cy="382340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0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n-ea"/>
              </a:rPr>
              <a:t>关注口腔黏膜变化，发现异常应及时诊治</a:t>
            </a:r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53BAEC98-64AB-4949-B53A-84A5231D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347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6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219200" y="1391320"/>
            <a:ext cx="7239000" cy="2819400"/>
          </a:xfrm>
          <a:prstGeom prst="roundRect">
            <a:avLst>
              <a:gd name="adj" fmla="val 361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27"/>
          <p:cNvSpPr txBox="1"/>
          <p:nvPr/>
        </p:nvSpPr>
        <p:spPr>
          <a:xfrm>
            <a:off x="1524000" y="1733550"/>
            <a:ext cx="6705600" cy="2229557"/>
          </a:xfrm>
          <a:prstGeom prst="rect">
            <a:avLst/>
          </a:prstGeom>
          <a:ln>
            <a:noFill/>
          </a:ln>
        </p:spPr>
        <p:txBody>
          <a:bodyPr vert="horz" wrap="square" lIns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残根（因龋坏、外伤等因素造成的牙冠缺失及部分牙根缺失）、残冠（因龋坏、磨损等因素造成的牙冠的大部分缺失）可成为全身感染的病灶，往往可引起全身性疾病。因此，老年人应该及时拔除没有治疗价值的残根或残冠，此外，很松动、无功能的牙齿也需要拔除。牙齿缺失或拔牙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3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个月后，要及时镶牙，保持口腔牙列的完整，恢复口腔的基本功能。</a:t>
            </a:r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53BAEC98-64AB-4949-B53A-84A5231D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172" y="3078593"/>
            <a:ext cx="1769028" cy="1769028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2476500" y="1200150"/>
            <a:ext cx="4800600" cy="382340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0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n-ea"/>
              </a:rPr>
              <a:t>根据医生建议拔除残根残冠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807D94C-3BB6-4625-AD3C-E6FBE03A3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941" y="82765"/>
            <a:ext cx="1523809" cy="14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5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491"/>
            <a:ext cx="9143244" cy="13410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34" y="-3861"/>
            <a:ext cx="4252910" cy="21184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1093"/>
            <a:ext cx="1371600" cy="785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49" y="957700"/>
            <a:ext cx="1738787" cy="89289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9506" y="1504950"/>
            <a:ext cx="3851014" cy="3851014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450105" y="971550"/>
            <a:ext cx="440789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4500" b="1" spc="600" dirty="0">
                <a:ln w="28575">
                  <a:noFill/>
                </a:ln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牙医口腔健康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411406" y="1809750"/>
            <a:ext cx="5275394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口腔是人体的重要组成部分，是消化系统的起端，主要由唇、颊、舌、腭、涎腺、牙和颌骨等所组成，具有咀嚼、吞咽、言语和感觉等功能，并维持着颌面部的正常形态。人的一生中有两副牙齿，一副是乳牙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字魂36号-正文宋楷" panose="02000000000000000000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有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20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颗，一副是恒牙，为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28~32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颗。</a:t>
            </a:r>
          </a:p>
        </p:txBody>
      </p:sp>
    </p:spTree>
    <p:extLst>
      <p:ext uri="{BB962C8B-B14F-4D97-AF65-F5344CB8AC3E}">
        <p14:creationId xmlns:p14="http://schemas.microsoft.com/office/powerpoint/2010/main" val="310962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491"/>
            <a:ext cx="9143244" cy="13410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34" y="-3861"/>
            <a:ext cx="4252910" cy="21184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0" y="590550"/>
            <a:ext cx="1238294" cy="7093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62" y="697041"/>
            <a:ext cx="2215943" cy="11379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28750"/>
            <a:ext cx="3902247" cy="3902247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136101" y="1376124"/>
            <a:ext cx="25214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3600" spc="600" dirty="0">
                <a:ln w="28575">
                  <a:noFill/>
                </a:ln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第五部分</a:t>
            </a:r>
          </a:p>
        </p:txBody>
      </p:sp>
      <p:sp>
        <p:nvSpPr>
          <p:cNvPr id="3" name="矩形 2"/>
          <p:cNvSpPr/>
          <p:nvPr/>
        </p:nvSpPr>
        <p:spPr>
          <a:xfrm>
            <a:off x="1066085" y="1985724"/>
            <a:ext cx="48013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000" b="1" spc="4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残疾人篇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066800" y="2800350"/>
            <a:ext cx="4495800" cy="10569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口腔健康是残疾人最基本的需求，残疾人往往由于各种生理、智力障碍及多种社会因素影响，使得他们维护口腔卫生效率不高，口腔健康状况欠佳</a:t>
            </a:r>
          </a:p>
        </p:txBody>
      </p:sp>
    </p:spTree>
    <p:extLst>
      <p:ext uri="{BB962C8B-B14F-4D97-AF65-F5344CB8AC3E}">
        <p14:creationId xmlns:p14="http://schemas.microsoft.com/office/powerpoint/2010/main" val="3748972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7"/>
          <p:cNvSpPr txBox="1"/>
          <p:nvPr/>
        </p:nvSpPr>
        <p:spPr>
          <a:xfrm>
            <a:off x="1219200" y="2038350"/>
            <a:ext cx="6781800" cy="2229557"/>
          </a:xfrm>
          <a:prstGeom prst="rect">
            <a:avLst/>
          </a:prstGeom>
        </p:spPr>
        <p:txBody>
          <a:bodyPr vert="horz" wrap="square" lIns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残根（因龋坏、外伤等因素造成的牙冠缺失及部分牙根缺失）、残冠（因龋坏、磨损等因素造成的牙冠的大部分缺失）可成为全身感染的病灶，往往可引起全身性疾病。因此，老年人应该及时拔除没有治疗价值的残根或残冠，此外，很松动、无功能的牙齿也需要拔除。牙齿缺失或拔牙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3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个月后，要及时镶牙，保持口腔牙列的完整，恢复口腔的基本功能。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752600" y="1328209"/>
            <a:ext cx="6400800" cy="382340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0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n-ea"/>
              </a:rPr>
              <a:t>残疾人更应注意口腔健康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914400" y="1885950"/>
            <a:ext cx="7239000" cy="2590800"/>
          </a:xfrm>
          <a:prstGeom prst="roundRect">
            <a:avLst>
              <a:gd name="adj" fmla="val 361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53BAEC98-64AB-4949-B53A-84A5231D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814529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3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7"/>
          <p:cNvSpPr txBox="1"/>
          <p:nvPr/>
        </p:nvSpPr>
        <p:spPr>
          <a:xfrm>
            <a:off x="1219200" y="1986491"/>
            <a:ext cx="5943600" cy="2229557"/>
          </a:xfrm>
          <a:prstGeom prst="rect">
            <a:avLst/>
          </a:prstGeom>
        </p:spPr>
        <p:txBody>
          <a:bodyPr vert="horz" wrap="square" lIns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根据残疾的程度和残疾人的配合能力，选择清洁口腔的适宜用品，如电动牙刷、漱口水、冲牙器等。应尽量减少粘性与含糖食物的进食次数。在可能的条件下，最好选用局部用氟方法防龋，如每天使用含氟牙膏，或用氟水含漱，或由专业人员使用含氟泡沫、含氟凝胶等。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914400" y="1276350"/>
            <a:ext cx="7239000" cy="382340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0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n-ea"/>
              </a:rPr>
              <a:t>可选择适宜的口腔清洁用品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914400" y="1834091"/>
            <a:ext cx="7239000" cy="2590800"/>
          </a:xfrm>
          <a:prstGeom prst="roundRect">
            <a:avLst>
              <a:gd name="adj" fmla="val 361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形 16">
            <a:extLst>
              <a:ext uri="{FF2B5EF4-FFF2-40B4-BE49-F238E27FC236}">
                <a16:creationId xmlns:a16="http://schemas.microsoft.com/office/drawing/2014/main" id="{53BAEC98-64AB-4949-B53A-84A5231D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600" y="1973987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491"/>
            <a:ext cx="9143244" cy="13410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34" y="-3861"/>
            <a:ext cx="4252910" cy="211841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0357" y="3469264"/>
            <a:ext cx="3924479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105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dental oral health guidelines dental oral health guidelines</a:t>
            </a:r>
          </a:p>
          <a:p>
            <a:r>
              <a:rPr lang="en-US" altLang="zh-CN" sz="105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health guidelines dental oral health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993194" y="389237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400" spc="600" dirty="0">
                <a:solidFill>
                  <a:schemeClr val="tx2"/>
                </a:solidFill>
                <a:latin typeface="+mn-ea"/>
                <a:cs typeface="经典综艺体简" panose="02010609000101010101" pitchFamily="49" charset="-122"/>
              </a:rPr>
              <a:t>演示完毕感谢您的观看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2543"/>
            <a:ext cx="1035523" cy="5932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78" y="742950"/>
            <a:ext cx="4362322" cy="23844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85" y="753553"/>
            <a:ext cx="1738787" cy="89289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1855"/>
          <a:stretch/>
        </p:blipFill>
        <p:spPr>
          <a:xfrm>
            <a:off x="4796262" y="971207"/>
            <a:ext cx="4347738" cy="419134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047878" y="2994452"/>
            <a:ext cx="4133722" cy="415498"/>
            <a:chOff x="1047878" y="2952750"/>
            <a:chExt cx="4133722" cy="415498"/>
          </a:xfrm>
        </p:grpSpPr>
        <p:sp>
          <p:nvSpPr>
            <p:cNvPr id="4" name="文本框 3"/>
            <p:cNvSpPr txBox="1"/>
            <p:nvPr/>
          </p:nvSpPr>
          <p:spPr>
            <a:xfrm>
              <a:off x="1047878" y="2952750"/>
              <a:ext cx="413372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100" spc="1700" dirty="0">
                  <a:solidFill>
                    <a:schemeClr val="tx2"/>
                  </a:solidFill>
                  <a:latin typeface="+mn-ea"/>
                  <a:cs typeface="经典综艺体简" panose="02010609000101010101" pitchFamily="49" charset="-122"/>
                </a:rPr>
                <a:t>牙医口腔健康指南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1086256" y="3324022"/>
              <a:ext cx="3719209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20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491"/>
            <a:ext cx="9143244" cy="13410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34" y="-3861"/>
            <a:ext cx="4252910" cy="21184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8210"/>
            <a:ext cx="1371600" cy="785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47750"/>
            <a:ext cx="2215943" cy="11379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20968" r="16775" b="17527"/>
          <a:stretch/>
        </p:blipFill>
        <p:spPr>
          <a:xfrm>
            <a:off x="5029200" y="1754234"/>
            <a:ext cx="3879396" cy="3103516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12521" y="1108222"/>
            <a:ext cx="735279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3600" b="1" spc="600" dirty="0">
                <a:ln w="28575">
                  <a:noFill/>
                </a:ln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目</a:t>
            </a:r>
            <a:endParaRPr lang="en-US" altLang="zh-CN" sz="3600" b="1" spc="600" dirty="0">
              <a:ln w="28575">
                <a:noFill/>
              </a:ln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字魂36号-正文宋楷" panose="02000000000000000000" pitchFamily="2" charset="-122"/>
            </a:endParaRPr>
          </a:p>
          <a:p>
            <a:pPr>
              <a:buNone/>
            </a:pPr>
            <a:r>
              <a:rPr lang="zh-CN" altLang="en-US" sz="3600" b="1" spc="600" dirty="0">
                <a:ln w="28575">
                  <a:noFill/>
                </a:ln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录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600200" y="1200150"/>
            <a:ext cx="3525670" cy="455260"/>
            <a:chOff x="1676400" y="1276350"/>
            <a:chExt cx="3525670" cy="455260"/>
          </a:xfrm>
        </p:grpSpPr>
        <p:sp>
          <p:nvSpPr>
            <p:cNvPr id="25" name="Rectangle 56"/>
            <p:cNvSpPr/>
            <p:nvPr/>
          </p:nvSpPr>
          <p:spPr>
            <a:xfrm>
              <a:off x="1676400" y="1276350"/>
              <a:ext cx="457323" cy="45526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33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36号-正文宋楷" panose="02000000000000000000" pitchFamily="2" charset="-122"/>
                </a:rPr>
                <a:t>1</a:t>
              </a:r>
            </a:p>
          </p:txBody>
        </p:sp>
        <p:sp>
          <p:nvSpPr>
            <p:cNvPr id="49" name="Rectangle 56"/>
            <p:cNvSpPr/>
            <p:nvPr/>
          </p:nvSpPr>
          <p:spPr>
            <a:xfrm>
              <a:off x="2210258" y="1276350"/>
              <a:ext cx="2991812" cy="45526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33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36号-正文宋楷" panose="02000000000000000000" pitchFamily="2" charset="-122"/>
                </a:rPr>
                <a:t>普通人群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600200" y="1828558"/>
            <a:ext cx="3525670" cy="455260"/>
            <a:chOff x="1676400" y="1276350"/>
            <a:chExt cx="3525670" cy="455260"/>
          </a:xfrm>
        </p:grpSpPr>
        <p:sp>
          <p:nvSpPr>
            <p:cNvPr id="51" name="Rectangle 56"/>
            <p:cNvSpPr/>
            <p:nvPr/>
          </p:nvSpPr>
          <p:spPr>
            <a:xfrm>
              <a:off x="1676400" y="1276350"/>
              <a:ext cx="457323" cy="45526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33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36号-正文宋楷" panose="02000000000000000000" pitchFamily="2" charset="-122"/>
                </a:rPr>
                <a:t>2</a:t>
              </a:r>
            </a:p>
          </p:txBody>
        </p:sp>
        <p:sp>
          <p:nvSpPr>
            <p:cNvPr id="52" name="Rectangle 56"/>
            <p:cNvSpPr/>
            <p:nvPr/>
          </p:nvSpPr>
          <p:spPr>
            <a:xfrm>
              <a:off x="2210258" y="1276350"/>
              <a:ext cx="2991812" cy="45526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33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36号-正文宋楷" panose="02000000000000000000" pitchFamily="2" charset="-122"/>
                </a:rPr>
                <a:t>孕产妇篇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600200" y="2456966"/>
            <a:ext cx="3525670" cy="455260"/>
            <a:chOff x="1676400" y="1276350"/>
            <a:chExt cx="3525670" cy="455260"/>
          </a:xfrm>
        </p:grpSpPr>
        <p:sp>
          <p:nvSpPr>
            <p:cNvPr id="54" name="Rectangle 56"/>
            <p:cNvSpPr/>
            <p:nvPr/>
          </p:nvSpPr>
          <p:spPr>
            <a:xfrm>
              <a:off x="1676400" y="1276350"/>
              <a:ext cx="457323" cy="45526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33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36号-正文宋楷" panose="02000000000000000000" pitchFamily="2" charset="-122"/>
                </a:rPr>
                <a:t>3</a:t>
              </a:r>
            </a:p>
          </p:txBody>
        </p:sp>
        <p:sp>
          <p:nvSpPr>
            <p:cNvPr id="55" name="Rectangle 56"/>
            <p:cNvSpPr/>
            <p:nvPr/>
          </p:nvSpPr>
          <p:spPr>
            <a:xfrm>
              <a:off x="2210258" y="1276350"/>
              <a:ext cx="2991812" cy="45526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33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36号-正文宋楷" panose="02000000000000000000" pitchFamily="2" charset="-122"/>
                </a:rPr>
                <a:t>婴幼儿篇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600200" y="3085374"/>
            <a:ext cx="3525670" cy="455260"/>
            <a:chOff x="1676400" y="1276350"/>
            <a:chExt cx="3525670" cy="455260"/>
          </a:xfrm>
        </p:grpSpPr>
        <p:sp>
          <p:nvSpPr>
            <p:cNvPr id="57" name="Rectangle 56"/>
            <p:cNvSpPr/>
            <p:nvPr/>
          </p:nvSpPr>
          <p:spPr>
            <a:xfrm>
              <a:off x="1676400" y="1276350"/>
              <a:ext cx="457323" cy="45526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33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36号-正文宋楷" panose="02000000000000000000" pitchFamily="2" charset="-122"/>
                </a:rPr>
                <a:t>4</a:t>
              </a:r>
            </a:p>
          </p:txBody>
        </p:sp>
        <p:sp>
          <p:nvSpPr>
            <p:cNvPr id="58" name="Rectangle 56"/>
            <p:cNvSpPr/>
            <p:nvPr/>
          </p:nvSpPr>
          <p:spPr>
            <a:xfrm>
              <a:off x="2210258" y="1276350"/>
              <a:ext cx="2991812" cy="45526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33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36号-正文宋楷" panose="02000000000000000000" pitchFamily="2" charset="-122"/>
                </a:rPr>
                <a:t>老年人篇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600200" y="3713782"/>
            <a:ext cx="3525670" cy="455260"/>
            <a:chOff x="1676400" y="1276350"/>
            <a:chExt cx="3525670" cy="455260"/>
          </a:xfrm>
        </p:grpSpPr>
        <p:sp>
          <p:nvSpPr>
            <p:cNvPr id="60" name="Rectangle 56"/>
            <p:cNvSpPr/>
            <p:nvPr/>
          </p:nvSpPr>
          <p:spPr>
            <a:xfrm>
              <a:off x="1676400" y="1276350"/>
              <a:ext cx="457323" cy="45526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33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36号-正文宋楷" panose="02000000000000000000" pitchFamily="2" charset="-122"/>
                </a:rPr>
                <a:t>5</a:t>
              </a:r>
            </a:p>
          </p:txBody>
        </p:sp>
        <p:sp>
          <p:nvSpPr>
            <p:cNvPr id="61" name="Rectangle 56"/>
            <p:cNvSpPr/>
            <p:nvPr/>
          </p:nvSpPr>
          <p:spPr>
            <a:xfrm>
              <a:off x="2210258" y="1276350"/>
              <a:ext cx="2991812" cy="45526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33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36号-正文宋楷" panose="02000000000000000000" pitchFamily="2" charset="-122"/>
                </a:rPr>
                <a:t>残疾人篇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5471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491"/>
            <a:ext cx="9143244" cy="13410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34" y="-3861"/>
            <a:ext cx="4252910" cy="21184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0" y="590550"/>
            <a:ext cx="1238294" cy="7093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62" y="697041"/>
            <a:ext cx="2215943" cy="11379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28750"/>
            <a:ext cx="3902247" cy="3902247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136101" y="1376124"/>
            <a:ext cx="25214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3600" spc="600" dirty="0">
                <a:ln w="28575">
                  <a:noFill/>
                </a:ln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第一部分</a:t>
            </a:r>
          </a:p>
        </p:txBody>
      </p:sp>
      <p:sp>
        <p:nvSpPr>
          <p:cNvPr id="3" name="矩形 2"/>
          <p:cNvSpPr/>
          <p:nvPr/>
        </p:nvSpPr>
        <p:spPr>
          <a:xfrm>
            <a:off x="1066085" y="1985724"/>
            <a:ext cx="48013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000" b="1" spc="4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普通人群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066800" y="2800350"/>
            <a:ext cx="4268049" cy="71840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口腔健康直接或间接影响全身健康。口腔疾病如龋病、牙周疾病等会破坏牙齿硬组织和牙齿周围支持组织</a:t>
            </a:r>
          </a:p>
        </p:txBody>
      </p:sp>
    </p:spTree>
    <p:extLst>
      <p:ext uri="{BB962C8B-B14F-4D97-AF65-F5344CB8AC3E}">
        <p14:creationId xmlns:p14="http://schemas.microsoft.com/office/powerpoint/2010/main" val="1910464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7"/>
          <p:cNvSpPr txBox="1"/>
          <p:nvPr/>
        </p:nvSpPr>
        <p:spPr>
          <a:xfrm>
            <a:off x="1981200" y="1885950"/>
            <a:ext cx="5791200" cy="1752600"/>
          </a:xfrm>
          <a:prstGeom prst="rect">
            <a:avLst/>
          </a:prstGeom>
        </p:spPr>
        <p:txBody>
          <a:bodyPr vert="horz" wrap="square" lIns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13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口腔健康是全身健康的重要组成部分，</a:t>
            </a:r>
            <a:r>
              <a:rPr lang="en-US" altLang="zh-CN" sz="13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2007</a:t>
            </a:r>
            <a:r>
              <a:rPr lang="zh-CN" altLang="en-US" sz="13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年世界卫生组织提出口腔疾病是一个严重的公共卫生问题，需要积极防治。口腔健康包括：“无口腔颌面部慢性疼痛、口咽癌、口腔溃疡、先天性缺陷如唇腭裂、牙周（牙龈）疾病、龋病、牙齿丧失以及影响口腔的其他疾病和功能紊乱。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1143000" y="1473993"/>
            <a:ext cx="7010400" cy="2621757"/>
          </a:xfrm>
          <a:prstGeom prst="roundRect">
            <a:avLst>
              <a:gd name="adj" fmla="val 1592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1"/>
          <p:cNvSpPr txBox="1"/>
          <p:nvPr/>
        </p:nvSpPr>
        <p:spPr>
          <a:xfrm>
            <a:off x="1981200" y="1276350"/>
            <a:ext cx="3352800" cy="46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口腔健康是全身健康的基础</a:t>
            </a:r>
            <a:endParaRPr lang="zh-CN" altLang="en-US" sz="3600" dirty="0">
              <a:solidFill>
                <a:schemeClr val="bg1"/>
              </a:solidFill>
              <a:latin typeface="+mn-ea"/>
              <a:cs typeface="字魂36号-正文宋楷" panose="02000000000000000000" pitchFamily="2" charset="-122"/>
            </a:endParaRPr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53BAEC98-64AB-4949-B53A-84A5231D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9" y="2181383"/>
            <a:ext cx="1585091" cy="2229035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3276600" y="3943350"/>
            <a:ext cx="304800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236983" y="3943350"/>
            <a:ext cx="304800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5197365" y="3943350"/>
            <a:ext cx="304800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6157747" y="3943350"/>
            <a:ext cx="304800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7118130" y="3943350"/>
            <a:ext cx="304800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20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6" grpId="0" animBg="1"/>
      <p:bldP spid="8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/>
        </p:nvSpPr>
        <p:spPr>
          <a:xfrm>
            <a:off x="914400" y="1471980"/>
            <a:ext cx="7162800" cy="2819400"/>
          </a:xfrm>
          <a:prstGeom prst="roundRect">
            <a:avLst>
              <a:gd name="adj" fmla="val 1592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27"/>
          <p:cNvSpPr txBox="1"/>
          <p:nvPr/>
        </p:nvSpPr>
        <p:spPr>
          <a:xfrm>
            <a:off x="1344166" y="1955287"/>
            <a:ext cx="6580634" cy="2667000"/>
          </a:xfrm>
          <a:prstGeom prst="rect">
            <a:avLst/>
          </a:prstGeom>
        </p:spPr>
        <p:txBody>
          <a:bodyPr vert="horz" wrap="square" lIns="0">
            <a:noAutofit/>
          </a:bodyPr>
          <a:lstStyle/>
          <a:p>
            <a:pPr>
              <a:lnSpc>
                <a:spcPct val="300000"/>
              </a:lnSpc>
            </a:pPr>
            <a:r>
              <a:rPr lang="zh-CN" altLang="en-US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全国口腔健康流行病学调查显示，龋病（俗称虫牙或蛀牙）和牙周疾病（包括牙龈炎和牙周炎）是危害我国居民口腔健康的两种最常见的疾病，治疗起来</a:t>
            </a:r>
            <a:endParaRPr lang="en-US" altLang="zh-CN" sz="1400" dirty="0">
              <a:solidFill>
                <a:schemeClr val="tx2"/>
              </a:solidFill>
              <a:latin typeface="+mn-ea"/>
              <a:cs typeface="字魂36号-正文宋楷" panose="02000000000000000000" pitchFamily="2" charset="-122"/>
            </a:endParaRPr>
          </a:p>
          <a:p>
            <a:pPr>
              <a:lnSpc>
                <a:spcPct val="300000"/>
              </a:lnSpc>
            </a:pPr>
            <a:r>
              <a:rPr lang="zh-CN" altLang="en-US" sz="1400" dirty="0">
                <a:solidFill>
                  <a:schemeClr val="tx2"/>
                </a:solidFill>
                <a:latin typeface="+mn-ea"/>
                <a:cs typeface="字魂36号-正文宋楷" panose="02000000000000000000" pitchFamily="2" charset="-122"/>
              </a:rPr>
              <a:t>比较复杂，花费时间和经费也比较多。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377989" y="1733550"/>
            <a:ext cx="2362200" cy="430955"/>
          </a:xfrm>
          <a:prstGeom prst="rect">
            <a:avLst/>
          </a:prstGeom>
        </p:spPr>
        <p:txBody>
          <a:bodyPr vert="horz" wrap="none" lIns="0">
            <a:no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+mn-ea"/>
              </a:rPr>
              <a:t>龋病和牙周疾病</a:t>
            </a:r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53BAEC98-64AB-4949-B53A-84A5231D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164" y="2663264"/>
            <a:ext cx="1634039" cy="1666415"/>
          </a:xfrm>
          <a:prstGeom prst="rect">
            <a:avLst/>
          </a:prstGeom>
        </p:spPr>
      </p:pic>
      <p:sp>
        <p:nvSpPr>
          <p:cNvPr id="5" name="五角星 4"/>
          <p:cNvSpPr/>
          <p:nvPr/>
        </p:nvSpPr>
        <p:spPr>
          <a:xfrm>
            <a:off x="3778010" y="1258489"/>
            <a:ext cx="271256" cy="271254"/>
          </a:xfrm>
          <a:prstGeom prst="star5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五角星 9"/>
          <p:cNvSpPr/>
          <p:nvPr/>
        </p:nvSpPr>
        <p:spPr>
          <a:xfrm>
            <a:off x="4349255" y="1359077"/>
            <a:ext cx="220188" cy="220188"/>
          </a:xfrm>
          <a:prstGeom prst="star5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五角星 10"/>
          <p:cNvSpPr/>
          <p:nvPr/>
        </p:nvSpPr>
        <p:spPr>
          <a:xfrm>
            <a:off x="4937748" y="1456672"/>
            <a:ext cx="315294" cy="315294"/>
          </a:xfrm>
          <a:prstGeom prst="star5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五角星 11"/>
          <p:cNvSpPr/>
          <p:nvPr/>
        </p:nvSpPr>
        <p:spPr>
          <a:xfrm>
            <a:off x="5569112" y="1554119"/>
            <a:ext cx="220188" cy="220188"/>
          </a:xfrm>
          <a:prstGeom prst="star5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五角星 12"/>
          <p:cNvSpPr/>
          <p:nvPr/>
        </p:nvSpPr>
        <p:spPr>
          <a:xfrm rot="1593777">
            <a:off x="6197311" y="1563700"/>
            <a:ext cx="343944" cy="343944"/>
          </a:xfrm>
          <a:prstGeom prst="star5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五角星 13"/>
          <p:cNvSpPr/>
          <p:nvPr/>
        </p:nvSpPr>
        <p:spPr>
          <a:xfrm rot="1593777">
            <a:off x="5697734" y="1053364"/>
            <a:ext cx="343944" cy="343944"/>
          </a:xfrm>
          <a:prstGeom prst="star5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五角星 17"/>
          <p:cNvSpPr/>
          <p:nvPr/>
        </p:nvSpPr>
        <p:spPr>
          <a:xfrm>
            <a:off x="6790212" y="1186700"/>
            <a:ext cx="220188" cy="220188"/>
          </a:xfrm>
          <a:prstGeom prst="star5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五角星 18"/>
          <p:cNvSpPr/>
          <p:nvPr/>
        </p:nvSpPr>
        <p:spPr>
          <a:xfrm>
            <a:off x="5067749" y="1132688"/>
            <a:ext cx="220188" cy="220188"/>
          </a:xfrm>
          <a:prstGeom prst="star5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339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/>
      <p:bldP spid="6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>
            <p:custDataLst>
              <p:tags r:id="rId1"/>
            </p:custDataLst>
          </p:nvPr>
        </p:nvGrpSpPr>
        <p:grpSpPr>
          <a:xfrm>
            <a:off x="1600200" y="1651439"/>
            <a:ext cx="6431533" cy="2977711"/>
            <a:chOff x="4258919" y="2169640"/>
            <a:chExt cx="8575377" cy="3970282"/>
          </a:xfrm>
        </p:grpSpPr>
        <p:sp>
          <p:nvSpPr>
            <p:cNvPr id="15" name="TextBox 1"/>
            <p:cNvSpPr txBox="1"/>
            <p:nvPr/>
          </p:nvSpPr>
          <p:spPr>
            <a:xfrm>
              <a:off x="4258919" y="2169640"/>
              <a:ext cx="5283200" cy="440153"/>
            </a:xfrm>
            <a:prstGeom prst="rect">
              <a:avLst/>
            </a:prstGeom>
          </p:spPr>
          <p:txBody>
            <a:bodyPr vert="horz" wrap="none" lIns="0">
              <a:no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早晚刷牙、饭后漱口</a:t>
              </a:r>
            </a:p>
          </p:txBody>
        </p:sp>
        <p:sp>
          <p:nvSpPr>
            <p:cNvPr id="16" name="TextBox 27"/>
            <p:cNvSpPr txBox="1"/>
            <p:nvPr/>
          </p:nvSpPr>
          <p:spPr>
            <a:xfrm>
              <a:off x="4299896" y="2617676"/>
              <a:ext cx="8534400" cy="3522246"/>
            </a:xfrm>
            <a:prstGeom prst="rect">
              <a:avLst/>
            </a:prstGeom>
          </p:spPr>
          <p:txBody>
            <a:bodyPr vert="horz" wrap="square" lIns="0">
              <a:normAutofit/>
            </a:bodyPr>
            <a:lstStyle/>
            <a:p>
              <a:pPr>
                <a:lnSpc>
                  <a:spcPct val="300000"/>
                </a:lnSpc>
              </a:pPr>
              <a:r>
                <a:rPr lang="zh-CN" altLang="en-US" sz="135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每天至少要刷牙两次，晚上睡前刷牙更重要。刷牙的同时结合用舌刷清洁舌背部能明显改善口腔异味。饭后漱口可去除口腔内的食物残渣，保持口腔清洁。咀嚼无糖口香糖也可以刺激唾液分泌，降低口腔酸度，有助于口气清新，牙齿清洁。</a:t>
              </a:r>
            </a:p>
          </p:txBody>
        </p:sp>
      </p:grpSp>
      <p:pic>
        <p:nvPicPr>
          <p:cNvPr id="17" name="图形 16">
            <a:extLst>
              <a:ext uri="{FF2B5EF4-FFF2-40B4-BE49-F238E27FC236}">
                <a16:creationId xmlns:a16="http://schemas.microsoft.com/office/drawing/2014/main" id="{53BAEC98-64AB-4949-B53A-84A5231D3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33" y="471446"/>
            <a:ext cx="1947904" cy="1947904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075557" y="1397415"/>
            <a:ext cx="296424" cy="29642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347061" y="1775222"/>
            <a:ext cx="186928" cy="18692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507837" y="1435444"/>
            <a:ext cx="296424" cy="29642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533989" y="1102749"/>
            <a:ext cx="186928" cy="18692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991189" y="1597689"/>
            <a:ext cx="186928" cy="18692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278109" y="986983"/>
            <a:ext cx="296424" cy="29642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914400" y="1352550"/>
            <a:ext cx="7239000" cy="2819400"/>
          </a:xfrm>
          <a:prstGeom prst="roundRect">
            <a:avLst>
              <a:gd name="adj" fmla="val 1592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999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>
            <p:custDataLst>
              <p:tags r:id="rId1"/>
            </p:custDataLst>
          </p:nvPr>
        </p:nvGrpSpPr>
        <p:grpSpPr>
          <a:xfrm>
            <a:off x="1524000" y="1581150"/>
            <a:ext cx="6488766" cy="2546369"/>
            <a:chOff x="4299896" y="2512053"/>
            <a:chExt cx="9669533" cy="3395158"/>
          </a:xfrm>
        </p:grpSpPr>
        <p:sp>
          <p:nvSpPr>
            <p:cNvPr id="15" name="TextBox 1"/>
            <p:cNvSpPr txBox="1"/>
            <p:nvPr/>
          </p:nvSpPr>
          <p:spPr>
            <a:xfrm>
              <a:off x="4299896" y="2512053"/>
              <a:ext cx="5283201" cy="161635"/>
            </a:xfrm>
            <a:prstGeom prst="rect">
              <a:avLst/>
            </a:prstGeom>
          </p:spPr>
          <p:txBody>
            <a:bodyPr vert="horz" wrap="none" lIns="0">
              <a:no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做到一人一刷一口杯</a:t>
              </a:r>
            </a:p>
          </p:txBody>
        </p:sp>
        <p:sp>
          <p:nvSpPr>
            <p:cNvPr id="16" name="TextBox 27"/>
            <p:cNvSpPr txBox="1"/>
            <p:nvPr/>
          </p:nvSpPr>
          <p:spPr>
            <a:xfrm>
              <a:off x="4419029" y="2934468"/>
              <a:ext cx="9550400" cy="2972743"/>
            </a:xfrm>
            <a:prstGeom prst="rect">
              <a:avLst/>
            </a:prstGeom>
          </p:spPr>
          <p:txBody>
            <a:bodyPr vert="horz" wrap="square" lIns="0">
              <a:no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tx2"/>
                  </a:solidFill>
                  <a:latin typeface="+mn-ea"/>
                  <a:cs typeface="字魂36号-正文宋楷" panose="02000000000000000000" pitchFamily="2" charset="-122"/>
                </a:rPr>
                <a:t>在同一个家庭里，每个人的年龄不同，身体健康状况不一样，口腔健康状况也各不相同，因而有着不同的口腔保健需求。应该根据各人的不同情况，选用适合各人需要的牙刷和牙膏。若一家人共用一把牙刷和一个漱口杯，可能会引起疾病的相互传播。</a:t>
              </a:r>
            </a:p>
          </p:txBody>
        </p:sp>
      </p:grpSp>
      <p:sp>
        <p:nvSpPr>
          <p:cNvPr id="7" name="五角星 6"/>
          <p:cNvSpPr/>
          <p:nvPr/>
        </p:nvSpPr>
        <p:spPr>
          <a:xfrm>
            <a:off x="4237110" y="3572686"/>
            <a:ext cx="271256" cy="271254"/>
          </a:xfrm>
          <a:prstGeom prst="star5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角星 7"/>
          <p:cNvSpPr/>
          <p:nvPr/>
        </p:nvSpPr>
        <p:spPr>
          <a:xfrm>
            <a:off x="4808355" y="3673274"/>
            <a:ext cx="220188" cy="220188"/>
          </a:xfrm>
          <a:prstGeom prst="star5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五角星 8"/>
          <p:cNvSpPr/>
          <p:nvPr/>
        </p:nvSpPr>
        <p:spPr>
          <a:xfrm>
            <a:off x="5396848" y="3770869"/>
            <a:ext cx="315294" cy="315294"/>
          </a:xfrm>
          <a:prstGeom prst="star5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五角星 9"/>
          <p:cNvSpPr/>
          <p:nvPr/>
        </p:nvSpPr>
        <p:spPr>
          <a:xfrm>
            <a:off x="6028212" y="3868316"/>
            <a:ext cx="220188" cy="220188"/>
          </a:xfrm>
          <a:prstGeom prst="star5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五角星 10"/>
          <p:cNvSpPr/>
          <p:nvPr/>
        </p:nvSpPr>
        <p:spPr>
          <a:xfrm>
            <a:off x="5526849" y="3446885"/>
            <a:ext cx="220188" cy="220188"/>
          </a:xfrm>
          <a:prstGeom prst="star5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990600" y="1352550"/>
            <a:ext cx="7239000" cy="2819400"/>
          </a:xfrm>
          <a:prstGeom prst="roundRect">
            <a:avLst>
              <a:gd name="adj" fmla="val 1592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53BAEC98-64AB-4949-B53A-84A5231D3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48" y="3203980"/>
            <a:ext cx="1764366" cy="176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8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491"/>
            <a:ext cx="9143244" cy="13410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34" y="-3861"/>
            <a:ext cx="4252910" cy="21184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0" y="590550"/>
            <a:ext cx="1238294" cy="7093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62" y="697041"/>
            <a:ext cx="2215943" cy="11379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28750"/>
            <a:ext cx="3902247" cy="3902247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136101" y="1376124"/>
            <a:ext cx="25214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3600" spc="600" dirty="0">
                <a:ln w="28575">
                  <a:noFill/>
                </a:ln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第二部分</a:t>
            </a:r>
          </a:p>
        </p:txBody>
      </p:sp>
      <p:sp>
        <p:nvSpPr>
          <p:cNvPr id="3" name="矩形 2"/>
          <p:cNvSpPr/>
          <p:nvPr/>
        </p:nvSpPr>
        <p:spPr>
          <a:xfrm>
            <a:off x="1066085" y="1985724"/>
            <a:ext cx="48013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000" b="1" spc="4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36号-正文宋楷" panose="02000000000000000000" pitchFamily="2" charset="-122"/>
              </a:rPr>
              <a:t>孕产妇篇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066800" y="2800350"/>
            <a:ext cx="4268049" cy="71840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有比较充分的证据表明，孕妇患有牙周病可能会导致婴儿早产或出生时低体重。</a:t>
            </a:r>
          </a:p>
        </p:txBody>
      </p:sp>
    </p:spTree>
    <p:extLst>
      <p:ext uri="{BB962C8B-B14F-4D97-AF65-F5344CB8AC3E}">
        <p14:creationId xmlns:p14="http://schemas.microsoft.com/office/powerpoint/2010/main" val="3311592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2ADB108-2F67-4B4E-A97E-19ABB6FAC58E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F:\我图VIP设计PPT上传\10月份上传文件\408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自定义 10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B0F0"/>
      </a:accent1>
      <a:accent2>
        <a:srgbClr val="FF5050"/>
      </a:accent2>
      <a:accent3>
        <a:srgbClr val="00AAE6"/>
      </a:accent3>
      <a:accent4>
        <a:srgbClr val="FF5050"/>
      </a:accent4>
      <a:accent5>
        <a:srgbClr val="00AAE6"/>
      </a:accent5>
      <a:accent6>
        <a:srgbClr val="FF5050"/>
      </a:accent6>
      <a:hlink>
        <a:srgbClr val="00AAE6"/>
      </a:hlink>
      <a:folHlink>
        <a:srgbClr val="FF505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1509</Words>
  <Application>Microsoft Office PowerPoint</Application>
  <PresentationFormat>全屏显示(16:9)</PresentationFormat>
  <Paragraphs>92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8" baseType="lpstr">
      <vt:lpstr>微软雅黑</vt:lpstr>
      <vt:lpstr>Arial</vt:lpstr>
      <vt:lpstr>Arial Black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2019-04-25T00:51:39Z</dcterms:created>
  <dcterms:modified xsi:type="dcterms:W3CDTF">2021-02-01T04:51:35Z</dcterms:modified>
</cp:coreProperties>
</file>