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007577524" r:id="rId3"/>
    <p:sldId id="298" r:id="rId4"/>
    <p:sldId id="264" r:id="rId5"/>
    <p:sldId id="286" r:id="rId6"/>
    <p:sldId id="266" r:id="rId7"/>
    <p:sldId id="267" r:id="rId8"/>
    <p:sldId id="268" r:id="rId9"/>
    <p:sldId id="2007577526" r:id="rId10"/>
    <p:sldId id="269" r:id="rId11"/>
    <p:sldId id="270" r:id="rId12"/>
    <p:sldId id="272" r:id="rId13"/>
    <p:sldId id="273" r:id="rId14"/>
    <p:sldId id="274" r:id="rId15"/>
    <p:sldId id="2007577527" r:id="rId16"/>
    <p:sldId id="275" r:id="rId17"/>
    <p:sldId id="276" r:id="rId18"/>
    <p:sldId id="297" r:id="rId19"/>
    <p:sldId id="317" r:id="rId20"/>
    <p:sldId id="280" r:id="rId21"/>
    <p:sldId id="2007577528" r:id="rId22"/>
    <p:sldId id="281" r:id="rId23"/>
    <p:sldId id="282" r:id="rId24"/>
    <p:sldId id="283" r:id="rId25"/>
    <p:sldId id="284" r:id="rId26"/>
    <p:sldId id="2007577525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7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08E41-841E-4D3F-906F-4B010396627D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7FFF5-09B5-443A-B595-8B8D19A60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45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BF89-0E92-434F-BF2C-5ABF2FA9AD3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280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7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10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1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316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BF89-0E92-434F-BF2C-5ABF2FA9AD3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645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2892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16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29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D6F74-634D-4233-BDBC-8BE3983B5CC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821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3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BF89-0E92-434F-BF2C-5ABF2FA9AD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349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BF89-0E92-434F-BF2C-5ABF2FA9AD3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00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886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054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95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5964F36-A730-46CB-B708-9C2F4B30CCF4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ACDE6C9C-457C-4E7B-B223-5B02F7EE8B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BA65EA63-1AA4-4410-BA23-284749BF97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2A18E-C33D-418D-9B04-5D9066E7D164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76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>
            <a:extLst>
              <a:ext uri="{FF2B5EF4-FFF2-40B4-BE49-F238E27FC236}">
                <a16:creationId xmlns:a16="http://schemas.microsoft.com/office/drawing/2014/main" id="{53B14CA4-43B2-4D1E-B977-2087DA7A9182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7170" name="备注占位符 2">
            <a:extLst>
              <a:ext uri="{FF2B5EF4-FFF2-40B4-BE49-F238E27FC236}">
                <a16:creationId xmlns:a16="http://schemas.microsoft.com/office/drawing/2014/main" id="{119BABAE-953A-4C86-9325-A9ECA825B1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171" name="灯片编号占位符 3">
            <a:extLst>
              <a:ext uri="{FF2B5EF4-FFF2-40B4-BE49-F238E27FC236}">
                <a16:creationId xmlns:a16="http://schemas.microsoft.com/office/drawing/2014/main" id="{7814A930-4E9A-4114-8A56-080B829A88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ECBEAA7-BB96-4F53-AEC5-979BB27F07AD}" type="slidenum">
              <a:rPr lang="zh-CN" altLang="en-US"/>
              <a:pPr fontAlgn="base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933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0AE9FF3E-E601-4FE2-B7CF-FA9E97C4DDAA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2175FDD3-F15B-4097-8B87-7E4A5DE3AEB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822A639F-D899-46DA-8D97-EDADA3C79E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/>
            <a:fld id="{369C60F1-BB56-4F00-B638-0FE4F48EBA51}" type="slidenum">
              <a:rPr lang="zh-CN" altLang="en-US"/>
              <a:pPr fontAlgn="base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4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2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21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>
            <a:extLst>
              <a:ext uri="{FF2B5EF4-FFF2-40B4-BE49-F238E27FC236}">
                <a16:creationId xmlns:a16="http://schemas.microsoft.com/office/drawing/2014/main" id="{4F37D7AB-2F58-4CF8-88B4-D43CF1728750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5122" name="备注占位符 2">
            <a:extLst>
              <a:ext uri="{FF2B5EF4-FFF2-40B4-BE49-F238E27FC236}">
                <a16:creationId xmlns:a16="http://schemas.microsoft.com/office/drawing/2014/main" id="{0736CE46-FBDC-4798-8F8A-4AECB61C071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123" name="灯片编号占位符 3">
            <a:extLst>
              <a:ext uri="{FF2B5EF4-FFF2-40B4-BE49-F238E27FC236}">
                <a16:creationId xmlns:a16="http://schemas.microsoft.com/office/drawing/2014/main" id="{D9FD2C50-F3DC-4976-8846-DF49C8AE89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D00A11-7B03-44D8-BC84-A6FFC9044625}" type="slidenum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53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BF89-0E92-434F-BF2C-5ABF2FA9AD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B51AB-D52A-4212-846D-CE78F66B94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470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5A876F-F6A0-4F8D-B98F-C8D54F519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9D4C43E-4284-4DE0-94EF-8758E362C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0DB8BE-781B-4880-9473-B2D60310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F7E7BB-B564-479F-B6B5-B5161A12B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B215F0-2E1F-4888-9F5B-37C8FF602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27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814CC-7161-4758-9535-53DD9648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5411AC-3A88-49A4-BFD2-C270F47A6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41F244-138B-46B9-A8C8-C1A580B4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ED353-6654-4997-B690-C2CB7F15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075053-D32F-438D-9AFF-ABB8BC0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3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B3369F-E0A7-4A5D-BD76-EA3AA85CD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DD5F546-CA3E-40B1-A678-28C337AB2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EE941-8BCB-4E20-9BF0-B90D6E15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98A97F-C1F5-4EEF-B36B-C1BF0AB3C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A5525F-F87B-40B1-802D-8163B7861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7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858B62A-F91C-4A3E-AA82-B3516B5B60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0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FA4E0D-ECDB-467F-B85A-8124A002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1FB422-6D43-4C9F-BA11-B0FF2397D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0A164-3B94-4FF9-BB61-B7E0A771B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9015C4-E617-46DD-AEF8-16709C2D5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4370EE-69A9-423E-A91C-D008752C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43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47B2C-DA21-44FC-AB27-34B41CAFA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25250-E6F7-42EF-BC30-01F846855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2ED8BD-C4B2-44F9-B4C0-F97BDA67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66EE-FAA7-4BDE-BDF1-4162113C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22BEA7-3F42-4B60-B2F2-744DDAB1C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2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C07AC-EA14-4F3D-875A-8554F242D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1B986D-D543-40B0-8BD2-3196F7E20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07A5F-140C-4E12-BF74-0986F14B7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9DBEA77-20A8-4524-8936-1E830DF3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392194-C3FF-4527-8FB7-5F850C89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367485-004F-4105-A262-0431C3C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6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A85EA-4FE1-4AF2-BBD9-348810EB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7EFC94-BA27-4FD4-8693-85BB19595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4309B4-2964-41FC-B8EF-81A9D8D7D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74FEEE-CEC1-4544-9B9F-1883296799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3391F3-DB3B-4EDC-8485-A9F76DAAF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8E6014-F262-431F-875A-D2CF9A86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1FB788-59AD-4CA4-AEB7-A186F408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CB3D1EE-8FAC-423D-B79F-D0557D07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0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8FB5E-3EF6-4482-BDAC-1B265B74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69B6546-34F5-4F01-AC91-B75EC94E3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197A150-DCDA-4FCF-8D14-8C925258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53024CA-FEE6-4BD2-9959-AEF2AC13F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9C272E8-20E3-46A4-B92B-D3328C25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02A488-50CE-4EE1-AAF4-89CAD081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F64024-46C8-4575-85AA-EDF4429C6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3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AF7CB-01EE-4303-B483-BC99F1509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243EB4-799D-4589-A9AE-DEF7AE260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3AB85EF-4CA3-45AE-A025-E0C1F8A79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7401E5-8ABB-44FC-9889-935FBB0B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74717F-92C4-4306-B996-8DFF81B5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869DA-7362-4BC6-8DC6-A9DCD4EB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89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5963F-8AA7-41CC-BFCC-96E3A3E97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6EAF96-4524-463C-9954-D707267B9C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B7A0E0-87D4-472E-A264-B4840C0C7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FE8A7D-653F-4A5A-A218-EBF0ED32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E24D47-3BA1-4F97-A01D-C688DC4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59D685-14FB-40AF-A027-970E163D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709CE7F-6D0D-4C36-975F-607E88881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189818-F60E-4D14-8776-ABC7D0A03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5B1BFD-93CE-4314-A1B2-9861AB339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3C12-6D2E-4480-9FE1-96E02DA596CB}" type="datetimeFigureOut">
              <a:rPr lang="zh-CN" altLang="en-US" smtClean="0"/>
              <a:t>2021/2/1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A48AD7-CF3E-414E-8B90-304A5E55D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2B8024-0BC5-42D9-B936-51E5531D5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DE38E-FC5B-4618-8173-BFB3A1DA15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87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962B828-444B-4B3F-B7EE-6BE59614D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0631793-3FF7-4C7C-99E1-06EF5ECD9840}"/>
              </a:ext>
            </a:extLst>
          </p:cNvPr>
          <p:cNvGrpSpPr/>
          <p:nvPr/>
        </p:nvGrpSpPr>
        <p:grpSpPr>
          <a:xfrm>
            <a:off x="441960" y="1249680"/>
            <a:ext cx="11308080" cy="4358640"/>
            <a:chOff x="441960" y="1249680"/>
            <a:chExt cx="11308080" cy="43586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B399085-D35A-4607-9C94-CFD4547714F7}"/>
                </a:ext>
              </a:extLst>
            </p:cNvPr>
            <p:cNvSpPr/>
            <p:nvPr/>
          </p:nvSpPr>
          <p:spPr>
            <a:xfrm>
              <a:off x="441960" y="2324100"/>
              <a:ext cx="2209800" cy="2209800"/>
            </a:xfrm>
            <a:prstGeom prst="ellipse">
              <a:avLst/>
            </a:prstGeom>
            <a:solidFill>
              <a:srgbClr val="E16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DC5C5C7-8E5E-49F0-B736-20231078AFC5}"/>
                </a:ext>
              </a:extLst>
            </p:cNvPr>
            <p:cNvSpPr/>
            <p:nvPr/>
          </p:nvSpPr>
          <p:spPr>
            <a:xfrm>
              <a:off x="9540240" y="2324100"/>
              <a:ext cx="2209800" cy="2209800"/>
            </a:xfrm>
            <a:prstGeom prst="ellipse">
              <a:avLst/>
            </a:prstGeom>
            <a:solidFill>
              <a:srgbClr val="E1677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483E2FB-1BC8-48E1-B878-96C6B21FB453}"/>
                </a:ext>
              </a:extLst>
            </p:cNvPr>
            <p:cNvSpPr/>
            <p:nvPr/>
          </p:nvSpPr>
          <p:spPr>
            <a:xfrm>
              <a:off x="1676400" y="1249680"/>
              <a:ext cx="8839200" cy="4358640"/>
            </a:xfrm>
            <a:prstGeom prst="roundRect">
              <a:avLst/>
            </a:prstGeom>
            <a:solidFill>
              <a:srgbClr val="E16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B5E9F668-F24C-4113-AA13-6BBE01214E87}"/>
              </a:ext>
            </a:extLst>
          </p:cNvPr>
          <p:cNvSpPr/>
          <p:nvPr/>
        </p:nvSpPr>
        <p:spPr>
          <a:xfrm>
            <a:off x="1030514" y="3160713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D191C1C-4660-40A5-B4D7-9CB99D22691C}"/>
              </a:ext>
            </a:extLst>
          </p:cNvPr>
          <p:cNvSpPr/>
          <p:nvPr/>
        </p:nvSpPr>
        <p:spPr>
          <a:xfrm>
            <a:off x="10645140" y="3160713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DDD4C34-C1E1-42B9-995F-E219187BA273}"/>
              </a:ext>
            </a:extLst>
          </p:cNvPr>
          <p:cNvSpPr txBox="1"/>
          <p:nvPr/>
        </p:nvSpPr>
        <p:spPr>
          <a:xfrm>
            <a:off x="1888605" y="2730272"/>
            <a:ext cx="84255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spc="300" dirty="0">
                <a:solidFill>
                  <a:schemeClr val="bg1"/>
                </a:solidFill>
                <a:cs typeface="+mn-ea"/>
                <a:sym typeface="+mn-lt"/>
              </a:rPr>
              <a:t>口腔护理医学医疗</a:t>
            </a:r>
            <a:endParaRPr lang="zh-CN" altLang="en-US" sz="6600" b="1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C8DF9A-1E99-4248-ADBE-3748B0061E4E}"/>
              </a:ext>
            </a:extLst>
          </p:cNvPr>
          <p:cNvSpPr txBox="1"/>
          <p:nvPr/>
        </p:nvSpPr>
        <p:spPr>
          <a:xfrm>
            <a:off x="1883202" y="1865372"/>
            <a:ext cx="842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spc="300" dirty="0">
                <a:solidFill>
                  <a:schemeClr val="bg1"/>
                </a:solidFill>
                <a:cs typeface="+mn-ea"/>
                <a:sym typeface="+mn-lt"/>
              </a:rPr>
              <a:t>创意风通用模板</a:t>
            </a:r>
            <a:endParaRPr kumimoji="0" lang="zh-CN" altLang="en-US" sz="40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5CDAB4AC-FD7B-4B55-AC2B-005C574F619D}"/>
              </a:ext>
            </a:extLst>
          </p:cNvPr>
          <p:cNvSpPr txBox="1"/>
          <p:nvPr/>
        </p:nvSpPr>
        <p:spPr>
          <a:xfrm>
            <a:off x="2466069" y="3782876"/>
            <a:ext cx="7259862" cy="772840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4A37E00-7A63-4AF2-A4EA-ABBDCE292426}"/>
              </a:ext>
            </a:extLst>
          </p:cNvPr>
          <p:cNvSpPr txBox="1"/>
          <p:nvPr/>
        </p:nvSpPr>
        <p:spPr>
          <a:xfrm>
            <a:off x="4679030" y="4761730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spc="300" noProof="0" dirty="0">
                <a:solidFill>
                  <a:schemeClr val="bg1"/>
                </a:solidFill>
                <a:cs typeface="+mn-ea"/>
                <a:sym typeface="+mn-lt"/>
              </a:rPr>
              <a:t>宣讲人：</a:t>
            </a:r>
            <a:r>
              <a:rPr lang="en-US" altLang="zh-CN" sz="2400" spc="300" noProof="0" dirty="0">
                <a:solidFill>
                  <a:schemeClr val="bg1"/>
                </a:solidFill>
                <a:cs typeface="+mn-ea"/>
                <a:sym typeface="+mn-lt"/>
              </a:rPr>
              <a:t>XXX</a:t>
            </a:r>
            <a:endParaRPr kumimoji="0" lang="zh-CN" altLang="en-US" sz="2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pd-5b82fafabd7e9481">
            <a:hlinkClick r:id="" action="ppaction://media"/>
            <a:extLst>
              <a:ext uri="{FF2B5EF4-FFF2-40B4-BE49-F238E27FC236}">
                <a16:creationId xmlns:a16="http://schemas.microsoft.com/office/drawing/2014/main" id="{600392C4-7077-4169-801C-7E887EB7C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7091" y="-917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5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B9C075C-A28D-4C14-9368-E45BE832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39261"/>
            <a:ext cx="4980613" cy="280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正确握法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使用镜子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时间：早晨起床、晚上临睡，进食后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位置：牙刷涵盖住一点点牙龈，刷上牙时刷毛向上对准牙齿与牙龈交换处，与牙齿呈</a:t>
            </a:r>
            <a:r>
              <a:rPr lang="en-US" altLang="zh-CN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45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度角。刷下牙刷毛则向下斜</a:t>
            </a:r>
          </a:p>
          <a:p>
            <a:pPr marL="457200" lvl="1" indent="0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</a:pPr>
            <a:endParaRPr lang="zh-CN" altLang="en-US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A0DB0C-F951-48D3-9111-4F4768D0E5CA}"/>
              </a:ext>
            </a:extLst>
          </p:cNvPr>
          <p:cNvSpPr txBox="1"/>
          <p:nvPr/>
        </p:nvSpPr>
        <p:spPr>
          <a:xfrm>
            <a:off x="6557588" y="2098328"/>
            <a:ext cx="3775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刷牙方法的指导 （熟悉）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B7737AEF-9669-4B2E-8A77-E18C704C08E6}"/>
              </a:ext>
            </a:extLst>
          </p:cNvPr>
          <p:cNvSpPr txBox="1">
            <a:spLocks/>
          </p:cNvSpPr>
          <p:nvPr/>
        </p:nvSpPr>
        <p:spPr>
          <a:xfrm>
            <a:off x="979298" y="338032"/>
            <a:ext cx="5024292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E7A0326-1A3D-498D-B437-3AB3011F547E}"/>
              </a:ext>
            </a:extLst>
          </p:cNvPr>
          <p:cNvSpPr/>
          <p:nvPr/>
        </p:nvSpPr>
        <p:spPr>
          <a:xfrm>
            <a:off x="6654217" y="1339782"/>
            <a:ext cx="1984893" cy="552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558672-F0C1-4C08-B56E-40BDB0B84AD5}"/>
              </a:ext>
            </a:extLst>
          </p:cNvPr>
          <p:cNvSpPr/>
          <p:nvPr/>
        </p:nvSpPr>
        <p:spPr>
          <a:xfrm>
            <a:off x="6780881" y="1405831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洁牙的办法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91B0601-6441-4C10-8762-D20C4B75F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973" y="1242774"/>
            <a:ext cx="5168941" cy="344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9E5493F-6CCB-4E52-9BFE-0FE9D1753B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43" y="484094"/>
            <a:ext cx="2321075" cy="250800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EA7A516-3C08-4727-BA9A-4C2BCB33B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628" y="5026843"/>
            <a:ext cx="4980613" cy="16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方法</a:t>
            </a: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：快速的环形来回振颤，每两颗牙约刷十次后再换另两颗牙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力度适当、按照顺序 </a:t>
            </a:r>
          </a:p>
          <a:p>
            <a:pPr lvl="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SzPct val="80000"/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清理牙菌斑易于堆积的地方 </a:t>
            </a:r>
          </a:p>
        </p:txBody>
      </p:sp>
    </p:spTree>
    <p:extLst>
      <p:ext uri="{BB962C8B-B14F-4D97-AF65-F5344CB8AC3E}">
        <p14:creationId xmlns:p14="http://schemas.microsoft.com/office/powerpoint/2010/main" val="33676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15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bimg.126.net/photo/X1dHo9oCwliOfIW_P728gQ==/5780088646753358387.jpg">
            <a:extLst>
              <a:ext uri="{FF2B5EF4-FFF2-40B4-BE49-F238E27FC236}">
                <a16:creationId xmlns:a16="http://schemas.microsoft.com/office/drawing/2014/main" id="{5C6A5A8A-A428-4972-91B9-8250ED23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87" y="1654424"/>
            <a:ext cx="7265538" cy="41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6EBD5060-542F-433E-8F70-E0FF7470E8D1}"/>
              </a:ext>
            </a:extLst>
          </p:cNvPr>
          <p:cNvSpPr/>
          <p:nvPr/>
        </p:nvSpPr>
        <p:spPr bwMode="auto">
          <a:xfrm>
            <a:off x="846054" y="5131862"/>
            <a:ext cx="264319" cy="3428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3DB8A74C-642D-4E8A-A1A8-8EF80AE331B2}"/>
              </a:ext>
            </a:extLst>
          </p:cNvPr>
          <p:cNvSpPr/>
          <p:nvPr/>
        </p:nvSpPr>
        <p:spPr bwMode="auto">
          <a:xfrm flipH="1" flipV="1">
            <a:off x="3412376" y="5826512"/>
            <a:ext cx="285933" cy="307366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TextBox 41">
            <a:extLst>
              <a:ext uri="{FF2B5EF4-FFF2-40B4-BE49-F238E27FC236}">
                <a16:creationId xmlns:a16="http://schemas.microsoft.com/office/drawing/2014/main" id="{BE70CEE6-DE94-4380-95EA-007AD7710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14" y="5303292"/>
            <a:ext cx="2376833" cy="70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总的要求，要刷净全口牙。每次刷牙至少持续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D990690-D983-4D8A-8BB1-A064F6D9A312}"/>
              </a:ext>
            </a:extLst>
          </p:cNvPr>
          <p:cNvSpPr/>
          <p:nvPr/>
        </p:nvSpPr>
        <p:spPr>
          <a:xfrm>
            <a:off x="821875" y="4339371"/>
            <a:ext cx="2829447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F6EA879-713F-474C-983C-2D71FF84CFB4}"/>
              </a:ext>
            </a:extLst>
          </p:cNvPr>
          <p:cNvSpPr/>
          <p:nvPr/>
        </p:nvSpPr>
        <p:spPr>
          <a:xfrm>
            <a:off x="979298" y="4384293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刷牙方法的指导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9A0C776-160F-4AF2-AE48-21D81DB3C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9002" y="1663402"/>
            <a:ext cx="1531679" cy="2297519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3175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44D05A16-5287-4545-BA9A-D6355A10C699}"/>
              </a:ext>
            </a:extLst>
          </p:cNvPr>
          <p:cNvSpPr txBox="1">
            <a:spLocks/>
          </p:cNvSpPr>
          <p:nvPr/>
        </p:nvSpPr>
        <p:spPr>
          <a:xfrm>
            <a:off x="979298" y="338032"/>
            <a:ext cx="5024292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3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2318 0.05578 " pathEditMode="relative" rAng="0" ptsTypes="AA">
                                      <p:cBhvr>
                                        <p:cTn id="37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1159" y="277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146 -0.09862 " pathEditMode="relative" rAng="0" ptsTypes="AA">
                                      <p:cBhvr>
                                        <p:cTn id="41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406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77A94DC-7269-4AC6-9EAB-082C5B695C94}"/>
              </a:ext>
            </a:extLst>
          </p:cNvPr>
          <p:cNvSpPr txBox="1">
            <a:spLocks/>
          </p:cNvSpPr>
          <p:nvPr/>
        </p:nvSpPr>
        <p:spPr>
          <a:xfrm>
            <a:off x="954842" y="309302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5FD834-1A70-485C-941E-99529B83C487}"/>
              </a:ext>
            </a:extLst>
          </p:cNvPr>
          <p:cNvSpPr/>
          <p:nvPr/>
        </p:nvSpPr>
        <p:spPr>
          <a:xfrm>
            <a:off x="5069260" y="1629329"/>
            <a:ext cx="1806326" cy="585471"/>
          </a:xfrm>
          <a:prstGeom prst="rect">
            <a:avLst/>
          </a:prstGeom>
          <a:solidFill>
            <a:srgbClr val="E167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250F2DE-2736-4F94-850B-7C62E05B9C1E}"/>
              </a:ext>
            </a:extLst>
          </p:cNvPr>
          <p:cNvSpPr/>
          <p:nvPr/>
        </p:nvSpPr>
        <p:spPr>
          <a:xfrm>
            <a:off x="5226682" y="1674251"/>
            <a:ext cx="1648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适 应 性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C4D70D1-7F8B-43E3-A57E-822443F1EB94}"/>
              </a:ext>
            </a:extLst>
          </p:cNvPr>
          <p:cNvGrpSpPr/>
          <p:nvPr/>
        </p:nvGrpSpPr>
        <p:grpSpPr>
          <a:xfrm>
            <a:off x="567201" y="972930"/>
            <a:ext cx="3610442" cy="3289719"/>
            <a:chOff x="470883" y="2076875"/>
            <a:chExt cx="3610442" cy="3289719"/>
          </a:xfrm>
        </p:grpSpPr>
        <p:pic>
          <p:nvPicPr>
            <p:cNvPr id="1026" name="Picture 2" descr="https://timgsa.baidu.com/timg?image&amp;quality=80&amp;size=b9999_10000&amp;sec=1506867096&amp;di=4787ecf8a0955d0eecffee78ea083c55&amp;imgtype=jpg&amp;er=1&amp;src=http%3A%2F%2Fwww.kangjian51.com%2Fa%2Fzb_users%2Fupload%2F2016%2F07%2F201607211469065458756873.jpg">
              <a:extLst>
                <a:ext uri="{FF2B5EF4-FFF2-40B4-BE49-F238E27FC236}">
                  <a16:creationId xmlns:a16="http://schemas.microsoft.com/office/drawing/2014/main" id="{2DE9994C-8B60-4919-8FB0-4A96A1AA9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95" y="2076875"/>
              <a:ext cx="3608230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A1B58CB-6F29-4AA8-BEA5-BACB65A3740B}"/>
                </a:ext>
              </a:extLst>
            </p:cNvPr>
            <p:cNvSpPr/>
            <p:nvPr/>
          </p:nvSpPr>
          <p:spPr>
            <a:xfrm>
              <a:off x="470883" y="4781123"/>
              <a:ext cx="3610441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723221AB-777B-41FA-870E-DE8AD3F8F388}"/>
                </a:ext>
              </a:extLst>
            </p:cNvPr>
            <p:cNvSpPr txBox="1"/>
            <p:nvPr/>
          </p:nvSpPr>
          <p:spPr>
            <a:xfrm>
              <a:off x="1494693" y="4843026"/>
              <a:ext cx="160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口腔溃疡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5CEFD8-E330-499B-8634-F15E535D1FF0}"/>
              </a:ext>
            </a:extLst>
          </p:cNvPr>
          <p:cNvGrpSpPr/>
          <p:nvPr/>
        </p:nvGrpSpPr>
        <p:grpSpPr>
          <a:xfrm>
            <a:off x="4253965" y="2525283"/>
            <a:ext cx="3610441" cy="3289718"/>
            <a:chOff x="4289134" y="2076875"/>
            <a:chExt cx="3610441" cy="3289718"/>
          </a:xfrm>
        </p:grpSpPr>
        <p:pic>
          <p:nvPicPr>
            <p:cNvPr id="1028" name="Picture 4" descr="https://timgsa.baidu.com/timg?image&amp;quality=80&amp;size=b9999_10000&amp;sec=1506272424507&amp;di=1da3ce095b562e0009b70c966b969b81&amp;imgtype=jpg&amp;src=http%3A%2F%2Fimg0.imgtn.bdimg.com%2Fit%2Fu%3D520556122%2C158340955%26fm%3D214%26gp%3D0.jpg">
              <a:extLst>
                <a:ext uri="{FF2B5EF4-FFF2-40B4-BE49-F238E27FC236}">
                  <a16:creationId xmlns:a16="http://schemas.microsoft.com/office/drawing/2014/main" id="{127BD5B6-3005-4A46-B4E6-2E3587DA4F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523" y="2076875"/>
              <a:ext cx="3605664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ADDBA3F-01BA-4873-BB58-22352949563C}"/>
                </a:ext>
              </a:extLst>
            </p:cNvPr>
            <p:cNvSpPr/>
            <p:nvPr/>
          </p:nvSpPr>
          <p:spPr>
            <a:xfrm>
              <a:off x="4289134" y="4781122"/>
              <a:ext cx="3610441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CF4F9EA-E405-4540-9AE4-2CF2C360EB6D}"/>
                </a:ext>
              </a:extLst>
            </p:cNvPr>
            <p:cNvSpPr txBox="1"/>
            <p:nvPr/>
          </p:nvSpPr>
          <p:spPr>
            <a:xfrm>
              <a:off x="5588798" y="4860774"/>
              <a:ext cx="12340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  臭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05AA890-7263-4520-8BDA-E41FA763765D}"/>
              </a:ext>
            </a:extLst>
          </p:cNvPr>
          <p:cNvGrpSpPr/>
          <p:nvPr/>
        </p:nvGrpSpPr>
        <p:grpSpPr>
          <a:xfrm>
            <a:off x="8019195" y="3429000"/>
            <a:ext cx="3610441" cy="3289718"/>
            <a:chOff x="8104997" y="2076875"/>
            <a:chExt cx="3610441" cy="3289718"/>
          </a:xfrm>
        </p:grpSpPr>
        <p:pic>
          <p:nvPicPr>
            <p:cNvPr id="1030" name="Picture 6" descr="https://timgsa.baidu.com/timg?image&amp;quality=80&amp;size=b9999_10000&amp;sec=1506272458113&amp;di=dce8d8c15e3042fbdc21e93b18eff44c&amp;imgtype=jpg&amp;src=http%3A%2F%2Fimg2.imgtn.bdimg.com%2Fit%2Fu%3D3315068049%2C3749601568%26fm%3D214%26gp%3D0.jpg">
              <a:extLst>
                <a:ext uri="{FF2B5EF4-FFF2-40B4-BE49-F238E27FC236}">
                  <a16:creationId xmlns:a16="http://schemas.microsoft.com/office/drawing/2014/main" id="{FA9EB4E9-8808-4810-8C98-81261D15B4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107385" y="2076875"/>
              <a:ext cx="3608053" cy="270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2B32548-4BF0-47A2-B55C-EE0B572CB522}"/>
                </a:ext>
              </a:extLst>
            </p:cNvPr>
            <p:cNvSpPr/>
            <p:nvPr/>
          </p:nvSpPr>
          <p:spPr>
            <a:xfrm>
              <a:off x="8104997" y="4781122"/>
              <a:ext cx="3610441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870B13F-D7CA-4DE7-86AB-B788AF8E0EDB}"/>
                </a:ext>
              </a:extLst>
            </p:cNvPr>
            <p:cNvSpPr txBox="1"/>
            <p:nvPr/>
          </p:nvSpPr>
          <p:spPr>
            <a:xfrm>
              <a:off x="8122495" y="4860773"/>
              <a:ext cx="35929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口腔粘膜过于干燥的护理 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E910BCAA-F146-486D-B985-24E78E2B9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1559" y="-84007"/>
            <a:ext cx="3166682" cy="31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738" y="2528546"/>
            <a:ext cx="4917037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保持口腔清洁、湿润，预防口腔感染等并发症。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1102353" y="2438057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1716715" y="2438057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092" y="4315438"/>
            <a:ext cx="4916245" cy="7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预防或减轻口腔异味，清除牙垢，增进食欲，确保患者舒适。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1103145" y="3182982"/>
            <a:ext cx="60007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1717507" y="3182982"/>
            <a:ext cx="1216025" cy="4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0763B07-B0F0-4887-90F5-F8BCCC229A6F}"/>
              </a:ext>
            </a:extLst>
          </p:cNvPr>
          <p:cNvSpPr/>
          <p:nvPr/>
        </p:nvSpPr>
        <p:spPr>
          <a:xfrm>
            <a:off x="6658707" y="5179891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E97E15-E47C-4F9A-A27D-D6F85859472B}"/>
              </a:ext>
            </a:extLst>
          </p:cNvPr>
          <p:cNvSpPr/>
          <p:nvPr/>
        </p:nvSpPr>
        <p:spPr>
          <a:xfrm>
            <a:off x="7273069" y="5179891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47">
            <a:extLst>
              <a:ext uri="{FF2B5EF4-FFF2-40B4-BE49-F238E27FC236}">
                <a16:creationId xmlns:a16="http://schemas.microsoft.com/office/drawing/2014/main" id="{7043D4D4-3BC7-45EB-9C4E-801724270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3301" y="5333450"/>
            <a:ext cx="4917036" cy="75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评估口腔内的变化（如粘膜、舌苔及牙龈等），提供患者病情动态变化的信息。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3062824-FFF8-4A5C-BAD9-70B397A541D1}"/>
              </a:ext>
            </a:extLst>
          </p:cNvPr>
          <p:cNvSpPr/>
          <p:nvPr/>
        </p:nvSpPr>
        <p:spPr>
          <a:xfrm>
            <a:off x="1102353" y="1496243"/>
            <a:ext cx="2829447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711070A-EB47-4199-A430-03C26FD8BDF3}"/>
              </a:ext>
            </a:extLst>
          </p:cNvPr>
          <p:cNvSpPr/>
          <p:nvPr/>
        </p:nvSpPr>
        <p:spPr>
          <a:xfrm>
            <a:off x="1241334" y="1575776"/>
            <a:ext cx="2551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口腔护理的目的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2B96318A-35A6-4E08-880B-E28FE2D53032}"/>
              </a:ext>
            </a:extLst>
          </p:cNvPr>
          <p:cNvSpPr txBox="1">
            <a:spLocks/>
          </p:cNvSpPr>
          <p:nvPr/>
        </p:nvSpPr>
        <p:spPr>
          <a:xfrm>
            <a:off x="954842" y="309302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895644-1376-4C45-B0C9-4382D0ADE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47463">
            <a:off x="3802437" y="1837020"/>
            <a:ext cx="4851361" cy="34646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402F4BA-5F81-4F39-9613-A597CC59F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153" y="0"/>
            <a:ext cx="3015542" cy="300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35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1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35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1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4" grpId="0" animBg="1"/>
      <p:bldP spid="35" grpId="0"/>
      <p:bldP spid="37" grpId="0" animBg="1"/>
      <p:bldP spid="38" grpId="0" animBg="1"/>
      <p:bldP spid="17" grpId="0" animBg="1"/>
      <p:bldP spid="18" grpId="0" animBg="1"/>
      <p:bldP spid="19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7B6FAEC-BFD2-4C49-9358-762489DA71EF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CEEA632-840C-4A32-ABCB-99E461356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8844" y="2592959"/>
            <a:ext cx="512591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Blip>
                <a:blip r:embed="rId3"/>
              </a:buBlip>
              <a:defRPr kumimoji="1" sz="3200">
                <a:solidFill>
                  <a:srgbClr val="00005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kumimoji="1" sz="2800">
                <a:solidFill>
                  <a:srgbClr val="000052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5"/>
              </a:buBlip>
              <a:defRPr kumimoji="1" sz="2400">
                <a:solidFill>
                  <a:srgbClr val="000052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6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kumimoji="1" sz="2000">
                <a:solidFill>
                  <a:srgbClr val="000052"/>
                </a:solidFill>
                <a:latin typeface="+mn-lt"/>
                <a:ea typeface="+mn-ea"/>
              </a:defRPr>
            </a:lvl9pPr>
          </a:lstStyle>
          <a:p>
            <a:pPr marL="0" marR="0" lvl="1" indent="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  <a:tabLst/>
              <a:defRPr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         准备：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操作者准备：衣帽整洁，修剪指甲，洗手，戴口罩。</a:t>
            </a:r>
          </a:p>
          <a:p>
            <a:pPr marR="0" lvl="1" algn="just" eaLnBrk="1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用物准备：治疗车上层：治疗盘内放治疗碗</a:t>
            </a:r>
            <a:r>
              <a:rPr lang="en-US" altLang="zh-CN" sz="18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个（内放生理盐水棉球，另一碗放漱口水级及吸水管）。口护包（内放弯血管钳、镊子、治疗巾、压舌板、 ）棉签，石蜡油。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1EFD32-2062-45E1-96E2-800F0975F4CA}"/>
              </a:ext>
            </a:extLst>
          </p:cNvPr>
          <p:cNvSpPr/>
          <p:nvPr/>
        </p:nvSpPr>
        <p:spPr>
          <a:xfrm>
            <a:off x="7456836" y="1622171"/>
            <a:ext cx="2010956" cy="585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41F9D02-ACCC-4539-94B0-450DFD4F4143}"/>
              </a:ext>
            </a:extLst>
          </p:cNvPr>
          <p:cNvSpPr/>
          <p:nvPr/>
        </p:nvSpPr>
        <p:spPr>
          <a:xfrm>
            <a:off x="7614259" y="1666162"/>
            <a:ext cx="1853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口腔护理法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B022B84-02FF-4A74-9BB6-21D7EC505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237" y="612293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21165F-7087-415C-97BF-EBDFD6282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B621278-F11E-432D-87E6-FEB0FDFD0102}"/>
              </a:ext>
            </a:extLst>
          </p:cNvPr>
          <p:cNvSpPr/>
          <p:nvPr/>
        </p:nvSpPr>
        <p:spPr>
          <a:xfrm>
            <a:off x="0" y="-285393"/>
            <a:ext cx="10292862" cy="7143393"/>
          </a:xfrm>
          <a:custGeom>
            <a:avLst/>
            <a:gdLst>
              <a:gd name="connsiteX0" fmla="*/ 0 w 6370320"/>
              <a:gd name="connsiteY0" fmla="*/ 0 h 6858000"/>
              <a:gd name="connsiteX1" fmla="*/ 6370320 w 6370320"/>
              <a:gd name="connsiteY1" fmla="*/ 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370320"/>
              <a:gd name="connsiteY0" fmla="*/ 0 h 6858000"/>
              <a:gd name="connsiteX1" fmla="*/ 4876800 w 6370320"/>
              <a:gd name="connsiteY1" fmla="*/ 182880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632010"/>
              <a:gd name="connsiteY0" fmla="*/ 241405 h 7099405"/>
              <a:gd name="connsiteX1" fmla="*/ 4876800 w 6632010"/>
              <a:gd name="connsiteY1" fmla="*/ 2070205 h 7099405"/>
              <a:gd name="connsiteX2" fmla="*/ 6370320 w 6632010"/>
              <a:gd name="connsiteY2" fmla="*/ 7099405 h 7099405"/>
              <a:gd name="connsiteX3" fmla="*/ 0 w 6632010"/>
              <a:gd name="connsiteY3" fmla="*/ 7099405 h 7099405"/>
              <a:gd name="connsiteX4" fmla="*/ 0 w 6632010"/>
              <a:gd name="connsiteY4" fmla="*/ 241405 h 7099405"/>
              <a:gd name="connsiteX0" fmla="*/ 0 w 6856488"/>
              <a:gd name="connsiteY0" fmla="*/ 117591 h 6975591"/>
              <a:gd name="connsiteX1" fmla="*/ 4876800 w 6856488"/>
              <a:gd name="connsiteY1" fmla="*/ 1946391 h 6975591"/>
              <a:gd name="connsiteX2" fmla="*/ 6370320 w 6856488"/>
              <a:gd name="connsiteY2" fmla="*/ 6975591 h 6975591"/>
              <a:gd name="connsiteX3" fmla="*/ 0 w 6856488"/>
              <a:gd name="connsiteY3" fmla="*/ 6975591 h 6975591"/>
              <a:gd name="connsiteX4" fmla="*/ 0 w 6856488"/>
              <a:gd name="connsiteY4" fmla="*/ 117591 h 6975591"/>
              <a:gd name="connsiteX0" fmla="*/ 0 w 9263178"/>
              <a:gd name="connsiteY0" fmla="*/ 242391 h 7161351"/>
              <a:gd name="connsiteX1" fmla="*/ 4876800 w 9263178"/>
              <a:gd name="connsiteY1" fmla="*/ 2071191 h 7161351"/>
              <a:gd name="connsiteX2" fmla="*/ 9144000 w 9263178"/>
              <a:gd name="connsiteY2" fmla="*/ 7161351 h 7161351"/>
              <a:gd name="connsiteX3" fmla="*/ 0 w 9263178"/>
              <a:gd name="connsiteY3" fmla="*/ 7100391 h 7161351"/>
              <a:gd name="connsiteX4" fmla="*/ 0 w 9263178"/>
              <a:gd name="connsiteY4" fmla="*/ 242391 h 7161351"/>
              <a:gd name="connsiteX0" fmla="*/ 0 w 9259946"/>
              <a:gd name="connsiteY0" fmla="*/ 87859 h 7006819"/>
              <a:gd name="connsiteX1" fmla="*/ 4876800 w 9259946"/>
              <a:gd name="connsiteY1" fmla="*/ 1916659 h 7006819"/>
              <a:gd name="connsiteX2" fmla="*/ 9144000 w 9259946"/>
              <a:gd name="connsiteY2" fmla="*/ 7006819 h 7006819"/>
              <a:gd name="connsiteX3" fmla="*/ 0 w 9259946"/>
              <a:gd name="connsiteY3" fmla="*/ 6945859 h 7006819"/>
              <a:gd name="connsiteX4" fmla="*/ 0 w 9259946"/>
              <a:gd name="connsiteY4" fmla="*/ 87859 h 7006819"/>
              <a:gd name="connsiteX0" fmla="*/ 0 w 10191238"/>
              <a:gd name="connsiteY0" fmla="*/ 87859 h 7006819"/>
              <a:gd name="connsiteX1" fmla="*/ 4876800 w 10191238"/>
              <a:gd name="connsiteY1" fmla="*/ 1916659 h 7006819"/>
              <a:gd name="connsiteX2" fmla="*/ 9144000 w 10191238"/>
              <a:gd name="connsiteY2" fmla="*/ 7006819 h 7006819"/>
              <a:gd name="connsiteX3" fmla="*/ 0 w 10191238"/>
              <a:gd name="connsiteY3" fmla="*/ 6945859 h 7006819"/>
              <a:gd name="connsiteX4" fmla="*/ 0 w 10191238"/>
              <a:gd name="connsiteY4" fmla="*/ 87859 h 7006819"/>
              <a:gd name="connsiteX0" fmla="*/ 0 w 10613443"/>
              <a:gd name="connsiteY0" fmla="*/ 621331 h 7540291"/>
              <a:gd name="connsiteX1" fmla="*/ 4876800 w 10613443"/>
              <a:gd name="connsiteY1" fmla="*/ 2450131 h 7540291"/>
              <a:gd name="connsiteX2" fmla="*/ 9144000 w 10613443"/>
              <a:gd name="connsiteY2" fmla="*/ 7540291 h 7540291"/>
              <a:gd name="connsiteX3" fmla="*/ 0 w 10613443"/>
              <a:gd name="connsiteY3" fmla="*/ 7479331 h 7540291"/>
              <a:gd name="connsiteX4" fmla="*/ 0 w 10613443"/>
              <a:gd name="connsiteY4" fmla="*/ 621331 h 7540291"/>
              <a:gd name="connsiteX0" fmla="*/ 0 w 10726871"/>
              <a:gd name="connsiteY0" fmla="*/ 217989 h 7136949"/>
              <a:gd name="connsiteX1" fmla="*/ 5394960 w 10726871"/>
              <a:gd name="connsiteY1" fmla="*/ 4149909 h 7136949"/>
              <a:gd name="connsiteX2" fmla="*/ 9144000 w 10726871"/>
              <a:gd name="connsiteY2" fmla="*/ 7136949 h 7136949"/>
              <a:gd name="connsiteX3" fmla="*/ 0 w 10726871"/>
              <a:gd name="connsiteY3" fmla="*/ 7075989 h 7136949"/>
              <a:gd name="connsiteX4" fmla="*/ 0 w 10726871"/>
              <a:gd name="connsiteY4" fmla="*/ 217989 h 7136949"/>
              <a:gd name="connsiteX0" fmla="*/ 0 w 10068014"/>
              <a:gd name="connsiteY0" fmla="*/ 280334 h 7266502"/>
              <a:gd name="connsiteX1" fmla="*/ 5394960 w 10068014"/>
              <a:gd name="connsiteY1" fmla="*/ 4212254 h 7266502"/>
              <a:gd name="connsiteX2" fmla="*/ 9144000 w 10068014"/>
              <a:gd name="connsiteY2" fmla="*/ 7199294 h 7266502"/>
              <a:gd name="connsiteX3" fmla="*/ 0 w 10068014"/>
              <a:gd name="connsiteY3" fmla="*/ 7138334 h 7266502"/>
              <a:gd name="connsiteX4" fmla="*/ 0 w 10068014"/>
              <a:gd name="connsiteY4" fmla="*/ 280334 h 7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014" h="7266502">
                <a:moveTo>
                  <a:pt x="0" y="280334"/>
                </a:moveTo>
                <a:cubicBezTo>
                  <a:pt x="812800" y="-557866"/>
                  <a:pt x="5852160" y="407334"/>
                  <a:pt x="5394960" y="4212254"/>
                </a:cubicBezTo>
                <a:cubicBezTo>
                  <a:pt x="4937760" y="8017174"/>
                  <a:pt x="12669520" y="7184054"/>
                  <a:pt x="9144000" y="7199294"/>
                </a:cubicBezTo>
                <a:lnTo>
                  <a:pt x="0" y="7138334"/>
                </a:lnTo>
                <a:lnTo>
                  <a:pt x="0" y="280334"/>
                </a:lnTo>
                <a:close/>
              </a:path>
            </a:pathLst>
          </a:cu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391014-939A-40C9-8170-16878B76AF01}"/>
              </a:ext>
            </a:extLst>
          </p:cNvPr>
          <p:cNvSpPr txBox="1"/>
          <p:nvPr/>
        </p:nvSpPr>
        <p:spPr>
          <a:xfrm>
            <a:off x="835389" y="3201503"/>
            <a:ext cx="3736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rgbClr val="FFFFFF"/>
                </a:solidFill>
                <a:cs typeface="+mn-ea"/>
                <a:sym typeface="+mn-lt"/>
              </a:rPr>
              <a:t>口腔并发症</a:t>
            </a:r>
            <a:endParaRPr kumimoji="0" lang="zh-CN" altLang="en-US" sz="44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647159-B56D-428C-AD09-97C452EC836D}"/>
              </a:ext>
            </a:extLst>
          </p:cNvPr>
          <p:cNvSpPr txBox="1"/>
          <p:nvPr/>
        </p:nvSpPr>
        <p:spPr>
          <a:xfrm>
            <a:off x="1033509" y="2562316"/>
            <a:ext cx="84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PART</a:t>
            </a:r>
            <a:r>
              <a:rPr kumimoji="0" lang="en-US" altLang="zh-CN" sz="3200" i="0" u="none" strike="noStrike" kern="1200" cap="none" spc="6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03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E053018D-35DB-4932-AA4F-F1844BD6950F}"/>
              </a:ext>
            </a:extLst>
          </p:cNvPr>
          <p:cNvSpPr txBox="1"/>
          <p:nvPr/>
        </p:nvSpPr>
        <p:spPr>
          <a:xfrm>
            <a:off x="923319" y="3970944"/>
            <a:ext cx="3862041" cy="151150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322CBAB-2D14-4DA3-AB86-AD34B5081B70}"/>
              </a:ext>
            </a:extLst>
          </p:cNvPr>
          <p:cNvCxnSpPr/>
          <p:nvPr/>
        </p:nvCxnSpPr>
        <p:spPr>
          <a:xfrm>
            <a:off x="198120" y="2854704"/>
            <a:ext cx="637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1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74">
            <a:extLst>
              <a:ext uri="{FF2B5EF4-FFF2-40B4-BE49-F238E27FC236}">
                <a16:creationId xmlns:a16="http://schemas.microsoft.com/office/drawing/2014/main" id="{1E413EBB-7ABD-4875-A617-0E17FADDD7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5058706"/>
              </p:ext>
            </p:extLst>
          </p:nvPr>
        </p:nvGraphicFramePr>
        <p:xfrm>
          <a:off x="1011115" y="1814761"/>
          <a:ext cx="10111153" cy="4717926"/>
        </p:xfrm>
        <a:graphic>
          <a:graphicData uri="http://schemas.openxmlformats.org/drawingml/2006/table">
            <a:tbl>
              <a:tblPr/>
              <a:tblGrid>
                <a:gridCol w="3276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23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0206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    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溶液名称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浓度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作  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2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生理盐水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清洁口腔，预防感染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复方硼酸溶液（朵贝尔氏液）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轻度抑菌、除臭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0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过氧化氢溶液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防腐、防臭，适用于口腔感染有溃烂坏死组织者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碳酸氢钠溶液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属碱性溶液，适用于真菌感染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8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洗必泰溶液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呋喃西林溶液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0.02%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清洁口腔，广谱抗菌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醋酸溶液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0.1%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适用于绿脓杆菌感染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硼酸溶液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2%</a:t>
                      </a: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～</a:t>
                      </a: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酸性防腐溶液，有抑制细菌作用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8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甲硝唑溶液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0.08%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适用于厌氧菌感染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中药漱口液（金银花、野菊花）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zh-CN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清热、解毒、消肿、止血、抗菌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标题 1">
            <a:extLst>
              <a:ext uri="{FF2B5EF4-FFF2-40B4-BE49-F238E27FC236}">
                <a16:creationId xmlns:a16="http://schemas.microsoft.com/office/drawing/2014/main" id="{2C42D183-65A8-48E1-A438-4ECB159321B9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5E6F654-BE75-4FD0-A840-082D587ABB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45" y="69396"/>
            <a:ext cx="3469688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B4B2B8D-1DF8-4710-9877-B24D82300A9E}"/>
              </a:ext>
            </a:extLst>
          </p:cNvPr>
          <p:cNvSpPr/>
          <p:nvPr/>
        </p:nvSpPr>
        <p:spPr>
          <a:xfrm>
            <a:off x="5217114" y="1410382"/>
            <a:ext cx="1793632" cy="585471"/>
          </a:xfrm>
          <a:prstGeom prst="rect">
            <a:avLst/>
          </a:prstGeom>
          <a:solidFill>
            <a:srgbClr val="E167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1667DB-C16E-4948-B188-4953949A81D7}"/>
              </a:ext>
            </a:extLst>
          </p:cNvPr>
          <p:cNvSpPr/>
          <p:nvPr/>
        </p:nvSpPr>
        <p:spPr>
          <a:xfrm>
            <a:off x="5427834" y="1428309"/>
            <a:ext cx="1582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常 用 药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AA23C2A-DEA9-4905-8267-617BDB4503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458604"/>
              </p:ext>
            </p:extLst>
          </p:nvPr>
        </p:nvGraphicFramePr>
        <p:xfrm>
          <a:off x="1531671" y="2288040"/>
          <a:ext cx="8964248" cy="3667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7506">
                  <a:extLst>
                    <a:ext uri="{9D8B030D-6E8A-4147-A177-3AD203B41FA5}">
                      <a16:colId xmlns:a16="http://schemas.microsoft.com/office/drawing/2014/main" val="1351678865"/>
                    </a:ext>
                  </a:extLst>
                </a:gridCol>
                <a:gridCol w="5216742">
                  <a:extLst>
                    <a:ext uri="{9D8B030D-6E8A-4147-A177-3AD203B41FA5}">
                      <a16:colId xmlns:a16="http://schemas.microsoft.com/office/drawing/2014/main" val="2883954478"/>
                    </a:ext>
                  </a:extLst>
                </a:gridCol>
              </a:tblGrid>
              <a:tr h="777726"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类 别</a:t>
                      </a: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latin typeface="+mn-lt"/>
                          <a:ea typeface="+mn-ea"/>
                          <a:cs typeface="+mn-ea"/>
                          <a:sym typeface="+mn-lt"/>
                        </a:rPr>
                        <a:t>作 用</a:t>
                      </a: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889169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西瓜霜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用于咽喉部炎症，清凉、润喉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202581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锡类散、冰硼散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用于口腔溃疡，清热、解毒、消炎、止痛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034098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口腔涂膜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用于治疗口腔杂症、口腔溃疡等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299615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液状石蜡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用于口唇干裂，可起到滋润和保湿的作用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1322403"/>
                  </a:ext>
                </a:extLst>
              </a:tr>
              <a:tr h="578001"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新霉素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50000"/>
                        </a:lnSpc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口腔薄膜，制霉菌素甘油，金霉素甘油 </a:t>
                      </a:r>
                      <a:endParaRPr lang="zh-CN" altLang="en-US" sz="1600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67476"/>
                  </a:ext>
                </a:extLst>
              </a:tr>
            </a:tbl>
          </a:graphicData>
        </a:graphic>
      </p:graphicFrame>
      <p:sp>
        <p:nvSpPr>
          <p:cNvPr id="9" name="标题 1">
            <a:extLst>
              <a:ext uri="{FF2B5EF4-FFF2-40B4-BE49-F238E27FC236}">
                <a16:creationId xmlns:a16="http://schemas.microsoft.com/office/drawing/2014/main" id="{57FA5F2D-6BB2-4217-9C8F-B0189E660FD8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D0CA63-C1A5-41E8-8506-1483F7A00E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19" y="78360"/>
            <a:ext cx="4428008" cy="295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Notched Right Arrow 40"/>
          <p:cNvSpPr/>
          <p:nvPr/>
        </p:nvSpPr>
        <p:spPr>
          <a:xfrm>
            <a:off x="529270" y="2791479"/>
            <a:ext cx="11133459" cy="617934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cs typeface="+mn-ea"/>
              <a:sym typeface="+mn-lt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49551" y="2234360"/>
            <a:ext cx="2012064" cy="1689490"/>
            <a:chOff x="1033651" y="3243118"/>
            <a:chExt cx="2012064" cy="1689490"/>
          </a:xfrm>
        </p:grpSpPr>
        <p:grpSp>
          <p:nvGrpSpPr>
            <p:cNvPr id="13" name="Group 12"/>
            <p:cNvGrpSpPr/>
            <p:nvPr/>
          </p:nvGrpSpPr>
          <p:grpSpPr>
            <a:xfrm>
              <a:off x="1033651" y="3243118"/>
              <a:ext cx="2012064" cy="1689490"/>
              <a:chOff x="1887538" y="1622425"/>
              <a:chExt cx="1584325" cy="1330326"/>
            </a:xfrm>
          </p:grpSpPr>
          <p:sp>
            <p:nvSpPr>
              <p:cNvPr id="5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06" name="Inhaltsplatzhalter 4"/>
            <p:cNvSpPr txBox="1"/>
            <p:nvPr/>
          </p:nvSpPr>
          <p:spPr>
            <a:xfrm>
              <a:off x="1566594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n-lt"/>
                  <a:cs typeface="+mn-ea"/>
                  <a:sym typeface="+mn-lt"/>
                </a:rPr>
                <a:t>01</a:t>
              </a:r>
              <a:endParaRPr lang="en-US" sz="2800" dirty="0"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277710" y="2234360"/>
            <a:ext cx="2012064" cy="1689490"/>
            <a:chOff x="3061810" y="3243118"/>
            <a:chExt cx="2012064" cy="1689490"/>
          </a:xfrm>
        </p:grpSpPr>
        <p:grpSp>
          <p:nvGrpSpPr>
            <p:cNvPr id="14" name="Group 13"/>
            <p:cNvGrpSpPr/>
            <p:nvPr/>
          </p:nvGrpSpPr>
          <p:grpSpPr>
            <a:xfrm>
              <a:off x="3061810" y="3243118"/>
              <a:ext cx="2012064" cy="1689490"/>
              <a:chOff x="1887538" y="1622425"/>
              <a:chExt cx="1584325" cy="1330326"/>
            </a:xfrm>
          </p:grpSpPr>
          <p:sp>
            <p:nvSpPr>
              <p:cNvPr id="15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6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7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8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9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0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1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2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07" name="Inhaltsplatzhalter 4"/>
            <p:cNvSpPr txBox="1"/>
            <p:nvPr/>
          </p:nvSpPr>
          <p:spPr>
            <a:xfrm>
              <a:off x="3602800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n-lt"/>
                  <a:cs typeface="+mn-ea"/>
                  <a:sym typeface="+mn-lt"/>
                </a:rPr>
                <a:t>02</a:t>
              </a:r>
              <a:endParaRPr lang="en-US" sz="2800" dirty="0"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305869" y="2234360"/>
            <a:ext cx="2012064" cy="1689490"/>
            <a:chOff x="5089969" y="3243118"/>
            <a:chExt cx="2012064" cy="1689490"/>
          </a:xfrm>
        </p:grpSpPr>
        <p:grpSp>
          <p:nvGrpSpPr>
            <p:cNvPr id="23" name="Group 22"/>
            <p:cNvGrpSpPr/>
            <p:nvPr/>
          </p:nvGrpSpPr>
          <p:grpSpPr>
            <a:xfrm>
              <a:off x="5089969" y="3243118"/>
              <a:ext cx="2012064" cy="1689490"/>
              <a:chOff x="1887538" y="1622425"/>
              <a:chExt cx="1584325" cy="1330326"/>
            </a:xfrm>
          </p:grpSpPr>
          <p:sp>
            <p:nvSpPr>
              <p:cNvPr id="24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5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6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7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8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29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0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1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08" name="Inhaltsplatzhalter 4"/>
            <p:cNvSpPr txBox="1"/>
            <p:nvPr/>
          </p:nvSpPr>
          <p:spPr>
            <a:xfrm>
              <a:off x="5626976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n-lt"/>
                  <a:cs typeface="+mn-ea"/>
                  <a:sym typeface="+mn-lt"/>
                </a:rPr>
                <a:t>03</a:t>
              </a:r>
              <a:endParaRPr lang="en-US" sz="2800" dirty="0"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34028" y="2234360"/>
            <a:ext cx="2012064" cy="1689490"/>
            <a:chOff x="7118128" y="3243118"/>
            <a:chExt cx="2012064" cy="1689490"/>
          </a:xfrm>
        </p:grpSpPr>
        <p:grpSp>
          <p:nvGrpSpPr>
            <p:cNvPr id="32" name="Group 31"/>
            <p:cNvGrpSpPr/>
            <p:nvPr/>
          </p:nvGrpSpPr>
          <p:grpSpPr>
            <a:xfrm>
              <a:off x="7118128" y="3243118"/>
              <a:ext cx="2012064" cy="1689490"/>
              <a:chOff x="1887538" y="1622425"/>
              <a:chExt cx="1584325" cy="1330326"/>
            </a:xfrm>
          </p:grpSpPr>
          <p:sp>
            <p:nvSpPr>
              <p:cNvPr id="33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4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5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6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7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8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39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40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09" name="Inhaltsplatzhalter 4"/>
            <p:cNvSpPr txBox="1"/>
            <p:nvPr/>
          </p:nvSpPr>
          <p:spPr>
            <a:xfrm>
              <a:off x="7659118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n-lt"/>
                  <a:cs typeface="+mn-ea"/>
                  <a:sym typeface="+mn-lt"/>
                </a:rPr>
                <a:t>04</a:t>
              </a:r>
              <a:endParaRPr lang="en-US" sz="2800" dirty="0"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362186" y="2234360"/>
            <a:ext cx="2012064" cy="1689490"/>
            <a:chOff x="9146286" y="3243118"/>
            <a:chExt cx="2012064" cy="1689490"/>
          </a:xfrm>
        </p:grpSpPr>
        <p:grpSp>
          <p:nvGrpSpPr>
            <p:cNvPr id="92" name="Group 91"/>
            <p:cNvGrpSpPr/>
            <p:nvPr/>
          </p:nvGrpSpPr>
          <p:grpSpPr>
            <a:xfrm>
              <a:off x="9146286" y="3243118"/>
              <a:ext cx="2012064" cy="1689490"/>
              <a:chOff x="1887538" y="1622425"/>
              <a:chExt cx="1584325" cy="1330326"/>
            </a:xfrm>
          </p:grpSpPr>
          <p:sp>
            <p:nvSpPr>
              <p:cNvPr id="93" name="Freeform 5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4" name="Freeform 6"/>
              <p:cNvSpPr/>
              <p:nvPr/>
            </p:nvSpPr>
            <p:spPr bwMode="auto">
              <a:xfrm>
                <a:off x="1912938" y="1622425"/>
                <a:ext cx="1558925" cy="665163"/>
              </a:xfrm>
              <a:custGeom>
                <a:avLst/>
                <a:gdLst>
                  <a:gd name="T0" fmla="*/ 0 w 982"/>
                  <a:gd name="T1" fmla="*/ 0 h 419"/>
                  <a:gd name="T2" fmla="*/ 331 w 982"/>
                  <a:gd name="T3" fmla="*/ 0 h 419"/>
                  <a:gd name="T4" fmla="*/ 982 w 982"/>
                  <a:gd name="T5" fmla="*/ 419 h 419"/>
                  <a:gd name="T6" fmla="*/ 446 w 982"/>
                  <a:gd name="T7" fmla="*/ 419 h 419"/>
                  <a:gd name="T8" fmla="*/ 0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0" y="0"/>
                    </a:moveTo>
                    <a:lnTo>
                      <a:pt x="331" y="0"/>
                    </a:lnTo>
                    <a:lnTo>
                      <a:pt x="982" y="419"/>
                    </a:lnTo>
                    <a:lnTo>
                      <a:pt x="446" y="4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5" name="Freeform 7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6" name="Freeform 8"/>
              <p:cNvSpPr/>
              <p:nvPr/>
            </p:nvSpPr>
            <p:spPr bwMode="auto">
              <a:xfrm>
                <a:off x="1912938" y="2287588"/>
                <a:ext cx="1558925" cy="665163"/>
              </a:xfrm>
              <a:custGeom>
                <a:avLst/>
                <a:gdLst>
                  <a:gd name="T0" fmla="*/ 982 w 982"/>
                  <a:gd name="T1" fmla="*/ 0 h 419"/>
                  <a:gd name="T2" fmla="*/ 446 w 982"/>
                  <a:gd name="T3" fmla="*/ 0 h 419"/>
                  <a:gd name="T4" fmla="*/ 0 w 982"/>
                  <a:gd name="T5" fmla="*/ 419 h 419"/>
                  <a:gd name="T6" fmla="*/ 331 w 982"/>
                  <a:gd name="T7" fmla="*/ 419 h 419"/>
                  <a:gd name="T8" fmla="*/ 982 w 98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2" h="419">
                    <a:moveTo>
                      <a:pt x="982" y="0"/>
                    </a:moveTo>
                    <a:lnTo>
                      <a:pt x="446" y="0"/>
                    </a:lnTo>
                    <a:lnTo>
                      <a:pt x="0" y="419"/>
                    </a:lnTo>
                    <a:lnTo>
                      <a:pt x="331" y="419"/>
                    </a:lnTo>
                    <a:lnTo>
                      <a:pt x="98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7" name="Freeform 9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8" name="Freeform 10"/>
              <p:cNvSpPr/>
              <p:nvPr/>
            </p:nvSpPr>
            <p:spPr bwMode="auto">
              <a:xfrm>
                <a:off x="1887538" y="2287588"/>
                <a:ext cx="733425" cy="665163"/>
              </a:xfrm>
              <a:custGeom>
                <a:avLst/>
                <a:gdLst>
                  <a:gd name="T0" fmla="*/ 462 w 462"/>
                  <a:gd name="T1" fmla="*/ 0 h 419"/>
                  <a:gd name="T2" fmla="*/ 307 w 462"/>
                  <a:gd name="T3" fmla="*/ 0 h 419"/>
                  <a:gd name="T4" fmla="*/ 0 w 462"/>
                  <a:gd name="T5" fmla="*/ 419 h 419"/>
                  <a:gd name="T6" fmla="*/ 16 w 462"/>
                  <a:gd name="T7" fmla="*/ 419 h 419"/>
                  <a:gd name="T8" fmla="*/ 462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462" y="0"/>
                    </a:moveTo>
                    <a:lnTo>
                      <a:pt x="307" y="0"/>
                    </a:lnTo>
                    <a:lnTo>
                      <a:pt x="0" y="419"/>
                    </a:lnTo>
                    <a:lnTo>
                      <a:pt x="16" y="419"/>
                    </a:lnTo>
                    <a:lnTo>
                      <a:pt x="46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99" name="Freeform 11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  <p:sp>
            <p:nvSpPr>
              <p:cNvPr id="100" name="Freeform 12"/>
              <p:cNvSpPr/>
              <p:nvPr/>
            </p:nvSpPr>
            <p:spPr bwMode="auto">
              <a:xfrm>
                <a:off x="1887538" y="1622425"/>
                <a:ext cx="733425" cy="665163"/>
              </a:xfrm>
              <a:custGeom>
                <a:avLst/>
                <a:gdLst>
                  <a:gd name="T0" fmla="*/ 16 w 462"/>
                  <a:gd name="T1" fmla="*/ 0 h 419"/>
                  <a:gd name="T2" fmla="*/ 0 w 462"/>
                  <a:gd name="T3" fmla="*/ 0 h 419"/>
                  <a:gd name="T4" fmla="*/ 307 w 462"/>
                  <a:gd name="T5" fmla="*/ 419 h 419"/>
                  <a:gd name="T6" fmla="*/ 462 w 462"/>
                  <a:gd name="T7" fmla="*/ 419 h 419"/>
                  <a:gd name="T8" fmla="*/ 16 w 462"/>
                  <a:gd name="T9" fmla="*/ 0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2" h="419">
                    <a:moveTo>
                      <a:pt x="16" y="0"/>
                    </a:moveTo>
                    <a:lnTo>
                      <a:pt x="0" y="0"/>
                    </a:lnTo>
                    <a:lnTo>
                      <a:pt x="307" y="419"/>
                    </a:lnTo>
                    <a:lnTo>
                      <a:pt x="462" y="419"/>
                    </a:lnTo>
                    <a:lnTo>
                      <a:pt x="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sz="2000">
                  <a:cs typeface="+mn-ea"/>
                  <a:sym typeface="+mn-lt"/>
                </a:endParaRPr>
              </a:p>
            </p:txBody>
          </p:sp>
        </p:grpSp>
        <p:sp>
          <p:nvSpPr>
            <p:cNvPr id="110" name="Inhaltsplatzhalter 4"/>
            <p:cNvSpPr txBox="1"/>
            <p:nvPr/>
          </p:nvSpPr>
          <p:spPr>
            <a:xfrm>
              <a:off x="9711487" y="3401046"/>
              <a:ext cx="796986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isometricOffAxis1Top"/>
                <a:lightRig rig="threePt" dir="t"/>
              </a:scene3d>
            </a:bodyPr>
            <a:lstStyle>
              <a:lvl1pPr marL="27305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Wingdings" panose="05000000000000000000" pitchFamily="2" charset="2"/>
                <a:buChar char="§"/>
                <a:defRPr sz="23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1pPr>
              <a:lvl2pPr marL="807720" indent="-27305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20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2pPr>
              <a:lvl3pPr marL="10807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9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3pPr>
              <a:lvl4pPr marL="1436370" indent="-17780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4pPr>
              <a:lvl5pPr marL="1793240" indent="-179070" algn="l" defTabSz="913765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000"/>
                </a:spcAft>
                <a:buFont typeface="Symbol" panose="05050102010706020507" pitchFamily="18" charset="2"/>
                <a:buChar char="-"/>
                <a:defRPr sz="1600" kern="1200">
                  <a:solidFill>
                    <a:schemeClr val="bg1"/>
                  </a:solidFill>
                  <a:latin typeface="Calibri Light" panose="020F0302020204030204" pitchFamily="34" charset="0"/>
                  <a:ea typeface="+mn-ea"/>
                  <a:cs typeface="+mn-cs"/>
                </a:defRPr>
              </a:lvl5pPr>
              <a:lvl6pPr marL="25139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165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7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30" indent="-228600" algn="l" defTabSz="913765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1200"/>
                </a:spcAft>
                <a:buNone/>
              </a:pPr>
              <a:r>
                <a:rPr lang="en-US" sz="3600" b="1" dirty="0">
                  <a:latin typeface="+mn-lt"/>
                  <a:cs typeface="+mn-ea"/>
                  <a:sym typeface="+mn-lt"/>
                </a:rPr>
                <a:t>05</a:t>
              </a:r>
              <a:endParaRPr lang="en-US" sz="2800" dirty="0">
                <a:latin typeface="+mn-lt"/>
                <a:cs typeface="+mn-ea"/>
                <a:sym typeface="+mn-lt"/>
              </a:endParaRPr>
            </a:p>
          </p:txBody>
        </p:sp>
      </p:grpSp>
      <p:sp>
        <p:nvSpPr>
          <p:cNvPr id="111" name="Freeform 25"/>
          <p:cNvSpPr>
            <a:spLocks noEditPoints="1"/>
          </p:cNvSpPr>
          <p:nvPr/>
        </p:nvSpPr>
        <p:spPr bwMode="auto">
          <a:xfrm>
            <a:off x="2019240" y="3316752"/>
            <a:ext cx="309332" cy="309332"/>
          </a:xfrm>
          <a:custGeom>
            <a:avLst/>
            <a:gdLst/>
            <a:ahLst/>
            <a:cxnLst>
              <a:cxn ang="0">
                <a:pos x="114" y="98"/>
              </a:cxn>
              <a:cxn ang="0">
                <a:pos x="94" y="78"/>
              </a:cxn>
              <a:cxn ang="0">
                <a:pos x="102" y="50"/>
              </a:cxn>
              <a:cxn ang="0">
                <a:pos x="51" y="0"/>
              </a:cxn>
              <a:cxn ang="0">
                <a:pos x="0" y="50"/>
              </a:cxn>
              <a:cxn ang="0">
                <a:pos x="51" y="101"/>
              </a:cxn>
              <a:cxn ang="0">
                <a:pos x="78" y="93"/>
              </a:cxn>
              <a:cxn ang="0">
                <a:pos x="98" y="113"/>
              </a:cxn>
              <a:cxn ang="0">
                <a:pos x="104" y="113"/>
              </a:cxn>
              <a:cxn ang="0">
                <a:pos x="114" y="103"/>
              </a:cxn>
              <a:cxn ang="0">
                <a:pos x="114" y="98"/>
              </a:cxn>
              <a:cxn ang="0">
                <a:pos x="51" y="87"/>
              </a:cxn>
              <a:cxn ang="0">
                <a:pos x="15" y="50"/>
              </a:cxn>
              <a:cxn ang="0">
                <a:pos x="51" y="14"/>
              </a:cxn>
              <a:cxn ang="0">
                <a:pos x="87" y="50"/>
              </a:cxn>
              <a:cxn ang="0">
                <a:pos x="51" y="87"/>
              </a:cxn>
            </a:cxnLst>
            <a:rect l="0" t="0" r="r" b="b"/>
            <a:pathLst>
              <a:path w="115" h="115">
                <a:moveTo>
                  <a:pt x="114" y="98"/>
                </a:moveTo>
                <a:cubicBezTo>
                  <a:pt x="94" y="78"/>
                  <a:pt x="94" y="78"/>
                  <a:pt x="94" y="78"/>
                </a:cubicBezTo>
                <a:cubicBezTo>
                  <a:pt x="99" y="70"/>
                  <a:pt x="102" y="60"/>
                  <a:pt x="102" y="50"/>
                </a:cubicBezTo>
                <a:cubicBezTo>
                  <a:pt x="102" y="22"/>
                  <a:pt x="79" y="0"/>
                  <a:pt x="51" y="0"/>
                </a:cubicBezTo>
                <a:cubicBezTo>
                  <a:pt x="23" y="0"/>
                  <a:pt x="0" y="22"/>
                  <a:pt x="0" y="50"/>
                </a:cubicBezTo>
                <a:cubicBezTo>
                  <a:pt x="0" y="78"/>
                  <a:pt x="23" y="101"/>
                  <a:pt x="51" y="101"/>
                </a:cubicBezTo>
                <a:cubicBezTo>
                  <a:pt x="61" y="101"/>
                  <a:pt x="71" y="98"/>
                  <a:pt x="78" y="93"/>
                </a:cubicBezTo>
                <a:cubicBezTo>
                  <a:pt x="98" y="113"/>
                  <a:pt x="98" y="113"/>
                  <a:pt x="98" y="113"/>
                </a:cubicBezTo>
                <a:cubicBezTo>
                  <a:pt x="100" y="115"/>
                  <a:pt x="102" y="115"/>
                  <a:pt x="104" y="113"/>
                </a:cubicBezTo>
                <a:cubicBezTo>
                  <a:pt x="114" y="103"/>
                  <a:pt x="114" y="103"/>
                  <a:pt x="114" y="103"/>
                </a:cubicBezTo>
                <a:cubicBezTo>
                  <a:pt x="115" y="101"/>
                  <a:pt x="115" y="99"/>
                  <a:pt x="114" y="98"/>
                </a:cubicBezTo>
                <a:close/>
                <a:moveTo>
                  <a:pt x="51" y="87"/>
                </a:moveTo>
                <a:cubicBezTo>
                  <a:pt x="31" y="87"/>
                  <a:pt x="15" y="70"/>
                  <a:pt x="15" y="50"/>
                </a:cubicBezTo>
                <a:cubicBezTo>
                  <a:pt x="15" y="30"/>
                  <a:pt x="31" y="14"/>
                  <a:pt x="51" y="14"/>
                </a:cubicBezTo>
                <a:cubicBezTo>
                  <a:pt x="71" y="14"/>
                  <a:pt x="87" y="30"/>
                  <a:pt x="87" y="50"/>
                </a:cubicBezTo>
                <a:cubicBezTo>
                  <a:pt x="87" y="70"/>
                  <a:pt x="71" y="87"/>
                  <a:pt x="51" y="8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cs typeface="+mn-ea"/>
              <a:sym typeface="+mn-lt"/>
            </a:endParaRPr>
          </a:p>
        </p:txBody>
      </p:sp>
      <p:sp>
        <p:nvSpPr>
          <p:cNvPr id="112" name="Freeform 133"/>
          <p:cNvSpPr/>
          <p:nvPr/>
        </p:nvSpPr>
        <p:spPr bwMode="auto">
          <a:xfrm>
            <a:off x="3988663" y="3265460"/>
            <a:ext cx="345169" cy="348880"/>
          </a:xfrm>
          <a:custGeom>
            <a:avLst/>
            <a:gdLst/>
            <a:ahLst/>
            <a:cxnLst>
              <a:cxn ang="0">
                <a:pos x="112" y="89"/>
              </a:cxn>
              <a:cxn ang="0">
                <a:pos x="86" y="75"/>
              </a:cxn>
              <a:cxn ang="0">
                <a:pos x="72" y="69"/>
              </a:cxn>
              <a:cxn ang="0">
                <a:pos x="72" y="58"/>
              </a:cxn>
              <a:cxn ang="0">
                <a:pos x="77" y="45"/>
              </a:cxn>
              <a:cxn ang="0">
                <a:pos x="83" y="38"/>
              </a:cxn>
              <a:cxn ang="0">
                <a:pos x="79" y="30"/>
              </a:cxn>
              <a:cxn ang="0">
                <a:pos x="80" y="18"/>
              </a:cxn>
              <a:cxn ang="0">
                <a:pos x="58" y="0"/>
              </a:cxn>
              <a:cxn ang="0">
                <a:pos x="35" y="18"/>
              </a:cxn>
              <a:cxn ang="0">
                <a:pos x="36" y="30"/>
              </a:cxn>
              <a:cxn ang="0">
                <a:pos x="33" y="38"/>
              </a:cxn>
              <a:cxn ang="0">
                <a:pos x="38" y="45"/>
              </a:cxn>
              <a:cxn ang="0">
                <a:pos x="44" y="58"/>
              </a:cxn>
              <a:cxn ang="0">
                <a:pos x="44" y="69"/>
              </a:cxn>
              <a:cxn ang="0">
                <a:pos x="30" y="75"/>
              </a:cxn>
              <a:cxn ang="0">
                <a:pos x="4" y="89"/>
              </a:cxn>
              <a:cxn ang="0">
                <a:pos x="1" y="116"/>
              </a:cxn>
              <a:cxn ang="0">
                <a:pos x="114" y="116"/>
              </a:cxn>
              <a:cxn ang="0">
                <a:pos x="112" y="89"/>
              </a:cxn>
            </a:cxnLst>
            <a:rect l="0" t="0" r="r" b="b"/>
            <a:pathLst>
              <a:path w="115" h="116">
                <a:moveTo>
                  <a:pt x="112" y="89"/>
                </a:moveTo>
                <a:cubicBezTo>
                  <a:pt x="109" y="83"/>
                  <a:pt x="97" y="80"/>
                  <a:pt x="86" y="75"/>
                </a:cubicBezTo>
                <a:cubicBezTo>
                  <a:pt x="75" y="71"/>
                  <a:pt x="72" y="69"/>
                  <a:pt x="72" y="69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58"/>
                  <a:pt x="76" y="55"/>
                  <a:pt x="77" y="45"/>
                </a:cubicBezTo>
                <a:cubicBezTo>
                  <a:pt x="80" y="45"/>
                  <a:pt x="83" y="41"/>
                  <a:pt x="83" y="38"/>
                </a:cubicBezTo>
                <a:cubicBezTo>
                  <a:pt x="83" y="36"/>
                  <a:pt x="83" y="29"/>
                  <a:pt x="79" y="30"/>
                </a:cubicBezTo>
                <a:cubicBezTo>
                  <a:pt x="80" y="25"/>
                  <a:pt x="81" y="20"/>
                  <a:pt x="80" y="18"/>
                </a:cubicBezTo>
                <a:cubicBezTo>
                  <a:pt x="80" y="9"/>
                  <a:pt x="71" y="0"/>
                  <a:pt x="58" y="0"/>
                </a:cubicBezTo>
                <a:cubicBezTo>
                  <a:pt x="45" y="0"/>
                  <a:pt x="36" y="9"/>
                  <a:pt x="35" y="18"/>
                </a:cubicBezTo>
                <a:cubicBezTo>
                  <a:pt x="35" y="20"/>
                  <a:pt x="35" y="25"/>
                  <a:pt x="36" y="30"/>
                </a:cubicBezTo>
                <a:cubicBezTo>
                  <a:pt x="33" y="29"/>
                  <a:pt x="32" y="36"/>
                  <a:pt x="33" y="38"/>
                </a:cubicBezTo>
                <a:cubicBezTo>
                  <a:pt x="33" y="41"/>
                  <a:pt x="35" y="45"/>
                  <a:pt x="38" y="45"/>
                </a:cubicBezTo>
                <a:cubicBezTo>
                  <a:pt x="39" y="55"/>
                  <a:pt x="44" y="58"/>
                  <a:pt x="44" y="58"/>
                </a:cubicBezTo>
                <a:cubicBezTo>
                  <a:pt x="44" y="69"/>
                  <a:pt x="44" y="69"/>
                  <a:pt x="44" y="69"/>
                </a:cubicBezTo>
                <a:cubicBezTo>
                  <a:pt x="44" y="69"/>
                  <a:pt x="41" y="71"/>
                  <a:pt x="30" y="75"/>
                </a:cubicBezTo>
                <a:cubicBezTo>
                  <a:pt x="18" y="80"/>
                  <a:pt x="7" y="83"/>
                  <a:pt x="4" y="89"/>
                </a:cubicBezTo>
                <a:cubicBezTo>
                  <a:pt x="0" y="93"/>
                  <a:pt x="1" y="116"/>
                  <a:pt x="1" y="116"/>
                </a:cubicBezTo>
                <a:cubicBezTo>
                  <a:pt x="114" y="116"/>
                  <a:pt x="114" y="116"/>
                  <a:pt x="114" y="116"/>
                </a:cubicBezTo>
                <a:cubicBezTo>
                  <a:pt x="114" y="116"/>
                  <a:pt x="115" y="93"/>
                  <a:pt x="112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cs typeface="+mn-ea"/>
              <a:sym typeface="+mn-lt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8099127" y="3340265"/>
            <a:ext cx="332673" cy="250839"/>
            <a:chOff x="857250" y="3806825"/>
            <a:chExt cx="296863" cy="223838"/>
          </a:xfrm>
          <a:solidFill>
            <a:schemeClr val="bg1"/>
          </a:solidFill>
        </p:grpSpPr>
        <p:sp>
          <p:nvSpPr>
            <p:cNvPr id="114" name="Freeform 148"/>
            <p:cNvSpPr>
              <a:spLocks noEditPoints="1"/>
            </p:cNvSpPr>
            <p:nvPr/>
          </p:nvSpPr>
          <p:spPr bwMode="auto">
            <a:xfrm>
              <a:off x="857250" y="3806825"/>
              <a:ext cx="296863" cy="223838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15" y="0"/>
                </a:cxn>
                <a:cxn ang="0">
                  <a:pos x="0" y="14"/>
                </a:cxn>
                <a:cxn ang="0">
                  <a:pos x="0" y="72"/>
                </a:cxn>
                <a:cxn ang="0">
                  <a:pos x="15" y="87"/>
                </a:cxn>
                <a:cxn ang="0">
                  <a:pos x="102" y="87"/>
                </a:cxn>
                <a:cxn ang="0">
                  <a:pos x="116" y="72"/>
                </a:cxn>
                <a:cxn ang="0">
                  <a:pos x="116" y="14"/>
                </a:cxn>
                <a:cxn ang="0">
                  <a:pos x="102" y="0"/>
                </a:cxn>
                <a:cxn ang="0">
                  <a:pos x="109" y="72"/>
                </a:cxn>
                <a:cxn ang="0">
                  <a:pos x="102" y="79"/>
                </a:cxn>
                <a:cxn ang="0">
                  <a:pos x="15" y="79"/>
                </a:cxn>
                <a:cxn ang="0">
                  <a:pos x="7" y="72"/>
                </a:cxn>
                <a:cxn ang="0">
                  <a:pos x="7" y="36"/>
                </a:cxn>
                <a:cxn ang="0">
                  <a:pos x="109" y="36"/>
                </a:cxn>
                <a:cxn ang="0">
                  <a:pos x="109" y="72"/>
                </a:cxn>
                <a:cxn ang="0">
                  <a:pos x="109" y="21"/>
                </a:cxn>
                <a:cxn ang="0">
                  <a:pos x="7" y="21"/>
                </a:cxn>
                <a:cxn ang="0">
                  <a:pos x="7" y="14"/>
                </a:cxn>
                <a:cxn ang="0">
                  <a:pos x="15" y="7"/>
                </a:cxn>
                <a:cxn ang="0">
                  <a:pos x="102" y="7"/>
                </a:cxn>
                <a:cxn ang="0">
                  <a:pos x="109" y="14"/>
                </a:cxn>
                <a:cxn ang="0">
                  <a:pos x="109" y="21"/>
                </a:cxn>
              </a:cxnLst>
              <a:rect l="0" t="0" r="r" b="b"/>
              <a:pathLst>
                <a:path w="116" h="87">
                  <a:moveTo>
                    <a:pt x="102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7" y="87"/>
                    <a:pt x="15" y="8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10" y="87"/>
                    <a:pt x="116" y="80"/>
                    <a:pt x="116" y="72"/>
                  </a:cubicBezTo>
                  <a:cubicBezTo>
                    <a:pt x="116" y="14"/>
                    <a:pt x="116" y="14"/>
                    <a:pt x="116" y="14"/>
                  </a:cubicBezTo>
                  <a:cubicBezTo>
                    <a:pt x="116" y="6"/>
                    <a:pt x="110" y="0"/>
                    <a:pt x="102" y="0"/>
                  </a:cubicBezTo>
                  <a:close/>
                  <a:moveTo>
                    <a:pt x="109" y="72"/>
                  </a:moveTo>
                  <a:cubicBezTo>
                    <a:pt x="109" y="76"/>
                    <a:pt x="106" y="79"/>
                    <a:pt x="102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1" y="79"/>
                    <a:pt x="7" y="76"/>
                    <a:pt x="7" y="72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09" y="36"/>
                    <a:pt x="109" y="36"/>
                    <a:pt x="109" y="36"/>
                  </a:cubicBezTo>
                  <a:lnTo>
                    <a:pt x="109" y="72"/>
                  </a:lnTo>
                  <a:close/>
                  <a:moveTo>
                    <a:pt x="109" y="2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0"/>
                    <a:pt x="11" y="7"/>
                    <a:pt x="15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6" y="7"/>
                    <a:pt x="109" y="10"/>
                    <a:pt x="109" y="14"/>
                  </a:cubicBezTo>
                  <a:lnTo>
                    <a:pt x="109" y="2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15" name="Rectangle 149"/>
            <p:cNvSpPr>
              <a:spLocks noChangeArrowheads="1"/>
            </p:cNvSpPr>
            <p:nvPr/>
          </p:nvSpPr>
          <p:spPr bwMode="auto">
            <a:xfrm>
              <a:off x="895350" y="3917950"/>
              <a:ext cx="111125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16" name="Rectangle 150"/>
            <p:cNvSpPr>
              <a:spLocks noChangeArrowheads="1"/>
            </p:cNvSpPr>
            <p:nvPr/>
          </p:nvSpPr>
          <p:spPr bwMode="auto">
            <a:xfrm>
              <a:off x="895350" y="3956050"/>
              <a:ext cx="36513" cy="17463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17" name="Rectangle 151"/>
            <p:cNvSpPr>
              <a:spLocks noChangeArrowheads="1"/>
            </p:cNvSpPr>
            <p:nvPr/>
          </p:nvSpPr>
          <p:spPr bwMode="auto">
            <a:xfrm>
              <a:off x="1062038" y="3917950"/>
              <a:ext cx="57150" cy="38100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sp>
        <p:nvSpPr>
          <p:cNvPr id="118" name="Freeform 153"/>
          <p:cNvSpPr/>
          <p:nvPr/>
        </p:nvSpPr>
        <p:spPr bwMode="auto">
          <a:xfrm>
            <a:off x="6053538" y="3318845"/>
            <a:ext cx="309862" cy="308158"/>
          </a:xfrm>
          <a:custGeom>
            <a:avLst/>
            <a:gdLst/>
            <a:ahLst/>
            <a:cxnLst>
              <a:cxn ang="0">
                <a:pos x="91" y="89"/>
              </a:cxn>
              <a:cxn ang="0">
                <a:pos x="80" y="98"/>
              </a:cxn>
              <a:cxn ang="0">
                <a:pos x="43" y="98"/>
              </a:cxn>
              <a:cxn ang="0">
                <a:pos x="38" y="91"/>
              </a:cxn>
              <a:cxn ang="0">
                <a:pos x="43" y="76"/>
              </a:cxn>
              <a:cxn ang="0">
                <a:pos x="101" y="76"/>
              </a:cxn>
              <a:cxn ang="0">
                <a:pos x="113" y="26"/>
              </a:cxn>
              <a:cxn ang="0">
                <a:pos x="21" y="13"/>
              </a:cxn>
              <a:cxn ang="0">
                <a:pos x="13" y="8"/>
              </a:cxn>
              <a:cxn ang="0">
                <a:pos x="14" y="7"/>
              </a:cxn>
              <a:cxn ang="0">
                <a:pos x="7" y="0"/>
              </a:cxn>
              <a:cxn ang="0">
                <a:pos x="0" y="7"/>
              </a:cxn>
              <a:cxn ang="0">
                <a:pos x="7" y="14"/>
              </a:cxn>
              <a:cxn ang="0">
                <a:pos x="8" y="14"/>
              </a:cxn>
              <a:cxn ang="0">
                <a:pos x="17" y="19"/>
              </a:cxn>
              <a:cxn ang="0">
                <a:pos x="31" y="76"/>
              </a:cxn>
              <a:cxn ang="0">
                <a:pos x="35" y="76"/>
              </a:cxn>
              <a:cxn ang="0">
                <a:pos x="31" y="88"/>
              </a:cxn>
              <a:cxn ang="0">
                <a:pos x="31" y="88"/>
              </a:cxn>
              <a:cxn ang="0">
                <a:pos x="19" y="100"/>
              </a:cxn>
              <a:cxn ang="0">
                <a:pos x="31" y="112"/>
              </a:cxn>
              <a:cxn ang="0">
                <a:pos x="42" y="105"/>
              </a:cxn>
              <a:cxn ang="0">
                <a:pos x="80" y="105"/>
              </a:cxn>
              <a:cxn ang="0">
                <a:pos x="91" y="112"/>
              </a:cxn>
              <a:cxn ang="0">
                <a:pos x="103" y="101"/>
              </a:cxn>
              <a:cxn ang="0">
                <a:pos x="91" y="89"/>
              </a:cxn>
            </a:cxnLst>
            <a:rect l="0" t="0" r="r" b="b"/>
            <a:pathLst>
              <a:path w="113" h="112">
                <a:moveTo>
                  <a:pt x="91" y="89"/>
                </a:moveTo>
                <a:cubicBezTo>
                  <a:pt x="86" y="89"/>
                  <a:pt x="81" y="93"/>
                  <a:pt x="80" y="98"/>
                </a:cubicBezTo>
                <a:cubicBezTo>
                  <a:pt x="43" y="98"/>
                  <a:pt x="43" y="98"/>
                  <a:pt x="43" y="98"/>
                </a:cubicBezTo>
                <a:cubicBezTo>
                  <a:pt x="42" y="95"/>
                  <a:pt x="41" y="92"/>
                  <a:pt x="38" y="91"/>
                </a:cubicBezTo>
                <a:cubicBezTo>
                  <a:pt x="43" y="76"/>
                  <a:pt x="43" y="76"/>
                  <a:pt x="43" y="76"/>
                </a:cubicBezTo>
                <a:cubicBezTo>
                  <a:pt x="101" y="76"/>
                  <a:pt x="101" y="76"/>
                  <a:pt x="101" y="76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21" y="13"/>
                  <a:pt x="21" y="13"/>
                  <a:pt x="21" y="13"/>
                </a:cubicBezTo>
                <a:cubicBezTo>
                  <a:pt x="13" y="8"/>
                  <a:pt x="13" y="8"/>
                  <a:pt x="13" y="8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3"/>
                  <a:pt x="10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1"/>
                  <a:pt x="3" y="14"/>
                  <a:pt x="7" y="14"/>
                </a:cubicBezTo>
                <a:cubicBezTo>
                  <a:pt x="8" y="14"/>
                  <a:pt x="8" y="14"/>
                  <a:pt x="8" y="14"/>
                </a:cubicBezTo>
                <a:cubicBezTo>
                  <a:pt x="17" y="19"/>
                  <a:pt x="17" y="19"/>
                  <a:pt x="17" y="19"/>
                </a:cubicBezTo>
                <a:cubicBezTo>
                  <a:pt x="31" y="76"/>
                  <a:pt x="31" y="76"/>
                  <a:pt x="31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1" y="88"/>
                  <a:pt x="31" y="88"/>
                  <a:pt x="31" y="88"/>
                </a:cubicBezTo>
                <a:cubicBezTo>
                  <a:pt x="31" y="88"/>
                  <a:pt x="31" y="88"/>
                  <a:pt x="31" y="88"/>
                </a:cubicBezTo>
                <a:cubicBezTo>
                  <a:pt x="24" y="88"/>
                  <a:pt x="19" y="94"/>
                  <a:pt x="19" y="100"/>
                </a:cubicBezTo>
                <a:cubicBezTo>
                  <a:pt x="19" y="107"/>
                  <a:pt x="24" y="112"/>
                  <a:pt x="31" y="112"/>
                </a:cubicBezTo>
                <a:cubicBezTo>
                  <a:pt x="36" y="112"/>
                  <a:pt x="40" y="109"/>
                  <a:pt x="42" y="105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2" y="109"/>
                  <a:pt x="86" y="112"/>
                  <a:pt x="91" y="112"/>
                </a:cubicBezTo>
                <a:cubicBezTo>
                  <a:pt x="98" y="112"/>
                  <a:pt x="103" y="107"/>
                  <a:pt x="103" y="101"/>
                </a:cubicBezTo>
                <a:cubicBezTo>
                  <a:pt x="103" y="94"/>
                  <a:pt x="98" y="89"/>
                  <a:pt x="91" y="8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cs typeface="+mn-ea"/>
              <a:sym typeface="+mn-lt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0098492" y="3345236"/>
            <a:ext cx="319965" cy="279335"/>
            <a:chOff x="1450975" y="3768725"/>
            <a:chExt cx="300038" cy="261938"/>
          </a:xfrm>
          <a:solidFill>
            <a:schemeClr val="bg1"/>
          </a:solidFill>
        </p:grpSpPr>
        <p:sp>
          <p:nvSpPr>
            <p:cNvPr id="120" name="Oval 154"/>
            <p:cNvSpPr>
              <a:spLocks noChangeArrowheads="1"/>
            </p:cNvSpPr>
            <p:nvPr/>
          </p:nvSpPr>
          <p:spPr bwMode="auto">
            <a:xfrm>
              <a:off x="1489075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21" name="Oval 155"/>
            <p:cNvSpPr>
              <a:spLocks noChangeArrowheads="1"/>
            </p:cNvSpPr>
            <p:nvPr/>
          </p:nvSpPr>
          <p:spPr bwMode="auto">
            <a:xfrm>
              <a:off x="1655763" y="3956050"/>
              <a:ext cx="74613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22" name="Freeform 156"/>
            <p:cNvSpPr>
              <a:spLocks noEditPoints="1"/>
            </p:cNvSpPr>
            <p:nvPr/>
          </p:nvSpPr>
          <p:spPr bwMode="auto">
            <a:xfrm>
              <a:off x="1450975" y="3768725"/>
              <a:ext cx="300038" cy="204788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40" y="0"/>
                </a:cxn>
                <a:cxn ang="0">
                  <a:pos x="37" y="4"/>
                </a:cxn>
                <a:cxn ang="0">
                  <a:pos x="37" y="15"/>
                </a:cxn>
                <a:cxn ang="0">
                  <a:pos x="19" y="15"/>
                </a:cxn>
                <a:cxn ang="0">
                  <a:pos x="13" y="18"/>
                </a:cxn>
                <a:cxn ang="0">
                  <a:pos x="2" y="40"/>
                </a:cxn>
                <a:cxn ang="0">
                  <a:pos x="0" y="47"/>
                </a:cxn>
                <a:cxn ang="0">
                  <a:pos x="0" y="69"/>
                </a:cxn>
                <a:cxn ang="0">
                  <a:pos x="3" y="75"/>
                </a:cxn>
                <a:cxn ang="0">
                  <a:pos x="5" y="77"/>
                </a:cxn>
                <a:cxn ang="0">
                  <a:pos x="9" y="79"/>
                </a:cxn>
                <a:cxn ang="0">
                  <a:pos x="29" y="65"/>
                </a:cxn>
                <a:cxn ang="0">
                  <a:pos x="50" y="80"/>
                </a:cxn>
                <a:cxn ang="0">
                  <a:pos x="74" y="80"/>
                </a:cxn>
                <a:cxn ang="0">
                  <a:pos x="95" y="65"/>
                </a:cxn>
                <a:cxn ang="0">
                  <a:pos x="115" y="79"/>
                </a:cxn>
                <a:cxn ang="0">
                  <a:pos x="117" y="76"/>
                </a:cxn>
                <a:cxn ang="0">
                  <a:pos x="117" y="4"/>
                </a:cxn>
                <a:cxn ang="0">
                  <a:pos x="113" y="0"/>
                </a:cxn>
                <a:cxn ang="0">
                  <a:pos x="37" y="44"/>
                </a:cxn>
                <a:cxn ang="0">
                  <a:pos x="15" y="44"/>
                </a:cxn>
                <a:cxn ang="0">
                  <a:pos x="22" y="22"/>
                </a:cxn>
                <a:cxn ang="0">
                  <a:pos x="37" y="22"/>
                </a:cxn>
                <a:cxn ang="0">
                  <a:pos x="37" y="44"/>
                </a:cxn>
              </a:cxnLst>
              <a:rect l="0" t="0" r="r" b="b"/>
              <a:pathLst>
                <a:path w="117" h="80">
                  <a:moveTo>
                    <a:pt x="113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38" y="0"/>
                    <a:pt x="37" y="2"/>
                    <a:pt x="37" y="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4" y="16"/>
                    <a:pt x="13" y="18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1" y="42"/>
                    <a:pt x="0" y="45"/>
                    <a:pt x="0" y="4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1"/>
                    <a:pt x="2" y="74"/>
                    <a:pt x="3" y="75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6" y="78"/>
                    <a:pt x="8" y="79"/>
                    <a:pt x="9" y="79"/>
                  </a:cubicBezTo>
                  <a:cubicBezTo>
                    <a:pt x="12" y="71"/>
                    <a:pt x="20" y="65"/>
                    <a:pt x="29" y="65"/>
                  </a:cubicBezTo>
                  <a:cubicBezTo>
                    <a:pt x="39" y="65"/>
                    <a:pt x="47" y="71"/>
                    <a:pt x="50" y="80"/>
                  </a:cubicBezTo>
                  <a:cubicBezTo>
                    <a:pt x="74" y="80"/>
                    <a:pt x="74" y="80"/>
                    <a:pt x="74" y="80"/>
                  </a:cubicBezTo>
                  <a:cubicBezTo>
                    <a:pt x="77" y="71"/>
                    <a:pt x="85" y="65"/>
                    <a:pt x="95" y="65"/>
                  </a:cubicBezTo>
                  <a:cubicBezTo>
                    <a:pt x="104" y="65"/>
                    <a:pt x="112" y="71"/>
                    <a:pt x="115" y="79"/>
                  </a:cubicBezTo>
                  <a:cubicBezTo>
                    <a:pt x="116" y="78"/>
                    <a:pt x="117" y="77"/>
                    <a:pt x="117" y="76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7" y="2"/>
                    <a:pt x="115" y="0"/>
                    <a:pt x="113" y="0"/>
                  </a:cubicBezTo>
                  <a:close/>
                  <a:moveTo>
                    <a:pt x="37" y="44"/>
                  </a:moveTo>
                  <a:cubicBezTo>
                    <a:pt x="15" y="44"/>
                    <a:pt x="15" y="44"/>
                    <a:pt x="15" y="44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37" y="22"/>
                    <a:pt x="37" y="22"/>
                    <a:pt x="37" y="22"/>
                  </a:cubicBezTo>
                  <a:lnTo>
                    <a:pt x="37" y="4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75" name="Group 40">
            <a:extLst>
              <a:ext uri="{FF2B5EF4-FFF2-40B4-BE49-F238E27FC236}">
                <a16:creationId xmlns:a16="http://schemas.microsoft.com/office/drawing/2014/main" id="{60963BD9-A36F-4EE6-87F4-198B610F4767}"/>
              </a:ext>
            </a:extLst>
          </p:cNvPr>
          <p:cNvGrpSpPr>
            <a:grpSpLocks/>
          </p:cNvGrpSpPr>
          <p:nvPr/>
        </p:nvGrpSpPr>
        <p:grpSpPr bwMode="auto">
          <a:xfrm>
            <a:off x="953128" y="3857205"/>
            <a:ext cx="10568353" cy="2473562"/>
            <a:chOff x="0" y="-1"/>
            <a:chExt cx="8801318" cy="2196966"/>
          </a:xfrm>
        </p:grpSpPr>
        <p:sp>
          <p:nvSpPr>
            <p:cNvPr id="76" name="矩形 78">
              <a:extLst>
                <a:ext uri="{FF2B5EF4-FFF2-40B4-BE49-F238E27FC236}">
                  <a16:creationId xmlns:a16="http://schemas.microsoft.com/office/drawing/2014/main" id="{538A56BB-3F8C-4B8C-91C3-C7912CF67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679848" cy="20719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擦洗时动作要轻，以免损伤口腔黏膜，特别是对凝血功能较差的病人。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7" name="矩形 79">
              <a:extLst>
                <a:ext uri="{FF2B5EF4-FFF2-40B4-BE49-F238E27FC236}">
                  <a16:creationId xmlns:a16="http://schemas.microsoft.com/office/drawing/2014/main" id="{FF1CD0D5-8643-4ED3-9DD0-4DBCDF55C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4588" y="6397"/>
              <a:ext cx="1921960" cy="19001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昏迷病人禁忌漱口，需用开口器应从臼齿处放入，对牙关紧闭者不可用暴力助其开口。擦洗时棉球不宜过湿，以防溶液误吸入呼吸道。棉球要用止血钳夹紧，每次</a:t>
              </a:r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个，防止遗留在口腔，必要时要清点棉球数量。</a:t>
              </a:r>
            </a:p>
          </p:txBody>
        </p:sp>
        <p:sp>
          <p:nvSpPr>
            <p:cNvPr id="78" name="矩形 80">
              <a:extLst>
                <a:ext uri="{FF2B5EF4-FFF2-40B4-BE49-F238E27FC236}">
                  <a16:creationId xmlns:a16="http://schemas.microsoft.com/office/drawing/2014/main" id="{A76993E2-C17F-4D14-813C-0C20DD9FF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1289" y="6397"/>
              <a:ext cx="1483461" cy="215134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传染病人用物须按消毒隔离原则处理 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000" dirty="0">
                <a:solidFill>
                  <a:srgbClr val="7F7F7F"/>
                </a:solidFill>
                <a:cs typeface="+mn-ea"/>
                <a:sym typeface="+mn-lt"/>
              </a:endParaRPr>
            </a:p>
          </p:txBody>
        </p:sp>
        <p:sp>
          <p:nvSpPr>
            <p:cNvPr id="79" name="矩形 81">
              <a:extLst>
                <a:ext uri="{FF2B5EF4-FFF2-40B4-BE49-F238E27FC236}">
                  <a16:creationId xmlns:a16="http://schemas.microsoft.com/office/drawing/2014/main" id="{EF0FD2DA-B3A7-4C35-ADD3-4BA4D14B3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494" y="12795"/>
              <a:ext cx="1561600" cy="20693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长期应用抗生素者，应观察口腔黏膜有无真菌感染。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1000" dirty="0">
                <a:solidFill>
                  <a:srgbClr val="7F7F7F"/>
                </a:solidFill>
                <a:cs typeface="+mn-ea"/>
                <a:sym typeface="+mn-lt"/>
              </a:endParaRPr>
            </a:p>
          </p:txBody>
        </p:sp>
        <p:sp>
          <p:nvSpPr>
            <p:cNvPr id="80" name="矩形 82">
              <a:extLst>
                <a:ext uri="{FF2B5EF4-FFF2-40B4-BE49-F238E27FC236}">
                  <a16:creationId xmlns:a16="http://schemas.microsoft.com/office/drawing/2014/main" id="{9EB68772-8E12-4A01-8E82-CBA10512E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5837" y="-1"/>
              <a:ext cx="2015481" cy="21969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对活动义齿应先取下，用牙刷刷洗义齿的各面，用冷水冲洗干净，待病人漱口后再戴上。暂时不用的义齿，可浸于冷水杯中备用，每日更换一次清水。不可将义齿泡在热水或乙醇内，以免义齿变色、变形和老化。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1" name="标题 1">
            <a:extLst>
              <a:ext uri="{FF2B5EF4-FFF2-40B4-BE49-F238E27FC236}">
                <a16:creationId xmlns:a16="http://schemas.microsoft.com/office/drawing/2014/main" id="{9A48471A-8B75-4039-A7CE-893B6DE47897}"/>
              </a:ext>
            </a:extLst>
          </p:cNvPr>
          <p:cNvSpPr txBox="1">
            <a:spLocks/>
          </p:cNvSpPr>
          <p:nvPr/>
        </p:nvSpPr>
        <p:spPr>
          <a:xfrm>
            <a:off x="1029496" y="33584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一般问题口腔护理方法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74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accel="20000" decel="8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6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9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ldLvl="0" animBg="1"/>
      <p:bldP spid="112" grpId="0" bldLvl="0" animBg="1"/>
      <p:bldP spid="11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 bwMode="auto">
          <a:xfrm>
            <a:off x="4067337" y="3570967"/>
            <a:ext cx="841745" cy="2239258"/>
          </a:xfrm>
          <a:custGeom>
            <a:avLst/>
            <a:gdLst>
              <a:gd name="T0" fmla="*/ 624 w 624"/>
              <a:gd name="T1" fmla="*/ 1660 h 1660"/>
              <a:gd name="T2" fmla="*/ 624 w 624"/>
              <a:gd name="T3" fmla="*/ 0 h 1660"/>
              <a:gd name="T4" fmla="*/ 0 w 624"/>
              <a:gd name="T5" fmla="*/ 0 h 1660"/>
              <a:gd name="T6" fmla="*/ 0 w 624"/>
              <a:gd name="T7" fmla="*/ 1037 h 1660"/>
              <a:gd name="T8" fmla="*/ 624 w 624"/>
              <a:gd name="T9" fmla="*/ 1660 h 1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4" h="1660">
                <a:moveTo>
                  <a:pt x="624" y="1660"/>
                </a:moveTo>
                <a:lnTo>
                  <a:pt x="624" y="0"/>
                </a:lnTo>
                <a:lnTo>
                  <a:pt x="0" y="0"/>
                </a:lnTo>
                <a:lnTo>
                  <a:pt x="0" y="1037"/>
                </a:lnTo>
                <a:lnTo>
                  <a:pt x="624" y="16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cs typeface="+mn-ea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44937" y="1774165"/>
            <a:ext cx="2561658" cy="2697902"/>
            <a:chOff x="3755570" y="2093142"/>
            <a:chExt cx="2561658" cy="2697902"/>
          </a:xfrm>
        </p:grpSpPr>
        <p:sp>
          <p:nvSpPr>
            <p:cNvPr id="6" name="Freeform 6"/>
            <p:cNvSpPr/>
            <p:nvPr/>
          </p:nvSpPr>
          <p:spPr bwMode="auto">
            <a:xfrm>
              <a:off x="4072574" y="2093142"/>
              <a:ext cx="2244654" cy="841745"/>
            </a:xfrm>
            <a:custGeom>
              <a:avLst/>
              <a:gdLst>
                <a:gd name="T0" fmla="*/ 0 w 1664"/>
                <a:gd name="T1" fmla="*/ 624 h 624"/>
                <a:gd name="T2" fmla="*/ 1664 w 1664"/>
                <a:gd name="T3" fmla="*/ 624 h 624"/>
                <a:gd name="T4" fmla="*/ 1664 w 1664"/>
                <a:gd name="T5" fmla="*/ 0 h 624"/>
                <a:gd name="T6" fmla="*/ 628 w 1664"/>
                <a:gd name="T7" fmla="*/ 0 h 624"/>
                <a:gd name="T8" fmla="*/ 0 w 1664"/>
                <a:gd name="T9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624">
                  <a:moveTo>
                    <a:pt x="0" y="624"/>
                  </a:moveTo>
                  <a:lnTo>
                    <a:pt x="1664" y="624"/>
                  </a:lnTo>
                  <a:lnTo>
                    <a:pt x="1664" y="0"/>
                  </a:lnTo>
                  <a:lnTo>
                    <a:pt x="628" y="0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3755570" y="2093142"/>
              <a:ext cx="1479799" cy="2697902"/>
            </a:xfrm>
            <a:custGeom>
              <a:avLst/>
              <a:gdLst>
                <a:gd name="T0" fmla="*/ 863 w 1097"/>
                <a:gd name="T1" fmla="*/ 0 h 2000"/>
                <a:gd name="T2" fmla="*/ 235 w 1097"/>
                <a:gd name="T3" fmla="*/ 624 h 2000"/>
                <a:gd name="T4" fmla="*/ 235 w 1097"/>
                <a:gd name="T5" fmla="*/ 1332 h 2000"/>
                <a:gd name="T6" fmla="*/ 0 w 1097"/>
                <a:gd name="T7" fmla="*/ 1332 h 2000"/>
                <a:gd name="T8" fmla="*/ 551 w 1097"/>
                <a:gd name="T9" fmla="*/ 2000 h 2000"/>
                <a:gd name="T10" fmla="*/ 1097 w 1097"/>
                <a:gd name="T11" fmla="*/ 1332 h 2000"/>
                <a:gd name="T12" fmla="*/ 863 w 1097"/>
                <a:gd name="T13" fmla="*/ 1332 h 2000"/>
                <a:gd name="T14" fmla="*/ 863 w 1097"/>
                <a:gd name="T15" fmla="*/ 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7" h="2000">
                  <a:moveTo>
                    <a:pt x="863" y="0"/>
                  </a:moveTo>
                  <a:lnTo>
                    <a:pt x="235" y="624"/>
                  </a:lnTo>
                  <a:lnTo>
                    <a:pt x="235" y="1332"/>
                  </a:lnTo>
                  <a:lnTo>
                    <a:pt x="0" y="1332"/>
                  </a:lnTo>
                  <a:lnTo>
                    <a:pt x="551" y="2000"/>
                  </a:lnTo>
                  <a:lnTo>
                    <a:pt x="1097" y="1332"/>
                  </a:lnTo>
                  <a:lnTo>
                    <a:pt x="863" y="1332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405496" y="1451765"/>
            <a:ext cx="2697902" cy="2561658"/>
            <a:chOff x="5416129" y="1770742"/>
            <a:chExt cx="2697902" cy="2561658"/>
          </a:xfrm>
        </p:grpSpPr>
        <p:sp>
          <p:nvSpPr>
            <p:cNvPr id="8" name="Freeform 8"/>
            <p:cNvSpPr/>
            <p:nvPr/>
          </p:nvSpPr>
          <p:spPr bwMode="auto">
            <a:xfrm>
              <a:off x="7273634" y="2093142"/>
              <a:ext cx="840397" cy="2239258"/>
            </a:xfrm>
            <a:custGeom>
              <a:avLst/>
              <a:gdLst>
                <a:gd name="T0" fmla="*/ 0 w 623"/>
                <a:gd name="T1" fmla="*/ 0 h 1660"/>
                <a:gd name="T2" fmla="*/ 0 w 623"/>
                <a:gd name="T3" fmla="*/ 1660 h 1660"/>
                <a:gd name="T4" fmla="*/ 623 w 623"/>
                <a:gd name="T5" fmla="*/ 1660 h 1660"/>
                <a:gd name="T6" fmla="*/ 623 w 623"/>
                <a:gd name="T7" fmla="*/ 624 h 1660"/>
                <a:gd name="T8" fmla="*/ 0 w 623"/>
                <a:gd name="T9" fmla="*/ 0 h 1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1660">
                  <a:moveTo>
                    <a:pt x="0" y="0"/>
                  </a:moveTo>
                  <a:lnTo>
                    <a:pt x="0" y="1660"/>
                  </a:lnTo>
                  <a:lnTo>
                    <a:pt x="623" y="1660"/>
                  </a:lnTo>
                  <a:lnTo>
                    <a:pt x="623" y="6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416129" y="1770742"/>
              <a:ext cx="2697902" cy="1485195"/>
            </a:xfrm>
            <a:custGeom>
              <a:avLst/>
              <a:gdLst>
                <a:gd name="T0" fmla="*/ 2000 w 2000"/>
                <a:gd name="T1" fmla="*/ 863 h 1101"/>
                <a:gd name="T2" fmla="*/ 1377 w 2000"/>
                <a:gd name="T3" fmla="*/ 239 h 1101"/>
                <a:gd name="T4" fmla="*/ 668 w 2000"/>
                <a:gd name="T5" fmla="*/ 239 h 1101"/>
                <a:gd name="T6" fmla="*/ 668 w 2000"/>
                <a:gd name="T7" fmla="*/ 0 h 1101"/>
                <a:gd name="T8" fmla="*/ 0 w 2000"/>
                <a:gd name="T9" fmla="*/ 551 h 1101"/>
                <a:gd name="T10" fmla="*/ 668 w 2000"/>
                <a:gd name="T11" fmla="*/ 1101 h 1101"/>
                <a:gd name="T12" fmla="*/ 668 w 2000"/>
                <a:gd name="T13" fmla="*/ 863 h 1101"/>
                <a:gd name="T14" fmla="*/ 2000 w 2000"/>
                <a:gd name="T15" fmla="*/ 863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0" h="1101">
                  <a:moveTo>
                    <a:pt x="2000" y="863"/>
                  </a:moveTo>
                  <a:lnTo>
                    <a:pt x="1377" y="239"/>
                  </a:lnTo>
                  <a:lnTo>
                    <a:pt x="668" y="239"/>
                  </a:lnTo>
                  <a:lnTo>
                    <a:pt x="668" y="0"/>
                  </a:lnTo>
                  <a:lnTo>
                    <a:pt x="0" y="551"/>
                  </a:lnTo>
                  <a:lnTo>
                    <a:pt x="668" y="1101"/>
                  </a:lnTo>
                  <a:lnTo>
                    <a:pt x="668" y="863"/>
                  </a:lnTo>
                  <a:lnTo>
                    <a:pt x="2000" y="8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864139" y="3112324"/>
            <a:ext cx="2561658" cy="2697902"/>
            <a:chOff x="5874772" y="3431301"/>
            <a:chExt cx="2561658" cy="2697902"/>
          </a:xfrm>
        </p:grpSpPr>
        <p:sp>
          <p:nvSpPr>
            <p:cNvPr id="10" name="Freeform 10"/>
            <p:cNvSpPr/>
            <p:nvPr/>
          </p:nvSpPr>
          <p:spPr bwMode="auto">
            <a:xfrm>
              <a:off x="5874772" y="5288806"/>
              <a:ext cx="2239258" cy="840397"/>
            </a:xfrm>
            <a:custGeom>
              <a:avLst/>
              <a:gdLst>
                <a:gd name="T0" fmla="*/ 1660 w 1660"/>
                <a:gd name="T1" fmla="*/ 0 h 623"/>
                <a:gd name="T2" fmla="*/ 0 w 1660"/>
                <a:gd name="T3" fmla="*/ 0 h 623"/>
                <a:gd name="T4" fmla="*/ 0 w 1660"/>
                <a:gd name="T5" fmla="*/ 623 h 623"/>
                <a:gd name="T6" fmla="*/ 1037 w 1660"/>
                <a:gd name="T7" fmla="*/ 623 h 623"/>
                <a:gd name="T8" fmla="*/ 1660 w 1660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0" h="623">
                  <a:moveTo>
                    <a:pt x="1660" y="0"/>
                  </a:moveTo>
                  <a:lnTo>
                    <a:pt x="0" y="0"/>
                  </a:lnTo>
                  <a:lnTo>
                    <a:pt x="0" y="623"/>
                  </a:lnTo>
                  <a:lnTo>
                    <a:pt x="1037" y="623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951235" y="3431301"/>
              <a:ext cx="1485195" cy="2697902"/>
            </a:xfrm>
            <a:custGeom>
              <a:avLst/>
              <a:gdLst>
                <a:gd name="T0" fmla="*/ 239 w 1101"/>
                <a:gd name="T1" fmla="*/ 2000 h 2000"/>
                <a:gd name="T2" fmla="*/ 862 w 1101"/>
                <a:gd name="T3" fmla="*/ 1377 h 2000"/>
                <a:gd name="T4" fmla="*/ 862 w 1101"/>
                <a:gd name="T5" fmla="*/ 668 h 2000"/>
                <a:gd name="T6" fmla="*/ 1101 w 1101"/>
                <a:gd name="T7" fmla="*/ 668 h 2000"/>
                <a:gd name="T8" fmla="*/ 550 w 1101"/>
                <a:gd name="T9" fmla="*/ 0 h 2000"/>
                <a:gd name="T10" fmla="*/ 0 w 1101"/>
                <a:gd name="T11" fmla="*/ 668 h 2000"/>
                <a:gd name="T12" fmla="*/ 239 w 1101"/>
                <a:gd name="T13" fmla="*/ 668 h 2000"/>
                <a:gd name="T14" fmla="*/ 239 w 1101"/>
                <a:gd name="T15" fmla="*/ 2000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1" h="2000">
                  <a:moveTo>
                    <a:pt x="239" y="2000"/>
                  </a:moveTo>
                  <a:lnTo>
                    <a:pt x="862" y="1377"/>
                  </a:lnTo>
                  <a:lnTo>
                    <a:pt x="862" y="668"/>
                  </a:lnTo>
                  <a:lnTo>
                    <a:pt x="1101" y="668"/>
                  </a:lnTo>
                  <a:lnTo>
                    <a:pt x="550" y="0"/>
                  </a:lnTo>
                  <a:lnTo>
                    <a:pt x="0" y="668"/>
                  </a:lnTo>
                  <a:lnTo>
                    <a:pt x="239" y="668"/>
                  </a:lnTo>
                  <a:lnTo>
                    <a:pt x="239" y="20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sp>
        <p:nvSpPr>
          <p:cNvPr id="12" name="Freeform 12"/>
          <p:cNvSpPr/>
          <p:nvPr/>
        </p:nvSpPr>
        <p:spPr bwMode="auto">
          <a:xfrm>
            <a:off x="4067337" y="4647430"/>
            <a:ext cx="2697902" cy="1485195"/>
          </a:xfrm>
          <a:custGeom>
            <a:avLst/>
            <a:gdLst>
              <a:gd name="T0" fmla="*/ 0 w 2000"/>
              <a:gd name="T1" fmla="*/ 239 h 1101"/>
              <a:gd name="T2" fmla="*/ 624 w 2000"/>
              <a:gd name="T3" fmla="*/ 862 h 1101"/>
              <a:gd name="T4" fmla="*/ 1332 w 2000"/>
              <a:gd name="T5" fmla="*/ 862 h 1101"/>
              <a:gd name="T6" fmla="*/ 1332 w 2000"/>
              <a:gd name="T7" fmla="*/ 1101 h 1101"/>
              <a:gd name="T8" fmla="*/ 2000 w 2000"/>
              <a:gd name="T9" fmla="*/ 550 h 1101"/>
              <a:gd name="T10" fmla="*/ 1332 w 2000"/>
              <a:gd name="T11" fmla="*/ 0 h 1101"/>
              <a:gd name="T12" fmla="*/ 1332 w 2000"/>
              <a:gd name="T13" fmla="*/ 239 h 1101"/>
              <a:gd name="T14" fmla="*/ 0 w 2000"/>
              <a:gd name="T15" fmla="*/ 239 h 1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0" h="1101">
                <a:moveTo>
                  <a:pt x="0" y="239"/>
                </a:moveTo>
                <a:lnTo>
                  <a:pt x="624" y="862"/>
                </a:lnTo>
                <a:lnTo>
                  <a:pt x="1332" y="862"/>
                </a:lnTo>
                <a:lnTo>
                  <a:pt x="1332" y="1101"/>
                </a:lnTo>
                <a:lnTo>
                  <a:pt x="2000" y="550"/>
                </a:lnTo>
                <a:lnTo>
                  <a:pt x="1332" y="0"/>
                </a:lnTo>
                <a:lnTo>
                  <a:pt x="1332" y="239"/>
                </a:lnTo>
                <a:lnTo>
                  <a:pt x="0" y="23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000">
              <a:cs typeface="+mn-ea"/>
              <a:sym typeface="+mn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405970" y="1486200"/>
            <a:ext cx="550863" cy="547688"/>
            <a:chOff x="3411538" y="3463925"/>
            <a:chExt cx="550863" cy="54768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9" name="Freeform 250"/>
            <p:cNvSpPr/>
            <p:nvPr/>
          </p:nvSpPr>
          <p:spPr bwMode="auto">
            <a:xfrm>
              <a:off x="3411538" y="3589338"/>
              <a:ext cx="422275" cy="422275"/>
            </a:xfrm>
            <a:custGeom>
              <a:avLst/>
              <a:gdLst>
                <a:gd name="T0" fmla="*/ 1095 w 2659"/>
                <a:gd name="T1" fmla="*/ 64 h 2665"/>
                <a:gd name="T2" fmla="*/ 1191 w 2659"/>
                <a:gd name="T3" fmla="*/ 326 h 2665"/>
                <a:gd name="T4" fmla="*/ 1099 w 2659"/>
                <a:gd name="T5" fmla="*/ 364 h 2665"/>
                <a:gd name="T6" fmla="*/ 982 w 2659"/>
                <a:gd name="T7" fmla="*/ 148 h 2665"/>
                <a:gd name="T8" fmla="*/ 757 w 2659"/>
                <a:gd name="T9" fmla="*/ 220 h 2665"/>
                <a:gd name="T10" fmla="*/ 810 w 2659"/>
                <a:gd name="T11" fmla="*/ 429 h 2665"/>
                <a:gd name="T12" fmla="*/ 732 w 2659"/>
                <a:gd name="T13" fmla="*/ 552 h 2665"/>
                <a:gd name="T14" fmla="*/ 501 w 2659"/>
                <a:gd name="T15" fmla="*/ 799 h 2665"/>
                <a:gd name="T16" fmla="*/ 256 w 2659"/>
                <a:gd name="T17" fmla="*/ 741 h 2665"/>
                <a:gd name="T18" fmla="*/ 140 w 2659"/>
                <a:gd name="T19" fmla="*/ 955 h 2665"/>
                <a:gd name="T20" fmla="*/ 342 w 2659"/>
                <a:gd name="T21" fmla="*/ 1072 h 2665"/>
                <a:gd name="T22" fmla="*/ 349 w 2659"/>
                <a:gd name="T23" fmla="*/ 1294 h 2665"/>
                <a:gd name="T24" fmla="*/ 354 w 2659"/>
                <a:gd name="T25" fmla="*/ 1578 h 2665"/>
                <a:gd name="T26" fmla="*/ 142 w 2659"/>
                <a:gd name="T27" fmla="*/ 1690 h 2665"/>
                <a:gd name="T28" fmla="*/ 228 w 2659"/>
                <a:gd name="T29" fmla="*/ 1913 h 2665"/>
                <a:gd name="T30" fmla="*/ 466 w 2659"/>
                <a:gd name="T31" fmla="*/ 1849 h 2665"/>
                <a:gd name="T32" fmla="*/ 635 w 2659"/>
                <a:gd name="T33" fmla="*/ 2028 h 2665"/>
                <a:gd name="T34" fmla="*/ 813 w 2659"/>
                <a:gd name="T35" fmla="*/ 2196 h 2665"/>
                <a:gd name="T36" fmla="*/ 742 w 2659"/>
                <a:gd name="T37" fmla="*/ 2427 h 2665"/>
                <a:gd name="T38" fmla="*/ 965 w 2659"/>
                <a:gd name="T39" fmla="*/ 2523 h 2665"/>
                <a:gd name="T40" fmla="*/ 1083 w 2659"/>
                <a:gd name="T41" fmla="*/ 2309 h 2665"/>
                <a:gd name="T42" fmla="*/ 1367 w 2659"/>
                <a:gd name="T43" fmla="*/ 2316 h 2665"/>
                <a:gd name="T44" fmla="*/ 1588 w 2659"/>
                <a:gd name="T45" fmla="*/ 2322 h 2665"/>
                <a:gd name="T46" fmla="*/ 1697 w 2659"/>
                <a:gd name="T47" fmla="*/ 2524 h 2665"/>
                <a:gd name="T48" fmla="*/ 1916 w 2659"/>
                <a:gd name="T49" fmla="*/ 2420 h 2665"/>
                <a:gd name="T50" fmla="*/ 1850 w 2659"/>
                <a:gd name="T51" fmla="*/ 2179 h 2665"/>
                <a:gd name="T52" fmla="*/ 2067 w 2659"/>
                <a:gd name="T53" fmla="*/ 1982 h 2665"/>
                <a:gd name="T54" fmla="*/ 2210 w 2659"/>
                <a:gd name="T55" fmla="*/ 1850 h 2665"/>
                <a:gd name="T56" fmla="*/ 2431 w 2659"/>
                <a:gd name="T57" fmla="*/ 1914 h 2665"/>
                <a:gd name="T58" fmla="*/ 2513 w 2659"/>
                <a:gd name="T59" fmla="*/ 1686 h 2665"/>
                <a:gd name="T60" fmla="*/ 2296 w 2659"/>
                <a:gd name="T61" fmla="*/ 1565 h 2665"/>
                <a:gd name="T62" fmla="*/ 2334 w 2659"/>
                <a:gd name="T63" fmla="*/ 1472 h 2665"/>
                <a:gd name="T64" fmla="*/ 2596 w 2659"/>
                <a:gd name="T65" fmla="*/ 1570 h 2665"/>
                <a:gd name="T66" fmla="*/ 2659 w 2659"/>
                <a:gd name="T67" fmla="*/ 1720 h 2665"/>
                <a:gd name="T68" fmla="*/ 2522 w 2659"/>
                <a:gd name="T69" fmla="*/ 2020 h 2665"/>
                <a:gd name="T70" fmla="*/ 2362 w 2659"/>
                <a:gd name="T71" fmla="*/ 2058 h 2665"/>
                <a:gd name="T72" fmla="*/ 2050 w 2659"/>
                <a:gd name="T73" fmla="*/ 2193 h 2665"/>
                <a:gd name="T74" fmla="*/ 2052 w 2659"/>
                <a:gd name="T75" fmla="*/ 2454 h 2665"/>
                <a:gd name="T76" fmla="*/ 1946 w 2659"/>
                <a:gd name="T77" fmla="*/ 2579 h 2665"/>
                <a:gd name="T78" fmla="*/ 1633 w 2659"/>
                <a:gd name="T79" fmla="*/ 2651 h 2665"/>
                <a:gd name="T80" fmla="*/ 1490 w 2659"/>
                <a:gd name="T81" fmla="*/ 2444 h 2665"/>
                <a:gd name="T82" fmla="*/ 1109 w 2659"/>
                <a:gd name="T83" fmla="*/ 2579 h 2665"/>
                <a:gd name="T84" fmla="*/ 971 w 2659"/>
                <a:gd name="T85" fmla="*/ 2663 h 2665"/>
                <a:gd name="T86" fmla="*/ 663 w 2659"/>
                <a:gd name="T87" fmla="*/ 2548 h 2665"/>
                <a:gd name="T88" fmla="*/ 600 w 2659"/>
                <a:gd name="T89" fmla="*/ 2396 h 2665"/>
                <a:gd name="T90" fmla="*/ 514 w 2659"/>
                <a:gd name="T91" fmla="*/ 2103 h 2665"/>
                <a:gd name="T92" fmla="*/ 239 w 2659"/>
                <a:gd name="T93" fmla="*/ 2062 h 2665"/>
                <a:gd name="T94" fmla="*/ 98 w 2659"/>
                <a:gd name="T95" fmla="*/ 1976 h 2665"/>
                <a:gd name="T96" fmla="*/ 5 w 2659"/>
                <a:gd name="T97" fmla="*/ 1665 h 2665"/>
                <a:gd name="T98" fmla="*/ 112 w 2659"/>
                <a:gd name="T99" fmla="*/ 1538 h 2665"/>
                <a:gd name="T100" fmla="*/ 112 w 2659"/>
                <a:gd name="T101" fmla="*/ 1126 h 2665"/>
                <a:gd name="T102" fmla="*/ 5 w 2659"/>
                <a:gd name="T103" fmla="*/ 1001 h 2665"/>
                <a:gd name="T104" fmla="*/ 100 w 2659"/>
                <a:gd name="T105" fmla="*/ 687 h 2665"/>
                <a:gd name="T106" fmla="*/ 239 w 2659"/>
                <a:gd name="T107" fmla="*/ 603 h 2665"/>
                <a:gd name="T108" fmla="*/ 515 w 2659"/>
                <a:gd name="T109" fmla="*/ 560 h 2665"/>
                <a:gd name="T110" fmla="*/ 602 w 2659"/>
                <a:gd name="T111" fmla="*/ 268 h 2665"/>
                <a:gd name="T112" fmla="*/ 665 w 2659"/>
                <a:gd name="T113" fmla="*/ 116 h 2665"/>
                <a:gd name="T114" fmla="*/ 956 w 2659"/>
                <a:gd name="T115" fmla="*/ 0 h 2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59" h="2665">
                  <a:moveTo>
                    <a:pt x="956" y="0"/>
                  </a:moveTo>
                  <a:lnTo>
                    <a:pt x="991" y="3"/>
                  </a:lnTo>
                  <a:lnTo>
                    <a:pt x="1026" y="14"/>
                  </a:lnTo>
                  <a:lnTo>
                    <a:pt x="1051" y="27"/>
                  </a:lnTo>
                  <a:lnTo>
                    <a:pt x="1075" y="44"/>
                  </a:lnTo>
                  <a:lnTo>
                    <a:pt x="1095" y="64"/>
                  </a:lnTo>
                  <a:lnTo>
                    <a:pt x="1111" y="87"/>
                  </a:lnTo>
                  <a:lnTo>
                    <a:pt x="1124" y="112"/>
                  </a:lnTo>
                  <a:lnTo>
                    <a:pt x="1191" y="273"/>
                  </a:lnTo>
                  <a:lnTo>
                    <a:pt x="1195" y="291"/>
                  </a:lnTo>
                  <a:lnTo>
                    <a:pt x="1195" y="309"/>
                  </a:lnTo>
                  <a:lnTo>
                    <a:pt x="1191" y="326"/>
                  </a:lnTo>
                  <a:lnTo>
                    <a:pt x="1181" y="342"/>
                  </a:lnTo>
                  <a:lnTo>
                    <a:pt x="1168" y="354"/>
                  </a:lnTo>
                  <a:lnTo>
                    <a:pt x="1153" y="364"/>
                  </a:lnTo>
                  <a:lnTo>
                    <a:pt x="1135" y="369"/>
                  </a:lnTo>
                  <a:lnTo>
                    <a:pt x="1116" y="369"/>
                  </a:lnTo>
                  <a:lnTo>
                    <a:pt x="1099" y="364"/>
                  </a:lnTo>
                  <a:lnTo>
                    <a:pt x="1083" y="355"/>
                  </a:lnTo>
                  <a:lnTo>
                    <a:pt x="1070" y="342"/>
                  </a:lnTo>
                  <a:lnTo>
                    <a:pt x="1061" y="326"/>
                  </a:lnTo>
                  <a:lnTo>
                    <a:pt x="994" y="166"/>
                  </a:lnTo>
                  <a:lnTo>
                    <a:pt x="989" y="157"/>
                  </a:lnTo>
                  <a:lnTo>
                    <a:pt x="982" y="148"/>
                  </a:lnTo>
                  <a:lnTo>
                    <a:pt x="972" y="143"/>
                  </a:lnTo>
                  <a:lnTo>
                    <a:pt x="962" y="141"/>
                  </a:lnTo>
                  <a:lnTo>
                    <a:pt x="951" y="141"/>
                  </a:lnTo>
                  <a:lnTo>
                    <a:pt x="941" y="143"/>
                  </a:lnTo>
                  <a:lnTo>
                    <a:pt x="767" y="215"/>
                  </a:lnTo>
                  <a:lnTo>
                    <a:pt x="757" y="220"/>
                  </a:lnTo>
                  <a:lnTo>
                    <a:pt x="750" y="229"/>
                  </a:lnTo>
                  <a:lnTo>
                    <a:pt x="745" y="238"/>
                  </a:lnTo>
                  <a:lnTo>
                    <a:pt x="741" y="249"/>
                  </a:lnTo>
                  <a:lnTo>
                    <a:pt x="741" y="259"/>
                  </a:lnTo>
                  <a:lnTo>
                    <a:pt x="745" y="270"/>
                  </a:lnTo>
                  <a:lnTo>
                    <a:pt x="810" y="429"/>
                  </a:lnTo>
                  <a:lnTo>
                    <a:pt x="815" y="448"/>
                  </a:lnTo>
                  <a:lnTo>
                    <a:pt x="814" y="467"/>
                  </a:lnTo>
                  <a:lnTo>
                    <a:pt x="809" y="485"/>
                  </a:lnTo>
                  <a:lnTo>
                    <a:pt x="798" y="501"/>
                  </a:lnTo>
                  <a:lnTo>
                    <a:pt x="784" y="515"/>
                  </a:lnTo>
                  <a:lnTo>
                    <a:pt x="732" y="552"/>
                  </a:lnTo>
                  <a:lnTo>
                    <a:pt x="682" y="592"/>
                  </a:lnTo>
                  <a:lnTo>
                    <a:pt x="635" y="637"/>
                  </a:lnTo>
                  <a:lnTo>
                    <a:pt x="592" y="683"/>
                  </a:lnTo>
                  <a:lnTo>
                    <a:pt x="552" y="733"/>
                  </a:lnTo>
                  <a:lnTo>
                    <a:pt x="514" y="786"/>
                  </a:lnTo>
                  <a:lnTo>
                    <a:pt x="501" y="799"/>
                  </a:lnTo>
                  <a:lnTo>
                    <a:pt x="485" y="810"/>
                  </a:lnTo>
                  <a:lnTo>
                    <a:pt x="467" y="815"/>
                  </a:lnTo>
                  <a:lnTo>
                    <a:pt x="448" y="815"/>
                  </a:lnTo>
                  <a:lnTo>
                    <a:pt x="429" y="811"/>
                  </a:lnTo>
                  <a:lnTo>
                    <a:pt x="270" y="744"/>
                  </a:lnTo>
                  <a:lnTo>
                    <a:pt x="256" y="741"/>
                  </a:lnTo>
                  <a:lnTo>
                    <a:pt x="244" y="743"/>
                  </a:lnTo>
                  <a:lnTo>
                    <a:pt x="232" y="747"/>
                  </a:lnTo>
                  <a:lnTo>
                    <a:pt x="221" y="756"/>
                  </a:lnTo>
                  <a:lnTo>
                    <a:pt x="215" y="768"/>
                  </a:lnTo>
                  <a:lnTo>
                    <a:pt x="142" y="941"/>
                  </a:lnTo>
                  <a:lnTo>
                    <a:pt x="140" y="955"/>
                  </a:lnTo>
                  <a:lnTo>
                    <a:pt x="141" y="967"/>
                  </a:lnTo>
                  <a:lnTo>
                    <a:pt x="146" y="979"/>
                  </a:lnTo>
                  <a:lnTo>
                    <a:pt x="154" y="989"/>
                  </a:lnTo>
                  <a:lnTo>
                    <a:pt x="166" y="996"/>
                  </a:lnTo>
                  <a:lnTo>
                    <a:pt x="325" y="1062"/>
                  </a:lnTo>
                  <a:lnTo>
                    <a:pt x="342" y="1072"/>
                  </a:lnTo>
                  <a:lnTo>
                    <a:pt x="354" y="1086"/>
                  </a:lnTo>
                  <a:lnTo>
                    <a:pt x="364" y="1103"/>
                  </a:lnTo>
                  <a:lnTo>
                    <a:pt x="368" y="1122"/>
                  </a:lnTo>
                  <a:lnTo>
                    <a:pt x="367" y="1141"/>
                  </a:lnTo>
                  <a:lnTo>
                    <a:pt x="354" y="1217"/>
                  </a:lnTo>
                  <a:lnTo>
                    <a:pt x="349" y="1294"/>
                  </a:lnTo>
                  <a:lnTo>
                    <a:pt x="348" y="1370"/>
                  </a:lnTo>
                  <a:lnTo>
                    <a:pt x="354" y="1446"/>
                  </a:lnTo>
                  <a:lnTo>
                    <a:pt x="367" y="1523"/>
                  </a:lnTo>
                  <a:lnTo>
                    <a:pt x="368" y="1542"/>
                  </a:lnTo>
                  <a:lnTo>
                    <a:pt x="364" y="1561"/>
                  </a:lnTo>
                  <a:lnTo>
                    <a:pt x="354" y="1578"/>
                  </a:lnTo>
                  <a:lnTo>
                    <a:pt x="342" y="1592"/>
                  </a:lnTo>
                  <a:lnTo>
                    <a:pt x="325" y="1601"/>
                  </a:lnTo>
                  <a:lnTo>
                    <a:pt x="166" y="1668"/>
                  </a:lnTo>
                  <a:lnTo>
                    <a:pt x="156" y="1673"/>
                  </a:lnTo>
                  <a:lnTo>
                    <a:pt x="148" y="1681"/>
                  </a:lnTo>
                  <a:lnTo>
                    <a:pt x="142" y="1690"/>
                  </a:lnTo>
                  <a:lnTo>
                    <a:pt x="140" y="1701"/>
                  </a:lnTo>
                  <a:lnTo>
                    <a:pt x="140" y="1711"/>
                  </a:lnTo>
                  <a:lnTo>
                    <a:pt x="142" y="1722"/>
                  </a:lnTo>
                  <a:lnTo>
                    <a:pt x="214" y="1896"/>
                  </a:lnTo>
                  <a:lnTo>
                    <a:pt x="219" y="1906"/>
                  </a:lnTo>
                  <a:lnTo>
                    <a:pt x="228" y="1913"/>
                  </a:lnTo>
                  <a:lnTo>
                    <a:pt x="237" y="1918"/>
                  </a:lnTo>
                  <a:lnTo>
                    <a:pt x="253" y="1922"/>
                  </a:lnTo>
                  <a:lnTo>
                    <a:pt x="269" y="1918"/>
                  </a:lnTo>
                  <a:lnTo>
                    <a:pt x="428" y="1853"/>
                  </a:lnTo>
                  <a:lnTo>
                    <a:pt x="447" y="1848"/>
                  </a:lnTo>
                  <a:lnTo>
                    <a:pt x="466" y="1849"/>
                  </a:lnTo>
                  <a:lnTo>
                    <a:pt x="484" y="1854"/>
                  </a:lnTo>
                  <a:lnTo>
                    <a:pt x="500" y="1865"/>
                  </a:lnTo>
                  <a:lnTo>
                    <a:pt x="514" y="1879"/>
                  </a:lnTo>
                  <a:lnTo>
                    <a:pt x="550" y="1931"/>
                  </a:lnTo>
                  <a:lnTo>
                    <a:pt x="592" y="1981"/>
                  </a:lnTo>
                  <a:lnTo>
                    <a:pt x="635" y="2028"/>
                  </a:lnTo>
                  <a:lnTo>
                    <a:pt x="681" y="2072"/>
                  </a:lnTo>
                  <a:lnTo>
                    <a:pt x="731" y="2112"/>
                  </a:lnTo>
                  <a:lnTo>
                    <a:pt x="784" y="2150"/>
                  </a:lnTo>
                  <a:lnTo>
                    <a:pt x="797" y="2163"/>
                  </a:lnTo>
                  <a:lnTo>
                    <a:pt x="808" y="2178"/>
                  </a:lnTo>
                  <a:lnTo>
                    <a:pt x="813" y="2196"/>
                  </a:lnTo>
                  <a:lnTo>
                    <a:pt x="813" y="2215"/>
                  </a:lnTo>
                  <a:lnTo>
                    <a:pt x="809" y="2234"/>
                  </a:lnTo>
                  <a:lnTo>
                    <a:pt x="742" y="2394"/>
                  </a:lnTo>
                  <a:lnTo>
                    <a:pt x="740" y="2406"/>
                  </a:lnTo>
                  <a:lnTo>
                    <a:pt x="740" y="2416"/>
                  </a:lnTo>
                  <a:lnTo>
                    <a:pt x="742" y="2427"/>
                  </a:lnTo>
                  <a:lnTo>
                    <a:pt x="749" y="2436"/>
                  </a:lnTo>
                  <a:lnTo>
                    <a:pt x="756" y="2444"/>
                  </a:lnTo>
                  <a:lnTo>
                    <a:pt x="766" y="2449"/>
                  </a:lnTo>
                  <a:lnTo>
                    <a:pt x="939" y="2522"/>
                  </a:lnTo>
                  <a:lnTo>
                    <a:pt x="952" y="2524"/>
                  </a:lnTo>
                  <a:lnTo>
                    <a:pt x="965" y="2523"/>
                  </a:lnTo>
                  <a:lnTo>
                    <a:pt x="977" y="2519"/>
                  </a:lnTo>
                  <a:lnTo>
                    <a:pt x="987" y="2510"/>
                  </a:lnTo>
                  <a:lnTo>
                    <a:pt x="993" y="2499"/>
                  </a:lnTo>
                  <a:lnTo>
                    <a:pt x="1060" y="2339"/>
                  </a:lnTo>
                  <a:lnTo>
                    <a:pt x="1069" y="2322"/>
                  </a:lnTo>
                  <a:lnTo>
                    <a:pt x="1083" y="2309"/>
                  </a:lnTo>
                  <a:lnTo>
                    <a:pt x="1100" y="2300"/>
                  </a:lnTo>
                  <a:lnTo>
                    <a:pt x="1119" y="2296"/>
                  </a:lnTo>
                  <a:lnTo>
                    <a:pt x="1138" y="2297"/>
                  </a:lnTo>
                  <a:lnTo>
                    <a:pt x="1214" y="2309"/>
                  </a:lnTo>
                  <a:lnTo>
                    <a:pt x="1291" y="2315"/>
                  </a:lnTo>
                  <a:lnTo>
                    <a:pt x="1367" y="2316"/>
                  </a:lnTo>
                  <a:lnTo>
                    <a:pt x="1444" y="2309"/>
                  </a:lnTo>
                  <a:lnTo>
                    <a:pt x="1520" y="2297"/>
                  </a:lnTo>
                  <a:lnTo>
                    <a:pt x="1539" y="2296"/>
                  </a:lnTo>
                  <a:lnTo>
                    <a:pt x="1558" y="2300"/>
                  </a:lnTo>
                  <a:lnTo>
                    <a:pt x="1574" y="2308"/>
                  </a:lnTo>
                  <a:lnTo>
                    <a:pt x="1588" y="2322"/>
                  </a:lnTo>
                  <a:lnTo>
                    <a:pt x="1598" y="2339"/>
                  </a:lnTo>
                  <a:lnTo>
                    <a:pt x="1664" y="2499"/>
                  </a:lnTo>
                  <a:lnTo>
                    <a:pt x="1669" y="2508"/>
                  </a:lnTo>
                  <a:lnTo>
                    <a:pt x="1677" y="2517"/>
                  </a:lnTo>
                  <a:lnTo>
                    <a:pt x="1686" y="2522"/>
                  </a:lnTo>
                  <a:lnTo>
                    <a:pt x="1697" y="2524"/>
                  </a:lnTo>
                  <a:lnTo>
                    <a:pt x="1708" y="2524"/>
                  </a:lnTo>
                  <a:lnTo>
                    <a:pt x="1718" y="2522"/>
                  </a:lnTo>
                  <a:lnTo>
                    <a:pt x="1892" y="2450"/>
                  </a:lnTo>
                  <a:lnTo>
                    <a:pt x="1903" y="2443"/>
                  </a:lnTo>
                  <a:lnTo>
                    <a:pt x="1912" y="2433"/>
                  </a:lnTo>
                  <a:lnTo>
                    <a:pt x="1916" y="2420"/>
                  </a:lnTo>
                  <a:lnTo>
                    <a:pt x="1917" y="2408"/>
                  </a:lnTo>
                  <a:lnTo>
                    <a:pt x="1914" y="2395"/>
                  </a:lnTo>
                  <a:lnTo>
                    <a:pt x="1849" y="2235"/>
                  </a:lnTo>
                  <a:lnTo>
                    <a:pt x="1843" y="2216"/>
                  </a:lnTo>
                  <a:lnTo>
                    <a:pt x="1844" y="2197"/>
                  </a:lnTo>
                  <a:lnTo>
                    <a:pt x="1850" y="2179"/>
                  </a:lnTo>
                  <a:lnTo>
                    <a:pt x="1860" y="2164"/>
                  </a:lnTo>
                  <a:lnTo>
                    <a:pt x="1875" y="2150"/>
                  </a:lnTo>
                  <a:lnTo>
                    <a:pt x="1927" y="2113"/>
                  </a:lnTo>
                  <a:lnTo>
                    <a:pt x="1976" y="2072"/>
                  </a:lnTo>
                  <a:lnTo>
                    <a:pt x="2024" y="2028"/>
                  </a:lnTo>
                  <a:lnTo>
                    <a:pt x="2067" y="1982"/>
                  </a:lnTo>
                  <a:lnTo>
                    <a:pt x="2107" y="1932"/>
                  </a:lnTo>
                  <a:lnTo>
                    <a:pt x="2145" y="1879"/>
                  </a:lnTo>
                  <a:lnTo>
                    <a:pt x="2158" y="1866"/>
                  </a:lnTo>
                  <a:lnTo>
                    <a:pt x="2173" y="1855"/>
                  </a:lnTo>
                  <a:lnTo>
                    <a:pt x="2191" y="1850"/>
                  </a:lnTo>
                  <a:lnTo>
                    <a:pt x="2210" y="1850"/>
                  </a:lnTo>
                  <a:lnTo>
                    <a:pt x="2229" y="1854"/>
                  </a:lnTo>
                  <a:lnTo>
                    <a:pt x="2390" y="1921"/>
                  </a:lnTo>
                  <a:lnTo>
                    <a:pt x="2400" y="1923"/>
                  </a:lnTo>
                  <a:lnTo>
                    <a:pt x="2411" y="1923"/>
                  </a:lnTo>
                  <a:lnTo>
                    <a:pt x="2421" y="1921"/>
                  </a:lnTo>
                  <a:lnTo>
                    <a:pt x="2431" y="1914"/>
                  </a:lnTo>
                  <a:lnTo>
                    <a:pt x="2438" y="1907"/>
                  </a:lnTo>
                  <a:lnTo>
                    <a:pt x="2443" y="1897"/>
                  </a:lnTo>
                  <a:lnTo>
                    <a:pt x="2516" y="1724"/>
                  </a:lnTo>
                  <a:lnTo>
                    <a:pt x="2519" y="1710"/>
                  </a:lnTo>
                  <a:lnTo>
                    <a:pt x="2517" y="1698"/>
                  </a:lnTo>
                  <a:lnTo>
                    <a:pt x="2513" y="1686"/>
                  </a:lnTo>
                  <a:lnTo>
                    <a:pt x="2505" y="1675"/>
                  </a:lnTo>
                  <a:lnTo>
                    <a:pt x="2493" y="1669"/>
                  </a:lnTo>
                  <a:lnTo>
                    <a:pt x="2334" y="1602"/>
                  </a:lnTo>
                  <a:lnTo>
                    <a:pt x="2318" y="1593"/>
                  </a:lnTo>
                  <a:lnTo>
                    <a:pt x="2304" y="1580"/>
                  </a:lnTo>
                  <a:lnTo>
                    <a:pt x="2296" y="1565"/>
                  </a:lnTo>
                  <a:lnTo>
                    <a:pt x="2290" y="1547"/>
                  </a:lnTo>
                  <a:lnTo>
                    <a:pt x="2290" y="1530"/>
                  </a:lnTo>
                  <a:lnTo>
                    <a:pt x="2296" y="1512"/>
                  </a:lnTo>
                  <a:lnTo>
                    <a:pt x="2305" y="1495"/>
                  </a:lnTo>
                  <a:lnTo>
                    <a:pt x="2318" y="1482"/>
                  </a:lnTo>
                  <a:lnTo>
                    <a:pt x="2334" y="1472"/>
                  </a:lnTo>
                  <a:lnTo>
                    <a:pt x="2351" y="1468"/>
                  </a:lnTo>
                  <a:lnTo>
                    <a:pt x="2369" y="1468"/>
                  </a:lnTo>
                  <a:lnTo>
                    <a:pt x="2386" y="1472"/>
                  </a:lnTo>
                  <a:lnTo>
                    <a:pt x="2547" y="1539"/>
                  </a:lnTo>
                  <a:lnTo>
                    <a:pt x="2573" y="1553"/>
                  </a:lnTo>
                  <a:lnTo>
                    <a:pt x="2596" y="1570"/>
                  </a:lnTo>
                  <a:lnTo>
                    <a:pt x="2615" y="1590"/>
                  </a:lnTo>
                  <a:lnTo>
                    <a:pt x="2632" y="1612"/>
                  </a:lnTo>
                  <a:lnTo>
                    <a:pt x="2645" y="1637"/>
                  </a:lnTo>
                  <a:lnTo>
                    <a:pt x="2653" y="1664"/>
                  </a:lnTo>
                  <a:lnTo>
                    <a:pt x="2657" y="1691"/>
                  </a:lnTo>
                  <a:lnTo>
                    <a:pt x="2659" y="1720"/>
                  </a:lnTo>
                  <a:lnTo>
                    <a:pt x="2654" y="1748"/>
                  </a:lnTo>
                  <a:lnTo>
                    <a:pt x="2645" y="1777"/>
                  </a:lnTo>
                  <a:lnTo>
                    <a:pt x="2572" y="1951"/>
                  </a:lnTo>
                  <a:lnTo>
                    <a:pt x="2559" y="1977"/>
                  </a:lnTo>
                  <a:lnTo>
                    <a:pt x="2543" y="2000"/>
                  </a:lnTo>
                  <a:lnTo>
                    <a:pt x="2522" y="2020"/>
                  </a:lnTo>
                  <a:lnTo>
                    <a:pt x="2499" y="2037"/>
                  </a:lnTo>
                  <a:lnTo>
                    <a:pt x="2474" y="2049"/>
                  </a:lnTo>
                  <a:lnTo>
                    <a:pt x="2447" y="2058"/>
                  </a:lnTo>
                  <a:lnTo>
                    <a:pt x="2419" y="2063"/>
                  </a:lnTo>
                  <a:lnTo>
                    <a:pt x="2391" y="2063"/>
                  </a:lnTo>
                  <a:lnTo>
                    <a:pt x="2362" y="2058"/>
                  </a:lnTo>
                  <a:lnTo>
                    <a:pt x="2335" y="2049"/>
                  </a:lnTo>
                  <a:lnTo>
                    <a:pt x="2227" y="2005"/>
                  </a:lnTo>
                  <a:lnTo>
                    <a:pt x="2187" y="2056"/>
                  </a:lnTo>
                  <a:lnTo>
                    <a:pt x="2144" y="2104"/>
                  </a:lnTo>
                  <a:lnTo>
                    <a:pt x="2099" y="2150"/>
                  </a:lnTo>
                  <a:lnTo>
                    <a:pt x="2050" y="2193"/>
                  </a:lnTo>
                  <a:lnTo>
                    <a:pt x="1999" y="2233"/>
                  </a:lnTo>
                  <a:lnTo>
                    <a:pt x="2044" y="2341"/>
                  </a:lnTo>
                  <a:lnTo>
                    <a:pt x="2053" y="2370"/>
                  </a:lnTo>
                  <a:lnTo>
                    <a:pt x="2057" y="2397"/>
                  </a:lnTo>
                  <a:lnTo>
                    <a:pt x="2057" y="2426"/>
                  </a:lnTo>
                  <a:lnTo>
                    <a:pt x="2052" y="2454"/>
                  </a:lnTo>
                  <a:lnTo>
                    <a:pt x="2044" y="2481"/>
                  </a:lnTo>
                  <a:lnTo>
                    <a:pt x="2031" y="2505"/>
                  </a:lnTo>
                  <a:lnTo>
                    <a:pt x="2015" y="2528"/>
                  </a:lnTo>
                  <a:lnTo>
                    <a:pt x="1995" y="2548"/>
                  </a:lnTo>
                  <a:lnTo>
                    <a:pt x="1972" y="2565"/>
                  </a:lnTo>
                  <a:lnTo>
                    <a:pt x="1946" y="2579"/>
                  </a:lnTo>
                  <a:lnTo>
                    <a:pt x="1772" y="2651"/>
                  </a:lnTo>
                  <a:lnTo>
                    <a:pt x="1745" y="2659"/>
                  </a:lnTo>
                  <a:lnTo>
                    <a:pt x="1717" y="2663"/>
                  </a:lnTo>
                  <a:lnTo>
                    <a:pt x="1688" y="2663"/>
                  </a:lnTo>
                  <a:lnTo>
                    <a:pt x="1661" y="2659"/>
                  </a:lnTo>
                  <a:lnTo>
                    <a:pt x="1633" y="2651"/>
                  </a:lnTo>
                  <a:lnTo>
                    <a:pt x="1607" y="2638"/>
                  </a:lnTo>
                  <a:lnTo>
                    <a:pt x="1585" y="2621"/>
                  </a:lnTo>
                  <a:lnTo>
                    <a:pt x="1565" y="2601"/>
                  </a:lnTo>
                  <a:lnTo>
                    <a:pt x="1548" y="2578"/>
                  </a:lnTo>
                  <a:lnTo>
                    <a:pt x="1534" y="2553"/>
                  </a:lnTo>
                  <a:lnTo>
                    <a:pt x="1490" y="2444"/>
                  </a:lnTo>
                  <a:lnTo>
                    <a:pt x="1410" y="2453"/>
                  </a:lnTo>
                  <a:lnTo>
                    <a:pt x="1329" y="2456"/>
                  </a:lnTo>
                  <a:lnTo>
                    <a:pt x="1249" y="2453"/>
                  </a:lnTo>
                  <a:lnTo>
                    <a:pt x="1167" y="2444"/>
                  </a:lnTo>
                  <a:lnTo>
                    <a:pt x="1123" y="2553"/>
                  </a:lnTo>
                  <a:lnTo>
                    <a:pt x="1109" y="2579"/>
                  </a:lnTo>
                  <a:lnTo>
                    <a:pt x="1093" y="2602"/>
                  </a:lnTo>
                  <a:lnTo>
                    <a:pt x="1072" y="2621"/>
                  </a:lnTo>
                  <a:lnTo>
                    <a:pt x="1050" y="2638"/>
                  </a:lnTo>
                  <a:lnTo>
                    <a:pt x="1025" y="2651"/>
                  </a:lnTo>
                  <a:lnTo>
                    <a:pt x="999" y="2659"/>
                  </a:lnTo>
                  <a:lnTo>
                    <a:pt x="971" y="2663"/>
                  </a:lnTo>
                  <a:lnTo>
                    <a:pt x="943" y="2665"/>
                  </a:lnTo>
                  <a:lnTo>
                    <a:pt x="914" y="2659"/>
                  </a:lnTo>
                  <a:lnTo>
                    <a:pt x="886" y="2651"/>
                  </a:lnTo>
                  <a:lnTo>
                    <a:pt x="712" y="2578"/>
                  </a:lnTo>
                  <a:lnTo>
                    <a:pt x="687" y="2565"/>
                  </a:lnTo>
                  <a:lnTo>
                    <a:pt x="663" y="2548"/>
                  </a:lnTo>
                  <a:lnTo>
                    <a:pt x="643" y="2528"/>
                  </a:lnTo>
                  <a:lnTo>
                    <a:pt x="626" y="2505"/>
                  </a:lnTo>
                  <a:lnTo>
                    <a:pt x="614" y="2480"/>
                  </a:lnTo>
                  <a:lnTo>
                    <a:pt x="605" y="2452"/>
                  </a:lnTo>
                  <a:lnTo>
                    <a:pt x="600" y="2425"/>
                  </a:lnTo>
                  <a:lnTo>
                    <a:pt x="600" y="2396"/>
                  </a:lnTo>
                  <a:lnTo>
                    <a:pt x="605" y="2368"/>
                  </a:lnTo>
                  <a:lnTo>
                    <a:pt x="614" y="2340"/>
                  </a:lnTo>
                  <a:lnTo>
                    <a:pt x="658" y="2232"/>
                  </a:lnTo>
                  <a:lnTo>
                    <a:pt x="607" y="2192"/>
                  </a:lnTo>
                  <a:lnTo>
                    <a:pt x="559" y="2149"/>
                  </a:lnTo>
                  <a:lnTo>
                    <a:pt x="514" y="2103"/>
                  </a:lnTo>
                  <a:lnTo>
                    <a:pt x="470" y="2055"/>
                  </a:lnTo>
                  <a:lnTo>
                    <a:pt x="430" y="2004"/>
                  </a:lnTo>
                  <a:lnTo>
                    <a:pt x="323" y="2048"/>
                  </a:lnTo>
                  <a:lnTo>
                    <a:pt x="295" y="2058"/>
                  </a:lnTo>
                  <a:lnTo>
                    <a:pt x="268" y="2062"/>
                  </a:lnTo>
                  <a:lnTo>
                    <a:pt x="239" y="2062"/>
                  </a:lnTo>
                  <a:lnTo>
                    <a:pt x="211" y="2058"/>
                  </a:lnTo>
                  <a:lnTo>
                    <a:pt x="183" y="2048"/>
                  </a:lnTo>
                  <a:lnTo>
                    <a:pt x="158" y="2036"/>
                  </a:lnTo>
                  <a:lnTo>
                    <a:pt x="135" y="2019"/>
                  </a:lnTo>
                  <a:lnTo>
                    <a:pt x="115" y="1999"/>
                  </a:lnTo>
                  <a:lnTo>
                    <a:pt x="98" y="1976"/>
                  </a:lnTo>
                  <a:lnTo>
                    <a:pt x="85" y="1950"/>
                  </a:lnTo>
                  <a:lnTo>
                    <a:pt x="14" y="1776"/>
                  </a:lnTo>
                  <a:lnTo>
                    <a:pt x="5" y="1748"/>
                  </a:lnTo>
                  <a:lnTo>
                    <a:pt x="1" y="1721"/>
                  </a:lnTo>
                  <a:lnTo>
                    <a:pt x="1" y="1692"/>
                  </a:lnTo>
                  <a:lnTo>
                    <a:pt x="5" y="1665"/>
                  </a:lnTo>
                  <a:lnTo>
                    <a:pt x="14" y="1637"/>
                  </a:lnTo>
                  <a:lnTo>
                    <a:pt x="26" y="1611"/>
                  </a:lnTo>
                  <a:lnTo>
                    <a:pt x="43" y="1589"/>
                  </a:lnTo>
                  <a:lnTo>
                    <a:pt x="63" y="1569"/>
                  </a:lnTo>
                  <a:lnTo>
                    <a:pt x="86" y="1552"/>
                  </a:lnTo>
                  <a:lnTo>
                    <a:pt x="112" y="1538"/>
                  </a:lnTo>
                  <a:lnTo>
                    <a:pt x="220" y="1494"/>
                  </a:lnTo>
                  <a:lnTo>
                    <a:pt x="211" y="1413"/>
                  </a:lnTo>
                  <a:lnTo>
                    <a:pt x="208" y="1332"/>
                  </a:lnTo>
                  <a:lnTo>
                    <a:pt x="211" y="1252"/>
                  </a:lnTo>
                  <a:lnTo>
                    <a:pt x="220" y="1170"/>
                  </a:lnTo>
                  <a:lnTo>
                    <a:pt x="112" y="1126"/>
                  </a:lnTo>
                  <a:lnTo>
                    <a:pt x="85" y="1112"/>
                  </a:lnTo>
                  <a:lnTo>
                    <a:pt x="62" y="1095"/>
                  </a:lnTo>
                  <a:lnTo>
                    <a:pt x="43" y="1075"/>
                  </a:lnTo>
                  <a:lnTo>
                    <a:pt x="26" y="1052"/>
                  </a:lnTo>
                  <a:lnTo>
                    <a:pt x="14" y="1028"/>
                  </a:lnTo>
                  <a:lnTo>
                    <a:pt x="5" y="1001"/>
                  </a:lnTo>
                  <a:lnTo>
                    <a:pt x="1" y="973"/>
                  </a:lnTo>
                  <a:lnTo>
                    <a:pt x="0" y="945"/>
                  </a:lnTo>
                  <a:lnTo>
                    <a:pt x="5" y="917"/>
                  </a:lnTo>
                  <a:lnTo>
                    <a:pt x="14" y="888"/>
                  </a:lnTo>
                  <a:lnTo>
                    <a:pt x="86" y="714"/>
                  </a:lnTo>
                  <a:lnTo>
                    <a:pt x="100" y="687"/>
                  </a:lnTo>
                  <a:lnTo>
                    <a:pt x="117" y="664"/>
                  </a:lnTo>
                  <a:lnTo>
                    <a:pt x="137" y="645"/>
                  </a:lnTo>
                  <a:lnTo>
                    <a:pt x="160" y="628"/>
                  </a:lnTo>
                  <a:lnTo>
                    <a:pt x="185" y="615"/>
                  </a:lnTo>
                  <a:lnTo>
                    <a:pt x="212" y="607"/>
                  </a:lnTo>
                  <a:lnTo>
                    <a:pt x="239" y="603"/>
                  </a:lnTo>
                  <a:lnTo>
                    <a:pt x="268" y="602"/>
                  </a:lnTo>
                  <a:lnTo>
                    <a:pt x="296" y="606"/>
                  </a:lnTo>
                  <a:lnTo>
                    <a:pt x="324" y="615"/>
                  </a:lnTo>
                  <a:lnTo>
                    <a:pt x="431" y="660"/>
                  </a:lnTo>
                  <a:lnTo>
                    <a:pt x="472" y="609"/>
                  </a:lnTo>
                  <a:lnTo>
                    <a:pt x="515" y="560"/>
                  </a:lnTo>
                  <a:lnTo>
                    <a:pt x="561" y="515"/>
                  </a:lnTo>
                  <a:lnTo>
                    <a:pt x="608" y="472"/>
                  </a:lnTo>
                  <a:lnTo>
                    <a:pt x="660" y="432"/>
                  </a:lnTo>
                  <a:lnTo>
                    <a:pt x="615" y="324"/>
                  </a:lnTo>
                  <a:lnTo>
                    <a:pt x="606" y="296"/>
                  </a:lnTo>
                  <a:lnTo>
                    <a:pt x="602" y="268"/>
                  </a:lnTo>
                  <a:lnTo>
                    <a:pt x="602" y="240"/>
                  </a:lnTo>
                  <a:lnTo>
                    <a:pt x="606" y="212"/>
                  </a:lnTo>
                  <a:lnTo>
                    <a:pt x="615" y="184"/>
                  </a:lnTo>
                  <a:lnTo>
                    <a:pt x="629" y="159"/>
                  </a:lnTo>
                  <a:lnTo>
                    <a:pt x="645" y="136"/>
                  </a:lnTo>
                  <a:lnTo>
                    <a:pt x="665" y="116"/>
                  </a:lnTo>
                  <a:lnTo>
                    <a:pt x="689" y="99"/>
                  </a:lnTo>
                  <a:lnTo>
                    <a:pt x="714" y="86"/>
                  </a:lnTo>
                  <a:lnTo>
                    <a:pt x="887" y="14"/>
                  </a:lnTo>
                  <a:lnTo>
                    <a:pt x="910" y="7"/>
                  </a:lnTo>
                  <a:lnTo>
                    <a:pt x="933" y="1"/>
                  </a:lnTo>
                  <a:lnTo>
                    <a:pt x="9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0" name="Freeform 251"/>
            <p:cNvSpPr/>
            <p:nvPr/>
          </p:nvSpPr>
          <p:spPr bwMode="auto">
            <a:xfrm>
              <a:off x="3532188" y="3709988"/>
              <a:ext cx="180975" cy="180975"/>
            </a:xfrm>
            <a:custGeom>
              <a:avLst/>
              <a:gdLst>
                <a:gd name="T0" fmla="*/ 568 w 1141"/>
                <a:gd name="T1" fmla="*/ 0 h 1143"/>
                <a:gd name="T2" fmla="*/ 602 w 1141"/>
                <a:gd name="T3" fmla="*/ 10 h 1143"/>
                <a:gd name="T4" fmla="*/ 628 w 1141"/>
                <a:gd name="T5" fmla="*/ 34 h 1143"/>
                <a:gd name="T6" fmla="*/ 637 w 1141"/>
                <a:gd name="T7" fmla="*/ 70 h 1143"/>
                <a:gd name="T8" fmla="*/ 629 w 1141"/>
                <a:gd name="T9" fmla="*/ 105 h 1143"/>
                <a:gd name="T10" fmla="*/ 603 w 1141"/>
                <a:gd name="T11" fmla="*/ 131 h 1143"/>
                <a:gd name="T12" fmla="*/ 569 w 1141"/>
                <a:gd name="T13" fmla="*/ 141 h 1143"/>
                <a:gd name="T14" fmla="*/ 470 w 1141"/>
                <a:gd name="T15" fmla="*/ 152 h 1143"/>
                <a:gd name="T16" fmla="*/ 380 w 1141"/>
                <a:gd name="T17" fmla="*/ 186 h 1143"/>
                <a:gd name="T18" fmla="*/ 300 w 1141"/>
                <a:gd name="T19" fmla="*/ 238 h 1143"/>
                <a:gd name="T20" fmla="*/ 233 w 1141"/>
                <a:gd name="T21" fmla="*/ 305 h 1143"/>
                <a:gd name="T22" fmla="*/ 184 w 1141"/>
                <a:gd name="T23" fmla="*/ 385 h 1143"/>
                <a:gd name="T24" fmla="*/ 152 w 1141"/>
                <a:gd name="T25" fmla="*/ 476 h 1143"/>
                <a:gd name="T26" fmla="*/ 141 w 1141"/>
                <a:gd name="T27" fmla="*/ 575 h 1143"/>
                <a:gd name="T28" fmla="*/ 154 w 1141"/>
                <a:gd name="T29" fmla="*/ 681 h 1143"/>
                <a:gd name="T30" fmla="*/ 192 w 1141"/>
                <a:gd name="T31" fmla="*/ 776 h 1143"/>
                <a:gd name="T32" fmla="*/ 250 w 1141"/>
                <a:gd name="T33" fmla="*/ 859 h 1143"/>
                <a:gd name="T34" fmla="*/ 326 w 1141"/>
                <a:gd name="T35" fmla="*/ 926 h 1143"/>
                <a:gd name="T36" fmla="*/ 417 w 1141"/>
                <a:gd name="T37" fmla="*/ 975 h 1143"/>
                <a:gd name="T38" fmla="*/ 517 w 1141"/>
                <a:gd name="T39" fmla="*/ 1000 h 1143"/>
                <a:gd name="T40" fmla="*/ 574 w 1141"/>
                <a:gd name="T41" fmla="*/ 1003 h 1143"/>
                <a:gd name="T42" fmla="*/ 670 w 1141"/>
                <a:gd name="T43" fmla="*/ 992 h 1143"/>
                <a:gd name="T44" fmla="*/ 760 w 1141"/>
                <a:gd name="T45" fmla="*/ 960 h 1143"/>
                <a:gd name="T46" fmla="*/ 841 w 1141"/>
                <a:gd name="T47" fmla="*/ 908 h 1143"/>
                <a:gd name="T48" fmla="*/ 909 w 1141"/>
                <a:gd name="T49" fmla="*/ 837 h 1143"/>
                <a:gd name="T50" fmla="*/ 960 w 1141"/>
                <a:gd name="T51" fmla="*/ 756 h 1143"/>
                <a:gd name="T52" fmla="*/ 990 w 1141"/>
                <a:gd name="T53" fmla="*/ 665 h 1143"/>
                <a:gd name="T54" fmla="*/ 1001 w 1141"/>
                <a:gd name="T55" fmla="*/ 569 h 1143"/>
                <a:gd name="T56" fmla="*/ 1011 w 1141"/>
                <a:gd name="T57" fmla="*/ 533 h 1143"/>
                <a:gd name="T58" fmla="*/ 1035 w 1141"/>
                <a:gd name="T59" fmla="*/ 507 h 1143"/>
                <a:gd name="T60" fmla="*/ 1071 w 1141"/>
                <a:gd name="T61" fmla="*/ 498 h 1143"/>
                <a:gd name="T62" fmla="*/ 1090 w 1141"/>
                <a:gd name="T63" fmla="*/ 500 h 1143"/>
                <a:gd name="T64" fmla="*/ 1120 w 1141"/>
                <a:gd name="T65" fmla="*/ 518 h 1143"/>
                <a:gd name="T66" fmla="*/ 1139 w 1141"/>
                <a:gd name="T67" fmla="*/ 549 h 1143"/>
                <a:gd name="T68" fmla="*/ 1139 w 1141"/>
                <a:gd name="T69" fmla="*/ 624 h 1143"/>
                <a:gd name="T70" fmla="*/ 1118 w 1141"/>
                <a:gd name="T71" fmla="*/ 734 h 1143"/>
                <a:gd name="T72" fmla="*/ 1076 w 1141"/>
                <a:gd name="T73" fmla="*/ 837 h 1143"/>
                <a:gd name="T74" fmla="*/ 1015 w 1141"/>
                <a:gd name="T75" fmla="*/ 930 h 1143"/>
                <a:gd name="T76" fmla="*/ 936 w 1141"/>
                <a:gd name="T77" fmla="*/ 1011 h 1143"/>
                <a:gd name="T78" fmla="*/ 843 w 1141"/>
                <a:gd name="T79" fmla="*/ 1074 h 1143"/>
                <a:gd name="T80" fmla="*/ 741 w 1141"/>
                <a:gd name="T81" fmla="*/ 1117 h 1143"/>
                <a:gd name="T82" fmla="*/ 631 w 1141"/>
                <a:gd name="T83" fmla="*/ 1139 h 1143"/>
                <a:gd name="T84" fmla="*/ 571 w 1141"/>
                <a:gd name="T85" fmla="*/ 1143 h 1143"/>
                <a:gd name="T86" fmla="*/ 448 w 1141"/>
                <a:gd name="T87" fmla="*/ 1130 h 1143"/>
                <a:gd name="T88" fmla="*/ 337 w 1141"/>
                <a:gd name="T89" fmla="*/ 1093 h 1143"/>
                <a:gd name="T90" fmla="*/ 235 w 1141"/>
                <a:gd name="T91" fmla="*/ 1034 h 1143"/>
                <a:gd name="T92" fmla="*/ 149 w 1141"/>
                <a:gd name="T93" fmla="*/ 956 h 1143"/>
                <a:gd name="T94" fmla="*/ 79 w 1141"/>
                <a:gd name="T95" fmla="*/ 863 h 1143"/>
                <a:gd name="T96" fmla="*/ 30 w 1141"/>
                <a:gd name="T97" fmla="*/ 755 h 1143"/>
                <a:gd name="T98" fmla="*/ 3 w 1141"/>
                <a:gd name="T99" fmla="*/ 637 h 1143"/>
                <a:gd name="T100" fmla="*/ 2 w 1141"/>
                <a:gd name="T101" fmla="*/ 517 h 1143"/>
                <a:gd name="T102" fmla="*/ 25 w 1141"/>
                <a:gd name="T103" fmla="*/ 406 h 1143"/>
                <a:gd name="T104" fmla="*/ 67 w 1141"/>
                <a:gd name="T105" fmla="*/ 302 h 1143"/>
                <a:gd name="T106" fmla="*/ 128 w 1141"/>
                <a:gd name="T107" fmla="*/ 212 h 1143"/>
                <a:gd name="T108" fmla="*/ 205 w 1141"/>
                <a:gd name="T109" fmla="*/ 133 h 1143"/>
                <a:gd name="T110" fmla="*/ 296 w 1141"/>
                <a:gd name="T111" fmla="*/ 71 h 1143"/>
                <a:gd name="T112" fmla="*/ 397 w 1141"/>
                <a:gd name="T113" fmla="*/ 27 h 1143"/>
                <a:gd name="T114" fmla="*/ 509 w 1141"/>
                <a:gd name="T115" fmla="*/ 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41" h="1143">
                  <a:moveTo>
                    <a:pt x="567" y="0"/>
                  </a:moveTo>
                  <a:lnTo>
                    <a:pt x="568" y="0"/>
                  </a:lnTo>
                  <a:lnTo>
                    <a:pt x="586" y="2"/>
                  </a:lnTo>
                  <a:lnTo>
                    <a:pt x="602" y="10"/>
                  </a:lnTo>
                  <a:lnTo>
                    <a:pt x="617" y="20"/>
                  </a:lnTo>
                  <a:lnTo>
                    <a:pt x="628" y="34"/>
                  </a:lnTo>
                  <a:lnTo>
                    <a:pt x="635" y="51"/>
                  </a:lnTo>
                  <a:lnTo>
                    <a:pt x="637" y="70"/>
                  </a:lnTo>
                  <a:lnTo>
                    <a:pt x="635" y="88"/>
                  </a:lnTo>
                  <a:lnTo>
                    <a:pt x="629" y="105"/>
                  </a:lnTo>
                  <a:lnTo>
                    <a:pt x="618" y="120"/>
                  </a:lnTo>
                  <a:lnTo>
                    <a:pt x="603" y="131"/>
                  </a:lnTo>
                  <a:lnTo>
                    <a:pt x="587" y="138"/>
                  </a:lnTo>
                  <a:lnTo>
                    <a:pt x="569" y="141"/>
                  </a:lnTo>
                  <a:lnTo>
                    <a:pt x="518" y="144"/>
                  </a:lnTo>
                  <a:lnTo>
                    <a:pt x="470" y="152"/>
                  </a:lnTo>
                  <a:lnTo>
                    <a:pt x="423" y="167"/>
                  </a:lnTo>
                  <a:lnTo>
                    <a:pt x="380" y="186"/>
                  </a:lnTo>
                  <a:lnTo>
                    <a:pt x="338" y="209"/>
                  </a:lnTo>
                  <a:lnTo>
                    <a:pt x="300" y="238"/>
                  </a:lnTo>
                  <a:lnTo>
                    <a:pt x="265" y="270"/>
                  </a:lnTo>
                  <a:lnTo>
                    <a:pt x="233" y="305"/>
                  </a:lnTo>
                  <a:lnTo>
                    <a:pt x="207" y="344"/>
                  </a:lnTo>
                  <a:lnTo>
                    <a:pt x="184" y="385"/>
                  </a:lnTo>
                  <a:lnTo>
                    <a:pt x="165" y="429"/>
                  </a:lnTo>
                  <a:lnTo>
                    <a:pt x="152" y="476"/>
                  </a:lnTo>
                  <a:lnTo>
                    <a:pt x="144" y="524"/>
                  </a:lnTo>
                  <a:lnTo>
                    <a:pt x="141" y="575"/>
                  </a:lnTo>
                  <a:lnTo>
                    <a:pt x="145" y="629"/>
                  </a:lnTo>
                  <a:lnTo>
                    <a:pt x="154" y="681"/>
                  </a:lnTo>
                  <a:lnTo>
                    <a:pt x="171" y="729"/>
                  </a:lnTo>
                  <a:lnTo>
                    <a:pt x="192" y="776"/>
                  </a:lnTo>
                  <a:lnTo>
                    <a:pt x="220" y="819"/>
                  </a:lnTo>
                  <a:lnTo>
                    <a:pt x="250" y="859"/>
                  </a:lnTo>
                  <a:lnTo>
                    <a:pt x="286" y="895"/>
                  </a:lnTo>
                  <a:lnTo>
                    <a:pt x="326" y="926"/>
                  </a:lnTo>
                  <a:lnTo>
                    <a:pt x="369" y="952"/>
                  </a:lnTo>
                  <a:lnTo>
                    <a:pt x="417" y="975"/>
                  </a:lnTo>
                  <a:lnTo>
                    <a:pt x="465" y="990"/>
                  </a:lnTo>
                  <a:lnTo>
                    <a:pt x="517" y="1000"/>
                  </a:lnTo>
                  <a:lnTo>
                    <a:pt x="571" y="1003"/>
                  </a:lnTo>
                  <a:lnTo>
                    <a:pt x="574" y="1003"/>
                  </a:lnTo>
                  <a:lnTo>
                    <a:pt x="622" y="1000"/>
                  </a:lnTo>
                  <a:lnTo>
                    <a:pt x="670" y="992"/>
                  </a:lnTo>
                  <a:lnTo>
                    <a:pt x="716" y="978"/>
                  </a:lnTo>
                  <a:lnTo>
                    <a:pt x="760" y="960"/>
                  </a:lnTo>
                  <a:lnTo>
                    <a:pt x="802" y="936"/>
                  </a:lnTo>
                  <a:lnTo>
                    <a:pt x="841" y="908"/>
                  </a:lnTo>
                  <a:lnTo>
                    <a:pt x="877" y="874"/>
                  </a:lnTo>
                  <a:lnTo>
                    <a:pt x="909" y="837"/>
                  </a:lnTo>
                  <a:lnTo>
                    <a:pt x="937" y="798"/>
                  </a:lnTo>
                  <a:lnTo>
                    <a:pt x="960" y="756"/>
                  </a:lnTo>
                  <a:lnTo>
                    <a:pt x="978" y="711"/>
                  </a:lnTo>
                  <a:lnTo>
                    <a:pt x="990" y="665"/>
                  </a:lnTo>
                  <a:lnTo>
                    <a:pt x="999" y="617"/>
                  </a:lnTo>
                  <a:lnTo>
                    <a:pt x="1001" y="569"/>
                  </a:lnTo>
                  <a:lnTo>
                    <a:pt x="1003" y="550"/>
                  </a:lnTo>
                  <a:lnTo>
                    <a:pt x="1011" y="533"/>
                  </a:lnTo>
                  <a:lnTo>
                    <a:pt x="1021" y="518"/>
                  </a:lnTo>
                  <a:lnTo>
                    <a:pt x="1035" y="507"/>
                  </a:lnTo>
                  <a:lnTo>
                    <a:pt x="1052" y="500"/>
                  </a:lnTo>
                  <a:lnTo>
                    <a:pt x="1071" y="498"/>
                  </a:lnTo>
                  <a:lnTo>
                    <a:pt x="1071" y="498"/>
                  </a:lnTo>
                  <a:lnTo>
                    <a:pt x="1090" y="500"/>
                  </a:lnTo>
                  <a:lnTo>
                    <a:pt x="1106" y="507"/>
                  </a:lnTo>
                  <a:lnTo>
                    <a:pt x="1120" y="518"/>
                  </a:lnTo>
                  <a:lnTo>
                    <a:pt x="1132" y="532"/>
                  </a:lnTo>
                  <a:lnTo>
                    <a:pt x="1139" y="549"/>
                  </a:lnTo>
                  <a:lnTo>
                    <a:pt x="1141" y="567"/>
                  </a:lnTo>
                  <a:lnTo>
                    <a:pt x="1139" y="624"/>
                  </a:lnTo>
                  <a:lnTo>
                    <a:pt x="1131" y="680"/>
                  </a:lnTo>
                  <a:lnTo>
                    <a:pt x="1118" y="734"/>
                  </a:lnTo>
                  <a:lnTo>
                    <a:pt x="1099" y="786"/>
                  </a:lnTo>
                  <a:lnTo>
                    <a:pt x="1076" y="837"/>
                  </a:lnTo>
                  <a:lnTo>
                    <a:pt x="1047" y="885"/>
                  </a:lnTo>
                  <a:lnTo>
                    <a:pt x="1015" y="930"/>
                  </a:lnTo>
                  <a:lnTo>
                    <a:pt x="977" y="972"/>
                  </a:lnTo>
                  <a:lnTo>
                    <a:pt x="936" y="1011"/>
                  </a:lnTo>
                  <a:lnTo>
                    <a:pt x="890" y="1044"/>
                  </a:lnTo>
                  <a:lnTo>
                    <a:pt x="843" y="1074"/>
                  </a:lnTo>
                  <a:lnTo>
                    <a:pt x="792" y="1098"/>
                  </a:lnTo>
                  <a:lnTo>
                    <a:pt x="741" y="1117"/>
                  </a:lnTo>
                  <a:lnTo>
                    <a:pt x="687" y="1131"/>
                  </a:lnTo>
                  <a:lnTo>
                    <a:pt x="631" y="1139"/>
                  </a:lnTo>
                  <a:lnTo>
                    <a:pt x="575" y="1143"/>
                  </a:lnTo>
                  <a:lnTo>
                    <a:pt x="571" y="1143"/>
                  </a:lnTo>
                  <a:lnTo>
                    <a:pt x="509" y="1139"/>
                  </a:lnTo>
                  <a:lnTo>
                    <a:pt x="448" y="1130"/>
                  </a:lnTo>
                  <a:lnTo>
                    <a:pt x="392" y="1114"/>
                  </a:lnTo>
                  <a:lnTo>
                    <a:pt x="337" y="1093"/>
                  </a:lnTo>
                  <a:lnTo>
                    <a:pt x="284" y="1065"/>
                  </a:lnTo>
                  <a:lnTo>
                    <a:pt x="235" y="1034"/>
                  </a:lnTo>
                  <a:lnTo>
                    <a:pt x="190" y="997"/>
                  </a:lnTo>
                  <a:lnTo>
                    <a:pt x="149" y="956"/>
                  </a:lnTo>
                  <a:lnTo>
                    <a:pt x="112" y="911"/>
                  </a:lnTo>
                  <a:lnTo>
                    <a:pt x="79" y="863"/>
                  </a:lnTo>
                  <a:lnTo>
                    <a:pt x="52" y="810"/>
                  </a:lnTo>
                  <a:lnTo>
                    <a:pt x="30" y="755"/>
                  </a:lnTo>
                  <a:lnTo>
                    <a:pt x="14" y="698"/>
                  </a:lnTo>
                  <a:lnTo>
                    <a:pt x="3" y="637"/>
                  </a:lnTo>
                  <a:lnTo>
                    <a:pt x="0" y="575"/>
                  </a:lnTo>
                  <a:lnTo>
                    <a:pt x="2" y="517"/>
                  </a:lnTo>
                  <a:lnTo>
                    <a:pt x="11" y="461"/>
                  </a:lnTo>
                  <a:lnTo>
                    <a:pt x="25" y="406"/>
                  </a:lnTo>
                  <a:lnTo>
                    <a:pt x="44" y="353"/>
                  </a:lnTo>
                  <a:lnTo>
                    <a:pt x="67" y="302"/>
                  </a:lnTo>
                  <a:lnTo>
                    <a:pt x="95" y="256"/>
                  </a:lnTo>
                  <a:lnTo>
                    <a:pt x="128" y="212"/>
                  </a:lnTo>
                  <a:lnTo>
                    <a:pt x="165" y="170"/>
                  </a:lnTo>
                  <a:lnTo>
                    <a:pt x="205" y="133"/>
                  </a:lnTo>
                  <a:lnTo>
                    <a:pt x="248" y="100"/>
                  </a:lnTo>
                  <a:lnTo>
                    <a:pt x="296" y="71"/>
                  </a:lnTo>
                  <a:lnTo>
                    <a:pt x="345" y="47"/>
                  </a:lnTo>
                  <a:lnTo>
                    <a:pt x="397" y="27"/>
                  </a:lnTo>
                  <a:lnTo>
                    <a:pt x="452" y="12"/>
                  </a:lnTo>
                  <a:lnTo>
                    <a:pt x="509" y="3"/>
                  </a:lnTo>
                  <a:lnTo>
                    <a:pt x="5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1" name="Freeform 252"/>
            <p:cNvSpPr>
              <a:spLocks noEditPoints="1"/>
            </p:cNvSpPr>
            <p:nvPr/>
          </p:nvSpPr>
          <p:spPr bwMode="auto">
            <a:xfrm>
              <a:off x="3636963" y="3463925"/>
              <a:ext cx="325438" cy="327025"/>
            </a:xfrm>
            <a:custGeom>
              <a:avLst/>
              <a:gdLst>
                <a:gd name="T0" fmla="*/ 946 w 2054"/>
                <a:gd name="T1" fmla="*/ 277 h 2059"/>
                <a:gd name="T2" fmla="*/ 785 w 2054"/>
                <a:gd name="T3" fmla="*/ 375 h 2059"/>
                <a:gd name="T4" fmla="*/ 568 w 2054"/>
                <a:gd name="T5" fmla="*/ 453 h 2059"/>
                <a:gd name="T6" fmla="*/ 451 w 2054"/>
                <a:gd name="T7" fmla="*/ 350 h 2059"/>
                <a:gd name="T8" fmla="*/ 349 w 2054"/>
                <a:gd name="T9" fmla="*/ 461 h 2059"/>
                <a:gd name="T10" fmla="*/ 449 w 2054"/>
                <a:gd name="T11" fmla="*/ 642 h 2059"/>
                <a:gd name="T12" fmla="*/ 327 w 2054"/>
                <a:gd name="T13" fmla="*/ 926 h 2059"/>
                <a:gd name="T14" fmla="*/ 142 w 2054"/>
                <a:gd name="T15" fmla="*/ 952 h 2059"/>
                <a:gd name="T16" fmla="*/ 147 w 2054"/>
                <a:gd name="T17" fmla="*/ 1108 h 2059"/>
                <a:gd name="T18" fmla="*/ 345 w 2054"/>
                <a:gd name="T19" fmla="*/ 1165 h 2059"/>
                <a:gd name="T20" fmla="*/ 460 w 2054"/>
                <a:gd name="T21" fmla="*/ 1451 h 2059"/>
                <a:gd name="T22" fmla="*/ 347 w 2054"/>
                <a:gd name="T23" fmla="*/ 1600 h 2059"/>
                <a:gd name="T24" fmla="*/ 455 w 2054"/>
                <a:gd name="T25" fmla="*/ 1708 h 2059"/>
                <a:gd name="T26" fmla="*/ 604 w 2054"/>
                <a:gd name="T27" fmla="*/ 1595 h 2059"/>
                <a:gd name="T28" fmla="*/ 889 w 2054"/>
                <a:gd name="T29" fmla="*/ 1711 h 2059"/>
                <a:gd name="T30" fmla="*/ 947 w 2054"/>
                <a:gd name="T31" fmla="*/ 1909 h 2059"/>
                <a:gd name="T32" fmla="*/ 1101 w 2054"/>
                <a:gd name="T33" fmla="*/ 1914 h 2059"/>
                <a:gd name="T34" fmla="*/ 1129 w 2054"/>
                <a:gd name="T35" fmla="*/ 1728 h 2059"/>
                <a:gd name="T36" fmla="*/ 1411 w 2054"/>
                <a:gd name="T37" fmla="*/ 1607 h 2059"/>
                <a:gd name="T38" fmla="*/ 1592 w 2054"/>
                <a:gd name="T39" fmla="*/ 1708 h 2059"/>
                <a:gd name="T40" fmla="*/ 1702 w 2054"/>
                <a:gd name="T41" fmla="*/ 1607 h 2059"/>
                <a:gd name="T42" fmla="*/ 1594 w 2054"/>
                <a:gd name="T43" fmla="*/ 1471 h 2059"/>
                <a:gd name="T44" fmla="*/ 1694 w 2054"/>
                <a:gd name="T45" fmla="*/ 1220 h 2059"/>
                <a:gd name="T46" fmla="*/ 1902 w 2054"/>
                <a:gd name="T47" fmla="*/ 1110 h 2059"/>
                <a:gd name="T48" fmla="*/ 1912 w 2054"/>
                <a:gd name="T49" fmla="*/ 958 h 2059"/>
                <a:gd name="T50" fmla="*/ 1739 w 2054"/>
                <a:gd name="T51" fmla="*/ 939 h 2059"/>
                <a:gd name="T52" fmla="*/ 1633 w 2054"/>
                <a:gd name="T53" fmla="*/ 689 h 2059"/>
                <a:gd name="T54" fmla="*/ 1700 w 2054"/>
                <a:gd name="T55" fmla="*/ 465 h 2059"/>
                <a:gd name="T56" fmla="*/ 1601 w 2054"/>
                <a:gd name="T57" fmla="*/ 351 h 2059"/>
                <a:gd name="T58" fmla="*/ 1485 w 2054"/>
                <a:gd name="T59" fmla="*/ 454 h 2059"/>
                <a:gd name="T60" fmla="*/ 1267 w 2054"/>
                <a:gd name="T61" fmla="*/ 376 h 2059"/>
                <a:gd name="T62" fmla="*/ 1106 w 2054"/>
                <a:gd name="T63" fmla="*/ 278 h 2059"/>
                <a:gd name="T64" fmla="*/ 958 w 2054"/>
                <a:gd name="T65" fmla="*/ 141 h 2059"/>
                <a:gd name="T66" fmla="*/ 1220 w 2054"/>
                <a:gd name="T67" fmla="*/ 68 h 2059"/>
                <a:gd name="T68" fmla="*/ 1394 w 2054"/>
                <a:gd name="T69" fmla="*/ 278 h 2059"/>
                <a:gd name="T70" fmla="*/ 1597 w 2054"/>
                <a:gd name="T71" fmla="*/ 209 h 2059"/>
                <a:gd name="T72" fmla="*/ 1831 w 2054"/>
                <a:gd name="T73" fmla="*/ 394 h 2059"/>
                <a:gd name="T74" fmla="*/ 1800 w 2054"/>
                <a:gd name="T75" fmla="*/ 565 h 2059"/>
                <a:gd name="T76" fmla="*/ 1932 w 2054"/>
                <a:gd name="T77" fmla="*/ 812 h 2059"/>
                <a:gd name="T78" fmla="*/ 2054 w 2054"/>
                <a:gd name="T79" fmla="*/ 961 h 2059"/>
                <a:gd name="T80" fmla="*/ 1961 w 2054"/>
                <a:gd name="T81" fmla="*/ 1238 h 2059"/>
                <a:gd name="T82" fmla="*/ 1751 w 2054"/>
                <a:gd name="T83" fmla="*/ 1445 h 2059"/>
                <a:gd name="T84" fmla="*/ 1839 w 2054"/>
                <a:gd name="T85" fmla="*/ 1640 h 2059"/>
                <a:gd name="T86" fmla="*/ 1644 w 2054"/>
                <a:gd name="T87" fmla="*/ 1842 h 2059"/>
                <a:gd name="T88" fmla="*/ 1441 w 2054"/>
                <a:gd name="T89" fmla="*/ 1756 h 2059"/>
                <a:gd name="T90" fmla="*/ 1235 w 2054"/>
                <a:gd name="T91" fmla="*/ 1966 h 2059"/>
                <a:gd name="T92" fmla="*/ 958 w 2054"/>
                <a:gd name="T93" fmla="*/ 2059 h 2059"/>
                <a:gd name="T94" fmla="*/ 810 w 2054"/>
                <a:gd name="T95" fmla="*/ 1937 h 2059"/>
                <a:gd name="T96" fmla="*/ 563 w 2054"/>
                <a:gd name="T97" fmla="*/ 1805 h 2059"/>
                <a:gd name="T98" fmla="*/ 398 w 2054"/>
                <a:gd name="T99" fmla="*/ 1838 h 2059"/>
                <a:gd name="T100" fmla="*/ 210 w 2054"/>
                <a:gd name="T101" fmla="*/ 1626 h 2059"/>
                <a:gd name="T102" fmla="*/ 278 w 2054"/>
                <a:gd name="T103" fmla="*/ 1398 h 2059"/>
                <a:gd name="T104" fmla="*/ 67 w 2054"/>
                <a:gd name="T105" fmla="*/ 1224 h 2059"/>
                <a:gd name="T106" fmla="*/ 2 w 2054"/>
                <a:gd name="T107" fmla="*/ 930 h 2059"/>
                <a:gd name="T108" fmla="*/ 151 w 2054"/>
                <a:gd name="T109" fmla="*/ 809 h 2059"/>
                <a:gd name="T110" fmla="*/ 237 w 2054"/>
                <a:gd name="T111" fmla="*/ 547 h 2059"/>
                <a:gd name="T112" fmla="*/ 233 w 2054"/>
                <a:gd name="T113" fmla="*/ 373 h 2059"/>
                <a:gd name="T114" fmla="*/ 456 w 2054"/>
                <a:gd name="T115" fmla="*/ 209 h 2059"/>
                <a:gd name="T116" fmla="*/ 707 w 2054"/>
                <a:gd name="T117" fmla="*/ 257 h 2059"/>
                <a:gd name="T118" fmla="*/ 851 w 2054"/>
                <a:gd name="T119" fmla="*/ 45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54" h="2059">
                  <a:moveTo>
                    <a:pt x="958" y="141"/>
                  </a:moveTo>
                  <a:lnTo>
                    <a:pt x="954" y="142"/>
                  </a:lnTo>
                  <a:lnTo>
                    <a:pt x="951" y="143"/>
                  </a:lnTo>
                  <a:lnTo>
                    <a:pt x="948" y="146"/>
                  </a:lnTo>
                  <a:lnTo>
                    <a:pt x="947" y="149"/>
                  </a:lnTo>
                  <a:lnTo>
                    <a:pt x="946" y="152"/>
                  </a:lnTo>
                  <a:lnTo>
                    <a:pt x="946" y="277"/>
                  </a:lnTo>
                  <a:lnTo>
                    <a:pt x="943" y="296"/>
                  </a:lnTo>
                  <a:lnTo>
                    <a:pt x="936" y="313"/>
                  </a:lnTo>
                  <a:lnTo>
                    <a:pt x="924" y="328"/>
                  </a:lnTo>
                  <a:lnTo>
                    <a:pt x="908" y="339"/>
                  </a:lnTo>
                  <a:lnTo>
                    <a:pt x="889" y="346"/>
                  </a:lnTo>
                  <a:lnTo>
                    <a:pt x="837" y="358"/>
                  </a:lnTo>
                  <a:lnTo>
                    <a:pt x="785" y="375"/>
                  </a:lnTo>
                  <a:lnTo>
                    <a:pt x="735" y="395"/>
                  </a:lnTo>
                  <a:lnTo>
                    <a:pt x="687" y="421"/>
                  </a:lnTo>
                  <a:lnTo>
                    <a:pt x="640" y="449"/>
                  </a:lnTo>
                  <a:lnTo>
                    <a:pt x="623" y="458"/>
                  </a:lnTo>
                  <a:lnTo>
                    <a:pt x="604" y="461"/>
                  </a:lnTo>
                  <a:lnTo>
                    <a:pt x="585" y="459"/>
                  </a:lnTo>
                  <a:lnTo>
                    <a:pt x="568" y="453"/>
                  </a:lnTo>
                  <a:lnTo>
                    <a:pt x="552" y="441"/>
                  </a:lnTo>
                  <a:lnTo>
                    <a:pt x="463" y="352"/>
                  </a:lnTo>
                  <a:lnTo>
                    <a:pt x="460" y="350"/>
                  </a:lnTo>
                  <a:lnTo>
                    <a:pt x="458" y="349"/>
                  </a:lnTo>
                  <a:lnTo>
                    <a:pt x="455" y="348"/>
                  </a:lnTo>
                  <a:lnTo>
                    <a:pt x="453" y="349"/>
                  </a:lnTo>
                  <a:lnTo>
                    <a:pt x="451" y="350"/>
                  </a:lnTo>
                  <a:lnTo>
                    <a:pt x="447" y="352"/>
                  </a:lnTo>
                  <a:lnTo>
                    <a:pt x="352" y="448"/>
                  </a:lnTo>
                  <a:lnTo>
                    <a:pt x="349" y="451"/>
                  </a:lnTo>
                  <a:lnTo>
                    <a:pt x="348" y="454"/>
                  </a:lnTo>
                  <a:lnTo>
                    <a:pt x="347" y="457"/>
                  </a:lnTo>
                  <a:lnTo>
                    <a:pt x="348" y="459"/>
                  </a:lnTo>
                  <a:lnTo>
                    <a:pt x="349" y="461"/>
                  </a:lnTo>
                  <a:lnTo>
                    <a:pt x="352" y="464"/>
                  </a:lnTo>
                  <a:lnTo>
                    <a:pt x="440" y="553"/>
                  </a:lnTo>
                  <a:lnTo>
                    <a:pt x="452" y="569"/>
                  </a:lnTo>
                  <a:lnTo>
                    <a:pt x="458" y="587"/>
                  </a:lnTo>
                  <a:lnTo>
                    <a:pt x="460" y="605"/>
                  </a:lnTo>
                  <a:lnTo>
                    <a:pt x="457" y="624"/>
                  </a:lnTo>
                  <a:lnTo>
                    <a:pt x="449" y="642"/>
                  </a:lnTo>
                  <a:lnTo>
                    <a:pt x="420" y="688"/>
                  </a:lnTo>
                  <a:lnTo>
                    <a:pt x="395" y="737"/>
                  </a:lnTo>
                  <a:lnTo>
                    <a:pt x="375" y="786"/>
                  </a:lnTo>
                  <a:lnTo>
                    <a:pt x="358" y="838"/>
                  </a:lnTo>
                  <a:lnTo>
                    <a:pt x="345" y="891"/>
                  </a:lnTo>
                  <a:lnTo>
                    <a:pt x="339" y="910"/>
                  </a:lnTo>
                  <a:lnTo>
                    <a:pt x="327" y="926"/>
                  </a:lnTo>
                  <a:lnTo>
                    <a:pt x="313" y="938"/>
                  </a:lnTo>
                  <a:lnTo>
                    <a:pt x="296" y="946"/>
                  </a:lnTo>
                  <a:lnTo>
                    <a:pt x="277" y="948"/>
                  </a:lnTo>
                  <a:lnTo>
                    <a:pt x="151" y="948"/>
                  </a:lnTo>
                  <a:lnTo>
                    <a:pt x="147" y="949"/>
                  </a:lnTo>
                  <a:lnTo>
                    <a:pt x="144" y="950"/>
                  </a:lnTo>
                  <a:lnTo>
                    <a:pt x="142" y="952"/>
                  </a:lnTo>
                  <a:lnTo>
                    <a:pt x="140" y="956"/>
                  </a:lnTo>
                  <a:lnTo>
                    <a:pt x="140" y="960"/>
                  </a:lnTo>
                  <a:lnTo>
                    <a:pt x="140" y="1096"/>
                  </a:lnTo>
                  <a:lnTo>
                    <a:pt x="140" y="1100"/>
                  </a:lnTo>
                  <a:lnTo>
                    <a:pt x="142" y="1104"/>
                  </a:lnTo>
                  <a:lnTo>
                    <a:pt x="144" y="1106"/>
                  </a:lnTo>
                  <a:lnTo>
                    <a:pt x="147" y="1108"/>
                  </a:lnTo>
                  <a:lnTo>
                    <a:pt x="151" y="1108"/>
                  </a:lnTo>
                  <a:lnTo>
                    <a:pt x="277" y="1108"/>
                  </a:lnTo>
                  <a:lnTo>
                    <a:pt x="296" y="1111"/>
                  </a:lnTo>
                  <a:lnTo>
                    <a:pt x="313" y="1118"/>
                  </a:lnTo>
                  <a:lnTo>
                    <a:pt x="327" y="1131"/>
                  </a:lnTo>
                  <a:lnTo>
                    <a:pt x="339" y="1147"/>
                  </a:lnTo>
                  <a:lnTo>
                    <a:pt x="345" y="1165"/>
                  </a:lnTo>
                  <a:lnTo>
                    <a:pt x="358" y="1218"/>
                  </a:lnTo>
                  <a:lnTo>
                    <a:pt x="375" y="1269"/>
                  </a:lnTo>
                  <a:lnTo>
                    <a:pt x="395" y="1320"/>
                  </a:lnTo>
                  <a:lnTo>
                    <a:pt x="420" y="1368"/>
                  </a:lnTo>
                  <a:lnTo>
                    <a:pt x="449" y="1414"/>
                  </a:lnTo>
                  <a:lnTo>
                    <a:pt x="457" y="1432"/>
                  </a:lnTo>
                  <a:lnTo>
                    <a:pt x="460" y="1451"/>
                  </a:lnTo>
                  <a:lnTo>
                    <a:pt x="458" y="1470"/>
                  </a:lnTo>
                  <a:lnTo>
                    <a:pt x="452" y="1488"/>
                  </a:lnTo>
                  <a:lnTo>
                    <a:pt x="440" y="1503"/>
                  </a:lnTo>
                  <a:lnTo>
                    <a:pt x="352" y="1592"/>
                  </a:lnTo>
                  <a:lnTo>
                    <a:pt x="349" y="1595"/>
                  </a:lnTo>
                  <a:lnTo>
                    <a:pt x="348" y="1598"/>
                  </a:lnTo>
                  <a:lnTo>
                    <a:pt x="347" y="1600"/>
                  </a:lnTo>
                  <a:lnTo>
                    <a:pt x="348" y="1602"/>
                  </a:lnTo>
                  <a:lnTo>
                    <a:pt x="349" y="1604"/>
                  </a:lnTo>
                  <a:lnTo>
                    <a:pt x="352" y="1608"/>
                  </a:lnTo>
                  <a:lnTo>
                    <a:pt x="447" y="1705"/>
                  </a:lnTo>
                  <a:lnTo>
                    <a:pt x="451" y="1707"/>
                  </a:lnTo>
                  <a:lnTo>
                    <a:pt x="453" y="1708"/>
                  </a:lnTo>
                  <a:lnTo>
                    <a:pt x="455" y="1708"/>
                  </a:lnTo>
                  <a:lnTo>
                    <a:pt x="458" y="1708"/>
                  </a:lnTo>
                  <a:lnTo>
                    <a:pt x="460" y="1707"/>
                  </a:lnTo>
                  <a:lnTo>
                    <a:pt x="463" y="1705"/>
                  </a:lnTo>
                  <a:lnTo>
                    <a:pt x="552" y="1616"/>
                  </a:lnTo>
                  <a:lnTo>
                    <a:pt x="568" y="1604"/>
                  </a:lnTo>
                  <a:lnTo>
                    <a:pt x="585" y="1597"/>
                  </a:lnTo>
                  <a:lnTo>
                    <a:pt x="604" y="1595"/>
                  </a:lnTo>
                  <a:lnTo>
                    <a:pt x="623" y="1598"/>
                  </a:lnTo>
                  <a:lnTo>
                    <a:pt x="640" y="1607"/>
                  </a:lnTo>
                  <a:lnTo>
                    <a:pt x="687" y="1636"/>
                  </a:lnTo>
                  <a:lnTo>
                    <a:pt x="735" y="1660"/>
                  </a:lnTo>
                  <a:lnTo>
                    <a:pt x="785" y="1682"/>
                  </a:lnTo>
                  <a:lnTo>
                    <a:pt x="837" y="1699"/>
                  </a:lnTo>
                  <a:lnTo>
                    <a:pt x="889" y="1711"/>
                  </a:lnTo>
                  <a:lnTo>
                    <a:pt x="908" y="1718"/>
                  </a:lnTo>
                  <a:lnTo>
                    <a:pt x="924" y="1728"/>
                  </a:lnTo>
                  <a:lnTo>
                    <a:pt x="936" y="1743"/>
                  </a:lnTo>
                  <a:lnTo>
                    <a:pt x="943" y="1760"/>
                  </a:lnTo>
                  <a:lnTo>
                    <a:pt x="946" y="1780"/>
                  </a:lnTo>
                  <a:lnTo>
                    <a:pt x="946" y="1906"/>
                  </a:lnTo>
                  <a:lnTo>
                    <a:pt x="947" y="1909"/>
                  </a:lnTo>
                  <a:lnTo>
                    <a:pt x="948" y="1912"/>
                  </a:lnTo>
                  <a:lnTo>
                    <a:pt x="951" y="1914"/>
                  </a:lnTo>
                  <a:lnTo>
                    <a:pt x="954" y="1916"/>
                  </a:lnTo>
                  <a:lnTo>
                    <a:pt x="958" y="1916"/>
                  </a:lnTo>
                  <a:lnTo>
                    <a:pt x="1094" y="1916"/>
                  </a:lnTo>
                  <a:lnTo>
                    <a:pt x="1098" y="1916"/>
                  </a:lnTo>
                  <a:lnTo>
                    <a:pt x="1101" y="1914"/>
                  </a:lnTo>
                  <a:lnTo>
                    <a:pt x="1103" y="1912"/>
                  </a:lnTo>
                  <a:lnTo>
                    <a:pt x="1106" y="1909"/>
                  </a:lnTo>
                  <a:lnTo>
                    <a:pt x="1106" y="1906"/>
                  </a:lnTo>
                  <a:lnTo>
                    <a:pt x="1106" y="1780"/>
                  </a:lnTo>
                  <a:lnTo>
                    <a:pt x="1109" y="1760"/>
                  </a:lnTo>
                  <a:lnTo>
                    <a:pt x="1116" y="1743"/>
                  </a:lnTo>
                  <a:lnTo>
                    <a:pt x="1129" y="1728"/>
                  </a:lnTo>
                  <a:lnTo>
                    <a:pt x="1143" y="1718"/>
                  </a:lnTo>
                  <a:lnTo>
                    <a:pt x="1162" y="1711"/>
                  </a:lnTo>
                  <a:lnTo>
                    <a:pt x="1215" y="1699"/>
                  </a:lnTo>
                  <a:lnTo>
                    <a:pt x="1267" y="1682"/>
                  </a:lnTo>
                  <a:lnTo>
                    <a:pt x="1316" y="1660"/>
                  </a:lnTo>
                  <a:lnTo>
                    <a:pt x="1365" y="1636"/>
                  </a:lnTo>
                  <a:lnTo>
                    <a:pt x="1411" y="1607"/>
                  </a:lnTo>
                  <a:lnTo>
                    <a:pt x="1429" y="1598"/>
                  </a:lnTo>
                  <a:lnTo>
                    <a:pt x="1448" y="1595"/>
                  </a:lnTo>
                  <a:lnTo>
                    <a:pt x="1467" y="1597"/>
                  </a:lnTo>
                  <a:lnTo>
                    <a:pt x="1485" y="1603"/>
                  </a:lnTo>
                  <a:lnTo>
                    <a:pt x="1500" y="1616"/>
                  </a:lnTo>
                  <a:lnTo>
                    <a:pt x="1589" y="1706"/>
                  </a:lnTo>
                  <a:lnTo>
                    <a:pt x="1592" y="1708"/>
                  </a:lnTo>
                  <a:lnTo>
                    <a:pt x="1594" y="1709"/>
                  </a:lnTo>
                  <a:lnTo>
                    <a:pt x="1597" y="1709"/>
                  </a:lnTo>
                  <a:lnTo>
                    <a:pt x="1599" y="1709"/>
                  </a:lnTo>
                  <a:lnTo>
                    <a:pt x="1601" y="1708"/>
                  </a:lnTo>
                  <a:lnTo>
                    <a:pt x="1604" y="1706"/>
                  </a:lnTo>
                  <a:lnTo>
                    <a:pt x="1700" y="1610"/>
                  </a:lnTo>
                  <a:lnTo>
                    <a:pt x="1702" y="1607"/>
                  </a:lnTo>
                  <a:lnTo>
                    <a:pt x="1703" y="1603"/>
                  </a:lnTo>
                  <a:lnTo>
                    <a:pt x="1703" y="1600"/>
                  </a:lnTo>
                  <a:lnTo>
                    <a:pt x="1702" y="1596"/>
                  </a:lnTo>
                  <a:lnTo>
                    <a:pt x="1700" y="1594"/>
                  </a:lnTo>
                  <a:lnTo>
                    <a:pt x="1612" y="1505"/>
                  </a:lnTo>
                  <a:lnTo>
                    <a:pt x="1600" y="1489"/>
                  </a:lnTo>
                  <a:lnTo>
                    <a:pt x="1594" y="1471"/>
                  </a:lnTo>
                  <a:lnTo>
                    <a:pt x="1592" y="1452"/>
                  </a:lnTo>
                  <a:lnTo>
                    <a:pt x="1595" y="1433"/>
                  </a:lnTo>
                  <a:lnTo>
                    <a:pt x="1603" y="1416"/>
                  </a:lnTo>
                  <a:lnTo>
                    <a:pt x="1633" y="1370"/>
                  </a:lnTo>
                  <a:lnTo>
                    <a:pt x="1657" y="1321"/>
                  </a:lnTo>
                  <a:lnTo>
                    <a:pt x="1678" y="1271"/>
                  </a:lnTo>
                  <a:lnTo>
                    <a:pt x="1694" y="1220"/>
                  </a:lnTo>
                  <a:lnTo>
                    <a:pt x="1707" y="1166"/>
                  </a:lnTo>
                  <a:lnTo>
                    <a:pt x="1714" y="1148"/>
                  </a:lnTo>
                  <a:lnTo>
                    <a:pt x="1725" y="1132"/>
                  </a:lnTo>
                  <a:lnTo>
                    <a:pt x="1739" y="1119"/>
                  </a:lnTo>
                  <a:lnTo>
                    <a:pt x="1756" y="1112"/>
                  </a:lnTo>
                  <a:lnTo>
                    <a:pt x="1776" y="1110"/>
                  </a:lnTo>
                  <a:lnTo>
                    <a:pt x="1902" y="1110"/>
                  </a:lnTo>
                  <a:lnTo>
                    <a:pt x="1905" y="1109"/>
                  </a:lnTo>
                  <a:lnTo>
                    <a:pt x="1908" y="1108"/>
                  </a:lnTo>
                  <a:lnTo>
                    <a:pt x="1910" y="1105"/>
                  </a:lnTo>
                  <a:lnTo>
                    <a:pt x="1912" y="1101"/>
                  </a:lnTo>
                  <a:lnTo>
                    <a:pt x="1912" y="1098"/>
                  </a:lnTo>
                  <a:lnTo>
                    <a:pt x="1912" y="961"/>
                  </a:lnTo>
                  <a:lnTo>
                    <a:pt x="1912" y="958"/>
                  </a:lnTo>
                  <a:lnTo>
                    <a:pt x="1910" y="955"/>
                  </a:lnTo>
                  <a:lnTo>
                    <a:pt x="1908" y="951"/>
                  </a:lnTo>
                  <a:lnTo>
                    <a:pt x="1905" y="950"/>
                  </a:lnTo>
                  <a:lnTo>
                    <a:pt x="1902" y="949"/>
                  </a:lnTo>
                  <a:lnTo>
                    <a:pt x="1776" y="949"/>
                  </a:lnTo>
                  <a:lnTo>
                    <a:pt x="1756" y="947"/>
                  </a:lnTo>
                  <a:lnTo>
                    <a:pt x="1739" y="939"/>
                  </a:lnTo>
                  <a:lnTo>
                    <a:pt x="1725" y="927"/>
                  </a:lnTo>
                  <a:lnTo>
                    <a:pt x="1714" y="911"/>
                  </a:lnTo>
                  <a:lnTo>
                    <a:pt x="1707" y="893"/>
                  </a:lnTo>
                  <a:lnTo>
                    <a:pt x="1694" y="839"/>
                  </a:lnTo>
                  <a:lnTo>
                    <a:pt x="1678" y="789"/>
                  </a:lnTo>
                  <a:lnTo>
                    <a:pt x="1657" y="738"/>
                  </a:lnTo>
                  <a:lnTo>
                    <a:pt x="1633" y="689"/>
                  </a:lnTo>
                  <a:lnTo>
                    <a:pt x="1603" y="643"/>
                  </a:lnTo>
                  <a:lnTo>
                    <a:pt x="1595" y="626"/>
                  </a:lnTo>
                  <a:lnTo>
                    <a:pt x="1592" y="607"/>
                  </a:lnTo>
                  <a:lnTo>
                    <a:pt x="1594" y="588"/>
                  </a:lnTo>
                  <a:lnTo>
                    <a:pt x="1600" y="570"/>
                  </a:lnTo>
                  <a:lnTo>
                    <a:pt x="1612" y="554"/>
                  </a:lnTo>
                  <a:lnTo>
                    <a:pt x="1700" y="465"/>
                  </a:lnTo>
                  <a:lnTo>
                    <a:pt x="1702" y="463"/>
                  </a:lnTo>
                  <a:lnTo>
                    <a:pt x="1703" y="460"/>
                  </a:lnTo>
                  <a:lnTo>
                    <a:pt x="1703" y="456"/>
                  </a:lnTo>
                  <a:lnTo>
                    <a:pt x="1702" y="453"/>
                  </a:lnTo>
                  <a:lnTo>
                    <a:pt x="1700" y="450"/>
                  </a:lnTo>
                  <a:lnTo>
                    <a:pt x="1604" y="353"/>
                  </a:lnTo>
                  <a:lnTo>
                    <a:pt x="1601" y="351"/>
                  </a:lnTo>
                  <a:lnTo>
                    <a:pt x="1599" y="350"/>
                  </a:lnTo>
                  <a:lnTo>
                    <a:pt x="1597" y="350"/>
                  </a:lnTo>
                  <a:lnTo>
                    <a:pt x="1594" y="350"/>
                  </a:lnTo>
                  <a:lnTo>
                    <a:pt x="1592" y="351"/>
                  </a:lnTo>
                  <a:lnTo>
                    <a:pt x="1589" y="353"/>
                  </a:lnTo>
                  <a:lnTo>
                    <a:pt x="1500" y="442"/>
                  </a:lnTo>
                  <a:lnTo>
                    <a:pt x="1485" y="454"/>
                  </a:lnTo>
                  <a:lnTo>
                    <a:pt x="1468" y="460"/>
                  </a:lnTo>
                  <a:lnTo>
                    <a:pt x="1450" y="463"/>
                  </a:lnTo>
                  <a:lnTo>
                    <a:pt x="1430" y="460"/>
                  </a:lnTo>
                  <a:lnTo>
                    <a:pt x="1411" y="450"/>
                  </a:lnTo>
                  <a:lnTo>
                    <a:pt x="1365" y="422"/>
                  </a:lnTo>
                  <a:lnTo>
                    <a:pt x="1316" y="398"/>
                  </a:lnTo>
                  <a:lnTo>
                    <a:pt x="1267" y="376"/>
                  </a:lnTo>
                  <a:lnTo>
                    <a:pt x="1215" y="360"/>
                  </a:lnTo>
                  <a:lnTo>
                    <a:pt x="1162" y="347"/>
                  </a:lnTo>
                  <a:lnTo>
                    <a:pt x="1143" y="341"/>
                  </a:lnTo>
                  <a:lnTo>
                    <a:pt x="1128" y="330"/>
                  </a:lnTo>
                  <a:lnTo>
                    <a:pt x="1116" y="315"/>
                  </a:lnTo>
                  <a:lnTo>
                    <a:pt x="1109" y="297"/>
                  </a:lnTo>
                  <a:lnTo>
                    <a:pt x="1106" y="278"/>
                  </a:lnTo>
                  <a:lnTo>
                    <a:pt x="1106" y="152"/>
                  </a:lnTo>
                  <a:lnTo>
                    <a:pt x="1106" y="149"/>
                  </a:lnTo>
                  <a:lnTo>
                    <a:pt x="1103" y="146"/>
                  </a:lnTo>
                  <a:lnTo>
                    <a:pt x="1101" y="143"/>
                  </a:lnTo>
                  <a:lnTo>
                    <a:pt x="1098" y="142"/>
                  </a:lnTo>
                  <a:lnTo>
                    <a:pt x="1094" y="141"/>
                  </a:lnTo>
                  <a:lnTo>
                    <a:pt x="958" y="141"/>
                  </a:lnTo>
                  <a:close/>
                  <a:moveTo>
                    <a:pt x="958" y="0"/>
                  </a:moveTo>
                  <a:lnTo>
                    <a:pt x="1095" y="0"/>
                  </a:lnTo>
                  <a:lnTo>
                    <a:pt x="1126" y="3"/>
                  </a:lnTo>
                  <a:lnTo>
                    <a:pt x="1154" y="13"/>
                  </a:lnTo>
                  <a:lnTo>
                    <a:pt x="1179" y="27"/>
                  </a:lnTo>
                  <a:lnTo>
                    <a:pt x="1201" y="45"/>
                  </a:lnTo>
                  <a:lnTo>
                    <a:pt x="1220" y="68"/>
                  </a:lnTo>
                  <a:lnTo>
                    <a:pt x="1234" y="93"/>
                  </a:lnTo>
                  <a:lnTo>
                    <a:pt x="1244" y="122"/>
                  </a:lnTo>
                  <a:lnTo>
                    <a:pt x="1247" y="152"/>
                  </a:lnTo>
                  <a:lnTo>
                    <a:pt x="1247" y="223"/>
                  </a:lnTo>
                  <a:lnTo>
                    <a:pt x="1297" y="238"/>
                  </a:lnTo>
                  <a:lnTo>
                    <a:pt x="1346" y="257"/>
                  </a:lnTo>
                  <a:lnTo>
                    <a:pt x="1394" y="278"/>
                  </a:lnTo>
                  <a:lnTo>
                    <a:pt x="1441" y="304"/>
                  </a:lnTo>
                  <a:lnTo>
                    <a:pt x="1490" y="254"/>
                  </a:lnTo>
                  <a:lnTo>
                    <a:pt x="1508" y="238"/>
                  </a:lnTo>
                  <a:lnTo>
                    <a:pt x="1528" y="225"/>
                  </a:lnTo>
                  <a:lnTo>
                    <a:pt x="1551" y="217"/>
                  </a:lnTo>
                  <a:lnTo>
                    <a:pt x="1574" y="212"/>
                  </a:lnTo>
                  <a:lnTo>
                    <a:pt x="1597" y="209"/>
                  </a:lnTo>
                  <a:lnTo>
                    <a:pt x="1628" y="213"/>
                  </a:lnTo>
                  <a:lnTo>
                    <a:pt x="1655" y="221"/>
                  </a:lnTo>
                  <a:lnTo>
                    <a:pt x="1681" y="235"/>
                  </a:lnTo>
                  <a:lnTo>
                    <a:pt x="1705" y="254"/>
                  </a:lnTo>
                  <a:lnTo>
                    <a:pt x="1800" y="350"/>
                  </a:lnTo>
                  <a:lnTo>
                    <a:pt x="1818" y="371"/>
                  </a:lnTo>
                  <a:lnTo>
                    <a:pt x="1831" y="394"/>
                  </a:lnTo>
                  <a:lnTo>
                    <a:pt x="1839" y="419"/>
                  </a:lnTo>
                  <a:lnTo>
                    <a:pt x="1844" y="445"/>
                  </a:lnTo>
                  <a:lnTo>
                    <a:pt x="1844" y="471"/>
                  </a:lnTo>
                  <a:lnTo>
                    <a:pt x="1839" y="496"/>
                  </a:lnTo>
                  <a:lnTo>
                    <a:pt x="1831" y="521"/>
                  </a:lnTo>
                  <a:lnTo>
                    <a:pt x="1818" y="544"/>
                  </a:lnTo>
                  <a:lnTo>
                    <a:pt x="1800" y="565"/>
                  </a:lnTo>
                  <a:lnTo>
                    <a:pt x="1751" y="614"/>
                  </a:lnTo>
                  <a:lnTo>
                    <a:pt x="1776" y="661"/>
                  </a:lnTo>
                  <a:lnTo>
                    <a:pt x="1797" y="709"/>
                  </a:lnTo>
                  <a:lnTo>
                    <a:pt x="1816" y="759"/>
                  </a:lnTo>
                  <a:lnTo>
                    <a:pt x="1832" y="809"/>
                  </a:lnTo>
                  <a:lnTo>
                    <a:pt x="1902" y="809"/>
                  </a:lnTo>
                  <a:lnTo>
                    <a:pt x="1932" y="812"/>
                  </a:lnTo>
                  <a:lnTo>
                    <a:pt x="1961" y="821"/>
                  </a:lnTo>
                  <a:lnTo>
                    <a:pt x="1987" y="835"/>
                  </a:lnTo>
                  <a:lnTo>
                    <a:pt x="2009" y="854"/>
                  </a:lnTo>
                  <a:lnTo>
                    <a:pt x="2027" y="876"/>
                  </a:lnTo>
                  <a:lnTo>
                    <a:pt x="2042" y="902"/>
                  </a:lnTo>
                  <a:lnTo>
                    <a:pt x="2050" y="930"/>
                  </a:lnTo>
                  <a:lnTo>
                    <a:pt x="2054" y="961"/>
                  </a:lnTo>
                  <a:lnTo>
                    <a:pt x="2054" y="1098"/>
                  </a:lnTo>
                  <a:lnTo>
                    <a:pt x="2050" y="1129"/>
                  </a:lnTo>
                  <a:lnTo>
                    <a:pt x="2042" y="1157"/>
                  </a:lnTo>
                  <a:lnTo>
                    <a:pt x="2027" y="1183"/>
                  </a:lnTo>
                  <a:lnTo>
                    <a:pt x="2009" y="1205"/>
                  </a:lnTo>
                  <a:lnTo>
                    <a:pt x="1987" y="1224"/>
                  </a:lnTo>
                  <a:lnTo>
                    <a:pt x="1961" y="1238"/>
                  </a:lnTo>
                  <a:lnTo>
                    <a:pt x="1932" y="1247"/>
                  </a:lnTo>
                  <a:lnTo>
                    <a:pt x="1902" y="1250"/>
                  </a:lnTo>
                  <a:lnTo>
                    <a:pt x="1832" y="1250"/>
                  </a:lnTo>
                  <a:lnTo>
                    <a:pt x="1816" y="1300"/>
                  </a:lnTo>
                  <a:lnTo>
                    <a:pt x="1797" y="1350"/>
                  </a:lnTo>
                  <a:lnTo>
                    <a:pt x="1776" y="1398"/>
                  </a:lnTo>
                  <a:lnTo>
                    <a:pt x="1751" y="1445"/>
                  </a:lnTo>
                  <a:lnTo>
                    <a:pt x="1800" y="1495"/>
                  </a:lnTo>
                  <a:lnTo>
                    <a:pt x="1818" y="1515"/>
                  </a:lnTo>
                  <a:lnTo>
                    <a:pt x="1831" y="1538"/>
                  </a:lnTo>
                  <a:lnTo>
                    <a:pt x="1839" y="1563"/>
                  </a:lnTo>
                  <a:lnTo>
                    <a:pt x="1844" y="1589"/>
                  </a:lnTo>
                  <a:lnTo>
                    <a:pt x="1844" y="1614"/>
                  </a:lnTo>
                  <a:lnTo>
                    <a:pt x="1839" y="1640"/>
                  </a:lnTo>
                  <a:lnTo>
                    <a:pt x="1831" y="1665"/>
                  </a:lnTo>
                  <a:lnTo>
                    <a:pt x="1818" y="1688"/>
                  </a:lnTo>
                  <a:lnTo>
                    <a:pt x="1800" y="1709"/>
                  </a:lnTo>
                  <a:lnTo>
                    <a:pt x="1705" y="1805"/>
                  </a:lnTo>
                  <a:lnTo>
                    <a:pt x="1687" y="1821"/>
                  </a:lnTo>
                  <a:lnTo>
                    <a:pt x="1665" y="1834"/>
                  </a:lnTo>
                  <a:lnTo>
                    <a:pt x="1644" y="1842"/>
                  </a:lnTo>
                  <a:lnTo>
                    <a:pt x="1621" y="1848"/>
                  </a:lnTo>
                  <a:lnTo>
                    <a:pt x="1597" y="1850"/>
                  </a:lnTo>
                  <a:lnTo>
                    <a:pt x="1567" y="1846"/>
                  </a:lnTo>
                  <a:lnTo>
                    <a:pt x="1539" y="1838"/>
                  </a:lnTo>
                  <a:lnTo>
                    <a:pt x="1514" y="1824"/>
                  </a:lnTo>
                  <a:lnTo>
                    <a:pt x="1490" y="1805"/>
                  </a:lnTo>
                  <a:lnTo>
                    <a:pt x="1441" y="1756"/>
                  </a:lnTo>
                  <a:lnTo>
                    <a:pt x="1394" y="1781"/>
                  </a:lnTo>
                  <a:lnTo>
                    <a:pt x="1346" y="1802"/>
                  </a:lnTo>
                  <a:lnTo>
                    <a:pt x="1297" y="1821"/>
                  </a:lnTo>
                  <a:lnTo>
                    <a:pt x="1247" y="1836"/>
                  </a:lnTo>
                  <a:lnTo>
                    <a:pt x="1247" y="1907"/>
                  </a:lnTo>
                  <a:lnTo>
                    <a:pt x="1244" y="1937"/>
                  </a:lnTo>
                  <a:lnTo>
                    <a:pt x="1235" y="1966"/>
                  </a:lnTo>
                  <a:lnTo>
                    <a:pt x="1220" y="1991"/>
                  </a:lnTo>
                  <a:lnTo>
                    <a:pt x="1203" y="2015"/>
                  </a:lnTo>
                  <a:lnTo>
                    <a:pt x="1179" y="2032"/>
                  </a:lnTo>
                  <a:lnTo>
                    <a:pt x="1154" y="2046"/>
                  </a:lnTo>
                  <a:lnTo>
                    <a:pt x="1126" y="2056"/>
                  </a:lnTo>
                  <a:lnTo>
                    <a:pt x="1095" y="2059"/>
                  </a:lnTo>
                  <a:lnTo>
                    <a:pt x="958" y="2059"/>
                  </a:lnTo>
                  <a:lnTo>
                    <a:pt x="927" y="2056"/>
                  </a:lnTo>
                  <a:lnTo>
                    <a:pt x="900" y="2046"/>
                  </a:lnTo>
                  <a:lnTo>
                    <a:pt x="874" y="2032"/>
                  </a:lnTo>
                  <a:lnTo>
                    <a:pt x="851" y="2015"/>
                  </a:lnTo>
                  <a:lnTo>
                    <a:pt x="832" y="1991"/>
                  </a:lnTo>
                  <a:lnTo>
                    <a:pt x="819" y="1966"/>
                  </a:lnTo>
                  <a:lnTo>
                    <a:pt x="810" y="1937"/>
                  </a:lnTo>
                  <a:lnTo>
                    <a:pt x="807" y="1907"/>
                  </a:lnTo>
                  <a:lnTo>
                    <a:pt x="807" y="1836"/>
                  </a:lnTo>
                  <a:lnTo>
                    <a:pt x="756" y="1821"/>
                  </a:lnTo>
                  <a:lnTo>
                    <a:pt x="707" y="1802"/>
                  </a:lnTo>
                  <a:lnTo>
                    <a:pt x="659" y="1781"/>
                  </a:lnTo>
                  <a:lnTo>
                    <a:pt x="613" y="1756"/>
                  </a:lnTo>
                  <a:lnTo>
                    <a:pt x="563" y="1805"/>
                  </a:lnTo>
                  <a:lnTo>
                    <a:pt x="545" y="1821"/>
                  </a:lnTo>
                  <a:lnTo>
                    <a:pt x="524" y="1834"/>
                  </a:lnTo>
                  <a:lnTo>
                    <a:pt x="503" y="1842"/>
                  </a:lnTo>
                  <a:lnTo>
                    <a:pt x="480" y="1848"/>
                  </a:lnTo>
                  <a:lnTo>
                    <a:pt x="456" y="1850"/>
                  </a:lnTo>
                  <a:lnTo>
                    <a:pt x="426" y="1846"/>
                  </a:lnTo>
                  <a:lnTo>
                    <a:pt x="398" y="1838"/>
                  </a:lnTo>
                  <a:lnTo>
                    <a:pt x="372" y="1824"/>
                  </a:lnTo>
                  <a:lnTo>
                    <a:pt x="349" y="1805"/>
                  </a:lnTo>
                  <a:lnTo>
                    <a:pt x="252" y="1709"/>
                  </a:lnTo>
                  <a:lnTo>
                    <a:pt x="237" y="1690"/>
                  </a:lnTo>
                  <a:lnTo>
                    <a:pt x="225" y="1670"/>
                  </a:lnTo>
                  <a:lnTo>
                    <a:pt x="215" y="1649"/>
                  </a:lnTo>
                  <a:lnTo>
                    <a:pt x="210" y="1626"/>
                  </a:lnTo>
                  <a:lnTo>
                    <a:pt x="208" y="1601"/>
                  </a:lnTo>
                  <a:lnTo>
                    <a:pt x="211" y="1572"/>
                  </a:lnTo>
                  <a:lnTo>
                    <a:pt x="220" y="1543"/>
                  </a:lnTo>
                  <a:lnTo>
                    <a:pt x="233" y="1517"/>
                  </a:lnTo>
                  <a:lnTo>
                    <a:pt x="252" y="1495"/>
                  </a:lnTo>
                  <a:lnTo>
                    <a:pt x="302" y="1445"/>
                  </a:lnTo>
                  <a:lnTo>
                    <a:pt x="278" y="1398"/>
                  </a:lnTo>
                  <a:lnTo>
                    <a:pt x="256" y="1350"/>
                  </a:lnTo>
                  <a:lnTo>
                    <a:pt x="237" y="1300"/>
                  </a:lnTo>
                  <a:lnTo>
                    <a:pt x="222" y="1250"/>
                  </a:lnTo>
                  <a:lnTo>
                    <a:pt x="151" y="1250"/>
                  </a:lnTo>
                  <a:lnTo>
                    <a:pt x="121" y="1247"/>
                  </a:lnTo>
                  <a:lnTo>
                    <a:pt x="92" y="1238"/>
                  </a:lnTo>
                  <a:lnTo>
                    <a:pt x="67" y="1224"/>
                  </a:lnTo>
                  <a:lnTo>
                    <a:pt x="45" y="1205"/>
                  </a:lnTo>
                  <a:lnTo>
                    <a:pt x="26" y="1183"/>
                  </a:lnTo>
                  <a:lnTo>
                    <a:pt x="12" y="1157"/>
                  </a:lnTo>
                  <a:lnTo>
                    <a:pt x="2" y="1129"/>
                  </a:lnTo>
                  <a:lnTo>
                    <a:pt x="0" y="1098"/>
                  </a:lnTo>
                  <a:lnTo>
                    <a:pt x="0" y="961"/>
                  </a:lnTo>
                  <a:lnTo>
                    <a:pt x="2" y="930"/>
                  </a:lnTo>
                  <a:lnTo>
                    <a:pt x="12" y="902"/>
                  </a:lnTo>
                  <a:lnTo>
                    <a:pt x="26" y="876"/>
                  </a:lnTo>
                  <a:lnTo>
                    <a:pt x="45" y="854"/>
                  </a:lnTo>
                  <a:lnTo>
                    <a:pt x="67" y="835"/>
                  </a:lnTo>
                  <a:lnTo>
                    <a:pt x="92" y="821"/>
                  </a:lnTo>
                  <a:lnTo>
                    <a:pt x="121" y="812"/>
                  </a:lnTo>
                  <a:lnTo>
                    <a:pt x="151" y="809"/>
                  </a:lnTo>
                  <a:lnTo>
                    <a:pt x="222" y="809"/>
                  </a:lnTo>
                  <a:lnTo>
                    <a:pt x="237" y="759"/>
                  </a:lnTo>
                  <a:lnTo>
                    <a:pt x="256" y="709"/>
                  </a:lnTo>
                  <a:lnTo>
                    <a:pt x="278" y="661"/>
                  </a:lnTo>
                  <a:lnTo>
                    <a:pt x="302" y="614"/>
                  </a:lnTo>
                  <a:lnTo>
                    <a:pt x="252" y="565"/>
                  </a:lnTo>
                  <a:lnTo>
                    <a:pt x="237" y="547"/>
                  </a:lnTo>
                  <a:lnTo>
                    <a:pt x="225" y="527"/>
                  </a:lnTo>
                  <a:lnTo>
                    <a:pt x="215" y="504"/>
                  </a:lnTo>
                  <a:lnTo>
                    <a:pt x="210" y="482"/>
                  </a:lnTo>
                  <a:lnTo>
                    <a:pt x="208" y="458"/>
                  </a:lnTo>
                  <a:lnTo>
                    <a:pt x="211" y="428"/>
                  </a:lnTo>
                  <a:lnTo>
                    <a:pt x="220" y="400"/>
                  </a:lnTo>
                  <a:lnTo>
                    <a:pt x="233" y="373"/>
                  </a:lnTo>
                  <a:lnTo>
                    <a:pt x="252" y="350"/>
                  </a:lnTo>
                  <a:lnTo>
                    <a:pt x="349" y="254"/>
                  </a:lnTo>
                  <a:lnTo>
                    <a:pt x="367" y="238"/>
                  </a:lnTo>
                  <a:lnTo>
                    <a:pt x="387" y="225"/>
                  </a:lnTo>
                  <a:lnTo>
                    <a:pt x="410" y="217"/>
                  </a:lnTo>
                  <a:lnTo>
                    <a:pt x="432" y="212"/>
                  </a:lnTo>
                  <a:lnTo>
                    <a:pt x="456" y="209"/>
                  </a:lnTo>
                  <a:lnTo>
                    <a:pt x="485" y="213"/>
                  </a:lnTo>
                  <a:lnTo>
                    <a:pt x="514" y="221"/>
                  </a:lnTo>
                  <a:lnTo>
                    <a:pt x="540" y="235"/>
                  </a:lnTo>
                  <a:lnTo>
                    <a:pt x="563" y="254"/>
                  </a:lnTo>
                  <a:lnTo>
                    <a:pt x="613" y="304"/>
                  </a:lnTo>
                  <a:lnTo>
                    <a:pt x="659" y="278"/>
                  </a:lnTo>
                  <a:lnTo>
                    <a:pt x="707" y="257"/>
                  </a:lnTo>
                  <a:lnTo>
                    <a:pt x="756" y="238"/>
                  </a:lnTo>
                  <a:lnTo>
                    <a:pt x="807" y="223"/>
                  </a:lnTo>
                  <a:lnTo>
                    <a:pt x="807" y="152"/>
                  </a:lnTo>
                  <a:lnTo>
                    <a:pt x="810" y="122"/>
                  </a:lnTo>
                  <a:lnTo>
                    <a:pt x="819" y="93"/>
                  </a:lnTo>
                  <a:lnTo>
                    <a:pt x="832" y="68"/>
                  </a:lnTo>
                  <a:lnTo>
                    <a:pt x="851" y="45"/>
                  </a:lnTo>
                  <a:lnTo>
                    <a:pt x="874" y="27"/>
                  </a:lnTo>
                  <a:lnTo>
                    <a:pt x="900" y="13"/>
                  </a:lnTo>
                  <a:lnTo>
                    <a:pt x="927" y="3"/>
                  </a:lnTo>
                  <a:lnTo>
                    <a:pt x="9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2" name="Freeform 253"/>
            <p:cNvSpPr>
              <a:spLocks noEditPoints="1"/>
            </p:cNvSpPr>
            <p:nvPr/>
          </p:nvSpPr>
          <p:spPr bwMode="auto">
            <a:xfrm>
              <a:off x="3733801" y="3562350"/>
              <a:ext cx="131763" cy="131763"/>
            </a:xfrm>
            <a:custGeom>
              <a:avLst/>
              <a:gdLst>
                <a:gd name="T0" fmla="*/ 374 w 833"/>
                <a:gd name="T1" fmla="*/ 144 h 835"/>
                <a:gd name="T2" fmla="*/ 299 w 833"/>
                <a:gd name="T3" fmla="*/ 166 h 835"/>
                <a:gd name="T4" fmla="*/ 234 w 833"/>
                <a:gd name="T5" fmla="*/ 208 h 835"/>
                <a:gd name="T6" fmla="*/ 183 w 833"/>
                <a:gd name="T7" fmla="*/ 266 h 835"/>
                <a:gd name="T8" fmla="*/ 151 w 833"/>
                <a:gd name="T9" fmla="*/ 337 h 835"/>
                <a:gd name="T10" fmla="*/ 139 w 833"/>
                <a:gd name="T11" fmla="*/ 418 h 835"/>
                <a:gd name="T12" fmla="*/ 151 w 833"/>
                <a:gd name="T13" fmla="*/ 498 h 835"/>
                <a:gd name="T14" fmla="*/ 183 w 833"/>
                <a:gd name="T15" fmla="*/ 569 h 835"/>
                <a:gd name="T16" fmla="*/ 234 w 833"/>
                <a:gd name="T17" fmla="*/ 627 h 835"/>
                <a:gd name="T18" fmla="*/ 299 w 833"/>
                <a:gd name="T19" fmla="*/ 669 h 835"/>
                <a:gd name="T20" fmla="*/ 374 w 833"/>
                <a:gd name="T21" fmla="*/ 691 h 835"/>
                <a:gd name="T22" fmla="*/ 457 w 833"/>
                <a:gd name="T23" fmla="*/ 691 h 835"/>
                <a:gd name="T24" fmla="*/ 531 w 833"/>
                <a:gd name="T25" fmla="*/ 669 h 835"/>
                <a:gd name="T26" fmla="*/ 597 w 833"/>
                <a:gd name="T27" fmla="*/ 627 h 835"/>
                <a:gd name="T28" fmla="*/ 647 w 833"/>
                <a:gd name="T29" fmla="*/ 569 h 835"/>
                <a:gd name="T30" fmla="*/ 680 w 833"/>
                <a:gd name="T31" fmla="*/ 498 h 835"/>
                <a:gd name="T32" fmla="*/ 692 w 833"/>
                <a:gd name="T33" fmla="*/ 418 h 835"/>
                <a:gd name="T34" fmla="*/ 680 w 833"/>
                <a:gd name="T35" fmla="*/ 338 h 835"/>
                <a:gd name="T36" fmla="*/ 647 w 833"/>
                <a:gd name="T37" fmla="*/ 267 h 835"/>
                <a:gd name="T38" fmla="*/ 597 w 833"/>
                <a:gd name="T39" fmla="*/ 209 h 835"/>
                <a:gd name="T40" fmla="*/ 531 w 833"/>
                <a:gd name="T41" fmla="*/ 167 h 835"/>
                <a:gd name="T42" fmla="*/ 457 w 833"/>
                <a:gd name="T43" fmla="*/ 144 h 835"/>
                <a:gd name="T44" fmla="*/ 416 w 833"/>
                <a:gd name="T45" fmla="*/ 0 h 835"/>
                <a:gd name="T46" fmla="*/ 519 w 833"/>
                <a:gd name="T47" fmla="*/ 13 h 835"/>
                <a:gd name="T48" fmla="*/ 612 w 833"/>
                <a:gd name="T49" fmla="*/ 49 h 835"/>
                <a:gd name="T50" fmla="*/ 693 w 833"/>
                <a:gd name="T51" fmla="*/ 106 h 835"/>
                <a:gd name="T52" fmla="*/ 758 w 833"/>
                <a:gd name="T53" fmla="*/ 180 h 835"/>
                <a:gd name="T54" fmla="*/ 805 w 833"/>
                <a:gd name="T55" fmla="*/ 266 h 835"/>
                <a:gd name="T56" fmla="*/ 829 w 833"/>
                <a:gd name="T57" fmla="*/ 366 h 835"/>
                <a:gd name="T58" fmla="*/ 829 w 833"/>
                <a:gd name="T59" fmla="*/ 469 h 835"/>
                <a:gd name="T60" fmla="*/ 805 w 833"/>
                <a:gd name="T61" fmla="*/ 569 h 835"/>
                <a:gd name="T62" fmla="*/ 758 w 833"/>
                <a:gd name="T63" fmla="*/ 655 h 835"/>
                <a:gd name="T64" fmla="*/ 693 w 833"/>
                <a:gd name="T65" fmla="*/ 729 h 835"/>
                <a:gd name="T66" fmla="*/ 612 w 833"/>
                <a:gd name="T67" fmla="*/ 786 h 835"/>
                <a:gd name="T68" fmla="*/ 519 w 833"/>
                <a:gd name="T69" fmla="*/ 822 h 835"/>
                <a:gd name="T70" fmla="*/ 416 w 833"/>
                <a:gd name="T71" fmla="*/ 835 h 835"/>
                <a:gd name="T72" fmla="*/ 313 w 833"/>
                <a:gd name="T73" fmla="*/ 822 h 835"/>
                <a:gd name="T74" fmla="*/ 220 w 833"/>
                <a:gd name="T75" fmla="*/ 786 h 835"/>
                <a:gd name="T76" fmla="*/ 139 w 833"/>
                <a:gd name="T77" fmla="*/ 729 h 835"/>
                <a:gd name="T78" fmla="*/ 74 w 833"/>
                <a:gd name="T79" fmla="*/ 655 h 835"/>
                <a:gd name="T80" fmla="*/ 27 w 833"/>
                <a:gd name="T81" fmla="*/ 569 h 835"/>
                <a:gd name="T82" fmla="*/ 3 w 833"/>
                <a:gd name="T83" fmla="*/ 469 h 835"/>
                <a:gd name="T84" fmla="*/ 3 w 833"/>
                <a:gd name="T85" fmla="*/ 366 h 835"/>
                <a:gd name="T86" fmla="*/ 27 w 833"/>
                <a:gd name="T87" fmla="*/ 266 h 835"/>
                <a:gd name="T88" fmla="*/ 74 w 833"/>
                <a:gd name="T89" fmla="*/ 180 h 835"/>
                <a:gd name="T90" fmla="*/ 139 w 833"/>
                <a:gd name="T91" fmla="*/ 106 h 835"/>
                <a:gd name="T92" fmla="*/ 220 w 833"/>
                <a:gd name="T93" fmla="*/ 49 h 835"/>
                <a:gd name="T94" fmla="*/ 313 w 833"/>
                <a:gd name="T95" fmla="*/ 13 h 835"/>
                <a:gd name="T96" fmla="*/ 416 w 833"/>
                <a:gd name="T97" fmla="*/ 0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33" h="835">
                  <a:moveTo>
                    <a:pt x="415" y="141"/>
                  </a:moveTo>
                  <a:lnTo>
                    <a:pt x="374" y="144"/>
                  </a:lnTo>
                  <a:lnTo>
                    <a:pt x="335" y="152"/>
                  </a:lnTo>
                  <a:lnTo>
                    <a:pt x="299" y="166"/>
                  </a:lnTo>
                  <a:lnTo>
                    <a:pt x="265" y="185"/>
                  </a:lnTo>
                  <a:lnTo>
                    <a:pt x="234" y="208"/>
                  </a:lnTo>
                  <a:lnTo>
                    <a:pt x="207" y="236"/>
                  </a:lnTo>
                  <a:lnTo>
                    <a:pt x="183" y="266"/>
                  </a:lnTo>
                  <a:lnTo>
                    <a:pt x="164" y="301"/>
                  </a:lnTo>
                  <a:lnTo>
                    <a:pt x="151" y="337"/>
                  </a:lnTo>
                  <a:lnTo>
                    <a:pt x="142" y="376"/>
                  </a:lnTo>
                  <a:lnTo>
                    <a:pt x="139" y="418"/>
                  </a:lnTo>
                  <a:lnTo>
                    <a:pt x="142" y="459"/>
                  </a:lnTo>
                  <a:lnTo>
                    <a:pt x="151" y="498"/>
                  </a:lnTo>
                  <a:lnTo>
                    <a:pt x="164" y="534"/>
                  </a:lnTo>
                  <a:lnTo>
                    <a:pt x="183" y="569"/>
                  </a:lnTo>
                  <a:lnTo>
                    <a:pt x="207" y="599"/>
                  </a:lnTo>
                  <a:lnTo>
                    <a:pt x="234" y="627"/>
                  </a:lnTo>
                  <a:lnTo>
                    <a:pt x="265" y="650"/>
                  </a:lnTo>
                  <a:lnTo>
                    <a:pt x="299" y="669"/>
                  </a:lnTo>
                  <a:lnTo>
                    <a:pt x="335" y="683"/>
                  </a:lnTo>
                  <a:lnTo>
                    <a:pt x="374" y="691"/>
                  </a:lnTo>
                  <a:lnTo>
                    <a:pt x="415" y="694"/>
                  </a:lnTo>
                  <a:lnTo>
                    <a:pt x="457" y="691"/>
                  </a:lnTo>
                  <a:lnTo>
                    <a:pt x="495" y="683"/>
                  </a:lnTo>
                  <a:lnTo>
                    <a:pt x="531" y="669"/>
                  </a:lnTo>
                  <a:lnTo>
                    <a:pt x="565" y="650"/>
                  </a:lnTo>
                  <a:lnTo>
                    <a:pt x="597" y="627"/>
                  </a:lnTo>
                  <a:lnTo>
                    <a:pt x="624" y="599"/>
                  </a:lnTo>
                  <a:lnTo>
                    <a:pt x="647" y="569"/>
                  </a:lnTo>
                  <a:lnTo>
                    <a:pt x="665" y="534"/>
                  </a:lnTo>
                  <a:lnTo>
                    <a:pt x="680" y="498"/>
                  </a:lnTo>
                  <a:lnTo>
                    <a:pt x="689" y="459"/>
                  </a:lnTo>
                  <a:lnTo>
                    <a:pt x="692" y="418"/>
                  </a:lnTo>
                  <a:lnTo>
                    <a:pt x="689" y="376"/>
                  </a:lnTo>
                  <a:lnTo>
                    <a:pt x="680" y="338"/>
                  </a:lnTo>
                  <a:lnTo>
                    <a:pt x="665" y="301"/>
                  </a:lnTo>
                  <a:lnTo>
                    <a:pt x="647" y="267"/>
                  </a:lnTo>
                  <a:lnTo>
                    <a:pt x="624" y="236"/>
                  </a:lnTo>
                  <a:lnTo>
                    <a:pt x="597" y="209"/>
                  </a:lnTo>
                  <a:lnTo>
                    <a:pt x="565" y="185"/>
                  </a:lnTo>
                  <a:lnTo>
                    <a:pt x="531" y="167"/>
                  </a:lnTo>
                  <a:lnTo>
                    <a:pt x="495" y="152"/>
                  </a:lnTo>
                  <a:lnTo>
                    <a:pt x="457" y="144"/>
                  </a:lnTo>
                  <a:lnTo>
                    <a:pt x="415" y="141"/>
                  </a:lnTo>
                  <a:close/>
                  <a:moveTo>
                    <a:pt x="416" y="0"/>
                  </a:moveTo>
                  <a:lnTo>
                    <a:pt x="468" y="3"/>
                  </a:lnTo>
                  <a:lnTo>
                    <a:pt x="519" y="13"/>
                  </a:lnTo>
                  <a:lnTo>
                    <a:pt x="566" y="29"/>
                  </a:lnTo>
                  <a:lnTo>
                    <a:pt x="612" y="49"/>
                  </a:lnTo>
                  <a:lnTo>
                    <a:pt x="654" y="75"/>
                  </a:lnTo>
                  <a:lnTo>
                    <a:pt x="693" y="106"/>
                  </a:lnTo>
                  <a:lnTo>
                    <a:pt x="728" y="141"/>
                  </a:lnTo>
                  <a:lnTo>
                    <a:pt x="758" y="180"/>
                  </a:lnTo>
                  <a:lnTo>
                    <a:pt x="783" y="222"/>
                  </a:lnTo>
                  <a:lnTo>
                    <a:pt x="805" y="266"/>
                  </a:lnTo>
                  <a:lnTo>
                    <a:pt x="819" y="315"/>
                  </a:lnTo>
                  <a:lnTo>
                    <a:pt x="829" y="366"/>
                  </a:lnTo>
                  <a:lnTo>
                    <a:pt x="833" y="418"/>
                  </a:lnTo>
                  <a:lnTo>
                    <a:pt x="829" y="469"/>
                  </a:lnTo>
                  <a:lnTo>
                    <a:pt x="819" y="520"/>
                  </a:lnTo>
                  <a:lnTo>
                    <a:pt x="805" y="569"/>
                  </a:lnTo>
                  <a:lnTo>
                    <a:pt x="783" y="613"/>
                  </a:lnTo>
                  <a:lnTo>
                    <a:pt x="758" y="655"/>
                  </a:lnTo>
                  <a:lnTo>
                    <a:pt x="728" y="694"/>
                  </a:lnTo>
                  <a:lnTo>
                    <a:pt x="693" y="729"/>
                  </a:lnTo>
                  <a:lnTo>
                    <a:pt x="654" y="760"/>
                  </a:lnTo>
                  <a:lnTo>
                    <a:pt x="612" y="786"/>
                  </a:lnTo>
                  <a:lnTo>
                    <a:pt x="566" y="806"/>
                  </a:lnTo>
                  <a:lnTo>
                    <a:pt x="519" y="822"/>
                  </a:lnTo>
                  <a:lnTo>
                    <a:pt x="468" y="832"/>
                  </a:lnTo>
                  <a:lnTo>
                    <a:pt x="416" y="835"/>
                  </a:lnTo>
                  <a:lnTo>
                    <a:pt x="364" y="832"/>
                  </a:lnTo>
                  <a:lnTo>
                    <a:pt x="313" y="822"/>
                  </a:lnTo>
                  <a:lnTo>
                    <a:pt x="266" y="806"/>
                  </a:lnTo>
                  <a:lnTo>
                    <a:pt x="220" y="786"/>
                  </a:lnTo>
                  <a:lnTo>
                    <a:pt x="178" y="760"/>
                  </a:lnTo>
                  <a:lnTo>
                    <a:pt x="139" y="729"/>
                  </a:lnTo>
                  <a:lnTo>
                    <a:pt x="104" y="694"/>
                  </a:lnTo>
                  <a:lnTo>
                    <a:pt x="74" y="655"/>
                  </a:lnTo>
                  <a:lnTo>
                    <a:pt x="48" y="613"/>
                  </a:lnTo>
                  <a:lnTo>
                    <a:pt x="27" y="569"/>
                  </a:lnTo>
                  <a:lnTo>
                    <a:pt x="13" y="520"/>
                  </a:lnTo>
                  <a:lnTo>
                    <a:pt x="3" y="469"/>
                  </a:lnTo>
                  <a:lnTo>
                    <a:pt x="0" y="418"/>
                  </a:lnTo>
                  <a:lnTo>
                    <a:pt x="3" y="366"/>
                  </a:lnTo>
                  <a:lnTo>
                    <a:pt x="13" y="315"/>
                  </a:lnTo>
                  <a:lnTo>
                    <a:pt x="27" y="266"/>
                  </a:lnTo>
                  <a:lnTo>
                    <a:pt x="48" y="222"/>
                  </a:lnTo>
                  <a:lnTo>
                    <a:pt x="74" y="180"/>
                  </a:lnTo>
                  <a:lnTo>
                    <a:pt x="104" y="141"/>
                  </a:lnTo>
                  <a:lnTo>
                    <a:pt x="139" y="106"/>
                  </a:lnTo>
                  <a:lnTo>
                    <a:pt x="178" y="75"/>
                  </a:lnTo>
                  <a:lnTo>
                    <a:pt x="220" y="49"/>
                  </a:lnTo>
                  <a:lnTo>
                    <a:pt x="266" y="29"/>
                  </a:lnTo>
                  <a:lnTo>
                    <a:pt x="313" y="13"/>
                  </a:lnTo>
                  <a:lnTo>
                    <a:pt x="364" y="3"/>
                  </a:lnTo>
                  <a:lnTo>
                    <a:pt x="4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61794" y="1504457"/>
            <a:ext cx="554038" cy="550862"/>
            <a:chOff x="685800" y="4235450"/>
            <a:chExt cx="554038" cy="55086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4" name="Freeform 390"/>
            <p:cNvSpPr>
              <a:spLocks noEditPoints="1"/>
            </p:cNvSpPr>
            <p:nvPr/>
          </p:nvSpPr>
          <p:spPr bwMode="auto">
            <a:xfrm>
              <a:off x="996950" y="4235450"/>
              <a:ext cx="242888" cy="242887"/>
            </a:xfrm>
            <a:custGeom>
              <a:avLst/>
              <a:gdLst>
                <a:gd name="T0" fmla="*/ 141 w 1531"/>
                <a:gd name="T1" fmla="*/ 1394 h 1534"/>
                <a:gd name="T2" fmla="*/ 1382 w 1531"/>
                <a:gd name="T3" fmla="*/ 1312 h 1534"/>
                <a:gd name="T4" fmla="*/ 1354 w 1531"/>
                <a:gd name="T5" fmla="*/ 1154 h 1534"/>
                <a:gd name="T6" fmla="*/ 1307 w 1531"/>
                <a:gd name="T7" fmla="*/ 1000 h 1534"/>
                <a:gd name="T8" fmla="*/ 1242 w 1531"/>
                <a:gd name="T9" fmla="*/ 854 h 1534"/>
                <a:gd name="T10" fmla="*/ 1160 w 1531"/>
                <a:gd name="T11" fmla="*/ 716 h 1534"/>
                <a:gd name="T12" fmla="*/ 1060 w 1531"/>
                <a:gd name="T13" fmla="*/ 588 h 1534"/>
                <a:gd name="T14" fmla="*/ 934 w 1531"/>
                <a:gd name="T15" fmla="*/ 464 h 1534"/>
                <a:gd name="T16" fmla="*/ 796 w 1531"/>
                <a:gd name="T17" fmla="*/ 359 h 1534"/>
                <a:gd name="T18" fmla="*/ 644 w 1531"/>
                <a:gd name="T19" fmla="*/ 273 h 1534"/>
                <a:gd name="T20" fmla="*/ 484 w 1531"/>
                <a:gd name="T21" fmla="*/ 207 h 1534"/>
                <a:gd name="T22" fmla="*/ 314 w 1531"/>
                <a:gd name="T23" fmla="*/ 164 h 1534"/>
                <a:gd name="T24" fmla="*/ 141 w 1531"/>
                <a:gd name="T25" fmla="*/ 142 h 1534"/>
                <a:gd name="T26" fmla="*/ 160 w 1531"/>
                <a:gd name="T27" fmla="*/ 2 h 1534"/>
                <a:gd name="T28" fmla="*/ 335 w 1531"/>
                <a:gd name="T29" fmla="*/ 25 h 1534"/>
                <a:gd name="T30" fmla="*/ 507 w 1531"/>
                <a:gd name="T31" fmla="*/ 67 h 1534"/>
                <a:gd name="T32" fmla="*/ 671 w 1531"/>
                <a:gd name="T33" fmla="*/ 130 h 1534"/>
                <a:gd name="T34" fmla="*/ 826 w 1531"/>
                <a:gd name="T35" fmla="*/ 211 h 1534"/>
                <a:gd name="T36" fmla="*/ 971 w 1531"/>
                <a:gd name="T37" fmla="*/ 311 h 1534"/>
                <a:gd name="T38" fmla="*/ 1103 w 1531"/>
                <a:gd name="T39" fmla="*/ 429 h 1534"/>
                <a:gd name="T40" fmla="*/ 1222 w 1531"/>
                <a:gd name="T41" fmla="*/ 563 h 1534"/>
                <a:gd name="T42" fmla="*/ 1321 w 1531"/>
                <a:gd name="T43" fmla="*/ 709 h 1534"/>
                <a:gd name="T44" fmla="*/ 1403 w 1531"/>
                <a:gd name="T45" fmla="*/ 865 h 1534"/>
                <a:gd name="T46" fmla="*/ 1464 w 1531"/>
                <a:gd name="T47" fmla="*/ 1028 h 1534"/>
                <a:gd name="T48" fmla="*/ 1506 w 1531"/>
                <a:gd name="T49" fmla="*/ 1199 h 1534"/>
                <a:gd name="T50" fmla="*/ 1528 w 1531"/>
                <a:gd name="T51" fmla="*/ 1375 h 1534"/>
                <a:gd name="T52" fmla="*/ 1528 w 1531"/>
                <a:gd name="T53" fmla="*/ 1483 h 1534"/>
                <a:gd name="T54" fmla="*/ 1510 w 1531"/>
                <a:gd name="T55" fmla="*/ 1514 h 1534"/>
                <a:gd name="T56" fmla="*/ 1479 w 1531"/>
                <a:gd name="T57" fmla="*/ 1532 h 1534"/>
                <a:gd name="T58" fmla="*/ 70 w 1531"/>
                <a:gd name="T59" fmla="*/ 1534 h 1534"/>
                <a:gd name="T60" fmla="*/ 35 w 1531"/>
                <a:gd name="T61" fmla="*/ 1524 h 1534"/>
                <a:gd name="T62" fmla="*/ 10 w 1531"/>
                <a:gd name="T63" fmla="*/ 1499 h 1534"/>
                <a:gd name="T64" fmla="*/ 0 w 1531"/>
                <a:gd name="T65" fmla="*/ 1464 h 1534"/>
                <a:gd name="T66" fmla="*/ 2 w 1531"/>
                <a:gd name="T67" fmla="*/ 51 h 1534"/>
                <a:gd name="T68" fmla="*/ 20 w 1531"/>
                <a:gd name="T69" fmla="*/ 20 h 1534"/>
                <a:gd name="T70" fmla="*/ 52 w 1531"/>
                <a:gd name="T71" fmla="*/ 2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31" h="1534">
                  <a:moveTo>
                    <a:pt x="141" y="142"/>
                  </a:moveTo>
                  <a:lnTo>
                    <a:pt x="141" y="1394"/>
                  </a:lnTo>
                  <a:lnTo>
                    <a:pt x="1389" y="1394"/>
                  </a:lnTo>
                  <a:lnTo>
                    <a:pt x="1382" y="1312"/>
                  </a:lnTo>
                  <a:lnTo>
                    <a:pt x="1370" y="1233"/>
                  </a:lnTo>
                  <a:lnTo>
                    <a:pt x="1354" y="1154"/>
                  </a:lnTo>
                  <a:lnTo>
                    <a:pt x="1333" y="1077"/>
                  </a:lnTo>
                  <a:lnTo>
                    <a:pt x="1307" y="1000"/>
                  </a:lnTo>
                  <a:lnTo>
                    <a:pt x="1277" y="926"/>
                  </a:lnTo>
                  <a:lnTo>
                    <a:pt x="1242" y="854"/>
                  </a:lnTo>
                  <a:lnTo>
                    <a:pt x="1203" y="784"/>
                  </a:lnTo>
                  <a:lnTo>
                    <a:pt x="1160" y="716"/>
                  </a:lnTo>
                  <a:lnTo>
                    <a:pt x="1112" y="650"/>
                  </a:lnTo>
                  <a:lnTo>
                    <a:pt x="1060" y="588"/>
                  </a:lnTo>
                  <a:lnTo>
                    <a:pt x="999" y="524"/>
                  </a:lnTo>
                  <a:lnTo>
                    <a:pt x="934" y="464"/>
                  </a:lnTo>
                  <a:lnTo>
                    <a:pt x="866" y="409"/>
                  </a:lnTo>
                  <a:lnTo>
                    <a:pt x="796" y="359"/>
                  </a:lnTo>
                  <a:lnTo>
                    <a:pt x="720" y="313"/>
                  </a:lnTo>
                  <a:lnTo>
                    <a:pt x="644" y="273"/>
                  </a:lnTo>
                  <a:lnTo>
                    <a:pt x="565" y="238"/>
                  </a:lnTo>
                  <a:lnTo>
                    <a:pt x="484" y="207"/>
                  </a:lnTo>
                  <a:lnTo>
                    <a:pt x="400" y="183"/>
                  </a:lnTo>
                  <a:lnTo>
                    <a:pt x="314" y="164"/>
                  </a:lnTo>
                  <a:lnTo>
                    <a:pt x="227" y="150"/>
                  </a:lnTo>
                  <a:lnTo>
                    <a:pt x="141" y="142"/>
                  </a:lnTo>
                  <a:close/>
                  <a:moveTo>
                    <a:pt x="70" y="0"/>
                  </a:moveTo>
                  <a:lnTo>
                    <a:pt x="160" y="2"/>
                  </a:lnTo>
                  <a:lnTo>
                    <a:pt x="248" y="11"/>
                  </a:lnTo>
                  <a:lnTo>
                    <a:pt x="335" y="25"/>
                  </a:lnTo>
                  <a:lnTo>
                    <a:pt x="422" y="43"/>
                  </a:lnTo>
                  <a:lnTo>
                    <a:pt x="507" y="67"/>
                  </a:lnTo>
                  <a:lnTo>
                    <a:pt x="589" y="96"/>
                  </a:lnTo>
                  <a:lnTo>
                    <a:pt x="671" y="130"/>
                  </a:lnTo>
                  <a:lnTo>
                    <a:pt x="749" y="168"/>
                  </a:lnTo>
                  <a:lnTo>
                    <a:pt x="826" y="211"/>
                  </a:lnTo>
                  <a:lnTo>
                    <a:pt x="899" y="259"/>
                  </a:lnTo>
                  <a:lnTo>
                    <a:pt x="971" y="311"/>
                  </a:lnTo>
                  <a:lnTo>
                    <a:pt x="1039" y="368"/>
                  </a:lnTo>
                  <a:lnTo>
                    <a:pt x="1103" y="429"/>
                  </a:lnTo>
                  <a:lnTo>
                    <a:pt x="1165" y="494"/>
                  </a:lnTo>
                  <a:lnTo>
                    <a:pt x="1222" y="563"/>
                  </a:lnTo>
                  <a:lnTo>
                    <a:pt x="1274" y="634"/>
                  </a:lnTo>
                  <a:lnTo>
                    <a:pt x="1321" y="709"/>
                  </a:lnTo>
                  <a:lnTo>
                    <a:pt x="1365" y="785"/>
                  </a:lnTo>
                  <a:lnTo>
                    <a:pt x="1403" y="865"/>
                  </a:lnTo>
                  <a:lnTo>
                    <a:pt x="1436" y="945"/>
                  </a:lnTo>
                  <a:lnTo>
                    <a:pt x="1464" y="1028"/>
                  </a:lnTo>
                  <a:lnTo>
                    <a:pt x="1489" y="1113"/>
                  </a:lnTo>
                  <a:lnTo>
                    <a:pt x="1506" y="1199"/>
                  </a:lnTo>
                  <a:lnTo>
                    <a:pt x="1520" y="1287"/>
                  </a:lnTo>
                  <a:lnTo>
                    <a:pt x="1528" y="1375"/>
                  </a:lnTo>
                  <a:lnTo>
                    <a:pt x="1531" y="1464"/>
                  </a:lnTo>
                  <a:lnTo>
                    <a:pt x="1528" y="1483"/>
                  </a:lnTo>
                  <a:lnTo>
                    <a:pt x="1521" y="1499"/>
                  </a:lnTo>
                  <a:lnTo>
                    <a:pt x="1510" y="1514"/>
                  </a:lnTo>
                  <a:lnTo>
                    <a:pt x="1496" y="1524"/>
                  </a:lnTo>
                  <a:lnTo>
                    <a:pt x="1479" y="1532"/>
                  </a:lnTo>
                  <a:lnTo>
                    <a:pt x="1460" y="1534"/>
                  </a:lnTo>
                  <a:lnTo>
                    <a:pt x="70" y="1534"/>
                  </a:lnTo>
                  <a:lnTo>
                    <a:pt x="52" y="1532"/>
                  </a:lnTo>
                  <a:lnTo>
                    <a:pt x="35" y="1524"/>
                  </a:lnTo>
                  <a:lnTo>
                    <a:pt x="20" y="1514"/>
                  </a:lnTo>
                  <a:lnTo>
                    <a:pt x="10" y="1499"/>
                  </a:lnTo>
                  <a:lnTo>
                    <a:pt x="2" y="1483"/>
                  </a:lnTo>
                  <a:lnTo>
                    <a:pt x="0" y="1464"/>
                  </a:lnTo>
                  <a:lnTo>
                    <a:pt x="0" y="70"/>
                  </a:lnTo>
                  <a:lnTo>
                    <a:pt x="2" y="51"/>
                  </a:lnTo>
                  <a:lnTo>
                    <a:pt x="10" y="34"/>
                  </a:lnTo>
                  <a:lnTo>
                    <a:pt x="20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5" name="Freeform 391"/>
            <p:cNvSpPr>
              <a:spLocks noEditPoints="1"/>
            </p:cNvSpPr>
            <p:nvPr/>
          </p:nvSpPr>
          <p:spPr bwMode="auto">
            <a:xfrm>
              <a:off x="685800" y="4286250"/>
              <a:ext cx="498475" cy="500062"/>
            </a:xfrm>
            <a:custGeom>
              <a:avLst/>
              <a:gdLst>
                <a:gd name="T0" fmla="*/ 1309 w 3145"/>
                <a:gd name="T1" fmla="*/ 164 h 3152"/>
                <a:gd name="T2" fmla="*/ 1035 w 3145"/>
                <a:gd name="T3" fmla="*/ 245 h 3152"/>
                <a:gd name="T4" fmla="*/ 787 w 3145"/>
                <a:gd name="T5" fmla="*/ 376 h 3152"/>
                <a:gd name="T6" fmla="*/ 570 w 3145"/>
                <a:gd name="T7" fmla="*/ 551 h 3152"/>
                <a:gd name="T8" fmla="*/ 391 w 3145"/>
                <a:gd name="T9" fmla="*/ 765 h 3152"/>
                <a:gd name="T10" fmla="*/ 256 w 3145"/>
                <a:gd name="T11" fmla="*/ 1011 h 3152"/>
                <a:gd name="T12" fmla="*/ 170 w 3145"/>
                <a:gd name="T13" fmla="*/ 1284 h 3152"/>
                <a:gd name="T14" fmla="*/ 141 w 3145"/>
                <a:gd name="T15" fmla="*/ 1577 h 3152"/>
                <a:gd name="T16" fmla="*/ 169 w 3145"/>
                <a:gd name="T17" fmla="*/ 1865 h 3152"/>
                <a:gd name="T18" fmla="*/ 253 w 3145"/>
                <a:gd name="T19" fmla="*/ 2134 h 3152"/>
                <a:gd name="T20" fmla="*/ 385 w 3145"/>
                <a:gd name="T21" fmla="*/ 2378 h 3152"/>
                <a:gd name="T22" fmla="*/ 561 w 3145"/>
                <a:gd name="T23" fmla="*/ 2591 h 3152"/>
                <a:gd name="T24" fmla="*/ 772 w 3145"/>
                <a:gd name="T25" fmla="*/ 2766 h 3152"/>
                <a:gd name="T26" fmla="*/ 1016 w 3145"/>
                <a:gd name="T27" fmla="*/ 2899 h 3152"/>
                <a:gd name="T28" fmla="*/ 1284 w 3145"/>
                <a:gd name="T29" fmla="*/ 2983 h 3152"/>
                <a:gd name="T30" fmla="*/ 1573 w 3145"/>
                <a:gd name="T31" fmla="*/ 3012 h 3152"/>
                <a:gd name="T32" fmla="*/ 1865 w 3145"/>
                <a:gd name="T33" fmla="*/ 2983 h 3152"/>
                <a:gd name="T34" fmla="*/ 2136 w 3145"/>
                <a:gd name="T35" fmla="*/ 2897 h 3152"/>
                <a:gd name="T36" fmla="*/ 2381 w 3145"/>
                <a:gd name="T37" fmla="*/ 2761 h 3152"/>
                <a:gd name="T38" fmla="*/ 2595 w 3145"/>
                <a:gd name="T39" fmla="*/ 2581 h 3152"/>
                <a:gd name="T40" fmla="*/ 2770 w 3145"/>
                <a:gd name="T41" fmla="*/ 2363 h 3152"/>
                <a:gd name="T42" fmla="*/ 2901 w 3145"/>
                <a:gd name="T43" fmla="*/ 2115 h 3152"/>
                <a:gd name="T44" fmla="*/ 2981 w 3145"/>
                <a:gd name="T45" fmla="*/ 1841 h 3152"/>
                <a:gd name="T46" fmla="*/ 1573 w 3145"/>
                <a:gd name="T47" fmla="*/ 1646 h 3152"/>
                <a:gd name="T48" fmla="*/ 1523 w 3145"/>
                <a:gd name="T49" fmla="*/ 1625 h 3152"/>
                <a:gd name="T50" fmla="*/ 1503 w 3145"/>
                <a:gd name="T51" fmla="*/ 1576 h 3152"/>
                <a:gd name="T52" fmla="*/ 1592 w 3145"/>
                <a:gd name="T53" fmla="*/ 2 h 3152"/>
                <a:gd name="T54" fmla="*/ 1633 w 3145"/>
                <a:gd name="T55" fmla="*/ 35 h 3152"/>
                <a:gd name="T56" fmla="*/ 1643 w 3145"/>
                <a:gd name="T57" fmla="*/ 1506 h 3152"/>
                <a:gd name="T58" fmla="*/ 3110 w 3145"/>
                <a:gd name="T59" fmla="*/ 1515 h 3152"/>
                <a:gd name="T60" fmla="*/ 3143 w 3145"/>
                <a:gd name="T61" fmla="*/ 1558 h 3152"/>
                <a:gd name="T62" fmla="*/ 3131 w 3145"/>
                <a:gd name="T63" fmla="*/ 1781 h 3152"/>
                <a:gd name="T64" fmla="*/ 3065 w 3145"/>
                <a:gd name="T65" fmla="*/ 2074 h 3152"/>
                <a:gd name="T66" fmla="*/ 2946 w 3145"/>
                <a:gd name="T67" fmla="*/ 2343 h 3152"/>
                <a:gd name="T68" fmla="*/ 2782 w 3145"/>
                <a:gd name="T69" fmla="*/ 2583 h 3152"/>
                <a:gd name="T70" fmla="*/ 2577 w 3145"/>
                <a:gd name="T71" fmla="*/ 2789 h 3152"/>
                <a:gd name="T72" fmla="*/ 2338 w 3145"/>
                <a:gd name="T73" fmla="*/ 2953 h 3152"/>
                <a:gd name="T74" fmla="*/ 2069 w 3145"/>
                <a:gd name="T75" fmla="*/ 3072 h 3152"/>
                <a:gd name="T76" fmla="*/ 1777 w 3145"/>
                <a:gd name="T77" fmla="*/ 3140 h 3152"/>
                <a:gd name="T78" fmla="*/ 1469 w 3145"/>
                <a:gd name="T79" fmla="*/ 3149 h 3152"/>
                <a:gd name="T80" fmla="*/ 1171 w 3145"/>
                <a:gd name="T81" fmla="*/ 3100 h 3152"/>
                <a:gd name="T82" fmla="*/ 894 w 3145"/>
                <a:gd name="T83" fmla="*/ 2999 h 3152"/>
                <a:gd name="T84" fmla="*/ 644 w 3145"/>
                <a:gd name="T85" fmla="*/ 2848 h 3152"/>
                <a:gd name="T86" fmla="*/ 427 w 3145"/>
                <a:gd name="T87" fmla="*/ 2656 h 3152"/>
                <a:gd name="T88" fmla="*/ 249 w 3145"/>
                <a:gd name="T89" fmla="*/ 2426 h 3152"/>
                <a:gd name="T90" fmla="*/ 114 w 3145"/>
                <a:gd name="T91" fmla="*/ 2166 h 3152"/>
                <a:gd name="T92" fmla="*/ 30 w 3145"/>
                <a:gd name="T93" fmla="*/ 1881 h 3152"/>
                <a:gd name="T94" fmla="*/ 0 w 3145"/>
                <a:gd name="T95" fmla="*/ 1577 h 3152"/>
                <a:gd name="T96" fmla="*/ 30 w 3145"/>
                <a:gd name="T97" fmla="*/ 1271 h 3152"/>
                <a:gd name="T98" fmla="*/ 114 w 3145"/>
                <a:gd name="T99" fmla="*/ 986 h 3152"/>
                <a:gd name="T100" fmla="*/ 249 w 3145"/>
                <a:gd name="T101" fmla="*/ 725 h 3152"/>
                <a:gd name="T102" fmla="*/ 427 w 3145"/>
                <a:gd name="T103" fmla="*/ 496 h 3152"/>
                <a:gd name="T104" fmla="*/ 644 w 3145"/>
                <a:gd name="T105" fmla="*/ 304 h 3152"/>
                <a:gd name="T106" fmla="*/ 894 w 3145"/>
                <a:gd name="T107" fmla="*/ 153 h 3152"/>
                <a:gd name="T108" fmla="*/ 1171 w 3145"/>
                <a:gd name="T109" fmla="*/ 52 h 3152"/>
                <a:gd name="T110" fmla="*/ 1469 w 3145"/>
                <a:gd name="T111" fmla="*/ 3 h 3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45" h="3152">
                  <a:moveTo>
                    <a:pt x="1503" y="142"/>
                  </a:moveTo>
                  <a:lnTo>
                    <a:pt x="1405" y="149"/>
                  </a:lnTo>
                  <a:lnTo>
                    <a:pt x="1309" y="164"/>
                  </a:lnTo>
                  <a:lnTo>
                    <a:pt x="1215" y="185"/>
                  </a:lnTo>
                  <a:lnTo>
                    <a:pt x="1123" y="212"/>
                  </a:lnTo>
                  <a:lnTo>
                    <a:pt x="1035" y="245"/>
                  </a:lnTo>
                  <a:lnTo>
                    <a:pt x="949" y="284"/>
                  </a:lnTo>
                  <a:lnTo>
                    <a:pt x="866" y="327"/>
                  </a:lnTo>
                  <a:lnTo>
                    <a:pt x="787" y="376"/>
                  </a:lnTo>
                  <a:lnTo>
                    <a:pt x="711" y="430"/>
                  </a:lnTo>
                  <a:lnTo>
                    <a:pt x="638" y="489"/>
                  </a:lnTo>
                  <a:lnTo>
                    <a:pt x="570" y="551"/>
                  </a:lnTo>
                  <a:lnTo>
                    <a:pt x="506" y="619"/>
                  </a:lnTo>
                  <a:lnTo>
                    <a:pt x="446" y="690"/>
                  </a:lnTo>
                  <a:lnTo>
                    <a:pt x="391" y="765"/>
                  </a:lnTo>
                  <a:lnTo>
                    <a:pt x="341" y="844"/>
                  </a:lnTo>
                  <a:lnTo>
                    <a:pt x="295" y="927"/>
                  </a:lnTo>
                  <a:lnTo>
                    <a:pt x="256" y="1011"/>
                  </a:lnTo>
                  <a:lnTo>
                    <a:pt x="221" y="1099"/>
                  </a:lnTo>
                  <a:lnTo>
                    <a:pt x="192" y="1191"/>
                  </a:lnTo>
                  <a:lnTo>
                    <a:pt x="170" y="1284"/>
                  </a:lnTo>
                  <a:lnTo>
                    <a:pt x="153" y="1379"/>
                  </a:lnTo>
                  <a:lnTo>
                    <a:pt x="144" y="1477"/>
                  </a:lnTo>
                  <a:lnTo>
                    <a:pt x="141" y="1577"/>
                  </a:lnTo>
                  <a:lnTo>
                    <a:pt x="144" y="1674"/>
                  </a:lnTo>
                  <a:lnTo>
                    <a:pt x="153" y="1771"/>
                  </a:lnTo>
                  <a:lnTo>
                    <a:pt x="169" y="1865"/>
                  </a:lnTo>
                  <a:lnTo>
                    <a:pt x="191" y="1957"/>
                  </a:lnTo>
                  <a:lnTo>
                    <a:pt x="220" y="2047"/>
                  </a:lnTo>
                  <a:lnTo>
                    <a:pt x="253" y="2134"/>
                  </a:lnTo>
                  <a:lnTo>
                    <a:pt x="292" y="2219"/>
                  </a:lnTo>
                  <a:lnTo>
                    <a:pt x="336" y="2300"/>
                  </a:lnTo>
                  <a:lnTo>
                    <a:pt x="385" y="2378"/>
                  </a:lnTo>
                  <a:lnTo>
                    <a:pt x="439" y="2453"/>
                  </a:lnTo>
                  <a:lnTo>
                    <a:pt x="498" y="2524"/>
                  </a:lnTo>
                  <a:lnTo>
                    <a:pt x="561" y="2591"/>
                  </a:lnTo>
                  <a:lnTo>
                    <a:pt x="627" y="2654"/>
                  </a:lnTo>
                  <a:lnTo>
                    <a:pt x="698" y="2712"/>
                  </a:lnTo>
                  <a:lnTo>
                    <a:pt x="772" y="2766"/>
                  </a:lnTo>
                  <a:lnTo>
                    <a:pt x="850" y="2816"/>
                  </a:lnTo>
                  <a:lnTo>
                    <a:pt x="932" y="2860"/>
                  </a:lnTo>
                  <a:lnTo>
                    <a:pt x="1016" y="2899"/>
                  </a:lnTo>
                  <a:lnTo>
                    <a:pt x="1103" y="2933"/>
                  </a:lnTo>
                  <a:lnTo>
                    <a:pt x="1192" y="2961"/>
                  </a:lnTo>
                  <a:lnTo>
                    <a:pt x="1284" y="2983"/>
                  </a:lnTo>
                  <a:lnTo>
                    <a:pt x="1378" y="2999"/>
                  </a:lnTo>
                  <a:lnTo>
                    <a:pt x="1475" y="3009"/>
                  </a:lnTo>
                  <a:lnTo>
                    <a:pt x="1573" y="3012"/>
                  </a:lnTo>
                  <a:lnTo>
                    <a:pt x="1672" y="3009"/>
                  </a:lnTo>
                  <a:lnTo>
                    <a:pt x="1770" y="2999"/>
                  </a:lnTo>
                  <a:lnTo>
                    <a:pt x="1865" y="2983"/>
                  </a:lnTo>
                  <a:lnTo>
                    <a:pt x="1958" y="2959"/>
                  </a:lnTo>
                  <a:lnTo>
                    <a:pt x="2048" y="2931"/>
                  </a:lnTo>
                  <a:lnTo>
                    <a:pt x="2136" y="2897"/>
                  </a:lnTo>
                  <a:lnTo>
                    <a:pt x="2222" y="2857"/>
                  </a:lnTo>
                  <a:lnTo>
                    <a:pt x="2303" y="2811"/>
                  </a:lnTo>
                  <a:lnTo>
                    <a:pt x="2381" y="2761"/>
                  </a:lnTo>
                  <a:lnTo>
                    <a:pt x="2456" y="2705"/>
                  </a:lnTo>
                  <a:lnTo>
                    <a:pt x="2527" y="2646"/>
                  </a:lnTo>
                  <a:lnTo>
                    <a:pt x="2595" y="2581"/>
                  </a:lnTo>
                  <a:lnTo>
                    <a:pt x="2657" y="2513"/>
                  </a:lnTo>
                  <a:lnTo>
                    <a:pt x="2716" y="2440"/>
                  </a:lnTo>
                  <a:lnTo>
                    <a:pt x="2770" y="2363"/>
                  </a:lnTo>
                  <a:lnTo>
                    <a:pt x="2818" y="2284"/>
                  </a:lnTo>
                  <a:lnTo>
                    <a:pt x="2862" y="2201"/>
                  </a:lnTo>
                  <a:lnTo>
                    <a:pt x="2901" y="2115"/>
                  </a:lnTo>
                  <a:lnTo>
                    <a:pt x="2932" y="2026"/>
                  </a:lnTo>
                  <a:lnTo>
                    <a:pt x="2960" y="1934"/>
                  </a:lnTo>
                  <a:lnTo>
                    <a:pt x="2981" y="1841"/>
                  </a:lnTo>
                  <a:lnTo>
                    <a:pt x="2995" y="1744"/>
                  </a:lnTo>
                  <a:lnTo>
                    <a:pt x="3003" y="1646"/>
                  </a:lnTo>
                  <a:lnTo>
                    <a:pt x="1573" y="1646"/>
                  </a:lnTo>
                  <a:lnTo>
                    <a:pt x="1554" y="1643"/>
                  </a:lnTo>
                  <a:lnTo>
                    <a:pt x="1537" y="1636"/>
                  </a:lnTo>
                  <a:lnTo>
                    <a:pt x="1523" y="1625"/>
                  </a:lnTo>
                  <a:lnTo>
                    <a:pt x="1513" y="1612"/>
                  </a:lnTo>
                  <a:lnTo>
                    <a:pt x="1505" y="1595"/>
                  </a:lnTo>
                  <a:lnTo>
                    <a:pt x="1503" y="1576"/>
                  </a:lnTo>
                  <a:lnTo>
                    <a:pt x="1503" y="142"/>
                  </a:lnTo>
                  <a:close/>
                  <a:moveTo>
                    <a:pt x="1573" y="0"/>
                  </a:moveTo>
                  <a:lnTo>
                    <a:pt x="1592" y="2"/>
                  </a:lnTo>
                  <a:lnTo>
                    <a:pt x="1608" y="9"/>
                  </a:lnTo>
                  <a:lnTo>
                    <a:pt x="1623" y="20"/>
                  </a:lnTo>
                  <a:lnTo>
                    <a:pt x="1633" y="35"/>
                  </a:lnTo>
                  <a:lnTo>
                    <a:pt x="1641" y="51"/>
                  </a:lnTo>
                  <a:lnTo>
                    <a:pt x="1643" y="70"/>
                  </a:lnTo>
                  <a:lnTo>
                    <a:pt x="1643" y="1506"/>
                  </a:lnTo>
                  <a:lnTo>
                    <a:pt x="3075" y="1506"/>
                  </a:lnTo>
                  <a:lnTo>
                    <a:pt x="3093" y="1509"/>
                  </a:lnTo>
                  <a:lnTo>
                    <a:pt x="3110" y="1515"/>
                  </a:lnTo>
                  <a:lnTo>
                    <a:pt x="3125" y="1527"/>
                  </a:lnTo>
                  <a:lnTo>
                    <a:pt x="3136" y="1541"/>
                  </a:lnTo>
                  <a:lnTo>
                    <a:pt x="3143" y="1558"/>
                  </a:lnTo>
                  <a:lnTo>
                    <a:pt x="3145" y="1577"/>
                  </a:lnTo>
                  <a:lnTo>
                    <a:pt x="3142" y="1679"/>
                  </a:lnTo>
                  <a:lnTo>
                    <a:pt x="3131" y="1781"/>
                  </a:lnTo>
                  <a:lnTo>
                    <a:pt x="3115" y="1881"/>
                  </a:lnTo>
                  <a:lnTo>
                    <a:pt x="3093" y="1979"/>
                  </a:lnTo>
                  <a:lnTo>
                    <a:pt x="3065" y="2074"/>
                  </a:lnTo>
                  <a:lnTo>
                    <a:pt x="3031" y="2166"/>
                  </a:lnTo>
                  <a:lnTo>
                    <a:pt x="2992" y="2256"/>
                  </a:lnTo>
                  <a:lnTo>
                    <a:pt x="2946" y="2343"/>
                  </a:lnTo>
                  <a:lnTo>
                    <a:pt x="2896" y="2426"/>
                  </a:lnTo>
                  <a:lnTo>
                    <a:pt x="2841" y="2507"/>
                  </a:lnTo>
                  <a:lnTo>
                    <a:pt x="2782" y="2583"/>
                  </a:lnTo>
                  <a:lnTo>
                    <a:pt x="2718" y="2656"/>
                  </a:lnTo>
                  <a:lnTo>
                    <a:pt x="2650" y="2724"/>
                  </a:lnTo>
                  <a:lnTo>
                    <a:pt x="2577" y="2789"/>
                  </a:lnTo>
                  <a:lnTo>
                    <a:pt x="2501" y="2848"/>
                  </a:lnTo>
                  <a:lnTo>
                    <a:pt x="2421" y="2903"/>
                  </a:lnTo>
                  <a:lnTo>
                    <a:pt x="2338" y="2953"/>
                  </a:lnTo>
                  <a:lnTo>
                    <a:pt x="2251" y="2999"/>
                  </a:lnTo>
                  <a:lnTo>
                    <a:pt x="2162" y="3038"/>
                  </a:lnTo>
                  <a:lnTo>
                    <a:pt x="2069" y="3072"/>
                  </a:lnTo>
                  <a:lnTo>
                    <a:pt x="1975" y="3100"/>
                  </a:lnTo>
                  <a:lnTo>
                    <a:pt x="1878" y="3123"/>
                  </a:lnTo>
                  <a:lnTo>
                    <a:pt x="1777" y="3140"/>
                  </a:lnTo>
                  <a:lnTo>
                    <a:pt x="1676" y="3149"/>
                  </a:lnTo>
                  <a:lnTo>
                    <a:pt x="1573" y="3152"/>
                  </a:lnTo>
                  <a:lnTo>
                    <a:pt x="1469" y="3149"/>
                  </a:lnTo>
                  <a:lnTo>
                    <a:pt x="1368" y="3140"/>
                  </a:lnTo>
                  <a:lnTo>
                    <a:pt x="1268" y="3123"/>
                  </a:lnTo>
                  <a:lnTo>
                    <a:pt x="1171" y="3100"/>
                  </a:lnTo>
                  <a:lnTo>
                    <a:pt x="1076" y="3072"/>
                  </a:lnTo>
                  <a:lnTo>
                    <a:pt x="984" y="3038"/>
                  </a:lnTo>
                  <a:lnTo>
                    <a:pt x="894" y="2999"/>
                  </a:lnTo>
                  <a:lnTo>
                    <a:pt x="807" y="2953"/>
                  </a:lnTo>
                  <a:lnTo>
                    <a:pt x="725" y="2903"/>
                  </a:lnTo>
                  <a:lnTo>
                    <a:pt x="644" y="2848"/>
                  </a:lnTo>
                  <a:lnTo>
                    <a:pt x="568" y="2789"/>
                  </a:lnTo>
                  <a:lnTo>
                    <a:pt x="496" y="2724"/>
                  </a:lnTo>
                  <a:lnTo>
                    <a:pt x="427" y="2656"/>
                  </a:lnTo>
                  <a:lnTo>
                    <a:pt x="364" y="2583"/>
                  </a:lnTo>
                  <a:lnTo>
                    <a:pt x="304" y="2507"/>
                  </a:lnTo>
                  <a:lnTo>
                    <a:pt x="249" y="2426"/>
                  </a:lnTo>
                  <a:lnTo>
                    <a:pt x="199" y="2343"/>
                  </a:lnTo>
                  <a:lnTo>
                    <a:pt x="154" y="2256"/>
                  </a:lnTo>
                  <a:lnTo>
                    <a:pt x="114" y="2166"/>
                  </a:lnTo>
                  <a:lnTo>
                    <a:pt x="80" y="2074"/>
                  </a:lnTo>
                  <a:lnTo>
                    <a:pt x="52" y="1979"/>
                  </a:lnTo>
                  <a:lnTo>
                    <a:pt x="30" y="1881"/>
                  </a:lnTo>
                  <a:lnTo>
                    <a:pt x="14" y="1781"/>
                  </a:lnTo>
                  <a:lnTo>
                    <a:pt x="3" y="1679"/>
                  </a:lnTo>
                  <a:lnTo>
                    <a:pt x="0" y="1577"/>
                  </a:lnTo>
                  <a:lnTo>
                    <a:pt x="3" y="1473"/>
                  </a:lnTo>
                  <a:lnTo>
                    <a:pt x="14" y="1371"/>
                  </a:lnTo>
                  <a:lnTo>
                    <a:pt x="30" y="1271"/>
                  </a:lnTo>
                  <a:lnTo>
                    <a:pt x="52" y="1174"/>
                  </a:lnTo>
                  <a:lnTo>
                    <a:pt x="80" y="1078"/>
                  </a:lnTo>
                  <a:lnTo>
                    <a:pt x="114" y="986"/>
                  </a:lnTo>
                  <a:lnTo>
                    <a:pt x="154" y="896"/>
                  </a:lnTo>
                  <a:lnTo>
                    <a:pt x="199" y="809"/>
                  </a:lnTo>
                  <a:lnTo>
                    <a:pt x="249" y="725"/>
                  </a:lnTo>
                  <a:lnTo>
                    <a:pt x="304" y="646"/>
                  </a:lnTo>
                  <a:lnTo>
                    <a:pt x="364" y="569"/>
                  </a:lnTo>
                  <a:lnTo>
                    <a:pt x="427" y="496"/>
                  </a:lnTo>
                  <a:lnTo>
                    <a:pt x="496" y="428"/>
                  </a:lnTo>
                  <a:lnTo>
                    <a:pt x="568" y="363"/>
                  </a:lnTo>
                  <a:lnTo>
                    <a:pt x="644" y="304"/>
                  </a:lnTo>
                  <a:lnTo>
                    <a:pt x="725" y="249"/>
                  </a:lnTo>
                  <a:lnTo>
                    <a:pt x="807" y="199"/>
                  </a:lnTo>
                  <a:lnTo>
                    <a:pt x="894" y="153"/>
                  </a:lnTo>
                  <a:lnTo>
                    <a:pt x="984" y="114"/>
                  </a:lnTo>
                  <a:lnTo>
                    <a:pt x="1076" y="80"/>
                  </a:lnTo>
                  <a:lnTo>
                    <a:pt x="1171" y="52"/>
                  </a:lnTo>
                  <a:lnTo>
                    <a:pt x="1268" y="29"/>
                  </a:lnTo>
                  <a:lnTo>
                    <a:pt x="1368" y="12"/>
                  </a:lnTo>
                  <a:lnTo>
                    <a:pt x="1469" y="3"/>
                  </a:lnTo>
                  <a:lnTo>
                    <a:pt x="15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60207" y="5535365"/>
            <a:ext cx="555625" cy="519113"/>
            <a:chOff x="3521075" y="5022850"/>
            <a:chExt cx="555625" cy="519113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Freeform 454"/>
            <p:cNvSpPr>
              <a:spLocks noEditPoints="1"/>
            </p:cNvSpPr>
            <p:nvPr/>
          </p:nvSpPr>
          <p:spPr bwMode="auto">
            <a:xfrm>
              <a:off x="3521075" y="5022850"/>
              <a:ext cx="498475" cy="481013"/>
            </a:xfrm>
            <a:custGeom>
              <a:avLst/>
              <a:gdLst>
                <a:gd name="T0" fmla="*/ 151 w 3145"/>
                <a:gd name="T1" fmla="*/ 1322 h 3028"/>
                <a:gd name="T2" fmla="*/ 143 w 3145"/>
                <a:gd name="T3" fmla="*/ 2772 h 3028"/>
                <a:gd name="T4" fmla="*/ 189 w 3145"/>
                <a:gd name="T5" fmla="*/ 2805 h 3028"/>
                <a:gd name="T6" fmla="*/ 660 w 3145"/>
                <a:gd name="T7" fmla="*/ 2786 h 3028"/>
                <a:gd name="T8" fmla="*/ 667 w 3145"/>
                <a:gd name="T9" fmla="*/ 1335 h 3028"/>
                <a:gd name="T10" fmla="*/ 623 w 3145"/>
                <a:gd name="T11" fmla="*/ 1302 h 3028"/>
                <a:gd name="T12" fmla="*/ 1662 w 3145"/>
                <a:gd name="T13" fmla="*/ 6 h 3028"/>
                <a:gd name="T14" fmla="*/ 1812 w 3145"/>
                <a:gd name="T15" fmla="*/ 57 h 3028"/>
                <a:gd name="T16" fmla="*/ 1937 w 3145"/>
                <a:gd name="T17" fmla="*/ 174 h 3028"/>
                <a:gd name="T18" fmla="*/ 2008 w 3145"/>
                <a:gd name="T19" fmla="*/ 348 h 3028"/>
                <a:gd name="T20" fmla="*/ 2024 w 3145"/>
                <a:gd name="T21" fmla="*/ 1013 h 3028"/>
                <a:gd name="T22" fmla="*/ 2870 w 3145"/>
                <a:gd name="T23" fmla="*/ 1043 h 3028"/>
                <a:gd name="T24" fmla="*/ 3036 w 3145"/>
                <a:gd name="T25" fmla="*/ 1158 h 3028"/>
                <a:gd name="T26" fmla="*/ 3132 w 3145"/>
                <a:gd name="T27" fmla="*/ 1338 h 3028"/>
                <a:gd name="T28" fmla="*/ 3145 w 3145"/>
                <a:gd name="T29" fmla="*/ 1463 h 3028"/>
                <a:gd name="T30" fmla="*/ 3116 w 3145"/>
                <a:gd name="T31" fmla="*/ 1576 h 3028"/>
                <a:gd name="T32" fmla="*/ 3058 w 3145"/>
                <a:gd name="T33" fmla="*/ 1599 h 3028"/>
                <a:gd name="T34" fmla="*/ 3006 w 3145"/>
                <a:gd name="T35" fmla="*/ 1570 h 3028"/>
                <a:gd name="T36" fmla="*/ 3004 w 3145"/>
                <a:gd name="T37" fmla="*/ 1453 h 3028"/>
                <a:gd name="T38" fmla="*/ 2977 w 3145"/>
                <a:gd name="T39" fmla="*/ 1322 h 3028"/>
                <a:gd name="T40" fmla="*/ 2872 w 3145"/>
                <a:gd name="T41" fmla="*/ 1202 h 3028"/>
                <a:gd name="T42" fmla="*/ 2714 w 3145"/>
                <a:gd name="T43" fmla="*/ 1155 h 3028"/>
                <a:gd name="T44" fmla="*/ 1904 w 3145"/>
                <a:gd name="T45" fmla="*/ 1134 h 3028"/>
                <a:gd name="T46" fmla="*/ 1884 w 3145"/>
                <a:gd name="T47" fmla="*/ 517 h 3028"/>
                <a:gd name="T48" fmla="*/ 1853 w 3145"/>
                <a:gd name="T49" fmla="*/ 318 h 3028"/>
                <a:gd name="T50" fmla="*/ 1764 w 3145"/>
                <a:gd name="T51" fmla="*/ 193 h 3028"/>
                <a:gd name="T52" fmla="*/ 1635 w 3145"/>
                <a:gd name="T53" fmla="*/ 144 h 3028"/>
                <a:gd name="T54" fmla="*/ 1511 w 3145"/>
                <a:gd name="T55" fmla="*/ 145 h 3028"/>
                <a:gd name="T56" fmla="*/ 1477 w 3145"/>
                <a:gd name="T57" fmla="*/ 754 h 3028"/>
                <a:gd name="T58" fmla="*/ 1404 w 3145"/>
                <a:gd name="T59" fmla="*/ 948 h 3028"/>
                <a:gd name="T60" fmla="*/ 1283 w 3145"/>
                <a:gd name="T61" fmla="*/ 1104 h 3028"/>
                <a:gd name="T62" fmla="*/ 1135 w 3145"/>
                <a:gd name="T63" fmla="*/ 1226 h 3028"/>
                <a:gd name="T64" fmla="*/ 986 w 3145"/>
                <a:gd name="T65" fmla="*/ 1315 h 3028"/>
                <a:gd name="T66" fmla="*/ 858 w 3145"/>
                <a:gd name="T67" fmla="*/ 1373 h 3028"/>
                <a:gd name="T68" fmla="*/ 814 w 3145"/>
                <a:gd name="T69" fmla="*/ 2640 h 3028"/>
                <a:gd name="T70" fmla="*/ 882 w 3145"/>
                <a:gd name="T71" fmla="*/ 2788 h 3028"/>
                <a:gd name="T72" fmla="*/ 1017 w 3145"/>
                <a:gd name="T73" fmla="*/ 2875 h 3028"/>
                <a:gd name="T74" fmla="*/ 1982 w 3145"/>
                <a:gd name="T75" fmla="*/ 2889 h 3028"/>
                <a:gd name="T76" fmla="*/ 2032 w 3145"/>
                <a:gd name="T77" fmla="*/ 2939 h 3028"/>
                <a:gd name="T78" fmla="*/ 2014 w 3145"/>
                <a:gd name="T79" fmla="*/ 3007 h 3028"/>
                <a:gd name="T80" fmla="*/ 1101 w 3145"/>
                <a:gd name="T81" fmla="*/ 3028 h 3028"/>
                <a:gd name="T82" fmla="*/ 916 w 3145"/>
                <a:gd name="T83" fmla="*/ 2986 h 3028"/>
                <a:gd name="T84" fmla="*/ 770 w 3145"/>
                <a:gd name="T85" fmla="*/ 2874 h 3028"/>
                <a:gd name="T86" fmla="*/ 680 w 3145"/>
                <a:gd name="T87" fmla="*/ 2936 h 3028"/>
                <a:gd name="T88" fmla="*/ 155 w 3145"/>
                <a:gd name="T89" fmla="*/ 2942 h 3028"/>
                <a:gd name="T90" fmla="*/ 44 w 3145"/>
                <a:gd name="T91" fmla="*/ 2879 h 3028"/>
                <a:gd name="T92" fmla="*/ 0 w 3145"/>
                <a:gd name="T93" fmla="*/ 2757 h 3028"/>
                <a:gd name="T94" fmla="*/ 25 w 3145"/>
                <a:gd name="T95" fmla="*/ 1255 h 3028"/>
                <a:gd name="T96" fmla="*/ 123 w 3145"/>
                <a:gd name="T97" fmla="*/ 1174 h 3028"/>
                <a:gd name="T98" fmla="*/ 656 w 3145"/>
                <a:gd name="T99" fmla="*/ 1165 h 3028"/>
                <a:gd name="T100" fmla="*/ 764 w 3145"/>
                <a:gd name="T101" fmla="*/ 1226 h 3028"/>
                <a:gd name="T102" fmla="*/ 864 w 3145"/>
                <a:gd name="T103" fmla="*/ 1217 h 3028"/>
                <a:gd name="T104" fmla="*/ 998 w 3145"/>
                <a:gd name="T105" fmla="*/ 1146 h 3028"/>
                <a:gd name="T106" fmla="*/ 1140 w 3145"/>
                <a:gd name="T107" fmla="*/ 1043 h 3028"/>
                <a:gd name="T108" fmla="*/ 1261 w 3145"/>
                <a:gd name="T109" fmla="*/ 907 h 3028"/>
                <a:gd name="T110" fmla="*/ 1336 w 3145"/>
                <a:gd name="T111" fmla="*/ 739 h 3028"/>
                <a:gd name="T112" fmla="*/ 1348 w 3145"/>
                <a:gd name="T113" fmla="*/ 74 h 3028"/>
                <a:gd name="T114" fmla="*/ 1395 w 3145"/>
                <a:gd name="T115" fmla="*/ 26 h 3028"/>
                <a:gd name="T116" fmla="*/ 1444 w 3145"/>
                <a:gd name="T117" fmla="*/ 14 h 3028"/>
                <a:gd name="T118" fmla="*/ 1555 w 3145"/>
                <a:gd name="T119" fmla="*/ 0 h 3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45" h="3028">
                  <a:moveTo>
                    <a:pt x="189" y="1302"/>
                  </a:moveTo>
                  <a:lnTo>
                    <a:pt x="174" y="1304"/>
                  </a:lnTo>
                  <a:lnTo>
                    <a:pt x="160" y="1312"/>
                  </a:lnTo>
                  <a:lnTo>
                    <a:pt x="151" y="1322"/>
                  </a:lnTo>
                  <a:lnTo>
                    <a:pt x="143" y="1335"/>
                  </a:lnTo>
                  <a:lnTo>
                    <a:pt x="141" y="1350"/>
                  </a:lnTo>
                  <a:lnTo>
                    <a:pt x="141" y="2757"/>
                  </a:lnTo>
                  <a:lnTo>
                    <a:pt x="143" y="2772"/>
                  </a:lnTo>
                  <a:lnTo>
                    <a:pt x="151" y="2786"/>
                  </a:lnTo>
                  <a:lnTo>
                    <a:pt x="160" y="2795"/>
                  </a:lnTo>
                  <a:lnTo>
                    <a:pt x="174" y="2803"/>
                  </a:lnTo>
                  <a:lnTo>
                    <a:pt x="189" y="2805"/>
                  </a:lnTo>
                  <a:lnTo>
                    <a:pt x="622" y="2805"/>
                  </a:lnTo>
                  <a:lnTo>
                    <a:pt x="636" y="2803"/>
                  </a:lnTo>
                  <a:lnTo>
                    <a:pt x="650" y="2795"/>
                  </a:lnTo>
                  <a:lnTo>
                    <a:pt x="660" y="2786"/>
                  </a:lnTo>
                  <a:lnTo>
                    <a:pt x="667" y="2772"/>
                  </a:lnTo>
                  <a:lnTo>
                    <a:pt x="669" y="2757"/>
                  </a:lnTo>
                  <a:lnTo>
                    <a:pt x="669" y="1350"/>
                  </a:lnTo>
                  <a:lnTo>
                    <a:pt x="667" y="1335"/>
                  </a:lnTo>
                  <a:lnTo>
                    <a:pt x="660" y="1322"/>
                  </a:lnTo>
                  <a:lnTo>
                    <a:pt x="650" y="1312"/>
                  </a:lnTo>
                  <a:lnTo>
                    <a:pt x="638" y="1304"/>
                  </a:lnTo>
                  <a:lnTo>
                    <a:pt x="623" y="1302"/>
                  </a:lnTo>
                  <a:lnTo>
                    <a:pt x="189" y="1302"/>
                  </a:lnTo>
                  <a:close/>
                  <a:moveTo>
                    <a:pt x="1589" y="0"/>
                  </a:moveTo>
                  <a:lnTo>
                    <a:pt x="1625" y="2"/>
                  </a:lnTo>
                  <a:lnTo>
                    <a:pt x="1662" y="6"/>
                  </a:lnTo>
                  <a:lnTo>
                    <a:pt x="1700" y="14"/>
                  </a:lnTo>
                  <a:lnTo>
                    <a:pt x="1738" y="24"/>
                  </a:lnTo>
                  <a:lnTo>
                    <a:pt x="1775" y="38"/>
                  </a:lnTo>
                  <a:lnTo>
                    <a:pt x="1812" y="57"/>
                  </a:lnTo>
                  <a:lnTo>
                    <a:pt x="1847" y="81"/>
                  </a:lnTo>
                  <a:lnTo>
                    <a:pt x="1881" y="108"/>
                  </a:lnTo>
                  <a:lnTo>
                    <a:pt x="1911" y="139"/>
                  </a:lnTo>
                  <a:lnTo>
                    <a:pt x="1937" y="174"/>
                  </a:lnTo>
                  <a:lnTo>
                    <a:pt x="1961" y="212"/>
                  </a:lnTo>
                  <a:lnTo>
                    <a:pt x="1980" y="254"/>
                  </a:lnTo>
                  <a:lnTo>
                    <a:pt x="1996" y="300"/>
                  </a:lnTo>
                  <a:lnTo>
                    <a:pt x="2008" y="348"/>
                  </a:lnTo>
                  <a:lnTo>
                    <a:pt x="2018" y="401"/>
                  </a:lnTo>
                  <a:lnTo>
                    <a:pt x="2023" y="457"/>
                  </a:lnTo>
                  <a:lnTo>
                    <a:pt x="2024" y="517"/>
                  </a:lnTo>
                  <a:lnTo>
                    <a:pt x="2024" y="1013"/>
                  </a:lnTo>
                  <a:lnTo>
                    <a:pt x="2714" y="1013"/>
                  </a:lnTo>
                  <a:lnTo>
                    <a:pt x="2768" y="1018"/>
                  </a:lnTo>
                  <a:lnTo>
                    <a:pt x="2820" y="1027"/>
                  </a:lnTo>
                  <a:lnTo>
                    <a:pt x="2870" y="1043"/>
                  </a:lnTo>
                  <a:lnTo>
                    <a:pt x="2916" y="1064"/>
                  </a:lnTo>
                  <a:lnTo>
                    <a:pt x="2960" y="1091"/>
                  </a:lnTo>
                  <a:lnTo>
                    <a:pt x="3000" y="1122"/>
                  </a:lnTo>
                  <a:lnTo>
                    <a:pt x="3036" y="1158"/>
                  </a:lnTo>
                  <a:lnTo>
                    <a:pt x="3067" y="1199"/>
                  </a:lnTo>
                  <a:lnTo>
                    <a:pt x="3095" y="1242"/>
                  </a:lnTo>
                  <a:lnTo>
                    <a:pt x="3116" y="1289"/>
                  </a:lnTo>
                  <a:lnTo>
                    <a:pt x="3132" y="1338"/>
                  </a:lnTo>
                  <a:lnTo>
                    <a:pt x="3141" y="1390"/>
                  </a:lnTo>
                  <a:lnTo>
                    <a:pt x="3145" y="1444"/>
                  </a:lnTo>
                  <a:lnTo>
                    <a:pt x="3145" y="1458"/>
                  </a:lnTo>
                  <a:lnTo>
                    <a:pt x="3145" y="1463"/>
                  </a:lnTo>
                  <a:lnTo>
                    <a:pt x="3145" y="1470"/>
                  </a:lnTo>
                  <a:lnTo>
                    <a:pt x="3133" y="1541"/>
                  </a:lnTo>
                  <a:lnTo>
                    <a:pt x="3126" y="1560"/>
                  </a:lnTo>
                  <a:lnTo>
                    <a:pt x="3116" y="1576"/>
                  </a:lnTo>
                  <a:lnTo>
                    <a:pt x="3101" y="1588"/>
                  </a:lnTo>
                  <a:lnTo>
                    <a:pt x="3083" y="1596"/>
                  </a:lnTo>
                  <a:lnTo>
                    <a:pt x="3063" y="1599"/>
                  </a:lnTo>
                  <a:lnTo>
                    <a:pt x="3058" y="1599"/>
                  </a:lnTo>
                  <a:lnTo>
                    <a:pt x="3052" y="1598"/>
                  </a:lnTo>
                  <a:lnTo>
                    <a:pt x="3033" y="1594"/>
                  </a:lnTo>
                  <a:lnTo>
                    <a:pt x="3018" y="1584"/>
                  </a:lnTo>
                  <a:lnTo>
                    <a:pt x="3006" y="1570"/>
                  </a:lnTo>
                  <a:lnTo>
                    <a:pt x="2997" y="1554"/>
                  </a:lnTo>
                  <a:lnTo>
                    <a:pt x="2993" y="1537"/>
                  </a:lnTo>
                  <a:lnTo>
                    <a:pt x="2994" y="1518"/>
                  </a:lnTo>
                  <a:lnTo>
                    <a:pt x="3004" y="1453"/>
                  </a:lnTo>
                  <a:lnTo>
                    <a:pt x="3004" y="1445"/>
                  </a:lnTo>
                  <a:lnTo>
                    <a:pt x="3001" y="1402"/>
                  </a:lnTo>
                  <a:lnTo>
                    <a:pt x="2992" y="1362"/>
                  </a:lnTo>
                  <a:lnTo>
                    <a:pt x="2977" y="1322"/>
                  </a:lnTo>
                  <a:lnTo>
                    <a:pt x="2957" y="1286"/>
                  </a:lnTo>
                  <a:lnTo>
                    <a:pt x="2932" y="1255"/>
                  </a:lnTo>
                  <a:lnTo>
                    <a:pt x="2904" y="1226"/>
                  </a:lnTo>
                  <a:lnTo>
                    <a:pt x="2872" y="1202"/>
                  </a:lnTo>
                  <a:lnTo>
                    <a:pt x="2836" y="1182"/>
                  </a:lnTo>
                  <a:lnTo>
                    <a:pt x="2798" y="1167"/>
                  </a:lnTo>
                  <a:lnTo>
                    <a:pt x="2756" y="1158"/>
                  </a:lnTo>
                  <a:lnTo>
                    <a:pt x="2714" y="1155"/>
                  </a:lnTo>
                  <a:lnTo>
                    <a:pt x="1954" y="1155"/>
                  </a:lnTo>
                  <a:lnTo>
                    <a:pt x="1935" y="1152"/>
                  </a:lnTo>
                  <a:lnTo>
                    <a:pt x="1918" y="1146"/>
                  </a:lnTo>
                  <a:lnTo>
                    <a:pt x="1904" y="1134"/>
                  </a:lnTo>
                  <a:lnTo>
                    <a:pt x="1894" y="1120"/>
                  </a:lnTo>
                  <a:lnTo>
                    <a:pt x="1886" y="1103"/>
                  </a:lnTo>
                  <a:lnTo>
                    <a:pt x="1884" y="1084"/>
                  </a:lnTo>
                  <a:lnTo>
                    <a:pt x="1884" y="517"/>
                  </a:lnTo>
                  <a:lnTo>
                    <a:pt x="1882" y="460"/>
                  </a:lnTo>
                  <a:lnTo>
                    <a:pt x="1877" y="408"/>
                  </a:lnTo>
                  <a:lnTo>
                    <a:pt x="1867" y="360"/>
                  </a:lnTo>
                  <a:lnTo>
                    <a:pt x="1853" y="318"/>
                  </a:lnTo>
                  <a:lnTo>
                    <a:pt x="1836" y="280"/>
                  </a:lnTo>
                  <a:lnTo>
                    <a:pt x="1816" y="246"/>
                  </a:lnTo>
                  <a:lnTo>
                    <a:pt x="1792" y="217"/>
                  </a:lnTo>
                  <a:lnTo>
                    <a:pt x="1764" y="193"/>
                  </a:lnTo>
                  <a:lnTo>
                    <a:pt x="1733" y="174"/>
                  </a:lnTo>
                  <a:lnTo>
                    <a:pt x="1702" y="160"/>
                  </a:lnTo>
                  <a:lnTo>
                    <a:pt x="1668" y="150"/>
                  </a:lnTo>
                  <a:lnTo>
                    <a:pt x="1635" y="144"/>
                  </a:lnTo>
                  <a:lnTo>
                    <a:pt x="1601" y="141"/>
                  </a:lnTo>
                  <a:lnTo>
                    <a:pt x="1569" y="141"/>
                  </a:lnTo>
                  <a:lnTo>
                    <a:pt x="1538" y="142"/>
                  </a:lnTo>
                  <a:lnTo>
                    <a:pt x="1511" y="145"/>
                  </a:lnTo>
                  <a:lnTo>
                    <a:pt x="1486" y="148"/>
                  </a:lnTo>
                  <a:lnTo>
                    <a:pt x="1486" y="642"/>
                  </a:lnTo>
                  <a:lnTo>
                    <a:pt x="1484" y="699"/>
                  </a:lnTo>
                  <a:lnTo>
                    <a:pt x="1477" y="754"/>
                  </a:lnTo>
                  <a:lnTo>
                    <a:pt x="1464" y="806"/>
                  </a:lnTo>
                  <a:lnTo>
                    <a:pt x="1448" y="856"/>
                  </a:lnTo>
                  <a:lnTo>
                    <a:pt x="1428" y="903"/>
                  </a:lnTo>
                  <a:lnTo>
                    <a:pt x="1404" y="948"/>
                  </a:lnTo>
                  <a:lnTo>
                    <a:pt x="1377" y="991"/>
                  </a:lnTo>
                  <a:lnTo>
                    <a:pt x="1348" y="1031"/>
                  </a:lnTo>
                  <a:lnTo>
                    <a:pt x="1317" y="1069"/>
                  </a:lnTo>
                  <a:lnTo>
                    <a:pt x="1283" y="1104"/>
                  </a:lnTo>
                  <a:lnTo>
                    <a:pt x="1247" y="1138"/>
                  </a:lnTo>
                  <a:lnTo>
                    <a:pt x="1210" y="1170"/>
                  </a:lnTo>
                  <a:lnTo>
                    <a:pt x="1173" y="1200"/>
                  </a:lnTo>
                  <a:lnTo>
                    <a:pt x="1135" y="1226"/>
                  </a:lnTo>
                  <a:lnTo>
                    <a:pt x="1097" y="1252"/>
                  </a:lnTo>
                  <a:lnTo>
                    <a:pt x="1059" y="1275"/>
                  </a:lnTo>
                  <a:lnTo>
                    <a:pt x="1022" y="1296"/>
                  </a:lnTo>
                  <a:lnTo>
                    <a:pt x="986" y="1315"/>
                  </a:lnTo>
                  <a:lnTo>
                    <a:pt x="951" y="1333"/>
                  </a:lnTo>
                  <a:lnTo>
                    <a:pt x="918" y="1348"/>
                  </a:lnTo>
                  <a:lnTo>
                    <a:pt x="887" y="1362"/>
                  </a:lnTo>
                  <a:lnTo>
                    <a:pt x="858" y="1373"/>
                  </a:lnTo>
                  <a:lnTo>
                    <a:pt x="833" y="1384"/>
                  </a:lnTo>
                  <a:lnTo>
                    <a:pt x="810" y="1391"/>
                  </a:lnTo>
                  <a:lnTo>
                    <a:pt x="810" y="2597"/>
                  </a:lnTo>
                  <a:lnTo>
                    <a:pt x="814" y="2640"/>
                  </a:lnTo>
                  <a:lnTo>
                    <a:pt x="823" y="2681"/>
                  </a:lnTo>
                  <a:lnTo>
                    <a:pt x="837" y="2719"/>
                  </a:lnTo>
                  <a:lnTo>
                    <a:pt x="857" y="2755"/>
                  </a:lnTo>
                  <a:lnTo>
                    <a:pt x="882" y="2788"/>
                  </a:lnTo>
                  <a:lnTo>
                    <a:pt x="910" y="2816"/>
                  </a:lnTo>
                  <a:lnTo>
                    <a:pt x="943" y="2841"/>
                  </a:lnTo>
                  <a:lnTo>
                    <a:pt x="979" y="2861"/>
                  </a:lnTo>
                  <a:lnTo>
                    <a:pt x="1017" y="2875"/>
                  </a:lnTo>
                  <a:lnTo>
                    <a:pt x="1059" y="2884"/>
                  </a:lnTo>
                  <a:lnTo>
                    <a:pt x="1101" y="2887"/>
                  </a:lnTo>
                  <a:lnTo>
                    <a:pt x="1964" y="2887"/>
                  </a:lnTo>
                  <a:lnTo>
                    <a:pt x="1982" y="2889"/>
                  </a:lnTo>
                  <a:lnTo>
                    <a:pt x="1999" y="2897"/>
                  </a:lnTo>
                  <a:lnTo>
                    <a:pt x="2014" y="2907"/>
                  </a:lnTo>
                  <a:lnTo>
                    <a:pt x="2024" y="2922"/>
                  </a:lnTo>
                  <a:lnTo>
                    <a:pt x="2032" y="2939"/>
                  </a:lnTo>
                  <a:lnTo>
                    <a:pt x="2034" y="2957"/>
                  </a:lnTo>
                  <a:lnTo>
                    <a:pt x="2032" y="2976"/>
                  </a:lnTo>
                  <a:lnTo>
                    <a:pt x="2024" y="2993"/>
                  </a:lnTo>
                  <a:lnTo>
                    <a:pt x="2014" y="3007"/>
                  </a:lnTo>
                  <a:lnTo>
                    <a:pt x="1999" y="3019"/>
                  </a:lnTo>
                  <a:lnTo>
                    <a:pt x="1982" y="3025"/>
                  </a:lnTo>
                  <a:lnTo>
                    <a:pt x="1964" y="3028"/>
                  </a:lnTo>
                  <a:lnTo>
                    <a:pt x="1101" y="3028"/>
                  </a:lnTo>
                  <a:lnTo>
                    <a:pt x="1052" y="3025"/>
                  </a:lnTo>
                  <a:lnTo>
                    <a:pt x="1005" y="3016"/>
                  </a:lnTo>
                  <a:lnTo>
                    <a:pt x="959" y="3004"/>
                  </a:lnTo>
                  <a:lnTo>
                    <a:pt x="916" y="2986"/>
                  </a:lnTo>
                  <a:lnTo>
                    <a:pt x="875" y="2964"/>
                  </a:lnTo>
                  <a:lnTo>
                    <a:pt x="837" y="2937"/>
                  </a:lnTo>
                  <a:lnTo>
                    <a:pt x="802" y="2906"/>
                  </a:lnTo>
                  <a:lnTo>
                    <a:pt x="770" y="2874"/>
                  </a:lnTo>
                  <a:lnTo>
                    <a:pt x="752" y="2894"/>
                  </a:lnTo>
                  <a:lnTo>
                    <a:pt x="731" y="2912"/>
                  </a:lnTo>
                  <a:lnTo>
                    <a:pt x="707" y="2925"/>
                  </a:lnTo>
                  <a:lnTo>
                    <a:pt x="680" y="2936"/>
                  </a:lnTo>
                  <a:lnTo>
                    <a:pt x="652" y="2943"/>
                  </a:lnTo>
                  <a:lnTo>
                    <a:pt x="623" y="2946"/>
                  </a:lnTo>
                  <a:lnTo>
                    <a:pt x="189" y="2946"/>
                  </a:lnTo>
                  <a:lnTo>
                    <a:pt x="155" y="2942"/>
                  </a:lnTo>
                  <a:lnTo>
                    <a:pt x="123" y="2934"/>
                  </a:lnTo>
                  <a:lnTo>
                    <a:pt x="93" y="2920"/>
                  </a:lnTo>
                  <a:lnTo>
                    <a:pt x="67" y="2901"/>
                  </a:lnTo>
                  <a:lnTo>
                    <a:pt x="44" y="2879"/>
                  </a:lnTo>
                  <a:lnTo>
                    <a:pt x="25" y="2852"/>
                  </a:lnTo>
                  <a:lnTo>
                    <a:pt x="12" y="2823"/>
                  </a:lnTo>
                  <a:lnTo>
                    <a:pt x="3" y="2791"/>
                  </a:lnTo>
                  <a:lnTo>
                    <a:pt x="0" y="2757"/>
                  </a:lnTo>
                  <a:lnTo>
                    <a:pt x="0" y="1350"/>
                  </a:lnTo>
                  <a:lnTo>
                    <a:pt x="3" y="1316"/>
                  </a:lnTo>
                  <a:lnTo>
                    <a:pt x="12" y="1284"/>
                  </a:lnTo>
                  <a:lnTo>
                    <a:pt x="25" y="1255"/>
                  </a:lnTo>
                  <a:lnTo>
                    <a:pt x="44" y="1229"/>
                  </a:lnTo>
                  <a:lnTo>
                    <a:pt x="67" y="1206"/>
                  </a:lnTo>
                  <a:lnTo>
                    <a:pt x="93" y="1188"/>
                  </a:lnTo>
                  <a:lnTo>
                    <a:pt x="123" y="1174"/>
                  </a:lnTo>
                  <a:lnTo>
                    <a:pt x="155" y="1165"/>
                  </a:lnTo>
                  <a:lnTo>
                    <a:pt x="189" y="1162"/>
                  </a:lnTo>
                  <a:lnTo>
                    <a:pt x="623" y="1162"/>
                  </a:lnTo>
                  <a:lnTo>
                    <a:pt x="656" y="1165"/>
                  </a:lnTo>
                  <a:lnTo>
                    <a:pt x="686" y="1173"/>
                  </a:lnTo>
                  <a:lnTo>
                    <a:pt x="715" y="1187"/>
                  </a:lnTo>
                  <a:lnTo>
                    <a:pt x="742" y="1204"/>
                  </a:lnTo>
                  <a:lnTo>
                    <a:pt x="764" y="1226"/>
                  </a:lnTo>
                  <a:lnTo>
                    <a:pt x="783" y="1252"/>
                  </a:lnTo>
                  <a:lnTo>
                    <a:pt x="806" y="1242"/>
                  </a:lnTo>
                  <a:lnTo>
                    <a:pt x="834" y="1230"/>
                  </a:lnTo>
                  <a:lnTo>
                    <a:pt x="864" y="1217"/>
                  </a:lnTo>
                  <a:lnTo>
                    <a:pt x="895" y="1202"/>
                  </a:lnTo>
                  <a:lnTo>
                    <a:pt x="928" y="1185"/>
                  </a:lnTo>
                  <a:lnTo>
                    <a:pt x="963" y="1166"/>
                  </a:lnTo>
                  <a:lnTo>
                    <a:pt x="998" y="1146"/>
                  </a:lnTo>
                  <a:lnTo>
                    <a:pt x="1034" y="1122"/>
                  </a:lnTo>
                  <a:lnTo>
                    <a:pt x="1070" y="1098"/>
                  </a:lnTo>
                  <a:lnTo>
                    <a:pt x="1105" y="1072"/>
                  </a:lnTo>
                  <a:lnTo>
                    <a:pt x="1140" y="1043"/>
                  </a:lnTo>
                  <a:lnTo>
                    <a:pt x="1173" y="1012"/>
                  </a:lnTo>
                  <a:lnTo>
                    <a:pt x="1205" y="979"/>
                  </a:lnTo>
                  <a:lnTo>
                    <a:pt x="1235" y="945"/>
                  </a:lnTo>
                  <a:lnTo>
                    <a:pt x="1261" y="907"/>
                  </a:lnTo>
                  <a:lnTo>
                    <a:pt x="1286" y="869"/>
                  </a:lnTo>
                  <a:lnTo>
                    <a:pt x="1306" y="828"/>
                  </a:lnTo>
                  <a:lnTo>
                    <a:pt x="1323" y="785"/>
                  </a:lnTo>
                  <a:lnTo>
                    <a:pt x="1336" y="739"/>
                  </a:lnTo>
                  <a:lnTo>
                    <a:pt x="1343" y="691"/>
                  </a:lnTo>
                  <a:lnTo>
                    <a:pt x="1345" y="642"/>
                  </a:lnTo>
                  <a:lnTo>
                    <a:pt x="1345" y="92"/>
                  </a:lnTo>
                  <a:lnTo>
                    <a:pt x="1348" y="74"/>
                  </a:lnTo>
                  <a:lnTo>
                    <a:pt x="1355" y="58"/>
                  </a:lnTo>
                  <a:lnTo>
                    <a:pt x="1365" y="45"/>
                  </a:lnTo>
                  <a:lnTo>
                    <a:pt x="1378" y="33"/>
                  </a:lnTo>
                  <a:lnTo>
                    <a:pt x="1395" y="26"/>
                  </a:lnTo>
                  <a:lnTo>
                    <a:pt x="1399" y="24"/>
                  </a:lnTo>
                  <a:lnTo>
                    <a:pt x="1410" y="21"/>
                  </a:lnTo>
                  <a:lnTo>
                    <a:pt x="1425" y="17"/>
                  </a:lnTo>
                  <a:lnTo>
                    <a:pt x="1444" y="14"/>
                  </a:lnTo>
                  <a:lnTo>
                    <a:pt x="1467" y="10"/>
                  </a:lnTo>
                  <a:lnTo>
                    <a:pt x="1494" y="5"/>
                  </a:lnTo>
                  <a:lnTo>
                    <a:pt x="1523" y="2"/>
                  </a:lnTo>
                  <a:lnTo>
                    <a:pt x="1555" y="0"/>
                  </a:lnTo>
                  <a:lnTo>
                    <a:pt x="15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28" name="Freeform 455"/>
            <p:cNvSpPr>
              <a:spLocks noEditPoints="1"/>
            </p:cNvSpPr>
            <p:nvPr/>
          </p:nvSpPr>
          <p:spPr bwMode="auto">
            <a:xfrm>
              <a:off x="3873500" y="5302250"/>
              <a:ext cx="203200" cy="239713"/>
            </a:xfrm>
            <a:custGeom>
              <a:avLst/>
              <a:gdLst>
                <a:gd name="T0" fmla="*/ 141 w 1277"/>
                <a:gd name="T1" fmla="*/ 1373 h 1513"/>
                <a:gd name="T2" fmla="*/ 1137 w 1277"/>
                <a:gd name="T3" fmla="*/ 781 h 1513"/>
                <a:gd name="T4" fmla="*/ 638 w 1277"/>
                <a:gd name="T5" fmla="*/ 140 h 1513"/>
                <a:gd name="T6" fmla="*/ 554 w 1277"/>
                <a:gd name="T7" fmla="*/ 153 h 1513"/>
                <a:gd name="T8" fmla="*/ 481 w 1277"/>
                <a:gd name="T9" fmla="*/ 187 h 1513"/>
                <a:gd name="T10" fmla="*/ 420 w 1277"/>
                <a:gd name="T11" fmla="*/ 240 h 1513"/>
                <a:gd name="T12" fmla="*/ 376 w 1277"/>
                <a:gd name="T13" fmla="*/ 308 h 1513"/>
                <a:gd name="T14" fmla="*/ 352 w 1277"/>
                <a:gd name="T15" fmla="*/ 387 h 1513"/>
                <a:gd name="T16" fmla="*/ 349 w 1277"/>
                <a:gd name="T17" fmla="*/ 641 h 1513"/>
                <a:gd name="T18" fmla="*/ 928 w 1277"/>
                <a:gd name="T19" fmla="*/ 429 h 1513"/>
                <a:gd name="T20" fmla="*/ 915 w 1277"/>
                <a:gd name="T21" fmla="*/ 346 h 1513"/>
                <a:gd name="T22" fmla="*/ 881 w 1277"/>
                <a:gd name="T23" fmla="*/ 273 h 1513"/>
                <a:gd name="T24" fmla="*/ 828 w 1277"/>
                <a:gd name="T25" fmla="*/ 211 h 1513"/>
                <a:gd name="T26" fmla="*/ 760 w 1277"/>
                <a:gd name="T27" fmla="*/ 168 h 1513"/>
                <a:gd name="T28" fmla="*/ 681 w 1277"/>
                <a:gd name="T29" fmla="*/ 144 h 1513"/>
                <a:gd name="T30" fmla="*/ 638 w 1277"/>
                <a:gd name="T31" fmla="*/ 0 h 1513"/>
                <a:gd name="T32" fmla="*/ 744 w 1277"/>
                <a:gd name="T33" fmla="*/ 12 h 1513"/>
                <a:gd name="T34" fmla="*/ 841 w 1277"/>
                <a:gd name="T35" fmla="*/ 50 h 1513"/>
                <a:gd name="T36" fmla="*/ 924 w 1277"/>
                <a:gd name="T37" fmla="*/ 109 h 1513"/>
                <a:gd name="T38" fmla="*/ 992 w 1277"/>
                <a:gd name="T39" fmla="*/ 184 h 1513"/>
                <a:gd name="T40" fmla="*/ 1040 w 1277"/>
                <a:gd name="T41" fmla="*/ 274 h 1513"/>
                <a:gd name="T42" fmla="*/ 1066 w 1277"/>
                <a:gd name="T43" fmla="*/ 375 h 1513"/>
                <a:gd name="T44" fmla="*/ 1069 w 1277"/>
                <a:gd name="T45" fmla="*/ 641 h 1513"/>
                <a:gd name="T46" fmla="*/ 1226 w 1277"/>
                <a:gd name="T47" fmla="*/ 643 h 1513"/>
                <a:gd name="T48" fmla="*/ 1257 w 1277"/>
                <a:gd name="T49" fmla="*/ 661 h 1513"/>
                <a:gd name="T50" fmla="*/ 1275 w 1277"/>
                <a:gd name="T51" fmla="*/ 692 h 1513"/>
                <a:gd name="T52" fmla="*/ 1277 w 1277"/>
                <a:gd name="T53" fmla="*/ 1443 h 1513"/>
                <a:gd name="T54" fmla="*/ 1267 w 1277"/>
                <a:gd name="T55" fmla="*/ 1478 h 1513"/>
                <a:gd name="T56" fmla="*/ 1243 w 1277"/>
                <a:gd name="T57" fmla="*/ 1503 h 1513"/>
                <a:gd name="T58" fmla="*/ 1207 w 1277"/>
                <a:gd name="T59" fmla="*/ 1513 h 1513"/>
                <a:gd name="T60" fmla="*/ 52 w 1277"/>
                <a:gd name="T61" fmla="*/ 1510 h 1513"/>
                <a:gd name="T62" fmla="*/ 21 w 1277"/>
                <a:gd name="T63" fmla="*/ 1492 h 1513"/>
                <a:gd name="T64" fmla="*/ 3 w 1277"/>
                <a:gd name="T65" fmla="*/ 1461 h 1513"/>
                <a:gd name="T66" fmla="*/ 0 w 1277"/>
                <a:gd name="T67" fmla="*/ 710 h 1513"/>
                <a:gd name="T68" fmla="*/ 9 w 1277"/>
                <a:gd name="T69" fmla="*/ 675 h 1513"/>
                <a:gd name="T70" fmla="*/ 35 w 1277"/>
                <a:gd name="T71" fmla="*/ 650 h 1513"/>
                <a:gd name="T72" fmla="*/ 71 w 1277"/>
                <a:gd name="T73" fmla="*/ 640 h 1513"/>
                <a:gd name="T74" fmla="*/ 209 w 1277"/>
                <a:gd name="T75" fmla="*/ 428 h 1513"/>
                <a:gd name="T76" fmla="*/ 221 w 1277"/>
                <a:gd name="T77" fmla="*/ 324 h 1513"/>
                <a:gd name="T78" fmla="*/ 258 w 1277"/>
                <a:gd name="T79" fmla="*/ 227 h 1513"/>
                <a:gd name="T80" fmla="*/ 317 w 1277"/>
                <a:gd name="T81" fmla="*/ 144 h 1513"/>
                <a:gd name="T82" fmla="*/ 392 w 1277"/>
                <a:gd name="T83" fmla="*/ 77 h 1513"/>
                <a:gd name="T84" fmla="*/ 482 w 1277"/>
                <a:gd name="T85" fmla="*/ 28 h 1513"/>
                <a:gd name="T86" fmla="*/ 584 w 1277"/>
                <a:gd name="T87" fmla="*/ 3 h 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7" h="1513">
                  <a:moveTo>
                    <a:pt x="141" y="781"/>
                  </a:moveTo>
                  <a:lnTo>
                    <a:pt x="141" y="1373"/>
                  </a:lnTo>
                  <a:lnTo>
                    <a:pt x="1137" y="1373"/>
                  </a:lnTo>
                  <a:lnTo>
                    <a:pt x="1137" y="781"/>
                  </a:lnTo>
                  <a:lnTo>
                    <a:pt x="141" y="781"/>
                  </a:lnTo>
                  <a:close/>
                  <a:moveTo>
                    <a:pt x="638" y="140"/>
                  </a:moveTo>
                  <a:lnTo>
                    <a:pt x="596" y="144"/>
                  </a:lnTo>
                  <a:lnTo>
                    <a:pt x="554" y="153"/>
                  </a:lnTo>
                  <a:lnTo>
                    <a:pt x="516" y="168"/>
                  </a:lnTo>
                  <a:lnTo>
                    <a:pt x="481" y="187"/>
                  </a:lnTo>
                  <a:lnTo>
                    <a:pt x="448" y="211"/>
                  </a:lnTo>
                  <a:lnTo>
                    <a:pt x="420" y="240"/>
                  </a:lnTo>
                  <a:lnTo>
                    <a:pt x="395" y="272"/>
                  </a:lnTo>
                  <a:lnTo>
                    <a:pt x="376" y="308"/>
                  </a:lnTo>
                  <a:lnTo>
                    <a:pt x="361" y="346"/>
                  </a:lnTo>
                  <a:lnTo>
                    <a:pt x="352" y="387"/>
                  </a:lnTo>
                  <a:lnTo>
                    <a:pt x="349" y="429"/>
                  </a:lnTo>
                  <a:lnTo>
                    <a:pt x="349" y="641"/>
                  </a:lnTo>
                  <a:lnTo>
                    <a:pt x="928" y="641"/>
                  </a:lnTo>
                  <a:lnTo>
                    <a:pt x="928" y="429"/>
                  </a:lnTo>
                  <a:lnTo>
                    <a:pt x="925" y="387"/>
                  </a:lnTo>
                  <a:lnTo>
                    <a:pt x="915" y="346"/>
                  </a:lnTo>
                  <a:lnTo>
                    <a:pt x="900" y="308"/>
                  </a:lnTo>
                  <a:lnTo>
                    <a:pt x="881" y="273"/>
                  </a:lnTo>
                  <a:lnTo>
                    <a:pt x="857" y="240"/>
                  </a:lnTo>
                  <a:lnTo>
                    <a:pt x="828" y="211"/>
                  </a:lnTo>
                  <a:lnTo>
                    <a:pt x="795" y="187"/>
                  </a:lnTo>
                  <a:lnTo>
                    <a:pt x="760" y="168"/>
                  </a:lnTo>
                  <a:lnTo>
                    <a:pt x="722" y="153"/>
                  </a:lnTo>
                  <a:lnTo>
                    <a:pt x="681" y="144"/>
                  </a:lnTo>
                  <a:lnTo>
                    <a:pt x="638" y="140"/>
                  </a:lnTo>
                  <a:close/>
                  <a:moveTo>
                    <a:pt x="638" y="0"/>
                  </a:moveTo>
                  <a:lnTo>
                    <a:pt x="692" y="3"/>
                  </a:lnTo>
                  <a:lnTo>
                    <a:pt x="744" y="12"/>
                  </a:lnTo>
                  <a:lnTo>
                    <a:pt x="794" y="28"/>
                  </a:lnTo>
                  <a:lnTo>
                    <a:pt x="841" y="50"/>
                  </a:lnTo>
                  <a:lnTo>
                    <a:pt x="884" y="77"/>
                  </a:lnTo>
                  <a:lnTo>
                    <a:pt x="924" y="109"/>
                  </a:lnTo>
                  <a:lnTo>
                    <a:pt x="960" y="144"/>
                  </a:lnTo>
                  <a:lnTo>
                    <a:pt x="992" y="184"/>
                  </a:lnTo>
                  <a:lnTo>
                    <a:pt x="1018" y="227"/>
                  </a:lnTo>
                  <a:lnTo>
                    <a:pt x="1040" y="274"/>
                  </a:lnTo>
                  <a:lnTo>
                    <a:pt x="1056" y="324"/>
                  </a:lnTo>
                  <a:lnTo>
                    <a:pt x="1066" y="375"/>
                  </a:lnTo>
                  <a:lnTo>
                    <a:pt x="1069" y="429"/>
                  </a:lnTo>
                  <a:lnTo>
                    <a:pt x="1069" y="641"/>
                  </a:lnTo>
                  <a:lnTo>
                    <a:pt x="1207" y="641"/>
                  </a:lnTo>
                  <a:lnTo>
                    <a:pt x="1226" y="643"/>
                  </a:lnTo>
                  <a:lnTo>
                    <a:pt x="1243" y="651"/>
                  </a:lnTo>
                  <a:lnTo>
                    <a:pt x="1257" y="661"/>
                  </a:lnTo>
                  <a:lnTo>
                    <a:pt x="1267" y="675"/>
                  </a:lnTo>
                  <a:lnTo>
                    <a:pt x="1275" y="692"/>
                  </a:lnTo>
                  <a:lnTo>
                    <a:pt x="1277" y="711"/>
                  </a:lnTo>
                  <a:lnTo>
                    <a:pt x="1277" y="1443"/>
                  </a:lnTo>
                  <a:lnTo>
                    <a:pt x="1275" y="1461"/>
                  </a:lnTo>
                  <a:lnTo>
                    <a:pt x="1267" y="1478"/>
                  </a:lnTo>
                  <a:lnTo>
                    <a:pt x="1257" y="1492"/>
                  </a:lnTo>
                  <a:lnTo>
                    <a:pt x="1243" y="1503"/>
                  </a:lnTo>
                  <a:lnTo>
                    <a:pt x="1226" y="1510"/>
                  </a:lnTo>
                  <a:lnTo>
                    <a:pt x="1207" y="1513"/>
                  </a:lnTo>
                  <a:lnTo>
                    <a:pt x="71" y="1513"/>
                  </a:lnTo>
                  <a:lnTo>
                    <a:pt x="52" y="1510"/>
                  </a:lnTo>
                  <a:lnTo>
                    <a:pt x="35" y="1503"/>
                  </a:lnTo>
                  <a:lnTo>
                    <a:pt x="21" y="1492"/>
                  </a:lnTo>
                  <a:lnTo>
                    <a:pt x="9" y="1478"/>
                  </a:lnTo>
                  <a:lnTo>
                    <a:pt x="3" y="1461"/>
                  </a:lnTo>
                  <a:lnTo>
                    <a:pt x="0" y="1443"/>
                  </a:lnTo>
                  <a:lnTo>
                    <a:pt x="0" y="710"/>
                  </a:lnTo>
                  <a:lnTo>
                    <a:pt x="3" y="692"/>
                  </a:lnTo>
                  <a:lnTo>
                    <a:pt x="9" y="675"/>
                  </a:lnTo>
                  <a:lnTo>
                    <a:pt x="21" y="660"/>
                  </a:lnTo>
                  <a:lnTo>
                    <a:pt x="35" y="650"/>
                  </a:lnTo>
                  <a:lnTo>
                    <a:pt x="52" y="642"/>
                  </a:lnTo>
                  <a:lnTo>
                    <a:pt x="71" y="640"/>
                  </a:lnTo>
                  <a:lnTo>
                    <a:pt x="209" y="640"/>
                  </a:lnTo>
                  <a:lnTo>
                    <a:pt x="209" y="428"/>
                  </a:lnTo>
                  <a:lnTo>
                    <a:pt x="212" y="375"/>
                  </a:lnTo>
                  <a:lnTo>
                    <a:pt x="221" y="324"/>
                  </a:lnTo>
                  <a:lnTo>
                    <a:pt x="237" y="274"/>
                  </a:lnTo>
                  <a:lnTo>
                    <a:pt x="258" y="227"/>
                  </a:lnTo>
                  <a:lnTo>
                    <a:pt x="285" y="184"/>
                  </a:lnTo>
                  <a:lnTo>
                    <a:pt x="317" y="144"/>
                  </a:lnTo>
                  <a:lnTo>
                    <a:pt x="353" y="108"/>
                  </a:lnTo>
                  <a:lnTo>
                    <a:pt x="392" y="77"/>
                  </a:lnTo>
                  <a:lnTo>
                    <a:pt x="436" y="50"/>
                  </a:lnTo>
                  <a:lnTo>
                    <a:pt x="482" y="28"/>
                  </a:lnTo>
                  <a:lnTo>
                    <a:pt x="532" y="12"/>
                  </a:lnTo>
                  <a:lnTo>
                    <a:pt x="584" y="3"/>
                  </a:lnTo>
                  <a:lnTo>
                    <a:pt x="6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05970" y="5553264"/>
            <a:ext cx="400050" cy="552451"/>
            <a:chOff x="7304088" y="5778500"/>
            <a:chExt cx="400050" cy="5524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0" name="Freeform 517"/>
            <p:cNvSpPr>
              <a:spLocks noEditPoints="1"/>
            </p:cNvSpPr>
            <p:nvPr/>
          </p:nvSpPr>
          <p:spPr bwMode="auto">
            <a:xfrm>
              <a:off x="7304088" y="5778500"/>
              <a:ext cx="400050" cy="296863"/>
            </a:xfrm>
            <a:custGeom>
              <a:avLst/>
              <a:gdLst>
                <a:gd name="T0" fmla="*/ 1167 w 2525"/>
                <a:gd name="T1" fmla="*/ 165 h 1874"/>
                <a:gd name="T2" fmla="*/ 971 w 2525"/>
                <a:gd name="T3" fmla="*/ 265 h 1874"/>
                <a:gd name="T4" fmla="*/ 825 w 2525"/>
                <a:gd name="T5" fmla="*/ 429 h 1874"/>
                <a:gd name="T6" fmla="*/ 761 w 2525"/>
                <a:gd name="T7" fmla="*/ 515 h 1874"/>
                <a:gd name="T8" fmla="*/ 681 w 2525"/>
                <a:gd name="T9" fmla="*/ 507 h 1874"/>
                <a:gd name="T10" fmla="*/ 547 w 2525"/>
                <a:gd name="T11" fmla="*/ 511 h 1874"/>
                <a:gd name="T12" fmla="*/ 426 w 2525"/>
                <a:gd name="T13" fmla="*/ 589 h 1874"/>
                <a:gd name="T14" fmla="*/ 365 w 2525"/>
                <a:gd name="T15" fmla="*/ 721 h 1874"/>
                <a:gd name="T16" fmla="*/ 377 w 2525"/>
                <a:gd name="T17" fmla="*/ 849 h 1874"/>
                <a:gd name="T18" fmla="*/ 371 w 2525"/>
                <a:gd name="T19" fmla="*/ 911 h 1874"/>
                <a:gd name="T20" fmla="*/ 270 w 2525"/>
                <a:gd name="T21" fmla="*/ 992 h 1874"/>
                <a:gd name="T22" fmla="*/ 167 w 2525"/>
                <a:gd name="T23" fmla="*/ 1151 h 1874"/>
                <a:gd name="T24" fmla="*/ 144 w 2525"/>
                <a:gd name="T25" fmla="*/ 1343 h 1874"/>
                <a:gd name="T26" fmla="*/ 212 w 2525"/>
                <a:gd name="T27" fmla="*/ 1533 h 1874"/>
                <a:gd name="T28" fmla="*/ 349 w 2525"/>
                <a:gd name="T29" fmla="*/ 1673 h 1874"/>
                <a:gd name="T30" fmla="*/ 531 w 2525"/>
                <a:gd name="T31" fmla="*/ 1734 h 1874"/>
                <a:gd name="T32" fmla="*/ 2084 w 2525"/>
                <a:gd name="T33" fmla="*/ 1695 h 1874"/>
                <a:gd name="T34" fmla="*/ 2252 w 2525"/>
                <a:gd name="T35" fmla="*/ 1572 h 1874"/>
                <a:gd name="T36" fmla="*/ 2358 w 2525"/>
                <a:gd name="T37" fmla="*/ 1392 h 1874"/>
                <a:gd name="T38" fmla="*/ 2381 w 2525"/>
                <a:gd name="T39" fmla="*/ 1177 h 1874"/>
                <a:gd name="T40" fmla="*/ 2314 w 2525"/>
                <a:gd name="T41" fmla="*/ 973 h 1874"/>
                <a:gd name="T42" fmla="*/ 2173 w 2525"/>
                <a:gd name="T43" fmla="*/ 818 h 1874"/>
                <a:gd name="T44" fmla="*/ 1979 w 2525"/>
                <a:gd name="T45" fmla="*/ 736 h 1874"/>
                <a:gd name="T46" fmla="*/ 1926 w 2525"/>
                <a:gd name="T47" fmla="*/ 692 h 1874"/>
                <a:gd name="T48" fmla="*/ 1878 w 2525"/>
                <a:gd name="T49" fmla="*/ 502 h 1874"/>
                <a:gd name="T50" fmla="*/ 1752 w 2525"/>
                <a:gd name="T51" fmla="*/ 313 h 1874"/>
                <a:gd name="T52" fmla="*/ 1564 w 2525"/>
                <a:gd name="T53" fmla="*/ 187 h 1874"/>
                <a:gd name="T54" fmla="*/ 1333 w 2525"/>
                <a:gd name="T55" fmla="*/ 140 h 1874"/>
                <a:gd name="T56" fmla="*/ 1528 w 2525"/>
                <a:gd name="T57" fmla="*/ 26 h 1874"/>
                <a:gd name="T58" fmla="*/ 1757 w 2525"/>
                <a:gd name="T59" fmla="*/ 135 h 1874"/>
                <a:gd name="T60" fmla="*/ 1933 w 2525"/>
                <a:gd name="T61" fmla="*/ 312 h 1874"/>
                <a:gd name="T62" fmla="*/ 2040 w 2525"/>
                <a:gd name="T63" fmla="*/ 544 h 1874"/>
                <a:gd name="T64" fmla="*/ 2217 w 2525"/>
                <a:gd name="T65" fmla="*/ 679 h 1874"/>
                <a:gd name="T66" fmla="*/ 2391 w 2525"/>
                <a:gd name="T67" fmla="*/ 837 h 1874"/>
                <a:gd name="T68" fmla="*/ 2498 w 2525"/>
                <a:gd name="T69" fmla="*/ 1050 h 1874"/>
                <a:gd name="T70" fmla="*/ 2522 w 2525"/>
                <a:gd name="T71" fmla="*/ 1295 h 1874"/>
                <a:gd name="T72" fmla="*/ 2455 w 2525"/>
                <a:gd name="T73" fmla="*/ 1525 h 1874"/>
                <a:gd name="T74" fmla="*/ 2314 w 2525"/>
                <a:gd name="T75" fmla="*/ 1712 h 1874"/>
                <a:gd name="T76" fmla="*/ 2114 w 2525"/>
                <a:gd name="T77" fmla="*/ 1835 h 1874"/>
                <a:gd name="T78" fmla="*/ 1937 w 2525"/>
                <a:gd name="T79" fmla="*/ 1874 h 1874"/>
                <a:gd name="T80" fmla="*/ 469 w 2525"/>
                <a:gd name="T81" fmla="*/ 1868 h 1874"/>
                <a:gd name="T82" fmla="*/ 264 w 2525"/>
                <a:gd name="T83" fmla="*/ 1783 h 1874"/>
                <a:gd name="T84" fmla="*/ 103 w 2525"/>
                <a:gd name="T85" fmla="*/ 1622 h 1874"/>
                <a:gd name="T86" fmla="*/ 13 w 2525"/>
                <a:gd name="T87" fmla="*/ 1410 h 1874"/>
                <a:gd name="T88" fmla="*/ 10 w 2525"/>
                <a:gd name="T89" fmla="*/ 1187 h 1874"/>
                <a:gd name="T90" fmla="*/ 87 w 2525"/>
                <a:gd name="T91" fmla="*/ 994 h 1874"/>
                <a:gd name="T92" fmla="*/ 230 w 2525"/>
                <a:gd name="T93" fmla="*/ 843 h 1874"/>
                <a:gd name="T94" fmla="*/ 233 w 2525"/>
                <a:gd name="T95" fmla="*/ 661 h 1874"/>
                <a:gd name="T96" fmla="*/ 323 w 2525"/>
                <a:gd name="T97" fmla="*/ 494 h 1874"/>
                <a:gd name="T98" fmla="*/ 478 w 2525"/>
                <a:gd name="T99" fmla="*/ 386 h 1874"/>
                <a:gd name="T100" fmla="*/ 660 w 2525"/>
                <a:gd name="T101" fmla="*/ 361 h 1874"/>
                <a:gd name="T102" fmla="*/ 815 w 2525"/>
                <a:gd name="T103" fmla="*/ 214 h 1874"/>
                <a:gd name="T104" fmla="*/ 1022 w 2525"/>
                <a:gd name="T105" fmla="*/ 70 h 1874"/>
                <a:gd name="T106" fmla="*/ 1268 w 2525"/>
                <a:gd name="T107" fmla="*/ 3 h 1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25" h="1874">
                  <a:moveTo>
                    <a:pt x="1333" y="140"/>
                  </a:moveTo>
                  <a:lnTo>
                    <a:pt x="1277" y="143"/>
                  </a:lnTo>
                  <a:lnTo>
                    <a:pt x="1221" y="152"/>
                  </a:lnTo>
                  <a:lnTo>
                    <a:pt x="1167" y="165"/>
                  </a:lnTo>
                  <a:lnTo>
                    <a:pt x="1115" y="182"/>
                  </a:lnTo>
                  <a:lnTo>
                    <a:pt x="1065" y="206"/>
                  </a:lnTo>
                  <a:lnTo>
                    <a:pt x="1017" y="233"/>
                  </a:lnTo>
                  <a:lnTo>
                    <a:pt x="971" y="265"/>
                  </a:lnTo>
                  <a:lnTo>
                    <a:pt x="930" y="301"/>
                  </a:lnTo>
                  <a:lnTo>
                    <a:pt x="891" y="340"/>
                  </a:lnTo>
                  <a:lnTo>
                    <a:pt x="856" y="383"/>
                  </a:lnTo>
                  <a:lnTo>
                    <a:pt x="825" y="429"/>
                  </a:lnTo>
                  <a:lnTo>
                    <a:pt x="798" y="480"/>
                  </a:lnTo>
                  <a:lnTo>
                    <a:pt x="789" y="495"/>
                  </a:lnTo>
                  <a:lnTo>
                    <a:pt x="776" y="506"/>
                  </a:lnTo>
                  <a:lnTo>
                    <a:pt x="761" y="515"/>
                  </a:lnTo>
                  <a:lnTo>
                    <a:pt x="746" y="519"/>
                  </a:lnTo>
                  <a:lnTo>
                    <a:pt x="728" y="520"/>
                  </a:lnTo>
                  <a:lnTo>
                    <a:pt x="711" y="516"/>
                  </a:lnTo>
                  <a:lnTo>
                    <a:pt x="681" y="507"/>
                  </a:lnTo>
                  <a:lnTo>
                    <a:pt x="652" y="502"/>
                  </a:lnTo>
                  <a:lnTo>
                    <a:pt x="622" y="500"/>
                  </a:lnTo>
                  <a:lnTo>
                    <a:pt x="583" y="503"/>
                  </a:lnTo>
                  <a:lnTo>
                    <a:pt x="547" y="511"/>
                  </a:lnTo>
                  <a:lnTo>
                    <a:pt x="512" y="524"/>
                  </a:lnTo>
                  <a:lnTo>
                    <a:pt x="480" y="542"/>
                  </a:lnTo>
                  <a:lnTo>
                    <a:pt x="451" y="564"/>
                  </a:lnTo>
                  <a:lnTo>
                    <a:pt x="426" y="589"/>
                  </a:lnTo>
                  <a:lnTo>
                    <a:pt x="404" y="618"/>
                  </a:lnTo>
                  <a:lnTo>
                    <a:pt x="386" y="651"/>
                  </a:lnTo>
                  <a:lnTo>
                    <a:pt x="373" y="684"/>
                  </a:lnTo>
                  <a:lnTo>
                    <a:pt x="365" y="721"/>
                  </a:lnTo>
                  <a:lnTo>
                    <a:pt x="362" y="760"/>
                  </a:lnTo>
                  <a:lnTo>
                    <a:pt x="364" y="791"/>
                  </a:lnTo>
                  <a:lnTo>
                    <a:pt x="369" y="820"/>
                  </a:lnTo>
                  <a:lnTo>
                    <a:pt x="377" y="849"/>
                  </a:lnTo>
                  <a:lnTo>
                    <a:pt x="382" y="865"/>
                  </a:lnTo>
                  <a:lnTo>
                    <a:pt x="382" y="882"/>
                  </a:lnTo>
                  <a:lnTo>
                    <a:pt x="377" y="897"/>
                  </a:lnTo>
                  <a:lnTo>
                    <a:pt x="371" y="911"/>
                  </a:lnTo>
                  <a:lnTo>
                    <a:pt x="361" y="924"/>
                  </a:lnTo>
                  <a:lnTo>
                    <a:pt x="347" y="934"/>
                  </a:lnTo>
                  <a:lnTo>
                    <a:pt x="307" y="961"/>
                  </a:lnTo>
                  <a:lnTo>
                    <a:pt x="270" y="992"/>
                  </a:lnTo>
                  <a:lnTo>
                    <a:pt x="237" y="1027"/>
                  </a:lnTo>
                  <a:lnTo>
                    <a:pt x="209" y="1065"/>
                  </a:lnTo>
                  <a:lnTo>
                    <a:pt x="185" y="1106"/>
                  </a:lnTo>
                  <a:lnTo>
                    <a:pt x="167" y="1151"/>
                  </a:lnTo>
                  <a:lnTo>
                    <a:pt x="152" y="1196"/>
                  </a:lnTo>
                  <a:lnTo>
                    <a:pt x="143" y="1243"/>
                  </a:lnTo>
                  <a:lnTo>
                    <a:pt x="141" y="1292"/>
                  </a:lnTo>
                  <a:lnTo>
                    <a:pt x="144" y="1343"/>
                  </a:lnTo>
                  <a:lnTo>
                    <a:pt x="153" y="1394"/>
                  </a:lnTo>
                  <a:lnTo>
                    <a:pt x="168" y="1443"/>
                  </a:lnTo>
                  <a:lnTo>
                    <a:pt x="188" y="1490"/>
                  </a:lnTo>
                  <a:lnTo>
                    <a:pt x="212" y="1533"/>
                  </a:lnTo>
                  <a:lnTo>
                    <a:pt x="240" y="1574"/>
                  </a:lnTo>
                  <a:lnTo>
                    <a:pt x="273" y="1611"/>
                  </a:lnTo>
                  <a:lnTo>
                    <a:pt x="310" y="1644"/>
                  </a:lnTo>
                  <a:lnTo>
                    <a:pt x="349" y="1673"/>
                  </a:lnTo>
                  <a:lnTo>
                    <a:pt x="392" y="1697"/>
                  </a:lnTo>
                  <a:lnTo>
                    <a:pt x="437" y="1715"/>
                  </a:lnTo>
                  <a:lnTo>
                    <a:pt x="483" y="1727"/>
                  </a:lnTo>
                  <a:lnTo>
                    <a:pt x="531" y="1734"/>
                  </a:lnTo>
                  <a:lnTo>
                    <a:pt x="1932" y="1734"/>
                  </a:lnTo>
                  <a:lnTo>
                    <a:pt x="1985" y="1726"/>
                  </a:lnTo>
                  <a:lnTo>
                    <a:pt x="2035" y="1714"/>
                  </a:lnTo>
                  <a:lnTo>
                    <a:pt x="2084" y="1695"/>
                  </a:lnTo>
                  <a:lnTo>
                    <a:pt x="2130" y="1670"/>
                  </a:lnTo>
                  <a:lnTo>
                    <a:pt x="2175" y="1642"/>
                  </a:lnTo>
                  <a:lnTo>
                    <a:pt x="2215" y="1609"/>
                  </a:lnTo>
                  <a:lnTo>
                    <a:pt x="2252" y="1572"/>
                  </a:lnTo>
                  <a:lnTo>
                    <a:pt x="2285" y="1532"/>
                  </a:lnTo>
                  <a:lnTo>
                    <a:pt x="2314" y="1488"/>
                  </a:lnTo>
                  <a:lnTo>
                    <a:pt x="2338" y="1441"/>
                  </a:lnTo>
                  <a:lnTo>
                    <a:pt x="2358" y="1392"/>
                  </a:lnTo>
                  <a:lnTo>
                    <a:pt x="2373" y="1340"/>
                  </a:lnTo>
                  <a:lnTo>
                    <a:pt x="2381" y="1287"/>
                  </a:lnTo>
                  <a:lnTo>
                    <a:pt x="2384" y="1232"/>
                  </a:lnTo>
                  <a:lnTo>
                    <a:pt x="2381" y="1177"/>
                  </a:lnTo>
                  <a:lnTo>
                    <a:pt x="2373" y="1123"/>
                  </a:lnTo>
                  <a:lnTo>
                    <a:pt x="2358" y="1070"/>
                  </a:lnTo>
                  <a:lnTo>
                    <a:pt x="2339" y="1021"/>
                  </a:lnTo>
                  <a:lnTo>
                    <a:pt x="2314" y="973"/>
                  </a:lnTo>
                  <a:lnTo>
                    <a:pt x="2285" y="929"/>
                  </a:lnTo>
                  <a:lnTo>
                    <a:pt x="2252" y="888"/>
                  </a:lnTo>
                  <a:lnTo>
                    <a:pt x="2215" y="851"/>
                  </a:lnTo>
                  <a:lnTo>
                    <a:pt x="2173" y="818"/>
                  </a:lnTo>
                  <a:lnTo>
                    <a:pt x="2129" y="790"/>
                  </a:lnTo>
                  <a:lnTo>
                    <a:pt x="2082" y="767"/>
                  </a:lnTo>
                  <a:lnTo>
                    <a:pt x="2032" y="749"/>
                  </a:lnTo>
                  <a:lnTo>
                    <a:pt x="1979" y="736"/>
                  </a:lnTo>
                  <a:lnTo>
                    <a:pt x="1962" y="731"/>
                  </a:lnTo>
                  <a:lnTo>
                    <a:pt x="1947" y="721"/>
                  </a:lnTo>
                  <a:lnTo>
                    <a:pt x="1934" y="709"/>
                  </a:lnTo>
                  <a:lnTo>
                    <a:pt x="1926" y="692"/>
                  </a:lnTo>
                  <a:lnTo>
                    <a:pt x="1921" y="674"/>
                  </a:lnTo>
                  <a:lnTo>
                    <a:pt x="1913" y="614"/>
                  </a:lnTo>
                  <a:lnTo>
                    <a:pt x="1898" y="557"/>
                  </a:lnTo>
                  <a:lnTo>
                    <a:pt x="1878" y="502"/>
                  </a:lnTo>
                  <a:lnTo>
                    <a:pt x="1854" y="449"/>
                  </a:lnTo>
                  <a:lnTo>
                    <a:pt x="1824" y="401"/>
                  </a:lnTo>
                  <a:lnTo>
                    <a:pt x="1791" y="355"/>
                  </a:lnTo>
                  <a:lnTo>
                    <a:pt x="1752" y="313"/>
                  </a:lnTo>
                  <a:lnTo>
                    <a:pt x="1709" y="275"/>
                  </a:lnTo>
                  <a:lnTo>
                    <a:pt x="1664" y="240"/>
                  </a:lnTo>
                  <a:lnTo>
                    <a:pt x="1616" y="211"/>
                  </a:lnTo>
                  <a:lnTo>
                    <a:pt x="1564" y="187"/>
                  </a:lnTo>
                  <a:lnTo>
                    <a:pt x="1509" y="167"/>
                  </a:lnTo>
                  <a:lnTo>
                    <a:pt x="1453" y="153"/>
                  </a:lnTo>
                  <a:lnTo>
                    <a:pt x="1394" y="143"/>
                  </a:lnTo>
                  <a:lnTo>
                    <a:pt x="1333" y="140"/>
                  </a:lnTo>
                  <a:close/>
                  <a:moveTo>
                    <a:pt x="1333" y="0"/>
                  </a:moveTo>
                  <a:lnTo>
                    <a:pt x="1399" y="3"/>
                  </a:lnTo>
                  <a:lnTo>
                    <a:pt x="1465" y="12"/>
                  </a:lnTo>
                  <a:lnTo>
                    <a:pt x="1528" y="26"/>
                  </a:lnTo>
                  <a:lnTo>
                    <a:pt x="1589" y="45"/>
                  </a:lnTo>
                  <a:lnTo>
                    <a:pt x="1648" y="71"/>
                  </a:lnTo>
                  <a:lnTo>
                    <a:pt x="1704" y="100"/>
                  </a:lnTo>
                  <a:lnTo>
                    <a:pt x="1757" y="135"/>
                  </a:lnTo>
                  <a:lnTo>
                    <a:pt x="1806" y="173"/>
                  </a:lnTo>
                  <a:lnTo>
                    <a:pt x="1853" y="216"/>
                  </a:lnTo>
                  <a:lnTo>
                    <a:pt x="1895" y="263"/>
                  </a:lnTo>
                  <a:lnTo>
                    <a:pt x="1933" y="312"/>
                  </a:lnTo>
                  <a:lnTo>
                    <a:pt x="1967" y="366"/>
                  </a:lnTo>
                  <a:lnTo>
                    <a:pt x="1996" y="423"/>
                  </a:lnTo>
                  <a:lnTo>
                    <a:pt x="2021" y="482"/>
                  </a:lnTo>
                  <a:lnTo>
                    <a:pt x="2040" y="544"/>
                  </a:lnTo>
                  <a:lnTo>
                    <a:pt x="2053" y="608"/>
                  </a:lnTo>
                  <a:lnTo>
                    <a:pt x="2111" y="626"/>
                  </a:lnTo>
                  <a:lnTo>
                    <a:pt x="2165" y="651"/>
                  </a:lnTo>
                  <a:lnTo>
                    <a:pt x="2217" y="679"/>
                  </a:lnTo>
                  <a:lnTo>
                    <a:pt x="2266" y="713"/>
                  </a:lnTo>
                  <a:lnTo>
                    <a:pt x="2312" y="750"/>
                  </a:lnTo>
                  <a:lnTo>
                    <a:pt x="2353" y="792"/>
                  </a:lnTo>
                  <a:lnTo>
                    <a:pt x="2391" y="837"/>
                  </a:lnTo>
                  <a:lnTo>
                    <a:pt x="2424" y="887"/>
                  </a:lnTo>
                  <a:lnTo>
                    <a:pt x="2454" y="939"/>
                  </a:lnTo>
                  <a:lnTo>
                    <a:pt x="2478" y="993"/>
                  </a:lnTo>
                  <a:lnTo>
                    <a:pt x="2498" y="1050"/>
                  </a:lnTo>
                  <a:lnTo>
                    <a:pt x="2513" y="1109"/>
                  </a:lnTo>
                  <a:lnTo>
                    <a:pt x="2522" y="1171"/>
                  </a:lnTo>
                  <a:lnTo>
                    <a:pt x="2525" y="1232"/>
                  </a:lnTo>
                  <a:lnTo>
                    <a:pt x="2522" y="1295"/>
                  </a:lnTo>
                  <a:lnTo>
                    <a:pt x="2513" y="1355"/>
                  </a:lnTo>
                  <a:lnTo>
                    <a:pt x="2498" y="1414"/>
                  </a:lnTo>
                  <a:lnTo>
                    <a:pt x="2479" y="1471"/>
                  </a:lnTo>
                  <a:lnTo>
                    <a:pt x="2455" y="1525"/>
                  </a:lnTo>
                  <a:lnTo>
                    <a:pt x="2426" y="1577"/>
                  </a:lnTo>
                  <a:lnTo>
                    <a:pt x="2393" y="1625"/>
                  </a:lnTo>
                  <a:lnTo>
                    <a:pt x="2355" y="1670"/>
                  </a:lnTo>
                  <a:lnTo>
                    <a:pt x="2314" y="1712"/>
                  </a:lnTo>
                  <a:lnTo>
                    <a:pt x="2268" y="1749"/>
                  </a:lnTo>
                  <a:lnTo>
                    <a:pt x="2220" y="1782"/>
                  </a:lnTo>
                  <a:lnTo>
                    <a:pt x="2169" y="1811"/>
                  </a:lnTo>
                  <a:lnTo>
                    <a:pt x="2114" y="1835"/>
                  </a:lnTo>
                  <a:lnTo>
                    <a:pt x="2059" y="1853"/>
                  </a:lnTo>
                  <a:lnTo>
                    <a:pt x="1999" y="1867"/>
                  </a:lnTo>
                  <a:lnTo>
                    <a:pt x="1938" y="1874"/>
                  </a:lnTo>
                  <a:lnTo>
                    <a:pt x="1937" y="1874"/>
                  </a:lnTo>
                  <a:lnTo>
                    <a:pt x="1935" y="1874"/>
                  </a:lnTo>
                  <a:lnTo>
                    <a:pt x="1934" y="1874"/>
                  </a:lnTo>
                  <a:lnTo>
                    <a:pt x="526" y="1874"/>
                  </a:lnTo>
                  <a:lnTo>
                    <a:pt x="469" y="1868"/>
                  </a:lnTo>
                  <a:lnTo>
                    <a:pt x="414" y="1855"/>
                  </a:lnTo>
                  <a:lnTo>
                    <a:pt x="362" y="1836"/>
                  </a:lnTo>
                  <a:lnTo>
                    <a:pt x="311" y="1813"/>
                  </a:lnTo>
                  <a:lnTo>
                    <a:pt x="264" y="1783"/>
                  </a:lnTo>
                  <a:lnTo>
                    <a:pt x="218" y="1748"/>
                  </a:lnTo>
                  <a:lnTo>
                    <a:pt x="176" y="1710"/>
                  </a:lnTo>
                  <a:lnTo>
                    <a:pt x="138" y="1668"/>
                  </a:lnTo>
                  <a:lnTo>
                    <a:pt x="103" y="1622"/>
                  </a:lnTo>
                  <a:lnTo>
                    <a:pt x="74" y="1572"/>
                  </a:lnTo>
                  <a:lnTo>
                    <a:pt x="48" y="1521"/>
                  </a:lnTo>
                  <a:lnTo>
                    <a:pt x="27" y="1466"/>
                  </a:lnTo>
                  <a:lnTo>
                    <a:pt x="13" y="1410"/>
                  </a:lnTo>
                  <a:lnTo>
                    <a:pt x="3" y="1351"/>
                  </a:lnTo>
                  <a:lnTo>
                    <a:pt x="0" y="1292"/>
                  </a:lnTo>
                  <a:lnTo>
                    <a:pt x="3" y="1239"/>
                  </a:lnTo>
                  <a:lnTo>
                    <a:pt x="10" y="1187"/>
                  </a:lnTo>
                  <a:lnTo>
                    <a:pt x="23" y="1136"/>
                  </a:lnTo>
                  <a:lnTo>
                    <a:pt x="40" y="1087"/>
                  </a:lnTo>
                  <a:lnTo>
                    <a:pt x="61" y="1040"/>
                  </a:lnTo>
                  <a:lnTo>
                    <a:pt x="87" y="994"/>
                  </a:lnTo>
                  <a:lnTo>
                    <a:pt x="117" y="952"/>
                  </a:lnTo>
                  <a:lnTo>
                    <a:pt x="151" y="912"/>
                  </a:lnTo>
                  <a:lnTo>
                    <a:pt x="189" y="876"/>
                  </a:lnTo>
                  <a:lnTo>
                    <a:pt x="230" y="843"/>
                  </a:lnTo>
                  <a:lnTo>
                    <a:pt x="224" y="803"/>
                  </a:lnTo>
                  <a:lnTo>
                    <a:pt x="221" y="760"/>
                  </a:lnTo>
                  <a:lnTo>
                    <a:pt x="225" y="710"/>
                  </a:lnTo>
                  <a:lnTo>
                    <a:pt x="233" y="661"/>
                  </a:lnTo>
                  <a:lnTo>
                    <a:pt x="248" y="615"/>
                  </a:lnTo>
                  <a:lnTo>
                    <a:pt x="268" y="572"/>
                  </a:lnTo>
                  <a:lnTo>
                    <a:pt x="293" y="531"/>
                  </a:lnTo>
                  <a:lnTo>
                    <a:pt x="323" y="494"/>
                  </a:lnTo>
                  <a:lnTo>
                    <a:pt x="356" y="461"/>
                  </a:lnTo>
                  <a:lnTo>
                    <a:pt x="393" y="431"/>
                  </a:lnTo>
                  <a:lnTo>
                    <a:pt x="433" y="406"/>
                  </a:lnTo>
                  <a:lnTo>
                    <a:pt x="478" y="386"/>
                  </a:lnTo>
                  <a:lnTo>
                    <a:pt x="523" y="371"/>
                  </a:lnTo>
                  <a:lnTo>
                    <a:pt x="572" y="363"/>
                  </a:lnTo>
                  <a:lnTo>
                    <a:pt x="622" y="360"/>
                  </a:lnTo>
                  <a:lnTo>
                    <a:pt x="660" y="361"/>
                  </a:lnTo>
                  <a:lnTo>
                    <a:pt x="698" y="367"/>
                  </a:lnTo>
                  <a:lnTo>
                    <a:pt x="733" y="312"/>
                  </a:lnTo>
                  <a:lnTo>
                    <a:pt x="772" y="262"/>
                  </a:lnTo>
                  <a:lnTo>
                    <a:pt x="815" y="214"/>
                  </a:lnTo>
                  <a:lnTo>
                    <a:pt x="863" y="172"/>
                  </a:lnTo>
                  <a:lnTo>
                    <a:pt x="912" y="133"/>
                  </a:lnTo>
                  <a:lnTo>
                    <a:pt x="966" y="99"/>
                  </a:lnTo>
                  <a:lnTo>
                    <a:pt x="1022" y="70"/>
                  </a:lnTo>
                  <a:lnTo>
                    <a:pt x="1081" y="45"/>
                  </a:lnTo>
                  <a:lnTo>
                    <a:pt x="1141" y="25"/>
                  </a:lnTo>
                  <a:lnTo>
                    <a:pt x="1203" y="12"/>
                  </a:lnTo>
                  <a:lnTo>
                    <a:pt x="1268" y="3"/>
                  </a:lnTo>
                  <a:lnTo>
                    <a:pt x="13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31" name="Freeform 518"/>
            <p:cNvSpPr>
              <a:spLocks noEditPoints="1"/>
            </p:cNvSpPr>
            <p:nvPr/>
          </p:nvSpPr>
          <p:spPr bwMode="auto">
            <a:xfrm>
              <a:off x="7466013" y="6113463"/>
              <a:ext cx="76200" cy="217488"/>
            </a:xfrm>
            <a:custGeom>
              <a:avLst/>
              <a:gdLst>
                <a:gd name="T0" fmla="*/ 220 w 485"/>
                <a:gd name="T1" fmla="*/ 1028 h 1369"/>
                <a:gd name="T2" fmla="*/ 180 w 485"/>
                <a:gd name="T3" fmla="*/ 1047 h 1369"/>
                <a:gd name="T4" fmla="*/ 152 w 485"/>
                <a:gd name="T5" fmla="*/ 1081 h 1369"/>
                <a:gd name="T6" fmla="*/ 141 w 485"/>
                <a:gd name="T7" fmla="*/ 1124 h 1369"/>
                <a:gd name="T8" fmla="*/ 147 w 485"/>
                <a:gd name="T9" fmla="*/ 1163 h 1369"/>
                <a:gd name="T10" fmla="*/ 170 w 485"/>
                <a:gd name="T11" fmla="*/ 1197 h 1369"/>
                <a:gd name="T12" fmla="*/ 201 w 485"/>
                <a:gd name="T13" fmla="*/ 1219 h 1369"/>
                <a:gd name="T14" fmla="*/ 240 w 485"/>
                <a:gd name="T15" fmla="*/ 1229 h 1369"/>
                <a:gd name="T16" fmla="*/ 266 w 485"/>
                <a:gd name="T17" fmla="*/ 1226 h 1369"/>
                <a:gd name="T18" fmla="*/ 306 w 485"/>
                <a:gd name="T19" fmla="*/ 1207 h 1369"/>
                <a:gd name="T20" fmla="*/ 334 w 485"/>
                <a:gd name="T21" fmla="*/ 1173 h 1369"/>
                <a:gd name="T22" fmla="*/ 345 w 485"/>
                <a:gd name="T23" fmla="*/ 1129 h 1369"/>
                <a:gd name="T24" fmla="*/ 337 w 485"/>
                <a:gd name="T25" fmla="*/ 1091 h 1369"/>
                <a:gd name="T26" fmla="*/ 316 w 485"/>
                <a:gd name="T27" fmla="*/ 1057 h 1369"/>
                <a:gd name="T28" fmla="*/ 283 w 485"/>
                <a:gd name="T29" fmla="*/ 1034 h 1369"/>
                <a:gd name="T30" fmla="*/ 244 w 485"/>
                <a:gd name="T31" fmla="*/ 1025 h 1369"/>
                <a:gd name="T32" fmla="*/ 242 w 485"/>
                <a:gd name="T33" fmla="*/ 0 h 1369"/>
                <a:gd name="T34" fmla="*/ 278 w 485"/>
                <a:gd name="T35" fmla="*/ 10 h 1369"/>
                <a:gd name="T36" fmla="*/ 303 w 485"/>
                <a:gd name="T37" fmla="*/ 35 h 1369"/>
                <a:gd name="T38" fmla="*/ 313 w 485"/>
                <a:gd name="T39" fmla="*/ 71 h 1369"/>
                <a:gd name="T40" fmla="*/ 341 w 485"/>
                <a:gd name="T41" fmla="*/ 905 h 1369"/>
                <a:gd name="T42" fmla="*/ 395 w 485"/>
                <a:gd name="T43" fmla="*/ 938 h 1369"/>
                <a:gd name="T44" fmla="*/ 438 w 485"/>
                <a:gd name="T45" fmla="*/ 984 h 1369"/>
                <a:gd name="T46" fmla="*/ 469 w 485"/>
                <a:gd name="T47" fmla="*/ 1039 h 1369"/>
                <a:gd name="T48" fmla="*/ 484 w 485"/>
                <a:gd name="T49" fmla="*/ 1100 h 1369"/>
                <a:gd name="T50" fmla="*/ 481 w 485"/>
                <a:gd name="T51" fmla="*/ 1171 h 1369"/>
                <a:gd name="T52" fmla="*/ 455 w 485"/>
                <a:gd name="T53" fmla="*/ 1241 h 1369"/>
                <a:gd name="T54" fmla="*/ 411 w 485"/>
                <a:gd name="T55" fmla="*/ 1299 h 1369"/>
                <a:gd name="T56" fmla="*/ 352 w 485"/>
                <a:gd name="T57" fmla="*/ 1343 h 1369"/>
                <a:gd name="T58" fmla="*/ 281 w 485"/>
                <a:gd name="T59" fmla="*/ 1366 h 1369"/>
                <a:gd name="T60" fmla="*/ 237 w 485"/>
                <a:gd name="T61" fmla="*/ 1369 h 1369"/>
                <a:gd name="T62" fmla="*/ 174 w 485"/>
                <a:gd name="T63" fmla="*/ 1360 h 1369"/>
                <a:gd name="T64" fmla="*/ 117 w 485"/>
                <a:gd name="T65" fmla="*/ 1334 h 1369"/>
                <a:gd name="T66" fmla="*/ 67 w 485"/>
                <a:gd name="T67" fmla="*/ 1294 h 1369"/>
                <a:gd name="T68" fmla="*/ 29 w 485"/>
                <a:gd name="T69" fmla="*/ 1242 h 1369"/>
                <a:gd name="T70" fmla="*/ 7 w 485"/>
                <a:gd name="T71" fmla="*/ 1183 h 1369"/>
                <a:gd name="T72" fmla="*/ 0 w 485"/>
                <a:gd name="T73" fmla="*/ 1120 h 1369"/>
                <a:gd name="T74" fmla="*/ 15 w 485"/>
                <a:gd name="T75" fmla="*/ 1044 h 1369"/>
                <a:gd name="T76" fmla="*/ 50 w 485"/>
                <a:gd name="T77" fmla="*/ 979 h 1369"/>
                <a:gd name="T78" fmla="*/ 104 w 485"/>
                <a:gd name="T79" fmla="*/ 927 h 1369"/>
                <a:gd name="T80" fmla="*/ 172 w 485"/>
                <a:gd name="T81" fmla="*/ 894 h 1369"/>
                <a:gd name="T82" fmla="*/ 175 w 485"/>
                <a:gd name="T83" fmla="*/ 52 h 1369"/>
                <a:gd name="T84" fmla="*/ 193 w 485"/>
                <a:gd name="T85" fmla="*/ 21 h 1369"/>
                <a:gd name="T86" fmla="*/ 223 w 485"/>
                <a:gd name="T87" fmla="*/ 3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5" h="1369">
                  <a:moveTo>
                    <a:pt x="242" y="1025"/>
                  </a:moveTo>
                  <a:lnTo>
                    <a:pt x="220" y="1028"/>
                  </a:lnTo>
                  <a:lnTo>
                    <a:pt x="199" y="1036"/>
                  </a:lnTo>
                  <a:lnTo>
                    <a:pt x="180" y="1047"/>
                  </a:lnTo>
                  <a:lnTo>
                    <a:pt x="164" y="1062"/>
                  </a:lnTo>
                  <a:lnTo>
                    <a:pt x="152" y="1081"/>
                  </a:lnTo>
                  <a:lnTo>
                    <a:pt x="144" y="1102"/>
                  </a:lnTo>
                  <a:lnTo>
                    <a:pt x="141" y="1124"/>
                  </a:lnTo>
                  <a:lnTo>
                    <a:pt x="142" y="1144"/>
                  </a:lnTo>
                  <a:lnTo>
                    <a:pt x="147" y="1163"/>
                  </a:lnTo>
                  <a:lnTo>
                    <a:pt x="157" y="1181"/>
                  </a:lnTo>
                  <a:lnTo>
                    <a:pt x="170" y="1197"/>
                  </a:lnTo>
                  <a:lnTo>
                    <a:pt x="184" y="1210"/>
                  </a:lnTo>
                  <a:lnTo>
                    <a:pt x="201" y="1219"/>
                  </a:lnTo>
                  <a:lnTo>
                    <a:pt x="220" y="1226"/>
                  </a:lnTo>
                  <a:lnTo>
                    <a:pt x="240" y="1229"/>
                  </a:lnTo>
                  <a:lnTo>
                    <a:pt x="243" y="1229"/>
                  </a:lnTo>
                  <a:lnTo>
                    <a:pt x="266" y="1226"/>
                  </a:lnTo>
                  <a:lnTo>
                    <a:pt x="287" y="1218"/>
                  </a:lnTo>
                  <a:lnTo>
                    <a:pt x="306" y="1207"/>
                  </a:lnTo>
                  <a:lnTo>
                    <a:pt x="321" y="1191"/>
                  </a:lnTo>
                  <a:lnTo>
                    <a:pt x="334" y="1173"/>
                  </a:lnTo>
                  <a:lnTo>
                    <a:pt x="341" y="1152"/>
                  </a:lnTo>
                  <a:lnTo>
                    <a:pt x="345" y="1129"/>
                  </a:lnTo>
                  <a:lnTo>
                    <a:pt x="344" y="1109"/>
                  </a:lnTo>
                  <a:lnTo>
                    <a:pt x="337" y="1091"/>
                  </a:lnTo>
                  <a:lnTo>
                    <a:pt x="329" y="1073"/>
                  </a:lnTo>
                  <a:lnTo>
                    <a:pt x="316" y="1057"/>
                  </a:lnTo>
                  <a:lnTo>
                    <a:pt x="301" y="1043"/>
                  </a:lnTo>
                  <a:lnTo>
                    <a:pt x="283" y="1034"/>
                  </a:lnTo>
                  <a:lnTo>
                    <a:pt x="266" y="1027"/>
                  </a:lnTo>
                  <a:lnTo>
                    <a:pt x="244" y="1025"/>
                  </a:lnTo>
                  <a:lnTo>
                    <a:pt x="242" y="1025"/>
                  </a:lnTo>
                  <a:close/>
                  <a:moveTo>
                    <a:pt x="242" y="0"/>
                  </a:moveTo>
                  <a:lnTo>
                    <a:pt x="261" y="3"/>
                  </a:lnTo>
                  <a:lnTo>
                    <a:pt x="278" y="10"/>
                  </a:lnTo>
                  <a:lnTo>
                    <a:pt x="292" y="21"/>
                  </a:lnTo>
                  <a:lnTo>
                    <a:pt x="303" y="35"/>
                  </a:lnTo>
                  <a:lnTo>
                    <a:pt x="310" y="52"/>
                  </a:lnTo>
                  <a:lnTo>
                    <a:pt x="313" y="71"/>
                  </a:lnTo>
                  <a:lnTo>
                    <a:pt x="313" y="894"/>
                  </a:lnTo>
                  <a:lnTo>
                    <a:pt x="341" y="905"/>
                  </a:lnTo>
                  <a:lnTo>
                    <a:pt x="369" y="920"/>
                  </a:lnTo>
                  <a:lnTo>
                    <a:pt x="395" y="938"/>
                  </a:lnTo>
                  <a:lnTo>
                    <a:pt x="418" y="959"/>
                  </a:lnTo>
                  <a:lnTo>
                    <a:pt x="438" y="984"/>
                  </a:lnTo>
                  <a:lnTo>
                    <a:pt x="455" y="1010"/>
                  </a:lnTo>
                  <a:lnTo>
                    <a:pt x="469" y="1039"/>
                  </a:lnTo>
                  <a:lnTo>
                    <a:pt x="477" y="1070"/>
                  </a:lnTo>
                  <a:lnTo>
                    <a:pt x="484" y="1100"/>
                  </a:lnTo>
                  <a:lnTo>
                    <a:pt x="485" y="1133"/>
                  </a:lnTo>
                  <a:lnTo>
                    <a:pt x="481" y="1171"/>
                  </a:lnTo>
                  <a:lnTo>
                    <a:pt x="471" y="1207"/>
                  </a:lnTo>
                  <a:lnTo>
                    <a:pt x="455" y="1241"/>
                  </a:lnTo>
                  <a:lnTo>
                    <a:pt x="435" y="1272"/>
                  </a:lnTo>
                  <a:lnTo>
                    <a:pt x="411" y="1299"/>
                  </a:lnTo>
                  <a:lnTo>
                    <a:pt x="384" y="1324"/>
                  </a:lnTo>
                  <a:lnTo>
                    <a:pt x="352" y="1343"/>
                  </a:lnTo>
                  <a:lnTo>
                    <a:pt x="317" y="1357"/>
                  </a:lnTo>
                  <a:lnTo>
                    <a:pt x="281" y="1366"/>
                  </a:lnTo>
                  <a:lnTo>
                    <a:pt x="242" y="1369"/>
                  </a:lnTo>
                  <a:lnTo>
                    <a:pt x="237" y="1369"/>
                  </a:lnTo>
                  <a:lnTo>
                    <a:pt x="204" y="1366"/>
                  </a:lnTo>
                  <a:lnTo>
                    <a:pt x="174" y="1360"/>
                  </a:lnTo>
                  <a:lnTo>
                    <a:pt x="144" y="1348"/>
                  </a:lnTo>
                  <a:lnTo>
                    <a:pt x="117" y="1334"/>
                  </a:lnTo>
                  <a:lnTo>
                    <a:pt x="90" y="1315"/>
                  </a:lnTo>
                  <a:lnTo>
                    <a:pt x="67" y="1294"/>
                  </a:lnTo>
                  <a:lnTo>
                    <a:pt x="46" y="1269"/>
                  </a:lnTo>
                  <a:lnTo>
                    <a:pt x="29" y="1242"/>
                  </a:lnTo>
                  <a:lnTo>
                    <a:pt x="17" y="1214"/>
                  </a:lnTo>
                  <a:lnTo>
                    <a:pt x="7" y="1183"/>
                  </a:lnTo>
                  <a:lnTo>
                    <a:pt x="2" y="1153"/>
                  </a:lnTo>
                  <a:lnTo>
                    <a:pt x="0" y="1120"/>
                  </a:lnTo>
                  <a:lnTo>
                    <a:pt x="4" y="1081"/>
                  </a:lnTo>
                  <a:lnTo>
                    <a:pt x="15" y="1044"/>
                  </a:lnTo>
                  <a:lnTo>
                    <a:pt x="30" y="1010"/>
                  </a:lnTo>
                  <a:lnTo>
                    <a:pt x="50" y="979"/>
                  </a:lnTo>
                  <a:lnTo>
                    <a:pt x="76" y="951"/>
                  </a:lnTo>
                  <a:lnTo>
                    <a:pt x="104" y="927"/>
                  </a:lnTo>
                  <a:lnTo>
                    <a:pt x="137" y="908"/>
                  </a:lnTo>
                  <a:lnTo>
                    <a:pt x="172" y="894"/>
                  </a:lnTo>
                  <a:lnTo>
                    <a:pt x="172" y="71"/>
                  </a:lnTo>
                  <a:lnTo>
                    <a:pt x="175" y="52"/>
                  </a:lnTo>
                  <a:lnTo>
                    <a:pt x="182" y="35"/>
                  </a:lnTo>
                  <a:lnTo>
                    <a:pt x="193" y="21"/>
                  </a:lnTo>
                  <a:lnTo>
                    <a:pt x="206" y="10"/>
                  </a:lnTo>
                  <a:lnTo>
                    <a:pt x="223" y="3"/>
                  </a:lnTo>
                  <a:lnTo>
                    <a:pt x="2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32" name="Freeform 519"/>
            <p:cNvSpPr>
              <a:spLocks noEditPoints="1"/>
            </p:cNvSpPr>
            <p:nvPr/>
          </p:nvSpPr>
          <p:spPr bwMode="auto">
            <a:xfrm>
              <a:off x="7304088" y="6113463"/>
              <a:ext cx="150812" cy="142875"/>
            </a:xfrm>
            <a:custGeom>
              <a:avLst/>
              <a:gdLst>
                <a:gd name="T0" fmla="*/ 220 w 946"/>
                <a:gd name="T1" fmla="*/ 558 h 901"/>
                <a:gd name="T2" fmla="*/ 180 w 946"/>
                <a:gd name="T3" fmla="*/ 578 h 901"/>
                <a:gd name="T4" fmla="*/ 151 w 946"/>
                <a:gd name="T5" fmla="*/ 613 h 901"/>
                <a:gd name="T6" fmla="*/ 140 w 946"/>
                <a:gd name="T7" fmla="*/ 658 h 901"/>
                <a:gd name="T8" fmla="*/ 151 w 946"/>
                <a:gd name="T9" fmla="*/ 704 h 901"/>
                <a:gd name="T10" fmla="*/ 180 w 946"/>
                <a:gd name="T11" fmla="*/ 738 h 901"/>
                <a:gd name="T12" fmla="*/ 220 w 946"/>
                <a:gd name="T13" fmla="*/ 757 h 901"/>
                <a:gd name="T14" fmla="*/ 267 w 946"/>
                <a:gd name="T15" fmla="*/ 757 h 901"/>
                <a:gd name="T16" fmla="*/ 307 w 946"/>
                <a:gd name="T17" fmla="*/ 738 h 901"/>
                <a:gd name="T18" fmla="*/ 336 w 946"/>
                <a:gd name="T19" fmla="*/ 704 h 901"/>
                <a:gd name="T20" fmla="*/ 345 w 946"/>
                <a:gd name="T21" fmla="*/ 658 h 901"/>
                <a:gd name="T22" fmla="*/ 335 w 946"/>
                <a:gd name="T23" fmla="*/ 613 h 901"/>
                <a:gd name="T24" fmla="*/ 307 w 946"/>
                <a:gd name="T25" fmla="*/ 578 h 901"/>
                <a:gd name="T26" fmla="*/ 267 w 946"/>
                <a:gd name="T27" fmla="*/ 558 h 901"/>
                <a:gd name="T28" fmla="*/ 876 w 946"/>
                <a:gd name="T29" fmla="*/ 0 h 901"/>
                <a:gd name="T30" fmla="*/ 911 w 946"/>
                <a:gd name="T31" fmla="*/ 10 h 901"/>
                <a:gd name="T32" fmla="*/ 937 w 946"/>
                <a:gd name="T33" fmla="*/ 35 h 901"/>
                <a:gd name="T34" fmla="*/ 946 w 946"/>
                <a:gd name="T35" fmla="*/ 71 h 901"/>
                <a:gd name="T36" fmla="*/ 943 w 946"/>
                <a:gd name="T37" fmla="*/ 503 h 901"/>
                <a:gd name="T38" fmla="*/ 922 w 946"/>
                <a:gd name="T39" fmla="*/ 576 h 901"/>
                <a:gd name="T40" fmla="*/ 882 w 946"/>
                <a:gd name="T41" fmla="*/ 637 h 901"/>
                <a:gd name="T42" fmla="*/ 826 w 946"/>
                <a:gd name="T43" fmla="*/ 686 h 901"/>
                <a:gd name="T44" fmla="*/ 758 w 946"/>
                <a:gd name="T45" fmla="*/ 717 h 901"/>
                <a:gd name="T46" fmla="*/ 683 w 946"/>
                <a:gd name="T47" fmla="*/ 729 h 901"/>
                <a:gd name="T48" fmla="*/ 461 w 946"/>
                <a:gd name="T49" fmla="*/ 765 h 901"/>
                <a:gd name="T50" fmla="*/ 418 w 946"/>
                <a:gd name="T51" fmla="*/ 827 h 901"/>
                <a:gd name="T52" fmla="*/ 357 w 946"/>
                <a:gd name="T53" fmla="*/ 872 h 901"/>
                <a:gd name="T54" fmla="*/ 283 w 946"/>
                <a:gd name="T55" fmla="*/ 898 h 901"/>
                <a:gd name="T56" fmla="*/ 204 w 946"/>
                <a:gd name="T57" fmla="*/ 898 h 901"/>
                <a:gd name="T58" fmla="*/ 132 w 946"/>
                <a:gd name="T59" fmla="*/ 873 h 901"/>
                <a:gd name="T60" fmla="*/ 72 w 946"/>
                <a:gd name="T61" fmla="*/ 830 h 901"/>
                <a:gd name="T62" fmla="*/ 28 w 946"/>
                <a:gd name="T63" fmla="*/ 770 h 901"/>
                <a:gd name="T64" fmla="*/ 3 w 946"/>
                <a:gd name="T65" fmla="*/ 697 h 901"/>
                <a:gd name="T66" fmla="*/ 3 w 946"/>
                <a:gd name="T67" fmla="*/ 618 h 901"/>
                <a:gd name="T68" fmla="*/ 28 w 946"/>
                <a:gd name="T69" fmla="*/ 546 h 901"/>
                <a:gd name="T70" fmla="*/ 72 w 946"/>
                <a:gd name="T71" fmla="*/ 486 h 901"/>
                <a:gd name="T72" fmla="*/ 132 w 946"/>
                <a:gd name="T73" fmla="*/ 442 h 901"/>
                <a:gd name="T74" fmla="*/ 204 w 946"/>
                <a:gd name="T75" fmla="*/ 419 h 901"/>
                <a:gd name="T76" fmla="*/ 279 w 946"/>
                <a:gd name="T77" fmla="*/ 418 h 901"/>
                <a:gd name="T78" fmla="*/ 345 w 946"/>
                <a:gd name="T79" fmla="*/ 438 h 901"/>
                <a:gd name="T80" fmla="*/ 402 w 946"/>
                <a:gd name="T81" fmla="*/ 475 h 901"/>
                <a:gd name="T82" fmla="*/ 446 w 946"/>
                <a:gd name="T83" fmla="*/ 526 h 901"/>
                <a:gd name="T84" fmla="*/ 476 w 946"/>
                <a:gd name="T85" fmla="*/ 588 h 901"/>
                <a:gd name="T86" fmla="*/ 708 w 946"/>
                <a:gd name="T87" fmla="*/ 585 h 901"/>
                <a:gd name="T88" fmla="*/ 751 w 946"/>
                <a:gd name="T89" fmla="*/ 566 h 901"/>
                <a:gd name="T90" fmla="*/ 785 w 946"/>
                <a:gd name="T91" fmla="*/ 534 h 901"/>
                <a:gd name="T92" fmla="*/ 803 w 946"/>
                <a:gd name="T93" fmla="*/ 490 h 901"/>
                <a:gd name="T94" fmla="*/ 806 w 946"/>
                <a:gd name="T95" fmla="*/ 71 h 901"/>
                <a:gd name="T96" fmla="*/ 815 w 946"/>
                <a:gd name="T97" fmla="*/ 35 h 901"/>
                <a:gd name="T98" fmla="*/ 841 w 946"/>
                <a:gd name="T99" fmla="*/ 10 h 901"/>
                <a:gd name="T100" fmla="*/ 876 w 946"/>
                <a:gd name="T101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46" h="901">
                  <a:moveTo>
                    <a:pt x="243" y="556"/>
                  </a:moveTo>
                  <a:lnTo>
                    <a:pt x="220" y="558"/>
                  </a:lnTo>
                  <a:lnTo>
                    <a:pt x="198" y="566"/>
                  </a:lnTo>
                  <a:lnTo>
                    <a:pt x="180" y="578"/>
                  </a:lnTo>
                  <a:lnTo>
                    <a:pt x="164" y="594"/>
                  </a:lnTo>
                  <a:lnTo>
                    <a:pt x="151" y="613"/>
                  </a:lnTo>
                  <a:lnTo>
                    <a:pt x="144" y="635"/>
                  </a:lnTo>
                  <a:lnTo>
                    <a:pt x="140" y="658"/>
                  </a:lnTo>
                  <a:lnTo>
                    <a:pt x="144" y="681"/>
                  </a:lnTo>
                  <a:lnTo>
                    <a:pt x="151" y="704"/>
                  </a:lnTo>
                  <a:lnTo>
                    <a:pt x="164" y="723"/>
                  </a:lnTo>
                  <a:lnTo>
                    <a:pt x="180" y="738"/>
                  </a:lnTo>
                  <a:lnTo>
                    <a:pt x="198" y="750"/>
                  </a:lnTo>
                  <a:lnTo>
                    <a:pt x="220" y="757"/>
                  </a:lnTo>
                  <a:lnTo>
                    <a:pt x="243" y="761"/>
                  </a:lnTo>
                  <a:lnTo>
                    <a:pt x="267" y="757"/>
                  </a:lnTo>
                  <a:lnTo>
                    <a:pt x="288" y="750"/>
                  </a:lnTo>
                  <a:lnTo>
                    <a:pt x="307" y="738"/>
                  </a:lnTo>
                  <a:lnTo>
                    <a:pt x="323" y="723"/>
                  </a:lnTo>
                  <a:lnTo>
                    <a:pt x="336" y="704"/>
                  </a:lnTo>
                  <a:lnTo>
                    <a:pt x="343" y="681"/>
                  </a:lnTo>
                  <a:lnTo>
                    <a:pt x="345" y="658"/>
                  </a:lnTo>
                  <a:lnTo>
                    <a:pt x="343" y="635"/>
                  </a:lnTo>
                  <a:lnTo>
                    <a:pt x="335" y="613"/>
                  </a:lnTo>
                  <a:lnTo>
                    <a:pt x="323" y="594"/>
                  </a:lnTo>
                  <a:lnTo>
                    <a:pt x="307" y="578"/>
                  </a:lnTo>
                  <a:lnTo>
                    <a:pt x="288" y="566"/>
                  </a:lnTo>
                  <a:lnTo>
                    <a:pt x="267" y="558"/>
                  </a:lnTo>
                  <a:lnTo>
                    <a:pt x="243" y="556"/>
                  </a:lnTo>
                  <a:close/>
                  <a:moveTo>
                    <a:pt x="876" y="0"/>
                  </a:moveTo>
                  <a:lnTo>
                    <a:pt x="895" y="3"/>
                  </a:lnTo>
                  <a:lnTo>
                    <a:pt x="911" y="10"/>
                  </a:lnTo>
                  <a:lnTo>
                    <a:pt x="926" y="21"/>
                  </a:lnTo>
                  <a:lnTo>
                    <a:pt x="937" y="35"/>
                  </a:lnTo>
                  <a:lnTo>
                    <a:pt x="944" y="52"/>
                  </a:lnTo>
                  <a:lnTo>
                    <a:pt x="946" y="71"/>
                  </a:lnTo>
                  <a:lnTo>
                    <a:pt x="946" y="465"/>
                  </a:lnTo>
                  <a:lnTo>
                    <a:pt x="943" y="503"/>
                  </a:lnTo>
                  <a:lnTo>
                    <a:pt x="936" y="541"/>
                  </a:lnTo>
                  <a:lnTo>
                    <a:pt x="922" y="576"/>
                  </a:lnTo>
                  <a:lnTo>
                    <a:pt x="904" y="608"/>
                  </a:lnTo>
                  <a:lnTo>
                    <a:pt x="882" y="637"/>
                  </a:lnTo>
                  <a:lnTo>
                    <a:pt x="856" y="664"/>
                  </a:lnTo>
                  <a:lnTo>
                    <a:pt x="826" y="686"/>
                  </a:lnTo>
                  <a:lnTo>
                    <a:pt x="794" y="704"/>
                  </a:lnTo>
                  <a:lnTo>
                    <a:pt x="758" y="717"/>
                  </a:lnTo>
                  <a:lnTo>
                    <a:pt x="722" y="726"/>
                  </a:lnTo>
                  <a:lnTo>
                    <a:pt x="683" y="729"/>
                  </a:lnTo>
                  <a:lnTo>
                    <a:pt x="476" y="729"/>
                  </a:lnTo>
                  <a:lnTo>
                    <a:pt x="461" y="765"/>
                  </a:lnTo>
                  <a:lnTo>
                    <a:pt x="442" y="797"/>
                  </a:lnTo>
                  <a:lnTo>
                    <a:pt x="418" y="827"/>
                  </a:lnTo>
                  <a:lnTo>
                    <a:pt x="389" y="852"/>
                  </a:lnTo>
                  <a:lnTo>
                    <a:pt x="357" y="872"/>
                  </a:lnTo>
                  <a:lnTo>
                    <a:pt x="322" y="888"/>
                  </a:lnTo>
                  <a:lnTo>
                    <a:pt x="283" y="898"/>
                  </a:lnTo>
                  <a:lnTo>
                    <a:pt x="243" y="901"/>
                  </a:lnTo>
                  <a:lnTo>
                    <a:pt x="204" y="898"/>
                  </a:lnTo>
                  <a:lnTo>
                    <a:pt x="167" y="888"/>
                  </a:lnTo>
                  <a:lnTo>
                    <a:pt x="132" y="873"/>
                  </a:lnTo>
                  <a:lnTo>
                    <a:pt x="99" y="854"/>
                  </a:lnTo>
                  <a:lnTo>
                    <a:pt x="72" y="830"/>
                  </a:lnTo>
                  <a:lnTo>
                    <a:pt x="48" y="802"/>
                  </a:lnTo>
                  <a:lnTo>
                    <a:pt x="28" y="770"/>
                  </a:lnTo>
                  <a:lnTo>
                    <a:pt x="13" y="735"/>
                  </a:lnTo>
                  <a:lnTo>
                    <a:pt x="3" y="697"/>
                  </a:lnTo>
                  <a:lnTo>
                    <a:pt x="0" y="658"/>
                  </a:lnTo>
                  <a:lnTo>
                    <a:pt x="3" y="618"/>
                  </a:lnTo>
                  <a:lnTo>
                    <a:pt x="13" y="581"/>
                  </a:lnTo>
                  <a:lnTo>
                    <a:pt x="28" y="546"/>
                  </a:lnTo>
                  <a:lnTo>
                    <a:pt x="48" y="515"/>
                  </a:lnTo>
                  <a:lnTo>
                    <a:pt x="72" y="486"/>
                  </a:lnTo>
                  <a:lnTo>
                    <a:pt x="100" y="462"/>
                  </a:lnTo>
                  <a:lnTo>
                    <a:pt x="132" y="442"/>
                  </a:lnTo>
                  <a:lnTo>
                    <a:pt x="167" y="427"/>
                  </a:lnTo>
                  <a:lnTo>
                    <a:pt x="204" y="419"/>
                  </a:lnTo>
                  <a:lnTo>
                    <a:pt x="243" y="416"/>
                  </a:lnTo>
                  <a:lnTo>
                    <a:pt x="279" y="418"/>
                  </a:lnTo>
                  <a:lnTo>
                    <a:pt x="313" y="425"/>
                  </a:lnTo>
                  <a:lnTo>
                    <a:pt x="345" y="438"/>
                  </a:lnTo>
                  <a:lnTo>
                    <a:pt x="375" y="455"/>
                  </a:lnTo>
                  <a:lnTo>
                    <a:pt x="402" y="475"/>
                  </a:lnTo>
                  <a:lnTo>
                    <a:pt x="426" y="499"/>
                  </a:lnTo>
                  <a:lnTo>
                    <a:pt x="446" y="526"/>
                  </a:lnTo>
                  <a:lnTo>
                    <a:pt x="463" y="556"/>
                  </a:lnTo>
                  <a:lnTo>
                    <a:pt x="476" y="588"/>
                  </a:lnTo>
                  <a:lnTo>
                    <a:pt x="683" y="588"/>
                  </a:lnTo>
                  <a:lnTo>
                    <a:pt x="708" y="585"/>
                  </a:lnTo>
                  <a:lnTo>
                    <a:pt x="730" y="578"/>
                  </a:lnTo>
                  <a:lnTo>
                    <a:pt x="751" y="566"/>
                  </a:lnTo>
                  <a:lnTo>
                    <a:pt x="770" y="552"/>
                  </a:lnTo>
                  <a:lnTo>
                    <a:pt x="785" y="534"/>
                  </a:lnTo>
                  <a:lnTo>
                    <a:pt x="796" y="513"/>
                  </a:lnTo>
                  <a:lnTo>
                    <a:pt x="803" y="490"/>
                  </a:lnTo>
                  <a:lnTo>
                    <a:pt x="806" y="465"/>
                  </a:lnTo>
                  <a:lnTo>
                    <a:pt x="806" y="71"/>
                  </a:lnTo>
                  <a:lnTo>
                    <a:pt x="808" y="52"/>
                  </a:lnTo>
                  <a:lnTo>
                    <a:pt x="815" y="35"/>
                  </a:lnTo>
                  <a:lnTo>
                    <a:pt x="827" y="21"/>
                  </a:lnTo>
                  <a:lnTo>
                    <a:pt x="841" y="10"/>
                  </a:lnTo>
                  <a:lnTo>
                    <a:pt x="858" y="3"/>
                  </a:lnTo>
                  <a:lnTo>
                    <a:pt x="8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  <p:sp>
          <p:nvSpPr>
            <p:cNvPr id="33" name="Freeform 520"/>
            <p:cNvSpPr>
              <a:spLocks noEditPoints="1"/>
            </p:cNvSpPr>
            <p:nvPr/>
          </p:nvSpPr>
          <p:spPr bwMode="auto">
            <a:xfrm>
              <a:off x="7553325" y="6113463"/>
              <a:ext cx="150812" cy="142875"/>
            </a:xfrm>
            <a:custGeom>
              <a:avLst/>
              <a:gdLst>
                <a:gd name="T0" fmla="*/ 681 w 946"/>
                <a:gd name="T1" fmla="*/ 558 h 901"/>
                <a:gd name="T2" fmla="*/ 640 w 946"/>
                <a:gd name="T3" fmla="*/ 578 h 901"/>
                <a:gd name="T4" fmla="*/ 612 w 946"/>
                <a:gd name="T5" fmla="*/ 613 h 901"/>
                <a:gd name="T6" fmla="*/ 602 w 946"/>
                <a:gd name="T7" fmla="*/ 658 h 901"/>
                <a:gd name="T8" fmla="*/ 612 w 946"/>
                <a:gd name="T9" fmla="*/ 703 h 901"/>
                <a:gd name="T10" fmla="*/ 640 w 946"/>
                <a:gd name="T11" fmla="*/ 737 h 901"/>
                <a:gd name="T12" fmla="*/ 681 w 946"/>
                <a:gd name="T13" fmla="*/ 757 h 901"/>
                <a:gd name="T14" fmla="*/ 727 w 946"/>
                <a:gd name="T15" fmla="*/ 757 h 901"/>
                <a:gd name="T16" fmla="*/ 768 w 946"/>
                <a:gd name="T17" fmla="*/ 737 h 901"/>
                <a:gd name="T18" fmla="*/ 796 w 946"/>
                <a:gd name="T19" fmla="*/ 703 h 901"/>
                <a:gd name="T20" fmla="*/ 806 w 946"/>
                <a:gd name="T21" fmla="*/ 658 h 901"/>
                <a:gd name="T22" fmla="*/ 796 w 946"/>
                <a:gd name="T23" fmla="*/ 613 h 901"/>
                <a:gd name="T24" fmla="*/ 767 w 946"/>
                <a:gd name="T25" fmla="*/ 578 h 901"/>
                <a:gd name="T26" fmla="*/ 727 w 946"/>
                <a:gd name="T27" fmla="*/ 558 h 901"/>
                <a:gd name="T28" fmla="*/ 71 w 946"/>
                <a:gd name="T29" fmla="*/ 0 h 901"/>
                <a:gd name="T30" fmla="*/ 107 w 946"/>
                <a:gd name="T31" fmla="*/ 10 h 901"/>
                <a:gd name="T32" fmla="*/ 131 w 946"/>
                <a:gd name="T33" fmla="*/ 35 h 901"/>
                <a:gd name="T34" fmla="*/ 141 w 946"/>
                <a:gd name="T35" fmla="*/ 71 h 901"/>
                <a:gd name="T36" fmla="*/ 145 w 946"/>
                <a:gd name="T37" fmla="*/ 493 h 901"/>
                <a:gd name="T38" fmla="*/ 168 w 946"/>
                <a:gd name="T39" fmla="*/ 541 h 901"/>
                <a:gd name="T40" fmla="*/ 210 w 946"/>
                <a:gd name="T41" fmla="*/ 575 h 901"/>
                <a:gd name="T42" fmla="*/ 264 w 946"/>
                <a:gd name="T43" fmla="*/ 588 h 901"/>
                <a:gd name="T44" fmla="*/ 486 w 946"/>
                <a:gd name="T45" fmla="*/ 552 h 901"/>
                <a:gd name="T46" fmla="*/ 530 w 946"/>
                <a:gd name="T47" fmla="*/ 489 h 901"/>
                <a:gd name="T48" fmla="*/ 590 w 946"/>
                <a:gd name="T49" fmla="*/ 443 h 901"/>
                <a:gd name="T50" fmla="*/ 664 w 946"/>
                <a:gd name="T51" fmla="*/ 418 h 901"/>
                <a:gd name="T52" fmla="*/ 743 w 946"/>
                <a:gd name="T53" fmla="*/ 418 h 901"/>
                <a:gd name="T54" fmla="*/ 816 w 946"/>
                <a:gd name="T55" fmla="*/ 442 h 901"/>
                <a:gd name="T56" fmla="*/ 876 w 946"/>
                <a:gd name="T57" fmla="*/ 486 h 901"/>
                <a:gd name="T58" fmla="*/ 919 w 946"/>
                <a:gd name="T59" fmla="*/ 547 h 901"/>
                <a:gd name="T60" fmla="*/ 943 w 946"/>
                <a:gd name="T61" fmla="*/ 618 h 901"/>
                <a:gd name="T62" fmla="*/ 943 w 946"/>
                <a:gd name="T63" fmla="*/ 697 h 901"/>
                <a:gd name="T64" fmla="*/ 919 w 946"/>
                <a:gd name="T65" fmla="*/ 769 h 901"/>
                <a:gd name="T66" fmla="*/ 876 w 946"/>
                <a:gd name="T67" fmla="*/ 829 h 901"/>
                <a:gd name="T68" fmla="*/ 815 w 946"/>
                <a:gd name="T69" fmla="*/ 873 h 901"/>
                <a:gd name="T70" fmla="*/ 743 w 946"/>
                <a:gd name="T71" fmla="*/ 898 h 901"/>
                <a:gd name="T72" fmla="*/ 668 w 946"/>
                <a:gd name="T73" fmla="*/ 898 h 901"/>
                <a:gd name="T74" fmla="*/ 602 w 946"/>
                <a:gd name="T75" fmla="*/ 878 h 901"/>
                <a:gd name="T76" fmla="*/ 545 w 946"/>
                <a:gd name="T77" fmla="*/ 841 h 901"/>
                <a:gd name="T78" fmla="*/ 500 w 946"/>
                <a:gd name="T79" fmla="*/ 790 h 901"/>
                <a:gd name="T80" fmla="*/ 472 w 946"/>
                <a:gd name="T81" fmla="*/ 728 h 901"/>
                <a:gd name="T82" fmla="*/ 225 w 946"/>
                <a:gd name="T83" fmla="*/ 725 h 901"/>
                <a:gd name="T84" fmla="*/ 153 w 946"/>
                <a:gd name="T85" fmla="*/ 704 h 901"/>
                <a:gd name="T86" fmla="*/ 91 w 946"/>
                <a:gd name="T87" fmla="*/ 664 h 901"/>
                <a:gd name="T88" fmla="*/ 43 w 946"/>
                <a:gd name="T89" fmla="*/ 608 h 901"/>
                <a:gd name="T90" fmla="*/ 12 w 946"/>
                <a:gd name="T91" fmla="*/ 540 h 901"/>
                <a:gd name="T92" fmla="*/ 0 w 946"/>
                <a:gd name="T93" fmla="*/ 464 h 901"/>
                <a:gd name="T94" fmla="*/ 3 w 946"/>
                <a:gd name="T95" fmla="*/ 52 h 901"/>
                <a:gd name="T96" fmla="*/ 22 w 946"/>
                <a:gd name="T97" fmla="*/ 20 h 901"/>
                <a:gd name="T98" fmla="*/ 52 w 946"/>
                <a:gd name="T99" fmla="*/ 2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46" h="901">
                  <a:moveTo>
                    <a:pt x="704" y="556"/>
                  </a:moveTo>
                  <a:lnTo>
                    <a:pt x="681" y="558"/>
                  </a:lnTo>
                  <a:lnTo>
                    <a:pt x="658" y="565"/>
                  </a:lnTo>
                  <a:lnTo>
                    <a:pt x="640" y="578"/>
                  </a:lnTo>
                  <a:lnTo>
                    <a:pt x="624" y="594"/>
                  </a:lnTo>
                  <a:lnTo>
                    <a:pt x="612" y="613"/>
                  </a:lnTo>
                  <a:lnTo>
                    <a:pt x="604" y="634"/>
                  </a:lnTo>
                  <a:lnTo>
                    <a:pt x="602" y="658"/>
                  </a:lnTo>
                  <a:lnTo>
                    <a:pt x="604" y="681"/>
                  </a:lnTo>
                  <a:lnTo>
                    <a:pt x="612" y="703"/>
                  </a:lnTo>
                  <a:lnTo>
                    <a:pt x="624" y="722"/>
                  </a:lnTo>
                  <a:lnTo>
                    <a:pt x="640" y="737"/>
                  </a:lnTo>
                  <a:lnTo>
                    <a:pt x="658" y="750"/>
                  </a:lnTo>
                  <a:lnTo>
                    <a:pt x="681" y="757"/>
                  </a:lnTo>
                  <a:lnTo>
                    <a:pt x="704" y="761"/>
                  </a:lnTo>
                  <a:lnTo>
                    <a:pt x="727" y="757"/>
                  </a:lnTo>
                  <a:lnTo>
                    <a:pt x="749" y="750"/>
                  </a:lnTo>
                  <a:lnTo>
                    <a:pt x="768" y="737"/>
                  </a:lnTo>
                  <a:lnTo>
                    <a:pt x="784" y="722"/>
                  </a:lnTo>
                  <a:lnTo>
                    <a:pt x="796" y="703"/>
                  </a:lnTo>
                  <a:lnTo>
                    <a:pt x="803" y="681"/>
                  </a:lnTo>
                  <a:lnTo>
                    <a:pt x="806" y="658"/>
                  </a:lnTo>
                  <a:lnTo>
                    <a:pt x="803" y="634"/>
                  </a:lnTo>
                  <a:lnTo>
                    <a:pt x="796" y="613"/>
                  </a:lnTo>
                  <a:lnTo>
                    <a:pt x="783" y="594"/>
                  </a:lnTo>
                  <a:lnTo>
                    <a:pt x="767" y="578"/>
                  </a:lnTo>
                  <a:lnTo>
                    <a:pt x="748" y="565"/>
                  </a:lnTo>
                  <a:lnTo>
                    <a:pt x="727" y="558"/>
                  </a:lnTo>
                  <a:lnTo>
                    <a:pt x="704" y="556"/>
                  </a:lnTo>
                  <a:close/>
                  <a:moveTo>
                    <a:pt x="71" y="0"/>
                  </a:moveTo>
                  <a:lnTo>
                    <a:pt x="90" y="2"/>
                  </a:lnTo>
                  <a:lnTo>
                    <a:pt x="107" y="10"/>
                  </a:lnTo>
                  <a:lnTo>
                    <a:pt x="121" y="20"/>
                  </a:lnTo>
                  <a:lnTo>
                    <a:pt x="131" y="35"/>
                  </a:lnTo>
                  <a:lnTo>
                    <a:pt x="139" y="52"/>
                  </a:lnTo>
                  <a:lnTo>
                    <a:pt x="141" y="71"/>
                  </a:lnTo>
                  <a:lnTo>
                    <a:pt x="141" y="464"/>
                  </a:lnTo>
                  <a:lnTo>
                    <a:pt x="145" y="493"/>
                  </a:lnTo>
                  <a:lnTo>
                    <a:pt x="153" y="518"/>
                  </a:lnTo>
                  <a:lnTo>
                    <a:pt x="168" y="541"/>
                  </a:lnTo>
                  <a:lnTo>
                    <a:pt x="187" y="560"/>
                  </a:lnTo>
                  <a:lnTo>
                    <a:pt x="210" y="575"/>
                  </a:lnTo>
                  <a:lnTo>
                    <a:pt x="236" y="584"/>
                  </a:lnTo>
                  <a:lnTo>
                    <a:pt x="264" y="588"/>
                  </a:lnTo>
                  <a:lnTo>
                    <a:pt x="472" y="588"/>
                  </a:lnTo>
                  <a:lnTo>
                    <a:pt x="486" y="552"/>
                  </a:lnTo>
                  <a:lnTo>
                    <a:pt x="506" y="518"/>
                  </a:lnTo>
                  <a:lnTo>
                    <a:pt x="530" y="489"/>
                  </a:lnTo>
                  <a:lnTo>
                    <a:pt x="558" y="463"/>
                  </a:lnTo>
                  <a:lnTo>
                    <a:pt x="590" y="443"/>
                  </a:lnTo>
                  <a:lnTo>
                    <a:pt x="626" y="427"/>
                  </a:lnTo>
                  <a:lnTo>
                    <a:pt x="664" y="418"/>
                  </a:lnTo>
                  <a:lnTo>
                    <a:pt x="704" y="415"/>
                  </a:lnTo>
                  <a:lnTo>
                    <a:pt x="743" y="418"/>
                  </a:lnTo>
                  <a:lnTo>
                    <a:pt x="781" y="427"/>
                  </a:lnTo>
                  <a:lnTo>
                    <a:pt x="816" y="442"/>
                  </a:lnTo>
                  <a:lnTo>
                    <a:pt x="847" y="462"/>
                  </a:lnTo>
                  <a:lnTo>
                    <a:pt x="876" y="486"/>
                  </a:lnTo>
                  <a:lnTo>
                    <a:pt x="900" y="514"/>
                  </a:lnTo>
                  <a:lnTo>
                    <a:pt x="919" y="547"/>
                  </a:lnTo>
                  <a:lnTo>
                    <a:pt x="934" y="581"/>
                  </a:lnTo>
                  <a:lnTo>
                    <a:pt x="943" y="618"/>
                  </a:lnTo>
                  <a:lnTo>
                    <a:pt x="946" y="658"/>
                  </a:lnTo>
                  <a:lnTo>
                    <a:pt x="943" y="697"/>
                  </a:lnTo>
                  <a:lnTo>
                    <a:pt x="934" y="734"/>
                  </a:lnTo>
                  <a:lnTo>
                    <a:pt x="919" y="769"/>
                  </a:lnTo>
                  <a:lnTo>
                    <a:pt x="900" y="802"/>
                  </a:lnTo>
                  <a:lnTo>
                    <a:pt x="876" y="829"/>
                  </a:lnTo>
                  <a:lnTo>
                    <a:pt x="847" y="853"/>
                  </a:lnTo>
                  <a:lnTo>
                    <a:pt x="815" y="873"/>
                  </a:lnTo>
                  <a:lnTo>
                    <a:pt x="780" y="888"/>
                  </a:lnTo>
                  <a:lnTo>
                    <a:pt x="743" y="898"/>
                  </a:lnTo>
                  <a:lnTo>
                    <a:pt x="704" y="901"/>
                  </a:lnTo>
                  <a:lnTo>
                    <a:pt x="668" y="898"/>
                  </a:lnTo>
                  <a:lnTo>
                    <a:pt x="634" y="890"/>
                  </a:lnTo>
                  <a:lnTo>
                    <a:pt x="602" y="878"/>
                  </a:lnTo>
                  <a:lnTo>
                    <a:pt x="572" y="862"/>
                  </a:lnTo>
                  <a:lnTo>
                    <a:pt x="545" y="841"/>
                  </a:lnTo>
                  <a:lnTo>
                    <a:pt x="521" y="818"/>
                  </a:lnTo>
                  <a:lnTo>
                    <a:pt x="500" y="790"/>
                  </a:lnTo>
                  <a:lnTo>
                    <a:pt x="483" y="761"/>
                  </a:lnTo>
                  <a:lnTo>
                    <a:pt x="472" y="728"/>
                  </a:lnTo>
                  <a:lnTo>
                    <a:pt x="264" y="728"/>
                  </a:lnTo>
                  <a:lnTo>
                    <a:pt x="225" y="725"/>
                  </a:lnTo>
                  <a:lnTo>
                    <a:pt x="188" y="717"/>
                  </a:lnTo>
                  <a:lnTo>
                    <a:pt x="153" y="704"/>
                  </a:lnTo>
                  <a:lnTo>
                    <a:pt x="121" y="686"/>
                  </a:lnTo>
                  <a:lnTo>
                    <a:pt x="91" y="664"/>
                  </a:lnTo>
                  <a:lnTo>
                    <a:pt x="65" y="637"/>
                  </a:lnTo>
                  <a:lnTo>
                    <a:pt x="43" y="608"/>
                  </a:lnTo>
                  <a:lnTo>
                    <a:pt x="25" y="575"/>
                  </a:lnTo>
                  <a:lnTo>
                    <a:pt x="12" y="540"/>
                  </a:lnTo>
                  <a:lnTo>
                    <a:pt x="4" y="503"/>
                  </a:lnTo>
                  <a:lnTo>
                    <a:pt x="0" y="464"/>
                  </a:lnTo>
                  <a:lnTo>
                    <a:pt x="0" y="71"/>
                  </a:lnTo>
                  <a:lnTo>
                    <a:pt x="3" y="52"/>
                  </a:lnTo>
                  <a:lnTo>
                    <a:pt x="10" y="35"/>
                  </a:lnTo>
                  <a:lnTo>
                    <a:pt x="22" y="20"/>
                  </a:lnTo>
                  <a:lnTo>
                    <a:pt x="35" y="10"/>
                  </a:lnTo>
                  <a:lnTo>
                    <a:pt x="52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sz="2000">
                <a:cs typeface="+mn-ea"/>
                <a:sym typeface="+mn-lt"/>
              </a:endParaRPr>
            </a:p>
          </p:txBody>
        </p:sp>
      </p:grpSp>
      <p:sp>
        <p:nvSpPr>
          <p:cNvPr id="34" name="Inhaltsplatzhalter 4"/>
          <p:cNvSpPr txBox="1"/>
          <p:nvPr/>
        </p:nvSpPr>
        <p:spPr>
          <a:xfrm>
            <a:off x="4120603" y="3355524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n-lt"/>
                <a:cs typeface="+mn-ea"/>
                <a:sym typeface="+mn-lt"/>
              </a:rPr>
              <a:t>01</a:t>
            </a:r>
            <a:endParaRPr lang="en-US" sz="2000" dirty="0">
              <a:latin typeface="+mn-lt"/>
              <a:cs typeface="+mn-ea"/>
              <a:sym typeface="+mn-lt"/>
            </a:endParaRPr>
          </a:p>
        </p:txBody>
      </p:sp>
      <p:sp>
        <p:nvSpPr>
          <p:cNvPr id="35" name="Inhaltsplatzhalter 4"/>
          <p:cNvSpPr txBox="1"/>
          <p:nvPr/>
        </p:nvSpPr>
        <p:spPr>
          <a:xfrm>
            <a:off x="5484100" y="5153414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n-lt"/>
                <a:cs typeface="+mn-ea"/>
                <a:sym typeface="+mn-lt"/>
              </a:rPr>
              <a:t>02</a:t>
            </a:r>
            <a:endParaRPr lang="en-US" sz="2000" dirty="0">
              <a:latin typeface="+mn-lt"/>
              <a:cs typeface="+mn-ea"/>
              <a:sym typeface="+mn-lt"/>
            </a:endParaRPr>
          </a:p>
        </p:txBody>
      </p:sp>
      <p:sp>
        <p:nvSpPr>
          <p:cNvPr id="36" name="Inhaltsplatzhalter 4"/>
          <p:cNvSpPr txBox="1"/>
          <p:nvPr/>
        </p:nvSpPr>
        <p:spPr>
          <a:xfrm>
            <a:off x="5917045" y="1947578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n-lt"/>
                <a:cs typeface="+mn-ea"/>
                <a:sym typeface="+mn-lt"/>
              </a:rPr>
              <a:t>04</a:t>
            </a:r>
            <a:endParaRPr lang="en-US" sz="2000" dirty="0">
              <a:latin typeface="+mn-lt"/>
              <a:cs typeface="+mn-ea"/>
              <a:sym typeface="+mn-lt"/>
            </a:endParaRPr>
          </a:p>
        </p:txBody>
      </p:sp>
      <p:sp>
        <p:nvSpPr>
          <p:cNvPr id="37" name="Inhaltsplatzhalter 4"/>
          <p:cNvSpPr txBox="1"/>
          <p:nvPr/>
        </p:nvSpPr>
        <p:spPr>
          <a:xfrm>
            <a:off x="7300953" y="3777530"/>
            <a:ext cx="76007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305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20" indent="-27305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370" indent="-17780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240" indent="-179070" algn="l" defTabSz="913765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9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65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7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30" indent="-228600" algn="l" defTabSz="91376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800" b="1" dirty="0">
                <a:latin typeface="+mn-lt"/>
                <a:cs typeface="+mn-ea"/>
                <a:sym typeface="+mn-lt"/>
              </a:rPr>
              <a:t>03</a:t>
            </a:r>
            <a:endParaRPr lang="en-US" sz="2000" dirty="0">
              <a:latin typeface="+mn-lt"/>
              <a:cs typeface="+mn-ea"/>
              <a:sym typeface="+mn-lt"/>
            </a:endParaRPr>
          </a:p>
        </p:txBody>
      </p:sp>
      <p:sp>
        <p:nvSpPr>
          <p:cNvPr id="38" name="文本框 63">
            <a:extLst>
              <a:ext uri="{FF2B5EF4-FFF2-40B4-BE49-F238E27FC236}">
                <a16:creationId xmlns:a16="http://schemas.microsoft.com/office/drawing/2014/main" id="{60CF0990-2ABE-4B0A-B6D7-95CC37021A60}"/>
              </a:ext>
            </a:extLst>
          </p:cNvPr>
          <p:cNvSpPr txBox="1">
            <a:spLocks noChangeArrowheads="1"/>
          </p:cNvSpPr>
          <p:nvPr/>
        </p:nvSpPr>
        <p:spPr bwMode="auto">
          <a:xfrm rot="21593634">
            <a:off x="931284" y="1953595"/>
            <a:ext cx="2129059" cy="7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口腔护理前，气囊一定充满气体，以防口水顺气管插管流人下呼吸道造成肺部感染。</a:t>
            </a:r>
          </a:p>
        </p:txBody>
      </p:sp>
      <p:sp>
        <p:nvSpPr>
          <p:cNvPr id="41" name="文本框 64">
            <a:extLst>
              <a:ext uri="{FF2B5EF4-FFF2-40B4-BE49-F238E27FC236}">
                <a16:creationId xmlns:a16="http://schemas.microsoft.com/office/drawing/2014/main" id="{C26EE713-5ADF-4F5D-823A-C576CEFBA85D}"/>
              </a:ext>
            </a:extLst>
          </p:cNvPr>
          <p:cNvSpPr txBox="1">
            <a:spLocks noChangeArrowheads="1"/>
          </p:cNvSpPr>
          <p:nvPr/>
        </p:nvSpPr>
        <p:spPr bwMode="auto">
          <a:xfrm rot="21596408">
            <a:off x="931102" y="4545957"/>
            <a:ext cx="2292198" cy="100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至少两名护士同时完成，切记一名护士一定要固定好气管插管。如病人出现恶心，嘱 病人轻咬牙垫同时做深呼吸。  </a:t>
            </a:r>
          </a:p>
        </p:txBody>
      </p:sp>
      <p:sp>
        <p:nvSpPr>
          <p:cNvPr id="42" name="文本框 67">
            <a:extLst>
              <a:ext uri="{FF2B5EF4-FFF2-40B4-BE49-F238E27FC236}">
                <a16:creationId xmlns:a16="http://schemas.microsoft.com/office/drawing/2014/main" id="{FEFD7330-CFF7-4BE0-A10C-BA8BD481BCE5}"/>
              </a:ext>
            </a:extLst>
          </p:cNvPr>
          <p:cNvSpPr txBox="1">
            <a:spLocks noChangeArrowheads="1"/>
          </p:cNvSpPr>
          <p:nvPr/>
        </p:nvSpPr>
        <p:spPr bwMode="auto">
          <a:xfrm rot="21582745">
            <a:off x="8960248" y="1915270"/>
            <a:ext cx="2001311" cy="76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口腔护理完毕后，擦净面部胶布痕迹，胶布交叉固定气管插管。</a:t>
            </a:r>
          </a:p>
        </p:txBody>
      </p:sp>
      <p:sp>
        <p:nvSpPr>
          <p:cNvPr id="43" name="文本框 66">
            <a:extLst>
              <a:ext uri="{FF2B5EF4-FFF2-40B4-BE49-F238E27FC236}">
                <a16:creationId xmlns:a16="http://schemas.microsoft.com/office/drawing/2014/main" id="{55F396F5-D4AC-488E-8802-CCB01B40EAC1}"/>
              </a:ext>
            </a:extLst>
          </p:cNvPr>
          <p:cNvSpPr txBox="1">
            <a:spLocks noChangeArrowheads="1"/>
          </p:cNvSpPr>
          <p:nvPr/>
        </p:nvSpPr>
        <p:spPr bwMode="auto">
          <a:xfrm rot="31508">
            <a:off x="8945962" y="4025537"/>
            <a:ext cx="2650852" cy="158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just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dirty="0">
                <a:solidFill>
                  <a:schemeClr val="bg1"/>
                </a:solidFill>
                <a:cs typeface="+mn-ea"/>
                <a:sym typeface="+mn-lt"/>
              </a:rPr>
              <a:t>一名护士固定好气管插管及牙垫，去掉固定气管插管的胶布，嘱病人慢慢张口，将牙垫移至到病人一侧磨牙，并将气管插管轻轻偏向牙垫。另一名护士做该侧口腔护理（方法同昏迷病人口腔护理）。同法将牙垫及气管插管移至病人另一侧磨牙，再行另一侧口腔护理。</a:t>
            </a:r>
          </a:p>
        </p:txBody>
      </p:sp>
    </p:spTree>
    <p:extLst>
      <p:ext uri="{BB962C8B-B14F-4D97-AF65-F5344CB8AC3E}">
        <p14:creationId xmlns:p14="http://schemas.microsoft.com/office/powerpoint/2010/main" val="21265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3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A9DDC7E-9503-47BE-AFCB-7CCC459CD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7590E1F3-B20C-4DD6-B39E-934AAC245B28}"/>
              </a:ext>
            </a:extLst>
          </p:cNvPr>
          <p:cNvSpPr/>
          <p:nvPr/>
        </p:nvSpPr>
        <p:spPr>
          <a:xfrm>
            <a:off x="274320" y="-2392680"/>
            <a:ext cx="11643360" cy="11643360"/>
          </a:xfrm>
          <a:prstGeom prst="ellipse">
            <a:avLst/>
          </a:pr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46E0C8E-D38A-4D47-811E-56AA470C7E44}"/>
              </a:ext>
            </a:extLst>
          </p:cNvPr>
          <p:cNvSpPr txBox="1"/>
          <p:nvPr/>
        </p:nvSpPr>
        <p:spPr>
          <a:xfrm>
            <a:off x="1883202" y="1362452"/>
            <a:ext cx="84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6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CONTENTS</a:t>
            </a:r>
            <a:endParaRPr kumimoji="0" lang="zh-CN" altLang="en-US" sz="3200" i="0" u="none" strike="noStrike" kern="1200" cap="none" spc="60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D9FB7DF-191E-47BE-B369-375783C91854}"/>
              </a:ext>
            </a:extLst>
          </p:cNvPr>
          <p:cNvSpPr txBox="1"/>
          <p:nvPr/>
        </p:nvSpPr>
        <p:spPr>
          <a:xfrm>
            <a:off x="4679030" y="777677"/>
            <a:ext cx="2833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目  录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D02FFCF-4614-4607-9EF6-B2E22E65AA9C}"/>
              </a:ext>
            </a:extLst>
          </p:cNvPr>
          <p:cNvCxnSpPr/>
          <p:nvPr/>
        </p:nvCxnSpPr>
        <p:spPr>
          <a:xfrm>
            <a:off x="3611880" y="1070064"/>
            <a:ext cx="1402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D18A1E7-E720-48A2-897A-D7250DEA8861}"/>
              </a:ext>
            </a:extLst>
          </p:cNvPr>
          <p:cNvCxnSpPr/>
          <p:nvPr/>
        </p:nvCxnSpPr>
        <p:spPr>
          <a:xfrm>
            <a:off x="7086600" y="1070064"/>
            <a:ext cx="14020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5">
            <a:extLst>
              <a:ext uri="{FF2B5EF4-FFF2-40B4-BE49-F238E27FC236}">
                <a16:creationId xmlns:a16="http://schemas.microsoft.com/office/drawing/2014/main" id="{99AAEA3E-8F8B-4189-915A-E91F043CB596}"/>
              </a:ext>
            </a:extLst>
          </p:cNvPr>
          <p:cNvSpPr txBox="1"/>
          <p:nvPr/>
        </p:nvSpPr>
        <p:spPr>
          <a:xfrm>
            <a:off x="2466069" y="3166750"/>
            <a:ext cx="3904251" cy="6112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doesn't from firmament and,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EC9C0C-0C14-47CC-97F9-619F42330F23}"/>
              </a:ext>
            </a:extLst>
          </p:cNvPr>
          <p:cNvSpPr txBox="1"/>
          <p:nvPr/>
        </p:nvSpPr>
        <p:spPr>
          <a:xfrm>
            <a:off x="2466069" y="2790933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口腔健康标准</a:t>
            </a:r>
            <a:endParaRPr kumimoji="0" lang="zh-CN" altLang="en-US" sz="2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cs typeface="+mn-ea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A9A233A-599C-4A7D-8DD3-CE4E6122387F}"/>
              </a:ext>
            </a:extLst>
          </p:cNvPr>
          <p:cNvSpPr/>
          <p:nvPr/>
        </p:nvSpPr>
        <p:spPr>
          <a:xfrm>
            <a:off x="1892351" y="2867536"/>
            <a:ext cx="375817" cy="375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45">
            <a:extLst>
              <a:ext uri="{FF2B5EF4-FFF2-40B4-BE49-F238E27FC236}">
                <a16:creationId xmlns:a16="http://schemas.microsoft.com/office/drawing/2014/main" id="{68930B7E-1C7B-4004-90A3-4526B89CA5B1}"/>
              </a:ext>
            </a:extLst>
          </p:cNvPr>
          <p:cNvSpPr txBox="1"/>
          <p:nvPr/>
        </p:nvSpPr>
        <p:spPr>
          <a:xfrm>
            <a:off x="2466069" y="5330404"/>
            <a:ext cx="3904251" cy="6112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doesn't from firmament and,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A8F8BB5-AB10-402B-A64E-625F2F97F8D1}"/>
              </a:ext>
            </a:extLst>
          </p:cNvPr>
          <p:cNvSpPr txBox="1"/>
          <p:nvPr/>
        </p:nvSpPr>
        <p:spPr>
          <a:xfrm>
            <a:off x="2466069" y="4954587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口腔并发症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C025A86A-D208-4BD1-9409-C06E48A3708A}"/>
              </a:ext>
            </a:extLst>
          </p:cNvPr>
          <p:cNvSpPr/>
          <p:nvPr/>
        </p:nvSpPr>
        <p:spPr>
          <a:xfrm>
            <a:off x="1892351" y="5031190"/>
            <a:ext cx="375817" cy="375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AA4940CB-ECF2-4AEB-8EE8-949E9683C49D}"/>
              </a:ext>
            </a:extLst>
          </p:cNvPr>
          <p:cNvSpPr txBox="1"/>
          <p:nvPr/>
        </p:nvSpPr>
        <p:spPr>
          <a:xfrm>
            <a:off x="7341573" y="3166750"/>
            <a:ext cx="3904251" cy="6112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doesn't from firmament and,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E43E0AF-A18B-4FE6-888C-CC9F9565B511}"/>
              </a:ext>
            </a:extLst>
          </p:cNvPr>
          <p:cNvSpPr txBox="1"/>
          <p:nvPr/>
        </p:nvSpPr>
        <p:spPr>
          <a:xfrm>
            <a:off x="7341573" y="2790933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口腔护理方法</a:t>
            </a:r>
            <a:endParaRPr kumimoji="0" lang="zh-CN" altLang="en-US" sz="2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cs typeface="+mn-ea"/>
              <a:sym typeface="+mn-lt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01DB83F-FC4D-41F8-92AB-56363AB0804A}"/>
              </a:ext>
            </a:extLst>
          </p:cNvPr>
          <p:cNvSpPr/>
          <p:nvPr/>
        </p:nvSpPr>
        <p:spPr>
          <a:xfrm>
            <a:off x="6767855" y="2867536"/>
            <a:ext cx="375817" cy="375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TextBox 45">
            <a:extLst>
              <a:ext uri="{FF2B5EF4-FFF2-40B4-BE49-F238E27FC236}">
                <a16:creationId xmlns:a16="http://schemas.microsoft.com/office/drawing/2014/main" id="{745BBAC5-F7FA-4ACC-A287-90F8189DE811}"/>
              </a:ext>
            </a:extLst>
          </p:cNvPr>
          <p:cNvSpPr txBox="1"/>
          <p:nvPr/>
        </p:nvSpPr>
        <p:spPr>
          <a:xfrm>
            <a:off x="7341573" y="5330404"/>
            <a:ext cx="3904251" cy="611258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doesn't from firmament and,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84371C2-63F2-4185-AFEA-C6A1227C45AC}"/>
              </a:ext>
            </a:extLst>
          </p:cNvPr>
          <p:cNvSpPr txBox="1"/>
          <p:nvPr/>
        </p:nvSpPr>
        <p:spPr>
          <a:xfrm>
            <a:off x="7341573" y="4954587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dirty="0">
                <a:solidFill>
                  <a:srgbClr val="FFFFFF"/>
                </a:solidFill>
                <a:cs typeface="+mn-ea"/>
                <a:sym typeface="+mn-lt"/>
              </a:rPr>
              <a:t>口腔相关措失</a:t>
            </a:r>
            <a:endParaRPr lang="en-US" altLang="zh-CN"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B799185-067F-4252-A123-37ED5B64C959}"/>
              </a:ext>
            </a:extLst>
          </p:cNvPr>
          <p:cNvSpPr/>
          <p:nvPr/>
        </p:nvSpPr>
        <p:spPr>
          <a:xfrm>
            <a:off x="6767855" y="5031190"/>
            <a:ext cx="375817" cy="375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703" y="1505807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369442" y="1967768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983804" y="1967768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56128" y="328437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325" y="39330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985064" y="43949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599426" y="43949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D8B6F95-FB03-4F52-A536-F9827040D5B1}"/>
              </a:ext>
            </a:extLst>
          </p:cNvPr>
          <p:cNvGrpSpPr/>
          <p:nvPr/>
        </p:nvGrpSpPr>
        <p:grpSpPr>
          <a:xfrm>
            <a:off x="985064" y="3017107"/>
            <a:ext cx="2892666" cy="585471"/>
            <a:chOff x="888026" y="1183956"/>
            <a:chExt cx="270890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8026" y="1183956"/>
              <a:ext cx="1362805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1045449" y="1228878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窒 息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232903" y="4693443"/>
            <a:ext cx="5239961" cy="132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粗心大意，棉球遗留在口腔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有假牙的病人，操作前未取出，操作时脱落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病人不合作，擦洗时棉球松脱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825365" y="2168986"/>
            <a:ext cx="6035458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操作前清点棉球的数量，每次擦洗时只能夹一个棉球，以免遗漏棉球在口腔，操作结束后，再次核对棉球的数量，认真检查口腔内有无遗留物。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对于清醒患者，操作前询问有无义齿；昏迷患者，操作前仔细检查牙齿有无松、脱，义齿是否活动等。如有活动义齿，操作前取下存放于冷水杯中。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对于兴奋、躁动的患者尽量在其较安静的情况下进行口腔护理；昏迷、吞咽功能障碍的患者，应采取侧卧位，棉球不宜过湿以防误吸。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如患者出现窒息，应及时处理。迅速有效清除吸入的异物，及时解除呼吸道梗阻。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F4A057-E414-4DB6-9CAE-F7B2B7230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2930" y="1755521"/>
            <a:ext cx="3108641" cy="31086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816432C-41BC-44B4-8088-A78B2D3C73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927" y="402401"/>
            <a:ext cx="1380871" cy="1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2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6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21165F-7087-415C-97BF-EBDFD6282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B621278-F11E-432D-87E6-FEB0FDFD0102}"/>
              </a:ext>
            </a:extLst>
          </p:cNvPr>
          <p:cNvSpPr/>
          <p:nvPr/>
        </p:nvSpPr>
        <p:spPr>
          <a:xfrm>
            <a:off x="0" y="-285393"/>
            <a:ext cx="10292862" cy="7143393"/>
          </a:xfrm>
          <a:custGeom>
            <a:avLst/>
            <a:gdLst>
              <a:gd name="connsiteX0" fmla="*/ 0 w 6370320"/>
              <a:gd name="connsiteY0" fmla="*/ 0 h 6858000"/>
              <a:gd name="connsiteX1" fmla="*/ 6370320 w 6370320"/>
              <a:gd name="connsiteY1" fmla="*/ 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370320"/>
              <a:gd name="connsiteY0" fmla="*/ 0 h 6858000"/>
              <a:gd name="connsiteX1" fmla="*/ 4876800 w 6370320"/>
              <a:gd name="connsiteY1" fmla="*/ 182880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632010"/>
              <a:gd name="connsiteY0" fmla="*/ 241405 h 7099405"/>
              <a:gd name="connsiteX1" fmla="*/ 4876800 w 6632010"/>
              <a:gd name="connsiteY1" fmla="*/ 2070205 h 7099405"/>
              <a:gd name="connsiteX2" fmla="*/ 6370320 w 6632010"/>
              <a:gd name="connsiteY2" fmla="*/ 7099405 h 7099405"/>
              <a:gd name="connsiteX3" fmla="*/ 0 w 6632010"/>
              <a:gd name="connsiteY3" fmla="*/ 7099405 h 7099405"/>
              <a:gd name="connsiteX4" fmla="*/ 0 w 6632010"/>
              <a:gd name="connsiteY4" fmla="*/ 241405 h 7099405"/>
              <a:gd name="connsiteX0" fmla="*/ 0 w 6856488"/>
              <a:gd name="connsiteY0" fmla="*/ 117591 h 6975591"/>
              <a:gd name="connsiteX1" fmla="*/ 4876800 w 6856488"/>
              <a:gd name="connsiteY1" fmla="*/ 1946391 h 6975591"/>
              <a:gd name="connsiteX2" fmla="*/ 6370320 w 6856488"/>
              <a:gd name="connsiteY2" fmla="*/ 6975591 h 6975591"/>
              <a:gd name="connsiteX3" fmla="*/ 0 w 6856488"/>
              <a:gd name="connsiteY3" fmla="*/ 6975591 h 6975591"/>
              <a:gd name="connsiteX4" fmla="*/ 0 w 6856488"/>
              <a:gd name="connsiteY4" fmla="*/ 117591 h 6975591"/>
              <a:gd name="connsiteX0" fmla="*/ 0 w 9263178"/>
              <a:gd name="connsiteY0" fmla="*/ 242391 h 7161351"/>
              <a:gd name="connsiteX1" fmla="*/ 4876800 w 9263178"/>
              <a:gd name="connsiteY1" fmla="*/ 2071191 h 7161351"/>
              <a:gd name="connsiteX2" fmla="*/ 9144000 w 9263178"/>
              <a:gd name="connsiteY2" fmla="*/ 7161351 h 7161351"/>
              <a:gd name="connsiteX3" fmla="*/ 0 w 9263178"/>
              <a:gd name="connsiteY3" fmla="*/ 7100391 h 7161351"/>
              <a:gd name="connsiteX4" fmla="*/ 0 w 9263178"/>
              <a:gd name="connsiteY4" fmla="*/ 242391 h 7161351"/>
              <a:gd name="connsiteX0" fmla="*/ 0 w 9259946"/>
              <a:gd name="connsiteY0" fmla="*/ 87859 h 7006819"/>
              <a:gd name="connsiteX1" fmla="*/ 4876800 w 9259946"/>
              <a:gd name="connsiteY1" fmla="*/ 1916659 h 7006819"/>
              <a:gd name="connsiteX2" fmla="*/ 9144000 w 9259946"/>
              <a:gd name="connsiteY2" fmla="*/ 7006819 h 7006819"/>
              <a:gd name="connsiteX3" fmla="*/ 0 w 9259946"/>
              <a:gd name="connsiteY3" fmla="*/ 6945859 h 7006819"/>
              <a:gd name="connsiteX4" fmla="*/ 0 w 9259946"/>
              <a:gd name="connsiteY4" fmla="*/ 87859 h 7006819"/>
              <a:gd name="connsiteX0" fmla="*/ 0 w 10191238"/>
              <a:gd name="connsiteY0" fmla="*/ 87859 h 7006819"/>
              <a:gd name="connsiteX1" fmla="*/ 4876800 w 10191238"/>
              <a:gd name="connsiteY1" fmla="*/ 1916659 h 7006819"/>
              <a:gd name="connsiteX2" fmla="*/ 9144000 w 10191238"/>
              <a:gd name="connsiteY2" fmla="*/ 7006819 h 7006819"/>
              <a:gd name="connsiteX3" fmla="*/ 0 w 10191238"/>
              <a:gd name="connsiteY3" fmla="*/ 6945859 h 7006819"/>
              <a:gd name="connsiteX4" fmla="*/ 0 w 10191238"/>
              <a:gd name="connsiteY4" fmla="*/ 87859 h 7006819"/>
              <a:gd name="connsiteX0" fmla="*/ 0 w 10613443"/>
              <a:gd name="connsiteY0" fmla="*/ 621331 h 7540291"/>
              <a:gd name="connsiteX1" fmla="*/ 4876800 w 10613443"/>
              <a:gd name="connsiteY1" fmla="*/ 2450131 h 7540291"/>
              <a:gd name="connsiteX2" fmla="*/ 9144000 w 10613443"/>
              <a:gd name="connsiteY2" fmla="*/ 7540291 h 7540291"/>
              <a:gd name="connsiteX3" fmla="*/ 0 w 10613443"/>
              <a:gd name="connsiteY3" fmla="*/ 7479331 h 7540291"/>
              <a:gd name="connsiteX4" fmla="*/ 0 w 10613443"/>
              <a:gd name="connsiteY4" fmla="*/ 621331 h 7540291"/>
              <a:gd name="connsiteX0" fmla="*/ 0 w 10726871"/>
              <a:gd name="connsiteY0" fmla="*/ 217989 h 7136949"/>
              <a:gd name="connsiteX1" fmla="*/ 5394960 w 10726871"/>
              <a:gd name="connsiteY1" fmla="*/ 4149909 h 7136949"/>
              <a:gd name="connsiteX2" fmla="*/ 9144000 w 10726871"/>
              <a:gd name="connsiteY2" fmla="*/ 7136949 h 7136949"/>
              <a:gd name="connsiteX3" fmla="*/ 0 w 10726871"/>
              <a:gd name="connsiteY3" fmla="*/ 7075989 h 7136949"/>
              <a:gd name="connsiteX4" fmla="*/ 0 w 10726871"/>
              <a:gd name="connsiteY4" fmla="*/ 217989 h 7136949"/>
              <a:gd name="connsiteX0" fmla="*/ 0 w 10068014"/>
              <a:gd name="connsiteY0" fmla="*/ 280334 h 7266502"/>
              <a:gd name="connsiteX1" fmla="*/ 5394960 w 10068014"/>
              <a:gd name="connsiteY1" fmla="*/ 4212254 h 7266502"/>
              <a:gd name="connsiteX2" fmla="*/ 9144000 w 10068014"/>
              <a:gd name="connsiteY2" fmla="*/ 7199294 h 7266502"/>
              <a:gd name="connsiteX3" fmla="*/ 0 w 10068014"/>
              <a:gd name="connsiteY3" fmla="*/ 7138334 h 7266502"/>
              <a:gd name="connsiteX4" fmla="*/ 0 w 10068014"/>
              <a:gd name="connsiteY4" fmla="*/ 280334 h 7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014" h="7266502">
                <a:moveTo>
                  <a:pt x="0" y="280334"/>
                </a:moveTo>
                <a:cubicBezTo>
                  <a:pt x="812800" y="-557866"/>
                  <a:pt x="5852160" y="407334"/>
                  <a:pt x="5394960" y="4212254"/>
                </a:cubicBezTo>
                <a:cubicBezTo>
                  <a:pt x="4937760" y="8017174"/>
                  <a:pt x="12669520" y="7184054"/>
                  <a:pt x="9144000" y="7199294"/>
                </a:cubicBezTo>
                <a:lnTo>
                  <a:pt x="0" y="7138334"/>
                </a:lnTo>
                <a:lnTo>
                  <a:pt x="0" y="280334"/>
                </a:lnTo>
                <a:close/>
              </a:path>
            </a:pathLst>
          </a:cu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391014-939A-40C9-8170-16878B76AF01}"/>
              </a:ext>
            </a:extLst>
          </p:cNvPr>
          <p:cNvSpPr txBox="1"/>
          <p:nvPr/>
        </p:nvSpPr>
        <p:spPr>
          <a:xfrm>
            <a:off x="835389" y="3201503"/>
            <a:ext cx="3736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rgbClr val="FFFFFF"/>
                </a:solidFill>
                <a:cs typeface="+mn-ea"/>
                <a:sym typeface="+mn-lt"/>
              </a:rPr>
              <a:t>口腔相关措失</a:t>
            </a:r>
            <a:endParaRPr kumimoji="0" lang="zh-CN" altLang="en-US" sz="44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647159-B56D-428C-AD09-97C452EC836D}"/>
              </a:ext>
            </a:extLst>
          </p:cNvPr>
          <p:cNvSpPr txBox="1"/>
          <p:nvPr/>
        </p:nvSpPr>
        <p:spPr>
          <a:xfrm>
            <a:off x="1033509" y="2562316"/>
            <a:ext cx="84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PART</a:t>
            </a:r>
            <a:r>
              <a:rPr kumimoji="0" lang="en-US" altLang="zh-CN" sz="3200" i="0" u="none" strike="noStrike" kern="1200" cap="none" spc="6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04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E053018D-35DB-4932-AA4F-F1844BD6950F}"/>
              </a:ext>
            </a:extLst>
          </p:cNvPr>
          <p:cNvSpPr txBox="1"/>
          <p:nvPr/>
        </p:nvSpPr>
        <p:spPr>
          <a:xfrm>
            <a:off x="923319" y="3970944"/>
            <a:ext cx="3862041" cy="151150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322CBAB-2D14-4DA3-AB86-AD34B5081B70}"/>
              </a:ext>
            </a:extLst>
          </p:cNvPr>
          <p:cNvCxnSpPr/>
          <p:nvPr/>
        </p:nvCxnSpPr>
        <p:spPr>
          <a:xfrm>
            <a:off x="198120" y="2854704"/>
            <a:ext cx="637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4A6AA7AA-D0FC-4D88-880B-A03CF5DC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4" y="578675"/>
            <a:ext cx="1523809" cy="14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2722" y="1186720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7612722" y="1648681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8227084" y="1648681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45449" y="342101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648F9B-9E09-4A05-9F53-F5AEC1B7F6B5}"/>
              </a:ext>
            </a:extLst>
          </p:cNvPr>
          <p:cNvGrpSpPr/>
          <p:nvPr/>
        </p:nvGrpSpPr>
        <p:grpSpPr>
          <a:xfrm>
            <a:off x="858677" y="1513525"/>
            <a:ext cx="2620427" cy="585471"/>
            <a:chOff x="858677" y="1513525"/>
            <a:chExt cx="2620427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58677" y="1513525"/>
              <a:ext cx="2057397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27620" y="1532963"/>
              <a:ext cx="25514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吸入性肺炎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132139" y="3182143"/>
            <a:ext cx="5239961" cy="1502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多发生于意识障碍的病人，口腔护理的清洗液和口腔内分泌物容易误入气管，成为肺炎的主要原因。有假牙的病人，操作前未取出，操作时脱落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7068646" y="1849899"/>
            <a:ext cx="4788903" cy="3093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为昏迷患者进行口腔护理时，患者取仰卧位，将头偏向一侧，防止漱口液吸入呼吸道。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进行口腔护理的棉球要拧干，不应过湿；昏迷患者不可漱口，以免引起误吸。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已出现肺炎的患者，应根据医嘱给予抗生素积极抗感染治疗，并结合相应的临床表现采取对症处理。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6DC083-5D95-4BD3-8DAA-5D45C25AB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1302" y="2098996"/>
            <a:ext cx="3328111" cy="389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1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6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6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0512" y="1137875"/>
            <a:ext cx="1593582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159251" y="1599836"/>
            <a:ext cx="567366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773613" y="1599836"/>
            <a:ext cx="1149742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16387" y="366816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61" y="2421731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884300" y="288369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498662" y="288369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E76F7134-D13C-424C-83D8-C7288FCDCECF}"/>
              </a:ext>
            </a:extLst>
          </p:cNvPr>
          <p:cNvGrpSpPr/>
          <p:nvPr/>
        </p:nvGrpSpPr>
        <p:grpSpPr>
          <a:xfrm>
            <a:off x="762033" y="1445368"/>
            <a:ext cx="2157838" cy="585471"/>
            <a:chOff x="884300" y="1177931"/>
            <a:chExt cx="2157838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157838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0530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口腔粘膜损伤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247490" y="3776233"/>
            <a:ext cx="5239961" cy="320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擦洗过程中，护理人员操作动作粗暴，止血钳碰伤口腔黏膜及牙龈，尤其是患肿瘤进行放疗的病人，更易引起口腔黏膜损伤。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喂昏迷病人牙关紧闭者进行口腔护理时，使用开口器协助张口方法欠正确或力量不当，造成口腔黏膜损伤。</a:t>
            </a:r>
            <a:endParaRPr kumimoji="1"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漱口液温度过高，造成口腔黏膜烫伤。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615174" y="1801054"/>
            <a:ext cx="6105796" cy="436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为患者进行口腔护理时，动作要轻柔，尤其是放、化疗患者，不要使血管钳或棉签的尖部直接与患者的口腔黏膜接触。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正确使用开口器，应从臼齿处放入，并套以橡皮套，牙关紧闭者不可使用暴力使其张口。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选择温度适宜的漱口液，使用过程中，加强对口腔黏膜的观察。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发生口腔黏膜损伤者，应用朵贝尔溶液。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如有口腔溃疡疼痛时，溃疡面用西瓜霜喷敷或锡类散吹敷，必要时用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％利多卡因喷雾止痛或将洗必泰漱口液用注射器直接喷于溃疡面，每日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～</a:t>
            </a:r>
            <a:r>
              <a:rPr kumimoji="1" lang="en-US" altLang="zh-CN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次，以抗感染。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771B8B-A624-4532-89C2-BABE10B7D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618" y="1654024"/>
            <a:ext cx="2227900" cy="222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1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6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1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2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24" y="4838482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5854863" y="5300443"/>
            <a:ext cx="514261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6469225" y="5300443"/>
            <a:ext cx="1042127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986254" y="330895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01" y="1671919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3371840" y="2133880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3986202" y="2133880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0545E58-48BF-4AB4-ADCE-0B21A98BA26C}"/>
              </a:ext>
            </a:extLst>
          </p:cNvPr>
          <p:cNvSpPr/>
          <p:nvPr/>
        </p:nvSpPr>
        <p:spPr>
          <a:xfrm>
            <a:off x="155257" y="3399798"/>
            <a:ext cx="1661993" cy="287736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恶心、呕吐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2704897" y="2577976"/>
            <a:ext cx="5239961" cy="1213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如操作时棉签、镊子等物品刺激咽喉部，易引起恶心、呕吐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kumimoji="1"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5310786" y="5501661"/>
            <a:ext cx="5534297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擦洗时动作要轻柔，擦舌部和软腭时不要触及咽喉部，以免引起恶心。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根据病情遵医嘱给予止吐药物。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985F27-A292-45FE-BBBC-691086AC0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4333" y="-38100"/>
            <a:ext cx="5127667" cy="603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8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3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1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6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/>
      <p:bldP spid="2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">
            <a:extLst>
              <a:ext uri="{FF2B5EF4-FFF2-40B4-BE49-F238E27FC236}">
                <a16:creationId xmlns:a16="http://schemas.microsoft.com/office/drawing/2014/main" id="{732DD31B-856E-4B64-A237-141161BEF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9199" y="437679"/>
            <a:ext cx="1444424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预防与处理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2BCEBB4-DB64-4882-9950-BB2C1F42D21C}"/>
              </a:ext>
            </a:extLst>
          </p:cNvPr>
          <p:cNvSpPr/>
          <p:nvPr/>
        </p:nvSpPr>
        <p:spPr>
          <a:xfrm>
            <a:off x="6737938" y="899640"/>
            <a:ext cx="514261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4B7F911-C0E9-40AF-B2E8-6ACDEEAC0369}"/>
              </a:ext>
            </a:extLst>
          </p:cNvPr>
          <p:cNvSpPr/>
          <p:nvPr/>
        </p:nvSpPr>
        <p:spPr>
          <a:xfrm>
            <a:off x="7352300" y="899640"/>
            <a:ext cx="1042127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26D3B8F-C12D-4ED1-91C9-7F680FB69515}"/>
              </a:ext>
            </a:extLst>
          </p:cNvPr>
          <p:cNvSpPr txBox="1">
            <a:spLocks/>
          </p:cNvSpPr>
          <p:nvPr/>
        </p:nvSpPr>
        <p:spPr>
          <a:xfrm>
            <a:off x="1079915" y="329799"/>
            <a:ext cx="4598787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03.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口腔护理法操作并发症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3">
            <a:extLst>
              <a:ext uri="{FF2B5EF4-FFF2-40B4-BE49-F238E27FC236}">
                <a16:creationId xmlns:a16="http://schemas.microsoft.com/office/drawing/2014/main" id="{210E9769-04D8-49B0-9686-10510F2F3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541" y="2950268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发生原因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03CEB0A-8CB9-4BFF-9430-A21CBF0DB355}"/>
              </a:ext>
            </a:extLst>
          </p:cNvPr>
          <p:cNvSpPr/>
          <p:nvPr/>
        </p:nvSpPr>
        <p:spPr>
          <a:xfrm>
            <a:off x="939556" y="3420202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FBD937E-9815-4DE1-8464-4D99D38D1CCF}"/>
              </a:ext>
            </a:extLst>
          </p:cNvPr>
          <p:cNvSpPr/>
          <p:nvPr/>
        </p:nvSpPr>
        <p:spPr>
          <a:xfrm>
            <a:off x="1553918" y="3420202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DB04C7E-7F11-42AE-976E-24604E9F166C}"/>
              </a:ext>
            </a:extLst>
          </p:cNvPr>
          <p:cNvGrpSpPr/>
          <p:nvPr/>
        </p:nvGrpSpPr>
        <p:grpSpPr>
          <a:xfrm>
            <a:off x="887156" y="1994359"/>
            <a:ext cx="2430400" cy="585471"/>
            <a:chOff x="884300" y="1177931"/>
            <a:chExt cx="2430400" cy="58547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9EA017F-E452-4479-8FBB-5F28F0FEC454}"/>
                </a:ext>
              </a:extLst>
            </p:cNvPr>
            <p:cNvSpPr/>
            <p:nvPr/>
          </p:nvSpPr>
          <p:spPr>
            <a:xfrm>
              <a:off x="884300" y="1177931"/>
              <a:ext cx="2430400" cy="585471"/>
            </a:xfrm>
            <a:prstGeom prst="rect">
              <a:avLst/>
            </a:prstGeom>
            <a:solidFill>
              <a:srgbClr val="E167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0545E58-48BF-4AB4-ADCE-0B21A98BA26C}"/>
                </a:ext>
              </a:extLst>
            </p:cNvPr>
            <p:cNvSpPr/>
            <p:nvPr/>
          </p:nvSpPr>
          <p:spPr>
            <a:xfrm>
              <a:off x="936700" y="1239833"/>
              <a:ext cx="2378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cs typeface="+mn-ea"/>
                  <a:sym typeface="+mn-lt"/>
                </a:rPr>
                <a:t>口腔及牙龈出血</a:t>
              </a:r>
              <a:endParaRPr lang="en-US" altLang="zh-CN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4B446E49-A7E0-4163-B4BE-C76751342130}"/>
              </a:ext>
            </a:extLst>
          </p:cNvPr>
          <p:cNvSpPr/>
          <p:nvPr/>
        </p:nvSpPr>
        <p:spPr>
          <a:xfrm>
            <a:off x="226202" y="3666949"/>
            <a:ext cx="5239961" cy="276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患有牙龈炎、牙周病的病人，龈沟内皮组织充血，炎性反应使肉芽组织形成，口轻护理对患处的刺激极易引起血管破裂出血。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操作时动作粗暴，也易造成口腔及牙龈出血，尤其是凝血机制障碍的病人。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为昏迷病人进行口腔护理时，开口器应用不当，造成口腔及牙龈损伤、出血。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E02226-E692-412B-9470-414A47A74D04}"/>
              </a:ext>
            </a:extLst>
          </p:cNvPr>
          <p:cNvSpPr/>
          <p:nvPr/>
        </p:nvSpPr>
        <p:spPr>
          <a:xfrm>
            <a:off x="6193861" y="1100858"/>
            <a:ext cx="5534297" cy="309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进行口腔护理时，动作要轻柔、细致，特别对凝血机制差、有出血倾向的病人，擦洗过程中，要防止碰伤粘膜及牙龈。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正确使用开口器，应从病人臼齿处放入，牙关紧闭者不可使用暴力强行使其张口，以免造成损伤，引起出血。</a:t>
            </a:r>
          </a:p>
          <a:p>
            <a:pPr lvl="1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dirty="0">
                <a:solidFill>
                  <a:schemeClr val="bg1"/>
                </a:solidFill>
                <a:cs typeface="+mn-ea"/>
                <a:sym typeface="+mn-lt"/>
              </a:rPr>
              <a:t>若出现口腔及牙龈出血，可采用局部止血如明胶海绵等，必要时进行全身止血治疗。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AB2E4E-3FFB-40C0-879F-9FB5A4A4F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4168" y="3315507"/>
            <a:ext cx="3873681" cy="38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8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5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3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8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6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1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6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1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17" grpId="0"/>
      <p:bldP spid="18" grpId="0" animBg="1"/>
      <p:bldP spid="19" grpId="0" animBg="1"/>
      <p:bldP spid="3" grpId="0" uiExpand="1" build="p"/>
      <p:bldP spid="2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962B828-444B-4B3F-B7EE-6BE59614D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0631793-3FF7-4C7C-99E1-06EF5ECD9840}"/>
              </a:ext>
            </a:extLst>
          </p:cNvPr>
          <p:cNvGrpSpPr/>
          <p:nvPr/>
        </p:nvGrpSpPr>
        <p:grpSpPr>
          <a:xfrm>
            <a:off x="441960" y="1249680"/>
            <a:ext cx="11308080" cy="4358640"/>
            <a:chOff x="441960" y="1249680"/>
            <a:chExt cx="11308080" cy="435864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EB399085-D35A-4607-9C94-CFD4547714F7}"/>
                </a:ext>
              </a:extLst>
            </p:cNvPr>
            <p:cNvSpPr/>
            <p:nvPr/>
          </p:nvSpPr>
          <p:spPr>
            <a:xfrm>
              <a:off x="441960" y="2324100"/>
              <a:ext cx="2209800" cy="2209800"/>
            </a:xfrm>
            <a:prstGeom prst="ellipse">
              <a:avLst/>
            </a:prstGeom>
            <a:solidFill>
              <a:srgbClr val="E16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DC5C5C7-8E5E-49F0-B736-20231078AFC5}"/>
                </a:ext>
              </a:extLst>
            </p:cNvPr>
            <p:cNvSpPr/>
            <p:nvPr/>
          </p:nvSpPr>
          <p:spPr>
            <a:xfrm>
              <a:off x="9540240" y="2324100"/>
              <a:ext cx="2209800" cy="2209800"/>
            </a:xfrm>
            <a:prstGeom prst="ellipse">
              <a:avLst/>
            </a:prstGeom>
            <a:solidFill>
              <a:srgbClr val="E1677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483E2FB-1BC8-48E1-B878-96C6B21FB453}"/>
                </a:ext>
              </a:extLst>
            </p:cNvPr>
            <p:cNvSpPr/>
            <p:nvPr/>
          </p:nvSpPr>
          <p:spPr>
            <a:xfrm>
              <a:off x="1676400" y="1249680"/>
              <a:ext cx="8839200" cy="4358640"/>
            </a:xfrm>
            <a:prstGeom prst="roundRect">
              <a:avLst/>
            </a:prstGeom>
            <a:solidFill>
              <a:srgbClr val="E167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B5E9F668-F24C-4113-AA13-6BBE01214E87}"/>
              </a:ext>
            </a:extLst>
          </p:cNvPr>
          <p:cNvSpPr/>
          <p:nvPr/>
        </p:nvSpPr>
        <p:spPr>
          <a:xfrm>
            <a:off x="1030514" y="3160713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D191C1C-4660-40A5-B4D7-9CB99D22691C}"/>
              </a:ext>
            </a:extLst>
          </p:cNvPr>
          <p:cNvSpPr/>
          <p:nvPr/>
        </p:nvSpPr>
        <p:spPr>
          <a:xfrm>
            <a:off x="10645140" y="3160713"/>
            <a:ext cx="6096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DC8DF9A-1E99-4248-ADBE-3748B0061E4E}"/>
              </a:ext>
            </a:extLst>
          </p:cNvPr>
          <p:cNvSpPr txBox="1"/>
          <p:nvPr/>
        </p:nvSpPr>
        <p:spPr>
          <a:xfrm>
            <a:off x="1883202" y="1865372"/>
            <a:ext cx="842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spc="300" dirty="0">
                <a:solidFill>
                  <a:schemeClr val="bg1"/>
                </a:solidFill>
                <a:cs typeface="+mn-ea"/>
                <a:sym typeface="+mn-lt"/>
              </a:rPr>
              <a:t>创意风通用模板</a:t>
            </a:r>
            <a:endParaRPr kumimoji="0" lang="zh-CN" altLang="en-US" sz="40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TextBox 45">
            <a:extLst>
              <a:ext uri="{FF2B5EF4-FFF2-40B4-BE49-F238E27FC236}">
                <a16:creationId xmlns:a16="http://schemas.microsoft.com/office/drawing/2014/main" id="{5CDAB4AC-FD7B-4B55-AC2B-005C574F619D}"/>
              </a:ext>
            </a:extLst>
          </p:cNvPr>
          <p:cNvSpPr txBox="1"/>
          <p:nvPr/>
        </p:nvSpPr>
        <p:spPr>
          <a:xfrm>
            <a:off x="2466069" y="3782876"/>
            <a:ext cx="7259862" cy="772840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4A37E00-7A63-4AF2-A4EA-ABBDCE292426}"/>
              </a:ext>
            </a:extLst>
          </p:cNvPr>
          <p:cNvSpPr txBox="1"/>
          <p:nvPr/>
        </p:nvSpPr>
        <p:spPr>
          <a:xfrm>
            <a:off x="4679030" y="4761730"/>
            <a:ext cx="283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spc="300" noProof="0" dirty="0">
                <a:solidFill>
                  <a:schemeClr val="bg1"/>
                </a:solidFill>
                <a:cs typeface="+mn-ea"/>
                <a:sym typeface="+mn-lt"/>
              </a:rPr>
              <a:t>宣讲人：</a:t>
            </a:r>
            <a:r>
              <a:rPr lang="en-US" altLang="zh-CN" sz="2400" spc="300" noProof="0" dirty="0">
                <a:solidFill>
                  <a:schemeClr val="bg1"/>
                </a:solidFill>
                <a:cs typeface="+mn-ea"/>
                <a:sym typeface="+mn-lt"/>
              </a:rPr>
              <a:t>XXX</a:t>
            </a:r>
            <a:endParaRPr kumimoji="0" lang="zh-CN" altLang="en-US" sz="240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C048AD-8893-466B-B255-02D821B4DD3D}"/>
              </a:ext>
            </a:extLst>
          </p:cNvPr>
          <p:cNvSpPr txBox="1"/>
          <p:nvPr/>
        </p:nvSpPr>
        <p:spPr>
          <a:xfrm>
            <a:off x="4328161" y="2674880"/>
            <a:ext cx="3570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cs typeface="+mn-ea"/>
                <a:sym typeface="+mn-lt"/>
              </a:rPr>
              <a:t>谢谢大家</a:t>
            </a:r>
          </a:p>
        </p:txBody>
      </p:sp>
    </p:spTree>
    <p:extLst>
      <p:ext uri="{BB962C8B-B14F-4D97-AF65-F5344CB8AC3E}">
        <p14:creationId xmlns:p14="http://schemas.microsoft.com/office/powerpoint/2010/main" val="31132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wipe/>
      </p:transition>
    </mc:Choice>
    <mc:Fallback xmlns="">
      <p:transition spd="slow"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21165F-7087-415C-97BF-EBDFD6282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B621278-F11E-432D-87E6-FEB0FDFD0102}"/>
              </a:ext>
            </a:extLst>
          </p:cNvPr>
          <p:cNvSpPr/>
          <p:nvPr/>
        </p:nvSpPr>
        <p:spPr>
          <a:xfrm>
            <a:off x="0" y="-285393"/>
            <a:ext cx="10292862" cy="7143393"/>
          </a:xfrm>
          <a:custGeom>
            <a:avLst/>
            <a:gdLst>
              <a:gd name="connsiteX0" fmla="*/ 0 w 6370320"/>
              <a:gd name="connsiteY0" fmla="*/ 0 h 6858000"/>
              <a:gd name="connsiteX1" fmla="*/ 6370320 w 6370320"/>
              <a:gd name="connsiteY1" fmla="*/ 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370320"/>
              <a:gd name="connsiteY0" fmla="*/ 0 h 6858000"/>
              <a:gd name="connsiteX1" fmla="*/ 4876800 w 6370320"/>
              <a:gd name="connsiteY1" fmla="*/ 182880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632010"/>
              <a:gd name="connsiteY0" fmla="*/ 241405 h 7099405"/>
              <a:gd name="connsiteX1" fmla="*/ 4876800 w 6632010"/>
              <a:gd name="connsiteY1" fmla="*/ 2070205 h 7099405"/>
              <a:gd name="connsiteX2" fmla="*/ 6370320 w 6632010"/>
              <a:gd name="connsiteY2" fmla="*/ 7099405 h 7099405"/>
              <a:gd name="connsiteX3" fmla="*/ 0 w 6632010"/>
              <a:gd name="connsiteY3" fmla="*/ 7099405 h 7099405"/>
              <a:gd name="connsiteX4" fmla="*/ 0 w 6632010"/>
              <a:gd name="connsiteY4" fmla="*/ 241405 h 7099405"/>
              <a:gd name="connsiteX0" fmla="*/ 0 w 6856488"/>
              <a:gd name="connsiteY0" fmla="*/ 117591 h 6975591"/>
              <a:gd name="connsiteX1" fmla="*/ 4876800 w 6856488"/>
              <a:gd name="connsiteY1" fmla="*/ 1946391 h 6975591"/>
              <a:gd name="connsiteX2" fmla="*/ 6370320 w 6856488"/>
              <a:gd name="connsiteY2" fmla="*/ 6975591 h 6975591"/>
              <a:gd name="connsiteX3" fmla="*/ 0 w 6856488"/>
              <a:gd name="connsiteY3" fmla="*/ 6975591 h 6975591"/>
              <a:gd name="connsiteX4" fmla="*/ 0 w 6856488"/>
              <a:gd name="connsiteY4" fmla="*/ 117591 h 6975591"/>
              <a:gd name="connsiteX0" fmla="*/ 0 w 9263178"/>
              <a:gd name="connsiteY0" fmla="*/ 242391 h 7161351"/>
              <a:gd name="connsiteX1" fmla="*/ 4876800 w 9263178"/>
              <a:gd name="connsiteY1" fmla="*/ 2071191 h 7161351"/>
              <a:gd name="connsiteX2" fmla="*/ 9144000 w 9263178"/>
              <a:gd name="connsiteY2" fmla="*/ 7161351 h 7161351"/>
              <a:gd name="connsiteX3" fmla="*/ 0 w 9263178"/>
              <a:gd name="connsiteY3" fmla="*/ 7100391 h 7161351"/>
              <a:gd name="connsiteX4" fmla="*/ 0 w 9263178"/>
              <a:gd name="connsiteY4" fmla="*/ 242391 h 7161351"/>
              <a:gd name="connsiteX0" fmla="*/ 0 w 9259946"/>
              <a:gd name="connsiteY0" fmla="*/ 87859 h 7006819"/>
              <a:gd name="connsiteX1" fmla="*/ 4876800 w 9259946"/>
              <a:gd name="connsiteY1" fmla="*/ 1916659 h 7006819"/>
              <a:gd name="connsiteX2" fmla="*/ 9144000 w 9259946"/>
              <a:gd name="connsiteY2" fmla="*/ 7006819 h 7006819"/>
              <a:gd name="connsiteX3" fmla="*/ 0 w 9259946"/>
              <a:gd name="connsiteY3" fmla="*/ 6945859 h 7006819"/>
              <a:gd name="connsiteX4" fmla="*/ 0 w 9259946"/>
              <a:gd name="connsiteY4" fmla="*/ 87859 h 7006819"/>
              <a:gd name="connsiteX0" fmla="*/ 0 w 10191238"/>
              <a:gd name="connsiteY0" fmla="*/ 87859 h 7006819"/>
              <a:gd name="connsiteX1" fmla="*/ 4876800 w 10191238"/>
              <a:gd name="connsiteY1" fmla="*/ 1916659 h 7006819"/>
              <a:gd name="connsiteX2" fmla="*/ 9144000 w 10191238"/>
              <a:gd name="connsiteY2" fmla="*/ 7006819 h 7006819"/>
              <a:gd name="connsiteX3" fmla="*/ 0 w 10191238"/>
              <a:gd name="connsiteY3" fmla="*/ 6945859 h 7006819"/>
              <a:gd name="connsiteX4" fmla="*/ 0 w 10191238"/>
              <a:gd name="connsiteY4" fmla="*/ 87859 h 7006819"/>
              <a:gd name="connsiteX0" fmla="*/ 0 w 10613443"/>
              <a:gd name="connsiteY0" fmla="*/ 621331 h 7540291"/>
              <a:gd name="connsiteX1" fmla="*/ 4876800 w 10613443"/>
              <a:gd name="connsiteY1" fmla="*/ 2450131 h 7540291"/>
              <a:gd name="connsiteX2" fmla="*/ 9144000 w 10613443"/>
              <a:gd name="connsiteY2" fmla="*/ 7540291 h 7540291"/>
              <a:gd name="connsiteX3" fmla="*/ 0 w 10613443"/>
              <a:gd name="connsiteY3" fmla="*/ 7479331 h 7540291"/>
              <a:gd name="connsiteX4" fmla="*/ 0 w 10613443"/>
              <a:gd name="connsiteY4" fmla="*/ 621331 h 7540291"/>
              <a:gd name="connsiteX0" fmla="*/ 0 w 10726871"/>
              <a:gd name="connsiteY0" fmla="*/ 217989 h 7136949"/>
              <a:gd name="connsiteX1" fmla="*/ 5394960 w 10726871"/>
              <a:gd name="connsiteY1" fmla="*/ 4149909 h 7136949"/>
              <a:gd name="connsiteX2" fmla="*/ 9144000 w 10726871"/>
              <a:gd name="connsiteY2" fmla="*/ 7136949 h 7136949"/>
              <a:gd name="connsiteX3" fmla="*/ 0 w 10726871"/>
              <a:gd name="connsiteY3" fmla="*/ 7075989 h 7136949"/>
              <a:gd name="connsiteX4" fmla="*/ 0 w 10726871"/>
              <a:gd name="connsiteY4" fmla="*/ 217989 h 7136949"/>
              <a:gd name="connsiteX0" fmla="*/ 0 w 10068014"/>
              <a:gd name="connsiteY0" fmla="*/ 280334 h 7266502"/>
              <a:gd name="connsiteX1" fmla="*/ 5394960 w 10068014"/>
              <a:gd name="connsiteY1" fmla="*/ 4212254 h 7266502"/>
              <a:gd name="connsiteX2" fmla="*/ 9144000 w 10068014"/>
              <a:gd name="connsiteY2" fmla="*/ 7199294 h 7266502"/>
              <a:gd name="connsiteX3" fmla="*/ 0 w 10068014"/>
              <a:gd name="connsiteY3" fmla="*/ 7138334 h 7266502"/>
              <a:gd name="connsiteX4" fmla="*/ 0 w 10068014"/>
              <a:gd name="connsiteY4" fmla="*/ 280334 h 7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014" h="7266502">
                <a:moveTo>
                  <a:pt x="0" y="280334"/>
                </a:moveTo>
                <a:cubicBezTo>
                  <a:pt x="812800" y="-557866"/>
                  <a:pt x="5852160" y="407334"/>
                  <a:pt x="5394960" y="4212254"/>
                </a:cubicBezTo>
                <a:cubicBezTo>
                  <a:pt x="4937760" y="8017174"/>
                  <a:pt x="12669520" y="7184054"/>
                  <a:pt x="9144000" y="7199294"/>
                </a:cubicBezTo>
                <a:lnTo>
                  <a:pt x="0" y="7138334"/>
                </a:lnTo>
                <a:lnTo>
                  <a:pt x="0" y="280334"/>
                </a:lnTo>
                <a:close/>
              </a:path>
            </a:pathLst>
          </a:cu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391014-939A-40C9-8170-16878B76AF01}"/>
              </a:ext>
            </a:extLst>
          </p:cNvPr>
          <p:cNvSpPr txBox="1"/>
          <p:nvPr/>
        </p:nvSpPr>
        <p:spPr>
          <a:xfrm>
            <a:off x="835389" y="3201503"/>
            <a:ext cx="3736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rgbClr val="FFFFFF"/>
                </a:solidFill>
                <a:cs typeface="+mn-ea"/>
                <a:sym typeface="+mn-lt"/>
              </a:rPr>
              <a:t>口腔健康标准</a:t>
            </a:r>
            <a:endParaRPr kumimoji="0" lang="zh-CN" altLang="en-US" sz="44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647159-B56D-428C-AD09-97C452EC836D}"/>
              </a:ext>
            </a:extLst>
          </p:cNvPr>
          <p:cNvSpPr txBox="1"/>
          <p:nvPr/>
        </p:nvSpPr>
        <p:spPr>
          <a:xfrm>
            <a:off x="1033509" y="2562316"/>
            <a:ext cx="84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PART</a:t>
            </a:r>
            <a:r>
              <a:rPr kumimoji="0" lang="en-US" altLang="zh-CN" sz="3200" i="0" u="none" strike="noStrike" kern="1200" cap="none" spc="6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01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E053018D-35DB-4932-AA4F-F1844BD6950F}"/>
              </a:ext>
            </a:extLst>
          </p:cNvPr>
          <p:cNvSpPr txBox="1"/>
          <p:nvPr/>
        </p:nvSpPr>
        <p:spPr>
          <a:xfrm>
            <a:off x="923319" y="3970944"/>
            <a:ext cx="3862041" cy="151150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322CBAB-2D14-4DA3-AB86-AD34B5081B70}"/>
              </a:ext>
            </a:extLst>
          </p:cNvPr>
          <p:cNvCxnSpPr/>
          <p:nvPr/>
        </p:nvCxnSpPr>
        <p:spPr>
          <a:xfrm>
            <a:off x="198120" y="2854704"/>
            <a:ext cx="637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7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47">
            <a:extLst>
              <a:ext uri="{FF2B5EF4-FFF2-40B4-BE49-F238E27FC236}">
                <a16:creationId xmlns:a16="http://schemas.microsoft.com/office/drawing/2014/main" id="{1FE31A4C-F196-4960-B3FB-96F5F1800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053" y="3433734"/>
            <a:ext cx="4649788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正常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PH 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值为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6.6~7.1 </a:t>
            </a:r>
          </a:p>
        </p:txBody>
      </p:sp>
      <p:sp>
        <p:nvSpPr>
          <p:cNvPr id="32" name="矩形 3">
            <a:extLst>
              <a:ext uri="{FF2B5EF4-FFF2-40B4-BE49-F238E27FC236}">
                <a16:creationId xmlns:a16="http://schemas.microsoft.com/office/drawing/2014/main" id="{6FA5D248-01A2-454C-A9A5-E63EF649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568" y="2789647"/>
            <a:ext cx="366112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FE35BBD-F2A2-4EDC-928F-D77BCB5A6039}"/>
              </a:ext>
            </a:extLst>
          </p:cNvPr>
          <p:cNvSpPr/>
          <p:nvPr/>
        </p:nvSpPr>
        <p:spPr>
          <a:xfrm>
            <a:off x="1205307" y="3251608"/>
            <a:ext cx="60007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F854445-F2E3-49BF-BA98-55C467048231}"/>
              </a:ext>
            </a:extLst>
          </p:cNvPr>
          <p:cNvSpPr/>
          <p:nvPr/>
        </p:nvSpPr>
        <p:spPr>
          <a:xfrm>
            <a:off x="1819669" y="3251608"/>
            <a:ext cx="1216025" cy="39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47">
            <a:extLst>
              <a:ext uri="{FF2B5EF4-FFF2-40B4-BE49-F238E27FC236}">
                <a16:creationId xmlns:a16="http://schemas.microsoft.com/office/drawing/2014/main" id="{6CFE33AC-5B47-4873-B4B2-92D92374E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601" y="4298607"/>
            <a:ext cx="4649788" cy="122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正常人的口腔内存有大量的微生物 ：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氧菌常生存于唾液、牙垢、舌苔等处 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厌氧菌常生存于牙缝中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矩形 3">
            <a:extLst>
              <a:ext uri="{FF2B5EF4-FFF2-40B4-BE49-F238E27FC236}">
                <a16:creationId xmlns:a16="http://schemas.microsoft.com/office/drawing/2014/main" id="{1D73BFF6-B76A-406B-9607-A09B7DD60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2215" y="3779977"/>
            <a:ext cx="410996" cy="37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484B961-FDB1-403A-B304-5886B57C4782}"/>
              </a:ext>
            </a:extLst>
          </p:cNvPr>
          <p:cNvSpPr/>
          <p:nvPr/>
        </p:nvSpPr>
        <p:spPr>
          <a:xfrm>
            <a:off x="7602215" y="4202088"/>
            <a:ext cx="60007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1138216-9C3E-40A1-A2C1-F807F776A300}"/>
              </a:ext>
            </a:extLst>
          </p:cNvPr>
          <p:cNvSpPr/>
          <p:nvPr/>
        </p:nvSpPr>
        <p:spPr>
          <a:xfrm>
            <a:off x="8216577" y="4202088"/>
            <a:ext cx="121602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61A57AC0-4FEE-4ABA-9D4C-CEE0D6154FE9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DE985DC-0ABD-4421-8C38-4F26B3BD37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77" y="1133111"/>
            <a:ext cx="2852564" cy="285256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3DA384E-B5F8-4B20-B213-AD1E527C2B46}"/>
              </a:ext>
            </a:extLst>
          </p:cNvPr>
          <p:cNvSpPr/>
          <p:nvPr/>
        </p:nvSpPr>
        <p:spPr>
          <a:xfrm>
            <a:off x="987674" y="1986644"/>
            <a:ext cx="2201026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A6CDAB-BD33-4BBD-8A83-2BD521FB2FF0}"/>
              </a:ext>
            </a:extLst>
          </p:cNvPr>
          <p:cNvSpPr/>
          <p:nvPr/>
        </p:nvSpPr>
        <p:spPr>
          <a:xfrm>
            <a:off x="1146568" y="199855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口腔的生理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C0ABD41-8D45-4B16-8A90-9EA95A968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765" y="3070662"/>
            <a:ext cx="3693605" cy="246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3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5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1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17" grpId="0"/>
      <p:bldP spid="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燕尾形 15">
            <a:extLst>
              <a:ext uri="{FF2B5EF4-FFF2-40B4-BE49-F238E27FC236}">
                <a16:creationId xmlns:a16="http://schemas.microsoft.com/office/drawing/2014/main" id="{5BDA16A5-86F8-44A7-A5D8-7238E9BEFC9D}"/>
              </a:ext>
            </a:extLst>
          </p:cNvPr>
          <p:cNvSpPr/>
          <p:nvPr/>
        </p:nvSpPr>
        <p:spPr>
          <a:xfrm rot="5400000">
            <a:off x="6832859" y="3635586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2490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803C1D9-7BF1-45F5-BC69-486CB697B386}"/>
              </a:ext>
            </a:extLst>
          </p:cNvPr>
          <p:cNvCxnSpPr/>
          <p:nvPr/>
        </p:nvCxnSpPr>
        <p:spPr>
          <a:xfrm>
            <a:off x="7012247" y="4211848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B2C6876D-AE4D-4B4A-BD76-2739F0515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909" y="3741387"/>
            <a:ext cx="2496178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具有良好的口腔卫生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2E9EB5DA-95B6-4D46-ACBD-4B945059337F}"/>
              </a:ext>
            </a:extLst>
          </p:cNvPr>
          <p:cNvSpPr/>
          <p:nvPr/>
        </p:nvSpPr>
        <p:spPr>
          <a:xfrm rot="5400000">
            <a:off x="6832858" y="4368684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E7CB5875-D2A3-4147-9B8E-9B673E634F14}"/>
              </a:ext>
            </a:extLst>
          </p:cNvPr>
          <p:cNvCxnSpPr/>
          <p:nvPr/>
        </p:nvCxnSpPr>
        <p:spPr>
          <a:xfrm>
            <a:off x="7012246" y="4944946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B915827F-FFA6-413B-A50F-37050DFAF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908" y="4463826"/>
            <a:ext cx="2045735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健全的口腔功能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BEF1F04-BCC5-42DF-B385-08F5F364AFB6}"/>
              </a:ext>
            </a:extLst>
          </p:cNvPr>
          <p:cNvSpPr/>
          <p:nvPr/>
        </p:nvSpPr>
        <p:spPr>
          <a:xfrm rot="5400000">
            <a:off x="6832858" y="5101782"/>
            <a:ext cx="360362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B271F189-7BFA-454F-9D82-277D540BD06E}"/>
              </a:ext>
            </a:extLst>
          </p:cNvPr>
          <p:cNvCxnSpPr/>
          <p:nvPr/>
        </p:nvCxnSpPr>
        <p:spPr>
          <a:xfrm>
            <a:off x="7012246" y="5678044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C8727392-ECA5-4CDB-9D79-1AE7C54AD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5908" y="5201794"/>
            <a:ext cx="2034513" cy="3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3.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没有口腔的疾病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C3C9B57-9724-4CBB-8839-1F917CCC0CCF}"/>
              </a:ext>
            </a:extLst>
          </p:cNvPr>
          <p:cNvSpPr/>
          <p:nvPr/>
        </p:nvSpPr>
        <p:spPr>
          <a:xfrm>
            <a:off x="1078724" y="1380795"/>
            <a:ext cx="2501419" cy="5524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FB28E44-BF8A-4856-B9E8-099E791DA1A9}"/>
              </a:ext>
            </a:extLst>
          </p:cNvPr>
          <p:cNvSpPr/>
          <p:nvPr/>
        </p:nvSpPr>
        <p:spPr>
          <a:xfrm>
            <a:off x="1139986" y="137385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口腔健康的标准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CD3E697F-E98E-4BAD-AFD6-522683415120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79946D-B058-41A8-BFB5-D492FC8C8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3" y="44624"/>
            <a:ext cx="2294886" cy="228346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2D18C9D-C598-453E-9587-C3C7C3C50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9094" y="2059882"/>
            <a:ext cx="4088033" cy="408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6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6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6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150"/>
                            </p:stCondLst>
                            <p:childTnLst>
                              <p:par>
                                <p:cTn id="7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0" grpId="0" animBg="1"/>
      <p:bldP spid="22" grpId="0"/>
      <p:bldP spid="24" grpId="0" animBg="1"/>
      <p:bldP spid="26" grpId="0"/>
      <p:bldP spid="42" grpId="0" animBg="1"/>
      <p:bldP spid="40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32">
            <a:extLst>
              <a:ext uri="{FF2B5EF4-FFF2-40B4-BE49-F238E27FC236}">
                <a16:creationId xmlns:a16="http://schemas.microsoft.com/office/drawing/2014/main" id="{44076B23-A587-4BCA-856A-A3A452581ACA}"/>
              </a:ext>
            </a:extLst>
          </p:cNvPr>
          <p:cNvSpPr txBox="1"/>
          <p:nvPr/>
        </p:nvSpPr>
        <p:spPr>
          <a:xfrm>
            <a:off x="1127925" y="2312138"/>
            <a:ext cx="4468742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a)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自我照顾能力的评估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每日口腔清洁情况：刷牙的方法，次数，使用的牙刷和牙膏、口腔的清洁的程度。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口腔清洁的能力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8999A0-9AD9-41F2-93FD-97DFFEC05597}"/>
              </a:ext>
            </a:extLst>
          </p:cNvPr>
          <p:cNvSpPr/>
          <p:nvPr/>
        </p:nvSpPr>
        <p:spPr>
          <a:xfrm>
            <a:off x="7540079" y="2706092"/>
            <a:ext cx="46519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b)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病人对牙齿保健知识了解程度的评估 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c)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口腔检查的评估</a:t>
            </a:r>
          </a:p>
          <a:p>
            <a:pPr algn="just"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d) 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配戴义齿病人的口腔评估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FF00B512-9FA5-4534-A147-C655F983A5B9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40912C-5345-439C-BA19-1B57B3C46DD4}"/>
              </a:ext>
            </a:extLst>
          </p:cNvPr>
          <p:cNvSpPr/>
          <p:nvPr/>
        </p:nvSpPr>
        <p:spPr>
          <a:xfrm>
            <a:off x="1287865" y="1712577"/>
            <a:ext cx="2501419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64ADC9F-3689-4D83-A63C-BD8031F92FEC}"/>
              </a:ext>
            </a:extLst>
          </p:cNvPr>
          <p:cNvSpPr/>
          <p:nvPr/>
        </p:nvSpPr>
        <p:spPr>
          <a:xfrm>
            <a:off x="1349127" y="1705632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口腔卫生的评估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49705C-9D62-4884-95FE-81B36BA20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2296" y="3880026"/>
            <a:ext cx="4006554" cy="26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8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5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uiExpand="1" build="p"/>
      <p:bldP spid="18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A6F3F07-46E1-40A5-9999-12ABE7B7C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072689"/>
              </p:ext>
            </p:extLst>
          </p:nvPr>
        </p:nvGraphicFramePr>
        <p:xfrm>
          <a:off x="395680" y="1554287"/>
          <a:ext cx="11400640" cy="4977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1297">
                  <a:extLst>
                    <a:ext uri="{9D8B030D-6E8A-4147-A177-3AD203B41FA5}">
                      <a16:colId xmlns:a16="http://schemas.microsoft.com/office/drawing/2014/main" val="2284743115"/>
                    </a:ext>
                  </a:extLst>
                </a:gridCol>
                <a:gridCol w="2491530">
                  <a:extLst>
                    <a:ext uri="{9D8B030D-6E8A-4147-A177-3AD203B41FA5}">
                      <a16:colId xmlns:a16="http://schemas.microsoft.com/office/drawing/2014/main" val="1195240525"/>
                    </a:ext>
                  </a:extLst>
                </a:gridCol>
                <a:gridCol w="3481431">
                  <a:extLst>
                    <a:ext uri="{9D8B030D-6E8A-4147-A177-3AD203B41FA5}">
                      <a16:colId xmlns:a16="http://schemas.microsoft.com/office/drawing/2014/main" val="1208815417"/>
                    </a:ext>
                  </a:extLst>
                </a:gridCol>
                <a:gridCol w="3976382">
                  <a:extLst>
                    <a:ext uri="{9D8B030D-6E8A-4147-A177-3AD203B41FA5}">
                      <a16:colId xmlns:a16="http://schemas.microsoft.com/office/drawing/2014/main" val="554597068"/>
                    </a:ext>
                  </a:extLst>
                </a:gridCol>
              </a:tblGrid>
              <a:tr h="378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部位</a:t>
                      </a:r>
                      <a:r>
                        <a:rPr kumimoji="1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分值</a:t>
                      </a: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solidFill>
                      <a:srgbClr val="E167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26687"/>
                  </a:ext>
                </a:extLst>
              </a:tr>
              <a:tr h="359976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滑润，质软，无裂口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干燥，有少量痂皮，有裂口，有出血倾向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干燥，有大量痂皮，有裂口，有分泌物，易出血</a:t>
                      </a:r>
                      <a:endParaRPr lang="zh-CN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23794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粘膜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干燥，完整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干燥，粘膜擦破或有溃疡面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8722696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无出血及萎缩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轻微萎缩，出血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有萎缩，容易出血、肿胀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042071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义齿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无龋齿，义齿合适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无龋齿，义齿不合适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有许多空洞，有裂缝，义齿不合适，齿间流脓液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7477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牙垢</a:t>
                      </a:r>
                      <a:r>
                        <a:rPr kumimoji="1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/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无牙垢或有少许牙石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有少量至中量牙垢或中量牙石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大量牙垢或牙石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24539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湿润，少量舌苔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干燥，有中量舌苔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干燥，有大量舌苔或覆盖黄色舌苔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895509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湿润，无或有少量碎屑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干燥，有少量或中量碎屑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干燥，有大量碎屑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678678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唾液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中量，透明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少量或过多量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半透明或粘稠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9732365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无味或有味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有难闻气味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有刺鼻气味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5968060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唇有损伤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口腔内有损伤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78507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自理能力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全部自理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需部分帮助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需全部帮助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1078204"/>
                  </a:ext>
                </a:extLst>
              </a:tr>
              <a:tr h="378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健康知识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大部分知识来自于实践，刷牙有效，使用牙线清洁牙齿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有些错误观念，刷牙有效，未使用牙线清洁牙齿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有许多错误观念，很少清洁口腔，刷牙无效，未使用牙线清洁牙齿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1892571"/>
                  </a:ext>
                </a:extLst>
              </a:tr>
            </a:tbl>
          </a:graphicData>
        </a:graphic>
      </p:graphicFrame>
      <p:sp>
        <p:nvSpPr>
          <p:cNvPr id="10" name="标题 1">
            <a:extLst>
              <a:ext uri="{FF2B5EF4-FFF2-40B4-BE49-F238E27FC236}">
                <a16:creationId xmlns:a16="http://schemas.microsoft.com/office/drawing/2014/main" id="{1FDF4141-1ABD-4AB2-BCF6-D88B8F3BADCB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204FD32-E5FC-4DFC-9A98-24B3F767C3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82" y="0"/>
            <a:ext cx="2853104" cy="19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燕尾形 15">
            <a:extLst>
              <a:ext uri="{FF2B5EF4-FFF2-40B4-BE49-F238E27FC236}">
                <a16:creationId xmlns:a16="http://schemas.microsoft.com/office/drawing/2014/main" id="{DA678403-3693-45D9-B001-55FB5D79637C}"/>
              </a:ext>
            </a:extLst>
          </p:cNvPr>
          <p:cNvSpPr/>
          <p:nvPr/>
        </p:nvSpPr>
        <p:spPr>
          <a:xfrm rot="5400000">
            <a:off x="1552792" y="2598579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90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31E23DF-AD99-4D39-BEBA-FA6DE7CA134C}"/>
              </a:ext>
            </a:extLst>
          </p:cNvPr>
          <p:cNvCxnSpPr/>
          <p:nvPr/>
        </p:nvCxnSpPr>
        <p:spPr>
          <a:xfrm>
            <a:off x="1732179" y="4202720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A55510A6-EE24-4775-A3C2-1F21F797B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592" y="2654968"/>
            <a:ext cx="1723531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口腔卫生指导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464BBA6-351A-4B13-B873-51A4E9031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670" y="3046070"/>
            <a:ext cx="3346451" cy="11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/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告知口腔卫生的重要性</a:t>
            </a:r>
          </a:p>
          <a:p>
            <a:pPr marL="7429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清洁用具选择的指导 </a:t>
            </a:r>
          </a:p>
          <a:p>
            <a:pPr marL="742950" lvl="1" indent="-28575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洁牙的方法</a:t>
            </a:r>
          </a:p>
        </p:txBody>
      </p:sp>
      <p:sp>
        <p:nvSpPr>
          <p:cNvPr id="20" name="燕尾形 19">
            <a:extLst>
              <a:ext uri="{FF2B5EF4-FFF2-40B4-BE49-F238E27FC236}">
                <a16:creationId xmlns:a16="http://schemas.microsoft.com/office/drawing/2014/main" id="{345F52E5-26C7-43E6-AD59-80778A4E149C}"/>
              </a:ext>
            </a:extLst>
          </p:cNvPr>
          <p:cNvSpPr/>
          <p:nvPr/>
        </p:nvSpPr>
        <p:spPr>
          <a:xfrm rot="5400000">
            <a:off x="1552792" y="4457514"/>
            <a:ext cx="360363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F8C3D1F-89DE-4972-A45B-9FF0A620A32B}"/>
              </a:ext>
            </a:extLst>
          </p:cNvPr>
          <p:cNvCxnSpPr/>
          <p:nvPr/>
        </p:nvCxnSpPr>
        <p:spPr>
          <a:xfrm>
            <a:off x="1732180" y="5033776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7C3758FF-AA02-40AA-94C4-30E378F05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592" y="4585924"/>
            <a:ext cx="2236492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义齿的清洁和护理</a:t>
            </a: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B4696E35-EE13-4B7B-9D4E-E059DEE5AD0E}"/>
              </a:ext>
            </a:extLst>
          </p:cNvPr>
          <p:cNvSpPr/>
          <p:nvPr/>
        </p:nvSpPr>
        <p:spPr>
          <a:xfrm rot="5400000">
            <a:off x="1552793" y="5265369"/>
            <a:ext cx="360362" cy="57626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F5EE212-DFE5-4FED-BD11-9C138640D21C}"/>
              </a:ext>
            </a:extLst>
          </p:cNvPr>
          <p:cNvCxnSpPr/>
          <p:nvPr/>
        </p:nvCxnSpPr>
        <p:spPr>
          <a:xfrm>
            <a:off x="1732181" y="5841631"/>
            <a:ext cx="3635375" cy="0"/>
          </a:xfrm>
          <a:prstGeom prst="line">
            <a:avLst/>
          </a:prstGeom>
          <a:ln>
            <a:solidFill>
              <a:schemeClr val="bg1"/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CC7B37E-3615-490B-8C85-871CB9972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020" y="5387555"/>
            <a:ext cx="3005933" cy="4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一些常见口腔问题的护理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4354535-FF65-460B-A906-D296F9788C2C}"/>
              </a:ext>
            </a:extLst>
          </p:cNvPr>
          <p:cNvSpPr/>
          <p:nvPr/>
        </p:nvSpPr>
        <p:spPr>
          <a:xfrm>
            <a:off x="1444842" y="1748715"/>
            <a:ext cx="2501419" cy="5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489662-612D-45C3-B341-7FE175BB3121}"/>
              </a:ext>
            </a:extLst>
          </p:cNvPr>
          <p:cNvSpPr/>
          <p:nvPr/>
        </p:nvSpPr>
        <p:spPr>
          <a:xfrm>
            <a:off x="1506104" y="1741770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E16776"/>
                </a:solidFill>
                <a:cs typeface="+mn-ea"/>
                <a:sym typeface="+mn-lt"/>
              </a:rPr>
              <a:t>口腔健康的标准</a:t>
            </a:r>
            <a:endParaRPr lang="en-US" altLang="zh-CN" sz="2400" b="1" dirty="0">
              <a:solidFill>
                <a:srgbClr val="E16776"/>
              </a:solidFill>
              <a:cs typeface="+mn-ea"/>
              <a:sym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2BC74B2-D265-4475-A627-58AD6B3D79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09" y="-71886"/>
            <a:ext cx="1901439" cy="2689616"/>
          </a:xfrm>
          <a:prstGeom prst="rect">
            <a:avLst/>
          </a:prstGeom>
        </p:spPr>
      </p:pic>
      <p:sp>
        <p:nvSpPr>
          <p:cNvPr id="27" name="标题 1">
            <a:extLst>
              <a:ext uri="{FF2B5EF4-FFF2-40B4-BE49-F238E27FC236}">
                <a16:creationId xmlns:a16="http://schemas.microsoft.com/office/drawing/2014/main" id="{A878B9EB-1270-4A67-96AC-B45B279F973D}"/>
              </a:ext>
            </a:extLst>
          </p:cNvPr>
          <p:cNvSpPr txBox="1">
            <a:spLocks/>
          </p:cNvSpPr>
          <p:nvPr/>
        </p:nvSpPr>
        <p:spPr>
          <a:xfrm>
            <a:off x="987674" y="325732"/>
            <a:ext cx="4859453" cy="771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01.</a:t>
            </a:r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口腔健康标准及相关措失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3683F9-536D-48A1-A6D3-8C769C326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5084" y="907332"/>
            <a:ext cx="57912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1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1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6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15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1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6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15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1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6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5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 animBg="1"/>
      <p:bldP spid="22" grpId="0"/>
      <p:bldP spid="24" grpId="0" animBg="1"/>
      <p:bldP spid="26" grpId="0"/>
      <p:bldP spid="29" grpId="0" animBg="1"/>
      <p:bldP spid="30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A21165F-7087-415C-97BF-EBDFD6282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833" b="4720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B621278-F11E-432D-87E6-FEB0FDFD0102}"/>
              </a:ext>
            </a:extLst>
          </p:cNvPr>
          <p:cNvSpPr/>
          <p:nvPr/>
        </p:nvSpPr>
        <p:spPr>
          <a:xfrm>
            <a:off x="0" y="-285393"/>
            <a:ext cx="10292862" cy="7143393"/>
          </a:xfrm>
          <a:custGeom>
            <a:avLst/>
            <a:gdLst>
              <a:gd name="connsiteX0" fmla="*/ 0 w 6370320"/>
              <a:gd name="connsiteY0" fmla="*/ 0 h 6858000"/>
              <a:gd name="connsiteX1" fmla="*/ 6370320 w 6370320"/>
              <a:gd name="connsiteY1" fmla="*/ 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370320"/>
              <a:gd name="connsiteY0" fmla="*/ 0 h 6858000"/>
              <a:gd name="connsiteX1" fmla="*/ 4876800 w 6370320"/>
              <a:gd name="connsiteY1" fmla="*/ 1828800 h 6858000"/>
              <a:gd name="connsiteX2" fmla="*/ 6370320 w 6370320"/>
              <a:gd name="connsiteY2" fmla="*/ 6858000 h 6858000"/>
              <a:gd name="connsiteX3" fmla="*/ 0 w 6370320"/>
              <a:gd name="connsiteY3" fmla="*/ 6858000 h 6858000"/>
              <a:gd name="connsiteX4" fmla="*/ 0 w 6370320"/>
              <a:gd name="connsiteY4" fmla="*/ 0 h 6858000"/>
              <a:gd name="connsiteX0" fmla="*/ 0 w 6632010"/>
              <a:gd name="connsiteY0" fmla="*/ 241405 h 7099405"/>
              <a:gd name="connsiteX1" fmla="*/ 4876800 w 6632010"/>
              <a:gd name="connsiteY1" fmla="*/ 2070205 h 7099405"/>
              <a:gd name="connsiteX2" fmla="*/ 6370320 w 6632010"/>
              <a:gd name="connsiteY2" fmla="*/ 7099405 h 7099405"/>
              <a:gd name="connsiteX3" fmla="*/ 0 w 6632010"/>
              <a:gd name="connsiteY3" fmla="*/ 7099405 h 7099405"/>
              <a:gd name="connsiteX4" fmla="*/ 0 w 6632010"/>
              <a:gd name="connsiteY4" fmla="*/ 241405 h 7099405"/>
              <a:gd name="connsiteX0" fmla="*/ 0 w 6856488"/>
              <a:gd name="connsiteY0" fmla="*/ 117591 h 6975591"/>
              <a:gd name="connsiteX1" fmla="*/ 4876800 w 6856488"/>
              <a:gd name="connsiteY1" fmla="*/ 1946391 h 6975591"/>
              <a:gd name="connsiteX2" fmla="*/ 6370320 w 6856488"/>
              <a:gd name="connsiteY2" fmla="*/ 6975591 h 6975591"/>
              <a:gd name="connsiteX3" fmla="*/ 0 w 6856488"/>
              <a:gd name="connsiteY3" fmla="*/ 6975591 h 6975591"/>
              <a:gd name="connsiteX4" fmla="*/ 0 w 6856488"/>
              <a:gd name="connsiteY4" fmla="*/ 117591 h 6975591"/>
              <a:gd name="connsiteX0" fmla="*/ 0 w 9263178"/>
              <a:gd name="connsiteY0" fmla="*/ 242391 h 7161351"/>
              <a:gd name="connsiteX1" fmla="*/ 4876800 w 9263178"/>
              <a:gd name="connsiteY1" fmla="*/ 2071191 h 7161351"/>
              <a:gd name="connsiteX2" fmla="*/ 9144000 w 9263178"/>
              <a:gd name="connsiteY2" fmla="*/ 7161351 h 7161351"/>
              <a:gd name="connsiteX3" fmla="*/ 0 w 9263178"/>
              <a:gd name="connsiteY3" fmla="*/ 7100391 h 7161351"/>
              <a:gd name="connsiteX4" fmla="*/ 0 w 9263178"/>
              <a:gd name="connsiteY4" fmla="*/ 242391 h 7161351"/>
              <a:gd name="connsiteX0" fmla="*/ 0 w 9259946"/>
              <a:gd name="connsiteY0" fmla="*/ 87859 h 7006819"/>
              <a:gd name="connsiteX1" fmla="*/ 4876800 w 9259946"/>
              <a:gd name="connsiteY1" fmla="*/ 1916659 h 7006819"/>
              <a:gd name="connsiteX2" fmla="*/ 9144000 w 9259946"/>
              <a:gd name="connsiteY2" fmla="*/ 7006819 h 7006819"/>
              <a:gd name="connsiteX3" fmla="*/ 0 w 9259946"/>
              <a:gd name="connsiteY3" fmla="*/ 6945859 h 7006819"/>
              <a:gd name="connsiteX4" fmla="*/ 0 w 9259946"/>
              <a:gd name="connsiteY4" fmla="*/ 87859 h 7006819"/>
              <a:gd name="connsiteX0" fmla="*/ 0 w 10191238"/>
              <a:gd name="connsiteY0" fmla="*/ 87859 h 7006819"/>
              <a:gd name="connsiteX1" fmla="*/ 4876800 w 10191238"/>
              <a:gd name="connsiteY1" fmla="*/ 1916659 h 7006819"/>
              <a:gd name="connsiteX2" fmla="*/ 9144000 w 10191238"/>
              <a:gd name="connsiteY2" fmla="*/ 7006819 h 7006819"/>
              <a:gd name="connsiteX3" fmla="*/ 0 w 10191238"/>
              <a:gd name="connsiteY3" fmla="*/ 6945859 h 7006819"/>
              <a:gd name="connsiteX4" fmla="*/ 0 w 10191238"/>
              <a:gd name="connsiteY4" fmla="*/ 87859 h 7006819"/>
              <a:gd name="connsiteX0" fmla="*/ 0 w 10613443"/>
              <a:gd name="connsiteY0" fmla="*/ 621331 h 7540291"/>
              <a:gd name="connsiteX1" fmla="*/ 4876800 w 10613443"/>
              <a:gd name="connsiteY1" fmla="*/ 2450131 h 7540291"/>
              <a:gd name="connsiteX2" fmla="*/ 9144000 w 10613443"/>
              <a:gd name="connsiteY2" fmla="*/ 7540291 h 7540291"/>
              <a:gd name="connsiteX3" fmla="*/ 0 w 10613443"/>
              <a:gd name="connsiteY3" fmla="*/ 7479331 h 7540291"/>
              <a:gd name="connsiteX4" fmla="*/ 0 w 10613443"/>
              <a:gd name="connsiteY4" fmla="*/ 621331 h 7540291"/>
              <a:gd name="connsiteX0" fmla="*/ 0 w 10726871"/>
              <a:gd name="connsiteY0" fmla="*/ 217989 h 7136949"/>
              <a:gd name="connsiteX1" fmla="*/ 5394960 w 10726871"/>
              <a:gd name="connsiteY1" fmla="*/ 4149909 h 7136949"/>
              <a:gd name="connsiteX2" fmla="*/ 9144000 w 10726871"/>
              <a:gd name="connsiteY2" fmla="*/ 7136949 h 7136949"/>
              <a:gd name="connsiteX3" fmla="*/ 0 w 10726871"/>
              <a:gd name="connsiteY3" fmla="*/ 7075989 h 7136949"/>
              <a:gd name="connsiteX4" fmla="*/ 0 w 10726871"/>
              <a:gd name="connsiteY4" fmla="*/ 217989 h 7136949"/>
              <a:gd name="connsiteX0" fmla="*/ 0 w 10068014"/>
              <a:gd name="connsiteY0" fmla="*/ 280334 h 7266502"/>
              <a:gd name="connsiteX1" fmla="*/ 5394960 w 10068014"/>
              <a:gd name="connsiteY1" fmla="*/ 4212254 h 7266502"/>
              <a:gd name="connsiteX2" fmla="*/ 9144000 w 10068014"/>
              <a:gd name="connsiteY2" fmla="*/ 7199294 h 7266502"/>
              <a:gd name="connsiteX3" fmla="*/ 0 w 10068014"/>
              <a:gd name="connsiteY3" fmla="*/ 7138334 h 7266502"/>
              <a:gd name="connsiteX4" fmla="*/ 0 w 10068014"/>
              <a:gd name="connsiteY4" fmla="*/ 280334 h 726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014" h="7266502">
                <a:moveTo>
                  <a:pt x="0" y="280334"/>
                </a:moveTo>
                <a:cubicBezTo>
                  <a:pt x="812800" y="-557866"/>
                  <a:pt x="5852160" y="407334"/>
                  <a:pt x="5394960" y="4212254"/>
                </a:cubicBezTo>
                <a:cubicBezTo>
                  <a:pt x="4937760" y="8017174"/>
                  <a:pt x="12669520" y="7184054"/>
                  <a:pt x="9144000" y="7199294"/>
                </a:cubicBezTo>
                <a:lnTo>
                  <a:pt x="0" y="7138334"/>
                </a:lnTo>
                <a:lnTo>
                  <a:pt x="0" y="280334"/>
                </a:lnTo>
                <a:close/>
              </a:path>
            </a:pathLst>
          </a:custGeom>
          <a:solidFill>
            <a:srgbClr val="E16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9391014-939A-40C9-8170-16878B76AF01}"/>
              </a:ext>
            </a:extLst>
          </p:cNvPr>
          <p:cNvSpPr txBox="1"/>
          <p:nvPr/>
        </p:nvSpPr>
        <p:spPr>
          <a:xfrm>
            <a:off x="835389" y="3201503"/>
            <a:ext cx="3736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4400" dirty="0">
                <a:solidFill>
                  <a:srgbClr val="FFFFFF"/>
                </a:solidFill>
                <a:cs typeface="+mn-ea"/>
                <a:sym typeface="+mn-lt"/>
              </a:rPr>
              <a:t>口腔护理方法</a:t>
            </a:r>
            <a:endParaRPr kumimoji="0" lang="zh-CN" altLang="en-US" sz="44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3647159-B56D-428C-AD09-97C452EC836D}"/>
              </a:ext>
            </a:extLst>
          </p:cNvPr>
          <p:cNvSpPr txBox="1"/>
          <p:nvPr/>
        </p:nvSpPr>
        <p:spPr>
          <a:xfrm>
            <a:off x="1033509" y="2562316"/>
            <a:ext cx="84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PART</a:t>
            </a:r>
            <a:r>
              <a:rPr kumimoji="0" lang="en-US" altLang="zh-CN" sz="3200" i="0" u="none" strike="noStrike" kern="1200" cap="none" spc="6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02</a:t>
            </a:r>
            <a:endParaRPr kumimoji="0" lang="zh-CN" altLang="en-US" sz="320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id="{E053018D-35DB-4932-AA4F-F1844BD6950F}"/>
              </a:ext>
            </a:extLst>
          </p:cNvPr>
          <p:cNvSpPr txBox="1"/>
          <p:nvPr/>
        </p:nvSpPr>
        <p:spPr>
          <a:xfrm>
            <a:off x="923319" y="3970944"/>
            <a:ext cx="3862041" cy="1511504"/>
          </a:xfrm>
          <a:prstGeom prst="rect">
            <a:avLst/>
          </a:prstGeom>
          <a:noFill/>
        </p:spPr>
        <p:txBody>
          <a:bodyPr wrap="square" numCol="1" spcCol="4572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Lesser first day kind god us earth. The divide firmament signs doesn't seasons heaven spirit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open waters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kind called doesn't shall winged. From firmament and,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322CBAB-2D14-4DA3-AB86-AD34B5081B70}"/>
              </a:ext>
            </a:extLst>
          </p:cNvPr>
          <p:cNvCxnSpPr/>
          <p:nvPr/>
        </p:nvCxnSpPr>
        <p:spPr>
          <a:xfrm>
            <a:off x="198120" y="2854704"/>
            <a:ext cx="63726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97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3zscoyo">
      <a:majorFont>
        <a:latin typeface="印品黑体" panose="020F0302020204030204"/>
        <a:ea typeface="印品黑体"/>
        <a:cs typeface=""/>
      </a:majorFont>
      <a:minorFont>
        <a:latin typeface="印品黑体" panose="020F0502020204030204"/>
        <a:ea typeface="印品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2368</Words>
  <Application>Microsoft Office PowerPoint</Application>
  <PresentationFormat>宽屏</PresentationFormat>
  <Paragraphs>294</Paragraphs>
  <Slides>26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2" baseType="lpstr">
      <vt:lpstr>等线</vt:lpstr>
      <vt:lpstr>印品黑体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用户</cp:lastModifiedBy>
  <cp:revision>62</cp:revision>
  <dcterms:created xsi:type="dcterms:W3CDTF">2019-10-14T07:17:23Z</dcterms:created>
  <dcterms:modified xsi:type="dcterms:W3CDTF">2021-02-01T04:50:52Z</dcterms:modified>
</cp:coreProperties>
</file>