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1581" r:id="rId2"/>
    <p:sldId id="1583" r:id="rId3"/>
    <p:sldId id="297" r:id="rId4"/>
    <p:sldId id="1584" r:id="rId5"/>
    <p:sldId id="298" r:id="rId6"/>
    <p:sldId id="299" r:id="rId7"/>
    <p:sldId id="284" r:id="rId8"/>
    <p:sldId id="1585" r:id="rId9"/>
    <p:sldId id="289" r:id="rId10"/>
    <p:sldId id="269" r:id="rId11"/>
    <p:sldId id="1586" r:id="rId12"/>
    <p:sldId id="279" r:id="rId13"/>
    <p:sldId id="291" r:id="rId14"/>
    <p:sldId id="1587" r:id="rId15"/>
    <p:sldId id="327" r:id="rId16"/>
    <p:sldId id="328" r:id="rId17"/>
    <p:sldId id="1588" r:id="rId18"/>
    <p:sldId id="315" r:id="rId19"/>
    <p:sldId id="316" r:id="rId20"/>
    <p:sldId id="318" r:id="rId21"/>
    <p:sldId id="320" r:id="rId22"/>
    <p:sldId id="321" r:id="rId23"/>
    <p:sldId id="323" r:id="rId24"/>
    <p:sldId id="1582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6FE"/>
    <a:srgbClr val="75B4D4"/>
    <a:srgbClr val="0533B9"/>
    <a:srgbClr val="C6F3FE"/>
    <a:srgbClr val="FAFEFE"/>
    <a:srgbClr val="0039A0"/>
    <a:srgbClr val="F8B551"/>
    <a:srgbClr val="9CC3CC"/>
    <a:srgbClr val="8CBCC1"/>
    <a:srgbClr val="D6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6530" autoAdjust="0"/>
  </p:normalViewPr>
  <p:slideViewPr>
    <p:cSldViewPr>
      <p:cViewPr varScale="1">
        <p:scale>
          <a:sx n="82" d="100"/>
          <a:sy n="82" d="100"/>
        </p:scale>
        <p:origin x="120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EDF21A-D0F1-4900-9987-0BDB969499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024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5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3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2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CE815A-7F78-4FD0-B3E5-5A3AC8C3FF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655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7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9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24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4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566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1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9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6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936CB77-24D4-4666-84D2-1E01B19B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D35E42F-D10E-4FDF-9B5F-EF5150303034}"/>
              </a:ext>
            </a:extLst>
          </p:cNvPr>
          <p:cNvSpPr/>
          <p:nvPr userDrawn="1"/>
        </p:nvSpPr>
        <p:spPr>
          <a:xfrm>
            <a:off x="436098" y="422030"/>
            <a:ext cx="11352628" cy="6020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91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10141E-130F-4464-BF67-C635E14FA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8" y="1223349"/>
            <a:ext cx="3096344" cy="596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455848B-79A3-4077-8DEE-965E0FE9D737}"/>
              </a:ext>
            </a:extLst>
          </p:cNvPr>
          <p:cNvSpPr txBox="1"/>
          <p:nvPr/>
        </p:nvSpPr>
        <p:spPr>
          <a:xfrm>
            <a:off x="2190634" y="3583189"/>
            <a:ext cx="747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关爱牙齿健康，从你我做起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cs typeface="+mn-ea"/>
                <a:sym typeface="+mn-lt"/>
              </a:rPr>
              <a:t>口腔健康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DB9972A-4E2D-4D4A-A821-F6A9EE89BB62}"/>
              </a:ext>
            </a:extLst>
          </p:cNvPr>
          <p:cNvSpPr/>
          <p:nvPr/>
        </p:nvSpPr>
        <p:spPr>
          <a:xfrm>
            <a:off x="3590234" y="4697685"/>
            <a:ext cx="2016224" cy="4433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b="1" dirty="0">
                <a:solidFill>
                  <a:srgbClr val="0045B0"/>
                </a:solidFill>
                <a:cs typeface="+mn-ea"/>
                <a:sym typeface="+mn-lt"/>
              </a:rPr>
              <a:t>1111</a:t>
            </a:r>
            <a:endParaRPr lang="zh-CN" altLang="en-US" b="1" dirty="0">
              <a:solidFill>
                <a:srgbClr val="0045B0"/>
              </a:solidFill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AFFBF6F-F558-4830-BC13-27DEDC261B4D}"/>
              </a:ext>
            </a:extLst>
          </p:cNvPr>
          <p:cNvSpPr/>
          <p:nvPr/>
        </p:nvSpPr>
        <p:spPr>
          <a:xfrm>
            <a:off x="6521858" y="4697685"/>
            <a:ext cx="2016224" cy="4433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b="1" dirty="0">
                <a:solidFill>
                  <a:srgbClr val="0045B0"/>
                </a:solidFill>
                <a:cs typeface="+mn-ea"/>
                <a:sym typeface="+mn-lt"/>
              </a:rPr>
              <a:t>2030.9.20</a:t>
            </a:r>
            <a:endParaRPr lang="zh-CN" altLang="en-US" b="1" dirty="0">
              <a:solidFill>
                <a:srgbClr val="0045B0"/>
              </a:solidFill>
              <a:cs typeface="+mn-ea"/>
              <a:sym typeface="+mn-lt"/>
            </a:endParaRPr>
          </a:p>
        </p:txBody>
      </p:sp>
      <p:pic>
        <p:nvPicPr>
          <p:cNvPr id="2" name="欢乐节奏感欢快舒畅视频背景音乐">
            <a:hlinkClick r:id="" action="ppaction://media"/>
            <a:extLst>
              <a:ext uri="{FF2B5EF4-FFF2-40B4-BE49-F238E27FC236}">
                <a16:creationId xmlns:a16="http://schemas.microsoft.com/office/drawing/2014/main" id="{A78E9F08-5EFC-4054-AE11-F8D02E2EB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77637" y="-1012889"/>
            <a:ext cx="609600" cy="6096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33CD043-40C8-495E-ADC3-DAA3E0894D40}"/>
              </a:ext>
            </a:extLst>
          </p:cNvPr>
          <p:cNvGrpSpPr/>
          <p:nvPr/>
        </p:nvGrpSpPr>
        <p:grpSpPr>
          <a:xfrm>
            <a:off x="1854643" y="1683539"/>
            <a:ext cx="9417062" cy="1905098"/>
            <a:chOff x="1665958" y="1581939"/>
            <a:chExt cx="9417062" cy="1905098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20E924-8D09-475D-AB83-2DE71A95D96E}"/>
                </a:ext>
              </a:extLst>
            </p:cNvPr>
            <p:cNvSpPr txBox="1"/>
            <p:nvPr/>
          </p:nvSpPr>
          <p:spPr>
            <a:xfrm>
              <a:off x="1665958" y="1624989"/>
              <a:ext cx="93713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>
                  <a:solidFill>
                    <a:srgbClr val="D4F6FE">
                      <a:alpha val="38000"/>
                    </a:srgbClr>
                  </a:solidFill>
                  <a:latin typeface="汉仪综艺体简" panose="02010609000101010101" pitchFamily="49" charset="-122"/>
                  <a:ea typeface="汉仪综艺体简" panose="02010609000101010101" pitchFamily="49" charset="-122"/>
                </a:rPr>
                <a:t>关注口腔健康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1518C3-6AF9-42F4-91D3-CD019DDE7FB9}"/>
                </a:ext>
              </a:extLst>
            </p:cNvPr>
            <p:cNvSpPr txBox="1"/>
            <p:nvPr/>
          </p:nvSpPr>
          <p:spPr>
            <a:xfrm>
              <a:off x="1711624" y="1581939"/>
              <a:ext cx="93713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>
                  <a:ln>
                    <a:solidFill>
                      <a:srgbClr val="0533B9"/>
                    </a:solidFill>
                  </a:ln>
                  <a:gradFill>
                    <a:gsLst>
                      <a:gs pos="0">
                        <a:srgbClr val="FAFEFE"/>
                      </a:gs>
                      <a:gs pos="49000">
                        <a:srgbClr val="D4F6FE"/>
                      </a:gs>
                      <a:gs pos="100000">
                        <a:srgbClr val="C6F3FE">
                          <a:lumMod val="96000"/>
                        </a:srgbClr>
                      </a:gs>
                    </a:gsLst>
                    <a:lin ang="5400000" scaled="1"/>
                  </a:gradFill>
                  <a:latin typeface="汉仪综艺体简" panose="02010609000101010101" pitchFamily="49" charset="-122"/>
                  <a:ea typeface="汉仪综艺体简" panose="02010609000101010101" pitchFamily="49" charset="-122"/>
                </a:rPr>
                <a:t>关注口腔健康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1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394" y="698013"/>
            <a:ext cx="7772400" cy="588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常用药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671817" y="1660276"/>
            <a:ext cx="4377136" cy="165618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西瓜霜：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用于咽喉部炎症，清凉、润喉。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锡类散、冰硼散：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用于口腔溃疡，清热、解毒、消炎、止痛。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A76DBC-CD9F-4C0E-8F46-1442615E4214}"/>
              </a:ext>
            </a:extLst>
          </p:cNvPr>
          <p:cNvSpPr/>
          <p:nvPr/>
        </p:nvSpPr>
        <p:spPr>
          <a:xfrm>
            <a:off x="807942" y="3927336"/>
            <a:ext cx="4752528" cy="188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口腔涂膜：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用于治疗口腔杂症、口腔溃疡等。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液状石蜡：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用于口唇干裂，可起到滋润和保湿的作用。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34394F-863A-4D23-BD4D-E8F95FEB1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159056"/>
            <a:ext cx="4077336" cy="40773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FDD650-07A2-40CA-A127-9711F272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1" y="449700"/>
            <a:ext cx="4077336" cy="4077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CD8858-839F-45E5-A264-FE048F4C65CD}"/>
              </a:ext>
            </a:extLst>
          </p:cNvPr>
          <p:cNvSpPr txBox="1"/>
          <p:nvPr/>
        </p:nvSpPr>
        <p:spPr>
          <a:xfrm>
            <a:off x="4866855" y="1629890"/>
            <a:ext cx="2360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part</a:t>
            </a:r>
            <a:r>
              <a:rPr lang="en-US" altLang="zh-CN" sz="8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14061-56B3-4006-9097-F962468F3EE8}"/>
              </a:ext>
            </a:extLst>
          </p:cNvPr>
          <p:cNvSpPr txBox="1"/>
          <p:nvPr/>
        </p:nvSpPr>
        <p:spPr>
          <a:xfrm>
            <a:off x="2391624" y="3205514"/>
            <a:ext cx="780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口腔护理操作步骤</a:t>
            </a:r>
          </a:p>
        </p:txBody>
      </p:sp>
    </p:spTree>
    <p:extLst>
      <p:ext uri="{BB962C8B-B14F-4D97-AF65-F5344CB8AC3E}">
        <p14:creationId xmlns:p14="http://schemas.microsoft.com/office/powerpoint/2010/main" val="25089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1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2" y="627674"/>
            <a:ext cx="7772400" cy="588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实施步骤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625327"/>
            <a:ext cx="6709143" cy="552140"/>
          </a:xfrm>
        </p:spPr>
        <p:txBody>
          <a:bodyPr>
            <a:normAutofit fontScale="85000" lnSpcReduction="10000"/>
          </a:bodyPr>
          <a:lstStyle/>
          <a:p>
            <a:pPr marL="285750" lvl="1" indent="-285750" eaLnBrk="1" hangingPunct="1">
              <a:lnSpc>
                <a:spcPct val="150000"/>
              </a:lnSpc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cs typeface="+mn-ea"/>
                <a:sym typeface="+mn-lt"/>
              </a:rPr>
              <a:t>备齐用物，携至床旁，核对床号，姓名，向患者或家属解释，取得合作。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9416" y="2492067"/>
            <a:ext cx="6709143" cy="94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清点棉球的数量，协助平卧或侧卧，病人头偏向护士侧，铺治疗巾于病人颌下及枕上，弯盘置病人口角旁。注意防止污染病人衣服和枕头。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9416" y="3696353"/>
            <a:ext cx="6709143" cy="552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协助清醒病人用温水漱口，湿润口唇。</a:t>
            </a:r>
            <a:endParaRPr kumimoji="0" lang="en-US" altLang="zh-CN" sz="1800" dirty="0">
              <a:cs typeface="+mn-ea"/>
              <a:sym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39416" y="4509120"/>
            <a:ext cx="6709143" cy="149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用棉球擦净口唇，嘱病人咬合上下齿，用压舌板轻轻撑开一侧颊部，用血管钳夹棉球由内向外擦洗左侧牙齿的外面。沿纵向擦洗牙齿。按顺序由臼齿洗向门齿。同法擦洗另一侧。</a:t>
            </a:r>
            <a:endParaRPr kumimoji="0" lang="en-US" altLang="zh-CN" sz="1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A838BF-16F7-4819-A304-66203C2F4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537842"/>
            <a:ext cx="4869160" cy="486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8351"/>
            <a:ext cx="7772400" cy="588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实施步骤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988577" y="1724456"/>
            <a:ext cx="5433835" cy="1364505"/>
          </a:xfrm>
        </p:spPr>
        <p:txBody>
          <a:bodyPr>
            <a:normAutofit fontScale="85000" lnSpcReduction="10000"/>
          </a:bodyPr>
          <a:lstStyle/>
          <a:p>
            <a:pPr marL="285750" lvl="1" indent="-285750" eaLnBrk="1" hangingPunct="1">
              <a:lnSpc>
                <a:spcPct val="150000"/>
              </a:lnSpc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cs typeface="+mn-ea"/>
                <a:sym typeface="+mn-lt"/>
              </a:rPr>
              <a:t>嘱张开上下齿，擦洗牙齿左上内侧面，左上咬合面，左下内侧面，左下咬合面，弧形擦洗左颊部。同法擦洗右侧。最后</a:t>
            </a:r>
            <a:r>
              <a:rPr lang="en-US" altLang="zh-CN" sz="1800" dirty="0">
                <a:cs typeface="+mn-ea"/>
                <a:sym typeface="+mn-lt"/>
              </a:rPr>
              <a:t>Z</a:t>
            </a:r>
            <a:r>
              <a:rPr lang="zh-CN" altLang="en-US" sz="1800" dirty="0">
                <a:cs typeface="+mn-ea"/>
                <a:sym typeface="+mn-lt"/>
              </a:rPr>
              <a:t>型擦洗硬腭部、舌面。 （每个棉球只用一次，棉球以不滴水为宜）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45235" y="3087430"/>
            <a:ext cx="5461689" cy="88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擦洗完毕，帮助病人用吸水管漱口。（昏迷病人严禁漱口）撤去弯盘，擦净口周，撤去治疗巾。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22183" y="4098277"/>
            <a:ext cx="5592433" cy="883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有溃疡的局部上药（涂１％龙胆紫），口唇干裂者涂石蜡油或唇膏（用手电筒检查）。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endParaRPr kumimoji="0" lang="en-US" altLang="zh-CN" sz="1800" dirty="0">
              <a:cs typeface="+mn-ea"/>
              <a:sym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022184" y="4914603"/>
            <a:ext cx="5461689" cy="485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清点棉球数量，整理用物。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40440" y="5534639"/>
            <a:ext cx="546168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r>
              <a:rPr kumimoji="0" lang="zh-CN" altLang="en-US" sz="1800" dirty="0">
                <a:cs typeface="+mn-ea"/>
                <a:sym typeface="+mn-lt"/>
              </a:rPr>
              <a:t>处理用物，洗手、记录。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39A0"/>
              </a:buClr>
              <a:buFont typeface="Wingdings" panose="05000000000000000000" pitchFamily="2" charset="2"/>
              <a:buChar char="Ø"/>
            </a:pPr>
            <a:endParaRPr kumimoji="0" lang="en-US" altLang="zh-CN" sz="18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66BE3A-2AAE-439D-A092-042E2E65C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03" y="3717032"/>
            <a:ext cx="2971131" cy="297113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D063B3D-EABE-4B6E-A7C1-1B60964D4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1" y="1055980"/>
            <a:ext cx="3146631" cy="3146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CD8858-839F-45E5-A264-FE048F4C65CD}"/>
              </a:ext>
            </a:extLst>
          </p:cNvPr>
          <p:cNvSpPr txBox="1"/>
          <p:nvPr/>
        </p:nvSpPr>
        <p:spPr>
          <a:xfrm>
            <a:off x="4866855" y="1629890"/>
            <a:ext cx="2360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part</a:t>
            </a:r>
            <a:r>
              <a:rPr lang="en-US" altLang="zh-CN" sz="8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14061-56B3-4006-9097-F962468F3EE8}"/>
              </a:ext>
            </a:extLst>
          </p:cNvPr>
          <p:cNvSpPr txBox="1"/>
          <p:nvPr/>
        </p:nvSpPr>
        <p:spPr>
          <a:xfrm>
            <a:off x="2391624" y="3205514"/>
            <a:ext cx="780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口腔护理注意事项</a:t>
            </a:r>
          </a:p>
        </p:txBody>
      </p:sp>
    </p:spTree>
    <p:extLst>
      <p:ext uri="{BB962C8B-B14F-4D97-AF65-F5344CB8AC3E}">
        <p14:creationId xmlns:p14="http://schemas.microsoft.com/office/powerpoint/2010/main" val="33697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1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70357" y="2752791"/>
            <a:ext cx="4520204" cy="24482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昏迷病人禁忌漱口，需用开口器应从臼齿处放入，对牙关紧闭者不可用暴力助其开口。擦洗时棉球不宜过湿，以防溶液误吸入呼吸道。棉球要用止血钳夹紧，每次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个，防止遗留在口腔，必要时要清点棉球数量。 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3868" y="501065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口腔护理操作的注意事项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01EA5F-D1CF-441F-8E4B-7E8B7B0B8524}"/>
              </a:ext>
            </a:extLst>
          </p:cNvPr>
          <p:cNvSpPr/>
          <p:nvPr/>
        </p:nvSpPr>
        <p:spPr>
          <a:xfrm>
            <a:off x="1150571" y="1766282"/>
            <a:ext cx="10281875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擦洗时动作要轻，以免损伤口腔黏膜，特别是对凝血功能较差的病人。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8ABB80-524B-4174-BE4A-BD710195F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444833"/>
            <a:ext cx="3912102" cy="3912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390710" y="3236072"/>
            <a:ext cx="4536504" cy="27728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对活动义齿应先取下，用牙刷刷洗义齿的各面，用冷水冲洗干净，待病人漱口后再戴上。暂时不用的义齿，可浸于冷水杯中备用，每日更换一次清水。不可将义齿泡在热水或乙醇内，以免义齿变色、变形和老化。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2" y="599539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口腔护理操作的注意事项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610114-2D98-44EA-A1DB-12B81FABD351}"/>
              </a:ext>
            </a:extLst>
          </p:cNvPr>
          <p:cNvSpPr/>
          <p:nvPr/>
        </p:nvSpPr>
        <p:spPr>
          <a:xfrm>
            <a:off x="1087336" y="1499605"/>
            <a:ext cx="5840060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传染病人用物须按消毒隔离原则处理 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8748A2-C88A-4594-B134-F2F63BB857AA}"/>
              </a:ext>
            </a:extLst>
          </p:cNvPr>
          <p:cNvSpPr/>
          <p:nvPr/>
        </p:nvSpPr>
        <p:spPr>
          <a:xfrm>
            <a:off x="1096932" y="239828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长期应用抗生素者，应观察口腔黏膜有无真菌感染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F672A1-372C-484A-9A4E-82D87BD47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629120"/>
            <a:ext cx="5002112" cy="3572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CD8858-839F-45E5-A264-FE048F4C65CD}"/>
              </a:ext>
            </a:extLst>
          </p:cNvPr>
          <p:cNvSpPr txBox="1"/>
          <p:nvPr/>
        </p:nvSpPr>
        <p:spPr>
          <a:xfrm>
            <a:off x="4866855" y="1629890"/>
            <a:ext cx="2360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part</a:t>
            </a:r>
            <a:r>
              <a:rPr lang="en-US" altLang="zh-CN" sz="8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14061-56B3-4006-9097-F962468F3EE8}"/>
              </a:ext>
            </a:extLst>
          </p:cNvPr>
          <p:cNvSpPr txBox="1"/>
          <p:nvPr/>
        </p:nvSpPr>
        <p:spPr>
          <a:xfrm>
            <a:off x="2180608" y="3219582"/>
            <a:ext cx="7801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口腔护理操作</a:t>
            </a:r>
            <a:endParaRPr lang="en-US" altLang="zh-CN" sz="72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并发症并处理</a:t>
            </a:r>
          </a:p>
        </p:txBody>
      </p:sp>
    </p:spTree>
    <p:extLst>
      <p:ext uri="{BB962C8B-B14F-4D97-AF65-F5344CB8AC3E}">
        <p14:creationId xmlns:p14="http://schemas.microsoft.com/office/powerpoint/2010/main" val="369350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1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2" y="529200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6C279F-9E8C-431D-AE7B-43654E5B2A72}"/>
              </a:ext>
            </a:extLst>
          </p:cNvPr>
          <p:cNvGrpSpPr/>
          <p:nvPr/>
        </p:nvGrpSpPr>
        <p:grpSpPr>
          <a:xfrm>
            <a:off x="8081161" y="1609060"/>
            <a:ext cx="1415918" cy="1415918"/>
            <a:chOff x="8081161" y="1609060"/>
            <a:chExt cx="1415918" cy="141591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0AE1A49-D43F-4A4E-A2B9-D20FA6292C39}"/>
                </a:ext>
              </a:extLst>
            </p:cNvPr>
            <p:cNvSpPr/>
            <p:nvPr/>
          </p:nvSpPr>
          <p:spPr>
            <a:xfrm>
              <a:off x="8081161" y="1609060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63481" y="1939415"/>
              <a:ext cx="1163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窒息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BA19C2-9988-4A2B-8474-A1BD015238E8}"/>
              </a:ext>
            </a:extLst>
          </p:cNvPr>
          <p:cNvGrpSpPr/>
          <p:nvPr/>
        </p:nvGrpSpPr>
        <p:grpSpPr>
          <a:xfrm>
            <a:off x="2552162" y="1614164"/>
            <a:ext cx="1415918" cy="1415918"/>
            <a:chOff x="2552162" y="1614164"/>
            <a:chExt cx="1415918" cy="1415918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2DE7CB1-D5E3-4F5C-A8DE-6EB6498F7681}"/>
                </a:ext>
              </a:extLst>
            </p:cNvPr>
            <p:cNvSpPr/>
            <p:nvPr/>
          </p:nvSpPr>
          <p:spPr>
            <a:xfrm>
              <a:off x="2552162" y="1614164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08299" y="1706256"/>
              <a:ext cx="1103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恶心、呕吐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5B4BEB5-B960-4722-8016-F93DBED0454A}"/>
              </a:ext>
            </a:extLst>
          </p:cNvPr>
          <p:cNvGrpSpPr/>
          <p:nvPr/>
        </p:nvGrpSpPr>
        <p:grpSpPr>
          <a:xfrm>
            <a:off x="8052466" y="4577137"/>
            <a:ext cx="1514951" cy="1415918"/>
            <a:chOff x="8052466" y="4577137"/>
            <a:chExt cx="1514951" cy="1415918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29D792A-9B58-4780-A691-951226F7E655}"/>
                </a:ext>
              </a:extLst>
            </p:cNvPr>
            <p:cNvSpPr/>
            <p:nvPr/>
          </p:nvSpPr>
          <p:spPr>
            <a:xfrm>
              <a:off x="8096607" y="4577137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52466" y="4830978"/>
              <a:ext cx="15149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口腔粘膜损伤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B79A8B9-7659-43A4-9112-12A7FDB1417B}"/>
              </a:ext>
            </a:extLst>
          </p:cNvPr>
          <p:cNvGrpSpPr/>
          <p:nvPr/>
        </p:nvGrpSpPr>
        <p:grpSpPr>
          <a:xfrm>
            <a:off x="2539473" y="4582241"/>
            <a:ext cx="1444053" cy="1415918"/>
            <a:chOff x="2539473" y="4582241"/>
            <a:chExt cx="1444053" cy="141591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4752D60-3886-402F-90E4-36FE62E1E72E}"/>
                </a:ext>
              </a:extLst>
            </p:cNvPr>
            <p:cNvSpPr/>
            <p:nvPr/>
          </p:nvSpPr>
          <p:spPr>
            <a:xfrm>
              <a:off x="2567608" y="4582241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39473" y="4914534"/>
              <a:ext cx="1415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口腔及牙龈出血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E2C224F-B67E-426D-B72F-3ED4C17E782E}"/>
              </a:ext>
            </a:extLst>
          </p:cNvPr>
          <p:cNvGrpSpPr/>
          <p:nvPr/>
        </p:nvGrpSpPr>
        <p:grpSpPr>
          <a:xfrm>
            <a:off x="9075417" y="3086403"/>
            <a:ext cx="1442338" cy="1415918"/>
            <a:chOff x="9075417" y="3086403"/>
            <a:chExt cx="1442338" cy="1415918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A7AA96A-DCA3-4542-A8BB-F93B219B657E}"/>
                </a:ext>
              </a:extLst>
            </p:cNvPr>
            <p:cNvSpPr/>
            <p:nvPr/>
          </p:nvSpPr>
          <p:spPr>
            <a:xfrm>
              <a:off x="9101837" y="3086403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075417" y="3332908"/>
              <a:ext cx="14365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吸入性肺炎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AE616A-B9EF-4DE2-BE8D-9D68F69BDBBE}"/>
              </a:ext>
            </a:extLst>
          </p:cNvPr>
          <p:cNvGrpSpPr/>
          <p:nvPr/>
        </p:nvGrpSpPr>
        <p:grpSpPr>
          <a:xfrm>
            <a:off x="1501445" y="3199563"/>
            <a:ext cx="1415918" cy="1415918"/>
            <a:chOff x="1501445" y="3199563"/>
            <a:chExt cx="1415918" cy="141591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F8CA8E8-EBF7-4C3F-BEB9-4DCF0930BC04}"/>
                </a:ext>
              </a:extLst>
            </p:cNvPr>
            <p:cNvSpPr/>
            <p:nvPr/>
          </p:nvSpPr>
          <p:spPr>
            <a:xfrm>
              <a:off x="1501445" y="3199563"/>
              <a:ext cx="1415918" cy="1415918"/>
            </a:xfrm>
            <a:prstGeom prst="ellipse">
              <a:avLst/>
            </a:prstGeom>
            <a:solidFill>
              <a:srgbClr val="003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79986" y="3368913"/>
              <a:ext cx="1103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口腔感染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0781A779-861B-44D6-9F64-BE94D5A2E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80" y="1706256"/>
            <a:ext cx="3984110" cy="39841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B0C478-3581-419B-AFCA-7A640E98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8" y="407052"/>
            <a:ext cx="1523809" cy="1422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2338" y="1992379"/>
            <a:ext cx="5932798" cy="1213689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粗心大意，棉球遗留在口腔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有假牙的病人，操作前未取出，操作时脱落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病人不合作，擦洗时棉球松脱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3" y="515133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63900" y="3944575"/>
            <a:ext cx="9894854" cy="2131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操作前清点棉球数量，每次擦洗只能夹一个棉球，以免遗漏在口腔，操作结束后，再次核对数量，认真检查口腔内有无遗留物。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对于清醒患者，操作前询问有无义齿；昏迷患者，操作前仔细检查牙齿有无松、脱，义齿是否活动等。如有活动义齿，操作前取下存放于冷水杯中。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对于兴奋、躁动的患者尽量在其较安静的情况下进行护理；昏迷、吞咽功能障碍患者，应采取侧卧位，棉球不宜过湿以防误吸。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如患者出现窒息，应及时处理。迅速有效清除吸入的异物，及时解除呼吸道梗阻。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6DE3C6F-3AE9-44E4-98DD-ACCC81CE779F}"/>
              </a:ext>
            </a:extLst>
          </p:cNvPr>
          <p:cNvSpPr/>
          <p:nvPr/>
        </p:nvSpPr>
        <p:spPr>
          <a:xfrm>
            <a:off x="1259037" y="1374026"/>
            <a:ext cx="2040943" cy="461665"/>
          </a:xfrm>
          <a:prstGeom prst="rect">
            <a:avLst/>
          </a:prstGeom>
          <a:solidFill>
            <a:srgbClr val="0039A0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窒息发生原因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F8D7430-3761-418B-A8AE-1EB41F9CC30C}"/>
              </a:ext>
            </a:extLst>
          </p:cNvPr>
          <p:cNvSpPr/>
          <p:nvPr/>
        </p:nvSpPr>
        <p:spPr>
          <a:xfrm>
            <a:off x="1282338" y="3420971"/>
            <a:ext cx="2350323" cy="461665"/>
          </a:xfrm>
          <a:prstGeom prst="rect">
            <a:avLst/>
          </a:prstGeom>
          <a:solidFill>
            <a:srgbClr val="0039A0"/>
          </a:solidFill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窒息预防与处理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BF78AE-8ECB-4681-B75F-38B3AC2A9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86" y="260648"/>
            <a:ext cx="5022309" cy="5022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84" y="3047177"/>
            <a:ext cx="1863271" cy="26556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12"/>
          <a:stretch/>
        </p:blipFill>
        <p:spPr>
          <a:xfrm>
            <a:off x="7000963" y="1501188"/>
            <a:ext cx="3929634" cy="31101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7C2AB1-913C-4CF0-B936-A9356DFAD24A}"/>
              </a:ext>
            </a:extLst>
          </p:cNvPr>
          <p:cNvSpPr txBox="1"/>
          <p:nvPr/>
        </p:nvSpPr>
        <p:spPr>
          <a:xfrm>
            <a:off x="4083681" y="586830"/>
            <a:ext cx="4041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</a:t>
            </a:r>
            <a:endParaRPr lang="zh-CN" altLang="en-US" sz="6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AE9E46E-7484-477B-8016-D6867DEA0990}"/>
              </a:ext>
            </a:extLst>
          </p:cNvPr>
          <p:cNvSpPr/>
          <p:nvPr/>
        </p:nvSpPr>
        <p:spPr>
          <a:xfrm>
            <a:off x="3051601" y="2227140"/>
            <a:ext cx="2735044" cy="576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口腔护理适用症</a:t>
            </a:r>
            <a:endParaRPr kumimoji="0"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28B476-4918-4BFB-B078-17C05A35AFC0}"/>
              </a:ext>
            </a:extLst>
          </p:cNvPr>
          <p:cNvSpPr/>
          <p:nvPr/>
        </p:nvSpPr>
        <p:spPr>
          <a:xfrm>
            <a:off x="3051602" y="2944384"/>
            <a:ext cx="3044423" cy="576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口腔护理常用药物</a:t>
            </a:r>
            <a:endParaRPr kumimoji="0"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F302D8-86C4-46B1-A384-BBDFEC0283D0}"/>
              </a:ext>
            </a:extLst>
          </p:cNvPr>
          <p:cNvSpPr/>
          <p:nvPr/>
        </p:nvSpPr>
        <p:spPr>
          <a:xfrm>
            <a:off x="3051602" y="3632501"/>
            <a:ext cx="3044423" cy="576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口腔护理操作步骤</a:t>
            </a:r>
            <a:endParaRPr kumimoji="0"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EC675C-28A0-49D8-A360-48263880F003}"/>
              </a:ext>
            </a:extLst>
          </p:cNvPr>
          <p:cNvSpPr/>
          <p:nvPr/>
        </p:nvSpPr>
        <p:spPr>
          <a:xfrm>
            <a:off x="3051602" y="4380833"/>
            <a:ext cx="3044423" cy="576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en-US" altLang="zh-CN" b="1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口腔护理注意事项</a:t>
            </a:r>
            <a:endParaRPr kumimoji="0"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990E64-BC3E-4E0F-A0A2-0E2DF79A984B}"/>
              </a:ext>
            </a:extLst>
          </p:cNvPr>
          <p:cNvSpPr/>
          <p:nvPr/>
        </p:nvSpPr>
        <p:spPr>
          <a:xfrm>
            <a:off x="3051602" y="5072932"/>
            <a:ext cx="4591321" cy="576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en-US" altLang="zh-CN" b="1" dirty="0">
                <a:solidFill>
                  <a:schemeClr val="bg1"/>
                </a:solidFill>
                <a:cs typeface="+mn-ea"/>
                <a:sym typeface="+mn-lt"/>
              </a:rPr>
              <a:t>05.</a:t>
            </a:r>
            <a:r>
              <a:rPr kumimoji="0"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口腔护理法操作并发症及处理</a:t>
            </a:r>
          </a:p>
        </p:txBody>
      </p:sp>
    </p:spTree>
    <p:extLst>
      <p:ext uri="{BB962C8B-B14F-4D97-AF65-F5344CB8AC3E}">
        <p14:creationId xmlns:p14="http://schemas.microsoft.com/office/powerpoint/2010/main" val="303862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drap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5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9800" y="501065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791" y="1859568"/>
            <a:ext cx="1795722" cy="517485"/>
          </a:xfrm>
          <a:solidFill>
            <a:srgbClr val="0039A0"/>
          </a:solidFill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吸入性肺炎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87336" y="2448111"/>
            <a:ext cx="10602290" cy="1326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kumimoji="0" lang="zh-CN" altLang="en-US" sz="2400" b="1" dirty="0">
                <a:solidFill>
                  <a:srgbClr val="0039A0"/>
                </a:solidFill>
                <a:cs typeface="+mn-ea"/>
                <a:sym typeface="+mn-lt"/>
              </a:rPr>
              <a:t>发生原因</a:t>
            </a:r>
            <a:endParaRPr kumimoji="0" lang="en-US" altLang="zh-CN" sz="2400" b="1" dirty="0">
              <a:solidFill>
                <a:srgbClr val="0039A0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多发生于意识障碍的病人，口腔护理的清洗液和口腔内分泌物容易误入气管，成为肺炎的主要原因。</a:t>
            </a:r>
            <a:endParaRPr kumimoji="0" lang="en-US" altLang="zh-CN" sz="1800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CN" sz="1800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zh-CN" altLang="en-US" sz="18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1404" y="3780692"/>
            <a:ext cx="9012415" cy="226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预防与处理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为昏迷患者进行口腔护理时，患者取仰卧位，将头偏向一侧，防止漱口液吸入呼吸道。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进行口腔护理的棉球要拧干，不应过湿；昏迷患者不可漱口，以免引起误吸。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已出现肺炎的患者，应根据医嘱给予抗生素积极抗感染治疗，并结合相应的临床表现采取对症处理。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9BAD65-8D1E-4FAF-80B1-0C132C780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55" y="1010842"/>
            <a:ext cx="3101409" cy="221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67597" y="543268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2096" y="2484425"/>
            <a:ext cx="5761856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39A0"/>
                </a:solidFill>
                <a:cs typeface="+mn-ea"/>
                <a:sym typeface="+mn-lt"/>
              </a:rPr>
              <a:t>发生原因</a:t>
            </a:r>
            <a:endParaRPr lang="en-US" altLang="zh-CN" sz="2400" b="1" dirty="0">
              <a:solidFill>
                <a:srgbClr val="0039A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擦洗过程中，护理人员操作动作粗暴，止血钳碰伤口腔黏膜及牙龈，尤其是患肿瘤进行放疗的病人，更易引起口腔黏膜损伤。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喂昏迷病人牙关紧闭者进行口腔护理时，使用开口器协助张口方法欠正确或力量不当，造成口腔黏膜损伤。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漱口液温度过高，造成口腔黏膜烫伤。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189893" y="1848805"/>
            <a:ext cx="2089448" cy="553031"/>
          </a:xfrm>
          <a:prstGeom prst="rect">
            <a:avLst/>
          </a:prstGeom>
          <a:solidFill>
            <a:srgbClr val="0039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kumimoji="0"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口腔粘膜损伤</a:t>
            </a:r>
            <a:endParaRPr kumimoji="0"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223449-0DBE-4413-89B1-986DA020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853256"/>
            <a:ext cx="5151488" cy="5151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9800" y="557335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5440" y="1654278"/>
            <a:ext cx="2089448" cy="553031"/>
          </a:xfrm>
          <a:prstGeom prst="rect">
            <a:avLst/>
          </a:prstGeom>
          <a:solidFill>
            <a:srgbClr val="0039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kumimoji="0"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口腔粘膜损伤</a:t>
            </a:r>
            <a:endParaRPr kumimoji="0"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283" y="2317430"/>
            <a:ext cx="10361309" cy="36037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3200" b="1" dirty="0">
                <a:solidFill>
                  <a:srgbClr val="0039A0"/>
                </a:solidFill>
                <a:cs typeface="+mn-ea"/>
                <a:sym typeface="+mn-lt"/>
              </a:rPr>
              <a:t>预防与处理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为患者进行口腔护理时，动作要轻柔，尤其是放、化疗患者，不要使血管钳或棉签的尖部直接与患者的口腔黏膜接触。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正确使用开口器，应从臼齿处放入，并套以橡皮套，牙关紧闭者不可使用暴力使其张口。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选择温度适宜的漱口液，使用过程中，加强对口腔黏膜的观察。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发生口腔黏膜损伤者，应用朵贝尔溶液。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cs typeface="+mn-ea"/>
                <a:sym typeface="+mn-lt"/>
              </a:rPr>
              <a:t>如有口腔溃疡疼痛时，溃疡面用西瓜霜喷敷或锡类散吹敷，必要时用</a:t>
            </a:r>
            <a:r>
              <a:rPr lang="en-US" altLang="zh-CN" sz="1800" dirty="0">
                <a:cs typeface="+mn-ea"/>
                <a:sym typeface="+mn-lt"/>
              </a:rPr>
              <a:t>2</a:t>
            </a:r>
            <a:r>
              <a:rPr lang="zh-CN" altLang="en-US" sz="1800" dirty="0">
                <a:cs typeface="+mn-ea"/>
                <a:sym typeface="+mn-lt"/>
              </a:rPr>
              <a:t>％利多卡因喷雾止痛或将洗必泰漱口液用注射器直接喷于溃疡面，每日</a:t>
            </a:r>
            <a:r>
              <a:rPr lang="en-US" altLang="zh-CN" sz="1800" dirty="0">
                <a:cs typeface="+mn-ea"/>
                <a:sym typeface="+mn-lt"/>
              </a:rPr>
              <a:t>3</a:t>
            </a:r>
            <a:r>
              <a:rPr lang="zh-CN" altLang="en-US" sz="1800" dirty="0">
                <a:cs typeface="+mn-ea"/>
                <a:sym typeface="+mn-lt"/>
              </a:rPr>
              <a:t>～</a:t>
            </a:r>
            <a:r>
              <a:rPr lang="en-US" altLang="zh-CN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次，以抗感染。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25A42B-16B3-4E6B-B127-700FAB3CE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89" y="384455"/>
            <a:ext cx="4027837" cy="2953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2" y="515133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8721" y="2126960"/>
            <a:ext cx="4057958" cy="3864523"/>
          </a:xfrm>
          <a:ln>
            <a:solidFill>
              <a:srgbClr val="0039A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b="1" dirty="0">
                <a:solidFill>
                  <a:srgbClr val="0039A0"/>
                </a:solidFill>
                <a:cs typeface="+mn-ea"/>
                <a:sym typeface="+mn-lt"/>
              </a:rPr>
              <a:t>发生原因</a:t>
            </a:r>
            <a:endParaRPr lang="en-US" altLang="zh-CN" sz="3000" b="1" dirty="0">
              <a:solidFill>
                <a:srgbClr val="0039A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患有牙龈炎、牙周病的病人，龈沟内皮组织充血，炎性反应使肉芽组织形成，口轻护理对患处的刺激极易引起血管破裂出血。</a:t>
            </a:r>
            <a:endParaRPr lang="en-US" altLang="zh-CN" sz="18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操作时动作粗暴，也易造成口腔及牙龈出血，尤其是凝血机制障碍的病人。</a:t>
            </a:r>
            <a:endParaRPr lang="en-US" altLang="zh-CN" sz="18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为昏迷病人进行口腔护理时，开口器应用不当，造成口腔及牙龈损伤、出血。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735960" y="2107692"/>
            <a:ext cx="5257800" cy="3841588"/>
          </a:xfrm>
          <a:prstGeom prst="rect">
            <a:avLst/>
          </a:prstGeom>
          <a:ln>
            <a:solidFill>
              <a:srgbClr val="0039A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kumimoji="0" lang="zh-CN" altLang="en-US" b="1" dirty="0">
                <a:solidFill>
                  <a:srgbClr val="0039A0"/>
                </a:solidFill>
                <a:cs typeface="+mn-ea"/>
                <a:sym typeface="+mn-lt"/>
              </a:rPr>
              <a:t>预防及处理</a:t>
            </a:r>
            <a:endParaRPr kumimoji="0" lang="en-US" altLang="zh-CN" b="1" dirty="0">
              <a:solidFill>
                <a:srgbClr val="0039A0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进行口腔护理时，动作要轻柔、细致，特别对凝血机制差、有出血倾向的病人，擦洗过程中，要防止碰伤粘膜及牙龈。</a:t>
            </a:r>
            <a:endParaRPr kumimoji="0" lang="en-US" altLang="zh-CN" sz="18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正确使用开口器，应从病人臼齿处放入，牙关紧闭者不可使用暴力强行使其张口，以免造成损伤，引起出血。</a:t>
            </a:r>
            <a:endParaRPr kumimoji="0" lang="en-US" altLang="zh-CN" sz="18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kumimoji="0" lang="zh-CN" altLang="en-US" sz="1800" dirty="0">
                <a:cs typeface="+mn-ea"/>
                <a:sym typeface="+mn-lt"/>
              </a:rPr>
              <a:t>若出现口腔及牙龈出血，可采用局部止血如明胶海绵等，必要时进行全身止血治疗。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969382" y="1329378"/>
            <a:ext cx="2394820" cy="553031"/>
          </a:xfrm>
          <a:prstGeom prst="rect">
            <a:avLst/>
          </a:prstGeom>
          <a:solidFill>
            <a:srgbClr val="0039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kumimoji="0"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口腔及牙龈出血</a:t>
            </a:r>
            <a:endParaRPr kumimoji="0"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10141E-130F-4464-BF67-C635E14FA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978343"/>
            <a:ext cx="3096344" cy="596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455848B-79A3-4077-8DEE-965E0FE9D737}"/>
              </a:ext>
            </a:extLst>
          </p:cNvPr>
          <p:cNvSpPr txBox="1"/>
          <p:nvPr/>
        </p:nvSpPr>
        <p:spPr>
          <a:xfrm>
            <a:off x="2190634" y="3713817"/>
            <a:ext cx="747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关爱牙齿健康，从你我做起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cs typeface="+mn-ea"/>
                <a:sym typeface="+mn-lt"/>
              </a:rPr>
              <a:t>口腔健康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DB9972A-4E2D-4D4A-A821-F6A9EE89BB62}"/>
              </a:ext>
            </a:extLst>
          </p:cNvPr>
          <p:cNvSpPr/>
          <p:nvPr/>
        </p:nvSpPr>
        <p:spPr>
          <a:xfrm>
            <a:off x="3575720" y="4929913"/>
            <a:ext cx="2016224" cy="4433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b="1" dirty="0">
                <a:solidFill>
                  <a:srgbClr val="0045B0"/>
                </a:solidFill>
                <a:cs typeface="+mn-ea"/>
                <a:sym typeface="+mn-lt"/>
              </a:rPr>
              <a:t>1111</a:t>
            </a:r>
            <a:endParaRPr lang="zh-CN" altLang="en-US" b="1" dirty="0">
              <a:solidFill>
                <a:srgbClr val="0045B0"/>
              </a:solidFill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AFFBF6F-F558-4830-BC13-27DEDC261B4D}"/>
              </a:ext>
            </a:extLst>
          </p:cNvPr>
          <p:cNvSpPr/>
          <p:nvPr/>
        </p:nvSpPr>
        <p:spPr>
          <a:xfrm>
            <a:off x="6507344" y="4929913"/>
            <a:ext cx="2016224" cy="4433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b="1" dirty="0">
                <a:solidFill>
                  <a:srgbClr val="0045B0"/>
                </a:solidFill>
                <a:cs typeface="+mn-ea"/>
                <a:sym typeface="+mn-lt"/>
              </a:rPr>
              <a:t>2030.9.20</a:t>
            </a:r>
            <a:endParaRPr lang="zh-CN" altLang="en-US" b="1" dirty="0">
              <a:solidFill>
                <a:srgbClr val="0045B0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A7854B9-3AA7-4435-9355-6E54A03EC320}"/>
              </a:ext>
            </a:extLst>
          </p:cNvPr>
          <p:cNvGrpSpPr/>
          <p:nvPr/>
        </p:nvGrpSpPr>
        <p:grpSpPr>
          <a:xfrm>
            <a:off x="1854643" y="1683539"/>
            <a:ext cx="9417062" cy="1905098"/>
            <a:chOff x="1665958" y="1581939"/>
            <a:chExt cx="9417062" cy="1905098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14545C1-2193-477C-AE2D-9518BF6BB1F6}"/>
                </a:ext>
              </a:extLst>
            </p:cNvPr>
            <p:cNvSpPr txBox="1"/>
            <p:nvPr/>
          </p:nvSpPr>
          <p:spPr>
            <a:xfrm>
              <a:off x="1665958" y="1624989"/>
              <a:ext cx="93713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>
                  <a:solidFill>
                    <a:srgbClr val="D4F6FE">
                      <a:alpha val="38000"/>
                    </a:srgbClr>
                  </a:solidFill>
                  <a:latin typeface="汉仪综艺体简" panose="02010609000101010101" pitchFamily="49" charset="-122"/>
                  <a:ea typeface="汉仪综艺体简" panose="02010609000101010101" pitchFamily="49" charset="-122"/>
                </a:rPr>
                <a:t>关注口腔健康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36D22D0-28FE-4DB3-ADC0-174B2C64FAD3}"/>
                </a:ext>
              </a:extLst>
            </p:cNvPr>
            <p:cNvSpPr txBox="1"/>
            <p:nvPr/>
          </p:nvSpPr>
          <p:spPr>
            <a:xfrm>
              <a:off x="1711624" y="1581939"/>
              <a:ext cx="93713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>
                  <a:ln>
                    <a:solidFill>
                      <a:srgbClr val="0533B9"/>
                    </a:solidFill>
                  </a:ln>
                  <a:gradFill>
                    <a:gsLst>
                      <a:gs pos="0">
                        <a:srgbClr val="FAFEFE"/>
                      </a:gs>
                      <a:gs pos="49000">
                        <a:srgbClr val="D4F6FE"/>
                      </a:gs>
                      <a:gs pos="100000">
                        <a:srgbClr val="C6F3FE">
                          <a:lumMod val="96000"/>
                        </a:srgbClr>
                      </a:gs>
                    </a:gsLst>
                    <a:lin ang="5400000" scaled="1"/>
                  </a:gradFill>
                  <a:latin typeface="汉仪综艺体简" panose="02010609000101010101" pitchFamily="49" charset="-122"/>
                  <a:ea typeface="汉仪综艺体简" panose="02010609000101010101" pitchFamily="49" charset="-122"/>
                </a:rPr>
                <a:t>关注口腔健康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56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5408FB5-7958-4730-9255-A35CFCA1C103}"/>
              </a:ext>
            </a:extLst>
          </p:cNvPr>
          <p:cNvSpPr/>
          <p:nvPr/>
        </p:nvSpPr>
        <p:spPr>
          <a:xfrm>
            <a:off x="7640227" y="2292610"/>
            <a:ext cx="3053207" cy="3096045"/>
          </a:xfrm>
          <a:prstGeom prst="ellipse">
            <a:avLst/>
          </a:prstGeom>
          <a:solidFill>
            <a:srgbClr val="003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54561" y="2637211"/>
            <a:ext cx="900100" cy="144358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高热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798413" y="3031107"/>
            <a:ext cx="2777843" cy="144358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生活不能</a:t>
            </a:r>
            <a:endParaRPr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自理的患者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63065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危重病人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05599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禁食  </a:t>
            </a:r>
            <a:endParaRPr kumimoji="0" lang="en-US" altLang="zh-CN" sz="4000" b="1" dirty="0">
              <a:solidFill>
                <a:srgbClr val="0039A0"/>
              </a:solidFill>
              <a:cs typeface="+mn-ea"/>
              <a:sym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10151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鼻饲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85670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口腔疾患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636608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术后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13180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气管插管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30080" y="2637211"/>
            <a:ext cx="900100" cy="36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CN" altLang="en-US" sz="4000" b="1" dirty="0">
                <a:solidFill>
                  <a:srgbClr val="0039A0"/>
                </a:solidFill>
                <a:cs typeface="+mn-ea"/>
                <a:sym typeface="+mn-lt"/>
              </a:rPr>
              <a:t>昏迷</a:t>
            </a:r>
          </a:p>
        </p:txBody>
      </p:sp>
      <p:sp>
        <p:nvSpPr>
          <p:cNvPr id="23" name="矩形 22"/>
          <p:cNvSpPr/>
          <p:nvPr/>
        </p:nvSpPr>
        <p:spPr>
          <a:xfrm>
            <a:off x="4396118" y="546046"/>
            <a:ext cx="3401893" cy="1397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2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适 应 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82" grpId="0" build="p"/>
      <p:bldP spid="46083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CD8858-839F-45E5-A264-FE048F4C65CD}"/>
              </a:ext>
            </a:extLst>
          </p:cNvPr>
          <p:cNvSpPr txBox="1"/>
          <p:nvPr/>
        </p:nvSpPr>
        <p:spPr>
          <a:xfrm>
            <a:off x="4866855" y="1629890"/>
            <a:ext cx="2360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part</a:t>
            </a:r>
            <a:r>
              <a:rPr lang="en-US" altLang="zh-CN" sz="8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14061-56B3-4006-9097-F962468F3EE8}"/>
              </a:ext>
            </a:extLst>
          </p:cNvPr>
          <p:cNvSpPr txBox="1"/>
          <p:nvPr/>
        </p:nvSpPr>
        <p:spPr>
          <a:xfrm>
            <a:off x="2813656" y="3219581"/>
            <a:ext cx="667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口腔护理适用症</a:t>
            </a:r>
          </a:p>
        </p:txBody>
      </p:sp>
    </p:spTree>
    <p:extLst>
      <p:ext uri="{BB962C8B-B14F-4D97-AF65-F5344CB8AC3E}">
        <p14:creationId xmlns:p14="http://schemas.microsoft.com/office/powerpoint/2010/main" val="426917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1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1055440" y="1492746"/>
            <a:ext cx="2952328" cy="2173858"/>
          </a:xfrm>
          <a:ln>
            <a:solidFill>
              <a:srgbClr val="0039A0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保持口腔清洁、湿润，预防口腔感染等并发症。</a:t>
            </a:r>
          </a:p>
        </p:txBody>
      </p:sp>
      <p:sp>
        <p:nvSpPr>
          <p:cNvPr id="204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34031" y="321321"/>
            <a:ext cx="4495800" cy="990600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口腔护理的目的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05767" y="3847430"/>
            <a:ext cx="2952328" cy="2173858"/>
          </a:xfrm>
          <a:prstGeom prst="rect">
            <a:avLst/>
          </a:prstGeom>
          <a:ln>
            <a:solidFill>
              <a:srgbClr val="0039A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zh-CN" altLang="en-US" dirty="0">
                <a:cs typeface="+mn-ea"/>
                <a:sym typeface="+mn-lt"/>
              </a:rPr>
              <a:t>预防或减轻口腔异味，清除牙垢，增进食欲，确保患者舒适。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969877" y="1535403"/>
            <a:ext cx="2952328" cy="2356284"/>
          </a:xfrm>
          <a:prstGeom prst="rect">
            <a:avLst/>
          </a:prstGeom>
          <a:ln>
            <a:solidFill>
              <a:srgbClr val="0039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zh-CN" altLang="en-US" sz="2400" dirty="0">
                <a:cs typeface="+mn-ea"/>
                <a:sym typeface="+mn-lt"/>
              </a:rPr>
              <a:t>评估口腔内的变化（如粘膜、舌苔及牙龈等），提供患者病情动态变化的信息。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44054C-D5A9-4E3C-AA4C-A1C295845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40" y="1207254"/>
            <a:ext cx="2619964" cy="26199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18CB89-4BCC-4B4D-9591-DE0728D6F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9" y="3556090"/>
            <a:ext cx="2952328" cy="29523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E21619-ECD6-45B3-A8F0-A9B1CA376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76" y="3800469"/>
            <a:ext cx="2742831" cy="2742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418354" y="1977211"/>
            <a:ext cx="2275706" cy="461665"/>
          </a:xfrm>
          <a:prstGeom prst="rect">
            <a:avLst/>
          </a:prstGeom>
          <a:solidFill>
            <a:srgbClr val="0039A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评估与解释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V="1">
            <a:off x="4100733" y="275023"/>
            <a:ext cx="3962400" cy="1066800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操作步骤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12963" y="2401194"/>
            <a:ext cx="6108986" cy="14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评估患者神志是否清醒，了解病情，口腔有无感染，充血，溃疡等情况。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向病人及家属解释操作方法，目的，取得合作。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23929" y="4576450"/>
            <a:ext cx="6273510" cy="12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患者口唇湿润、口腔清洁、口气清新、舒适、无异味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患者口腔内原有病灶好转或痊愈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患者及家属会正确濑口、刷牙，学会一定的口腔保健知识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87454" y="4073298"/>
            <a:ext cx="2275706" cy="461665"/>
          </a:xfrm>
          <a:prstGeom prst="rect">
            <a:avLst/>
          </a:prstGeom>
          <a:solidFill>
            <a:srgbClr val="0039A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D22C02-623F-4E0C-B0B2-C22864651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74" y="1036261"/>
            <a:ext cx="5589240" cy="558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046" y="664562"/>
            <a:ext cx="2949724" cy="504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口腔护理法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934549" y="1923510"/>
            <a:ext cx="1826096" cy="504000"/>
          </a:xfrm>
          <a:solidFill>
            <a:srgbClr val="0039A0"/>
          </a:solidFill>
        </p:spPr>
        <p:txBody>
          <a:bodyPr>
            <a:norm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操作者准备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34549" y="3397183"/>
            <a:ext cx="1826096" cy="504000"/>
          </a:xfrm>
          <a:prstGeom prst="rect">
            <a:avLst/>
          </a:prstGeom>
          <a:solidFill>
            <a:srgbClr val="0039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用物准备</a:t>
            </a:r>
            <a:endParaRPr kumimoji="0"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934549" y="2450380"/>
            <a:ext cx="5606516" cy="61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衣帽整洁，修剪指甲，洗手，戴口罩。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34549" y="3901183"/>
            <a:ext cx="5130003" cy="2152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治疗车上层：治疗盘内放治疗碗</a:t>
            </a:r>
            <a:r>
              <a:rPr kumimoji="0"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kumimoji="0"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个（内放生理盐水棉球，另一碗放漱口水及吸水管）</a:t>
            </a:r>
            <a:endParaRPr kumimoji="0" lang="en-US" altLang="zh-CN" sz="2000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口护包（内放弯血管钳、镊子、治疗巾、压舌板）棉签，石蜡油。</a:t>
            </a:r>
            <a:endParaRPr kumimoji="0"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F96871-D2AF-43DA-B8A3-37CA739FB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5" y="1168562"/>
            <a:ext cx="5085184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BCD9DD-E830-47B4-AFCD-044D93BC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5DC64D-492A-40D5-B97B-E880B994B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41" y="4861909"/>
            <a:ext cx="1288667" cy="1836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8FBC-91E9-46DB-A6B0-2C90CF634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8" y="3749407"/>
            <a:ext cx="5290321" cy="2361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4D3104-9F41-4C5D-80B4-CEB1B0A6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3" y="3290318"/>
            <a:ext cx="889959" cy="37428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D5BE6-5DFC-4DF3-8242-9A748896AE6A}"/>
              </a:ext>
            </a:extLst>
          </p:cNvPr>
          <p:cNvSpPr/>
          <p:nvPr/>
        </p:nvSpPr>
        <p:spPr>
          <a:xfrm>
            <a:off x="10526630" y="434839"/>
            <a:ext cx="1296144" cy="116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9/20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8E24B4-EA1B-4C1E-877C-A15ACEA0946D}"/>
              </a:ext>
            </a:extLst>
          </p:cNvPr>
          <p:cNvSpPr/>
          <p:nvPr/>
        </p:nvSpPr>
        <p:spPr>
          <a:xfrm>
            <a:off x="288835" y="434840"/>
            <a:ext cx="828765" cy="1986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8E21E8-5EC8-479B-8CC7-8374B02684AC}"/>
              </a:ext>
            </a:extLst>
          </p:cNvPr>
          <p:cNvSpPr txBox="1"/>
          <p:nvPr/>
        </p:nvSpPr>
        <p:spPr>
          <a:xfrm>
            <a:off x="229372" y="479750"/>
            <a:ext cx="923330" cy="1986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从你我做起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关爱牙齿健康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659E33-21F2-4C04-B41B-28871C0A03E6}"/>
              </a:ext>
            </a:extLst>
          </p:cNvPr>
          <p:cNvSpPr txBox="1"/>
          <p:nvPr/>
        </p:nvSpPr>
        <p:spPr>
          <a:xfrm>
            <a:off x="2380262" y="6295723"/>
            <a:ext cx="747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牙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齿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康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7CD8858-839F-45E5-A264-FE048F4C65CD}"/>
              </a:ext>
            </a:extLst>
          </p:cNvPr>
          <p:cNvSpPr txBox="1"/>
          <p:nvPr/>
        </p:nvSpPr>
        <p:spPr>
          <a:xfrm>
            <a:off x="4866855" y="1629890"/>
            <a:ext cx="2360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part</a:t>
            </a:r>
            <a:r>
              <a:rPr lang="en-US" altLang="zh-CN" sz="88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字体视界-NEW宋体" panose="02010601030101010101" pitchFamily="2" charset="-122"/>
              <a:ea typeface="字体视界-NEW宋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14061-56B3-4006-9097-F962468F3EE8}"/>
              </a:ext>
            </a:extLst>
          </p:cNvPr>
          <p:cNvSpPr txBox="1"/>
          <p:nvPr/>
        </p:nvSpPr>
        <p:spPr>
          <a:xfrm>
            <a:off x="2391624" y="3205514"/>
            <a:ext cx="737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字体视界-NEW宋体" panose="02010601030101010101" pitchFamily="2" charset="-122"/>
                <a:ea typeface="字体视界-NEW宋体" panose="02010601030101010101" pitchFamily="2" charset="-122"/>
              </a:rPr>
              <a:t>口腔护理常用药物</a:t>
            </a:r>
          </a:p>
        </p:txBody>
      </p:sp>
    </p:spTree>
    <p:extLst>
      <p:ext uri="{BB962C8B-B14F-4D97-AF65-F5344CB8AC3E}">
        <p14:creationId xmlns:p14="http://schemas.microsoft.com/office/powerpoint/2010/main" val="192671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1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0" name="Rectangle 73"/>
          <p:cNvSpPr>
            <a:spLocks noGrp="1" noChangeArrowheads="1"/>
          </p:cNvSpPr>
          <p:nvPr>
            <p:ph type="title"/>
          </p:nvPr>
        </p:nvSpPr>
        <p:spPr>
          <a:xfrm>
            <a:off x="2209800" y="678628"/>
            <a:ext cx="7772400" cy="8874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0039A0"/>
                </a:solidFill>
                <a:latin typeface="+mn-lt"/>
                <a:ea typeface="+mn-ea"/>
                <a:cs typeface="+mn-ea"/>
                <a:sym typeface="+mn-lt"/>
              </a:rPr>
              <a:t>口腔护理常用溶液 </a:t>
            </a:r>
          </a:p>
        </p:txBody>
      </p:sp>
      <p:graphicFrame>
        <p:nvGraphicFramePr>
          <p:cNvPr id="36938" name="Group 7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72806818"/>
              </p:ext>
            </p:extLst>
          </p:nvPr>
        </p:nvGraphicFramePr>
        <p:xfrm>
          <a:off x="1127448" y="1560018"/>
          <a:ext cx="10279143" cy="4520237"/>
        </p:xfrm>
        <a:graphic>
          <a:graphicData uri="http://schemas.openxmlformats.org/drawingml/2006/table">
            <a:tbl>
              <a:tblPr/>
              <a:tblGrid>
                <a:gridCol w="319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9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A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</a:t>
                      </a:r>
                      <a:r>
                        <a:rPr kumimoji="1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A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溶液名称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A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浓度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9A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作  用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生理盐水（中性）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清洁口腔，预防感染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复方硼沙溶液（朵贝尔）中性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轻度抑菌、除臭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过氧化氢溶液（偏酸性）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抗菌防臭，适用于口腔感染有溃烂坏死组织者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碳酸氢钠溶液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属碱性溶液，适用于真菌感染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呋喃西林溶液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02%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清洁口腔，广谱抗菌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醋酸溶液（碱性）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适用于绿脓杆菌感染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硼酸溶液（碱性）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2%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酸性防腐溶液，有抑制细菌作用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甲硝唑溶液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08%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适用于厌氧菌感染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中药漱口液（金银花、野菊花）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清热、解毒、消肿、止血、抗菌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lfuvxf">
      <a:majorFont>
        <a:latin typeface="字体视界-NEW宋体" panose="020F0302020204030204"/>
        <a:ea typeface="字体视界-NEW宋体"/>
        <a:cs typeface=""/>
      </a:majorFont>
      <a:minorFont>
        <a:latin typeface="字体视界-NEW宋体" panose="020F0502020204030204"/>
        <a:ea typeface="字体视界-NEW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1906</Words>
  <Application>Microsoft Office PowerPoint</Application>
  <PresentationFormat>宽屏</PresentationFormat>
  <Paragraphs>194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汉仪综艺体简</vt:lpstr>
      <vt:lpstr>字体视界-NEW宋体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口腔护理法</vt:lpstr>
      <vt:lpstr>PowerPoint 演示文稿</vt:lpstr>
      <vt:lpstr>口腔护理常用溶液 </vt:lpstr>
      <vt:lpstr>常用药 </vt:lpstr>
      <vt:lpstr>PowerPoint 演示文稿</vt:lpstr>
      <vt:lpstr>实施步骤 </vt:lpstr>
      <vt:lpstr>实施步骤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125</cp:revision>
  <dcterms:created xsi:type="dcterms:W3CDTF">2002-12-05T01:28:37Z</dcterms:created>
  <dcterms:modified xsi:type="dcterms:W3CDTF">2021-02-01T04:50:06Z</dcterms:modified>
</cp:coreProperties>
</file>