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9" r:id="rId3"/>
  </p:sldMasterIdLst>
  <p:notesMasterIdLst>
    <p:notesMasterId r:id="rId30"/>
  </p:notesMasterIdLst>
  <p:handoutMasterIdLst>
    <p:handoutMasterId r:id="rId31"/>
  </p:handoutMasterIdLst>
  <p:sldIdLst>
    <p:sldId id="256" r:id="rId4"/>
    <p:sldId id="288" r:id="rId5"/>
    <p:sldId id="289" r:id="rId6"/>
    <p:sldId id="259" r:id="rId7"/>
    <p:sldId id="258" r:id="rId8"/>
    <p:sldId id="290" r:id="rId9"/>
    <p:sldId id="325" r:id="rId10"/>
    <p:sldId id="294" r:id="rId11"/>
    <p:sldId id="292" r:id="rId12"/>
    <p:sldId id="326" r:id="rId13"/>
    <p:sldId id="327" r:id="rId14"/>
    <p:sldId id="328" r:id="rId15"/>
    <p:sldId id="324" r:id="rId16"/>
    <p:sldId id="293" r:id="rId17"/>
    <p:sldId id="329" r:id="rId18"/>
    <p:sldId id="330" r:id="rId19"/>
    <p:sldId id="299" r:id="rId20"/>
    <p:sldId id="331" r:id="rId21"/>
    <p:sldId id="332" r:id="rId22"/>
    <p:sldId id="295" r:id="rId23"/>
    <p:sldId id="333" r:id="rId24"/>
    <p:sldId id="335" r:id="rId25"/>
    <p:sldId id="334" r:id="rId26"/>
    <p:sldId id="336" r:id="rId27"/>
    <p:sldId id="337" r:id="rId28"/>
    <p:sldId id="341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BD6E5"/>
    <a:srgbClr val="21B3E7"/>
    <a:srgbClr val="E7ECF3"/>
    <a:srgbClr val="0077B5"/>
    <a:srgbClr val="1991C1"/>
    <a:srgbClr val="4DB7DF"/>
    <a:srgbClr val="CDEBF5"/>
    <a:srgbClr val="329DCD"/>
    <a:srgbClr val="57B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66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3477E52D-3CFC-447D-86A1-43D29DEAB1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64B2C80-561B-4457-A0C5-4999097928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63E92-7159-4197-AE7F-852554A52B0A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F917A8E-CC4A-4426-9FC7-84A097B088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B0F8AF9-991D-4AD9-9C17-946A9CD6B1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1CE8D-2986-4920-8F74-9D19BD2A87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69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F82EA-3B42-466C-8C67-EB760BA9C819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B51AB-D52A-4212-846D-CE78F66B94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382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916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60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037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428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3B14CA4-43B2-4D1E-B977-2087DA7A918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119BABAE-953A-4C86-9325-A9ECA825B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7814A930-4E9A-4114-8A56-080B829A8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ECBEAA7-BB96-4F53-AEC5-979BB27F07AD}" type="slidenum">
              <a:rPr lang="zh-CN" altLang="en-US"/>
              <a:pPr fontAlgn="base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410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262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396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012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>
            <a:extLst>
              <a:ext uri="{FF2B5EF4-FFF2-40B4-BE49-F238E27FC236}">
                <a16:creationId xmlns:a16="http://schemas.microsoft.com/office/drawing/2014/main" id="{05106F9D-110C-4771-97E2-4047D2472B4B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5362" name="备注占位符 2">
            <a:extLst>
              <a:ext uri="{FF2B5EF4-FFF2-40B4-BE49-F238E27FC236}">
                <a16:creationId xmlns:a16="http://schemas.microsoft.com/office/drawing/2014/main" id="{037361D5-A78A-44A6-9A1D-838DD2FF070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灯片编号占位符 3">
            <a:extLst>
              <a:ext uri="{FF2B5EF4-FFF2-40B4-BE49-F238E27FC236}">
                <a16:creationId xmlns:a16="http://schemas.microsoft.com/office/drawing/2014/main" id="{F085197E-5341-414C-872A-3BBA158881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3168B6-6F82-462B-A198-C0F7322E48C0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704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幻灯片图像占位符 1">
            <a:extLst>
              <a:ext uri="{FF2B5EF4-FFF2-40B4-BE49-F238E27FC236}">
                <a16:creationId xmlns:a16="http://schemas.microsoft.com/office/drawing/2014/main" id="{9360094E-34F4-4CC6-8A7E-14F1F07D657F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2226" name="备注占位符 2">
            <a:extLst>
              <a:ext uri="{FF2B5EF4-FFF2-40B4-BE49-F238E27FC236}">
                <a16:creationId xmlns:a16="http://schemas.microsoft.com/office/drawing/2014/main" id="{1DA6DA81-D2B4-4DA0-83C3-CBFDF403287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2227" name="灯片编号占位符 3">
            <a:extLst>
              <a:ext uri="{FF2B5EF4-FFF2-40B4-BE49-F238E27FC236}">
                <a16:creationId xmlns:a16="http://schemas.microsoft.com/office/drawing/2014/main" id="{C8A187DC-8255-484D-AE73-9A5A371353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D2FA7B-0050-4EB5-A83C-2807825FECF1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526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08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91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84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41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48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419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136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28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98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95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3B14CA4-43B2-4D1E-B977-2087DA7A918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119BABAE-953A-4C86-9325-A9ECA825B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7814A930-4E9A-4114-8A56-080B829A8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ECBEAA7-BB96-4F53-AEC5-979BB27F07AD}" type="slidenum">
              <a:rPr lang="zh-CN" altLang="en-US"/>
              <a:pPr fontAlgn="base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328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>
            <a:extLst>
              <a:ext uri="{FF2B5EF4-FFF2-40B4-BE49-F238E27FC236}">
                <a16:creationId xmlns:a16="http://schemas.microsoft.com/office/drawing/2014/main" id="{0AE9FF3E-E601-4FE2-B7CF-FA9E97C4DDAA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2" name="备注占位符 2">
            <a:extLst>
              <a:ext uri="{FF2B5EF4-FFF2-40B4-BE49-F238E27FC236}">
                <a16:creationId xmlns:a16="http://schemas.microsoft.com/office/drawing/2014/main" id="{2175FDD3-F15B-4097-8B87-7E4A5DE3AE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3" name="灯片编号占位符 3">
            <a:extLst>
              <a:ext uri="{FF2B5EF4-FFF2-40B4-BE49-F238E27FC236}">
                <a16:creationId xmlns:a16="http://schemas.microsoft.com/office/drawing/2014/main" id="{822A639F-D899-46DA-8D97-EDADA3C79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69C60F1-BB56-4F00-B638-0FE4F48EBA51}" type="slidenum">
              <a:rPr lang="zh-CN" altLang="en-US"/>
              <a:pPr fontAlgn="base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326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22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617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>
            <a:extLst>
              <a:ext uri="{FF2B5EF4-FFF2-40B4-BE49-F238E27FC236}">
                <a16:creationId xmlns:a16="http://schemas.microsoft.com/office/drawing/2014/main" id="{4F37D7AB-2F58-4CF8-88B4-D43CF1728750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2" name="备注占位符 2">
            <a:extLst>
              <a:ext uri="{FF2B5EF4-FFF2-40B4-BE49-F238E27FC236}">
                <a16:creationId xmlns:a16="http://schemas.microsoft.com/office/drawing/2014/main" id="{0736CE46-FBDC-4798-8F8A-4AECB61C07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3" name="灯片编号占位符 3">
            <a:extLst>
              <a:ext uri="{FF2B5EF4-FFF2-40B4-BE49-F238E27FC236}">
                <a16:creationId xmlns:a16="http://schemas.microsoft.com/office/drawing/2014/main" id="{D9FD2C50-F3DC-4976-8846-DF49C8AE8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00A11-7B03-44D8-BC84-A6FFC904462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65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50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F9F517-4C5F-4F37-AB9C-4EBC39DD4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人员&#10;&#10;已生成高可信度的说明">
            <a:extLst>
              <a:ext uri="{FF2B5EF4-FFF2-40B4-BE49-F238E27FC236}">
                <a16:creationId xmlns:a16="http://schemas.microsoft.com/office/drawing/2014/main" id="{ACCA27CD-ED56-40A8-A6A7-50B85531B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58" y="0"/>
            <a:ext cx="856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147AB9-A3EE-403E-912C-8527A966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46DE14-D505-4653-8607-5FBCA66AE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BE33C9-A650-411C-9937-09D2DE08F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47362B-B6AA-4628-A7B6-4B791EDE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A3CB7FB-58A1-4A9A-9170-9FB11E564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72DDEE-627E-424A-ACA9-E259135F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B87C32-2E99-42BA-BCB5-B7C5E05F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3BDC99-9C02-4FF0-984C-C1B9CB03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91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5D029-B1FA-4ACC-ABE5-F1C54568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97A7FF-3AA3-4222-83A3-F41BE558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AF739C-D42D-4FF7-BA46-DAA9E05A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4768FC-3025-4D32-847F-FCE580BA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0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963953-D66B-4104-8941-F1AE41E9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436722-D5D2-4B96-883A-C922BAE5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D4423E-D8ED-42D6-ACEF-90EF7B01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2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06D035-C127-4823-8012-64FF4CD9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8BF6B9-4A0D-4F5F-9C8A-946F3379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78F818-FD79-45A3-A419-27D391B69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D0D35A-0B04-4A51-BEE1-E6906D67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655823-B940-4987-964B-277B1C8C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CD297A-6198-4A49-816A-5268A303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CFE37F-7F59-415B-9E8D-81D50444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A4136B5-BD41-4DDA-A718-2A434C8ED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42F158-FDF3-419F-888D-9694979D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62DFAF-69C2-4EF0-8247-30BAE2CF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76498F-8E04-4C84-9190-DABA9A2E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692538-8076-431A-9A47-6E1BF31A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7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B3793-35AE-455D-8425-141FBCB3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6266EB-65C4-4200-BC14-8838955AF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FBEC1B-F917-4E7D-844E-3B1AC20B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9DE4A3-7264-4113-9CEA-9CCE3891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5D04D-FB17-4E85-992E-609EF796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C3C0D2-8E66-4658-93CB-141C38588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113EB-8572-4145-B4DE-253818814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BD3B45-A111-4B67-9D68-563B4164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46FE29-6F3A-490C-91C1-328A01F1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4E45-2A7D-4D80-8E3C-22B6C08E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0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93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1D0844-0906-47FE-BB73-B330F4B95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E1C0C9F-F185-424C-9004-CE2684FAA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A1CFFF-4E84-4B32-901A-D69E3B24F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2F47C8-5166-4C43-BA7A-56B4AB04B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2EC181-F0C1-4563-91FA-045CE31DB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9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E7743-FA3B-490E-83B5-134393DB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7B078-7C98-4565-A043-C6EF5C2B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0463D4-DC39-483A-9FDB-78F77EAC4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0281AF-4EFA-4E73-B8E8-B8470DED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04C350-9125-4BDC-9273-59562F5B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41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F9F517-4C5F-4F37-AB9C-4EBC39DD4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人员&#10;&#10;已生成高可信度的说明">
            <a:extLst>
              <a:ext uri="{FF2B5EF4-FFF2-40B4-BE49-F238E27FC236}">
                <a16:creationId xmlns:a16="http://schemas.microsoft.com/office/drawing/2014/main" id="{ACCA27CD-ED56-40A8-A6A7-50B85531B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58" y="0"/>
            <a:ext cx="8563884" cy="6858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EAC5587-0E2F-40FD-AB58-E5A7EC2ECCCE}"/>
              </a:ext>
            </a:extLst>
          </p:cNvPr>
          <p:cNvSpPr/>
          <p:nvPr userDrawn="1"/>
        </p:nvSpPr>
        <p:spPr>
          <a:xfrm>
            <a:off x="0" y="814647"/>
            <a:ext cx="12349942" cy="5752408"/>
          </a:xfrm>
          <a:prstGeom prst="rect">
            <a:avLst/>
          </a:prstGeom>
          <a:solidFill>
            <a:srgbClr val="C6D8E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9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32633-3E87-4F4E-BAC1-E109A74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5C14F6-AA1C-425D-B29C-55CA6520C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A148D9-1B3B-4314-B19A-F60A7AB4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A1D637-B795-4ECB-B939-4D4E1112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3F26B-985B-4C8E-BD8D-1933BC76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5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A5F67-BD79-4289-A2ED-DFDBF0AB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A6461E-7888-4604-BF1A-E4F70AF64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F9FC14-C3D2-4A62-A8C2-632E6122E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4CFF60-814C-4BF3-B2E0-6936E1E2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7C98D2-4B59-4026-A323-F57C64FD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32601C-0802-4AE2-AEE9-656B6EEB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2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147AB9-A3EE-403E-912C-8527A9663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46DE14-D505-4653-8607-5FBCA66AE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BE33C9-A650-411C-9937-09D2DE08F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47362B-B6AA-4628-A7B6-4B791EDE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A3CB7FB-58A1-4A9A-9170-9FB11E564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72DDEE-627E-424A-ACA9-E259135F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B87C32-2E99-42BA-BCB5-B7C5E05F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3BDC99-9C02-4FF0-984C-C1B9CB03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0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25D029-B1FA-4ACC-ABE5-F1C54568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97A7FF-3AA3-4222-83A3-F41BE558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1AF739C-D42D-4FF7-BA46-DAA9E05A1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4768FC-3025-4D32-847F-FCE580BA7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6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963953-D66B-4104-8941-F1AE41E9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436722-D5D2-4B96-883A-C922BAE5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D4423E-D8ED-42D6-ACEF-90EF7B014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5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06D035-C127-4823-8012-64FF4CD9B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8BF6B9-4A0D-4F5F-9C8A-946F3379B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78F818-FD79-45A3-A419-27D391B69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D0D35A-0B04-4A51-BEE1-E6906D67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655823-B940-4987-964B-277B1C8C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CD297A-6198-4A49-816A-5268A303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9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CFE37F-7F59-415B-9E8D-81D504443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A4136B5-BD41-4DDA-A718-2A434C8ED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42F158-FDF3-419F-888D-9694979D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62DFAF-69C2-4EF0-8247-30BAE2CF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76498F-8E04-4C84-9190-DABA9A2E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692538-8076-431A-9A47-6E1BF31A3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46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B3793-35AE-455D-8425-141FBCB3A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56266EB-65C4-4200-BC14-8838955AF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FBEC1B-F917-4E7D-844E-3B1AC20B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9DE4A3-7264-4113-9CEA-9CCE3891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5D04D-FB17-4E85-992E-609EF796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C3C0D2-8E66-4658-93CB-141C385881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113EB-8572-4145-B4DE-253818814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BD3B45-A111-4B67-9D68-563B4164A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46FE29-6F3A-490C-91C1-328A01F1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4E45-2A7D-4D80-8E3C-22B6C08E0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3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C6137D-FFC2-4A87-A1F5-4BBDC1876EDC}"/>
              </a:ext>
            </a:extLst>
          </p:cNvPr>
          <p:cNvSpPr/>
          <p:nvPr userDrawn="1"/>
        </p:nvSpPr>
        <p:spPr>
          <a:xfrm>
            <a:off x="1" y="958850"/>
            <a:ext cx="12192000" cy="5899150"/>
          </a:xfrm>
          <a:prstGeom prst="rect">
            <a:avLst/>
          </a:prstGeom>
          <a:gradFill>
            <a:gsLst>
              <a:gs pos="0">
                <a:schemeClr val="bg1">
                  <a:alpha val="16000"/>
                </a:schemeClr>
              </a:gs>
              <a:gs pos="55000">
                <a:schemeClr val="bg1">
                  <a:alpha val="86000"/>
                </a:schemeClr>
              </a:gs>
              <a:gs pos="100000">
                <a:schemeClr val="bg1">
                  <a:alpha val="28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800" noProof="1"/>
          </a:p>
        </p:txBody>
      </p:sp>
      <p:sp>
        <p:nvSpPr>
          <p:cNvPr id="4" name="KSO_Shape">
            <a:extLst>
              <a:ext uri="{FF2B5EF4-FFF2-40B4-BE49-F238E27FC236}">
                <a16:creationId xmlns:a16="http://schemas.microsoft.com/office/drawing/2014/main" id="{71FD5769-7BA1-4F63-B44A-FBE8AE06D549}"/>
              </a:ext>
            </a:extLst>
          </p:cNvPr>
          <p:cNvSpPr/>
          <p:nvPr userDrawn="1"/>
        </p:nvSpPr>
        <p:spPr bwMode="auto">
          <a:xfrm>
            <a:off x="190526" y="260350"/>
            <a:ext cx="525531" cy="698500"/>
          </a:xfrm>
          <a:custGeom>
            <a:avLst/>
            <a:gdLst>
              <a:gd name="T0" fmla="*/ 408337606 w 4709"/>
              <a:gd name="T1" fmla="*/ 23627673 h 6246"/>
              <a:gd name="T2" fmla="*/ 388826768 w 4709"/>
              <a:gd name="T3" fmla="*/ 13116013 h 6246"/>
              <a:gd name="T4" fmla="*/ 351662889 w 4709"/>
              <a:gd name="T5" fmla="*/ 2511635 h 6246"/>
              <a:gd name="T6" fmla="*/ 302049084 w 4709"/>
              <a:gd name="T7" fmla="*/ 837212 h 6246"/>
              <a:gd name="T8" fmla="*/ 253364482 w 4709"/>
              <a:gd name="T9" fmla="*/ 11255543 h 6246"/>
              <a:gd name="T10" fmla="*/ 206537983 w 4709"/>
              <a:gd name="T11" fmla="*/ 30976227 h 6246"/>
              <a:gd name="T12" fmla="*/ 174205415 w 4709"/>
              <a:gd name="T13" fmla="*/ 48650394 h 6246"/>
              <a:gd name="T14" fmla="*/ 127286269 w 4709"/>
              <a:gd name="T15" fmla="*/ 20371849 h 6246"/>
              <a:gd name="T16" fmla="*/ 88542836 w 4709"/>
              <a:gd name="T17" fmla="*/ 4558153 h 6246"/>
              <a:gd name="T18" fmla="*/ 64665137 w 4709"/>
              <a:gd name="T19" fmla="*/ 1767447 h 6246"/>
              <a:gd name="T20" fmla="*/ 46547647 w 4709"/>
              <a:gd name="T21" fmla="*/ 5581412 h 6246"/>
              <a:gd name="T22" fmla="*/ 30195613 w 4709"/>
              <a:gd name="T23" fmla="*/ 15906720 h 6246"/>
              <a:gd name="T24" fmla="*/ 16537935 w 4709"/>
              <a:gd name="T25" fmla="*/ 32092510 h 6246"/>
              <a:gd name="T26" fmla="*/ 6317914 w 4709"/>
              <a:gd name="T27" fmla="*/ 54045759 h 6246"/>
              <a:gd name="T28" fmla="*/ 1022154 w 4709"/>
              <a:gd name="T29" fmla="*/ 78324597 h 6246"/>
              <a:gd name="T30" fmla="*/ 2044004 w 4709"/>
              <a:gd name="T31" fmla="*/ 127254061 h 6246"/>
              <a:gd name="T32" fmla="*/ 14400980 w 4709"/>
              <a:gd name="T33" fmla="*/ 177300113 h 6246"/>
              <a:gd name="T34" fmla="*/ 30195613 w 4709"/>
              <a:gd name="T35" fmla="*/ 213113564 h 6246"/>
              <a:gd name="T36" fmla="*/ 45246945 w 4709"/>
              <a:gd name="T37" fmla="*/ 251624697 h 6246"/>
              <a:gd name="T38" fmla="*/ 46640598 w 4709"/>
              <a:gd name="T39" fmla="*/ 271066311 h 6246"/>
              <a:gd name="T40" fmla="*/ 41995189 w 4709"/>
              <a:gd name="T41" fmla="*/ 339623437 h 6246"/>
              <a:gd name="T42" fmla="*/ 49427904 w 4709"/>
              <a:gd name="T43" fmla="*/ 421948045 h 6246"/>
              <a:gd name="T44" fmla="*/ 68660194 w 4709"/>
              <a:gd name="T45" fmla="*/ 490784546 h 6246"/>
              <a:gd name="T46" fmla="*/ 95697003 w 4709"/>
              <a:gd name="T47" fmla="*/ 542783787 h 6246"/>
              <a:gd name="T48" fmla="*/ 117066248 w 4709"/>
              <a:gd name="T49" fmla="*/ 567155648 h 6246"/>
              <a:gd name="T50" fmla="*/ 138992894 w 4709"/>
              <a:gd name="T51" fmla="*/ 579062356 h 6246"/>
              <a:gd name="T52" fmla="*/ 153115022 w 4709"/>
              <a:gd name="T53" fmla="*/ 579527474 h 6246"/>
              <a:gd name="T54" fmla="*/ 163520944 w 4709"/>
              <a:gd name="T55" fmla="*/ 573201873 h 6246"/>
              <a:gd name="T56" fmla="*/ 173462113 w 4709"/>
              <a:gd name="T57" fmla="*/ 551900094 h 6246"/>
              <a:gd name="T58" fmla="*/ 172904712 w 4709"/>
              <a:gd name="T59" fmla="*/ 537388422 h 6246"/>
              <a:gd name="T60" fmla="*/ 164728696 w 4709"/>
              <a:gd name="T61" fmla="*/ 511156395 h 6246"/>
              <a:gd name="T62" fmla="*/ 153393874 w 4709"/>
              <a:gd name="T63" fmla="*/ 459808014 h 6246"/>
              <a:gd name="T64" fmla="*/ 152278769 w 4709"/>
              <a:gd name="T65" fmla="*/ 419529433 h 6246"/>
              <a:gd name="T66" fmla="*/ 158503732 w 4709"/>
              <a:gd name="T67" fmla="*/ 395995089 h 6246"/>
              <a:gd name="T68" fmla="*/ 169652957 w 4709"/>
              <a:gd name="T69" fmla="*/ 381576441 h 6246"/>
              <a:gd name="T70" fmla="*/ 194552810 w 4709"/>
              <a:gd name="T71" fmla="*/ 370972063 h 6246"/>
              <a:gd name="T72" fmla="*/ 226885379 w 4709"/>
              <a:gd name="T73" fmla="*/ 369948804 h 6246"/>
              <a:gd name="T74" fmla="*/ 253550384 w 4709"/>
              <a:gd name="T75" fmla="*/ 374599981 h 6246"/>
              <a:gd name="T76" fmla="*/ 272318225 w 4709"/>
              <a:gd name="T77" fmla="*/ 382878770 h 6246"/>
              <a:gd name="T78" fmla="*/ 286161500 w 4709"/>
              <a:gd name="T79" fmla="*/ 395064854 h 6246"/>
              <a:gd name="T80" fmla="*/ 295452622 w 4709"/>
              <a:gd name="T81" fmla="*/ 411343667 h 6246"/>
              <a:gd name="T82" fmla="*/ 301120185 w 4709"/>
              <a:gd name="T83" fmla="*/ 445017577 h 6246"/>
              <a:gd name="T84" fmla="*/ 298146977 w 4709"/>
              <a:gd name="T85" fmla="*/ 480272887 h 6246"/>
              <a:gd name="T86" fmla="*/ 286626254 w 4709"/>
              <a:gd name="T87" fmla="*/ 523156126 h 6246"/>
              <a:gd name="T88" fmla="*/ 284024545 w 4709"/>
              <a:gd name="T89" fmla="*/ 531807315 h 6246"/>
              <a:gd name="T90" fmla="*/ 282166442 w 4709"/>
              <a:gd name="T91" fmla="*/ 555527707 h 6246"/>
              <a:gd name="T92" fmla="*/ 287183654 w 4709"/>
              <a:gd name="T93" fmla="*/ 569946354 h 6246"/>
              <a:gd name="T94" fmla="*/ 294988173 w 4709"/>
              <a:gd name="T95" fmla="*/ 577387932 h 6246"/>
              <a:gd name="T96" fmla="*/ 306694493 w 4709"/>
              <a:gd name="T97" fmla="*/ 581015850 h 6246"/>
              <a:gd name="T98" fmla="*/ 321002827 w 4709"/>
              <a:gd name="T99" fmla="*/ 578318168 h 6246"/>
              <a:gd name="T100" fmla="*/ 348782632 w 4709"/>
              <a:gd name="T101" fmla="*/ 558039342 h 6246"/>
              <a:gd name="T102" fmla="*/ 368479677 w 4709"/>
              <a:gd name="T103" fmla="*/ 536365163 h 6246"/>
              <a:gd name="T104" fmla="*/ 382508854 w 4709"/>
              <a:gd name="T105" fmla="*/ 511249419 h 6246"/>
              <a:gd name="T106" fmla="*/ 399975993 w 4709"/>
              <a:gd name="T107" fmla="*/ 457947543 h 6246"/>
              <a:gd name="T108" fmla="*/ 411403765 w 4709"/>
              <a:gd name="T109" fmla="*/ 377483710 h 6246"/>
              <a:gd name="T110" fmla="*/ 410381610 w 4709"/>
              <a:gd name="T111" fmla="*/ 289391643 h 6246"/>
              <a:gd name="T112" fmla="*/ 405457654 w 4709"/>
              <a:gd name="T113" fmla="*/ 242880485 h 6246"/>
              <a:gd name="T114" fmla="*/ 409638613 w 4709"/>
              <a:gd name="T115" fmla="*/ 206974011 h 6246"/>
              <a:gd name="T116" fmla="*/ 428406150 w 4709"/>
              <a:gd name="T117" fmla="*/ 138416885 h 6246"/>
              <a:gd name="T118" fmla="*/ 436953970 w 4709"/>
              <a:gd name="T119" fmla="*/ 94231316 h 6246"/>
              <a:gd name="T120" fmla="*/ 436303618 w 4709"/>
              <a:gd name="T121" fmla="*/ 67255101 h 6246"/>
              <a:gd name="T122" fmla="*/ 427477251 w 4709"/>
              <a:gd name="T123" fmla="*/ 43348357 h 624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709" h="6246">
                <a:moveTo>
                  <a:pt x="4512" y="353"/>
                </a:moveTo>
                <a:lnTo>
                  <a:pt x="4512" y="353"/>
                </a:lnTo>
                <a:lnTo>
                  <a:pt x="4495" y="335"/>
                </a:lnTo>
                <a:lnTo>
                  <a:pt x="4476" y="318"/>
                </a:lnTo>
                <a:lnTo>
                  <a:pt x="4456" y="302"/>
                </a:lnTo>
                <a:lnTo>
                  <a:pt x="4437" y="286"/>
                </a:lnTo>
                <a:lnTo>
                  <a:pt x="4416" y="270"/>
                </a:lnTo>
                <a:lnTo>
                  <a:pt x="4395" y="254"/>
                </a:lnTo>
                <a:lnTo>
                  <a:pt x="4371" y="238"/>
                </a:lnTo>
                <a:lnTo>
                  <a:pt x="4348" y="223"/>
                </a:lnTo>
                <a:lnTo>
                  <a:pt x="4323" y="209"/>
                </a:lnTo>
                <a:lnTo>
                  <a:pt x="4298" y="195"/>
                </a:lnTo>
                <a:lnTo>
                  <a:pt x="4271" y="181"/>
                </a:lnTo>
                <a:lnTo>
                  <a:pt x="4244" y="167"/>
                </a:lnTo>
                <a:lnTo>
                  <a:pt x="4214" y="154"/>
                </a:lnTo>
                <a:lnTo>
                  <a:pt x="4185" y="141"/>
                </a:lnTo>
                <a:lnTo>
                  <a:pt x="4155" y="129"/>
                </a:lnTo>
                <a:lnTo>
                  <a:pt x="4123" y="117"/>
                </a:lnTo>
                <a:lnTo>
                  <a:pt x="4055" y="93"/>
                </a:lnTo>
                <a:lnTo>
                  <a:pt x="3987" y="74"/>
                </a:lnTo>
                <a:lnTo>
                  <a:pt x="3919" y="55"/>
                </a:lnTo>
                <a:lnTo>
                  <a:pt x="3853" y="40"/>
                </a:lnTo>
                <a:lnTo>
                  <a:pt x="3785" y="27"/>
                </a:lnTo>
                <a:lnTo>
                  <a:pt x="3717" y="17"/>
                </a:lnTo>
                <a:lnTo>
                  <a:pt x="3650" y="9"/>
                </a:lnTo>
                <a:lnTo>
                  <a:pt x="3584" y="3"/>
                </a:lnTo>
                <a:lnTo>
                  <a:pt x="3516" y="1"/>
                </a:lnTo>
                <a:lnTo>
                  <a:pt x="3449" y="0"/>
                </a:lnTo>
                <a:lnTo>
                  <a:pt x="3383" y="1"/>
                </a:lnTo>
                <a:lnTo>
                  <a:pt x="3316" y="3"/>
                </a:lnTo>
                <a:lnTo>
                  <a:pt x="3251" y="9"/>
                </a:lnTo>
                <a:lnTo>
                  <a:pt x="3184" y="17"/>
                </a:lnTo>
                <a:lnTo>
                  <a:pt x="3119" y="27"/>
                </a:lnTo>
                <a:lnTo>
                  <a:pt x="3053" y="38"/>
                </a:lnTo>
                <a:lnTo>
                  <a:pt x="2988" y="50"/>
                </a:lnTo>
                <a:lnTo>
                  <a:pt x="2922" y="66"/>
                </a:lnTo>
                <a:lnTo>
                  <a:pt x="2857" y="82"/>
                </a:lnTo>
                <a:lnTo>
                  <a:pt x="2793" y="101"/>
                </a:lnTo>
                <a:lnTo>
                  <a:pt x="2727" y="121"/>
                </a:lnTo>
                <a:lnTo>
                  <a:pt x="2663" y="143"/>
                </a:lnTo>
                <a:lnTo>
                  <a:pt x="2600" y="165"/>
                </a:lnTo>
                <a:lnTo>
                  <a:pt x="2536" y="190"/>
                </a:lnTo>
                <a:lnTo>
                  <a:pt x="2473" y="216"/>
                </a:lnTo>
                <a:lnTo>
                  <a:pt x="2410" y="244"/>
                </a:lnTo>
                <a:lnTo>
                  <a:pt x="2347" y="272"/>
                </a:lnTo>
                <a:lnTo>
                  <a:pt x="2284" y="302"/>
                </a:lnTo>
                <a:lnTo>
                  <a:pt x="2223" y="333"/>
                </a:lnTo>
                <a:lnTo>
                  <a:pt x="2161" y="365"/>
                </a:lnTo>
                <a:lnTo>
                  <a:pt x="2100" y="398"/>
                </a:lnTo>
                <a:lnTo>
                  <a:pt x="2039" y="433"/>
                </a:lnTo>
                <a:lnTo>
                  <a:pt x="2035" y="434"/>
                </a:lnTo>
                <a:lnTo>
                  <a:pt x="1955" y="480"/>
                </a:lnTo>
                <a:lnTo>
                  <a:pt x="1913" y="503"/>
                </a:lnTo>
                <a:lnTo>
                  <a:pt x="1875" y="523"/>
                </a:lnTo>
                <a:lnTo>
                  <a:pt x="1794" y="472"/>
                </a:lnTo>
                <a:lnTo>
                  <a:pt x="1707" y="418"/>
                </a:lnTo>
                <a:lnTo>
                  <a:pt x="1615" y="361"/>
                </a:lnTo>
                <a:lnTo>
                  <a:pt x="1519" y="303"/>
                </a:lnTo>
                <a:lnTo>
                  <a:pt x="1470" y="275"/>
                </a:lnTo>
                <a:lnTo>
                  <a:pt x="1420" y="246"/>
                </a:lnTo>
                <a:lnTo>
                  <a:pt x="1370" y="219"/>
                </a:lnTo>
                <a:lnTo>
                  <a:pt x="1318" y="193"/>
                </a:lnTo>
                <a:lnTo>
                  <a:pt x="1266" y="167"/>
                </a:lnTo>
                <a:lnTo>
                  <a:pt x="1214" y="143"/>
                </a:lnTo>
                <a:lnTo>
                  <a:pt x="1163" y="121"/>
                </a:lnTo>
                <a:lnTo>
                  <a:pt x="1109" y="100"/>
                </a:lnTo>
                <a:lnTo>
                  <a:pt x="1058" y="81"/>
                </a:lnTo>
                <a:lnTo>
                  <a:pt x="1005" y="64"/>
                </a:lnTo>
                <a:lnTo>
                  <a:pt x="953" y="49"/>
                </a:lnTo>
                <a:lnTo>
                  <a:pt x="901" y="38"/>
                </a:lnTo>
                <a:lnTo>
                  <a:pt x="849" y="28"/>
                </a:lnTo>
                <a:lnTo>
                  <a:pt x="823" y="24"/>
                </a:lnTo>
                <a:lnTo>
                  <a:pt x="797" y="22"/>
                </a:lnTo>
                <a:lnTo>
                  <a:pt x="771" y="21"/>
                </a:lnTo>
                <a:lnTo>
                  <a:pt x="747" y="19"/>
                </a:lnTo>
                <a:lnTo>
                  <a:pt x="721" y="19"/>
                </a:lnTo>
                <a:lnTo>
                  <a:pt x="696" y="19"/>
                </a:lnTo>
                <a:lnTo>
                  <a:pt x="670" y="21"/>
                </a:lnTo>
                <a:lnTo>
                  <a:pt x="645" y="23"/>
                </a:lnTo>
                <a:lnTo>
                  <a:pt x="621" y="27"/>
                </a:lnTo>
                <a:lnTo>
                  <a:pt x="597" y="32"/>
                </a:lnTo>
                <a:lnTo>
                  <a:pt x="573" y="37"/>
                </a:lnTo>
                <a:lnTo>
                  <a:pt x="549" y="44"/>
                </a:lnTo>
                <a:lnTo>
                  <a:pt x="524" y="51"/>
                </a:lnTo>
                <a:lnTo>
                  <a:pt x="501" y="60"/>
                </a:lnTo>
                <a:lnTo>
                  <a:pt x="479" y="70"/>
                </a:lnTo>
                <a:lnTo>
                  <a:pt x="455" y="80"/>
                </a:lnTo>
                <a:lnTo>
                  <a:pt x="433" y="92"/>
                </a:lnTo>
                <a:lnTo>
                  <a:pt x="411" y="106"/>
                </a:lnTo>
                <a:lnTo>
                  <a:pt x="389" y="121"/>
                </a:lnTo>
                <a:lnTo>
                  <a:pt x="367" y="137"/>
                </a:lnTo>
                <a:lnTo>
                  <a:pt x="346" y="153"/>
                </a:lnTo>
                <a:lnTo>
                  <a:pt x="325" y="171"/>
                </a:lnTo>
                <a:lnTo>
                  <a:pt x="301" y="195"/>
                </a:lnTo>
                <a:lnTo>
                  <a:pt x="278" y="218"/>
                </a:lnTo>
                <a:lnTo>
                  <a:pt x="255" y="241"/>
                </a:lnTo>
                <a:lnTo>
                  <a:pt x="234" y="267"/>
                </a:lnTo>
                <a:lnTo>
                  <a:pt x="215" y="292"/>
                </a:lnTo>
                <a:lnTo>
                  <a:pt x="196" y="319"/>
                </a:lnTo>
                <a:lnTo>
                  <a:pt x="178" y="345"/>
                </a:lnTo>
                <a:lnTo>
                  <a:pt x="162" y="373"/>
                </a:lnTo>
                <a:lnTo>
                  <a:pt x="146" y="401"/>
                </a:lnTo>
                <a:lnTo>
                  <a:pt x="130" y="430"/>
                </a:lnTo>
                <a:lnTo>
                  <a:pt x="116" y="459"/>
                </a:lnTo>
                <a:lnTo>
                  <a:pt x="102" y="488"/>
                </a:lnTo>
                <a:lnTo>
                  <a:pt x="90" y="519"/>
                </a:lnTo>
                <a:lnTo>
                  <a:pt x="79" y="549"/>
                </a:lnTo>
                <a:lnTo>
                  <a:pt x="68" y="581"/>
                </a:lnTo>
                <a:lnTo>
                  <a:pt x="58" y="612"/>
                </a:lnTo>
                <a:lnTo>
                  <a:pt x="49" y="644"/>
                </a:lnTo>
                <a:lnTo>
                  <a:pt x="41" y="676"/>
                </a:lnTo>
                <a:lnTo>
                  <a:pt x="33" y="709"/>
                </a:lnTo>
                <a:lnTo>
                  <a:pt x="27" y="741"/>
                </a:lnTo>
                <a:lnTo>
                  <a:pt x="21" y="775"/>
                </a:lnTo>
                <a:lnTo>
                  <a:pt x="16" y="809"/>
                </a:lnTo>
                <a:lnTo>
                  <a:pt x="11" y="842"/>
                </a:lnTo>
                <a:lnTo>
                  <a:pt x="7" y="877"/>
                </a:lnTo>
                <a:lnTo>
                  <a:pt x="2" y="945"/>
                </a:lnTo>
                <a:lnTo>
                  <a:pt x="0" y="1015"/>
                </a:lnTo>
                <a:lnTo>
                  <a:pt x="0" y="1086"/>
                </a:lnTo>
                <a:lnTo>
                  <a:pt x="2" y="1156"/>
                </a:lnTo>
                <a:lnTo>
                  <a:pt x="6" y="1226"/>
                </a:lnTo>
                <a:lnTo>
                  <a:pt x="14" y="1297"/>
                </a:lnTo>
                <a:lnTo>
                  <a:pt x="22" y="1368"/>
                </a:lnTo>
                <a:lnTo>
                  <a:pt x="33" y="1438"/>
                </a:lnTo>
                <a:lnTo>
                  <a:pt x="47" y="1508"/>
                </a:lnTo>
                <a:lnTo>
                  <a:pt x="60" y="1577"/>
                </a:lnTo>
                <a:lnTo>
                  <a:pt x="77" y="1645"/>
                </a:lnTo>
                <a:lnTo>
                  <a:pt x="95" y="1712"/>
                </a:lnTo>
                <a:lnTo>
                  <a:pt x="114" y="1778"/>
                </a:lnTo>
                <a:lnTo>
                  <a:pt x="135" y="1843"/>
                </a:lnTo>
                <a:lnTo>
                  <a:pt x="155" y="1906"/>
                </a:lnTo>
                <a:lnTo>
                  <a:pt x="178" y="1967"/>
                </a:lnTo>
                <a:lnTo>
                  <a:pt x="201" y="2027"/>
                </a:lnTo>
                <a:lnTo>
                  <a:pt x="226" y="2084"/>
                </a:lnTo>
                <a:lnTo>
                  <a:pt x="251" y="2139"/>
                </a:lnTo>
                <a:lnTo>
                  <a:pt x="275" y="2191"/>
                </a:lnTo>
                <a:lnTo>
                  <a:pt x="278" y="2197"/>
                </a:lnTo>
                <a:lnTo>
                  <a:pt x="325" y="2291"/>
                </a:lnTo>
                <a:lnTo>
                  <a:pt x="369" y="2385"/>
                </a:lnTo>
                <a:lnTo>
                  <a:pt x="390" y="2431"/>
                </a:lnTo>
                <a:lnTo>
                  <a:pt x="411" y="2478"/>
                </a:lnTo>
                <a:lnTo>
                  <a:pt x="429" y="2524"/>
                </a:lnTo>
                <a:lnTo>
                  <a:pt x="447" y="2570"/>
                </a:lnTo>
                <a:lnTo>
                  <a:pt x="463" y="2616"/>
                </a:lnTo>
                <a:lnTo>
                  <a:pt x="476" y="2660"/>
                </a:lnTo>
                <a:lnTo>
                  <a:pt x="487" y="2705"/>
                </a:lnTo>
                <a:lnTo>
                  <a:pt x="496" y="2748"/>
                </a:lnTo>
                <a:lnTo>
                  <a:pt x="502" y="2791"/>
                </a:lnTo>
                <a:lnTo>
                  <a:pt x="505" y="2812"/>
                </a:lnTo>
                <a:lnTo>
                  <a:pt x="506" y="2833"/>
                </a:lnTo>
                <a:lnTo>
                  <a:pt x="506" y="2854"/>
                </a:lnTo>
                <a:lnTo>
                  <a:pt x="506" y="2875"/>
                </a:lnTo>
                <a:lnTo>
                  <a:pt x="504" y="2895"/>
                </a:lnTo>
                <a:lnTo>
                  <a:pt x="502" y="2914"/>
                </a:lnTo>
                <a:lnTo>
                  <a:pt x="494" y="2979"/>
                </a:lnTo>
                <a:lnTo>
                  <a:pt x="486" y="3041"/>
                </a:lnTo>
                <a:lnTo>
                  <a:pt x="474" y="3166"/>
                </a:lnTo>
                <a:lnTo>
                  <a:pt x="464" y="3290"/>
                </a:lnTo>
                <a:lnTo>
                  <a:pt x="457" y="3412"/>
                </a:lnTo>
                <a:lnTo>
                  <a:pt x="453" y="3531"/>
                </a:lnTo>
                <a:lnTo>
                  <a:pt x="452" y="3651"/>
                </a:lnTo>
                <a:lnTo>
                  <a:pt x="453" y="3768"/>
                </a:lnTo>
                <a:lnTo>
                  <a:pt x="458" y="3883"/>
                </a:lnTo>
                <a:lnTo>
                  <a:pt x="464" y="3997"/>
                </a:lnTo>
                <a:lnTo>
                  <a:pt x="473" y="4109"/>
                </a:lnTo>
                <a:lnTo>
                  <a:pt x="484" y="4219"/>
                </a:lnTo>
                <a:lnTo>
                  <a:pt x="497" y="4326"/>
                </a:lnTo>
                <a:lnTo>
                  <a:pt x="513" y="4432"/>
                </a:lnTo>
                <a:lnTo>
                  <a:pt x="532" y="4536"/>
                </a:lnTo>
                <a:lnTo>
                  <a:pt x="552" y="4637"/>
                </a:lnTo>
                <a:lnTo>
                  <a:pt x="573" y="4736"/>
                </a:lnTo>
                <a:lnTo>
                  <a:pt x="596" y="4832"/>
                </a:lnTo>
                <a:lnTo>
                  <a:pt x="622" y="4926"/>
                </a:lnTo>
                <a:lnTo>
                  <a:pt x="649" y="5018"/>
                </a:lnTo>
                <a:lnTo>
                  <a:pt x="678" y="5107"/>
                </a:lnTo>
                <a:lnTo>
                  <a:pt x="707" y="5192"/>
                </a:lnTo>
                <a:lnTo>
                  <a:pt x="739" y="5276"/>
                </a:lnTo>
                <a:lnTo>
                  <a:pt x="771" y="5357"/>
                </a:lnTo>
                <a:lnTo>
                  <a:pt x="806" y="5434"/>
                </a:lnTo>
                <a:lnTo>
                  <a:pt x="840" y="5510"/>
                </a:lnTo>
                <a:lnTo>
                  <a:pt x="876" y="5581"/>
                </a:lnTo>
                <a:lnTo>
                  <a:pt x="913" y="5649"/>
                </a:lnTo>
                <a:lnTo>
                  <a:pt x="951" y="5714"/>
                </a:lnTo>
                <a:lnTo>
                  <a:pt x="991" y="5777"/>
                </a:lnTo>
                <a:lnTo>
                  <a:pt x="1030" y="5835"/>
                </a:lnTo>
                <a:lnTo>
                  <a:pt x="1070" y="5891"/>
                </a:lnTo>
                <a:lnTo>
                  <a:pt x="1111" y="5943"/>
                </a:lnTo>
                <a:lnTo>
                  <a:pt x="1142" y="5977"/>
                </a:lnTo>
                <a:lnTo>
                  <a:pt x="1171" y="6011"/>
                </a:lnTo>
                <a:lnTo>
                  <a:pt x="1201" y="6041"/>
                </a:lnTo>
                <a:lnTo>
                  <a:pt x="1230" y="6071"/>
                </a:lnTo>
                <a:lnTo>
                  <a:pt x="1260" y="6097"/>
                </a:lnTo>
                <a:lnTo>
                  <a:pt x="1290" y="6120"/>
                </a:lnTo>
                <a:lnTo>
                  <a:pt x="1319" y="6143"/>
                </a:lnTo>
                <a:lnTo>
                  <a:pt x="1349" y="6162"/>
                </a:lnTo>
                <a:lnTo>
                  <a:pt x="1378" y="6180"/>
                </a:lnTo>
                <a:lnTo>
                  <a:pt x="1408" y="6194"/>
                </a:lnTo>
                <a:lnTo>
                  <a:pt x="1436" y="6207"/>
                </a:lnTo>
                <a:lnTo>
                  <a:pt x="1466" y="6218"/>
                </a:lnTo>
                <a:lnTo>
                  <a:pt x="1496" y="6225"/>
                </a:lnTo>
                <a:lnTo>
                  <a:pt x="1524" y="6231"/>
                </a:lnTo>
                <a:lnTo>
                  <a:pt x="1552" y="6235"/>
                </a:lnTo>
                <a:lnTo>
                  <a:pt x="1581" y="6236"/>
                </a:lnTo>
                <a:lnTo>
                  <a:pt x="1604" y="6235"/>
                </a:lnTo>
                <a:lnTo>
                  <a:pt x="1625" y="6233"/>
                </a:lnTo>
                <a:lnTo>
                  <a:pt x="1648" y="6230"/>
                </a:lnTo>
                <a:lnTo>
                  <a:pt x="1661" y="6228"/>
                </a:lnTo>
                <a:lnTo>
                  <a:pt x="1675" y="6223"/>
                </a:lnTo>
                <a:lnTo>
                  <a:pt x="1688" y="6217"/>
                </a:lnTo>
                <a:lnTo>
                  <a:pt x="1699" y="6209"/>
                </a:lnTo>
                <a:lnTo>
                  <a:pt x="1717" y="6198"/>
                </a:lnTo>
                <a:lnTo>
                  <a:pt x="1739" y="6181"/>
                </a:lnTo>
                <a:lnTo>
                  <a:pt x="1760" y="6162"/>
                </a:lnTo>
                <a:lnTo>
                  <a:pt x="1780" y="6140"/>
                </a:lnTo>
                <a:lnTo>
                  <a:pt x="1797" y="6117"/>
                </a:lnTo>
                <a:lnTo>
                  <a:pt x="1814" y="6091"/>
                </a:lnTo>
                <a:lnTo>
                  <a:pt x="1829" y="6064"/>
                </a:lnTo>
                <a:lnTo>
                  <a:pt x="1842" y="6034"/>
                </a:lnTo>
                <a:lnTo>
                  <a:pt x="1852" y="6002"/>
                </a:lnTo>
                <a:lnTo>
                  <a:pt x="1861" y="5969"/>
                </a:lnTo>
                <a:lnTo>
                  <a:pt x="1867" y="5933"/>
                </a:lnTo>
                <a:lnTo>
                  <a:pt x="1868" y="5916"/>
                </a:lnTo>
                <a:lnTo>
                  <a:pt x="1870" y="5897"/>
                </a:lnTo>
                <a:lnTo>
                  <a:pt x="1871" y="5877"/>
                </a:lnTo>
                <a:lnTo>
                  <a:pt x="1870" y="5859"/>
                </a:lnTo>
                <a:lnTo>
                  <a:pt x="1868" y="5839"/>
                </a:lnTo>
                <a:lnTo>
                  <a:pt x="1867" y="5818"/>
                </a:lnTo>
                <a:lnTo>
                  <a:pt x="1865" y="5798"/>
                </a:lnTo>
                <a:lnTo>
                  <a:pt x="1861" y="5777"/>
                </a:lnTo>
                <a:lnTo>
                  <a:pt x="1856" y="5756"/>
                </a:lnTo>
                <a:lnTo>
                  <a:pt x="1851" y="5735"/>
                </a:lnTo>
                <a:lnTo>
                  <a:pt x="1845" y="5713"/>
                </a:lnTo>
                <a:lnTo>
                  <a:pt x="1838" y="5691"/>
                </a:lnTo>
                <a:lnTo>
                  <a:pt x="1819" y="5638"/>
                </a:lnTo>
                <a:lnTo>
                  <a:pt x="1797" y="5571"/>
                </a:lnTo>
                <a:lnTo>
                  <a:pt x="1773" y="5495"/>
                </a:lnTo>
                <a:lnTo>
                  <a:pt x="1749" y="5407"/>
                </a:lnTo>
                <a:lnTo>
                  <a:pt x="1724" y="5313"/>
                </a:lnTo>
                <a:lnTo>
                  <a:pt x="1701" y="5212"/>
                </a:lnTo>
                <a:lnTo>
                  <a:pt x="1688" y="5160"/>
                </a:lnTo>
                <a:lnTo>
                  <a:pt x="1678" y="5107"/>
                </a:lnTo>
                <a:lnTo>
                  <a:pt x="1668" y="5053"/>
                </a:lnTo>
                <a:lnTo>
                  <a:pt x="1659" y="4997"/>
                </a:lnTo>
                <a:lnTo>
                  <a:pt x="1651" y="4943"/>
                </a:lnTo>
                <a:lnTo>
                  <a:pt x="1644" y="4888"/>
                </a:lnTo>
                <a:lnTo>
                  <a:pt x="1639" y="4832"/>
                </a:lnTo>
                <a:lnTo>
                  <a:pt x="1634" y="4777"/>
                </a:lnTo>
                <a:lnTo>
                  <a:pt x="1631" y="4722"/>
                </a:lnTo>
                <a:lnTo>
                  <a:pt x="1630" y="4668"/>
                </a:lnTo>
                <a:lnTo>
                  <a:pt x="1631" y="4615"/>
                </a:lnTo>
                <a:lnTo>
                  <a:pt x="1634" y="4562"/>
                </a:lnTo>
                <a:lnTo>
                  <a:pt x="1639" y="4510"/>
                </a:lnTo>
                <a:lnTo>
                  <a:pt x="1645" y="4461"/>
                </a:lnTo>
                <a:lnTo>
                  <a:pt x="1655" y="4411"/>
                </a:lnTo>
                <a:lnTo>
                  <a:pt x="1666" y="4364"/>
                </a:lnTo>
                <a:lnTo>
                  <a:pt x="1672" y="4342"/>
                </a:lnTo>
                <a:lnTo>
                  <a:pt x="1680" y="4320"/>
                </a:lnTo>
                <a:lnTo>
                  <a:pt x="1688" y="4298"/>
                </a:lnTo>
                <a:lnTo>
                  <a:pt x="1697" y="4277"/>
                </a:lnTo>
                <a:lnTo>
                  <a:pt x="1706" y="4257"/>
                </a:lnTo>
                <a:lnTo>
                  <a:pt x="1717" y="4236"/>
                </a:lnTo>
                <a:lnTo>
                  <a:pt x="1726" y="4218"/>
                </a:lnTo>
                <a:lnTo>
                  <a:pt x="1739" y="4199"/>
                </a:lnTo>
                <a:lnTo>
                  <a:pt x="1757" y="4172"/>
                </a:lnTo>
                <a:lnTo>
                  <a:pt x="1778" y="4146"/>
                </a:lnTo>
                <a:lnTo>
                  <a:pt x="1802" y="4122"/>
                </a:lnTo>
                <a:lnTo>
                  <a:pt x="1826" y="4102"/>
                </a:lnTo>
                <a:lnTo>
                  <a:pt x="1854" y="4081"/>
                </a:lnTo>
                <a:lnTo>
                  <a:pt x="1882" y="4062"/>
                </a:lnTo>
                <a:lnTo>
                  <a:pt x="1913" y="4046"/>
                </a:lnTo>
                <a:lnTo>
                  <a:pt x="1945" y="4031"/>
                </a:lnTo>
                <a:lnTo>
                  <a:pt x="1979" y="4018"/>
                </a:lnTo>
                <a:lnTo>
                  <a:pt x="2017" y="4005"/>
                </a:lnTo>
                <a:lnTo>
                  <a:pt x="2055" y="3995"/>
                </a:lnTo>
                <a:lnTo>
                  <a:pt x="2094" y="3988"/>
                </a:lnTo>
                <a:lnTo>
                  <a:pt x="2136" y="3981"/>
                </a:lnTo>
                <a:lnTo>
                  <a:pt x="2179" y="3976"/>
                </a:lnTo>
                <a:lnTo>
                  <a:pt x="2225" y="3973"/>
                </a:lnTo>
                <a:lnTo>
                  <a:pt x="2272" y="3972"/>
                </a:lnTo>
                <a:lnTo>
                  <a:pt x="2294" y="3972"/>
                </a:lnTo>
                <a:lnTo>
                  <a:pt x="2369" y="3973"/>
                </a:lnTo>
                <a:lnTo>
                  <a:pt x="2442" y="3977"/>
                </a:lnTo>
                <a:lnTo>
                  <a:pt x="2511" y="3983"/>
                </a:lnTo>
                <a:lnTo>
                  <a:pt x="2545" y="3988"/>
                </a:lnTo>
                <a:lnTo>
                  <a:pt x="2577" y="3993"/>
                </a:lnTo>
                <a:lnTo>
                  <a:pt x="2609" y="3998"/>
                </a:lnTo>
                <a:lnTo>
                  <a:pt x="2640" y="4004"/>
                </a:lnTo>
                <a:lnTo>
                  <a:pt x="2671" y="4011"/>
                </a:lnTo>
                <a:lnTo>
                  <a:pt x="2700" y="4019"/>
                </a:lnTo>
                <a:lnTo>
                  <a:pt x="2729" y="4027"/>
                </a:lnTo>
                <a:lnTo>
                  <a:pt x="2757" y="4036"/>
                </a:lnTo>
                <a:lnTo>
                  <a:pt x="2784" y="4046"/>
                </a:lnTo>
                <a:lnTo>
                  <a:pt x="2810" y="4056"/>
                </a:lnTo>
                <a:lnTo>
                  <a:pt x="2836" y="4067"/>
                </a:lnTo>
                <a:lnTo>
                  <a:pt x="2861" y="4078"/>
                </a:lnTo>
                <a:lnTo>
                  <a:pt x="2885" y="4090"/>
                </a:lnTo>
                <a:lnTo>
                  <a:pt x="2909" y="4103"/>
                </a:lnTo>
                <a:lnTo>
                  <a:pt x="2931" y="4116"/>
                </a:lnTo>
                <a:lnTo>
                  <a:pt x="2952" y="4130"/>
                </a:lnTo>
                <a:lnTo>
                  <a:pt x="2973" y="4145"/>
                </a:lnTo>
                <a:lnTo>
                  <a:pt x="2993" y="4161"/>
                </a:lnTo>
                <a:lnTo>
                  <a:pt x="3012" y="4177"/>
                </a:lnTo>
                <a:lnTo>
                  <a:pt x="3031" y="4193"/>
                </a:lnTo>
                <a:lnTo>
                  <a:pt x="3048" y="4210"/>
                </a:lnTo>
                <a:lnTo>
                  <a:pt x="3064" y="4229"/>
                </a:lnTo>
                <a:lnTo>
                  <a:pt x="3080" y="4247"/>
                </a:lnTo>
                <a:lnTo>
                  <a:pt x="3096" y="4266"/>
                </a:lnTo>
                <a:lnTo>
                  <a:pt x="3110" y="4287"/>
                </a:lnTo>
                <a:lnTo>
                  <a:pt x="3123" y="4306"/>
                </a:lnTo>
                <a:lnTo>
                  <a:pt x="3135" y="4325"/>
                </a:lnTo>
                <a:lnTo>
                  <a:pt x="3144" y="4343"/>
                </a:lnTo>
                <a:lnTo>
                  <a:pt x="3164" y="4382"/>
                </a:lnTo>
                <a:lnTo>
                  <a:pt x="3180" y="4422"/>
                </a:lnTo>
                <a:lnTo>
                  <a:pt x="3195" y="4463"/>
                </a:lnTo>
                <a:lnTo>
                  <a:pt x="3206" y="4506"/>
                </a:lnTo>
                <a:lnTo>
                  <a:pt x="3217" y="4551"/>
                </a:lnTo>
                <a:lnTo>
                  <a:pt x="3225" y="4595"/>
                </a:lnTo>
                <a:lnTo>
                  <a:pt x="3232" y="4642"/>
                </a:lnTo>
                <a:lnTo>
                  <a:pt x="3236" y="4689"/>
                </a:lnTo>
                <a:lnTo>
                  <a:pt x="3239" y="4736"/>
                </a:lnTo>
                <a:lnTo>
                  <a:pt x="3241" y="4784"/>
                </a:lnTo>
                <a:lnTo>
                  <a:pt x="3241" y="4831"/>
                </a:lnTo>
                <a:lnTo>
                  <a:pt x="3239" y="4879"/>
                </a:lnTo>
                <a:lnTo>
                  <a:pt x="3237" y="4927"/>
                </a:lnTo>
                <a:lnTo>
                  <a:pt x="3233" y="4975"/>
                </a:lnTo>
                <a:lnTo>
                  <a:pt x="3228" y="5023"/>
                </a:lnTo>
                <a:lnTo>
                  <a:pt x="3223" y="5070"/>
                </a:lnTo>
                <a:lnTo>
                  <a:pt x="3216" y="5117"/>
                </a:lnTo>
                <a:lnTo>
                  <a:pt x="3209" y="5163"/>
                </a:lnTo>
                <a:lnTo>
                  <a:pt x="3201" y="5208"/>
                </a:lnTo>
                <a:lnTo>
                  <a:pt x="3193" y="5252"/>
                </a:lnTo>
                <a:lnTo>
                  <a:pt x="3183" y="5295"/>
                </a:lnTo>
                <a:lnTo>
                  <a:pt x="3164" y="5376"/>
                </a:lnTo>
                <a:lnTo>
                  <a:pt x="3143" y="5450"/>
                </a:lnTo>
                <a:lnTo>
                  <a:pt x="3123" y="5517"/>
                </a:lnTo>
                <a:lnTo>
                  <a:pt x="3104" y="5576"/>
                </a:lnTo>
                <a:lnTo>
                  <a:pt x="3085" y="5624"/>
                </a:lnTo>
                <a:lnTo>
                  <a:pt x="3083" y="5629"/>
                </a:lnTo>
                <a:lnTo>
                  <a:pt x="3080" y="5635"/>
                </a:lnTo>
                <a:lnTo>
                  <a:pt x="3079" y="5642"/>
                </a:lnTo>
                <a:lnTo>
                  <a:pt x="3064" y="5690"/>
                </a:lnTo>
                <a:lnTo>
                  <a:pt x="3057" y="5717"/>
                </a:lnTo>
                <a:lnTo>
                  <a:pt x="3051" y="5746"/>
                </a:lnTo>
                <a:lnTo>
                  <a:pt x="3045" y="5776"/>
                </a:lnTo>
                <a:lnTo>
                  <a:pt x="3040" y="5808"/>
                </a:lnTo>
                <a:lnTo>
                  <a:pt x="3036" y="5840"/>
                </a:lnTo>
                <a:lnTo>
                  <a:pt x="3033" y="5872"/>
                </a:lnTo>
                <a:lnTo>
                  <a:pt x="3033" y="5906"/>
                </a:lnTo>
                <a:lnTo>
                  <a:pt x="3035" y="5939"/>
                </a:lnTo>
                <a:lnTo>
                  <a:pt x="3037" y="5972"/>
                </a:lnTo>
                <a:lnTo>
                  <a:pt x="3042" y="6006"/>
                </a:lnTo>
                <a:lnTo>
                  <a:pt x="3051" y="6036"/>
                </a:lnTo>
                <a:lnTo>
                  <a:pt x="3056" y="6053"/>
                </a:lnTo>
                <a:lnTo>
                  <a:pt x="3062" y="6069"/>
                </a:lnTo>
                <a:lnTo>
                  <a:pt x="3068" y="6083"/>
                </a:lnTo>
                <a:lnTo>
                  <a:pt x="3075" y="6098"/>
                </a:lnTo>
                <a:lnTo>
                  <a:pt x="3083" y="6112"/>
                </a:lnTo>
                <a:lnTo>
                  <a:pt x="3091" y="6127"/>
                </a:lnTo>
                <a:lnTo>
                  <a:pt x="3101" y="6140"/>
                </a:lnTo>
                <a:lnTo>
                  <a:pt x="3112" y="6154"/>
                </a:lnTo>
                <a:lnTo>
                  <a:pt x="3123" y="6166"/>
                </a:lnTo>
                <a:lnTo>
                  <a:pt x="3136" y="6177"/>
                </a:lnTo>
                <a:lnTo>
                  <a:pt x="3148" y="6188"/>
                </a:lnTo>
                <a:lnTo>
                  <a:pt x="3162" y="6198"/>
                </a:lnTo>
                <a:lnTo>
                  <a:pt x="3175" y="6207"/>
                </a:lnTo>
                <a:lnTo>
                  <a:pt x="3190" y="6215"/>
                </a:lnTo>
                <a:lnTo>
                  <a:pt x="3205" y="6223"/>
                </a:lnTo>
                <a:lnTo>
                  <a:pt x="3220" y="6229"/>
                </a:lnTo>
                <a:lnTo>
                  <a:pt x="3236" y="6234"/>
                </a:lnTo>
                <a:lnTo>
                  <a:pt x="3251" y="6239"/>
                </a:lnTo>
                <a:lnTo>
                  <a:pt x="3268" y="6243"/>
                </a:lnTo>
                <a:lnTo>
                  <a:pt x="3284" y="6245"/>
                </a:lnTo>
                <a:lnTo>
                  <a:pt x="3301" y="6246"/>
                </a:lnTo>
                <a:lnTo>
                  <a:pt x="3317" y="6246"/>
                </a:lnTo>
                <a:lnTo>
                  <a:pt x="3337" y="6246"/>
                </a:lnTo>
                <a:lnTo>
                  <a:pt x="3358" y="6244"/>
                </a:lnTo>
                <a:lnTo>
                  <a:pt x="3380" y="6240"/>
                </a:lnTo>
                <a:lnTo>
                  <a:pt x="3404" y="6235"/>
                </a:lnTo>
                <a:lnTo>
                  <a:pt x="3428" y="6228"/>
                </a:lnTo>
                <a:lnTo>
                  <a:pt x="3455" y="6217"/>
                </a:lnTo>
                <a:lnTo>
                  <a:pt x="3484" y="6203"/>
                </a:lnTo>
                <a:lnTo>
                  <a:pt x="3515" y="6187"/>
                </a:lnTo>
                <a:lnTo>
                  <a:pt x="3548" y="6166"/>
                </a:lnTo>
                <a:lnTo>
                  <a:pt x="3583" y="6143"/>
                </a:lnTo>
                <a:lnTo>
                  <a:pt x="3622" y="6114"/>
                </a:lnTo>
                <a:lnTo>
                  <a:pt x="3663" y="6081"/>
                </a:lnTo>
                <a:lnTo>
                  <a:pt x="3707" y="6043"/>
                </a:lnTo>
                <a:lnTo>
                  <a:pt x="3754" y="5999"/>
                </a:lnTo>
                <a:lnTo>
                  <a:pt x="3806" y="5951"/>
                </a:lnTo>
                <a:lnTo>
                  <a:pt x="3860" y="5896"/>
                </a:lnTo>
                <a:lnTo>
                  <a:pt x="3882" y="5872"/>
                </a:lnTo>
                <a:lnTo>
                  <a:pt x="3905" y="5848"/>
                </a:lnTo>
                <a:lnTo>
                  <a:pt x="3926" y="5822"/>
                </a:lnTo>
                <a:lnTo>
                  <a:pt x="3947" y="5795"/>
                </a:lnTo>
                <a:lnTo>
                  <a:pt x="3966" y="5766"/>
                </a:lnTo>
                <a:lnTo>
                  <a:pt x="3987" y="5737"/>
                </a:lnTo>
                <a:lnTo>
                  <a:pt x="4007" y="5706"/>
                </a:lnTo>
                <a:lnTo>
                  <a:pt x="4027" y="5674"/>
                </a:lnTo>
                <a:lnTo>
                  <a:pt x="4045" y="5640"/>
                </a:lnTo>
                <a:lnTo>
                  <a:pt x="4064" y="5606"/>
                </a:lnTo>
                <a:lnTo>
                  <a:pt x="4082" y="5570"/>
                </a:lnTo>
                <a:lnTo>
                  <a:pt x="4100" y="5534"/>
                </a:lnTo>
                <a:lnTo>
                  <a:pt x="4117" y="5496"/>
                </a:lnTo>
                <a:lnTo>
                  <a:pt x="4134" y="5458"/>
                </a:lnTo>
                <a:lnTo>
                  <a:pt x="4151" y="5418"/>
                </a:lnTo>
                <a:lnTo>
                  <a:pt x="4168" y="5378"/>
                </a:lnTo>
                <a:lnTo>
                  <a:pt x="4198" y="5294"/>
                </a:lnTo>
                <a:lnTo>
                  <a:pt x="4228" y="5206"/>
                </a:lnTo>
                <a:lnTo>
                  <a:pt x="4255" y="5115"/>
                </a:lnTo>
                <a:lnTo>
                  <a:pt x="4281" y="5021"/>
                </a:lnTo>
                <a:lnTo>
                  <a:pt x="4305" y="4923"/>
                </a:lnTo>
                <a:lnTo>
                  <a:pt x="4327" y="4823"/>
                </a:lnTo>
                <a:lnTo>
                  <a:pt x="4348" y="4721"/>
                </a:lnTo>
                <a:lnTo>
                  <a:pt x="4365" y="4615"/>
                </a:lnTo>
                <a:lnTo>
                  <a:pt x="4382" y="4508"/>
                </a:lnTo>
                <a:lnTo>
                  <a:pt x="4396" y="4398"/>
                </a:lnTo>
                <a:lnTo>
                  <a:pt x="4408" y="4287"/>
                </a:lnTo>
                <a:lnTo>
                  <a:pt x="4419" y="4173"/>
                </a:lnTo>
                <a:lnTo>
                  <a:pt x="4428" y="4058"/>
                </a:lnTo>
                <a:lnTo>
                  <a:pt x="4434" y="3942"/>
                </a:lnTo>
                <a:lnTo>
                  <a:pt x="4438" y="3826"/>
                </a:lnTo>
                <a:lnTo>
                  <a:pt x="4440" y="3708"/>
                </a:lnTo>
                <a:lnTo>
                  <a:pt x="4439" y="3589"/>
                </a:lnTo>
                <a:lnTo>
                  <a:pt x="4437" y="3470"/>
                </a:lnTo>
                <a:lnTo>
                  <a:pt x="4433" y="3350"/>
                </a:lnTo>
                <a:lnTo>
                  <a:pt x="4425" y="3230"/>
                </a:lnTo>
                <a:lnTo>
                  <a:pt x="4417" y="3111"/>
                </a:lnTo>
                <a:lnTo>
                  <a:pt x="4404" y="2991"/>
                </a:lnTo>
                <a:lnTo>
                  <a:pt x="4391" y="2872"/>
                </a:lnTo>
                <a:lnTo>
                  <a:pt x="4375" y="2754"/>
                </a:lnTo>
                <a:lnTo>
                  <a:pt x="4370" y="2719"/>
                </a:lnTo>
                <a:lnTo>
                  <a:pt x="4367" y="2684"/>
                </a:lnTo>
                <a:lnTo>
                  <a:pt x="4365" y="2647"/>
                </a:lnTo>
                <a:lnTo>
                  <a:pt x="4364" y="2611"/>
                </a:lnTo>
                <a:lnTo>
                  <a:pt x="4365" y="2574"/>
                </a:lnTo>
                <a:lnTo>
                  <a:pt x="4366" y="2536"/>
                </a:lnTo>
                <a:lnTo>
                  <a:pt x="4369" y="2498"/>
                </a:lnTo>
                <a:lnTo>
                  <a:pt x="4371" y="2460"/>
                </a:lnTo>
                <a:lnTo>
                  <a:pt x="4376" y="2421"/>
                </a:lnTo>
                <a:lnTo>
                  <a:pt x="4381" y="2382"/>
                </a:lnTo>
                <a:lnTo>
                  <a:pt x="4393" y="2304"/>
                </a:lnTo>
                <a:lnTo>
                  <a:pt x="4409" y="2225"/>
                </a:lnTo>
                <a:lnTo>
                  <a:pt x="4428" y="2144"/>
                </a:lnTo>
                <a:lnTo>
                  <a:pt x="4448" y="2063"/>
                </a:lnTo>
                <a:lnTo>
                  <a:pt x="4470" y="1981"/>
                </a:lnTo>
                <a:lnTo>
                  <a:pt x="4492" y="1899"/>
                </a:lnTo>
                <a:lnTo>
                  <a:pt x="4516" y="1817"/>
                </a:lnTo>
                <a:lnTo>
                  <a:pt x="4564" y="1652"/>
                </a:lnTo>
                <a:lnTo>
                  <a:pt x="4587" y="1569"/>
                </a:lnTo>
                <a:lnTo>
                  <a:pt x="4611" y="1488"/>
                </a:lnTo>
                <a:lnTo>
                  <a:pt x="4632" y="1406"/>
                </a:lnTo>
                <a:lnTo>
                  <a:pt x="4651" y="1326"/>
                </a:lnTo>
                <a:lnTo>
                  <a:pt x="4669" y="1246"/>
                </a:lnTo>
                <a:lnTo>
                  <a:pt x="4683" y="1167"/>
                </a:lnTo>
                <a:lnTo>
                  <a:pt x="4690" y="1127"/>
                </a:lnTo>
                <a:lnTo>
                  <a:pt x="4696" y="1089"/>
                </a:lnTo>
                <a:lnTo>
                  <a:pt x="4699" y="1051"/>
                </a:lnTo>
                <a:lnTo>
                  <a:pt x="4703" y="1013"/>
                </a:lnTo>
                <a:lnTo>
                  <a:pt x="4707" y="974"/>
                </a:lnTo>
                <a:lnTo>
                  <a:pt x="4708" y="937"/>
                </a:lnTo>
                <a:lnTo>
                  <a:pt x="4709" y="900"/>
                </a:lnTo>
                <a:lnTo>
                  <a:pt x="4709" y="865"/>
                </a:lnTo>
                <a:lnTo>
                  <a:pt x="4708" y="828"/>
                </a:lnTo>
                <a:lnTo>
                  <a:pt x="4704" y="792"/>
                </a:lnTo>
                <a:lnTo>
                  <a:pt x="4701" y="757"/>
                </a:lnTo>
                <a:lnTo>
                  <a:pt x="4696" y="723"/>
                </a:lnTo>
                <a:lnTo>
                  <a:pt x="4690" y="688"/>
                </a:lnTo>
                <a:lnTo>
                  <a:pt x="4681" y="655"/>
                </a:lnTo>
                <a:lnTo>
                  <a:pt x="4672" y="622"/>
                </a:lnTo>
                <a:lnTo>
                  <a:pt x="4661" y="589"/>
                </a:lnTo>
                <a:lnTo>
                  <a:pt x="4648" y="557"/>
                </a:lnTo>
                <a:lnTo>
                  <a:pt x="4634" y="527"/>
                </a:lnTo>
                <a:lnTo>
                  <a:pt x="4618" y="496"/>
                </a:lnTo>
                <a:lnTo>
                  <a:pt x="4601" y="466"/>
                </a:lnTo>
                <a:lnTo>
                  <a:pt x="4581" y="436"/>
                </a:lnTo>
                <a:lnTo>
                  <a:pt x="4560" y="408"/>
                </a:lnTo>
                <a:lnTo>
                  <a:pt x="4537" y="380"/>
                </a:lnTo>
                <a:lnTo>
                  <a:pt x="4512" y="353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1800" noProof="1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0555" y="-27384"/>
            <a:ext cx="10972800" cy="1143000"/>
          </a:xfrm>
        </p:spPr>
        <p:txBody>
          <a:bodyPr>
            <a:normAutofit/>
          </a:bodyPr>
          <a:lstStyle>
            <a:lvl1pPr algn="l">
              <a:defRPr sz="3200" b="1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5" name="日期占位符 2">
            <a:extLst>
              <a:ext uri="{FF2B5EF4-FFF2-40B4-BE49-F238E27FC236}">
                <a16:creationId xmlns:a16="http://schemas.microsoft.com/office/drawing/2014/main" id="{A48FF2D9-10B0-4CD4-A0D1-FF86B5010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pPr/>
              <a:t>2021/2/1</a:t>
            </a:fld>
            <a:endParaRPr lang="zh-CN" altLang="en-US"/>
          </a:p>
        </p:txBody>
      </p:sp>
      <p:sp>
        <p:nvSpPr>
          <p:cNvPr id="6" name="页脚占位符 3">
            <a:extLst>
              <a:ext uri="{FF2B5EF4-FFF2-40B4-BE49-F238E27FC236}">
                <a16:creationId xmlns:a16="http://schemas.microsoft.com/office/drawing/2014/main" id="{94A59C46-E1BD-4DFD-B557-8758F77F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4">
            <a:extLst>
              <a:ext uri="{FF2B5EF4-FFF2-40B4-BE49-F238E27FC236}">
                <a16:creationId xmlns:a16="http://schemas.microsoft.com/office/drawing/2014/main" id="{AB675C09-54FF-4648-B0B9-03B13B7F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D070C-B0C6-4AD8-9862-4D6932F25C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7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DBB757-9AC0-4AF0-BA23-2BD9980A4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5664907E-00E1-4C35-A426-1CC55431D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  <a:pPr/>
              <a:t>2021/2/1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DC39D64-7149-4225-B6C6-E4DA324A0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CAAADB32-BC84-4F7C-875A-75DA8411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14319-A6C1-4866-8084-005096A274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12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F9F517-4C5F-4F37-AB9C-4EBC39DD4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人员&#10;&#10;已生成高可信度的说明">
            <a:extLst>
              <a:ext uri="{FF2B5EF4-FFF2-40B4-BE49-F238E27FC236}">
                <a16:creationId xmlns:a16="http://schemas.microsoft.com/office/drawing/2014/main" id="{ACCA27CD-ED56-40A8-A6A7-50B85531B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58" y="0"/>
            <a:ext cx="8563884" cy="685799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B3EDC06-B531-429D-9F37-F1096434F0FC}"/>
              </a:ext>
            </a:extLst>
          </p:cNvPr>
          <p:cNvSpPr/>
          <p:nvPr userDrawn="1"/>
        </p:nvSpPr>
        <p:spPr>
          <a:xfrm>
            <a:off x="0" y="851647"/>
            <a:ext cx="12349942" cy="5719482"/>
          </a:xfrm>
          <a:prstGeom prst="rect">
            <a:avLst/>
          </a:prstGeom>
          <a:solidFill>
            <a:srgbClr val="C6D8E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2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FDBB757-9AC0-4AF0-BA23-2BD9980A43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357B2A4-7C3E-4E81-A223-464056A057B6}"/>
              </a:ext>
            </a:extLst>
          </p:cNvPr>
          <p:cNvSpPr/>
          <p:nvPr userDrawn="1"/>
        </p:nvSpPr>
        <p:spPr>
          <a:xfrm>
            <a:off x="0" y="-13366"/>
            <a:ext cx="12192000" cy="864766"/>
          </a:xfrm>
          <a:prstGeom prst="rect">
            <a:avLst/>
          </a:prstGeom>
          <a:solidFill>
            <a:srgbClr val="BCE3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2C595D-4F9B-4771-A9B6-CF1126C33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19" y="88682"/>
            <a:ext cx="608245" cy="7004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BB33F9-14D1-44D7-88F1-64DE18633D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7" y="30184"/>
            <a:ext cx="280076" cy="32356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A54B7B-D9F8-482B-9943-1D0BF237F26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379279"/>
            <a:ext cx="409801" cy="47212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C426EFA-9F67-4A2D-BDDF-394B3F9128A1}"/>
              </a:ext>
            </a:extLst>
          </p:cNvPr>
          <p:cNvSpPr/>
          <p:nvPr userDrawn="1"/>
        </p:nvSpPr>
        <p:spPr>
          <a:xfrm>
            <a:off x="0" y="814647"/>
            <a:ext cx="12192000" cy="5752408"/>
          </a:xfrm>
          <a:prstGeom prst="rect">
            <a:avLst/>
          </a:prstGeom>
          <a:solidFill>
            <a:srgbClr val="C6D8E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E7743-FA3B-490E-83B5-134393DB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7B078-7C98-4565-A043-C6EF5C2B4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0463D4-DC39-483A-9FDB-78F77EAC4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0281AF-4EFA-4E73-B8E8-B8470DED7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04C350-9125-4BDC-9273-59562F5B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53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32633-3E87-4F4E-BAC1-E109A74A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5C14F6-AA1C-425D-B29C-55CA6520C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A148D9-1B3B-4314-B19A-F60A7AB42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A1D637-B795-4ECB-B939-4D4E1112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3F26B-985B-4C8E-BD8D-1933BC769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A5F67-BD79-4289-A2ED-DFDBF0AB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A6461E-7888-4604-BF1A-E4F70AF64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5F9FC14-C3D2-4A62-A8C2-632E6122E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4CFF60-814C-4BF3-B2E0-6936E1E2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7C98D2-4B59-4026-A323-F57C64FD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32601C-0802-4AE2-AEE9-656B6EEB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7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8CC080B-EC5E-4B27-90C9-0DA3493A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1D4792-E950-4C6F-8903-DFA1390C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4271-7662-4602-82C7-AB5A59BA8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A38EE8-A182-468E-B2ED-5A8ABF2F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B5B8A8-C684-4735-91AB-3A96462A0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04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5" r:id="rId5"/>
    <p:sldLayoutId id="2147483674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8CC080B-EC5E-4B27-90C9-0DA3493A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1D4792-E950-4C6F-8903-DFA1390CB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784271-7662-4602-82C7-AB5A59BA8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71DE6-6ED0-40BB-A270-5869767F3205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A38EE8-A182-468E-B2ED-5A8ABF2F3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B5B8A8-C684-4735-91AB-3A96462A0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FE106-A618-4270-B884-AA48CD4DF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4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016A1858-9CBC-4286-91A3-886488B0E0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80" y="274638"/>
            <a:ext cx="109726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A9F5A5D-4DDD-4074-8FE0-DB90FF64B73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80" y="1600201"/>
            <a:ext cx="109726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4481C6-BB84-4F20-B861-94D0777318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530820CF-B880-4189-942D-D702A7CBA730}" type="datetimeFigureOut">
              <a:rPr lang="zh-CN" altLang="en-US"/>
              <a:pPr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55F9DE-01DE-4A62-A74C-1CA8C2822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3DB7D4-B32E-4896-945B-7BB7769D3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4ED2BEB2-B2F9-47DD-B147-9C207278011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54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508F335-ED65-44E1-A82E-09303D55F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877"/>
            <a:ext cx="1642075" cy="18909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BF5132-1B2C-4040-ADC0-FC4DBB447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53" y="187855"/>
            <a:ext cx="756119" cy="8735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C75BC6-B1A1-46A0-AA36-C89EF91BF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13" y="1199247"/>
            <a:ext cx="1106337" cy="127458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A488C25-EF2A-4A05-A4A5-2720A0A29817}"/>
              </a:ext>
            </a:extLst>
          </p:cNvPr>
          <p:cNvSpPr/>
          <p:nvPr/>
        </p:nvSpPr>
        <p:spPr>
          <a:xfrm>
            <a:off x="529325" y="2473829"/>
            <a:ext cx="51283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991C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口腔护理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4F6494-C230-4E3C-9336-35B3B49F3A8D}"/>
              </a:ext>
            </a:extLst>
          </p:cNvPr>
          <p:cNvSpPr txBox="1">
            <a:spLocks noChangeArrowheads="1"/>
          </p:cNvSpPr>
          <p:nvPr/>
        </p:nvSpPr>
        <p:spPr>
          <a:xfrm>
            <a:off x="3227229" y="5677074"/>
            <a:ext cx="1225937" cy="431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zh-CN" altLang="en-US" sz="1800" b="1" dirty="0">
              <a:solidFill>
                <a:srgbClr val="5DB4D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E30DAD-7985-4342-BD5F-FD7C4B929200}"/>
              </a:ext>
            </a:extLst>
          </p:cNvPr>
          <p:cNvSpPr/>
          <p:nvPr/>
        </p:nvSpPr>
        <p:spPr>
          <a:xfrm>
            <a:off x="3242578" y="6046406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牙科：小蝶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732215-AB18-4C6A-A9E8-9208946182D2}"/>
              </a:ext>
            </a:extLst>
          </p:cNvPr>
          <p:cNvSpPr/>
          <p:nvPr/>
        </p:nvSpPr>
        <p:spPr>
          <a:xfrm>
            <a:off x="3300286" y="5677074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知网医院</a:t>
            </a:r>
            <a:r>
              <a:rPr lang="en-US" altLang="zh-CN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 </a:t>
            </a:r>
            <a:endParaRPr lang="zh-CN" altLang="en-US" b="1" dirty="0">
              <a:solidFill>
                <a:srgbClr val="5DB4D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0" name="图片 9" descr="图片包含 矢量图形&#10;&#10;已生成高可信度的说明">
            <a:extLst>
              <a:ext uri="{FF2B5EF4-FFF2-40B4-BE49-F238E27FC236}">
                <a16:creationId xmlns:a16="http://schemas.microsoft.com/office/drawing/2014/main" id="{B8314164-4182-433C-857B-07EEE9DBF8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25" y="5677074"/>
            <a:ext cx="718929" cy="719880"/>
          </a:xfrm>
          <a:prstGeom prst="rect">
            <a:avLst/>
          </a:prstGeom>
        </p:spPr>
      </p:pic>
      <p:pic>
        <p:nvPicPr>
          <p:cNvPr id="5" name="Bandari - 雪的梦幻">
            <a:hlinkClick r:id="" action="ppaction://media"/>
            <a:extLst>
              <a:ext uri="{FF2B5EF4-FFF2-40B4-BE49-F238E27FC236}">
                <a16:creationId xmlns:a16="http://schemas.microsoft.com/office/drawing/2014/main" id="{842C814A-A759-4A09-B70E-098D7AD7C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237" y="-7180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33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33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33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0A9C41EC-2C0D-4776-8044-E780738AA374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</a:t>
            </a:r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4" name="Picture 4" descr="http://img.bimg.126.net/photo/X1dHo9oCwliOfIW_P728gQ==/5780088646753358387.jpg">
            <a:extLst>
              <a:ext uri="{FF2B5EF4-FFF2-40B4-BE49-F238E27FC236}">
                <a16:creationId xmlns:a16="http://schemas.microsoft.com/office/drawing/2014/main" id="{5C6A5A8A-A428-4972-91B9-8250ED23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66" y="1563591"/>
            <a:ext cx="8638182" cy="49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E7260D9-0CD0-4367-81C6-81BEC96BF257}"/>
              </a:ext>
            </a:extLst>
          </p:cNvPr>
          <p:cNvSpPr/>
          <p:nvPr/>
        </p:nvSpPr>
        <p:spPr>
          <a:xfrm>
            <a:off x="374166" y="976833"/>
            <a:ext cx="2829447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4157C32-AF95-46CE-8EBF-4FB426F9955D}"/>
              </a:ext>
            </a:extLst>
          </p:cNvPr>
          <p:cNvSpPr/>
          <p:nvPr/>
        </p:nvSpPr>
        <p:spPr>
          <a:xfrm>
            <a:off x="531589" y="1021755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正确的刷牙方法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6EBD5060-542F-433E-8F70-E0FF7470E8D1}"/>
              </a:ext>
            </a:extLst>
          </p:cNvPr>
          <p:cNvSpPr/>
          <p:nvPr/>
        </p:nvSpPr>
        <p:spPr bwMode="auto">
          <a:xfrm>
            <a:off x="9232954" y="5310495"/>
            <a:ext cx="264319" cy="3428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3DB8A74C-642D-4E8A-A1A8-8EF80AE331B2}"/>
              </a:ext>
            </a:extLst>
          </p:cNvPr>
          <p:cNvSpPr/>
          <p:nvPr/>
        </p:nvSpPr>
        <p:spPr bwMode="auto">
          <a:xfrm flipH="1" flipV="1">
            <a:off x="11799276" y="6005145"/>
            <a:ext cx="285933" cy="30736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BE70CEE6-DE94-4380-95EA-007AD7710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5114" y="5481925"/>
            <a:ext cx="3015763" cy="70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总的要求，要刷净全口牙。每次刷牙至少持续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分钟。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990690-D983-4D8A-8BB1-A064F6D9A312}"/>
              </a:ext>
            </a:extLst>
          </p:cNvPr>
          <p:cNvSpPr/>
          <p:nvPr/>
        </p:nvSpPr>
        <p:spPr>
          <a:xfrm>
            <a:off x="9208775" y="4518004"/>
            <a:ext cx="2829447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6EA879-713F-474C-983C-2D71FF84CFB4}"/>
              </a:ext>
            </a:extLst>
          </p:cNvPr>
          <p:cNvSpPr/>
          <p:nvPr/>
        </p:nvSpPr>
        <p:spPr>
          <a:xfrm>
            <a:off x="9366198" y="4562926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刷牙方法的指导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4" name="Picture 4" descr="photo_1615607_500">
            <a:extLst>
              <a:ext uri="{FF2B5EF4-FFF2-40B4-BE49-F238E27FC236}">
                <a16:creationId xmlns:a16="http://schemas.microsoft.com/office/drawing/2014/main" id="{39A0C776-160F-4AF2-AE48-21D81DB3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199" y="1371324"/>
            <a:ext cx="1985481" cy="2297519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2318 0.05578 " pathEditMode="relative" rAng="0" ptsTypes="AA">
                                      <p:cBhvr>
                                        <p:cTn id="48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159" y="27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146 -0.09862 " pathEditMode="relative" rAng="0" ptsTypes="AA">
                                      <p:cBhvr>
                                        <p:cTn id="52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406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50"/>
                            </p:stCondLst>
                            <p:childTnLst>
                              <p:par>
                                <p:cTn id="5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9" grpId="1" animBg="1"/>
      <p:bldP spid="10" grpId="0" animBg="1"/>
      <p:bldP spid="10" grpId="1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562D9DC-31C5-481F-BC61-C761A2EA838C}"/>
              </a:ext>
            </a:extLst>
          </p:cNvPr>
          <p:cNvSpPr/>
          <p:nvPr/>
        </p:nvSpPr>
        <p:spPr>
          <a:xfrm>
            <a:off x="0" y="2189285"/>
            <a:ext cx="12371294" cy="2734407"/>
          </a:xfrm>
          <a:prstGeom prst="rect">
            <a:avLst/>
          </a:prstGeom>
          <a:solidFill>
            <a:srgbClr val="57B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6">
            <a:extLst>
              <a:ext uri="{FF2B5EF4-FFF2-40B4-BE49-F238E27FC236}">
                <a16:creationId xmlns:a16="http://schemas.microsoft.com/office/drawing/2014/main" id="{06B4AD86-61ED-4715-B6D0-94508AF9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40" y="4051794"/>
            <a:ext cx="3224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000" b="1" dirty="0">
                <a:solidFill>
                  <a:srgbClr val="FFFFFF"/>
                </a:solidFill>
                <a:latin typeface="微软雅黑"/>
                <a:ea typeface="微软雅黑"/>
              </a:rPr>
              <a:t>一般问题口腔护理方法</a:t>
            </a:r>
            <a:endParaRPr lang="en-US" altLang="zh-CN" sz="2000" b="1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BB1BF1-1640-458E-B9F5-484E0F621F1D}"/>
              </a:ext>
            </a:extLst>
          </p:cNvPr>
          <p:cNvGrpSpPr/>
          <p:nvPr/>
        </p:nvGrpSpPr>
        <p:grpSpPr>
          <a:xfrm>
            <a:off x="1687254" y="2387994"/>
            <a:ext cx="1518407" cy="1445517"/>
            <a:chOff x="2093658" y="2706241"/>
            <a:chExt cx="1518407" cy="1445517"/>
          </a:xfrm>
        </p:grpSpPr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AD3BC920-5759-49B7-8E3D-5C5393E2542F}"/>
                </a:ext>
              </a:extLst>
            </p:cNvPr>
            <p:cNvSpPr/>
            <p:nvPr/>
          </p:nvSpPr>
          <p:spPr>
            <a:xfrm>
              <a:off x="2093658" y="2706241"/>
              <a:ext cx="1518407" cy="1445517"/>
            </a:xfrm>
            <a:prstGeom prst="diamond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61">
              <a:extLst>
                <a:ext uri="{FF2B5EF4-FFF2-40B4-BE49-F238E27FC236}">
                  <a16:creationId xmlns:a16="http://schemas.microsoft.com/office/drawing/2014/main" id="{76CA4E8A-A2CE-4B25-A361-C7DB0CAF7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683" y="2993388"/>
              <a:ext cx="974355" cy="87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en-US" altLang="zh-CN" sz="5061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02</a:t>
              </a:r>
              <a:endParaRPr lang="zh-CN" altLang="en-US" sz="5061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C599EBC-44D2-44CC-8C8F-4FA385680D78}"/>
              </a:ext>
            </a:extLst>
          </p:cNvPr>
          <p:cNvGrpSpPr/>
          <p:nvPr/>
        </p:nvGrpSpPr>
        <p:grpSpPr>
          <a:xfrm>
            <a:off x="5435694" y="2596013"/>
            <a:ext cx="3607665" cy="550056"/>
            <a:chOff x="5582304" y="2051542"/>
            <a:chExt cx="2745908" cy="550056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EF58699-F9ED-4F16-AE5F-68FC0342AB55}"/>
                </a:ext>
              </a:extLst>
            </p:cNvPr>
            <p:cNvSpPr/>
            <p:nvPr/>
          </p:nvSpPr>
          <p:spPr>
            <a:xfrm>
              <a:off x="5582304" y="2051542"/>
              <a:ext cx="2745908" cy="550056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9F699EC-D214-4693-9420-77F2FCD7270B}"/>
                </a:ext>
              </a:extLst>
            </p:cNvPr>
            <p:cNvSpPr/>
            <p:nvPr/>
          </p:nvSpPr>
          <p:spPr>
            <a:xfrm>
              <a:off x="5707809" y="2148829"/>
              <a:ext cx="11160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1.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适应症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3B4234-0CEA-46BD-B7D6-F47E61118A80}"/>
              </a:ext>
            </a:extLst>
          </p:cNvPr>
          <p:cNvGrpSpPr/>
          <p:nvPr/>
        </p:nvGrpSpPr>
        <p:grpSpPr>
          <a:xfrm>
            <a:off x="5442933" y="3272621"/>
            <a:ext cx="3616004" cy="476051"/>
            <a:chOff x="5572356" y="2634702"/>
            <a:chExt cx="2755856" cy="47605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58073A7-5B3A-4893-8E4F-84FAF5C00EEF}"/>
                </a:ext>
              </a:extLst>
            </p:cNvPr>
            <p:cNvSpPr/>
            <p:nvPr/>
          </p:nvSpPr>
          <p:spPr>
            <a:xfrm>
              <a:off x="5572356" y="2634702"/>
              <a:ext cx="2755856" cy="476051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A4FDB6C-BB61-4413-ABEA-E5645910B6A9}"/>
                </a:ext>
              </a:extLst>
            </p:cNvPr>
            <p:cNvSpPr/>
            <p:nvPr/>
          </p:nvSpPr>
          <p:spPr>
            <a:xfrm>
              <a:off x="5707809" y="2697051"/>
              <a:ext cx="20457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2.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口腔护理的目的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B24FC33-65FF-4CE2-8918-21E09E25D8E3}"/>
              </a:ext>
            </a:extLst>
          </p:cNvPr>
          <p:cNvGrpSpPr/>
          <p:nvPr/>
        </p:nvGrpSpPr>
        <p:grpSpPr>
          <a:xfrm>
            <a:off x="5442935" y="3866741"/>
            <a:ext cx="3616004" cy="708912"/>
            <a:chOff x="5582303" y="3173102"/>
            <a:chExt cx="2469678" cy="68135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0037158-75B6-4024-8766-4222156768F2}"/>
                </a:ext>
              </a:extLst>
            </p:cNvPr>
            <p:cNvSpPr/>
            <p:nvPr/>
          </p:nvSpPr>
          <p:spPr>
            <a:xfrm>
              <a:off x="5582303" y="3173102"/>
              <a:ext cx="2469678" cy="484635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D7940C5-D411-4E78-9A92-424359A0B977}"/>
                </a:ext>
              </a:extLst>
            </p:cNvPr>
            <p:cNvSpPr/>
            <p:nvPr/>
          </p:nvSpPr>
          <p:spPr>
            <a:xfrm>
              <a:off x="5715061" y="3208122"/>
              <a:ext cx="23262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3.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口腔的护理方法及注意事项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3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77A94DC-7269-4AC6-9EAB-082C5B695C94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5FD834-1A70-485C-941E-99529B83C487}"/>
              </a:ext>
            </a:extLst>
          </p:cNvPr>
          <p:cNvSpPr/>
          <p:nvPr/>
        </p:nvSpPr>
        <p:spPr>
          <a:xfrm>
            <a:off x="5069260" y="1629329"/>
            <a:ext cx="1806326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50F2DE-2736-4F94-850B-7C62E05B9C1E}"/>
              </a:ext>
            </a:extLst>
          </p:cNvPr>
          <p:cNvSpPr/>
          <p:nvPr/>
        </p:nvSpPr>
        <p:spPr>
          <a:xfrm>
            <a:off x="5226682" y="1674251"/>
            <a:ext cx="1648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适 应 性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C4D70D1-7F8B-43E3-A57E-822443F1EB94}"/>
              </a:ext>
            </a:extLst>
          </p:cNvPr>
          <p:cNvGrpSpPr/>
          <p:nvPr/>
        </p:nvGrpSpPr>
        <p:grpSpPr>
          <a:xfrm>
            <a:off x="435714" y="2525283"/>
            <a:ext cx="3610442" cy="3289719"/>
            <a:chOff x="470883" y="2076875"/>
            <a:chExt cx="3610442" cy="3289719"/>
          </a:xfrm>
        </p:grpSpPr>
        <p:pic>
          <p:nvPicPr>
            <p:cNvPr id="1026" name="Picture 2" descr="https://timgsa.baidu.com/timg?image&amp;quality=80&amp;size=b9999_10000&amp;sec=1506867096&amp;di=4787ecf8a0955d0eecffee78ea083c55&amp;imgtype=jpg&amp;er=1&amp;src=http%3A%2F%2Fwww.kangjian51.com%2Fa%2Fzb_users%2Fupload%2F2016%2F07%2F201607211469065458756873.jpg">
              <a:extLst>
                <a:ext uri="{FF2B5EF4-FFF2-40B4-BE49-F238E27FC236}">
                  <a16:creationId xmlns:a16="http://schemas.microsoft.com/office/drawing/2014/main" id="{2DE9994C-8B60-4919-8FB0-4A96A1AA9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95" y="2076875"/>
              <a:ext cx="3608230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A1B58CB-6F29-4AA8-BEA5-BACB65A3740B}"/>
                </a:ext>
              </a:extLst>
            </p:cNvPr>
            <p:cNvSpPr/>
            <p:nvPr/>
          </p:nvSpPr>
          <p:spPr>
            <a:xfrm>
              <a:off x="470883" y="4781123"/>
              <a:ext cx="3610441" cy="585471"/>
            </a:xfrm>
            <a:prstGeom prst="rect">
              <a:avLst/>
            </a:prstGeom>
            <a:solidFill>
              <a:srgbClr val="21B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23221AB-777B-41FA-870E-DE8AD3F8F388}"/>
                </a:ext>
              </a:extLst>
            </p:cNvPr>
            <p:cNvSpPr txBox="1"/>
            <p:nvPr/>
          </p:nvSpPr>
          <p:spPr>
            <a:xfrm>
              <a:off x="1494693" y="4843026"/>
              <a:ext cx="160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口腔溃疡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5CEFD8-E330-499B-8634-F15E535D1FF0}"/>
              </a:ext>
            </a:extLst>
          </p:cNvPr>
          <p:cNvGrpSpPr/>
          <p:nvPr/>
        </p:nvGrpSpPr>
        <p:grpSpPr>
          <a:xfrm>
            <a:off x="4253965" y="2525283"/>
            <a:ext cx="3610441" cy="3289718"/>
            <a:chOff x="4289134" y="2076875"/>
            <a:chExt cx="3610441" cy="3289718"/>
          </a:xfrm>
        </p:grpSpPr>
        <p:pic>
          <p:nvPicPr>
            <p:cNvPr id="1028" name="Picture 4" descr="https://timgsa.baidu.com/timg?image&amp;quality=80&amp;size=b9999_10000&amp;sec=1506272424507&amp;di=1da3ce095b562e0009b70c966b969b81&amp;imgtype=jpg&amp;src=http%3A%2F%2Fimg0.imgtn.bdimg.com%2Fit%2Fu%3D520556122%2C158340955%26fm%3D214%26gp%3D0.jpg">
              <a:extLst>
                <a:ext uri="{FF2B5EF4-FFF2-40B4-BE49-F238E27FC236}">
                  <a16:creationId xmlns:a16="http://schemas.microsoft.com/office/drawing/2014/main" id="{127BD5B6-3005-4A46-B4E6-2E3587DA4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523" y="2076875"/>
              <a:ext cx="3605664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ADDBA3F-01BA-4873-BB58-22352949563C}"/>
                </a:ext>
              </a:extLst>
            </p:cNvPr>
            <p:cNvSpPr/>
            <p:nvPr/>
          </p:nvSpPr>
          <p:spPr>
            <a:xfrm>
              <a:off x="4289134" y="4781122"/>
              <a:ext cx="3610441" cy="585471"/>
            </a:xfrm>
            <a:prstGeom prst="rect">
              <a:avLst/>
            </a:prstGeom>
            <a:solidFill>
              <a:srgbClr val="21B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CF4F9EA-E405-4540-9AE4-2CF2C360EB6D}"/>
                </a:ext>
              </a:extLst>
            </p:cNvPr>
            <p:cNvSpPr txBox="1"/>
            <p:nvPr/>
          </p:nvSpPr>
          <p:spPr>
            <a:xfrm>
              <a:off x="5588798" y="4860774"/>
              <a:ext cx="1234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  臭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5AA890-7263-4520-8BDA-E41FA763765D}"/>
              </a:ext>
            </a:extLst>
          </p:cNvPr>
          <p:cNvGrpSpPr/>
          <p:nvPr/>
        </p:nvGrpSpPr>
        <p:grpSpPr>
          <a:xfrm>
            <a:off x="8069828" y="2525283"/>
            <a:ext cx="3610441" cy="3289718"/>
            <a:chOff x="8104997" y="2076875"/>
            <a:chExt cx="3610441" cy="3289718"/>
          </a:xfrm>
        </p:grpSpPr>
        <p:pic>
          <p:nvPicPr>
            <p:cNvPr id="1030" name="Picture 6" descr="https://timgsa.baidu.com/timg?image&amp;quality=80&amp;size=b9999_10000&amp;sec=1506272458113&amp;di=dce8d8c15e3042fbdc21e93b18eff44c&amp;imgtype=jpg&amp;src=http%3A%2F%2Fimg2.imgtn.bdimg.com%2Fit%2Fu%3D3315068049%2C3749601568%26fm%3D214%26gp%3D0.jpg">
              <a:extLst>
                <a:ext uri="{FF2B5EF4-FFF2-40B4-BE49-F238E27FC236}">
                  <a16:creationId xmlns:a16="http://schemas.microsoft.com/office/drawing/2014/main" id="{FA9EB4E9-8808-4810-8C98-81261D15B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7385" y="2076875"/>
              <a:ext cx="3608053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2B32548-4BF0-47A2-B55C-EE0B572CB522}"/>
                </a:ext>
              </a:extLst>
            </p:cNvPr>
            <p:cNvSpPr/>
            <p:nvPr/>
          </p:nvSpPr>
          <p:spPr>
            <a:xfrm>
              <a:off x="8104997" y="4781122"/>
              <a:ext cx="3610441" cy="585471"/>
            </a:xfrm>
            <a:prstGeom prst="rect">
              <a:avLst/>
            </a:prstGeom>
            <a:solidFill>
              <a:srgbClr val="21B3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870B13F-D7CA-4DE7-86AB-B788AF8E0EDB}"/>
                </a:ext>
              </a:extLst>
            </p:cNvPr>
            <p:cNvSpPr txBox="1"/>
            <p:nvPr/>
          </p:nvSpPr>
          <p:spPr>
            <a:xfrm>
              <a:off x="8122495" y="4860773"/>
              <a:ext cx="3592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口腔粘膜过于干燥的护理 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CC2C974-E3B7-48C4-B2CE-C59499F12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61" y="99379"/>
            <a:ext cx="2321169" cy="2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7">
            <a:extLst>
              <a:ext uri="{FF2B5EF4-FFF2-40B4-BE49-F238E27FC236}">
                <a16:creationId xmlns:a16="http://schemas.microsoft.com/office/drawing/2014/main" id="{1FE31A4C-F196-4960-B3FB-96F5F180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00" y="3568927"/>
            <a:ext cx="4917037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保持口腔清洁、湿润，预防口腔感染等并发症。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FE35BBD-F2A2-4EDC-928F-D77BCB5A6039}"/>
              </a:ext>
            </a:extLst>
          </p:cNvPr>
          <p:cNvSpPr/>
          <p:nvPr/>
        </p:nvSpPr>
        <p:spPr>
          <a:xfrm>
            <a:off x="6657915" y="3478438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854445-F2E3-49BF-BA98-55C467048231}"/>
              </a:ext>
            </a:extLst>
          </p:cNvPr>
          <p:cNvSpPr/>
          <p:nvPr/>
        </p:nvSpPr>
        <p:spPr>
          <a:xfrm>
            <a:off x="7272277" y="3478438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5" name="矩形 47">
            <a:extLst>
              <a:ext uri="{FF2B5EF4-FFF2-40B4-BE49-F238E27FC236}">
                <a16:creationId xmlns:a16="http://schemas.microsoft.com/office/drawing/2014/main" id="{6CFE33AC-5B47-4873-B4B2-92D92374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092" y="4315438"/>
            <a:ext cx="4916245" cy="7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预防或减轻口腔异味，清除牙垢，增进食欲，确保患者舒适。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484B961-FDB1-403A-B304-5886B57C4782}"/>
              </a:ext>
            </a:extLst>
          </p:cNvPr>
          <p:cNvSpPr/>
          <p:nvPr/>
        </p:nvSpPr>
        <p:spPr>
          <a:xfrm>
            <a:off x="6658707" y="4223363"/>
            <a:ext cx="600075" cy="412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1138216-9C3E-40A1-A2C1-F807F776A300}"/>
              </a:ext>
            </a:extLst>
          </p:cNvPr>
          <p:cNvSpPr/>
          <p:nvPr/>
        </p:nvSpPr>
        <p:spPr>
          <a:xfrm>
            <a:off x="7273069" y="4223363"/>
            <a:ext cx="1216025" cy="41275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763B07-B0F0-4887-90F5-F8BCCC229A6F}"/>
              </a:ext>
            </a:extLst>
          </p:cNvPr>
          <p:cNvSpPr/>
          <p:nvPr/>
        </p:nvSpPr>
        <p:spPr>
          <a:xfrm>
            <a:off x="6658707" y="5179891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E97E15-E47C-4F9A-A27D-D6F85859472B}"/>
              </a:ext>
            </a:extLst>
          </p:cNvPr>
          <p:cNvSpPr/>
          <p:nvPr/>
        </p:nvSpPr>
        <p:spPr>
          <a:xfrm>
            <a:off x="7273069" y="5179891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9" name="矩形 47">
            <a:extLst>
              <a:ext uri="{FF2B5EF4-FFF2-40B4-BE49-F238E27FC236}">
                <a16:creationId xmlns:a16="http://schemas.microsoft.com/office/drawing/2014/main" id="{7043D4D4-3BC7-45EB-9C4E-801724270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01" y="5333450"/>
            <a:ext cx="4917036" cy="78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评估口腔内的变化（如粘膜、舌苔及牙龈等），提供患者病情动态变化的信息。</a:t>
            </a:r>
          </a:p>
        </p:txBody>
      </p:sp>
      <p:pic>
        <p:nvPicPr>
          <p:cNvPr id="6146" name="Picture 2" descr="https://timgsa.baidu.com/timg?image&amp;quality=80&amp;size=b9999_10000&amp;sec=1506867748&amp;di=e6a0f5919a57b5e3fe436b6b13d936c5&amp;imgtype=jpg&amp;er=1&amp;src=http%3A%2F%2Fimg.0123.cn%2Farticle%2F201410%2F20141020202450_33034.png">
            <a:extLst>
              <a:ext uri="{FF2B5EF4-FFF2-40B4-BE49-F238E27FC236}">
                <a16:creationId xmlns:a16="http://schemas.microsoft.com/office/drawing/2014/main" id="{01318B77-7C5B-45E7-BF6F-3426F138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1" y="1797777"/>
            <a:ext cx="5306250" cy="3307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标题 1">
            <a:extLst>
              <a:ext uri="{FF2B5EF4-FFF2-40B4-BE49-F238E27FC236}">
                <a16:creationId xmlns:a16="http://schemas.microsoft.com/office/drawing/2014/main" id="{88F57585-6096-4ABC-9E1C-BAF398AC2D60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062824-FFF8-4A5C-BAD9-70B397A541D1}"/>
              </a:ext>
            </a:extLst>
          </p:cNvPr>
          <p:cNvSpPr/>
          <p:nvPr/>
        </p:nvSpPr>
        <p:spPr>
          <a:xfrm>
            <a:off x="6657915" y="2536624"/>
            <a:ext cx="2829447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11070A-EB47-4199-A430-03C26FD8BDF3}"/>
              </a:ext>
            </a:extLst>
          </p:cNvPr>
          <p:cNvSpPr/>
          <p:nvPr/>
        </p:nvSpPr>
        <p:spPr>
          <a:xfrm>
            <a:off x="6815338" y="2581546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口腔护理的目的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6EDF20A-9CC9-4628-A979-63E84965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895" y="-126450"/>
            <a:ext cx="2339028" cy="33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5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35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/>
      <p:bldP spid="37" grpId="0" animBg="1"/>
      <p:bldP spid="38" grpId="0" animBg="1"/>
      <p:bldP spid="17" grpId="0" animBg="1"/>
      <p:bldP spid="18" grpId="0" animBg="1"/>
      <p:bldP spid="19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人员, 室内, 场景, 妇女&#10;&#10;已生成高可信度的说明">
            <a:extLst>
              <a:ext uri="{FF2B5EF4-FFF2-40B4-BE49-F238E27FC236}">
                <a16:creationId xmlns:a16="http://schemas.microsoft.com/office/drawing/2014/main" id="{4C64F8CA-8E85-4165-9B7A-CBB325FE1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6"/>
            <a:ext cx="12370777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58A3B0-FAFF-49A5-9749-7880A092728E}"/>
              </a:ext>
            </a:extLst>
          </p:cNvPr>
          <p:cNvSpPr/>
          <p:nvPr/>
        </p:nvSpPr>
        <p:spPr>
          <a:xfrm>
            <a:off x="692830" y="0"/>
            <a:ext cx="5400600" cy="6858000"/>
          </a:xfrm>
          <a:prstGeom prst="rect">
            <a:avLst/>
          </a:prstGeom>
          <a:solidFill>
            <a:srgbClr val="57BDDF">
              <a:alpha val="8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5CCD5C-815B-4611-8CC0-11C9D5EB0927}"/>
              </a:ext>
            </a:extLst>
          </p:cNvPr>
          <p:cNvSpPr/>
          <p:nvPr/>
        </p:nvSpPr>
        <p:spPr>
          <a:xfrm>
            <a:off x="692831" y="1168011"/>
            <a:ext cx="11677946" cy="649615"/>
          </a:xfrm>
          <a:prstGeom prst="rect">
            <a:avLst/>
          </a:prstGeom>
          <a:solidFill>
            <a:srgbClr val="BCE3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7B6FAEC-BFD2-4C49-9358-762489DA71EF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F61999B4-3847-4F70-BFC8-64DF95D091B4}"/>
              </a:ext>
            </a:extLst>
          </p:cNvPr>
          <p:cNvSpPr txBox="1"/>
          <p:nvPr/>
        </p:nvSpPr>
        <p:spPr>
          <a:xfrm>
            <a:off x="1029496" y="1160694"/>
            <a:ext cx="3416670" cy="57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1991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口腔护理法</a:t>
            </a:r>
            <a:endParaRPr lang="en-US" sz="2800" b="1" dirty="0">
              <a:solidFill>
                <a:srgbClr val="1991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CEEA632-840C-4A32-ABCB-99E46135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76" y="2296444"/>
            <a:ext cx="512591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5"/>
              </a:buBlip>
              <a:defRPr kumimoji="1" sz="3200">
                <a:solidFill>
                  <a:srgbClr val="0000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kumimoji="1" sz="2800">
                <a:solidFill>
                  <a:srgbClr val="00005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400">
                <a:solidFill>
                  <a:srgbClr val="00005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8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9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9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9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9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9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9pPr>
          </a:lstStyle>
          <a:p>
            <a:pPr marL="0" marR="0" lvl="1" indent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  <a:tabLst/>
              <a:defRPr/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准备：</a:t>
            </a:r>
          </a:p>
          <a:p>
            <a:pPr marR="0" lvl="1"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操作者准备：衣帽整洁，修剪指甲，洗手，戴口罩。</a:t>
            </a:r>
          </a:p>
          <a:p>
            <a:pPr marR="0" lvl="1"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用物准备：治疗车上层：治疗盘内放治疗碗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个（内放生理盐水棉球，另一碗放漱口水级及吸水管）。口护包（内放弯血管钳、镊子、治疗巾、压舌板、 ）棉签，石蜡油。</a:t>
            </a:r>
          </a:p>
        </p:txBody>
      </p:sp>
    </p:spTree>
    <p:extLst>
      <p:ext uri="{BB962C8B-B14F-4D97-AF65-F5344CB8AC3E}">
        <p14:creationId xmlns:p14="http://schemas.microsoft.com/office/powerpoint/2010/main" val="2694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4">
            <a:extLst>
              <a:ext uri="{FF2B5EF4-FFF2-40B4-BE49-F238E27FC236}">
                <a16:creationId xmlns:a16="http://schemas.microsoft.com/office/drawing/2014/main" id="{1E413EBB-7ABD-4875-A617-0E17FADDD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813386"/>
              </p:ext>
            </p:extLst>
          </p:nvPr>
        </p:nvGraphicFramePr>
        <p:xfrm>
          <a:off x="1011115" y="1814761"/>
          <a:ext cx="10111153" cy="4717926"/>
        </p:xfrm>
        <a:graphic>
          <a:graphicData uri="http://schemas.openxmlformats.org/drawingml/2006/table">
            <a:tbl>
              <a:tblPr/>
              <a:tblGrid>
                <a:gridCol w="3276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3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2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溶液名称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7B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浓度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7B5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  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7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生理盐水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清洁口腔，预防感染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复方硼酸溶液（朵贝尔氏液）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轻度抑菌、除臭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过氧化氢溶液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1%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防腐、防臭，适用于口腔感染有溃烂坏死组织者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碳酸氢钠溶液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1%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4%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属碱性溶液，适用于真菌感染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洗必泰溶液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0.02%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清洁口腔，广谱抗菌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呋喃西林溶液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0.02%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清洁口腔，广谱抗菌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醋酸溶液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0.1%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适用于绿脓杆菌感染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硼酸溶液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2%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酸性防腐溶液，有抑制细菌作用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甲硝唑溶液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0.08%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适用于厌氧菌感染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中药漱口液（金银花、野菊花）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清热、解毒、消肿、止血、抗菌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标题 1">
            <a:extLst>
              <a:ext uri="{FF2B5EF4-FFF2-40B4-BE49-F238E27FC236}">
                <a16:creationId xmlns:a16="http://schemas.microsoft.com/office/drawing/2014/main" id="{46238C7C-6587-4847-804B-44F91120649B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9081A92-8255-4659-921E-E6D61224717B}"/>
              </a:ext>
            </a:extLst>
          </p:cNvPr>
          <p:cNvSpPr/>
          <p:nvPr/>
        </p:nvSpPr>
        <p:spPr>
          <a:xfrm>
            <a:off x="4492869" y="1180921"/>
            <a:ext cx="3094892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73DD809-D4C2-4A4A-95C8-CCA34F5BB41A}"/>
              </a:ext>
            </a:extLst>
          </p:cNvPr>
          <p:cNvSpPr/>
          <p:nvPr/>
        </p:nvSpPr>
        <p:spPr>
          <a:xfrm>
            <a:off x="4703588" y="1225843"/>
            <a:ext cx="2884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口腔护理常用溶液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0B0667E-F686-47D2-A538-BDEC12F1F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8712" y="246760"/>
            <a:ext cx="1224345" cy="12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6C220A7-E2BB-4264-87B5-C9AA63B18614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4B2B8D-1DF8-4710-9877-B24D82300A9E}"/>
              </a:ext>
            </a:extLst>
          </p:cNvPr>
          <p:cNvSpPr/>
          <p:nvPr/>
        </p:nvSpPr>
        <p:spPr>
          <a:xfrm>
            <a:off x="5199184" y="1180921"/>
            <a:ext cx="1793632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1667DB-C16E-4948-B188-4953949A81D7}"/>
              </a:ext>
            </a:extLst>
          </p:cNvPr>
          <p:cNvSpPr/>
          <p:nvPr/>
        </p:nvSpPr>
        <p:spPr>
          <a:xfrm>
            <a:off x="5409904" y="1225843"/>
            <a:ext cx="1582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常 用 药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AA23C2A-DEA9-4905-8267-617BDB450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714758"/>
              </p:ext>
            </p:extLst>
          </p:nvPr>
        </p:nvGraphicFramePr>
        <p:xfrm>
          <a:off x="1334448" y="1995853"/>
          <a:ext cx="8964248" cy="377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506">
                  <a:extLst>
                    <a:ext uri="{9D8B030D-6E8A-4147-A177-3AD203B41FA5}">
                      <a16:colId xmlns:a16="http://schemas.microsoft.com/office/drawing/2014/main" val="1351678865"/>
                    </a:ext>
                  </a:extLst>
                </a:gridCol>
                <a:gridCol w="5216742">
                  <a:extLst>
                    <a:ext uri="{9D8B030D-6E8A-4147-A177-3AD203B41FA5}">
                      <a16:colId xmlns:a16="http://schemas.microsoft.com/office/drawing/2014/main" val="2883954478"/>
                    </a:ext>
                  </a:extLst>
                </a:gridCol>
              </a:tblGrid>
              <a:tr h="799815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类 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作 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5889169"/>
                  </a:ext>
                </a:extLst>
              </a:tr>
              <a:tr h="594417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西瓜霜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用于咽喉部炎症，清凉、润喉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025813"/>
                  </a:ext>
                </a:extLst>
              </a:tr>
              <a:tr h="594417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锡类散、冰硼散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用于口腔溃疡，清热、解毒、消炎、止痛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340983"/>
                  </a:ext>
                </a:extLst>
              </a:tr>
              <a:tr h="594417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口腔涂膜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用于治疗口腔杂症、口腔溃疡等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299615"/>
                  </a:ext>
                </a:extLst>
              </a:tr>
              <a:tr h="594417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液状石蜡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用于口唇干裂，可起到滋润和保湿的作用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322403"/>
                  </a:ext>
                </a:extLst>
              </a:tr>
              <a:tr h="594417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新霉素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口腔薄膜，制霉菌素甘油，金霉素甘油 </a:t>
                      </a:r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67476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FEF92400-3209-4F3D-8DC5-3D4752622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8712" y="246760"/>
            <a:ext cx="1224345" cy="12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4D1BAEB-2E84-49AA-ACEF-6866B9D19415}"/>
              </a:ext>
            </a:extLst>
          </p:cNvPr>
          <p:cNvGrpSpPr>
            <a:grpSpLocks/>
          </p:cNvGrpSpPr>
          <p:nvPr/>
        </p:nvGrpSpPr>
        <p:grpSpPr bwMode="auto">
          <a:xfrm>
            <a:off x="1366833" y="1776449"/>
            <a:ext cx="1442204" cy="1396413"/>
            <a:chOff x="0" y="0"/>
            <a:chExt cx="1224136" cy="1224136"/>
          </a:xfrm>
        </p:grpSpPr>
        <p:sp>
          <p:nvSpPr>
            <p:cNvPr id="14338" name="椭圆 44">
              <a:extLst>
                <a:ext uri="{FF2B5EF4-FFF2-40B4-BE49-F238E27FC236}">
                  <a16:creationId xmlns:a16="http://schemas.microsoft.com/office/drawing/2014/main" id="{55E92BBA-6539-4E4D-93FF-D97D8FF1F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14339" name="Group 8">
              <a:extLst>
                <a:ext uri="{FF2B5EF4-FFF2-40B4-BE49-F238E27FC236}">
                  <a16:creationId xmlns:a16="http://schemas.microsoft.com/office/drawing/2014/main" id="{587B0304-7A80-4B01-AADA-B8B5824DEC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517" y="389024"/>
              <a:ext cx="293688" cy="446088"/>
              <a:chOff x="0" y="0"/>
              <a:chExt cx="293688" cy="446088"/>
            </a:xfrm>
          </p:grpSpPr>
          <p:sp>
            <p:nvSpPr>
              <p:cNvPr id="14340" name="Freeform 1016">
                <a:extLst>
                  <a:ext uri="{FF2B5EF4-FFF2-40B4-BE49-F238E27FC236}">
                    <a16:creationId xmlns:a16="http://schemas.microsoft.com/office/drawing/2014/main" id="{10F396FA-A556-46C2-88E3-CF2469967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293688" cy="352425"/>
              </a:xfrm>
              <a:custGeom>
                <a:avLst/>
                <a:gdLst>
                  <a:gd name="T0" fmla="*/ 50 w 50"/>
                  <a:gd name="T1" fmla="*/ 23 h 60"/>
                  <a:gd name="T2" fmla="*/ 25 w 50"/>
                  <a:gd name="T3" fmla="*/ 0 h 60"/>
                  <a:gd name="T4" fmla="*/ 0 w 50"/>
                  <a:gd name="T5" fmla="*/ 23 h 60"/>
                  <a:gd name="T6" fmla="*/ 2 w 50"/>
                  <a:gd name="T7" fmla="*/ 32 h 60"/>
                  <a:gd name="T8" fmla="*/ 2 w 50"/>
                  <a:gd name="T9" fmla="*/ 32 h 60"/>
                  <a:gd name="T10" fmla="*/ 5 w 50"/>
                  <a:gd name="T11" fmla="*/ 36 h 60"/>
                  <a:gd name="T12" fmla="*/ 13 w 50"/>
                  <a:gd name="T13" fmla="*/ 58 h 60"/>
                  <a:gd name="T14" fmla="*/ 17 w 50"/>
                  <a:gd name="T15" fmla="*/ 60 h 60"/>
                  <a:gd name="T16" fmla="*/ 33 w 50"/>
                  <a:gd name="T17" fmla="*/ 60 h 60"/>
                  <a:gd name="T18" fmla="*/ 37 w 50"/>
                  <a:gd name="T19" fmla="*/ 58 h 60"/>
                  <a:gd name="T20" fmla="*/ 45 w 50"/>
                  <a:gd name="T21" fmla="*/ 36 h 60"/>
                  <a:gd name="T22" fmla="*/ 48 w 50"/>
                  <a:gd name="T23" fmla="*/ 32 h 60"/>
                  <a:gd name="T24" fmla="*/ 48 w 50"/>
                  <a:gd name="T25" fmla="*/ 32 h 60"/>
                  <a:gd name="T26" fmla="*/ 48 w 50"/>
                  <a:gd name="T27" fmla="*/ 32 h 60"/>
                  <a:gd name="T28" fmla="*/ 50 w 50"/>
                  <a:gd name="T29" fmla="*/ 2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0" h="60">
                    <a:moveTo>
                      <a:pt x="50" y="23"/>
                    </a:moveTo>
                    <a:cubicBezTo>
                      <a:pt x="50" y="10"/>
                      <a:pt x="39" y="0"/>
                      <a:pt x="25" y="0"/>
                    </a:cubicBezTo>
                    <a:cubicBezTo>
                      <a:pt x="11" y="0"/>
                      <a:pt x="0" y="10"/>
                      <a:pt x="0" y="23"/>
                    </a:cubicBezTo>
                    <a:cubicBezTo>
                      <a:pt x="0" y="26"/>
                      <a:pt x="1" y="29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3"/>
                      <a:pt x="4" y="35"/>
                      <a:pt x="5" y="36"/>
                    </a:cubicBezTo>
                    <a:cubicBezTo>
                      <a:pt x="9" y="43"/>
                      <a:pt x="13" y="55"/>
                      <a:pt x="13" y="58"/>
                    </a:cubicBezTo>
                    <a:cubicBezTo>
                      <a:pt x="13" y="59"/>
                      <a:pt x="15" y="60"/>
                      <a:pt x="17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5" y="60"/>
                      <a:pt x="37" y="59"/>
                      <a:pt x="37" y="58"/>
                    </a:cubicBezTo>
                    <a:cubicBezTo>
                      <a:pt x="37" y="55"/>
                      <a:pt x="41" y="43"/>
                      <a:pt x="45" y="36"/>
                    </a:cubicBezTo>
                    <a:cubicBezTo>
                      <a:pt x="46" y="35"/>
                      <a:pt x="47" y="33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9" y="29"/>
                      <a:pt x="50" y="26"/>
                      <a:pt x="50" y="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4341" name="Freeform 1017">
                <a:extLst>
                  <a:ext uri="{FF2B5EF4-FFF2-40B4-BE49-F238E27FC236}">
                    <a16:creationId xmlns:a16="http://schemas.microsoft.com/office/drawing/2014/main" id="{4F0048F4-EF43-4491-B911-34DD643C8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" y="376237"/>
                <a:ext cx="141288" cy="22225"/>
              </a:xfrm>
              <a:custGeom>
                <a:avLst/>
                <a:gdLst>
                  <a:gd name="T0" fmla="*/ 24 w 24"/>
                  <a:gd name="T1" fmla="*/ 2 h 4"/>
                  <a:gd name="T2" fmla="*/ 21 w 24"/>
                  <a:gd name="T3" fmla="*/ 0 h 4"/>
                  <a:gd name="T4" fmla="*/ 3 w 24"/>
                  <a:gd name="T5" fmla="*/ 0 h 4"/>
                  <a:gd name="T6" fmla="*/ 0 w 24"/>
                  <a:gd name="T7" fmla="*/ 2 h 4"/>
                  <a:gd name="T8" fmla="*/ 0 w 24"/>
                  <a:gd name="T9" fmla="*/ 2 h 4"/>
                  <a:gd name="T10" fmla="*/ 3 w 24"/>
                  <a:gd name="T11" fmla="*/ 4 h 4"/>
                  <a:gd name="T12" fmla="*/ 21 w 24"/>
                  <a:gd name="T13" fmla="*/ 4 h 4"/>
                  <a:gd name="T14" fmla="*/ 24 w 24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4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4" y="3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4342" name="Freeform 1018">
                <a:extLst>
                  <a:ext uri="{FF2B5EF4-FFF2-40B4-BE49-F238E27FC236}">
                    <a16:creationId xmlns:a16="http://schemas.microsoft.com/office/drawing/2014/main" id="{ABB727A3-4F11-426A-AC50-48A2E62F6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" y="415925"/>
                <a:ext cx="141288" cy="30163"/>
              </a:xfrm>
              <a:custGeom>
                <a:avLst/>
                <a:gdLst>
                  <a:gd name="T0" fmla="*/ 24 w 24"/>
                  <a:gd name="T1" fmla="*/ 2 h 5"/>
                  <a:gd name="T2" fmla="*/ 21 w 24"/>
                  <a:gd name="T3" fmla="*/ 0 h 5"/>
                  <a:gd name="T4" fmla="*/ 3 w 24"/>
                  <a:gd name="T5" fmla="*/ 0 h 5"/>
                  <a:gd name="T6" fmla="*/ 0 w 24"/>
                  <a:gd name="T7" fmla="*/ 2 h 5"/>
                  <a:gd name="T8" fmla="*/ 0 w 24"/>
                  <a:gd name="T9" fmla="*/ 2 h 5"/>
                  <a:gd name="T10" fmla="*/ 3 w 24"/>
                  <a:gd name="T11" fmla="*/ 5 h 5"/>
                  <a:gd name="T12" fmla="*/ 21 w 24"/>
                  <a:gd name="T13" fmla="*/ 5 h 5"/>
                  <a:gd name="T14" fmla="*/ 24 w 24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5">
                    <a:moveTo>
                      <a:pt x="24" y="2"/>
                    </a:moveTo>
                    <a:cubicBezTo>
                      <a:pt x="24" y="1"/>
                      <a:pt x="22" y="0"/>
                      <a:pt x="2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5"/>
                      <a:pt x="24" y="4"/>
                      <a:pt x="24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8" name="Group 12">
            <a:extLst>
              <a:ext uri="{FF2B5EF4-FFF2-40B4-BE49-F238E27FC236}">
                <a16:creationId xmlns:a16="http://schemas.microsoft.com/office/drawing/2014/main" id="{BB1BC225-CD29-4BD9-A908-5D925BC7B9E0}"/>
              </a:ext>
            </a:extLst>
          </p:cNvPr>
          <p:cNvGrpSpPr>
            <a:grpSpLocks/>
          </p:cNvGrpSpPr>
          <p:nvPr/>
        </p:nvGrpSpPr>
        <p:grpSpPr bwMode="auto">
          <a:xfrm>
            <a:off x="3511407" y="1761126"/>
            <a:ext cx="1442205" cy="1396413"/>
            <a:chOff x="0" y="0"/>
            <a:chExt cx="1224136" cy="1224136"/>
          </a:xfrm>
        </p:grpSpPr>
        <p:sp>
          <p:nvSpPr>
            <p:cNvPr id="9" name="椭圆 50">
              <a:extLst>
                <a:ext uri="{FF2B5EF4-FFF2-40B4-BE49-F238E27FC236}">
                  <a16:creationId xmlns:a16="http://schemas.microsoft.com/office/drawing/2014/main" id="{F368F9DF-D5B6-42FC-8149-73714FFEE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zh-CN" noProof="1">
                <a:solidFill>
                  <a:prstClr val="black">
                    <a:lumMod val="65000"/>
                    <a:lumOff val="35000"/>
                  </a:prstClr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45" name="Freeform 1001">
              <a:extLst>
                <a:ext uri="{FF2B5EF4-FFF2-40B4-BE49-F238E27FC236}">
                  <a16:creationId xmlns:a16="http://schemas.microsoft.com/office/drawing/2014/main" id="{036E213D-FC83-4DEA-ACDA-80C6628F255F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58172" y="312058"/>
              <a:ext cx="492125" cy="546100"/>
            </a:xfrm>
            <a:custGeom>
              <a:avLst/>
              <a:gdLst>
                <a:gd name="T0" fmla="*/ 56 w 84"/>
                <a:gd name="T1" fmla="*/ 32 h 93"/>
                <a:gd name="T2" fmla="*/ 64 w 84"/>
                <a:gd name="T3" fmla="*/ 14 h 93"/>
                <a:gd name="T4" fmla="*/ 67 w 84"/>
                <a:gd name="T5" fmla="*/ 12 h 93"/>
                <a:gd name="T6" fmla="*/ 65 w 84"/>
                <a:gd name="T7" fmla="*/ 10 h 93"/>
                <a:gd name="T8" fmla="*/ 65 w 84"/>
                <a:gd name="T9" fmla="*/ 10 h 93"/>
                <a:gd name="T10" fmla="*/ 64 w 84"/>
                <a:gd name="T11" fmla="*/ 10 h 93"/>
                <a:gd name="T12" fmla="*/ 63 w 84"/>
                <a:gd name="T13" fmla="*/ 12 h 93"/>
                <a:gd name="T14" fmla="*/ 45 w 84"/>
                <a:gd name="T15" fmla="*/ 28 h 93"/>
                <a:gd name="T16" fmla="*/ 41 w 84"/>
                <a:gd name="T17" fmla="*/ 28 h 93"/>
                <a:gd name="T18" fmla="*/ 40 w 84"/>
                <a:gd name="T19" fmla="*/ 28 h 93"/>
                <a:gd name="T20" fmla="*/ 19 w 84"/>
                <a:gd name="T21" fmla="*/ 2 h 93"/>
                <a:gd name="T22" fmla="*/ 15 w 84"/>
                <a:gd name="T23" fmla="*/ 2 h 93"/>
                <a:gd name="T24" fmla="*/ 17 w 84"/>
                <a:gd name="T25" fmla="*/ 4 h 93"/>
                <a:gd name="T26" fmla="*/ 34 w 84"/>
                <a:gd name="T27" fmla="*/ 29 h 93"/>
                <a:gd name="T28" fmla="*/ 5 w 84"/>
                <a:gd name="T29" fmla="*/ 32 h 93"/>
                <a:gd name="T30" fmla="*/ 0 w 84"/>
                <a:gd name="T31" fmla="*/ 87 h 93"/>
                <a:gd name="T32" fmla="*/ 7 w 84"/>
                <a:gd name="T33" fmla="*/ 92 h 93"/>
                <a:gd name="T34" fmla="*/ 17 w 84"/>
                <a:gd name="T35" fmla="*/ 93 h 93"/>
                <a:gd name="T36" fmla="*/ 67 w 84"/>
                <a:gd name="T37" fmla="*/ 92 h 93"/>
                <a:gd name="T38" fmla="*/ 78 w 84"/>
                <a:gd name="T39" fmla="*/ 93 h 93"/>
                <a:gd name="T40" fmla="*/ 79 w 84"/>
                <a:gd name="T41" fmla="*/ 92 h 93"/>
                <a:gd name="T42" fmla="*/ 84 w 84"/>
                <a:gd name="T43" fmla="*/ 37 h 93"/>
                <a:gd name="T44" fmla="*/ 71 w 84"/>
                <a:gd name="T45" fmla="*/ 80 h 93"/>
                <a:gd name="T46" fmla="*/ 13 w 84"/>
                <a:gd name="T47" fmla="*/ 88 h 93"/>
                <a:gd name="T48" fmla="*/ 4 w 84"/>
                <a:gd name="T49" fmla="*/ 44 h 93"/>
                <a:gd name="T50" fmla="*/ 63 w 84"/>
                <a:gd name="T51" fmla="*/ 36 h 93"/>
                <a:gd name="T52" fmla="*/ 71 w 84"/>
                <a:gd name="T53" fmla="*/ 80 h 93"/>
                <a:gd name="T54" fmla="*/ 74 w 84"/>
                <a:gd name="T55" fmla="*/ 51 h 93"/>
                <a:gd name="T56" fmla="*/ 80 w 84"/>
                <a:gd name="T57" fmla="*/ 51 h 93"/>
                <a:gd name="T58" fmla="*/ 77 w 84"/>
                <a:gd name="T59" fmla="*/ 46 h 93"/>
                <a:gd name="T60" fmla="*/ 77 w 84"/>
                <a:gd name="T61" fmla="*/ 39 h 93"/>
                <a:gd name="T62" fmla="*/ 77 w 84"/>
                <a:gd name="T63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4" h="93">
                  <a:moveTo>
                    <a:pt x="79" y="32"/>
                  </a:moveTo>
                  <a:cubicBezTo>
                    <a:pt x="56" y="32"/>
                    <a:pt x="56" y="32"/>
                    <a:pt x="56" y="32"/>
                  </a:cubicBezTo>
                  <a:cubicBezTo>
                    <a:pt x="54" y="31"/>
                    <a:pt x="51" y="29"/>
                    <a:pt x="47" y="28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4"/>
                    <a:pt x="64" y="14"/>
                    <a:pt x="65" y="14"/>
                  </a:cubicBezTo>
                  <a:cubicBezTo>
                    <a:pt x="66" y="14"/>
                    <a:pt x="67" y="13"/>
                    <a:pt x="67" y="12"/>
                  </a:cubicBezTo>
                  <a:cubicBezTo>
                    <a:pt x="67" y="11"/>
                    <a:pt x="66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3" y="11"/>
                    <a:pt x="63" y="11"/>
                    <a:pt x="63" y="12"/>
                  </a:cubicBezTo>
                  <a:cubicBezTo>
                    <a:pt x="63" y="12"/>
                    <a:pt x="63" y="13"/>
                    <a:pt x="63" y="13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8"/>
                    <a:pt x="43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9" y="3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5" y="3"/>
                    <a:pt x="16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6" y="28"/>
                    <a:pt x="35" y="28"/>
                    <a:pt x="34" y="29"/>
                  </a:cubicBezTo>
                  <a:cubicBezTo>
                    <a:pt x="31" y="30"/>
                    <a:pt x="28" y="31"/>
                    <a:pt x="27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3" y="32"/>
                    <a:pt x="0" y="34"/>
                    <a:pt x="0" y="3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0"/>
                    <a:pt x="3" y="92"/>
                    <a:pt x="5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2"/>
                    <a:pt x="78" y="92"/>
                    <a:pt x="78" y="92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2" y="92"/>
                    <a:pt x="84" y="90"/>
                    <a:pt x="84" y="8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4" y="34"/>
                    <a:pt x="82" y="32"/>
                    <a:pt x="79" y="32"/>
                  </a:cubicBezTo>
                  <a:close/>
                  <a:moveTo>
                    <a:pt x="71" y="80"/>
                  </a:moveTo>
                  <a:cubicBezTo>
                    <a:pt x="71" y="84"/>
                    <a:pt x="67" y="88"/>
                    <a:pt x="63" y="88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8" y="88"/>
                    <a:pt x="4" y="84"/>
                    <a:pt x="4" y="8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39"/>
                    <a:pt x="8" y="36"/>
                    <a:pt x="13" y="3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7" y="36"/>
                    <a:pt x="71" y="39"/>
                    <a:pt x="71" y="44"/>
                  </a:cubicBezTo>
                  <a:lnTo>
                    <a:pt x="71" y="80"/>
                  </a:lnTo>
                  <a:close/>
                  <a:moveTo>
                    <a:pt x="77" y="54"/>
                  </a:moveTo>
                  <a:cubicBezTo>
                    <a:pt x="75" y="54"/>
                    <a:pt x="74" y="52"/>
                    <a:pt x="74" y="51"/>
                  </a:cubicBezTo>
                  <a:cubicBezTo>
                    <a:pt x="74" y="49"/>
                    <a:pt x="75" y="47"/>
                    <a:pt x="77" y="47"/>
                  </a:cubicBezTo>
                  <a:cubicBezTo>
                    <a:pt x="79" y="47"/>
                    <a:pt x="80" y="49"/>
                    <a:pt x="80" y="51"/>
                  </a:cubicBezTo>
                  <a:cubicBezTo>
                    <a:pt x="80" y="52"/>
                    <a:pt x="79" y="54"/>
                    <a:pt x="77" y="54"/>
                  </a:cubicBezTo>
                  <a:close/>
                  <a:moveTo>
                    <a:pt x="77" y="46"/>
                  </a:moveTo>
                  <a:cubicBezTo>
                    <a:pt x="75" y="46"/>
                    <a:pt x="74" y="44"/>
                    <a:pt x="74" y="43"/>
                  </a:cubicBezTo>
                  <a:cubicBezTo>
                    <a:pt x="74" y="41"/>
                    <a:pt x="75" y="39"/>
                    <a:pt x="77" y="39"/>
                  </a:cubicBezTo>
                  <a:cubicBezTo>
                    <a:pt x="79" y="39"/>
                    <a:pt x="80" y="41"/>
                    <a:pt x="80" y="43"/>
                  </a:cubicBezTo>
                  <a:cubicBezTo>
                    <a:pt x="80" y="44"/>
                    <a:pt x="79" y="46"/>
                    <a:pt x="77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 sz="1600">
                <a:solidFill>
                  <a:srgbClr val="595959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3393298-D386-492A-A601-29F5373671EB}"/>
              </a:ext>
            </a:extLst>
          </p:cNvPr>
          <p:cNvGrpSpPr/>
          <p:nvPr/>
        </p:nvGrpSpPr>
        <p:grpSpPr>
          <a:xfrm>
            <a:off x="5460716" y="1788120"/>
            <a:ext cx="1442204" cy="1396413"/>
            <a:chOff x="5460716" y="1788120"/>
            <a:chExt cx="1442204" cy="1396413"/>
          </a:xfrm>
        </p:grpSpPr>
        <p:sp>
          <p:nvSpPr>
            <p:cNvPr id="14346" name="椭圆 53">
              <a:extLst>
                <a:ext uri="{FF2B5EF4-FFF2-40B4-BE49-F238E27FC236}">
                  <a16:creationId xmlns:a16="http://schemas.microsoft.com/office/drawing/2014/main" id="{2C1D7624-E5E0-4C7B-90D0-17C36EBCB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0716" y="1788120"/>
              <a:ext cx="1442204" cy="13964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8" tIns="60954" rIns="121908" bIns="60954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14347" name="Group 17">
              <a:extLst>
                <a:ext uri="{FF2B5EF4-FFF2-40B4-BE49-F238E27FC236}">
                  <a16:creationId xmlns:a16="http://schemas.microsoft.com/office/drawing/2014/main" id="{FC9B86F2-F82F-4F83-ABD5-16B87D668F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71532" y="2264844"/>
              <a:ext cx="448935" cy="561463"/>
              <a:chOff x="0" y="0"/>
              <a:chExt cx="381000" cy="492126"/>
            </a:xfrm>
          </p:grpSpPr>
          <p:sp>
            <p:nvSpPr>
              <p:cNvPr id="14348" name="Freeform 1011">
                <a:extLst>
                  <a:ext uri="{FF2B5EF4-FFF2-40B4-BE49-F238E27FC236}">
                    <a16:creationId xmlns:a16="http://schemas.microsoft.com/office/drawing/2014/main" id="{5FC25330-AAC9-44C9-B91B-78D58C2FB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562" y="0"/>
                <a:ext cx="46038" cy="111125"/>
              </a:xfrm>
              <a:custGeom>
                <a:avLst/>
                <a:gdLst>
                  <a:gd name="T0" fmla="*/ 8 w 8"/>
                  <a:gd name="T1" fmla="*/ 15 h 19"/>
                  <a:gd name="T2" fmla="*/ 4 w 8"/>
                  <a:gd name="T3" fmla="*/ 19 h 19"/>
                  <a:gd name="T4" fmla="*/ 4 w 8"/>
                  <a:gd name="T5" fmla="*/ 19 h 19"/>
                  <a:gd name="T6" fmla="*/ 0 w 8"/>
                  <a:gd name="T7" fmla="*/ 15 h 19"/>
                  <a:gd name="T8" fmla="*/ 0 w 8"/>
                  <a:gd name="T9" fmla="*/ 5 h 19"/>
                  <a:gd name="T10" fmla="*/ 4 w 8"/>
                  <a:gd name="T11" fmla="*/ 0 h 19"/>
                  <a:gd name="T12" fmla="*/ 4 w 8"/>
                  <a:gd name="T13" fmla="*/ 0 h 19"/>
                  <a:gd name="T14" fmla="*/ 8 w 8"/>
                  <a:gd name="T15" fmla="*/ 5 h 19"/>
                  <a:gd name="T16" fmla="*/ 8 w 8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8" y="15"/>
                    </a:moveTo>
                    <a:cubicBezTo>
                      <a:pt x="8" y="17"/>
                      <a:pt x="6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6" y="0"/>
                      <a:pt x="8" y="2"/>
                      <a:pt x="8" y="5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600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4349" name="Freeform 1012">
                <a:extLst>
                  <a:ext uri="{FF2B5EF4-FFF2-40B4-BE49-F238E27FC236}">
                    <a16:creationId xmlns:a16="http://schemas.microsoft.com/office/drawing/2014/main" id="{0F725AD5-1621-477C-A893-F7821E73E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687" y="0"/>
                <a:ext cx="52388" cy="111125"/>
              </a:xfrm>
              <a:custGeom>
                <a:avLst/>
                <a:gdLst>
                  <a:gd name="T0" fmla="*/ 9 w 9"/>
                  <a:gd name="T1" fmla="*/ 15 h 19"/>
                  <a:gd name="T2" fmla="*/ 4 w 9"/>
                  <a:gd name="T3" fmla="*/ 19 h 19"/>
                  <a:gd name="T4" fmla="*/ 4 w 9"/>
                  <a:gd name="T5" fmla="*/ 19 h 19"/>
                  <a:gd name="T6" fmla="*/ 0 w 9"/>
                  <a:gd name="T7" fmla="*/ 15 h 19"/>
                  <a:gd name="T8" fmla="*/ 0 w 9"/>
                  <a:gd name="T9" fmla="*/ 5 h 19"/>
                  <a:gd name="T10" fmla="*/ 4 w 9"/>
                  <a:gd name="T11" fmla="*/ 0 h 19"/>
                  <a:gd name="T12" fmla="*/ 4 w 9"/>
                  <a:gd name="T13" fmla="*/ 0 h 19"/>
                  <a:gd name="T14" fmla="*/ 9 w 9"/>
                  <a:gd name="T15" fmla="*/ 5 h 19"/>
                  <a:gd name="T16" fmla="*/ 9 w 9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9">
                    <a:moveTo>
                      <a:pt x="9" y="15"/>
                    </a:moveTo>
                    <a:cubicBezTo>
                      <a:pt x="9" y="17"/>
                      <a:pt x="7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2" y="19"/>
                      <a:pt x="0" y="17"/>
                      <a:pt x="0" y="1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7" y="0"/>
                      <a:pt x="9" y="2"/>
                      <a:pt x="9" y="5"/>
                    </a:cubicBezTo>
                    <a:lnTo>
                      <a:pt x="9" y="1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600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4350" name="Freeform 1013">
                <a:extLst>
                  <a:ext uri="{FF2B5EF4-FFF2-40B4-BE49-F238E27FC236}">
                    <a16:creationId xmlns:a16="http://schemas.microsoft.com/office/drawing/2014/main" id="{E59C0429-5276-43BA-8F2B-9B7E7A63D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37" y="134938"/>
                <a:ext cx="233363" cy="204788"/>
              </a:xfrm>
              <a:custGeom>
                <a:avLst/>
                <a:gdLst>
                  <a:gd name="T0" fmla="*/ 35 w 40"/>
                  <a:gd name="T1" fmla="*/ 0 h 35"/>
                  <a:gd name="T2" fmla="*/ 5 w 40"/>
                  <a:gd name="T3" fmla="*/ 0 h 35"/>
                  <a:gd name="T4" fmla="*/ 0 w 40"/>
                  <a:gd name="T5" fmla="*/ 0 h 35"/>
                  <a:gd name="T6" fmla="*/ 0 w 40"/>
                  <a:gd name="T7" fmla="*/ 4 h 35"/>
                  <a:gd name="T8" fmla="*/ 0 w 40"/>
                  <a:gd name="T9" fmla="*/ 10 h 35"/>
                  <a:gd name="T10" fmla="*/ 0 w 40"/>
                  <a:gd name="T11" fmla="*/ 27 h 35"/>
                  <a:gd name="T12" fmla="*/ 5 w 40"/>
                  <a:gd name="T13" fmla="*/ 31 h 35"/>
                  <a:gd name="T14" fmla="*/ 12 w 40"/>
                  <a:gd name="T15" fmla="*/ 31 h 35"/>
                  <a:gd name="T16" fmla="*/ 16 w 40"/>
                  <a:gd name="T17" fmla="*/ 35 h 35"/>
                  <a:gd name="T18" fmla="*/ 25 w 40"/>
                  <a:gd name="T19" fmla="*/ 35 h 35"/>
                  <a:gd name="T20" fmla="*/ 29 w 40"/>
                  <a:gd name="T21" fmla="*/ 31 h 35"/>
                  <a:gd name="T22" fmla="*/ 35 w 40"/>
                  <a:gd name="T23" fmla="*/ 31 h 35"/>
                  <a:gd name="T24" fmla="*/ 40 w 40"/>
                  <a:gd name="T25" fmla="*/ 27 h 35"/>
                  <a:gd name="T26" fmla="*/ 40 w 40"/>
                  <a:gd name="T27" fmla="*/ 10 h 35"/>
                  <a:gd name="T28" fmla="*/ 40 w 40"/>
                  <a:gd name="T29" fmla="*/ 4 h 35"/>
                  <a:gd name="T30" fmla="*/ 40 w 40"/>
                  <a:gd name="T31" fmla="*/ 0 h 35"/>
                  <a:gd name="T32" fmla="*/ 35 w 40"/>
                  <a:gd name="T3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35">
                    <a:moveTo>
                      <a:pt x="3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3"/>
                      <a:pt x="14" y="35"/>
                      <a:pt x="1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29" y="33"/>
                      <a:pt x="29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8" y="31"/>
                      <a:pt x="40" y="29"/>
                      <a:pt x="40" y="27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600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4351" name="Freeform 1014">
                <a:extLst>
                  <a:ext uri="{FF2B5EF4-FFF2-40B4-BE49-F238E27FC236}">
                    <a16:creationId xmlns:a16="http://schemas.microsoft.com/office/drawing/2014/main" id="{5067E4D9-A2D5-4912-8D40-0F208F983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34963"/>
                <a:ext cx="280988" cy="157163"/>
              </a:xfrm>
              <a:custGeom>
                <a:avLst/>
                <a:gdLst>
                  <a:gd name="T0" fmla="*/ 45 w 48"/>
                  <a:gd name="T1" fmla="*/ 2 h 27"/>
                  <a:gd name="T2" fmla="*/ 43 w 48"/>
                  <a:gd name="T3" fmla="*/ 5 h 27"/>
                  <a:gd name="T4" fmla="*/ 43 w 48"/>
                  <a:gd name="T5" fmla="*/ 13 h 27"/>
                  <a:gd name="T6" fmla="*/ 35 w 48"/>
                  <a:gd name="T7" fmla="*/ 21 h 27"/>
                  <a:gd name="T8" fmla="*/ 27 w 48"/>
                  <a:gd name="T9" fmla="*/ 13 h 27"/>
                  <a:gd name="T10" fmla="*/ 13 w 48"/>
                  <a:gd name="T11" fmla="*/ 0 h 27"/>
                  <a:gd name="T12" fmla="*/ 0 w 48"/>
                  <a:gd name="T13" fmla="*/ 13 h 27"/>
                  <a:gd name="T14" fmla="*/ 3 w 48"/>
                  <a:gd name="T15" fmla="*/ 16 h 27"/>
                  <a:gd name="T16" fmla="*/ 6 w 48"/>
                  <a:gd name="T17" fmla="*/ 13 h 27"/>
                  <a:gd name="T18" fmla="*/ 13 w 48"/>
                  <a:gd name="T19" fmla="*/ 5 h 27"/>
                  <a:gd name="T20" fmla="*/ 21 w 48"/>
                  <a:gd name="T21" fmla="*/ 13 h 27"/>
                  <a:gd name="T22" fmla="*/ 35 w 48"/>
                  <a:gd name="T23" fmla="*/ 27 h 27"/>
                  <a:gd name="T24" fmla="*/ 48 w 48"/>
                  <a:gd name="T25" fmla="*/ 13 h 27"/>
                  <a:gd name="T26" fmla="*/ 48 w 48"/>
                  <a:gd name="T27" fmla="*/ 5 h 27"/>
                  <a:gd name="T28" fmla="*/ 45 w 48"/>
                  <a:gd name="T29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27">
                    <a:moveTo>
                      <a:pt x="45" y="2"/>
                    </a:moveTo>
                    <a:cubicBezTo>
                      <a:pt x="44" y="2"/>
                      <a:pt x="43" y="3"/>
                      <a:pt x="43" y="5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8"/>
                      <a:pt x="39" y="21"/>
                      <a:pt x="35" y="21"/>
                    </a:cubicBezTo>
                    <a:cubicBezTo>
                      <a:pt x="30" y="21"/>
                      <a:pt x="27" y="18"/>
                      <a:pt x="27" y="13"/>
                    </a:cubicBezTo>
                    <a:cubicBezTo>
                      <a:pt x="27" y="6"/>
                      <a:pt x="21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15"/>
                      <a:pt x="1" y="16"/>
                      <a:pt x="3" y="16"/>
                    </a:cubicBezTo>
                    <a:cubicBezTo>
                      <a:pt x="4" y="16"/>
                      <a:pt x="6" y="15"/>
                      <a:pt x="6" y="13"/>
                    </a:cubicBezTo>
                    <a:cubicBezTo>
                      <a:pt x="6" y="9"/>
                      <a:pt x="9" y="5"/>
                      <a:pt x="13" y="5"/>
                    </a:cubicBezTo>
                    <a:cubicBezTo>
                      <a:pt x="18" y="5"/>
                      <a:pt x="21" y="9"/>
                      <a:pt x="21" y="13"/>
                    </a:cubicBezTo>
                    <a:cubicBezTo>
                      <a:pt x="21" y="21"/>
                      <a:pt x="27" y="27"/>
                      <a:pt x="35" y="27"/>
                    </a:cubicBezTo>
                    <a:cubicBezTo>
                      <a:pt x="42" y="27"/>
                      <a:pt x="48" y="21"/>
                      <a:pt x="48" y="13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8" y="3"/>
                      <a:pt x="47" y="2"/>
                      <a:pt x="4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 sz="1600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1A4939-D700-42D5-A48A-3D33304D58A8}"/>
              </a:ext>
            </a:extLst>
          </p:cNvPr>
          <p:cNvGrpSpPr>
            <a:grpSpLocks/>
          </p:cNvGrpSpPr>
          <p:nvPr/>
        </p:nvGrpSpPr>
        <p:grpSpPr bwMode="auto">
          <a:xfrm>
            <a:off x="7595339" y="1825740"/>
            <a:ext cx="1442205" cy="1396412"/>
            <a:chOff x="0" y="0"/>
            <a:chExt cx="1224136" cy="1224136"/>
          </a:xfrm>
        </p:grpSpPr>
        <p:sp>
          <p:nvSpPr>
            <p:cNvPr id="18" name="椭圆 60">
              <a:extLst>
                <a:ext uri="{FF2B5EF4-FFF2-40B4-BE49-F238E27FC236}">
                  <a16:creationId xmlns:a16="http://schemas.microsoft.com/office/drawing/2014/main" id="{1B6C8539-422C-4E66-BD38-0F4D3933C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zh-CN" noProof="1">
                <a:solidFill>
                  <a:prstClr val="black">
                    <a:lumMod val="65000"/>
                    <a:lumOff val="35000"/>
                  </a:prstClr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54" name="Freeform 1015">
              <a:extLst>
                <a:ext uri="{FF2B5EF4-FFF2-40B4-BE49-F238E27FC236}">
                  <a16:creationId xmlns:a16="http://schemas.microsoft.com/office/drawing/2014/main" id="{6A3C6749-3D3E-407B-9687-F01C8836A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72" y="461202"/>
              <a:ext cx="457200" cy="415925"/>
            </a:xfrm>
            <a:custGeom>
              <a:avLst/>
              <a:gdLst>
                <a:gd name="T0" fmla="*/ 1 w 78"/>
                <a:gd name="T1" fmla="*/ 69 h 71"/>
                <a:gd name="T2" fmla="*/ 5 w 78"/>
                <a:gd name="T3" fmla="*/ 70 h 71"/>
                <a:gd name="T4" fmla="*/ 14 w 78"/>
                <a:gd name="T5" fmla="*/ 55 h 71"/>
                <a:gd name="T6" fmla="*/ 49 w 78"/>
                <a:gd name="T7" fmla="*/ 48 h 71"/>
                <a:gd name="T8" fmla="*/ 78 w 78"/>
                <a:gd name="T9" fmla="*/ 0 h 71"/>
                <a:gd name="T10" fmla="*/ 10 w 78"/>
                <a:gd name="T11" fmla="*/ 53 h 71"/>
                <a:gd name="T12" fmla="*/ 42 w 78"/>
                <a:gd name="T13" fmla="*/ 21 h 71"/>
                <a:gd name="T14" fmla="*/ 1 w 78"/>
                <a:gd name="T15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71">
                  <a:moveTo>
                    <a:pt x="1" y="69"/>
                  </a:moveTo>
                  <a:cubicBezTo>
                    <a:pt x="1" y="69"/>
                    <a:pt x="0" y="71"/>
                    <a:pt x="5" y="70"/>
                  </a:cubicBezTo>
                  <a:cubicBezTo>
                    <a:pt x="4" y="67"/>
                    <a:pt x="14" y="55"/>
                    <a:pt x="14" y="55"/>
                  </a:cubicBezTo>
                  <a:cubicBezTo>
                    <a:pt x="14" y="55"/>
                    <a:pt x="32" y="67"/>
                    <a:pt x="49" y="48"/>
                  </a:cubicBezTo>
                  <a:cubicBezTo>
                    <a:pt x="66" y="29"/>
                    <a:pt x="54" y="13"/>
                    <a:pt x="78" y="0"/>
                  </a:cubicBezTo>
                  <a:cubicBezTo>
                    <a:pt x="21" y="12"/>
                    <a:pt x="9" y="30"/>
                    <a:pt x="10" y="53"/>
                  </a:cubicBezTo>
                  <a:cubicBezTo>
                    <a:pt x="15" y="42"/>
                    <a:pt x="29" y="27"/>
                    <a:pt x="42" y="21"/>
                  </a:cubicBezTo>
                  <a:cubicBezTo>
                    <a:pt x="21" y="36"/>
                    <a:pt x="7" y="58"/>
                    <a:pt x="1" y="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0" name="Group 25">
            <a:extLst>
              <a:ext uri="{FF2B5EF4-FFF2-40B4-BE49-F238E27FC236}">
                <a16:creationId xmlns:a16="http://schemas.microsoft.com/office/drawing/2014/main" id="{80B9C945-4637-45AB-AFDD-A4A5E397E4F6}"/>
              </a:ext>
            </a:extLst>
          </p:cNvPr>
          <p:cNvGrpSpPr>
            <a:grpSpLocks/>
          </p:cNvGrpSpPr>
          <p:nvPr/>
        </p:nvGrpSpPr>
        <p:grpSpPr bwMode="auto">
          <a:xfrm>
            <a:off x="9736179" y="1808793"/>
            <a:ext cx="1442204" cy="1396413"/>
            <a:chOff x="0" y="0"/>
            <a:chExt cx="1224136" cy="1224136"/>
          </a:xfrm>
        </p:grpSpPr>
        <p:sp>
          <p:nvSpPr>
            <p:cNvPr id="14356" name="椭圆 63">
              <a:extLst>
                <a:ext uri="{FF2B5EF4-FFF2-40B4-BE49-F238E27FC236}">
                  <a16:creationId xmlns:a16="http://schemas.microsoft.com/office/drawing/2014/main" id="{890A0CF1-B116-4530-ADB7-8510A9E14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grpSp>
          <p:nvGrpSpPr>
            <p:cNvPr id="14357" name="Group 27">
              <a:extLst>
                <a:ext uri="{FF2B5EF4-FFF2-40B4-BE49-F238E27FC236}">
                  <a16:creationId xmlns:a16="http://schemas.microsoft.com/office/drawing/2014/main" id="{33D5F2F7-FCE3-4E48-B8C5-17BCAADA1D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004" y="462692"/>
              <a:ext cx="415398" cy="303451"/>
              <a:chOff x="0" y="0"/>
              <a:chExt cx="685800" cy="400050"/>
            </a:xfrm>
          </p:grpSpPr>
          <p:sp>
            <p:nvSpPr>
              <p:cNvPr id="14358" name="Freeform 8">
                <a:extLst>
                  <a:ext uri="{FF2B5EF4-FFF2-40B4-BE49-F238E27FC236}">
                    <a16:creationId xmlns:a16="http://schemas.microsoft.com/office/drawing/2014/main" id="{A8A5DC1B-3434-490E-BA0A-BC48A42CE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65125"/>
                <a:ext cx="685800" cy="34925"/>
              </a:xfrm>
              <a:custGeom>
                <a:avLst/>
                <a:gdLst>
                  <a:gd name="T0" fmla="*/ 117 w 117"/>
                  <a:gd name="T1" fmla="*/ 5 h 6"/>
                  <a:gd name="T2" fmla="*/ 115 w 117"/>
                  <a:gd name="T3" fmla="*/ 6 h 6"/>
                  <a:gd name="T4" fmla="*/ 2 w 117"/>
                  <a:gd name="T5" fmla="*/ 6 h 6"/>
                  <a:gd name="T6" fmla="*/ 0 w 117"/>
                  <a:gd name="T7" fmla="*/ 5 h 6"/>
                  <a:gd name="T8" fmla="*/ 0 w 117"/>
                  <a:gd name="T9" fmla="*/ 1 h 6"/>
                  <a:gd name="T10" fmla="*/ 2 w 117"/>
                  <a:gd name="T11" fmla="*/ 0 h 6"/>
                  <a:gd name="T12" fmla="*/ 115 w 117"/>
                  <a:gd name="T13" fmla="*/ 0 h 6"/>
                  <a:gd name="T14" fmla="*/ 117 w 117"/>
                  <a:gd name="T15" fmla="*/ 1 h 6"/>
                  <a:gd name="T16" fmla="*/ 117 w 117"/>
                  <a:gd name="T1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" h="6">
                    <a:moveTo>
                      <a:pt x="117" y="5"/>
                    </a:moveTo>
                    <a:cubicBezTo>
                      <a:pt x="117" y="6"/>
                      <a:pt x="116" y="6"/>
                      <a:pt x="11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6"/>
                      <a:pt x="0" y="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6" y="0"/>
                      <a:pt x="117" y="0"/>
                      <a:pt x="117" y="1"/>
                    </a:cubicBezTo>
                    <a:lnTo>
                      <a:pt x="117" y="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4359" name="Freeform 9">
                <a:extLst>
                  <a:ext uri="{FF2B5EF4-FFF2-40B4-BE49-F238E27FC236}">
                    <a16:creationId xmlns:a16="http://schemas.microsoft.com/office/drawing/2014/main" id="{C491FBBD-0471-4836-9513-F659CE5606AD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41275" y="0"/>
                <a:ext cx="603250" cy="346075"/>
              </a:xfrm>
              <a:custGeom>
                <a:avLst/>
                <a:gdLst>
                  <a:gd name="T0" fmla="*/ 99 w 103"/>
                  <a:gd name="T1" fmla="*/ 0 h 59"/>
                  <a:gd name="T2" fmla="*/ 5 w 103"/>
                  <a:gd name="T3" fmla="*/ 0 h 59"/>
                  <a:gd name="T4" fmla="*/ 0 w 103"/>
                  <a:gd name="T5" fmla="*/ 5 h 59"/>
                  <a:gd name="T6" fmla="*/ 0 w 103"/>
                  <a:gd name="T7" fmla="*/ 54 h 59"/>
                  <a:gd name="T8" fmla="*/ 5 w 103"/>
                  <a:gd name="T9" fmla="*/ 59 h 59"/>
                  <a:gd name="T10" fmla="*/ 99 w 103"/>
                  <a:gd name="T11" fmla="*/ 59 h 59"/>
                  <a:gd name="T12" fmla="*/ 103 w 103"/>
                  <a:gd name="T13" fmla="*/ 54 h 59"/>
                  <a:gd name="T14" fmla="*/ 103 w 103"/>
                  <a:gd name="T15" fmla="*/ 5 h 59"/>
                  <a:gd name="T16" fmla="*/ 99 w 103"/>
                  <a:gd name="T17" fmla="*/ 0 h 59"/>
                  <a:gd name="T18" fmla="*/ 99 w 103"/>
                  <a:gd name="T19" fmla="*/ 55 h 59"/>
                  <a:gd name="T20" fmla="*/ 5 w 103"/>
                  <a:gd name="T21" fmla="*/ 55 h 59"/>
                  <a:gd name="T22" fmla="*/ 5 w 103"/>
                  <a:gd name="T23" fmla="*/ 6 h 59"/>
                  <a:gd name="T24" fmla="*/ 99 w 103"/>
                  <a:gd name="T25" fmla="*/ 6 h 59"/>
                  <a:gd name="T26" fmla="*/ 99 w 103"/>
                  <a:gd name="T27" fmla="*/ 5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3" h="59">
                    <a:moveTo>
                      <a:pt x="9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2" y="59"/>
                      <a:pt x="5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1" y="59"/>
                      <a:pt x="103" y="57"/>
                      <a:pt x="103" y="54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2"/>
                      <a:pt x="101" y="0"/>
                      <a:pt x="99" y="0"/>
                    </a:cubicBezTo>
                    <a:close/>
                    <a:moveTo>
                      <a:pt x="99" y="55"/>
                    </a:moveTo>
                    <a:cubicBezTo>
                      <a:pt x="5" y="55"/>
                      <a:pt x="5" y="55"/>
                      <a:pt x="5" y="5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99" y="6"/>
                      <a:pt x="99" y="6"/>
                      <a:pt x="99" y="6"/>
                    </a:cubicBezTo>
                    <a:lnTo>
                      <a:pt x="99" y="5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zh-CN">
                  <a:solidFill>
                    <a:srgbClr val="595959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25" name="Group 30">
            <a:extLst>
              <a:ext uri="{FF2B5EF4-FFF2-40B4-BE49-F238E27FC236}">
                <a16:creationId xmlns:a16="http://schemas.microsoft.com/office/drawing/2014/main" id="{D8C93CE3-9158-4C0A-AA75-A2043D5DE49C}"/>
              </a:ext>
            </a:extLst>
          </p:cNvPr>
          <p:cNvGrpSpPr>
            <a:grpSpLocks/>
          </p:cNvGrpSpPr>
          <p:nvPr/>
        </p:nvGrpSpPr>
        <p:grpSpPr bwMode="auto">
          <a:xfrm>
            <a:off x="1011116" y="3336778"/>
            <a:ext cx="10460481" cy="450311"/>
            <a:chOff x="0" y="-8812"/>
            <a:chExt cx="8878771" cy="393612"/>
          </a:xfrm>
        </p:grpSpPr>
        <p:sp>
          <p:nvSpPr>
            <p:cNvPr id="14361" name="文本框 68">
              <a:extLst>
                <a:ext uri="{FF2B5EF4-FFF2-40B4-BE49-F238E27FC236}">
                  <a16:creationId xmlns:a16="http://schemas.microsoft.com/office/drawing/2014/main" id="{F68A108C-4DFF-4FC5-8F7B-E86B5F396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780764" cy="32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15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62" name="文本框 69">
              <a:extLst>
                <a:ext uri="{FF2B5EF4-FFF2-40B4-BE49-F238E27FC236}">
                  <a16:creationId xmlns:a16="http://schemas.microsoft.com/office/drawing/2014/main" id="{18C0EC82-D69F-4C2E-B6F0-56FA7100F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111" y="0"/>
              <a:ext cx="1780764" cy="32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15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63" name="文本框 70">
              <a:extLst>
                <a:ext uri="{FF2B5EF4-FFF2-40B4-BE49-F238E27FC236}">
                  <a16:creationId xmlns:a16="http://schemas.microsoft.com/office/drawing/2014/main" id="{47353410-A09B-4D1D-8AF6-7BBF52247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342" y="61843"/>
              <a:ext cx="1780764" cy="32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15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64" name="文本框 71">
              <a:extLst>
                <a:ext uri="{FF2B5EF4-FFF2-40B4-BE49-F238E27FC236}">
                  <a16:creationId xmlns:a16="http://schemas.microsoft.com/office/drawing/2014/main" id="{6BCF3A36-47C4-4A73-B8A6-9F282FED7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7301" y="0"/>
              <a:ext cx="1780764" cy="32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15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65" name="文本框 72">
              <a:extLst>
                <a:ext uri="{FF2B5EF4-FFF2-40B4-BE49-F238E27FC236}">
                  <a16:creationId xmlns:a16="http://schemas.microsoft.com/office/drawing/2014/main" id="{7E5E87B7-B79E-4EDC-B985-86D695412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8007" y="-8812"/>
              <a:ext cx="1780764" cy="32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500" b="1" dirty="0">
                  <a:solidFill>
                    <a:srgbClr val="7F7F7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05</a:t>
              </a:r>
              <a:endParaRPr lang="zh-CN" altLang="en-US" sz="1500" b="1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1" name="燕尾形 73">
            <a:extLst>
              <a:ext uri="{FF2B5EF4-FFF2-40B4-BE49-F238E27FC236}">
                <a16:creationId xmlns:a16="http://schemas.microsoft.com/office/drawing/2014/main" id="{FAB460D1-85A5-4EA6-9663-0D1F6BDC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0331" y="2448363"/>
            <a:ext cx="254396" cy="246319"/>
          </a:xfrm>
          <a:prstGeom prst="chevron">
            <a:avLst>
              <a:gd name="adj" fmla="val 5000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595959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2" name="燕尾形 74">
            <a:extLst>
              <a:ext uri="{FF2B5EF4-FFF2-40B4-BE49-F238E27FC236}">
                <a16:creationId xmlns:a16="http://schemas.microsoft.com/office/drawing/2014/main" id="{80DC13E3-996D-480B-8C15-57D0C573A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520" y="2455606"/>
            <a:ext cx="227556" cy="246319"/>
          </a:xfrm>
          <a:prstGeom prst="chevron">
            <a:avLst>
              <a:gd name="adj" fmla="val 5000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595959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3" name="燕尾形 75">
            <a:extLst>
              <a:ext uri="{FF2B5EF4-FFF2-40B4-BE49-F238E27FC236}">
                <a16:creationId xmlns:a16="http://schemas.microsoft.com/office/drawing/2014/main" id="{D4DCFF50-0715-419F-AE37-249B61107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303" y="2455606"/>
            <a:ext cx="254396" cy="246319"/>
          </a:xfrm>
          <a:prstGeom prst="chevron">
            <a:avLst>
              <a:gd name="adj" fmla="val 5000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595959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4" name="燕尾形 76">
            <a:extLst>
              <a:ext uri="{FF2B5EF4-FFF2-40B4-BE49-F238E27FC236}">
                <a16:creationId xmlns:a16="http://schemas.microsoft.com/office/drawing/2014/main" id="{51B8FDD2-0151-41F6-B5E3-7E265FCEB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6989" y="2499085"/>
            <a:ext cx="254396" cy="246319"/>
          </a:xfrm>
          <a:prstGeom prst="chevron">
            <a:avLst>
              <a:gd name="adj" fmla="val 50000"/>
            </a:avLst>
          </a:pr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595959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35" name="Group 40">
            <a:extLst>
              <a:ext uri="{FF2B5EF4-FFF2-40B4-BE49-F238E27FC236}">
                <a16:creationId xmlns:a16="http://schemas.microsoft.com/office/drawing/2014/main" id="{39D01D79-346B-449E-9654-D17ADA39F886}"/>
              </a:ext>
            </a:extLst>
          </p:cNvPr>
          <p:cNvGrpSpPr>
            <a:grpSpLocks/>
          </p:cNvGrpSpPr>
          <p:nvPr/>
        </p:nvGrpSpPr>
        <p:grpSpPr bwMode="auto">
          <a:xfrm>
            <a:off x="1011116" y="4243389"/>
            <a:ext cx="10568353" cy="2784732"/>
            <a:chOff x="0" y="-1"/>
            <a:chExt cx="8801318" cy="2473341"/>
          </a:xfrm>
        </p:grpSpPr>
        <p:sp>
          <p:nvSpPr>
            <p:cNvPr id="14371" name="矩形 78">
              <a:extLst>
                <a:ext uri="{FF2B5EF4-FFF2-40B4-BE49-F238E27FC236}">
                  <a16:creationId xmlns:a16="http://schemas.microsoft.com/office/drawing/2014/main" id="{3CEAEC58-A5C6-4B71-AF20-940AB9F68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79848" cy="23604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擦洗时动作要轻，以免损伤口腔黏膜，特别是对凝血功能较差的病人。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372" name="矩形 79">
              <a:extLst>
                <a:ext uri="{FF2B5EF4-FFF2-40B4-BE49-F238E27FC236}">
                  <a16:creationId xmlns:a16="http://schemas.microsoft.com/office/drawing/2014/main" id="{CB031DB1-3387-4C3C-9C02-FA57DBBE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88" y="6397"/>
              <a:ext cx="1921960" cy="24189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昏迷病人禁忌漱口，需用开口器应从臼齿处放入，对牙关紧闭者不可用暴力助其开口。擦洗时棉球不宜过湿，以防溶液误吸入呼吸道。棉球要用止血钳夹紧，每次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1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个，防止遗留在口腔，必要时要清点棉球数量。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  <p:sp>
          <p:nvSpPr>
            <p:cNvPr id="14373" name="矩形 80">
              <a:extLst>
                <a:ext uri="{FF2B5EF4-FFF2-40B4-BE49-F238E27FC236}">
                  <a16:creationId xmlns:a16="http://schemas.microsoft.com/office/drawing/2014/main" id="{7BFFBFFE-5F80-4546-8C61-88FA039B0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1289" y="6397"/>
              <a:ext cx="1483461" cy="24219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传染病人用物须按消毒隔离原则处理 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74" name="矩形 81">
              <a:extLst>
                <a:ext uri="{FF2B5EF4-FFF2-40B4-BE49-F238E27FC236}">
                  <a16:creationId xmlns:a16="http://schemas.microsoft.com/office/drawing/2014/main" id="{5C7138D5-0CD8-43EF-9A57-592BC0357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494" y="12795"/>
              <a:ext cx="1561600" cy="2394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长期应用抗生素者，应观察口腔黏膜有无真菌感染。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375" name="矩形 82">
              <a:extLst>
                <a:ext uri="{FF2B5EF4-FFF2-40B4-BE49-F238E27FC236}">
                  <a16:creationId xmlns:a16="http://schemas.microsoft.com/office/drawing/2014/main" id="{EB9A814D-670B-4176-92CB-ABCF5FE3B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7" y="-1"/>
              <a:ext cx="2015481" cy="24733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</a:rPr>
                <a:t>对活动义齿应先取下，用牙刷刷洗义齿的各面，用冷水冲洗干净，待病人漱口后再戴上。暂时不用的义齿，可浸于冷水杯中备用，每日更换一次清水。不可将义齿泡在热水或乙醇内，以免义齿变色、变形和老化。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1" name="Group 46">
            <a:extLst>
              <a:ext uri="{FF2B5EF4-FFF2-40B4-BE49-F238E27FC236}">
                <a16:creationId xmlns:a16="http://schemas.microsoft.com/office/drawing/2014/main" id="{AD71C559-D781-4C4C-B6A7-83DDAEAB8DC3}"/>
              </a:ext>
            </a:extLst>
          </p:cNvPr>
          <p:cNvGrpSpPr>
            <a:grpSpLocks/>
          </p:cNvGrpSpPr>
          <p:nvPr/>
        </p:nvGrpSpPr>
        <p:grpSpPr bwMode="auto">
          <a:xfrm>
            <a:off x="1011116" y="3832274"/>
            <a:ext cx="10568353" cy="307975"/>
            <a:chOff x="-43772" y="-9514"/>
            <a:chExt cx="8487614" cy="309189"/>
          </a:xfrm>
        </p:grpSpPr>
        <p:sp>
          <p:nvSpPr>
            <p:cNvPr id="14377" name="矩形 84">
              <a:extLst>
                <a:ext uri="{FF2B5EF4-FFF2-40B4-BE49-F238E27FC236}">
                  <a16:creationId xmlns:a16="http://schemas.microsoft.com/office/drawing/2014/main" id="{DF3AED4E-9648-4408-8606-27168A82E6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3772" y="-9514"/>
              <a:ext cx="8487614" cy="3091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78" name="燕尾形 85">
              <a:extLst>
                <a:ext uri="{FF2B5EF4-FFF2-40B4-BE49-F238E27FC236}">
                  <a16:creationId xmlns:a16="http://schemas.microsoft.com/office/drawing/2014/main" id="{BB835AFC-BD53-40A4-BB9B-AD65B4AC3F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672913" y="45801"/>
              <a:ext cx="237581" cy="237581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79" name="燕尾形 86">
              <a:extLst>
                <a:ext uri="{FF2B5EF4-FFF2-40B4-BE49-F238E27FC236}">
                  <a16:creationId xmlns:a16="http://schemas.microsoft.com/office/drawing/2014/main" id="{6ABB8011-F3D5-42FD-B61B-F1831A352C9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438905" y="45801"/>
              <a:ext cx="237581" cy="237581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80" name="燕尾形 87">
              <a:extLst>
                <a:ext uri="{FF2B5EF4-FFF2-40B4-BE49-F238E27FC236}">
                  <a16:creationId xmlns:a16="http://schemas.microsoft.com/office/drawing/2014/main" id="{9B30BCBC-DE82-4AB1-B22E-A0C3E6CDD9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990538" y="51517"/>
              <a:ext cx="237581" cy="237581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81" name="燕尾形 88">
              <a:extLst>
                <a:ext uri="{FF2B5EF4-FFF2-40B4-BE49-F238E27FC236}">
                  <a16:creationId xmlns:a16="http://schemas.microsoft.com/office/drawing/2014/main" id="{480298C6-F271-4BAD-9597-01C0D17E41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04670" y="19461"/>
              <a:ext cx="237581" cy="237581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14382" name="燕尾形 89">
              <a:extLst>
                <a:ext uri="{FF2B5EF4-FFF2-40B4-BE49-F238E27FC236}">
                  <a16:creationId xmlns:a16="http://schemas.microsoft.com/office/drawing/2014/main" id="{94FB9153-7D40-4B05-8118-53A80C5BA5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540695" y="51081"/>
              <a:ext cx="237581" cy="237581"/>
            </a:xfrm>
            <a:prstGeom prst="chevron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595959"/>
                </a:solidFill>
                <a:latin typeface="宋体" panose="02010600030101010101" pitchFamily="2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50" name="标题 1">
            <a:extLst>
              <a:ext uri="{FF2B5EF4-FFF2-40B4-BE49-F238E27FC236}">
                <a16:creationId xmlns:a16="http://schemas.microsoft.com/office/drawing/2014/main" id="{4C46C139-17FF-43DD-8217-C93495C21837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A701197-EFF1-491E-B6A0-9BA2D7D7FD90}"/>
              </a:ext>
            </a:extLst>
          </p:cNvPr>
          <p:cNvSpPr/>
          <p:nvPr/>
        </p:nvSpPr>
        <p:spPr>
          <a:xfrm>
            <a:off x="4150703" y="897606"/>
            <a:ext cx="4027355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6C0A8EE-4721-47DD-8521-4B742950C3B7}"/>
              </a:ext>
            </a:extLst>
          </p:cNvPr>
          <p:cNvSpPr/>
          <p:nvPr/>
        </p:nvSpPr>
        <p:spPr>
          <a:xfrm>
            <a:off x="4324825" y="906666"/>
            <a:ext cx="3602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口腔护理操作的注意事项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AF96B78D-77EE-4C76-828D-340A48D13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87" y="-156227"/>
            <a:ext cx="1373210" cy="19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8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700"/>
                            </p:stCondLst>
                            <p:childTnLst>
                              <p:par>
                                <p:cTn id="8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3" grpId="0" bldLvl="0" animBg="1"/>
      <p:bldP spid="34" grpId="0" bldLvl="0" animBg="1"/>
      <p:bldP spid="51" grpId="0" animBg="1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68">
            <a:extLst>
              <a:ext uri="{FF2B5EF4-FFF2-40B4-BE49-F238E27FC236}">
                <a16:creationId xmlns:a16="http://schemas.microsoft.com/office/drawing/2014/main" id="{2BF99548-0E6A-40CC-A5C6-1C53CE953FB9}"/>
              </a:ext>
            </a:extLst>
          </p:cNvPr>
          <p:cNvGrpSpPr>
            <a:grpSpLocks/>
          </p:cNvGrpSpPr>
          <p:nvPr/>
        </p:nvGrpSpPr>
        <p:grpSpPr bwMode="auto">
          <a:xfrm rot="2682745">
            <a:off x="7475221" y="501616"/>
            <a:ext cx="3777685" cy="4781244"/>
            <a:chOff x="5963927" y="1359873"/>
            <a:chExt cx="2369080" cy="3098029"/>
          </a:xfrm>
        </p:grpSpPr>
        <p:grpSp>
          <p:nvGrpSpPr>
            <p:cNvPr id="51202" name="组合 69">
              <a:extLst>
                <a:ext uri="{FF2B5EF4-FFF2-40B4-BE49-F238E27FC236}">
                  <a16:creationId xmlns:a16="http://schemas.microsoft.com/office/drawing/2014/main" id="{10060B73-50EF-44CE-A980-FB5C907BB0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3927" y="1368207"/>
              <a:ext cx="2369080" cy="3089695"/>
              <a:chOff x="1313863" y="1206178"/>
              <a:chExt cx="3158773" cy="4119593"/>
            </a:xfrm>
          </p:grpSpPr>
          <p:sp>
            <p:nvSpPr>
              <p:cNvPr id="117" name="任意多边形 116">
                <a:extLst>
                  <a:ext uri="{FF2B5EF4-FFF2-40B4-BE49-F238E27FC236}">
                    <a16:creationId xmlns:a16="http://schemas.microsoft.com/office/drawing/2014/main" id="{904FDE43-14B8-4F56-A08B-8D5B922FB9DC}"/>
                  </a:ext>
                </a:extLst>
              </p:cNvPr>
              <p:cNvSpPr/>
              <p:nvPr/>
            </p:nvSpPr>
            <p:spPr>
              <a:xfrm>
                <a:off x="1313863" y="1781540"/>
                <a:ext cx="3158773" cy="3544231"/>
              </a:xfrm>
              <a:custGeom>
                <a:avLst/>
                <a:gdLst>
                  <a:gd name="connsiteX0" fmla="*/ 1465943 w 2075543"/>
                  <a:gd name="connsiteY0" fmla="*/ 0 h 2162628"/>
                  <a:gd name="connsiteX1" fmla="*/ 2075543 w 2075543"/>
                  <a:gd name="connsiteY1" fmla="*/ 653143 h 2162628"/>
                  <a:gd name="connsiteX2" fmla="*/ 0 w 2075543"/>
                  <a:gd name="connsiteY2" fmla="*/ 2162628 h 2162628"/>
                  <a:gd name="connsiteX3" fmla="*/ 1465943 w 2075543"/>
                  <a:gd name="connsiteY3" fmla="*/ 0 h 216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5543" h="2162628">
                    <a:moveTo>
                      <a:pt x="1465943" y="0"/>
                    </a:moveTo>
                    <a:lnTo>
                      <a:pt x="2075543" y="653143"/>
                    </a:lnTo>
                    <a:lnTo>
                      <a:pt x="0" y="2162628"/>
                    </a:lnTo>
                    <a:lnTo>
                      <a:pt x="1465943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35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18" name="圆角矩形 117">
                <a:extLst>
                  <a:ext uri="{FF2B5EF4-FFF2-40B4-BE49-F238E27FC236}">
                    <a16:creationId xmlns:a16="http://schemas.microsoft.com/office/drawing/2014/main" id="{35981CC4-AF0D-46FD-8AF2-C10F17794A2B}"/>
                  </a:ext>
                </a:extLst>
              </p:cNvPr>
              <p:cNvSpPr/>
              <p:nvPr/>
            </p:nvSpPr>
            <p:spPr>
              <a:xfrm rot="18900000">
                <a:off x="1444370" y="1871956"/>
                <a:ext cx="2894601" cy="1437128"/>
              </a:xfrm>
              <a:prstGeom prst="roundRect">
                <a:avLst>
                  <a:gd name="adj" fmla="val 10245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19" name="任意多边形 118">
                <a:extLst>
                  <a:ext uri="{FF2B5EF4-FFF2-40B4-BE49-F238E27FC236}">
                    <a16:creationId xmlns:a16="http://schemas.microsoft.com/office/drawing/2014/main" id="{E6568D5C-2110-427F-B5B7-EA6503B54ABD}"/>
                  </a:ext>
                </a:extLst>
              </p:cNvPr>
              <p:cNvSpPr/>
              <p:nvPr/>
            </p:nvSpPr>
            <p:spPr>
              <a:xfrm rot="18900000">
                <a:off x="3302779" y="1206178"/>
                <a:ext cx="552388" cy="1412886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51206" name="文本框 39">
              <a:extLst>
                <a:ext uri="{FF2B5EF4-FFF2-40B4-BE49-F238E27FC236}">
                  <a16:creationId xmlns:a16="http://schemas.microsoft.com/office/drawing/2014/main" id="{D61701C7-6D17-42AD-8EB2-24579B6B4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00000">
              <a:off x="7265693" y="1359873"/>
              <a:ext cx="310702" cy="55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>
                  <a:solidFill>
                    <a:srgbClr val="40404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E</a:t>
              </a:r>
              <a:endParaRPr lang="zh-CN" altLang="en-US" sz="4400" b="1">
                <a:solidFill>
                  <a:srgbClr val="40404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208" name="文本框 67">
              <a:extLst>
                <a:ext uri="{FF2B5EF4-FFF2-40B4-BE49-F238E27FC236}">
                  <a16:creationId xmlns:a16="http://schemas.microsoft.com/office/drawing/2014/main" id="{B00615E2-6E68-44CD-81D1-3585B36A3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6344198" y="2317102"/>
              <a:ext cx="1255072" cy="57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口腔护理完毕后，擦净面部胶布痕迹，胶布交叉固定气管插管。</a:t>
              </a:r>
            </a:p>
          </p:txBody>
        </p:sp>
      </p:grpSp>
      <p:grpSp>
        <p:nvGrpSpPr>
          <p:cNvPr id="51210" name="组合 120">
            <a:extLst>
              <a:ext uri="{FF2B5EF4-FFF2-40B4-BE49-F238E27FC236}">
                <a16:creationId xmlns:a16="http://schemas.microsoft.com/office/drawing/2014/main" id="{A011951E-86A4-4700-803C-E67F6B4124F4}"/>
              </a:ext>
            </a:extLst>
          </p:cNvPr>
          <p:cNvGrpSpPr>
            <a:grpSpLocks/>
          </p:cNvGrpSpPr>
          <p:nvPr/>
        </p:nvGrpSpPr>
        <p:grpSpPr bwMode="auto">
          <a:xfrm rot="2731508">
            <a:off x="7025697" y="2371798"/>
            <a:ext cx="3841183" cy="4315738"/>
            <a:chOff x="4661456" y="1321773"/>
            <a:chExt cx="2461876" cy="3090739"/>
          </a:xfrm>
        </p:grpSpPr>
        <p:grpSp>
          <p:nvGrpSpPr>
            <p:cNvPr id="51211" name="组合 124">
              <a:extLst>
                <a:ext uri="{FF2B5EF4-FFF2-40B4-BE49-F238E27FC236}">
                  <a16:creationId xmlns:a16="http://schemas.microsoft.com/office/drawing/2014/main" id="{16BBF7A9-CD73-469D-BF99-FF18C09FB8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1456" y="1322964"/>
              <a:ext cx="2461876" cy="3089548"/>
              <a:chOff x="1190135" y="1206375"/>
              <a:chExt cx="3282501" cy="4119396"/>
            </a:xfrm>
          </p:grpSpPr>
          <p:sp>
            <p:nvSpPr>
              <p:cNvPr id="128" name="任意多边形 127">
                <a:extLst>
                  <a:ext uri="{FF2B5EF4-FFF2-40B4-BE49-F238E27FC236}">
                    <a16:creationId xmlns:a16="http://schemas.microsoft.com/office/drawing/2014/main" id="{0BF67A1F-9D79-42B6-B98E-8F1AC6D0EE6A}"/>
                  </a:ext>
                </a:extLst>
              </p:cNvPr>
              <p:cNvSpPr/>
              <p:nvPr/>
            </p:nvSpPr>
            <p:spPr>
              <a:xfrm>
                <a:off x="1313863" y="1781540"/>
                <a:ext cx="3158773" cy="3544231"/>
              </a:xfrm>
              <a:custGeom>
                <a:avLst/>
                <a:gdLst>
                  <a:gd name="connsiteX0" fmla="*/ 1465943 w 2075543"/>
                  <a:gd name="connsiteY0" fmla="*/ 0 h 2162628"/>
                  <a:gd name="connsiteX1" fmla="*/ 2075543 w 2075543"/>
                  <a:gd name="connsiteY1" fmla="*/ 653143 h 2162628"/>
                  <a:gd name="connsiteX2" fmla="*/ 0 w 2075543"/>
                  <a:gd name="connsiteY2" fmla="*/ 2162628 h 2162628"/>
                  <a:gd name="connsiteX3" fmla="*/ 1465943 w 2075543"/>
                  <a:gd name="connsiteY3" fmla="*/ 0 h 216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5543" h="2162628">
                    <a:moveTo>
                      <a:pt x="1465943" y="0"/>
                    </a:moveTo>
                    <a:lnTo>
                      <a:pt x="2075543" y="653143"/>
                    </a:lnTo>
                    <a:lnTo>
                      <a:pt x="0" y="2162628"/>
                    </a:lnTo>
                    <a:lnTo>
                      <a:pt x="1465943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35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29" name="圆角矩形 128">
                <a:extLst>
                  <a:ext uri="{FF2B5EF4-FFF2-40B4-BE49-F238E27FC236}">
                    <a16:creationId xmlns:a16="http://schemas.microsoft.com/office/drawing/2014/main" id="{F9E69163-7B65-43AA-A8CE-C47F464CDB25}"/>
                  </a:ext>
                </a:extLst>
              </p:cNvPr>
              <p:cNvSpPr/>
              <p:nvPr/>
            </p:nvSpPr>
            <p:spPr>
              <a:xfrm rot="18900000">
                <a:off x="1190135" y="1968778"/>
                <a:ext cx="3154367" cy="1750680"/>
              </a:xfrm>
              <a:prstGeom prst="roundRect">
                <a:avLst>
                  <a:gd name="adj" fmla="val 10245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30" name="任意多边形 129">
                <a:extLst>
                  <a:ext uri="{FF2B5EF4-FFF2-40B4-BE49-F238E27FC236}">
                    <a16:creationId xmlns:a16="http://schemas.microsoft.com/office/drawing/2014/main" id="{5F165CBC-6001-4DEA-A1E9-25C30EEE505A}"/>
                  </a:ext>
                </a:extLst>
              </p:cNvPr>
              <p:cNvSpPr/>
              <p:nvPr/>
            </p:nvSpPr>
            <p:spPr>
              <a:xfrm rot="18900000">
                <a:off x="3303779" y="1206375"/>
                <a:ext cx="551079" cy="1412818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51215" name="文本框 38">
              <a:extLst>
                <a:ext uri="{FF2B5EF4-FFF2-40B4-BE49-F238E27FC236}">
                  <a16:creationId xmlns:a16="http://schemas.microsoft.com/office/drawing/2014/main" id="{A13A199A-5332-4D09-98D9-C95B1C57E3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00000">
              <a:off x="6006845" y="1321773"/>
              <a:ext cx="370823" cy="55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 dirty="0">
                  <a:solidFill>
                    <a:srgbClr val="40404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D</a:t>
              </a:r>
              <a:endParaRPr lang="zh-CN" altLang="en-US" sz="4400" b="1" dirty="0">
                <a:solidFill>
                  <a:srgbClr val="40404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216" name="文本框 66">
              <a:extLst>
                <a:ext uri="{FF2B5EF4-FFF2-40B4-BE49-F238E27FC236}">
                  <a16:creationId xmlns:a16="http://schemas.microsoft.com/office/drawing/2014/main" id="{89D86F5E-1678-4B09-AE46-12D8695E3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4755025" y="2173210"/>
              <a:ext cx="1698974" cy="110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/>
            <a:p>
              <a:pPr algn="just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名护士固定好气管插管及牙垫，去掉固定气管插管的胶布，嘱病人慢慢张口，将牙垫移至到病人一侧磨牙，并将气管插管轻轻偏向牙垫。另一名护士做该侧口腔护理（方法同昏迷病人口腔护理）。同法将牙垫及气管插管移至病人另一侧磨牙，再行另一侧口腔护理。</a:t>
              </a:r>
            </a:p>
          </p:txBody>
        </p:sp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09F46128-0BCA-4908-9B8C-356BCE48AB68}"/>
              </a:ext>
            </a:extLst>
          </p:cNvPr>
          <p:cNvGrpSpPr>
            <a:grpSpLocks/>
          </p:cNvGrpSpPr>
          <p:nvPr/>
        </p:nvGrpSpPr>
        <p:grpSpPr bwMode="auto">
          <a:xfrm rot="2705314">
            <a:off x="4410934" y="4154333"/>
            <a:ext cx="3580266" cy="4528326"/>
            <a:chOff x="3542141" y="1321774"/>
            <a:chExt cx="2369080" cy="3090738"/>
          </a:xfrm>
        </p:grpSpPr>
        <p:grpSp>
          <p:nvGrpSpPr>
            <p:cNvPr id="51219" name="组合 131">
              <a:extLst>
                <a:ext uri="{FF2B5EF4-FFF2-40B4-BE49-F238E27FC236}">
                  <a16:creationId xmlns:a16="http://schemas.microsoft.com/office/drawing/2014/main" id="{DA5B8A59-1E1E-41BD-ADD6-45C8E67409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42141" y="1322521"/>
              <a:ext cx="2369080" cy="3089991"/>
              <a:chOff x="1313863" y="1205784"/>
              <a:chExt cx="3158773" cy="4119987"/>
            </a:xfrm>
          </p:grpSpPr>
          <p:sp>
            <p:nvSpPr>
              <p:cNvPr id="139" name="任意多边形 138">
                <a:extLst>
                  <a:ext uri="{FF2B5EF4-FFF2-40B4-BE49-F238E27FC236}">
                    <a16:creationId xmlns:a16="http://schemas.microsoft.com/office/drawing/2014/main" id="{0954C9B3-0FAB-4134-A532-3FE44294D078}"/>
                  </a:ext>
                </a:extLst>
              </p:cNvPr>
              <p:cNvSpPr/>
              <p:nvPr/>
            </p:nvSpPr>
            <p:spPr>
              <a:xfrm>
                <a:off x="1313863" y="1781540"/>
                <a:ext cx="3158773" cy="3544231"/>
              </a:xfrm>
              <a:custGeom>
                <a:avLst/>
                <a:gdLst>
                  <a:gd name="connsiteX0" fmla="*/ 1465943 w 2075543"/>
                  <a:gd name="connsiteY0" fmla="*/ 0 h 2162628"/>
                  <a:gd name="connsiteX1" fmla="*/ 2075543 w 2075543"/>
                  <a:gd name="connsiteY1" fmla="*/ 653143 h 2162628"/>
                  <a:gd name="connsiteX2" fmla="*/ 0 w 2075543"/>
                  <a:gd name="connsiteY2" fmla="*/ 2162628 h 2162628"/>
                  <a:gd name="connsiteX3" fmla="*/ 1465943 w 2075543"/>
                  <a:gd name="connsiteY3" fmla="*/ 0 h 216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5543" h="2162628">
                    <a:moveTo>
                      <a:pt x="1465943" y="0"/>
                    </a:moveTo>
                    <a:lnTo>
                      <a:pt x="2075543" y="653143"/>
                    </a:lnTo>
                    <a:lnTo>
                      <a:pt x="0" y="2162628"/>
                    </a:lnTo>
                    <a:lnTo>
                      <a:pt x="1465943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35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A4A97EC1-8668-44EC-A2D7-20ECAA345982}"/>
                  </a:ext>
                </a:extLst>
              </p:cNvPr>
              <p:cNvSpPr/>
              <p:nvPr/>
            </p:nvSpPr>
            <p:spPr>
              <a:xfrm rot="18900000">
                <a:off x="1447265" y="1858812"/>
                <a:ext cx="2787153" cy="1581086"/>
              </a:xfrm>
              <a:prstGeom prst="roundRect">
                <a:avLst>
                  <a:gd name="adj" fmla="val 10245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41" name="任意多边形 140">
                <a:extLst>
                  <a:ext uri="{FF2B5EF4-FFF2-40B4-BE49-F238E27FC236}">
                    <a16:creationId xmlns:a16="http://schemas.microsoft.com/office/drawing/2014/main" id="{526A2334-8B2D-4767-965A-F817A3821366}"/>
                  </a:ext>
                </a:extLst>
              </p:cNvPr>
              <p:cNvSpPr/>
              <p:nvPr/>
            </p:nvSpPr>
            <p:spPr>
              <a:xfrm rot="18900000">
                <a:off x="3303779" y="1206376"/>
                <a:ext cx="551079" cy="1412818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51223" name="文本框 37">
              <a:extLst>
                <a:ext uri="{FF2B5EF4-FFF2-40B4-BE49-F238E27FC236}">
                  <a16:creationId xmlns:a16="http://schemas.microsoft.com/office/drawing/2014/main" id="{9C306CD7-1ABC-440D-A438-CEFB9C536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00000">
              <a:off x="4818746" y="1321774"/>
              <a:ext cx="327536" cy="55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>
                  <a:solidFill>
                    <a:srgbClr val="40404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C</a:t>
              </a:r>
              <a:endParaRPr lang="zh-CN" altLang="en-US" sz="4400" b="1">
                <a:solidFill>
                  <a:srgbClr val="40404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225" name="文本框 65">
              <a:extLst>
                <a:ext uri="{FF2B5EF4-FFF2-40B4-BE49-F238E27FC236}">
                  <a16:creationId xmlns:a16="http://schemas.microsoft.com/office/drawing/2014/main" id="{3EE2ED94-B56E-4B88-953D-D42A4AAB6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3862592" y="2124673"/>
              <a:ext cx="1394111" cy="95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固定插管前，检查气管插管距门齿刻度是否准确。如病人不能很好地配合，不宜用此方法行口腔护理以防脱管发生危险。 </a:t>
              </a:r>
            </a:p>
          </p:txBody>
        </p:sp>
      </p:grp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5BAF4604-87E2-45EF-9D65-508D7B4F7C1A}"/>
              </a:ext>
            </a:extLst>
          </p:cNvPr>
          <p:cNvGrpSpPr>
            <a:grpSpLocks/>
          </p:cNvGrpSpPr>
          <p:nvPr/>
        </p:nvGrpSpPr>
        <p:grpSpPr bwMode="auto">
          <a:xfrm rot="2696408">
            <a:off x="1661712" y="2351684"/>
            <a:ext cx="3587445" cy="4739025"/>
            <a:chOff x="2330030" y="1321775"/>
            <a:chExt cx="2369080" cy="3090737"/>
          </a:xfrm>
        </p:grpSpPr>
        <p:grpSp>
          <p:nvGrpSpPr>
            <p:cNvPr id="51227" name="组合 142">
              <a:extLst>
                <a:ext uri="{FF2B5EF4-FFF2-40B4-BE49-F238E27FC236}">
                  <a16:creationId xmlns:a16="http://schemas.microsoft.com/office/drawing/2014/main" id="{AA80FDAD-AF2C-46BB-80C4-967AD49BE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30030" y="1322966"/>
              <a:ext cx="2369080" cy="3089546"/>
              <a:chOff x="1313863" y="1206377"/>
              <a:chExt cx="3158773" cy="4119394"/>
            </a:xfrm>
          </p:grpSpPr>
          <p:sp>
            <p:nvSpPr>
              <p:cNvPr id="150" name="任意多边形 149">
                <a:extLst>
                  <a:ext uri="{FF2B5EF4-FFF2-40B4-BE49-F238E27FC236}">
                    <a16:creationId xmlns:a16="http://schemas.microsoft.com/office/drawing/2014/main" id="{30F21F99-484B-4268-B50D-763E61B8D879}"/>
                  </a:ext>
                </a:extLst>
              </p:cNvPr>
              <p:cNvSpPr/>
              <p:nvPr/>
            </p:nvSpPr>
            <p:spPr>
              <a:xfrm>
                <a:off x="1313863" y="1781540"/>
                <a:ext cx="3158773" cy="3544231"/>
              </a:xfrm>
              <a:custGeom>
                <a:avLst/>
                <a:gdLst>
                  <a:gd name="connsiteX0" fmla="*/ 1465943 w 2075543"/>
                  <a:gd name="connsiteY0" fmla="*/ 0 h 2162628"/>
                  <a:gd name="connsiteX1" fmla="*/ 2075543 w 2075543"/>
                  <a:gd name="connsiteY1" fmla="*/ 653143 h 2162628"/>
                  <a:gd name="connsiteX2" fmla="*/ 0 w 2075543"/>
                  <a:gd name="connsiteY2" fmla="*/ 2162628 h 2162628"/>
                  <a:gd name="connsiteX3" fmla="*/ 1465943 w 2075543"/>
                  <a:gd name="connsiteY3" fmla="*/ 0 h 216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5543" h="2162628">
                    <a:moveTo>
                      <a:pt x="1465943" y="0"/>
                    </a:moveTo>
                    <a:lnTo>
                      <a:pt x="2075543" y="653143"/>
                    </a:lnTo>
                    <a:lnTo>
                      <a:pt x="0" y="2162628"/>
                    </a:lnTo>
                    <a:lnTo>
                      <a:pt x="1465943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35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51" name="圆角矩形 150">
                <a:extLst>
                  <a:ext uri="{FF2B5EF4-FFF2-40B4-BE49-F238E27FC236}">
                    <a16:creationId xmlns:a16="http://schemas.microsoft.com/office/drawing/2014/main" id="{1CA9C2BE-0D49-45FC-8A73-B5FFB885464F}"/>
                  </a:ext>
                </a:extLst>
              </p:cNvPr>
              <p:cNvSpPr/>
              <p:nvPr/>
            </p:nvSpPr>
            <p:spPr>
              <a:xfrm rot="18900000">
                <a:off x="1402799" y="1876275"/>
                <a:ext cx="2839561" cy="1582672"/>
              </a:xfrm>
              <a:prstGeom prst="roundRect">
                <a:avLst>
                  <a:gd name="adj" fmla="val 10245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52" name="任意多边形 151">
                <a:extLst>
                  <a:ext uri="{FF2B5EF4-FFF2-40B4-BE49-F238E27FC236}">
                    <a16:creationId xmlns:a16="http://schemas.microsoft.com/office/drawing/2014/main" id="{FE2044B1-9DD7-4B21-BEA8-D33FBB383640}"/>
                  </a:ext>
                </a:extLst>
              </p:cNvPr>
              <p:cNvSpPr/>
              <p:nvPr/>
            </p:nvSpPr>
            <p:spPr>
              <a:xfrm rot="18900000">
                <a:off x="3303779" y="1206377"/>
                <a:ext cx="551079" cy="1412817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51231" name="文本框 36">
              <a:extLst>
                <a:ext uri="{FF2B5EF4-FFF2-40B4-BE49-F238E27FC236}">
                  <a16:creationId xmlns:a16="http://schemas.microsoft.com/office/drawing/2014/main" id="{89E970C6-FBED-4FAB-A539-BA327AEE1B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00000">
              <a:off x="3602394" y="1321775"/>
              <a:ext cx="340763" cy="559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>
                  <a:solidFill>
                    <a:srgbClr val="40404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B</a:t>
              </a:r>
              <a:endParaRPr lang="zh-CN" altLang="en-US" sz="4400" b="1">
                <a:solidFill>
                  <a:srgbClr val="40404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233" name="文本框 64">
              <a:extLst>
                <a:ext uri="{FF2B5EF4-FFF2-40B4-BE49-F238E27FC236}">
                  <a16:creationId xmlns:a16="http://schemas.microsoft.com/office/drawing/2014/main" id="{26EEBDE1-F6EF-4B75-BE36-FB149E256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2639736" y="2177559"/>
              <a:ext cx="1513724" cy="934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至少两名护士同时完成，切记一名护士一定要固定好气管插管。如病人出现恶心，嘱 病人轻咬牙垫同时做深呼吸。  </a:t>
              </a:r>
            </a:p>
          </p:txBody>
        </p:sp>
      </p:grpSp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8386C0B9-0CF3-4D1B-9428-07761EBEACF5}"/>
              </a:ext>
            </a:extLst>
          </p:cNvPr>
          <p:cNvGrpSpPr>
            <a:grpSpLocks/>
          </p:cNvGrpSpPr>
          <p:nvPr/>
        </p:nvGrpSpPr>
        <p:grpSpPr bwMode="auto">
          <a:xfrm rot="2693634">
            <a:off x="329897" y="524667"/>
            <a:ext cx="3559860" cy="4697692"/>
            <a:chOff x="1117919" y="1321776"/>
            <a:chExt cx="2369080" cy="3090736"/>
          </a:xfrm>
        </p:grpSpPr>
        <p:grpSp>
          <p:nvGrpSpPr>
            <p:cNvPr id="51235" name="组合 153">
              <a:extLst>
                <a:ext uri="{FF2B5EF4-FFF2-40B4-BE49-F238E27FC236}">
                  <a16:creationId xmlns:a16="http://schemas.microsoft.com/office/drawing/2014/main" id="{F0E30BC0-DE34-4D61-A466-AB4A7A22D6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7919" y="1322967"/>
              <a:ext cx="2369080" cy="3089545"/>
              <a:chOff x="1313863" y="1206379"/>
              <a:chExt cx="3158773" cy="4119392"/>
            </a:xfrm>
          </p:grpSpPr>
          <p:sp>
            <p:nvSpPr>
              <p:cNvPr id="161" name="任意多边形 160">
                <a:extLst>
                  <a:ext uri="{FF2B5EF4-FFF2-40B4-BE49-F238E27FC236}">
                    <a16:creationId xmlns:a16="http://schemas.microsoft.com/office/drawing/2014/main" id="{DFAD6E64-365C-4488-8ACF-322A2196FB51}"/>
                  </a:ext>
                </a:extLst>
              </p:cNvPr>
              <p:cNvSpPr/>
              <p:nvPr/>
            </p:nvSpPr>
            <p:spPr>
              <a:xfrm>
                <a:off x="1313863" y="1781540"/>
                <a:ext cx="3158773" cy="3544231"/>
              </a:xfrm>
              <a:custGeom>
                <a:avLst/>
                <a:gdLst>
                  <a:gd name="connsiteX0" fmla="*/ 1465943 w 2075543"/>
                  <a:gd name="connsiteY0" fmla="*/ 0 h 2162628"/>
                  <a:gd name="connsiteX1" fmla="*/ 2075543 w 2075543"/>
                  <a:gd name="connsiteY1" fmla="*/ 653143 h 2162628"/>
                  <a:gd name="connsiteX2" fmla="*/ 0 w 2075543"/>
                  <a:gd name="connsiteY2" fmla="*/ 2162628 h 2162628"/>
                  <a:gd name="connsiteX3" fmla="*/ 1465943 w 2075543"/>
                  <a:gd name="connsiteY3" fmla="*/ 0 h 216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75543" h="2162628">
                    <a:moveTo>
                      <a:pt x="1465943" y="0"/>
                    </a:moveTo>
                    <a:lnTo>
                      <a:pt x="2075543" y="653143"/>
                    </a:lnTo>
                    <a:lnTo>
                      <a:pt x="0" y="2162628"/>
                    </a:lnTo>
                    <a:lnTo>
                      <a:pt x="1465943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  <a:alpha val="35000"/>
                </a:schemeClr>
              </a:solidFill>
              <a:ln>
                <a:noFill/>
              </a:ln>
              <a:effectLst>
                <a:softEdge rad="266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62" name="圆角矩形 161">
                <a:extLst>
                  <a:ext uri="{FF2B5EF4-FFF2-40B4-BE49-F238E27FC236}">
                    <a16:creationId xmlns:a16="http://schemas.microsoft.com/office/drawing/2014/main" id="{77798094-DC39-4DC9-BA1B-58CF05F5FF11}"/>
                  </a:ext>
                </a:extLst>
              </p:cNvPr>
              <p:cNvSpPr/>
              <p:nvPr/>
            </p:nvSpPr>
            <p:spPr>
              <a:xfrm rot="18900000">
                <a:off x="1404385" y="1876275"/>
                <a:ext cx="2837973" cy="1581085"/>
              </a:xfrm>
              <a:prstGeom prst="roundRect">
                <a:avLst>
                  <a:gd name="adj" fmla="val 10245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163" name="任意多边形 162">
                <a:extLst>
                  <a:ext uri="{FF2B5EF4-FFF2-40B4-BE49-F238E27FC236}">
                    <a16:creationId xmlns:a16="http://schemas.microsoft.com/office/drawing/2014/main" id="{1C6F5527-EEF0-486A-A978-47F0B85B35FB}"/>
                  </a:ext>
                </a:extLst>
              </p:cNvPr>
              <p:cNvSpPr/>
              <p:nvPr/>
            </p:nvSpPr>
            <p:spPr>
              <a:xfrm rot="18900000">
                <a:off x="3303779" y="1206379"/>
                <a:ext cx="551079" cy="1412817"/>
              </a:xfrm>
              <a:custGeom>
                <a:avLst/>
                <a:gdLst>
                  <a:gd name="connsiteX0" fmla="*/ 569692 w 617165"/>
                  <a:gd name="connsiteY0" fmla="*/ 47473 h 1582057"/>
                  <a:gd name="connsiteX1" fmla="*/ 617165 w 617165"/>
                  <a:gd name="connsiteY1" fmla="*/ 162082 h 1582057"/>
                  <a:gd name="connsiteX2" fmla="*/ 617165 w 617165"/>
                  <a:gd name="connsiteY2" fmla="*/ 1419975 h 1582057"/>
                  <a:gd name="connsiteX3" fmla="*/ 455083 w 617165"/>
                  <a:gd name="connsiteY3" fmla="*/ 1582057 h 1582057"/>
                  <a:gd name="connsiteX4" fmla="*/ 0 w 617165"/>
                  <a:gd name="connsiteY4" fmla="*/ 1582057 h 1582057"/>
                  <a:gd name="connsiteX5" fmla="*/ 0 w 617165"/>
                  <a:gd name="connsiteY5" fmla="*/ 0 h 1582057"/>
                  <a:gd name="connsiteX6" fmla="*/ 455083 w 617165"/>
                  <a:gd name="connsiteY6" fmla="*/ 0 h 1582057"/>
                  <a:gd name="connsiteX7" fmla="*/ 569692 w 617165"/>
                  <a:gd name="connsiteY7" fmla="*/ 47473 h 1582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7165" h="1582057">
                    <a:moveTo>
                      <a:pt x="569692" y="47473"/>
                    </a:moveTo>
                    <a:cubicBezTo>
                      <a:pt x="599024" y="76804"/>
                      <a:pt x="617165" y="117325"/>
                      <a:pt x="617165" y="162082"/>
                    </a:cubicBezTo>
                    <a:lnTo>
                      <a:pt x="617165" y="1419975"/>
                    </a:lnTo>
                    <a:cubicBezTo>
                      <a:pt x="617165" y="1509490"/>
                      <a:pt x="544598" y="1582057"/>
                      <a:pt x="455083" y="1582057"/>
                    </a:cubicBezTo>
                    <a:lnTo>
                      <a:pt x="0" y="1582057"/>
                    </a:lnTo>
                    <a:lnTo>
                      <a:pt x="0" y="0"/>
                    </a:lnTo>
                    <a:lnTo>
                      <a:pt x="455083" y="0"/>
                    </a:lnTo>
                    <a:cubicBezTo>
                      <a:pt x="499841" y="0"/>
                      <a:pt x="540361" y="18141"/>
                      <a:pt x="569692" y="4747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noProof="1">
                  <a:solidFill>
                    <a:prstClr val="white"/>
                  </a:solidFill>
                  <a:latin typeface="Calibri"/>
                  <a:ea typeface="微软雅黑"/>
                </a:endParaRPr>
              </a:p>
            </p:txBody>
          </p:sp>
        </p:grpSp>
        <p:sp>
          <p:nvSpPr>
            <p:cNvPr id="51239" name="文本框 35">
              <a:extLst>
                <a:ext uri="{FF2B5EF4-FFF2-40B4-BE49-F238E27FC236}">
                  <a16:creationId xmlns:a16="http://schemas.microsoft.com/office/drawing/2014/main" id="{A26F438B-466F-4BCE-A88B-2149825098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700000">
              <a:off x="2383035" y="1321776"/>
              <a:ext cx="360002" cy="559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4400" b="1">
                  <a:solidFill>
                    <a:srgbClr val="404040"/>
                  </a:solidFill>
                  <a:latin typeface="Calibri" panose="020F0502020204030204" pitchFamily="34" charset="0"/>
                  <a:ea typeface="微软雅黑" panose="020B0503020204020204" pitchFamily="34" charset="-122"/>
                </a:rPr>
                <a:t>A</a:t>
              </a:r>
              <a:endParaRPr lang="zh-CN" altLang="en-US" sz="4400" b="1">
                <a:solidFill>
                  <a:srgbClr val="404040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1244" name="文本框 63">
              <a:extLst>
                <a:ext uri="{FF2B5EF4-FFF2-40B4-BE49-F238E27FC236}">
                  <a16:creationId xmlns:a16="http://schemas.microsoft.com/office/drawing/2014/main" id="{3675157C-7082-46AC-90DB-FCD8FF2E52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1438120" y="2236244"/>
              <a:ext cx="1416885" cy="754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口腔护理前，气囊一定充满气体，以防口水顺气管插管流人下呼吸道造成肺部感染。</a:t>
              </a:r>
            </a:p>
          </p:txBody>
        </p:sp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388397CE-77E0-4AA5-8466-68F3F72DE7D2}"/>
              </a:ext>
            </a:extLst>
          </p:cNvPr>
          <p:cNvSpPr/>
          <p:nvPr/>
        </p:nvSpPr>
        <p:spPr>
          <a:xfrm>
            <a:off x="4027906" y="856939"/>
            <a:ext cx="4785184" cy="585471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791D1452-10AB-4925-8328-AF49F87BD139}"/>
              </a:ext>
            </a:extLst>
          </p:cNvPr>
          <p:cNvSpPr/>
          <p:nvPr/>
        </p:nvSpPr>
        <p:spPr>
          <a:xfrm>
            <a:off x="4027906" y="865999"/>
            <a:ext cx="48691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气管插管患者的口腔护理注意事项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8" name="标题 1">
            <a:extLst>
              <a:ext uri="{FF2B5EF4-FFF2-40B4-BE49-F238E27FC236}">
                <a16:creationId xmlns:a16="http://schemas.microsoft.com/office/drawing/2014/main" id="{931A63F5-E741-4127-8554-B8ED6C9FAC5E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02.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一般问题口腔护理方法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C2C79F5-24A0-4CBB-8624-3055BB394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38" y="878323"/>
            <a:ext cx="3951114" cy="393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1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562D9DC-31C5-481F-BC61-C761A2EA838C}"/>
              </a:ext>
            </a:extLst>
          </p:cNvPr>
          <p:cNvSpPr/>
          <p:nvPr/>
        </p:nvSpPr>
        <p:spPr>
          <a:xfrm>
            <a:off x="0" y="1892377"/>
            <a:ext cx="12371294" cy="3540235"/>
          </a:xfrm>
          <a:prstGeom prst="rect">
            <a:avLst/>
          </a:prstGeom>
          <a:solidFill>
            <a:srgbClr val="57B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6">
            <a:extLst>
              <a:ext uri="{FF2B5EF4-FFF2-40B4-BE49-F238E27FC236}">
                <a16:creationId xmlns:a16="http://schemas.microsoft.com/office/drawing/2014/main" id="{06B4AD86-61ED-4715-B6D0-94508AF9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40" y="4051794"/>
            <a:ext cx="3224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000" b="1" dirty="0">
                <a:solidFill>
                  <a:srgbClr val="FFFFFF"/>
                </a:solidFill>
                <a:latin typeface="微软雅黑"/>
                <a:ea typeface="微软雅黑"/>
              </a:rPr>
              <a:t>口腔护理法操作并发症</a:t>
            </a:r>
            <a:endParaRPr lang="en-US" altLang="zh-CN" sz="2000" b="1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BB1BF1-1640-458E-B9F5-484E0F621F1D}"/>
              </a:ext>
            </a:extLst>
          </p:cNvPr>
          <p:cNvGrpSpPr/>
          <p:nvPr/>
        </p:nvGrpSpPr>
        <p:grpSpPr>
          <a:xfrm>
            <a:off x="1687254" y="2387994"/>
            <a:ext cx="1518407" cy="1445517"/>
            <a:chOff x="2093658" y="2706241"/>
            <a:chExt cx="1518407" cy="1445517"/>
          </a:xfrm>
        </p:grpSpPr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AD3BC920-5759-49B7-8E3D-5C5393E2542F}"/>
                </a:ext>
              </a:extLst>
            </p:cNvPr>
            <p:cNvSpPr/>
            <p:nvPr/>
          </p:nvSpPr>
          <p:spPr>
            <a:xfrm>
              <a:off x="2093658" y="2706241"/>
              <a:ext cx="1518407" cy="1445517"/>
            </a:xfrm>
            <a:prstGeom prst="diamond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61">
              <a:extLst>
                <a:ext uri="{FF2B5EF4-FFF2-40B4-BE49-F238E27FC236}">
                  <a16:creationId xmlns:a16="http://schemas.microsoft.com/office/drawing/2014/main" id="{76CA4E8A-A2CE-4B25-A361-C7DB0CAF7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683" y="2993388"/>
              <a:ext cx="974355" cy="87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en-US" altLang="zh-CN" sz="5061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03</a:t>
              </a:r>
              <a:endParaRPr lang="zh-CN" altLang="en-US" sz="5061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74C1FF8-8EDC-4205-B580-03FA1F0066B1}"/>
              </a:ext>
            </a:extLst>
          </p:cNvPr>
          <p:cNvGrpSpPr/>
          <p:nvPr/>
        </p:nvGrpSpPr>
        <p:grpSpPr>
          <a:xfrm>
            <a:off x="5582302" y="4813817"/>
            <a:ext cx="2901318" cy="469128"/>
            <a:chOff x="5582302" y="4813817"/>
            <a:chExt cx="2901318" cy="46912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F3C5CB6-B192-4ADB-B2E4-F4784E863777}"/>
                </a:ext>
              </a:extLst>
            </p:cNvPr>
            <p:cNvSpPr/>
            <p:nvPr/>
          </p:nvSpPr>
          <p:spPr>
            <a:xfrm>
              <a:off x="5582302" y="4813817"/>
              <a:ext cx="2725272" cy="469128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43D2C8D-1D40-490F-8A13-52ECBE09B380}"/>
                </a:ext>
              </a:extLst>
            </p:cNvPr>
            <p:cNvSpPr/>
            <p:nvPr/>
          </p:nvSpPr>
          <p:spPr>
            <a:xfrm>
              <a:off x="5687171" y="4852785"/>
              <a:ext cx="27964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6.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恶心、呕吐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C599EBC-44D2-44CC-8C8F-4FA385680D78}"/>
              </a:ext>
            </a:extLst>
          </p:cNvPr>
          <p:cNvGrpSpPr/>
          <p:nvPr/>
        </p:nvGrpSpPr>
        <p:grpSpPr>
          <a:xfrm>
            <a:off x="5582304" y="2051542"/>
            <a:ext cx="2745908" cy="550056"/>
            <a:chOff x="5582304" y="2051542"/>
            <a:chExt cx="2745908" cy="550056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EF58699-F9ED-4F16-AE5F-68FC0342AB55}"/>
                </a:ext>
              </a:extLst>
            </p:cNvPr>
            <p:cNvSpPr/>
            <p:nvPr/>
          </p:nvSpPr>
          <p:spPr>
            <a:xfrm>
              <a:off x="5582304" y="2051542"/>
              <a:ext cx="2745908" cy="550056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9F699EC-D214-4693-9420-77F2FCD7270B}"/>
                </a:ext>
              </a:extLst>
            </p:cNvPr>
            <p:cNvSpPr/>
            <p:nvPr/>
          </p:nvSpPr>
          <p:spPr>
            <a:xfrm>
              <a:off x="5707809" y="2148829"/>
              <a:ext cx="880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1.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窒息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3B4234-0CEA-46BD-B7D6-F47E61118A80}"/>
              </a:ext>
            </a:extLst>
          </p:cNvPr>
          <p:cNvGrpSpPr/>
          <p:nvPr/>
        </p:nvGrpSpPr>
        <p:grpSpPr>
          <a:xfrm>
            <a:off x="5572356" y="2643494"/>
            <a:ext cx="2755856" cy="476051"/>
            <a:chOff x="5572356" y="2634702"/>
            <a:chExt cx="2755856" cy="47605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58073A7-5B3A-4893-8E4F-84FAF5C00EEF}"/>
                </a:ext>
              </a:extLst>
            </p:cNvPr>
            <p:cNvSpPr/>
            <p:nvPr/>
          </p:nvSpPr>
          <p:spPr>
            <a:xfrm>
              <a:off x="5572356" y="2634702"/>
              <a:ext cx="2755856" cy="476051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A4FDB6C-BB61-4413-ABEA-E5645910B6A9}"/>
                </a:ext>
              </a:extLst>
            </p:cNvPr>
            <p:cNvSpPr/>
            <p:nvPr/>
          </p:nvSpPr>
          <p:spPr>
            <a:xfrm>
              <a:off x="5707809" y="2697051"/>
              <a:ext cx="15728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2.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吸入性肺炎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B24FC33-65FF-4CE2-8918-21E09E25D8E3}"/>
              </a:ext>
            </a:extLst>
          </p:cNvPr>
          <p:cNvGrpSpPr/>
          <p:nvPr/>
        </p:nvGrpSpPr>
        <p:grpSpPr>
          <a:xfrm>
            <a:off x="5582303" y="3173102"/>
            <a:ext cx="2745909" cy="484635"/>
            <a:chOff x="5582303" y="3173102"/>
            <a:chExt cx="2745909" cy="48463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0037158-75B6-4024-8766-4222156768F2}"/>
                </a:ext>
              </a:extLst>
            </p:cNvPr>
            <p:cNvSpPr/>
            <p:nvPr/>
          </p:nvSpPr>
          <p:spPr>
            <a:xfrm>
              <a:off x="5582303" y="3173102"/>
              <a:ext cx="2745909" cy="484635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D7940C5-D411-4E78-9A92-424359A0B977}"/>
                </a:ext>
              </a:extLst>
            </p:cNvPr>
            <p:cNvSpPr/>
            <p:nvPr/>
          </p:nvSpPr>
          <p:spPr>
            <a:xfrm>
              <a:off x="5715061" y="3208122"/>
              <a:ext cx="23262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3.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口腔黏膜损伤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6A2D444-ACBB-4B96-9315-3512245EBFC9}"/>
              </a:ext>
            </a:extLst>
          </p:cNvPr>
          <p:cNvGrpSpPr/>
          <p:nvPr/>
        </p:nvGrpSpPr>
        <p:grpSpPr>
          <a:xfrm>
            <a:off x="5582303" y="3704865"/>
            <a:ext cx="2755857" cy="474813"/>
            <a:chOff x="5582303" y="3704865"/>
            <a:chExt cx="2755857" cy="47481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578B944-F09C-4FC5-8E8F-AC576955139B}"/>
                </a:ext>
              </a:extLst>
            </p:cNvPr>
            <p:cNvSpPr/>
            <p:nvPr/>
          </p:nvSpPr>
          <p:spPr>
            <a:xfrm>
              <a:off x="5582303" y="3704865"/>
              <a:ext cx="2755857" cy="474813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B2D71F4-63AF-4F22-8774-00E275907800}"/>
                </a:ext>
              </a:extLst>
            </p:cNvPr>
            <p:cNvSpPr/>
            <p:nvPr/>
          </p:nvSpPr>
          <p:spPr>
            <a:xfrm>
              <a:off x="5710493" y="3761755"/>
              <a:ext cx="2034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4.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口腔及牙龈出血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6CFB19-8B19-47B3-A668-E42F1EF7BDBC}"/>
              </a:ext>
            </a:extLst>
          </p:cNvPr>
          <p:cNvGrpSpPr/>
          <p:nvPr/>
        </p:nvGrpSpPr>
        <p:grpSpPr>
          <a:xfrm>
            <a:off x="5582302" y="4235400"/>
            <a:ext cx="2745909" cy="512871"/>
            <a:chOff x="5582302" y="4235400"/>
            <a:chExt cx="2745909" cy="512871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08443A0-B245-485F-97C3-35C064B94481}"/>
                </a:ext>
              </a:extLst>
            </p:cNvPr>
            <p:cNvSpPr/>
            <p:nvPr/>
          </p:nvSpPr>
          <p:spPr>
            <a:xfrm>
              <a:off x="5582302" y="4235400"/>
              <a:ext cx="2745909" cy="512871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079B326-4003-485C-9005-A4592F651986}"/>
                </a:ext>
              </a:extLst>
            </p:cNvPr>
            <p:cNvSpPr/>
            <p:nvPr/>
          </p:nvSpPr>
          <p:spPr>
            <a:xfrm>
              <a:off x="5707809" y="4307169"/>
              <a:ext cx="13420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5.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口腔感染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7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5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5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9">
            <a:extLst>
              <a:ext uri="{FF2B5EF4-FFF2-40B4-BE49-F238E27FC236}">
                <a16:creationId xmlns:a16="http://schemas.microsoft.com/office/drawing/2014/main" id="{15EFEE74-AD63-4B4B-BC7E-BCF1B9D492D4}"/>
              </a:ext>
            </a:extLst>
          </p:cNvPr>
          <p:cNvSpPr txBox="1">
            <a:spLocks/>
          </p:cNvSpPr>
          <p:nvPr/>
        </p:nvSpPr>
        <p:spPr>
          <a:xfrm>
            <a:off x="733687" y="292483"/>
            <a:ext cx="2116408" cy="735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6000" b="1" dirty="0">
                <a:solidFill>
                  <a:srgbClr val="329DC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录</a:t>
            </a:r>
            <a:endParaRPr lang="en-AU" sz="6000" b="1" dirty="0">
              <a:solidFill>
                <a:srgbClr val="329DC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1" name="Subtitle 10">
            <a:extLst>
              <a:ext uri="{FF2B5EF4-FFF2-40B4-BE49-F238E27FC236}">
                <a16:creationId xmlns:a16="http://schemas.microsoft.com/office/drawing/2014/main" id="{2F5E66EE-C2D3-418B-BE15-5AD3F6CD4048}"/>
              </a:ext>
            </a:extLst>
          </p:cNvPr>
          <p:cNvSpPr txBox="1">
            <a:spLocks/>
          </p:cNvSpPr>
          <p:nvPr/>
        </p:nvSpPr>
        <p:spPr>
          <a:xfrm>
            <a:off x="910459" y="1087904"/>
            <a:ext cx="1762864" cy="394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srgbClr val="329DCD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CONTENTS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D03FA11-E403-433B-B892-EAE66B8D8EC8}"/>
              </a:ext>
            </a:extLst>
          </p:cNvPr>
          <p:cNvGrpSpPr/>
          <p:nvPr/>
        </p:nvGrpSpPr>
        <p:grpSpPr>
          <a:xfrm>
            <a:off x="1151833" y="2108400"/>
            <a:ext cx="3898335" cy="1063310"/>
            <a:chOff x="1151833" y="2108400"/>
            <a:chExt cx="3898335" cy="1063310"/>
          </a:xfrm>
        </p:grpSpPr>
        <p:sp>
          <p:nvSpPr>
            <p:cNvPr id="34" name="Freeform 127">
              <a:extLst>
                <a:ext uri="{FF2B5EF4-FFF2-40B4-BE49-F238E27FC236}">
                  <a16:creationId xmlns:a16="http://schemas.microsoft.com/office/drawing/2014/main" id="{73DBC5C8-1B16-45E0-8498-4EDC10F2D048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151833" y="2108400"/>
              <a:ext cx="3898335" cy="1063310"/>
            </a:xfrm>
            <a:custGeom>
              <a:avLst/>
              <a:gdLst>
                <a:gd name="T0" fmla="*/ 2147483646 w 2081"/>
                <a:gd name="T1" fmla="*/ 7251648 h 372"/>
                <a:gd name="T2" fmla="*/ 1624972510 w 2081"/>
                <a:gd name="T3" fmla="*/ 0 h 372"/>
                <a:gd name="T4" fmla="*/ 1136042704 w 2081"/>
                <a:gd name="T5" fmla="*/ 203046148 h 372"/>
                <a:gd name="T6" fmla="*/ 0 w 2081"/>
                <a:gd name="T7" fmla="*/ 1348798476 h 372"/>
                <a:gd name="T8" fmla="*/ 1136042704 w 2081"/>
                <a:gd name="T9" fmla="*/ 2147483646 h 372"/>
                <a:gd name="T10" fmla="*/ 1617783588 w 2081"/>
                <a:gd name="T11" fmla="*/ 2147483646 h 372"/>
                <a:gd name="T12" fmla="*/ 2147483646 w 2081"/>
                <a:gd name="T13" fmla="*/ 2147483646 h 372"/>
                <a:gd name="T14" fmla="*/ 2147483646 w 2081"/>
                <a:gd name="T15" fmla="*/ 7251648 h 372"/>
                <a:gd name="T16" fmla="*/ 1351747898 w 2081"/>
                <a:gd name="T17" fmla="*/ 2147483646 h 372"/>
                <a:gd name="T18" fmla="*/ 424218784 w 2081"/>
                <a:gd name="T19" fmla="*/ 1348798476 h 372"/>
                <a:gd name="T20" fmla="*/ 1351747898 w 2081"/>
                <a:gd name="T21" fmla="*/ 420592899 h 372"/>
                <a:gd name="T22" fmla="*/ 1883819278 w 2081"/>
                <a:gd name="T23" fmla="*/ 420592899 h 372"/>
                <a:gd name="T24" fmla="*/ 2147483646 w 2081"/>
                <a:gd name="T25" fmla="*/ 1348798476 h 372"/>
                <a:gd name="T26" fmla="*/ 1883819278 w 2081"/>
                <a:gd name="T27" fmla="*/ 2147483646 h 372"/>
                <a:gd name="T28" fmla="*/ 1351747898 w 2081"/>
                <a:gd name="T29" fmla="*/ 2147483646 h 3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1"/>
                <a:gd name="T46" fmla="*/ 0 h 372"/>
                <a:gd name="T47" fmla="*/ 2081 w 2081"/>
                <a:gd name="T48" fmla="*/ 372 h 3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1" h="372">
                  <a:moveTo>
                    <a:pt x="2081" y="1"/>
                  </a:moveTo>
                  <a:cubicBezTo>
                    <a:pt x="1969" y="1"/>
                    <a:pt x="247" y="0"/>
                    <a:pt x="226" y="0"/>
                  </a:cubicBezTo>
                  <a:cubicBezTo>
                    <a:pt x="201" y="0"/>
                    <a:pt x="176" y="9"/>
                    <a:pt x="158" y="2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76" y="363"/>
                    <a:pt x="201" y="372"/>
                    <a:pt x="225" y="372"/>
                  </a:cubicBezTo>
                  <a:cubicBezTo>
                    <a:pt x="247" y="372"/>
                    <a:pt x="1969" y="371"/>
                    <a:pt x="2081" y="371"/>
                  </a:cubicBezTo>
                  <a:cubicBezTo>
                    <a:pt x="2081" y="1"/>
                    <a:pt x="2081" y="1"/>
                    <a:pt x="2081" y="1"/>
                  </a:cubicBezTo>
                  <a:moveTo>
                    <a:pt x="188" y="314"/>
                  </a:moveTo>
                  <a:cubicBezTo>
                    <a:pt x="59" y="186"/>
                    <a:pt x="59" y="186"/>
                    <a:pt x="59" y="186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208" y="37"/>
                    <a:pt x="242" y="37"/>
                    <a:pt x="262" y="58"/>
                  </a:cubicBezTo>
                  <a:cubicBezTo>
                    <a:pt x="390" y="186"/>
                    <a:pt x="390" y="186"/>
                    <a:pt x="390" y="186"/>
                  </a:cubicBezTo>
                  <a:cubicBezTo>
                    <a:pt x="262" y="314"/>
                    <a:pt x="262" y="314"/>
                    <a:pt x="262" y="314"/>
                  </a:cubicBezTo>
                  <a:cubicBezTo>
                    <a:pt x="242" y="335"/>
                    <a:pt x="208" y="335"/>
                    <a:pt x="188" y="314"/>
                  </a:cubicBezTo>
                </a:path>
              </a:pathLst>
            </a:custGeom>
            <a:solidFill>
              <a:srgbClr val="329DCD"/>
            </a:solidFill>
            <a:ln>
              <a:noFill/>
            </a:ln>
          </p:spPr>
          <p:txBody>
            <a:bodyPr lIns="91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0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口腔健康标准及相关措失</a:t>
              </a:r>
              <a:endParaRPr lang="en-US" altLang="zh-CN" sz="2000" b="1" dirty="0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BD54B79-C1D3-44F0-8519-9F4D1FE0178E}"/>
                </a:ext>
              </a:extLst>
            </p:cNvPr>
            <p:cNvSpPr/>
            <p:nvPr/>
          </p:nvSpPr>
          <p:spPr>
            <a:xfrm>
              <a:off x="1314167" y="2469126"/>
              <a:ext cx="5020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01</a:t>
              </a:r>
              <a:endParaRPr lang="zh-CN" altLang="en-US" sz="2000" dirty="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587984D3-0240-4864-A202-D9B2816ADC30}"/>
              </a:ext>
            </a:extLst>
          </p:cNvPr>
          <p:cNvGrpSpPr/>
          <p:nvPr/>
        </p:nvGrpSpPr>
        <p:grpSpPr>
          <a:xfrm>
            <a:off x="1151834" y="3429000"/>
            <a:ext cx="3898335" cy="1037832"/>
            <a:chOff x="1151834" y="3429000"/>
            <a:chExt cx="3898335" cy="1037832"/>
          </a:xfrm>
        </p:grpSpPr>
        <p:sp>
          <p:nvSpPr>
            <p:cNvPr id="35" name="Freeform 127">
              <a:extLst>
                <a:ext uri="{FF2B5EF4-FFF2-40B4-BE49-F238E27FC236}">
                  <a16:creationId xmlns:a16="http://schemas.microsoft.com/office/drawing/2014/main" id="{0FC43CE9-0ABD-44B2-BDC2-88DBA3AD306C}"/>
                </a:ext>
              </a:extLst>
            </p:cNvPr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1151834" y="3429000"/>
              <a:ext cx="3898335" cy="1037832"/>
            </a:xfrm>
            <a:custGeom>
              <a:avLst/>
              <a:gdLst>
                <a:gd name="T0" fmla="*/ 2147483646 w 2081"/>
                <a:gd name="T1" fmla="*/ 7263137 h 372"/>
                <a:gd name="T2" fmla="*/ 1624972510 w 2081"/>
                <a:gd name="T3" fmla="*/ 0 h 372"/>
                <a:gd name="T4" fmla="*/ 1136042704 w 2081"/>
                <a:gd name="T5" fmla="*/ 203367831 h 372"/>
                <a:gd name="T6" fmla="*/ 0 w 2081"/>
                <a:gd name="T7" fmla="*/ 1350935359 h 372"/>
                <a:gd name="T8" fmla="*/ 1136042704 w 2081"/>
                <a:gd name="T9" fmla="*/ 2147483646 h 372"/>
                <a:gd name="T10" fmla="*/ 1617783588 w 2081"/>
                <a:gd name="T11" fmla="*/ 2147483646 h 372"/>
                <a:gd name="T12" fmla="*/ 2147483646 w 2081"/>
                <a:gd name="T13" fmla="*/ 2147483646 h 372"/>
                <a:gd name="T14" fmla="*/ 2147483646 w 2081"/>
                <a:gd name="T15" fmla="*/ 7263137 h 372"/>
                <a:gd name="T16" fmla="*/ 1351747898 w 2081"/>
                <a:gd name="T17" fmla="*/ 2147483646 h 372"/>
                <a:gd name="T18" fmla="*/ 424218784 w 2081"/>
                <a:gd name="T19" fmla="*/ 1350935359 h 372"/>
                <a:gd name="T20" fmla="*/ 1351747898 w 2081"/>
                <a:gd name="T21" fmla="*/ 421259239 h 372"/>
                <a:gd name="T22" fmla="*/ 1883819278 w 2081"/>
                <a:gd name="T23" fmla="*/ 421259239 h 372"/>
                <a:gd name="T24" fmla="*/ 2147483646 w 2081"/>
                <a:gd name="T25" fmla="*/ 1350935359 h 372"/>
                <a:gd name="T26" fmla="*/ 1883819278 w 2081"/>
                <a:gd name="T27" fmla="*/ 2147483646 h 372"/>
                <a:gd name="T28" fmla="*/ 1351747898 w 2081"/>
                <a:gd name="T29" fmla="*/ 2147483646 h 3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1"/>
                <a:gd name="T46" fmla="*/ 0 h 372"/>
                <a:gd name="T47" fmla="*/ 2081 w 2081"/>
                <a:gd name="T48" fmla="*/ 372 h 3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1" h="372">
                  <a:moveTo>
                    <a:pt x="2081" y="1"/>
                  </a:moveTo>
                  <a:cubicBezTo>
                    <a:pt x="1969" y="1"/>
                    <a:pt x="247" y="0"/>
                    <a:pt x="226" y="0"/>
                  </a:cubicBezTo>
                  <a:cubicBezTo>
                    <a:pt x="201" y="0"/>
                    <a:pt x="176" y="9"/>
                    <a:pt x="158" y="2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76" y="363"/>
                    <a:pt x="201" y="372"/>
                    <a:pt x="225" y="372"/>
                  </a:cubicBezTo>
                  <a:cubicBezTo>
                    <a:pt x="247" y="372"/>
                    <a:pt x="1969" y="371"/>
                    <a:pt x="2081" y="371"/>
                  </a:cubicBezTo>
                  <a:cubicBezTo>
                    <a:pt x="2081" y="1"/>
                    <a:pt x="2081" y="1"/>
                    <a:pt x="2081" y="1"/>
                  </a:cubicBezTo>
                  <a:moveTo>
                    <a:pt x="188" y="314"/>
                  </a:moveTo>
                  <a:cubicBezTo>
                    <a:pt x="59" y="186"/>
                    <a:pt x="59" y="186"/>
                    <a:pt x="59" y="186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208" y="37"/>
                    <a:pt x="242" y="37"/>
                    <a:pt x="262" y="58"/>
                  </a:cubicBezTo>
                  <a:cubicBezTo>
                    <a:pt x="390" y="186"/>
                    <a:pt x="390" y="186"/>
                    <a:pt x="390" y="186"/>
                  </a:cubicBezTo>
                  <a:cubicBezTo>
                    <a:pt x="262" y="314"/>
                    <a:pt x="262" y="314"/>
                    <a:pt x="262" y="314"/>
                  </a:cubicBezTo>
                  <a:cubicBezTo>
                    <a:pt x="242" y="335"/>
                    <a:pt x="208" y="335"/>
                    <a:pt x="188" y="314"/>
                  </a:cubicBezTo>
                </a:path>
              </a:pathLst>
            </a:custGeom>
            <a:solidFill>
              <a:srgbClr val="329DCD"/>
            </a:solidFill>
            <a:ln>
              <a:noFill/>
            </a:ln>
          </p:spPr>
          <p:txBody>
            <a:bodyPr lIns="91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/>
              <a:r>
                <a:rPr lang="zh-CN" altLang="en-US" sz="20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一般问题口腔护理方法</a:t>
              </a: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74234D27-9A52-42CB-BEE5-6C922A6902A0}"/>
                </a:ext>
              </a:extLst>
            </p:cNvPr>
            <p:cNvSpPr/>
            <p:nvPr/>
          </p:nvSpPr>
          <p:spPr>
            <a:xfrm>
              <a:off x="1314166" y="3747861"/>
              <a:ext cx="5020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02</a:t>
              </a:r>
              <a:endParaRPr lang="zh-CN" altLang="en-US" sz="2000"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BFFB4D6-230B-42E9-B49A-D0545D435F4C}"/>
              </a:ext>
            </a:extLst>
          </p:cNvPr>
          <p:cNvGrpSpPr/>
          <p:nvPr/>
        </p:nvGrpSpPr>
        <p:grpSpPr>
          <a:xfrm>
            <a:off x="1151834" y="4693329"/>
            <a:ext cx="3898335" cy="1071721"/>
            <a:chOff x="1151834" y="4693329"/>
            <a:chExt cx="3898335" cy="1071721"/>
          </a:xfrm>
        </p:grpSpPr>
        <p:sp>
          <p:nvSpPr>
            <p:cNvPr id="36" name="Freeform 127">
              <a:extLst>
                <a:ext uri="{FF2B5EF4-FFF2-40B4-BE49-F238E27FC236}">
                  <a16:creationId xmlns:a16="http://schemas.microsoft.com/office/drawing/2014/main" id="{4A8628E3-7A01-49CD-884C-140DD66435C7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1151834" y="4693329"/>
              <a:ext cx="3898335" cy="1071721"/>
            </a:xfrm>
            <a:custGeom>
              <a:avLst/>
              <a:gdLst>
                <a:gd name="T0" fmla="*/ 2147483646 w 2081"/>
                <a:gd name="T1" fmla="*/ 7251641 h 372"/>
                <a:gd name="T2" fmla="*/ 1624972510 w 2081"/>
                <a:gd name="T3" fmla="*/ 0 h 372"/>
                <a:gd name="T4" fmla="*/ 1136042704 w 2081"/>
                <a:gd name="T5" fmla="*/ 203045945 h 372"/>
                <a:gd name="T6" fmla="*/ 0 w 2081"/>
                <a:gd name="T7" fmla="*/ 1348797130 h 372"/>
                <a:gd name="T8" fmla="*/ 1136042704 w 2081"/>
                <a:gd name="T9" fmla="*/ 2147483646 h 372"/>
                <a:gd name="T10" fmla="*/ 1617783588 w 2081"/>
                <a:gd name="T11" fmla="*/ 2147483646 h 372"/>
                <a:gd name="T12" fmla="*/ 2147483646 w 2081"/>
                <a:gd name="T13" fmla="*/ 2147483646 h 372"/>
                <a:gd name="T14" fmla="*/ 2147483646 w 2081"/>
                <a:gd name="T15" fmla="*/ 7251641 h 372"/>
                <a:gd name="T16" fmla="*/ 1351747898 w 2081"/>
                <a:gd name="T17" fmla="*/ 2147483646 h 372"/>
                <a:gd name="T18" fmla="*/ 424218784 w 2081"/>
                <a:gd name="T19" fmla="*/ 1348797130 h 372"/>
                <a:gd name="T20" fmla="*/ 1351747898 w 2081"/>
                <a:gd name="T21" fmla="*/ 420592480 h 372"/>
                <a:gd name="T22" fmla="*/ 1883819278 w 2081"/>
                <a:gd name="T23" fmla="*/ 420592480 h 372"/>
                <a:gd name="T24" fmla="*/ 2147483646 w 2081"/>
                <a:gd name="T25" fmla="*/ 1348797130 h 372"/>
                <a:gd name="T26" fmla="*/ 1883819278 w 2081"/>
                <a:gd name="T27" fmla="*/ 2147483646 h 372"/>
                <a:gd name="T28" fmla="*/ 1351747898 w 2081"/>
                <a:gd name="T29" fmla="*/ 2147483646 h 3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81"/>
                <a:gd name="T46" fmla="*/ 0 h 372"/>
                <a:gd name="T47" fmla="*/ 2081 w 2081"/>
                <a:gd name="T48" fmla="*/ 372 h 3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81" h="372">
                  <a:moveTo>
                    <a:pt x="2081" y="1"/>
                  </a:moveTo>
                  <a:cubicBezTo>
                    <a:pt x="1969" y="1"/>
                    <a:pt x="247" y="0"/>
                    <a:pt x="226" y="0"/>
                  </a:cubicBezTo>
                  <a:cubicBezTo>
                    <a:pt x="201" y="0"/>
                    <a:pt x="176" y="9"/>
                    <a:pt x="158" y="28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158" y="344"/>
                    <a:pt x="158" y="344"/>
                    <a:pt x="158" y="344"/>
                  </a:cubicBezTo>
                  <a:cubicBezTo>
                    <a:pt x="176" y="363"/>
                    <a:pt x="201" y="372"/>
                    <a:pt x="225" y="372"/>
                  </a:cubicBezTo>
                  <a:cubicBezTo>
                    <a:pt x="247" y="372"/>
                    <a:pt x="1969" y="371"/>
                    <a:pt x="2081" y="371"/>
                  </a:cubicBezTo>
                  <a:cubicBezTo>
                    <a:pt x="2081" y="1"/>
                    <a:pt x="2081" y="1"/>
                    <a:pt x="2081" y="1"/>
                  </a:cubicBezTo>
                  <a:moveTo>
                    <a:pt x="188" y="314"/>
                  </a:moveTo>
                  <a:cubicBezTo>
                    <a:pt x="59" y="186"/>
                    <a:pt x="59" y="186"/>
                    <a:pt x="59" y="186"/>
                  </a:cubicBezTo>
                  <a:cubicBezTo>
                    <a:pt x="188" y="58"/>
                    <a:pt x="188" y="58"/>
                    <a:pt x="188" y="58"/>
                  </a:cubicBezTo>
                  <a:cubicBezTo>
                    <a:pt x="208" y="37"/>
                    <a:pt x="242" y="37"/>
                    <a:pt x="262" y="58"/>
                  </a:cubicBezTo>
                  <a:cubicBezTo>
                    <a:pt x="390" y="186"/>
                    <a:pt x="390" y="186"/>
                    <a:pt x="390" y="186"/>
                  </a:cubicBezTo>
                  <a:cubicBezTo>
                    <a:pt x="262" y="314"/>
                    <a:pt x="262" y="314"/>
                    <a:pt x="262" y="314"/>
                  </a:cubicBezTo>
                  <a:cubicBezTo>
                    <a:pt x="242" y="335"/>
                    <a:pt x="208" y="335"/>
                    <a:pt x="188" y="314"/>
                  </a:cubicBezTo>
                </a:path>
              </a:pathLst>
            </a:custGeom>
            <a:solidFill>
              <a:srgbClr val="329DCD"/>
            </a:solidFill>
            <a:ln>
              <a:noFill/>
            </a:ln>
          </p:spPr>
          <p:txBody>
            <a:bodyPr lIns="918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/>
              <a:r>
                <a:rPr lang="zh-CN" altLang="en-US" sz="20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口腔护理方法及并发症</a:t>
              </a: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C6CA2AF3-0C31-497A-8D49-A09F33D6A126}"/>
                </a:ext>
              </a:extLst>
            </p:cNvPr>
            <p:cNvSpPr/>
            <p:nvPr/>
          </p:nvSpPr>
          <p:spPr>
            <a:xfrm>
              <a:off x="1314166" y="5029134"/>
              <a:ext cx="5020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03</a:t>
              </a:r>
              <a:endParaRPr lang="zh-CN" altLang="en-US" sz="2000" dirty="0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04729518-61E4-4CE6-9B93-28179F638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" y="232665"/>
            <a:ext cx="734691" cy="10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703" y="1505807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369442" y="1967768"/>
            <a:ext cx="567366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983804" y="1967768"/>
            <a:ext cx="1149742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03.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口腔护理法操作并发症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D8B6F95-FB03-4F52-A536-F9827040D5B1}"/>
              </a:ext>
            </a:extLst>
          </p:cNvPr>
          <p:cNvGrpSpPr/>
          <p:nvPr/>
        </p:nvGrpSpPr>
        <p:grpSpPr>
          <a:xfrm>
            <a:off x="888026" y="1183956"/>
            <a:ext cx="2892666" cy="585471"/>
            <a:chOff x="888026" y="1183956"/>
            <a:chExt cx="270890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8026" y="1183956"/>
              <a:ext cx="1362805" cy="585471"/>
            </a:xfrm>
            <a:prstGeom prst="rect">
              <a:avLst/>
            </a:prstGeom>
            <a:solidFill>
              <a:srgbClr val="199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1045449" y="1228878"/>
              <a:ext cx="2551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窒 息</a:t>
              </a:r>
              <a:endPara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132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粗心大意，棉球遗留在口腔</a:t>
            </a:r>
            <a:endParaRPr kumimoji="1"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有假牙的病人，操作前未取出，操作时脱落</a:t>
            </a:r>
            <a:endParaRPr kumimoji="1"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病人不合作，擦洗时棉球松脱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825365" y="2168986"/>
            <a:ext cx="6035458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操作前清点棉球的数量，每次擦洗时只能夹一个棉球，以免遗漏棉球在口腔，操作结束后，再次核对棉球的数量，认真检查口腔内有无遗留物。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对于清醒患者，操作前询问有无义齿；昏迷患者，操作前仔细检查牙齿有无松、脱，义齿是否活动等。如有活动义齿，操作前取下存放于冷水杯中。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对于兴奋、躁动的患者尽量在其较安静的情况下进行口腔护理；昏迷、吞咽功能障碍的患者，应采取侧卧位，棉球不宜过湿以防误吸。</a:t>
            </a:r>
            <a:endParaRPr kumimoji="1"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如患者出现窒息，应及时处理。迅速有效清除吸入的异物，及时解除呼吸道梗阻。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F4A057-E414-4DB6-9CAE-F7B2B7230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767423"/>
            <a:ext cx="5099538" cy="1790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816432C-41BC-44B4-8088-A78B2D3C7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927" y="402401"/>
            <a:ext cx="1380871" cy="19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6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834" y="2421731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448573" y="2883692"/>
            <a:ext cx="567366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7062935" y="2883692"/>
            <a:ext cx="1149742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03.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口腔护理法操作并发症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648F9B-9E09-4A05-9F53-F5AEC1B7F6B5}"/>
              </a:ext>
            </a:extLst>
          </p:cNvPr>
          <p:cNvGrpSpPr/>
          <p:nvPr/>
        </p:nvGrpSpPr>
        <p:grpSpPr>
          <a:xfrm>
            <a:off x="888026" y="1183956"/>
            <a:ext cx="2708907" cy="585471"/>
            <a:chOff x="888026" y="1183956"/>
            <a:chExt cx="270890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8026" y="1183956"/>
              <a:ext cx="2057397" cy="585471"/>
            </a:xfrm>
            <a:prstGeom prst="rect">
              <a:avLst/>
            </a:prstGeom>
            <a:solidFill>
              <a:srgbClr val="199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1045449" y="1228878"/>
              <a:ext cx="2551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吸入性肺炎</a:t>
              </a:r>
              <a:endPara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150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多发生于意识障碍的病人，口腔护理的清洗液和口腔内分泌物容易误入气管，成为肺炎的主要原因。有假牙的病人，操作前未取出，操作时脱落</a:t>
            </a:r>
            <a:endParaRPr kumimoji="1"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904496" y="3084910"/>
            <a:ext cx="5481543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为昏迷患者进行口腔护理时，患者取仰卧位，将头偏向一侧，防止漱口液吸入呼吸道。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进行口腔护理的棉球要拧干，不应过湿；昏迷患者不可漱口，以免引起误吸。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已出现肺炎的患者，应根据医嘱给予抗生素积极抗感染治疗，并结合相应的临床表现采取对症处理。</a:t>
            </a:r>
          </a:p>
        </p:txBody>
      </p:sp>
      <p:pic>
        <p:nvPicPr>
          <p:cNvPr id="4" name="图片 3" descr="图片包含 玩具, 玩偶&#10;&#10;已生成极高可信度的说明">
            <a:extLst>
              <a:ext uri="{FF2B5EF4-FFF2-40B4-BE49-F238E27FC236}">
                <a16:creationId xmlns:a16="http://schemas.microsoft.com/office/drawing/2014/main" id="{A6B1EE69-548E-4CDE-AC58-225D944BA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47" y="4364736"/>
            <a:ext cx="2693377" cy="269337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F51F671-0764-418A-9528-57FA87731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688" y="120407"/>
            <a:ext cx="2339028" cy="33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1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/>
      <p:bldP spid="2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779" y="1568878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281518" y="2030839"/>
            <a:ext cx="567366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895880" y="2030839"/>
            <a:ext cx="1149742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03.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口腔护理法操作并发症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76F7134-D13C-424C-83D8-C7288FCDCECF}"/>
              </a:ext>
            </a:extLst>
          </p:cNvPr>
          <p:cNvGrpSpPr/>
          <p:nvPr/>
        </p:nvGrpSpPr>
        <p:grpSpPr>
          <a:xfrm>
            <a:off x="884300" y="1177931"/>
            <a:ext cx="2157838" cy="585471"/>
            <a:chOff x="884300" y="1177931"/>
            <a:chExt cx="2157838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2157838" cy="585471"/>
            </a:xfrm>
            <a:prstGeom prst="rect">
              <a:avLst/>
            </a:prstGeom>
            <a:solidFill>
              <a:srgbClr val="199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0530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口腔粘膜损伤</a:t>
              </a:r>
              <a:endPara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32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擦洗过程中，护理人员操作动作粗暴，止血钳碰伤口腔黏膜及牙龈，尤其是患肿瘤进行放疗的病人，更易引起口腔黏膜损伤。</a:t>
            </a:r>
            <a:endParaRPr kumimoji="1"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喂昏迷病人牙关紧闭者进行口腔护理时，使用开口器协助张口方法欠正确或力量不当，造成口腔黏膜损伤。</a:t>
            </a:r>
            <a:endParaRPr kumimoji="1"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漱口液温度过高，造成口腔黏膜烫伤。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737441" y="2232057"/>
            <a:ext cx="6105796" cy="436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为患者进行口腔护理时，动作要轻柔，尤其是放、化疗患者，不要使血管钳或棉签的尖部直接与患者的口腔黏膜接触。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正确使用开口器，应从臼齿处放入，并套以橡皮套，牙关紧闭者不可使用暴力使其张口。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选择温度适宜的漱口液，使用过程中，加强对口腔黏膜的观察。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发生口腔黏膜损伤者，应用朵贝尔溶液。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如有口腔溃疡疼痛时，溃疡面用西瓜霜喷敷或锡类散吹敷，必要时用</a:t>
            </a:r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％利多卡因喷雾止痛或将洗必泰漱口液用注射器直接喷于溃疡面，每日</a:t>
            </a:r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～</a:t>
            </a:r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4</a:t>
            </a: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次，以抗感染。</a:t>
            </a:r>
          </a:p>
        </p:txBody>
      </p:sp>
      <p:pic>
        <p:nvPicPr>
          <p:cNvPr id="4" name="图片 3" descr="图片包含 杯子, 餐桌, 咖啡, 室内&#10;&#10;已生成极高可信度的说明">
            <a:extLst>
              <a:ext uri="{FF2B5EF4-FFF2-40B4-BE49-F238E27FC236}">
                <a16:creationId xmlns:a16="http://schemas.microsoft.com/office/drawing/2014/main" id="{8B771B8B-A624-4532-89C2-BABE10B7D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05" y="424500"/>
            <a:ext cx="2356590" cy="176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1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2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964" y="2421731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527703" y="2883692"/>
            <a:ext cx="514261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7142065" y="2883692"/>
            <a:ext cx="1042127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03.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口腔护理法操作并发症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A5B36E2-209A-4EB4-96A6-29859BF0A741}"/>
              </a:ext>
            </a:extLst>
          </p:cNvPr>
          <p:cNvGrpSpPr/>
          <p:nvPr/>
        </p:nvGrpSpPr>
        <p:grpSpPr>
          <a:xfrm>
            <a:off x="884300" y="1177931"/>
            <a:ext cx="2105438" cy="598115"/>
            <a:chOff x="884300" y="1177931"/>
            <a:chExt cx="2105438" cy="59811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1946823" cy="598115"/>
            </a:xfrm>
            <a:prstGeom prst="rect">
              <a:avLst/>
            </a:prstGeom>
            <a:solidFill>
              <a:srgbClr val="199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0530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恶心、呕吐</a:t>
              </a:r>
              <a:endPara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1213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如操作时棉签、镊子等物品刺激咽喉部，易引起恶心、呕吐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983626" y="3084910"/>
            <a:ext cx="5534297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擦洗时动作要轻柔，擦舌部和软腭时不要触及咽喉部，以免引起恶心。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根据病情遵医嘱给予止吐药物。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B2D9A9-5BBE-4720-A74D-58ACADA5CC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77" y="4334484"/>
            <a:ext cx="3868572" cy="24283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16C33A-5EE9-49D2-9412-6489308A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895" y="-126450"/>
            <a:ext cx="2339028" cy="33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/>
      <p:bldP spid="2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964" y="2421731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527703" y="2883692"/>
            <a:ext cx="514261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7142065" y="2883692"/>
            <a:ext cx="1042127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03.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口腔护理法操作并发症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B04C7E-7F11-42AE-976E-24604E9F166C}"/>
              </a:ext>
            </a:extLst>
          </p:cNvPr>
          <p:cNvGrpSpPr/>
          <p:nvPr/>
        </p:nvGrpSpPr>
        <p:grpSpPr>
          <a:xfrm>
            <a:off x="884300" y="1177931"/>
            <a:ext cx="2430400" cy="585471"/>
            <a:chOff x="884300" y="1177931"/>
            <a:chExt cx="2430400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2430400" cy="585471"/>
            </a:xfrm>
            <a:prstGeom prst="rect">
              <a:avLst/>
            </a:prstGeom>
            <a:solidFill>
              <a:srgbClr val="199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378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口腔及牙龈出血</a:t>
              </a:r>
              <a:endPara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患有牙龈炎、牙周病的病人，龈沟内皮组织充血，炎性反应使肉芽组织形成，口轻护理对患处的刺激极易引起血管破裂出血。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操作时动作粗暴，也易造成口腔及牙龈出血，尤其是凝血机制障碍的病人。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为昏迷病人进行口腔护理时，开口器应用不当，造成口腔及牙龈损伤、出血。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983626" y="3084910"/>
            <a:ext cx="5534297" cy="309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进行口腔护理时，动作要轻柔、细致，特别对凝血机制差、有出血倾向的病人，擦洗过程中，要防止碰伤粘膜及牙龈。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正确使用开口器，应从病人臼齿处放入，牙关紧闭者不可使用暴力强行使其张口，以免造成损伤，引起出血。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若出现口腔及牙龈出血，可采用局部止血如明胶海绵等，必要时进行全身止血治疗。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AB2E4E-3FFB-40C0-879F-9FB5A4A4F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938" y="275636"/>
            <a:ext cx="2778116" cy="21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 uiExpand="1" build="p"/>
      <p:bldP spid="2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8964" y="2421731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527703" y="2883692"/>
            <a:ext cx="514261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7142065" y="2883692"/>
            <a:ext cx="1042127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138654" y="9937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03.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口腔护理法操作并发症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06D10B8-F86F-4992-B89E-DAD501C8F563}"/>
              </a:ext>
            </a:extLst>
          </p:cNvPr>
          <p:cNvGrpSpPr/>
          <p:nvPr/>
        </p:nvGrpSpPr>
        <p:grpSpPr>
          <a:xfrm>
            <a:off x="884300" y="1177931"/>
            <a:ext cx="1656677" cy="585471"/>
            <a:chOff x="884300" y="1177931"/>
            <a:chExt cx="165667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1647885" cy="585471"/>
            </a:xfrm>
            <a:prstGeom prst="rect">
              <a:avLst/>
            </a:prstGeom>
            <a:solidFill>
              <a:srgbClr val="1991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45492" y="1239833"/>
              <a:ext cx="15954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口腔感染</a:t>
              </a:r>
              <a:endParaRPr lang="en-US" altLang="zh-CN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上述引起口腔黏膜损伤、口腔及牙龈出血的原因，如病人机体抵抗力下降、营养代谢障碍、年老体弱等，可继发口腔感染。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口腔护理清洗不彻底，尤其是颊粘膜皱襞处不易清洗干净，成为细菌生长繁殖的场所。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口腔护理用物被污染，治疗操作中无菌技术执行不严格，也易造成口腔感染。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983626" y="3084910"/>
            <a:ext cx="5534297" cy="2890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去除引起口腔粘膜损伤、口腔及牙龈出血的原因，严格执行无菌操作原则及有关预防交叉感染的规定。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认真仔细擦洗，以病人口腔清洁为准。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注意有无出血、充血、水肿、糜烂。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易感病人特殊监护。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加强营养，增强机体抵抗力。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04336E-14DA-421E-8EC7-BC08E351BF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774" y="236758"/>
            <a:ext cx="2617979" cy="24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6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1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 build="p"/>
      <p:bldP spid="2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508F335-ED65-44E1-A82E-09303D55F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877"/>
            <a:ext cx="1642075" cy="189095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BF5132-1B2C-4040-ADC0-FC4DBB447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53" y="187855"/>
            <a:ext cx="756119" cy="8735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1C75BC6-B1A1-46A0-AA36-C89EF91BF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13" y="1199247"/>
            <a:ext cx="1106337" cy="127458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A488C25-EF2A-4A05-A4A5-2720A0A29817}"/>
              </a:ext>
            </a:extLst>
          </p:cNvPr>
          <p:cNvSpPr/>
          <p:nvPr/>
        </p:nvSpPr>
        <p:spPr>
          <a:xfrm>
            <a:off x="566194" y="2473829"/>
            <a:ext cx="505458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91C1"/>
                </a:solidFill>
                <a:effectLst>
                  <a:outerShdw blurRad="12700" dist="38100" dir="2700000" algn="tl" rotWithShape="0">
                    <a:srgbClr val="6F7173">
                      <a:lumMod val="60000"/>
                      <a:lumOff val="40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希望大家都拥有</a:t>
            </a:r>
            <a:endParaRPr lang="en-US" altLang="zh-CN" sz="5400" b="1" dirty="0">
              <a:ln w="9525">
                <a:solidFill>
                  <a:srgbClr val="FFFFFF"/>
                </a:solidFill>
                <a:prstDash val="solid"/>
              </a:ln>
              <a:solidFill>
                <a:srgbClr val="1991C1"/>
              </a:solidFill>
              <a:effectLst>
                <a:outerShdw blurRad="12700" dist="38100" dir="2700000" algn="tl" rotWithShape="0">
                  <a:srgbClr val="6F7173">
                    <a:lumMod val="60000"/>
                    <a:lumOff val="40000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lvl="0" algn="ctr"/>
            <a:r>
              <a:rPr lang="zh-CN" altLang="en-US" sz="54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1991C1"/>
                </a:solidFill>
                <a:effectLst>
                  <a:outerShdw blurRad="12700" dist="38100" dir="2700000" algn="tl" rotWithShape="0">
                    <a:srgbClr val="6F7173">
                      <a:lumMod val="60000"/>
                      <a:lumOff val="40000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整齐健康的牙齿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4F6494-C230-4E3C-9336-35B3B49F3A8D}"/>
              </a:ext>
            </a:extLst>
          </p:cNvPr>
          <p:cNvSpPr txBox="1">
            <a:spLocks noChangeArrowheads="1"/>
          </p:cNvSpPr>
          <p:nvPr/>
        </p:nvSpPr>
        <p:spPr>
          <a:xfrm>
            <a:off x="3227229" y="5677074"/>
            <a:ext cx="1225937" cy="431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zh-CN" altLang="en-US" sz="1800" b="1" dirty="0">
              <a:solidFill>
                <a:srgbClr val="5DB4D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0E30DAD-7985-4342-BD5F-FD7C4B929200}"/>
              </a:ext>
            </a:extLst>
          </p:cNvPr>
          <p:cNvSpPr/>
          <p:nvPr/>
        </p:nvSpPr>
        <p:spPr>
          <a:xfrm>
            <a:off x="3242578" y="6046406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牙科：小蝶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732215-AB18-4C6A-A9E8-9208946182D2}"/>
              </a:ext>
            </a:extLst>
          </p:cNvPr>
          <p:cNvSpPr/>
          <p:nvPr/>
        </p:nvSpPr>
        <p:spPr>
          <a:xfrm>
            <a:off x="3300286" y="5677074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1</a:t>
            </a:r>
            <a:r>
              <a:rPr lang="zh-CN" altLang="en-US" b="1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知</a:t>
            </a:r>
            <a:r>
              <a:rPr lang="zh-CN" altLang="en-US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网医院</a:t>
            </a:r>
            <a:r>
              <a:rPr lang="en-US" altLang="zh-CN" b="1" dirty="0">
                <a:solidFill>
                  <a:srgbClr val="5DB4D5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      </a:t>
            </a:r>
            <a:endParaRPr lang="zh-CN" altLang="en-US" b="1" dirty="0">
              <a:solidFill>
                <a:srgbClr val="5DB4D5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0" name="图片 9" descr="图片包含 矢量图形&#10;&#10;已生成高可信度的说明">
            <a:extLst>
              <a:ext uri="{FF2B5EF4-FFF2-40B4-BE49-F238E27FC236}">
                <a16:creationId xmlns:a16="http://schemas.microsoft.com/office/drawing/2014/main" id="{B8314164-4182-433C-857B-07EEE9DB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25" y="5677074"/>
            <a:ext cx="718929" cy="7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78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78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78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562D9DC-31C5-481F-BC61-C761A2EA838C}"/>
              </a:ext>
            </a:extLst>
          </p:cNvPr>
          <p:cNvSpPr/>
          <p:nvPr/>
        </p:nvSpPr>
        <p:spPr>
          <a:xfrm>
            <a:off x="0" y="1892377"/>
            <a:ext cx="12371294" cy="3540235"/>
          </a:xfrm>
          <a:prstGeom prst="rect">
            <a:avLst/>
          </a:prstGeom>
          <a:solidFill>
            <a:srgbClr val="57B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文本框 66">
            <a:extLst>
              <a:ext uri="{FF2B5EF4-FFF2-40B4-BE49-F238E27FC236}">
                <a16:creationId xmlns:a16="http://schemas.microsoft.com/office/drawing/2014/main" id="{06B4AD86-61ED-4715-B6D0-94508AF98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740" y="4051794"/>
            <a:ext cx="3224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r>
              <a:rPr lang="zh-CN" altLang="en-US" sz="2000" b="1" dirty="0">
                <a:solidFill>
                  <a:srgbClr val="FFFFFF"/>
                </a:solidFill>
                <a:latin typeface="微软雅黑"/>
                <a:ea typeface="微软雅黑"/>
              </a:rPr>
              <a:t>口腔健康标准及相关措失</a:t>
            </a:r>
            <a:endParaRPr lang="en-US" altLang="zh-CN" sz="2000" b="1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0BB1BF1-1640-458E-B9F5-484E0F621F1D}"/>
              </a:ext>
            </a:extLst>
          </p:cNvPr>
          <p:cNvGrpSpPr/>
          <p:nvPr/>
        </p:nvGrpSpPr>
        <p:grpSpPr>
          <a:xfrm>
            <a:off x="1687254" y="2387994"/>
            <a:ext cx="1518407" cy="1445517"/>
            <a:chOff x="2093658" y="2706241"/>
            <a:chExt cx="1518407" cy="1445517"/>
          </a:xfrm>
        </p:grpSpPr>
        <p:sp>
          <p:nvSpPr>
            <p:cNvPr id="10" name="菱形 9">
              <a:extLst>
                <a:ext uri="{FF2B5EF4-FFF2-40B4-BE49-F238E27FC236}">
                  <a16:creationId xmlns:a16="http://schemas.microsoft.com/office/drawing/2014/main" id="{AD3BC920-5759-49B7-8E3D-5C5393E2542F}"/>
                </a:ext>
              </a:extLst>
            </p:cNvPr>
            <p:cNvSpPr/>
            <p:nvPr/>
          </p:nvSpPr>
          <p:spPr>
            <a:xfrm>
              <a:off x="2093658" y="2706241"/>
              <a:ext cx="1518407" cy="1445517"/>
            </a:xfrm>
            <a:prstGeom prst="diamond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文本框 61">
              <a:extLst>
                <a:ext uri="{FF2B5EF4-FFF2-40B4-BE49-F238E27FC236}">
                  <a16:creationId xmlns:a16="http://schemas.microsoft.com/office/drawing/2014/main" id="{76CA4E8A-A2CE-4B25-A361-C7DB0CAF7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683" y="2993388"/>
              <a:ext cx="974355" cy="87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en-US" altLang="zh-CN" sz="5061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01</a:t>
              </a:r>
              <a:endParaRPr lang="zh-CN" altLang="en-US" sz="5061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74C1FF8-8EDC-4205-B580-03FA1F0066B1}"/>
              </a:ext>
            </a:extLst>
          </p:cNvPr>
          <p:cNvGrpSpPr/>
          <p:nvPr/>
        </p:nvGrpSpPr>
        <p:grpSpPr>
          <a:xfrm>
            <a:off x="5582302" y="4813817"/>
            <a:ext cx="2901318" cy="469128"/>
            <a:chOff x="5582302" y="4813817"/>
            <a:chExt cx="2901318" cy="469128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F3C5CB6-B192-4ADB-B2E4-F4784E863777}"/>
                </a:ext>
              </a:extLst>
            </p:cNvPr>
            <p:cNvSpPr/>
            <p:nvPr/>
          </p:nvSpPr>
          <p:spPr>
            <a:xfrm>
              <a:off x="5582302" y="4813817"/>
              <a:ext cx="2725272" cy="469128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43D2C8D-1D40-490F-8A13-52ECBE09B380}"/>
                </a:ext>
              </a:extLst>
            </p:cNvPr>
            <p:cNvSpPr/>
            <p:nvPr/>
          </p:nvSpPr>
          <p:spPr>
            <a:xfrm>
              <a:off x="5687171" y="4852785"/>
              <a:ext cx="27964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6.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刷牙方法的指导 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C599EBC-44D2-44CC-8C8F-4FA385680D78}"/>
              </a:ext>
            </a:extLst>
          </p:cNvPr>
          <p:cNvGrpSpPr/>
          <p:nvPr/>
        </p:nvGrpSpPr>
        <p:grpSpPr>
          <a:xfrm>
            <a:off x="5582304" y="2051542"/>
            <a:ext cx="2745908" cy="550056"/>
            <a:chOff x="5582304" y="2051542"/>
            <a:chExt cx="2745908" cy="550056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EF58699-F9ED-4F16-AE5F-68FC0342AB55}"/>
                </a:ext>
              </a:extLst>
            </p:cNvPr>
            <p:cNvSpPr/>
            <p:nvPr/>
          </p:nvSpPr>
          <p:spPr>
            <a:xfrm>
              <a:off x="5582304" y="2051542"/>
              <a:ext cx="2745908" cy="550056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9F699EC-D214-4693-9420-77F2FCD7270B}"/>
                </a:ext>
              </a:extLst>
            </p:cNvPr>
            <p:cNvSpPr/>
            <p:nvPr/>
          </p:nvSpPr>
          <p:spPr>
            <a:xfrm>
              <a:off x="5707809" y="2148829"/>
              <a:ext cx="15808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1.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口腔的生理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53B4234-0CEA-46BD-B7D6-F47E61118A80}"/>
              </a:ext>
            </a:extLst>
          </p:cNvPr>
          <p:cNvGrpSpPr/>
          <p:nvPr/>
        </p:nvGrpSpPr>
        <p:grpSpPr>
          <a:xfrm>
            <a:off x="5572356" y="2643494"/>
            <a:ext cx="2755856" cy="476051"/>
            <a:chOff x="5572356" y="2634702"/>
            <a:chExt cx="2755856" cy="47605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58073A7-5B3A-4893-8E4F-84FAF5C00EEF}"/>
                </a:ext>
              </a:extLst>
            </p:cNvPr>
            <p:cNvSpPr/>
            <p:nvPr/>
          </p:nvSpPr>
          <p:spPr>
            <a:xfrm>
              <a:off x="5572356" y="2634702"/>
              <a:ext cx="2755856" cy="476051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A4FDB6C-BB61-4413-ABEA-E5645910B6A9}"/>
                </a:ext>
              </a:extLst>
            </p:cNvPr>
            <p:cNvSpPr/>
            <p:nvPr/>
          </p:nvSpPr>
          <p:spPr>
            <a:xfrm>
              <a:off x="5707809" y="2697051"/>
              <a:ext cx="20457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2.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口腔健康的标准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B24FC33-65FF-4CE2-8918-21E09E25D8E3}"/>
              </a:ext>
            </a:extLst>
          </p:cNvPr>
          <p:cNvGrpSpPr/>
          <p:nvPr/>
        </p:nvGrpSpPr>
        <p:grpSpPr>
          <a:xfrm>
            <a:off x="5582303" y="3173102"/>
            <a:ext cx="2745909" cy="484635"/>
            <a:chOff x="5582303" y="3173102"/>
            <a:chExt cx="2745909" cy="48463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0037158-75B6-4024-8766-4222156768F2}"/>
                </a:ext>
              </a:extLst>
            </p:cNvPr>
            <p:cNvSpPr/>
            <p:nvPr/>
          </p:nvSpPr>
          <p:spPr>
            <a:xfrm>
              <a:off x="5582303" y="3173102"/>
              <a:ext cx="2745909" cy="484635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D7940C5-D411-4E78-9A92-424359A0B977}"/>
                </a:ext>
              </a:extLst>
            </p:cNvPr>
            <p:cNvSpPr/>
            <p:nvPr/>
          </p:nvSpPr>
          <p:spPr>
            <a:xfrm>
              <a:off x="5715061" y="3208122"/>
              <a:ext cx="23262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3.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口腔卫生的评估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6A2D444-ACBB-4B96-9315-3512245EBFC9}"/>
              </a:ext>
            </a:extLst>
          </p:cNvPr>
          <p:cNvGrpSpPr/>
          <p:nvPr/>
        </p:nvGrpSpPr>
        <p:grpSpPr>
          <a:xfrm>
            <a:off x="5582303" y="3704865"/>
            <a:ext cx="2755857" cy="474813"/>
            <a:chOff x="5582303" y="3704865"/>
            <a:chExt cx="2755857" cy="474813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578B944-F09C-4FC5-8E8F-AC576955139B}"/>
                </a:ext>
              </a:extLst>
            </p:cNvPr>
            <p:cNvSpPr/>
            <p:nvPr/>
          </p:nvSpPr>
          <p:spPr>
            <a:xfrm>
              <a:off x="5582303" y="3704865"/>
              <a:ext cx="2755857" cy="474813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1B2D71F4-63AF-4F22-8774-00E275907800}"/>
                </a:ext>
              </a:extLst>
            </p:cNvPr>
            <p:cNvSpPr/>
            <p:nvPr/>
          </p:nvSpPr>
          <p:spPr>
            <a:xfrm>
              <a:off x="5710493" y="3761755"/>
              <a:ext cx="2627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4.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口腔卫生的护理措施 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46CFB19-8B19-47B3-A668-E42F1EF7BDBC}"/>
              </a:ext>
            </a:extLst>
          </p:cNvPr>
          <p:cNvGrpSpPr/>
          <p:nvPr/>
        </p:nvGrpSpPr>
        <p:grpSpPr>
          <a:xfrm>
            <a:off x="5582302" y="4235400"/>
            <a:ext cx="2753149" cy="512871"/>
            <a:chOff x="5582302" y="4235400"/>
            <a:chExt cx="2753149" cy="512871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F08443A0-B245-485F-97C3-35C064B94481}"/>
                </a:ext>
              </a:extLst>
            </p:cNvPr>
            <p:cNvSpPr/>
            <p:nvPr/>
          </p:nvSpPr>
          <p:spPr>
            <a:xfrm>
              <a:off x="5582302" y="4235400"/>
              <a:ext cx="2745909" cy="512871"/>
            </a:xfrm>
            <a:prstGeom prst="rect">
              <a:avLst/>
            </a:prstGeom>
            <a:solidFill>
              <a:srgbClr val="CDEB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079B326-4003-485C-9005-A4592F651986}"/>
                </a:ext>
              </a:extLst>
            </p:cNvPr>
            <p:cNvSpPr/>
            <p:nvPr/>
          </p:nvSpPr>
          <p:spPr>
            <a:xfrm>
              <a:off x="5707809" y="4307169"/>
              <a:ext cx="26276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5.</a:t>
              </a:r>
              <a:r>
                <a:rPr lang="zh-CN" altLang="en-US" b="1" dirty="0">
                  <a:solidFill>
                    <a:srgbClr val="329DC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清洁用具选择的指导 </a:t>
              </a:r>
              <a:endPara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2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7">
            <a:extLst>
              <a:ext uri="{FF2B5EF4-FFF2-40B4-BE49-F238E27FC236}">
                <a16:creationId xmlns:a16="http://schemas.microsoft.com/office/drawing/2014/main" id="{1FE31A4C-F196-4960-B3FB-96F5F180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822" y="3133314"/>
            <a:ext cx="4649788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 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值为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6.6~7.1 </a:t>
            </a:r>
          </a:p>
        </p:txBody>
      </p:sp>
      <p:sp>
        <p:nvSpPr>
          <p:cNvPr id="32" name="矩形 3">
            <a:extLst>
              <a:ext uri="{FF2B5EF4-FFF2-40B4-BE49-F238E27FC236}">
                <a16:creationId xmlns:a16="http://schemas.microsoft.com/office/drawing/2014/main" id="{6FA5D248-01A2-454C-A9A5-E63EF649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697" y="2473822"/>
            <a:ext cx="455880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FE35BBD-F2A2-4EDC-928F-D77BCB5A6039}"/>
              </a:ext>
            </a:extLst>
          </p:cNvPr>
          <p:cNvSpPr/>
          <p:nvPr/>
        </p:nvSpPr>
        <p:spPr>
          <a:xfrm>
            <a:off x="6682436" y="2935783"/>
            <a:ext cx="600075" cy="396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854445-F2E3-49BF-BA98-55C467048231}"/>
              </a:ext>
            </a:extLst>
          </p:cNvPr>
          <p:cNvSpPr/>
          <p:nvPr/>
        </p:nvSpPr>
        <p:spPr>
          <a:xfrm>
            <a:off x="7296798" y="2935783"/>
            <a:ext cx="1216025" cy="39688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47">
            <a:extLst>
              <a:ext uri="{FF2B5EF4-FFF2-40B4-BE49-F238E27FC236}">
                <a16:creationId xmlns:a16="http://schemas.microsoft.com/office/drawing/2014/main" id="{6CFE33AC-5B47-4873-B4B2-92D92374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822" y="4747122"/>
            <a:ext cx="4649788" cy="12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正常人的口腔内存有大量的微生物 ：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氧菌常生存于唾液、牙垢、舌苔等处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厌氧菌常生存于牙缝中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6" name="矩形 3">
            <a:extLst>
              <a:ext uri="{FF2B5EF4-FFF2-40B4-BE49-F238E27FC236}">
                <a16:creationId xmlns:a16="http://schemas.microsoft.com/office/drawing/2014/main" id="{1D73BFF6-B76A-406B-9607-A09B7DD6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2436" y="4228492"/>
            <a:ext cx="455880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484B961-FDB1-403A-B304-5886B57C4782}"/>
              </a:ext>
            </a:extLst>
          </p:cNvPr>
          <p:cNvSpPr/>
          <p:nvPr/>
        </p:nvSpPr>
        <p:spPr>
          <a:xfrm>
            <a:off x="6682436" y="4655047"/>
            <a:ext cx="600075" cy="412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1138216-9C3E-40A1-A2C1-F807F776A300}"/>
              </a:ext>
            </a:extLst>
          </p:cNvPr>
          <p:cNvSpPr/>
          <p:nvPr/>
        </p:nvSpPr>
        <p:spPr>
          <a:xfrm>
            <a:off x="7296798" y="4655047"/>
            <a:ext cx="1216025" cy="41275"/>
          </a:xfrm>
          <a:prstGeom prst="rect">
            <a:avLst/>
          </a:prstGeom>
          <a:solidFill>
            <a:srgbClr val="20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5D32012-431C-4693-9218-14D9E039AF45}"/>
              </a:ext>
            </a:extLst>
          </p:cNvPr>
          <p:cNvSpPr/>
          <p:nvPr/>
        </p:nvSpPr>
        <p:spPr>
          <a:xfrm>
            <a:off x="318782" y="1610686"/>
            <a:ext cx="5645919" cy="4210474"/>
          </a:xfrm>
          <a:prstGeom prst="rect">
            <a:avLst/>
          </a:prstGeom>
          <a:blipFill>
            <a:blip r:embed="rId4"/>
            <a:srcRect/>
            <a:stretch>
              <a:fillRect l="-12168" r="-12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61A57AC0-4FEE-4ABA-9D4C-CEE0D6154FE9}"/>
              </a:ext>
            </a:extLst>
          </p:cNvPr>
          <p:cNvSpPr txBox="1">
            <a:spLocks/>
          </p:cNvSpPr>
          <p:nvPr/>
        </p:nvSpPr>
        <p:spPr>
          <a:xfrm>
            <a:off x="1004452" y="59588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E985DC-0ABD-4421-8C38-4F26B3BD3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220" y="711262"/>
            <a:ext cx="2095175" cy="20951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3DA384E-B5F8-4B20-B213-AD1E527C2B46}"/>
              </a:ext>
            </a:extLst>
          </p:cNvPr>
          <p:cNvSpPr/>
          <p:nvPr/>
        </p:nvSpPr>
        <p:spPr>
          <a:xfrm>
            <a:off x="6464803" y="1670819"/>
            <a:ext cx="2201026" cy="552475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A6CDAB-BD33-4BBD-8A83-2BD521FB2FF0}"/>
              </a:ext>
            </a:extLst>
          </p:cNvPr>
          <p:cNvSpPr/>
          <p:nvPr/>
        </p:nvSpPr>
        <p:spPr>
          <a:xfrm>
            <a:off x="6623697" y="1682725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口腔的生理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36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5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17" grpId="0"/>
      <p:bldP spid="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燕尾形 15">
            <a:extLst>
              <a:ext uri="{FF2B5EF4-FFF2-40B4-BE49-F238E27FC236}">
                <a16:creationId xmlns:a16="http://schemas.microsoft.com/office/drawing/2014/main" id="{5BDA16A5-86F8-44A7-A5D8-7238E9BEFC9D}"/>
              </a:ext>
            </a:extLst>
          </p:cNvPr>
          <p:cNvSpPr/>
          <p:nvPr/>
        </p:nvSpPr>
        <p:spPr>
          <a:xfrm rot="5400000">
            <a:off x="6465306" y="2479139"/>
            <a:ext cx="360363" cy="57626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9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803C1D9-7BF1-45F5-BC69-486CB697B386}"/>
              </a:ext>
            </a:extLst>
          </p:cNvPr>
          <p:cNvCxnSpPr/>
          <p:nvPr/>
        </p:nvCxnSpPr>
        <p:spPr>
          <a:xfrm>
            <a:off x="6644694" y="3055401"/>
            <a:ext cx="3635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B2C6876D-AE4D-4B4A-BD76-2739F0515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356" y="2584940"/>
            <a:ext cx="2496178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具有良好的口腔卫生</a:t>
            </a:r>
            <a:endParaRPr lang="en-US" altLang="zh-CN" b="1" dirty="0">
              <a:solidFill>
                <a:srgbClr val="329DCD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0" name="燕尾形 19">
            <a:extLst>
              <a:ext uri="{FF2B5EF4-FFF2-40B4-BE49-F238E27FC236}">
                <a16:creationId xmlns:a16="http://schemas.microsoft.com/office/drawing/2014/main" id="{2E9EB5DA-95B6-4D46-ACBD-4B945059337F}"/>
              </a:ext>
            </a:extLst>
          </p:cNvPr>
          <p:cNvSpPr/>
          <p:nvPr/>
        </p:nvSpPr>
        <p:spPr>
          <a:xfrm rot="5400000">
            <a:off x="6465305" y="3212237"/>
            <a:ext cx="360363" cy="576262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7CB5875-D2A3-4147-9B8E-9B673E634F14}"/>
              </a:ext>
            </a:extLst>
          </p:cNvPr>
          <p:cNvCxnSpPr/>
          <p:nvPr/>
        </p:nvCxnSpPr>
        <p:spPr>
          <a:xfrm>
            <a:off x="6644693" y="3788499"/>
            <a:ext cx="3635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915827F-FFA6-413B-A50F-37050DFAF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355" y="3307379"/>
            <a:ext cx="2045735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健全的口腔功能</a:t>
            </a:r>
            <a:endParaRPr lang="en-US" altLang="zh-CN" b="1" dirty="0">
              <a:solidFill>
                <a:srgbClr val="329DCD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BBEF1F04-BCC5-42DF-B385-08F5F364AFB6}"/>
              </a:ext>
            </a:extLst>
          </p:cNvPr>
          <p:cNvSpPr/>
          <p:nvPr/>
        </p:nvSpPr>
        <p:spPr>
          <a:xfrm rot="5400000">
            <a:off x="6465305" y="3945335"/>
            <a:ext cx="360362" cy="57626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B271F189-7BFA-454F-9D82-277D540BD06E}"/>
              </a:ext>
            </a:extLst>
          </p:cNvPr>
          <p:cNvCxnSpPr/>
          <p:nvPr/>
        </p:nvCxnSpPr>
        <p:spPr>
          <a:xfrm>
            <a:off x="6644693" y="4521597"/>
            <a:ext cx="3635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8727392-ECA5-4CDB-9D79-1AE7C54AD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355" y="4045347"/>
            <a:ext cx="2034513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3.</a:t>
            </a:r>
            <a:r>
              <a:rPr lang="zh-CN" altLang="en-US" b="1" dirty="0">
                <a:solidFill>
                  <a:srgbClr val="329DCD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没有口腔的疾病</a:t>
            </a:r>
            <a:endParaRPr lang="en-US" altLang="zh-CN" b="1" dirty="0">
              <a:solidFill>
                <a:srgbClr val="329DCD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F3F0683-62C3-40D4-9A0C-934F9BD99C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670" y="93145"/>
            <a:ext cx="4274577" cy="771059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E1ABEF-2347-4BE0-AB15-57A35CF0D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846" y="5048372"/>
            <a:ext cx="2882925" cy="1809628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C3C9B57-9724-4CBB-8839-1F917CCC0CCF}"/>
              </a:ext>
            </a:extLst>
          </p:cNvPr>
          <p:cNvSpPr/>
          <p:nvPr/>
        </p:nvSpPr>
        <p:spPr>
          <a:xfrm>
            <a:off x="6346427" y="1301516"/>
            <a:ext cx="2501419" cy="552475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FB28E44-BF8A-4856-B9E8-099E791DA1A9}"/>
              </a:ext>
            </a:extLst>
          </p:cNvPr>
          <p:cNvSpPr/>
          <p:nvPr/>
        </p:nvSpPr>
        <p:spPr>
          <a:xfrm>
            <a:off x="6407689" y="1294571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口腔健康的标准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3D2D7F5-2F08-45CA-AF4A-ACBC9A8BC150}"/>
              </a:ext>
            </a:extLst>
          </p:cNvPr>
          <p:cNvGrpSpPr/>
          <p:nvPr/>
        </p:nvGrpSpPr>
        <p:grpSpPr>
          <a:xfrm>
            <a:off x="335374" y="1794193"/>
            <a:ext cx="5597168" cy="3412349"/>
            <a:chOff x="24227" y="1735905"/>
            <a:chExt cx="6118225" cy="3681413"/>
          </a:xfrm>
        </p:grpSpPr>
        <p:pic>
          <p:nvPicPr>
            <p:cNvPr id="4098" name="Picture 2" descr="C:\Users\Administrator\Desktop\ppt展示模板-8.png">
              <a:extLst>
                <a:ext uri="{FF2B5EF4-FFF2-40B4-BE49-F238E27FC236}">
                  <a16:creationId xmlns:a16="http://schemas.microsoft.com/office/drawing/2014/main" id="{51671A7B-237D-4323-99B0-14EE9B0EC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7" y="1735905"/>
              <a:ext cx="6118225" cy="368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5F34EC0-82DE-4050-ADBB-0C9BB4798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258" y="2114026"/>
              <a:ext cx="4276810" cy="2743200"/>
            </a:xfrm>
            <a:prstGeom prst="rect">
              <a:avLst/>
            </a:prstGeom>
            <a:effectLst>
              <a:softEdge rad="31750"/>
            </a:effectLst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E5C5162A-65B2-4822-982F-76702EE1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384" y="-245786"/>
            <a:ext cx="2177928" cy="308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15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65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 animBg="1"/>
      <p:bldP spid="22" grpId="0"/>
      <p:bldP spid="24" grpId="0" animBg="1"/>
      <p:bldP spid="26" grpId="0"/>
      <p:bldP spid="2" grpId="0"/>
      <p:bldP spid="42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0B8A5C8-3A8D-4CAB-852F-00E97B23F7E5}"/>
              </a:ext>
            </a:extLst>
          </p:cNvPr>
          <p:cNvSpPr/>
          <p:nvPr/>
        </p:nvSpPr>
        <p:spPr>
          <a:xfrm>
            <a:off x="692830" y="0"/>
            <a:ext cx="5400600" cy="6858000"/>
          </a:xfrm>
          <a:prstGeom prst="rect">
            <a:avLst/>
          </a:prstGeom>
          <a:solidFill>
            <a:srgbClr val="57BDDF">
              <a:alpha val="8980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409E8B3-5D76-4E67-B159-6D56596A9F20}"/>
              </a:ext>
            </a:extLst>
          </p:cNvPr>
          <p:cNvSpPr/>
          <p:nvPr/>
        </p:nvSpPr>
        <p:spPr>
          <a:xfrm>
            <a:off x="692831" y="1168011"/>
            <a:ext cx="11499170" cy="649615"/>
          </a:xfrm>
          <a:prstGeom prst="rect">
            <a:avLst/>
          </a:prstGeom>
          <a:solidFill>
            <a:srgbClr val="BCE3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7B30812-D44A-4713-93D1-830EF41C00FC}"/>
              </a:ext>
            </a:extLst>
          </p:cNvPr>
          <p:cNvSpPr/>
          <p:nvPr/>
        </p:nvSpPr>
        <p:spPr>
          <a:xfrm>
            <a:off x="6511444" y="2464197"/>
            <a:ext cx="2619617" cy="187220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27D34C3-C45B-466E-9888-E1B69B84999B}"/>
              </a:ext>
            </a:extLst>
          </p:cNvPr>
          <p:cNvSpPr/>
          <p:nvPr/>
        </p:nvSpPr>
        <p:spPr>
          <a:xfrm>
            <a:off x="9209640" y="2464197"/>
            <a:ext cx="2619617" cy="187220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13B6260E-A234-4AD2-9C90-DBFAB9B3B409}"/>
              </a:ext>
            </a:extLst>
          </p:cNvPr>
          <p:cNvSpPr/>
          <p:nvPr/>
        </p:nvSpPr>
        <p:spPr>
          <a:xfrm>
            <a:off x="6511444" y="4414917"/>
            <a:ext cx="2619617" cy="1872208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292E30B-9B10-4C09-9D93-91E370560C18}"/>
              </a:ext>
            </a:extLst>
          </p:cNvPr>
          <p:cNvSpPr/>
          <p:nvPr/>
        </p:nvSpPr>
        <p:spPr>
          <a:xfrm>
            <a:off x="9209640" y="4414917"/>
            <a:ext cx="2619617" cy="1872208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C46186BC-4C3B-4B44-BB23-9BF16F9E9C33}"/>
              </a:ext>
            </a:extLst>
          </p:cNvPr>
          <p:cNvSpPr txBox="1"/>
          <p:nvPr/>
        </p:nvSpPr>
        <p:spPr>
          <a:xfrm>
            <a:off x="1029496" y="1160694"/>
            <a:ext cx="3416670" cy="573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1991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口腔卫生的评估</a:t>
            </a:r>
            <a:endParaRPr lang="en-US" sz="2800" b="1" dirty="0">
              <a:solidFill>
                <a:srgbClr val="1991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44076B23-A587-4BCA-856A-A3A452581ACA}"/>
              </a:ext>
            </a:extLst>
          </p:cNvPr>
          <p:cNvSpPr txBox="1"/>
          <p:nvPr/>
        </p:nvSpPr>
        <p:spPr>
          <a:xfrm>
            <a:off x="1206673" y="2528247"/>
            <a:ext cx="4468742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a)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自我照顾能力的评估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每日口腔清洁情况：刷牙的方法，次数，使用的牙刷和牙膏、口腔的清洁的程度。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口腔清洁的能力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prstClr val="white"/>
              </a:solidFill>
              <a:latin typeface="Impact" panose="020B080603090205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AEB7A0FF-D111-4A87-A4CE-6FDD2BFB5A38}"/>
              </a:ext>
            </a:extLst>
          </p:cNvPr>
          <p:cNvSpPr txBox="1">
            <a:spLocks/>
          </p:cNvSpPr>
          <p:nvPr/>
        </p:nvSpPr>
        <p:spPr>
          <a:xfrm>
            <a:off x="862446" y="49709"/>
            <a:ext cx="4456174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D8999A0-9AD9-41F2-93FD-97DFFEC05597}"/>
              </a:ext>
            </a:extLst>
          </p:cNvPr>
          <p:cNvSpPr/>
          <p:nvPr/>
        </p:nvSpPr>
        <p:spPr>
          <a:xfrm>
            <a:off x="1128093" y="4414917"/>
            <a:ext cx="46519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b)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病人对牙齿保健知识了解程度的评估 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c)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口腔检查的评估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d) 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配戴义齿病人的口腔评估</a:t>
            </a:r>
          </a:p>
        </p:txBody>
      </p:sp>
    </p:spTree>
    <p:extLst>
      <p:ext uri="{BB962C8B-B14F-4D97-AF65-F5344CB8AC3E}">
        <p14:creationId xmlns:p14="http://schemas.microsoft.com/office/powerpoint/2010/main" val="28598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15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50"/>
                            </p:stCondLst>
                            <p:childTnLst>
                              <p:par>
                                <p:cTn id="4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50"/>
                            </p:stCondLst>
                            <p:childTnLst>
                              <p:par>
                                <p:cTn id="5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5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9" grpId="0"/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A6F3F07-46E1-40A5-9999-12ABE7B7C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24633"/>
              </p:ext>
            </p:extLst>
          </p:nvPr>
        </p:nvGraphicFramePr>
        <p:xfrm>
          <a:off x="395680" y="1612395"/>
          <a:ext cx="11400640" cy="4977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297">
                  <a:extLst>
                    <a:ext uri="{9D8B030D-6E8A-4147-A177-3AD203B41FA5}">
                      <a16:colId xmlns:a16="http://schemas.microsoft.com/office/drawing/2014/main" val="2284743115"/>
                    </a:ext>
                  </a:extLst>
                </a:gridCol>
                <a:gridCol w="2491530">
                  <a:extLst>
                    <a:ext uri="{9D8B030D-6E8A-4147-A177-3AD203B41FA5}">
                      <a16:colId xmlns:a16="http://schemas.microsoft.com/office/drawing/2014/main" val="1195240525"/>
                    </a:ext>
                  </a:extLst>
                </a:gridCol>
                <a:gridCol w="3481431">
                  <a:extLst>
                    <a:ext uri="{9D8B030D-6E8A-4147-A177-3AD203B41FA5}">
                      <a16:colId xmlns:a16="http://schemas.microsoft.com/office/drawing/2014/main" val="1208815417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554597068"/>
                    </a:ext>
                  </a:extLst>
                </a:gridCol>
              </a:tblGrid>
              <a:tr h="378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部位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/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分值</a:t>
                      </a:r>
                      <a:endParaRPr kumimoji="1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526687"/>
                  </a:ext>
                </a:extLst>
              </a:tr>
              <a:tr h="35997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滑润，质软，无裂口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干燥，有少量痂皮，有裂口，有出血倾向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干燥，有大量痂皮，有裂口，有分泌物，易出血</a:t>
                      </a:r>
                      <a:endParaRPr lang="zh-CN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237949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粘膜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湿润，完整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干燥，完整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干燥，粘膜擦破或有溃疡面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722696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牙龈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无出血及萎缩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轻微萎缩，出血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有萎缩，容易出血、肿胀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042071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牙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/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义齿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无龋齿，义齿合适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无龋齿，义齿不合适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有许多空洞，有裂缝，义齿不合适，齿间流脓液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74779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牙垢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/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无牙垢或有少许牙石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有少量至中量牙垢或中量牙石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大量牙垢或牙石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24539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湿润，少量舌苔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干燥，有中量舌苔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干燥，有大量舌苔或覆盖黄色舌苔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895509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湿润，无或有少量碎屑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干燥，有少量或中量碎屑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干燥，有大量碎屑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678678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唾液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中量，透明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少量或过多量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半透明或粘稠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73236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气味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无味或有味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有难闻气味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有刺鼻气味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968060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损伤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唇有损伤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口腔内有损伤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8507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自理能力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全部自理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需部分帮助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需全部帮助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1078204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健康知识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大部分知识来自于实践，刷牙有效，使用牙线清洁牙齿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有些错误观念，刷牙有效，未使用牙线清洁牙齿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itchFamily="18" charset="0"/>
                        </a:rPr>
                        <a:t>有许多错误观念，很少清洁口腔，刷牙无效，未使用牙线清洁牙齿</a:t>
                      </a:r>
                      <a:endParaRPr kumimoji="1" lang="zh-CN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892571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74FC3ACC-F6B5-469D-9EBA-3E89DAEC609B}"/>
              </a:ext>
            </a:extLst>
          </p:cNvPr>
          <p:cNvSpPr/>
          <p:nvPr/>
        </p:nvSpPr>
        <p:spPr>
          <a:xfrm>
            <a:off x="4397696" y="1041457"/>
            <a:ext cx="2501419" cy="552475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7A88C9-5C1E-4A4B-8A18-CED7BA4FEA92}"/>
              </a:ext>
            </a:extLst>
          </p:cNvPr>
          <p:cNvSpPr/>
          <p:nvPr/>
        </p:nvSpPr>
        <p:spPr>
          <a:xfrm>
            <a:off x="4397696" y="105992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口腔护理评估表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6B004D1-FF43-42B9-9C94-1573E0CA24F2}"/>
              </a:ext>
            </a:extLst>
          </p:cNvPr>
          <p:cNvSpPr txBox="1">
            <a:spLocks/>
          </p:cNvSpPr>
          <p:nvPr/>
        </p:nvSpPr>
        <p:spPr>
          <a:xfrm>
            <a:off x="996670" y="93145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610B79-46CF-4AF3-9F35-A115EEF76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8712" y="246760"/>
            <a:ext cx="1224345" cy="12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F566C7E8-1026-4014-944C-A08D9533216C}"/>
              </a:ext>
            </a:extLst>
          </p:cNvPr>
          <p:cNvGrpSpPr>
            <a:grpSpLocks/>
          </p:cNvGrpSpPr>
          <p:nvPr/>
        </p:nvGrpSpPr>
        <p:grpSpPr bwMode="auto">
          <a:xfrm>
            <a:off x="340420" y="1810104"/>
            <a:ext cx="6118225" cy="3681413"/>
            <a:chOff x="3022028" y="1587732"/>
            <a:chExt cx="6120680" cy="3682533"/>
          </a:xfrm>
        </p:grpSpPr>
        <p:pic>
          <p:nvPicPr>
            <p:cNvPr id="4098" name="Picture 2" descr="C:\Users\Administrator\Desktop\ppt展示模板-8.png">
              <a:extLst>
                <a:ext uri="{FF2B5EF4-FFF2-40B4-BE49-F238E27FC236}">
                  <a16:creationId xmlns:a16="http://schemas.microsoft.com/office/drawing/2014/main" id="{E3C8FB8C-7FCD-45AC-B0EE-4A9473107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97F36D6-B18F-4DB8-B66D-E756F5704FFD}"/>
                </a:ext>
              </a:extLst>
            </p:cNvPr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>
              <a:blip r:embed="rId5"/>
              <a:srcRect/>
              <a:stretch>
                <a:fillRect l="-2911" t="-6812" r="-2911" b="-6812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noProof="1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16" name="燕尾形 15">
            <a:extLst>
              <a:ext uri="{FF2B5EF4-FFF2-40B4-BE49-F238E27FC236}">
                <a16:creationId xmlns:a16="http://schemas.microsoft.com/office/drawing/2014/main" id="{DA678403-3693-45D9-B001-55FB5D79637C}"/>
              </a:ext>
            </a:extLst>
          </p:cNvPr>
          <p:cNvSpPr/>
          <p:nvPr/>
        </p:nvSpPr>
        <p:spPr>
          <a:xfrm rot="5400000">
            <a:off x="6996662" y="2351519"/>
            <a:ext cx="360363" cy="57626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490" noProof="1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31E23DF-AD99-4D39-BEBA-FA6DE7CA134C}"/>
              </a:ext>
            </a:extLst>
          </p:cNvPr>
          <p:cNvCxnSpPr/>
          <p:nvPr/>
        </p:nvCxnSpPr>
        <p:spPr>
          <a:xfrm>
            <a:off x="7176049" y="3955660"/>
            <a:ext cx="3635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5510A6-EE24-4775-A3C2-1F21F797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462" y="2407908"/>
            <a:ext cx="172353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口腔卫生指导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464BBA6-351A-4B13-B873-51A4E9031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540" y="2799010"/>
            <a:ext cx="3346451" cy="11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marL="742950" lvl="1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告知口腔卫生的重要性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清洁用具选择的指导 </a:t>
            </a:r>
          </a:p>
          <a:p>
            <a:pPr marL="742950" lvl="1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</a:rPr>
              <a:t>洁牙的方法</a:t>
            </a:r>
          </a:p>
        </p:txBody>
      </p:sp>
      <p:sp>
        <p:nvSpPr>
          <p:cNvPr id="20" name="燕尾形 19">
            <a:extLst>
              <a:ext uri="{FF2B5EF4-FFF2-40B4-BE49-F238E27FC236}">
                <a16:creationId xmlns:a16="http://schemas.microsoft.com/office/drawing/2014/main" id="{345F52E5-26C7-43E6-AD59-80778A4E149C}"/>
              </a:ext>
            </a:extLst>
          </p:cNvPr>
          <p:cNvSpPr/>
          <p:nvPr/>
        </p:nvSpPr>
        <p:spPr>
          <a:xfrm rot="5400000">
            <a:off x="6996662" y="4210454"/>
            <a:ext cx="360363" cy="576262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微软雅黑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F8C3D1F-89DE-4972-A45B-9FF0A620A32B}"/>
              </a:ext>
            </a:extLst>
          </p:cNvPr>
          <p:cNvCxnSpPr/>
          <p:nvPr/>
        </p:nvCxnSpPr>
        <p:spPr>
          <a:xfrm>
            <a:off x="7176050" y="4786716"/>
            <a:ext cx="3635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7C3758FF-AA02-40AA-94C4-30E378F05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462" y="4338864"/>
            <a:ext cx="2236492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义齿的清洁和护理</a:t>
            </a: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B4696E35-EE13-4B7B-9D4E-E059DEE5AD0E}"/>
              </a:ext>
            </a:extLst>
          </p:cNvPr>
          <p:cNvSpPr/>
          <p:nvPr/>
        </p:nvSpPr>
        <p:spPr>
          <a:xfrm rot="5400000">
            <a:off x="6996663" y="5018309"/>
            <a:ext cx="360362" cy="57626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微软雅黑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F5EE212-DFE5-4FED-BD11-9C138640D21C}"/>
              </a:ext>
            </a:extLst>
          </p:cNvPr>
          <p:cNvCxnSpPr/>
          <p:nvPr/>
        </p:nvCxnSpPr>
        <p:spPr>
          <a:xfrm>
            <a:off x="7176051" y="5594571"/>
            <a:ext cx="36353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CC7B37E-3615-490B-8C85-871CB9972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9890" y="5140495"/>
            <a:ext cx="30059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一些常见口腔问题的护理</a:t>
            </a: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E06C0876-C3FF-4FF5-93DA-E75144C17F19}"/>
              </a:ext>
            </a:extLst>
          </p:cNvPr>
          <p:cNvSpPr txBox="1">
            <a:spLocks/>
          </p:cNvSpPr>
          <p:nvPr/>
        </p:nvSpPr>
        <p:spPr>
          <a:xfrm>
            <a:off x="996670" y="93145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4354535-FF65-460B-A906-D296F9788C2C}"/>
              </a:ext>
            </a:extLst>
          </p:cNvPr>
          <p:cNvSpPr/>
          <p:nvPr/>
        </p:nvSpPr>
        <p:spPr>
          <a:xfrm>
            <a:off x="6888712" y="1501655"/>
            <a:ext cx="2501419" cy="552475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489662-612D-45C3-B341-7FE175BB3121}"/>
              </a:ext>
            </a:extLst>
          </p:cNvPr>
          <p:cNvSpPr/>
          <p:nvPr/>
        </p:nvSpPr>
        <p:spPr>
          <a:xfrm>
            <a:off x="6949974" y="149471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口腔健康的标准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2BC74B2-D265-4475-A627-58AD6B3D7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09" y="-71886"/>
            <a:ext cx="1901439" cy="268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6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15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 animBg="1"/>
      <p:bldP spid="22" grpId="0"/>
      <p:bldP spid="24" grpId="0" animBg="1"/>
      <p:bldP spid="26" grpId="0"/>
      <p:bldP spid="29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32EE12F-A187-4BA4-BD04-45A6A1C7B33D}"/>
              </a:ext>
            </a:extLst>
          </p:cNvPr>
          <p:cNvSpPr>
            <a:spLocks/>
          </p:cNvSpPr>
          <p:nvPr/>
        </p:nvSpPr>
        <p:spPr bwMode="auto">
          <a:xfrm>
            <a:off x="5074369" y="3915453"/>
            <a:ext cx="2803768" cy="2797072"/>
          </a:xfrm>
          <a:custGeom>
            <a:avLst/>
            <a:gdLst>
              <a:gd name="T0" fmla="*/ 627 w 1256"/>
              <a:gd name="T1" fmla="*/ 0 h 1253"/>
              <a:gd name="T2" fmla="*/ 1256 w 1256"/>
              <a:gd name="T3" fmla="*/ 626 h 1253"/>
              <a:gd name="T4" fmla="*/ 627 w 1256"/>
              <a:gd name="T5" fmla="*/ 1253 h 1253"/>
              <a:gd name="T6" fmla="*/ 0 w 1256"/>
              <a:gd name="T7" fmla="*/ 626 h 1253"/>
              <a:gd name="T8" fmla="*/ 627 w 1256"/>
              <a:gd name="T9" fmla="*/ 0 h 1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56" h="1253">
                <a:moveTo>
                  <a:pt x="627" y="0"/>
                </a:moveTo>
                <a:lnTo>
                  <a:pt x="1256" y="626"/>
                </a:lnTo>
                <a:lnTo>
                  <a:pt x="627" y="1253"/>
                </a:lnTo>
                <a:lnTo>
                  <a:pt x="0" y="626"/>
                </a:lnTo>
                <a:lnTo>
                  <a:pt x="627" y="0"/>
                </a:lnTo>
                <a:close/>
              </a:path>
            </a:pathLst>
          </a:custGeom>
          <a:solidFill>
            <a:srgbClr val="329DCD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56E6BCF9-EEE8-423A-9496-F890808087E1}"/>
              </a:ext>
            </a:extLst>
          </p:cNvPr>
          <p:cNvSpPr>
            <a:spLocks/>
          </p:cNvSpPr>
          <p:nvPr/>
        </p:nvSpPr>
        <p:spPr bwMode="auto">
          <a:xfrm>
            <a:off x="5761917" y="2252390"/>
            <a:ext cx="1424207" cy="1421975"/>
          </a:xfrm>
          <a:custGeom>
            <a:avLst/>
            <a:gdLst>
              <a:gd name="T0" fmla="*/ 319 w 638"/>
              <a:gd name="T1" fmla="*/ 0 h 637"/>
              <a:gd name="T2" fmla="*/ 638 w 638"/>
              <a:gd name="T3" fmla="*/ 319 h 637"/>
              <a:gd name="T4" fmla="*/ 319 w 638"/>
              <a:gd name="T5" fmla="*/ 637 h 637"/>
              <a:gd name="T6" fmla="*/ 0 w 638"/>
              <a:gd name="T7" fmla="*/ 319 h 637"/>
              <a:gd name="T8" fmla="*/ 319 w 638"/>
              <a:gd name="T9" fmla="*/ 0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637">
                <a:moveTo>
                  <a:pt x="319" y="0"/>
                </a:moveTo>
                <a:lnTo>
                  <a:pt x="638" y="319"/>
                </a:lnTo>
                <a:lnTo>
                  <a:pt x="319" y="637"/>
                </a:lnTo>
                <a:lnTo>
                  <a:pt x="0" y="319"/>
                </a:lnTo>
                <a:lnTo>
                  <a:pt x="319" y="0"/>
                </a:lnTo>
                <a:close/>
              </a:path>
            </a:pathLst>
          </a:custGeom>
          <a:solidFill>
            <a:srgbClr val="4DB7D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92AB10FC-0242-4C2D-A2DE-1091D60BE623}"/>
              </a:ext>
            </a:extLst>
          </p:cNvPr>
          <p:cNvSpPr>
            <a:spLocks/>
          </p:cNvSpPr>
          <p:nvPr/>
        </p:nvSpPr>
        <p:spPr bwMode="auto">
          <a:xfrm>
            <a:off x="7244165" y="2649740"/>
            <a:ext cx="633973" cy="629508"/>
          </a:xfrm>
          <a:custGeom>
            <a:avLst/>
            <a:gdLst>
              <a:gd name="T0" fmla="*/ 143 w 284"/>
              <a:gd name="T1" fmla="*/ 0 h 282"/>
              <a:gd name="T2" fmla="*/ 284 w 284"/>
              <a:gd name="T3" fmla="*/ 141 h 282"/>
              <a:gd name="T4" fmla="*/ 143 w 284"/>
              <a:gd name="T5" fmla="*/ 282 h 282"/>
              <a:gd name="T6" fmla="*/ 0 w 284"/>
              <a:gd name="T7" fmla="*/ 141 h 282"/>
              <a:gd name="T8" fmla="*/ 143 w 284"/>
              <a:gd name="T9" fmla="*/ 0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282">
                <a:moveTo>
                  <a:pt x="143" y="0"/>
                </a:moveTo>
                <a:lnTo>
                  <a:pt x="284" y="141"/>
                </a:lnTo>
                <a:lnTo>
                  <a:pt x="143" y="282"/>
                </a:lnTo>
                <a:lnTo>
                  <a:pt x="0" y="141"/>
                </a:lnTo>
                <a:lnTo>
                  <a:pt x="143" y="0"/>
                </a:ln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8C34882F-ABE9-4378-8FB8-3B7820EB5149}"/>
              </a:ext>
            </a:extLst>
          </p:cNvPr>
          <p:cNvSpPr>
            <a:spLocks/>
          </p:cNvSpPr>
          <p:nvPr/>
        </p:nvSpPr>
        <p:spPr bwMode="auto">
          <a:xfrm>
            <a:off x="-59920" y="2232"/>
            <a:ext cx="6464739" cy="6855768"/>
          </a:xfrm>
          <a:custGeom>
            <a:avLst/>
            <a:gdLst>
              <a:gd name="T0" fmla="*/ 0 w 2896"/>
              <a:gd name="T1" fmla="*/ 0 h 3242"/>
              <a:gd name="T2" fmla="*/ 1194 w 2896"/>
              <a:gd name="T3" fmla="*/ 0 h 3242"/>
              <a:gd name="T4" fmla="*/ 2896 w 2896"/>
              <a:gd name="T5" fmla="*/ 1700 h 3242"/>
              <a:gd name="T6" fmla="*/ 1351 w 2896"/>
              <a:gd name="T7" fmla="*/ 3242 h 3242"/>
              <a:gd name="T8" fmla="*/ 0 w 2896"/>
              <a:gd name="T9" fmla="*/ 3242 h 3242"/>
              <a:gd name="T10" fmla="*/ 0 w 2896"/>
              <a:gd name="T11" fmla="*/ 0 h 3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96" h="3242">
                <a:moveTo>
                  <a:pt x="0" y="0"/>
                </a:moveTo>
                <a:lnTo>
                  <a:pt x="1194" y="0"/>
                </a:lnTo>
                <a:lnTo>
                  <a:pt x="2896" y="1700"/>
                </a:lnTo>
                <a:lnTo>
                  <a:pt x="1351" y="3242"/>
                </a:lnTo>
                <a:lnTo>
                  <a:pt x="0" y="32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>
            <a:noFill/>
            <a:prstDash val="solid"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                                     </a:t>
            </a:r>
            <a:endParaRPr lang="zh-CN" altLang="en-US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05A93B-FB0E-47C4-9F49-A13E49D54877}"/>
              </a:ext>
            </a:extLst>
          </p:cNvPr>
          <p:cNvSpPr/>
          <p:nvPr/>
        </p:nvSpPr>
        <p:spPr>
          <a:xfrm>
            <a:off x="8104899" y="0"/>
            <a:ext cx="4753851" cy="6858000"/>
          </a:xfrm>
          <a:prstGeom prst="rect">
            <a:avLst/>
          </a:prstGeom>
          <a:solidFill>
            <a:srgbClr val="57BDD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9C075C-A28D-4C14-9368-E45BE832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137" y="2252390"/>
            <a:ext cx="4980613" cy="402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正确握法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使用镜子 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时间：早晨起床、晚上临睡，进食后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位置：牙刷涵盖住一点点牙龈，刷上牙时刷毛向上对准牙齿与牙龈交换处，与牙齿呈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45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度角。刷下牙刷毛则向下斜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方法：快速的环形来回振颤，每两颗牙约刷十次后再换另两颗牙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力度适当、按照顺序 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</a:rPr>
              <a:t>清理牙菌斑易于堆积的地方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A0DB0C-F951-48D3-9111-4F4768D0E5CA}"/>
              </a:ext>
            </a:extLst>
          </p:cNvPr>
          <p:cNvSpPr txBox="1"/>
          <p:nvPr/>
        </p:nvSpPr>
        <p:spPr>
          <a:xfrm>
            <a:off x="8416043" y="1794095"/>
            <a:ext cx="3775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刷牙方法的指导 （熟悉）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7737AEF-9669-4B2E-8A77-E18C704C08E6}"/>
              </a:ext>
            </a:extLst>
          </p:cNvPr>
          <p:cNvSpPr txBox="1">
            <a:spLocks/>
          </p:cNvSpPr>
          <p:nvPr/>
        </p:nvSpPr>
        <p:spPr>
          <a:xfrm>
            <a:off x="3462523" y="75560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01.</a:t>
            </a:r>
            <a:r>
              <a:rPr lang="zh-CN" altLang="en-US" sz="2800" b="1" dirty="0">
                <a:solidFill>
                  <a:srgbClr val="4DB7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口腔健康标准及相关措失</a:t>
            </a:r>
            <a:endParaRPr lang="en-US" altLang="zh-CN" sz="2800" b="1" dirty="0">
              <a:solidFill>
                <a:srgbClr val="4DB7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E7A0326-1A3D-498D-B437-3AB3011F547E}"/>
              </a:ext>
            </a:extLst>
          </p:cNvPr>
          <p:cNvSpPr/>
          <p:nvPr/>
        </p:nvSpPr>
        <p:spPr>
          <a:xfrm>
            <a:off x="8496931" y="1083439"/>
            <a:ext cx="1984893" cy="552475"/>
          </a:xfrm>
          <a:prstGeom prst="rect">
            <a:avLst/>
          </a:prstGeom>
          <a:solidFill>
            <a:srgbClr val="199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558672-F0C1-4C08-B56E-40BDB0B84AD5}"/>
              </a:ext>
            </a:extLst>
          </p:cNvPr>
          <p:cNvSpPr/>
          <p:nvPr/>
        </p:nvSpPr>
        <p:spPr>
          <a:xfrm>
            <a:off x="8610945" y="1085286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洁牙的办法</a:t>
            </a:r>
            <a:endParaRPr lang="en-US" altLang="zh-CN" sz="2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91402DD-7ADA-41B0-8350-D31E79AB1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5625" y="229175"/>
            <a:ext cx="757830" cy="7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1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65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5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医疗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7135321"/>
  <p:tag name="MH_LIBRARY" val="GRAPHIC"/>
  <p:tag name="MH_ORDER" val="Freeform 1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7135321"/>
  <p:tag name="MH_LIBRARY" val="GRAPHIC"/>
  <p:tag name="MH_ORDER" val="Freeform 1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117135321"/>
  <p:tag name="MH_LIBRARY" val="GRAPHIC"/>
  <p:tag name="MH_ORDER" val="Freeform 127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B5"/>
      </a:accent1>
      <a:accent2>
        <a:srgbClr val="00A0DC"/>
      </a:accent2>
      <a:accent3>
        <a:srgbClr val="283E4A"/>
      </a:accent3>
      <a:accent4>
        <a:srgbClr val="55595D"/>
      </a:accent4>
      <a:accent5>
        <a:srgbClr val="6F7173"/>
      </a:accent5>
      <a:accent6>
        <a:srgbClr val="9B9EA1"/>
      </a:accent6>
      <a:hlink>
        <a:srgbClr val="0077B5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B5"/>
      </a:accent1>
      <a:accent2>
        <a:srgbClr val="00A0DC"/>
      </a:accent2>
      <a:accent3>
        <a:srgbClr val="283E4A"/>
      </a:accent3>
      <a:accent4>
        <a:srgbClr val="55595D"/>
      </a:accent4>
      <a:accent5>
        <a:srgbClr val="6F7173"/>
      </a:accent5>
      <a:accent6>
        <a:srgbClr val="9B9EA1"/>
      </a:accent6>
      <a:hlink>
        <a:srgbClr val="0077B5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710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B5"/>
      </a:accent1>
      <a:accent2>
        <a:srgbClr val="00A0DC"/>
      </a:accent2>
      <a:accent3>
        <a:srgbClr val="283E4A"/>
      </a:accent3>
      <a:accent4>
        <a:srgbClr val="55595D"/>
      </a:accent4>
      <a:accent5>
        <a:srgbClr val="6F7173"/>
      </a:accent5>
      <a:accent6>
        <a:srgbClr val="9B9EA1"/>
      </a:accent6>
      <a:hlink>
        <a:srgbClr val="0077B5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710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710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710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77B5"/>
    </a:accent1>
    <a:accent2>
      <a:srgbClr val="00A0DC"/>
    </a:accent2>
    <a:accent3>
      <a:srgbClr val="283E4A"/>
    </a:accent3>
    <a:accent4>
      <a:srgbClr val="55595D"/>
    </a:accent4>
    <a:accent5>
      <a:srgbClr val="6F7173"/>
    </a:accent5>
    <a:accent6>
      <a:srgbClr val="9B9EA1"/>
    </a:accent6>
    <a:hlink>
      <a:srgbClr val="0077B5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2453</Words>
  <Application>Microsoft Office PowerPoint</Application>
  <PresentationFormat>宽屏</PresentationFormat>
  <Paragraphs>323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等线</vt:lpstr>
      <vt:lpstr>等线 Light</vt:lpstr>
      <vt:lpstr>隶书</vt:lpstr>
      <vt:lpstr>宋体</vt:lpstr>
      <vt:lpstr>微软雅黑</vt:lpstr>
      <vt:lpstr>幼圆</vt:lpstr>
      <vt:lpstr>Agency FB</vt:lpstr>
      <vt:lpstr>Arial</vt:lpstr>
      <vt:lpstr>Calibri</vt:lpstr>
      <vt:lpstr>Impact</vt:lpstr>
      <vt:lpstr>Times New Roman</vt:lpstr>
      <vt:lpstr>Wingdings</vt:lpstr>
      <vt:lpstr>Office 主题​​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01.口腔健康标准及相关措失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医疗.pptx</dc:title>
  <dc:creator/>
  <cp:lastModifiedBy/>
  <cp:revision>1</cp:revision>
  <dcterms:created xsi:type="dcterms:W3CDTF">2017-09-25T10:21:38Z</dcterms:created>
  <dcterms:modified xsi:type="dcterms:W3CDTF">2021-02-01T04:47:52Z</dcterms:modified>
</cp:coreProperties>
</file>