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notesMasterIdLst>
    <p:notesMasterId r:id="rId26"/>
  </p:notesMasterIdLst>
  <p:sldIdLst>
    <p:sldId id="352" r:id="rId2"/>
    <p:sldId id="353" r:id="rId3"/>
    <p:sldId id="354" r:id="rId4"/>
    <p:sldId id="298" r:id="rId5"/>
    <p:sldId id="356" r:id="rId6"/>
    <p:sldId id="357" r:id="rId7"/>
    <p:sldId id="359" r:id="rId8"/>
    <p:sldId id="358" r:id="rId9"/>
    <p:sldId id="360" r:id="rId10"/>
    <p:sldId id="363" r:id="rId11"/>
    <p:sldId id="361" r:id="rId12"/>
    <p:sldId id="364" r:id="rId13"/>
    <p:sldId id="366" r:id="rId14"/>
    <p:sldId id="365" r:id="rId15"/>
    <p:sldId id="367" r:id="rId16"/>
    <p:sldId id="369" r:id="rId17"/>
    <p:sldId id="368" r:id="rId18"/>
    <p:sldId id="370" r:id="rId19"/>
    <p:sldId id="371" r:id="rId20"/>
    <p:sldId id="372" r:id="rId21"/>
    <p:sldId id="373" r:id="rId22"/>
    <p:sldId id="374" r:id="rId23"/>
    <p:sldId id="375" r:id="rId24"/>
    <p:sldId id="377" r:id="rId25"/>
  </p:sldIdLst>
  <p:sldSz cx="12192000" cy="685800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B551"/>
    <a:srgbClr val="9CC3CC"/>
    <a:srgbClr val="8CBCC1"/>
    <a:srgbClr val="D6E6EA"/>
    <a:srgbClr val="EEF4F6"/>
    <a:srgbClr val="CEE1F2"/>
    <a:srgbClr val="FDFDFD"/>
    <a:srgbClr val="65B48A"/>
    <a:srgbClr val="8DBCC1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32" autoAdjust="0"/>
    <p:restoredTop sz="96530" autoAdjust="0"/>
  </p:normalViewPr>
  <p:slideViewPr>
    <p:cSldViewPr>
      <p:cViewPr varScale="1">
        <p:scale>
          <a:sx n="82" d="100"/>
          <a:sy n="82" d="100"/>
        </p:scale>
        <p:origin x="60" y="4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542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42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0EDF21A-D0F1-4900-9987-0BDB969499D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000244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1211E-8660-443B-8BBA-C32B9680C349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04A07-E576-42C5-8B60-01C37AE4E5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685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1211E-8660-443B-8BBA-C32B9680C349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04A07-E576-42C5-8B60-01C37AE4E5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203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1211E-8660-443B-8BBA-C32B9680C349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04A07-E576-42C5-8B60-01C37AE4E5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72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1211E-8660-443B-8BBA-C32B9680C349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04A07-E576-42C5-8B60-01C37AE4E5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529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1211E-8660-443B-8BBA-C32B9680C349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04A07-E576-42C5-8B60-01C37AE4E5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824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1211E-8660-443B-8BBA-C32B9680C349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04A07-E576-42C5-8B60-01C37AE4E5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774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1211E-8660-443B-8BBA-C32B9680C349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04A07-E576-42C5-8B60-01C37AE4E5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656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1211E-8660-443B-8BBA-C32B9680C349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04A07-E576-42C5-8B60-01C37AE4E5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341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1211E-8660-443B-8BBA-C32B9680C349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04A07-E576-42C5-8B60-01C37AE4E5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30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1211E-8660-443B-8BBA-C32B9680C349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04A07-E576-42C5-8B60-01C37AE4E5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349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1211E-8660-443B-8BBA-C32B9680C349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04A07-E576-42C5-8B60-01C37AE4E5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926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A0A5E05-8ADC-4A3D-BE69-FC97541CEEF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1211E-8660-443B-8BBA-C32B9680C349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D04A07-E576-42C5-8B60-01C37AE4E5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6026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CB4A764-F9E5-4334-B5DC-9A9F51AB5A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682" y="1"/>
            <a:ext cx="2719262" cy="234888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4655AA5-ABBA-48CF-BA3A-7CDF36B220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8920"/>
            <a:ext cx="2743739" cy="415708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0ED840-DA34-404F-AC9B-9767E74305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8" y="1663789"/>
            <a:ext cx="9408368" cy="187424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ED801C6-BA1D-4D83-9D67-F61F8EC713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91544" y="4221088"/>
            <a:ext cx="3068960" cy="306896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2C77EAA-A308-4919-9DCE-22113418655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573" y="2564904"/>
            <a:ext cx="5129808" cy="5129808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367BD7A-EA37-428A-B6CD-5BBBB88AAFB4}"/>
              </a:ext>
            </a:extLst>
          </p:cNvPr>
          <p:cNvSpPr/>
          <p:nvPr/>
        </p:nvSpPr>
        <p:spPr>
          <a:xfrm>
            <a:off x="95672" y="219283"/>
            <a:ext cx="6096000" cy="89332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关注口腔健康</a:t>
            </a:r>
            <a:endParaRPr lang="en-US" altLang="zh-CN" sz="1600" dirty="0">
              <a:solidFill>
                <a:schemeClr val="bg1"/>
              </a:solidFill>
              <a:latin typeface="汉仪雅酷黑 75W" panose="020B0804020202020204" pitchFamily="34" charset="-122"/>
              <a:ea typeface="汉仪雅酷黑 75W" panose="020B0804020202020204" pitchFamily="34" charset="-122"/>
              <a:cs typeface="+mn-ea"/>
              <a:sym typeface="+mn-lt"/>
            </a:endParaRPr>
          </a:p>
          <a:p>
            <a:pPr>
              <a:lnSpc>
                <a:spcPct val="11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注重护理</a:t>
            </a:r>
            <a:endParaRPr lang="en-US" altLang="zh-CN" sz="1600" dirty="0">
              <a:solidFill>
                <a:schemeClr val="bg1"/>
              </a:solidFill>
              <a:latin typeface="汉仪雅酷黑 75W" panose="020B0804020202020204" pitchFamily="34" charset="-122"/>
              <a:ea typeface="汉仪雅酷黑 75W" panose="020B0804020202020204" pitchFamily="34" charset="-122"/>
              <a:cs typeface="+mn-ea"/>
              <a:sym typeface="+mn-lt"/>
            </a:endParaRPr>
          </a:p>
          <a:p>
            <a:pPr>
              <a:lnSpc>
                <a:spcPct val="11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口腔健康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D251A71A-2E76-4BEA-9299-29697C77FA04}"/>
              </a:ext>
            </a:extLst>
          </p:cNvPr>
          <p:cNvSpPr/>
          <p:nvPr/>
        </p:nvSpPr>
        <p:spPr>
          <a:xfrm>
            <a:off x="2555776" y="3615163"/>
            <a:ext cx="7080448" cy="54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28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--</a:t>
            </a:r>
            <a:r>
              <a:rPr lang="zh-CN" altLang="en-US" sz="28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健</a:t>
            </a:r>
            <a:r>
              <a:rPr lang="en-US" altLang="zh-CN" sz="28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/</a:t>
            </a:r>
            <a:r>
              <a:rPr lang="zh-CN" altLang="en-US" sz="28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康</a:t>
            </a:r>
            <a:r>
              <a:rPr lang="en-US" altLang="zh-CN" sz="28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/</a:t>
            </a:r>
            <a:r>
              <a:rPr lang="zh-CN" altLang="en-US" sz="28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每</a:t>
            </a:r>
            <a:r>
              <a:rPr lang="en-US" altLang="zh-CN" sz="28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/</a:t>
            </a:r>
            <a:r>
              <a:rPr lang="zh-CN" altLang="en-US" sz="28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一</a:t>
            </a:r>
            <a:r>
              <a:rPr lang="en-US" altLang="zh-CN" sz="28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/</a:t>
            </a:r>
            <a:r>
              <a:rPr lang="zh-CN" altLang="en-US" sz="28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天</a:t>
            </a:r>
            <a:r>
              <a:rPr lang="en-US" altLang="zh-CN" sz="28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//</a:t>
            </a:r>
            <a:r>
              <a:rPr lang="zh-CN" altLang="en-US" sz="28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从</a:t>
            </a:r>
            <a:r>
              <a:rPr lang="en-US" altLang="zh-CN" sz="28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/</a:t>
            </a:r>
            <a:r>
              <a:rPr lang="zh-CN" altLang="en-US" sz="28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爱</a:t>
            </a:r>
            <a:r>
              <a:rPr lang="en-US" altLang="zh-CN" sz="28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/</a:t>
            </a:r>
            <a:r>
              <a:rPr lang="zh-CN" altLang="en-US" sz="28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护</a:t>
            </a:r>
            <a:r>
              <a:rPr lang="en-US" altLang="zh-CN" sz="28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/</a:t>
            </a:r>
            <a:r>
              <a:rPr lang="zh-CN" altLang="en-US" sz="28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口</a:t>
            </a:r>
            <a:r>
              <a:rPr lang="en-US" altLang="zh-CN" sz="28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/</a:t>
            </a:r>
            <a:r>
              <a:rPr lang="zh-CN" altLang="en-US" sz="28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腔</a:t>
            </a:r>
            <a:r>
              <a:rPr lang="en-US" altLang="zh-CN" sz="28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/</a:t>
            </a:r>
            <a:r>
              <a:rPr lang="zh-CN" altLang="en-US" sz="28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开</a:t>
            </a:r>
            <a:r>
              <a:rPr lang="en-US" altLang="zh-CN" sz="28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/</a:t>
            </a:r>
            <a:r>
              <a:rPr lang="zh-CN" altLang="en-US" sz="28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始</a:t>
            </a:r>
            <a:r>
              <a:rPr lang="en-US" altLang="zh-CN" sz="28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--</a:t>
            </a:r>
            <a:endParaRPr lang="zh-CN" altLang="en-US" sz="2800" dirty="0">
              <a:solidFill>
                <a:schemeClr val="bg1"/>
              </a:solidFill>
              <a:latin typeface="汉仪雅酷黑 75W" panose="020B0804020202020204" pitchFamily="34" charset="-122"/>
              <a:ea typeface="汉仪雅酷黑 75W" panose="020B0804020202020204" pitchFamily="34" charset="-122"/>
              <a:cs typeface="+mn-ea"/>
              <a:sym typeface="+mn-lt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80B52C7F-9159-4907-8D10-4ACABFD2019B}"/>
              </a:ext>
            </a:extLst>
          </p:cNvPr>
          <p:cNvSpPr/>
          <p:nvPr/>
        </p:nvSpPr>
        <p:spPr>
          <a:xfrm>
            <a:off x="3048000" y="4542342"/>
            <a:ext cx="6096000" cy="3840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 sz="18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汇报人：</a:t>
            </a:r>
            <a:r>
              <a:rPr lang="en-US" altLang="zh-CN" sz="18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1</a:t>
            </a:r>
            <a:r>
              <a:rPr lang="zh-CN" altLang="en-US" sz="18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猫办公       汇报时间：</a:t>
            </a:r>
            <a:r>
              <a:rPr lang="en-US" altLang="zh-CN" sz="18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20XX</a:t>
            </a:r>
            <a:endParaRPr lang="zh-CN" altLang="en-US" sz="1800" dirty="0">
              <a:solidFill>
                <a:schemeClr val="bg1"/>
              </a:solidFill>
              <a:latin typeface="汉仪雅酷黑 75W" panose="020B0804020202020204" pitchFamily="34" charset="-122"/>
              <a:ea typeface="汉仪雅酷黑 75W" panose="020B0804020202020204" pitchFamily="34" charset="-122"/>
              <a:cs typeface="+mn-ea"/>
              <a:sym typeface="+mn-lt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0A5AE994-E17F-41F1-99DF-EB0D3F279DB3}"/>
              </a:ext>
            </a:extLst>
          </p:cNvPr>
          <p:cNvSpPr/>
          <p:nvPr/>
        </p:nvSpPr>
        <p:spPr>
          <a:xfrm>
            <a:off x="2801888" y="325396"/>
            <a:ext cx="6588224" cy="351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ct val="110000"/>
              </a:lnSpc>
            </a:pPr>
            <a:r>
              <a:rPr lang="zh-CN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注重护理口腔健康</a:t>
            </a:r>
          </a:p>
        </p:txBody>
      </p:sp>
      <p:pic>
        <p:nvPicPr>
          <p:cNvPr id="17" name="商业">
            <a:hlinkClick r:id="" action="ppaction://media"/>
            <a:extLst>
              <a:ext uri="{FF2B5EF4-FFF2-40B4-BE49-F238E27FC236}">
                <a16:creationId xmlns:a16="http://schemas.microsoft.com/office/drawing/2014/main" id="{371640AA-869E-42BA-8CB4-0602E76143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675600" y="-5865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75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CB4A764-F9E5-4334-B5DC-9A9F51AB5A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682" y="1"/>
            <a:ext cx="2719262" cy="234888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4655AA5-ABBA-48CF-BA3A-7CDF36B220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8920"/>
            <a:ext cx="2743739" cy="415708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ED801C6-BA1D-4D83-9D67-F61F8EC713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91544" y="4221088"/>
            <a:ext cx="3068960" cy="306896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367BD7A-EA37-428A-B6CD-5BBBB88AAFB4}"/>
              </a:ext>
            </a:extLst>
          </p:cNvPr>
          <p:cNvSpPr/>
          <p:nvPr/>
        </p:nvSpPr>
        <p:spPr>
          <a:xfrm>
            <a:off x="95672" y="219283"/>
            <a:ext cx="6096000" cy="89332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关注口腔健康</a:t>
            </a:r>
            <a:endParaRPr lang="en-US" altLang="zh-CN" sz="1600" dirty="0">
              <a:solidFill>
                <a:schemeClr val="bg1"/>
              </a:solidFill>
              <a:latin typeface="汉仪雅酷黑 75W" panose="020B0804020202020204" pitchFamily="34" charset="-122"/>
              <a:ea typeface="汉仪雅酷黑 75W" panose="020B0804020202020204" pitchFamily="34" charset="-122"/>
              <a:cs typeface="+mn-ea"/>
              <a:sym typeface="+mn-lt"/>
            </a:endParaRPr>
          </a:p>
          <a:p>
            <a:pPr>
              <a:lnSpc>
                <a:spcPct val="11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注重护理</a:t>
            </a:r>
            <a:endParaRPr lang="en-US" altLang="zh-CN" sz="1600" dirty="0">
              <a:solidFill>
                <a:schemeClr val="bg1"/>
              </a:solidFill>
              <a:latin typeface="汉仪雅酷黑 75W" panose="020B0804020202020204" pitchFamily="34" charset="-122"/>
              <a:ea typeface="汉仪雅酷黑 75W" panose="020B0804020202020204" pitchFamily="34" charset="-122"/>
              <a:cs typeface="+mn-ea"/>
              <a:sym typeface="+mn-lt"/>
            </a:endParaRPr>
          </a:p>
          <a:p>
            <a:pPr>
              <a:lnSpc>
                <a:spcPct val="11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口腔健康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0A5AE994-E17F-41F1-99DF-EB0D3F279DB3}"/>
              </a:ext>
            </a:extLst>
          </p:cNvPr>
          <p:cNvSpPr/>
          <p:nvPr/>
        </p:nvSpPr>
        <p:spPr>
          <a:xfrm>
            <a:off x="2801888" y="325396"/>
            <a:ext cx="6588224" cy="351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ct val="110000"/>
              </a:lnSpc>
            </a:pPr>
            <a:r>
              <a:rPr lang="zh-CN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注重护理口腔健康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A980CF5-32EB-44B6-97D8-B7CFB8E18F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653" y="-123848"/>
            <a:ext cx="7240693" cy="7240693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A1E6E2B2-659A-4300-9609-14408399FBEF}"/>
              </a:ext>
            </a:extLst>
          </p:cNvPr>
          <p:cNvSpPr/>
          <p:nvPr/>
        </p:nvSpPr>
        <p:spPr>
          <a:xfrm>
            <a:off x="3406294" y="3100658"/>
            <a:ext cx="5724644" cy="12167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kumimoji="0" lang="zh-CN" altLang="en-US" sz="5400" b="1" dirty="0">
                <a:solidFill>
                  <a:srgbClr val="0070C0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口腔护理操作步骤</a:t>
            </a:r>
            <a:endParaRPr kumimoji="0" lang="en-US" altLang="zh-CN" sz="5400" b="1" dirty="0">
              <a:solidFill>
                <a:srgbClr val="0070C0"/>
              </a:solidFill>
              <a:latin typeface="汉仪雅酷黑 75W" panose="020B0804020202020204" pitchFamily="34" charset="-122"/>
              <a:ea typeface="汉仪雅酷黑 75W" panose="020B0804020202020204" pitchFamily="34" charset="-122"/>
              <a:cs typeface="+mn-ea"/>
              <a:sym typeface="+mn-lt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7F3AB828-55F7-4263-84D9-6F1D2609C7EF}"/>
              </a:ext>
            </a:extLst>
          </p:cNvPr>
          <p:cNvSpPr/>
          <p:nvPr/>
        </p:nvSpPr>
        <p:spPr>
          <a:xfrm>
            <a:off x="5268758" y="1339887"/>
            <a:ext cx="1675459" cy="1924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kumimoji="0" lang="en-US" altLang="zh-CN" sz="8800" b="1" dirty="0">
                <a:solidFill>
                  <a:srgbClr val="0070C0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03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32C77EAA-A308-4919-9DCE-2211341865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7151" y="3100658"/>
            <a:ext cx="4122300" cy="41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658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5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6A8D0C6-76EB-48F1-A5AB-139387F86271}"/>
              </a:ext>
            </a:extLst>
          </p:cNvPr>
          <p:cNvSpPr/>
          <p:nvPr/>
        </p:nvSpPr>
        <p:spPr>
          <a:xfrm>
            <a:off x="335360" y="260648"/>
            <a:ext cx="11593288" cy="63367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7486388-A5C8-41C9-8D06-4A03B897BF63}"/>
              </a:ext>
            </a:extLst>
          </p:cNvPr>
          <p:cNvSpPr/>
          <p:nvPr/>
        </p:nvSpPr>
        <p:spPr>
          <a:xfrm>
            <a:off x="624551" y="334147"/>
            <a:ext cx="2646878" cy="592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kumimoji="0" lang="zh-CN" altLang="en-US" b="1" dirty="0">
                <a:solidFill>
                  <a:srgbClr val="0070C0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口腔护理操作步骤</a:t>
            </a:r>
            <a:endParaRPr kumimoji="0" lang="en-US" altLang="zh-CN" b="1" dirty="0">
              <a:solidFill>
                <a:srgbClr val="0070C0"/>
              </a:solidFill>
              <a:latin typeface="汉仪雅酷黑 75W" panose="020B0804020202020204" pitchFamily="34" charset="-122"/>
              <a:ea typeface="汉仪雅酷黑 75W" panose="020B0804020202020204" pitchFamily="34" charset="-122"/>
              <a:cs typeface="+mn-ea"/>
              <a:sym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024AAE-B5B5-40DF-9134-B727A4434E1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11624" y="1668272"/>
            <a:ext cx="8136904" cy="552140"/>
          </a:xfrm>
        </p:spPr>
        <p:txBody>
          <a:bodyPr>
            <a:normAutofit/>
          </a:bodyPr>
          <a:lstStyle/>
          <a:p>
            <a:pPr marL="0" lvl="1" indent="0" eaLnBrk="1" hangingPunct="1">
              <a:lnSpc>
                <a:spcPct val="150000"/>
              </a:lnSpc>
              <a:buFontTx/>
              <a:buNone/>
            </a:pPr>
            <a:r>
              <a:rPr lang="zh-CN" altLang="en-US" sz="1800" dirty="0">
                <a:cs typeface="+mn-ea"/>
                <a:sym typeface="+mn-lt"/>
              </a:rPr>
              <a:t>备齐用物，携至床旁，核对床号，姓名，向患者或家属解释，取得合作。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EA8527A-1B42-493F-BC69-D1972E082C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768351"/>
            <a:ext cx="7772400" cy="588963"/>
          </a:xfrm>
        </p:spPr>
        <p:txBody>
          <a:bodyPr>
            <a:noAutofit/>
          </a:bodyPr>
          <a:lstStyle/>
          <a:p>
            <a:pPr algn="ctr" eaLnBrk="1" hangingPunct="1"/>
            <a:r>
              <a:rPr lang="zh-CN" altLang="en-US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实施步骤 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13226189-F2C1-4291-BC57-A696E4A3C77E}"/>
              </a:ext>
            </a:extLst>
          </p:cNvPr>
          <p:cNvSpPr txBox="1">
            <a:spLocks noChangeArrowheads="1"/>
          </p:cNvSpPr>
          <p:nvPr/>
        </p:nvSpPr>
        <p:spPr>
          <a:xfrm>
            <a:off x="2711624" y="2535012"/>
            <a:ext cx="8136904" cy="944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fontAlgn="auto">
              <a:lnSpc>
                <a:spcPct val="150000"/>
              </a:lnSpc>
              <a:spcAft>
                <a:spcPts val="0"/>
              </a:spcAft>
              <a:buFontTx/>
              <a:buNone/>
            </a:pPr>
            <a:r>
              <a:rPr kumimoji="0" lang="zh-CN" altLang="en-US" sz="1800" dirty="0">
                <a:cs typeface="+mn-ea"/>
                <a:sym typeface="+mn-lt"/>
              </a:rPr>
              <a:t>清点棉球的数量，协助平卧或侧卧，病人头偏向护士侧，铺治疗巾于病人颌下及枕上，弯盘置病人口角旁。注意防止污染病人衣服和枕头。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ECD03B94-D300-4FB3-B4B7-2AF4332411A5}"/>
              </a:ext>
            </a:extLst>
          </p:cNvPr>
          <p:cNvSpPr txBox="1">
            <a:spLocks noChangeArrowheads="1"/>
          </p:cNvSpPr>
          <p:nvPr/>
        </p:nvSpPr>
        <p:spPr>
          <a:xfrm>
            <a:off x="2711624" y="3739298"/>
            <a:ext cx="8136904" cy="5521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fontAlgn="auto">
              <a:lnSpc>
                <a:spcPct val="150000"/>
              </a:lnSpc>
              <a:spcAft>
                <a:spcPts val="0"/>
              </a:spcAft>
              <a:buFontTx/>
              <a:buNone/>
            </a:pPr>
            <a:r>
              <a:rPr kumimoji="0" lang="zh-CN" altLang="en-US" sz="1800" dirty="0">
                <a:cs typeface="+mn-ea"/>
                <a:sym typeface="+mn-lt"/>
              </a:rPr>
              <a:t>协助清醒病人用温水漱口，湿润口唇。</a:t>
            </a:r>
            <a:endParaRPr kumimoji="0" lang="en-US" altLang="zh-CN" sz="1800" dirty="0">
              <a:cs typeface="+mn-ea"/>
              <a:sym typeface="+mn-lt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50AAAE2-E717-4738-B0D0-E82EF1DE26DB}"/>
              </a:ext>
            </a:extLst>
          </p:cNvPr>
          <p:cNvSpPr txBox="1">
            <a:spLocks noChangeArrowheads="1"/>
          </p:cNvSpPr>
          <p:nvPr/>
        </p:nvSpPr>
        <p:spPr>
          <a:xfrm>
            <a:off x="2711624" y="4552065"/>
            <a:ext cx="8136904" cy="1496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fontAlgn="auto">
              <a:lnSpc>
                <a:spcPct val="150000"/>
              </a:lnSpc>
              <a:spcAft>
                <a:spcPts val="0"/>
              </a:spcAft>
              <a:buFontTx/>
              <a:buNone/>
            </a:pPr>
            <a:r>
              <a:rPr kumimoji="0" lang="zh-CN" altLang="en-US" sz="1800" dirty="0">
                <a:cs typeface="+mn-ea"/>
                <a:sym typeface="+mn-lt"/>
              </a:rPr>
              <a:t>用棉球擦净口唇，嘱病人咬合上下齿，用压舌板轻轻撑开一侧颊部，用血管钳夹棉球由内向外擦洗左侧牙齿的外面。沿纵向擦洗牙齿。按顺序由臼齿洗向门齿。同法擦洗另一侧。</a:t>
            </a:r>
            <a:endParaRPr kumimoji="0" lang="en-US" altLang="zh-CN" sz="1800" dirty="0">
              <a:cs typeface="+mn-ea"/>
              <a:sym typeface="+mn-lt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8CAB73A0-37FD-4C66-A69B-37847F9DA2E8}"/>
              </a:ext>
            </a:extLst>
          </p:cNvPr>
          <p:cNvGrpSpPr/>
          <p:nvPr/>
        </p:nvGrpSpPr>
        <p:grpSpPr>
          <a:xfrm>
            <a:off x="1271464" y="1527790"/>
            <a:ext cx="108000" cy="4320480"/>
            <a:chOff x="1271464" y="1527790"/>
            <a:chExt cx="108000" cy="4320480"/>
          </a:xfrm>
          <a:solidFill>
            <a:srgbClr val="0070C0"/>
          </a:solidFill>
        </p:grpSpPr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5E8A989B-B709-4FB6-9AB0-946404DEC1A7}"/>
                </a:ext>
              </a:extLst>
            </p:cNvPr>
            <p:cNvCxnSpPr/>
            <p:nvPr/>
          </p:nvCxnSpPr>
          <p:spPr>
            <a:xfrm>
              <a:off x="1314000" y="1527790"/>
              <a:ext cx="0" cy="4320480"/>
            </a:xfrm>
            <a:prstGeom prst="line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1F65ECED-3E74-4CE0-B01B-7903C204F4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1464" y="1909128"/>
              <a:ext cx="108000" cy="108000"/>
            </a:xfrm>
            <a:prstGeom prst="ellipse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F7141171-962F-4CFA-9E9E-0972AFBA56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1464" y="2953256"/>
              <a:ext cx="108000" cy="108000"/>
            </a:xfrm>
            <a:prstGeom prst="ellipse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0A9CF40A-4323-4B3C-9D1A-59DA7D3645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1464" y="3961368"/>
              <a:ext cx="108000" cy="108000"/>
            </a:xfrm>
            <a:prstGeom prst="ellipse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F7C7F5C2-E7D6-4A45-8AAB-B5C8EAB1CA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1464" y="5185504"/>
              <a:ext cx="108000" cy="108000"/>
            </a:xfrm>
            <a:prstGeom prst="ellipse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5" name="圆角矩形 18">
            <a:extLst>
              <a:ext uri="{FF2B5EF4-FFF2-40B4-BE49-F238E27FC236}">
                <a16:creationId xmlns:a16="http://schemas.microsoft.com/office/drawing/2014/main" id="{01CD1923-4265-423F-8A7B-0392085B7CB2}"/>
              </a:ext>
            </a:extLst>
          </p:cNvPr>
          <p:cNvSpPr/>
          <p:nvPr/>
        </p:nvSpPr>
        <p:spPr>
          <a:xfrm>
            <a:off x="1527855" y="1701656"/>
            <a:ext cx="1118305" cy="485372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01</a:t>
            </a:r>
          </a:p>
        </p:txBody>
      </p:sp>
      <p:sp>
        <p:nvSpPr>
          <p:cNvPr id="16" name="圆角矩形 21">
            <a:extLst>
              <a:ext uri="{FF2B5EF4-FFF2-40B4-BE49-F238E27FC236}">
                <a16:creationId xmlns:a16="http://schemas.microsoft.com/office/drawing/2014/main" id="{F5C660C6-1A84-42C9-AD4A-CD0DB2EE5562}"/>
              </a:ext>
            </a:extLst>
          </p:cNvPr>
          <p:cNvSpPr/>
          <p:nvPr/>
        </p:nvSpPr>
        <p:spPr>
          <a:xfrm>
            <a:off x="1527855" y="2764570"/>
            <a:ext cx="1118305" cy="485372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02</a:t>
            </a:r>
          </a:p>
        </p:txBody>
      </p:sp>
      <p:sp>
        <p:nvSpPr>
          <p:cNvPr id="17" name="圆角矩形 22">
            <a:extLst>
              <a:ext uri="{FF2B5EF4-FFF2-40B4-BE49-F238E27FC236}">
                <a16:creationId xmlns:a16="http://schemas.microsoft.com/office/drawing/2014/main" id="{434E2381-88FC-481C-AE92-26BD9EF2C4A8}"/>
              </a:ext>
            </a:extLst>
          </p:cNvPr>
          <p:cNvSpPr/>
          <p:nvPr/>
        </p:nvSpPr>
        <p:spPr>
          <a:xfrm>
            <a:off x="1527855" y="3774353"/>
            <a:ext cx="1118305" cy="485372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03</a:t>
            </a:r>
          </a:p>
        </p:txBody>
      </p:sp>
      <p:sp>
        <p:nvSpPr>
          <p:cNvPr id="18" name="圆角矩形 23">
            <a:extLst>
              <a:ext uri="{FF2B5EF4-FFF2-40B4-BE49-F238E27FC236}">
                <a16:creationId xmlns:a16="http://schemas.microsoft.com/office/drawing/2014/main" id="{2A42C152-2651-47D5-9AB1-99EA3FAC4030}"/>
              </a:ext>
            </a:extLst>
          </p:cNvPr>
          <p:cNvSpPr/>
          <p:nvPr/>
        </p:nvSpPr>
        <p:spPr>
          <a:xfrm>
            <a:off x="1519123" y="4996818"/>
            <a:ext cx="1118305" cy="485372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356285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  <p:bldP spid="6" grpId="0"/>
      <p:bldP spid="7" grpId="0"/>
      <p:bldP spid="8" grpId="0"/>
      <p:bldP spid="15" grpId="0" animBg="1"/>
      <p:bldP spid="16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6A8D0C6-76EB-48F1-A5AB-139387F86271}"/>
              </a:ext>
            </a:extLst>
          </p:cNvPr>
          <p:cNvSpPr/>
          <p:nvPr/>
        </p:nvSpPr>
        <p:spPr>
          <a:xfrm>
            <a:off x="335360" y="260648"/>
            <a:ext cx="11593288" cy="63367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7486388-A5C8-41C9-8D06-4A03B897BF63}"/>
              </a:ext>
            </a:extLst>
          </p:cNvPr>
          <p:cNvSpPr/>
          <p:nvPr/>
        </p:nvSpPr>
        <p:spPr>
          <a:xfrm>
            <a:off x="624551" y="334147"/>
            <a:ext cx="2646878" cy="592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kumimoji="0" lang="zh-CN" altLang="en-US" b="1" dirty="0">
                <a:solidFill>
                  <a:srgbClr val="0070C0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口腔护理操作步骤</a:t>
            </a:r>
            <a:endParaRPr kumimoji="0" lang="en-US" altLang="zh-CN" b="1" dirty="0">
              <a:solidFill>
                <a:srgbClr val="0070C0"/>
              </a:solidFill>
              <a:latin typeface="汉仪雅酷黑 75W" panose="020B0804020202020204" pitchFamily="34" charset="-122"/>
              <a:ea typeface="汉仪雅酷黑 75W" panose="020B0804020202020204" pitchFamily="34" charset="-122"/>
              <a:cs typeface="+mn-ea"/>
              <a:sym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8AFE44-4B9E-468F-AE85-34F8D8F6460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825312" y="1527790"/>
            <a:ext cx="8455264" cy="1364505"/>
          </a:xfrm>
        </p:spPr>
        <p:txBody>
          <a:bodyPr>
            <a:normAutofit/>
          </a:bodyPr>
          <a:lstStyle/>
          <a:p>
            <a:pPr marL="0" lvl="1" indent="0" eaLnBrk="1" hangingPunct="1">
              <a:lnSpc>
                <a:spcPct val="150000"/>
              </a:lnSpc>
              <a:buFontTx/>
              <a:buNone/>
            </a:pPr>
            <a:r>
              <a:rPr lang="zh-CN" altLang="en-US" sz="1800" dirty="0">
                <a:cs typeface="+mn-ea"/>
                <a:sym typeface="+mn-lt"/>
              </a:rPr>
              <a:t>嘱张开上下齿，擦洗牙齿左上内侧面，左上咬合面，左下内侧面，左下咬合面，弧形擦洗左颊部。同法擦洗右侧。最后</a:t>
            </a:r>
            <a:r>
              <a:rPr lang="en-US" altLang="zh-CN" sz="1800" dirty="0">
                <a:cs typeface="+mn-ea"/>
                <a:sym typeface="+mn-lt"/>
              </a:rPr>
              <a:t>Z</a:t>
            </a:r>
            <a:r>
              <a:rPr lang="zh-CN" altLang="en-US" sz="1800" dirty="0">
                <a:cs typeface="+mn-ea"/>
                <a:sym typeface="+mn-lt"/>
              </a:rPr>
              <a:t>型擦洗硬腭部、舌面。 （每个棉球只用一次，棉球以不滴水为宜）</a:t>
            </a:r>
          </a:p>
        </p:txBody>
      </p:sp>
      <p:sp>
        <p:nvSpPr>
          <p:cNvPr id="5" name="圆角矩形 11">
            <a:extLst>
              <a:ext uri="{FF2B5EF4-FFF2-40B4-BE49-F238E27FC236}">
                <a16:creationId xmlns:a16="http://schemas.microsoft.com/office/drawing/2014/main" id="{FA11AC6F-C996-4365-AD72-FFE245AC7FA1}"/>
              </a:ext>
            </a:extLst>
          </p:cNvPr>
          <p:cNvSpPr/>
          <p:nvPr/>
        </p:nvSpPr>
        <p:spPr>
          <a:xfrm>
            <a:off x="1527855" y="1935516"/>
            <a:ext cx="1118305" cy="485372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05</a:t>
            </a:r>
          </a:p>
        </p:txBody>
      </p:sp>
      <p:sp>
        <p:nvSpPr>
          <p:cNvPr id="6" name="圆角矩形 12">
            <a:extLst>
              <a:ext uri="{FF2B5EF4-FFF2-40B4-BE49-F238E27FC236}">
                <a16:creationId xmlns:a16="http://schemas.microsoft.com/office/drawing/2014/main" id="{E8ED26DD-FE7C-49AA-BACD-CD068623229B}"/>
              </a:ext>
            </a:extLst>
          </p:cNvPr>
          <p:cNvSpPr/>
          <p:nvPr/>
        </p:nvSpPr>
        <p:spPr>
          <a:xfrm>
            <a:off x="1527855" y="3087644"/>
            <a:ext cx="1118305" cy="485372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06</a:t>
            </a:r>
          </a:p>
        </p:txBody>
      </p:sp>
      <p:sp>
        <p:nvSpPr>
          <p:cNvPr id="7" name="圆角矩形 13">
            <a:extLst>
              <a:ext uri="{FF2B5EF4-FFF2-40B4-BE49-F238E27FC236}">
                <a16:creationId xmlns:a16="http://schemas.microsoft.com/office/drawing/2014/main" id="{DD6B0AB6-5135-4897-8136-24A8A3CF3A57}"/>
              </a:ext>
            </a:extLst>
          </p:cNvPr>
          <p:cNvSpPr/>
          <p:nvPr/>
        </p:nvSpPr>
        <p:spPr>
          <a:xfrm>
            <a:off x="1527855" y="4005064"/>
            <a:ext cx="1118305" cy="485372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07</a:t>
            </a:r>
          </a:p>
        </p:txBody>
      </p:sp>
      <p:sp>
        <p:nvSpPr>
          <p:cNvPr id="8" name="圆角矩形 14">
            <a:extLst>
              <a:ext uri="{FF2B5EF4-FFF2-40B4-BE49-F238E27FC236}">
                <a16:creationId xmlns:a16="http://schemas.microsoft.com/office/drawing/2014/main" id="{97D181F3-B9B1-46A5-810B-33EF99839FE8}"/>
              </a:ext>
            </a:extLst>
          </p:cNvPr>
          <p:cNvSpPr/>
          <p:nvPr/>
        </p:nvSpPr>
        <p:spPr>
          <a:xfrm>
            <a:off x="1519123" y="4725144"/>
            <a:ext cx="1118305" cy="485372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08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B7B1A3A9-21EB-456C-AB5B-D5A63060C2AE}"/>
              </a:ext>
            </a:extLst>
          </p:cNvPr>
          <p:cNvGrpSpPr/>
          <p:nvPr/>
        </p:nvGrpSpPr>
        <p:grpSpPr>
          <a:xfrm>
            <a:off x="1271464" y="1527790"/>
            <a:ext cx="108000" cy="4392000"/>
            <a:chOff x="1271464" y="1527790"/>
            <a:chExt cx="108000" cy="4392000"/>
          </a:xfrm>
          <a:solidFill>
            <a:srgbClr val="0070C0"/>
          </a:solidFill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D60C96DA-B6E3-486F-84DC-D86F26AC7D48}"/>
                </a:ext>
              </a:extLst>
            </p:cNvPr>
            <p:cNvGrpSpPr/>
            <p:nvPr/>
          </p:nvGrpSpPr>
          <p:grpSpPr>
            <a:xfrm>
              <a:off x="1271464" y="1527790"/>
              <a:ext cx="108000" cy="4392000"/>
              <a:chOff x="1271464" y="1527790"/>
              <a:chExt cx="108000" cy="4392000"/>
            </a:xfrm>
            <a:grpFill/>
          </p:grpSpPr>
          <p:cxnSp>
            <p:nvCxnSpPr>
              <p:cNvPr id="12" name="直接连接符 11">
                <a:extLst>
                  <a:ext uri="{FF2B5EF4-FFF2-40B4-BE49-F238E27FC236}">
                    <a16:creationId xmlns:a16="http://schemas.microsoft.com/office/drawing/2014/main" id="{2984B066-D044-40A7-B995-95BD76F4BA49}"/>
                  </a:ext>
                </a:extLst>
              </p:cNvPr>
              <p:cNvCxnSpPr/>
              <p:nvPr/>
            </p:nvCxnSpPr>
            <p:spPr>
              <a:xfrm>
                <a:off x="1314000" y="1527790"/>
                <a:ext cx="0" cy="4392000"/>
              </a:xfrm>
              <a:prstGeom prst="line">
                <a:avLst/>
              </a:prstGeom>
              <a:grpFill/>
              <a:ln>
                <a:solidFill>
                  <a:srgbClr val="9CC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FA7D263F-1131-4DB6-BA70-3EE897FCBDD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71464" y="2096864"/>
                <a:ext cx="108000" cy="10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B821D343-324D-4735-B4F3-6424BF70D85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71464" y="3284984"/>
                <a:ext cx="108000" cy="10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BDA5A2CA-347D-4B9B-9ECB-2022D1C7B1A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71464" y="4149080"/>
                <a:ext cx="108000" cy="10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37038051-9B6C-4781-B074-ABCA0FAD60E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71464" y="4941168"/>
                <a:ext cx="108000" cy="10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A7B96CA8-1922-4A97-990C-335640AA64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1464" y="5697264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7" name="Rectangle 3">
            <a:extLst>
              <a:ext uri="{FF2B5EF4-FFF2-40B4-BE49-F238E27FC236}">
                <a16:creationId xmlns:a16="http://schemas.microsoft.com/office/drawing/2014/main" id="{33461FAF-D197-49C1-A971-82FEFFA81A67}"/>
              </a:ext>
            </a:extLst>
          </p:cNvPr>
          <p:cNvSpPr txBox="1">
            <a:spLocks noChangeArrowheads="1"/>
          </p:cNvSpPr>
          <p:nvPr/>
        </p:nvSpPr>
        <p:spPr>
          <a:xfrm>
            <a:off x="2781970" y="2890764"/>
            <a:ext cx="8498606" cy="8835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fontAlgn="auto">
              <a:lnSpc>
                <a:spcPct val="150000"/>
              </a:lnSpc>
              <a:spcAft>
                <a:spcPts val="0"/>
              </a:spcAft>
              <a:buFontTx/>
              <a:buNone/>
            </a:pPr>
            <a:r>
              <a:rPr kumimoji="0" lang="zh-CN" altLang="en-US" sz="1800" dirty="0">
                <a:cs typeface="+mn-ea"/>
                <a:sym typeface="+mn-lt"/>
              </a:rPr>
              <a:t>擦洗完毕，帮助病人用吸水管漱口。（昏迷病人严禁漱口）撤去弯盘，擦净口周，撤去治疗巾。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34657836-9944-4ED9-BE93-CD6AE5145E48}"/>
              </a:ext>
            </a:extLst>
          </p:cNvPr>
          <p:cNvSpPr txBox="1">
            <a:spLocks noChangeArrowheads="1"/>
          </p:cNvSpPr>
          <p:nvPr/>
        </p:nvSpPr>
        <p:spPr>
          <a:xfrm>
            <a:off x="2794550" y="3971952"/>
            <a:ext cx="8702049" cy="5404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fontAlgn="auto">
              <a:lnSpc>
                <a:spcPct val="150000"/>
              </a:lnSpc>
              <a:spcAft>
                <a:spcPts val="0"/>
              </a:spcAft>
              <a:buFontTx/>
              <a:buNone/>
            </a:pPr>
            <a:r>
              <a:rPr kumimoji="0" lang="zh-CN" altLang="en-US" sz="1800" dirty="0">
                <a:cs typeface="+mn-ea"/>
                <a:sym typeface="+mn-lt"/>
              </a:rPr>
              <a:t>有溃疡的局部上药（涂１％龙胆紫），口唇干裂者涂石蜡油或唇膏（用手电筒检查）。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</a:pPr>
            <a:endParaRPr kumimoji="0" lang="en-US" altLang="zh-CN" sz="1800" dirty="0">
              <a:cs typeface="+mn-ea"/>
              <a:sym typeface="+mn-lt"/>
            </a:endParaRP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C49EFF9D-2559-4274-B2E4-F63880435E66}"/>
              </a:ext>
            </a:extLst>
          </p:cNvPr>
          <p:cNvSpPr txBox="1">
            <a:spLocks noChangeArrowheads="1"/>
          </p:cNvSpPr>
          <p:nvPr/>
        </p:nvSpPr>
        <p:spPr>
          <a:xfrm>
            <a:off x="2794551" y="4725145"/>
            <a:ext cx="8498606" cy="4853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fontAlgn="auto">
              <a:lnSpc>
                <a:spcPct val="150000"/>
              </a:lnSpc>
              <a:spcAft>
                <a:spcPts val="0"/>
              </a:spcAft>
              <a:buFontTx/>
              <a:buNone/>
            </a:pPr>
            <a:r>
              <a:rPr kumimoji="0" lang="zh-CN" altLang="en-US" sz="1800" dirty="0">
                <a:cs typeface="+mn-ea"/>
                <a:sym typeface="+mn-lt"/>
              </a:rPr>
              <a:t>清点棉球数量，整理用物。</a:t>
            </a:r>
          </a:p>
        </p:txBody>
      </p:sp>
      <p:sp>
        <p:nvSpPr>
          <p:cNvPr id="20" name="Rectangle 3">
            <a:extLst>
              <a:ext uri="{FF2B5EF4-FFF2-40B4-BE49-F238E27FC236}">
                <a16:creationId xmlns:a16="http://schemas.microsoft.com/office/drawing/2014/main" id="{3BE67294-613B-447A-A49F-CDE3D2A5E464}"/>
              </a:ext>
            </a:extLst>
          </p:cNvPr>
          <p:cNvSpPr txBox="1">
            <a:spLocks noChangeArrowheads="1"/>
          </p:cNvSpPr>
          <p:nvPr/>
        </p:nvSpPr>
        <p:spPr>
          <a:xfrm>
            <a:off x="2812807" y="5457722"/>
            <a:ext cx="8498606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fontAlgn="auto">
              <a:lnSpc>
                <a:spcPct val="150000"/>
              </a:lnSpc>
              <a:spcAft>
                <a:spcPts val="0"/>
              </a:spcAft>
              <a:buFontTx/>
              <a:buNone/>
            </a:pPr>
            <a:r>
              <a:rPr kumimoji="0" lang="zh-CN" altLang="en-US" sz="1800" dirty="0">
                <a:cs typeface="+mn-ea"/>
                <a:sym typeface="+mn-lt"/>
              </a:rPr>
              <a:t>处理用物，洗手、记录。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</a:pPr>
            <a:endParaRPr kumimoji="0" lang="en-US" altLang="zh-CN" sz="1800" dirty="0">
              <a:cs typeface="+mn-ea"/>
              <a:sym typeface="+mn-lt"/>
            </a:endParaRPr>
          </a:p>
        </p:txBody>
      </p:sp>
      <p:sp>
        <p:nvSpPr>
          <p:cNvPr id="21" name="圆角矩形 20">
            <a:extLst>
              <a:ext uri="{FF2B5EF4-FFF2-40B4-BE49-F238E27FC236}">
                <a16:creationId xmlns:a16="http://schemas.microsoft.com/office/drawing/2014/main" id="{D7F191DE-908F-42E4-97EB-F348EF2D2608}"/>
              </a:ext>
            </a:extLst>
          </p:cNvPr>
          <p:cNvSpPr/>
          <p:nvPr/>
        </p:nvSpPr>
        <p:spPr>
          <a:xfrm>
            <a:off x="1519123" y="5445224"/>
            <a:ext cx="1118305" cy="485372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09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44BB7132-6FCA-4D4F-BBB2-16952BA942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99425" y="3540965"/>
            <a:ext cx="3284984" cy="32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86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animBg="1"/>
      <p:bldP spid="6" grpId="0" animBg="1"/>
      <p:bldP spid="7" grpId="0" animBg="1"/>
      <p:bldP spid="8" grpId="0" animBg="1"/>
      <p:bldP spid="17" grpId="0"/>
      <p:bldP spid="18" grpId="0"/>
      <p:bldP spid="19" grpId="0"/>
      <p:bldP spid="20" grpId="0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CB4A764-F9E5-4334-B5DC-9A9F51AB5A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682" y="1"/>
            <a:ext cx="2719262" cy="234888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4655AA5-ABBA-48CF-BA3A-7CDF36B220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8920"/>
            <a:ext cx="2743739" cy="415708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ED801C6-BA1D-4D83-9D67-F61F8EC713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91544" y="4221088"/>
            <a:ext cx="3068960" cy="306896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367BD7A-EA37-428A-B6CD-5BBBB88AAFB4}"/>
              </a:ext>
            </a:extLst>
          </p:cNvPr>
          <p:cNvSpPr/>
          <p:nvPr/>
        </p:nvSpPr>
        <p:spPr>
          <a:xfrm>
            <a:off x="95672" y="219283"/>
            <a:ext cx="6096000" cy="89332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关注口腔健康</a:t>
            </a:r>
            <a:endParaRPr lang="en-US" altLang="zh-CN" sz="1600" dirty="0">
              <a:solidFill>
                <a:schemeClr val="bg1"/>
              </a:solidFill>
              <a:latin typeface="汉仪雅酷黑 75W" panose="020B0804020202020204" pitchFamily="34" charset="-122"/>
              <a:ea typeface="汉仪雅酷黑 75W" panose="020B0804020202020204" pitchFamily="34" charset="-122"/>
              <a:cs typeface="+mn-ea"/>
              <a:sym typeface="+mn-lt"/>
            </a:endParaRPr>
          </a:p>
          <a:p>
            <a:pPr>
              <a:lnSpc>
                <a:spcPct val="11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注重护理</a:t>
            </a:r>
            <a:endParaRPr lang="en-US" altLang="zh-CN" sz="1600" dirty="0">
              <a:solidFill>
                <a:schemeClr val="bg1"/>
              </a:solidFill>
              <a:latin typeface="汉仪雅酷黑 75W" panose="020B0804020202020204" pitchFamily="34" charset="-122"/>
              <a:ea typeface="汉仪雅酷黑 75W" panose="020B0804020202020204" pitchFamily="34" charset="-122"/>
              <a:cs typeface="+mn-ea"/>
              <a:sym typeface="+mn-lt"/>
            </a:endParaRPr>
          </a:p>
          <a:p>
            <a:pPr>
              <a:lnSpc>
                <a:spcPct val="11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口腔健康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0A5AE994-E17F-41F1-99DF-EB0D3F279DB3}"/>
              </a:ext>
            </a:extLst>
          </p:cNvPr>
          <p:cNvSpPr/>
          <p:nvPr/>
        </p:nvSpPr>
        <p:spPr>
          <a:xfrm>
            <a:off x="2801888" y="325396"/>
            <a:ext cx="6588224" cy="351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ct val="110000"/>
              </a:lnSpc>
            </a:pPr>
            <a:r>
              <a:rPr lang="zh-CN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注重护理口腔健康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A980CF5-32EB-44B6-97D8-B7CFB8E18F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653" y="-123848"/>
            <a:ext cx="7240693" cy="7240693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A1E6E2B2-659A-4300-9609-14408399FBEF}"/>
              </a:ext>
            </a:extLst>
          </p:cNvPr>
          <p:cNvSpPr/>
          <p:nvPr/>
        </p:nvSpPr>
        <p:spPr>
          <a:xfrm>
            <a:off x="3406294" y="3100658"/>
            <a:ext cx="5724644" cy="12167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kumimoji="0" lang="zh-CN" altLang="en-US" sz="5400" b="1" dirty="0">
                <a:solidFill>
                  <a:srgbClr val="0070C0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口腔护理注意事项</a:t>
            </a:r>
            <a:endParaRPr kumimoji="0" lang="en-US" altLang="zh-CN" sz="5400" b="1" dirty="0">
              <a:solidFill>
                <a:srgbClr val="0070C0"/>
              </a:solidFill>
              <a:latin typeface="汉仪雅酷黑 75W" panose="020B0804020202020204" pitchFamily="34" charset="-122"/>
              <a:ea typeface="汉仪雅酷黑 75W" panose="020B0804020202020204" pitchFamily="34" charset="-122"/>
              <a:cs typeface="+mn-ea"/>
              <a:sym typeface="+mn-lt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7F3AB828-55F7-4263-84D9-6F1D2609C7EF}"/>
              </a:ext>
            </a:extLst>
          </p:cNvPr>
          <p:cNvSpPr/>
          <p:nvPr/>
        </p:nvSpPr>
        <p:spPr>
          <a:xfrm>
            <a:off x="5268758" y="1339887"/>
            <a:ext cx="1675459" cy="1924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kumimoji="0" lang="en-US" altLang="zh-CN" sz="8800" b="1" dirty="0">
                <a:solidFill>
                  <a:srgbClr val="0070C0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04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32C77EAA-A308-4919-9DCE-2211341865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7151" y="3100658"/>
            <a:ext cx="4122300" cy="41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19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5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6A8D0C6-76EB-48F1-A5AB-139387F86271}"/>
              </a:ext>
            </a:extLst>
          </p:cNvPr>
          <p:cNvSpPr/>
          <p:nvPr/>
        </p:nvSpPr>
        <p:spPr>
          <a:xfrm>
            <a:off x="335360" y="260648"/>
            <a:ext cx="11593288" cy="63367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7486388-A5C8-41C9-8D06-4A03B897BF63}"/>
              </a:ext>
            </a:extLst>
          </p:cNvPr>
          <p:cNvSpPr/>
          <p:nvPr/>
        </p:nvSpPr>
        <p:spPr>
          <a:xfrm>
            <a:off x="624551" y="334147"/>
            <a:ext cx="2646878" cy="592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kumimoji="0" lang="zh-CN" altLang="en-US" b="1" dirty="0">
                <a:solidFill>
                  <a:srgbClr val="0070C0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口腔护理注意事项</a:t>
            </a:r>
            <a:endParaRPr kumimoji="0" lang="en-US" altLang="zh-CN" b="1" dirty="0">
              <a:solidFill>
                <a:srgbClr val="0070C0"/>
              </a:solidFill>
              <a:latin typeface="汉仪雅酷黑 75W" panose="020B0804020202020204" pitchFamily="34" charset="-122"/>
              <a:ea typeface="汉仪雅酷黑 75W" panose="020B0804020202020204" pitchFamily="34" charset="-122"/>
              <a:cs typeface="+mn-ea"/>
              <a:sym typeface="+mn-lt"/>
            </a:endParaRPr>
          </a:p>
        </p:txBody>
      </p:sp>
      <p:sp>
        <p:nvSpPr>
          <p:cNvPr id="4" name="3">
            <a:extLst>
              <a:ext uri="{FF2B5EF4-FFF2-40B4-BE49-F238E27FC236}">
                <a16:creationId xmlns:a16="http://schemas.microsoft.com/office/drawing/2014/main" id="{C73C75FF-6DB9-427A-89B6-28F5BA0C5221}"/>
              </a:ext>
            </a:extLst>
          </p:cNvPr>
          <p:cNvSpPr/>
          <p:nvPr/>
        </p:nvSpPr>
        <p:spPr>
          <a:xfrm>
            <a:off x="7178389" y="1984625"/>
            <a:ext cx="3441137" cy="15229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cs typeface="+mn-ea"/>
                <a:sym typeface="+mn-lt"/>
              </a:rPr>
              <a:t>擦洗时动作要轻，以免损伤口腔黏膜，特别是对凝血功能较差的病人。</a:t>
            </a:r>
          </a:p>
          <a:p>
            <a:pPr>
              <a:lnSpc>
                <a:spcPct val="150000"/>
              </a:lnSpc>
            </a:pPr>
            <a:r>
              <a:rPr lang="zh-CN" altLang="en-US" sz="1600" dirty="0">
                <a:cs typeface="+mn-ea"/>
                <a:sym typeface="+mn-lt"/>
              </a:rPr>
              <a:t>昏迷病人禁忌漱口，需用开口器应从臼齿处放入，</a:t>
            </a:r>
            <a:endParaRPr lang="en-US" altLang="zh-CN" sz="1600" dirty="0">
              <a:cs typeface="+mn-ea"/>
              <a:sym typeface="+mn-lt"/>
            </a:endParaRPr>
          </a:p>
        </p:txBody>
      </p:sp>
      <p:sp>
        <p:nvSpPr>
          <p:cNvPr id="5" name="3">
            <a:extLst>
              <a:ext uri="{FF2B5EF4-FFF2-40B4-BE49-F238E27FC236}">
                <a16:creationId xmlns:a16="http://schemas.microsoft.com/office/drawing/2014/main" id="{924AF605-7670-44EC-8D8E-722DB7AC22BF}"/>
              </a:ext>
            </a:extLst>
          </p:cNvPr>
          <p:cNvSpPr/>
          <p:nvPr/>
        </p:nvSpPr>
        <p:spPr>
          <a:xfrm>
            <a:off x="7168749" y="4185509"/>
            <a:ext cx="3441137" cy="1892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085BCB"/>
              </a:buClr>
            </a:pPr>
            <a:r>
              <a:rPr lang="zh-CN" altLang="en-US" sz="1600" dirty="0">
                <a:cs typeface="+mn-ea"/>
                <a:sym typeface="+mn-lt"/>
              </a:rPr>
              <a:t>对牙关紧闭者不可用暴力助其开口。擦洗时棉球不宜过湿，以防溶液误吸入呼吸道。棉球要用止血钳夹紧，每次</a:t>
            </a:r>
            <a:r>
              <a:rPr lang="en-US" altLang="zh-CN" sz="1600" dirty="0">
                <a:cs typeface="+mn-ea"/>
                <a:sym typeface="+mn-lt"/>
              </a:rPr>
              <a:t>1</a:t>
            </a:r>
            <a:r>
              <a:rPr lang="zh-CN" altLang="en-US" sz="1600" dirty="0">
                <a:cs typeface="+mn-ea"/>
                <a:sym typeface="+mn-lt"/>
              </a:rPr>
              <a:t>个，防止遗留在口腔，必要时要清点棉球数量。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0FD72A67-55EE-456C-A618-3F886BE51A24}"/>
              </a:ext>
            </a:extLst>
          </p:cNvPr>
          <p:cNvCxnSpPr>
            <a:cxnSpLocks/>
          </p:cNvCxnSpPr>
          <p:nvPr/>
        </p:nvCxnSpPr>
        <p:spPr>
          <a:xfrm>
            <a:off x="6970179" y="1905408"/>
            <a:ext cx="0" cy="1316381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E8A49F62-999E-4910-A466-296CE794227C}"/>
              </a:ext>
            </a:extLst>
          </p:cNvPr>
          <p:cNvCxnSpPr>
            <a:cxnSpLocks/>
          </p:cNvCxnSpPr>
          <p:nvPr/>
        </p:nvCxnSpPr>
        <p:spPr>
          <a:xfrm>
            <a:off x="6970179" y="4473444"/>
            <a:ext cx="0" cy="1316381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>
            <a:extLst>
              <a:ext uri="{FF2B5EF4-FFF2-40B4-BE49-F238E27FC236}">
                <a16:creationId xmlns:a16="http://schemas.microsoft.com/office/drawing/2014/main" id="{EF37BA62-9B54-4BF9-8EA4-35B506EF7D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0880" y="1686844"/>
            <a:ext cx="3602732" cy="5066343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5CB895EC-D2F5-49C5-B4AB-957EB68162BC}"/>
              </a:ext>
            </a:extLst>
          </p:cNvPr>
          <p:cNvSpPr txBox="1">
            <a:spLocks noChangeArrowheads="1"/>
          </p:cNvSpPr>
          <p:nvPr/>
        </p:nvSpPr>
        <p:spPr>
          <a:xfrm>
            <a:off x="2209800" y="1097881"/>
            <a:ext cx="7772400" cy="5889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kumimoji="0" lang="zh-CN" altLang="en-US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口腔护理操作的注意事项</a:t>
            </a:r>
          </a:p>
        </p:txBody>
      </p:sp>
    </p:spTree>
    <p:extLst>
      <p:ext uri="{BB962C8B-B14F-4D97-AF65-F5344CB8AC3E}">
        <p14:creationId xmlns:p14="http://schemas.microsoft.com/office/powerpoint/2010/main" val="289636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switch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6A8D0C6-76EB-48F1-A5AB-139387F86271}"/>
              </a:ext>
            </a:extLst>
          </p:cNvPr>
          <p:cNvSpPr/>
          <p:nvPr/>
        </p:nvSpPr>
        <p:spPr>
          <a:xfrm>
            <a:off x="335360" y="260648"/>
            <a:ext cx="11593288" cy="63367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7486388-A5C8-41C9-8D06-4A03B897BF63}"/>
              </a:ext>
            </a:extLst>
          </p:cNvPr>
          <p:cNvSpPr/>
          <p:nvPr/>
        </p:nvSpPr>
        <p:spPr>
          <a:xfrm>
            <a:off x="624551" y="334147"/>
            <a:ext cx="2646878" cy="592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kumimoji="0" lang="zh-CN" altLang="en-US" b="1" dirty="0">
                <a:solidFill>
                  <a:srgbClr val="0070C0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口腔护理注意事项</a:t>
            </a:r>
            <a:endParaRPr kumimoji="0" lang="en-US" altLang="zh-CN" b="1" dirty="0">
              <a:solidFill>
                <a:srgbClr val="0070C0"/>
              </a:solidFill>
              <a:latin typeface="汉仪雅酷黑 75W" panose="020B0804020202020204" pitchFamily="34" charset="-122"/>
              <a:ea typeface="汉仪雅酷黑 75W" panose="020B0804020202020204" pitchFamily="34" charset="-122"/>
              <a:cs typeface="+mn-ea"/>
              <a:sym typeface="+mn-lt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8889B3F-A28D-4858-BCA3-0CAE0CDED996}"/>
              </a:ext>
            </a:extLst>
          </p:cNvPr>
          <p:cNvSpPr txBox="1">
            <a:spLocks noChangeArrowheads="1"/>
          </p:cNvSpPr>
          <p:nvPr/>
        </p:nvSpPr>
        <p:spPr>
          <a:xfrm>
            <a:off x="2209800" y="1196752"/>
            <a:ext cx="7772400" cy="5889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kumimoji="0" lang="zh-CN" altLang="en-US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口腔护理操作的注意事项</a:t>
            </a:r>
          </a:p>
        </p:txBody>
      </p:sp>
      <p:sp>
        <p:nvSpPr>
          <p:cNvPr id="5" name="Овал 6">
            <a:extLst>
              <a:ext uri="{FF2B5EF4-FFF2-40B4-BE49-F238E27FC236}">
                <a16:creationId xmlns:a16="http://schemas.microsoft.com/office/drawing/2014/main" id="{F2CF5071-31D6-44A5-81EC-00FC8DBDF687}"/>
              </a:ext>
            </a:extLst>
          </p:cNvPr>
          <p:cNvSpPr/>
          <p:nvPr/>
        </p:nvSpPr>
        <p:spPr>
          <a:xfrm>
            <a:off x="1232265" y="2312890"/>
            <a:ext cx="1728192" cy="1728192"/>
          </a:xfrm>
          <a:prstGeom prst="ellipse">
            <a:avLst/>
          </a:prstGeom>
          <a:solidFill>
            <a:srgbClr val="0026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tx1"/>
              </a:solidFill>
            </a:endParaRPr>
          </a:p>
        </p:txBody>
      </p:sp>
      <p:sp>
        <p:nvSpPr>
          <p:cNvPr id="6" name="Овал 7">
            <a:extLst>
              <a:ext uri="{FF2B5EF4-FFF2-40B4-BE49-F238E27FC236}">
                <a16:creationId xmlns:a16="http://schemas.microsoft.com/office/drawing/2014/main" id="{789DDE23-4B2C-46F8-BA7B-4CB1A325210E}"/>
              </a:ext>
            </a:extLst>
          </p:cNvPr>
          <p:cNvSpPr/>
          <p:nvPr/>
        </p:nvSpPr>
        <p:spPr>
          <a:xfrm>
            <a:off x="1136253" y="2216879"/>
            <a:ext cx="1930969" cy="1930883"/>
          </a:xfrm>
          <a:prstGeom prst="ellipse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7" name="Овал 8">
            <a:extLst>
              <a:ext uri="{FF2B5EF4-FFF2-40B4-BE49-F238E27FC236}">
                <a16:creationId xmlns:a16="http://schemas.microsoft.com/office/drawing/2014/main" id="{43A26FAF-D069-4A64-9684-C73714668BC9}"/>
              </a:ext>
            </a:extLst>
          </p:cNvPr>
          <p:cNvSpPr/>
          <p:nvPr/>
        </p:nvSpPr>
        <p:spPr>
          <a:xfrm>
            <a:off x="4106586" y="4176150"/>
            <a:ext cx="1728192" cy="1728192"/>
          </a:xfrm>
          <a:prstGeom prst="ellipse">
            <a:avLst/>
          </a:prstGeom>
          <a:solidFill>
            <a:srgbClr val="0026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tx1"/>
              </a:solidFill>
            </a:endParaRPr>
          </a:p>
        </p:txBody>
      </p:sp>
      <p:sp>
        <p:nvSpPr>
          <p:cNvPr id="8" name="Овал 9">
            <a:extLst>
              <a:ext uri="{FF2B5EF4-FFF2-40B4-BE49-F238E27FC236}">
                <a16:creationId xmlns:a16="http://schemas.microsoft.com/office/drawing/2014/main" id="{E8D83C0D-40DD-41C2-841C-F29DB8D9CDD7}"/>
              </a:ext>
            </a:extLst>
          </p:cNvPr>
          <p:cNvSpPr/>
          <p:nvPr/>
        </p:nvSpPr>
        <p:spPr>
          <a:xfrm>
            <a:off x="4010576" y="4080139"/>
            <a:ext cx="1930969" cy="1930883"/>
          </a:xfrm>
          <a:prstGeom prst="ellipse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tx1"/>
              </a:solidFill>
            </a:endParaRPr>
          </a:p>
        </p:txBody>
      </p:sp>
      <p:sp>
        <p:nvSpPr>
          <p:cNvPr id="9" name="Овал 10">
            <a:extLst>
              <a:ext uri="{FF2B5EF4-FFF2-40B4-BE49-F238E27FC236}">
                <a16:creationId xmlns:a16="http://schemas.microsoft.com/office/drawing/2014/main" id="{CC031BBA-A951-48E3-84A1-1973DADC67EC}"/>
              </a:ext>
            </a:extLst>
          </p:cNvPr>
          <p:cNvSpPr/>
          <p:nvPr/>
        </p:nvSpPr>
        <p:spPr>
          <a:xfrm>
            <a:off x="6047994" y="2312890"/>
            <a:ext cx="1728192" cy="1728192"/>
          </a:xfrm>
          <a:prstGeom prst="ellipse">
            <a:avLst/>
          </a:prstGeom>
          <a:solidFill>
            <a:srgbClr val="0026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tx1"/>
              </a:solidFill>
            </a:endParaRPr>
          </a:p>
        </p:txBody>
      </p:sp>
      <p:sp>
        <p:nvSpPr>
          <p:cNvPr id="10" name="Овал 11">
            <a:extLst>
              <a:ext uri="{FF2B5EF4-FFF2-40B4-BE49-F238E27FC236}">
                <a16:creationId xmlns:a16="http://schemas.microsoft.com/office/drawing/2014/main" id="{A16BBBA6-0015-44F8-9B90-31626EDD1C2E}"/>
              </a:ext>
            </a:extLst>
          </p:cNvPr>
          <p:cNvSpPr/>
          <p:nvPr/>
        </p:nvSpPr>
        <p:spPr>
          <a:xfrm>
            <a:off x="5951984" y="2216879"/>
            <a:ext cx="1930969" cy="1930883"/>
          </a:xfrm>
          <a:prstGeom prst="ellipse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tx1"/>
              </a:solidFill>
            </a:endParaRPr>
          </a:p>
        </p:txBody>
      </p:sp>
      <p:sp>
        <p:nvSpPr>
          <p:cNvPr id="11" name="Овал 12">
            <a:extLst>
              <a:ext uri="{FF2B5EF4-FFF2-40B4-BE49-F238E27FC236}">
                <a16:creationId xmlns:a16="http://schemas.microsoft.com/office/drawing/2014/main" id="{F0296D7D-4148-47AB-A83D-2D2760B2599D}"/>
              </a:ext>
            </a:extLst>
          </p:cNvPr>
          <p:cNvSpPr/>
          <p:nvPr/>
        </p:nvSpPr>
        <p:spPr>
          <a:xfrm>
            <a:off x="8842018" y="4230602"/>
            <a:ext cx="1728192" cy="1728192"/>
          </a:xfrm>
          <a:prstGeom prst="ellipse">
            <a:avLst/>
          </a:prstGeom>
          <a:solidFill>
            <a:srgbClr val="0026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tx1"/>
              </a:solidFill>
            </a:endParaRPr>
          </a:p>
        </p:txBody>
      </p:sp>
      <p:sp>
        <p:nvSpPr>
          <p:cNvPr id="12" name="Овал 13">
            <a:extLst>
              <a:ext uri="{FF2B5EF4-FFF2-40B4-BE49-F238E27FC236}">
                <a16:creationId xmlns:a16="http://schemas.microsoft.com/office/drawing/2014/main" id="{FA6F00AC-7F3F-4FCC-91B0-299D01117E67}"/>
              </a:ext>
            </a:extLst>
          </p:cNvPr>
          <p:cNvSpPr/>
          <p:nvPr/>
        </p:nvSpPr>
        <p:spPr>
          <a:xfrm>
            <a:off x="8746008" y="4134591"/>
            <a:ext cx="1930969" cy="1930883"/>
          </a:xfrm>
          <a:prstGeom prst="ellipse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tx1"/>
              </a:solidFill>
            </a:endParaRPr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2D17F3C0-9F38-40BF-80F6-1FE258CA680E}"/>
              </a:ext>
            </a:extLst>
          </p:cNvPr>
          <p:cNvSpPr txBox="1"/>
          <p:nvPr/>
        </p:nvSpPr>
        <p:spPr>
          <a:xfrm>
            <a:off x="3067520" y="2424895"/>
            <a:ext cx="2880320" cy="957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cs typeface="+mn-ea"/>
                <a:sym typeface="+mn-lt"/>
              </a:rPr>
              <a:t>传染病人用物须按消毒隔离原则处理 。</a:t>
            </a:r>
            <a:endParaRPr lang="en-US" altLang="zh-CN" sz="2000" dirty="0">
              <a:cs typeface="+mn-ea"/>
              <a:sym typeface="+mn-lt"/>
            </a:endParaRPr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id="{63358A93-DC23-4913-B661-D9395847E20C}"/>
              </a:ext>
            </a:extLst>
          </p:cNvPr>
          <p:cNvSpPr txBox="1"/>
          <p:nvPr/>
        </p:nvSpPr>
        <p:spPr>
          <a:xfrm>
            <a:off x="8039696" y="2426663"/>
            <a:ext cx="2880320" cy="1153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cs typeface="+mn-ea"/>
                <a:sym typeface="+mn-lt"/>
              </a:rPr>
              <a:t>对活动义齿应先取下，用牙刷刷洗义齿的各面，用冷水冲洗干净，</a:t>
            </a:r>
            <a:endParaRPr lang="en-US" altLang="zh-CN" sz="1600" dirty="0">
              <a:cs typeface="+mn-ea"/>
              <a:sym typeface="+mn-lt"/>
            </a:endParaRP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B0B1AB5A-3974-4B3E-88E7-683ECA49632C}"/>
              </a:ext>
            </a:extLst>
          </p:cNvPr>
          <p:cNvSpPr txBox="1"/>
          <p:nvPr/>
        </p:nvSpPr>
        <p:spPr>
          <a:xfrm>
            <a:off x="944234" y="4617146"/>
            <a:ext cx="2880320" cy="784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cs typeface="+mn-ea"/>
                <a:sym typeface="+mn-lt"/>
              </a:rPr>
              <a:t>长期应用抗生素者，应观察口腔黏膜有无真菌感染。</a:t>
            </a:r>
          </a:p>
        </p:txBody>
      </p:sp>
      <p:sp>
        <p:nvSpPr>
          <p:cNvPr id="16" name="TextBox 17">
            <a:extLst>
              <a:ext uri="{FF2B5EF4-FFF2-40B4-BE49-F238E27FC236}">
                <a16:creationId xmlns:a16="http://schemas.microsoft.com/office/drawing/2014/main" id="{213A25D1-8B1D-48E3-8986-924F5CD76D61}"/>
              </a:ext>
            </a:extLst>
          </p:cNvPr>
          <p:cNvSpPr txBox="1"/>
          <p:nvPr/>
        </p:nvSpPr>
        <p:spPr>
          <a:xfrm>
            <a:off x="5971841" y="4676678"/>
            <a:ext cx="2880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1600" dirty="0">
                <a:cs typeface="+mn-ea"/>
                <a:sym typeface="+mn-lt"/>
              </a:rPr>
              <a:t>待病人漱口后再戴上。暂时不用的义齿，可浸于冷水杯中备用，每日更换一次清水。不可将义齿泡在热水或乙醇内，以免义齿变色、变形和老化。</a:t>
            </a:r>
            <a:endParaRPr lang="zh-CN" altLang="en-US" sz="1467" kern="0" dirty="0">
              <a:latin typeface="阿里巴巴普惠体 Medium" panose="00020600040101010101" pitchFamily="18" charset="-122"/>
              <a:ea typeface="阿里巴巴普惠体 Medium" panose="00020600040101010101" pitchFamily="18" charset="-122"/>
              <a:cs typeface="阿里巴巴普惠体 Medium" panose="00020600040101010101" pitchFamily="18" charset="-122"/>
              <a:sym typeface="+mn-lt"/>
            </a:endParaRPr>
          </a:p>
        </p:txBody>
      </p:sp>
      <p:grpSp>
        <p:nvGrpSpPr>
          <p:cNvPr id="17" name="Group 239">
            <a:extLst>
              <a:ext uri="{FF2B5EF4-FFF2-40B4-BE49-F238E27FC236}">
                <a16:creationId xmlns:a16="http://schemas.microsoft.com/office/drawing/2014/main" id="{94198DF4-6A55-45E5-BCE8-3E5DCCAA29D7}"/>
              </a:ext>
            </a:extLst>
          </p:cNvPr>
          <p:cNvGrpSpPr/>
          <p:nvPr/>
        </p:nvGrpSpPr>
        <p:grpSpPr>
          <a:xfrm>
            <a:off x="1674072" y="2785929"/>
            <a:ext cx="825607" cy="825444"/>
            <a:chOff x="7938" y="-3175"/>
            <a:chExt cx="8029575" cy="8027988"/>
          </a:xfrm>
          <a:solidFill>
            <a:srgbClr val="FFFFFF"/>
          </a:solidFill>
        </p:grpSpPr>
        <p:sp>
          <p:nvSpPr>
            <p:cNvPr id="18" name="Freeform 23">
              <a:extLst>
                <a:ext uri="{FF2B5EF4-FFF2-40B4-BE49-F238E27FC236}">
                  <a16:creationId xmlns:a16="http://schemas.microsoft.com/office/drawing/2014/main" id="{EB377E1B-6DE4-4475-A44F-DFA3ED352B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38" y="-3175"/>
              <a:ext cx="8029575" cy="8027988"/>
            </a:xfrm>
            <a:custGeom>
              <a:avLst/>
              <a:gdLst>
                <a:gd name="T0" fmla="*/ 818 w 2138"/>
                <a:gd name="T1" fmla="*/ 1635 h 2138"/>
                <a:gd name="T2" fmla="*/ 818 w 2138"/>
                <a:gd name="T3" fmla="*/ 1635 h 2138"/>
                <a:gd name="T4" fmla="*/ 1257 w 2138"/>
                <a:gd name="T5" fmla="*/ 1507 h 2138"/>
                <a:gd name="T6" fmla="*/ 1301 w 2138"/>
                <a:gd name="T7" fmla="*/ 1550 h 2138"/>
                <a:gd name="T8" fmla="*/ 1249 w 2138"/>
                <a:gd name="T9" fmla="*/ 1602 h 2138"/>
                <a:gd name="T10" fmla="*/ 1711 w 2138"/>
                <a:gd name="T11" fmla="*/ 2064 h 2138"/>
                <a:gd name="T12" fmla="*/ 1888 w 2138"/>
                <a:gd name="T13" fmla="*/ 2138 h 2138"/>
                <a:gd name="T14" fmla="*/ 2065 w 2138"/>
                <a:gd name="T15" fmla="*/ 2064 h 2138"/>
                <a:gd name="T16" fmla="*/ 2138 w 2138"/>
                <a:gd name="T17" fmla="*/ 1888 h 2138"/>
                <a:gd name="T18" fmla="*/ 2065 w 2138"/>
                <a:gd name="T19" fmla="*/ 1711 h 2138"/>
                <a:gd name="T20" fmla="*/ 1603 w 2138"/>
                <a:gd name="T21" fmla="*/ 1248 h 2138"/>
                <a:gd name="T22" fmla="*/ 1551 w 2138"/>
                <a:gd name="T23" fmla="*/ 1300 h 2138"/>
                <a:gd name="T24" fmla="*/ 1507 w 2138"/>
                <a:gd name="T25" fmla="*/ 1257 h 2138"/>
                <a:gd name="T26" fmla="*/ 1633 w 2138"/>
                <a:gd name="T27" fmla="*/ 760 h 2138"/>
                <a:gd name="T28" fmla="*/ 1396 w 2138"/>
                <a:gd name="T29" fmla="*/ 239 h 2138"/>
                <a:gd name="T30" fmla="*/ 818 w 2138"/>
                <a:gd name="T31" fmla="*/ 0 h 2138"/>
                <a:gd name="T32" fmla="*/ 240 w 2138"/>
                <a:gd name="T33" fmla="*/ 239 h 2138"/>
                <a:gd name="T34" fmla="*/ 0 w 2138"/>
                <a:gd name="T35" fmla="*/ 817 h 2138"/>
                <a:gd name="T36" fmla="*/ 240 w 2138"/>
                <a:gd name="T37" fmla="*/ 1395 h 2138"/>
                <a:gd name="T38" fmla="*/ 818 w 2138"/>
                <a:gd name="T39" fmla="*/ 1635 h 2138"/>
                <a:gd name="T40" fmla="*/ 2009 w 2138"/>
                <a:gd name="T41" fmla="*/ 1888 h 2138"/>
                <a:gd name="T42" fmla="*/ 1973 w 2138"/>
                <a:gd name="T43" fmla="*/ 1973 h 2138"/>
                <a:gd name="T44" fmla="*/ 1888 w 2138"/>
                <a:gd name="T45" fmla="*/ 2008 h 2138"/>
                <a:gd name="T46" fmla="*/ 1803 w 2138"/>
                <a:gd name="T47" fmla="*/ 1973 h 2138"/>
                <a:gd name="T48" fmla="*/ 1444 w 2138"/>
                <a:gd name="T49" fmla="*/ 1614 h 2138"/>
                <a:gd name="T50" fmla="*/ 1614 w 2138"/>
                <a:gd name="T51" fmla="*/ 1444 h 2138"/>
                <a:gd name="T52" fmla="*/ 1973 w 2138"/>
                <a:gd name="T53" fmla="*/ 1802 h 2138"/>
                <a:gd name="T54" fmla="*/ 2009 w 2138"/>
                <a:gd name="T55" fmla="*/ 1888 h 2138"/>
                <a:gd name="T56" fmla="*/ 1392 w 2138"/>
                <a:gd name="T57" fmla="*/ 1459 h 2138"/>
                <a:gd name="T58" fmla="*/ 1361 w 2138"/>
                <a:gd name="T59" fmla="*/ 1427 h 2138"/>
                <a:gd name="T60" fmla="*/ 1362 w 2138"/>
                <a:gd name="T61" fmla="*/ 1427 h 2138"/>
                <a:gd name="T62" fmla="*/ 1377 w 2138"/>
                <a:gd name="T63" fmla="*/ 1413 h 2138"/>
                <a:gd name="T64" fmla="*/ 1380 w 2138"/>
                <a:gd name="T65" fmla="*/ 1410 h 2138"/>
                <a:gd name="T66" fmla="*/ 1396 w 2138"/>
                <a:gd name="T67" fmla="*/ 1395 h 2138"/>
                <a:gd name="T68" fmla="*/ 1411 w 2138"/>
                <a:gd name="T69" fmla="*/ 1380 h 2138"/>
                <a:gd name="T70" fmla="*/ 1413 w 2138"/>
                <a:gd name="T71" fmla="*/ 1377 h 2138"/>
                <a:gd name="T72" fmla="*/ 1428 w 2138"/>
                <a:gd name="T73" fmla="*/ 1361 h 2138"/>
                <a:gd name="T74" fmla="*/ 1428 w 2138"/>
                <a:gd name="T75" fmla="*/ 1361 h 2138"/>
                <a:gd name="T76" fmla="*/ 1459 w 2138"/>
                <a:gd name="T77" fmla="*/ 1392 h 2138"/>
                <a:gd name="T78" fmla="*/ 1392 w 2138"/>
                <a:gd name="T79" fmla="*/ 1459 h 2138"/>
                <a:gd name="T80" fmla="*/ 331 w 2138"/>
                <a:gd name="T81" fmla="*/ 331 h 2138"/>
                <a:gd name="T82" fmla="*/ 818 w 2138"/>
                <a:gd name="T83" fmla="*/ 129 h 2138"/>
                <a:gd name="T84" fmla="*/ 1304 w 2138"/>
                <a:gd name="T85" fmla="*/ 331 h 2138"/>
                <a:gd name="T86" fmla="*/ 1504 w 2138"/>
                <a:gd name="T87" fmla="*/ 769 h 2138"/>
                <a:gd name="T88" fmla="*/ 1371 w 2138"/>
                <a:gd name="T89" fmla="*/ 1226 h 2138"/>
                <a:gd name="T90" fmla="*/ 1371 w 2138"/>
                <a:gd name="T91" fmla="*/ 1226 h 2138"/>
                <a:gd name="T92" fmla="*/ 1304 w 2138"/>
                <a:gd name="T93" fmla="*/ 1303 h 2138"/>
                <a:gd name="T94" fmla="*/ 1280 w 2138"/>
                <a:gd name="T95" fmla="*/ 1326 h 2138"/>
                <a:gd name="T96" fmla="*/ 1226 w 2138"/>
                <a:gd name="T97" fmla="*/ 1370 h 2138"/>
                <a:gd name="T98" fmla="*/ 818 w 2138"/>
                <a:gd name="T99" fmla="*/ 1505 h 2138"/>
                <a:gd name="T100" fmla="*/ 331 w 2138"/>
                <a:gd name="T101" fmla="*/ 1303 h 2138"/>
                <a:gd name="T102" fmla="*/ 331 w 2138"/>
                <a:gd name="T103" fmla="*/ 331 h 2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138" h="2138">
                  <a:moveTo>
                    <a:pt x="818" y="1635"/>
                  </a:moveTo>
                  <a:cubicBezTo>
                    <a:pt x="818" y="1635"/>
                    <a:pt x="818" y="1635"/>
                    <a:pt x="818" y="1635"/>
                  </a:cubicBezTo>
                  <a:cubicBezTo>
                    <a:pt x="975" y="1635"/>
                    <a:pt x="1126" y="1590"/>
                    <a:pt x="1257" y="1507"/>
                  </a:cubicBezTo>
                  <a:cubicBezTo>
                    <a:pt x="1301" y="1550"/>
                    <a:pt x="1301" y="1550"/>
                    <a:pt x="1301" y="1550"/>
                  </a:cubicBezTo>
                  <a:cubicBezTo>
                    <a:pt x="1249" y="1602"/>
                    <a:pt x="1249" y="1602"/>
                    <a:pt x="1249" y="1602"/>
                  </a:cubicBezTo>
                  <a:cubicBezTo>
                    <a:pt x="1711" y="2064"/>
                    <a:pt x="1711" y="2064"/>
                    <a:pt x="1711" y="2064"/>
                  </a:cubicBezTo>
                  <a:cubicBezTo>
                    <a:pt x="1758" y="2112"/>
                    <a:pt x="1821" y="2138"/>
                    <a:pt x="1888" y="2138"/>
                  </a:cubicBezTo>
                  <a:cubicBezTo>
                    <a:pt x="1955" y="2138"/>
                    <a:pt x="2018" y="2112"/>
                    <a:pt x="2065" y="2064"/>
                  </a:cubicBezTo>
                  <a:cubicBezTo>
                    <a:pt x="2112" y="2017"/>
                    <a:pt x="2138" y="1954"/>
                    <a:pt x="2138" y="1888"/>
                  </a:cubicBezTo>
                  <a:cubicBezTo>
                    <a:pt x="2138" y="1821"/>
                    <a:pt x="2112" y="1758"/>
                    <a:pt x="2065" y="1711"/>
                  </a:cubicBezTo>
                  <a:cubicBezTo>
                    <a:pt x="1603" y="1248"/>
                    <a:pt x="1603" y="1248"/>
                    <a:pt x="1603" y="1248"/>
                  </a:cubicBezTo>
                  <a:cubicBezTo>
                    <a:pt x="1551" y="1300"/>
                    <a:pt x="1551" y="1300"/>
                    <a:pt x="1551" y="1300"/>
                  </a:cubicBezTo>
                  <a:cubicBezTo>
                    <a:pt x="1507" y="1257"/>
                    <a:pt x="1507" y="1257"/>
                    <a:pt x="1507" y="1257"/>
                  </a:cubicBezTo>
                  <a:cubicBezTo>
                    <a:pt x="1601" y="1110"/>
                    <a:pt x="1645" y="935"/>
                    <a:pt x="1633" y="760"/>
                  </a:cubicBezTo>
                  <a:cubicBezTo>
                    <a:pt x="1619" y="563"/>
                    <a:pt x="1535" y="379"/>
                    <a:pt x="1396" y="239"/>
                  </a:cubicBezTo>
                  <a:cubicBezTo>
                    <a:pt x="1241" y="85"/>
                    <a:pt x="1036" y="0"/>
                    <a:pt x="818" y="0"/>
                  </a:cubicBezTo>
                  <a:cubicBezTo>
                    <a:pt x="599" y="0"/>
                    <a:pt x="394" y="85"/>
                    <a:pt x="240" y="239"/>
                  </a:cubicBezTo>
                  <a:cubicBezTo>
                    <a:pt x="85" y="394"/>
                    <a:pt x="0" y="599"/>
                    <a:pt x="0" y="817"/>
                  </a:cubicBezTo>
                  <a:cubicBezTo>
                    <a:pt x="0" y="1036"/>
                    <a:pt x="85" y="1241"/>
                    <a:pt x="240" y="1395"/>
                  </a:cubicBezTo>
                  <a:cubicBezTo>
                    <a:pt x="394" y="1550"/>
                    <a:pt x="599" y="1635"/>
                    <a:pt x="818" y="1635"/>
                  </a:cubicBezTo>
                  <a:close/>
                  <a:moveTo>
                    <a:pt x="2009" y="1888"/>
                  </a:moveTo>
                  <a:cubicBezTo>
                    <a:pt x="2009" y="1920"/>
                    <a:pt x="1996" y="1950"/>
                    <a:pt x="1973" y="1973"/>
                  </a:cubicBezTo>
                  <a:cubicBezTo>
                    <a:pt x="1950" y="1996"/>
                    <a:pt x="1920" y="2008"/>
                    <a:pt x="1888" y="2008"/>
                  </a:cubicBezTo>
                  <a:cubicBezTo>
                    <a:pt x="1856" y="2008"/>
                    <a:pt x="1826" y="1996"/>
                    <a:pt x="1803" y="1973"/>
                  </a:cubicBezTo>
                  <a:cubicBezTo>
                    <a:pt x="1444" y="1614"/>
                    <a:pt x="1444" y="1614"/>
                    <a:pt x="1444" y="1614"/>
                  </a:cubicBezTo>
                  <a:cubicBezTo>
                    <a:pt x="1614" y="1444"/>
                    <a:pt x="1614" y="1444"/>
                    <a:pt x="1614" y="1444"/>
                  </a:cubicBezTo>
                  <a:cubicBezTo>
                    <a:pt x="1973" y="1802"/>
                    <a:pt x="1973" y="1802"/>
                    <a:pt x="1973" y="1802"/>
                  </a:cubicBezTo>
                  <a:cubicBezTo>
                    <a:pt x="1996" y="1825"/>
                    <a:pt x="2009" y="1855"/>
                    <a:pt x="2009" y="1888"/>
                  </a:cubicBezTo>
                  <a:close/>
                  <a:moveTo>
                    <a:pt x="1392" y="1459"/>
                  </a:moveTo>
                  <a:cubicBezTo>
                    <a:pt x="1361" y="1427"/>
                    <a:pt x="1361" y="1427"/>
                    <a:pt x="1361" y="1427"/>
                  </a:cubicBezTo>
                  <a:cubicBezTo>
                    <a:pt x="1361" y="1427"/>
                    <a:pt x="1362" y="1427"/>
                    <a:pt x="1362" y="1427"/>
                  </a:cubicBezTo>
                  <a:cubicBezTo>
                    <a:pt x="1367" y="1422"/>
                    <a:pt x="1372" y="1418"/>
                    <a:pt x="1377" y="1413"/>
                  </a:cubicBezTo>
                  <a:cubicBezTo>
                    <a:pt x="1378" y="1412"/>
                    <a:pt x="1379" y="1411"/>
                    <a:pt x="1380" y="1410"/>
                  </a:cubicBezTo>
                  <a:cubicBezTo>
                    <a:pt x="1385" y="1405"/>
                    <a:pt x="1391" y="1400"/>
                    <a:pt x="1396" y="1395"/>
                  </a:cubicBezTo>
                  <a:cubicBezTo>
                    <a:pt x="1401" y="1390"/>
                    <a:pt x="1406" y="1385"/>
                    <a:pt x="1411" y="1380"/>
                  </a:cubicBezTo>
                  <a:cubicBezTo>
                    <a:pt x="1411" y="1379"/>
                    <a:pt x="1412" y="1378"/>
                    <a:pt x="1413" y="1377"/>
                  </a:cubicBezTo>
                  <a:cubicBezTo>
                    <a:pt x="1418" y="1372"/>
                    <a:pt x="1423" y="1366"/>
                    <a:pt x="1428" y="1361"/>
                  </a:cubicBezTo>
                  <a:cubicBezTo>
                    <a:pt x="1428" y="1361"/>
                    <a:pt x="1428" y="1361"/>
                    <a:pt x="1428" y="1361"/>
                  </a:cubicBezTo>
                  <a:cubicBezTo>
                    <a:pt x="1459" y="1392"/>
                    <a:pt x="1459" y="1392"/>
                    <a:pt x="1459" y="1392"/>
                  </a:cubicBezTo>
                  <a:lnTo>
                    <a:pt x="1392" y="1459"/>
                  </a:lnTo>
                  <a:close/>
                  <a:moveTo>
                    <a:pt x="331" y="331"/>
                  </a:moveTo>
                  <a:cubicBezTo>
                    <a:pt x="461" y="201"/>
                    <a:pt x="634" y="129"/>
                    <a:pt x="818" y="129"/>
                  </a:cubicBezTo>
                  <a:cubicBezTo>
                    <a:pt x="1001" y="129"/>
                    <a:pt x="1174" y="201"/>
                    <a:pt x="1304" y="331"/>
                  </a:cubicBezTo>
                  <a:cubicBezTo>
                    <a:pt x="1421" y="448"/>
                    <a:pt x="1492" y="604"/>
                    <a:pt x="1504" y="769"/>
                  </a:cubicBezTo>
                  <a:cubicBezTo>
                    <a:pt x="1515" y="932"/>
                    <a:pt x="1468" y="1095"/>
                    <a:pt x="1371" y="1226"/>
                  </a:cubicBezTo>
                  <a:cubicBezTo>
                    <a:pt x="1371" y="1226"/>
                    <a:pt x="1371" y="1226"/>
                    <a:pt x="1371" y="1226"/>
                  </a:cubicBezTo>
                  <a:cubicBezTo>
                    <a:pt x="1351" y="1253"/>
                    <a:pt x="1328" y="1279"/>
                    <a:pt x="1304" y="1303"/>
                  </a:cubicBezTo>
                  <a:cubicBezTo>
                    <a:pt x="1296" y="1311"/>
                    <a:pt x="1288" y="1319"/>
                    <a:pt x="1280" y="1326"/>
                  </a:cubicBezTo>
                  <a:cubicBezTo>
                    <a:pt x="1263" y="1342"/>
                    <a:pt x="1245" y="1357"/>
                    <a:pt x="1226" y="1370"/>
                  </a:cubicBezTo>
                  <a:cubicBezTo>
                    <a:pt x="1107" y="1458"/>
                    <a:pt x="966" y="1505"/>
                    <a:pt x="818" y="1505"/>
                  </a:cubicBezTo>
                  <a:cubicBezTo>
                    <a:pt x="634" y="1505"/>
                    <a:pt x="461" y="1433"/>
                    <a:pt x="331" y="1303"/>
                  </a:cubicBezTo>
                  <a:cubicBezTo>
                    <a:pt x="63" y="1035"/>
                    <a:pt x="63" y="599"/>
                    <a:pt x="331" y="3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9" name="Freeform 24">
              <a:extLst>
                <a:ext uri="{FF2B5EF4-FFF2-40B4-BE49-F238E27FC236}">
                  <a16:creationId xmlns:a16="http://schemas.microsoft.com/office/drawing/2014/main" id="{860D03FB-8727-4FE5-9C5E-2AB53F7F14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8988" y="976313"/>
              <a:ext cx="4578350" cy="4176713"/>
            </a:xfrm>
            <a:custGeom>
              <a:avLst/>
              <a:gdLst>
                <a:gd name="T0" fmla="*/ 577 w 1219"/>
                <a:gd name="T1" fmla="*/ 1111 h 1112"/>
                <a:gd name="T2" fmla="*/ 577 w 1219"/>
                <a:gd name="T3" fmla="*/ 1112 h 1112"/>
                <a:gd name="T4" fmla="*/ 610 w 1219"/>
                <a:gd name="T5" fmla="*/ 1112 h 1112"/>
                <a:gd name="T6" fmla="*/ 940 w 1219"/>
                <a:gd name="T7" fmla="*/ 1003 h 1112"/>
                <a:gd name="T8" fmla="*/ 1002 w 1219"/>
                <a:gd name="T9" fmla="*/ 949 h 1112"/>
                <a:gd name="T10" fmla="*/ 1057 w 1219"/>
                <a:gd name="T11" fmla="*/ 886 h 1112"/>
                <a:gd name="T12" fmla="*/ 1003 w 1219"/>
                <a:gd name="T13" fmla="*/ 163 h 1112"/>
                <a:gd name="T14" fmla="*/ 610 w 1219"/>
                <a:gd name="T15" fmla="*/ 0 h 1112"/>
                <a:gd name="T16" fmla="*/ 217 w 1219"/>
                <a:gd name="T17" fmla="*/ 163 h 1112"/>
                <a:gd name="T18" fmla="*/ 217 w 1219"/>
                <a:gd name="T19" fmla="*/ 949 h 1112"/>
                <a:gd name="T20" fmla="*/ 577 w 1219"/>
                <a:gd name="T21" fmla="*/ 1111 h 1112"/>
                <a:gd name="T22" fmla="*/ 262 w 1219"/>
                <a:gd name="T23" fmla="*/ 209 h 1112"/>
                <a:gd name="T24" fmla="*/ 610 w 1219"/>
                <a:gd name="T25" fmla="*/ 65 h 1112"/>
                <a:gd name="T26" fmla="*/ 957 w 1219"/>
                <a:gd name="T27" fmla="*/ 209 h 1112"/>
                <a:gd name="T28" fmla="*/ 1005 w 1219"/>
                <a:gd name="T29" fmla="*/ 848 h 1112"/>
                <a:gd name="T30" fmla="*/ 957 w 1219"/>
                <a:gd name="T31" fmla="*/ 903 h 1112"/>
                <a:gd name="T32" fmla="*/ 901 w 1219"/>
                <a:gd name="T33" fmla="*/ 951 h 1112"/>
                <a:gd name="T34" fmla="*/ 612 w 1219"/>
                <a:gd name="T35" fmla="*/ 1047 h 1112"/>
                <a:gd name="T36" fmla="*/ 610 w 1219"/>
                <a:gd name="T37" fmla="*/ 1047 h 1112"/>
                <a:gd name="T38" fmla="*/ 262 w 1219"/>
                <a:gd name="T39" fmla="*/ 903 h 1112"/>
                <a:gd name="T40" fmla="*/ 262 w 1219"/>
                <a:gd name="T41" fmla="*/ 209 h 1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19" h="1112">
                  <a:moveTo>
                    <a:pt x="577" y="1111"/>
                  </a:moveTo>
                  <a:cubicBezTo>
                    <a:pt x="577" y="1112"/>
                    <a:pt x="577" y="1112"/>
                    <a:pt x="577" y="1112"/>
                  </a:cubicBezTo>
                  <a:cubicBezTo>
                    <a:pt x="610" y="1112"/>
                    <a:pt x="610" y="1112"/>
                    <a:pt x="610" y="1112"/>
                  </a:cubicBezTo>
                  <a:cubicBezTo>
                    <a:pt x="730" y="1112"/>
                    <a:pt x="844" y="1074"/>
                    <a:pt x="940" y="1003"/>
                  </a:cubicBezTo>
                  <a:cubicBezTo>
                    <a:pt x="962" y="987"/>
                    <a:pt x="983" y="969"/>
                    <a:pt x="1002" y="949"/>
                  </a:cubicBezTo>
                  <a:cubicBezTo>
                    <a:pt x="1022" y="930"/>
                    <a:pt x="1040" y="908"/>
                    <a:pt x="1057" y="886"/>
                  </a:cubicBezTo>
                  <a:cubicBezTo>
                    <a:pt x="1219" y="667"/>
                    <a:pt x="1196" y="356"/>
                    <a:pt x="1003" y="163"/>
                  </a:cubicBezTo>
                  <a:cubicBezTo>
                    <a:pt x="898" y="58"/>
                    <a:pt x="758" y="0"/>
                    <a:pt x="610" y="0"/>
                  </a:cubicBezTo>
                  <a:cubicBezTo>
                    <a:pt x="461" y="0"/>
                    <a:pt x="322" y="58"/>
                    <a:pt x="217" y="163"/>
                  </a:cubicBezTo>
                  <a:cubicBezTo>
                    <a:pt x="0" y="380"/>
                    <a:pt x="0" y="732"/>
                    <a:pt x="217" y="949"/>
                  </a:cubicBezTo>
                  <a:cubicBezTo>
                    <a:pt x="314" y="1046"/>
                    <a:pt x="441" y="1103"/>
                    <a:pt x="577" y="1111"/>
                  </a:cubicBezTo>
                  <a:close/>
                  <a:moveTo>
                    <a:pt x="262" y="209"/>
                  </a:moveTo>
                  <a:cubicBezTo>
                    <a:pt x="355" y="116"/>
                    <a:pt x="478" y="65"/>
                    <a:pt x="610" y="65"/>
                  </a:cubicBezTo>
                  <a:cubicBezTo>
                    <a:pt x="741" y="65"/>
                    <a:pt x="864" y="116"/>
                    <a:pt x="957" y="209"/>
                  </a:cubicBezTo>
                  <a:cubicBezTo>
                    <a:pt x="1127" y="380"/>
                    <a:pt x="1148" y="654"/>
                    <a:pt x="1005" y="848"/>
                  </a:cubicBezTo>
                  <a:cubicBezTo>
                    <a:pt x="990" y="867"/>
                    <a:pt x="974" y="886"/>
                    <a:pt x="957" y="903"/>
                  </a:cubicBezTo>
                  <a:cubicBezTo>
                    <a:pt x="939" y="921"/>
                    <a:pt x="921" y="937"/>
                    <a:pt x="901" y="951"/>
                  </a:cubicBezTo>
                  <a:cubicBezTo>
                    <a:pt x="817" y="1013"/>
                    <a:pt x="717" y="1046"/>
                    <a:pt x="612" y="1047"/>
                  </a:cubicBezTo>
                  <a:cubicBezTo>
                    <a:pt x="610" y="1047"/>
                    <a:pt x="610" y="1047"/>
                    <a:pt x="610" y="1047"/>
                  </a:cubicBezTo>
                  <a:cubicBezTo>
                    <a:pt x="478" y="1047"/>
                    <a:pt x="355" y="996"/>
                    <a:pt x="262" y="903"/>
                  </a:cubicBezTo>
                  <a:cubicBezTo>
                    <a:pt x="71" y="712"/>
                    <a:pt x="71" y="400"/>
                    <a:pt x="262" y="2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</p:grpSp>
      <p:sp>
        <p:nvSpPr>
          <p:cNvPr id="20" name="Freeform 8">
            <a:extLst>
              <a:ext uri="{FF2B5EF4-FFF2-40B4-BE49-F238E27FC236}">
                <a16:creationId xmlns:a16="http://schemas.microsoft.com/office/drawing/2014/main" id="{D6976E9B-0738-4E92-B59B-47E4B53E219C}"/>
              </a:ext>
            </a:extLst>
          </p:cNvPr>
          <p:cNvSpPr>
            <a:spLocks noEditPoints="1"/>
          </p:cNvSpPr>
          <p:nvPr/>
        </p:nvSpPr>
        <p:spPr bwMode="auto">
          <a:xfrm>
            <a:off x="6442840" y="2802502"/>
            <a:ext cx="895937" cy="785772"/>
          </a:xfrm>
          <a:custGeom>
            <a:avLst/>
            <a:gdLst>
              <a:gd name="T0" fmla="*/ 168 w 336"/>
              <a:gd name="T1" fmla="*/ 0 h 294"/>
              <a:gd name="T2" fmla="*/ 0 w 336"/>
              <a:gd name="T3" fmla="*/ 126 h 294"/>
              <a:gd name="T4" fmla="*/ 74 w 336"/>
              <a:gd name="T5" fmla="*/ 230 h 294"/>
              <a:gd name="T6" fmla="*/ 74 w 336"/>
              <a:gd name="T7" fmla="*/ 231 h 294"/>
              <a:gd name="T8" fmla="*/ 53 w 336"/>
              <a:gd name="T9" fmla="*/ 281 h 294"/>
              <a:gd name="T10" fmla="*/ 53 w 336"/>
              <a:gd name="T11" fmla="*/ 281 h 294"/>
              <a:gd name="T12" fmla="*/ 53 w 336"/>
              <a:gd name="T13" fmla="*/ 284 h 294"/>
              <a:gd name="T14" fmla="*/ 62 w 336"/>
              <a:gd name="T15" fmla="*/ 294 h 294"/>
              <a:gd name="T16" fmla="*/ 65 w 336"/>
              <a:gd name="T17" fmla="*/ 294 h 294"/>
              <a:gd name="T18" fmla="*/ 136 w 336"/>
              <a:gd name="T19" fmla="*/ 250 h 294"/>
              <a:gd name="T20" fmla="*/ 168 w 336"/>
              <a:gd name="T21" fmla="*/ 252 h 294"/>
              <a:gd name="T22" fmla="*/ 336 w 336"/>
              <a:gd name="T23" fmla="*/ 126 h 294"/>
              <a:gd name="T24" fmla="*/ 168 w 336"/>
              <a:gd name="T25" fmla="*/ 0 h 294"/>
              <a:gd name="T26" fmla="*/ 168 w 336"/>
              <a:gd name="T27" fmla="*/ 231 h 294"/>
              <a:gd name="T28" fmla="*/ 139 w 336"/>
              <a:gd name="T29" fmla="*/ 229 h 294"/>
              <a:gd name="T30" fmla="*/ 136 w 336"/>
              <a:gd name="T31" fmla="*/ 229 h 294"/>
              <a:gd name="T32" fmla="*/ 119 w 336"/>
              <a:gd name="T33" fmla="*/ 236 h 294"/>
              <a:gd name="T34" fmla="*/ 87 w 336"/>
              <a:gd name="T35" fmla="*/ 263 h 294"/>
              <a:gd name="T36" fmla="*/ 94 w 336"/>
              <a:gd name="T37" fmla="*/ 232 h 294"/>
              <a:gd name="T38" fmla="*/ 95 w 336"/>
              <a:gd name="T39" fmla="*/ 230 h 294"/>
              <a:gd name="T40" fmla="*/ 83 w 336"/>
              <a:gd name="T41" fmla="*/ 212 h 294"/>
              <a:gd name="T42" fmla="*/ 21 w 336"/>
              <a:gd name="T43" fmla="*/ 126 h 294"/>
              <a:gd name="T44" fmla="*/ 168 w 336"/>
              <a:gd name="T45" fmla="*/ 21 h 294"/>
              <a:gd name="T46" fmla="*/ 315 w 336"/>
              <a:gd name="T47" fmla="*/ 126 h 294"/>
              <a:gd name="T48" fmla="*/ 168 w 336"/>
              <a:gd name="T49" fmla="*/ 231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36" h="294">
                <a:moveTo>
                  <a:pt x="168" y="0"/>
                </a:moveTo>
                <a:cubicBezTo>
                  <a:pt x="75" y="0"/>
                  <a:pt x="0" y="56"/>
                  <a:pt x="0" y="126"/>
                </a:cubicBezTo>
                <a:cubicBezTo>
                  <a:pt x="0" y="169"/>
                  <a:pt x="29" y="208"/>
                  <a:pt x="74" y="230"/>
                </a:cubicBezTo>
                <a:cubicBezTo>
                  <a:pt x="74" y="231"/>
                  <a:pt x="74" y="231"/>
                  <a:pt x="74" y="231"/>
                </a:cubicBezTo>
                <a:cubicBezTo>
                  <a:pt x="74" y="250"/>
                  <a:pt x="59" y="270"/>
                  <a:pt x="53" y="281"/>
                </a:cubicBezTo>
                <a:cubicBezTo>
                  <a:pt x="53" y="281"/>
                  <a:pt x="53" y="281"/>
                  <a:pt x="53" y="281"/>
                </a:cubicBezTo>
                <a:cubicBezTo>
                  <a:pt x="53" y="282"/>
                  <a:pt x="53" y="283"/>
                  <a:pt x="53" y="284"/>
                </a:cubicBezTo>
                <a:cubicBezTo>
                  <a:pt x="53" y="290"/>
                  <a:pt x="57" y="294"/>
                  <a:pt x="62" y="294"/>
                </a:cubicBezTo>
                <a:cubicBezTo>
                  <a:pt x="63" y="294"/>
                  <a:pt x="65" y="294"/>
                  <a:pt x="65" y="294"/>
                </a:cubicBezTo>
                <a:cubicBezTo>
                  <a:pt x="98" y="288"/>
                  <a:pt x="128" y="258"/>
                  <a:pt x="136" y="250"/>
                </a:cubicBezTo>
                <a:cubicBezTo>
                  <a:pt x="146" y="251"/>
                  <a:pt x="157" y="252"/>
                  <a:pt x="168" y="252"/>
                </a:cubicBezTo>
                <a:cubicBezTo>
                  <a:pt x="261" y="252"/>
                  <a:pt x="336" y="196"/>
                  <a:pt x="336" y="126"/>
                </a:cubicBezTo>
                <a:cubicBezTo>
                  <a:pt x="336" y="56"/>
                  <a:pt x="261" y="0"/>
                  <a:pt x="168" y="0"/>
                </a:cubicBezTo>
                <a:close/>
                <a:moveTo>
                  <a:pt x="168" y="231"/>
                </a:moveTo>
                <a:cubicBezTo>
                  <a:pt x="158" y="231"/>
                  <a:pt x="148" y="230"/>
                  <a:pt x="139" y="229"/>
                </a:cubicBezTo>
                <a:cubicBezTo>
                  <a:pt x="138" y="229"/>
                  <a:pt x="137" y="229"/>
                  <a:pt x="136" y="229"/>
                </a:cubicBezTo>
                <a:cubicBezTo>
                  <a:pt x="129" y="229"/>
                  <a:pt x="123" y="231"/>
                  <a:pt x="119" y="236"/>
                </a:cubicBezTo>
                <a:cubicBezTo>
                  <a:pt x="115" y="242"/>
                  <a:pt x="102" y="254"/>
                  <a:pt x="87" y="263"/>
                </a:cubicBezTo>
                <a:cubicBezTo>
                  <a:pt x="91" y="254"/>
                  <a:pt x="94" y="243"/>
                  <a:pt x="94" y="232"/>
                </a:cubicBezTo>
                <a:cubicBezTo>
                  <a:pt x="95" y="231"/>
                  <a:pt x="95" y="231"/>
                  <a:pt x="95" y="230"/>
                </a:cubicBezTo>
                <a:cubicBezTo>
                  <a:pt x="95" y="222"/>
                  <a:pt x="90" y="215"/>
                  <a:pt x="83" y="212"/>
                </a:cubicBezTo>
                <a:cubicBezTo>
                  <a:pt x="44" y="192"/>
                  <a:pt x="21" y="160"/>
                  <a:pt x="21" y="126"/>
                </a:cubicBezTo>
                <a:cubicBezTo>
                  <a:pt x="21" y="68"/>
                  <a:pt x="87" y="21"/>
                  <a:pt x="168" y="21"/>
                </a:cubicBezTo>
                <a:cubicBezTo>
                  <a:pt x="249" y="21"/>
                  <a:pt x="315" y="68"/>
                  <a:pt x="315" y="126"/>
                </a:cubicBezTo>
                <a:cubicBezTo>
                  <a:pt x="315" y="184"/>
                  <a:pt x="249" y="231"/>
                  <a:pt x="168" y="2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id-ID" sz="2400"/>
          </a:p>
        </p:txBody>
      </p:sp>
      <p:sp>
        <p:nvSpPr>
          <p:cNvPr id="24" name="iconfont-10057-4941876">
            <a:extLst>
              <a:ext uri="{FF2B5EF4-FFF2-40B4-BE49-F238E27FC236}">
                <a16:creationId xmlns:a16="http://schemas.microsoft.com/office/drawing/2014/main" id="{45650118-0942-42AA-AEC9-8BFC28BDC9D1}"/>
              </a:ext>
            </a:extLst>
          </p:cNvPr>
          <p:cNvSpPr>
            <a:spLocks noChangeAspect="1"/>
          </p:cNvSpPr>
          <p:nvPr/>
        </p:nvSpPr>
        <p:spPr bwMode="auto">
          <a:xfrm>
            <a:off x="4682452" y="4789855"/>
            <a:ext cx="576459" cy="609685"/>
          </a:xfrm>
          <a:custGeom>
            <a:avLst/>
            <a:gdLst>
              <a:gd name="T0" fmla="*/ 815 w 963"/>
              <a:gd name="T1" fmla="*/ 61 h 1020"/>
              <a:gd name="T2" fmla="*/ 482 w 963"/>
              <a:gd name="T3" fmla="*/ 101 h 1020"/>
              <a:gd name="T4" fmla="*/ 149 w 963"/>
              <a:gd name="T5" fmla="*/ 61 h 1020"/>
              <a:gd name="T6" fmla="*/ 0 w 963"/>
              <a:gd name="T7" fmla="*/ 324 h 1020"/>
              <a:gd name="T8" fmla="*/ 14 w 963"/>
              <a:gd name="T9" fmla="*/ 413 h 1020"/>
              <a:gd name="T10" fmla="*/ 51 w 963"/>
              <a:gd name="T11" fmla="*/ 491 h 1020"/>
              <a:gd name="T12" fmla="*/ 85 w 963"/>
              <a:gd name="T13" fmla="*/ 554 h 1020"/>
              <a:gd name="T14" fmla="*/ 83 w 963"/>
              <a:gd name="T15" fmla="*/ 779 h 1020"/>
              <a:gd name="T16" fmla="*/ 282 w 963"/>
              <a:gd name="T17" fmla="*/ 1015 h 1020"/>
              <a:gd name="T18" fmla="*/ 288 w 963"/>
              <a:gd name="T19" fmla="*/ 1016 h 1020"/>
              <a:gd name="T20" fmla="*/ 332 w 963"/>
              <a:gd name="T21" fmla="*/ 979 h 1020"/>
              <a:gd name="T22" fmla="*/ 330 w 963"/>
              <a:gd name="T23" fmla="*/ 968 h 1020"/>
              <a:gd name="T24" fmla="*/ 482 w 963"/>
              <a:gd name="T25" fmla="*/ 652 h 1020"/>
              <a:gd name="T26" fmla="*/ 634 w 963"/>
              <a:gd name="T27" fmla="*/ 974 h 1020"/>
              <a:gd name="T28" fmla="*/ 633 w 963"/>
              <a:gd name="T29" fmla="*/ 979 h 1020"/>
              <a:gd name="T30" fmla="*/ 648 w 963"/>
              <a:gd name="T31" fmla="*/ 1010 h 1020"/>
              <a:gd name="T32" fmla="*/ 671 w 963"/>
              <a:gd name="T33" fmla="*/ 1017 h 1020"/>
              <a:gd name="T34" fmla="*/ 682 w 963"/>
              <a:gd name="T35" fmla="*/ 1015 h 1020"/>
              <a:gd name="T36" fmla="*/ 881 w 963"/>
              <a:gd name="T37" fmla="*/ 775 h 1020"/>
              <a:gd name="T38" fmla="*/ 879 w 963"/>
              <a:gd name="T39" fmla="*/ 554 h 1020"/>
              <a:gd name="T40" fmla="*/ 913 w 963"/>
              <a:gd name="T41" fmla="*/ 492 h 1020"/>
              <a:gd name="T42" fmla="*/ 949 w 963"/>
              <a:gd name="T43" fmla="*/ 417 h 1020"/>
              <a:gd name="T44" fmla="*/ 963 w 963"/>
              <a:gd name="T45" fmla="*/ 325 h 1020"/>
              <a:gd name="T46" fmla="*/ 815 w 963"/>
              <a:gd name="T47" fmla="*/ 61 h 1020"/>
              <a:gd name="T48" fmla="*/ 877 w 963"/>
              <a:gd name="T49" fmla="*/ 398 h 1020"/>
              <a:gd name="T50" fmla="*/ 850 w 963"/>
              <a:gd name="T51" fmla="*/ 451 h 1020"/>
              <a:gd name="T52" fmla="*/ 808 w 963"/>
              <a:gd name="T53" fmla="*/ 531 h 1020"/>
              <a:gd name="T54" fmla="*/ 806 w 963"/>
              <a:gd name="T55" fmla="*/ 779 h 1020"/>
              <a:gd name="T56" fmla="*/ 706 w 963"/>
              <a:gd name="T57" fmla="*/ 924 h 1020"/>
              <a:gd name="T58" fmla="*/ 482 w 963"/>
              <a:gd name="T59" fmla="*/ 577 h 1020"/>
              <a:gd name="T60" fmla="*/ 258 w 963"/>
              <a:gd name="T61" fmla="*/ 924 h 1020"/>
              <a:gd name="T62" fmla="*/ 157 w 963"/>
              <a:gd name="T63" fmla="*/ 782 h 1020"/>
              <a:gd name="T64" fmla="*/ 156 w 963"/>
              <a:gd name="T65" fmla="*/ 531 h 1020"/>
              <a:gd name="T66" fmla="*/ 114 w 963"/>
              <a:gd name="T67" fmla="*/ 451 h 1020"/>
              <a:gd name="T68" fmla="*/ 86 w 963"/>
              <a:gd name="T69" fmla="*/ 394 h 1020"/>
              <a:gd name="T70" fmla="*/ 75 w 963"/>
              <a:gd name="T71" fmla="*/ 324 h 1020"/>
              <a:gd name="T72" fmla="*/ 186 w 963"/>
              <a:gd name="T73" fmla="*/ 126 h 1020"/>
              <a:gd name="T74" fmla="*/ 288 w 963"/>
              <a:gd name="T75" fmla="*/ 98 h 1020"/>
              <a:gd name="T76" fmla="*/ 452 w 963"/>
              <a:gd name="T77" fmla="*/ 179 h 1020"/>
              <a:gd name="T78" fmla="*/ 482 w 963"/>
              <a:gd name="T79" fmla="*/ 193 h 1020"/>
              <a:gd name="T80" fmla="*/ 511 w 963"/>
              <a:gd name="T81" fmla="*/ 179 h 1020"/>
              <a:gd name="T82" fmla="*/ 778 w 963"/>
              <a:gd name="T83" fmla="*/ 126 h 1020"/>
              <a:gd name="T84" fmla="*/ 889 w 963"/>
              <a:gd name="T85" fmla="*/ 324 h 1020"/>
              <a:gd name="T86" fmla="*/ 877 w 963"/>
              <a:gd name="T87" fmla="*/ 398 h 1020"/>
              <a:gd name="T88" fmla="*/ 326 w 963"/>
              <a:gd name="T89" fmla="*/ 173 h 1020"/>
              <a:gd name="T90" fmla="*/ 288 w 963"/>
              <a:gd name="T91" fmla="*/ 210 h 1020"/>
              <a:gd name="T92" fmla="*/ 242 w 963"/>
              <a:gd name="T93" fmla="*/ 223 h 1020"/>
              <a:gd name="T94" fmla="*/ 187 w 963"/>
              <a:gd name="T95" fmla="*/ 324 h 1020"/>
              <a:gd name="T96" fmla="*/ 193 w 963"/>
              <a:gd name="T97" fmla="*/ 361 h 1020"/>
              <a:gd name="T98" fmla="*/ 196 w 963"/>
              <a:gd name="T99" fmla="*/ 370 h 1020"/>
              <a:gd name="T100" fmla="*/ 208 w 963"/>
              <a:gd name="T101" fmla="*/ 390 h 1020"/>
              <a:gd name="T102" fmla="*/ 262 w 963"/>
              <a:gd name="T103" fmla="*/ 496 h 1020"/>
              <a:gd name="T104" fmla="*/ 238 w 963"/>
              <a:gd name="T105" fmla="*/ 543 h 1020"/>
              <a:gd name="T106" fmla="*/ 227 w 963"/>
              <a:gd name="T107" fmla="*/ 545 h 1020"/>
              <a:gd name="T108" fmla="*/ 191 w 963"/>
              <a:gd name="T109" fmla="*/ 519 h 1020"/>
              <a:gd name="T110" fmla="*/ 146 w 963"/>
              <a:gd name="T111" fmla="*/ 431 h 1020"/>
              <a:gd name="T112" fmla="*/ 125 w 963"/>
              <a:gd name="T113" fmla="*/ 397 h 1020"/>
              <a:gd name="T114" fmla="*/ 123 w 963"/>
              <a:gd name="T115" fmla="*/ 389 h 1020"/>
              <a:gd name="T116" fmla="*/ 113 w 963"/>
              <a:gd name="T117" fmla="*/ 324 h 1020"/>
              <a:gd name="T118" fmla="*/ 205 w 963"/>
              <a:gd name="T119" fmla="*/ 158 h 1020"/>
              <a:gd name="T120" fmla="*/ 289 w 963"/>
              <a:gd name="T121" fmla="*/ 136 h 1020"/>
              <a:gd name="T122" fmla="*/ 326 w 963"/>
              <a:gd name="T123" fmla="*/ 173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63" h="1020">
                <a:moveTo>
                  <a:pt x="815" y="61"/>
                </a:moveTo>
                <a:cubicBezTo>
                  <a:pt x="709" y="0"/>
                  <a:pt x="570" y="18"/>
                  <a:pt x="482" y="101"/>
                </a:cubicBezTo>
                <a:cubicBezTo>
                  <a:pt x="394" y="18"/>
                  <a:pt x="255" y="0"/>
                  <a:pt x="149" y="61"/>
                </a:cubicBezTo>
                <a:cubicBezTo>
                  <a:pt x="57" y="114"/>
                  <a:pt x="0" y="215"/>
                  <a:pt x="0" y="324"/>
                </a:cubicBezTo>
                <a:cubicBezTo>
                  <a:pt x="0" y="356"/>
                  <a:pt x="5" y="387"/>
                  <a:pt x="14" y="413"/>
                </a:cubicBezTo>
                <a:cubicBezTo>
                  <a:pt x="20" y="443"/>
                  <a:pt x="36" y="467"/>
                  <a:pt x="51" y="491"/>
                </a:cubicBezTo>
                <a:cubicBezTo>
                  <a:pt x="64" y="511"/>
                  <a:pt x="77" y="531"/>
                  <a:pt x="85" y="554"/>
                </a:cubicBezTo>
                <a:cubicBezTo>
                  <a:pt x="96" y="589"/>
                  <a:pt x="90" y="708"/>
                  <a:pt x="83" y="779"/>
                </a:cubicBezTo>
                <a:cubicBezTo>
                  <a:pt x="83" y="884"/>
                  <a:pt x="161" y="977"/>
                  <a:pt x="282" y="1015"/>
                </a:cubicBezTo>
                <a:cubicBezTo>
                  <a:pt x="284" y="1016"/>
                  <a:pt x="286" y="1016"/>
                  <a:pt x="288" y="1016"/>
                </a:cubicBezTo>
                <a:cubicBezTo>
                  <a:pt x="311" y="1020"/>
                  <a:pt x="332" y="1002"/>
                  <a:pt x="332" y="979"/>
                </a:cubicBezTo>
                <a:cubicBezTo>
                  <a:pt x="332" y="975"/>
                  <a:pt x="332" y="972"/>
                  <a:pt x="330" y="968"/>
                </a:cubicBezTo>
                <a:cubicBezTo>
                  <a:pt x="332" y="781"/>
                  <a:pt x="411" y="652"/>
                  <a:pt x="482" y="652"/>
                </a:cubicBezTo>
                <a:cubicBezTo>
                  <a:pt x="554" y="652"/>
                  <a:pt x="634" y="784"/>
                  <a:pt x="634" y="974"/>
                </a:cubicBezTo>
                <a:cubicBezTo>
                  <a:pt x="633" y="975"/>
                  <a:pt x="633" y="978"/>
                  <a:pt x="633" y="979"/>
                </a:cubicBezTo>
                <a:cubicBezTo>
                  <a:pt x="633" y="991"/>
                  <a:pt x="639" y="1003"/>
                  <a:pt x="648" y="1010"/>
                </a:cubicBezTo>
                <a:cubicBezTo>
                  <a:pt x="655" y="1014"/>
                  <a:pt x="663" y="1017"/>
                  <a:pt x="671" y="1017"/>
                </a:cubicBezTo>
                <a:cubicBezTo>
                  <a:pt x="674" y="1017"/>
                  <a:pt x="678" y="1016"/>
                  <a:pt x="682" y="1015"/>
                </a:cubicBezTo>
                <a:cubicBezTo>
                  <a:pt x="803" y="977"/>
                  <a:pt x="881" y="884"/>
                  <a:pt x="881" y="775"/>
                </a:cubicBezTo>
                <a:cubicBezTo>
                  <a:pt x="874" y="708"/>
                  <a:pt x="868" y="589"/>
                  <a:pt x="879" y="554"/>
                </a:cubicBezTo>
                <a:cubicBezTo>
                  <a:pt x="887" y="532"/>
                  <a:pt x="900" y="511"/>
                  <a:pt x="913" y="492"/>
                </a:cubicBezTo>
                <a:cubicBezTo>
                  <a:pt x="928" y="468"/>
                  <a:pt x="944" y="443"/>
                  <a:pt x="949" y="417"/>
                </a:cubicBezTo>
                <a:cubicBezTo>
                  <a:pt x="959" y="388"/>
                  <a:pt x="963" y="356"/>
                  <a:pt x="963" y="325"/>
                </a:cubicBezTo>
                <a:cubicBezTo>
                  <a:pt x="963" y="215"/>
                  <a:pt x="907" y="114"/>
                  <a:pt x="815" y="61"/>
                </a:cubicBezTo>
                <a:close/>
                <a:moveTo>
                  <a:pt x="877" y="398"/>
                </a:moveTo>
                <a:cubicBezTo>
                  <a:pt x="874" y="414"/>
                  <a:pt x="863" y="431"/>
                  <a:pt x="850" y="451"/>
                </a:cubicBezTo>
                <a:cubicBezTo>
                  <a:pt x="835" y="473"/>
                  <a:pt x="819" y="499"/>
                  <a:pt x="808" y="531"/>
                </a:cubicBezTo>
                <a:cubicBezTo>
                  <a:pt x="788" y="591"/>
                  <a:pt x="803" y="751"/>
                  <a:pt x="806" y="779"/>
                </a:cubicBezTo>
                <a:cubicBezTo>
                  <a:pt x="806" y="837"/>
                  <a:pt x="768" y="891"/>
                  <a:pt x="706" y="924"/>
                </a:cubicBezTo>
                <a:cubicBezTo>
                  <a:pt x="693" y="726"/>
                  <a:pt x="599" y="577"/>
                  <a:pt x="482" y="577"/>
                </a:cubicBezTo>
                <a:cubicBezTo>
                  <a:pt x="365" y="577"/>
                  <a:pt x="272" y="724"/>
                  <a:pt x="258" y="924"/>
                </a:cubicBezTo>
                <a:cubicBezTo>
                  <a:pt x="196" y="891"/>
                  <a:pt x="157" y="838"/>
                  <a:pt x="157" y="782"/>
                </a:cubicBezTo>
                <a:cubicBezTo>
                  <a:pt x="160" y="751"/>
                  <a:pt x="175" y="591"/>
                  <a:pt x="156" y="531"/>
                </a:cubicBezTo>
                <a:cubicBezTo>
                  <a:pt x="145" y="499"/>
                  <a:pt x="129" y="473"/>
                  <a:pt x="114" y="451"/>
                </a:cubicBezTo>
                <a:cubicBezTo>
                  <a:pt x="101" y="431"/>
                  <a:pt x="90" y="414"/>
                  <a:pt x="86" y="394"/>
                </a:cubicBezTo>
                <a:cubicBezTo>
                  <a:pt x="79" y="372"/>
                  <a:pt x="75" y="348"/>
                  <a:pt x="75" y="324"/>
                </a:cubicBezTo>
                <a:cubicBezTo>
                  <a:pt x="75" y="242"/>
                  <a:pt x="117" y="166"/>
                  <a:pt x="186" y="126"/>
                </a:cubicBezTo>
                <a:cubicBezTo>
                  <a:pt x="217" y="108"/>
                  <a:pt x="253" y="98"/>
                  <a:pt x="288" y="98"/>
                </a:cubicBezTo>
                <a:cubicBezTo>
                  <a:pt x="352" y="98"/>
                  <a:pt x="412" y="128"/>
                  <a:pt x="452" y="179"/>
                </a:cubicBezTo>
                <a:cubicBezTo>
                  <a:pt x="459" y="188"/>
                  <a:pt x="470" y="193"/>
                  <a:pt x="482" y="193"/>
                </a:cubicBezTo>
                <a:cubicBezTo>
                  <a:pt x="493" y="193"/>
                  <a:pt x="504" y="188"/>
                  <a:pt x="511" y="179"/>
                </a:cubicBezTo>
                <a:cubicBezTo>
                  <a:pt x="575" y="99"/>
                  <a:pt x="690" y="76"/>
                  <a:pt x="778" y="126"/>
                </a:cubicBezTo>
                <a:cubicBezTo>
                  <a:pt x="846" y="166"/>
                  <a:pt x="889" y="242"/>
                  <a:pt x="889" y="324"/>
                </a:cubicBezTo>
                <a:cubicBezTo>
                  <a:pt x="889" y="349"/>
                  <a:pt x="885" y="372"/>
                  <a:pt x="877" y="398"/>
                </a:cubicBezTo>
                <a:close/>
                <a:moveTo>
                  <a:pt x="326" y="173"/>
                </a:moveTo>
                <a:cubicBezTo>
                  <a:pt x="326" y="194"/>
                  <a:pt x="309" y="210"/>
                  <a:pt x="288" y="210"/>
                </a:cubicBezTo>
                <a:cubicBezTo>
                  <a:pt x="272" y="210"/>
                  <a:pt x="257" y="215"/>
                  <a:pt x="242" y="223"/>
                </a:cubicBezTo>
                <a:cubicBezTo>
                  <a:pt x="208" y="243"/>
                  <a:pt x="187" y="282"/>
                  <a:pt x="187" y="324"/>
                </a:cubicBezTo>
                <a:cubicBezTo>
                  <a:pt x="187" y="337"/>
                  <a:pt x="189" y="349"/>
                  <a:pt x="193" y="361"/>
                </a:cubicBezTo>
                <a:cubicBezTo>
                  <a:pt x="193" y="362"/>
                  <a:pt x="195" y="369"/>
                  <a:pt x="196" y="370"/>
                </a:cubicBezTo>
                <a:cubicBezTo>
                  <a:pt x="196" y="371"/>
                  <a:pt x="203" y="382"/>
                  <a:pt x="208" y="390"/>
                </a:cubicBezTo>
                <a:cubicBezTo>
                  <a:pt x="225" y="416"/>
                  <a:pt x="247" y="450"/>
                  <a:pt x="262" y="496"/>
                </a:cubicBezTo>
                <a:cubicBezTo>
                  <a:pt x="269" y="515"/>
                  <a:pt x="258" y="536"/>
                  <a:pt x="238" y="543"/>
                </a:cubicBezTo>
                <a:cubicBezTo>
                  <a:pt x="234" y="544"/>
                  <a:pt x="230" y="545"/>
                  <a:pt x="227" y="545"/>
                </a:cubicBezTo>
                <a:cubicBezTo>
                  <a:pt x="211" y="545"/>
                  <a:pt x="196" y="535"/>
                  <a:pt x="191" y="519"/>
                </a:cubicBezTo>
                <a:cubicBezTo>
                  <a:pt x="179" y="483"/>
                  <a:pt x="162" y="455"/>
                  <a:pt x="146" y="431"/>
                </a:cubicBezTo>
                <a:cubicBezTo>
                  <a:pt x="138" y="418"/>
                  <a:pt x="127" y="401"/>
                  <a:pt x="125" y="397"/>
                </a:cubicBezTo>
                <a:cubicBezTo>
                  <a:pt x="124" y="394"/>
                  <a:pt x="124" y="392"/>
                  <a:pt x="123" y="389"/>
                </a:cubicBezTo>
                <a:cubicBezTo>
                  <a:pt x="116" y="364"/>
                  <a:pt x="113" y="344"/>
                  <a:pt x="113" y="324"/>
                </a:cubicBezTo>
                <a:cubicBezTo>
                  <a:pt x="113" y="255"/>
                  <a:pt x="148" y="192"/>
                  <a:pt x="205" y="158"/>
                </a:cubicBezTo>
                <a:cubicBezTo>
                  <a:pt x="231" y="143"/>
                  <a:pt x="259" y="136"/>
                  <a:pt x="289" y="136"/>
                </a:cubicBezTo>
                <a:cubicBezTo>
                  <a:pt x="309" y="136"/>
                  <a:pt x="326" y="152"/>
                  <a:pt x="326" y="1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5" name="iconfont-10187-1761452">
            <a:extLst>
              <a:ext uri="{FF2B5EF4-FFF2-40B4-BE49-F238E27FC236}">
                <a16:creationId xmlns:a16="http://schemas.microsoft.com/office/drawing/2014/main" id="{4CD96DC8-50AB-4BE4-9004-2377631A91E5}"/>
              </a:ext>
            </a:extLst>
          </p:cNvPr>
          <p:cNvSpPr>
            <a:spLocks noChangeAspect="1"/>
          </p:cNvSpPr>
          <p:nvPr/>
        </p:nvSpPr>
        <p:spPr bwMode="auto">
          <a:xfrm>
            <a:off x="9402147" y="4735403"/>
            <a:ext cx="607934" cy="609685"/>
          </a:xfrm>
          <a:custGeom>
            <a:avLst/>
            <a:gdLst>
              <a:gd name="T0" fmla="*/ 7808 w 10848"/>
              <a:gd name="T1" fmla="*/ 0 h 10880"/>
              <a:gd name="T2" fmla="*/ 6208 w 10848"/>
              <a:gd name="T3" fmla="*/ 352 h 10880"/>
              <a:gd name="T4" fmla="*/ 6112 w 10848"/>
              <a:gd name="T5" fmla="*/ 416 h 10880"/>
              <a:gd name="T6" fmla="*/ 5408 w 10848"/>
              <a:gd name="T7" fmla="*/ 640 h 10880"/>
              <a:gd name="T8" fmla="*/ 4672 w 10848"/>
              <a:gd name="T9" fmla="*/ 384 h 10880"/>
              <a:gd name="T10" fmla="*/ 4608 w 10848"/>
              <a:gd name="T11" fmla="*/ 352 h 10880"/>
              <a:gd name="T12" fmla="*/ 3040 w 10848"/>
              <a:gd name="T13" fmla="*/ 0 h 10880"/>
              <a:gd name="T14" fmla="*/ 0 w 10848"/>
              <a:gd name="T15" fmla="*/ 3040 h 10880"/>
              <a:gd name="T16" fmla="*/ 0 w 10848"/>
              <a:gd name="T17" fmla="*/ 3520 h 10880"/>
              <a:gd name="T18" fmla="*/ 2624 w 10848"/>
              <a:gd name="T19" fmla="*/ 10112 h 10880"/>
              <a:gd name="T20" fmla="*/ 2656 w 10848"/>
              <a:gd name="T21" fmla="*/ 10176 h 10880"/>
              <a:gd name="T22" fmla="*/ 3808 w 10848"/>
              <a:gd name="T23" fmla="*/ 10880 h 10880"/>
              <a:gd name="T24" fmla="*/ 4768 w 10848"/>
              <a:gd name="T25" fmla="*/ 9920 h 10880"/>
              <a:gd name="T26" fmla="*/ 5408 w 10848"/>
              <a:gd name="T27" fmla="*/ 8000 h 10880"/>
              <a:gd name="T28" fmla="*/ 6048 w 10848"/>
              <a:gd name="T29" fmla="*/ 9920 h 10880"/>
              <a:gd name="T30" fmla="*/ 7008 w 10848"/>
              <a:gd name="T31" fmla="*/ 10880 h 10880"/>
              <a:gd name="T32" fmla="*/ 8160 w 10848"/>
              <a:gd name="T33" fmla="*/ 10176 h 10880"/>
              <a:gd name="T34" fmla="*/ 8192 w 10848"/>
              <a:gd name="T35" fmla="*/ 10112 h 10880"/>
              <a:gd name="T36" fmla="*/ 10816 w 10848"/>
              <a:gd name="T37" fmla="*/ 3520 h 10880"/>
              <a:gd name="T38" fmla="*/ 10816 w 10848"/>
              <a:gd name="T39" fmla="*/ 3040 h 10880"/>
              <a:gd name="T40" fmla="*/ 7808 w 10848"/>
              <a:gd name="T41" fmla="*/ 0 h 10880"/>
              <a:gd name="T42" fmla="*/ 10208 w 10848"/>
              <a:gd name="T43" fmla="*/ 3520 h 10880"/>
              <a:gd name="T44" fmla="*/ 7712 w 10848"/>
              <a:gd name="T45" fmla="*/ 9728 h 10880"/>
              <a:gd name="T46" fmla="*/ 7680 w 10848"/>
              <a:gd name="T47" fmla="*/ 9792 h 10880"/>
              <a:gd name="T48" fmla="*/ 7008 w 10848"/>
              <a:gd name="T49" fmla="*/ 10272 h 10880"/>
              <a:gd name="T50" fmla="*/ 6688 w 10848"/>
              <a:gd name="T51" fmla="*/ 9952 h 10880"/>
              <a:gd name="T52" fmla="*/ 5408 w 10848"/>
              <a:gd name="T53" fmla="*/ 7392 h 10880"/>
              <a:gd name="T54" fmla="*/ 4128 w 10848"/>
              <a:gd name="T55" fmla="*/ 9952 h 10880"/>
              <a:gd name="T56" fmla="*/ 3808 w 10848"/>
              <a:gd name="T57" fmla="*/ 10272 h 10880"/>
              <a:gd name="T58" fmla="*/ 3136 w 10848"/>
              <a:gd name="T59" fmla="*/ 9792 h 10880"/>
              <a:gd name="T60" fmla="*/ 3104 w 10848"/>
              <a:gd name="T61" fmla="*/ 9728 h 10880"/>
              <a:gd name="T62" fmla="*/ 608 w 10848"/>
              <a:gd name="T63" fmla="*/ 3520 h 10880"/>
              <a:gd name="T64" fmla="*/ 608 w 10848"/>
              <a:gd name="T65" fmla="*/ 3040 h 10880"/>
              <a:gd name="T66" fmla="*/ 3008 w 10848"/>
              <a:gd name="T67" fmla="*/ 640 h 10880"/>
              <a:gd name="T68" fmla="*/ 4320 w 10848"/>
              <a:gd name="T69" fmla="*/ 928 h 10880"/>
              <a:gd name="T70" fmla="*/ 4384 w 10848"/>
              <a:gd name="T71" fmla="*/ 960 h 10880"/>
              <a:gd name="T72" fmla="*/ 3840 w 10848"/>
              <a:gd name="T73" fmla="*/ 960 h 10880"/>
              <a:gd name="T74" fmla="*/ 3520 w 10848"/>
              <a:gd name="T75" fmla="*/ 1280 h 10880"/>
              <a:gd name="T76" fmla="*/ 3840 w 10848"/>
              <a:gd name="T77" fmla="*/ 1600 h 10880"/>
              <a:gd name="T78" fmla="*/ 6528 w 10848"/>
              <a:gd name="T79" fmla="*/ 928 h 10880"/>
              <a:gd name="T80" fmla="*/ 7840 w 10848"/>
              <a:gd name="T81" fmla="*/ 640 h 10880"/>
              <a:gd name="T82" fmla="*/ 10240 w 10848"/>
              <a:gd name="T83" fmla="*/ 3040 h 10880"/>
              <a:gd name="T84" fmla="*/ 10240 w 10848"/>
              <a:gd name="T85" fmla="*/ 3520 h 10880"/>
              <a:gd name="T86" fmla="*/ 10208 w 10848"/>
              <a:gd name="T87" fmla="*/ 3520 h 10880"/>
              <a:gd name="T88" fmla="*/ 7360 w 10848"/>
              <a:gd name="T89" fmla="*/ 1344 h 10880"/>
              <a:gd name="T90" fmla="*/ 7040 w 10848"/>
              <a:gd name="T91" fmla="*/ 1664 h 10880"/>
              <a:gd name="T92" fmla="*/ 7360 w 10848"/>
              <a:gd name="T93" fmla="*/ 1984 h 10880"/>
              <a:gd name="T94" fmla="*/ 8928 w 10848"/>
              <a:gd name="T95" fmla="*/ 3552 h 10880"/>
              <a:gd name="T96" fmla="*/ 8928 w 10848"/>
              <a:gd name="T97" fmla="*/ 3872 h 10880"/>
              <a:gd name="T98" fmla="*/ 9248 w 10848"/>
              <a:gd name="T99" fmla="*/ 4192 h 10880"/>
              <a:gd name="T100" fmla="*/ 9568 w 10848"/>
              <a:gd name="T101" fmla="*/ 3872 h 10880"/>
              <a:gd name="T102" fmla="*/ 9568 w 10848"/>
              <a:gd name="T103" fmla="*/ 3552 h 10880"/>
              <a:gd name="T104" fmla="*/ 7360 w 10848"/>
              <a:gd name="T105" fmla="*/ 1344 h 108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0848" h="10880">
                <a:moveTo>
                  <a:pt x="7808" y="0"/>
                </a:moveTo>
                <a:cubicBezTo>
                  <a:pt x="7328" y="0"/>
                  <a:pt x="6944" y="0"/>
                  <a:pt x="6208" y="352"/>
                </a:cubicBezTo>
                <a:lnTo>
                  <a:pt x="6112" y="416"/>
                </a:lnTo>
                <a:cubicBezTo>
                  <a:pt x="5888" y="544"/>
                  <a:pt x="5664" y="640"/>
                  <a:pt x="5408" y="640"/>
                </a:cubicBezTo>
                <a:cubicBezTo>
                  <a:pt x="5152" y="640"/>
                  <a:pt x="4928" y="512"/>
                  <a:pt x="4672" y="384"/>
                </a:cubicBezTo>
                <a:lnTo>
                  <a:pt x="4608" y="352"/>
                </a:lnTo>
                <a:cubicBezTo>
                  <a:pt x="3904" y="0"/>
                  <a:pt x="3488" y="0"/>
                  <a:pt x="3040" y="0"/>
                </a:cubicBezTo>
                <a:cubicBezTo>
                  <a:pt x="1376" y="0"/>
                  <a:pt x="0" y="1376"/>
                  <a:pt x="0" y="3040"/>
                </a:cubicBezTo>
                <a:lnTo>
                  <a:pt x="0" y="3520"/>
                </a:lnTo>
                <a:cubicBezTo>
                  <a:pt x="0" y="5728"/>
                  <a:pt x="928" y="8096"/>
                  <a:pt x="2624" y="10112"/>
                </a:cubicBezTo>
                <a:lnTo>
                  <a:pt x="2656" y="10176"/>
                </a:lnTo>
                <a:cubicBezTo>
                  <a:pt x="2848" y="10400"/>
                  <a:pt x="3232" y="10880"/>
                  <a:pt x="3808" y="10880"/>
                </a:cubicBezTo>
                <a:cubicBezTo>
                  <a:pt x="4416" y="10880"/>
                  <a:pt x="4768" y="10368"/>
                  <a:pt x="4768" y="9920"/>
                </a:cubicBezTo>
                <a:cubicBezTo>
                  <a:pt x="4768" y="9408"/>
                  <a:pt x="4768" y="8000"/>
                  <a:pt x="5408" y="8000"/>
                </a:cubicBezTo>
                <a:cubicBezTo>
                  <a:pt x="6048" y="8000"/>
                  <a:pt x="6048" y="9408"/>
                  <a:pt x="6048" y="9920"/>
                </a:cubicBezTo>
                <a:cubicBezTo>
                  <a:pt x="6048" y="10368"/>
                  <a:pt x="6400" y="10880"/>
                  <a:pt x="7008" y="10880"/>
                </a:cubicBezTo>
                <a:cubicBezTo>
                  <a:pt x="7584" y="10880"/>
                  <a:pt x="8000" y="10400"/>
                  <a:pt x="8160" y="10176"/>
                </a:cubicBezTo>
                <a:lnTo>
                  <a:pt x="8192" y="10112"/>
                </a:lnTo>
                <a:cubicBezTo>
                  <a:pt x="9888" y="8064"/>
                  <a:pt x="10816" y="5728"/>
                  <a:pt x="10816" y="3520"/>
                </a:cubicBezTo>
                <a:lnTo>
                  <a:pt x="10816" y="3040"/>
                </a:lnTo>
                <a:cubicBezTo>
                  <a:pt x="10848" y="1376"/>
                  <a:pt x="9472" y="0"/>
                  <a:pt x="7808" y="0"/>
                </a:cubicBezTo>
                <a:close/>
                <a:moveTo>
                  <a:pt x="10208" y="3520"/>
                </a:moveTo>
                <a:cubicBezTo>
                  <a:pt x="10208" y="5600"/>
                  <a:pt x="9312" y="7776"/>
                  <a:pt x="7712" y="9728"/>
                </a:cubicBezTo>
                <a:lnTo>
                  <a:pt x="7680" y="9792"/>
                </a:lnTo>
                <a:cubicBezTo>
                  <a:pt x="7520" y="9984"/>
                  <a:pt x="7296" y="10272"/>
                  <a:pt x="7008" y="10272"/>
                </a:cubicBezTo>
                <a:cubicBezTo>
                  <a:pt x="6784" y="10272"/>
                  <a:pt x="6688" y="10080"/>
                  <a:pt x="6688" y="9952"/>
                </a:cubicBezTo>
                <a:cubicBezTo>
                  <a:pt x="6688" y="9248"/>
                  <a:pt x="6688" y="7392"/>
                  <a:pt x="5408" y="7392"/>
                </a:cubicBezTo>
                <a:cubicBezTo>
                  <a:pt x="4128" y="7392"/>
                  <a:pt x="4128" y="9248"/>
                  <a:pt x="4128" y="9952"/>
                </a:cubicBezTo>
                <a:cubicBezTo>
                  <a:pt x="4128" y="10080"/>
                  <a:pt x="4032" y="10272"/>
                  <a:pt x="3808" y="10272"/>
                </a:cubicBezTo>
                <a:cubicBezTo>
                  <a:pt x="3520" y="10272"/>
                  <a:pt x="3296" y="9984"/>
                  <a:pt x="3136" y="9792"/>
                </a:cubicBezTo>
                <a:lnTo>
                  <a:pt x="3104" y="9728"/>
                </a:lnTo>
                <a:cubicBezTo>
                  <a:pt x="1504" y="7808"/>
                  <a:pt x="608" y="5600"/>
                  <a:pt x="608" y="3520"/>
                </a:cubicBezTo>
                <a:lnTo>
                  <a:pt x="608" y="3040"/>
                </a:lnTo>
                <a:cubicBezTo>
                  <a:pt x="608" y="1728"/>
                  <a:pt x="1696" y="640"/>
                  <a:pt x="3008" y="640"/>
                </a:cubicBezTo>
                <a:cubicBezTo>
                  <a:pt x="3456" y="640"/>
                  <a:pt x="3744" y="640"/>
                  <a:pt x="4320" y="928"/>
                </a:cubicBezTo>
                <a:lnTo>
                  <a:pt x="4384" y="960"/>
                </a:lnTo>
                <a:lnTo>
                  <a:pt x="3840" y="960"/>
                </a:lnTo>
                <a:cubicBezTo>
                  <a:pt x="3648" y="960"/>
                  <a:pt x="3520" y="1088"/>
                  <a:pt x="3520" y="1280"/>
                </a:cubicBezTo>
                <a:cubicBezTo>
                  <a:pt x="3520" y="1472"/>
                  <a:pt x="3648" y="1600"/>
                  <a:pt x="3840" y="1600"/>
                </a:cubicBezTo>
                <a:cubicBezTo>
                  <a:pt x="4800" y="1600"/>
                  <a:pt x="5504" y="1600"/>
                  <a:pt x="6528" y="928"/>
                </a:cubicBezTo>
                <a:cubicBezTo>
                  <a:pt x="7104" y="640"/>
                  <a:pt x="7392" y="640"/>
                  <a:pt x="7840" y="640"/>
                </a:cubicBezTo>
                <a:cubicBezTo>
                  <a:pt x="9152" y="640"/>
                  <a:pt x="10240" y="1728"/>
                  <a:pt x="10240" y="3040"/>
                </a:cubicBezTo>
                <a:lnTo>
                  <a:pt x="10240" y="3520"/>
                </a:lnTo>
                <a:lnTo>
                  <a:pt x="10208" y="3520"/>
                </a:lnTo>
                <a:close/>
                <a:moveTo>
                  <a:pt x="7360" y="1344"/>
                </a:moveTo>
                <a:cubicBezTo>
                  <a:pt x="7168" y="1344"/>
                  <a:pt x="7040" y="1472"/>
                  <a:pt x="7040" y="1664"/>
                </a:cubicBezTo>
                <a:cubicBezTo>
                  <a:pt x="7040" y="1856"/>
                  <a:pt x="7168" y="1984"/>
                  <a:pt x="7360" y="1984"/>
                </a:cubicBezTo>
                <a:cubicBezTo>
                  <a:pt x="8224" y="1984"/>
                  <a:pt x="8928" y="2688"/>
                  <a:pt x="8928" y="3552"/>
                </a:cubicBezTo>
                <a:lnTo>
                  <a:pt x="8928" y="3872"/>
                </a:lnTo>
                <a:cubicBezTo>
                  <a:pt x="8928" y="4064"/>
                  <a:pt x="9056" y="4192"/>
                  <a:pt x="9248" y="4192"/>
                </a:cubicBezTo>
                <a:cubicBezTo>
                  <a:pt x="9440" y="4192"/>
                  <a:pt x="9568" y="4064"/>
                  <a:pt x="9568" y="3872"/>
                </a:cubicBezTo>
                <a:lnTo>
                  <a:pt x="9568" y="3552"/>
                </a:lnTo>
                <a:cubicBezTo>
                  <a:pt x="9568" y="2336"/>
                  <a:pt x="8576" y="1344"/>
                  <a:pt x="7360" y="13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2553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switch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75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25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7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250"/>
                            </p:stCondLst>
                            <p:childTnLst>
                              <p:par>
                                <p:cTn id="6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500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  <p:bldP spid="20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CB4A764-F9E5-4334-B5DC-9A9F51AB5A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682" y="1"/>
            <a:ext cx="2719262" cy="234888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4655AA5-ABBA-48CF-BA3A-7CDF36B220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8920"/>
            <a:ext cx="2743739" cy="415708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ED801C6-BA1D-4D83-9D67-F61F8EC713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91544" y="4221088"/>
            <a:ext cx="3068960" cy="306896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367BD7A-EA37-428A-B6CD-5BBBB88AAFB4}"/>
              </a:ext>
            </a:extLst>
          </p:cNvPr>
          <p:cNvSpPr/>
          <p:nvPr/>
        </p:nvSpPr>
        <p:spPr>
          <a:xfrm>
            <a:off x="95672" y="219283"/>
            <a:ext cx="6096000" cy="89332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关注口腔健康</a:t>
            </a:r>
            <a:endParaRPr lang="en-US" altLang="zh-CN" sz="1600" dirty="0">
              <a:solidFill>
                <a:schemeClr val="bg1"/>
              </a:solidFill>
              <a:latin typeface="汉仪雅酷黑 75W" panose="020B0804020202020204" pitchFamily="34" charset="-122"/>
              <a:ea typeface="汉仪雅酷黑 75W" panose="020B0804020202020204" pitchFamily="34" charset="-122"/>
              <a:cs typeface="+mn-ea"/>
              <a:sym typeface="+mn-lt"/>
            </a:endParaRPr>
          </a:p>
          <a:p>
            <a:pPr>
              <a:lnSpc>
                <a:spcPct val="11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注重护理</a:t>
            </a:r>
            <a:endParaRPr lang="en-US" altLang="zh-CN" sz="1600" dirty="0">
              <a:solidFill>
                <a:schemeClr val="bg1"/>
              </a:solidFill>
              <a:latin typeface="汉仪雅酷黑 75W" panose="020B0804020202020204" pitchFamily="34" charset="-122"/>
              <a:ea typeface="汉仪雅酷黑 75W" panose="020B0804020202020204" pitchFamily="34" charset="-122"/>
              <a:cs typeface="+mn-ea"/>
              <a:sym typeface="+mn-lt"/>
            </a:endParaRPr>
          </a:p>
          <a:p>
            <a:pPr>
              <a:lnSpc>
                <a:spcPct val="11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口腔健康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0A5AE994-E17F-41F1-99DF-EB0D3F279DB3}"/>
              </a:ext>
            </a:extLst>
          </p:cNvPr>
          <p:cNvSpPr/>
          <p:nvPr/>
        </p:nvSpPr>
        <p:spPr>
          <a:xfrm>
            <a:off x="2801888" y="325396"/>
            <a:ext cx="6588224" cy="351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ct val="110000"/>
              </a:lnSpc>
            </a:pPr>
            <a:r>
              <a:rPr lang="zh-CN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注重护理口腔健康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A980CF5-32EB-44B6-97D8-B7CFB8E18F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653" y="-123848"/>
            <a:ext cx="7240693" cy="7240693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A1E6E2B2-659A-4300-9609-14408399FBEF}"/>
              </a:ext>
            </a:extLst>
          </p:cNvPr>
          <p:cNvSpPr/>
          <p:nvPr/>
        </p:nvSpPr>
        <p:spPr>
          <a:xfrm>
            <a:off x="3406294" y="3100658"/>
            <a:ext cx="5724644" cy="12167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kumimoji="0" lang="zh-CN" altLang="en-US" sz="5400" b="1" dirty="0">
                <a:solidFill>
                  <a:srgbClr val="0070C0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操作并发症及处理</a:t>
            </a:r>
            <a:endParaRPr kumimoji="0" lang="en-US" altLang="zh-CN" sz="5400" b="1" dirty="0">
              <a:solidFill>
                <a:srgbClr val="0070C0"/>
              </a:solidFill>
              <a:latin typeface="汉仪雅酷黑 75W" panose="020B0804020202020204" pitchFamily="34" charset="-122"/>
              <a:ea typeface="汉仪雅酷黑 75W" panose="020B0804020202020204" pitchFamily="34" charset="-122"/>
              <a:cs typeface="+mn-ea"/>
              <a:sym typeface="+mn-lt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7F3AB828-55F7-4263-84D9-6F1D2609C7EF}"/>
              </a:ext>
            </a:extLst>
          </p:cNvPr>
          <p:cNvSpPr/>
          <p:nvPr/>
        </p:nvSpPr>
        <p:spPr>
          <a:xfrm>
            <a:off x="5268758" y="1339887"/>
            <a:ext cx="1675459" cy="1924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kumimoji="0" lang="en-US" altLang="zh-CN" sz="8800" b="1" dirty="0">
                <a:solidFill>
                  <a:srgbClr val="0070C0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05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32C77EAA-A308-4919-9DCE-2211341865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7151" y="3100658"/>
            <a:ext cx="4122300" cy="41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939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5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6A8D0C6-76EB-48F1-A5AB-139387F86271}"/>
              </a:ext>
            </a:extLst>
          </p:cNvPr>
          <p:cNvSpPr/>
          <p:nvPr/>
        </p:nvSpPr>
        <p:spPr>
          <a:xfrm>
            <a:off x="335360" y="260648"/>
            <a:ext cx="11593288" cy="63367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7486388-A5C8-41C9-8D06-4A03B897BF63}"/>
              </a:ext>
            </a:extLst>
          </p:cNvPr>
          <p:cNvSpPr/>
          <p:nvPr/>
        </p:nvSpPr>
        <p:spPr>
          <a:xfrm>
            <a:off x="624551" y="334147"/>
            <a:ext cx="2646878" cy="592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kumimoji="0" lang="zh-CN" altLang="en-US" b="1" dirty="0">
                <a:solidFill>
                  <a:srgbClr val="0070C0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操作并发症及处理</a:t>
            </a:r>
            <a:endParaRPr kumimoji="0" lang="en-US" altLang="zh-CN" b="1" dirty="0">
              <a:solidFill>
                <a:srgbClr val="0070C0"/>
              </a:solidFill>
              <a:latin typeface="汉仪雅酷黑 75W" panose="020B0804020202020204" pitchFamily="34" charset="-122"/>
              <a:ea typeface="汉仪雅酷黑 75W" panose="020B0804020202020204" pitchFamily="34" charset="-122"/>
              <a:cs typeface="+mn-ea"/>
              <a:sym typeface="+mn-lt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D6A0B26B-32B1-4153-8CEA-E42DBFEA1369}"/>
              </a:ext>
            </a:extLst>
          </p:cNvPr>
          <p:cNvGrpSpPr/>
          <p:nvPr/>
        </p:nvGrpSpPr>
        <p:grpSpPr>
          <a:xfrm>
            <a:off x="1487488" y="1869076"/>
            <a:ext cx="8958732" cy="3720164"/>
            <a:chOff x="2373" y="2529"/>
            <a:chExt cx="9326" cy="3942"/>
          </a:xfrm>
        </p:grpSpPr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759B7B70-9990-48FA-8617-6723709F40B3}"/>
                </a:ext>
              </a:extLst>
            </p:cNvPr>
            <p:cNvCxnSpPr/>
            <p:nvPr/>
          </p:nvCxnSpPr>
          <p:spPr>
            <a:xfrm>
              <a:off x="9040" y="4493"/>
              <a:ext cx="1128" cy="4"/>
            </a:xfrm>
            <a:prstGeom prst="line">
              <a:avLst/>
            </a:prstGeom>
            <a:ln w="9525">
              <a:solidFill>
                <a:srgbClr val="0070C0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任意多边形 7">
              <a:extLst>
                <a:ext uri="{FF2B5EF4-FFF2-40B4-BE49-F238E27FC236}">
                  <a16:creationId xmlns:a16="http://schemas.microsoft.com/office/drawing/2014/main" id="{EBFF7280-4AA9-4F6C-8694-4EEF9081C1E0}"/>
                </a:ext>
              </a:extLst>
            </p:cNvPr>
            <p:cNvSpPr/>
            <p:nvPr/>
          </p:nvSpPr>
          <p:spPr>
            <a:xfrm flipH="1" flipV="1">
              <a:off x="4922" y="5893"/>
              <a:ext cx="1307" cy="410"/>
            </a:xfrm>
            <a:custGeom>
              <a:avLst/>
              <a:gdLst>
                <a:gd name="connisteX0" fmla="*/ 0 w 1421765"/>
                <a:gd name="connsiteY0" fmla="*/ 152400 h 152400"/>
                <a:gd name="connisteX1" fmla="*/ 297815 w 1421765"/>
                <a:gd name="connsiteY1" fmla="*/ 0 h 152400"/>
                <a:gd name="connisteX2" fmla="*/ 1421765 w 1421765"/>
                <a:gd name="connsiteY2" fmla="*/ 0 h 152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1421765" h="152400">
                  <a:moveTo>
                    <a:pt x="0" y="152400"/>
                  </a:moveTo>
                  <a:lnTo>
                    <a:pt x="297815" y="0"/>
                  </a:lnTo>
                  <a:lnTo>
                    <a:pt x="1421765" y="0"/>
                  </a:lnTo>
                </a:path>
              </a:pathLst>
            </a:custGeom>
            <a:noFill/>
            <a:ln>
              <a:solidFill>
                <a:srgbClr val="0070C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 sz="1800" dirty="0">
                <a:cs typeface="+mn-ea"/>
                <a:sym typeface="+mn-lt"/>
              </a:endParaRPr>
            </a:p>
          </p:txBody>
        </p:sp>
        <p:sp>
          <p:nvSpPr>
            <p:cNvPr id="7" name="任意多边形 8">
              <a:extLst>
                <a:ext uri="{FF2B5EF4-FFF2-40B4-BE49-F238E27FC236}">
                  <a16:creationId xmlns:a16="http://schemas.microsoft.com/office/drawing/2014/main" id="{9D05611A-D9EB-4863-A9E3-8B21BDB89E2B}"/>
                </a:ext>
              </a:extLst>
            </p:cNvPr>
            <p:cNvSpPr/>
            <p:nvPr/>
          </p:nvSpPr>
          <p:spPr>
            <a:xfrm flipV="1">
              <a:off x="8149" y="5893"/>
              <a:ext cx="1307" cy="411"/>
            </a:xfrm>
            <a:custGeom>
              <a:avLst/>
              <a:gdLst>
                <a:gd name="connisteX0" fmla="*/ 0 w 1421765"/>
                <a:gd name="connsiteY0" fmla="*/ 152400 h 152400"/>
                <a:gd name="connisteX1" fmla="*/ 297815 w 1421765"/>
                <a:gd name="connsiteY1" fmla="*/ 0 h 152400"/>
                <a:gd name="connisteX2" fmla="*/ 1421765 w 1421765"/>
                <a:gd name="connsiteY2" fmla="*/ 0 h 152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1421765" h="152400">
                  <a:moveTo>
                    <a:pt x="0" y="152400"/>
                  </a:moveTo>
                  <a:lnTo>
                    <a:pt x="297815" y="0"/>
                  </a:lnTo>
                  <a:lnTo>
                    <a:pt x="1421765" y="0"/>
                  </a:lnTo>
                </a:path>
              </a:pathLst>
            </a:custGeom>
            <a:noFill/>
            <a:ln>
              <a:solidFill>
                <a:srgbClr val="0070C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 sz="1800">
                <a:cs typeface="+mn-ea"/>
                <a:sym typeface="+mn-lt"/>
              </a:endParaRPr>
            </a:p>
          </p:txBody>
        </p:sp>
        <p:sp>
          <p:nvSpPr>
            <p:cNvPr id="8" name="任意多边形 9">
              <a:extLst>
                <a:ext uri="{FF2B5EF4-FFF2-40B4-BE49-F238E27FC236}">
                  <a16:creationId xmlns:a16="http://schemas.microsoft.com/office/drawing/2014/main" id="{AC63275A-077C-41A1-AA30-CE7F91C6AA52}"/>
                </a:ext>
              </a:extLst>
            </p:cNvPr>
            <p:cNvSpPr/>
            <p:nvPr/>
          </p:nvSpPr>
          <p:spPr>
            <a:xfrm flipH="1">
              <a:off x="4951" y="2760"/>
              <a:ext cx="1307" cy="495"/>
            </a:xfrm>
            <a:custGeom>
              <a:avLst/>
              <a:gdLst>
                <a:gd name="connisteX0" fmla="*/ 0 w 1421765"/>
                <a:gd name="connsiteY0" fmla="*/ 152400 h 152400"/>
                <a:gd name="connisteX1" fmla="*/ 297815 w 1421765"/>
                <a:gd name="connsiteY1" fmla="*/ 0 h 152400"/>
                <a:gd name="connisteX2" fmla="*/ 1421765 w 1421765"/>
                <a:gd name="connsiteY2" fmla="*/ 0 h 152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1421765" h="152400">
                  <a:moveTo>
                    <a:pt x="0" y="152400"/>
                  </a:moveTo>
                  <a:lnTo>
                    <a:pt x="297815" y="0"/>
                  </a:lnTo>
                  <a:lnTo>
                    <a:pt x="1421765" y="0"/>
                  </a:lnTo>
                </a:path>
              </a:pathLst>
            </a:custGeom>
            <a:noFill/>
            <a:ln>
              <a:solidFill>
                <a:srgbClr val="0070C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 sz="1800">
                <a:cs typeface="+mn-ea"/>
                <a:sym typeface="+mn-lt"/>
              </a:endParaRPr>
            </a:p>
          </p:txBody>
        </p:sp>
        <p:sp>
          <p:nvSpPr>
            <p:cNvPr id="9" name="任意多边形 10">
              <a:extLst>
                <a:ext uri="{FF2B5EF4-FFF2-40B4-BE49-F238E27FC236}">
                  <a16:creationId xmlns:a16="http://schemas.microsoft.com/office/drawing/2014/main" id="{5E208683-E7B0-4E2E-9AB9-9DF7AA24E2E5}"/>
                </a:ext>
              </a:extLst>
            </p:cNvPr>
            <p:cNvSpPr/>
            <p:nvPr/>
          </p:nvSpPr>
          <p:spPr>
            <a:xfrm>
              <a:off x="8104" y="2773"/>
              <a:ext cx="1307" cy="471"/>
            </a:xfrm>
            <a:custGeom>
              <a:avLst/>
              <a:gdLst>
                <a:gd name="connisteX0" fmla="*/ 0 w 1421765"/>
                <a:gd name="connsiteY0" fmla="*/ 152400 h 152400"/>
                <a:gd name="connisteX1" fmla="*/ 297815 w 1421765"/>
                <a:gd name="connsiteY1" fmla="*/ 0 h 152400"/>
                <a:gd name="connisteX2" fmla="*/ 1421765 w 1421765"/>
                <a:gd name="connsiteY2" fmla="*/ 0 h 152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1421765" h="152400">
                  <a:moveTo>
                    <a:pt x="0" y="152400"/>
                  </a:moveTo>
                  <a:lnTo>
                    <a:pt x="297815" y="0"/>
                  </a:lnTo>
                  <a:lnTo>
                    <a:pt x="1421765" y="0"/>
                  </a:lnTo>
                </a:path>
              </a:pathLst>
            </a:custGeom>
            <a:noFill/>
            <a:ln>
              <a:solidFill>
                <a:srgbClr val="0070C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 sz="1800">
                <a:cs typeface="+mn-ea"/>
                <a:sym typeface="+mn-lt"/>
              </a:endParaRPr>
            </a:p>
          </p:txBody>
        </p: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DAC8458C-D76C-4288-91C1-01E95C09BB65}"/>
                </a:ext>
              </a:extLst>
            </p:cNvPr>
            <p:cNvGrpSpPr/>
            <p:nvPr/>
          </p:nvGrpSpPr>
          <p:grpSpPr>
            <a:xfrm>
              <a:off x="5306" y="2957"/>
              <a:ext cx="3789" cy="3186"/>
              <a:chOff x="4319" y="2517"/>
              <a:chExt cx="3789" cy="3186"/>
            </a:xfrm>
          </p:grpSpPr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B58340E9-709A-4649-AB3D-AAA822C837C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319" y="2517"/>
                <a:ext cx="3789" cy="3186"/>
                <a:chOff x="4319" y="2517"/>
                <a:chExt cx="5491" cy="4618"/>
              </a:xfrm>
            </p:grpSpPr>
            <p:grpSp>
              <p:nvGrpSpPr>
                <p:cNvPr id="20" name="组合 19">
                  <a:extLst>
                    <a:ext uri="{FF2B5EF4-FFF2-40B4-BE49-F238E27FC236}">
                      <a16:creationId xmlns:a16="http://schemas.microsoft.com/office/drawing/2014/main" id="{3459E182-EE48-428C-A068-B11201EB7136}"/>
                    </a:ext>
                  </a:extLst>
                </p:cNvPr>
                <p:cNvGrpSpPr/>
                <p:nvPr/>
              </p:nvGrpSpPr>
              <p:grpSpPr>
                <a:xfrm>
                  <a:off x="4785" y="2585"/>
                  <a:ext cx="4534" cy="4534"/>
                  <a:chOff x="1656" y="3042"/>
                  <a:chExt cx="4534" cy="4534"/>
                </a:xfrm>
              </p:grpSpPr>
              <p:sp>
                <p:nvSpPr>
                  <p:cNvPr id="27" name="同心圆 28">
                    <a:extLst>
                      <a:ext uri="{FF2B5EF4-FFF2-40B4-BE49-F238E27FC236}">
                        <a16:creationId xmlns:a16="http://schemas.microsoft.com/office/drawing/2014/main" id="{3A75762E-7705-422C-9039-E8364ED570C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656" y="3042"/>
                    <a:ext cx="4535" cy="4535"/>
                  </a:xfrm>
                  <a:prstGeom prst="donut">
                    <a:avLst>
                      <a:gd name="adj" fmla="val 3861"/>
                    </a:avLst>
                  </a:prstGeom>
                  <a:solidFill>
                    <a:srgbClr val="0070C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 dirty="0">
                      <a:solidFill>
                        <a:schemeClr val="tx1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8" name="椭圆 27">
                    <a:extLst>
                      <a:ext uri="{FF2B5EF4-FFF2-40B4-BE49-F238E27FC236}">
                        <a16:creationId xmlns:a16="http://schemas.microsoft.com/office/drawing/2014/main" id="{7529BFD5-5AA5-4FC0-A7C1-49359473D83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073" y="4459"/>
                    <a:ext cx="1701" cy="1701"/>
                  </a:xfrm>
                  <a:prstGeom prst="ellipse">
                    <a:avLst/>
                  </a:prstGeom>
                  <a:solidFill>
                    <a:srgbClr val="0070C0"/>
                  </a:solidFill>
                  <a:ln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800"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21" name="椭圆 20">
                  <a:extLst>
                    <a:ext uri="{FF2B5EF4-FFF2-40B4-BE49-F238E27FC236}">
                      <a16:creationId xmlns:a16="http://schemas.microsoft.com/office/drawing/2014/main" id="{C363964E-6B50-490B-B0DC-BEEE9611129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402" y="6285"/>
                  <a:ext cx="850" cy="85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>
                    <a:cs typeface="+mn-ea"/>
                    <a:sym typeface="+mn-lt"/>
                  </a:endParaRPr>
                </a:p>
              </p:txBody>
            </p:sp>
            <p:sp>
              <p:nvSpPr>
                <p:cNvPr id="22" name="椭圆 21">
                  <a:extLst>
                    <a:ext uri="{FF2B5EF4-FFF2-40B4-BE49-F238E27FC236}">
                      <a16:creationId xmlns:a16="http://schemas.microsoft.com/office/drawing/2014/main" id="{59505988-988A-4296-A592-4F4A23B4763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848" y="6285"/>
                  <a:ext cx="850" cy="85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>
                    <a:cs typeface="+mn-ea"/>
                    <a:sym typeface="+mn-lt"/>
                  </a:endParaRPr>
                </a:p>
              </p:txBody>
            </p:sp>
            <p:sp>
              <p:nvSpPr>
                <p:cNvPr id="23" name="椭圆 22">
                  <a:extLst>
                    <a:ext uri="{FF2B5EF4-FFF2-40B4-BE49-F238E27FC236}">
                      <a16:creationId xmlns:a16="http://schemas.microsoft.com/office/drawing/2014/main" id="{4B986531-C9F0-49AD-A5BF-FCB8771EE0C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402" y="2517"/>
                  <a:ext cx="850" cy="85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>
                    <a:cs typeface="+mn-ea"/>
                    <a:sym typeface="+mn-lt"/>
                  </a:endParaRPr>
                </a:p>
              </p:txBody>
            </p:sp>
            <p:sp>
              <p:nvSpPr>
                <p:cNvPr id="24" name="椭圆 23">
                  <a:extLst>
                    <a:ext uri="{FF2B5EF4-FFF2-40B4-BE49-F238E27FC236}">
                      <a16:creationId xmlns:a16="http://schemas.microsoft.com/office/drawing/2014/main" id="{90B24508-CEE6-46C7-B51C-9A61AB4D079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848" y="2517"/>
                  <a:ext cx="850" cy="85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>
                    <a:cs typeface="+mn-ea"/>
                    <a:sym typeface="+mn-lt"/>
                  </a:endParaRPr>
                </a:p>
              </p:txBody>
            </p:sp>
            <p:sp>
              <p:nvSpPr>
                <p:cNvPr id="25" name="椭圆 24">
                  <a:extLst>
                    <a:ext uri="{FF2B5EF4-FFF2-40B4-BE49-F238E27FC236}">
                      <a16:creationId xmlns:a16="http://schemas.microsoft.com/office/drawing/2014/main" id="{054C7B73-B73B-4B7B-86B4-B93CDB44F8F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960" y="4317"/>
                  <a:ext cx="850" cy="85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>
                    <a:cs typeface="+mn-ea"/>
                    <a:sym typeface="+mn-lt"/>
                  </a:endParaRPr>
                </a:p>
              </p:txBody>
            </p:sp>
            <p:sp>
              <p:nvSpPr>
                <p:cNvPr id="26" name="椭圆 25">
                  <a:extLst>
                    <a:ext uri="{FF2B5EF4-FFF2-40B4-BE49-F238E27FC236}">
                      <a16:creationId xmlns:a16="http://schemas.microsoft.com/office/drawing/2014/main" id="{15199BAD-7C35-4103-AE16-E52E8F21C64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319" y="4317"/>
                  <a:ext cx="850" cy="85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9E9C2355-9481-4487-8D09-B81996C4C0EC}"/>
                  </a:ext>
                </a:extLst>
              </p:cNvPr>
              <p:cNvSpPr txBox="1"/>
              <p:nvPr/>
            </p:nvSpPr>
            <p:spPr>
              <a:xfrm>
                <a:off x="5363" y="3630"/>
                <a:ext cx="1700" cy="94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1800" b="1" dirty="0">
                    <a:solidFill>
                      <a:schemeClr val="bg1"/>
                    </a:solidFill>
                    <a:latin typeface="+mn-lt"/>
                    <a:ea typeface="+mn-ea"/>
                    <a:cs typeface="+mn-ea"/>
                    <a:sym typeface="+mn-lt"/>
                  </a:rPr>
                  <a:t>操作</a:t>
                </a:r>
                <a:endParaRPr lang="en-US" altLang="zh-CN" sz="18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zh-CN" altLang="en-US" sz="1800" b="1" dirty="0">
                    <a:solidFill>
                      <a:schemeClr val="bg1"/>
                    </a:solidFill>
                    <a:latin typeface="+mn-lt"/>
                    <a:ea typeface="+mn-ea"/>
                    <a:cs typeface="+mn-ea"/>
                    <a:sym typeface="+mn-lt"/>
                  </a:rPr>
                  <a:t>并发症</a:t>
                </a:r>
              </a:p>
            </p:txBody>
          </p:sp>
        </p:grp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5B3FB4F6-CA81-4440-A2A5-0416F4B7279A}"/>
                </a:ext>
              </a:extLst>
            </p:cNvPr>
            <p:cNvSpPr txBox="1"/>
            <p:nvPr/>
          </p:nvSpPr>
          <p:spPr>
            <a:xfrm>
              <a:off x="9500" y="2529"/>
              <a:ext cx="2199" cy="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 dirty="0">
                  <a:solidFill>
                    <a:srgbClr val="404040"/>
                  </a:solidFill>
                  <a:latin typeface="+mn-lt"/>
                  <a:ea typeface="+mn-ea"/>
                  <a:cs typeface="+mn-ea"/>
                  <a:sym typeface="+mn-lt"/>
                </a:rPr>
                <a:t>窒息</a:t>
              </a: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876CF251-9227-40CB-92A3-5D8639D3AEC1}"/>
                </a:ext>
              </a:extLst>
            </p:cNvPr>
            <p:cNvSpPr txBox="1"/>
            <p:nvPr/>
          </p:nvSpPr>
          <p:spPr>
            <a:xfrm>
              <a:off x="3149" y="2539"/>
              <a:ext cx="1780" cy="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800" b="1" dirty="0">
                  <a:latin typeface="+mn-lt"/>
                  <a:ea typeface="+mn-ea"/>
                  <a:cs typeface="+mn-ea"/>
                  <a:sym typeface="+mn-lt"/>
                </a:rPr>
                <a:t>恶心、呕吐</a:t>
              </a: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F65B99CB-2D42-4207-B2A6-071C040DEE91}"/>
                </a:ext>
              </a:extLst>
            </p:cNvPr>
            <p:cNvSpPr txBox="1"/>
            <p:nvPr/>
          </p:nvSpPr>
          <p:spPr>
            <a:xfrm>
              <a:off x="9500" y="6070"/>
              <a:ext cx="2199" cy="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 dirty="0">
                  <a:solidFill>
                    <a:srgbClr val="404040"/>
                  </a:solidFill>
                  <a:latin typeface="+mn-lt"/>
                  <a:ea typeface="+mn-ea"/>
                  <a:cs typeface="+mn-ea"/>
                  <a:sym typeface="+mn-lt"/>
                </a:rPr>
                <a:t>口腔粘膜损伤</a:t>
              </a: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8FD380ED-BB6F-4C67-9C89-2BD57448249A}"/>
                </a:ext>
              </a:extLst>
            </p:cNvPr>
            <p:cNvSpPr txBox="1"/>
            <p:nvPr/>
          </p:nvSpPr>
          <p:spPr>
            <a:xfrm>
              <a:off x="2765" y="6058"/>
              <a:ext cx="2156" cy="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800" b="1" dirty="0">
                  <a:latin typeface="+mn-lt"/>
                  <a:ea typeface="+mn-ea"/>
                  <a:cs typeface="+mn-ea"/>
                  <a:sym typeface="+mn-lt"/>
                </a:rPr>
                <a:t>口腔及牙龈出血</a:t>
              </a:r>
            </a:p>
          </p:txBody>
        </p: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A9C4C373-809D-4EDE-8191-2AC0D5150254}"/>
                </a:ext>
              </a:extLst>
            </p:cNvPr>
            <p:cNvCxnSpPr/>
            <p:nvPr/>
          </p:nvCxnSpPr>
          <p:spPr>
            <a:xfrm flipH="1" flipV="1">
              <a:off x="4257" y="4493"/>
              <a:ext cx="1251" cy="4"/>
            </a:xfrm>
            <a:prstGeom prst="line">
              <a:avLst/>
            </a:prstGeom>
            <a:ln w="9525">
              <a:solidFill>
                <a:srgbClr val="0070C0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A305CB4D-ACD6-4CFF-98A0-A0BFC37A6DF7}"/>
                </a:ext>
              </a:extLst>
            </p:cNvPr>
            <p:cNvSpPr txBox="1"/>
            <p:nvPr/>
          </p:nvSpPr>
          <p:spPr>
            <a:xfrm>
              <a:off x="10272" y="4259"/>
              <a:ext cx="1427" cy="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 dirty="0">
                  <a:latin typeface="+mn-lt"/>
                  <a:ea typeface="+mn-ea"/>
                  <a:cs typeface="+mn-ea"/>
                  <a:sym typeface="+mn-lt"/>
                </a:rPr>
                <a:t>吸入性肺炎</a:t>
              </a: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4C7FC652-74B2-4560-B0E0-627AB9654C5A}"/>
                </a:ext>
              </a:extLst>
            </p:cNvPr>
            <p:cNvSpPr txBox="1"/>
            <p:nvPr/>
          </p:nvSpPr>
          <p:spPr>
            <a:xfrm>
              <a:off x="2373" y="4298"/>
              <a:ext cx="1780" cy="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800" b="1" dirty="0">
                  <a:solidFill>
                    <a:srgbClr val="404040"/>
                  </a:solidFill>
                  <a:latin typeface="+mn-lt"/>
                  <a:ea typeface="+mn-ea"/>
                  <a:cs typeface="+mn-ea"/>
                  <a:sym typeface="+mn-lt"/>
                </a:rPr>
                <a:t>口腔感染</a:t>
              </a:r>
            </a:p>
          </p:txBody>
        </p:sp>
      </p:grpSp>
      <p:sp>
        <p:nvSpPr>
          <p:cNvPr id="29" name="Rectangle 2">
            <a:extLst>
              <a:ext uri="{FF2B5EF4-FFF2-40B4-BE49-F238E27FC236}">
                <a16:creationId xmlns:a16="http://schemas.microsoft.com/office/drawing/2014/main" id="{6A36BF79-7054-4F01-AEAA-BC3F788AC424}"/>
              </a:ext>
            </a:extLst>
          </p:cNvPr>
          <p:cNvSpPr txBox="1">
            <a:spLocks noChangeArrowheads="1"/>
          </p:cNvSpPr>
          <p:nvPr/>
        </p:nvSpPr>
        <p:spPr>
          <a:xfrm>
            <a:off x="2209800" y="768351"/>
            <a:ext cx="7772400" cy="5889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kumimoji="0" lang="zh-CN" altLang="en-US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口腔护理法操作并发症</a:t>
            </a:r>
          </a:p>
        </p:txBody>
      </p:sp>
    </p:spTree>
    <p:extLst>
      <p:ext uri="{BB962C8B-B14F-4D97-AF65-F5344CB8AC3E}">
        <p14:creationId xmlns:p14="http://schemas.microsoft.com/office/powerpoint/2010/main" val="332054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6A8D0C6-76EB-48F1-A5AB-139387F86271}"/>
              </a:ext>
            </a:extLst>
          </p:cNvPr>
          <p:cNvSpPr/>
          <p:nvPr/>
        </p:nvSpPr>
        <p:spPr>
          <a:xfrm>
            <a:off x="335360" y="260648"/>
            <a:ext cx="11593288" cy="63367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7486388-A5C8-41C9-8D06-4A03B897BF63}"/>
              </a:ext>
            </a:extLst>
          </p:cNvPr>
          <p:cNvSpPr/>
          <p:nvPr/>
        </p:nvSpPr>
        <p:spPr>
          <a:xfrm>
            <a:off x="624551" y="334147"/>
            <a:ext cx="2646878" cy="592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kumimoji="0" lang="zh-CN" altLang="en-US" b="1" dirty="0">
                <a:solidFill>
                  <a:srgbClr val="0070C0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操作并发症及处理</a:t>
            </a:r>
            <a:endParaRPr kumimoji="0" lang="en-US" altLang="zh-CN" b="1" dirty="0">
              <a:solidFill>
                <a:srgbClr val="0070C0"/>
              </a:solidFill>
              <a:latin typeface="汉仪雅酷黑 75W" panose="020B0804020202020204" pitchFamily="34" charset="-122"/>
              <a:ea typeface="汉仪雅酷黑 75W" panose="020B0804020202020204" pitchFamily="34" charset="-122"/>
              <a:cs typeface="+mn-ea"/>
              <a:sym typeface="+mn-lt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2428596-D763-4291-8E83-6B24C41942D0}"/>
              </a:ext>
            </a:extLst>
          </p:cNvPr>
          <p:cNvSpPr txBox="1"/>
          <p:nvPr/>
        </p:nvSpPr>
        <p:spPr>
          <a:xfrm>
            <a:off x="1182545" y="3051801"/>
            <a:ext cx="1952667" cy="414922"/>
          </a:xfrm>
          <a:prstGeom prst="rect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txBody>
          <a:bodyPr wrap="square" lIns="91440" tIns="45720" rIns="91440" bIns="45720" rtlCol="0">
            <a:spAutoFit/>
          </a:bodyPr>
          <a:lstStyle/>
          <a:p>
            <a:pPr marL="0" indent="0" algn="ctr" fontAlgn="auto">
              <a:lnSpc>
                <a:spcPct val="150000"/>
              </a:lnSpc>
              <a:spcAft>
                <a:spcPts val="0"/>
              </a:spcAft>
              <a:buNone/>
            </a:pPr>
            <a:r>
              <a:rPr kumimoji="0" lang="zh-CN" altLang="en-US" sz="1600" b="1" dirty="0">
                <a:solidFill>
                  <a:schemeClr val="bg1"/>
                </a:solidFill>
                <a:cs typeface="+mn-ea"/>
                <a:sym typeface="+mn-lt"/>
              </a:rPr>
              <a:t>窒息预防与处理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3E3AEA4-03F4-4124-AFB6-F772455AC406}"/>
              </a:ext>
            </a:extLst>
          </p:cNvPr>
          <p:cNvSpPr txBox="1"/>
          <p:nvPr/>
        </p:nvSpPr>
        <p:spPr>
          <a:xfrm>
            <a:off x="1099880" y="3507083"/>
            <a:ext cx="2229616" cy="240315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fontAlgn="auto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zh-CN" altLang="en-US" sz="1600" dirty="0">
                <a:cs typeface="+mn-ea"/>
                <a:sym typeface="+mn-lt"/>
              </a:rPr>
              <a:t>操作前清点棉球数量，每次擦洗只能夹一个棉球，以免遗漏在口腔，操作结束后，再次核对数量，认真检查口腔内有无遗留物。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DD424F1-ACF1-4FF2-94F0-26A63FA6F350}"/>
              </a:ext>
            </a:extLst>
          </p:cNvPr>
          <p:cNvSpPr txBox="1"/>
          <p:nvPr/>
        </p:nvSpPr>
        <p:spPr>
          <a:xfrm>
            <a:off x="1737021" y="2136387"/>
            <a:ext cx="947695" cy="995209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lang="en-US" altLang="zh-CN" sz="5867" b="1" dirty="0">
                <a:cs typeface="+mn-ea"/>
                <a:sym typeface="+mn-lt"/>
              </a:rPr>
              <a:t>01</a:t>
            </a:r>
            <a:endParaRPr lang="zh-CN" altLang="en-US" sz="3733" b="1" dirty="0">
              <a:cs typeface="+mn-ea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72E02EA-9618-4FDE-AC44-A79FE4BECE5F}"/>
              </a:ext>
            </a:extLst>
          </p:cNvPr>
          <p:cNvSpPr txBox="1"/>
          <p:nvPr/>
        </p:nvSpPr>
        <p:spPr>
          <a:xfrm>
            <a:off x="3833234" y="3051801"/>
            <a:ext cx="1952667" cy="414922"/>
          </a:xfrm>
          <a:prstGeom prst="rect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txBody>
          <a:bodyPr wrap="square" lIns="91440" tIns="45720" rIns="91440" bIns="45720" rtlCol="0">
            <a:spAutoFit/>
          </a:bodyPr>
          <a:lstStyle/>
          <a:p>
            <a:pPr marL="0" indent="0" algn="ctr" fontAlgn="auto">
              <a:lnSpc>
                <a:spcPct val="150000"/>
              </a:lnSpc>
              <a:spcAft>
                <a:spcPts val="0"/>
              </a:spcAft>
              <a:buNone/>
            </a:pPr>
            <a:r>
              <a:rPr kumimoji="0" lang="zh-CN" altLang="en-US" sz="1600" b="1" dirty="0">
                <a:solidFill>
                  <a:schemeClr val="bg1"/>
                </a:solidFill>
                <a:cs typeface="+mn-ea"/>
                <a:sym typeface="+mn-lt"/>
              </a:rPr>
              <a:t>窒息预防与处理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D07E244-54B9-4546-8AA0-450A6DC80C28}"/>
              </a:ext>
            </a:extLst>
          </p:cNvPr>
          <p:cNvSpPr txBox="1"/>
          <p:nvPr/>
        </p:nvSpPr>
        <p:spPr>
          <a:xfrm>
            <a:off x="3743254" y="3692262"/>
            <a:ext cx="2229616" cy="200920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fontAlgn="auto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zh-CN" altLang="en-US" sz="1600" dirty="0">
                <a:cs typeface="+mn-ea"/>
                <a:sym typeface="+mn-lt"/>
              </a:rPr>
              <a:t>对于清醒患者，操作前询问有无义齿；昏迷患者，操作前仔细检查牙齿有无松、脱，义齿是否活动等。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348115C-A5E1-4502-9924-511B84EC3756}"/>
              </a:ext>
            </a:extLst>
          </p:cNvPr>
          <p:cNvSpPr txBox="1"/>
          <p:nvPr/>
        </p:nvSpPr>
        <p:spPr>
          <a:xfrm>
            <a:off x="4387711" y="2136387"/>
            <a:ext cx="947695" cy="995209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lang="en-US" altLang="zh-CN" sz="5867" b="1" dirty="0">
                <a:cs typeface="+mn-ea"/>
                <a:sym typeface="+mn-lt"/>
              </a:rPr>
              <a:t>02</a:t>
            </a:r>
            <a:endParaRPr lang="zh-CN" altLang="en-US" sz="3733" b="1" dirty="0"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79D45B90-2A3C-498F-93A8-AA646E1559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66589" y="1792111"/>
            <a:ext cx="3936473" cy="401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56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 animBg="1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6A8D0C6-76EB-48F1-A5AB-139387F86271}"/>
              </a:ext>
            </a:extLst>
          </p:cNvPr>
          <p:cNvSpPr/>
          <p:nvPr/>
        </p:nvSpPr>
        <p:spPr>
          <a:xfrm>
            <a:off x="335360" y="260648"/>
            <a:ext cx="11593288" cy="63367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7486388-A5C8-41C9-8D06-4A03B897BF63}"/>
              </a:ext>
            </a:extLst>
          </p:cNvPr>
          <p:cNvSpPr/>
          <p:nvPr/>
        </p:nvSpPr>
        <p:spPr>
          <a:xfrm>
            <a:off x="624551" y="334147"/>
            <a:ext cx="2646878" cy="592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kumimoji="0" lang="zh-CN" altLang="en-US" b="1" dirty="0">
                <a:solidFill>
                  <a:srgbClr val="0070C0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操作并发症及处理</a:t>
            </a:r>
            <a:endParaRPr kumimoji="0" lang="en-US" altLang="zh-CN" b="1" dirty="0">
              <a:solidFill>
                <a:srgbClr val="0070C0"/>
              </a:solidFill>
              <a:latin typeface="汉仪雅酷黑 75W" panose="020B0804020202020204" pitchFamily="34" charset="-122"/>
              <a:ea typeface="汉仪雅酷黑 75W" panose="020B0804020202020204" pitchFamily="34" charset="-122"/>
              <a:cs typeface="+mn-ea"/>
              <a:sym typeface="+mn-lt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C5F9D4E7-B4DE-43CA-88D9-C492B0B218E2}"/>
              </a:ext>
            </a:extLst>
          </p:cNvPr>
          <p:cNvGrpSpPr/>
          <p:nvPr/>
        </p:nvGrpSpPr>
        <p:grpSpPr>
          <a:xfrm>
            <a:off x="1864555" y="1888771"/>
            <a:ext cx="646076" cy="645842"/>
            <a:chOff x="982766" y="1701208"/>
            <a:chExt cx="646076" cy="645843"/>
          </a:xfrm>
          <a:solidFill>
            <a:srgbClr val="0070C0"/>
          </a:solidFill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DDBFBB6A-66E1-4F23-B457-6890851DA4EC}"/>
                </a:ext>
              </a:extLst>
            </p:cNvPr>
            <p:cNvSpPr/>
            <p:nvPr/>
          </p:nvSpPr>
          <p:spPr>
            <a:xfrm>
              <a:off x="982766" y="1701208"/>
              <a:ext cx="646076" cy="645843"/>
            </a:xfrm>
            <a:prstGeom prst="ellipse">
              <a:avLst/>
            </a:prstGeom>
            <a:grpFill/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" name="文本框 101">
              <a:extLst>
                <a:ext uri="{FF2B5EF4-FFF2-40B4-BE49-F238E27FC236}">
                  <a16:creationId xmlns:a16="http://schemas.microsoft.com/office/drawing/2014/main" id="{E0D99E8E-75DD-4883-8C0E-6EFF14F565FC}"/>
                </a:ext>
              </a:extLst>
            </p:cNvPr>
            <p:cNvSpPr txBox="1"/>
            <p:nvPr/>
          </p:nvSpPr>
          <p:spPr>
            <a:xfrm>
              <a:off x="994230" y="1791512"/>
              <a:ext cx="59651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cs typeface="+mn-ea"/>
                  <a:sym typeface="+mn-lt"/>
                </a:rPr>
                <a:t>01</a:t>
              </a:r>
              <a:endParaRPr lang="zh-CN" altLang="en-US" sz="2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FA6CBF10-BDA4-4387-84FE-568594ADA9E8}"/>
              </a:ext>
            </a:extLst>
          </p:cNvPr>
          <p:cNvGrpSpPr/>
          <p:nvPr/>
        </p:nvGrpSpPr>
        <p:grpSpPr>
          <a:xfrm>
            <a:off x="1864555" y="3257647"/>
            <a:ext cx="646076" cy="645843"/>
            <a:chOff x="982766" y="3070083"/>
            <a:chExt cx="646076" cy="645842"/>
          </a:xfrm>
          <a:solidFill>
            <a:srgbClr val="0070C0"/>
          </a:solidFill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EF7126F2-4AC8-4691-AE3D-BD10E07E3D69}"/>
                </a:ext>
              </a:extLst>
            </p:cNvPr>
            <p:cNvSpPr/>
            <p:nvPr/>
          </p:nvSpPr>
          <p:spPr>
            <a:xfrm>
              <a:off x="982766" y="3070083"/>
              <a:ext cx="646076" cy="645842"/>
            </a:xfrm>
            <a:prstGeom prst="ellipse">
              <a:avLst/>
            </a:prstGeom>
            <a:grpFill/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9" name="文本框 102">
              <a:extLst>
                <a:ext uri="{FF2B5EF4-FFF2-40B4-BE49-F238E27FC236}">
                  <a16:creationId xmlns:a16="http://schemas.microsoft.com/office/drawing/2014/main" id="{6D5A4876-2DE7-421F-AD3E-B3E6C7752F10}"/>
                </a:ext>
              </a:extLst>
            </p:cNvPr>
            <p:cNvSpPr txBox="1"/>
            <p:nvPr/>
          </p:nvSpPr>
          <p:spPr>
            <a:xfrm>
              <a:off x="994230" y="3178191"/>
              <a:ext cx="59651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cs typeface="+mn-ea"/>
                  <a:sym typeface="+mn-lt"/>
                </a:rPr>
                <a:t>02</a:t>
              </a:r>
              <a:endParaRPr lang="zh-CN" altLang="en-US" sz="2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B0A03B0F-C78A-4CBB-AE9B-78AEDD5A10C3}"/>
              </a:ext>
            </a:extLst>
          </p:cNvPr>
          <p:cNvGrpSpPr/>
          <p:nvPr/>
        </p:nvGrpSpPr>
        <p:grpSpPr>
          <a:xfrm>
            <a:off x="1864555" y="4626519"/>
            <a:ext cx="646076" cy="645842"/>
            <a:chOff x="982766" y="4438958"/>
            <a:chExt cx="646076" cy="645843"/>
          </a:xfrm>
          <a:solidFill>
            <a:srgbClr val="0070C0"/>
          </a:solidFill>
        </p:grpSpPr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2009CCBA-2C74-4C83-BCB2-08C86E6728F4}"/>
                </a:ext>
              </a:extLst>
            </p:cNvPr>
            <p:cNvSpPr/>
            <p:nvPr/>
          </p:nvSpPr>
          <p:spPr>
            <a:xfrm>
              <a:off x="982766" y="4438958"/>
              <a:ext cx="646076" cy="645843"/>
            </a:xfrm>
            <a:prstGeom prst="ellipse">
              <a:avLst/>
            </a:prstGeom>
            <a:grpFill/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2" name="文本框 103">
              <a:extLst>
                <a:ext uri="{FF2B5EF4-FFF2-40B4-BE49-F238E27FC236}">
                  <a16:creationId xmlns:a16="http://schemas.microsoft.com/office/drawing/2014/main" id="{329CBD21-E005-456F-B37C-F66296CD4B2E}"/>
                </a:ext>
              </a:extLst>
            </p:cNvPr>
            <p:cNvSpPr txBox="1"/>
            <p:nvPr/>
          </p:nvSpPr>
          <p:spPr>
            <a:xfrm>
              <a:off x="983962" y="4535227"/>
              <a:ext cx="59651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cs typeface="+mn-ea"/>
                  <a:sym typeface="+mn-lt"/>
                </a:rPr>
                <a:t>03</a:t>
              </a:r>
              <a:endParaRPr lang="zh-CN" altLang="en-US" sz="2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3" name="矩形 12">
            <a:extLst>
              <a:ext uri="{FF2B5EF4-FFF2-40B4-BE49-F238E27FC236}">
                <a16:creationId xmlns:a16="http://schemas.microsoft.com/office/drawing/2014/main" id="{0D45EA67-B09C-4D3A-9587-37F65CB07FBA}"/>
              </a:ext>
            </a:extLst>
          </p:cNvPr>
          <p:cNvSpPr/>
          <p:nvPr/>
        </p:nvSpPr>
        <p:spPr>
          <a:xfrm>
            <a:off x="3071664" y="1888771"/>
            <a:ext cx="3476153" cy="3738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</a:pPr>
            <a:r>
              <a:rPr lang="zh-CN" altLang="en-US" sz="1600" b="1" dirty="0">
                <a:cs typeface="+mn-ea"/>
                <a:sym typeface="+mn-lt"/>
              </a:rPr>
              <a:t>预防与处理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 sz="1600" dirty="0">
                <a:cs typeface="+mn-ea"/>
                <a:sym typeface="+mn-lt"/>
              </a:rPr>
              <a:t>为昏迷患者进行口腔护理时，患者取仰卧位，将头偏向一侧，防止漱口液吸入呼吸道。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 sz="1600" dirty="0">
                <a:cs typeface="+mn-ea"/>
                <a:sym typeface="+mn-lt"/>
              </a:rPr>
              <a:t>进行口腔护理的棉球要拧干，不应过湿；昏迷患者不可漱口，以免引起误吸。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 sz="1600" dirty="0">
                <a:cs typeface="+mn-ea"/>
                <a:sym typeface="+mn-lt"/>
              </a:rPr>
              <a:t>已出现肺炎的患者，应根据医嘱给予抗生素积极抗感染治疗，并结合相应的临床表现采取对症处理。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EEB8EC38-615F-4745-B30E-3AAEE7B1C1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628" y="836712"/>
            <a:ext cx="6858000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CA320F9-8437-4F6A-B32D-09AB1094FA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628" y="-171400"/>
            <a:ext cx="3047619" cy="30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75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CB4A764-F9E5-4334-B5DC-9A9F51AB5A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682" y="1"/>
            <a:ext cx="2719262" cy="234888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4655AA5-ABBA-48CF-BA3A-7CDF36B220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8920"/>
            <a:ext cx="2743739" cy="415708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ED801C6-BA1D-4D83-9D67-F61F8EC713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91544" y="4221088"/>
            <a:ext cx="3068960" cy="306896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2C77EAA-A308-4919-9DCE-2211341865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635552" y="2348881"/>
            <a:ext cx="5129808" cy="5129808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367BD7A-EA37-428A-B6CD-5BBBB88AAFB4}"/>
              </a:ext>
            </a:extLst>
          </p:cNvPr>
          <p:cNvSpPr/>
          <p:nvPr/>
        </p:nvSpPr>
        <p:spPr>
          <a:xfrm>
            <a:off x="95672" y="219283"/>
            <a:ext cx="6096000" cy="89332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关注口腔健康</a:t>
            </a:r>
            <a:endParaRPr lang="en-US" altLang="zh-CN" sz="1600" dirty="0">
              <a:solidFill>
                <a:schemeClr val="bg1"/>
              </a:solidFill>
              <a:latin typeface="汉仪雅酷黑 75W" panose="020B0804020202020204" pitchFamily="34" charset="-122"/>
              <a:ea typeface="汉仪雅酷黑 75W" panose="020B0804020202020204" pitchFamily="34" charset="-122"/>
              <a:cs typeface="+mn-ea"/>
              <a:sym typeface="+mn-lt"/>
            </a:endParaRPr>
          </a:p>
          <a:p>
            <a:pPr>
              <a:lnSpc>
                <a:spcPct val="11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注重护理</a:t>
            </a:r>
            <a:endParaRPr lang="en-US" altLang="zh-CN" sz="1600" dirty="0">
              <a:solidFill>
                <a:schemeClr val="bg1"/>
              </a:solidFill>
              <a:latin typeface="汉仪雅酷黑 75W" panose="020B0804020202020204" pitchFamily="34" charset="-122"/>
              <a:ea typeface="汉仪雅酷黑 75W" panose="020B0804020202020204" pitchFamily="34" charset="-122"/>
              <a:cs typeface="+mn-ea"/>
              <a:sym typeface="+mn-lt"/>
            </a:endParaRPr>
          </a:p>
          <a:p>
            <a:pPr>
              <a:lnSpc>
                <a:spcPct val="11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口腔健康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0A5AE994-E17F-41F1-99DF-EB0D3F279DB3}"/>
              </a:ext>
            </a:extLst>
          </p:cNvPr>
          <p:cNvSpPr/>
          <p:nvPr/>
        </p:nvSpPr>
        <p:spPr>
          <a:xfrm>
            <a:off x="2801888" y="325396"/>
            <a:ext cx="6588224" cy="351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ct val="110000"/>
              </a:lnSpc>
            </a:pPr>
            <a:r>
              <a:rPr lang="zh-CN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注重护理口腔健康</a:t>
            </a:r>
          </a:p>
        </p:txBody>
      </p:sp>
      <p:sp>
        <p:nvSpPr>
          <p:cNvPr id="11" name="内容占位符 2">
            <a:extLst>
              <a:ext uri="{FF2B5EF4-FFF2-40B4-BE49-F238E27FC236}">
                <a16:creationId xmlns:a16="http://schemas.microsoft.com/office/drawing/2014/main" id="{ACB7AF0D-C5A2-44DC-8D62-7037426C8E9A}"/>
              </a:ext>
            </a:extLst>
          </p:cNvPr>
          <p:cNvSpPr txBox="1">
            <a:spLocks/>
          </p:cNvSpPr>
          <p:nvPr/>
        </p:nvSpPr>
        <p:spPr>
          <a:xfrm>
            <a:off x="4881571" y="1688409"/>
            <a:ext cx="5322045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kumimoji="0"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口腔护理适用症</a:t>
            </a:r>
            <a:endParaRPr kumimoji="0" lang="en-US" altLang="zh-CN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雅酷黑 75W" panose="020B0804020202020204" pitchFamily="34" charset="-122"/>
              <a:ea typeface="汉仪雅酷黑 75W" panose="020B0804020202020204" pitchFamily="34" charset="-122"/>
              <a:cs typeface="+mn-ea"/>
              <a:sym typeface="+mn-lt"/>
            </a:endParaRPr>
          </a:p>
          <a:p>
            <a:pPr marL="457200" indent="-457200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kumimoji="0"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口腔护理常用药物</a:t>
            </a:r>
            <a:endParaRPr kumimoji="0" lang="en-US" altLang="zh-CN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雅酷黑 75W" panose="020B0804020202020204" pitchFamily="34" charset="-122"/>
              <a:ea typeface="汉仪雅酷黑 75W" panose="020B0804020202020204" pitchFamily="34" charset="-122"/>
              <a:cs typeface="+mn-ea"/>
              <a:sym typeface="+mn-lt"/>
            </a:endParaRPr>
          </a:p>
          <a:p>
            <a:pPr marL="457200" indent="-457200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kumimoji="0"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口腔护理操作步骤</a:t>
            </a:r>
            <a:endParaRPr kumimoji="0" lang="en-US" altLang="zh-CN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雅酷黑 75W" panose="020B0804020202020204" pitchFamily="34" charset="-122"/>
              <a:ea typeface="汉仪雅酷黑 75W" panose="020B0804020202020204" pitchFamily="34" charset="-122"/>
              <a:cs typeface="+mn-ea"/>
              <a:sym typeface="+mn-lt"/>
            </a:endParaRPr>
          </a:p>
          <a:p>
            <a:pPr marL="457200" indent="-457200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kumimoji="0"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口腔护理注意事项</a:t>
            </a:r>
            <a:endParaRPr kumimoji="0" lang="en-US" altLang="zh-CN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雅酷黑 75W" panose="020B0804020202020204" pitchFamily="34" charset="-122"/>
              <a:ea typeface="汉仪雅酷黑 75W" panose="020B0804020202020204" pitchFamily="34" charset="-122"/>
              <a:cs typeface="+mn-ea"/>
              <a:sym typeface="+mn-lt"/>
            </a:endParaRPr>
          </a:p>
          <a:p>
            <a:pPr marL="457200" indent="-457200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kumimoji="0"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口腔护理法操作并发症及处理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26631BB-A2F4-4D41-89D0-C0310062C529}"/>
              </a:ext>
            </a:extLst>
          </p:cNvPr>
          <p:cNvSpPr txBox="1"/>
          <p:nvPr/>
        </p:nvSpPr>
        <p:spPr>
          <a:xfrm>
            <a:off x="1514863" y="1937408"/>
            <a:ext cx="29711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目录</a:t>
            </a:r>
          </a:p>
        </p:txBody>
      </p:sp>
    </p:spTree>
    <p:extLst>
      <p:ext uri="{BB962C8B-B14F-4D97-AF65-F5344CB8AC3E}">
        <p14:creationId xmlns:p14="http://schemas.microsoft.com/office/powerpoint/2010/main" val="2364063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1" grpId="0" build="p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6A8D0C6-76EB-48F1-A5AB-139387F86271}"/>
              </a:ext>
            </a:extLst>
          </p:cNvPr>
          <p:cNvSpPr/>
          <p:nvPr/>
        </p:nvSpPr>
        <p:spPr>
          <a:xfrm>
            <a:off x="335360" y="260648"/>
            <a:ext cx="11593288" cy="63367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7486388-A5C8-41C9-8D06-4A03B897BF63}"/>
              </a:ext>
            </a:extLst>
          </p:cNvPr>
          <p:cNvSpPr/>
          <p:nvPr/>
        </p:nvSpPr>
        <p:spPr>
          <a:xfrm>
            <a:off x="624551" y="334147"/>
            <a:ext cx="2646878" cy="592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kumimoji="0" lang="zh-CN" altLang="en-US" b="1" dirty="0">
                <a:solidFill>
                  <a:srgbClr val="0070C0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操作并发症及处理</a:t>
            </a:r>
            <a:endParaRPr kumimoji="0" lang="en-US" altLang="zh-CN" b="1" dirty="0">
              <a:solidFill>
                <a:srgbClr val="0070C0"/>
              </a:solidFill>
              <a:latin typeface="汉仪雅酷黑 75W" panose="020B0804020202020204" pitchFamily="34" charset="-122"/>
              <a:ea typeface="汉仪雅酷黑 75W" panose="020B0804020202020204" pitchFamily="34" charset="-122"/>
              <a:cs typeface="+mn-ea"/>
              <a:sym typeface="+mn-lt"/>
            </a:endParaRPr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id="{1AABD999-D112-4AC9-8636-36017236E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29681"/>
            <a:ext cx="5257800" cy="3763615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sz="1800" b="1" dirty="0">
                <a:cs typeface="+mn-ea"/>
                <a:sym typeface="+mn-lt"/>
              </a:rPr>
              <a:t>发生原因</a:t>
            </a:r>
            <a:endParaRPr lang="en-US" altLang="zh-CN" sz="1800" b="1" dirty="0"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 sz="1800" dirty="0">
                <a:cs typeface="+mn-ea"/>
                <a:sym typeface="+mn-lt"/>
              </a:rPr>
              <a:t>擦洗过程中，护理人员操作动作粗暴，止血钳碰伤口腔黏膜及牙龈，尤其是患肿瘤进行放疗的病人，更易引起口腔黏膜损伤。</a:t>
            </a:r>
            <a:endParaRPr lang="en-US" altLang="zh-CN" sz="1800" dirty="0"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 sz="1800" dirty="0">
                <a:cs typeface="+mn-ea"/>
                <a:sym typeface="+mn-lt"/>
              </a:rPr>
              <a:t>喂昏迷病人牙关紧闭者进行口腔护理时，使用开口器协助张口方法欠正确或力量不当，造成口腔黏膜损伤。</a:t>
            </a:r>
            <a:endParaRPr lang="en-US" altLang="zh-CN" sz="1800" dirty="0"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 sz="1800" dirty="0">
                <a:cs typeface="+mn-ea"/>
                <a:sym typeface="+mn-lt"/>
              </a:rPr>
              <a:t>漱口液温度过高，造成口腔黏膜烫伤。</a:t>
            </a: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9E01340C-D0B9-42DF-9A32-133081C53A60}"/>
              </a:ext>
            </a:extLst>
          </p:cNvPr>
          <p:cNvSpPr txBox="1">
            <a:spLocks/>
          </p:cNvSpPr>
          <p:nvPr/>
        </p:nvSpPr>
        <p:spPr>
          <a:xfrm>
            <a:off x="838200" y="1792535"/>
            <a:ext cx="5257800" cy="553031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buFontTx/>
              <a:buNone/>
            </a:pPr>
            <a:r>
              <a:rPr kumimoji="0" lang="zh-CN" altLang="en-US" sz="2400" b="1" dirty="0">
                <a:solidFill>
                  <a:schemeClr val="bg1"/>
                </a:solidFill>
                <a:cs typeface="+mn-ea"/>
                <a:sym typeface="+mn-lt"/>
              </a:rPr>
              <a:t>口腔粘膜损伤</a:t>
            </a:r>
            <a:endParaRPr kumimoji="0" lang="en-US" altLang="zh-CN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F0F42D0-60CF-4065-AC71-090A8471F9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968" y="334147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19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6A8D0C6-76EB-48F1-A5AB-139387F86271}"/>
              </a:ext>
            </a:extLst>
          </p:cNvPr>
          <p:cNvSpPr/>
          <p:nvPr/>
        </p:nvSpPr>
        <p:spPr>
          <a:xfrm>
            <a:off x="335360" y="260648"/>
            <a:ext cx="11593288" cy="63367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7486388-A5C8-41C9-8D06-4A03B897BF63}"/>
              </a:ext>
            </a:extLst>
          </p:cNvPr>
          <p:cNvSpPr/>
          <p:nvPr/>
        </p:nvSpPr>
        <p:spPr>
          <a:xfrm>
            <a:off x="624551" y="334147"/>
            <a:ext cx="2646878" cy="592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kumimoji="0" lang="zh-CN" altLang="en-US" b="1" dirty="0">
                <a:solidFill>
                  <a:srgbClr val="0070C0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操作并发症及处理</a:t>
            </a:r>
            <a:endParaRPr kumimoji="0" lang="en-US" altLang="zh-CN" b="1" dirty="0">
              <a:solidFill>
                <a:srgbClr val="0070C0"/>
              </a:solidFill>
              <a:latin typeface="汉仪雅酷黑 75W" panose="020B0804020202020204" pitchFamily="34" charset="-122"/>
              <a:ea typeface="汉仪雅酷黑 75W" panose="020B0804020202020204" pitchFamily="34" charset="-122"/>
              <a:cs typeface="+mn-ea"/>
              <a:sym typeface="+mn-lt"/>
            </a:endParaRPr>
          </a:p>
        </p:txBody>
      </p:sp>
      <p:sp>
        <p:nvSpPr>
          <p:cNvPr id="9" name="内容占位符 2">
            <a:extLst>
              <a:ext uri="{FF2B5EF4-FFF2-40B4-BE49-F238E27FC236}">
                <a16:creationId xmlns:a16="http://schemas.microsoft.com/office/drawing/2014/main" id="{ABEF4EA0-C7E9-4E6C-B5BF-0267A68CE320}"/>
              </a:ext>
            </a:extLst>
          </p:cNvPr>
          <p:cNvSpPr txBox="1">
            <a:spLocks/>
          </p:cNvSpPr>
          <p:nvPr/>
        </p:nvSpPr>
        <p:spPr>
          <a:xfrm>
            <a:off x="838200" y="1792535"/>
            <a:ext cx="5257800" cy="553031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buFontTx/>
              <a:buNone/>
            </a:pPr>
            <a:r>
              <a:rPr kumimoji="0" lang="zh-CN" altLang="en-US" sz="2400" b="1" dirty="0">
                <a:solidFill>
                  <a:schemeClr val="bg1"/>
                </a:solidFill>
                <a:cs typeface="+mn-ea"/>
                <a:sym typeface="+mn-lt"/>
              </a:rPr>
              <a:t>口腔粘膜损伤</a:t>
            </a:r>
            <a:endParaRPr kumimoji="0" lang="en-US" altLang="zh-CN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59DF3B65-E995-42B4-A91C-23966D30A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45566"/>
            <a:ext cx="10658400" cy="3603714"/>
          </a:xfrm>
          <a:ln>
            <a:solidFill>
              <a:srgbClr val="0070C0"/>
            </a:solidFill>
            <a:prstDash val="dash"/>
          </a:ln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zh-CN" altLang="en-US" sz="1800" b="1" dirty="0">
                <a:cs typeface="+mn-ea"/>
                <a:sym typeface="+mn-lt"/>
              </a:rPr>
              <a:t>预防与处理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 sz="1800" dirty="0">
                <a:cs typeface="+mn-ea"/>
                <a:sym typeface="+mn-lt"/>
              </a:rPr>
              <a:t>为患者进行口腔护理时，动作要轻柔，尤其是放、化疗患者，不要使血管钳或棉签的尖部直接与患者的口腔黏膜接触。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 sz="1800" dirty="0">
                <a:cs typeface="+mn-ea"/>
                <a:sym typeface="+mn-lt"/>
              </a:rPr>
              <a:t>正确使用开口器，应从臼齿处放入，并套以橡皮套，牙关紧闭者不可使用暴力使其张口。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 sz="1800" dirty="0">
                <a:cs typeface="+mn-ea"/>
                <a:sym typeface="+mn-lt"/>
              </a:rPr>
              <a:t>选择温度适宜的漱口液，使用过程中，加强对口腔黏膜的观察。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 sz="1800" dirty="0">
                <a:cs typeface="+mn-ea"/>
                <a:sym typeface="+mn-lt"/>
              </a:rPr>
              <a:t>发生口腔黏膜损伤者，应用朵贝尔溶液。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 sz="1800" dirty="0">
                <a:cs typeface="+mn-ea"/>
                <a:sym typeface="+mn-lt"/>
              </a:rPr>
              <a:t>如有口腔溃疡疼痛时，溃疡面用西瓜霜喷敷或锡类散吹敷，必要时用</a:t>
            </a:r>
            <a:r>
              <a:rPr lang="en-US" altLang="zh-CN" sz="1800" dirty="0">
                <a:cs typeface="+mn-ea"/>
                <a:sym typeface="+mn-lt"/>
              </a:rPr>
              <a:t>2</a:t>
            </a:r>
            <a:r>
              <a:rPr lang="zh-CN" altLang="en-US" sz="1800" dirty="0">
                <a:cs typeface="+mn-ea"/>
                <a:sym typeface="+mn-lt"/>
              </a:rPr>
              <a:t>％利多卡因喷雾止痛或将洗必泰漱口液用注射器直接喷于溃疡面，每日</a:t>
            </a:r>
            <a:r>
              <a:rPr lang="en-US" altLang="zh-CN" sz="1800" dirty="0">
                <a:cs typeface="+mn-ea"/>
                <a:sym typeface="+mn-lt"/>
              </a:rPr>
              <a:t>3</a:t>
            </a:r>
            <a:r>
              <a:rPr lang="zh-CN" altLang="en-US" sz="1800" dirty="0">
                <a:cs typeface="+mn-ea"/>
                <a:sym typeface="+mn-lt"/>
              </a:rPr>
              <a:t>～</a:t>
            </a:r>
            <a:r>
              <a:rPr lang="en-US" altLang="zh-CN" sz="1800" dirty="0">
                <a:cs typeface="+mn-ea"/>
                <a:sym typeface="+mn-lt"/>
              </a:rPr>
              <a:t>4</a:t>
            </a:r>
            <a:r>
              <a:rPr lang="zh-CN" altLang="en-US" sz="1800" dirty="0">
                <a:cs typeface="+mn-ea"/>
                <a:sym typeface="+mn-lt"/>
              </a:rPr>
              <a:t>次，以抗感染。</a:t>
            </a: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C10E852-F101-4A51-9B4B-2F441CACAB15}"/>
              </a:ext>
            </a:extLst>
          </p:cNvPr>
          <p:cNvCxnSpPr/>
          <p:nvPr/>
        </p:nvCxnSpPr>
        <p:spPr>
          <a:xfrm flipV="1">
            <a:off x="6073502" y="2069051"/>
            <a:ext cx="3039938" cy="1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873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6A8D0C6-76EB-48F1-A5AB-139387F86271}"/>
              </a:ext>
            </a:extLst>
          </p:cNvPr>
          <p:cNvSpPr/>
          <p:nvPr/>
        </p:nvSpPr>
        <p:spPr>
          <a:xfrm>
            <a:off x="335360" y="260648"/>
            <a:ext cx="11593288" cy="63367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7486388-A5C8-41C9-8D06-4A03B897BF63}"/>
              </a:ext>
            </a:extLst>
          </p:cNvPr>
          <p:cNvSpPr/>
          <p:nvPr/>
        </p:nvSpPr>
        <p:spPr>
          <a:xfrm>
            <a:off x="624551" y="334147"/>
            <a:ext cx="2646878" cy="592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kumimoji="0" lang="zh-CN" altLang="en-US" b="1" dirty="0">
                <a:solidFill>
                  <a:srgbClr val="0070C0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操作并发症及处理</a:t>
            </a:r>
            <a:endParaRPr kumimoji="0" lang="en-US" altLang="zh-CN" b="1" dirty="0">
              <a:solidFill>
                <a:srgbClr val="0070C0"/>
              </a:solidFill>
              <a:latin typeface="汉仪雅酷黑 75W" panose="020B0804020202020204" pitchFamily="34" charset="-122"/>
              <a:ea typeface="汉仪雅酷黑 75W" panose="020B0804020202020204" pitchFamily="34" charset="-122"/>
              <a:cs typeface="+mn-ea"/>
              <a:sym typeface="+mn-lt"/>
            </a:endParaRPr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id="{7CB84780-EC37-4A36-B3B3-B6BE60362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1500" y="2350466"/>
            <a:ext cx="3359761" cy="2157067"/>
          </a:xfrm>
          <a:ln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zh-CN" altLang="en-US" sz="1800" b="1" dirty="0">
                <a:cs typeface="+mn-ea"/>
                <a:sym typeface="+mn-lt"/>
              </a:rPr>
              <a:t>发生原因</a:t>
            </a:r>
            <a:endParaRPr lang="en-US" altLang="zh-CN" sz="1800" b="1" dirty="0"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 sz="1800" dirty="0">
                <a:cs typeface="+mn-ea"/>
                <a:sym typeface="+mn-lt"/>
              </a:rPr>
              <a:t>如操作时棉签、镊子等物品刺激咽喉部，易引起恶心、呕吐</a:t>
            </a:r>
            <a:endParaRPr lang="en-US" altLang="zh-CN" sz="1800" dirty="0">
              <a:cs typeface="+mn-ea"/>
              <a:sym typeface="+mn-lt"/>
            </a:endParaRP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16E5DB35-7299-4EFC-B4B8-A2D3F088D77D}"/>
              </a:ext>
            </a:extLst>
          </p:cNvPr>
          <p:cNvSpPr txBox="1">
            <a:spLocks/>
          </p:cNvSpPr>
          <p:nvPr/>
        </p:nvSpPr>
        <p:spPr>
          <a:xfrm>
            <a:off x="7623895" y="2045015"/>
            <a:ext cx="3528392" cy="2559134"/>
          </a:xfrm>
          <a:prstGeom prst="rect">
            <a:avLst/>
          </a:prstGeom>
          <a:ln>
            <a:noFill/>
            <a:miter lim="800000"/>
            <a:headEnd/>
            <a:tailEnd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150000"/>
              </a:lnSpc>
              <a:spcAft>
                <a:spcPts val="0"/>
              </a:spcAft>
              <a:buFontTx/>
              <a:buNone/>
            </a:pPr>
            <a:r>
              <a:rPr kumimoji="0" lang="zh-CN" altLang="en-US" sz="1800" b="1" dirty="0">
                <a:cs typeface="+mn-ea"/>
                <a:sym typeface="+mn-lt"/>
              </a:rPr>
              <a:t>预防与处理</a:t>
            </a:r>
            <a:endParaRPr kumimoji="0" lang="en-US" altLang="zh-CN" sz="1800" b="1" dirty="0">
              <a:cs typeface="+mn-ea"/>
              <a:sym typeface="+mn-lt"/>
            </a:endParaRPr>
          </a:p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kumimoji="0" lang="zh-CN" altLang="en-US" sz="1800" dirty="0">
                <a:cs typeface="+mn-ea"/>
                <a:sym typeface="+mn-lt"/>
              </a:rPr>
              <a:t>擦洗时动作要轻柔，擦舌部和软腭时不要触及咽喉部，以免引起恶心。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kumimoji="0" lang="zh-CN" altLang="en-US" sz="1800" dirty="0">
                <a:cs typeface="+mn-ea"/>
                <a:sym typeface="+mn-lt"/>
              </a:rPr>
              <a:t>根据病情遵医嘱给予止吐药物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Tx/>
              <a:buNone/>
            </a:pPr>
            <a:endParaRPr kumimoji="0" lang="zh-CN" altLang="en-US" sz="1800" dirty="0">
              <a:cs typeface="+mn-ea"/>
              <a:sym typeface="+mn-lt"/>
            </a:endParaRPr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EDD82639-B714-4BA5-BA50-ADAC983FF50C}"/>
              </a:ext>
            </a:extLst>
          </p:cNvPr>
          <p:cNvSpPr txBox="1">
            <a:spLocks/>
          </p:cNvSpPr>
          <p:nvPr/>
        </p:nvSpPr>
        <p:spPr>
          <a:xfrm>
            <a:off x="4274419" y="1310886"/>
            <a:ext cx="3349476" cy="55303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buFontTx/>
              <a:buNone/>
            </a:pPr>
            <a:r>
              <a:rPr kumimoji="0" lang="zh-CN" altLang="en-US" sz="2400" b="1" dirty="0">
                <a:solidFill>
                  <a:schemeClr val="bg1"/>
                </a:solidFill>
                <a:cs typeface="+mn-ea"/>
                <a:sym typeface="+mn-lt"/>
              </a:rPr>
              <a:t>恶心、呕吐</a:t>
            </a:r>
            <a:endParaRPr kumimoji="0" lang="en-US" altLang="zh-CN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692A212-E050-439A-A794-E46FA78A6C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704" y="1307713"/>
            <a:ext cx="5517232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79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6A8D0C6-76EB-48F1-A5AB-139387F86271}"/>
              </a:ext>
            </a:extLst>
          </p:cNvPr>
          <p:cNvSpPr/>
          <p:nvPr/>
        </p:nvSpPr>
        <p:spPr>
          <a:xfrm>
            <a:off x="335360" y="260648"/>
            <a:ext cx="11593288" cy="63367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7486388-A5C8-41C9-8D06-4A03B897BF63}"/>
              </a:ext>
            </a:extLst>
          </p:cNvPr>
          <p:cNvSpPr/>
          <p:nvPr/>
        </p:nvSpPr>
        <p:spPr>
          <a:xfrm>
            <a:off x="624551" y="334147"/>
            <a:ext cx="2646878" cy="592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kumimoji="0" lang="zh-CN" altLang="en-US" b="1" dirty="0">
                <a:solidFill>
                  <a:srgbClr val="0070C0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操作并发症及处理</a:t>
            </a:r>
            <a:endParaRPr kumimoji="0" lang="en-US" altLang="zh-CN" b="1" dirty="0">
              <a:solidFill>
                <a:srgbClr val="0070C0"/>
              </a:solidFill>
              <a:latin typeface="汉仪雅酷黑 75W" panose="020B0804020202020204" pitchFamily="34" charset="-122"/>
              <a:ea typeface="汉仪雅酷黑 75W" panose="020B0804020202020204" pitchFamily="34" charset="-122"/>
              <a:cs typeface="+mn-ea"/>
              <a:sym typeface="+mn-lt"/>
            </a:endParaRPr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id="{EF7571F3-B393-454B-8E53-7047A2100FEC}"/>
              </a:ext>
            </a:extLst>
          </p:cNvPr>
          <p:cNvSpPr txBox="1">
            <a:spLocks/>
          </p:cNvSpPr>
          <p:nvPr/>
        </p:nvSpPr>
        <p:spPr>
          <a:xfrm>
            <a:off x="6079011" y="1772816"/>
            <a:ext cx="5257800" cy="3841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150000"/>
              </a:lnSpc>
              <a:spcAft>
                <a:spcPts val="0"/>
              </a:spcAft>
              <a:buFontTx/>
              <a:buNone/>
            </a:pPr>
            <a:r>
              <a:rPr kumimoji="0" lang="zh-CN" altLang="en-US" sz="1800" b="1" dirty="0">
                <a:cs typeface="+mn-ea"/>
                <a:sym typeface="+mn-lt"/>
              </a:rPr>
              <a:t>预防及处理</a:t>
            </a:r>
            <a:endParaRPr kumimoji="0" lang="en-US" altLang="zh-CN" sz="1800" b="1" dirty="0">
              <a:cs typeface="+mn-ea"/>
              <a:sym typeface="+mn-lt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zh-CN" altLang="en-US" sz="1800" dirty="0">
                <a:cs typeface="+mn-ea"/>
                <a:sym typeface="+mn-lt"/>
              </a:rPr>
              <a:t>进行口腔护理时，动作要轻柔、细致，特别对凝血机制差、有出血倾向的病人，擦洗过程中，要防止碰伤粘膜及牙龈。</a:t>
            </a:r>
            <a:endParaRPr kumimoji="0" lang="en-US" altLang="zh-CN" sz="1800" dirty="0">
              <a:cs typeface="+mn-ea"/>
              <a:sym typeface="+mn-lt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zh-CN" altLang="en-US" sz="1800" dirty="0">
                <a:cs typeface="+mn-ea"/>
                <a:sym typeface="+mn-lt"/>
              </a:rPr>
              <a:t>正确使用开口器，应从病人臼齿处放入，牙关紧闭者不可使用暴力强行使其张口，以免造成损伤，引起出血。</a:t>
            </a:r>
            <a:endParaRPr kumimoji="0" lang="en-US" altLang="zh-CN" sz="1800" dirty="0">
              <a:cs typeface="+mn-ea"/>
              <a:sym typeface="+mn-lt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zh-CN" altLang="en-US" sz="1800" dirty="0">
                <a:cs typeface="+mn-ea"/>
                <a:sym typeface="+mn-lt"/>
              </a:rPr>
              <a:t>若出现口腔及牙龈出血，可采用局部止血如明胶海绵等，必要时进行全身止血治疗。</a:t>
            </a: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F26B4E6E-A571-464A-A020-B3FD9AD171E8}"/>
              </a:ext>
            </a:extLst>
          </p:cNvPr>
          <p:cNvCxnSpPr/>
          <p:nvPr/>
        </p:nvCxnSpPr>
        <p:spPr>
          <a:xfrm>
            <a:off x="6079011" y="1677386"/>
            <a:ext cx="0" cy="4032448"/>
          </a:xfrm>
          <a:prstGeom prst="line">
            <a:avLst/>
          </a:prstGeom>
          <a:ln w="28575">
            <a:solidFill>
              <a:srgbClr val="0070C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>
            <a:extLst>
              <a:ext uri="{FF2B5EF4-FFF2-40B4-BE49-F238E27FC236}">
                <a16:creationId xmlns:a16="http://schemas.microsoft.com/office/drawing/2014/main" id="{BD724A00-55B7-4DD7-8A0E-4402AB1FB1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1787" y="897182"/>
            <a:ext cx="5826466" cy="582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15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CB4A764-F9E5-4334-B5DC-9A9F51AB5A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682" y="1"/>
            <a:ext cx="2719262" cy="234888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4655AA5-ABBA-48CF-BA3A-7CDF36B220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8920"/>
            <a:ext cx="2743739" cy="415708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0ED840-DA34-404F-AC9B-9767E74305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8" y="1663789"/>
            <a:ext cx="9408368" cy="187424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ED801C6-BA1D-4D83-9D67-F61F8EC713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91544" y="4221088"/>
            <a:ext cx="3068960" cy="306896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2C77EAA-A308-4919-9DCE-2211341865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573" y="2564904"/>
            <a:ext cx="5129808" cy="5129808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367BD7A-EA37-428A-B6CD-5BBBB88AAFB4}"/>
              </a:ext>
            </a:extLst>
          </p:cNvPr>
          <p:cNvSpPr/>
          <p:nvPr/>
        </p:nvSpPr>
        <p:spPr>
          <a:xfrm>
            <a:off x="95672" y="219283"/>
            <a:ext cx="6096000" cy="89332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关注口腔健康</a:t>
            </a:r>
            <a:endParaRPr lang="en-US" altLang="zh-CN" sz="1600" dirty="0">
              <a:solidFill>
                <a:schemeClr val="bg1"/>
              </a:solidFill>
              <a:latin typeface="汉仪雅酷黑 75W" panose="020B0804020202020204" pitchFamily="34" charset="-122"/>
              <a:ea typeface="汉仪雅酷黑 75W" panose="020B0804020202020204" pitchFamily="34" charset="-122"/>
              <a:cs typeface="+mn-ea"/>
              <a:sym typeface="+mn-lt"/>
            </a:endParaRPr>
          </a:p>
          <a:p>
            <a:pPr>
              <a:lnSpc>
                <a:spcPct val="11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注重护理</a:t>
            </a:r>
            <a:endParaRPr lang="en-US" altLang="zh-CN" sz="1600" dirty="0">
              <a:solidFill>
                <a:schemeClr val="bg1"/>
              </a:solidFill>
              <a:latin typeface="汉仪雅酷黑 75W" panose="020B0804020202020204" pitchFamily="34" charset="-122"/>
              <a:ea typeface="汉仪雅酷黑 75W" panose="020B0804020202020204" pitchFamily="34" charset="-122"/>
              <a:cs typeface="+mn-ea"/>
              <a:sym typeface="+mn-lt"/>
            </a:endParaRPr>
          </a:p>
          <a:p>
            <a:pPr>
              <a:lnSpc>
                <a:spcPct val="11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口腔健康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D251A71A-2E76-4BEA-9299-29697C77FA04}"/>
              </a:ext>
            </a:extLst>
          </p:cNvPr>
          <p:cNvSpPr/>
          <p:nvPr/>
        </p:nvSpPr>
        <p:spPr>
          <a:xfrm>
            <a:off x="2555776" y="3615163"/>
            <a:ext cx="7080448" cy="54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28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--</a:t>
            </a:r>
            <a:r>
              <a:rPr lang="zh-CN" altLang="en-US" sz="28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健</a:t>
            </a:r>
            <a:r>
              <a:rPr lang="en-US" altLang="zh-CN" sz="28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/</a:t>
            </a:r>
            <a:r>
              <a:rPr lang="zh-CN" altLang="en-US" sz="28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康</a:t>
            </a:r>
            <a:r>
              <a:rPr lang="en-US" altLang="zh-CN" sz="28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/</a:t>
            </a:r>
            <a:r>
              <a:rPr lang="zh-CN" altLang="en-US" sz="28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每</a:t>
            </a:r>
            <a:r>
              <a:rPr lang="en-US" altLang="zh-CN" sz="28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/</a:t>
            </a:r>
            <a:r>
              <a:rPr lang="zh-CN" altLang="en-US" sz="28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一</a:t>
            </a:r>
            <a:r>
              <a:rPr lang="en-US" altLang="zh-CN" sz="28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/</a:t>
            </a:r>
            <a:r>
              <a:rPr lang="zh-CN" altLang="en-US" sz="28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天</a:t>
            </a:r>
            <a:r>
              <a:rPr lang="en-US" altLang="zh-CN" sz="28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//</a:t>
            </a:r>
            <a:r>
              <a:rPr lang="zh-CN" altLang="en-US" sz="28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从</a:t>
            </a:r>
            <a:r>
              <a:rPr lang="en-US" altLang="zh-CN" sz="28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/</a:t>
            </a:r>
            <a:r>
              <a:rPr lang="zh-CN" altLang="en-US" sz="28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爱</a:t>
            </a:r>
            <a:r>
              <a:rPr lang="en-US" altLang="zh-CN" sz="28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/</a:t>
            </a:r>
            <a:r>
              <a:rPr lang="zh-CN" altLang="en-US" sz="28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护</a:t>
            </a:r>
            <a:r>
              <a:rPr lang="en-US" altLang="zh-CN" sz="28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/</a:t>
            </a:r>
            <a:r>
              <a:rPr lang="zh-CN" altLang="en-US" sz="28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口</a:t>
            </a:r>
            <a:r>
              <a:rPr lang="en-US" altLang="zh-CN" sz="28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/</a:t>
            </a:r>
            <a:r>
              <a:rPr lang="zh-CN" altLang="en-US" sz="28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腔</a:t>
            </a:r>
            <a:r>
              <a:rPr lang="en-US" altLang="zh-CN" sz="28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/</a:t>
            </a:r>
            <a:r>
              <a:rPr lang="zh-CN" altLang="en-US" sz="28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开</a:t>
            </a:r>
            <a:r>
              <a:rPr lang="en-US" altLang="zh-CN" sz="28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/</a:t>
            </a:r>
            <a:r>
              <a:rPr lang="zh-CN" altLang="en-US" sz="28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始</a:t>
            </a:r>
            <a:r>
              <a:rPr lang="en-US" altLang="zh-CN" sz="28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--</a:t>
            </a:r>
            <a:endParaRPr lang="zh-CN" altLang="en-US" sz="2800" dirty="0">
              <a:solidFill>
                <a:schemeClr val="bg1"/>
              </a:solidFill>
              <a:latin typeface="汉仪雅酷黑 75W" panose="020B0804020202020204" pitchFamily="34" charset="-122"/>
              <a:ea typeface="汉仪雅酷黑 75W" panose="020B0804020202020204" pitchFamily="34" charset="-122"/>
              <a:cs typeface="+mn-ea"/>
              <a:sym typeface="+mn-lt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80B52C7F-9159-4907-8D10-4ACABFD2019B}"/>
              </a:ext>
            </a:extLst>
          </p:cNvPr>
          <p:cNvSpPr/>
          <p:nvPr/>
        </p:nvSpPr>
        <p:spPr>
          <a:xfrm>
            <a:off x="3048000" y="4542342"/>
            <a:ext cx="6096000" cy="3840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 sz="18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汇报人：</a:t>
            </a:r>
            <a:r>
              <a:rPr lang="en-US" altLang="zh-CN" sz="18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1</a:t>
            </a:r>
            <a:r>
              <a:rPr lang="zh-CN" altLang="en-US" sz="18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猫办公       汇报时间：</a:t>
            </a:r>
            <a:r>
              <a:rPr lang="en-US" altLang="zh-CN" sz="18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20XX</a:t>
            </a:r>
            <a:endParaRPr lang="zh-CN" altLang="en-US" sz="1800" dirty="0">
              <a:solidFill>
                <a:schemeClr val="bg1"/>
              </a:solidFill>
              <a:latin typeface="汉仪雅酷黑 75W" panose="020B0804020202020204" pitchFamily="34" charset="-122"/>
              <a:ea typeface="汉仪雅酷黑 75W" panose="020B0804020202020204" pitchFamily="34" charset="-122"/>
              <a:cs typeface="+mn-ea"/>
              <a:sym typeface="+mn-lt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0A5AE994-E17F-41F1-99DF-EB0D3F279DB3}"/>
              </a:ext>
            </a:extLst>
          </p:cNvPr>
          <p:cNvSpPr/>
          <p:nvPr/>
        </p:nvSpPr>
        <p:spPr>
          <a:xfrm>
            <a:off x="2801888" y="325396"/>
            <a:ext cx="6588224" cy="351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ct val="110000"/>
              </a:lnSpc>
            </a:pPr>
            <a:r>
              <a:rPr lang="zh-CN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注重护理口腔健康</a:t>
            </a:r>
          </a:p>
        </p:txBody>
      </p:sp>
    </p:spTree>
    <p:extLst>
      <p:ext uri="{BB962C8B-B14F-4D97-AF65-F5344CB8AC3E}">
        <p14:creationId xmlns:p14="http://schemas.microsoft.com/office/powerpoint/2010/main" val="234096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CB4A764-F9E5-4334-B5DC-9A9F51AB5A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682" y="1"/>
            <a:ext cx="2719262" cy="234888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4655AA5-ABBA-48CF-BA3A-7CDF36B220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8920"/>
            <a:ext cx="2743739" cy="415708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ED801C6-BA1D-4D83-9D67-F61F8EC713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91544" y="4221088"/>
            <a:ext cx="3068960" cy="306896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367BD7A-EA37-428A-B6CD-5BBBB88AAFB4}"/>
              </a:ext>
            </a:extLst>
          </p:cNvPr>
          <p:cNvSpPr/>
          <p:nvPr/>
        </p:nvSpPr>
        <p:spPr>
          <a:xfrm>
            <a:off x="95672" y="219283"/>
            <a:ext cx="6096000" cy="89332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关注口腔健康</a:t>
            </a:r>
            <a:endParaRPr lang="en-US" altLang="zh-CN" sz="1600" dirty="0">
              <a:solidFill>
                <a:schemeClr val="bg1"/>
              </a:solidFill>
              <a:latin typeface="汉仪雅酷黑 75W" panose="020B0804020202020204" pitchFamily="34" charset="-122"/>
              <a:ea typeface="汉仪雅酷黑 75W" panose="020B0804020202020204" pitchFamily="34" charset="-122"/>
              <a:cs typeface="+mn-ea"/>
              <a:sym typeface="+mn-lt"/>
            </a:endParaRPr>
          </a:p>
          <a:p>
            <a:pPr>
              <a:lnSpc>
                <a:spcPct val="11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注重护理</a:t>
            </a:r>
            <a:endParaRPr lang="en-US" altLang="zh-CN" sz="1600" dirty="0">
              <a:solidFill>
                <a:schemeClr val="bg1"/>
              </a:solidFill>
              <a:latin typeface="汉仪雅酷黑 75W" panose="020B0804020202020204" pitchFamily="34" charset="-122"/>
              <a:ea typeface="汉仪雅酷黑 75W" panose="020B0804020202020204" pitchFamily="34" charset="-122"/>
              <a:cs typeface="+mn-ea"/>
              <a:sym typeface="+mn-lt"/>
            </a:endParaRPr>
          </a:p>
          <a:p>
            <a:pPr>
              <a:lnSpc>
                <a:spcPct val="11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口腔健康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0A5AE994-E17F-41F1-99DF-EB0D3F279DB3}"/>
              </a:ext>
            </a:extLst>
          </p:cNvPr>
          <p:cNvSpPr/>
          <p:nvPr/>
        </p:nvSpPr>
        <p:spPr>
          <a:xfrm>
            <a:off x="2801888" y="325396"/>
            <a:ext cx="6588224" cy="351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ct val="110000"/>
              </a:lnSpc>
            </a:pPr>
            <a:r>
              <a:rPr lang="zh-CN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注重护理口腔健康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A980CF5-32EB-44B6-97D8-B7CFB8E18F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653" y="-123848"/>
            <a:ext cx="7240693" cy="7240693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A1E6E2B2-659A-4300-9609-14408399FBEF}"/>
              </a:ext>
            </a:extLst>
          </p:cNvPr>
          <p:cNvSpPr/>
          <p:nvPr/>
        </p:nvSpPr>
        <p:spPr>
          <a:xfrm>
            <a:off x="3406294" y="3100658"/>
            <a:ext cx="5570756" cy="13417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kumimoji="0" lang="zh-CN" altLang="en-US" sz="6000" b="1" dirty="0">
                <a:solidFill>
                  <a:srgbClr val="0070C0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口腔护理适用症</a:t>
            </a:r>
            <a:endParaRPr kumimoji="0" lang="en-US" altLang="zh-CN" sz="6000" b="1" dirty="0">
              <a:solidFill>
                <a:srgbClr val="0070C0"/>
              </a:solidFill>
              <a:latin typeface="汉仪雅酷黑 75W" panose="020B0804020202020204" pitchFamily="34" charset="-122"/>
              <a:ea typeface="汉仪雅酷黑 75W" panose="020B0804020202020204" pitchFamily="34" charset="-122"/>
              <a:cs typeface="+mn-ea"/>
              <a:sym typeface="+mn-lt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7F3AB828-55F7-4263-84D9-6F1D2609C7EF}"/>
              </a:ext>
            </a:extLst>
          </p:cNvPr>
          <p:cNvSpPr/>
          <p:nvPr/>
        </p:nvSpPr>
        <p:spPr>
          <a:xfrm>
            <a:off x="5268758" y="1339887"/>
            <a:ext cx="1675459" cy="1924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kumimoji="0" lang="en-US" altLang="zh-CN" sz="8800" b="1" dirty="0">
                <a:solidFill>
                  <a:srgbClr val="0070C0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01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32C77EAA-A308-4919-9DCE-2211341865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7151" y="3100658"/>
            <a:ext cx="4122300" cy="41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723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5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6A8D0C6-76EB-48F1-A5AB-139387F86271}"/>
              </a:ext>
            </a:extLst>
          </p:cNvPr>
          <p:cNvSpPr/>
          <p:nvPr/>
        </p:nvSpPr>
        <p:spPr>
          <a:xfrm>
            <a:off x="335360" y="260648"/>
            <a:ext cx="11593288" cy="63367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106" name="Rectangle 2"/>
          <p:cNvSpPr>
            <a:spLocks noGrp="1" noChangeArrowheads="1"/>
          </p:cNvSpPr>
          <p:nvPr>
            <p:ph idx="1"/>
          </p:nvPr>
        </p:nvSpPr>
        <p:spPr>
          <a:xfrm>
            <a:off x="1487488" y="4265860"/>
            <a:ext cx="2952328" cy="2173858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150000"/>
              </a:lnSpc>
              <a:buNone/>
            </a:pPr>
            <a:r>
              <a:rPr lang="zh-CN" altLang="en-US" sz="1800" dirty="0">
                <a:cs typeface="+mn-ea"/>
                <a:sym typeface="+mn-lt"/>
              </a:rPr>
              <a:t>保持口腔清洁、湿润，预防口腔感染等并发症。</a:t>
            </a:r>
          </a:p>
        </p:txBody>
      </p:sp>
      <p:sp>
        <p:nvSpPr>
          <p:cNvPr id="20483" name="AutoShape 3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848100" y="926232"/>
            <a:ext cx="4495800" cy="990600"/>
          </a:xfrm>
          <a:prstGeom prst="actionButtonBlank">
            <a:avLst/>
          </a:prstGeom>
          <a:solidFill>
            <a:srgbClr val="0070C0"/>
          </a:solidFill>
          <a:ln w="12700" cap="sq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4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口腔护理的目的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806904" y="4265860"/>
            <a:ext cx="2952328" cy="2173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50000"/>
              </a:lnSpc>
              <a:spcAft>
                <a:spcPts val="0"/>
              </a:spcAft>
              <a:buNone/>
            </a:pPr>
            <a:r>
              <a:rPr kumimoji="0" lang="zh-CN" altLang="en-US" sz="1800" dirty="0">
                <a:cs typeface="+mn-ea"/>
                <a:sym typeface="+mn-lt"/>
              </a:rPr>
              <a:t>预防或减轻口腔异味，清除牙垢，增进食欲，确保患者舒适。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8186356" y="4265860"/>
            <a:ext cx="2952328" cy="2173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50000"/>
              </a:lnSpc>
              <a:spcAft>
                <a:spcPts val="0"/>
              </a:spcAft>
              <a:buNone/>
            </a:pPr>
            <a:r>
              <a:rPr kumimoji="0" lang="zh-CN" altLang="en-US" sz="1800" dirty="0">
                <a:cs typeface="+mn-ea"/>
                <a:sym typeface="+mn-lt"/>
              </a:rPr>
              <a:t>评估口腔内的变化（如粘膜、舌苔及牙龈等），提供患者病情动态变化的信息。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7486388-A5C8-41C9-8D06-4A03B897BF63}"/>
              </a:ext>
            </a:extLst>
          </p:cNvPr>
          <p:cNvSpPr/>
          <p:nvPr/>
        </p:nvSpPr>
        <p:spPr>
          <a:xfrm>
            <a:off x="624551" y="334147"/>
            <a:ext cx="2339102" cy="592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kumimoji="0" lang="zh-CN" altLang="en-US" b="1" dirty="0">
                <a:solidFill>
                  <a:srgbClr val="0070C0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口腔护理适用症</a:t>
            </a:r>
            <a:endParaRPr kumimoji="0" lang="en-US" altLang="zh-CN" b="1" dirty="0">
              <a:solidFill>
                <a:srgbClr val="0070C0"/>
              </a:solidFill>
              <a:latin typeface="汉仪雅酷黑 75W" panose="020B0804020202020204" pitchFamily="34" charset="-122"/>
              <a:ea typeface="汉仪雅酷黑 75W" panose="020B0804020202020204" pitchFamily="34" charset="-122"/>
              <a:cs typeface="+mn-ea"/>
              <a:sym typeface="+mn-lt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7BEB494-6B5A-44B8-93E3-CC3737BC4B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8" y="2110544"/>
            <a:ext cx="2636912" cy="263691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6338F2D-DACA-4CE4-8DA8-6783FD579B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6886" y="2110544"/>
            <a:ext cx="2636912" cy="263691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BDC966E-F4FC-41B1-A616-5D546ECB88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97914" y="2110544"/>
            <a:ext cx="2636912" cy="26369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drap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7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 build="p"/>
      <p:bldP spid="20483" grpId="0" animBg="1"/>
      <p:bldP spid="5" grpId="0" build="p"/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6A8D0C6-76EB-48F1-A5AB-139387F86271}"/>
              </a:ext>
            </a:extLst>
          </p:cNvPr>
          <p:cNvSpPr/>
          <p:nvPr/>
        </p:nvSpPr>
        <p:spPr>
          <a:xfrm>
            <a:off x="335360" y="260648"/>
            <a:ext cx="11593288" cy="63367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7486388-A5C8-41C9-8D06-4A03B897BF63}"/>
              </a:ext>
            </a:extLst>
          </p:cNvPr>
          <p:cNvSpPr/>
          <p:nvPr/>
        </p:nvSpPr>
        <p:spPr>
          <a:xfrm>
            <a:off x="624551" y="334147"/>
            <a:ext cx="2339102" cy="592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kumimoji="0" lang="zh-CN" altLang="en-US" b="1" dirty="0">
                <a:solidFill>
                  <a:srgbClr val="0070C0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口腔护理适用症</a:t>
            </a:r>
            <a:endParaRPr kumimoji="0" lang="en-US" altLang="zh-CN" b="1" dirty="0">
              <a:solidFill>
                <a:srgbClr val="0070C0"/>
              </a:solidFill>
              <a:latin typeface="汉仪雅酷黑 75W" panose="020B0804020202020204" pitchFamily="34" charset="-122"/>
              <a:ea typeface="汉仪雅酷黑 75W" panose="020B0804020202020204" pitchFamily="34" charset="-122"/>
              <a:cs typeface="+mn-ea"/>
              <a:sym typeface="+mn-lt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59FC34D3-BF9F-486C-BE67-8718ACEB72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8546" y="2357039"/>
            <a:ext cx="4256856" cy="4616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评估与解释</a:t>
            </a:r>
          </a:p>
        </p:txBody>
      </p:sp>
      <p:sp>
        <p:nvSpPr>
          <p:cNvPr id="11" name="AutoShape 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FDBC4F03-B106-41C9-ADD9-10D128794938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114800" y="753325"/>
            <a:ext cx="3962400" cy="1066800"/>
          </a:xfrm>
          <a:prstGeom prst="actionButtonBlank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rot="10800000"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4400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操作步骤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6A5CB647-398C-4E27-820B-017A75209C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5520" y="3142416"/>
            <a:ext cx="4256856" cy="244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285750" indent="-285750" eaLnBrk="1" hangingPunct="1"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zh-CN" altLang="en-US" sz="1800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评估患者神志是否清醒，了解病情，口腔有无感染，充血，溃疡等情况。</a:t>
            </a:r>
          </a:p>
          <a:p>
            <a:pPr marL="285750" indent="-285750" eaLnBrk="1" hangingPunct="1"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zh-CN" altLang="en-US" sz="1800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向病人及家属解释操作方法，目的，取得合作。</a:t>
            </a:r>
          </a:p>
          <a:p>
            <a:pPr marL="285750" indent="-285750" eaLnBrk="1" hangingPunct="1"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altLang="zh-CN" sz="1800" dirty="0">
              <a:solidFill>
                <a:srgbClr val="0070C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id="{D282E890-5561-46F1-8046-58E55A5A7A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4557" y="3142416"/>
            <a:ext cx="4256856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800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患者口唇湿润、口腔清洁、口气清新、舒适、无异味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800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患者口腔内原有病灶好转或痊愈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800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患者及家属会正确濑口、刷牙，学会一定的口腔保健知识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4B90731-37A8-404D-AC92-BDC6BC8F3B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4557" y="2357039"/>
            <a:ext cx="4256856" cy="4616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目标</a:t>
            </a: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3224A612-D51D-4B11-AE22-74CAAF14C2A5}"/>
              </a:ext>
            </a:extLst>
          </p:cNvPr>
          <p:cNvCxnSpPr/>
          <p:nvPr/>
        </p:nvCxnSpPr>
        <p:spPr>
          <a:xfrm>
            <a:off x="6096000" y="2276872"/>
            <a:ext cx="0" cy="3312368"/>
          </a:xfrm>
          <a:prstGeom prst="line">
            <a:avLst/>
          </a:prstGeom>
          <a:ln w="127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5870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drap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build="p"/>
      <p:bldP spid="13" grpId="0" uiExpand="1" build="p" autoUpdateAnimBg="0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6A8D0C6-76EB-48F1-A5AB-139387F86271}"/>
              </a:ext>
            </a:extLst>
          </p:cNvPr>
          <p:cNvSpPr/>
          <p:nvPr/>
        </p:nvSpPr>
        <p:spPr>
          <a:xfrm>
            <a:off x="335360" y="260648"/>
            <a:ext cx="11593288" cy="63367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7486388-A5C8-41C9-8D06-4A03B897BF63}"/>
              </a:ext>
            </a:extLst>
          </p:cNvPr>
          <p:cNvSpPr/>
          <p:nvPr/>
        </p:nvSpPr>
        <p:spPr>
          <a:xfrm>
            <a:off x="624551" y="334147"/>
            <a:ext cx="2339102" cy="592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kumimoji="0" lang="zh-CN" altLang="en-US" b="1" dirty="0">
                <a:solidFill>
                  <a:srgbClr val="0070C0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口腔护理适用症</a:t>
            </a:r>
            <a:endParaRPr kumimoji="0" lang="en-US" altLang="zh-CN" b="1" dirty="0">
              <a:solidFill>
                <a:srgbClr val="0070C0"/>
              </a:solidFill>
              <a:latin typeface="汉仪雅酷黑 75W" panose="020B0804020202020204" pitchFamily="34" charset="-122"/>
              <a:ea typeface="汉仪雅酷黑 75W" panose="020B0804020202020204" pitchFamily="34" charset="-122"/>
              <a:cs typeface="+mn-ea"/>
              <a:sym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547D24-BA1D-4610-A1A4-6179D8CD8AB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37557" y="2009500"/>
            <a:ext cx="1826096" cy="50400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marL="0" lvl="1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1800" b="1" dirty="0">
                <a:solidFill>
                  <a:schemeClr val="bg1"/>
                </a:solidFill>
                <a:cs typeface="+mn-ea"/>
                <a:sym typeface="+mn-lt"/>
              </a:rPr>
              <a:t>操作者准备</a:t>
            </a:r>
            <a:endParaRPr lang="en-US" altLang="zh-CN" sz="1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705B968-1A7F-43A8-8208-C53B1C14F2C2}"/>
              </a:ext>
            </a:extLst>
          </p:cNvPr>
          <p:cNvSpPr txBox="1">
            <a:spLocks noChangeArrowheads="1"/>
          </p:cNvSpPr>
          <p:nvPr/>
        </p:nvSpPr>
        <p:spPr>
          <a:xfrm>
            <a:off x="1137557" y="3483173"/>
            <a:ext cx="1826096" cy="504000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zh-CN" altLang="en-US" sz="1800" b="1" dirty="0">
                <a:solidFill>
                  <a:schemeClr val="bg1"/>
                </a:solidFill>
                <a:cs typeface="+mn-ea"/>
                <a:sym typeface="+mn-lt"/>
              </a:rPr>
              <a:t>用物准备</a:t>
            </a:r>
            <a:endParaRPr kumimoji="0" lang="en-US" altLang="zh-CN" sz="1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79730D0-1C57-46AF-9D16-3BD9969FC423}"/>
              </a:ext>
            </a:extLst>
          </p:cNvPr>
          <p:cNvSpPr txBox="1">
            <a:spLocks noChangeArrowheads="1"/>
          </p:cNvSpPr>
          <p:nvPr/>
        </p:nvSpPr>
        <p:spPr>
          <a:xfrm>
            <a:off x="1137557" y="2536370"/>
            <a:ext cx="5606516" cy="614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1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zh-CN" altLang="en-US" sz="1800" dirty="0">
                <a:solidFill>
                  <a:srgbClr val="000000"/>
                </a:solidFill>
                <a:cs typeface="+mn-ea"/>
                <a:sym typeface="+mn-lt"/>
              </a:rPr>
              <a:t>衣帽整洁，修剪指甲，洗手，戴口罩。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36819AE5-7AD5-4B5C-BD74-EEF1CE838C51}"/>
              </a:ext>
            </a:extLst>
          </p:cNvPr>
          <p:cNvSpPr txBox="1">
            <a:spLocks noChangeArrowheads="1"/>
          </p:cNvSpPr>
          <p:nvPr/>
        </p:nvSpPr>
        <p:spPr>
          <a:xfrm>
            <a:off x="1137557" y="3987173"/>
            <a:ext cx="5606516" cy="21526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1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zh-CN" altLang="en-US" sz="1800" dirty="0">
                <a:solidFill>
                  <a:srgbClr val="000000"/>
                </a:solidFill>
                <a:cs typeface="+mn-ea"/>
                <a:sym typeface="+mn-lt"/>
              </a:rPr>
              <a:t>治疗车上层：治疗盘内放治疗碗</a:t>
            </a:r>
            <a:r>
              <a:rPr kumimoji="0" lang="en-US" altLang="zh-CN" sz="1800" dirty="0">
                <a:solidFill>
                  <a:srgbClr val="000000"/>
                </a:solidFill>
                <a:cs typeface="+mn-ea"/>
                <a:sym typeface="+mn-lt"/>
              </a:rPr>
              <a:t>2</a:t>
            </a:r>
            <a:r>
              <a:rPr kumimoji="0" lang="zh-CN" altLang="en-US" sz="1800" dirty="0">
                <a:solidFill>
                  <a:srgbClr val="000000"/>
                </a:solidFill>
                <a:cs typeface="+mn-ea"/>
                <a:sym typeface="+mn-lt"/>
              </a:rPr>
              <a:t>个（内放生理盐水棉球，另一碗放漱口水及吸水管）</a:t>
            </a:r>
            <a:endParaRPr kumimoji="0" lang="en-US" altLang="zh-CN" sz="1800" dirty="0">
              <a:solidFill>
                <a:srgbClr val="FF0000"/>
              </a:solidFill>
              <a:cs typeface="+mn-ea"/>
              <a:sym typeface="+mn-lt"/>
            </a:endParaRPr>
          </a:p>
          <a:p>
            <a:pPr marL="285750" lvl="1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zh-CN" altLang="en-US" sz="1800" dirty="0">
                <a:solidFill>
                  <a:srgbClr val="000000"/>
                </a:solidFill>
                <a:cs typeface="+mn-ea"/>
                <a:sym typeface="+mn-lt"/>
              </a:rPr>
              <a:t>口护包（内放弯血管钳、镊子、治疗巾、压舌板）棉签，石蜡油。</a:t>
            </a:r>
            <a:endParaRPr kumimoji="0" lang="zh-CN" altLang="en-US" sz="1800" dirty="0">
              <a:cs typeface="+mn-ea"/>
              <a:sym typeface="+mn-lt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CD918D6C-0E43-4AFD-A55E-4FD60C76F0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4380" y="692696"/>
            <a:ext cx="10515600" cy="1325563"/>
          </a:xfrm>
        </p:spPr>
        <p:txBody>
          <a:bodyPr/>
          <a:lstStyle/>
          <a:p>
            <a:pPr algn="ctr" eaLnBrk="1" hangingPunct="1"/>
            <a:r>
              <a:rPr lang="zh-CN" altLang="en-US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口腔护理法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89068BB-F6CA-44EC-863D-6DB45E836E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32104" y="2261500"/>
            <a:ext cx="4221088" cy="422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161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drap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build="p" animBg="1"/>
      <p:bldP spid="6" grpId="0" build="p"/>
      <p:bldP spid="7" grpId="0" build="p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CB4A764-F9E5-4334-B5DC-9A9F51AB5A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682" y="1"/>
            <a:ext cx="2719262" cy="234888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4655AA5-ABBA-48CF-BA3A-7CDF36B220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8920"/>
            <a:ext cx="2743739" cy="415708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ED801C6-BA1D-4D83-9D67-F61F8EC713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91544" y="4221088"/>
            <a:ext cx="3068960" cy="306896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367BD7A-EA37-428A-B6CD-5BBBB88AAFB4}"/>
              </a:ext>
            </a:extLst>
          </p:cNvPr>
          <p:cNvSpPr/>
          <p:nvPr/>
        </p:nvSpPr>
        <p:spPr>
          <a:xfrm>
            <a:off x="95672" y="219283"/>
            <a:ext cx="6096000" cy="89332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关注口腔健康</a:t>
            </a:r>
            <a:endParaRPr lang="en-US" altLang="zh-CN" sz="1600" dirty="0">
              <a:solidFill>
                <a:schemeClr val="bg1"/>
              </a:solidFill>
              <a:latin typeface="汉仪雅酷黑 75W" panose="020B0804020202020204" pitchFamily="34" charset="-122"/>
              <a:ea typeface="汉仪雅酷黑 75W" panose="020B0804020202020204" pitchFamily="34" charset="-122"/>
              <a:cs typeface="+mn-ea"/>
              <a:sym typeface="+mn-lt"/>
            </a:endParaRPr>
          </a:p>
          <a:p>
            <a:pPr>
              <a:lnSpc>
                <a:spcPct val="11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注重护理</a:t>
            </a:r>
            <a:endParaRPr lang="en-US" altLang="zh-CN" sz="1600" dirty="0">
              <a:solidFill>
                <a:schemeClr val="bg1"/>
              </a:solidFill>
              <a:latin typeface="汉仪雅酷黑 75W" panose="020B0804020202020204" pitchFamily="34" charset="-122"/>
              <a:ea typeface="汉仪雅酷黑 75W" panose="020B0804020202020204" pitchFamily="34" charset="-122"/>
              <a:cs typeface="+mn-ea"/>
              <a:sym typeface="+mn-lt"/>
            </a:endParaRPr>
          </a:p>
          <a:p>
            <a:pPr>
              <a:lnSpc>
                <a:spcPct val="11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口腔健康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0A5AE994-E17F-41F1-99DF-EB0D3F279DB3}"/>
              </a:ext>
            </a:extLst>
          </p:cNvPr>
          <p:cNvSpPr/>
          <p:nvPr/>
        </p:nvSpPr>
        <p:spPr>
          <a:xfrm>
            <a:off x="2801888" y="325396"/>
            <a:ext cx="6588224" cy="351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ct val="110000"/>
              </a:lnSpc>
            </a:pPr>
            <a:r>
              <a:rPr lang="zh-CN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注重护理口腔健康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A980CF5-32EB-44B6-97D8-B7CFB8E18F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653" y="-123848"/>
            <a:ext cx="7240693" cy="7240693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A1E6E2B2-659A-4300-9609-14408399FBEF}"/>
              </a:ext>
            </a:extLst>
          </p:cNvPr>
          <p:cNvSpPr/>
          <p:nvPr/>
        </p:nvSpPr>
        <p:spPr>
          <a:xfrm>
            <a:off x="3406294" y="3100658"/>
            <a:ext cx="5724644" cy="12167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kumimoji="0" lang="zh-CN" altLang="en-US" sz="5400" b="1" dirty="0">
                <a:solidFill>
                  <a:srgbClr val="0070C0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口腔护理常用药物</a:t>
            </a:r>
            <a:endParaRPr kumimoji="0" lang="en-US" altLang="zh-CN" sz="5400" b="1" dirty="0">
              <a:solidFill>
                <a:srgbClr val="0070C0"/>
              </a:solidFill>
              <a:latin typeface="汉仪雅酷黑 75W" panose="020B0804020202020204" pitchFamily="34" charset="-122"/>
              <a:ea typeface="汉仪雅酷黑 75W" panose="020B0804020202020204" pitchFamily="34" charset="-122"/>
              <a:cs typeface="+mn-ea"/>
              <a:sym typeface="+mn-lt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7F3AB828-55F7-4263-84D9-6F1D2609C7EF}"/>
              </a:ext>
            </a:extLst>
          </p:cNvPr>
          <p:cNvSpPr/>
          <p:nvPr/>
        </p:nvSpPr>
        <p:spPr>
          <a:xfrm>
            <a:off x="5268758" y="1339887"/>
            <a:ext cx="1675459" cy="1924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kumimoji="0" lang="en-US" altLang="zh-CN" sz="8800" b="1" dirty="0">
                <a:solidFill>
                  <a:srgbClr val="0070C0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02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32C77EAA-A308-4919-9DCE-2211341865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7151" y="3100658"/>
            <a:ext cx="4122300" cy="41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125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5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6A8D0C6-76EB-48F1-A5AB-139387F86271}"/>
              </a:ext>
            </a:extLst>
          </p:cNvPr>
          <p:cNvSpPr/>
          <p:nvPr/>
        </p:nvSpPr>
        <p:spPr>
          <a:xfrm>
            <a:off x="335360" y="260648"/>
            <a:ext cx="11593288" cy="63367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7486388-A5C8-41C9-8D06-4A03B897BF63}"/>
              </a:ext>
            </a:extLst>
          </p:cNvPr>
          <p:cNvSpPr/>
          <p:nvPr/>
        </p:nvSpPr>
        <p:spPr>
          <a:xfrm>
            <a:off x="624551" y="334147"/>
            <a:ext cx="2646878" cy="592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kumimoji="0" lang="zh-CN" altLang="en-US" b="1" dirty="0">
                <a:solidFill>
                  <a:srgbClr val="0070C0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口腔护理常用药物</a:t>
            </a:r>
            <a:endParaRPr kumimoji="0" lang="en-US" altLang="zh-CN" b="1" dirty="0">
              <a:solidFill>
                <a:srgbClr val="0070C0"/>
              </a:solidFill>
              <a:latin typeface="汉仪雅酷黑 75W" panose="020B0804020202020204" pitchFamily="34" charset="-122"/>
              <a:ea typeface="汉仪雅酷黑 75W" panose="020B0804020202020204" pitchFamily="34" charset="-122"/>
              <a:cs typeface="+mn-ea"/>
              <a:sym typeface="+mn-lt"/>
            </a:endParaRPr>
          </a:p>
        </p:txBody>
      </p:sp>
      <p:sp>
        <p:nvSpPr>
          <p:cNvPr id="4" name="Rectangle 73">
            <a:extLst>
              <a:ext uri="{FF2B5EF4-FFF2-40B4-BE49-F238E27FC236}">
                <a16:creationId xmlns:a16="http://schemas.microsoft.com/office/drawing/2014/main" id="{F02E1D24-3008-4367-86B9-5CF08D30D2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692696"/>
            <a:ext cx="7772400" cy="88741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zh-CN" altLang="en-US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口腔护理常用溶液 </a:t>
            </a:r>
          </a:p>
        </p:txBody>
      </p:sp>
      <p:graphicFrame>
        <p:nvGraphicFramePr>
          <p:cNvPr id="5" name="Group 74">
            <a:extLst>
              <a:ext uri="{FF2B5EF4-FFF2-40B4-BE49-F238E27FC236}">
                <a16:creationId xmlns:a16="http://schemas.microsoft.com/office/drawing/2014/main" id="{A11C9FE1-53C2-4DB5-A0EC-E0E53DEC604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2055705"/>
              </p:ext>
            </p:extLst>
          </p:nvPr>
        </p:nvGraphicFramePr>
        <p:xfrm>
          <a:off x="1127448" y="1766987"/>
          <a:ext cx="10279143" cy="4398317"/>
        </p:xfrm>
        <a:graphic>
          <a:graphicData uri="http://schemas.openxmlformats.org/drawingml/2006/table">
            <a:tbl>
              <a:tblPr/>
              <a:tblGrid>
                <a:gridCol w="31961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37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592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790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C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     </a:t>
                      </a:r>
                      <a:r>
                        <a:rPr kumimoji="1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溶液名称</a:t>
                      </a:r>
                    </a:p>
                  </a:txBody>
                  <a:tcPr marT="45715" marB="45715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1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浓度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1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作  用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790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1" lang="zh-CN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生理盐水（中性）</a:t>
                      </a:r>
                    </a:p>
                  </a:txBody>
                  <a:tcPr marT="45715" marB="45715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endParaRPr kumimoji="1" lang="zh-CN" alt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1" lang="zh-CN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清洁口腔，预防感染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790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1" lang="zh-CN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复方硼沙溶液（朵贝尔）中性</a:t>
                      </a:r>
                    </a:p>
                  </a:txBody>
                  <a:tcPr marT="45715" marB="45715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endParaRPr kumimoji="1" lang="zh-CN" alt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1" lang="zh-CN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轻度抑菌、除臭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790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1" lang="zh-CN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过氧化氢溶液（偏酸性）</a:t>
                      </a:r>
                    </a:p>
                  </a:txBody>
                  <a:tcPr marT="45715" marB="45715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1%</a:t>
                      </a:r>
                      <a:r>
                        <a:rPr kumimoji="1" lang="zh-CN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～</a:t>
                      </a:r>
                      <a:r>
                        <a:rPr kumimoji="1" lang="en-US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3%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1" lang="zh-CN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抗菌防臭，适用于口腔感染有溃烂坏死组织者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790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1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碳酸氢钠溶液</a:t>
                      </a:r>
                    </a:p>
                  </a:txBody>
                  <a:tcPr marT="45715" marB="45715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1%</a:t>
                      </a:r>
                      <a:r>
                        <a:rPr kumimoji="1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～</a:t>
                      </a:r>
                      <a:r>
                        <a:rPr kumimoji="1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4%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1" lang="zh-CN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属碱性溶液，适用于真菌感染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790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1" lang="zh-CN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呋喃西林溶液</a:t>
                      </a:r>
                    </a:p>
                  </a:txBody>
                  <a:tcPr marT="45715" marB="45715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0</a:t>
                      </a:r>
                      <a:r>
                        <a:rPr kumimoji="1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．</a:t>
                      </a:r>
                      <a:r>
                        <a:rPr kumimoji="1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02%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1" lang="zh-CN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清洁口腔，广谱抗菌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790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1" lang="zh-CN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醋酸溶液（碱性）</a:t>
                      </a:r>
                    </a:p>
                  </a:txBody>
                  <a:tcPr marT="45715" marB="45715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0</a:t>
                      </a:r>
                      <a:r>
                        <a:rPr kumimoji="1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．</a:t>
                      </a:r>
                      <a:r>
                        <a:rPr kumimoji="1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1%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1" lang="zh-CN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适用于绿脓杆菌感染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790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1" lang="zh-CN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硼酸溶液（碱性）</a:t>
                      </a:r>
                    </a:p>
                  </a:txBody>
                  <a:tcPr marT="45715" marB="45715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2%</a:t>
                      </a:r>
                      <a:r>
                        <a:rPr kumimoji="1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～</a:t>
                      </a:r>
                      <a:r>
                        <a:rPr kumimoji="1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3%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1" lang="zh-CN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酸性防腐溶液，有抑制细菌作用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790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1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甲硝唑溶液</a:t>
                      </a:r>
                    </a:p>
                  </a:txBody>
                  <a:tcPr marT="45715" marB="45715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0</a:t>
                      </a:r>
                      <a:r>
                        <a:rPr kumimoji="1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．</a:t>
                      </a:r>
                      <a:r>
                        <a:rPr kumimoji="1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08%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1" lang="zh-CN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适用于厌氧菌感染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790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1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中药漱口液（金银花、野菊花）</a:t>
                      </a:r>
                    </a:p>
                  </a:txBody>
                  <a:tcPr marT="45715" marB="45715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endParaRPr kumimoji="1" lang="zh-CN" altLang="zh-CN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1" lang="zh-CN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清热、解毒、消肿、止血、抗菌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DBC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0416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6A8D0C6-76EB-48F1-A5AB-139387F86271}"/>
              </a:ext>
            </a:extLst>
          </p:cNvPr>
          <p:cNvSpPr/>
          <p:nvPr/>
        </p:nvSpPr>
        <p:spPr>
          <a:xfrm>
            <a:off x="335360" y="260648"/>
            <a:ext cx="11593288" cy="63367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6943534-33DF-4F8D-A9DD-31A3FC02A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51" y="1196752"/>
            <a:ext cx="6153861" cy="4880648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47486388-A5C8-41C9-8D06-4A03B897BF63}"/>
              </a:ext>
            </a:extLst>
          </p:cNvPr>
          <p:cNvSpPr/>
          <p:nvPr/>
        </p:nvSpPr>
        <p:spPr>
          <a:xfrm>
            <a:off x="624551" y="334147"/>
            <a:ext cx="2646878" cy="592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kumimoji="0" lang="zh-CN" altLang="en-US" b="1" dirty="0">
                <a:solidFill>
                  <a:srgbClr val="0070C0"/>
                </a:soli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口腔护理常用药物</a:t>
            </a:r>
            <a:endParaRPr kumimoji="0" lang="en-US" altLang="zh-CN" b="1" dirty="0">
              <a:solidFill>
                <a:srgbClr val="0070C0"/>
              </a:solidFill>
              <a:latin typeface="汉仪雅酷黑 75W" panose="020B0804020202020204" pitchFamily="34" charset="-122"/>
              <a:ea typeface="汉仪雅酷黑 75W" panose="020B0804020202020204" pitchFamily="34" charset="-122"/>
              <a:cs typeface="+mn-ea"/>
              <a:sym typeface="+mn-lt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EBE5CA7-4E94-4A07-8787-33909C52C9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1031081"/>
            <a:ext cx="7772400" cy="588963"/>
          </a:xfrm>
        </p:spPr>
        <p:txBody>
          <a:bodyPr>
            <a:noAutofit/>
          </a:bodyPr>
          <a:lstStyle/>
          <a:p>
            <a:pPr algn="ctr" eaLnBrk="1" hangingPunct="1"/>
            <a:r>
              <a:rPr lang="zh-CN" altLang="en-US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常用药 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89E1ADC-38C3-460E-9AF8-B17CF02A34D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11387" y="2586633"/>
            <a:ext cx="4874778" cy="2952328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150000"/>
              </a:lnSpc>
            </a:pPr>
            <a:r>
              <a:rPr lang="zh-CN" altLang="en-US" sz="1800" b="1" dirty="0">
                <a:cs typeface="+mn-ea"/>
                <a:sym typeface="+mn-lt"/>
              </a:rPr>
              <a:t>西瓜霜：</a:t>
            </a:r>
            <a:r>
              <a:rPr lang="zh-CN" altLang="en-US" sz="1800" dirty="0">
                <a:cs typeface="+mn-ea"/>
                <a:sym typeface="+mn-lt"/>
              </a:rPr>
              <a:t>用于咽喉部炎症，清凉、润喉。</a:t>
            </a:r>
          </a:p>
          <a:p>
            <a:pPr algn="just" eaLnBrk="1" hangingPunct="1">
              <a:lnSpc>
                <a:spcPct val="150000"/>
              </a:lnSpc>
            </a:pPr>
            <a:r>
              <a:rPr lang="zh-CN" altLang="en-US" sz="1800" b="1" dirty="0">
                <a:cs typeface="+mn-ea"/>
                <a:sym typeface="+mn-lt"/>
              </a:rPr>
              <a:t>锡类散、冰硼散：</a:t>
            </a:r>
            <a:r>
              <a:rPr lang="zh-CN" altLang="en-US" sz="1800" dirty="0">
                <a:cs typeface="+mn-ea"/>
                <a:sym typeface="+mn-lt"/>
              </a:rPr>
              <a:t>用于口腔溃疡，清热、解毒、消炎、止痛。</a:t>
            </a:r>
          </a:p>
          <a:p>
            <a:pPr algn="just" eaLnBrk="1" hangingPunct="1">
              <a:lnSpc>
                <a:spcPct val="150000"/>
              </a:lnSpc>
            </a:pPr>
            <a:r>
              <a:rPr lang="zh-CN" altLang="en-US" sz="1800" b="1" dirty="0">
                <a:cs typeface="+mn-ea"/>
                <a:sym typeface="+mn-lt"/>
              </a:rPr>
              <a:t>口腔涂膜：</a:t>
            </a:r>
            <a:r>
              <a:rPr lang="zh-CN" altLang="en-US" sz="1800" dirty="0">
                <a:cs typeface="+mn-ea"/>
                <a:sym typeface="+mn-lt"/>
              </a:rPr>
              <a:t>用于治疗口腔杂症、口腔溃疡等。</a:t>
            </a:r>
          </a:p>
          <a:p>
            <a:pPr algn="just" eaLnBrk="1" hangingPunct="1">
              <a:lnSpc>
                <a:spcPct val="150000"/>
              </a:lnSpc>
            </a:pPr>
            <a:r>
              <a:rPr lang="zh-CN" altLang="en-US" sz="1800" b="1" dirty="0">
                <a:cs typeface="+mn-ea"/>
                <a:sym typeface="+mn-lt"/>
              </a:rPr>
              <a:t>液状石蜡：</a:t>
            </a:r>
            <a:r>
              <a:rPr lang="zh-CN" altLang="en-US" sz="1800" dirty="0">
                <a:cs typeface="+mn-ea"/>
                <a:sym typeface="+mn-lt"/>
              </a:rPr>
              <a:t>用于口唇干裂，可起到滋润和保湿的作用。</a:t>
            </a:r>
          </a:p>
          <a:p>
            <a:pPr eaLnBrk="1" hangingPunct="1">
              <a:lnSpc>
                <a:spcPct val="150000"/>
              </a:lnSpc>
            </a:pPr>
            <a:endParaRPr lang="en-US" altLang="zh-CN" sz="1800" dirty="0">
              <a:cs typeface="+mn-ea"/>
              <a:sym typeface="+mn-lt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EC87A32-8963-4C48-8FA9-4145E65675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498" y="1317098"/>
            <a:ext cx="5280254" cy="528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753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fx4gisf3">
      <a:majorFont>
        <a:latin typeface="Adobe Arabic" panose="020F0302020204030204"/>
        <a:ea typeface="微软雅黑"/>
        <a:cs typeface=""/>
      </a:majorFont>
      <a:minorFont>
        <a:latin typeface="Adobe Arabic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3067</TotalTime>
  <Words>1650</Words>
  <Application>Microsoft Office PowerPoint</Application>
  <PresentationFormat>宽屏</PresentationFormat>
  <Paragraphs>191</Paragraphs>
  <Slides>24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0" baseType="lpstr">
      <vt:lpstr>阿里巴巴普惠体 Medium</vt:lpstr>
      <vt:lpstr>汉仪雅酷黑 75W</vt:lpstr>
      <vt:lpstr>Adobe Arabic</vt:lpstr>
      <vt:lpstr>Arial</vt:lpstr>
      <vt:lpstr>Times New Roman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口腔护理法</vt:lpstr>
      <vt:lpstr>PowerPoint 演示文稿</vt:lpstr>
      <vt:lpstr>口腔护理常用溶液 </vt:lpstr>
      <vt:lpstr>常用药 </vt:lpstr>
      <vt:lpstr>PowerPoint 演示文稿</vt:lpstr>
      <vt:lpstr>实施步骤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畅</dc:creator>
  <cp:lastModifiedBy>Windows 用户</cp:lastModifiedBy>
  <cp:revision>120</cp:revision>
  <dcterms:created xsi:type="dcterms:W3CDTF">2002-12-05T01:28:37Z</dcterms:created>
  <dcterms:modified xsi:type="dcterms:W3CDTF">2021-02-01T04:45:02Z</dcterms:modified>
</cp:coreProperties>
</file>