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314" r:id="rId4"/>
    <p:sldId id="257" r:id="rId5"/>
    <p:sldId id="258" r:id="rId6"/>
    <p:sldId id="260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4" r:id="rId16"/>
    <p:sldId id="304" r:id="rId17"/>
    <p:sldId id="305" r:id="rId18"/>
    <p:sldId id="306" r:id="rId19"/>
    <p:sldId id="307" r:id="rId20"/>
    <p:sldId id="295" r:id="rId21"/>
    <p:sldId id="308" r:id="rId22"/>
    <p:sldId id="309" r:id="rId23"/>
    <p:sldId id="310" r:id="rId24"/>
    <p:sldId id="311" r:id="rId25"/>
    <p:sldId id="312" r:id="rId26"/>
    <p:sldId id="31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61E"/>
    <a:srgbClr val="007837"/>
    <a:srgbClr val="74BCD1"/>
    <a:srgbClr val="048B31"/>
    <a:srgbClr val="93CED2"/>
    <a:srgbClr val="81C4D2"/>
    <a:srgbClr val="61BDC0"/>
    <a:srgbClr val="73BCD1"/>
    <a:srgbClr val="6CB8D1"/>
    <a:srgbClr val="4AA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8" y="45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06217-2E8D-400E-83EF-D982A5F181A7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C18B-4889-4325-AC11-F68E3CE9B6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3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3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83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19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92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35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43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6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51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27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428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23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22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794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685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716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4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683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95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48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05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5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03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4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87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360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18B-4889-4325-AC11-F68E3CE9B6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28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6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0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9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7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3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7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3BDAA-A5B3-4C2E-8158-0663565964AB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208B-8AC2-4011-9201-8F8154515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7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A5D0"/>
            </a:gs>
            <a:gs pos="47000">
              <a:srgbClr val="93CED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3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5" b="3825"/>
          <a:stretch/>
        </p:blipFill>
        <p:spPr>
          <a:xfrm>
            <a:off x="0" y="2468880"/>
            <a:ext cx="12192000" cy="4389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8997832" y="4151376"/>
            <a:ext cx="2456558" cy="27066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7769553" y="5047488"/>
            <a:ext cx="2456558" cy="195681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45" y="4209133"/>
            <a:ext cx="2053072" cy="20707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39" y="3687966"/>
            <a:ext cx="2936084" cy="29599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281592" y="236509"/>
            <a:ext cx="6054218" cy="1144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2406015" y="1417832"/>
            <a:ext cx="7253627" cy="1796821"/>
            <a:chOff x="2596896" y="1380810"/>
            <a:chExt cx="5852160" cy="1520538"/>
          </a:xfrm>
        </p:grpSpPr>
        <p:sp>
          <p:nvSpPr>
            <p:cNvPr id="30" name="矩形 29"/>
            <p:cNvSpPr/>
            <p:nvPr/>
          </p:nvSpPr>
          <p:spPr>
            <a:xfrm>
              <a:off x="2596896" y="1532158"/>
              <a:ext cx="5852160" cy="1369190"/>
            </a:xfrm>
            <a:prstGeom prst="rect">
              <a:avLst/>
            </a:prstGeom>
            <a:noFill/>
            <a:ln w="57150">
              <a:solidFill>
                <a:srgbClr val="007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907792" y="1380810"/>
              <a:ext cx="5277176" cy="332759"/>
            </a:xfrm>
            <a:prstGeom prst="rect">
              <a:avLst/>
            </a:prstGeom>
            <a:gradFill>
              <a:gsLst>
                <a:gs pos="30000">
                  <a:srgbClr val="6CB8D1"/>
                </a:gs>
                <a:gs pos="100000">
                  <a:srgbClr val="73B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396835" y="954746"/>
            <a:ext cx="7271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b="1" dirty="0">
                <a:ln>
                  <a:solidFill>
                    <a:schemeClr val="bg1"/>
                  </a:solidFill>
                </a:ln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口腔护理保健</a:t>
            </a:r>
            <a:endParaRPr lang="zh-CN" altLang="en-US" sz="8800" b="1" dirty="0">
              <a:ln>
                <a:solidFill>
                  <a:schemeClr val="bg1"/>
                </a:solidFill>
              </a:ln>
              <a:solidFill>
                <a:srgbClr val="007837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62353" y="2279855"/>
            <a:ext cx="654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b="1" dirty="0">
                <a:solidFill>
                  <a:srgbClr val="02561E"/>
                </a:solidFill>
                <a:latin typeface="字魂35号-孙新恒颉黑体" panose="02000000000000000000" pitchFamily="2" charset="-122"/>
                <a:ea typeface="字魂35号-孙新恒颉黑体" panose="02000000000000000000" pitchFamily="2" charset="-122"/>
              </a:rPr>
              <a:t>关注口腔健康 提高生命质量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2" r="5117" b="74747"/>
          <a:stretch/>
        </p:blipFill>
        <p:spPr>
          <a:xfrm>
            <a:off x="8997832" y="332205"/>
            <a:ext cx="2986820" cy="2014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3987976" y="2964715"/>
            <a:ext cx="4216049" cy="462667"/>
            <a:chOff x="3987976" y="2964715"/>
            <a:chExt cx="4216049" cy="462667"/>
          </a:xfrm>
        </p:grpSpPr>
        <p:sp>
          <p:nvSpPr>
            <p:cNvPr id="4" name="双波形 3"/>
            <p:cNvSpPr/>
            <p:nvPr/>
          </p:nvSpPr>
          <p:spPr>
            <a:xfrm>
              <a:off x="3987976" y="2964715"/>
              <a:ext cx="4216049" cy="462667"/>
            </a:xfrm>
            <a:prstGeom prst="doubleWave">
              <a:avLst/>
            </a:prstGeom>
            <a:solidFill>
              <a:srgbClr val="61BD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839925" y="3033533"/>
              <a:ext cx="238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知网</a:t>
              </a:r>
            </a:p>
          </p:txBody>
        </p:sp>
      </p:grpSp>
      <p:pic>
        <p:nvPicPr>
          <p:cNvPr id="7" name="纯音乐 - 「風の谷のナウシカ」~鳥の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08" y="-742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9935512" y="4092480"/>
            <a:ext cx="2475979" cy="27280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039887" y="4935411"/>
            <a:ext cx="2481568" cy="197673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178537" y="3000233"/>
            <a:ext cx="561189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刷牙方法有很多，只要刷牙能够达到洁净牙齿，不损伤牙体和牙周组织就是正确的，我国提倡推广的刷牙法是上下刷。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5215" y="1158280"/>
            <a:ext cx="593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b="1" dirty="0"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共性预防措施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900821" y="2884980"/>
            <a:ext cx="4091657" cy="1107483"/>
            <a:chOff x="3581400" y="2964715"/>
            <a:chExt cx="6191249" cy="635937"/>
          </a:xfrm>
        </p:grpSpPr>
        <p:sp>
          <p:nvSpPr>
            <p:cNvPr id="44" name="双波形 43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992482" y="3052787"/>
              <a:ext cx="5369083" cy="54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口腔卫生</a:t>
              </a:r>
              <a:r>
                <a:rPr lang="en-US" altLang="zh-CN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刷牙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4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186555" y="2984997"/>
            <a:ext cx="6452995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其基本动作分四步：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第一步，刷毛与牙齿长轴平行，紧贴牙面，毛尖指向牙龈。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第二步，扭转牙刷使刷毛与牙长轴成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45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度。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第三步，作前后矩离平行颤动。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第四步，向牙合面或切缘方向，即上牙向下，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下牙向上作 剔除刷动作。 刷洗牙合面时，作前后拉动即可。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5215" y="1158280"/>
            <a:ext cx="593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b="1" dirty="0"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共性预防措施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900821" y="2884980"/>
            <a:ext cx="4091657" cy="1107483"/>
            <a:chOff x="3581400" y="2964715"/>
            <a:chExt cx="6191249" cy="635937"/>
          </a:xfrm>
        </p:grpSpPr>
        <p:sp>
          <p:nvSpPr>
            <p:cNvPr id="44" name="双波形 43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992482" y="3052787"/>
              <a:ext cx="5369083" cy="547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口腔卫生</a:t>
              </a:r>
              <a:r>
                <a:rPr lang="en-US" altLang="zh-CN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刷牙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80" y="3839400"/>
            <a:ext cx="2109758" cy="21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186555" y="2984997"/>
            <a:ext cx="6452995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刷牙时应该认真、仔细，依次刷到颊面（外面）、舌面（内面）、合面（上面），并重复刷洗。刷牙次数，一般要求早晚刷牙，饭后漱口，每次刷牙可不少于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分钟。最好每次饭后也刷。有人主张“三三三”制刷牙法，即每日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次，每次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分钟，刷洗三个牙面。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5215" y="1158280"/>
            <a:ext cx="593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b="1" dirty="0"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共性预防措施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900821" y="2884982"/>
            <a:ext cx="4091657" cy="805734"/>
            <a:chOff x="3581400" y="2964715"/>
            <a:chExt cx="6191249" cy="462667"/>
          </a:xfrm>
        </p:grpSpPr>
        <p:sp>
          <p:nvSpPr>
            <p:cNvPr id="44" name="双波形 43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992482" y="3052787"/>
              <a:ext cx="5369083" cy="3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刷牙要求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6" y="3805498"/>
            <a:ext cx="2961085" cy="19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742451" y="3334856"/>
            <a:ext cx="5771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刷牙、牙间洁净（剔牙）、洁牙去除牙菌斑。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刷完牙后，可以适当用一些漱口水漱口。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牙膏可选用含氟牙膏。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9347" y="1034299"/>
            <a:ext cx="5938535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400" b="1" dirty="0">
                <a:solidFill>
                  <a:srgbClr val="0078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龋齿预防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83317" y="2830071"/>
            <a:ext cx="2960083" cy="2953068"/>
            <a:chOff x="1324170" y="2653149"/>
            <a:chExt cx="2960083" cy="295306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170" y="2653149"/>
              <a:ext cx="2960083" cy="295306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723221" y="3074267"/>
              <a:ext cx="2161980" cy="195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78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消除有关致龋因素，改善口腔环境 </a:t>
              </a:r>
            </a:p>
          </p:txBody>
        </p:sp>
      </p:grpSp>
      <p:pic>
        <p:nvPicPr>
          <p:cNvPr id="20" name="Picture 6" descr="u=4027172622,2666157203&amp;fm=0&amp;gp=0[1]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25139"/>
          <a:stretch/>
        </p:blipFill>
        <p:spPr bwMode="auto">
          <a:xfrm>
            <a:off x="9573280" y="4098823"/>
            <a:ext cx="2101391" cy="2011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742451" y="3334856"/>
            <a:ext cx="5771327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要有良好的口腔卫生习惯。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作龈上和龈下洁治，去除牙结石。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调整咬合，消除创伤 和食物嵌塞。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后两项一般在专业的口腔诊室进行。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9347" y="1034299"/>
            <a:ext cx="5938535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400" b="1" dirty="0">
                <a:solidFill>
                  <a:srgbClr val="0078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牙周病预防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83317" y="2830071"/>
            <a:ext cx="2960083" cy="2953068"/>
            <a:chOff x="1324170" y="2653149"/>
            <a:chExt cx="2960083" cy="295306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170" y="2653149"/>
              <a:ext cx="2960083" cy="295306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723221" y="3346650"/>
              <a:ext cx="2161980" cy="130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78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消除局部刺激因素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394528" y="4179120"/>
            <a:ext cx="1928234" cy="1923664"/>
            <a:chOff x="9430482" y="3172336"/>
            <a:chExt cx="1928234" cy="192366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274" y="3620141"/>
              <a:ext cx="1084555" cy="115758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482" y="3172336"/>
              <a:ext cx="1928234" cy="1923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37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175" r="20264" b="9163"/>
          <a:stretch/>
        </p:blipFill>
        <p:spPr>
          <a:xfrm flipH="1">
            <a:off x="2470477" y="2902765"/>
            <a:ext cx="9721523" cy="3955235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3289850" y="1198510"/>
            <a:ext cx="5612300" cy="337803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57007" y="2723850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048B3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科学保护牙齿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147010" y="90616"/>
            <a:ext cx="5025263" cy="949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330947" y="238653"/>
            <a:ext cx="4131778" cy="780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-118953" y="4117821"/>
            <a:ext cx="2456558" cy="27066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63178" y="5012592"/>
            <a:ext cx="2456558" cy="19568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22" y="1633771"/>
            <a:ext cx="1084555" cy="11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科 学 保 护 牙 齿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44" y="137806"/>
            <a:ext cx="9365278" cy="6858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239997" y="2434105"/>
            <a:ext cx="5768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齿是人类赖以生存的重要器官，它是构成咀嚼器官的主要部分，也与语言、容貌和健康有密切关系。保护牙齿除了每天早晚刷牙，饭后漱口和前面提到的四种方法以外，生活中还有很多方法我们要科学的使用才能更好的保护牙齿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03633" y="2901050"/>
            <a:ext cx="3136685" cy="3129251"/>
            <a:chOff x="-1816970" y="2738943"/>
            <a:chExt cx="3453192" cy="34450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8060" y="2941989"/>
              <a:ext cx="2581693" cy="258169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16970" y="2738943"/>
              <a:ext cx="3453192" cy="3445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9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科 学 保 护 牙 齿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262536" y="2877958"/>
            <a:ext cx="5768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咀嚼的正确方法是两侧或两侧牙齿交替进行。有些人习惯用一侧吃东西，长时间这样会使使用侧的咀嚼肌发达，影响脸型。而另一侧的牙齿长时间不使用会聚积食物软垢，从而形成牙结石影响牙齿健康。 　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34862" y="1849794"/>
            <a:ext cx="4091657" cy="805734"/>
            <a:chOff x="3581400" y="2964715"/>
            <a:chExt cx="6191249" cy="462667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992482" y="3052787"/>
              <a:ext cx="5369083" cy="3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正确咀嚼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44" y="137806"/>
            <a:ext cx="9365278" cy="6858000"/>
          </a:xfrm>
          <a:prstGeom prst="rect">
            <a:avLst/>
          </a:prstGeom>
        </p:spPr>
      </p:pic>
      <p:pic>
        <p:nvPicPr>
          <p:cNvPr id="17" name="Picture 5" descr="u=1976655539,2988664687&amp;fm=0&amp;gp=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32" y="2905066"/>
            <a:ext cx="2805968" cy="26064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科 学 保 护 牙 齿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44" y="137806"/>
            <a:ext cx="9365278" cy="6858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239997" y="2947245"/>
            <a:ext cx="5768875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牙齿的发育离不开各种营养食物，因此，不论是成人还是少年儿童，饮食要多样化，不要偏食，尽量多食一些粗粮、硬纤维的食物，还可适量使用一些有一定硬度的食物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34862" y="1849794"/>
            <a:ext cx="4091657" cy="805734"/>
            <a:chOff x="3581400" y="2964715"/>
            <a:chExt cx="6191249" cy="462667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992482" y="3052787"/>
              <a:ext cx="5369083" cy="3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食谱广营养好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26562"/>
          <a:stretch/>
        </p:blipFill>
        <p:spPr>
          <a:xfrm>
            <a:off x="1489648" y="2657283"/>
            <a:ext cx="2950806" cy="29508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16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科 学 保 护 牙 齿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44" y="137806"/>
            <a:ext cx="9365278" cy="6858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239997" y="2947245"/>
            <a:ext cx="5768875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不要用牙齿启瓶盖等坚硬物品，防止牙齿损伤。如果在训练、救援等作业时，不慎将牙齿损伤折断，最好自己不要处理，应及时保护好损伤牙到口腔诊室进行就诊。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34862" y="1849794"/>
            <a:ext cx="4091657" cy="805734"/>
            <a:chOff x="3581400" y="2964715"/>
            <a:chExt cx="6191249" cy="462667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992482" y="3052787"/>
              <a:ext cx="5369083" cy="3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防止外伤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-1745" r="29757" b="1745"/>
          <a:stretch/>
        </p:blipFill>
        <p:spPr>
          <a:xfrm>
            <a:off x="2659555" y="3504367"/>
            <a:ext cx="2580442" cy="25804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67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10012085" y="4165968"/>
            <a:ext cx="2456558" cy="27066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17" y="658004"/>
            <a:ext cx="6229351" cy="62145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147010" y="90616"/>
            <a:ext cx="5025263" cy="949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4" r="37082" b="21406"/>
          <a:stretch/>
        </p:blipFill>
        <p:spPr>
          <a:xfrm>
            <a:off x="-63173" y="3912415"/>
            <a:ext cx="7670981" cy="296017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330947" y="238653"/>
            <a:ext cx="4131778" cy="780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文本框 32"/>
          <p:cNvSpPr txBox="1"/>
          <p:nvPr/>
        </p:nvSpPr>
        <p:spPr>
          <a:xfrm>
            <a:off x="5324901" y="1989202"/>
            <a:ext cx="4139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指牙齿、牙周组织、口腔邻近部位及颌面部均无组织结构与功能性异常。</a:t>
            </a: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标准：牙齿清洁、无龋洞、无疼痛感，牙龈颜色正常，无出血现象。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1351032"/>
            <a:ext cx="3400476" cy="3392418"/>
          </a:xfrm>
          <a:prstGeom prst="rect">
            <a:avLst/>
          </a:prstGeom>
        </p:spPr>
      </p:pic>
      <p:sp>
        <p:nvSpPr>
          <p:cNvPr id="27" name="标题 3"/>
          <p:cNvSpPr txBox="1">
            <a:spLocks/>
          </p:cNvSpPr>
          <p:nvPr/>
        </p:nvSpPr>
        <p:spPr>
          <a:xfrm>
            <a:off x="712241" y="1973949"/>
            <a:ext cx="3167402" cy="172341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5400" b="1" dirty="0">
                <a:ln>
                  <a:solidFill>
                    <a:schemeClr val="bg1"/>
                  </a:solidFill>
                </a:ln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  <a:cs typeface="+mn-cs"/>
              </a:rPr>
              <a:t>什么是</a:t>
            </a:r>
            <a:endParaRPr kumimoji="1" lang="en-US" altLang="zh-CN" sz="5400" b="1" dirty="0">
              <a:ln>
                <a:solidFill>
                  <a:schemeClr val="bg1"/>
                </a:solidFill>
              </a:ln>
              <a:solidFill>
                <a:srgbClr val="007837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  <a:cs typeface="+mn-cs"/>
            </a:endParaRPr>
          </a:p>
          <a:p>
            <a:r>
              <a:rPr kumimoji="1" lang="zh-CN" altLang="en-US" sz="5400" b="1" dirty="0">
                <a:ln>
                  <a:solidFill>
                    <a:schemeClr val="bg1"/>
                  </a:solidFill>
                </a:ln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  <a:cs typeface="+mn-cs"/>
              </a:rPr>
              <a:t>口腔健康？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19" y="4910290"/>
            <a:ext cx="1554789" cy="16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175" r="20264" b="9163"/>
          <a:stretch/>
        </p:blipFill>
        <p:spPr>
          <a:xfrm flipH="1">
            <a:off x="2470477" y="2902765"/>
            <a:ext cx="9721523" cy="3955235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3289850" y="1198510"/>
            <a:ext cx="5612300" cy="337803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49231" y="272385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048B3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口臭病症的预防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147010" y="90616"/>
            <a:ext cx="5025263" cy="949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330947" y="238653"/>
            <a:ext cx="4131778" cy="780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-118953" y="4117821"/>
            <a:ext cx="2456558" cy="27066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63178" y="5012592"/>
            <a:ext cx="2456558" cy="19568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22" y="1633771"/>
            <a:ext cx="1084555" cy="11575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C0434A6-F10F-4B82-AC4E-3B8C80F12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3" y="1146486"/>
            <a:ext cx="1523809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口臭病症的预防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072952" y="4416403"/>
            <a:ext cx="8244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 一般人认为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: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口臭是由于口腔不卫生引起的，为了消除口臭每天增加刷牙次数，嚼食口香糖、用漱口药水漱口等，但这些办法都是暂时的，不能从根本上解决问题。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47470" y="2840205"/>
            <a:ext cx="8569719" cy="1463389"/>
            <a:chOff x="3581400" y="2964715"/>
            <a:chExt cx="6191249" cy="462667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68880" y="3041360"/>
              <a:ext cx="5691024" cy="3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医学界认为，口臭的产生源于人体的各种急慢性疾病，它本身虽不是病，却是一种病征。 </a:t>
              </a:r>
            </a:p>
          </p:txBody>
        </p:sp>
      </p:grpSp>
      <p:pic>
        <p:nvPicPr>
          <p:cNvPr id="17" name="Picture 4" descr="1-11053014534335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 b="8427"/>
          <a:stretch/>
        </p:blipFill>
        <p:spPr>
          <a:xfrm>
            <a:off x="351729" y="2820941"/>
            <a:ext cx="2721222" cy="2721222"/>
          </a:xfrm>
          <a:prstGeom prst="ellipse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456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口臭病症的预防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92478" y="2637664"/>
            <a:ext cx="63905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①吃东西引起的口臭：包括吃大蒜、洋葱、韭菜等，短时间即可消除。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②未经治疗的龋齿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: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在龋洞内常积存食物残渣，由于细菌丛生，则腐败分解而生臭味。及时修补龋齿，则可消除口臭。　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③牙周炎患者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: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牙周袋内呈化脓性炎症，口腔内的唾液混有脓液，也使口内有臭味。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85387" y="1446840"/>
            <a:ext cx="6693972" cy="839256"/>
            <a:chOff x="3581400" y="2952788"/>
            <a:chExt cx="6191249" cy="474594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71174" y="2952788"/>
              <a:ext cx="5691024" cy="4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口臭是怎样引起的？</a:t>
              </a:r>
            </a:p>
          </p:txBody>
        </p:sp>
      </p:grpSp>
      <p:pic>
        <p:nvPicPr>
          <p:cNvPr id="18" name="Picture 4" descr="2010109159853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4667"/>
          <a:stretch/>
        </p:blipFill>
        <p:spPr>
          <a:xfrm>
            <a:off x="1382730" y="2738943"/>
            <a:ext cx="3039106" cy="3039106"/>
          </a:xfrm>
          <a:prstGeom prst="ellipse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310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口臭病症的预防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92478" y="2887123"/>
            <a:ext cx="6390509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④ 全身性疾病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: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胃热症、胃阴虚症，其中由胃热症导致者居多，常并发严重口臭、牙龈肿痛、便秘、胃痛、消化不良、烦躁等症状，急慢性胃炎、十二指肠溃疡、肝炎、肺结核、糖尿病、癌症患者、接受化疗者亦会产生强烈口臭。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85387" y="1446840"/>
            <a:ext cx="6693972" cy="839256"/>
            <a:chOff x="3581400" y="2952788"/>
            <a:chExt cx="6191249" cy="474594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71174" y="2952788"/>
              <a:ext cx="5691024" cy="4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口臭是怎样引起的？</a:t>
              </a:r>
            </a:p>
          </p:txBody>
        </p:sp>
      </p:grpSp>
      <p:pic>
        <p:nvPicPr>
          <p:cNvPr id="18" name="Picture 4" descr="2010109159853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4667"/>
          <a:stretch/>
        </p:blipFill>
        <p:spPr>
          <a:xfrm>
            <a:off x="1649430" y="2738943"/>
            <a:ext cx="2693970" cy="2693970"/>
          </a:xfrm>
          <a:prstGeom prst="ellipse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317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口臭病症的预防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92478" y="2887123"/>
            <a:ext cx="6390509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吃韭菜、葱、蒜、饮酒后的口臭，可饮白糖水冲解，或用茶叶一小撮含口中咀嚼，还可以咀嚼口香糖除味。 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如因伤食引起的口臭，可用鸡内金研末口服，每日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次 ，每次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克。也可用神曲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15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克，麦芽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15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克，山楂片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15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克， 一起煮水，日饮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次。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85387" y="1446840"/>
            <a:ext cx="6693972" cy="839256"/>
            <a:chOff x="3581400" y="2952788"/>
            <a:chExt cx="6191249" cy="474594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71174" y="2952788"/>
              <a:ext cx="5691024" cy="4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如何防治口臭？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12889"/>
          <a:stretch/>
        </p:blipFill>
        <p:spPr>
          <a:xfrm>
            <a:off x="1558514" y="2747413"/>
            <a:ext cx="2784886" cy="27848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34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870927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口臭病症的预防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92478" y="2887123"/>
            <a:ext cx="6390509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对于有龋齿、缺齿以及义齿修复不当引起的口臭，应该尽早到专业的口腔诊室进行治疗和义齿修复，避免食物残渣长时间存留在口腔中。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积极治疗全身性疾病，只要全身性疾病得到治愈，口臭也就会消失。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85387" y="1446840"/>
            <a:ext cx="6693972" cy="839256"/>
            <a:chOff x="3581400" y="2952788"/>
            <a:chExt cx="6191249" cy="474594"/>
          </a:xfrm>
        </p:grpSpPr>
        <p:sp>
          <p:nvSpPr>
            <p:cNvPr id="15" name="双波形 14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71174" y="2952788"/>
              <a:ext cx="5691024" cy="42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如何防治口臭？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b="12889"/>
          <a:stretch/>
        </p:blipFill>
        <p:spPr>
          <a:xfrm>
            <a:off x="1558514" y="2747413"/>
            <a:ext cx="2784886" cy="27848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96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5" b="3825"/>
          <a:stretch/>
        </p:blipFill>
        <p:spPr>
          <a:xfrm>
            <a:off x="0" y="2468880"/>
            <a:ext cx="12192000" cy="4389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8997832" y="4151376"/>
            <a:ext cx="2456558" cy="27066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7769553" y="5047488"/>
            <a:ext cx="2456558" cy="195681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45" y="4209133"/>
            <a:ext cx="2053072" cy="20707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39" y="3687966"/>
            <a:ext cx="2936084" cy="29599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281592" y="236509"/>
            <a:ext cx="6054218" cy="1144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2406015" y="1417832"/>
            <a:ext cx="7253627" cy="1796821"/>
            <a:chOff x="2596896" y="1380810"/>
            <a:chExt cx="5852160" cy="1520538"/>
          </a:xfrm>
        </p:grpSpPr>
        <p:sp>
          <p:nvSpPr>
            <p:cNvPr id="30" name="矩形 29"/>
            <p:cNvSpPr/>
            <p:nvPr/>
          </p:nvSpPr>
          <p:spPr>
            <a:xfrm>
              <a:off x="2596896" y="1532158"/>
              <a:ext cx="5852160" cy="1369190"/>
            </a:xfrm>
            <a:prstGeom prst="rect">
              <a:avLst/>
            </a:prstGeom>
            <a:noFill/>
            <a:ln w="57150">
              <a:solidFill>
                <a:srgbClr val="007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907792" y="1380810"/>
              <a:ext cx="5277176" cy="332759"/>
            </a:xfrm>
            <a:prstGeom prst="rect">
              <a:avLst/>
            </a:prstGeom>
            <a:gradFill>
              <a:gsLst>
                <a:gs pos="30000">
                  <a:srgbClr val="6CB8D1"/>
                </a:gs>
                <a:gs pos="100000">
                  <a:srgbClr val="73B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396835" y="954746"/>
            <a:ext cx="7271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b="1" dirty="0">
                <a:ln>
                  <a:solidFill>
                    <a:schemeClr val="bg1"/>
                  </a:solidFill>
                </a:ln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口腔护理保健</a:t>
            </a:r>
            <a:endParaRPr lang="zh-CN" altLang="en-US" sz="8800" b="1" dirty="0">
              <a:ln>
                <a:solidFill>
                  <a:schemeClr val="bg1"/>
                </a:solidFill>
              </a:ln>
              <a:solidFill>
                <a:srgbClr val="007837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762353" y="2279855"/>
            <a:ext cx="654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b="1" dirty="0">
                <a:solidFill>
                  <a:srgbClr val="02561E"/>
                </a:solidFill>
                <a:latin typeface="字魂35号-孙新恒颉黑体" panose="02000000000000000000" pitchFamily="2" charset="-122"/>
                <a:ea typeface="字魂35号-孙新恒颉黑体" panose="02000000000000000000" pitchFamily="2" charset="-122"/>
              </a:rPr>
              <a:t>关注口腔健康 提高生命质量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2" r="5117" b="74747"/>
          <a:stretch/>
        </p:blipFill>
        <p:spPr>
          <a:xfrm>
            <a:off x="8997832" y="332205"/>
            <a:ext cx="2986820" cy="2014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3987976" y="2964715"/>
            <a:ext cx="4216049" cy="462667"/>
            <a:chOff x="3987976" y="2964715"/>
            <a:chExt cx="4216049" cy="462667"/>
          </a:xfrm>
        </p:grpSpPr>
        <p:sp>
          <p:nvSpPr>
            <p:cNvPr id="4" name="双波形 3"/>
            <p:cNvSpPr/>
            <p:nvPr/>
          </p:nvSpPr>
          <p:spPr>
            <a:xfrm>
              <a:off x="3987976" y="2964715"/>
              <a:ext cx="4216049" cy="462667"/>
            </a:xfrm>
            <a:prstGeom prst="doubleWave">
              <a:avLst/>
            </a:prstGeom>
            <a:solidFill>
              <a:srgbClr val="61BD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839925" y="3033533"/>
              <a:ext cx="238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知网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7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5" b="3825"/>
          <a:stretch/>
        </p:blipFill>
        <p:spPr>
          <a:xfrm>
            <a:off x="0" y="2468880"/>
            <a:ext cx="12192000" cy="4389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8997832" y="4151376"/>
            <a:ext cx="2456558" cy="27066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7769553" y="5047488"/>
            <a:ext cx="2456558" cy="195681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45" y="4209133"/>
            <a:ext cx="2053072" cy="20707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39" y="3687966"/>
            <a:ext cx="2936084" cy="29599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281592" y="236509"/>
            <a:ext cx="6054218" cy="1144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组合 31"/>
          <p:cNvGrpSpPr/>
          <p:nvPr/>
        </p:nvGrpSpPr>
        <p:grpSpPr>
          <a:xfrm>
            <a:off x="902797" y="1590361"/>
            <a:ext cx="10386407" cy="1384294"/>
            <a:chOff x="2596896" y="1380810"/>
            <a:chExt cx="5852160" cy="1520538"/>
          </a:xfrm>
        </p:grpSpPr>
        <p:sp>
          <p:nvSpPr>
            <p:cNvPr id="30" name="矩形 29"/>
            <p:cNvSpPr/>
            <p:nvPr/>
          </p:nvSpPr>
          <p:spPr>
            <a:xfrm>
              <a:off x="2596896" y="1532158"/>
              <a:ext cx="5852160" cy="1369190"/>
            </a:xfrm>
            <a:prstGeom prst="rect">
              <a:avLst/>
            </a:prstGeom>
            <a:noFill/>
            <a:ln w="57150">
              <a:solidFill>
                <a:srgbClr val="007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907792" y="1380810"/>
              <a:ext cx="5277176" cy="332759"/>
            </a:xfrm>
            <a:prstGeom prst="rect">
              <a:avLst/>
            </a:prstGeom>
            <a:gradFill>
              <a:gsLst>
                <a:gs pos="30000">
                  <a:srgbClr val="6CB8D1"/>
                </a:gs>
                <a:gs pos="100000">
                  <a:srgbClr val="73BCD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295400" y="1045037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zh-CN" altLang="en-US" sz="8800" b="1" dirty="0">
                <a:ln>
                  <a:solidFill>
                    <a:prstClr val="white"/>
                  </a:solidFill>
                </a:ln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口腔常见疾病预防</a:t>
            </a:r>
            <a:endParaRPr lang="zh-CN" altLang="en-US" sz="8800" b="1" dirty="0">
              <a:ln>
                <a:solidFill>
                  <a:prstClr val="white"/>
                </a:solidFill>
              </a:ln>
              <a:solidFill>
                <a:srgbClr val="007837"/>
              </a:solidFill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2" r="5117" b="74747"/>
          <a:stretch/>
        </p:blipFill>
        <p:spPr>
          <a:xfrm>
            <a:off x="9934566" y="275910"/>
            <a:ext cx="2280719" cy="1538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3079837" y="2716530"/>
            <a:ext cx="6032325" cy="462667"/>
            <a:chOff x="3987976" y="2964715"/>
            <a:chExt cx="4216049" cy="462667"/>
          </a:xfrm>
        </p:grpSpPr>
        <p:sp>
          <p:nvSpPr>
            <p:cNvPr id="4" name="双波形 3"/>
            <p:cNvSpPr/>
            <p:nvPr/>
          </p:nvSpPr>
          <p:spPr>
            <a:xfrm>
              <a:off x="3987976" y="2964715"/>
              <a:ext cx="4216049" cy="462667"/>
            </a:xfrm>
            <a:prstGeom prst="doubleWave">
              <a:avLst/>
            </a:prstGeom>
            <a:solidFill>
              <a:srgbClr val="61BD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29122" y="3033532"/>
              <a:ext cx="3807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关注口腔健康 提高生命质量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9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7" b="9375"/>
          <a:stretch/>
        </p:blipFill>
        <p:spPr>
          <a:xfrm>
            <a:off x="0" y="2721574"/>
            <a:ext cx="12192000" cy="41719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09140" y="1109492"/>
            <a:ext cx="1555179" cy="2955952"/>
            <a:chOff x="652484" y="1682295"/>
            <a:chExt cx="1555179" cy="2955952"/>
          </a:xfrm>
        </p:grpSpPr>
        <p:grpSp>
          <p:nvGrpSpPr>
            <p:cNvPr id="39" name="组合 38"/>
            <p:cNvGrpSpPr/>
            <p:nvPr/>
          </p:nvGrpSpPr>
          <p:grpSpPr>
            <a:xfrm rot="5400000">
              <a:off x="-118533" y="2556866"/>
              <a:ext cx="2852398" cy="1310363"/>
              <a:chOff x="2596896" y="1335664"/>
              <a:chExt cx="5852160" cy="1565684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596896" y="1532158"/>
                <a:ext cx="5852160" cy="1369190"/>
              </a:xfrm>
              <a:prstGeom prst="rect">
                <a:avLst/>
              </a:prstGeom>
              <a:noFill/>
              <a:ln w="57150">
                <a:solidFill>
                  <a:srgbClr val="0078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5314863" y="-790288"/>
                <a:ext cx="416226" cy="4668129"/>
              </a:xfrm>
              <a:prstGeom prst="rect">
                <a:avLst/>
              </a:prstGeom>
              <a:gradFill flip="none" rotWithShape="1">
                <a:gsLst>
                  <a:gs pos="0">
                    <a:srgbClr val="74BCD1"/>
                  </a:gs>
                  <a:gs pos="100000">
                    <a:srgbClr val="93CE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1327898" y="1682295"/>
              <a:ext cx="87976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b="1" dirty="0">
                  <a:ln>
                    <a:solidFill>
                      <a:schemeClr val="bg1"/>
                    </a:solidFill>
                  </a:ln>
                  <a:solidFill>
                    <a:srgbClr val="007837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目录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3753819" y="4065444"/>
            <a:ext cx="2456558" cy="270662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2525540" y="4961556"/>
            <a:ext cx="2456558" cy="195681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006676" y="1398501"/>
            <a:ext cx="2960083" cy="2953068"/>
            <a:chOff x="3006676" y="1398501"/>
            <a:chExt cx="2960083" cy="2953068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676" y="1398501"/>
              <a:ext cx="2960083" cy="2953068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/>
          </p:nvSpPr>
          <p:spPr>
            <a:xfrm>
              <a:off x="3480076" y="1929822"/>
              <a:ext cx="19672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口腔常见疾病预防</a:t>
              </a:r>
            </a:p>
          </p:txBody>
        </p: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865" y="3339587"/>
              <a:ext cx="871118" cy="929777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938340" y="2607893"/>
            <a:ext cx="2960083" cy="3080060"/>
            <a:chOff x="5938340" y="2607893"/>
            <a:chExt cx="2960083" cy="3080060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0" y="2734885"/>
              <a:ext cx="2960083" cy="2953068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6411740" y="3266206"/>
              <a:ext cx="19672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科学保护牙齿</a:t>
              </a:r>
            </a:p>
          </p:txBody>
        </p: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815" y="2607893"/>
              <a:ext cx="871118" cy="929777"/>
            </a:xfrm>
            <a:prstGeom prst="rect">
              <a:avLst/>
            </a:prstGeom>
          </p:spPr>
        </p:pic>
      </p:grpSp>
      <p:grpSp>
        <p:nvGrpSpPr>
          <p:cNvPr id="74" name="组合 73"/>
          <p:cNvGrpSpPr/>
          <p:nvPr/>
        </p:nvGrpSpPr>
        <p:grpSpPr>
          <a:xfrm>
            <a:off x="8374623" y="739373"/>
            <a:ext cx="2960083" cy="3170886"/>
            <a:chOff x="8374623" y="739373"/>
            <a:chExt cx="2960083" cy="3170886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623" y="739373"/>
              <a:ext cx="2960083" cy="2953068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8918054" y="1270694"/>
              <a:ext cx="19672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口臭病症的预防</a:t>
              </a: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61" y="2980482"/>
              <a:ext cx="871118" cy="929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7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175" r="20264" b="9163"/>
          <a:stretch/>
        </p:blipFill>
        <p:spPr>
          <a:xfrm flipH="1">
            <a:off x="2470477" y="2902765"/>
            <a:ext cx="9721523" cy="3955235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3289850" y="1198510"/>
            <a:ext cx="5612300" cy="337803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541454" y="2723850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048B31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口腔常见疾病预防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147010" y="90616"/>
            <a:ext cx="5025263" cy="949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330947" y="238653"/>
            <a:ext cx="4131778" cy="780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-118953" y="4117821"/>
            <a:ext cx="2456558" cy="27066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63178" y="5012592"/>
            <a:ext cx="2456558" cy="19568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22" y="1633771"/>
            <a:ext cx="1084555" cy="11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793000" y="1454432"/>
            <a:ext cx="300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共性预防措施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9935512" y="4092480"/>
            <a:ext cx="2475979" cy="27280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039887" y="4935411"/>
            <a:ext cx="2481568" cy="197673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 rot="20850669">
            <a:off x="-36382" y="844471"/>
            <a:ext cx="4783671" cy="2894246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649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53572" y="1343652"/>
            <a:ext cx="2005005" cy="1202850"/>
            <a:chOff x="5444762" y="1654004"/>
            <a:chExt cx="2005005" cy="1202850"/>
          </a:xfrm>
        </p:grpSpPr>
        <p:sp>
          <p:nvSpPr>
            <p:cNvPr id="30" name="云形 29"/>
            <p:cNvSpPr/>
            <p:nvPr/>
          </p:nvSpPr>
          <p:spPr>
            <a:xfrm>
              <a:off x="5777242" y="1654004"/>
              <a:ext cx="1672525" cy="1108408"/>
            </a:xfrm>
            <a:prstGeom prst="cloud">
              <a:avLst/>
            </a:prstGeom>
            <a:solidFill>
              <a:srgbClr val="74BC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762" y="1764784"/>
              <a:ext cx="1023173" cy="109207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6320645" y="1861248"/>
              <a:ext cx="959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字魂27号-布丁体" panose="00000505000000000000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793000" y="3033325"/>
            <a:ext cx="300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龋齿预防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653572" y="2922545"/>
            <a:ext cx="2005005" cy="1202850"/>
            <a:chOff x="5444762" y="1654004"/>
            <a:chExt cx="2005005" cy="1202850"/>
          </a:xfrm>
        </p:grpSpPr>
        <p:sp>
          <p:nvSpPr>
            <p:cNvPr id="35" name="云形 34"/>
            <p:cNvSpPr/>
            <p:nvPr/>
          </p:nvSpPr>
          <p:spPr>
            <a:xfrm>
              <a:off x="5777242" y="1654004"/>
              <a:ext cx="1672525" cy="1108408"/>
            </a:xfrm>
            <a:prstGeom prst="cloud">
              <a:avLst/>
            </a:prstGeom>
            <a:solidFill>
              <a:srgbClr val="74BC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762" y="1764784"/>
              <a:ext cx="1023173" cy="109207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6320645" y="1861248"/>
              <a:ext cx="959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字魂27号-布丁体" panose="00000505000000000000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793000" y="4557209"/>
            <a:ext cx="3008089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牙周病预防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653572" y="4511579"/>
            <a:ext cx="2005005" cy="1202850"/>
            <a:chOff x="5444762" y="1654004"/>
            <a:chExt cx="2005005" cy="1202850"/>
          </a:xfrm>
        </p:grpSpPr>
        <p:sp>
          <p:nvSpPr>
            <p:cNvPr id="40" name="云形 39"/>
            <p:cNvSpPr/>
            <p:nvPr/>
          </p:nvSpPr>
          <p:spPr>
            <a:xfrm>
              <a:off x="5777242" y="1654004"/>
              <a:ext cx="1672525" cy="1108408"/>
            </a:xfrm>
            <a:prstGeom prst="cloud">
              <a:avLst/>
            </a:prstGeom>
            <a:solidFill>
              <a:srgbClr val="74BC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762" y="1764784"/>
              <a:ext cx="1023173" cy="1092070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6320645" y="1861248"/>
              <a:ext cx="959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ea typeface="字魂27号-布丁体" panose="00000505000000000000" pitchFamily="2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字魂27号-布丁体" panose="00000505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0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9935512" y="4092480"/>
            <a:ext cx="2475979" cy="27280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039887" y="4935411"/>
            <a:ext cx="2481568" cy="197673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084920" y="2907138"/>
            <a:ext cx="6273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一些不良习惯，如口呼吸、单侧咀嚼、吮唇、咬唇、咬颊、咬指、伸舌等，都会影响口腔自然防御能力，导致牙周病、错牙合畸形。应分析原因，及时纠正不良习惯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.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5215" y="1158280"/>
            <a:ext cx="593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b="1" dirty="0"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共性预防措施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13917" y="2891538"/>
            <a:ext cx="3401210" cy="805734"/>
            <a:chOff x="3581400" y="2964715"/>
            <a:chExt cx="6191249" cy="462667"/>
          </a:xfrm>
        </p:grpSpPr>
        <p:sp>
          <p:nvSpPr>
            <p:cNvPr id="44" name="双波形 43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992482" y="3052787"/>
              <a:ext cx="5369083" cy="3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纠正不良习惯 </a:t>
              </a: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8"/>
          <a:srcRect t="16667" b="16667"/>
          <a:stretch/>
        </p:blipFill>
        <p:spPr>
          <a:xfrm>
            <a:off x="5422021" y="4273496"/>
            <a:ext cx="2345242" cy="2345242"/>
          </a:xfrm>
          <a:prstGeom prst="ellipse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9"/>
          <a:srcRect l="7857" r="7857"/>
          <a:stretch/>
        </p:blipFill>
        <p:spPr>
          <a:xfrm>
            <a:off x="8259911" y="4685901"/>
            <a:ext cx="1541178" cy="15411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03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9935512" y="4092480"/>
            <a:ext cx="2475979" cy="27280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039887" y="4935411"/>
            <a:ext cx="2481568" cy="197673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732260" y="2831592"/>
            <a:ext cx="561189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应注意三点：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b="1" dirty="0">
                <a:solidFill>
                  <a:srgbClr val="0256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第一，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加强牙颌系统生长发育期的营养，如钙、磷、维生素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A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、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D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、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C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和微量元素氟的供给。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b="1" dirty="0">
                <a:solidFill>
                  <a:srgbClr val="0256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第二，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多吃具有适当硬度和粗糙而富纤维的食品，以利牙面清洁，增强牙周组织的防御力。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b="1" dirty="0">
                <a:solidFill>
                  <a:srgbClr val="0256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第三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，控制糖和精制碳水化合物的摄取，以减少致龋因素。 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5215" y="1158280"/>
            <a:ext cx="593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b="1" dirty="0"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共性预防措施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13917" y="2891538"/>
            <a:ext cx="3401210" cy="805734"/>
            <a:chOff x="3581400" y="2964715"/>
            <a:chExt cx="6191249" cy="462667"/>
          </a:xfrm>
        </p:grpSpPr>
        <p:sp>
          <p:nvSpPr>
            <p:cNvPr id="44" name="双波形 43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992482" y="3052787"/>
              <a:ext cx="5369083" cy="3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合理营养 </a:t>
              </a:r>
            </a:p>
          </p:txBody>
        </p:sp>
      </p:grpSp>
      <p:pic>
        <p:nvPicPr>
          <p:cNvPr id="19" name="Picture 5" descr="u=2400512268,1817471390&amp;fm=6&amp;gp=0[1]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/>
        </p:blipFill>
        <p:spPr bwMode="auto">
          <a:xfrm>
            <a:off x="1881378" y="3836542"/>
            <a:ext cx="2300522" cy="23005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38372" y="666750"/>
            <a:ext cx="11715257" cy="5753100"/>
          </a:xfrm>
          <a:prstGeom prst="roundRect">
            <a:avLst>
              <a:gd name="adj" fmla="val 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7449767" y="15630"/>
            <a:ext cx="4503862" cy="8512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8"/>
          <a:stretch/>
        </p:blipFill>
        <p:spPr>
          <a:xfrm>
            <a:off x="640319" y="65723"/>
            <a:ext cx="3703081" cy="6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4" y="4895850"/>
            <a:ext cx="12441965" cy="2062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42500"/>
          <a:stretch/>
        </p:blipFill>
        <p:spPr>
          <a:xfrm>
            <a:off x="9935512" y="4092480"/>
            <a:ext cx="2475979" cy="27280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1538" r="44809" b="-3109"/>
          <a:stretch/>
        </p:blipFill>
        <p:spPr>
          <a:xfrm>
            <a:off x="9039887" y="4935411"/>
            <a:ext cx="2481568" cy="197673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61646" y="315182"/>
            <a:ext cx="4309505" cy="2607363"/>
            <a:chOff x="4521362" y="-1323707"/>
            <a:chExt cx="5313063" cy="32145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362" y="-1323707"/>
              <a:ext cx="5313063" cy="3214543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5189562" y="186785"/>
              <a:ext cx="3959356" cy="569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02561E"/>
                  </a:solidFill>
                  <a:latin typeface="字魂27号-布丁体" panose="00000505000000000000" pitchFamily="2" charset="-122"/>
                  <a:ea typeface="字魂27号-布丁体" panose="00000505000000000000" pitchFamily="2" charset="-122"/>
                </a:rPr>
                <a:t>口腔常见疾病预防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732260" y="2831592"/>
            <a:ext cx="561189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口腔卫生与口腔疾病的发生有很大关系，特别是牙周病和龋病。保持口腔卫生的方法有：饭后漱口、刷牙、牙间洁净、牙龈按摩、消除食物嵌塞和去除牙结石等。其中以刷牙最为重要。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86555" y="2081610"/>
            <a:ext cx="6057900" cy="0"/>
          </a:xfrm>
          <a:prstGeom prst="line">
            <a:avLst/>
          </a:prstGeom>
          <a:ln>
            <a:solidFill>
              <a:srgbClr val="025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015215" y="1158280"/>
            <a:ext cx="593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b="1" dirty="0">
                <a:solidFill>
                  <a:srgbClr val="007837"/>
                </a:solidFill>
                <a:latin typeface="字魂27号-布丁体" panose="00000505000000000000" pitchFamily="2" charset="-122"/>
                <a:ea typeface="字魂27号-布丁体" panose="00000505000000000000" pitchFamily="2" charset="-122"/>
              </a:rPr>
              <a:t>共性预防措施 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013917" y="2891538"/>
            <a:ext cx="3401210" cy="805734"/>
            <a:chOff x="3581400" y="2964715"/>
            <a:chExt cx="6191249" cy="462667"/>
          </a:xfrm>
        </p:grpSpPr>
        <p:sp>
          <p:nvSpPr>
            <p:cNvPr id="44" name="双波形 43"/>
            <p:cNvSpPr/>
            <p:nvPr/>
          </p:nvSpPr>
          <p:spPr>
            <a:xfrm>
              <a:off x="3581400" y="2964715"/>
              <a:ext cx="6191249" cy="462667"/>
            </a:xfrm>
            <a:prstGeom prst="doubleWave">
              <a:avLst/>
            </a:prstGeom>
            <a:solidFill>
              <a:srgbClr val="0078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992482" y="3052787"/>
              <a:ext cx="5369083" cy="3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口腔卫生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/>
          <a:srcRect l="545" r="545"/>
          <a:stretch/>
        </p:blipFill>
        <p:spPr>
          <a:xfrm>
            <a:off x="1857680" y="3912522"/>
            <a:ext cx="2740157" cy="27401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40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1286</Words>
  <Application>Microsoft Office PowerPoint</Application>
  <PresentationFormat>宽屏</PresentationFormat>
  <Paragraphs>127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微软雅黑</vt:lpstr>
      <vt:lpstr>字魂27号-布丁体</vt:lpstr>
      <vt:lpstr>字魂35号-孙新恒颉黑体</vt:lpstr>
      <vt:lpstr>Algerian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用户</cp:lastModifiedBy>
  <cp:revision>182</cp:revision>
  <dcterms:created xsi:type="dcterms:W3CDTF">2019-08-01T01:55:48Z</dcterms:created>
  <dcterms:modified xsi:type="dcterms:W3CDTF">2021-02-01T04:44:18Z</dcterms:modified>
</cp:coreProperties>
</file>