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481" userDrawn="1">
          <p15:clr>
            <a:srgbClr val="A4A3A4"/>
          </p15:clr>
        </p15:guide>
        <p15:guide id="4" pos="62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B48A"/>
    <a:srgbClr val="B8B6F8"/>
    <a:srgbClr val="F37AA3"/>
    <a:srgbClr val="F9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2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32" y="948"/>
      </p:cViewPr>
      <p:guideLst>
        <p:guide orient="horz" pos="2160"/>
        <p:guide pos="3840"/>
        <p:guide pos="1481"/>
        <p:guide pos="62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784DE-0341-40DE-A43E-1F95B5A2B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AAE253-0BAA-44F4-A8EB-68AF114B4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A5AB6E-8116-4E3A-B286-7A297253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84DF3-2904-4E06-8F5D-759D20D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F79F4-9619-4E47-8324-F01F7DD5C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9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A9377-8E16-48B5-AE50-51AD932C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924240-BDAC-49F4-89C1-8B618893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CFB0F8-C98A-435F-9274-351CF577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26153C-F5AE-432F-8E37-5AFDBA88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E271BE-A29D-4A4E-B2AE-20D557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0FCAB4-FC1D-41B8-8533-5EC3CF46B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893A75-0B36-4399-9B47-DAB81BC4F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5E2FCC-2221-4AA1-8638-ADBEFD1E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763469-CBC1-46AD-9A6E-E9DB5373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222FF6-828A-4097-B48D-A102A93F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D87EB-390B-43B1-8CC4-5DBDCC94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D7056-921B-4640-82C8-F7BA1A44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C51FD6-7882-469B-AC9C-4D2B0A98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F407B0-F919-471D-836B-A9D2A257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A3F285-84CE-4C8B-8FE7-F62D84F1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C9EEA9-9731-4EE7-A5B4-0197D05D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00E902-4FCB-4AFB-B68B-B4526C7F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3DEC6E-9A7D-4FAF-ACDB-5D4CEFEF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BE5B0-F290-4065-BDC6-5CC9678C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92301-8CA5-4C21-9F7D-E5CCB19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A02FE9-FDED-4970-99D6-423A4D46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7360D-C74E-4840-B903-C59F1E62C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2EC9B1-1A13-42C3-983F-87AD9356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49F35-0B50-42E6-A22A-DFE4DC57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98493-430E-4B67-8C98-E0404305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508F9B-4A7C-4A9F-81EB-B5FCD13B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2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19C3A-0F3C-4FF8-A267-BB7C5956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20D455-9FBD-4264-8111-D46CF4FDE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6EEBD6-500B-4B08-86AB-71F253C5A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147D5-4991-4E35-B3E7-E1D368BE3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4BBF90-D167-4E83-9C65-E48E0C82C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356E2E-CB16-4D65-AE3E-3145D00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CE521B-9CFD-4FB4-AD4A-B441CE7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68137D-F978-415B-8D7A-4230E93F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4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54C11-5D75-4B94-9A33-6C277136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0CD5BC-44AD-42B9-A801-50F2C42F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16B6CA-5E7B-4730-B07D-30C695F3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334651-3263-435C-9EA1-0B31F5C9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F59696-3DB4-4626-8047-8FFCA88AE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1E0545-38FA-4206-80FD-53478666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67D8F-DF11-4D1A-886D-1A21779D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2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6EB1-33AA-4915-85F6-95B327E2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D8758-E732-4F5A-8E67-43C319E6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352FB3-6119-4373-8486-65D417AF4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8B5397-623F-493D-90A8-ED525DC0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77D276-630C-4368-AA7D-AFC872AA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F2F985-CA8F-474C-9F59-1D0913AD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1E93A-7982-480D-9507-58BA518E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3E74E7-3709-44C3-ADCB-9ED51C475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B24E-0BEE-4E25-8E55-A14E68F73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15E671-59AC-431D-B7BA-050104AF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F6F338-29C3-40B7-910E-6A95BA1A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1ECC3-3882-4EDC-911C-D40F9A5C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2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CB359AF-DDB5-421D-B86A-F326D77A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F849D-166B-495C-9E96-E56A5BEC0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173367-AAAE-4507-989A-AAE376BA3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DCDC0-C135-4D3E-A1C9-CC56CE54477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7DBF83-70C3-465E-A2F4-8EB2E89C7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2BF6BC-8A14-4A25-90D8-8CE354B55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933D8-DF10-431B-816F-99DBA9A9DB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64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59313A7-ECCE-4347-8400-9082CC98F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835A0F-5523-4447-994E-B4735CD9FC03}"/>
              </a:ext>
            </a:extLst>
          </p:cNvPr>
          <p:cNvGrpSpPr/>
          <p:nvPr/>
        </p:nvGrpSpPr>
        <p:grpSpPr>
          <a:xfrm>
            <a:off x="2336800" y="1300480"/>
            <a:ext cx="7223760" cy="4104640"/>
            <a:chOff x="2336800" y="1300480"/>
            <a:chExt cx="7223760" cy="410464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01F4856-4072-4D81-ACFF-EFEE03C90F5F}"/>
                </a:ext>
              </a:extLst>
            </p:cNvPr>
            <p:cNvSpPr/>
            <p:nvPr/>
          </p:nvSpPr>
          <p:spPr>
            <a:xfrm>
              <a:off x="2336800" y="1666240"/>
              <a:ext cx="7030720" cy="3738880"/>
            </a:xfrm>
            <a:prstGeom prst="rect">
              <a:avLst/>
            </a:prstGeom>
            <a:solidFill>
              <a:srgbClr val="F99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8D14467-5285-4FE0-ADBC-D2BCA591A19A}"/>
                </a:ext>
              </a:extLst>
            </p:cNvPr>
            <p:cNvSpPr/>
            <p:nvPr/>
          </p:nvSpPr>
          <p:spPr>
            <a:xfrm>
              <a:off x="6400800" y="1300480"/>
              <a:ext cx="3159760" cy="2926080"/>
            </a:xfrm>
            <a:prstGeom prst="rect">
              <a:avLst/>
            </a:prstGeom>
            <a:solidFill>
              <a:srgbClr val="F99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F47330D-0CE8-4A05-A9A9-EDFF3302F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75" y="3117782"/>
            <a:ext cx="4244050" cy="266401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46A2208-35DC-44BC-A27F-5E27B09E4196}"/>
              </a:ext>
            </a:extLst>
          </p:cNvPr>
          <p:cNvGrpSpPr/>
          <p:nvPr/>
        </p:nvGrpSpPr>
        <p:grpSpPr>
          <a:xfrm>
            <a:off x="2446975" y="1677156"/>
            <a:ext cx="7298051" cy="1334355"/>
            <a:chOff x="2413108" y="1677156"/>
            <a:chExt cx="7298051" cy="133435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0B2D204-7D85-41BC-B454-7BDA02F6D53C}"/>
                </a:ext>
              </a:extLst>
            </p:cNvPr>
            <p:cNvSpPr/>
            <p:nvPr/>
          </p:nvSpPr>
          <p:spPr>
            <a:xfrm>
              <a:off x="2480841" y="1677156"/>
              <a:ext cx="723031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8000" b="1" dirty="0">
                  <a:solidFill>
                    <a:srgbClr val="F37AA3"/>
                  </a:solidFill>
                  <a:cs typeface="+mn-ea"/>
                  <a:sym typeface="+mn-lt"/>
                </a:rPr>
                <a:t>儿童口腔保健</a:t>
              </a:r>
              <a:endParaRPr lang="zh-CN" altLang="en-US" sz="8000" b="1" dirty="0">
                <a:solidFill>
                  <a:srgbClr val="F37AA3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7D232E9-B4F5-4394-8918-F956A48ED55C}"/>
                </a:ext>
              </a:extLst>
            </p:cNvPr>
            <p:cNvSpPr/>
            <p:nvPr/>
          </p:nvSpPr>
          <p:spPr>
            <a:xfrm>
              <a:off x="2413108" y="1688072"/>
              <a:ext cx="723031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8000" b="1" dirty="0">
                  <a:solidFill>
                    <a:schemeClr val="bg1"/>
                  </a:solidFill>
                  <a:cs typeface="+mn-ea"/>
                  <a:sym typeface="+mn-lt"/>
                </a:rPr>
                <a:t>儿童口腔保健</a:t>
              </a:r>
              <a:endParaRPr lang="zh-CN" altLang="en-US" sz="8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New Day">
            <a:hlinkClick r:id="" action="ppaction://media"/>
            <a:extLst>
              <a:ext uri="{FF2B5EF4-FFF2-40B4-BE49-F238E27FC236}">
                <a16:creationId xmlns:a16="http://schemas.microsoft.com/office/drawing/2014/main" id="{ADB2DC55-BBA2-4A5B-A96F-7B2F539E8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-9271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六龄牙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0" descr="未标题-22">
            <a:extLst>
              <a:ext uri="{FF2B5EF4-FFF2-40B4-BE49-F238E27FC236}">
                <a16:creationId xmlns:a16="http://schemas.microsoft.com/office/drawing/2014/main" id="{F2764F03-0BE2-4064-B771-9E81DFE5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57668"/>
            <a:ext cx="6502400" cy="35540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7015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口腔健康的标准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384318" y="2564215"/>
            <a:ext cx="2609529" cy="235141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牙齿清洁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没有龋洞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没有疼痛感觉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牙龈颜色正常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牙龈没有出血</a:t>
            </a:r>
          </a:p>
        </p:txBody>
      </p:sp>
      <p:pic>
        <p:nvPicPr>
          <p:cNvPr id="18" name="Picture 2" descr="D:\文章\cailiao\sucai\eq.jpg">
            <a:extLst>
              <a:ext uri="{FF2B5EF4-FFF2-40B4-BE49-F238E27FC236}">
                <a16:creationId xmlns:a16="http://schemas.microsoft.com/office/drawing/2014/main" id="{2A679D0A-E32E-4799-9583-261285CA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785" y="2438400"/>
            <a:ext cx="3916339" cy="2682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4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什么是龋齿？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0" descr="龋齿9">
            <a:extLst>
              <a:ext uri="{FF2B5EF4-FFF2-40B4-BE49-F238E27FC236}">
                <a16:creationId xmlns:a16="http://schemas.microsoft.com/office/drawing/2014/main" id="{FFEA0D3F-E8CD-4D80-A332-3B9CE38E222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61" y="2743200"/>
            <a:ext cx="3733800" cy="2133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f-1">
            <a:extLst>
              <a:ext uri="{FF2B5EF4-FFF2-40B4-BE49-F238E27FC236}">
                <a16:creationId xmlns:a16="http://schemas.microsoft.com/office/drawing/2014/main" id="{53B268D0-7876-4B28-8263-8FE2A182763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48" y="2743200"/>
            <a:ext cx="3733800" cy="2133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乳牙易患龋因素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087996" y="2071698"/>
            <a:ext cx="3905852" cy="32747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乳牙易患龋的因素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乳牙解剖形态特点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牙与牙为面接触乳牙组织结构特点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矿化程度低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抗酸力弱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食物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儿童饮食多为软质食物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儿童喜欢甜食口腔自洁和清洁作用比较差早发现早治疗困难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F71C949-A7A5-45F6-9E36-D81758E45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50" y="2061961"/>
            <a:ext cx="3382250" cy="329421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1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牙菌斑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582192" y="2290194"/>
            <a:ext cx="3049488" cy="9664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黏附在牙齿表面的细菌堆积物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0B4AECB-661B-4455-9D11-A000672B3C5B}"/>
              </a:ext>
            </a:extLst>
          </p:cNvPr>
          <p:cNvSpPr/>
          <p:nvPr/>
        </p:nvSpPr>
        <p:spPr>
          <a:xfrm>
            <a:off x="6594158" y="4300091"/>
            <a:ext cx="3281680" cy="9664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邻间隙及龈缘是牙菌斑的主要附着处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63CB5769-C40B-4C1F-98A9-4C4DD123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65" y="1969361"/>
            <a:ext cx="3109834" cy="16080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B454EDD-B198-419B-BF79-E219DB30F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0" b="3730"/>
          <a:stretch/>
        </p:blipFill>
        <p:spPr bwMode="auto">
          <a:xfrm>
            <a:off x="2463492" y="3979258"/>
            <a:ext cx="3117581" cy="16080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龋齿的危害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3" descr="R4OOK@FBU96825`OP@E84VJ">
            <a:extLst>
              <a:ext uri="{FF2B5EF4-FFF2-40B4-BE49-F238E27FC236}">
                <a16:creationId xmlns:a16="http://schemas.microsoft.com/office/drawing/2014/main" id="{30742091-0EA0-411A-8E9E-7C779070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1189" y="2011283"/>
            <a:ext cx="2639011" cy="321965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" name="Picture 4" descr="x3">
            <a:extLst>
              <a:ext uri="{FF2B5EF4-FFF2-40B4-BE49-F238E27FC236}">
                <a16:creationId xmlns:a16="http://schemas.microsoft.com/office/drawing/2014/main" id="{68955AF5-D6CD-4E68-BC5A-1059B983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050" y="2014079"/>
            <a:ext cx="1730451" cy="1445087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0" name="Picture 5" descr="11">
            <a:extLst>
              <a:ext uri="{FF2B5EF4-FFF2-40B4-BE49-F238E27FC236}">
                <a16:creationId xmlns:a16="http://schemas.microsoft.com/office/drawing/2014/main" id="{58D44A2A-EA1D-4D21-A908-A6A33C68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50" y="3764835"/>
            <a:ext cx="1730451" cy="14738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25A1D03-476E-4C73-9E91-3B62D8EB5C3E}"/>
              </a:ext>
            </a:extLst>
          </p:cNvPr>
          <p:cNvSpPr/>
          <p:nvPr/>
        </p:nvSpPr>
        <p:spPr>
          <a:xfrm>
            <a:off x="7273399" y="1760420"/>
            <a:ext cx="3150760" cy="37364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局部影响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咀嚼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影响恒牙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损伤口腔黏膜及软组织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全身影响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减缓儿童生长发育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降低机体抵抗力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影响发音</a:t>
            </a:r>
          </a:p>
        </p:txBody>
      </p:sp>
    </p:spTree>
    <p:extLst>
      <p:ext uri="{BB962C8B-B14F-4D97-AF65-F5344CB8AC3E}">
        <p14:creationId xmlns:p14="http://schemas.microsoft.com/office/powerpoint/2010/main" val="21004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六龄齿缺失的危害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4" descr="缺牙后">
            <a:extLst>
              <a:ext uri="{FF2B5EF4-FFF2-40B4-BE49-F238E27FC236}">
                <a16:creationId xmlns:a16="http://schemas.microsoft.com/office/drawing/2014/main" id="{C5A721D1-C90B-4819-A71C-2569E704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8128" y="2057667"/>
            <a:ext cx="7535744" cy="3475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8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有利于牙齿的食物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17B80A-3888-41D0-B54D-207247704C76}"/>
              </a:ext>
            </a:extLst>
          </p:cNvPr>
          <p:cNvGrpSpPr/>
          <p:nvPr/>
        </p:nvGrpSpPr>
        <p:grpSpPr>
          <a:xfrm>
            <a:off x="2339608" y="2044371"/>
            <a:ext cx="7512784" cy="3615040"/>
            <a:chOff x="2351088" y="2044371"/>
            <a:chExt cx="4928462" cy="3615040"/>
          </a:xfrm>
        </p:grpSpPr>
        <p:pic>
          <p:nvPicPr>
            <p:cNvPr id="18" name="Picture 3" descr="20090522052656427">
              <a:extLst>
                <a:ext uri="{FF2B5EF4-FFF2-40B4-BE49-F238E27FC236}">
                  <a16:creationId xmlns:a16="http://schemas.microsoft.com/office/drawing/2014/main" id="{F10E4E1B-E3A5-4B80-A8EF-D28D3D55249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51088" y="2044371"/>
              <a:ext cx="22860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9" name="Picture 4" descr="YW)8C6`BC{R752GLV%RDD7G">
              <a:extLst>
                <a:ext uri="{FF2B5EF4-FFF2-40B4-BE49-F238E27FC236}">
                  <a16:creationId xmlns:a16="http://schemas.microsoft.com/office/drawing/2014/main" id="{6D98A3D7-F2AC-4EB0-8C56-FF884A14227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51088" y="3983011"/>
              <a:ext cx="22860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0" name="Picture 5" descr="$HB$XDI9F3_69)OR5V1{)Y1">
              <a:extLst>
                <a:ext uri="{FF2B5EF4-FFF2-40B4-BE49-F238E27FC236}">
                  <a16:creationId xmlns:a16="http://schemas.microsoft.com/office/drawing/2014/main" id="{7F4298A6-020B-4C04-B7C9-1CB6DA9FAA9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93550" y="2044371"/>
              <a:ext cx="22860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E6DCB27-3C7F-486E-B38B-5245BB9FB3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550" y="3983011"/>
              <a:ext cx="22860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301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不利于牙齿的食物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B3A3BB4-907A-4364-810D-B95BA51EAAB6}"/>
              </a:ext>
            </a:extLst>
          </p:cNvPr>
          <p:cNvGrpSpPr/>
          <p:nvPr/>
        </p:nvGrpSpPr>
        <p:grpSpPr>
          <a:xfrm>
            <a:off x="2389327" y="1980238"/>
            <a:ext cx="7413346" cy="3415301"/>
            <a:chOff x="2450526" y="2113589"/>
            <a:chExt cx="5867399" cy="3415301"/>
          </a:xfrm>
        </p:grpSpPr>
        <p:pic>
          <p:nvPicPr>
            <p:cNvPr id="18" name="Picture 3" descr="633603035025312500">
              <a:extLst>
                <a:ext uri="{FF2B5EF4-FFF2-40B4-BE49-F238E27FC236}">
                  <a16:creationId xmlns:a16="http://schemas.microsoft.com/office/drawing/2014/main" id="{563FC662-536F-4509-82A1-AA172779FF4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69825" y="2113589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6" descr="MLMTO_zhu_20090818091448ef4f9f9c71fa351c">
              <a:extLst>
                <a:ext uri="{FF2B5EF4-FFF2-40B4-BE49-F238E27FC236}">
                  <a16:creationId xmlns:a16="http://schemas.microsoft.com/office/drawing/2014/main" id="{67CC5A4A-4970-4F93-989C-5A30283EF3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526" y="3957265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饮料">
              <a:extLst>
                <a:ext uri="{FF2B5EF4-FFF2-40B4-BE49-F238E27FC236}">
                  <a16:creationId xmlns:a16="http://schemas.microsoft.com/office/drawing/2014/main" id="{443D563B-6389-4C21-9D79-88AA43C165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20000"/>
            <a:stretch>
              <a:fillRect/>
            </a:stretch>
          </p:blipFill>
          <p:spPr bwMode="auto">
            <a:xfrm>
              <a:off x="6489125" y="3957265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 descr="冰激林">
              <a:extLst>
                <a:ext uri="{FF2B5EF4-FFF2-40B4-BE49-F238E27FC236}">
                  <a16:creationId xmlns:a16="http://schemas.microsoft.com/office/drawing/2014/main" id="{F389D789-F908-4AFC-9D4E-E46D724ECE3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26666"/>
            <a:stretch>
              <a:fillRect/>
            </a:stretch>
          </p:blipFill>
          <p:spPr bwMode="auto">
            <a:xfrm>
              <a:off x="4469825" y="3957265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蛋糕">
              <a:extLst>
                <a:ext uri="{FF2B5EF4-FFF2-40B4-BE49-F238E27FC236}">
                  <a16:creationId xmlns:a16="http://schemas.microsoft.com/office/drawing/2014/main" id="{CFF87CE5-DD33-4120-AC4E-6F0F1DA518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125" y="2113589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 descr="20091211180419-499">
              <a:extLst>
                <a:ext uri="{FF2B5EF4-FFF2-40B4-BE49-F238E27FC236}">
                  <a16:creationId xmlns:a16="http://schemas.microsoft.com/office/drawing/2014/main" id="{C608B0E8-0E63-456D-B2E1-5D4BF3A3CA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526" y="2113589"/>
              <a:ext cx="1828800" cy="157162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8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为什么要少吃？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882416" y="2408491"/>
            <a:ext cx="2609529" cy="281307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零食：粘附在牙齿上不易清洁导致蛀牙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饮 料：酸酸甜甜很好喝，因为含有糖和酸         导致蛀牙和酸蚀症</a:t>
            </a:r>
          </a:p>
        </p:txBody>
      </p:sp>
      <p:pic>
        <p:nvPicPr>
          <p:cNvPr id="18" name="Picture 7" descr="酸蚀症-下颌第一磨牙">
            <a:extLst>
              <a:ext uri="{FF2B5EF4-FFF2-40B4-BE49-F238E27FC236}">
                <a16:creationId xmlns:a16="http://schemas.microsoft.com/office/drawing/2014/main" id="{F62C417F-485E-449E-AE32-109B9720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9029" y="2057668"/>
            <a:ext cx="3232150" cy="351472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3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zh-CN" sz="3200" b="1" dirty="0">
                <a:solidFill>
                  <a:schemeClr val="bg1"/>
                </a:solidFill>
                <a:cs typeface="+mn-ea"/>
                <a:sym typeface="+mn-lt"/>
              </a:rPr>
              <a:t>认识我们的牙齿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3" descr="121">
            <a:extLst>
              <a:ext uri="{FF2B5EF4-FFF2-40B4-BE49-F238E27FC236}">
                <a16:creationId xmlns:a16="http://schemas.microsoft.com/office/drawing/2014/main" id="{7327036C-D9BD-4C26-947E-6DB8DF69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20" y="1777279"/>
            <a:ext cx="6258560" cy="40085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注意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254343" y="2752499"/>
            <a:ext cx="2609529" cy="18897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甜食与正餐一起吃，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    减少两餐之间吃零食或  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    甜食的次数。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8A627A6-2AD1-4BF4-A55B-0C87D25CC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26" y="1488838"/>
            <a:ext cx="4706512" cy="47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刷牙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412065" y="2934948"/>
            <a:ext cx="2609529" cy="14280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我们有自己的</a:t>
            </a:r>
            <a:b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儿童保健牙刷和儿童含氟牙膏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457D85E-ED5B-4521-A9E4-AC6A4C29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2253" r="10309" b="11954"/>
          <a:stretch>
            <a:fillRect/>
          </a:stretch>
        </p:blipFill>
        <p:spPr>
          <a:xfrm>
            <a:off x="2351088" y="2336165"/>
            <a:ext cx="4640021" cy="262564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6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预防龋齿小口诀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074940" y="2242450"/>
            <a:ext cx="3978964" cy="281307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小朋友，请听话，挑食偏食体质差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糖果零食要少吃，早晚应把牙齿刷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含氟牙膏坚持用，保健牙刷更护牙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六龄牙，很重要，窝沟封闭保护它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口腔检查不能少，半年一次去看牙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有病早治痛苦小，口腔健康齐欢笑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0A5583-7BDD-4EA1-B2D1-EBAD60C0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1672512"/>
            <a:ext cx="3844097" cy="38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 龈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117467" y="2771873"/>
            <a:ext cx="2838390" cy="18897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健康的牙龈是坚固的，不会出血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牙龈紧密地包围在牙齿的周围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368F77-BF2C-4161-BA23-8D33678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85" y="1553636"/>
            <a:ext cx="4789339" cy="38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牙龈炎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072132" y="2263270"/>
            <a:ext cx="2803706" cy="281307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当牙龈被细菌感染后，出现了牙龈炎健康的牙龈就会有红、肿等症状，并且在刷牙或进食过程中可能会出血</a:t>
            </a:r>
          </a:p>
          <a:p>
            <a:pPr algn="just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Picture 10" descr="龋齿10">
            <a:extLst>
              <a:ext uri="{FF2B5EF4-FFF2-40B4-BE49-F238E27FC236}">
                <a16:creationId xmlns:a16="http://schemas.microsoft.com/office/drawing/2014/main" id="{6FFB55A2-436B-45BD-AFEA-B02BC98CC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7" y="2162435"/>
            <a:ext cx="4373803" cy="3014749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570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牙齿折断的分类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312336" y="3286959"/>
            <a:ext cx="2609529" cy="9664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牙冠折断、牙根折断、冠根折断</a:t>
            </a:r>
          </a:p>
        </p:txBody>
      </p:sp>
      <p:pic>
        <p:nvPicPr>
          <p:cNvPr id="18" name="Picture 8" descr="23c7893e19a64e88164446ba8ea07f6d">
            <a:extLst>
              <a:ext uri="{FF2B5EF4-FFF2-40B4-BE49-F238E27FC236}">
                <a16:creationId xmlns:a16="http://schemas.microsoft.com/office/drawing/2014/main" id="{44DAE132-1C59-4CAF-8110-4556DC05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07" y="2208202"/>
            <a:ext cx="4581767" cy="312393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14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当牙齿完全脱落时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104006" y="2621490"/>
            <a:ext cx="3759866" cy="235141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找回牙齿，只能拿着牙冠部用清水或牛奶冲洗干净              千万不要刷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放在牛奶中或置于舌下   并且要尽快到医院处理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FEF5605-7906-4A39-8B5A-DCDF9E7FE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58" y="2116050"/>
            <a:ext cx="3362293" cy="3362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９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２０爱牙日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0" descr="徽">
            <a:extLst>
              <a:ext uri="{FF2B5EF4-FFF2-40B4-BE49-F238E27FC236}">
                <a16:creationId xmlns:a16="http://schemas.microsoft.com/office/drawing/2014/main" id="{47A3B992-9CD4-4E46-BDB0-5A8133E5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9105"/>
          <a:stretch>
            <a:fillRect/>
          </a:stretch>
        </p:blipFill>
        <p:spPr bwMode="auto">
          <a:xfrm>
            <a:off x="4195357" y="2011283"/>
            <a:ext cx="3801286" cy="3712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86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我们的目标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4394667" y="4945973"/>
            <a:ext cx="3402666" cy="5047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健康的口腔灿烂的笑容</a:t>
            </a:r>
          </a:p>
        </p:txBody>
      </p:sp>
      <p:pic>
        <p:nvPicPr>
          <p:cNvPr id="18" name="Picture 9" descr="5376735005127510548">
            <a:extLst>
              <a:ext uri="{FF2B5EF4-FFF2-40B4-BE49-F238E27FC236}">
                <a16:creationId xmlns:a16="http://schemas.microsoft.com/office/drawing/2014/main" id="{2B3E1E7F-EF50-4F7A-8F9B-2B062E4E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02" y="2237147"/>
            <a:ext cx="6437197" cy="23514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59313A7-ECCE-4347-8400-9082CC98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835A0F-5523-4447-994E-B4735CD9FC03}"/>
              </a:ext>
            </a:extLst>
          </p:cNvPr>
          <p:cNvGrpSpPr/>
          <p:nvPr/>
        </p:nvGrpSpPr>
        <p:grpSpPr>
          <a:xfrm>
            <a:off x="2336800" y="1300480"/>
            <a:ext cx="7223760" cy="4104640"/>
            <a:chOff x="2336800" y="1300480"/>
            <a:chExt cx="7223760" cy="410464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01F4856-4072-4D81-ACFF-EFEE03C90F5F}"/>
                </a:ext>
              </a:extLst>
            </p:cNvPr>
            <p:cNvSpPr/>
            <p:nvPr/>
          </p:nvSpPr>
          <p:spPr>
            <a:xfrm>
              <a:off x="2336800" y="1666240"/>
              <a:ext cx="7030720" cy="3738880"/>
            </a:xfrm>
            <a:prstGeom prst="rect">
              <a:avLst/>
            </a:prstGeom>
            <a:solidFill>
              <a:srgbClr val="F99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8D14467-5285-4FE0-ADBC-D2BCA591A19A}"/>
                </a:ext>
              </a:extLst>
            </p:cNvPr>
            <p:cNvSpPr/>
            <p:nvPr/>
          </p:nvSpPr>
          <p:spPr>
            <a:xfrm>
              <a:off x="6400800" y="1300480"/>
              <a:ext cx="3159760" cy="2926080"/>
            </a:xfrm>
            <a:prstGeom prst="rect">
              <a:avLst/>
            </a:prstGeom>
            <a:solidFill>
              <a:srgbClr val="F99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F47330D-0CE8-4A05-A9A9-EDFF3302F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75" y="3117782"/>
            <a:ext cx="4244050" cy="266401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46A2208-35DC-44BC-A27F-5E27B09E4196}"/>
              </a:ext>
            </a:extLst>
          </p:cNvPr>
          <p:cNvGrpSpPr/>
          <p:nvPr/>
        </p:nvGrpSpPr>
        <p:grpSpPr>
          <a:xfrm>
            <a:off x="2446975" y="1677156"/>
            <a:ext cx="7298051" cy="1485291"/>
            <a:chOff x="2413108" y="1677156"/>
            <a:chExt cx="7298051" cy="148529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0B2D204-7D85-41BC-B454-7BDA02F6D53C}"/>
                </a:ext>
              </a:extLst>
            </p:cNvPr>
            <p:cNvSpPr/>
            <p:nvPr/>
          </p:nvSpPr>
          <p:spPr>
            <a:xfrm>
              <a:off x="2480841" y="1677156"/>
              <a:ext cx="723031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8800" b="1" dirty="0">
                  <a:solidFill>
                    <a:srgbClr val="F37AA3"/>
                  </a:solidFill>
                  <a:cs typeface="+mn-ea"/>
                  <a:sym typeface="+mn-lt"/>
                </a:rPr>
                <a:t>谢谢欣赏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7D232E9-B4F5-4394-8918-F956A48ED55C}"/>
                </a:ext>
              </a:extLst>
            </p:cNvPr>
            <p:cNvSpPr/>
            <p:nvPr/>
          </p:nvSpPr>
          <p:spPr>
            <a:xfrm>
              <a:off x="2413108" y="1715897"/>
              <a:ext cx="723031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8800" b="1" dirty="0">
                  <a:solidFill>
                    <a:schemeClr val="bg1"/>
                  </a:solidFill>
                  <a:cs typeface="+mn-ea"/>
                  <a:sym typeface="+mn-lt"/>
                </a:rPr>
                <a:t>谢谢欣赏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1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你有多少颗牙齿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2F814AD-C349-4376-84D0-412CFA1AA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667174"/>
            <a:ext cx="9286240" cy="61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牙齿的数目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627397F-AED1-446C-9197-3E473C3B2EEF}"/>
              </a:ext>
            </a:extLst>
          </p:cNvPr>
          <p:cNvGrpSpPr/>
          <p:nvPr/>
        </p:nvGrpSpPr>
        <p:grpSpPr>
          <a:xfrm flipH="1">
            <a:off x="2989673" y="1325301"/>
            <a:ext cx="5412854" cy="5412854"/>
            <a:chOff x="5539227" y="1508418"/>
            <a:chExt cx="4595878" cy="459587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A7638BE-F6B8-4967-90FE-A3E9AB93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227" y="1508418"/>
              <a:ext cx="4595878" cy="4595878"/>
            </a:xfrm>
            <a:prstGeom prst="rect">
              <a:avLst/>
            </a:prstGeom>
          </p:spPr>
        </p:pic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1B962B9-0F10-4719-B14A-61DA75B719C4}"/>
                </a:ext>
              </a:extLst>
            </p:cNvPr>
            <p:cNvSpPr/>
            <p:nvPr/>
          </p:nvSpPr>
          <p:spPr>
            <a:xfrm>
              <a:off x="5963920" y="2265680"/>
              <a:ext cx="1953388" cy="1015663"/>
            </a:xfrm>
            <a:prstGeom prst="roundRect">
              <a:avLst/>
            </a:prstGeom>
            <a:solidFill>
              <a:srgbClr val="65B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5682655" y="2413337"/>
            <a:ext cx="2609529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人的一生有两副牙齿</a:t>
            </a:r>
          </a:p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乳牙：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20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颗</a:t>
            </a:r>
          </a:p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恒牙：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28-32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颗</a:t>
            </a:r>
          </a:p>
        </p:txBody>
      </p:sp>
    </p:spTree>
    <p:extLst>
      <p:ext uri="{BB962C8B-B14F-4D97-AF65-F5344CB8AC3E}">
        <p14:creationId xmlns:p14="http://schemas.microsoft.com/office/powerpoint/2010/main" val="4557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乳牙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7059381" y="3138606"/>
            <a:ext cx="2609529" cy="14280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个月左右开始萌出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岁半左右全部长齐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共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20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颗</a:t>
            </a:r>
          </a:p>
        </p:txBody>
      </p:sp>
      <p:pic>
        <p:nvPicPr>
          <p:cNvPr id="20" name="Picture 8" descr="未标题-3">
            <a:extLst>
              <a:ext uri="{FF2B5EF4-FFF2-40B4-BE49-F238E27FC236}">
                <a16:creationId xmlns:a16="http://schemas.microsoft.com/office/drawing/2014/main" id="{2921DCC6-DEC4-408B-84A0-AB014AE6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23032"/>
            <a:ext cx="3836352" cy="38592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3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乳牙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图片 5">
            <a:extLst>
              <a:ext uri="{FF2B5EF4-FFF2-40B4-BE49-F238E27FC236}">
                <a16:creationId xmlns:a16="http://schemas.microsoft.com/office/drawing/2014/main" id="{D9909E19-5C6B-4205-A21F-5F077F07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"/>
          <a:stretch>
            <a:fillRect/>
          </a:stretch>
        </p:blipFill>
        <p:spPr bwMode="auto">
          <a:xfrm>
            <a:off x="3000412" y="2116050"/>
            <a:ext cx="6191176" cy="350282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牙齿的外形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372228E-ED0E-426D-ABA4-ED889343D9E1}"/>
              </a:ext>
            </a:extLst>
          </p:cNvPr>
          <p:cNvSpPr/>
          <p:nvPr/>
        </p:nvSpPr>
        <p:spPr>
          <a:xfrm>
            <a:off x="6461281" y="2413337"/>
            <a:ext cx="3402591" cy="9664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在口腔内可以看见的部分叫 牙冠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2B4F842-B03C-4184-BFDD-23856C31B36F}"/>
              </a:ext>
            </a:extLst>
          </p:cNvPr>
          <p:cNvSpPr/>
          <p:nvPr/>
        </p:nvSpPr>
        <p:spPr>
          <a:xfrm>
            <a:off x="6461281" y="4015772"/>
            <a:ext cx="3402591" cy="9664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埋在颌骨内看不见的部分叫 牙根</a:t>
            </a:r>
          </a:p>
        </p:txBody>
      </p:sp>
      <p:pic>
        <p:nvPicPr>
          <p:cNvPr id="19" name="Picture 7" descr="未标题-7">
            <a:extLst>
              <a:ext uri="{FF2B5EF4-FFF2-40B4-BE49-F238E27FC236}">
                <a16:creationId xmlns:a16="http://schemas.microsoft.com/office/drawing/2014/main" id="{FF0024F3-7B6B-4AC1-80A6-FCBD95296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01" y="2274359"/>
            <a:ext cx="3276600" cy="327183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0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牙齿的结构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0" descr="未标题-14">
            <a:extLst>
              <a:ext uri="{FF2B5EF4-FFF2-40B4-BE49-F238E27FC236}">
                <a16:creationId xmlns:a16="http://schemas.microsoft.com/office/drawing/2014/main" id="{42208D57-8954-4FDC-876C-FA560151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40" y="2162436"/>
            <a:ext cx="5100320" cy="33608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5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6DE586-8BEB-48A3-8570-E915DFFBEA52}"/>
              </a:ext>
            </a:extLst>
          </p:cNvPr>
          <p:cNvGrpSpPr/>
          <p:nvPr/>
        </p:nvGrpSpPr>
        <p:grpSpPr>
          <a:xfrm>
            <a:off x="0" y="0"/>
            <a:ext cx="12208012" cy="6858000"/>
            <a:chOff x="0" y="0"/>
            <a:chExt cx="12208012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533D080-07EA-4B96-BE45-3CA838CA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7263" r="4388" b="7263"/>
            <a:stretch/>
          </p:blipFill>
          <p:spPr>
            <a:xfrm rot="5400000">
              <a:off x="2675006" y="-2675006"/>
              <a:ext cx="6858000" cy="12208012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CD78ED-A8A0-4F1A-9A8B-085BE275B376}"/>
                </a:ext>
              </a:extLst>
            </p:cNvPr>
            <p:cNvGrpSpPr/>
            <p:nvPr/>
          </p:nvGrpSpPr>
          <p:grpSpPr>
            <a:xfrm>
              <a:off x="1725721" y="1075738"/>
              <a:ext cx="8698438" cy="4456961"/>
              <a:chOff x="2336800" y="1300480"/>
              <a:chExt cx="6682431" cy="4104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CEC3095-7673-4452-AF56-13F6F8C77066}"/>
                  </a:ext>
                </a:extLst>
              </p:cNvPr>
              <p:cNvSpPr/>
              <p:nvPr/>
            </p:nvSpPr>
            <p:spPr>
              <a:xfrm>
                <a:off x="2336800" y="1666240"/>
                <a:ext cx="6682431" cy="37388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A6BCD21-896E-448F-90C6-C33244D687F1}"/>
                  </a:ext>
                </a:extLst>
              </p:cNvPr>
              <p:cNvSpPr/>
              <p:nvPr/>
            </p:nvSpPr>
            <p:spPr>
              <a:xfrm>
                <a:off x="5700345" y="1300480"/>
                <a:ext cx="3159760" cy="2926080"/>
              </a:xfrm>
              <a:prstGeom prst="rect">
                <a:avLst/>
              </a:prstGeom>
              <a:solidFill>
                <a:srgbClr val="F99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FAD8136-26AD-4D6C-A1E2-A414E6D3D2AB}"/>
              </a:ext>
            </a:extLst>
          </p:cNvPr>
          <p:cNvSpPr/>
          <p:nvPr/>
        </p:nvSpPr>
        <p:spPr>
          <a:xfrm>
            <a:off x="4004819" y="1180505"/>
            <a:ext cx="4182362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牙齿的形态及功能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041536-F687-49B7-ABC7-553DA217701F}"/>
              </a:ext>
            </a:extLst>
          </p:cNvPr>
          <p:cNvGrpSpPr/>
          <p:nvPr/>
        </p:nvGrpSpPr>
        <p:grpSpPr>
          <a:xfrm flipV="1">
            <a:off x="2328129" y="1426508"/>
            <a:ext cx="7535743" cy="92767"/>
            <a:chOff x="2377160" y="1380126"/>
            <a:chExt cx="7535743" cy="927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795DF01-4A1D-4C29-9DC4-0327E04B9379}"/>
                </a:ext>
              </a:extLst>
            </p:cNvPr>
            <p:cNvGrpSpPr/>
            <p:nvPr/>
          </p:nvGrpSpPr>
          <p:grpSpPr>
            <a:xfrm>
              <a:off x="7815077" y="1380126"/>
              <a:ext cx="2097826" cy="92767"/>
              <a:chOff x="7815076" y="1380126"/>
              <a:chExt cx="2401951" cy="9276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0DE86878-D654-43F9-BDDC-D1896CAE21F4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8224A4B-8C77-4963-A31D-A7DF2345C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D28C99-0EAA-4146-B849-98F7CB76847B}"/>
                </a:ext>
              </a:extLst>
            </p:cNvPr>
            <p:cNvGrpSpPr/>
            <p:nvPr/>
          </p:nvGrpSpPr>
          <p:grpSpPr>
            <a:xfrm flipH="1">
              <a:off x="2377160" y="1380126"/>
              <a:ext cx="2097826" cy="92767"/>
              <a:chOff x="7815076" y="1380126"/>
              <a:chExt cx="2401951" cy="92767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37B8E9F7-5007-40F6-B243-CAEDB8A433A3}"/>
                  </a:ext>
                </a:extLst>
              </p:cNvPr>
              <p:cNvCxnSpPr/>
              <p:nvPr/>
            </p:nvCxnSpPr>
            <p:spPr>
              <a:xfrm>
                <a:off x="7815076" y="1380126"/>
                <a:ext cx="34544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F7B72D2-E7E4-432E-AC1F-55AD2866D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076" y="1472893"/>
                <a:ext cx="2401951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3" descr="未标题-16">
            <a:extLst>
              <a:ext uri="{FF2B5EF4-FFF2-40B4-BE49-F238E27FC236}">
                <a16:creationId xmlns:a16="http://schemas.microsoft.com/office/drawing/2014/main" id="{31E4B33F-C431-4E6D-82A7-6E53B52F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5218" r="10869" b="21739"/>
          <a:stretch>
            <a:fillRect/>
          </a:stretch>
        </p:blipFill>
        <p:spPr bwMode="auto">
          <a:xfrm rot="227203">
            <a:off x="2588344" y="1684633"/>
            <a:ext cx="3389421" cy="1941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未标题-17">
            <a:extLst>
              <a:ext uri="{FF2B5EF4-FFF2-40B4-BE49-F238E27FC236}">
                <a16:creationId xmlns:a16="http://schemas.microsoft.com/office/drawing/2014/main" id="{0D16DC41-E1A8-4E5E-99D0-25DAA487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2500"/>
          <a:stretch>
            <a:fillRect/>
          </a:stretch>
        </p:blipFill>
        <p:spPr bwMode="auto">
          <a:xfrm>
            <a:off x="6529531" y="1980501"/>
            <a:ext cx="3152949" cy="1597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未标题-18psd副本">
            <a:extLst>
              <a:ext uri="{FF2B5EF4-FFF2-40B4-BE49-F238E27FC236}">
                <a16:creationId xmlns:a16="http://schemas.microsoft.com/office/drawing/2014/main" id="{B0222FE4-AFDD-40D8-B082-0D9CD868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6623" r="8571" b="33507"/>
          <a:stretch>
            <a:fillRect/>
          </a:stretch>
        </p:blipFill>
        <p:spPr bwMode="auto">
          <a:xfrm>
            <a:off x="3859429" y="3854358"/>
            <a:ext cx="4020011" cy="1597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E49CF819-2D4C-43FF-9A6A-D2683924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520" y="3324398"/>
            <a:ext cx="7087568" cy="239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i="1" dirty="0">
                <a:solidFill>
                  <a:schemeClr val="bg1"/>
                </a:solidFill>
              </a:rPr>
              <a:t>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i="1" dirty="0">
                <a:solidFill>
                  <a:schemeClr val="bg1"/>
                </a:solidFill>
              </a:rPr>
              <a:t>         </a:t>
            </a:r>
            <a:r>
              <a:rPr lang="zh-CN" altLang="en-US" sz="2000" b="1" dirty="0">
                <a:solidFill>
                  <a:schemeClr val="bg1"/>
                </a:solidFill>
                <a:latin typeface="汉仪蝶语体简" pitchFamily="2" charset="-122"/>
                <a:ea typeface="汉仪蝶语体简" pitchFamily="2" charset="-122"/>
              </a:rPr>
              <a:t>切牙：  切割食物</a:t>
            </a:r>
            <a:r>
              <a:rPr lang="zh-CN" altLang="en-US" sz="1800" b="1" dirty="0">
                <a:solidFill>
                  <a:schemeClr val="bg1"/>
                </a:solidFill>
              </a:rPr>
              <a:t>                         </a:t>
            </a:r>
            <a:r>
              <a:rPr lang="zh-CN" altLang="en-US" sz="2000" b="1" dirty="0">
                <a:solidFill>
                  <a:schemeClr val="bg1"/>
                </a:solidFill>
                <a:latin typeface="汉仪蝶语体简" pitchFamily="2" charset="-122"/>
                <a:ea typeface="汉仪蝶语体简" pitchFamily="2" charset="-122"/>
              </a:rPr>
              <a:t>尖牙：  撕裂食物</a:t>
            </a:r>
            <a:r>
              <a:rPr lang="zh-CN" altLang="en-US" sz="1800" b="1" dirty="0">
                <a:solidFill>
                  <a:schemeClr val="bg1"/>
                </a:solidFill>
              </a:rPr>
              <a:t>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i="1" dirty="0">
                <a:solidFill>
                  <a:schemeClr val="bg1"/>
                </a:solidFill>
              </a:rPr>
              <a:t>   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dirty="0">
                <a:solidFill>
                  <a:schemeClr val="bg1"/>
                </a:solidFill>
              </a:rPr>
              <a:t>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dirty="0">
                <a:solidFill>
                  <a:schemeClr val="bg1"/>
                </a:solidFill>
              </a:rPr>
              <a:t>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r>
              <a:rPr lang="zh-CN" altLang="en-US" sz="1800" b="1" dirty="0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000" b="1" dirty="0">
                <a:solidFill>
                  <a:schemeClr val="bg1"/>
                </a:solidFill>
                <a:latin typeface="汉仪蝶语体简" pitchFamily="2" charset="-122"/>
                <a:ea typeface="汉仪蝶语体简" pitchFamily="2" charset="-122"/>
              </a:rPr>
              <a:t>磨牙：  磨碎食物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 "/>
            </a:pPr>
            <a:endParaRPr lang="zh-CN" altLang="en-US" sz="1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vsk3y1r">
      <a:majorFont>
        <a:latin typeface="Aa黑体 (非商业使用)" panose="020F0302020204030204"/>
        <a:ea typeface="Aa黑体 (非商业使用)"/>
        <a:cs typeface=""/>
      </a:majorFont>
      <a:minorFont>
        <a:latin typeface="Aa黑体 (非商业使用)" panose="020F0502020204030204"/>
        <a:ea typeface="Aa黑体 (非商业使用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501</Words>
  <Application>Microsoft Office PowerPoint</Application>
  <PresentationFormat>宽屏</PresentationFormat>
  <Paragraphs>87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4" baseType="lpstr">
      <vt:lpstr>Aa黑体 (非商业使用)</vt:lpstr>
      <vt:lpstr>汉仪蝶语体简</vt:lpstr>
      <vt:lpstr>黑体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 -bing</dc:creator>
  <cp:lastModifiedBy>Windows 用户</cp:lastModifiedBy>
  <cp:revision>110</cp:revision>
  <dcterms:created xsi:type="dcterms:W3CDTF">2020-01-14T17:10:48Z</dcterms:created>
  <dcterms:modified xsi:type="dcterms:W3CDTF">2021-02-01T04:42:35Z</dcterms:modified>
</cp:coreProperties>
</file>