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5" r:id="rId2"/>
    <p:sldId id="286" r:id="rId3"/>
    <p:sldId id="287" r:id="rId4"/>
    <p:sldId id="288" r:id="rId5"/>
    <p:sldId id="310" r:id="rId6"/>
    <p:sldId id="311" r:id="rId7"/>
    <p:sldId id="312" r:id="rId8"/>
    <p:sldId id="313" r:id="rId9"/>
    <p:sldId id="314" r:id="rId10"/>
    <p:sldId id="315" r:id="rId11"/>
    <p:sldId id="317" r:id="rId12"/>
    <p:sldId id="316" r:id="rId13"/>
    <p:sldId id="319" r:id="rId14"/>
    <p:sldId id="320" r:id="rId15"/>
    <p:sldId id="321" r:id="rId16"/>
    <p:sldId id="322" r:id="rId17"/>
    <p:sldId id="324" r:id="rId18"/>
    <p:sldId id="323" r:id="rId19"/>
    <p:sldId id="325" r:id="rId20"/>
    <p:sldId id="326" r:id="rId21"/>
    <p:sldId id="327" r:id="rId22"/>
    <p:sldId id="328" r:id="rId23"/>
    <p:sldId id="32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5C"/>
    <a:srgbClr val="B7E400"/>
    <a:srgbClr val="49AAD7"/>
    <a:srgbClr val="FFF100"/>
    <a:srgbClr val="C1EE00"/>
    <a:srgbClr val="38E19E"/>
    <a:srgbClr val="BE338A"/>
    <a:srgbClr val="E7FA2E"/>
    <a:srgbClr val="E5FA22"/>
    <a:srgbClr val="E6F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54715-F05F-4858-8C1D-D0A4E1B73914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2248D-A516-4624-B431-7FC48ADC84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4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96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27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8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239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22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052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21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79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946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9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73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975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700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265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11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23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54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24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5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5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99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886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1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96470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36" y="-528343"/>
            <a:ext cx="3618164" cy="74466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" y="5448022"/>
            <a:ext cx="12162469" cy="1509423"/>
          </a:xfrm>
          <a:prstGeom prst="rect">
            <a:avLst/>
          </a:prstGeom>
        </p:spPr>
      </p:pic>
      <p:pic>
        <p:nvPicPr>
          <p:cNvPr id="2" name="七公主 - 施展咒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047" y="-747078"/>
            <a:ext cx="609600" cy="609600"/>
          </a:xfrm>
          <a:prstGeom prst="rect">
            <a:avLst/>
          </a:prstGeom>
        </p:spPr>
      </p:pic>
      <p:sp>
        <p:nvSpPr>
          <p:cNvPr id="7" name="文本框 366"/>
          <p:cNvSpPr>
            <a:spLocks noChangeArrowheads="1"/>
          </p:cNvSpPr>
          <p:nvPr/>
        </p:nvSpPr>
        <p:spPr bwMode="auto">
          <a:xfrm>
            <a:off x="2000011" y="1746262"/>
            <a:ext cx="63498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7200" b="1" spc="800" dirty="0">
                <a:ln w="28575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  <a:sym typeface="幼圆" panose="02010509060101010101" pitchFamily="49" charset="-122"/>
              </a:rPr>
              <a:t>儿童口腔保健</a:t>
            </a:r>
            <a:endParaRPr lang="en-US" sz="7200" b="1" spc="800" dirty="0">
              <a:ln w="28575">
                <a:noFill/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 " panose="02010600030101010101" pitchFamily="2" charset="-122"/>
              <a:ea typeface="站酷快乐体 " panose="02010600030101010101" pitchFamily="2" charset="-122"/>
              <a:sym typeface="幼圆" panose="020105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87" y="3239329"/>
            <a:ext cx="4006607" cy="40066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35" y="1809107"/>
            <a:ext cx="1117460" cy="11174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6" y="5623779"/>
            <a:ext cx="1078861" cy="8620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36" y="108309"/>
            <a:ext cx="1498359" cy="149835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294" y="289924"/>
            <a:ext cx="2435883" cy="290504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86" y="3086185"/>
            <a:ext cx="4970429" cy="395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3183282" cy="560346"/>
            <a:chOff x="6171564" y="1581259"/>
            <a:chExt cx="3183282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3183282" cy="538609"/>
              <a:chOff x="5572878" y="1681839"/>
              <a:chExt cx="3183282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09281" y="1730091"/>
                <a:ext cx="26468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  <a:sym typeface="隶书" panose="02010509060101010101" pitchFamily="49" charset="-122"/>
                  </a:rPr>
                  <a:t>牙齿的形态及功能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33" y="2015626"/>
            <a:ext cx="1030439" cy="10304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77" y="1633125"/>
            <a:ext cx="1625646" cy="16256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76" y="1534878"/>
            <a:ext cx="1620520" cy="162052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926239" y="4444718"/>
            <a:ext cx="2170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切牙：  切割食物</a:t>
            </a:r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31321" y="4444718"/>
            <a:ext cx="2321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</a:t>
            </a: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磨牙：  磨碎食物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674389" y="3190962"/>
            <a:ext cx="2430435" cy="2389021"/>
            <a:chOff x="735046" y="2996952"/>
            <a:chExt cx="1823063" cy="1791351"/>
          </a:xfrm>
        </p:grpSpPr>
        <p:sp>
          <p:nvSpPr>
            <p:cNvPr id="40" name="椭圆 39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735046" y="3098642"/>
              <a:ext cx="1823063" cy="1689661"/>
              <a:chOff x="735046" y="3098642"/>
              <a:chExt cx="1823063" cy="1689661"/>
            </a:xfrm>
          </p:grpSpPr>
          <p:sp>
            <p:nvSpPr>
              <p:cNvPr id="42" name="任意多边形 41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TextBox 16"/>
              <p:cNvSpPr txBox="1"/>
              <p:nvPr/>
            </p:nvSpPr>
            <p:spPr>
              <a:xfrm>
                <a:off x="783319" y="4036498"/>
                <a:ext cx="1774790" cy="25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80000"/>
                  </a:lnSpc>
                  <a:spcBef>
                    <a:spcPct val="0"/>
                  </a:spcBef>
                  <a:buFont typeface="Arial" panose="020B0604020202020204" pitchFamily="34" charset="0"/>
                  <a:buChar char=" "/>
                </a:pPr>
                <a:r>
                  <a:rPr lang="zh-CN" altLang="en-US" sz="20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尖牙：  撕裂食物         </a:t>
                </a: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961918" y="3211658"/>
            <a:ext cx="3224045" cy="3055890"/>
            <a:chOff x="75736" y="2996952"/>
            <a:chExt cx="2418348" cy="2291387"/>
          </a:xfrm>
        </p:grpSpPr>
        <p:sp>
          <p:nvSpPr>
            <p:cNvPr id="46" name="椭圆 45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75736" y="3098642"/>
              <a:ext cx="2418348" cy="2189697"/>
              <a:chOff x="75736" y="3098642"/>
              <a:chExt cx="2418348" cy="2189697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TextBox 16"/>
              <p:cNvSpPr txBox="1"/>
              <p:nvPr/>
            </p:nvSpPr>
            <p:spPr>
              <a:xfrm>
                <a:off x="75736" y="5034482"/>
                <a:ext cx="1774790" cy="25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80000"/>
                  </a:lnSpc>
                  <a:spcBef>
                    <a:spcPct val="0"/>
                  </a:spcBef>
                  <a:buFont typeface="Arial" panose="020B0604020202020204" pitchFamily="34" charset="0"/>
                  <a:buChar char=" "/>
                </a:pPr>
                <a:endParaRPr lang="zh-CN" altLang="en-US" sz="2000" b="1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8096817" y="3145762"/>
            <a:ext cx="2345079" cy="2389021"/>
            <a:chOff x="735046" y="2996952"/>
            <a:chExt cx="1759038" cy="1791351"/>
          </a:xfrm>
        </p:grpSpPr>
        <p:sp>
          <p:nvSpPr>
            <p:cNvPr id="52" name="椭圆 51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54" name="任意多边形 53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05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24" y="140984"/>
            <a:ext cx="3340474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" y="5448021"/>
            <a:ext cx="12162469" cy="15094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10" y="3917599"/>
            <a:ext cx="3848043" cy="30608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76347" y="1957157"/>
            <a:ext cx="1071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n w="47625" cmpd="thinThick">
                  <a:noFill/>
                </a:ln>
                <a:solidFill>
                  <a:srgbClr val="FF725C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02</a:t>
            </a:r>
            <a:endParaRPr lang="zh-CN" altLang="en-US" sz="5400" b="1" dirty="0">
              <a:ln w="47625" cmpd="thinThick">
                <a:noFill/>
              </a:ln>
              <a:solidFill>
                <a:srgbClr val="FF725C"/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64" y="2951996"/>
            <a:ext cx="4357500" cy="43575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647474" y="2034102"/>
            <a:ext cx="6955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学龄儿童口腔疾病患病特点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36" y="179110"/>
            <a:ext cx="1332596" cy="20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0590" y="292563"/>
            <a:ext cx="2640862" cy="521875"/>
            <a:chOff x="6177713" y="1619730"/>
            <a:chExt cx="2640862" cy="521875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7713" y="1619730"/>
              <a:ext cx="2640862" cy="461665"/>
              <a:chOff x="5579027" y="1720310"/>
              <a:chExt cx="2640862" cy="46166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88563" y="1720310"/>
                <a:ext cx="20313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乳牙龋齿现象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9027" y="1720310"/>
                <a:ext cx="5774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02</a:t>
                </a:r>
                <a:endParaRPr lang="zh-CN" altLang="en-US" sz="24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79049" y="1614731"/>
            <a:ext cx="8395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于出生后6-7个月开始长出的牙叫乳牙。两岁半左右长齐。20颗。 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/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63" y="2486913"/>
            <a:ext cx="2653379" cy="2571750"/>
          </a:xfrm>
          <a:prstGeom prst="ellipse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/>
          <a:srcRect r="50206" b="10000"/>
          <a:stretch/>
        </p:blipFill>
        <p:spPr>
          <a:xfrm>
            <a:off x="6236563" y="2605131"/>
            <a:ext cx="2567803" cy="2571750"/>
          </a:xfrm>
          <a:prstGeom prst="ellipse">
            <a:avLst/>
          </a:prstGeom>
        </p:spPr>
      </p:pic>
      <p:sp>
        <p:nvSpPr>
          <p:cNvPr id="35" name="标题 1"/>
          <p:cNvSpPr>
            <a:spLocks noGrp="1"/>
          </p:cNvSpPr>
          <p:nvPr/>
        </p:nvSpPr>
        <p:spPr>
          <a:xfrm>
            <a:off x="3398492" y="5341177"/>
            <a:ext cx="4956175" cy="6921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ctr"/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乳牙龋齿现象</a:t>
            </a:r>
          </a:p>
        </p:txBody>
      </p:sp>
    </p:spTree>
    <p:extLst>
      <p:ext uri="{BB962C8B-B14F-4D97-AF65-F5344CB8AC3E}">
        <p14:creationId xmlns:p14="http://schemas.microsoft.com/office/powerpoint/2010/main" val="38391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0590" y="309299"/>
            <a:ext cx="3487101" cy="505139"/>
            <a:chOff x="6177713" y="1636466"/>
            <a:chExt cx="3487101" cy="505139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7713" y="1636466"/>
              <a:ext cx="3487101" cy="483402"/>
              <a:chOff x="5579027" y="1737046"/>
              <a:chExt cx="3487101" cy="48340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2954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龋病病因的现代概念</a:t>
                </a:r>
                <a:endParaRPr lang="zh-CN" altLang="en-US" sz="2400" b="1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  <a:sym typeface="隶书" panose="02010509060101010101" pitchFamily="49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9027" y="1737046"/>
                <a:ext cx="5774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02</a:t>
                </a:r>
                <a:endParaRPr lang="zh-CN" altLang="en-US" sz="24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2" name="内容占位符 2"/>
          <p:cNvSpPr>
            <a:spLocks noGrp="1"/>
          </p:cNvSpPr>
          <p:nvPr/>
        </p:nvSpPr>
        <p:spPr>
          <a:xfrm>
            <a:off x="1537071" y="1708336"/>
            <a:ext cx="8207375" cy="48275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（一）、致龋菌与牙菌斑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marL="0" lvl="0" indent="0">
              <a:buNone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口腔中的主要致龋菌是变形链球菌，其次为乳酸杆菌和放线菌株。大多致龋菌有特殊的酶系统，能利用饮食中的蔗糖合成菌斑多糖，其有助于细菌在牙面的黏附，细菌间的相互吸引，并影响细菌的渗透性，构成牙菌斑的细菌间基质，细菌只有在形成牙菌斑后才能致龋。简言之，没有牙菌斑则不会产生龋齿。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（二）、食物  ：  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食物日趋精细及其蔗糖含量高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（三）、宿主健康</a:t>
            </a:r>
            <a:endParaRPr lang="en-US" altLang="zh-CN" sz="2000" b="1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zh-CN" altLang="en-US" sz="20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（四）、发病时间</a:t>
            </a:r>
            <a:endParaRPr lang="en-US" altLang="zh-CN" sz="2000" b="1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1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、病程：发展缓慢，一个龋洞形成大约需要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18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个月时间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2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、周期性患病：牙萌出后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2-4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年龋患达到高峰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buNone/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3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、敏感年龄：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2-14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岁是乳恒牙患龋的敏感期</a:t>
            </a:r>
          </a:p>
          <a:p>
            <a:pPr marL="0" indent="0">
              <a:buNone/>
            </a:pP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800" y="4122130"/>
            <a:ext cx="3384706" cy="142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24" y="140984"/>
            <a:ext cx="3340474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" y="5448022"/>
            <a:ext cx="12162469" cy="15094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10787" y="1634424"/>
            <a:ext cx="12394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ln w="47625" cmpd="thinThick">
                  <a:noFill/>
                </a:ln>
                <a:solidFill>
                  <a:srgbClr val="FF725C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03</a:t>
            </a:r>
            <a:endParaRPr lang="zh-CN" altLang="en-US" sz="6600" b="1" dirty="0">
              <a:ln w="47625" cmpd="thinThick">
                <a:noFill/>
              </a:ln>
              <a:solidFill>
                <a:srgbClr val="FF725C"/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00861" y="1634424"/>
            <a:ext cx="35766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6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口腔保健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36" y="179110"/>
            <a:ext cx="1332596" cy="2009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" y="5448021"/>
            <a:ext cx="12162469" cy="15094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90" y="3387140"/>
            <a:ext cx="4363509" cy="3470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64" y="2951996"/>
            <a:ext cx="4357500" cy="43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0" name="Rectangle 3"/>
          <p:cNvSpPr>
            <a:spLocks noGrp="1"/>
          </p:cNvSpPr>
          <p:nvPr/>
        </p:nvSpPr>
        <p:spPr>
          <a:xfrm>
            <a:off x="1570921" y="2078309"/>
            <a:ext cx="7812087" cy="4675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lvl="0" indent="-514350" eaLnBrk="1" hangingPunct="1">
              <a:lnSpc>
                <a:spcPct val="250000"/>
              </a:lnSpc>
              <a:buClr>
                <a:schemeClr val="accent3">
                  <a:lumMod val="50000"/>
                </a:schemeClr>
              </a:buClr>
              <a:buFont typeface="+mj-lt"/>
              <a:buAutoNum type="alphaLcPeriod"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做好幼教老师的培训工作</a:t>
            </a:r>
          </a:p>
          <a:p>
            <a:pPr marL="514350" lvl="0" indent="-514350" eaLnBrk="1" hangingPunct="1">
              <a:lnSpc>
                <a:spcPct val="250000"/>
              </a:lnSpc>
              <a:buClr>
                <a:schemeClr val="accent3">
                  <a:lumMod val="50000"/>
                </a:schemeClr>
              </a:buClr>
              <a:buFont typeface="+mj-lt"/>
              <a:buAutoNum type="alphaLcPeriod"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做好儿童保健工作</a:t>
            </a:r>
          </a:p>
          <a:p>
            <a:pPr marL="514350" lvl="0" indent="-514350" eaLnBrk="1" hangingPunct="1">
              <a:lnSpc>
                <a:spcPct val="250000"/>
              </a:lnSpc>
              <a:buClr>
                <a:schemeClr val="accent3">
                  <a:lumMod val="50000"/>
                </a:schemeClr>
              </a:buClr>
              <a:buFont typeface="+mj-lt"/>
              <a:buAutoNum type="alphaLcPeriod"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培养儿童良好的口腔卫生习惯及饮食习惯</a:t>
            </a:r>
          </a:p>
          <a:p>
            <a:pPr marL="514350" lvl="0" indent="-514350" eaLnBrk="1" hangingPunct="1">
              <a:lnSpc>
                <a:spcPct val="250000"/>
              </a:lnSpc>
              <a:buClr>
                <a:schemeClr val="accent3">
                  <a:lumMod val="50000"/>
                </a:schemeClr>
              </a:buClr>
              <a:buFont typeface="+mj-lt"/>
              <a:buAutoNum type="alphaLcPeriod"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与家长密切配合，共同关注和促进儿童的口腔健康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22" y="2717073"/>
            <a:ext cx="3258063" cy="40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1" name="云形标注 10"/>
          <p:cNvSpPr/>
          <p:nvPr/>
        </p:nvSpPr>
        <p:spPr>
          <a:xfrm>
            <a:off x="3053469" y="1413978"/>
            <a:ext cx="1841727" cy="1308595"/>
          </a:xfrm>
          <a:prstGeom prst="cloudCallout">
            <a:avLst>
              <a:gd name="adj1" fmla="val 28032"/>
              <a:gd name="adj2" fmla="val 75079"/>
            </a:avLst>
          </a:prstGeom>
          <a:solidFill>
            <a:srgbClr val="FF725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软毛儿童牙刷</a:t>
            </a:r>
          </a:p>
        </p:txBody>
      </p:sp>
      <p:sp>
        <p:nvSpPr>
          <p:cNvPr id="12" name="云形标注 11"/>
          <p:cNvSpPr/>
          <p:nvPr/>
        </p:nvSpPr>
        <p:spPr>
          <a:xfrm>
            <a:off x="2802050" y="4321968"/>
            <a:ext cx="1550928" cy="1114729"/>
          </a:xfrm>
          <a:prstGeom prst="cloudCallout">
            <a:avLst>
              <a:gd name="adj1" fmla="val 63579"/>
              <a:gd name="adj2" fmla="val -45472"/>
            </a:avLst>
          </a:prstGeom>
          <a:solidFill>
            <a:srgbClr val="FF725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1-3</a:t>
            </a:r>
            <a:r>
              <a:rPr lang="zh-CN" altLang="en-US" sz="2000" b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月更换</a:t>
            </a:r>
          </a:p>
        </p:txBody>
      </p:sp>
      <p:sp>
        <p:nvSpPr>
          <p:cNvPr id="13" name="云形标注 12"/>
          <p:cNvSpPr/>
          <p:nvPr/>
        </p:nvSpPr>
        <p:spPr>
          <a:xfrm>
            <a:off x="5881687" y="780889"/>
            <a:ext cx="1453995" cy="969330"/>
          </a:xfrm>
          <a:prstGeom prst="cloudCallout">
            <a:avLst>
              <a:gd name="adj1" fmla="val -4810"/>
              <a:gd name="adj2" fmla="val 97065"/>
            </a:avLst>
          </a:prstGeom>
          <a:solidFill>
            <a:srgbClr val="FF725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含少量氟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5622471" y="5178657"/>
            <a:ext cx="2180993" cy="823930"/>
          </a:xfrm>
          <a:prstGeom prst="cloudCallout">
            <a:avLst>
              <a:gd name="adj1" fmla="val -42255"/>
              <a:gd name="adj2" fmla="val -80972"/>
            </a:avLst>
          </a:prstGeom>
          <a:solidFill>
            <a:srgbClr val="FF725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勤换牙膏</a:t>
            </a:r>
          </a:p>
        </p:txBody>
      </p:sp>
      <p:sp>
        <p:nvSpPr>
          <p:cNvPr id="15" name="云形标注 14"/>
          <p:cNvSpPr/>
          <p:nvPr/>
        </p:nvSpPr>
        <p:spPr>
          <a:xfrm>
            <a:off x="7562053" y="2814013"/>
            <a:ext cx="1453995" cy="1599395"/>
          </a:xfrm>
          <a:prstGeom prst="cloudCallout">
            <a:avLst>
              <a:gd name="adj1" fmla="val -72875"/>
              <a:gd name="adj2" fmla="val 18875"/>
            </a:avLst>
          </a:prstGeom>
          <a:solidFill>
            <a:srgbClr val="FF725C"/>
          </a:solidFill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1800" b="1" i="1" dirty="0">
                <a:solidFill>
                  <a:schemeClr val="bg1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泡沫不要太多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80" y="1694030"/>
            <a:ext cx="3587584" cy="35875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D444B32-60FA-4B83-A12C-440B61246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5" y="-709372"/>
            <a:ext cx="30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93" y="1429721"/>
            <a:ext cx="4095869" cy="409586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57600" y="2415826"/>
            <a:ext cx="29260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早晚正确刷牙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778697" y="1010921"/>
            <a:ext cx="4363184" cy="3986314"/>
            <a:chOff x="735046" y="2996952"/>
            <a:chExt cx="1759038" cy="1791351"/>
          </a:xfrm>
        </p:grpSpPr>
        <p:sp>
          <p:nvSpPr>
            <p:cNvPr id="20" name="椭圆 19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9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53955" y="2951759"/>
            <a:ext cx="2442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将牙刷刷毛与牙齿表面成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45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度角斜放并轻压在牙齿和牙龈的交界处，轻轻的做小圆弧的旋转，上排的牙齿从牙龈处往下刷，下排的牙齿从牙龈处往上刷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436669" y="3132153"/>
            <a:ext cx="2442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用正确的刷牙角度和动作清洁 上下颔牙齿的内侧和外侧。刷牙内侧时，要把牙刷竖起来，利用动力刷毛清洁牙齿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838961" y="3034664"/>
            <a:ext cx="2106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用适中的力度前后方向刷牙的咬合面，利用动力刷毛深入智齿的部分，清洁难刷的部分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153955" y="5052801"/>
            <a:ext cx="8510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每天在进食 后，都要及时漱口刷牙，一般提倡早晚刷牙，一天刷牙至少两次，特别是晚上的那一次更重要，因为牙菌斑最容 易在夜间形成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999816" y="1937882"/>
            <a:ext cx="2751032" cy="2802581"/>
            <a:chOff x="735046" y="2996952"/>
            <a:chExt cx="1759038" cy="1791351"/>
          </a:xfrm>
        </p:grpSpPr>
        <p:sp>
          <p:nvSpPr>
            <p:cNvPr id="28" name="椭圆 27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5284923" y="1938835"/>
            <a:ext cx="2751032" cy="2802581"/>
            <a:chOff x="735046" y="2996952"/>
            <a:chExt cx="1759038" cy="1791351"/>
          </a:xfrm>
        </p:grpSpPr>
        <p:sp>
          <p:nvSpPr>
            <p:cNvPr id="34" name="椭圆 33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36" name="任意多边形 35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8422046" y="1937882"/>
            <a:ext cx="2751032" cy="2802581"/>
            <a:chOff x="735046" y="2996952"/>
            <a:chExt cx="1759038" cy="1791351"/>
          </a:xfrm>
        </p:grpSpPr>
        <p:sp>
          <p:nvSpPr>
            <p:cNvPr id="46" name="椭圆 45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48" name="任意多边形 47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6" b="100000" l="0" r="100000">
                        <a14:foregroundMark x1="53532" y1="40847" x2="55143" y2="73559"/>
                        <a14:foregroundMark x1="82466" y1="48136" x2="86989" y2="7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24"/>
          <a:stretch/>
        </p:blipFill>
        <p:spPr>
          <a:xfrm>
            <a:off x="2153955" y="727060"/>
            <a:ext cx="8785922" cy="209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3" grpId="0"/>
          <p:bldP spid="24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3" grpId="0"/>
          <p:bldP spid="24" grpId="0"/>
          <p:bldP spid="2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02889" y="3103979"/>
            <a:ext cx="3540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含氟牙膏坚持用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28" y="727060"/>
            <a:ext cx="5781947" cy="578194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91314" y="1624876"/>
            <a:ext cx="4363184" cy="3986314"/>
            <a:chOff x="735046" y="2996952"/>
            <a:chExt cx="1759038" cy="1791351"/>
          </a:xfrm>
        </p:grpSpPr>
        <p:sp>
          <p:nvSpPr>
            <p:cNvPr id="13" name="椭圆 12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84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53"/>
          <p:cNvSpPr txBox="1"/>
          <p:nvPr/>
        </p:nvSpPr>
        <p:spPr>
          <a:xfrm>
            <a:off x="3652802" y="1152891"/>
            <a:ext cx="80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72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01</a:t>
            </a:r>
            <a:endParaRPr lang="zh-CN" altLang="en-US" sz="3200" dirty="0">
              <a:solidFill>
                <a:srgbClr val="FF72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sp>
        <p:nvSpPr>
          <p:cNvPr id="29" name="TextBox 54"/>
          <p:cNvSpPr txBox="1"/>
          <p:nvPr/>
        </p:nvSpPr>
        <p:spPr>
          <a:xfrm>
            <a:off x="3672646" y="2204152"/>
            <a:ext cx="80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72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02</a:t>
            </a:r>
            <a:endParaRPr lang="zh-CN" altLang="en-US" sz="3200" dirty="0">
              <a:solidFill>
                <a:srgbClr val="FF72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92" y="0"/>
            <a:ext cx="3065548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" y="5448022"/>
            <a:ext cx="12162469" cy="1509423"/>
          </a:xfrm>
          <a:prstGeom prst="rect">
            <a:avLst/>
          </a:prstGeom>
        </p:spPr>
      </p:pic>
      <p:sp>
        <p:nvSpPr>
          <p:cNvPr id="30" name="TextBox 55"/>
          <p:cNvSpPr txBox="1"/>
          <p:nvPr/>
        </p:nvSpPr>
        <p:spPr>
          <a:xfrm>
            <a:off x="3680511" y="3376062"/>
            <a:ext cx="80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72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03</a:t>
            </a:r>
            <a:endParaRPr lang="zh-CN" altLang="en-US" sz="3200" dirty="0">
              <a:solidFill>
                <a:srgbClr val="FF72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4" y="3688568"/>
            <a:ext cx="3518907" cy="351890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69614" y="1206197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牙齿的基层知识</a:t>
            </a:r>
          </a:p>
        </p:txBody>
      </p:sp>
      <p:sp>
        <p:nvSpPr>
          <p:cNvPr id="4" name="矩形 3"/>
          <p:cNvSpPr/>
          <p:nvPr/>
        </p:nvSpPr>
        <p:spPr>
          <a:xfrm>
            <a:off x="4349769" y="2229867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学龄儿童口腔疾病患病特点</a:t>
            </a:r>
          </a:p>
        </p:txBody>
      </p:sp>
      <p:sp>
        <p:nvSpPr>
          <p:cNvPr id="5" name="矩形 4"/>
          <p:cNvSpPr/>
          <p:nvPr/>
        </p:nvSpPr>
        <p:spPr>
          <a:xfrm>
            <a:off x="4419836" y="337761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口腔保健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5" y="3783217"/>
            <a:ext cx="3994415" cy="31772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904" y="402438"/>
            <a:ext cx="2301158" cy="2819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39286" y="2542232"/>
            <a:ext cx="3540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保健牙刷更护齿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64" y="814438"/>
            <a:ext cx="3352807" cy="428549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631505" y="1102816"/>
            <a:ext cx="4363184" cy="3986314"/>
            <a:chOff x="735046" y="2996952"/>
            <a:chExt cx="1759038" cy="1791351"/>
          </a:xfrm>
        </p:grpSpPr>
        <p:sp>
          <p:nvSpPr>
            <p:cNvPr id="12" name="椭圆 11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97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021"/>
            <a:ext cx="1968418" cy="19684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41632" y="2376637"/>
            <a:ext cx="3540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健康牙齿少吃糖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67" y="1742000"/>
            <a:ext cx="3119846" cy="311984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112491" y="1081079"/>
            <a:ext cx="4363184" cy="3986314"/>
            <a:chOff x="735046" y="2996952"/>
            <a:chExt cx="1759038" cy="1791351"/>
          </a:xfrm>
        </p:grpSpPr>
        <p:sp>
          <p:nvSpPr>
            <p:cNvPr id="12" name="椭圆 11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84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57768" y="326950"/>
            <a:ext cx="1921039" cy="487488"/>
            <a:chOff x="6204891" y="1654117"/>
            <a:chExt cx="1921039" cy="487488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204891" y="1654117"/>
              <a:ext cx="1921039" cy="465751"/>
              <a:chOff x="5606205" y="1754697"/>
              <a:chExt cx="1921039" cy="465751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11472" y="175878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口腔保健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606205" y="1754697"/>
                <a:ext cx="5052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0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03</a:t>
                </a:r>
                <a:endParaRPr lang="zh-CN" altLang="en-US" sz="20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41632" y="2376637"/>
            <a:ext cx="3540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F725C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牙齿定期去检 查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01" y="1742000"/>
            <a:ext cx="4062549" cy="406254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278807" y="1081079"/>
            <a:ext cx="4363184" cy="3986314"/>
            <a:chOff x="735046" y="2996952"/>
            <a:chExt cx="1759038" cy="1791351"/>
          </a:xfrm>
        </p:grpSpPr>
        <p:sp>
          <p:nvSpPr>
            <p:cNvPr id="13" name="椭圆 12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7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36" y="-528343"/>
            <a:ext cx="3618164" cy="74466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" y="5448022"/>
            <a:ext cx="12162469" cy="1509423"/>
          </a:xfrm>
          <a:prstGeom prst="rect">
            <a:avLst/>
          </a:prstGeom>
        </p:spPr>
      </p:pic>
      <p:pic>
        <p:nvPicPr>
          <p:cNvPr id="2" name="七公主 - 施展咒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5855" y="-304800"/>
            <a:ext cx="609600" cy="609600"/>
          </a:xfrm>
          <a:prstGeom prst="rect">
            <a:avLst/>
          </a:prstGeom>
        </p:spPr>
      </p:pic>
      <p:sp>
        <p:nvSpPr>
          <p:cNvPr id="7" name="文本框 366"/>
          <p:cNvSpPr>
            <a:spLocks noChangeArrowheads="1"/>
          </p:cNvSpPr>
          <p:nvPr/>
        </p:nvSpPr>
        <p:spPr bwMode="auto">
          <a:xfrm>
            <a:off x="2000011" y="1746262"/>
            <a:ext cx="63498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7200" b="1" spc="800" dirty="0">
                <a:ln w="28575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  <a:sym typeface="幼圆" panose="02010509060101010101" pitchFamily="49" charset="-122"/>
              </a:rPr>
              <a:t>儿童口腔保健</a:t>
            </a:r>
            <a:endParaRPr lang="en-US" sz="7200" b="1" spc="800" dirty="0">
              <a:ln w="28575">
                <a:noFill/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站酷快乐体 " panose="02010600030101010101" pitchFamily="2" charset="-122"/>
              <a:ea typeface="站酷快乐体 " panose="02010600030101010101" pitchFamily="2" charset="-122"/>
              <a:sym typeface="幼圆" panose="020105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87" y="3239329"/>
            <a:ext cx="4006607" cy="40066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35" y="1809107"/>
            <a:ext cx="1117460" cy="11174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6" y="5623779"/>
            <a:ext cx="1078861" cy="8620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36" y="108309"/>
            <a:ext cx="1498359" cy="149835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4294" y="289924"/>
            <a:ext cx="2435883" cy="290504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86" y="3086185"/>
            <a:ext cx="4970429" cy="39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24" y="140984"/>
            <a:ext cx="3340474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" y="5448021"/>
            <a:ext cx="12162469" cy="15094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05" y="3569984"/>
            <a:ext cx="4258659" cy="33874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93826" y="1700762"/>
            <a:ext cx="1101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ln w="47625" cmpd="thinThick">
                  <a:noFill/>
                </a:ln>
                <a:solidFill>
                  <a:srgbClr val="FF725C"/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01</a:t>
            </a:r>
            <a:endParaRPr lang="zh-CN" altLang="en-US" sz="7200" b="1" dirty="0">
              <a:ln w="47625" cmpd="thinThick">
                <a:noFill/>
              </a:ln>
              <a:solidFill>
                <a:srgbClr val="FF725C"/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64" y="2951996"/>
            <a:ext cx="4357500" cy="43575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323055" y="1868937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6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 " panose="02010600030101010101" pitchFamily="2" charset="-122"/>
                <a:ea typeface="站酷快乐体 " panose="02010600030101010101" pitchFamily="2" charset="-122"/>
              </a:rPr>
              <a:t>牙齿的基层知识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36" y="179110"/>
            <a:ext cx="1332596" cy="2009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92" y="1364132"/>
            <a:ext cx="6858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24441" y="254092"/>
            <a:ext cx="2651820" cy="560346"/>
            <a:chOff x="6171564" y="1581259"/>
            <a:chExt cx="2651820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651820" cy="538609"/>
              <a:chOff x="5572878" y="1681839"/>
              <a:chExt cx="2651820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83754" y="1720310"/>
                <a:ext cx="20409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  <a:sym typeface="隶书" panose="02010509060101010101" pitchFamily="49" charset="-122"/>
                  </a:rPr>
                  <a:t>基本口腔常识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sp>
        <p:nvSpPr>
          <p:cNvPr id="24" name="Rectangle 3"/>
          <p:cNvSpPr>
            <a:spLocks noGrp="1"/>
          </p:cNvSpPr>
          <p:nvPr/>
        </p:nvSpPr>
        <p:spPr>
          <a:xfrm>
            <a:off x="2701812" y="2628820"/>
            <a:ext cx="3408952" cy="48275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eaLnBrk="1" hangingPunct="1">
              <a:buNone/>
            </a:pPr>
            <a:r>
              <a:rPr lang="zh-CN" altLang="en-US" sz="4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牙齿的数目</a:t>
            </a:r>
          </a:p>
          <a:p>
            <a:pPr lvl="0" eaLnBrk="1" hangingPunct="1">
              <a:buNone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人的一生有两副牙齿</a:t>
            </a:r>
          </a:p>
          <a:p>
            <a:pPr lvl="0" eaLnBrk="1" hangingPunct="1">
              <a:buNone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乳牙：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20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颗</a:t>
            </a:r>
          </a:p>
          <a:p>
            <a:pPr lvl="0" eaLnBrk="1" hangingPunct="1">
              <a:buNone/>
            </a:pP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恒牙：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28-32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颗</a:t>
            </a:r>
          </a:p>
          <a:p>
            <a:pPr lvl="0"/>
            <a:endParaRPr lang="zh-CN" altLang="en-US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  <a:sym typeface="隶书" panose="020105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2342440" cy="560346"/>
            <a:chOff x="6171564" y="1581259"/>
            <a:chExt cx="2342440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342440" cy="538609"/>
              <a:chOff x="5572878" y="1681839"/>
              <a:chExt cx="2342440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83754" y="1720310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牙齿的结构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sp>
        <p:nvSpPr>
          <p:cNvPr id="9" name="Rectangle 3"/>
          <p:cNvSpPr>
            <a:spLocks noGrp="1"/>
          </p:cNvSpPr>
          <p:nvPr/>
        </p:nvSpPr>
        <p:spPr>
          <a:xfrm>
            <a:off x="2383926" y="2959910"/>
            <a:ext cx="3824651" cy="2590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lvl="0"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800"/>
            </a:lvl4pPr>
            <a:lvl5pPr lvl="4">
              <a:defRPr sz="1800"/>
            </a:lvl5pPr>
          </a:lstStyle>
          <a:p>
            <a:pPr lvl="0">
              <a:lnSpc>
                <a:spcPct val="150000"/>
              </a:lnSpc>
            </a:pPr>
            <a:r>
              <a:rPr lang="en-US" altLang="zh-CN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6</a:t>
            </a:r>
            <a:r>
              <a:rPr lang="zh-CN" altLang="en-US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个月左右开始萌出</a:t>
            </a:r>
          </a:p>
          <a:p>
            <a:pPr lvl="0">
              <a:lnSpc>
                <a:spcPct val="150000"/>
              </a:lnSpc>
            </a:pPr>
            <a:r>
              <a:rPr lang="en-US" altLang="zh-CN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2</a:t>
            </a:r>
            <a:r>
              <a:rPr lang="zh-CN" altLang="en-US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岁半左右全部长齐</a:t>
            </a:r>
          </a:p>
          <a:p>
            <a:pPr lvl="0">
              <a:lnSpc>
                <a:spcPct val="150000"/>
              </a:lnSpc>
            </a:pPr>
            <a:r>
              <a:rPr lang="zh-CN" altLang="en-US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共</a:t>
            </a:r>
            <a:r>
              <a:rPr lang="en-US" altLang="zh-CN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20</a:t>
            </a:r>
            <a:r>
              <a:rPr lang="zh-CN" altLang="en-US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颗</a:t>
            </a:r>
          </a:p>
          <a:p>
            <a:pPr lvl="0">
              <a:lnSpc>
                <a:spcPct val="150000"/>
              </a:lnSpc>
              <a:buNone/>
            </a:pPr>
            <a:endParaRPr lang="zh-CN" altLang="en-US" sz="2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lnSpc>
                <a:spcPct val="150000"/>
              </a:lnSpc>
              <a:buNone/>
            </a:pPr>
            <a:r>
              <a:rPr lang="zh-CN" altLang="en-US" sz="2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  </a:t>
            </a:r>
            <a:endParaRPr lang="en-US" altLang="zh-CN" sz="26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33201" y="1085638"/>
            <a:ext cx="5652221" cy="4476569"/>
            <a:chOff x="4953485" y="1170940"/>
            <a:chExt cx="5872592" cy="46511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485" y="1170940"/>
              <a:ext cx="4651103" cy="4651103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H="1">
              <a:off x="7394764" y="1655871"/>
              <a:ext cx="758354" cy="246589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>
              <a:off x="7860481" y="1803484"/>
              <a:ext cx="819987" cy="211546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H="1">
              <a:off x="8108790" y="2047961"/>
              <a:ext cx="819987" cy="234021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>
              <a:off x="8351647" y="2452632"/>
              <a:ext cx="737902" cy="218990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8383654" y="4405950"/>
              <a:ext cx="685800" cy="88510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>
              <a:off x="8567904" y="3969517"/>
              <a:ext cx="586274" cy="100532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>
              <a:off x="8108790" y="4731984"/>
              <a:ext cx="730516" cy="53466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8067473" y="1327417"/>
              <a:ext cx="987170" cy="37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中切牙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776355" y="1513967"/>
              <a:ext cx="987170" cy="37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侧切牙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971372" y="1851568"/>
              <a:ext cx="987170" cy="37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尖牙</a:t>
              </a: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8561058" y="2885915"/>
              <a:ext cx="820628" cy="159295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9369106" y="2657528"/>
              <a:ext cx="1456971" cy="38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第二磨牙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230056" y="3700717"/>
              <a:ext cx="1456971" cy="38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第三磨牙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133623" y="4157492"/>
              <a:ext cx="1456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第二磨牙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876102" y="4559240"/>
              <a:ext cx="1456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尖牙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9108183" y="2148270"/>
              <a:ext cx="1456971" cy="38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725C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第一磨牙</a:t>
              </a: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3054640" y="1917866"/>
            <a:ext cx="172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乳牙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2321264" cy="560346"/>
            <a:chOff x="6171564" y="1581259"/>
            <a:chExt cx="2321264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321264" cy="538609"/>
              <a:chOff x="5572878" y="1681839"/>
              <a:chExt cx="2321264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62578" y="1720310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牙齿的结构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sp>
        <p:nvSpPr>
          <p:cNvPr id="11" name="Rectangle 3"/>
          <p:cNvSpPr>
            <a:spLocks noGrp="1"/>
          </p:cNvSpPr>
          <p:nvPr/>
        </p:nvSpPr>
        <p:spPr>
          <a:xfrm>
            <a:off x="2523293" y="2460171"/>
            <a:ext cx="4497262" cy="2895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lvl="0"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800"/>
            </a:lvl4pPr>
            <a:lvl5pPr lvl="4">
              <a:defRPr sz="1800"/>
            </a:lvl5pPr>
          </a:lstStyle>
          <a:p>
            <a:pPr lvl="0">
              <a:lnSpc>
                <a:spcPct val="200000"/>
              </a:lnSpc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6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岁左右开始萌出和替换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lnSpc>
                <a:spcPct val="200000"/>
              </a:lnSpc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12-13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岁左右全部长齐</a:t>
            </a:r>
          </a:p>
          <a:p>
            <a:pPr lvl="0">
              <a:lnSpc>
                <a:spcPct val="200000"/>
              </a:lnSpc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28-32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颗</a:t>
            </a:r>
          </a:p>
          <a:p>
            <a:pPr lvl="0">
              <a:lnSpc>
                <a:spcPct val="200000"/>
              </a:lnSpc>
              <a:buNone/>
            </a:pPr>
            <a:endParaRPr lang="zh-CN" altLang="en-US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  <a:p>
            <a:pPr lvl="0">
              <a:lnSpc>
                <a:spcPct val="200000"/>
              </a:lnSpc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  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20912" y="1699862"/>
            <a:ext cx="172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</a:rPr>
              <a:t>恒牙</a:t>
            </a:r>
          </a:p>
        </p:txBody>
      </p:sp>
      <p:pic>
        <p:nvPicPr>
          <p:cNvPr id="56" name="Picture 9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511" y="1026523"/>
            <a:ext cx="3579813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2388585" cy="560346"/>
            <a:chOff x="6171564" y="1581259"/>
            <a:chExt cx="2388585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388585" cy="547434"/>
              <a:chOff x="5572878" y="1681839"/>
              <a:chExt cx="2388585" cy="54743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229899" y="1767608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>
                        <a:srgbClr val="C0C0C0"/>
                      </a:outerShdw>
                    </a:effectLst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牙齿的外形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7" y="1739537"/>
            <a:ext cx="2259062" cy="37004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53" y="2440575"/>
            <a:ext cx="954026" cy="6126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48" y="4716052"/>
            <a:ext cx="1916740" cy="12308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334875" y="1235703"/>
            <a:ext cx="2345079" cy="2389021"/>
            <a:chOff x="735046" y="2996952"/>
            <a:chExt cx="1759038" cy="1791351"/>
          </a:xfrm>
        </p:grpSpPr>
        <p:sp>
          <p:nvSpPr>
            <p:cNvPr id="22" name="椭圆 21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TextBox 16"/>
              <p:cNvSpPr txBox="1"/>
              <p:nvPr/>
            </p:nvSpPr>
            <p:spPr>
              <a:xfrm>
                <a:off x="978536" y="3833682"/>
                <a:ext cx="1343485" cy="69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ct val="50000"/>
                  </a:spcBef>
                </a:pPr>
                <a:r>
                  <a:rPr lang="zh-CN" altLang="en-US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在口腔内可以看见的部分叫 牙冠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7363733" y="3391075"/>
            <a:ext cx="2345079" cy="2389021"/>
            <a:chOff x="735046" y="2996952"/>
            <a:chExt cx="1759038" cy="1791351"/>
          </a:xfrm>
        </p:grpSpPr>
        <p:sp>
          <p:nvSpPr>
            <p:cNvPr id="30" name="椭圆 29"/>
            <p:cNvSpPr/>
            <p:nvPr/>
          </p:nvSpPr>
          <p:spPr>
            <a:xfrm>
              <a:off x="1500529" y="2996952"/>
              <a:ext cx="210466" cy="210466"/>
            </a:xfrm>
            <a:prstGeom prst="ellipse">
              <a:avLst/>
            </a:prstGeom>
            <a:solidFill>
              <a:srgbClr val="FF725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735046" y="3098642"/>
              <a:ext cx="1759038" cy="1689661"/>
              <a:chOff x="735046" y="3098642"/>
              <a:chExt cx="1759038" cy="1689661"/>
            </a:xfrm>
          </p:grpSpPr>
          <p:sp>
            <p:nvSpPr>
              <p:cNvPr id="32" name="任意多边形 31"/>
              <p:cNvSpPr/>
              <p:nvPr/>
            </p:nvSpPr>
            <p:spPr>
              <a:xfrm>
                <a:off x="1001626" y="3098642"/>
                <a:ext cx="1222819" cy="390623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9373" h="568411">
                    <a:moveTo>
                      <a:pt x="0" y="568411"/>
                    </a:moveTo>
                    <a:lnTo>
                      <a:pt x="864973" y="0"/>
                    </a:lnTo>
                    <a:lnTo>
                      <a:pt x="1779373" y="543698"/>
                    </a:lnTo>
                  </a:path>
                </a:pathLst>
              </a:custGeom>
              <a:noFill/>
              <a:ln w="12700" cap="flat" cmpd="sng" algn="ctr">
                <a:solidFill>
                  <a:srgbClr val="FF725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 Unicode MS" panose="020B060402020202020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10"/>
              <p:cNvSpPr/>
              <p:nvPr/>
            </p:nvSpPr>
            <p:spPr>
              <a:xfrm>
                <a:off x="735046" y="3453597"/>
                <a:ext cx="1759038" cy="1334706"/>
              </a:xfrm>
              <a:custGeom>
                <a:avLst/>
                <a:gdLst/>
                <a:ahLst/>
                <a:cxnLst/>
                <a:rect l="l" t="t" r="r" b="b"/>
                <a:pathLst>
                  <a:path w="1759038" h="1334706">
                    <a:moveTo>
                      <a:pt x="65637" y="63758"/>
                    </a:moveTo>
                    <a:lnTo>
                      <a:pt x="65637" y="1271391"/>
                    </a:lnTo>
                    <a:lnTo>
                      <a:pt x="1711798" y="1271391"/>
                    </a:lnTo>
                    <a:lnTo>
                      <a:pt x="1711798" y="63758"/>
                    </a:lnTo>
                    <a:close/>
                    <a:moveTo>
                      <a:pt x="0" y="0"/>
                    </a:moveTo>
                    <a:lnTo>
                      <a:pt x="1759038" y="0"/>
                    </a:lnTo>
                    <a:lnTo>
                      <a:pt x="1759038" y="1334706"/>
                    </a:lnTo>
                    <a:lnTo>
                      <a:pt x="0" y="1334706"/>
                    </a:lnTo>
                    <a:close/>
                  </a:path>
                </a:pathLst>
              </a:custGeom>
              <a:solidFill>
                <a:srgbClr val="FF725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TextBox 16"/>
              <p:cNvSpPr txBox="1"/>
              <p:nvPr/>
            </p:nvSpPr>
            <p:spPr>
              <a:xfrm>
                <a:off x="978536" y="3833682"/>
                <a:ext cx="1343485" cy="69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ct val="50000"/>
                  </a:spcBef>
                </a:pPr>
                <a:r>
                  <a:rPr lang="zh-CN" altLang="en-US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埋在颌骨内看不见的部分叫 牙根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46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2082579" cy="560346"/>
            <a:chOff x="6171564" y="1581259"/>
            <a:chExt cx="2082579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082579" cy="538609"/>
              <a:chOff x="5572878" y="1681839"/>
              <a:chExt cx="2082579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233273" y="1708343"/>
                <a:ext cx="1422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  <a:sym typeface="隶书" panose="02010509060101010101" pitchFamily="49" charset="-122"/>
                  </a:rPr>
                  <a:t>牙列分期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sp>
        <p:nvSpPr>
          <p:cNvPr id="12" name="Text Box 2"/>
          <p:cNvSpPr txBox="1"/>
          <p:nvPr/>
        </p:nvSpPr>
        <p:spPr>
          <a:xfrm>
            <a:off x="2762388" y="742261"/>
            <a:ext cx="6323012" cy="5324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400" i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i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牙列分期</a:t>
            </a: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无牙期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: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出生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—6,8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月</a:t>
            </a: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乳牙列形成期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:6,8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月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—3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岁</a:t>
            </a: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乳牙列期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:3—6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岁</a:t>
            </a: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混合牙列期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:6—12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岁</a:t>
            </a: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恒牙列期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:12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站酷快乐体 " panose="02010600030101010101" pitchFamily="2" charset="-122"/>
                <a:ea typeface="站酷快乐体 " panose="02010600030101010101" pitchFamily="2" charset="-122"/>
                <a:sym typeface="隶书" panose="02010509060101010101" pitchFamily="49" charset="-122"/>
              </a:rPr>
              <a:t>岁以后</a:t>
            </a:r>
            <a:endParaRPr lang="zh-CN" altLang="en-US" sz="1050" dirty="0">
              <a:solidFill>
                <a:schemeClr val="bg2">
                  <a:lumMod val="50000"/>
                </a:schemeClr>
              </a:solidFill>
              <a:latin typeface="站酷快乐体 " panose="02010600030101010101" pitchFamily="2" charset="-122"/>
              <a:ea typeface="站酷快乐体 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14" y="4142192"/>
            <a:ext cx="2910840" cy="2910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16" y="3404528"/>
            <a:ext cx="1106652" cy="15410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90" y="1456766"/>
            <a:ext cx="1371821" cy="137182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74" y="5355771"/>
            <a:ext cx="1968418" cy="19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1398" y="2628819"/>
            <a:ext cx="12162469" cy="4328625"/>
            <a:chOff x="29530" y="2628820"/>
            <a:chExt cx="12162469" cy="432862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0" y="5448022"/>
              <a:ext cx="12162469" cy="1509423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0" y="2628820"/>
              <a:ext cx="2121218" cy="4328625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24441" y="254092"/>
            <a:ext cx="2342440" cy="560346"/>
            <a:chOff x="6171564" y="1581259"/>
            <a:chExt cx="2342440" cy="560346"/>
          </a:xfrm>
        </p:grpSpPr>
        <p:sp>
          <p:nvSpPr>
            <p:cNvPr id="3" name="椭圆 2"/>
            <p:cNvSpPr/>
            <p:nvPr/>
          </p:nvSpPr>
          <p:spPr>
            <a:xfrm>
              <a:off x="6222670" y="1654117"/>
              <a:ext cx="487488" cy="487488"/>
            </a:xfrm>
            <a:prstGeom prst="ellipse">
              <a:avLst/>
            </a:prstGeom>
            <a:solidFill>
              <a:srgbClr val="FF7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 b="1">
                <a:latin typeface="迷你简卡通" pitchFamily="65" charset="-122"/>
                <a:ea typeface="迷你简卡通" pitchFamily="65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6171564" y="1581259"/>
              <a:ext cx="2342440" cy="538609"/>
              <a:chOff x="5572878" y="1681839"/>
              <a:chExt cx="2342440" cy="5386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183754" y="1720310"/>
                <a:ext cx="173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chemeClr val="bg2">
                        <a:lumMod val="50000"/>
                      </a:schemeClr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牙齿的结构</a:t>
                </a: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572878" y="1681839"/>
                <a:ext cx="559770" cy="5386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900" b="1" kern="0" dirty="0">
                    <a:solidFill>
                      <a:schemeClr val="bg1"/>
                    </a:solidFill>
                    <a:latin typeface="站酷快乐体 " panose="02010600030101010101" pitchFamily="2" charset="-122"/>
                    <a:ea typeface="站酷快乐体 " panose="02010600030101010101" pitchFamily="2" charset="-122"/>
                  </a:rPr>
                  <a:t>01</a:t>
                </a:r>
                <a:endParaRPr lang="zh-CN" altLang="en-US" sz="2900" b="1" kern="0" dirty="0">
                  <a:solidFill>
                    <a:schemeClr val="bg1"/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54" y="3738403"/>
            <a:ext cx="3873169" cy="387316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217941" y="792701"/>
            <a:ext cx="6383116" cy="4654719"/>
            <a:chOff x="4115468" y="1267097"/>
            <a:chExt cx="6383116" cy="465471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473" y="1267097"/>
              <a:ext cx="4654719" cy="4654719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4950704" y="3005424"/>
              <a:ext cx="1881052" cy="12135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4950704" y="4480560"/>
              <a:ext cx="1881052" cy="12135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 flipV="1">
              <a:off x="8000441" y="2348897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 flipV="1">
              <a:off x="7958266" y="3535673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8075832" y="2818301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 flipV="1">
              <a:off x="7958266" y="4177913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H="1" flipV="1">
              <a:off x="8193398" y="4492695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 flipV="1">
              <a:off x="7923985" y="4885941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9517904" y="2113992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牙釉质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517904" y="2648227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牙本质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473557" y="3369071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牙髓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H="1" flipV="1">
              <a:off x="8075832" y="3826705"/>
              <a:ext cx="1515291" cy="13063"/>
            </a:xfrm>
            <a:prstGeom prst="straightConnector1">
              <a:avLst/>
            </a:prstGeom>
            <a:ln>
              <a:solidFill>
                <a:srgbClr val="FF72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9591123" y="3718193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牙骨质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591123" y="4029807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根管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613296" y="4434752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牙周膜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591123" y="4799372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根尖孔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278895" y="2818301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牙龈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115468" y="4250086"/>
              <a:ext cx="88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站酷快乐体 " panose="02010600030101010101" pitchFamily="2" charset="-122"/>
                  <a:ea typeface="站酷快乐体 " panose="02010600030101010101" pitchFamily="2" charset="-122"/>
                </a:rPr>
                <a:t>牙槽骨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6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675</Words>
  <Application>Microsoft Office PowerPoint</Application>
  <PresentationFormat>宽屏</PresentationFormat>
  <Paragraphs>143</Paragraphs>
  <Slides>23</Slides>
  <Notes>23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 Unicode MS</vt:lpstr>
      <vt:lpstr>等线</vt:lpstr>
      <vt:lpstr>迷你简卡通</vt:lpstr>
      <vt:lpstr>微软雅黑</vt:lpstr>
      <vt:lpstr>站酷快乐体 </vt:lpstr>
      <vt:lpstr>Arial</vt:lpstr>
      <vt:lpstr>Calibri</vt:lpstr>
      <vt:lpstr>Calibri Light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Windows 用户</cp:lastModifiedBy>
  <cp:revision>44</cp:revision>
  <dcterms:created xsi:type="dcterms:W3CDTF">2017-08-18T03:02:00Z</dcterms:created>
  <dcterms:modified xsi:type="dcterms:W3CDTF">2021-01-30T08:35:31Z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