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0A18"/>
    <a:srgbClr val="DC5177"/>
    <a:srgbClr val="01AD4E"/>
    <a:srgbClr val="00A0C6"/>
    <a:srgbClr val="FF9900"/>
    <a:srgbClr val="BA00FF"/>
    <a:srgbClr val="9FC120"/>
    <a:srgbClr val="05ACCB"/>
    <a:srgbClr val="699931"/>
    <a:srgbClr val="679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06" autoAdjust="0"/>
    <p:restoredTop sz="94660"/>
  </p:normalViewPr>
  <p:slideViewPr>
    <p:cSldViewPr snapToGrid="0">
      <p:cViewPr varScale="1">
        <p:scale>
          <a:sx n="52" d="100"/>
          <a:sy n="52" d="100"/>
        </p:scale>
        <p:origin x="180" y="10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40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38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9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6.jpeg"/><Relationship Id="rId5" Type="http://schemas.openxmlformats.org/officeDocument/2006/relationships/image" Target="../media/image10.png"/><Relationship Id="rId10" Type="http://schemas.openxmlformats.org/officeDocument/2006/relationships/image" Target="../media/image35.jpeg"/><Relationship Id="rId4" Type="http://schemas.openxmlformats.org/officeDocument/2006/relationships/image" Target="../media/image3.png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9.png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png"/><Relationship Id="rId7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9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9.png"/><Relationship Id="rId7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10" Type="http://schemas.openxmlformats.org/officeDocument/2006/relationships/image" Target="../media/image52.jpeg"/><Relationship Id="rId4" Type="http://schemas.openxmlformats.org/officeDocument/2006/relationships/image" Target="../media/image3.png"/><Relationship Id="rId9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9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9.png"/><Relationship Id="rId7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image" Target="../media/image9.png"/><Relationship Id="rId7" Type="http://schemas.openxmlformats.org/officeDocument/2006/relationships/image" Target="../media/image5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9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9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9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63.gif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12" Type="http://schemas.openxmlformats.org/officeDocument/2006/relationships/image" Target="../media/image61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dministrator\&#26700;&#38754;\&#20581;&#24247;&#25945;&#32946;\&#21047;&#29273;&#27468;2.mp3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62.gif"/><Relationship Id="rId5" Type="http://schemas.openxmlformats.org/officeDocument/2006/relationships/image" Target="../media/image3.png"/><Relationship Id="rId10" Type="http://schemas.openxmlformats.org/officeDocument/2006/relationships/image" Target="../media/image60.gif"/><Relationship Id="rId4" Type="http://schemas.openxmlformats.org/officeDocument/2006/relationships/image" Target="../media/image9.png"/><Relationship Id="rId9" Type="http://schemas.openxmlformats.org/officeDocument/2006/relationships/image" Target="../media/image59.gif"/><Relationship Id="rId1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47.png"/><Relationship Id="rId3" Type="http://schemas.openxmlformats.org/officeDocument/2006/relationships/image" Target="../media/image9.png"/><Relationship Id="rId7" Type="http://schemas.openxmlformats.org/officeDocument/2006/relationships/image" Target="../media/image69.jpe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73.jpeg"/><Relationship Id="rId5" Type="http://schemas.openxmlformats.org/officeDocument/2006/relationships/image" Target="../media/image10.png"/><Relationship Id="rId10" Type="http://schemas.openxmlformats.org/officeDocument/2006/relationships/image" Target="../media/image72.jpeg"/><Relationship Id="rId4" Type="http://schemas.openxmlformats.org/officeDocument/2006/relationships/image" Target="../media/image3.png"/><Relationship Id="rId9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9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image" Target="../media/image74.jpeg"/><Relationship Id="rId12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77.jpeg"/><Relationship Id="rId5" Type="http://schemas.openxmlformats.org/officeDocument/2006/relationships/image" Target="../media/image10.png"/><Relationship Id="rId10" Type="http://schemas.openxmlformats.org/officeDocument/2006/relationships/image" Target="../media/image76.jpeg"/><Relationship Id="rId4" Type="http://schemas.openxmlformats.org/officeDocument/2006/relationships/image" Target="../media/image3.png"/><Relationship Id="rId9" Type="http://schemas.openxmlformats.org/officeDocument/2006/relationships/hyperlink" Target="http://images.google.cn/imgres?imgurl=http://www.bqfy.com/image/sxpdf-a.jpg&amp;imgrefurl=http://www.bqfy.com/sxpdf.htm&amp;h=268&amp;w=300&amp;sz=39&amp;hl=zh-CN&amp;start=67&amp;tbnid=9Q9pKws3hBcSBM:&amp;tbnh=104&amp;tbnw=116&amp;prev=" TargetMode="External"/><Relationship Id="rId1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83.png"/><Relationship Id="rId3" Type="http://schemas.openxmlformats.org/officeDocument/2006/relationships/image" Target="../media/image9.png"/><Relationship Id="rId7" Type="http://schemas.openxmlformats.org/officeDocument/2006/relationships/image" Target="../media/image46.png"/><Relationship Id="rId12" Type="http://schemas.openxmlformats.org/officeDocument/2006/relationships/image" Target="../media/image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81.jpeg"/><Relationship Id="rId5" Type="http://schemas.openxmlformats.org/officeDocument/2006/relationships/image" Target="../media/image10.png"/><Relationship Id="rId10" Type="http://schemas.openxmlformats.org/officeDocument/2006/relationships/image" Target="../media/image80.jpeg"/><Relationship Id="rId4" Type="http://schemas.openxmlformats.org/officeDocument/2006/relationships/image" Target="../media/image3.png"/><Relationship Id="rId9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18" Type="http://schemas.openxmlformats.org/officeDocument/2006/relationships/image" Target="../media/image93.jpeg"/><Relationship Id="rId3" Type="http://schemas.openxmlformats.org/officeDocument/2006/relationships/image" Target="../media/image9.png"/><Relationship Id="rId21" Type="http://schemas.openxmlformats.org/officeDocument/2006/relationships/image" Target="../media/image95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17" Type="http://schemas.openxmlformats.org/officeDocument/2006/relationships/hyperlink" Target="http://images.google.cn/imgres?imgurl=http://www.china-fruit.com.cn/uploadfile/2006_12_7/20061207122241394.jpg&amp;imgrefurl=http://www.meiyuan.gov.cn/Kultur/ViewNews.asp%3FClsID%3D592%26ID%3D1526&amp;h=297&amp;w=420&amp;sz=23&amp;hl=zh-CN&amp;start=11&amp;um=1&amp;tbnid=M5Gan1kkJUvUYM:&amp;tbnh=88&amp;tbnw=125&amp;prev=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92.jpeg"/><Relationship Id="rId20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88.jpeg"/><Relationship Id="rId5" Type="http://schemas.openxmlformats.org/officeDocument/2006/relationships/image" Target="../media/image10.png"/><Relationship Id="rId15" Type="http://schemas.openxmlformats.org/officeDocument/2006/relationships/hyperlink" Target="http://images.google.cn/imgres?imgurl=http://www.easykan.com/bbs/UploadFile/2006-6/2006699392731363.jpg&amp;imgrefurl=http://www.easykan.com/bbs/TopicOther.asp%3Ft%3D5%26BoardID%3D23%26id%3D2024&amp;h=480&amp;w=382&amp;sz=49&amp;hl=zh-CN&amp;start=6&amp;um=1&amp;tbnid=N7_M1o2cmUTusM:&amp;tbnh=129&amp;tbnw=103&amp;prev=" TargetMode="External"/><Relationship Id="rId10" Type="http://schemas.openxmlformats.org/officeDocument/2006/relationships/image" Target="../media/image87.jpeg"/><Relationship Id="rId19" Type="http://schemas.openxmlformats.org/officeDocument/2006/relationships/hyperlink" Target="http://images.google.cn/imgres?imgurl=http://baike.baidu.com/pic/54/11825131838321760.jpg&amp;imgrefurl=http://baike.baidu.com/view/533806.html&amp;h=247&amp;w=339&amp;sz=20&amp;hl=zh-CN&amp;start=2&amp;um=1&amp;tbnid=8eSi2SIF-7GLiM:&amp;tbnh=87&amp;tbnw=119&amp;prev=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6.jpeg"/><Relationship Id="rId14" Type="http://schemas.openxmlformats.org/officeDocument/2006/relationships/image" Target="../media/image9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3" Type="http://schemas.openxmlformats.org/officeDocument/2006/relationships/image" Target="../media/image9.pn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100.jpeg"/><Relationship Id="rId5" Type="http://schemas.openxmlformats.org/officeDocument/2006/relationships/image" Target="../media/image10.png"/><Relationship Id="rId10" Type="http://schemas.openxmlformats.org/officeDocument/2006/relationships/image" Target="../media/image99.jpeg"/><Relationship Id="rId4" Type="http://schemas.openxmlformats.org/officeDocument/2006/relationships/image" Target="../media/image3.png"/><Relationship Id="rId9" Type="http://schemas.openxmlformats.org/officeDocument/2006/relationships/image" Target="../media/image98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.png"/><Relationship Id="rId7" Type="http://schemas.openxmlformats.org/officeDocument/2006/relationships/image" Target="../media/image10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93057"/>
            <a:ext cx="10058400" cy="23338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3291840" cy="33915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2863"/>
            <a:ext cx="12192000" cy="323513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519" y="2956561"/>
            <a:ext cx="4519488" cy="45194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3" y="3768067"/>
            <a:ext cx="1090215" cy="7250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08" y="3649865"/>
            <a:ext cx="1492012" cy="83377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010851" y="4130577"/>
            <a:ext cx="1871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文鼎特甜妞体" panose="040B0900000000000000" pitchFamily="82" charset="-122"/>
                <a:sym typeface="Arial" panose="020B0604020202020204" pitchFamily="34" charset="0"/>
              </a:rPr>
              <a:t>汇报人：小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文鼎特甜妞体" panose="040B0900000000000000" pitchFamily="82" charset="-122"/>
                <a:sym typeface="Arial" panose="020B0604020202020204" pitchFamily="34" charset="0"/>
              </a:rPr>
              <a:t>1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文鼎特甜妞体" panose="040B0900000000000000" pitchFamily="82" charset="-122"/>
                <a:sym typeface="Arial" panose="020B0604020202020204" pitchFamily="34" charset="0"/>
              </a:rPr>
              <a:t>知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727988" y="4130577"/>
            <a:ext cx="2642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文鼎特甜妞体" panose="040B0900000000000000" pitchFamily="82" charset="-122"/>
                <a:sym typeface="Arial" panose="020B0604020202020204" pitchFamily="34" charset="0"/>
              </a:rPr>
              <a:t>时间：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文鼎特甜妞体" panose="040B0900000000000000" pitchFamily="82" charset="-122"/>
                <a:sym typeface="Arial" panose="020B0604020202020204" pitchFamily="34" charset="0"/>
              </a:rPr>
              <a:t>20××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文鼎特甜妞体" panose="040B0900000000000000" pitchFamily="82" charset="-122"/>
                <a:sym typeface="Arial" panose="020B0604020202020204" pitchFamily="34" charset="0"/>
              </a:rPr>
              <a:t>年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文鼎特甜妞体" panose="040B0900000000000000" pitchFamily="82" charset="-122"/>
                <a:sym typeface="Arial" panose="020B0604020202020204" pitchFamily="34" charset="0"/>
              </a:rPr>
              <a:t>×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文鼎特甜妞体" panose="040B0900000000000000" pitchFamily="82" charset="-122"/>
                <a:sym typeface="Arial" panose="020B0604020202020204" pitchFamily="34" charset="0"/>
              </a:rPr>
              <a:t>月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文鼎特甜妞体" panose="040B0900000000000000" pitchFamily="82" charset="-122"/>
                <a:sym typeface="Arial" panose="020B0604020202020204" pitchFamily="34" charset="0"/>
              </a:rPr>
              <a:t>×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文鼎特甜妞体" panose="040B0900000000000000" pitchFamily="82" charset="-122"/>
                <a:sym typeface="Arial" panose="020B0604020202020204" pitchFamily="34" charset="0"/>
              </a:rPr>
              <a:t>日</a:t>
            </a:r>
          </a:p>
        </p:txBody>
      </p:sp>
      <p:pic>
        <p:nvPicPr>
          <p:cNvPr id="13" name="Ukulele Fu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5432" y="-8617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3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913339" y="2342268"/>
            <a:ext cx="8332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DC5177"/>
              </a:buClr>
              <a:buFont typeface="Wingdings" panose="05000000000000000000" pitchFamily="2" charset="2"/>
              <a:buChar char="l"/>
            </a:pPr>
            <a:r>
              <a:rPr lang="zh-CN" altLang="en-US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于出生后</a:t>
            </a:r>
            <a:r>
              <a:rPr lang="en-US" altLang="zh-CN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6-7</a:t>
            </a:r>
            <a:r>
              <a:rPr lang="zh-CN" altLang="en-US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个月开始长出的牙叫乳牙。两岁半左右长齐。</a:t>
            </a:r>
            <a:r>
              <a:rPr lang="en-US" altLang="zh-CN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20</a:t>
            </a:r>
            <a:r>
              <a:rPr lang="zh-CN" altLang="en-US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颗。 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03304" y="1280439"/>
            <a:ext cx="6785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3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sym typeface="Arial" panose="020B0604020202020204" pitchFamily="34" charset="0"/>
              </a:rPr>
              <a:t>rǔ</a:t>
            </a:r>
            <a:r>
              <a:rPr lang="zh-CN" altLang="en-US" sz="4000" spc="3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sym typeface="Arial" panose="020B0604020202020204" pitchFamily="34" charset="0"/>
              </a:rPr>
              <a:t>乳牙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3304" y="3866288"/>
            <a:ext cx="2903858" cy="20280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图片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34" y="4283314"/>
            <a:ext cx="2439086" cy="9308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03304" y="1024260"/>
            <a:ext cx="6785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300" dirty="0" err="1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sym typeface="Arial" panose="020B0604020202020204" pitchFamily="34" charset="0"/>
              </a:rPr>
              <a:t>rǔ</a:t>
            </a:r>
            <a:r>
              <a:rPr lang="zh-CN" altLang="en-US" sz="4000" spc="3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sym typeface="Arial" panose="020B0604020202020204" pitchFamily="34" charset="0"/>
              </a:rPr>
              <a:t>乳牙</a:t>
            </a:r>
          </a:p>
        </p:txBody>
      </p:sp>
      <p:pic>
        <p:nvPicPr>
          <p:cNvPr id="10" name="Picture 8" descr="未标题-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1"/>
          <a:stretch/>
        </p:blipFill>
        <p:spPr>
          <a:xfrm>
            <a:off x="3281178" y="1780517"/>
            <a:ext cx="5584948" cy="4266072"/>
          </a:xfrm>
          <a:prstGeom prst="rect">
            <a:avLst/>
          </a:prstGeom>
          <a:noFill/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6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253308" y="2766651"/>
            <a:ext cx="8332629" cy="1846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DC5177"/>
              </a:buClr>
              <a:buFont typeface="Wingdings" panose="05000000000000000000" pitchFamily="2" charset="2"/>
              <a:buChar char="l"/>
            </a:pPr>
            <a:r>
              <a:rPr lang="en-US" altLang="zh-CN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6</a:t>
            </a:r>
            <a:r>
              <a:rPr lang="zh-CN" altLang="en-US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岁左右开始萌出和替换</a:t>
            </a:r>
          </a:p>
          <a:p>
            <a:pPr marL="342900" indent="-342900">
              <a:lnSpc>
                <a:spcPct val="200000"/>
              </a:lnSpc>
              <a:buClr>
                <a:srgbClr val="DC5177"/>
              </a:buClr>
              <a:buFont typeface="Wingdings" panose="05000000000000000000" pitchFamily="2" charset="2"/>
              <a:buChar char="l"/>
            </a:pPr>
            <a:r>
              <a:rPr lang="en-US" altLang="zh-CN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12-13</a:t>
            </a:r>
            <a:r>
              <a:rPr lang="zh-CN" altLang="en-US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岁左右全部长齐</a:t>
            </a:r>
          </a:p>
          <a:p>
            <a:pPr marL="342900" indent="-342900">
              <a:lnSpc>
                <a:spcPct val="200000"/>
              </a:lnSpc>
              <a:buClr>
                <a:srgbClr val="DC5177"/>
              </a:buClr>
              <a:buFont typeface="Wingdings" panose="05000000000000000000" pitchFamily="2" charset="2"/>
              <a:buChar char="l"/>
            </a:pPr>
            <a:r>
              <a:rPr lang="en-US" altLang="zh-CN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28-32</a:t>
            </a:r>
            <a:r>
              <a:rPr lang="zh-CN" altLang="en-US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颗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03304" y="1280439"/>
            <a:ext cx="6785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héng恒牙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2730" y="2317810"/>
            <a:ext cx="3537247" cy="342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8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03304" y="1280439"/>
            <a:ext cx="6785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héng恒牙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pic>
        <p:nvPicPr>
          <p:cNvPr id="10" name="Picture 9" descr="未标题-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8"/>
          <a:stretch/>
        </p:blipFill>
        <p:spPr>
          <a:xfrm>
            <a:off x="3277049" y="1817255"/>
            <a:ext cx="5777602" cy="4448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717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598118" y="2791967"/>
            <a:ext cx="8332629" cy="71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DC5177"/>
              </a:buClr>
              <a:buFont typeface="Wingdings" panose="05000000000000000000" pitchFamily="2" charset="2"/>
              <a:buChar char="l"/>
            </a:pPr>
            <a:r>
              <a:rPr lang="zh-CN" altLang="en-US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在口腔内可以看见的部分叫 </a:t>
            </a:r>
            <a:r>
              <a:rPr lang="zh-CN" altLang="en-US" sz="2400" b="1" spc="300" dirty="0">
                <a:solidFill>
                  <a:srgbClr val="E10A1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牙冠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03304" y="1280439"/>
            <a:ext cx="6785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牙齿的外形</a:t>
            </a:r>
            <a:endParaRPr lang="zh-CN" altLang="en-US" sz="4000" spc="300" dirty="0">
              <a:solidFill>
                <a:srgbClr val="E10A18"/>
              </a:solidFill>
              <a:latin typeface="方正少儿简体" panose="03000509000000000000" pitchFamily="65" charset="-122"/>
              <a:ea typeface="方正少儿简体" panose="03000509000000000000" pitchFamily="65" charset="-122"/>
              <a:sym typeface="Arial" panose="020B0604020202020204" pitchFamily="3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598118" y="3835767"/>
            <a:ext cx="8332629" cy="71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DC5177"/>
              </a:buClr>
              <a:buFont typeface="Wingdings" panose="05000000000000000000" pitchFamily="2" charset="2"/>
              <a:buChar char="l"/>
            </a:pPr>
            <a:r>
              <a:rPr lang="zh-CN" altLang="en-US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埋在颌骨内看不见的部分叫 </a:t>
            </a:r>
            <a:r>
              <a:rPr lang="zh-CN" altLang="en-US" sz="2400" b="1" spc="300" dirty="0">
                <a:solidFill>
                  <a:srgbClr val="E10A1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牙根</a:t>
            </a:r>
          </a:p>
        </p:txBody>
      </p:sp>
      <p:pic>
        <p:nvPicPr>
          <p:cNvPr id="13" name="Picture 7" descr="未标题-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161" y="2176927"/>
            <a:ext cx="3584784" cy="357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41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03304" y="1280439"/>
            <a:ext cx="6785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牙齿的功能</a:t>
            </a:r>
            <a:endParaRPr lang="zh-CN" altLang="en-US" sz="4000" spc="300" dirty="0">
              <a:solidFill>
                <a:srgbClr val="E10A18"/>
              </a:solidFill>
              <a:latin typeface="方正少儿简体" panose="03000509000000000000" pitchFamily="65" charset="-122"/>
              <a:ea typeface="方正少儿简体" panose="03000509000000000000" pitchFamily="65" charset="-122"/>
              <a:sym typeface="Arial" panose="020B0604020202020204" pitchFamily="3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2579023" y="4064172"/>
            <a:ext cx="2963862" cy="11842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切牙：切割食物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</a:p>
        </p:txBody>
      </p:sp>
      <p:pic>
        <p:nvPicPr>
          <p:cNvPr id="31" name="Picture 13" descr="未标题-16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5218" r="10869" b="21739"/>
          <a:stretch>
            <a:fillRect/>
          </a:stretch>
        </p:blipFill>
        <p:spPr bwMode="auto">
          <a:xfrm rot="227203">
            <a:off x="2080244" y="1674639"/>
            <a:ext cx="3096504" cy="236438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5" descr="未标题-17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12500"/>
          <a:stretch>
            <a:fillRect/>
          </a:stretch>
        </p:blipFill>
        <p:spPr bwMode="auto">
          <a:xfrm rot="21334739">
            <a:off x="6757301" y="2024872"/>
            <a:ext cx="3267533" cy="208083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7262846" y="4064172"/>
            <a:ext cx="297228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尖牙：  撕裂食物     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Picture 16" descr="未标题-18psd副本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" t="16623" r="8571" b="33507"/>
          <a:stretch>
            <a:fillRect/>
          </a:stretch>
        </p:blipFill>
        <p:spPr bwMode="auto">
          <a:xfrm>
            <a:off x="4085983" y="3683447"/>
            <a:ext cx="3672599" cy="21808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5030644" y="5709745"/>
            <a:ext cx="21307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磨牙：磨碎食物</a:t>
            </a:r>
          </a:p>
        </p:txBody>
      </p:sp>
    </p:spTree>
    <p:extLst>
      <p:ext uri="{BB962C8B-B14F-4D97-AF65-F5344CB8AC3E}">
        <p14:creationId xmlns:p14="http://schemas.microsoft.com/office/powerpoint/2010/main" val="269458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/>
      <p:bldP spid="33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3291840" cy="33915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2863"/>
            <a:ext cx="12192000" cy="323513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119114" y="1230517"/>
            <a:ext cx="81059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rgbClr val="FF00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sym typeface="Arial" panose="020B0604020202020204" pitchFamily="34" charset="0"/>
              </a:rPr>
              <a:t>二、什么是龋</a:t>
            </a:r>
            <a:r>
              <a:rPr lang="en-US" altLang="zh-CN" sz="6600" dirty="0" err="1">
                <a:solidFill>
                  <a:srgbClr val="FF00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sym typeface="Arial" panose="020B0604020202020204" pitchFamily="34" charset="0"/>
              </a:rPr>
              <a:t>qǔ</a:t>
            </a:r>
            <a:r>
              <a:rPr lang="zh-CN" altLang="en-US" sz="6600" dirty="0">
                <a:solidFill>
                  <a:srgbClr val="FF00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sym typeface="Arial" panose="020B0604020202020204" pitchFamily="34" charset="0"/>
              </a:rPr>
              <a:t>齿？</a:t>
            </a:r>
          </a:p>
        </p:txBody>
      </p:sp>
      <p:pic>
        <p:nvPicPr>
          <p:cNvPr id="12" name="Picture 10" descr="龋齿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525" y="3289023"/>
            <a:ext cx="3504401" cy="21381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3" descr="f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913" y="3428999"/>
            <a:ext cx="3312196" cy="2069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161525" y="2447496"/>
            <a:ext cx="7559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俗称虫牙，又称zhù蛀牙</a:t>
            </a:r>
          </a:p>
        </p:txBody>
      </p:sp>
    </p:spTree>
    <p:extLst>
      <p:ext uri="{BB962C8B-B14F-4D97-AF65-F5344CB8AC3E}">
        <p14:creationId xmlns:p14="http://schemas.microsoft.com/office/powerpoint/2010/main" val="39201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bldLvl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03304" y="1280439"/>
            <a:ext cx="6785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龋齿是这样发生的</a:t>
            </a:r>
            <a:endParaRPr lang="zh-CN" altLang="en-US" sz="4000" spc="300" dirty="0">
              <a:solidFill>
                <a:srgbClr val="E10A18"/>
              </a:solidFill>
              <a:latin typeface="方正少儿简体" panose="03000509000000000000" pitchFamily="65" charset="-122"/>
              <a:ea typeface="方正少儿简体" panose="03000509000000000000" pitchFamily="65" charset="-122"/>
              <a:sym typeface="Arial" panose="020B0604020202020204" pitchFamily="3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967730" y="1589975"/>
            <a:ext cx="8022093" cy="4310063"/>
            <a:chOff x="1967730" y="1589975"/>
            <a:chExt cx="8022093" cy="4310063"/>
          </a:xfrm>
        </p:grpSpPr>
        <p:pic>
          <p:nvPicPr>
            <p:cNvPr id="14" name="Picture 2" descr="63360303502531250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833991" y="2199575"/>
              <a:ext cx="963613" cy="1511300"/>
            </a:xfrm>
            <a:prstGeom prst="rect">
              <a:avLst/>
            </a:prstGeom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15" name="Picture 3" descr="IPK{@$(KC7ZSX[3K}BIT09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00791" y="2275775"/>
              <a:ext cx="1066800" cy="725488"/>
            </a:xfrm>
            <a:prstGeom prst="rect">
              <a:avLst/>
            </a:prstGeom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16" name="Picture 4" descr="u=161106687,1775120601&amp;fm=0&amp;gp=0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40479" y="3037775"/>
              <a:ext cx="1027112" cy="723900"/>
            </a:xfrm>
            <a:prstGeom prst="rect">
              <a:avLst/>
            </a:prstGeom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18" name="Picture 6" descr="HBD)UZ]@@]P%[Z0)LDNE~6L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67730" y="1894775"/>
              <a:ext cx="1577975" cy="1806575"/>
            </a:xfrm>
            <a:prstGeom prst="rect">
              <a:avLst/>
            </a:prstGeom>
            <a:effectLst>
              <a:outerShdw dist="35921" dir="2700000" algn="ctr" rotWithShape="0">
                <a:srgbClr val="808080"/>
              </a:outerShdw>
            </a:effectLst>
          </p:spPr>
        </p:pic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3283004" y="1589975"/>
              <a:ext cx="1855787" cy="192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2000" b="1" dirty="0">
                  <a:latin typeface="方正少儿简体" panose="03000509000000000000" pitchFamily="65" charset="-122"/>
                  <a:ea typeface="方正少儿简体" panose="03000509000000000000" pitchFamily="65" charset="-122"/>
                  <a:sym typeface="宋体" panose="02010600030101010101" pitchFamily="2" charset="-122"/>
                </a:rPr>
                <a:t> </a:t>
              </a:r>
              <a:r>
                <a:rPr lang="zh-CN" altLang="en-US" sz="8000" b="1" dirty="0">
                  <a:latin typeface="方正少儿简体" panose="03000509000000000000" pitchFamily="65" charset="-122"/>
                  <a:ea typeface="方正少儿简体" panose="03000509000000000000" pitchFamily="65" charset="-122"/>
                  <a:sym typeface="宋体" panose="02010600030101010101" pitchFamily="2" charset="-122"/>
                </a:rPr>
                <a:t>+</a:t>
              </a:r>
              <a:endParaRPr lang="zh-CN" altLang="en-US" sz="8000" dirty="0"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7958191" y="1818575"/>
              <a:ext cx="1778000" cy="1920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0">
                  <a:solidFill>
                    <a:srgbClr val="FF00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  <a:sym typeface="宋体" panose="02010600030101010101" pitchFamily="2" charset="-122"/>
                </a:rPr>
                <a:t>酸</a:t>
              </a:r>
            </a:p>
          </p:txBody>
        </p:sp>
        <p:sp>
          <p:nvSpPr>
            <p:cNvPr id="23" name="Text Box 9"/>
            <p:cNvSpPr txBox="1">
              <a:spLocks noChangeArrowheads="1"/>
            </p:cNvSpPr>
            <p:nvPr/>
          </p:nvSpPr>
          <p:spPr bwMode="auto">
            <a:xfrm>
              <a:off x="7119991" y="2428175"/>
              <a:ext cx="1703388" cy="109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6600" b="1">
                  <a:latin typeface="方正少儿简体" panose="03000509000000000000" pitchFamily="65" charset="-122"/>
                  <a:ea typeface="方正少儿简体" panose="03000509000000000000" pitchFamily="65" charset="-122"/>
                  <a:cs typeface="Arial" panose="020B0604020202020204" pitchFamily="34" charset="0"/>
                  <a:sym typeface="Arial" panose="020B0604020202020204" pitchFamily="34" charset="0"/>
                </a:rPr>
                <a:t>→</a:t>
              </a:r>
              <a:endParaRPr lang="zh-CN" altLang="en-US" sz="6600"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8134035" y="3055359"/>
              <a:ext cx="1855788" cy="192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2000" b="1" dirty="0">
                  <a:latin typeface="方正少儿简体" panose="03000509000000000000" pitchFamily="65" charset="-122"/>
                  <a:ea typeface="方正少儿简体" panose="03000509000000000000" pitchFamily="65" charset="-122"/>
                  <a:sym typeface="宋体" panose="02010600030101010101" pitchFamily="2" charset="-122"/>
                </a:rPr>
                <a:t> </a:t>
              </a:r>
              <a:r>
                <a:rPr lang="zh-CN" altLang="en-US" sz="8000" b="1" dirty="0">
                  <a:latin typeface="方正少儿简体" panose="03000509000000000000" pitchFamily="65" charset="-122"/>
                  <a:ea typeface="方正少儿简体" panose="03000509000000000000" pitchFamily="65" charset="-122"/>
                  <a:sym typeface="宋体" panose="02010600030101010101" pitchFamily="2" charset="-122"/>
                </a:rPr>
                <a:t>+</a:t>
              </a:r>
              <a:endParaRPr lang="zh-CN" altLang="en-US" sz="8000" dirty="0"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  <p:pic>
          <p:nvPicPr>
            <p:cNvPr id="25" name="Picture 11" descr="P0001536-1"/>
            <p:cNvPicPr>
              <a:picLocks noChangeAspect="1" noChangeArrowheads="1"/>
            </p:cNvPicPr>
            <p:nvPr/>
          </p:nvPicPr>
          <p:blipFill>
            <a:blip r:embed="rId11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4191" y="4285550"/>
              <a:ext cx="1990725" cy="157162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2" descr="P0001538"/>
            <p:cNvPicPr>
              <a:picLocks noChangeAspect="1" noChangeArrowheads="1"/>
            </p:cNvPicPr>
            <p:nvPr/>
          </p:nvPicPr>
          <p:blipFill>
            <a:blip r:embed="rId12">
              <a:lum bright="12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3791" y="4333175"/>
              <a:ext cx="1936750" cy="156686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13"/>
            <p:cNvSpPr txBox="1">
              <a:spLocks noChangeArrowheads="1"/>
            </p:cNvSpPr>
            <p:nvPr/>
          </p:nvSpPr>
          <p:spPr bwMode="auto">
            <a:xfrm>
              <a:off x="5367391" y="4637975"/>
              <a:ext cx="2057400" cy="109855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6600" b="1">
                  <a:latin typeface="方正少儿简体" panose="03000509000000000000" pitchFamily="65" charset="-122"/>
                  <a:ea typeface="方正少儿简体" panose="03000509000000000000" pitchFamily="65" charset="-122"/>
                  <a:cs typeface="Arial" panose="020B0604020202020204" pitchFamily="34" charset="0"/>
                  <a:sym typeface="Arial" panose="020B0604020202020204" pitchFamily="34" charset="0"/>
                </a:rPr>
                <a:t>←</a:t>
              </a:r>
              <a:endParaRPr lang="zh-CN" altLang="en-US" sz="6600"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886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03304" y="1280439"/>
            <a:ext cx="6785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得了龋齿会怎么样啊？</a:t>
            </a:r>
            <a:endParaRPr lang="zh-CN" altLang="en-US" sz="4000" spc="300" dirty="0">
              <a:solidFill>
                <a:srgbClr val="E10A18"/>
              </a:solidFill>
              <a:latin typeface="方正少儿简体" panose="03000509000000000000" pitchFamily="65" charset="-122"/>
              <a:ea typeface="方正少儿简体" panose="03000509000000000000" pitchFamily="65" charset="-122"/>
              <a:sym typeface="Arial" panose="020B0604020202020204" pitchFamily="3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pic>
        <p:nvPicPr>
          <p:cNvPr id="28" name="Picture 3" descr="R4OOK@FBU96825`OP@E84VJ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631" y="2220750"/>
            <a:ext cx="3152812" cy="3581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x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859" y="2272671"/>
            <a:ext cx="2257461" cy="162640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 descr="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081" y="4115423"/>
            <a:ext cx="2262823" cy="165881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81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253309" y="2136320"/>
            <a:ext cx="49012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DC5177"/>
              </a:buClr>
              <a:buFont typeface="Wingdings" panose="05000000000000000000" pitchFamily="2" charset="2"/>
              <a:buChar char="l"/>
            </a:pPr>
            <a:r>
              <a:rPr lang="zh-CN" altLang="en-US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可能会很痛</a:t>
            </a:r>
          </a:p>
          <a:p>
            <a:pPr marL="342900" indent="-342900">
              <a:lnSpc>
                <a:spcPct val="200000"/>
              </a:lnSpc>
              <a:buClr>
                <a:srgbClr val="DC5177"/>
              </a:buClr>
              <a:buFont typeface="Wingdings" panose="05000000000000000000" pitchFamily="2" charset="2"/>
              <a:buChar char="l"/>
            </a:pPr>
            <a:r>
              <a:rPr lang="zh-CN" altLang="en-US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进食困难，影响到身体健康</a:t>
            </a:r>
          </a:p>
          <a:p>
            <a:pPr marL="342900" indent="-342900">
              <a:lnSpc>
                <a:spcPct val="200000"/>
              </a:lnSpc>
              <a:buClr>
                <a:srgbClr val="DC5177"/>
              </a:buClr>
              <a:buFont typeface="Wingdings" panose="05000000000000000000" pitchFamily="2" charset="2"/>
              <a:buChar char="l"/>
            </a:pPr>
            <a:r>
              <a:rPr lang="zh-CN" altLang="en-US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龋齿还会发出异味，引起口臭</a:t>
            </a:r>
          </a:p>
          <a:p>
            <a:pPr marL="342900" indent="-342900">
              <a:lnSpc>
                <a:spcPct val="200000"/>
              </a:lnSpc>
              <a:buClr>
                <a:srgbClr val="DC5177"/>
              </a:buClr>
              <a:buFont typeface="Wingdings" panose="05000000000000000000" pitchFamily="2" charset="2"/>
              <a:buChar char="l"/>
            </a:pPr>
            <a:r>
              <a:rPr lang="zh-CN" altLang="en-US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影响美观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1257">
            <a:off x="6719801" y="2344234"/>
            <a:ext cx="3242615" cy="326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云形标注 4"/>
          <p:cNvSpPr>
            <a:spLocks noChangeArrowheads="1"/>
          </p:cNvSpPr>
          <p:nvPr/>
        </p:nvSpPr>
        <p:spPr bwMode="auto">
          <a:xfrm>
            <a:off x="5933690" y="1579287"/>
            <a:ext cx="1943100" cy="949325"/>
          </a:xfrm>
          <a:prstGeom prst="cloudCallout">
            <a:avLst>
              <a:gd name="adj1" fmla="val 32259"/>
              <a:gd name="adj2" fmla="val 57561"/>
            </a:avLst>
          </a:prstGeom>
          <a:solidFill>
            <a:srgbClr val="9FC120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chemeClr val="bg1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疼！</a:t>
            </a:r>
          </a:p>
        </p:txBody>
      </p:sp>
    </p:spTree>
    <p:extLst>
      <p:ext uri="{BB962C8B-B14F-4D97-AF65-F5344CB8AC3E}">
        <p14:creationId xmlns:p14="http://schemas.microsoft.com/office/powerpoint/2010/main" val="203139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98076"/>
            <a:ext cx="10058400" cy="65285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703304" y="1383325"/>
            <a:ext cx="6785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spc="3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sym typeface="Arial" panose="020B0604020202020204" pitchFamily="34" charset="0"/>
              </a:rPr>
              <a:t>灿烂的微笑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685280" y="2272416"/>
            <a:ext cx="7182135" cy="3394466"/>
            <a:chOff x="2947592" y="2274814"/>
            <a:chExt cx="6633037" cy="3134948"/>
          </a:xfrm>
        </p:grpSpPr>
        <p:pic>
          <p:nvPicPr>
            <p:cNvPr id="10" name="Picture 3" descr="aa498516cc0b4346f2de323f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114"/>
            <a:stretch/>
          </p:blipFill>
          <p:spPr bwMode="auto">
            <a:xfrm>
              <a:off x="2947592" y="2274814"/>
              <a:ext cx="5010626" cy="31349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aa498516cc0b4346f2de323f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36" r="66543"/>
            <a:stretch/>
          </p:blipFill>
          <p:spPr bwMode="auto">
            <a:xfrm>
              <a:off x="7904229" y="2274814"/>
              <a:ext cx="1676400" cy="15179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 descr="aa498516cc0b4346f2de323f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03" t="65638" r="31731"/>
            <a:stretch/>
          </p:blipFill>
          <p:spPr bwMode="auto">
            <a:xfrm>
              <a:off x="7873749" y="3792745"/>
              <a:ext cx="1706880" cy="16105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" y="4050845"/>
            <a:ext cx="2401805" cy="319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685280" y="1370403"/>
            <a:ext cx="81059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rgbClr val="FF00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sym typeface="Arial" panose="020B0604020202020204" pitchFamily="34" charset="0"/>
              </a:rPr>
              <a:t>如果没有牙齿了</a:t>
            </a:r>
            <a:r>
              <a:rPr lang="en-US" altLang="zh-CN" sz="6600" dirty="0">
                <a:solidFill>
                  <a:srgbClr val="FF00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sym typeface="Arial" panose="020B0604020202020204" pitchFamily="34" charset="0"/>
              </a:rPr>
              <a:t>……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t="1857"/>
          <a:stretch/>
        </p:blipFill>
        <p:spPr>
          <a:xfrm>
            <a:off x="3679381" y="2719754"/>
            <a:ext cx="4833238" cy="30823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1308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253308" y="2445497"/>
            <a:ext cx="83326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DC5177"/>
              </a:buClr>
            </a:pPr>
            <a:r>
              <a:rPr lang="en-US" altLang="zh-CN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、牙齿颜色的改变：</a:t>
            </a:r>
          </a:p>
          <a:p>
            <a:pPr>
              <a:lnSpc>
                <a:spcPct val="200000"/>
              </a:lnSpc>
              <a:buClr>
                <a:srgbClr val="DC5177"/>
              </a:buClr>
            </a:pPr>
            <a:r>
              <a:rPr lang="en-US" altLang="zh-CN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、牙齿形态的改变：</a:t>
            </a:r>
          </a:p>
          <a:p>
            <a:pPr>
              <a:lnSpc>
                <a:spcPct val="200000"/>
              </a:lnSpc>
              <a:buClr>
                <a:srgbClr val="DC5177"/>
              </a:buClr>
            </a:pPr>
            <a:r>
              <a:rPr lang="en-US" altLang="zh-CN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、牙齿质地的改变：</a:t>
            </a:r>
          </a:p>
          <a:p>
            <a:pPr>
              <a:lnSpc>
                <a:spcPct val="200000"/>
              </a:lnSpc>
              <a:buClr>
                <a:srgbClr val="DC5177"/>
              </a:buClr>
            </a:pPr>
            <a:r>
              <a:rPr lang="en-US" altLang="zh-CN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r>
              <a:rPr lang="zh-CN" altLang="en-US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、牙面清洁度的改变：</a:t>
            </a:r>
          </a:p>
          <a:p>
            <a:pPr>
              <a:lnSpc>
                <a:spcPct val="200000"/>
              </a:lnSpc>
              <a:buClr>
                <a:srgbClr val="DC5177"/>
              </a:buClr>
            </a:pPr>
            <a:r>
              <a:rPr lang="en-US" altLang="zh-CN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r>
              <a:rPr lang="zh-CN" altLang="en-US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、自觉症状：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03304" y="1280439"/>
            <a:ext cx="6785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龋齿日常自我检查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31" y="2022313"/>
            <a:ext cx="4150407" cy="415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9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253309" y="2445497"/>
            <a:ext cx="78055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C5177"/>
              </a:buClr>
            </a:pPr>
            <a:r>
              <a:rPr lang="zh-CN" altLang="en-US" sz="2000" b="1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乳牙患龋齿后是要治疗的，而且要及时彻底的治疗。</a:t>
            </a:r>
            <a:endParaRPr lang="en-US" altLang="zh-CN" sz="2000" b="1" spc="300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DC5177"/>
              </a:buClr>
            </a:pPr>
            <a:endParaRPr lang="zh-CN" altLang="en-US" sz="2000" spc="300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DC5177"/>
              </a:buClr>
            </a:pPr>
            <a:r>
              <a:rPr lang="en-US" altLang="zh-CN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一幅健全的的乳牙对整个儿童生长发育时期有着重要的影响，因为它是儿童的重要咀嚼器官；有利于儿童颅、颌面的生长发育；有利于恒牙的正常萌出及恒牙的形成；有利于儿童时期发音的正常。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03304" y="1280439"/>
            <a:ext cx="7355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儿童牙齿龋坏了该不该治疗呢？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1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887162" y="1847643"/>
            <a:ext cx="8698776" cy="3987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C5177"/>
              </a:buClr>
            </a:pP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（</a:t>
            </a:r>
            <a:r>
              <a:rPr lang="en-US" altLang="zh-CN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）影响咀嚼功能</a:t>
            </a:r>
          </a:p>
          <a:p>
            <a:pPr>
              <a:lnSpc>
                <a:spcPct val="150000"/>
              </a:lnSpc>
              <a:buClr>
                <a:srgbClr val="DC5177"/>
              </a:buClr>
            </a:pP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（</a:t>
            </a:r>
            <a:r>
              <a:rPr lang="en-US" altLang="zh-CN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）患儿疼痛不适而拒绝进食。</a:t>
            </a:r>
          </a:p>
          <a:p>
            <a:pPr>
              <a:lnSpc>
                <a:spcPct val="150000"/>
              </a:lnSpc>
              <a:buClr>
                <a:srgbClr val="DC5177"/>
              </a:buClr>
            </a:pP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（</a:t>
            </a:r>
            <a:r>
              <a:rPr lang="en-US" altLang="zh-CN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）恒牙萌出无足够的位置而不能正常萌出，引起牙颌畸形，使萌出恒牙排列紊乱。</a:t>
            </a:r>
          </a:p>
          <a:p>
            <a:pPr>
              <a:lnSpc>
                <a:spcPct val="150000"/>
              </a:lnSpc>
              <a:buClr>
                <a:srgbClr val="DC5177"/>
              </a:buClr>
            </a:pP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（</a:t>
            </a:r>
            <a:r>
              <a:rPr lang="en-US" altLang="zh-CN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）引发牙髓炎或根尖周炎</a:t>
            </a:r>
          </a:p>
          <a:p>
            <a:pPr>
              <a:lnSpc>
                <a:spcPct val="150000"/>
              </a:lnSpc>
              <a:buClr>
                <a:srgbClr val="DC5177"/>
              </a:buClr>
            </a:pP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（</a:t>
            </a:r>
            <a:r>
              <a:rPr lang="en-US" altLang="zh-CN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）残冠残根边缘锐利，常常刺伤患儿的舌头及颊粘膜而形成创伤性溃疡。</a:t>
            </a:r>
          </a:p>
          <a:p>
            <a:pPr>
              <a:lnSpc>
                <a:spcPct val="150000"/>
              </a:lnSpc>
              <a:buClr>
                <a:srgbClr val="DC5177"/>
              </a:buClr>
            </a:pP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（</a:t>
            </a:r>
            <a:r>
              <a:rPr lang="en-US" altLang="zh-CN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6</a:t>
            </a: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）恒牙萌出位置异常，造成牙齿排列不齐，成年后影响咀嚼功能和美观。 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9550" y="1201311"/>
            <a:ext cx="1205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35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乳牙患龋后未及时治疗，会出现哪些情况？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3291840" cy="33915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2863"/>
            <a:ext cx="12192000" cy="323513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519" y="2956561"/>
            <a:ext cx="4519488" cy="45194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3" y="3768067"/>
            <a:ext cx="1090215" cy="7250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08" y="3649865"/>
            <a:ext cx="1492012" cy="83377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51926" y="1644409"/>
            <a:ext cx="90881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solidFill>
                  <a:srgbClr val="FF00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sym typeface="Arial" panose="020B0604020202020204" pitchFamily="34" charset="0"/>
              </a:rPr>
              <a:t>三、如何保护好牙齿，使牙齿整齐美观呢？</a:t>
            </a:r>
          </a:p>
        </p:txBody>
      </p:sp>
    </p:spTree>
    <p:extLst>
      <p:ext uri="{BB962C8B-B14F-4D97-AF65-F5344CB8AC3E}">
        <p14:creationId xmlns:p14="http://schemas.microsoft.com/office/powerpoint/2010/main" val="269024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84698" y="1280439"/>
            <a:ext cx="8222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（一）早晚认真刷牙，饭后漱口。</a:t>
            </a:r>
            <a:endParaRPr lang="zh-CN" altLang="en-US" sz="4000" spc="300" dirty="0">
              <a:solidFill>
                <a:srgbClr val="E10A18"/>
              </a:solidFill>
              <a:latin typeface="方正少儿简体" panose="03000509000000000000" pitchFamily="65" charset="-122"/>
              <a:ea typeface="方正少儿简体" panose="03000509000000000000" pitchFamily="65" charset="-122"/>
              <a:sym typeface="Arial" panose="020B0604020202020204" pitchFamily="3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pic>
        <p:nvPicPr>
          <p:cNvPr id="11" name="Picture 4" descr="201003241617393782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528" y="2743200"/>
            <a:ext cx="3522741" cy="26562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9FDFC"/>
              </a:clrFrom>
              <a:clrTo>
                <a:srgbClr val="F9FDFC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 t="22253" r="10309" b="11954"/>
          <a:stretch>
            <a:fillRect/>
          </a:stretch>
        </p:blipFill>
        <p:spPr bwMode="auto">
          <a:xfrm>
            <a:off x="6316829" y="2660393"/>
            <a:ext cx="3700052" cy="26562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08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18233" y="1159627"/>
            <a:ext cx="7355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选择牙刷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037093" y="2181385"/>
            <a:ext cx="390683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7"/>
              </a:buBlip>
              <a:defRPr sz="3200">
                <a:solidFill>
                  <a:srgbClr val="483226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8"/>
              </a:buBlip>
              <a:defRPr sz="2800">
                <a:solidFill>
                  <a:srgbClr val="483226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 sz="2400">
                <a:solidFill>
                  <a:srgbClr val="483226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rgbClr val="DC51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（1）牙刷头：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宽窄合适，一般要稍小一点，以保证它在口腔中能灵活转动。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rgbClr val="DC51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1" dirty="0">
                <a:solidFill>
                  <a:srgbClr val="DC51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>
                <a:solidFill>
                  <a:srgbClr val="DC51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）刷毛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000" b="1" dirty="0">
                <a:solidFill>
                  <a:srgbClr val="DC51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①硬度：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平时使用中性硬度的牙刷比较适合。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6477331" y="2066384"/>
            <a:ext cx="390683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7"/>
              </a:buBlip>
              <a:defRPr sz="3200">
                <a:solidFill>
                  <a:srgbClr val="483226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8"/>
              </a:buBlip>
              <a:defRPr sz="2800">
                <a:solidFill>
                  <a:srgbClr val="483226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 sz="2400">
                <a:solidFill>
                  <a:srgbClr val="483226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用手指压一下刷毛，如手指有刺痛感则表示太硬，不宜选用。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000" b="1" dirty="0">
                <a:solidFill>
                  <a:srgbClr val="DC51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②材质：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选择弹性较好，不容易倒的材质。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zh-CN" altLang="en-US" sz="2000" b="1" dirty="0">
                <a:solidFill>
                  <a:srgbClr val="DC51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（3）刷头与刷柄的角度：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市售牙刷有直线型和角度型两种。直线型的使用时比较有力，有角度的牙刷对后牙清洁效果较好。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6077220" y="2181385"/>
            <a:ext cx="0" cy="3328461"/>
          </a:xfrm>
          <a:prstGeom prst="line">
            <a:avLst/>
          </a:prstGeom>
          <a:ln>
            <a:solidFill>
              <a:srgbClr val="9FC12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6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18233" y="1159627"/>
            <a:ext cx="7355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牙刷的使用注意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887163" y="2008290"/>
            <a:ext cx="5545268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Clr>
                <a:srgbClr val="DC5177"/>
              </a:buClr>
            </a:pP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（</a:t>
            </a:r>
            <a:r>
              <a:rPr lang="en-US" altLang="zh-CN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）每次用完牙刷后要彻底洗涤，并将水分尽量甩去，将牙刷头朝上放在漱口杯里，或者放在通风有日光的地方，使它干燥而杀菌。</a:t>
            </a:r>
          </a:p>
          <a:p>
            <a:pPr>
              <a:lnSpc>
                <a:spcPct val="130000"/>
              </a:lnSpc>
              <a:buClr>
                <a:srgbClr val="DC5177"/>
              </a:buClr>
            </a:pP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（</a:t>
            </a:r>
            <a:r>
              <a:rPr lang="en-US" altLang="zh-CN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）可同时购买</a:t>
            </a:r>
            <a:r>
              <a:rPr lang="en-US" altLang="zh-CN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把或</a:t>
            </a:r>
            <a:r>
              <a:rPr lang="en-US" altLang="zh-CN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把牙刷轮换使用，使牙刷的干燥时间延长，也能保持牙刷毛的弹性。</a:t>
            </a:r>
          </a:p>
          <a:p>
            <a:pPr>
              <a:lnSpc>
                <a:spcPct val="130000"/>
              </a:lnSpc>
              <a:buClr>
                <a:srgbClr val="DC5177"/>
              </a:buClr>
            </a:pP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（</a:t>
            </a:r>
            <a:r>
              <a:rPr lang="en-US" altLang="zh-CN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）刷毛已散开或卷曲、失去弹性的旧牙刷，必须及时更换。</a:t>
            </a:r>
          </a:p>
          <a:p>
            <a:pPr>
              <a:lnSpc>
                <a:spcPct val="130000"/>
              </a:lnSpc>
              <a:buClr>
                <a:srgbClr val="DC5177"/>
              </a:buClr>
            </a:pP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（</a:t>
            </a:r>
            <a:r>
              <a:rPr lang="en-US" altLang="zh-CN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）牙刷不能合用，以防相互传染疾病。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523" y="2649415"/>
            <a:ext cx="3940919" cy="315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9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18233" y="1159627"/>
            <a:ext cx="7355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儿童牙膏的选购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pic>
        <p:nvPicPr>
          <p:cNvPr id="10" name="Picture 4" descr="u=1923302254,1909440317&amp;fm=21&amp;gp=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64" y="2244768"/>
            <a:ext cx="2803153" cy="165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u=3227106220,3118337073&amp;fm=21&amp;gp=0_2345看图王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48" y="4005024"/>
            <a:ext cx="2312691" cy="17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u=3421094236,3966194181&amp;fm=23&amp;gp=0_2345看图王(1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885" y="2244768"/>
            <a:ext cx="2416268" cy="355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u=876103396,704346313&amp;fm=23&amp;gp=0_2345看图王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483" y="3072628"/>
            <a:ext cx="2849030" cy="187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85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21070" y="3013801"/>
            <a:ext cx="2063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32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普通牙膏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887161" y="1453247"/>
            <a:ext cx="8288469" cy="1232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Clr>
                <a:srgbClr val="DC5177"/>
              </a:buClr>
            </a:pP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牙膏并不是健康牙齿的法宝，它只是刷牙的辅助用品，具有磨擦、去除菌斑、清洁抛光牙面、使口腔清爽的作用。目前使用的牙膏分为 </a:t>
            </a:r>
            <a:r>
              <a:rPr lang="en-US" altLang="zh-CN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: </a:t>
            </a: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普通牙膏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1" y="2157045"/>
            <a:ext cx="5409912" cy="432792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021069" y="3768185"/>
            <a:ext cx="2717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32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氟化物牙膏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021069" y="4522569"/>
            <a:ext cx="2717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32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药物牙膏</a:t>
            </a:r>
          </a:p>
        </p:txBody>
      </p:sp>
    </p:spTree>
    <p:extLst>
      <p:ext uri="{BB962C8B-B14F-4D97-AF65-F5344CB8AC3E}">
        <p14:creationId xmlns:p14="http://schemas.microsoft.com/office/powerpoint/2010/main" val="19730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548891" y="3269088"/>
            <a:ext cx="4529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spc="3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sym typeface="Arial" panose="020B0604020202020204" pitchFamily="34" charset="0"/>
              </a:rPr>
              <a:t>小朋友，你们知道牙齿最大的动物是什么吗？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25" y="1172090"/>
            <a:ext cx="1894404" cy="189440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02080"/>
            <a:ext cx="5100812" cy="51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6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18233" y="3017135"/>
            <a:ext cx="7355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儿童牙膏要这样选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524805" y="3948218"/>
            <a:ext cx="5545268" cy="1795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C5177"/>
              </a:buClr>
            </a:pP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1.</a:t>
            </a: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不含氟或含氟量少的牙膏。</a:t>
            </a:r>
          </a:p>
          <a:p>
            <a:pPr>
              <a:lnSpc>
                <a:spcPct val="150000"/>
              </a:lnSpc>
              <a:buClr>
                <a:srgbClr val="DC5177"/>
              </a:buClr>
            </a:pP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</a:t>
            </a:r>
            <a:r>
              <a:rPr lang="en-US" altLang="zh-CN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2.</a:t>
            </a: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无特殊香味的牙膏。</a:t>
            </a:r>
          </a:p>
          <a:p>
            <a:pPr>
              <a:lnSpc>
                <a:spcPct val="150000"/>
              </a:lnSpc>
              <a:buClr>
                <a:srgbClr val="DC5177"/>
              </a:buClr>
            </a:pP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</a:t>
            </a:r>
            <a:r>
              <a:rPr lang="en-US" altLang="zh-CN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3.</a:t>
            </a: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泡沫少的牙膏。</a:t>
            </a:r>
          </a:p>
          <a:p>
            <a:pPr>
              <a:lnSpc>
                <a:spcPct val="150000"/>
              </a:lnSpc>
              <a:buClr>
                <a:srgbClr val="DC5177"/>
              </a:buClr>
            </a:pP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</a:t>
            </a:r>
            <a:r>
              <a:rPr lang="en-US" altLang="zh-CN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4.</a:t>
            </a: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不要用药物牙膏。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15720">
            <a:off x="7772593" y="3497561"/>
            <a:ext cx="1074319" cy="29162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614" y="549262"/>
            <a:ext cx="6182773" cy="23794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504086" y="817446"/>
            <a:ext cx="7355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BA00FF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生</a:t>
            </a: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    </a:t>
            </a:r>
            <a:r>
              <a:rPr lang="zh-CN" altLang="en-US" sz="4000" dirty="0">
                <a:solidFill>
                  <a:srgbClr val="FF99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活</a:t>
            </a: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    </a:t>
            </a:r>
            <a:r>
              <a:rPr lang="zh-CN" altLang="en-US" sz="4000" dirty="0">
                <a:solidFill>
                  <a:srgbClr val="00A0C6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小    </a:t>
            </a:r>
            <a:r>
              <a:rPr lang="zh-CN" altLang="en-US" sz="4000" dirty="0">
                <a:solidFill>
                  <a:srgbClr val="01AD4E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贴</a:t>
            </a: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     士</a:t>
            </a:r>
          </a:p>
        </p:txBody>
      </p:sp>
    </p:spTree>
    <p:extLst>
      <p:ext uri="{BB962C8B-B14F-4D97-AF65-F5344CB8AC3E}">
        <p14:creationId xmlns:p14="http://schemas.microsoft.com/office/powerpoint/2010/main" val="47679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18233" y="1159627"/>
            <a:ext cx="7355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科学正确的刷牙方法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839105" y="1867513"/>
            <a:ext cx="878083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C5177"/>
              </a:buClr>
            </a:pPr>
            <a:r>
              <a:rPr lang="en-US" altLang="zh-CN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、牙膏用量</a:t>
            </a:r>
            <a:r>
              <a:rPr lang="en-US" altLang="zh-CN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1.5</a:t>
            </a: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克</a:t>
            </a:r>
          </a:p>
          <a:p>
            <a:pPr>
              <a:lnSpc>
                <a:spcPct val="150000"/>
              </a:lnSpc>
              <a:buClr>
                <a:srgbClr val="DC5177"/>
              </a:buClr>
            </a:pPr>
            <a:r>
              <a:rPr lang="en-US" altLang="zh-CN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、手持刷柄，刷毛指向根尖方向（上颌牙向上，下颌牙向下），刷毛呈现</a:t>
            </a:r>
            <a:r>
              <a:rPr lang="en-US" altLang="zh-CN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45</a:t>
            </a: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度角（先与牙长轴平行，然后稍作旋转，与龈缘呈</a:t>
            </a:r>
            <a:r>
              <a:rPr lang="en-US" altLang="zh-CN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45</a:t>
            </a: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度角）。</a:t>
            </a:r>
          </a:p>
          <a:p>
            <a:pPr>
              <a:lnSpc>
                <a:spcPct val="150000"/>
              </a:lnSpc>
              <a:buClr>
                <a:srgbClr val="DC5177"/>
              </a:buClr>
            </a:pPr>
            <a:r>
              <a:rPr lang="en-US" altLang="zh-CN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19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、轻度加压勿使刷毛弯曲：轻度加压使刷毛端进入龈沟，开始刷牙。</a:t>
            </a:r>
          </a:p>
        </p:txBody>
      </p:sp>
      <p:pic>
        <p:nvPicPr>
          <p:cNvPr id="10" name="Picture 11" descr="貝氏刷牙-00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280" y="3988291"/>
            <a:ext cx="2703177" cy="1966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2" descr="貝氏刷牙-0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93" y="3986293"/>
            <a:ext cx="2607490" cy="1968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760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18233" y="1159627"/>
            <a:ext cx="7355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科学正确的刷牙方法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pic>
        <p:nvPicPr>
          <p:cNvPr id="13" name="Picture 7" descr="无标题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832" y="2335619"/>
            <a:ext cx="3866138" cy="330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4"/>
          <p:cNvSpPr>
            <a:spLocks noChangeArrowheads="1"/>
          </p:cNvSpPr>
          <p:nvPr/>
        </p:nvSpPr>
        <p:spPr bwMode="auto">
          <a:xfrm rot="241820">
            <a:off x="6096000" y="2594891"/>
            <a:ext cx="4196862" cy="2795722"/>
          </a:xfrm>
          <a:prstGeom prst="cloudCallout">
            <a:avLst>
              <a:gd name="adj1" fmla="val -50359"/>
              <a:gd name="adj2" fmla="val -40870"/>
            </a:avLst>
          </a:prstGeom>
          <a:solidFill>
            <a:srgbClr val="CCFFFF"/>
          </a:solidFill>
          <a:ln w="127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/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101990" y="3113588"/>
            <a:ext cx="2435714" cy="1884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刷上下前牙唇侧 ，上牙由上往下刷，下牙由下往上刷。</a:t>
            </a:r>
          </a:p>
          <a:p>
            <a:pPr algn="ctr">
              <a:lnSpc>
                <a:spcPct val="150000"/>
              </a:lnSpc>
            </a:pP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53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18233" y="1159627"/>
            <a:ext cx="7355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科学正确的刷牙方法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sp>
        <p:nvSpPr>
          <p:cNvPr id="14" name="AutoShape 4"/>
          <p:cNvSpPr>
            <a:spLocks noChangeArrowheads="1"/>
          </p:cNvSpPr>
          <p:nvPr/>
        </p:nvSpPr>
        <p:spPr bwMode="auto">
          <a:xfrm rot="241820">
            <a:off x="2362438" y="4624881"/>
            <a:ext cx="2566543" cy="1257356"/>
          </a:xfrm>
          <a:prstGeom prst="cloudCallout">
            <a:avLst>
              <a:gd name="adj1" fmla="val -50359"/>
              <a:gd name="adj2" fmla="val -40870"/>
            </a:avLst>
          </a:prstGeom>
          <a:solidFill>
            <a:srgbClr val="CCFFFF"/>
          </a:solidFill>
          <a:ln w="127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/>
            <a:endParaRPr lang="en-US" altLang="zh-CN" sz="20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39820" y="4878019"/>
            <a:ext cx="2435714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刷上牙前腭</a:t>
            </a: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 rot="241820">
            <a:off x="6707941" y="2084224"/>
            <a:ext cx="2566543" cy="1257356"/>
          </a:xfrm>
          <a:prstGeom prst="cloudCallout">
            <a:avLst>
              <a:gd name="adj1" fmla="val 23123"/>
              <a:gd name="adj2" fmla="val 61339"/>
            </a:avLst>
          </a:prstGeom>
          <a:solidFill>
            <a:srgbClr val="CCFFFF"/>
          </a:solidFill>
          <a:ln w="127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/>
            <a:endParaRPr lang="en-US" altLang="zh-CN" sz="20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785323" y="2337362"/>
            <a:ext cx="2435714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刷下前牙舌侧</a:t>
            </a:r>
          </a:p>
        </p:txBody>
      </p:sp>
      <p:pic>
        <p:nvPicPr>
          <p:cNvPr id="15" name="Picture 7" descr="20061026153119b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173" y="1679654"/>
            <a:ext cx="2735653" cy="2735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200610261532071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618" y="3578651"/>
            <a:ext cx="2367879" cy="2367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64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3" grpId="0"/>
      <p:bldP spid="11" grpId="0" animBg="1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27" name="Picture 4" descr="20061026153332pt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717" y="3156049"/>
            <a:ext cx="2856045" cy="2856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20061026153258f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287" y="1335433"/>
            <a:ext cx="2676634" cy="2676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18233" y="1159627"/>
            <a:ext cx="7355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科学正确的刷牙方法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sp>
        <p:nvSpPr>
          <p:cNvPr id="14" name="AutoShape 4"/>
          <p:cNvSpPr>
            <a:spLocks noChangeArrowheads="1"/>
          </p:cNvSpPr>
          <p:nvPr/>
        </p:nvSpPr>
        <p:spPr bwMode="auto">
          <a:xfrm rot="241820">
            <a:off x="2224484" y="4083347"/>
            <a:ext cx="3779831" cy="1715165"/>
          </a:xfrm>
          <a:prstGeom prst="cloudCallout">
            <a:avLst>
              <a:gd name="adj1" fmla="val -50359"/>
              <a:gd name="adj2" fmla="val -40870"/>
            </a:avLst>
          </a:prstGeom>
          <a:solidFill>
            <a:srgbClr val="CCFFFF"/>
          </a:solidFill>
          <a:ln w="127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/>
            <a:endParaRPr lang="en-US" altLang="zh-CN" sz="20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66177" y="4373035"/>
            <a:ext cx="32107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刷上下后牙颊侧，上牙由上往下刷，下牙由下往上刷，因为横刷容易引起楔状缺损，俗称烂牙脚。</a:t>
            </a:r>
          </a:p>
          <a:p>
            <a:pPr algn="ctr"/>
            <a:endParaRPr lang="zh-CN" altLang="en-US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AutoShape 4"/>
          <p:cNvSpPr>
            <a:spLocks noChangeArrowheads="1"/>
          </p:cNvSpPr>
          <p:nvPr/>
        </p:nvSpPr>
        <p:spPr bwMode="auto">
          <a:xfrm rot="241820">
            <a:off x="6441957" y="2095363"/>
            <a:ext cx="3779831" cy="1715165"/>
          </a:xfrm>
          <a:prstGeom prst="cloudCallout">
            <a:avLst>
              <a:gd name="adj1" fmla="val 22299"/>
              <a:gd name="adj2" fmla="val 53367"/>
            </a:avLst>
          </a:prstGeom>
          <a:solidFill>
            <a:srgbClr val="CCFFFF"/>
          </a:solidFill>
          <a:ln w="127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/>
            <a:endParaRPr lang="en-US" altLang="zh-CN" sz="20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783650" y="2636593"/>
            <a:ext cx="32107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刷上下后牙舌侧，上牙由上往下刷，下牙由下往上刷。 </a:t>
            </a:r>
            <a:br>
              <a:rPr lang="zh-CN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305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3" grpId="0"/>
      <p:bldP spid="25" grpId="0" animBg="1"/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18233" y="1159627"/>
            <a:ext cx="7355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科学正确的刷牙方法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sp>
        <p:nvSpPr>
          <p:cNvPr id="25" name="AutoShape 4"/>
          <p:cNvSpPr>
            <a:spLocks noChangeArrowheads="1"/>
          </p:cNvSpPr>
          <p:nvPr/>
        </p:nvSpPr>
        <p:spPr bwMode="auto">
          <a:xfrm rot="241820">
            <a:off x="6842585" y="2881813"/>
            <a:ext cx="3348799" cy="2039981"/>
          </a:xfrm>
          <a:prstGeom prst="cloudCallout">
            <a:avLst>
              <a:gd name="adj1" fmla="val -60198"/>
              <a:gd name="adj2" fmla="val 20954"/>
            </a:avLst>
          </a:prstGeom>
          <a:solidFill>
            <a:srgbClr val="CCFFFF"/>
          </a:solidFill>
          <a:ln w="127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/>
            <a:endParaRPr lang="en-US" altLang="zh-CN" sz="20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911632" y="3353672"/>
            <a:ext cx="3210703" cy="719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刷上下牙合面</a:t>
            </a:r>
          </a:p>
        </p:txBody>
      </p:sp>
      <p:pic>
        <p:nvPicPr>
          <p:cNvPr id="15" name="Picture 4" descr="20061026153359yj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903" y="1791607"/>
            <a:ext cx="3838435" cy="3838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80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 animBg="1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18233" y="1159627"/>
            <a:ext cx="7355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科学正确的刷牙方法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sp>
        <p:nvSpPr>
          <p:cNvPr id="25" name="AutoShape 4"/>
          <p:cNvSpPr>
            <a:spLocks noChangeArrowheads="1"/>
          </p:cNvSpPr>
          <p:nvPr/>
        </p:nvSpPr>
        <p:spPr bwMode="auto">
          <a:xfrm rot="241820">
            <a:off x="6842585" y="2881813"/>
            <a:ext cx="3348799" cy="2039981"/>
          </a:xfrm>
          <a:prstGeom prst="cloudCallout">
            <a:avLst>
              <a:gd name="adj1" fmla="val -60198"/>
              <a:gd name="adj2" fmla="val 20954"/>
            </a:avLst>
          </a:prstGeom>
          <a:solidFill>
            <a:srgbClr val="CCFFFF"/>
          </a:solidFill>
          <a:ln w="127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/>
            <a:endParaRPr lang="en-US" altLang="zh-CN" sz="20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911632" y="3353672"/>
            <a:ext cx="3210703" cy="61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刷完牙记得刷洗舌头！</a:t>
            </a:r>
          </a:p>
        </p:txBody>
      </p:sp>
      <p:pic>
        <p:nvPicPr>
          <p:cNvPr id="11" name="Picture 4" descr="貝氏刷牙-00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599" y="2450140"/>
            <a:ext cx="4082924" cy="30621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9045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 animBg="1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3291840" cy="33915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2863"/>
            <a:ext cx="12192000" cy="323513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519" y="2956561"/>
            <a:ext cx="4519488" cy="45194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3" y="3768067"/>
            <a:ext cx="1090215" cy="7250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08" y="3649865"/>
            <a:ext cx="1492012" cy="83377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51926" y="1896819"/>
            <a:ext cx="90881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solidFill>
                  <a:srgbClr val="FF00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sym typeface="Arial" panose="020B0604020202020204" pitchFamily="34" charset="0"/>
              </a:rPr>
              <a:t>八个错误刷牙常识 </a:t>
            </a:r>
          </a:p>
        </p:txBody>
      </p:sp>
    </p:spTree>
    <p:extLst>
      <p:ext uri="{BB962C8B-B14F-4D97-AF65-F5344CB8AC3E}">
        <p14:creationId xmlns:p14="http://schemas.microsoft.com/office/powerpoint/2010/main" val="374208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18233" y="1159627"/>
            <a:ext cx="7355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八个错误刷牙常识 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096000" y="2181384"/>
            <a:ext cx="0" cy="3328461"/>
          </a:xfrm>
          <a:prstGeom prst="line">
            <a:avLst/>
          </a:prstGeom>
          <a:ln>
            <a:solidFill>
              <a:srgbClr val="9FC12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997869" y="2188819"/>
            <a:ext cx="3562087" cy="311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7"/>
              </a:buBlip>
              <a:defRPr sz="3200">
                <a:solidFill>
                  <a:srgbClr val="483226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8"/>
              </a:buBlip>
              <a:defRPr sz="2800">
                <a:solidFill>
                  <a:srgbClr val="483226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 sz="2400">
                <a:solidFill>
                  <a:srgbClr val="483226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错误</a:t>
            </a:r>
            <a:r>
              <a:rPr lang="en-US" altLang="zh-CN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冷水刷牙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建议：刷牙时用接近自己体温的温水效果最好。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错误</a:t>
            </a:r>
            <a:r>
              <a:rPr lang="en-US" altLang="zh-CN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刷牙使劲太大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建议：力量大约相当于手指拿起一支冰棒的力量，使用手腕的力量刷牙而不是手臂的。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626756" y="1971797"/>
            <a:ext cx="3657536" cy="398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7"/>
              </a:buBlip>
              <a:defRPr sz="3200">
                <a:solidFill>
                  <a:srgbClr val="483226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8"/>
              </a:buBlip>
              <a:defRPr sz="2800">
                <a:solidFill>
                  <a:srgbClr val="483226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 sz="2400">
                <a:solidFill>
                  <a:srgbClr val="483226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错误</a:t>
            </a:r>
            <a:r>
              <a:rPr lang="en-US" altLang="zh-CN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刷牙横着刷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建议：正确的刷牙方式是顺着牙齿的缝隙竖着刷。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错误</a:t>
            </a:r>
            <a:r>
              <a:rPr lang="en-US" altLang="zh-CN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刷牙时间太短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建议：刷牙不少于</a:t>
            </a:r>
            <a:r>
              <a:rPr lang="en-US" altLang="zh-CN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分钟。先漱口，湿润有利于牙膏中有效成分起作用，从门牙开始细致地竖向刷干净，尤其是齿缝和牙齿内侧等容易忽视的地方。</a:t>
            </a:r>
          </a:p>
        </p:txBody>
      </p:sp>
    </p:spTree>
    <p:extLst>
      <p:ext uri="{BB962C8B-B14F-4D97-AF65-F5344CB8AC3E}">
        <p14:creationId xmlns:p14="http://schemas.microsoft.com/office/powerpoint/2010/main" val="409602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18233" y="1159627"/>
            <a:ext cx="7355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八个错误刷牙常识 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096000" y="2181384"/>
            <a:ext cx="0" cy="3328461"/>
          </a:xfrm>
          <a:prstGeom prst="line">
            <a:avLst/>
          </a:prstGeom>
          <a:ln>
            <a:solidFill>
              <a:srgbClr val="9FC12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067126" y="2261335"/>
            <a:ext cx="3571080" cy="403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7"/>
              </a:buBlip>
              <a:defRPr sz="3200">
                <a:solidFill>
                  <a:srgbClr val="483226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8"/>
              </a:buBlip>
              <a:defRPr sz="2800">
                <a:solidFill>
                  <a:srgbClr val="483226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 sz="2400">
                <a:solidFill>
                  <a:srgbClr val="483226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错误</a:t>
            </a:r>
            <a:r>
              <a:rPr lang="en-US" altLang="zh-CN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刷牙时间不对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建议：饭后</a:t>
            </a:r>
            <a:r>
              <a:rPr lang="en-US" altLang="zh-CN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15~30</a:t>
            </a:r>
            <a:r>
              <a:rPr lang="zh-CN" altLang="en-US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分钟刷牙。起床后清水漱口，尤其在喝了酸性饮料或吃了酸性水果后，最好在</a:t>
            </a:r>
            <a:r>
              <a:rPr lang="en-US" altLang="zh-CN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分钟后等这些物质对牙齿的影响过去后再刷牙，避免对牙齿表面造成更大的伤害。</a:t>
            </a:r>
            <a:br>
              <a:rPr lang="zh-CN" altLang="en-US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9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705005" y="2319813"/>
            <a:ext cx="3068762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7"/>
              </a:buBlip>
              <a:defRPr sz="3200">
                <a:solidFill>
                  <a:srgbClr val="483226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8"/>
              </a:buBlip>
              <a:defRPr sz="2800">
                <a:solidFill>
                  <a:srgbClr val="483226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 sz="2400">
                <a:solidFill>
                  <a:srgbClr val="483226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错误</a:t>
            </a:r>
            <a:r>
              <a:rPr lang="en-US" altLang="zh-CN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刷牙后漱口次数太多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建议：用牙膏刷牙后漱口一次就可以了，漱口时间保持</a:t>
            </a:r>
            <a:r>
              <a:rPr lang="en-US" altLang="zh-CN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秒左右就好。</a:t>
            </a:r>
            <a:br>
              <a:rPr lang="zh-CN" altLang="en-US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9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49" y="3835893"/>
            <a:ext cx="3176954" cy="317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981139" y="3514552"/>
            <a:ext cx="51628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spc="3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sym typeface="Arial" panose="020B0604020202020204" pitchFamily="34" charset="0"/>
              </a:rPr>
              <a:t>小朋友，牙齿长得最快的动物又是什么呢？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291" y="1442265"/>
            <a:ext cx="1894404" cy="189440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10" y="1310640"/>
            <a:ext cx="4495760" cy="516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0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18233" y="1159627"/>
            <a:ext cx="7355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八个错误刷牙常识 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096000" y="2181384"/>
            <a:ext cx="0" cy="3328461"/>
          </a:xfrm>
          <a:prstGeom prst="line">
            <a:avLst/>
          </a:prstGeom>
          <a:ln>
            <a:solidFill>
              <a:srgbClr val="9FC12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198056" y="2206552"/>
            <a:ext cx="3020495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7"/>
              </a:buBlip>
              <a:defRPr sz="3200">
                <a:solidFill>
                  <a:srgbClr val="483226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8"/>
              </a:buBlip>
              <a:defRPr sz="2800">
                <a:solidFill>
                  <a:srgbClr val="483226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 sz="2400">
                <a:solidFill>
                  <a:srgbClr val="483226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错误</a:t>
            </a:r>
            <a:r>
              <a:rPr lang="en-US" altLang="zh-CN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口腔干燥、熬夜、喝水少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建议：多喝绿茶和清水。绿茶除了补充水分，其中含有的氟化物还能保护牙齿不被细菌侵害。</a:t>
            </a:r>
            <a:br>
              <a:rPr lang="zh-CN" altLang="en-US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9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740913" y="2257639"/>
            <a:ext cx="3278458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7"/>
              </a:buBlip>
              <a:defRPr sz="3200">
                <a:solidFill>
                  <a:srgbClr val="483226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8"/>
              </a:buBlip>
              <a:defRPr sz="2800">
                <a:solidFill>
                  <a:srgbClr val="483226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 sz="2400">
                <a:solidFill>
                  <a:srgbClr val="483226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错误</a:t>
            </a:r>
            <a:r>
              <a:rPr lang="en-US" altLang="zh-CN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</a:t>
            </a:r>
            <a:r>
              <a:rPr lang="zh-CN" altLang="en-US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用大牙刷才刷得干净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建议：选择一把大小合适的牙刷，牙刷头的大小应该等于</a:t>
            </a:r>
            <a:r>
              <a:rPr lang="en-US" altLang="zh-CN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个半到</a:t>
            </a:r>
            <a:r>
              <a:rPr lang="en-US" altLang="zh-CN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个牙齿的宽度。</a:t>
            </a:r>
            <a:br>
              <a:rPr lang="zh-CN" altLang="en-US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9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807" y="3209527"/>
            <a:ext cx="3927231" cy="392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4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18233" y="1159627"/>
            <a:ext cx="7355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我们一起来刷牙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pic>
        <p:nvPicPr>
          <p:cNvPr id="13" name="Picture 2" descr="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550" y="2308464"/>
            <a:ext cx="1768579" cy="1644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116d5250b9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736" y="2200055"/>
            <a:ext cx="1824863" cy="1755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116d5250aa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900" y="2200055"/>
            <a:ext cx="1873132" cy="1759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116d525099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987" y="3883147"/>
            <a:ext cx="1885200" cy="1767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116d52508ab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737" y="3883147"/>
            <a:ext cx="1832908" cy="1764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116d525076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037" y="3705347"/>
            <a:ext cx="1885200" cy="1863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刷牙歌2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215" y="71838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4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407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6579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079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79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8079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8579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9079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4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18233" y="1159627"/>
            <a:ext cx="7355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（二）改正用舌头舔牙，咬指头和铅笔等不良习惯。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pic>
        <p:nvPicPr>
          <p:cNvPr id="16" name="内容占位符 3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9256" y="2654814"/>
            <a:ext cx="1695345" cy="15653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图片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081" y="2726622"/>
            <a:ext cx="1828765" cy="15676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图片 5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256" y="4754021"/>
            <a:ext cx="1695345" cy="1565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" name="图片 6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519" y="4753836"/>
            <a:ext cx="1695345" cy="15642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3" name="乘号 7"/>
          <p:cNvSpPr>
            <a:spLocks/>
          </p:cNvSpPr>
          <p:nvPr/>
        </p:nvSpPr>
        <p:spPr bwMode="auto">
          <a:xfrm>
            <a:off x="5308269" y="2701196"/>
            <a:ext cx="1357312" cy="1428750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3300"/>
          </a:solidFill>
          <a:ln w="9525" cap="flat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4" name="乘号 8"/>
          <p:cNvSpPr>
            <a:spLocks/>
          </p:cNvSpPr>
          <p:nvPr/>
        </p:nvSpPr>
        <p:spPr bwMode="auto">
          <a:xfrm>
            <a:off x="8035594" y="5077684"/>
            <a:ext cx="1357312" cy="1428750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3300"/>
          </a:solidFill>
          <a:ln w="9525" cap="flat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" name="乘号 9"/>
          <p:cNvSpPr>
            <a:spLocks/>
          </p:cNvSpPr>
          <p:nvPr/>
        </p:nvSpPr>
        <p:spPr bwMode="auto">
          <a:xfrm>
            <a:off x="5371769" y="5077684"/>
            <a:ext cx="1357312" cy="1428750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3300"/>
          </a:solidFill>
          <a:ln w="9525" cap="flat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" name="乘号 10"/>
          <p:cNvSpPr>
            <a:spLocks/>
          </p:cNvSpPr>
          <p:nvPr/>
        </p:nvSpPr>
        <p:spPr bwMode="auto">
          <a:xfrm>
            <a:off x="7964156" y="2701196"/>
            <a:ext cx="1357313" cy="1428750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3300"/>
          </a:solidFill>
          <a:ln w="9525" cap="flat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57"/>
          <a:stretch/>
        </p:blipFill>
        <p:spPr bwMode="auto">
          <a:xfrm>
            <a:off x="1851139" y="2286016"/>
            <a:ext cx="3350323" cy="428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13"/>
          <p:cNvSpPr>
            <a:spLocks noChangeArrowheads="1"/>
          </p:cNvSpPr>
          <p:nvPr/>
        </p:nvSpPr>
        <p:spPr bwMode="auto">
          <a:xfrm>
            <a:off x="2640691" y="3264472"/>
            <a:ext cx="145555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12"/>
              </a:buBlip>
              <a:defRPr sz="3200">
                <a:solidFill>
                  <a:srgbClr val="483226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13"/>
              </a:buBlip>
              <a:defRPr sz="2800">
                <a:solidFill>
                  <a:srgbClr val="483226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12"/>
              </a:buBlip>
              <a:defRPr sz="2400">
                <a:solidFill>
                  <a:srgbClr val="483226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13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12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rgbClr val="FF0066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sym typeface="隶书" panose="02010509060101010101" pitchFamily="49" charset="-122"/>
              </a:rPr>
              <a:t>不要这样做哦</a:t>
            </a:r>
            <a:endParaRPr lang="zh-CN" altLang="en-US" sz="2000" dirty="0">
              <a:solidFill>
                <a:srgbClr val="FF0066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128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24" grpId="0" animBg="1"/>
      <p:bldP spid="25" grpId="0" animBg="1"/>
      <p:bldP spid="26" grpId="0" animBg="1"/>
      <p:bldP spid="2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2685280" y="1568997"/>
            <a:ext cx="74018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3200">
                <a:solidFill>
                  <a:srgbClr val="48322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800">
                <a:solidFill>
                  <a:srgbClr val="48322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400">
                <a:solidFill>
                  <a:srgbClr val="48322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48322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kern="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（三）不挑食、不偏食，吃杂粮，营养均衡。</a:t>
            </a:r>
          </a:p>
          <a:p>
            <a:pPr>
              <a:lnSpc>
                <a:spcPct val="150000"/>
              </a:lnSpc>
            </a:pPr>
            <a:r>
              <a:rPr lang="zh-CN" altLang="en-US" kern="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（四）用双侧咀嚼，以免单侧牙齿磨损严重。</a:t>
            </a:r>
          </a:p>
          <a:p>
            <a:pPr>
              <a:lnSpc>
                <a:spcPct val="150000"/>
              </a:lnSpc>
            </a:pPr>
            <a:r>
              <a:rPr lang="zh-CN" altLang="en-US" kern="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（五）少吃糖果，少喝甜饮料。</a:t>
            </a:r>
          </a:p>
        </p:txBody>
      </p:sp>
    </p:spTree>
    <p:extLst>
      <p:ext uri="{BB962C8B-B14F-4D97-AF65-F5344CB8AC3E}">
        <p14:creationId xmlns:p14="http://schemas.microsoft.com/office/powerpoint/2010/main" val="316760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pic>
        <p:nvPicPr>
          <p:cNvPr id="8" name="Picture 4" descr="11898789457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598" y="976561"/>
            <a:ext cx="3455988" cy="2765425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fruits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773" y="1049586"/>
            <a:ext cx="3384550" cy="2540000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456" y="4210598"/>
            <a:ext cx="2449512" cy="188436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零食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831" y="4137573"/>
            <a:ext cx="2606675" cy="1912938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零食0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306" y="4210598"/>
            <a:ext cx="2592387" cy="1798638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爆炸形 1 1"/>
          <p:cNvSpPr>
            <a:spLocks noChangeArrowheads="1"/>
          </p:cNvSpPr>
          <p:nvPr/>
        </p:nvSpPr>
        <p:spPr bwMode="auto">
          <a:xfrm rot="1429489">
            <a:off x="4550986" y="2770736"/>
            <a:ext cx="2879725" cy="1873250"/>
          </a:xfrm>
          <a:prstGeom prst="cloud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Blip>
                <a:blip r:embed="rId13"/>
              </a:buBlip>
              <a:defRPr sz="3200">
                <a:solidFill>
                  <a:srgbClr val="483226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14"/>
              </a:buBlip>
              <a:defRPr sz="2800">
                <a:solidFill>
                  <a:srgbClr val="483226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13"/>
              </a:buBlip>
              <a:defRPr sz="2400">
                <a:solidFill>
                  <a:srgbClr val="483226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14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13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3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3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3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3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华文琥珀" panose="02010800040101010101" pitchFamily="2" charset="-122"/>
                <a:ea typeface="黑体" panose="02010609060101010101" pitchFamily="49" charset="-122"/>
              </a:rPr>
              <a:t>少吃甜食</a:t>
            </a:r>
          </a:p>
        </p:txBody>
      </p:sp>
    </p:spTree>
    <p:extLst>
      <p:ext uri="{BB962C8B-B14F-4D97-AF65-F5344CB8AC3E}">
        <p14:creationId xmlns:p14="http://schemas.microsoft.com/office/powerpoint/2010/main" val="73821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sp>
        <p:nvSpPr>
          <p:cNvPr id="13" name="爆炸形 1 1"/>
          <p:cNvSpPr>
            <a:spLocks noChangeArrowheads="1"/>
          </p:cNvSpPr>
          <p:nvPr/>
        </p:nvSpPr>
        <p:spPr bwMode="auto">
          <a:xfrm rot="1429489">
            <a:off x="4550986" y="2770736"/>
            <a:ext cx="2879725" cy="1873250"/>
          </a:xfrm>
          <a:prstGeom prst="cloud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Blip>
                <a:blip r:embed="rId7"/>
              </a:buBlip>
              <a:defRPr sz="3200">
                <a:solidFill>
                  <a:srgbClr val="483226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8"/>
              </a:buBlip>
              <a:defRPr sz="2800">
                <a:solidFill>
                  <a:srgbClr val="483226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 sz="2400">
                <a:solidFill>
                  <a:srgbClr val="483226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483226"/>
                </a:solidFill>
                <a:latin typeface="Franklin Gothic Book" panose="020B05030201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800" b="1" kern="0" dirty="0">
                <a:solidFill>
                  <a:srgbClr val="FFFF66"/>
                </a:solidFill>
                <a:latin typeface="华文琥珀" panose="02010800040101010101" pitchFamily="2" charset="-122"/>
                <a:ea typeface="黑体" panose="02010609060101010101" pitchFamily="49" charset="-122"/>
              </a:rPr>
              <a:t>少吃糖果</a:t>
            </a:r>
          </a:p>
        </p:txBody>
      </p:sp>
      <p:pic>
        <p:nvPicPr>
          <p:cNvPr id="14" name="Picture 4" descr="sweets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41" y="1272377"/>
            <a:ext cx="2777956" cy="2123877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sweet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643" y="3942833"/>
            <a:ext cx="2775998" cy="2099841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糖果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323" y="4040936"/>
            <a:ext cx="2413656" cy="1996144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糖果0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643" y="1219200"/>
            <a:ext cx="2604994" cy="2177816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B28E0FD-023C-4030-AC26-0FC4AA675C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708" y="1083235"/>
            <a:ext cx="1523809" cy="14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grpSp>
        <p:nvGrpSpPr>
          <p:cNvPr id="12" name="Group 2"/>
          <p:cNvGrpSpPr>
            <a:grpSpLocks noChangeAspect="1"/>
          </p:cNvGrpSpPr>
          <p:nvPr/>
        </p:nvGrpSpPr>
        <p:grpSpPr bwMode="auto">
          <a:xfrm>
            <a:off x="2519647" y="1060510"/>
            <a:ext cx="7421931" cy="1252353"/>
            <a:chOff x="0" y="0"/>
            <a:chExt cx="4267" cy="720"/>
          </a:xfrm>
        </p:grpSpPr>
        <p:pic>
          <p:nvPicPr>
            <p:cNvPr id="21" name="Picture 5" descr="004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" y="0"/>
              <a:ext cx="996" cy="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6" descr="008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" y="3"/>
              <a:ext cx="1111" cy="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" descr="009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"/>
              <a:ext cx="1041" cy="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 descr="011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" y="0"/>
              <a:ext cx="1071" cy="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2447795" y="2276779"/>
            <a:ext cx="7453312" cy="1662708"/>
            <a:chOff x="2447795" y="2276779"/>
            <a:chExt cx="7453312" cy="1662708"/>
          </a:xfrm>
        </p:grpSpPr>
        <p:pic>
          <p:nvPicPr>
            <p:cNvPr id="25" name="Picture 9" descr="蔬菜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7795" y="2276779"/>
              <a:ext cx="1883680" cy="161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0" descr="水果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5345" y="2419655"/>
              <a:ext cx="1655762" cy="1519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1" descr="玉米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3455" y="2487507"/>
              <a:ext cx="1900690" cy="1379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2" descr="水果0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145" y="2482289"/>
              <a:ext cx="1981200" cy="1384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组合 3"/>
          <p:cNvGrpSpPr/>
          <p:nvPr/>
        </p:nvGrpSpPr>
        <p:grpSpPr>
          <a:xfrm>
            <a:off x="2447795" y="3998199"/>
            <a:ext cx="7453312" cy="1295400"/>
            <a:chOff x="2447795" y="3998199"/>
            <a:chExt cx="7453312" cy="1295400"/>
          </a:xfrm>
        </p:grpSpPr>
        <p:pic>
          <p:nvPicPr>
            <p:cNvPr id="29" name="Picture 13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7795" y="3998199"/>
              <a:ext cx="1914525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4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0895" y="3998199"/>
              <a:ext cx="1905000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>
              <a:hlinkClick r:id="rId19"/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145" y="3998199"/>
              <a:ext cx="1981200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6" descr="0023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5345" y="3998199"/>
              <a:ext cx="1655762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文本框 32"/>
          <p:cNvSpPr txBox="1"/>
          <p:nvPr/>
        </p:nvSpPr>
        <p:spPr>
          <a:xfrm>
            <a:off x="2418233" y="5347775"/>
            <a:ext cx="7355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多吃蔬菜水果</a:t>
            </a:r>
          </a:p>
        </p:txBody>
      </p:sp>
    </p:spTree>
    <p:extLst>
      <p:ext uri="{BB962C8B-B14F-4D97-AF65-F5344CB8AC3E}">
        <p14:creationId xmlns:p14="http://schemas.microsoft.com/office/powerpoint/2010/main" val="422873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418233" y="5347775"/>
            <a:ext cx="7355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多吃粗粮</a:t>
            </a:r>
          </a:p>
        </p:txBody>
      </p:sp>
      <p:pic>
        <p:nvPicPr>
          <p:cNvPr id="34" name="Picture 4" descr="粗粮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784" y="1530021"/>
            <a:ext cx="2433638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 descr="粗粮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406" y="1530021"/>
            <a:ext cx="215582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 descr="粗粮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215" y="1530022"/>
            <a:ext cx="2242581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黑豆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783" y="3461445"/>
            <a:ext cx="174143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 descr="青豆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519" y="3532882"/>
            <a:ext cx="163359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芸豆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672" y="3532882"/>
            <a:ext cx="1905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0" descr="芸豆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972" y="3555455"/>
            <a:ext cx="1486824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5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3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3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3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3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3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4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18233" y="1159627"/>
            <a:ext cx="7355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（六）每半年检查一次牙齿，有病早发现。 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233" y="2861536"/>
            <a:ext cx="2739551" cy="2856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图片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172" y="2776182"/>
            <a:ext cx="3321642" cy="2797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8675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18233" y="1159627"/>
            <a:ext cx="7355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健康牙齿的标准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30" y="4637946"/>
            <a:ext cx="1887161" cy="2512865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546" y="2239064"/>
            <a:ext cx="5209624" cy="3528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40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611820" y="1794191"/>
            <a:ext cx="4193362" cy="326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是老鼠，它的牙齿长得太快了，它自己都很烦恼，所以要不停的磨去长长的牙齿，家里有了老鼠，就会发现柜子 、门经常被老鼠咬坏，这不是老鼠要吃木头而是老鼠在用木头磨已经长长的牙齿。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40" y="906918"/>
            <a:ext cx="5044160" cy="504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6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3291840" cy="33915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2863"/>
            <a:ext cx="12192000" cy="323513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428" y="-286785"/>
            <a:ext cx="3555144" cy="355514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51926" y="2752974"/>
            <a:ext cx="9088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DC5177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sym typeface="Arial" panose="020B0604020202020204" pitchFamily="34" charset="0"/>
              </a:rPr>
              <a:t>希望在座的同学们都能有一口美丽健康的牙齿。保护牙齿，每天做起！</a:t>
            </a:r>
            <a:br>
              <a:rPr lang="zh-CN" altLang="en-US" sz="4000" dirty="0">
                <a:solidFill>
                  <a:srgbClr val="DC5177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sym typeface="Arial" panose="020B0604020202020204" pitchFamily="34" charset="0"/>
              </a:rPr>
            </a:br>
            <a:endParaRPr lang="zh-CN" altLang="en-US" sz="4000" dirty="0">
              <a:solidFill>
                <a:srgbClr val="DC5177"/>
              </a:solidFill>
              <a:latin typeface="方正少儿简体" panose="03000509000000000000" pitchFamily="65" charset="-122"/>
              <a:ea typeface="方正少儿简体" panose="03000509000000000000" pitchFamily="65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51926" y="4180835"/>
            <a:ext cx="9088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FF00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sym typeface="Arial" panose="020B0604020202020204" pitchFamily="34" charset="0"/>
              </a:rPr>
              <a:t>谢谢大家</a:t>
            </a:r>
          </a:p>
        </p:txBody>
      </p:sp>
    </p:spTree>
    <p:extLst>
      <p:ext uri="{BB962C8B-B14F-4D97-AF65-F5344CB8AC3E}">
        <p14:creationId xmlns:p14="http://schemas.microsoft.com/office/powerpoint/2010/main" val="42355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981139" y="3514552"/>
            <a:ext cx="51628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spc="3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sym typeface="Arial" panose="020B0604020202020204" pitchFamily="34" charset="0"/>
              </a:rPr>
              <a:t>那么牙齿最多的动物又是什么呢？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291" y="1442265"/>
            <a:ext cx="1894404" cy="189440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10" y="1310640"/>
            <a:ext cx="4495760" cy="516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0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461846" y="1523986"/>
            <a:ext cx="7718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是鱼类，像鲨鱼拥有</a:t>
            </a:r>
            <a:r>
              <a:rPr lang="en-US" altLang="zh-CN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200</a:t>
            </a:r>
            <a:r>
              <a:rPr lang="zh-CN" altLang="en-US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多颗牙齿，它们的牙齿脱落后又会长出新的牙齿补充，去旧更新终生不止。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021" y="2792588"/>
            <a:ext cx="4706256" cy="33455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" y="4050845"/>
            <a:ext cx="2401805" cy="319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2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3291840" cy="33915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2863"/>
            <a:ext cx="12192000" cy="323513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519" y="2956561"/>
            <a:ext cx="4519488" cy="45194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3" y="3768067"/>
            <a:ext cx="1090215" cy="7250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08" y="3649865"/>
            <a:ext cx="1492012" cy="83377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119114" y="2399231"/>
            <a:ext cx="81059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rgbClr val="FF00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sym typeface="Arial" panose="020B0604020202020204" pitchFamily="34" charset="0"/>
              </a:rPr>
              <a:t>一、认识我们的牙齿</a:t>
            </a:r>
          </a:p>
        </p:txBody>
      </p:sp>
    </p:spTree>
    <p:extLst>
      <p:ext uri="{BB962C8B-B14F-4D97-AF65-F5344CB8AC3E}">
        <p14:creationId xmlns:p14="http://schemas.microsoft.com/office/powerpoint/2010/main" val="10280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85"/>
            <a:ext cx="10058400" cy="6528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685280" cy="276665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913340" y="2342268"/>
            <a:ext cx="7718474" cy="3077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DC5177"/>
              </a:buClr>
              <a:buFont typeface="Wingdings" panose="05000000000000000000" pitchFamily="2" charset="2"/>
              <a:buChar char="l"/>
            </a:pPr>
            <a:r>
              <a:rPr lang="zh-CN" altLang="en-US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人的一生长几次牙？ </a:t>
            </a:r>
          </a:p>
          <a:p>
            <a:pPr marL="342900" indent="-342900">
              <a:lnSpc>
                <a:spcPct val="200000"/>
              </a:lnSpc>
              <a:buClr>
                <a:srgbClr val="DC5177"/>
              </a:buClr>
              <a:buFont typeface="Wingdings" panose="05000000000000000000" pitchFamily="2" charset="2"/>
              <a:buChar char="l"/>
            </a:pPr>
            <a:r>
              <a:rPr lang="zh-CN" altLang="en-US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第一次长出的牙齿叫什么牙</a:t>
            </a:r>
            <a:r>
              <a:rPr lang="en-US" altLang="zh-CN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? </a:t>
            </a:r>
          </a:p>
          <a:p>
            <a:pPr marL="342900" indent="-342900">
              <a:lnSpc>
                <a:spcPct val="200000"/>
              </a:lnSpc>
              <a:buClr>
                <a:srgbClr val="DC5177"/>
              </a:buClr>
              <a:buFont typeface="Wingdings" panose="05000000000000000000" pitchFamily="2" charset="2"/>
              <a:buChar char="l"/>
            </a:pPr>
            <a:r>
              <a:rPr lang="zh-CN" altLang="en-US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第二次长出的牙齿叫什么牙</a:t>
            </a:r>
            <a:r>
              <a:rPr lang="en-US" altLang="zh-CN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? </a:t>
            </a:r>
          </a:p>
          <a:p>
            <a:pPr marL="342900" indent="-342900">
              <a:lnSpc>
                <a:spcPct val="200000"/>
              </a:lnSpc>
              <a:buClr>
                <a:srgbClr val="DC5177"/>
              </a:buClr>
              <a:buFont typeface="Wingdings" panose="05000000000000000000" pitchFamily="2" charset="2"/>
              <a:buChar char="l"/>
            </a:pPr>
            <a:r>
              <a:rPr lang="zh-CN" altLang="en-US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乳牙脱落以后能不能长出新牙齿</a:t>
            </a:r>
            <a:r>
              <a:rPr lang="en-US" altLang="zh-CN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? </a:t>
            </a:r>
          </a:p>
          <a:p>
            <a:pPr marL="342900" indent="-342900">
              <a:lnSpc>
                <a:spcPct val="200000"/>
              </a:lnSpc>
              <a:buClr>
                <a:srgbClr val="DC5177"/>
              </a:buClr>
              <a:buFont typeface="Wingdings" panose="05000000000000000000" pitchFamily="2" charset="2"/>
              <a:buChar char="l"/>
            </a:pPr>
            <a:r>
              <a:rPr lang="zh-CN" altLang="en-US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恒牙脱落以后能不能长新出牙齿</a:t>
            </a:r>
            <a:r>
              <a:rPr lang="en-US" altLang="zh-CN" sz="20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? </a:t>
            </a:r>
            <a:endParaRPr lang="zh-CN" altLang="en-US" sz="2000" spc="300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5"/>
          <a:stretch/>
        </p:blipFill>
        <p:spPr>
          <a:xfrm>
            <a:off x="0" y="6094961"/>
            <a:ext cx="12192000" cy="7630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03304" y="1383325"/>
            <a:ext cx="6785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spc="300" dirty="0">
                <a:solidFill>
                  <a:srgbClr val="E10A18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sym typeface="Arial" panose="020B0604020202020204" pitchFamily="34" charset="0"/>
              </a:rPr>
              <a:t>知识竞答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954004" y="2535818"/>
            <a:ext cx="1582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(两次) 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6089431" y="3113848"/>
            <a:ext cx="1040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(乳牙)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6089431" y="3738309"/>
            <a:ext cx="1040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(恒牙)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6717968" y="4358423"/>
            <a:ext cx="82426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(能)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6717968" y="4986971"/>
            <a:ext cx="113204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(不能)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871" y="1802064"/>
            <a:ext cx="4334154" cy="43341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45" y="4569598"/>
            <a:ext cx="1863969" cy="248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3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9" grpId="0" autoUpdateAnimBg="0"/>
      <p:bldP spid="10" grpId="0" autoUpdateAnimBg="0"/>
      <p:bldP spid="12" grpId="0" autoUpdateAnimBg="0"/>
      <p:bldP spid="13" grpId="0" autoUpdateAnimBg="0"/>
      <p:bldP spid="14" grpId="0" autoUpdateAnimBg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1561</Words>
  <Application>Microsoft Office PowerPoint</Application>
  <PresentationFormat>宽屏</PresentationFormat>
  <Paragraphs>142</Paragraphs>
  <Slides>50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57" baseType="lpstr">
      <vt:lpstr>方正少儿简体</vt:lpstr>
      <vt:lpstr>华文琥珀</vt:lpstr>
      <vt:lpstr>微软雅黑</vt:lpstr>
      <vt:lpstr>Arial</vt:lpstr>
      <vt:lpstr>Calibri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卡通儿童小学生口腔卫生保健知识讲座动态PPT模板</dc:subject>
  <dc:creator>gy</dc:creator>
  <cp:lastModifiedBy>Windows 用户</cp:lastModifiedBy>
  <cp:revision>59</cp:revision>
  <dcterms:created xsi:type="dcterms:W3CDTF">2020-01-17T06:59:38Z</dcterms:created>
  <dcterms:modified xsi:type="dcterms:W3CDTF">2021-01-30T08:34:38Z</dcterms:modified>
</cp:coreProperties>
</file>