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5" r:id="rId2"/>
    <p:sldId id="282" r:id="rId3"/>
    <p:sldId id="294" r:id="rId4"/>
    <p:sldId id="284" r:id="rId5"/>
    <p:sldId id="283" r:id="rId6"/>
    <p:sldId id="292" r:id="rId7"/>
    <p:sldId id="285" r:id="rId8"/>
    <p:sldId id="306" r:id="rId9"/>
    <p:sldId id="287" r:id="rId10"/>
    <p:sldId id="288" r:id="rId11"/>
    <p:sldId id="289" r:id="rId12"/>
    <p:sldId id="290" r:id="rId13"/>
    <p:sldId id="291" r:id="rId14"/>
    <p:sldId id="293" r:id="rId15"/>
    <p:sldId id="296" r:id="rId16"/>
    <p:sldId id="298" r:id="rId17"/>
    <p:sldId id="297" r:id="rId18"/>
    <p:sldId id="295" r:id="rId19"/>
    <p:sldId id="299" r:id="rId20"/>
    <p:sldId id="300" r:id="rId21"/>
    <p:sldId id="301" r:id="rId22"/>
    <p:sldId id="302" r:id="rId23"/>
    <p:sldId id="303" r:id="rId24"/>
    <p:sldId id="281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698"/>
    <a:srgbClr val="95BDDD"/>
    <a:srgbClr val="133A7F"/>
    <a:srgbClr val="3B82FE"/>
    <a:srgbClr val="D8E3F7"/>
    <a:srgbClr val="87C271"/>
    <a:srgbClr val="2C9A70"/>
    <a:srgbClr val="FFFFFF"/>
    <a:srgbClr val="A50A20"/>
    <a:srgbClr val="509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2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F2915-13BA-429B-B834-61B89EE1ED8D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5D768-FE41-43FD-AE61-807F5F1E1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14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BB540D-7C39-4831-A4A5-653E8268F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D652F27-283D-4C26-B786-1FDD9F1DE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B0875E-4141-4B00-AA3F-EDCE65DE6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C1D29E-9B3D-4D8B-842D-82F0EF02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BBA994-F08B-4A6C-85A3-5839550F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77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357928-BDBB-4790-9614-19195EAD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E25A3D-C712-42F5-AB4D-F0FCF09E9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D0A63B-0BE6-46E4-AEBB-D3F400A0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CA658B-49AB-471C-897A-4201C1D8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9DA9A9-C81D-4DC3-9197-616AB786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95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3FBF371-3990-4755-B341-04504C035A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728822-0799-426B-8663-CFF9DDEDE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C1454F-727C-471F-80E5-9F8A542C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662BF4-7058-443A-AC16-1597A0DC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6CC74A-3B2F-4281-A544-015353DF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79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D17FBB-426F-48DE-8E3B-3ABD4D9D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CF54D6-4E3D-4BB3-8620-466E81CBE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1DEDA-6EB1-453E-9FAF-24107D82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C836C-1237-403F-988D-B56D3348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28210F-63DB-4D0E-B2B7-49A61520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923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3A0B1-7489-4F6F-94B4-57EEB0F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B33605-FBCC-4654-9A9E-6FE076078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C089CD-31D5-4F37-B16F-E30A9E35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C79B37-5D9E-4BA8-98B5-1CAEF81F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248DFC-54C1-42E4-A940-4F7D3A33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16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5EED17-08C1-4AEF-A96B-DF873EA9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F886A0-8B1C-4AFD-A3C7-D15D7C165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1EE4C9-6595-4A18-B4C0-90A5AF387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81E0EB-6D03-49F0-94DC-4A73D211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B5821C-9FFB-49DC-A07D-F55116C6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E67139-9F36-41FD-9715-916B479B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7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95E994-A7FE-4F25-AC3D-C58630D8B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79A372-57C7-4CE5-8610-347EAEFB4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A236DD-D65C-49E1-83FB-0436DE4E5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680043-DEC8-41CA-A30E-F6B980F67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92C198C-215D-461F-B4DC-4477AFBC2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445DEF-4C89-4F87-AE49-A1FE75C0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74F1A3-D954-4C24-9994-488759AD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3317C-2CC0-4626-9DC6-3F22487F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815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17E636-5D6C-4684-B763-9A37D5F0F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3386D2-2536-488F-9DC0-2B27E2AE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08619F-E37D-48DE-AE49-58427EA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3FBCC2-1FAF-4FD1-B372-17560F2D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36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922695-1C4C-4449-944A-249F605C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256AEA-D8A5-4D49-8635-944B8DA5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E742D0-C1B2-41E2-B95D-A7CE0B2D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4EBFA6C-046A-425B-83C2-320A3CBADDCF}"/>
              </a:ext>
            </a:extLst>
          </p:cNvPr>
          <p:cNvSpPr/>
          <p:nvPr userDrawn="1"/>
        </p:nvSpPr>
        <p:spPr>
          <a:xfrm>
            <a:off x="345045" y="634233"/>
            <a:ext cx="11501910" cy="5589534"/>
          </a:xfrm>
          <a:prstGeom prst="roundRect">
            <a:avLst>
              <a:gd name="adj" fmla="val 4172"/>
            </a:avLst>
          </a:prstGeom>
          <a:solidFill>
            <a:srgbClr val="D8E3F7"/>
          </a:solidFill>
          <a:ln w="127000">
            <a:solidFill>
              <a:srgbClr val="3B82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263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C57EF9-DDC8-4E8D-8FD9-2CACA79BD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8817A1-EA10-42CD-ADBD-CA9C3B5DB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B05387-F4DE-489C-9F09-522A2F43C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75A595-2D10-4A2E-BFB3-D2CEF5DE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806F27-9E80-4AD0-B638-52762276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F904D5-6B1F-4B8D-A232-85935F36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7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71D70-965F-442B-8002-2DC59678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9AC73F-7359-4825-ADE2-386133A36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1BE70E-26FD-4F7F-8F59-07908CF7B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259AE3-D79A-4847-9DC8-0F8DF71C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B7FD88-E72F-4391-A22A-DA8AD9B2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6E54B0-9DC8-4612-A6E8-8872CAA9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48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E37C269-A714-49FE-B023-28D81E8D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DB4F93-AA41-4AF3-90C4-745BD1869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2104A0-D740-4EC5-89A0-80BC4C6EA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0F12-8770-4C79-B335-C1DF728D870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70A64F-C38D-4D61-B31F-A50949FDD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721913-277F-43D6-A6B2-8F4144550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6EA6-9696-4AB3-992B-15A7629719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12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2014AF9-C285-4920-BB3C-AD1903620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>
          <a:xfrm>
            <a:off x="-1269399" y="922919"/>
            <a:ext cx="5807989" cy="4964033"/>
          </a:xfrm>
          <a:custGeom>
            <a:avLst/>
            <a:gdLst>
              <a:gd name="connsiteX0" fmla="*/ 0 w 5807989"/>
              <a:gd name="connsiteY0" fmla="*/ 0 h 4964033"/>
              <a:gd name="connsiteX1" fmla="*/ 5807989 w 5807989"/>
              <a:gd name="connsiteY1" fmla="*/ 0 h 4964033"/>
              <a:gd name="connsiteX2" fmla="*/ 5807989 w 5807989"/>
              <a:gd name="connsiteY2" fmla="*/ 4964033 h 4964033"/>
              <a:gd name="connsiteX3" fmla="*/ 2171512 w 5807989"/>
              <a:gd name="connsiteY3" fmla="*/ 4964033 h 4964033"/>
              <a:gd name="connsiteX4" fmla="*/ 2147682 w 5807989"/>
              <a:gd name="connsiteY4" fmla="*/ 4926784 h 4964033"/>
              <a:gd name="connsiteX5" fmla="*/ 1963750 w 5807989"/>
              <a:gd name="connsiteY5" fmla="*/ 4780861 h 4964033"/>
              <a:gd name="connsiteX6" fmla="*/ 1997131 w 5807989"/>
              <a:gd name="connsiteY6" fmla="*/ 4927056 h 4964033"/>
              <a:gd name="connsiteX7" fmla="*/ 2020787 w 5807989"/>
              <a:gd name="connsiteY7" fmla="*/ 4964033 h 4964033"/>
              <a:gd name="connsiteX8" fmla="*/ 0 w 5807989"/>
              <a:gd name="connsiteY8" fmla="*/ 4964033 h 496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7989" h="4964033">
                <a:moveTo>
                  <a:pt x="0" y="0"/>
                </a:moveTo>
                <a:lnTo>
                  <a:pt x="5807989" y="0"/>
                </a:lnTo>
                <a:lnTo>
                  <a:pt x="5807989" y="4964033"/>
                </a:lnTo>
                <a:lnTo>
                  <a:pt x="2171512" y="4964033"/>
                </a:lnTo>
                <a:lnTo>
                  <a:pt x="2147682" y="4926784"/>
                </a:lnTo>
                <a:cubicBezTo>
                  <a:pt x="2074560" y="4825621"/>
                  <a:pt x="1992210" y="4760290"/>
                  <a:pt x="1963750" y="4780861"/>
                </a:cubicBezTo>
                <a:cubicBezTo>
                  <a:pt x="1942404" y="4796290"/>
                  <a:pt x="1957433" y="4855658"/>
                  <a:pt x="1997131" y="4927056"/>
                </a:cubicBezTo>
                <a:lnTo>
                  <a:pt x="2020787" y="4964033"/>
                </a:lnTo>
                <a:lnTo>
                  <a:pt x="0" y="4964033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5D60BC-5A6B-4B44-9E01-0F108244B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1" y="4084431"/>
            <a:ext cx="1474838" cy="12977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73A566D1-D64D-4F21-8EA2-8FA611E3F5F6}"/>
              </a:ext>
            </a:extLst>
          </p:cNvPr>
          <p:cNvGrpSpPr/>
          <p:nvPr/>
        </p:nvGrpSpPr>
        <p:grpSpPr>
          <a:xfrm>
            <a:off x="2446659" y="1897702"/>
            <a:ext cx="7570600" cy="2590641"/>
            <a:chOff x="2446659" y="1897702"/>
            <a:chExt cx="7570600" cy="259064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E3484B5-9227-48D4-8407-5C34B18DAEB8}"/>
                </a:ext>
              </a:extLst>
            </p:cNvPr>
            <p:cNvSpPr txBox="1"/>
            <p:nvPr/>
          </p:nvSpPr>
          <p:spPr>
            <a:xfrm>
              <a:off x="2446659" y="1897702"/>
              <a:ext cx="7570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 dirty="0">
                  <a:ln w="6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口腔牙齿</a:t>
              </a:r>
              <a:endParaRPr lang="en-US" altLang="zh-CN" sz="8000" b="1" dirty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8000" b="1" dirty="0">
                  <a:ln w="6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保健护理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3ABEEB7-9F97-416B-827E-021A0D92929A}"/>
                </a:ext>
              </a:extLst>
            </p:cNvPr>
            <p:cNvSpPr txBox="1"/>
            <p:nvPr/>
          </p:nvSpPr>
          <p:spPr>
            <a:xfrm>
              <a:off x="2446659" y="1933798"/>
              <a:ext cx="7570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800" b="1" dirty="0">
                  <a:ln w="6350">
                    <a:solidFill>
                      <a:schemeClr val="bg1"/>
                    </a:solidFill>
                  </a:ln>
                  <a:solidFill>
                    <a:srgbClr val="174698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口腔牙齿</a:t>
              </a:r>
              <a:endParaRPr lang="en-US" altLang="zh-CN" sz="7800" b="1" dirty="0">
                <a:ln w="6350">
                  <a:solidFill>
                    <a:schemeClr val="bg1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7800" b="1" dirty="0">
                  <a:ln w="6350">
                    <a:solidFill>
                      <a:schemeClr val="bg1"/>
                    </a:solidFill>
                  </a:ln>
                  <a:solidFill>
                    <a:srgbClr val="174698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保健护理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7E82EDE-0E6D-4CB1-9D01-520164755BFA}"/>
              </a:ext>
            </a:extLst>
          </p:cNvPr>
          <p:cNvSpPr txBox="1"/>
          <p:nvPr/>
        </p:nvSpPr>
        <p:spPr>
          <a:xfrm>
            <a:off x="4574686" y="5043578"/>
            <a:ext cx="304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汇报人：小</a:t>
            </a:r>
            <a:r>
              <a:rPr lang="en-US" altLang="zh-CN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猫    时间：</a:t>
            </a:r>
            <a:r>
              <a:rPr lang="en-US" altLang="zh-CN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20XX.</a:t>
            </a:r>
            <a:endParaRPr lang="zh-CN" altLang="en-US" sz="1600" dirty="0">
              <a:solidFill>
                <a:srgbClr val="1746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69E031-0B91-49CF-92C3-B48766BB0AF9}"/>
              </a:ext>
            </a:extLst>
          </p:cNvPr>
          <p:cNvSpPr txBox="1"/>
          <p:nvPr/>
        </p:nvSpPr>
        <p:spPr>
          <a:xfrm>
            <a:off x="2146798" y="147617"/>
            <a:ext cx="7898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健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康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每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天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护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理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27921B-0C2B-495F-A534-E9C58B0F78F3}"/>
              </a:ext>
            </a:extLst>
          </p:cNvPr>
          <p:cNvSpPr txBox="1"/>
          <p:nvPr/>
        </p:nvSpPr>
        <p:spPr>
          <a:xfrm>
            <a:off x="4055046" y="4452247"/>
            <a:ext cx="435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关注口腔健康 提高生命质量</a:t>
            </a:r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</a:p>
        </p:txBody>
      </p:sp>
      <p:pic>
        <p:nvPicPr>
          <p:cNvPr id="2" name="0389738f7f2ad214f5d606cde16a0536">
            <a:hlinkClick r:id="" action="ppaction://media"/>
            <a:extLst>
              <a:ext uri="{FF2B5EF4-FFF2-40B4-BE49-F238E27FC236}">
                <a16:creationId xmlns:a16="http://schemas.microsoft.com/office/drawing/2014/main" id="{AE73F86C-1F1E-4C39-95DE-323AE1C3D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3025" y="-963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F5074FE-11F7-4DC7-814A-80B03ADD8049}"/>
              </a:ext>
            </a:extLst>
          </p:cNvPr>
          <p:cNvSpPr txBox="1">
            <a:spLocks/>
          </p:cNvSpPr>
          <p:nvPr/>
        </p:nvSpPr>
        <p:spPr>
          <a:xfrm>
            <a:off x="4625547" y="1847901"/>
            <a:ext cx="2940906" cy="68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charset="0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口腔卫生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9DE2F97-97A0-4398-AF10-BF5B3173035E}"/>
              </a:ext>
            </a:extLst>
          </p:cNvPr>
          <p:cNvSpPr txBox="1">
            <a:spLocks/>
          </p:cNvSpPr>
          <p:nvPr/>
        </p:nvSpPr>
        <p:spPr>
          <a:xfrm>
            <a:off x="5736646" y="2782838"/>
            <a:ext cx="5022794" cy="1800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刷牙方法有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很多，只要能够洁净牙齿，不损伤牙体和牙周组织就是正确的，我国提倡推广的刷牙法是上下刷。</a:t>
            </a: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4DB73A3B-64B9-4136-9FCA-4F38C9B83152}"/>
              </a:ext>
            </a:extLst>
          </p:cNvPr>
          <p:cNvSpPr/>
          <p:nvPr/>
        </p:nvSpPr>
        <p:spPr>
          <a:xfrm>
            <a:off x="1252050" y="2936433"/>
            <a:ext cx="4061630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altLang="zh-CN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 </a:t>
            </a: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刷毛与牙齿长轴平行，紧贴牙面，毛尖指向牙龈。 </a:t>
            </a:r>
          </a:p>
        </p:txBody>
      </p:sp>
      <p:sp>
        <p:nvSpPr>
          <p:cNvPr id="8" name="圆角矩形 14">
            <a:extLst>
              <a:ext uri="{FF2B5EF4-FFF2-40B4-BE49-F238E27FC236}">
                <a16:creationId xmlns:a16="http://schemas.microsoft.com/office/drawing/2014/main" id="{EE91C9A7-0C3B-42C2-AE13-5678A1657E2A}"/>
              </a:ext>
            </a:extLst>
          </p:cNvPr>
          <p:cNvSpPr/>
          <p:nvPr/>
        </p:nvSpPr>
        <p:spPr>
          <a:xfrm>
            <a:off x="1252050" y="3616553"/>
            <a:ext cx="4061630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altLang="zh-CN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 </a:t>
            </a: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扭转牙刷使刷毛与牙长轴成</a:t>
            </a:r>
            <a:r>
              <a:rPr lang="en-US" altLang="zh-CN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45</a:t>
            </a: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度。 </a:t>
            </a:r>
          </a:p>
        </p:txBody>
      </p:sp>
      <p:sp>
        <p:nvSpPr>
          <p:cNvPr id="9" name="圆角矩形 14">
            <a:extLst>
              <a:ext uri="{FF2B5EF4-FFF2-40B4-BE49-F238E27FC236}">
                <a16:creationId xmlns:a16="http://schemas.microsoft.com/office/drawing/2014/main" id="{93E19B90-61C8-4A22-83B2-671777E2D1A6}"/>
              </a:ext>
            </a:extLst>
          </p:cNvPr>
          <p:cNvSpPr/>
          <p:nvPr/>
        </p:nvSpPr>
        <p:spPr>
          <a:xfrm>
            <a:off x="1252050" y="4296673"/>
            <a:ext cx="4061630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altLang="zh-CN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 </a:t>
            </a: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作前后矩离平行颤动。 </a:t>
            </a:r>
          </a:p>
        </p:txBody>
      </p:sp>
      <p:sp>
        <p:nvSpPr>
          <p:cNvPr id="10" name="圆角矩形 14">
            <a:extLst>
              <a:ext uri="{FF2B5EF4-FFF2-40B4-BE49-F238E27FC236}">
                <a16:creationId xmlns:a16="http://schemas.microsoft.com/office/drawing/2014/main" id="{EDFF0806-7C04-4FB3-B6B8-DF2CFAAA2AA9}"/>
              </a:ext>
            </a:extLst>
          </p:cNvPr>
          <p:cNvSpPr/>
          <p:nvPr/>
        </p:nvSpPr>
        <p:spPr>
          <a:xfrm>
            <a:off x="1252050" y="4976793"/>
            <a:ext cx="4061630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 </a:t>
            </a:r>
            <a:r>
              <a:rPr lang="zh-CN" altLang="en-US" sz="12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向牙合面或切缘方向，即上牙向下，下牙向上作 剔除刷动作。刷洗牙合面时，作前后拉动即可。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8AD7F3B-2940-484E-88A9-E7C99296C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2" y="2998320"/>
            <a:ext cx="316992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4A1F2BE-5887-4A30-B502-03A65387F00F}"/>
              </a:ext>
            </a:extLst>
          </p:cNvPr>
          <p:cNvGrpSpPr/>
          <p:nvPr/>
        </p:nvGrpSpPr>
        <p:grpSpPr>
          <a:xfrm>
            <a:off x="1198880" y="1693421"/>
            <a:ext cx="9501441" cy="1488440"/>
            <a:chOff x="1198880" y="1940560"/>
            <a:chExt cx="9501441" cy="148844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8241349-F5FE-4523-BB36-134763FEE4C3}"/>
                </a:ext>
              </a:extLst>
            </p:cNvPr>
            <p:cNvGrpSpPr/>
            <p:nvPr/>
          </p:nvGrpSpPr>
          <p:grpSpPr>
            <a:xfrm>
              <a:off x="1198880" y="1940560"/>
              <a:ext cx="2555242" cy="1488440"/>
              <a:chOff x="4074160" y="1644248"/>
              <a:chExt cx="2555242" cy="1488440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BA72027-1E05-4ED2-B85A-9EA7ECA70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4160" y="1644248"/>
                <a:ext cx="1488440" cy="1488440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0094A-4E95-46B2-854A-B80DB374E7E2}"/>
                  </a:ext>
                </a:extLst>
              </p:cNvPr>
              <p:cNvSpPr txBox="1"/>
              <p:nvPr/>
            </p:nvSpPr>
            <p:spPr>
              <a:xfrm>
                <a:off x="4921371" y="2234677"/>
                <a:ext cx="17080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B82FE"/>
                    </a:solidFill>
                    <a:latin typeface="Adobe Arabic" panose="020F0502020204030204"/>
                    <a:ea typeface="微软雅黑"/>
                    <a:cs typeface="+mn-ea"/>
                    <a:sym typeface="+mn-lt"/>
                  </a:rPr>
                  <a:t>刷牙态度</a:t>
                </a: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9B4F44A-3511-4642-8548-F2DF856A4BE1}"/>
                </a:ext>
              </a:extLst>
            </p:cNvPr>
            <p:cNvSpPr/>
            <p:nvPr/>
          </p:nvSpPr>
          <p:spPr>
            <a:xfrm>
              <a:off x="3754122" y="2291018"/>
              <a:ext cx="6946199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刷牙时应该认真、仔细依次刷到颊面（外面）、舌面（内面）、合面（上面），并重复刷洗。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903A273-9975-4982-90F8-E7C7832862C6}"/>
                </a:ext>
              </a:extLst>
            </p:cNvPr>
            <p:cNvCxnSpPr/>
            <p:nvPr/>
          </p:nvCxnSpPr>
          <p:spPr>
            <a:xfrm>
              <a:off x="3754122" y="3088640"/>
              <a:ext cx="6924038" cy="0"/>
            </a:xfrm>
            <a:prstGeom prst="line">
              <a:avLst/>
            </a:prstGeom>
            <a:ln>
              <a:solidFill>
                <a:srgbClr val="3B82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AB161C8-5642-4991-AE46-AC287A683035}"/>
              </a:ext>
            </a:extLst>
          </p:cNvPr>
          <p:cNvGrpSpPr/>
          <p:nvPr/>
        </p:nvGrpSpPr>
        <p:grpSpPr>
          <a:xfrm>
            <a:off x="1198880" y="2995562"/>
            <a:ext cx="9501441" cy="1488440"/>
            <a:chOff x="1198880" y="1940560"/>
            <a:chExt cx="9501441" cy="148844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F03C4C1-0A52-46BF-93FF-1A280C5EA711}"/>
                </a:ext>
              </a:extLst>
            </p:cNvPr>
            <p:cNvGrpSpPr/>
            <p:nvPr/>
          </p:nvGrpSpPr>
          <p:grpSpPr>
            <a:xfrm>
              <a:off x="1198880" y="1940560"/>
              <a:ext cx="2555242" cy="1488440"/>
              <a:chOff x="4074160" y="1644248"/>
              <a:chExt cx="2555242" cy="1488440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325676CF-F6B6-46D0-8CA4-D46A85969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4160" y="1644248"/>
                <a:ext cx="1488440" cy="1488440"/>
              </a:xfrm>
              <a:prstGeom prst="rect">
                <a:avLst/>
              </a:prstGeom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254B2AC-8F6D-42B1-BF87-536E1291DB63}"/>
                  </a:ext>
                </a:extLst>
              </p:cNvPr>
              <p:cNvSpPr txBox="1"/>
              <p:nvPr/>
            </p:nvSpPr>
            <p:spPr>
              <a:xfrm>
                <a:off x="4921371" y="2234677"/>
                <a:ext cx="17080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B82FE"/>
                    </a:solidFill>
                    <a:latin typeface="Adobe Arabic" panose="020F0502020204030204"/>
                    <a:ea typeface="微软雅黑"/>
                    <a:cs typeface="+mn-ea"/>
                    <a:sym typeface="+mn-lt"/>
                  </a:rPr>
                  <a:t>刷牙次数</a:t>
                </a:r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2F3B86-78E3-4769-BD7D-496071F648F9}"/>
                </a:ext>
              </a:extLst>
            </p:cNvPr>
            <p:cNvSpPr/>
            <p:nvPr/>
          </p:nvSpPr>
          <p:spPr>
            <a:xfrm>
              <a:off x="3754122" y="2291018"/>
              <a:ext cx="6946199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一般要求早晚刷牙，饭后漱口，每次刷牙可不少于</a:t>
              </a:r>
              <a:r>
                <a:rPr lang="en-US" altLang="zh-CN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分钟。最好每次饭后也刷。</a:t>
              </a: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F4688365-9B44-44E3-B90C-39FB3B739D3B}"/>
                </a:ext>
              </a:extLst>
            </p:cNvPr>
            <p:cNvCxnSpPr/>
            <p:nvPr/>
          </p:nvCxnSpPr>
          <p:spPr>
            <a:xfrm>
              <a:off x="3754122" y="3088640"/>
              <a:ext cx="6924038" cy="0"/>
            </a:xfrm>
            <a:prstGeom prst="line">
              <a:avLst/>
            </a:prstGeom>
            <a:ln>
              <a:solidFill>
                <a:srgbClr val="3B82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A76B6FA-D877-4C31-8EC1-0C7574EA59BC}"/>
              </a:ext>
            </a:extLst>
          </p:cNvPr>
          <p:cNvGrpSpPr/>
          <p:nvPr/>
        </p:nvGrpSpPr>
        <p:grpSpPr>
          <a:xfrm>
            <a:off x="1198880" y="4297704"/>
            <a:ext cx="9501441" cy="1488440"/>
            <a:chOff x="1198880" y="1940560"/>
            <a:chExt cx="9501441" cy="148844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27C61CE3-4682-471A-9A05-435BD0C861F7}"/>
                </a:ext>
              </a:extLst>
            </p:cNvPr>
            <p:cNvGrpSpPr/>
            <p:nvPr/>
          </p:nvGrpSpPr>
          <p:grpSpPr>
            <a:xfrm>
              <a:off x="1198880" y="1940560"/>
              <a:ext cx="2555242" cy="1488440"/>
              <a:chOff x="4074160" y="1644248"/>
              <a:chExt cx="2555242" cy="148844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A0CDEDE6-E1F4-49F9-A043-1FC02DAA0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4160" y="1644248"/>
                <a:ext cx="1488440" cy="1488440"/>
              </a:xfrm>
              <a:prstGeom prst="rect">
                <a:avLst/>
              </a:prstGeom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77350FD-5847-4EA6-B57E-7E9D5A35A5CF}"/>
                  </a:ext>
                </a:extLst>
              </p:cNvPr>
              <p:cNvSpPr txBox="1"/>
              <p:nvPr/>
            </p:nvSpPr>
            <p:spPr>
              <a:xfrm>
                <a:off x="4921371" y="2234677"/>
                <a:ext cx="17080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B82FE"/>
                    </a:solidFill>
                    <a:latin typeface="Adobe Arabic" panose="020F0502020204030204"/>
                    <a:ea typeface="微软雅黑"/>
                    <a:cs typeface="+mn-ea"/>
                    <a:sym typeface="+mn-lt"/>
                  </a:rPr>
                  <a:t>刷牙方法</a:t>
                </a:r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E69A250-5D7B-4AF1-B7D2-C28D7CFF3D17}"/>
                </a:ext>
              </a:extLst>
            </p:cNvPr>
            <p:cNvSpPr/>
            <p:nvPr/>
          </p:nvSpPr>
          <p:spPr>
            <a:xfrm>
              <a:off x="3754122" y="2291018"/>
              <a:ext cx="6946199" cy="418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有人主张“三三三”制刷牙法，即每日</a:t>
              </a:r>
              <a:r>
                <a:rPr lang="en-US" altLang="zh-CN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次，每次</a:t>
              </a:r>
              <a:r>
                <a:rPr lang="en-US" altLang="zh-CN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分钟，刷洗三个牙面。 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CBDC092-693D-41C1-8E8B-846D10C6100D}"/>
                </a:ext>
              </a:extLst>
            </p:cNvPr>
            <p:cNvCxnSpPr/>
            <p:nvPr/>
          </p:nvCxnSpPr>
          <p:spPr>
            <a:xfrm>
              <a:off x="3754122" y="3088640"/>
              <a:ext cx="6924038" cy="0"/>
            </a:xfrm>
            <a:prstGeom prst="line">
              <a:avLst/>
            </a:prstGeom>
            <a:ln>
              <a:solidFill>
                <a:srgbClr val="3B82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950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A20D22B-499C-42A9-B61D-10F91D975E2F}"/>
              </a:ext>
            </a:extLst>
          </p:cNvPr>
          <p:cNvSpPr txBox="1">
            <a:spLocks/>
          </p:cNvSpPr>
          <p:nvPr/>
        </p:nvSpPr>
        <p:spPr>
          <a:xfrm>
            <a:off x="4625547" y="1847901"/>
            <a:ext cx="2940906" cy="68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charset="0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龋齿预防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76BF86C-731E-4F57-9A77-AE6EA9345958}"/>
              </a:ext>
            </a:extLst>
          </p:cNvPr>
          <p:cNvGrpSpPr/>
          <p:nvPr/>
        </p:nvGrpSpPr>
        <p:grpSpPr>
          <a:xfrm>
            <a:off x="891772" y="3275851"/>
            <a:ext cx="2440044" cy="2500828"/>
            <a:chOff x="891772" y="3275851"/>
            <a:chExt cx="2440044" cy="25008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863B9F-4D35-4563-823D-0193BE024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72" y="3275851"/>
              <a:ext cx="2440044" cy="2500828"/>
            </a:xfrm>
            <a:prstGeom prst="rect">
              <a:avLst/>
            </a:prstGeom>
          </p:spPr>
        </p:pic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A57C9FD9-470C-4910-8009-1EAE3859EDB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348438" y="3841675"/>
              <a:ext cx="1749500" cy="18331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刷牙、牙间洁净（剔牙）、洁牙去除牙菌斑。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indent="0" algn="ctr">
                <a:lnSpc>
                  <a:spcPct val="150000"/>
                </a:lnSpc>
                <a:buNone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B2A6C987-3098-4E09-9C47-34091ADD0126}"/>
              </a:ext>
            </a:extLst>
          </p:cNvPr>
          <p:cNvSpPr/>
          <p:nvPr/>
        </p:nvSpPr>
        <p:spPr>
          <a:xfrm>
            <a:off x="1242762" y="2627006"/>
            <a:ext cx="5310439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B82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消除有关致龋因素改善口腔环境</a:t>
            </a:r>
            <a:r>
              <a:rPr lang="en-US" altLang="zh-CN" sz="2000" dirty="0">
                <a:solidFill>
                  <a:srgbClr val="3B82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61039B7-BB87-4692-9A90-A3563DC30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5" y="1919238"/>
            <a:ext cx="5557039" cy="407516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3C39A75-C9E2-409D-9035-FF7873C9A925}"/>
              </a:ext>
            </a:extLst>
          </p:cNvPr>
          <p:cNvGrpSpPr/>
          <p:nvPr/>
        </p:nvGrpSpPr>
        <p:grpSpPr>
          <a:xfrm>
            <a:off x="2677959" y="3275851"/>
            <a:ext cx="2440044" cy="2500828"/>
            <a:chOff x="891772" y="3275851"/>
            <a:chExt cx="2440044" cy="250082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C2D34C2-EBB4-4CC7-84B1-9C6723DC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72" y="3275851"/>
              <a:ext cx="2440044" cy="2500828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53D1CC68-839C-49EA-9A90-3CAE586DBD8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348438" y="3841675"/>
              <a:ext cx="1749500" cy="18331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刷完牙后，可以适当用一些漱口水漱口。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421AD3E-0514-421C-8D6C-8814DE314949}"/>
              </a:ext>
            </a:extLst>
          </p:cNvPr>
          <p:cNvGrpSpPr/>
          <p:nvPr/>
        </p:nvGrpSpPr>
        <p:grpSpPr>
          <a:xfrm>
            <a:off x="4464146" y="3275851"/>
            <a:ext cx="2440044" cy="2500828"/>
            <a:chOff x="891772" y="3275851"/>
            <a:chExt cx="2440044" cy="250082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DFD32F-EED2-4581-91C8-2EF36C43B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72" y="3275851"/>
              <a:ext cx="2440044" cy="2500828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1659BB3B-9B19-4D18-BAB5-A57770DE1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348438" y="3841675"/>
              <a:ext cx="1749500" cy="18331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牙膏可选用含氟牙膏。 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379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81065C9-F63A-4528-AE9D-581D61679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14" y="3012026"/>
            <a:ext cx="3196739" cy="319673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453B18DE-21DC-4121-A4C7-8513455C1117}"/>
              </a:ext>
            </a:extLst>
          </p:cNvPr>
          <p:cNvSpPr/>
          <p:nvPr/>
        </p:nvSpPr>
        <p:spPr>
          <a:xfrm>
            <a:off x="5011408" y="3012026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charset="0"/>
              <a:buNone/>
            </a:pPr>
            <a:r>
              <a:rPr lang="en-US" altLang="zh-CN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消除局部刺激因素</a:t>
            </a:r>
            <a:r>
              <a:rPr lang="en-US" altLang="zh-CN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D598068-590D-475B-8451-5C1E69AA430D}"/>
              </a:ext>
            </a:extLst>
          </p:cNvPr>
          <p:cNvSpPr txBox="1">
            <a:spLocks/>
          </p:cNvSpPr>
          <p:nvPr/>
        </p:nvSpPr>
        <p:spPr>
          <a:xfrm>
            <a:off x="4625547" y="1847901"/>
            <a:ext cx="2940906" cy="68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charset="0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牙周病预防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2C207B3-393B-4F42-B003-6F7D28DB2239}"/>
              </a:ext>
            </a:extLst>
          </p:cNvPr>
          <p:cNvGrpSpPr/>
          <p:nvPr/>
        </p:nvGrpSpPr>
        <p:grpSpPr>
          <a:xfrm>
            <a:off x="1163393" y="4097637"/>
            <a:ext cx="1973729" cy="1968879"/>
            <a:chOff x="2189709" y="4309352"/>
            <a:chExt cx="1973729" cy="196887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E0F98D-3988-47D5-8554-39752B80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709" y="4309352"/>
              <a:ext cx="1973729" cy="1968879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C88FB24-F5E2-4F39-9B7C-97E78818578D}"/>
                </a:ext>
              </a:extLst>
            </p:cNvPr>
            <p:cNvSpPr/>
            <p:nvPr/>
          </p:nvSpPr>
          <p:spPr>
            <a:xfrm>
              <a:off x="2609165" y="4740535"/>
              <a:ext cx="1233260" cy="1156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要有良好的口腔卫生习惯。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680E9D-4FD6-4100-99BF-1EBBF679919D}"/>
              </a:ext>
            </a:extLst>
          </p:cNvPr>
          <p:cNvGrpSpPr/>
          <p:nvPr/>
        </p:nvGrpSpPr>
        <p:grpSpPr>
          <a:xfrm>
            <a:off x="2353812" y="2027586"/>
            <a:ext cx="1973729" cy="1968879"/>
            <a:chOff x="2189709" y="4309352"/>
            <a:chExt cx="1973729" cy="196887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053F3E0-C6E3-45A4-8732-27C1DA429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709" y="4309352"/>
              <a:ext cx="1973729" cy="1968879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204986B-76CB-4234-A11F-78CAB7578B24}"/>
                </a:ext>
              </a:extLst>
            </p:cNvPr>
            <p:cNvSpPr/>
            <p:nvPr/>
          </p:nvSpPr>
          <p:spPr>
            <a:xfrm>
              <a:off x="2609165" y="4740535"/>
              <a:ext cx="1233260" cy="1156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作龈上和龈下洁治，去除牙结石。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7F2E4E6-9448-4857-BAB7-672D834AF0BA}"/>
              </a:ext>
            </a:extLst>
          </p:cNvPr>
          <p:cNvGrpSpPr/>
          <p:nvPr/>
        </p:nvGrpSpPr>
        <p:grpSpPr>
          <a:xfrm>
            <a:off x="7488439" y="2027586"/>
            <a:ext cx="1973729" cy="1968879"/>
            <a:chOff x="2189709" y="4309352"/>
            <a:chExt cx="1973729" cy="196887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D2CFF42-B572-4925-B83F-F5F483DE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709" y="4309352"/>
              <a:ext cx="1973729" cy="1968879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F243A6E-8991-4CD3-AAFA-0027B268FD3E}"/>
                </a:ext>
              </a:extLst>
            </p:cNvPr>
            <p:cNvSpPr/>
            <p:nvPr/>
          </p:nvSpPr>
          <p:spPr>
            <a:xfrm>
              <a:off x="2609165" y="4740535"/>
              <a:ext cx="1233260" cy="1156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调整咬合，消除创伤 和食物嵌塞。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97B5BC7-E124-46FB-BE17-6726A4A8D0C8}"/>
              </a:ext>
            </a:extLst>
          </p:cNvPr>
          <p:cNvGrpSpPr/>
          <p:nvPr/>
        </p:nvGrpSpPr>
        <p:grpSpPr>
          <a:xfrm>
            <a:off x="8763100" y="4097637"/>
            <a:ext cx="1973729" cy="1968879"/>
            <a:chOff x="2189709" y="4309352"/>
            <a:chExt cx="1973729" cy="196887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9D99882-3243-4484-B3C8-5BF05D2E4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709" y="4309352"/>
              <a:ext cx="1973729" cy="196887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9A88920-02AA-4DEB-8D11-A59949B14471}"/>
                </a:ext>
              </a:extLst>
            </p:cNvPr>
            <p:cNvSpPr/>
            <p:nvPr/>
          </p:nvSpPr>
          <p:spPr>
            <a:xfrm>
              <a:off x="2609165" y="4740535"/>
              <a:ext cx="1233260" cy="1156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后两项一般在专业的口腔诊室进行。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962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2014AF9-C285-4920-BB3C-AD190362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>
          <a:xfrm>
            <a:off x="-1269399" y="922919"/>
            <a:ext cx="5807989" cy="4964033"/>
          </a:xfrm>
          <a:custGeom>
            <a:avLst/>
            <a:gdLst>
              <a:gd name="connsiteX0" fmla="*/ 0 w 5807989"/>
              <a:gd name="connsiteY0" fmla="*/ 0 h 4964033"/>
              <a:gd name="connsiteX1" fmla="*/ 5807989 w 5807989"/>
              <a:gd name="connsiteY1" fmla="*/ 0 h 4964033"/>
              <a:gd name="connsiteX2" fmla="*/ 5807989 w 5807989"/>
              <a:gd name="connsiteY2" fmla="*/ 4964033 h 4964033"/>
              <a:gd name="connsiteX3" fmla="*/ 2171512 w 5807989"/>
              <a:gd name="connsiteY3" fmla="*/ 4964033 h 4964033"/>
              <a:gd name="connsiteX4" fmla="*/ 2147682 w 5807989"/>
              <a:gd name="connsiteY4" fmla="*/ 4926784 h 4964033"/>
              <a:gd name="connsiteX5" fmla="*/ 1963750 w 5807989"/>
              <a:gd name="connsiteY5" fmla="*/ 4780861 h 4964033"/>
              <a:gd name="connsiteX6" fmla="*/ 1997131 w 5807989"/>
              <a:gd name="connsiteY6" fmla="*/ 4927056 h 4964033"/>
              <a:gd name="connsiteX7" fmla="*/ 2020787 w 5807989"/>
              <a:gd name="connsiteY7" fmla="*/ 4964033 h 4964033"/>
              <a:gd name="connsiteX8" fmla="*/ 0 w 5807989"/>
              <a:gd name="connsiteY8" fmla="*/ 4964033 h 496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7989" h="4964033">
                <a:moveTo>
                  <a:pt x="0" y="0"/>
                </a:moveTo>
                <a:lnTo>
                  <a:pt x="5807989" y="0"/>
                </a:lnTo>
                <a:lnTo>
                  <a:pt x="5807989" y="4964033"/>
                </a:lnTo>
                <a:lnTo>
                  <a:pt x="2171512" y="4964033"/>
                </a:lnTo>
                <a:lnTo>
                  <a:pt x="2147682" y="4926784"/>
                </a:lnTo>
                <a:cubicBezTo>
                  <a:pt x="2074560" y="4825621"/>
                  <a:pt x="1992210" y="4760290"/>
                  <a:pt x="1963750" y="4780861"/>
                </a:cubicBezTo>
                <a:cubicBezTo>
                  <a:pt x="1942404" y="4796290"/>
                  <a:pt x="1957433" y="4855658"/>
                  <a:pt x="1997131" y="4927056"/>
                </a:cubicBezTo>
                <a:lnTo>
                  <a:pt x="2020787" y="4964033"/>
                </a:lnTo>
                <a:lnTo>
                  <a:pt x="0" y="4964033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5D60BC-5A6B-4B44-9E01-0F108244B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1" y="4084431"/>
            <a:ext cx="1474838" cy="12977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69E031-0B91-49CF-92C3-B48766BB0AF9}"/>
              </a:ext>
            </a:extLst>
          </p:cNvPr>
          <p:cNvSpPr txBox="1"/>
          <p:nvPr/>
        </p:nvSpPr>
        <p:spPr>
          <a:xfrm>
            <a:off x="2146798" y="147617"/>
            <a:ext cx="7898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健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康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每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天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护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理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27921B-0C2B-495F-A534-E9C58B0F78F3}"/>
              </a:ext>
            </a:extLst>
          </p:cNvPr>
          <p:cNvSpPr txBox="1"/>
          <p:nvPr/>
        </p:nvSpPr>
        <p:spPr>
          <a:xfrm>
            <a:off x="3919087" y="3915154"/>
            <a:ext cx="435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关注口腔健康 提高生命质量</a:t>
            </a:r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C321C1-C0EF-4888-9677-F452BE24A46A}"/>
              </a:ext>
            </a:extLst>
          </p:cNvPr>
          <p:cNvSpPr txBox="1"/>
          <p:nvPr/>
        </p:nvSpPr>
        <p:spPr>
          <a:xfrm>
            <a:off x="3281931" y="2727284"/>
            <a:ext cx="5628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ln w="3175">
                  <a:solidFill>
                    <a:srgbClr val="174698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科学保护牙齿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7293A5-5991-4946-911B-CCA9276D1F04}"/>
              </a:ext>
            </a:extLst>
          </p:cNvPr>
          <p:cNvSpPr txBox="1"/>
          <p:nvPr/>
        </p:nvSpPr>
        <p:spPr>
          <a:xfrm>
            <a:off x="2446659" y="1746692"/>
            <a:ext cx="757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 w="38100">
                  <a:solidFill>
                    <a:srgbClr val="174698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02</a:t>
            </a:r>
            <a:endParaRPr lang="zh-CN" altLang="en-US" sz="6000" b="1" dirty="0">
              <a:ln w="38100">
                <a:solidFill>
                  <a:srgbClr val="174698"/>
                </a:solidFill>
              </a:ln>
              <a:solidFill>
                <a:srgbClr val="174698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7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科学保护牙齿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909F639-E63B-4CE0-AD14-4F24764994C8}"/>
              </a:ext>
            </a:extLst>
          </p:cNvPr>
          <p:cNvGrpSpPr/>
          <p:nvPr/>
        </p:nvGrpSpPr>
        <p:grpSpPr>
          <a:xfrm>
            <a:off x="3666991" y="1448062"/>
            <a:ext cx="4370931" cy="1941922"/>
            <a:chOff x="3666991" y="1448062"/>
            <a:chExt cx="4370931" cy="1941922"/>
          </a:xfrm>
        </p:grpSpPr>
        <p:sp>
          <p:nvSpPr>
            <p:cNvPr id="20" name="菱形 19">
              <a:extLst>
                <a:ext uri="{FF2B5EF4-FFF2-40B4-BE49-F238E27FC236}">
                  <a16:creationId xmlns:a16="http://schemas.microsoft.com/office/drawing/2014/main" id="{B3020DAF-D352-4237-B617-BABE50212856}"/>
                </a:ext>
              </a:extLst>
            </p:cNvPr>
            <p:cNvSpPr/>
            <p:nvPr/>
          </p:nvSpPr>
          <p:spPr>
            <a:xfrm>
              <a:off x="6096000" y="1448062"/>
              <a:ext cx="1941922" cy="1941922"/>
            </a:xfrm>
            <a:prstGeom prst="diamond">
              <a:avLst/>
            </a:prstGeom>
            <a:solidFill>
              <a:srgbClr val="3B8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 01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1920A594-8E98-469F-9F36-A215F70D78A7}"/>
                </a:ext>
              </a:extLst>
            </p:cNvPr>
            <p:cNvCxnSpPr>
              <a:stCxn id="20" idx="1"/>
            </p:cNvCxnSpPr>
            <p:nvPr/>
          </p:nvCxnSpPr>
          <p:spPr>
            <a:xfrm flipH="1">
              <a:off x="3786433" y="2419023"/>
              <a:ext cx="2309567" cy="0"/>
            </a:xfrm>
            <a:prstGeom prst="line">
              <a:avLst/>
            </a:prstGeom>
            <a:ln>
              <a:solidFill>
                <a:srgbClr val="3B82FE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8E174EA-B33B-41D2-A032-728811D4CD07}"/>
                </a:ext>
              </a:extLst>
            </p:cNvPr>
            <p:cNvGrpSpPr/>
            <p:nvPr/>
          </p:nvGrpSpPr>
          <p:grpSpPr>
            <a:xfrm>
              <a:off x="3666991" y="1988989"/>
              <a:ext cx="2429009" cy="1400995"/>
              <a:chOff x="1445929" y="2124517"/>
              <a:chExt cx="2429009" cy="1400995"/>
            </a:xfrm>
          </p:grpSpPr>
          <p:sp>
            <p:nvSpPr>
              <p:cNvPr id="27" name="îŝḷîḓê">
                <a:extLst>
                  <a:ext uri="{FF2B5EF4-FFF2-40B4-BE49-F238E27FC236}">
                    <a16:creationId xmlns:a16="http://schemas.microsoft.com/office/drawing/2014/main" id="{C51162D5-8BF2-4A49-B133-CB006804E82D}"/>
                  </a:ext>
                </a:extLst>
              </p:cNvPr>
              <p:cNvSpPr/>
              <p:nvPr/>
            </p:nvSpPr>
            <p:spPr bwMode="auto">
              <a:xfrm flipH="1">
                <a:off x="1445929" y="3011736"/>
                <a:ext cx="2429009" cy="513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两侧或两侧牙齿交替进行</a:t>
                </a:r>
              </a:p>
            </p:txBody>
          </p:sp>
          <p:sp>
            <p:nvSpPr>
              <p:cNvPr id="28" name="išľiḓè">
                <a:extLst>
                  <a:ext uri="{FF2B5EF4-FFF2-40B4-BE49-F238E27FC236}">
                    <a16:creationId xmlns:a16="http://schemas.microsoft.com/office/drawing/2014/main" id="{3D4B1269-AF64-44C2-A8E9-5903D9526965}"/>
                  </a:ext>
                </a:extLst>
              </p:cNvPr>
              <p:cNvSpPr txBox="1"/>
              <p:nvPr/>
            </p:nvSpPr>
            <p:spPr bwMode="auto">
              <a:xfrm flipH="1">
                <a:off x="1445929" y="2624138"/>
                <a:ext cx="2429009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正确咀嚼</a:t>
                </a:r>
              </a:p>
            </p:txBody>
          </p:sp>
          <p:sp>
            <p:nvSpPr>
              <p:cNvPr id="29" name="išľiḓè">
                <a:extLst>
                  <a:ext uri="{FF2B5EF4-FFF2-40B4-BE49-F238E27FC236}">
                    <a16:creationId xmlns:a16="http://schemas.microsoft.com/office/drawing/2014/main" id="{3F5994AB-3B2D-4496-BD54-63C7CB24B4B3}"/>
                  </a:ext>
                </a:extLst>
              </p:cNvPr>
              <p:cNvSpPr txBox="1"/>
              <p:nvPr/>
            </p:nvSpPr>
            <p:spPr bwMode="auto">
              <a:xfrm flipH="1">
                <a:off x="1445929" y="2124517"/>
                <a:ext cx="2429009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zh-CN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5FFF364-6033-455D-8B32-2A5BB37C65F3}"/>
              </a:ext>
            </a:extLst>
          </p:cNvPr>
          <p:cNvGrpSpPr/>
          <p:nvPr/>
        </p:nvGrpSpPr>
        <p:grpSpPr>
          <a:xfrm>
            <a:off x="3666991" y="3696966"/>
            <a:ext cx="4370931" cy="1944731"/>
            <a:chOff x="3666991" y="3696966"/>
            <a:chExt cx="4370931" cy="1944731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C7825EC5-42F0-4BCE-BE3E-AF0DE6EA6487}"/>
                </a:ext>
              </a:extLst>
            </p:cNvPr>
            <p:cNvCxnSpPr/>
            <p:nvPr/>
          </p:nvCxnSpPr>
          <p:spPr>
            <a:xfrm flipH="1">
              <a:off x="3786433" y="4667927"/>
              <a:ext cx="2309567" cy="0"/>
            </a:xfrm>
            <a:prstGeom prst="line">
              <a:avLst/>
            </a:prstGeom>
            <a:ln>
              <a:solidFill>
                <a:srgbClr val="3B82FE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8B2515F4-4271-4AA3-A78C-89A539D4FC94}"/>
                </a:ext>
              </a:extLst>
            </p:cNvPr>
            <p:cNvGrpSpPr/>
            <p:nvPr/>
          </p:nvGrpSpPr>
          <p:grpSpPr>
            <a:xfrm>
              <a:off x="3666991" y="3696966"/>
              <a:ext cx="4370931" cy="1944731"/>
              <a:chOff x="3666991" y="3696966"/>
              <a:chExt cx="4370931" cy="1944731"/>
            </a:xfrm>
          </p:grpSpPr>
          <p:sp>
            <p:nvSpPr>
              <p:cNvPr id="21" name="菱形 20">
                <a:extLst>
                  <a:ext uri="{FF2B5EF4-FFF2-40B4-BE49-F238E27FC236}">
                    <a16:creationId xmlns:a16="http://schemas.microsoft.com/office/drawing/2014/main" id="{EBBCD414-F93C-462D-9C9A-94DDB36EEB54}"/>
                  </a:ext>
                </a:extLst>
              </p:cNvPr>
              <p:cNvSpPr/>
              <p:nvPr/>
            </p:nvSpPr>
            <p:spPr>
              <a:xfrm>
                <a:off x="6096000" y="3696966"/>
                <a:ext cx="1941922" cy="1941922"/>
              </a:xfrm>
              <a:prstGeom prst="diamond">
                <a:avLst/>
              </a:prstGeom>
              <a:solidFill>
                <a:srgbClr val="3B8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PART  03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C9ECC7D5-8833-40ED-908A-67387851965E}"/>
                  </a:ext>
                </a:extLst>
              </p:cNvPr>
              <p:cNvGrpSpPr/>
              <p:nvPr/>
            </p:nvGrpSpPr>
            <p:grpSpPr>
              <a:xfrm>
                <a:off x="3666991" y="4240702"/>
                <a:ext cx="2429009" cy="1400995"/>
                <a:chOff x="1445929" y="2124517"/>
                <a:chExt cx="2429009" cy="1400995"/>
              </a:xfrm>
            </p:grpSpPr>
            <p:sp>
              <p:nvSpPr>
                <p:cNvPr id="31" name="îŝḷîḓê">
                  <a:extLst>
                    <a:ext uri="{FF2B5EF4-FFF2-40B4-BE49-F238E27FC236}">
                      <a16:creationId xmlns:a16="http://schemas.microsoft.com/office/drawing/2014/main" id="{494C26E0-E5F0-410B-A311-863B2D6D4C75}"/>
                    </a:ext>
                  </a:extLst>
                </p:cNvPr>
                <p:cNvSpPr/>
                <p:nvPr/>
              </p:nvSpPr>
              <p:spPr bwMode="auto">
                <a:xfrm flipH="1">
                  <a:off x="1445929" y="3011736"/>
                  <a:ext cx="2429009" cy="513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使用侧的咀嚼肌发达，影响脸型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另一侧的牙齿会聚积食物软垢，形成牙结石</a:t>
                  </a:r>
                </a:p>
              </p:txBody>
            </p:sp>
            <p:sp>
              <p:nvSpPr>
                <p:cNvPr id="32" name="išľiḓè">
                  <a:extLst>
                    <a:ext uri="{FF2B5EF4-FFF2-40B4-BE49-F238E27FC236}">
                      <a16:creationId xmlns:a16="http://schemas.microsoft.com/office/drawing/2014/main" id="{11778F0D-F402-4129-88D6-B5E5393D1AC3}"/>
                    </a:ext>
                  </a:extLst>
                </p:cNvPr>
                <p:cNvSpPr txBox="1"/>
                <p:nvPr/>
              </p:nvSpPr>
              <p:spPr bwMode="auto">
                <a:xfrm flipH="1">
                  <a:off x="1445929" y="2624138"/>
                  <a:ext cx="2429009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r>
                    <a:rPr lang="zh-CN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影响结果</a:t>
                  </a:r>
                </a:p>
              </p:txBody>
            </p:sp>
            <p:sp>
              <p:nvSpPr>
                <p:cNvPr id="33" name="išľiḓè">
                  <a:extLst>
                    <a:ext uri="{FF2B5EF4-FFF2-40B4-BE49-F238E27FC236}">
                      <a16:creationId xmlns:a16="http://schemas.microsoft.com/office/drawing/2014/main" id="{0D8DD8D1-5D92-4C4D-918A-52A153CA2797}"/>
                    </a:ext>
                  </a:extLst>
                </p:cNvPr>
                <p:cNvSpPr txBox="1"/>
                <p:nvPr/>
              </p:nvSpPr>
              <p:spPr bwMode="auto">
                <a:xfrm flipH="1">
                  <a:off x="1445929" y="2124517"/>
                  <a:ext cx="2429009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r>
                    <a:rPr lang="en-US" altLang="zh-CN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03</a:t>
                  </a:r>
                </a:p>
              </p:txBody>
            </p:sp>
          </p:grp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C7F3B81-4392-4063-AFCA-141D58B0F3AC}"/>
              </a:ext>
            </a:extLst>
          </p:cNvPr>
          <p:cNvGrpSpPr/>
          <p:nvPr/>
        </p:nvGrpSpPr>
        <p:grpSpPr>
          <a:xfrm>
            <a:off x="7227217" y="2572514"/>
            <a:ext cx="4311210" cy="1941922"/>
            <a:chOff x="7227217" y="2572514"/>
            <a:chExt cx="4311210" cy="1941922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4A1517C-2A90-4E96-A7F3-80D70CD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9169139" y="3543475"/>
              <a:ext cx="2309567" cy="0"/>
            </a:xfrm>
            <a:prstGeom prst="line">
              <a:avLst/>
            </a:prstGeom>
            <a:ln>
              <a:solidFill>
                <a:srgbClr val="3B82FE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27EB56B9-42CF-401B-AD5F-969DE1A1A46C}"/>
                </a:ext>
              </a:extLst>
            </p:cNvPr>
            <p:cNvGrpSpPr/>
            <p:nvPr/>
          </p:nvGrpSpPr>
          <p:grpSpPr>
            <a:xfrm>
              <a:off x="7227217" y="2572514"/>
              <a:ext cx="4311210" cy="1941922"/>
              <a:chOff x="7227217" y="2572514"/>
              <a:chExt cx="4311210" cy="1941922"/>
            </a:xfrm>
          </p:grpSpPr>
          <p:sp>
            <p:nvSpPr>
              <p:cNvPr id="22" name="菱形 21">
                <a:extLst>
                  <a:ext uri="{FF2B5EF4-FFF2-40B4-BE49-F238E27FC236}">
                    <a16:creationId xmlns:a16="http://schemas.microsoft.com/office/drawing/2014/main" id="{055092D4-E10A-4E25-9A97-2BB7F5467A65}"/>
                  </a:ext>
                </a:extLst>
              </p:cNvPr>
              <p:cNvSpPr/>
              <p:nvPr/>
            </p:nvSpPr>
            <p:spPr>
              <a:xfrm>
                <a:off x="7227217" y="2572514"/>
                <a:ext cx="1941922" cy="1941922"/>
              </a:xfrm>
              <a:prstGeom prst="diamond">
                <a:avLst/>
              </a:prstGeom>
              <a:solidFill>
                <a:srgbClr val="1746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PART  02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84FEF8CA-FC0D-47CB-BB2F-91A93F55F33B}"/>
                  </a:ext>
                </a:extLst>
              </p:cNvPr>
              <p:cNvGrpSpPr/>
              <p:nvPr/>
            </p:nvGrpSpPr>
            <p:grpSpPr>
              <a:xfrm>
                <a:off x="9109418" y="3113441"/>
                <a:ext cx="2429009" cy="1400995"/>
                <a:chOff x="1445929" y="2124517"/>
                <a:chExt cx="2429009" cy="1400995"/>
              </a:xfrm>
            </p:grpSpPr>
            <p:sp>
              <p:nvSpPr>
                <p:cNvPr id="35" name="îŝḷîḓê">
                  <a:extLst>
                    <a:ext uri="{FF2B5EF4-FFF2-40B4-BE49-F238E27FC236}">
                      <a16:creationId xmlns:a16="http://schemas.microsoft.com/office/drawing/2014/main" id="{4449D852-8027-4EAA-A1E0-7BFF02341CDA}"/>
                    </a:ext>
                  </a:extLst>
                </p:cNvPr>
                <p:cNvSpPr/>
                <p:nvPr/>
              </p:nvSpPr>
              <p:spPr bwMode="auto">
                <a:xfrm flipH="1">
                  <a:off x="1445929" y="3011736"/>
                  <a:ext cx="2429009" cy="513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>
                    <a:lnSpc>
                      <a:spcPct val="15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长期习惯用一侧吃东西</a:t>
                  </a:r>
                </a:p>
              </p:txBody>
            </p:sp>
            <p:sp>
              <p:nvSpPr>
                <p:cNvPr id="36" name="išľiḓè">
                  <a:extLst>
                    <a:ext uri="{FF2B5EF4-FFF2-40B4-BE49-F238E27FC236}">
                      <a16:creationId xmlns:a16="http://schemas.microsoft.com/office/drawing/2014/main" id="{14C7220B-9446-473F-9987-1FF89EF86059}"/>
                    </a:ext>
                  </a:extLst>
                </p:cNvPr>
                <p:cNvSpPr txBox="1"/>
                <p:nvPr/>
              </p:nvSpPr>
              <p:spPr bwMode="auto">
                <a:xfrm flipH="1">
                  <a:off x="1445929" y="2624138"/>
                  <a:ext cx="2429009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>
                    <a:spcBef>
                      <a:spcPct val="0"/>
                    </a:spcBef>
                  </a:pPr>
                  <a:r>
                    <a:rPr lang="zh-CN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错误方式</a:t>
                  </a:r>
                </a:p>
              </p:txBody>
            </p:sp>
            <p:sp>
              <p:nvSpPr>
                <p:cNvPr id="37" name="išľiḓè">
                  <a:extLst>
                    <a:ext uri="{FF2B5EF4-FFF2-40B4-BE49-F238E27FC236}">
                      <a16:creationId xmlns:a16="http://schemas.microsoft.com/office/drawing/2014/main" id="{CDB182D0-7C1A-4989-AC77-1FB3FA488D76}"/>
                    </a:ext>
                  </a:extLst>
                </p:cNvPr>
                <p:cNvSpPr txBox="1"/>
                <p:nvPr/>
              </p:nvSpPr>
              <p:spPr bwMode="auto">
                <a:xfrm flipH="1">
                  <a:off x="1445929" y="2124517"/>
                  <a:ext cx="2429009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>
                    <a:spcBef>
                      <a:spcPct val="0"/>
                    </a:spcBef>
                  </a:pPr>
                  <a:r>
                    <a:rPr lang="en-US" altLang="zh-CN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02</a:t>
                  </a:r>
                </a:p>
              </p:txBody>
            </p:sp>
          </p:grpSp>
        </p:grp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16F61FC4-5617-47DD-816A-D3672E0A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1" y="1880308"/>
            <a:ext cx="3015610" cy="42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2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科学保护牙齿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29E0159-260F-491B-8B11-AAD2C68A89E8}"/>
              </a:ext>
            </a:extLst>
          </p:cNvPr>
          <p:cNvGrpSpPr/>
          <p:nvPr/>
        </p:nvGrpSpPr>
        <p:grpSpPr>
          <a:xfrm>
            <a:off x="2497936" y="3723021"/>
            <a:ext cx="1414460" cy="1414461"/>
            <a:chOff x="1352549" y="3176586"/>
            <a:chExt cx="1985961" cy="1985963"/>
          </a:xfrm>
        </p:grpSpPr>
        <p:sp>
          <p:nvSpPr>
            <p:cNvPr id="6" name="对话气泡: 椭圆形 5">
              <a:extLst>
                <a:ext uri="{FF2B5EF4-FFF2-40B4-BE49-F238E27FC236}">
                  <a16:creationId xmlns:a16="http://schemas.microsoft.com/office/drawing/2014/main" id="{D52D721B-A581-4D97-979E-98A5A939012A}"/>
                </a:ext>
              </a:extLst>
            </p:cNvPr>
            <p:cNvSpPr/>
            <p:nvPr/>
          </p:nvSpPr>
          <p:spPr>
            <a:xfrm>
              <a:off x="1352549" y="3176586"/>
              <a:ext cx="1985961" cy="1985963"/>
            </a:xfrm>
            <a:prstGeom prst="wedgeEllipseCallout">
              <a:avLst>
                <a:gd name="adj1" fmla="val 59167"/>
                <a:gd name="adj2" fmla="val 28286"/>
              </a:avLst>
            </a:prstGeom>
            <a:solidFill>
              <a:srgbClr val="3B82FE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íş1íḍé">
              <a:extLst>
                <a:ext uri="{FF2B5EF4-FFF2-40B4-BE49-F238E27FC236}">
                  <a16:creationId xmlns:a16="http://schemas.microsoft.com/office/drawing/2014/main" id="{5B40FEAE-24A4-429C-A372-B9B02A9FF80F}"/>
                </a:ext>
              </a:extLst>
            </p:cNvPr>
            <p:cNvSpPr/>
            <p:nvPr/>
          </p:nvSpPr>
          <p:spPr bwMode="auto">
            <a:xfrm>
              <a:off x="1362809" y="3995996"/>
              <a:ext cx="1975701" cy="85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多样化饮食</a:t>
              </a:r>
            </a:p>
          </p:txBody>
        </p:sp>
        <p:sp>
          <p:nvSpPr>
            <p:cNvPr id="8" name="ïS1ïdé">
              <a:extLst>
                <a:ext uri="{FF2B5EF4-FFF2-40B4-BE49-F238E27FC236}">
                  <a16:creationId xmlns:a16="http://schemas.microsoft.com/office/drawing/2014/main" id="{942E1D18-04AD-44CB-8B5B-6681AE0F0BF4}"/>
                </a:ext>
              </a:extLst>
            </p:cNvPr>
            <p:cNvSpPr txBox="1"/>
            <p:nvPr/>
          </p:nvSpPr>
          <p:spPr bwMode="auto">
            <a:xfrm>
              <a:off x="1362809" y="3585549"/>
              <a:ext cx="1975701" cy="41044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1600" b="1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STEP 01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B069F58-B117-4663-A244-7F892B02020C}"/>
              </a:ext>
            </a:extLst>
          </p:cNvPr>
          <p:cNvGrpSpPr/>
          <p:nvPr/>
        </p:nvGrpSpPr>
        <p:grpSpPr>
          <a:xfrm>
            <a:off x="3750833" y="2082980"/>
            <a:ext cx="1414460" cy="1414461"/>
            <a:chOff x="1352549" y="3176586"/>
            <a:chExt cx="1985961" cy="1985963"/>
          </a:xfrm>
        </p:grpSpPr>
        <p:sp>
          <p:nvSpPr>
            <p:cNvPr id="10" name="对话气泡: 椭圆形 9">
              <a:extLst>
                <a:ext uri="{FF2B5EF4-FFF2-40B4-BE49-F238E27FC236}">
                  <a16:creationId xmlns:a16="http://schemas.microsoft.com/office/drawing/2014/main" id="{84DFCE55-B345-43B9-833C-778F1E413DDE}"/>
                </a:ext>
              </a:extLst>
            </p:cNvPr>
            <p:cNvSpPr/>
            <p:nvPr/>
          </p:nvSpPr>
          <p:spPr>
            <a:xfrm>
              <a:off x="1352549" y="3176586"/>
              <a:ext cx="1985961" cy="1985963"/>
            </a:xfrm>
            <a:prstGeom prst="wedgeEllipseCallout">
              <a:avLst>
                <a:gd name="adj1" fmla="val 40312"/>
                <a:gd name="adj2" fmla="val 45794"/>
              </a:avLst>
            </a:prstGeom>
            <a:solidFill>
              <a:srgbClr val="174698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íş1íḍé">
              <a:extLst>
                <a:ext uri="{FF2B5EF4-FFF2-40B4-BE49-F238E27FC236}">
                  <a16:creationId xmlns:a16="http://schemas.microsoft.com/office/drawing/2014/main" id="{C47BDB18-BF89-40A8-8BAB-6A9B2D8E8CCB}"/>
                </a:ext>
              </a:extLst>
            </p:cNvPr>
            <p:cNvSpPr/>
            <p:nvPr/>
          </p:nvSpPr>
          <p:spPr bwMode="auto">
            <a:xfrm>
              <a:off x="1362809" y="3995996"/>
              <a:ext cx="1975701" cy="85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不偏食</a:t>
              </a:r>
            </a:p>
          </p:txBody>
        </p:sp>
        <p:sp>
          <p:nvSpPr>
            <p:cNvPr id="12" name="ïS1ïdé">
              <a:extLst>
                <a:ext uri="{FF2B5EF4-FFF2-40B4-BE49-F238E27FC236}">
                  <a16:creationId xmlns:a16="http://schemas.microsoft.com/office/drawing/2014/main" id="{5110F862-1B17-42CB-8D62-97FF4C3AEA76}"/>
                </a:ext>
              </a:extLst>
            </p:cNvPr>
            <p:cNvSpPr txBox="1"/>
            <p:nvPr/>
          </p:nvSpPr>
          <p:spPr bwMode="auto">
            <a:xfrm>
              <a:off x="1362809" y="3585549"/>
              <a:ext cx="1975701" cy="41044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1600" b="1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STEP 02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022EF1F-4E62-484F-84D8-80F4A438EB55}"/>
              </a:ext>
            </a:extLst>
          </p:cNvPr>
          <p:cNvGrpSpPr/>
          <p:nvPr/>
        </p:nvGrpSpPr>
        <p:grpSpPr>
          <a:xfrm>
            <a:off x="5635002" y="1397210"/>
            <a:ext cx="1414460" cy="1414461"/>
            <a:chOff x="1352549" y="3176586"/>
            <a:chExt cx="1985961" cy="1985963"/>
          </a:xfrm>
        </p:grpSpPr>
        <p:sp>
          <p:nvSpPr>
            <p:cNvPr id="14" name="对话气泡: 椭圆形 13">
              <a:extLst>
                <a:ext uri="{FF2B5EF4-FFF2-40B4-BE49-F238E27FC236}">
                  <a16:creationId xmlns:a16="http://schemas.microsoft.com/office/drawing/2014/main" id="{0B00FE95-736B-41EB-B856-32235102BFE7}"/>
                </a:ext>
              </a:extLst>
            </p:cNvPr>
            <p:cNvSpPr/>
            <p:nvPr/>
          </p:nvSpPr>
          <p:spPr>
            <a:xfrm>
              <a:off x="1352549" y="3176586"/>
              <a:ext cx="1985961" cy="1985963"/>
            </a:xfrm>
            <a:prstGeom prst="wedgeEllipseCallout">
              <a:avLst>
                <a:gd name="adj1" fmla="val -2696"/>
                <a:gd name="adj2" fmla="val 54998"/>
              </a:avLst>
            </a:prstGeom>
            <a:solidFill>
              <a:srgbClr val="95BDDD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íş1íḍé">
              <a:extLst>
                <a:ext uri="{FF2B5EF4-FFF2-40B4-BE49-F238E27FC236}">
                  <a16:creationId xmlns:a16="http://schemas.microsoft.com/office/drawing/2014/main" id="{B479B73B-A141-4F45-B83D-AD43C206C2CA}"/>
                </a:ext>
              </a:extLst>
            </p:cNvPr>
            <p:cNvSpPr/>
            <p:nvPr/>
          </p:nvSpPr>
          <p:spPr bwMode="auto">
            <a:xfrm>
              <a:off x="1362809" y="3995996"/>
              <a:ext cx="1975701" cy="85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多粗粮食物</a:t>
              </a:r>
            </a:p>
          </p:txBody>
        </p:sp>
        <p:sp>
          <p:nvSpPr>
            <p:cNvPr id="16" name="ïS1ïdé">
              <a:extLst>
                <a:ext uri="{FF2B5EF4-FFF2-40B4-BE49-F238E27FC236}">
                  <a16:creationId xmlns:a16="http://schemas.microsoft.com/office/drawing/2014/main" id="{72B9B766-2D40-4ACA-A723-EE718D612C69}"/>
                </a:ext>
              </a:extLst>
            </p:cNvPr>
            <p:cNvSpPr txBox="1"/>
            <p:nvPr/>
          </p:nvSpPr>
          <p:spPr bwMode="auto">
            <a:xfrm>
              <a:off x="1362809" y="3585549"/>
              <a:ext cx="1975701" cy="41044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1600" b="1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STEP 03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02D13E-5B71-4667-A87D-87947865A4B9}"/>
              </a:ext>
            </a:extLst>
          </p:cNvPr>
          <p:cNvGrpSpPr/>
          <p:nvPr/>
        </p:nvGrpSpPr>
        <p:grpSpPr>
          <a:xfrm>
            <a:off x="8279604" y="3700794"/>
            <a:ext cx="1414460" cy="1414461"/>
            <a:chOff x="1352549" y="3176586"/>
            <a:chExt cx="1985961" cy="1985963"/>
          </a:xfrm>
        </p:grpSpPr>
        <p:sp>
          <p:nvSpPr>
            <p:cNvPr id="18" name="对话气泡: 椭圆形 17">
              <a:extLst>
                <a:ext uri="{FF2B5EF4-FFF2-40B4-BE49-F238E27FC236}">
                  <a16:creationId xmlns:a16="http://schemas.microsoft.com/office/drawing/2014/main" id="{2EC1ABA7-88EB-4062-8D21-A6DBEFF26A92}"/>
                </a:ext>
              </a:extLst>
            </p:cNvPr>
            <p:cNvSpPr/>
            <p:nvPr/>
          </p:nvSpPr>
          <p:spPr>
            <a:xfrm>
              <a:off x="1352549" y="3176586"/>
              <a:ext cx="1985961" cy="1985963"/>
            </a:xfrm>
            <a:prstGeom prst="wedgeEllipseCallout">
              <a:avLst>
                <a:gd name="adj1" fmla="val -55985"/>
                <a:gd name="adj2" fmla="val 26266"/>
              </a:avLst>
            </a:prstGeom>
            <a:solidFill>
              <a:srgbClr val="174698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íş1íḍé">
              <a:extLst>
                <a:ext uri="{FF2B5EF4-FFF2-40B4-BE49-F238E27FC236}">
                  <a16:creationId xmlns:a16="http://schemas.microsoft.com/office/drawing/2014/main" id="{83C1172D-CED0-4CB5-8D25-6DF35932F822}"/>
                </a:ext>
              </a:extLst>
            </p:cNvPr>
            <p:cNvSpPr/>
            <p:nvPr/>
          </p:nvSpPr>
          <p:spPr bwMode="auto">
            <a:xfrm>
              <a:off x="1362809" y="3995996"/>
              <a:ext cx="1975701" cy="85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多食硬纤维食物</a:t>
              </a:r>
            </a:p>
          </p:txBody>
        </p:sp>
        <p:sp>
          <p:nvSpPr>
            <p:cNvPr id="20" name="ïS1ïdé">
              <a:extLst>
                <a:ext uri="{FF2B5EF4-FFF2-40B4-BE49-F238E27FC236}">
                  <a16:creationId xmlns:a16="http://schemas.microsoft.com/office/drawing/2014/main" id="{FB2D2069-5932-4007-BD9A-CAE24E81C330}"/>
                </a:ext>
              </a:extLst>
            </p:cNvPr>
            <p:cNvSpPr txBox="1"/>
            <p:nvPr/>
          </p:nvSpPr>
          <p:spPr bwMode="auto">
            <a:xfrm>
              <a:off x="1362809" y="3585549"/>
              <a:ext cx="1975701" cy="41044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1600" b="1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STEP 05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FAAA682-8A42-4AFB-8341-214FE50D9EC5}"/>
              </a:ext>
            </a:extLst>
          </p:cNvPr>
          <p:cNvGrpSpPr/>
          <p:nvPr/>
        </p:nvGrpSpPr>
        <p:grpSpPr>
          <a:xfrm>
            <a:off x="4400949" y="3588226"/>
            <a:ext cx="3390103" cy="1496537"/>
            <a:chOff x="4400949" y="3588226"/>
            <a:chExt cx="3390103" cy="1496537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398FB7C-F465-4D81-A8ED-C492AE263ABC}"/>
                </a:ext>
              </a:extLst>
            </p:cNvPr>
            <p:cNvSpPr/>
            <p:nvPr/>
          </p:nvSpPr>
          <p:spPr>
            <a:xfrm>
              <a:off x="4400949" y="4018139"/>
              <a:ext cx="764344" cy="1066624"/>
            </a:xfrm>
            <a:custGeom>
              <a:avLst/>
              <a:gdLst>
                <a:gd name="connsiteX0" fmla="*/ 563523 w 764344"/>
                <a:gd name="connsiteY0" fmla="*/ 0 h 1066624"/>
                <a:gd name="connsiteX1" fmla="*/ 764344 w 764344"/>
                <a:gd name="connsiteY1" fmla="*/ 187059 h 1066624"/>
                <a:gd name="connsiteX2" fmla="*/ 737453 w 764344"/>
                <a:gd name="connsiteY2" fmla="*/ 211208 h 1066624"/>
                <a:gd name="connsiteX3" fmla="*/ 737453 w 764344"/>
                <a:gd name="connsiteY3" fmla="*/ 211208 h 1066624"/>
                <a:gd name="connsiteX4" fmla="*/ 691798 w 764344"/>
                <a:gd name="connsiteY4" fmla="*/ 252208 h 1066624"/>
                <a:gd name="connsiteX5" fmla="*/ 288084 w 764344"/>
                <a:gd name="connsiteY5" fmla="*/ 990392 h 1066624"/>
                <a:gd name="connsiteX6" fmla="*/ 276449 w 764344"/>
                <a:gd name="connsiteY6" fmla="*/ 1066624 h 1066624"/>
                <a:gd name="connsiteX7" fmla="*/ 0 w 764344"/>
                <a:gd name="connsiteY7" fmla="*/ 1066624 h 1066624"/>
                <a:gd name="connsiteX8" fmla="*/ 20050 w 764344"/>
                <a:gd name="connsiteY8" fmla="*/ 935254 h 1066624"/>
                <a:gd name="connsiteX9" fmla="*/ 500674 w 764344"/>
                <a:gd name="connsiteY9" fmla="*/ 56442 h 1066624"/>
                <a:gd name="connsiteX10" fmla="*/ 536633 w 764344"/>
                <a:gd name="connsiteY10" fmla="*/ 24151 h 1066624"/>
                <a:gd name="connsiteX11" fmla="*/ 536632 w 764344"/>
                <a:gd name="connsiteY11" fmla="*/ 24150 h 106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344" h="1066624">
                  <a:moveTo>
                    <a:pt x="563523" y="0"/>
                  </a:moveTo>
                  <a:lnTo>
                    <a:pt x="764344" y="187059"/>
                  </a:lnTo>
                  <a:lnTo>
                    <a:pt x="737453" y="211208"/>
                  </a:lnTo>
                  <a:lnTo>
                    <a:pt x="737453" y="211208"/>
                  </a:lnTo>
                  <a:lnTo>
                    <a:pt x="691798" y="252208"/>
                  </a:lnTo>
                  <a:cubicBezTo>
                    <a:pt x="490459" y="448804"/>
                    <a:pt x="346672" y="704080"/>
                    <a:pt x="288084" y="990392"/>
                  </a:cubicBezTo>
                  <a:lnTo>
                    <a:pt x="276449" y="1066624"/>
                  </a:lnTo>
                  <a:lnTo>
                    <a:pt x="0" y="1066624"/>
                  </a:lnTo>
                  <a:lnTo>
                    <a:pt x="20050" y="935254"/>
                  </a:lnTo>
                  <a:cubicBezTo>
                    <a:pt x="89800" y="594398"/>
                    <a:pt x="260979" y="290490"/>
                    <a:pt x="500674" y="56442"/>
                  </a:cubicBezTo>
                  <a:lnTo>
                    <a:pt x="536633" y="24151"/>
                  </a:lnTo>
                  <a:lnTo>
                    <a:pt x="536632" y="24150"/>
                  </a:lnTo>
                  <a:close/>
                </a:path>
              </a:pathLst>
            </a:custGeom>
            <a:solidFill>
              <a:srgbClr val="35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42E4C9F-444D-49E6-AEF3-CF07C88ED54C}"/>
                </a:ext>
              </a:extLst>
            </p:cNvPr>
            <p:cNvSpPr/>
            <p:nvPr/>
          </p:nvSpPr>
          <p:spPr>
            <a:xfrm>
              <a:off x="4964472" y="3588226"/>
              <a:ext cx="1149528" cy="616972"/>
            </a:xfrm>
            <a:custGeom>
              <a:avLst/>
              <a:gdLst>
                <a:gd name="connsiteX0" fmla="*/ 1131528 w 1149528"/>
                <a:gd name="connsiteY0" fmla="*/ 0 h 616972"/>
                <a:gd name="connsiteX1" fmla="*/ 1149528 w 1149528"/>
                <a:gd name="connsiteY1" fmla="*/ 796 h 616972"/>
                <a:gd name="connsiteX2" fmla="*/ 1149528 w 1149528"/>
                <a:gd name="connsiteY2" fmla="*/ 274389 h 616972"/>
                <a:gd name="connsiteX3" fmla="*/ 1131527 w 1149528"/>
                <a:gd name="connsiteY3" fmla="*/ 273593 h 616972"/>
                <a:gd name="connsiteX4" fmla="*/ 1113528 w 1149528"/>
                <a:gd name="connsiteY4" fmla="*/ 274389 h 616972"/>
                <a:gd name="connsiteX5" fmla="*/ 1002827 w 1149528"/>
                <a:gd name="connsiteY5" fmla="*/ 279281 h 616972"/>
                <a:gd name="connsiteX6" fmla="*/ 218006 w 1149528"/>
                <a:gd name="connsiteY6" fmla="*/ 601539 h 616972"/>
                <a:gd name="connsiteX7" fmla="*/ 200821 w 1149528"/>
                <a:gd name="connsiteY7" fmla="*/ 616972 h 616972"/>
                <a:gd name="connsiteX8" fmla="*/ 0 w 1149528"/>
                <a:gd name="connsiteY8" fmla="*/ 429913 h 616972"/>
                <a:gd name="connsiteX9" fmla="*/ 43976 w 1149528"/>
                <a:gd name="connsiteY9" fmla="*/ 390421 h 616972"/>
                <a:gd name="connsiteX10" fmla="*/ 978310 w 1149528"/>
                <a:gd name="connsiteY10" fmla="*/ 6772 h 616972"/>
                <a:gd name="connsiteX11" fmla="*/ 1113528 w 1149528"/>
                <a:gd name="connsiteY11" fmla="*/ 796 h 61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528" h="616972">
                  <a:moveTo>
                    <a:pt x="1131528" y="0"/>
                  </a:moveTo>
                  <a:lnTo>
                    <a:pt x="1149528" y="796"/>
                  </a:lnTo>
                  <a:lnTo>
                    <a:pt x="1149528" y="274389"/>
                  </a:lnTo>
                  <a:lnTo>
                    <a:pt x="1131527" y="273593"/>
                  </a:lnTo>
                  <a:lnTo>
                    <a:pt x="1113528" y="274389"/>
                  </a:lnTo>
                  <a:lnTo>
                    <a:pt x="1002827" y="279281"/>
                  </a:lnTo>
                  <a:cubicBezTo>
                    <a:pt x="706047" y="305639"/>
                    <a:pt x="435225" y="422274"/>
                    <a:pt x="218006" y="601539"/>
                  </a:cubicBezTo>
                  <a:lnTo>
                    <a:pt x="200821" y="616972"/>
                  </a:lnTo>
                  <a:lnTo>
                    <a:pt x="0" y="429913"/>
                  </a:lnTo>
                  <a:lnTo>
                    <a:pt x="43976" y="390421"/>
                  </a:lnTo>
                  <a:cubicBezTo>
                    <a:pt x="302577" y="177005"/>
                    <a:pt x="624993" y="38151"/>
                    <a:pt x="978310" y="6772"/>
                  </a:cubicBezTo>
                  <a:lnTo>
                    <a:pt x="1113528" y="796"/>
                  </a:lnTo>
                  <a:close/>
                </a:path>
              </a:pathLst>
            </a:custGeom>
            <a:solidFill>
              <a:srgbClr val="174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121D6B02-232E-4C56-94EE-2C33FA582FFE}"/>
                </a:ext>
              </a:extLst>
            </p:cNvPr>
            <p:cNvSpPr/>
            <p:nvPr/>
          </p:nvSpPr>
          <p:spPr>
            <a:xfrm>
              <a:off x="6114000" y="3589022"/>
              <a:ext cx="1136284" cy="636611"/>
            </a:xfrm>
            <a:custGeom>
              <a:avLst/>
              <a:gdLst>
                <a:gd name="connsiteX0" fmla="*/ 1109393 w 1136284"/>
                <a:gd name="connsiteY0" fmla="*/ 425403 h 636611"/>
                <a:gd name="connsiteX1" fmla="*/ 1136284 w 1136284"/>
                <a:gd name="connsiteY1" fmla="*/ 449552 h 636611"/>
                <a:gd name="connsiteX2" fmla="*/ 935463 w 1136284"/>
                <a:gd name="connsiteY2" fmla="*/ 636611 h 636611"/>
                <a:gd name="connsiteX3" fmla="*/ 908571 w 1136284"/>
                <a:gd name="connsiteY3" fmla="*/ 612462 h 636611"/>
                <a:gd name="connsiteX4" fmla="*/ 0 w 1136284"/>
                <a:gd name="connsiteY4" fmla="*/ 0 h 636611"/>
                <a:gd name="connsiteX5" fmla="*/ 135218 w 1136284"/>
                <a:gd name="connsiteY5" fmla="*/ 5976 h 636611"/>
                <a:gd name="connsiteX6" fmla="*/ 1069552 w 1136284"/>
                <a:gd name="connsiteY6" fmla="*/ 389625 h 636611"/>
                <a:gd name="connsiteX7" fmla="*/ 1109392 w 1136284"/>
                <a:gd name="connsiteY7" fmla="*/ 425403 h 636611"/>
                <a:gd name="connsiteX8" fmla="*/ 908570 w 1136284"/>
                <a:gd name="connsiteY8" fmla="*/ 612462 h 636611"/>
                <a:gd name="connsiteX9" fmla="*/ 895521 w 1136284"/>
                <a:gd name="connsiteY9" fmla="*/ 600743 h 636611"/>
                <a:gd name="connsiteX10" fmla="*/ 110699 w 1136284"/>
                <a:gd name="connsiteY10" fmla="*/ 278485 h 636611"/>
                <a:gd name="connsiteX11" fmla="*/ 0 w 1136284"/>
                <a:gd name="connsiteY11" fmla="*/ 273593 h 63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6284" h="636611">
                  <a:moveTo>
                    <a:pt x="1109393" y="425403"/>
                  </a:moveTo>
                  <a:lnTo>
                    <a:pt x="1136284" y="449552"/>
                  </a:lnTo>
                  <a:lnTo>
                    <a:pt x="935463" y="636611"/>
                  </a:lnTo>
                  <a:lnTo>
                    <a:pt x="908571" y="612462"/>
                  </a:lnTo>
                  <a:close/>
                  <a:moveTo>
                    <a:pt x="0" y="0"/>
                  </a:moveTo>
                  <a:lnTo>
                    <a:pt x="135218" y="5976"/>
                  </a:lnTo>
                  <a:cubicBezTo>
                    <a:pt x="488536" y="37355"/>
                    <a:pt x="810952" y="176209"/>
                    <a:pt x="1069552" y="389625"/>
                  </a:cubicBezTo>
                  <a:lnTo>
                    <a:pt x="1109392" y="425403"/>
                  </a:lnTo>
                  <a:lnTo>
                    <a:pt x="908570" y="612462"/>
                  </a:lnTo>
                  <a:lnTo>
                    <a:pt x="895521" y="600743"/>
                  </a:lnTo>
                  <a:cubicBezTo>
                    <a:pt x="678302" y="421478"/>
                    <a:pt x="407479" y="304843"/>
                    <a:pt x="110699" y="278485"/>
                  </a:cubicBezTo>
                  <a:lnTo>
                    <a:pt x="0" y="273593"/>
                  </a:lnTo>
                  <a:close/>
                </a:path>
              </a:pathLst>
            </a:custGeom>
            <a:solidFill>
              <a:srgbClr val="3B8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030C6378-44C3-41B6-BCD0-660F261A2845}"/>
                </a:ext>
              </a:extLst>
            </p:cNvPr>
            <p:cNvSpPr/>
            <p:nvPr/>
          </p:nvSpPr>
          <p:spPr>
            <a:xfrm>
              <a:off x="7049462" y="4038574"/>
              <a:ext cx="741590" cy="1046189"/>
            </a:xfrm>
            <a:custGeom>
              <a:avLst/>
              <a:gdLst>
                <a:gd name="connsiteX0" fmla="*/ 200821 w 741590"/>
                <a:gd name="connsiteY0" fmla="*/ 0 h 1046189"/>
                <a:gd name="connsiteX1" fmla="*/ 240916 w 741590"/>
                <a:gd name="connsiteY1" fmla="*/ 36007 h 1046189"/>
                <a:gd name="connsiteX2" fmla="*/ 721541 w 741590"/>
                <a:gd name="connsiteY2" fmla="*/ 914819 h 1046189"/>
                <a:gd name="connsiteX3" fmla="*/ 741590 w 741590"/>
                <a:gd name="connsiteY3" fmla="*/ 1046189 h 1046189"/>
                <a:gd name="connsiteX4" fmla="*/ 465139 w 741590"/>
                <a:gd name="connsiteY4" fmla="*/ 1046189 h 1046189"/>
                <a:gd name="connsiteX5" fmla="*/ 453505 w 741590"/>
                <a:gd name="connsiteY5" fmla="*/ 969957 h 1046189"/>
                <a:gd name="connsiteX6" fmla="*/ 49790 w 741590"/>
                <a:gd name="connsiteY6" fmla="*/ 231773 h 1046189"/>
                <a:gd name="connsiteX7" fmla="*/ 0 w 741590"/>
                <a:gd name="connsiteY7" fmla="*/ 187059 h 1046189"/>
                <a:gd name="connsiteX8" fmla="*/ 200821 w 741590"/>
                <a:gd name="connsiteY8" fmla="*/ 0 h 10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1590" h="1046189">
                  <a:moveTo>
                    <a:pt x="200821" y="0"/>
                  </a:moveTo>
                  <a:lnTo>
                    <a:pt x="240916" y="36007"/>
                  </a:lnTo>
                  <a:cubicBezTo>
                    <a:pt x="480613" y="270055"/>
                    <a:pt x="651792" y="573963"/>
                    <a:pt x="721541" y="914819"/>
                  </a:cubicBezTo>
                  <a:lnTo>
                    <a:pt x="741590" y="1046189"/>
                  </a:lnTo>
                  <a:lnTo>
                    <a:pt x="465139" y="1046189"/>
                  </a:lnTo>
                  <a:lnTo>
                    <a:pt x="453505" y="969957"/>
                  </a:lnTo>
                  <a:cubicBezTo>
                    <a:pt x="394917" y="683645"/>
                    <a:pt x="251130" y="428369"/>
                    <a:pt x="49790" y="231773"/>
                  </a:cubicBezTo>
                  <a:lnTo>
                    <a:pt x="0" y="187059"/>
                  </a:lnTo>
                  <a:lnTo>
                    <a:pt x="200821" y="0"/>
                  </a:lnTo>
                  <a:close/>
                </a:path>
              </a:pathLst>
            </a:custGeom>
            <a:solidFill>
              <a:srgbClr val="174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55A8931E-8DC9-4688-98E7-A70DBE12210B}"/>
              </a:ext>
            </a:extLst>
          </p:cNvPr>
          <p:cNvSpPr/>
          <p:nvPr/>
        </p:nvSpPr>
        <p:spPr>
          <a:xfrm>
            <a:off x="5539236" y="4306628"/>
            <a:ext cx="218535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食谱广</a:t>
            </a:r>
            <a:endParaRPr lang="en-US" altLang="zh-CN" sz="2400" b="1" dirty="0">
              <a:solidFill>
                <a:srgbClr val="1746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营养好</a:t>
            </a:r>
            <a:endParaRPr lang="en-US" altLang="zh-CN" sz="2400" b="1" dirty="0">
              <a:solidFill>
                <a:srgbClr val="1746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B81F9A4-B813-448B-B754-07DEA3E0EB9B}"/>
              </a:ext>
            </a:extLst>
          </p:cNvPr>
          <p:cNvGrpSpPr/>
          <p:nvPr/>
        </p:nvGrpSpPr>
        <p:grpSpPr>
          <a:xfrm flipH="1">
            <a:off x="7454750" y="2082980"/>
            <a:ext cx="1414460" cy="1414461"/>
            <a:chOff x="1352549" y="3176586"/>
            <a:chExt cx="1985961" cy="1985963"/>
          </a:xfrm>
        </p:grpSpPr>
        <p:sp>
          <p:nvSpPr>
            <p:cNvPr id="27" name="对话气泡: 椭圆形 26">
              <a:extLst>
                <a:ext uri="{FF2B5EF4-FFF2-40B4-BE49-F238E27FC236}">
                  <a16:creationId xmlns:a16="http://schemas.microsoft.com/office/drawing/2014/main" id="{03EE5440-E082-43B1-997B-DCFD728F4743}"/>
                </a:ext>
              </a:extLst>
            </p:cNvPr>
            <p:cNvSpPr/>
            <p:nvPr/>
          </p:nvSpPr>
          <p:spPr>
            <a:xfrm>
              <a:off x="1352549" y="3176586"/>
              <a:ext cx="1985961" cy="1985963"/>
            </a:xfrm>
            <a:prstGeom prst="wedgeEllipseCallout">
              <a:avLst>
                <a:gd name="adj1" fmla="val 40312"/>
                <a:gd name="adj2" fmla="val 45794"/>
              </a:avLst>
            </a:prstGeom>
            <a:solidFill>
              <a:srgbClr val="3B82FE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íş1íḍé">
              <a:extLst>
                <a:ext uri="{FF2B5EF4-FFF2-40B4-BE49-F238E27FC236}">
                  <a16:creationId xmlns:a16="http://schemas.microsoft.com/office/drawing/2014/main" id="{4F75B470-485D-48B4-A407-C51D648F5A08}"/>
                </a:ext>
              </a:extLst>
            </p:cNvPr>
            <p:cNvSpPr/>
            <p:nvPr/>
          </p:nvSpPr>
          <p:spPr bwMode="auto">
            <a:xfrm>
              <a:off x="1362809" y="3995996"/>
              <a:ext cx="1975701" cy="85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不偏食</a:t>
              </a:r>
            </a:p>
          </p:txBody>
        </p:sp>
        <p:sp>
          <p:nvSpPr>
            <p:cNvPr id="29" name="ïS1ïdé">
              <a:extLst>
                <a:ext uri="{FF2B5EF4-FFF2-40B4-BE49-F238E27FC236}">
                  <a16:creationId xmlns:a16="http://schemas.microsoft.com/office/drawing/2014/main" id="{48810A7F-7FAE-485E-9A2F-AF68C746F59D}"/>
                </a:ext>
              </a:extLst>
            </p:cNvPr>
            <p:cNvSpPr txBox="1"/>
            <p:nvPr/>
          </p:nvSpPr>
          <p:spPr bwMode="auto">
            <a:xfrm>
              <a:off x="1362809" y="3585549"/>
              <a:ext cx="1975701" cy="41044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1600" b="1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STEP 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6526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科学保护牙齿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640B4B1-4838-4564-94CE-2ADC67F2EC1A}"/>
              </a:ext>
            </a:extLst>
          </p:cNvPr>
          <p:cNvGrpSpPr/>
          <p:nvPr/>
        </p:nvGrpSpPr>
        <p:grpSpPr>
          <a:xfrm>
            <a:off x="4217338" y="1071856"/>
            <a:ext cx="7052327" cy="5142322"/>
            <a:chOff x="4217338" y="1071856"/>
            <a:chExt cx="7052327" cy="514232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23C2F7B-64BA-4D91-BDEA-B51F40441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338" y="1071856"/>
              <a:ext cx="7052327" cy="5142322"/>
            </a:xfrm>
            <a:prstGeom prst="rect">
              <a:avLst/>
            </a:prstGeom>
          </p:spPr>
        </p:pic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A1E28FAC-1516-446C-B080-3982728DB81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89365" y="3143992"/>
              <a:ext cx="5108275" cy="17784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不要用牙齿启瓶盖等坚硬物品，防止牙齿损伤。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不慎将牙齿损伤折断，应及时保护好损伤牙到口腔诊室进行就诊。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0EAF9C1-F9AB-4645-A77D-6B5F2B42B297}"/>
                </a:ext>
              </a:extLst>
            </p:cNvPr>
            <p:cNvSpPr/>
            <p:nvPr/>
          </p:nvSpPr>
          <p:spPr>
            <a:xfrm>
              <a:off x="7035615" y="2408251"/>
              <a:ext cx="1415772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防止外伤</a:t>
              </a:r>
              <a:endPara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8F2F7E4B-E1AE-48A2-AB4D-95FC92906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4" y="1904472"/>
            <a:ext cx="3641850" cy="371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1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2014AF9-C285-4920-BB3C-AD190362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>
          <a:xfrm>
            <a:off x="-1269399" y="922919"/>
            <a:ext cx="5807989" cy="4964033"/>
          </a:xfrm>
          <a:custGeom>
            <a:avLst/>
            <a:gdLst>
              <a:gd name="connsiteX0" fmla="*/ 0 w 5807989"/>
              <a:gd name="connsiteY0" fmla="*/ 0 h 4964033"/>
              <a:gd name="connsiteX1" fmla="*/ 5807989 w 5807989"/>
              <a:gd name="connsiteY1" fmla="*/ 0 h 4964033"/>
              <a:gd name="connsiteX2" fmla="*/ 5807989 w 5807989"/>
              <a:gd name="connsiteY2" fmla="*/ 4964033 h 4964033"/>
              <a:gd name="connsiteX3" fmla="*/ 2171512 w 5807989"/>
              <a:gd name="connsiteY3" fmla="*/ 4964033 h 4964033"/>
              <a:gd name="connsiteX4" fmla="*/ 2147682 w 5807989"/>
              <a:gd name="connsiteY4" fmla="*/ 4926784 h 4964033"/>
              <a:gd name="connsiteX5" fmla="*/ 1963750 w 5807989"/>
              <a:gd name="connsiteY5" fmla="*/ 4780861 h 4964033"/>
              <a:gd name="connsiteX6" fmla="*/ 1997131 w 5807989"/>
              <a:gd name="connsiteY6" fmla="*/ 4927056 h 4964033"/>
              <a:gd name="connsiteX7" fmla="*/ 2020787 w 5807989"/>
              <a:gd name="connsiteY7" fmla="*/ 4964033 h 4964033"/>
              <a:gd name="connsiteX8" fmla="*/ 0 w 5807989"/>
              <a:gd name="connsiteY8" fmla="*/ 4964033 h 496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7989" h="4964033">
                <a:moveTo>
                  <a:pt x="0" y="0"/>
                </a:moveTo>
                <a:lnTo>
                  <a:pt x="5807989" y="0"/>
                </a:lnTo>
                <a:lnTo>
                  <a:pt x="5807989" y="4964033"/>
                </a:lnTo>
                <a:lnTo>
                  <a:pt x="2171512" y="4964033"/>
                </a:lnTo>
                <a:lnTo>
                  <a:pt x="2147682" y="4926784"/>
                </a:lnTo>
                <a:cubicBezTo>
                  <a:pt x="2074560" y="4825621"/>
                  <a:pt x="1992210" y="4760290"/>
                  <a:pt x="1963750" y="4780861"/>
                </a:cubicBezTo>
                <a:cubicBezTo>
                  <a:pt x="1942404" y="4796290"/>
                  <a:pt x="1957433" y="4855658"/>
                  <a:pt x="1997131" y="4927056"/>
                </a:cubicBezTo>
                <a:lnTo>
                  <a:pt x="2020787" y="4964033"/>
                </a:lnTo>
                <a:lnTo>
                  <a:pt x="0" y="4964033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5D60BC-5A6B-4B44-9E01-0F108244B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1" y="4084431"/>
            <a:ext cx="1474838" cy="12977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69E031-0B91-49CF-92C3-B48766BB0AF9}"/>
              </a:ext>
            </a:extLst>
          </p:cNvPr>
          <p:cNvSpPr txBox="1"/>
          <p:nvPr/>
        </p:nvSpPr>
        <p:spPr>
          <a:xfrm>
            <a:off x="2146798" y="147617"/>
            <a:ext cx="7898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健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康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每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天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护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理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27921B-0C2B-495F-A534-E9C58B0F78F3}"/>
              </a:ext>
            </a:extLst>
          </p:cNvPr>
          <p:cNvSpPr txBox="1"/>
          <p:nvPr/>
        </p:nvSpPr>
        <p:spPr>
          <a:xfrm>
            <a:off x="3919087" y="3915154"/>
            <a:ext cx="435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关注口腔健康 提高生命质量</a:t>
            </a:r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C321C1-C0EF-4888-9677-F452BE24A46A}"/>
              </a:ext>
            </a:extLst>
          </p:cNvPr>
          <p:cNvSpPr txBox="1"/>
          <p:nvPr/>
        </p:nvSpPr>
        <p:spPr>
          <a:xfrm>
            <a:off x="2987166" y="2727284"/>
            <a:ext cx="6217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ln w="3175">
                  <a:solidFill>
                    <a:srgbClr val="174698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口臭病症的预防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7293A5-5991-4946-911B-CCA9276D1F04}"/>
              </a:ext>
            </a:extLst>
          </p:cNvPr>
          <p:cNvSpPr txBox="1"/>
          <p:nvPr/>
        </p:nvSpPr>
        <p:spPr>
          <a:xfrm>
            <a:off x="2446659" y="1746692"/>
            <a:ext cx="757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 w="38100">
                  <a:solidFill>
                    <a:srgbClr val="174698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03</a:t>
            </a:r>
            <a:endParaRPr lang="zh-CN" altLang="en-US" sz="6000" b="1" dirty="0">
              <a:ln w="38100">
                <a:solidFill>
                  <a:srgbClr val="174698"/>
                </a:solidFill>
              </a:ln>
              <a:solidFill>
                <a:srgbClr val="174698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035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口臭病症的预防</a:t>
              </a:r>
            </a:p>
          </p:txBody>
        </p:sp>
      </p:grp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22CE234D-6EDB-4B71-8F91-3CE4A8A3A6BA}"/>
              </a:ext>
            </a:extLst>
          </p:cNvPr>
          <p:cNvSpPr/>
          <p:nvPr/>
        </p:nvSpPr>
        <p:spPr>
          <a:xfrm>
            <a:off x="2987040" y="2189480"/>
            <a:ext cx="6217920" cy="375920"/>
          </a:xfrm>
          <a:prstGeom prst="parallelogram">
            <a:avLst/>
          </a:prstGeom>
          <a:solidFill>
            <a:srgbClr val="17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什么是口臭？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49406FD-073A-421C-8E0D-F6958F77C033}"/>
              </a:ext>
            </a:extLst>
          </p:cNvPr>
          <p:cNvSpPr txBox="1">
            <a:spLocks noChangeArrowheads="1"/>
          </p:cNvSpPr>
          <p:nvPr/>
        </p:nvSpPr>
        <p:spPr>
          <a:xfrm>
            <a:off x="5538708" y="2925792"/>
            <a:ext cx="5078673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医学界认为，口臭的产生源于人体的各种急慢性疾病，它本身虽不是病，却是一种病征。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一般人认为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: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口臭是由于口腔不卫生引起的，为了消除口臭每天增加刷牙次数，嚼食口香糖、用漱口药水漱口等，但这些办法都是暂时的，不能从根本上解决问题。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274FDB-A0D1-4026-A305-C1A5F418E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21" y="2712719"/>
            <a:ext cx="3116581" cy="31165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488D2E-396B-404C-B226-531E52DB0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37" y="955218"/>
            <a:ext cx="1523809" cy="14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0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4AE39B4-18AB-46A4-8A57-45482368EE84}"/>
              </a:ext>
            </a:extLst>
          </p:cNvPr>
          <p:cNvGrpSpPr/>
          <p:nvPr/>
        </p:nvGrpSpPr>
        <p:grpSpPr>
          <a:xfrm>
            <a:off x="689254" y="1022684"/>
            <a:ext cx="2918514" cy="621565"/>
            <a:chOff x="689254" y="1022684"/>
            <a:chExt cx="2918514" cy="62156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9354141-349D-481D-9142-04D4D79DD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A9CEEBE-B647-4C89-9B9F-DC80075B6F66}"/>
                </a:ext>
              </a:extLst>
            </p:cNvPr>
            <p:cNvSpPr txBox="1"/>
            <p:nvPr/>
          </p:nvSpPr>
          <p:spPr>
            <a:xfrm>
              <a:off x="1395663" y="1071856"/>
              <a:ext cx="2212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前 言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1FF1E686-F6BC-4B5D-80A8-203A7E5065AA}"/>
              </a:ext>
            </a:extLst>
          </p:cNvPr>
          <p:cNvSpPr/>
          <p:nvPr/>
        </p:nvSpPr>
        <p:spPr>
          <a:xfrm>
            <a:off x="900667" y="1929905"/>
            <a:ext cx="5698804" cy="3658373"/>
          </a:xfrm>
          <a:prstGeom prst="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815A7225-644C-477A-BF43-7ED103256FF6}"/>
              </a:ext>
            </a:extLst>
          </p:cNvPr>
          <p:cNvSpPr txBox="1">
            <a:spLocks/>
          </p:cNvSpPr>
          <p:nvPr/>
        </p:nvSpPr>
        <p:spPr>
          <a:xfrm>
            <a:off x="1533329" y="2209342"/>
            <a:ext cx="4151439" cy="72362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什么是口腔健康？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D3B84D84-403F-4EB8-AE16-8B5637BA22FE}"/>
              </a:ext>
            </a:extLst>
          </p:cNvPr>
          <p:cNvSpPr txBox="1">
            <a:spLocks/>
          </p:cNvSpPr>
          <p:nvPr/>
        </p:nvSpPr>
        <p:spPr>
          <a:xfrm>
            <a:off x="1533329" y="3117628"/>
            <a:ext cx="4575923" cy="116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指牙齿、牙周组织、口腔邻近部位及颌面部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均无组织结构与功能性异常。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F1AC7A7B-DE76-4AFD-9926-D0145B15FCFC}"/>
              </a:ext>
            </a:extLst>
          </p:cNvPr>
          <p:cNvSpPr txBox="1">
            <a:spLocks/>
          </p:cNvSpPr>
          <p:nvPr/>
        </p:nvSpPr>
        <p:spPr>
          <a:xfrm>
            <a:off x="1533328" y="4194028"/>
            <a:ext cx="4575923" cy="116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white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更多概念介绍文字内容输入文字内容输入</a:t>
            </a:r>
            <a:endParaRPr lang="en-US" altLang="zh-CN" sz="1800" dirty="0">
              <a:solidFill>
                <a:prstClr val="white"/>
              </a:solidFill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white"/>
                </a:solidFill>
                <a:latin typeface="Adobe Arabic" panose="020F0502020204030204"/>
                <a:ea typeface="微软雅黑"/>
                <a:cs typeface="+mn-ea"/>
                <a:sym typeface="+mn-lt"/>
              </a:rPr>
              <a:t>文字内容输入文字内容输入文字内容输入</a:t>
            </a:r>
            <a:endParaRPr lang="en-US" altLang="zh-CN" sz="1800" dirty="0">
              <a:solidFill>
                <a:prstClr val="white"/>
              </a:solidFill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1800" dirty="0">
              <a:solidFill>
                <a:prstClr val="white"/>
              </a:solidFill>
              <a:latin typeface="Adobe Arabic" panose="020F0502020204030204"/>
              <a:ea typeface="微软雅黑"/>
              <a:cs typeface="+mn-ea"/>
              <a:sym typeface="+mn-lt"/>
            </a:endParaRPr>
          </a:p>
          <a:p>
            <a:endParaRPr kumimoji="1" lang="zh-CN" altLang="en-US" sz="1800" dirty="0">
              <a:solidFill>
                <a:prstClr val="white"/>
              </a:solidFill>
              <a:latin typeface="Adobe Arabic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89733BB2-DD96-49CF-A57F-B92C97D0D046}"/>
              </a:ext>
            </a:extLst>
          </p:cNvPr>
          <p:cNvSpPr/>
          <p:nvPr/>
        </p:nvSpPr>
        <p:spPr>
          <a:xfrm>
            <a:off x="7232133" y="2057328"/>
            <a:ext cx="1306700" cy="875489"/>
          </a:xfrm>
          <a:prstGeom prst="wedgeEllipseCallout">
            <a:avLst>
              <a:gd name="adj1" fmla="val -29766"/>
              <a:gd name="adj2" fmla="val 62500"/>
            </a:avLst>
          </a:prstGeom>
          <a:noFill/>
          <a:ln>
            <a:solidFill>
              <a:srgbClr val="3B82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牙齿</a:t>
            </a:r>
            <a:endParaRPr lang="en-US" altLang="zh-CN" b="1" dirty="0">
              <a:solidFill>
                <a:srgbClr val="1746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清洁</a:t>
            </a:r>
            <a:endParaRPr lang="zh-CN" altLang="en-US" dirty="0">
              <a:solidFill>
                <a:srgbClr val="1746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对话气泡: 椭圆形 9">
            <a:extLst>
              <a:ext uri="{FF2B5EF4-FFF2-40B4-BE49-F238E27FC236}">
                <a16:creationId xmlns:a16="http://schemas.microsoft.com/office/drawing/2014/main" id="{EFBF390A-83A6-493E-88D8-53BFD905B43F}"/>
              </a:ext>
            </a:extLst>
          </p:cNvPr>
          <p:cNvSpPr/>
          <p:nvPr/>
        </p:nvSpPr>
        <p:spPr>
          <a:xfrm>
            <a:off x="7232133" y="4194028"/>
            <a:ext cx="1306700" cy="875489"/>
          </a:xfrm>
          <a:prstGeom prst="wedgeEllipseCallout">
            <a:avLst>
              <a:gd name="adj1" fmla="val -29766"/>
              <a:gd name="adj2" fmla="val 62500"/>
            </a:avLst>
          </a:prstGeom>
          <a:noFill/>
          <a:ln>
            <a:solidFill>
              <a:srgbClr val="3B82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牙龈颜色正常</a:t>
            </a:r>
          </a:p>
        </p:txBody>
      </p:sp>
      <p:sp>
        <p:nvSpPr>
          <p:cNvPr id="11" name="对话气泡: 椭圆形 10">
            <a:extLst>
              <a:ext uri="{FF2B5EF4-FFF2-40B4-BE49-F238E27FC236}">
                <a16:creationId xmlns:a16="http://schemas.microsoft.com/office/drawing/2014/main" id="{6E32B87B-A497-4AAD-B99F-1EF69F9D5B81}"/>
              </a:ext>
            </a:extLst>
          </p:cNvPr>
          <p:cNvSpPr/>
          <p:nvPr/>
        </p:nvSpPr>
        <p:spPr>
          <a:xfrm>
            <a:off x="9732142" y="2057328"/>
            <a:ext cx="1306700" cy="875489"/>
          </a:xfrm>
          <a:prstGeom prst="wedgeEllipseCallout">
            <a:avLst>
              <a:gd name="adj1" fmla="val -29766"/>
              <a:gd name="adj2" fmla="val 62500"/>
            </a:avLst>
          </a:prstGeom>
          <a:noFill/>
          <a:ln>
            <a:solidFill>
              <a:srgbClr val="3B82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无龋洞</a:t>
            </a:r>
          </a:p>
        </p:txBody>
      </p:sp>
      <p:sp>
        <p:nvSpPr>
          <p:cNvPr id="12" name="对话气泡: 椭圆形 11">
            <a:extLst>
              <a:ext uri="{FF2B5EF4-FFF2-40B4-BE49-F238E27FC236}">
                <a16:creationId xmlns:a16="http://schemas.microsoft.com/office/drawing/2014/main" id="{EED45DF6-FEFE-475F-A9BA-6F54745B62E0}"/>
              </a:ext>
            </a:extLst>
          </p:cNvPr>
          <p:cNvSpPr/>
          <p:nvPr/>
        </p:nvSpPr>
        <p:spPr>
          <a:xfrm>
            <a:off x="9732142" y="4194028"/>
            <a:ext cx="1306700" cy="875489"/>
          </a:xfrm>
          <a:prstGeom prst="wedgeEllipseCallout">
            <a:avLst>
              <a:gd name="adj1" fmla="val -29766"/>
              <a:gd name="adj2" fmla="val 62500"/>
            </a:avLst>
          </a:prstGeom>
          <a:noFill/>
          <a:ln>
            <a:solidFill>
              <a:srgbClr val="3B82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无疼</a:t>
            </a:r>
            <a:endParaRPr lang="en-US" altLang="zh-CN" b="1" dirty="0">
              <a:solidFill>
                <a:srgbClr val="1746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痛感</a:t>
            </a:r>
          </a:p>
        </p:txBody>
      </p:sp>
      <p:sp>
        <p:nvSpPr>
          <p:cNvPr id="13" name="对话气泡: 椭圆形 12">
            <a:extLst>
              <a:ext uri="{FF2B5EF4-FFF2-40B4-BE49-F238E27FC236}">
                <a16:creationId xmlns:a16="http://schemas.microsoft.com/office/drawing/2014/main" id="{87EBB027-C184-4408-88EB-DFA1221813C5}"/>
              </a:ext>
            </a:extLst>
          </p:cNvPr>
          <p:cNvSpPr/>
          <p:nvPr/>
        </p:nvSpPr>
        <p:spPr>
          <a:xfrm>
            <a:off x="8425442" y="3171290"/>
            <a:ext cx="1306700" cy="875489"/>
          </a:xfrm>
          <a:prstGeom prst="wedgeEllipseCallout">
            <a:avLst>
              <a:gd name="adj1" fmla="val -29766"/>
              <a:gd name="adj2" fmla="val 62500"/>
            </a:avLst>
          </a:prstGeom>
          <a:noFill/>
          <a:ln>
            <a:solidFill>
              <a:srgbClr val="3B82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标准</a:t>
            </a:r>
          </a:p>
        </p:txBody>
      </p:sp>
    </p:spTree>
    <p:extLst>
      <p:ext uri="{BB962C8B-B14F-4D97-AF65-F5344CB8AC3E}">
        <p14:creationId xmlns:p14="http://schemas.microsoft.com/office/powerpoint/2010/main" val="174637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uiExpand="1" build="p"/>
      <p:bldP spid="8" grpId="0" build="p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口臭病症的预防</a:t>
              </a:r>
            </a:p>
          </p:txBody>
        </p:sp>
      </p:grp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DCFC357A-99D9-47EB-B9F2-758E268156E2}"/>
              </a:ext>
            </a:extLst>
          </p:cNvPr>
          <p:cNvSpPr/>
          <p:nvPr/>
        </p:nvSpPr>
        <p:spPr>
          <a:xfrm>
            <a:off x="2987040" y="2189480"/>
            <a:ext cx="6217920" cy="375920"/>
          </a:xfrm>
          <a:prstGeom prst="parallelogram">
            <a:avLst/>
          </a:prstGeom>
          <a:solidFill>
            <a:srgbClr val="17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口臭是怎样引起的？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EAC2B47-54D0-4BD9-A7FB-86C6D65B155A}"/>
              </a:ext>
            </a:extLst>
          </p:cNvPr>
          <p:cNvGrpSpPr/>
          <p:nvPr/>
        </p:nvGrpSpPr>
        <p:grpSpPr>
          <a:xfrm>
            <a:off x="1042458" y="3027680"/>
            <a:ext cx="3156017" cy="2768624"/>
            <a:chOff x="1395663" y="3017520"/>
            <a:chExt cx="3156017" cy="276862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33B5BCC-25C3-42AA-9038-F2613962A893}"/>
                </a:ext>
              </a:extLst>
            </p:cNvPr>
            <p:cNvSpPr/>
            <p:nvPr/>
          </p:nvSpPr>
          <p:spPr>
            <a:xfrm>
              <a:off x="1395663" y="3017520"/>
              <a:ext cx="3156017" cy="2768624"/>
            </a:xfrm>
            <a:prstGeom prst="rect">
              <a:avLst/>
            </a:prstGeom>
            <a:noFill/>
            <a:ln>
              <a:solidFill>
                <a:srgbClr val="174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4A7E7018-500C-4D94-BDFF-6189D6A08FC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3825" y="3327400"/>
              <a:ext cx="3067855" cy="23148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吃东西引起的口臭</a:t>
              </a:r>
              <a:endParaRPr lang="en-US" altLang="zh-CN" sz="18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indent="0"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包括吃大蒜、洋葱、韭菜等，短时间即可消除。</a:t>
              </a:r>
              <a:r>
                <a: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           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82E168F-BFDE-4553-B111-5E400A9AC30A}"/>
              </a:ext>
            </a:extLst>
          </p:cNvPr>
          <p:cNvGrpSpPr/>
          <p:nvPr/>
        </p:nvGrpSpPr>
        <p:grpSpPr>
          <a:xfrm>
            <a:off x="4517991" y="3027680"/>
            <a:ext cx="3156017" cy="2768624"/>
            <a:chOff x="1395663" y="3017520"/>
            <a:chExt cx="3156017" cy="276862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ACBB4B1-E45A-49EC-8FC9-844F12B77464}"/>
                </a:ext>
              </a:extLst>
            </p:cNvPr>
            <p:cNvSpPr/>
            <p:nvPr/>
          </p:nvSpPr>
          <p:spPr>
            <a:xfrm>
              <a:off x="1395663" y="3017520"/>
              <a:ext cx="3156017" cy="2768624"/>
            </a:xfrm>
            <a:prstGeom prst="rect">
              <a:avLst/>
            </a:prstGeom>
            <a:noFill/>
            <a:ln>
              <a:solidFill>
                <a:srgbClr val="174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D6D0EAEA-CC1C-4007-BAC8-D343D4DD0BD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3825" y="3327400"/>
              <a:ext cx="3067855" cy="23148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牙周炎患者</a:t>
              </a:r>
            </a:p>
            <a:p>
              <a:pPr marL="0" indent="0"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牙周袋内呈化脓性炎症，口腔内的唾液混有脓液，也使口内有臭味。</a:t>
              </a:r>
            </a:p>
            <a:p>
              <a:pPr marL="0" indent="0"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8D6B4E9-5EF7-434C-9210-C46E35030C03}"/>
              </a:ext>
            </a:extLst>
          </p:cNvPr>
          <p:cNvGrpSpPr/>
          <p:nvPr/>
        </p:nvGrpSpPr>
        <p:grpSpPr>
          <a:xfrm>
            <a:off x="7993524" y="3027680"/>
            <a:ext cx="3156017" cy="2768624"/>
            <a:chOff x="1395663" y="3017520"/>
            <a:chExt cx="3156017" cy="276862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755EF84-CEFB-4C6E-A96E-876508E62DC1}"/>
                </a:ext>
              </a:extLst>
            </p:cNvPr>
            <p:cNvSpPr/>
            <p:nvPr/>
          </p:nvSpPr>
          <p:spPr>
            <a:xfrm>
              <a:off x="1395663" y="3017520"/>
              <a:ext cx="3156017" cy="2768624"/>
            </a:xfrm>
            <a:prstGeom prst="rect">
              <a:avLst/>
            </a:prstGeom>
            <a:noFill/>
            <a:ln>
              <a:solidFill>
                <a:srgbClr val="174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994B41A9-BC55-44D3-8F64-1CC855476F3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83825" y="3244388"/>
              <a:ext cx="3067855" cy="23148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未经治疗的龋齿</a:t>
              </a:r>
            </a:p>
            <a:p>
              <a:pPr marL="0" indent="0"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在龋洞内常积存食物残渣，由于细菌丛生，则腐败分解而生臭味。及时修补龋齿，则可消除口臭。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47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口臭病症的预防</a:t>
              </a:r>
            </a:p>
          </p:txBody>
        </p:sp>
      </p:grp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76936EB3-8B20-4F47-BF0F-5FCB71DBD4F9}"/>
              </a:ext>
            </a:extLst>
          </p:cNvPr>
          <p:cNvSpPr/>
          <p:nvPr/>
        </p:nvSpPr>
        <p:spPr>
          <a:xfrm>
            <a:off x="2987040" y="2189480"/>
            <a:ext cx="6217920" cy="375920"/>
          </a:xfrm>
          <a:prstGeom prst="parallelogram">
            <a:avLst/>
          </a:prstGeom>
          <a:solidFill>
            <a:srgbClr val="17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口臭是怎样引起的？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0AA303A-4894-46F7-940B-44ED63E17E52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3" y="2737946"/>
            <a:ext cx="5351120" cy="398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0"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全身性疾病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buFont typeface="Wingdings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胃热症、胃阴虚症，其中由胃热症导致者居多，常并发严重口臭、牙龈肿痛、便秘、胃痛、消化不良、烦躁等症状，急慢性胃炎、十二指肠溃疡、肝炎、肺结核、糖尿病、癌症患者、接受化疗者亦会产生强烈口臭。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E4803A-1E32-435D-8F54-C38A45E41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56" y="2693149"/>
            <a:ext cx="3198903" cy="31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4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口臭病症的预防</a:t>
              </a:r>
            </a:p>
          </p:txBody>
        </p:sp>
      </p:grp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257940EA-15AD-4804-A8F0-E23C71452438}"/>
              </a:ext>
            </a:extLst>
          </p:cNvPr>
          <p:cNvSpPr/>
          <p:nvPr/>
        </p:nvSpPr>
        <p:spPr>
          <a:xfrm>
            <a:off x="2987040" y="2189480"/>
            <a:ext cx="6217920" cy="375920"/>
          </a:xfrm>
          <a:prstGeom prst="parallelogram">
            <a:avLst/>
          </a:prstGeom>
          <a:solidFill>
            <a:srgbClr val="17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如何防止口臭？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559449-19D3-40A9-B9FE-C0167A486A21}"/>
              </a:ext>
            </a:extLst>
          </p:cNvPr>
          <p:cNvSpPr txBox="1">
            <a:spLocks noChangeArrowheads="1"/>
          </p:cNvSpPr>
          <p:nvPr/>
        </p:nvSpPr>
        <p:spPr>
          <a:xfrm>
            <a:off x="5828581" y="2895122"/>
            <a:ext cx="5246298" cy="1397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吃韭菜、葱、蒜、饮酒后的口臭，可饮白糖水冲解，或用茶叶一小撮含口中咀嚼，还可以咀嚼口香糖除味。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8568693-C6FE-40FE-9D2E-58E359F25A71}"/>
              </a:ext>
            </a:extLst>
          </p:cNvPr>
          <p:cNvSpPr txBox="1">
            <a:spLocks noChangeArrowheads="1"/>
          </p:cNvSpPr>
          <p:nvPr/>
        </p:nvSpPr>
        <p:spPr>
          <a:xfrm>
            <a:off x="5828581" y="4292601"/>
            <a:ext cx="5246298" cy="1397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如因伤食引起的口臭，可用鸡内金研末口服，每日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次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，每次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克。也可用神曲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15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克，麦芽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15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克，山楂片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15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克，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一起煮水，日饮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次。</a:t>
            </a: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  <a:p>
            <a:pPr>
              <a:lnSpc>
                <a:spcPct val="150000"/>
              </a:lnSpc>
            </a:pP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72FB3C-61CD-4263-AD47-63C69B6AC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09" y="2530319"/>
            <a:ext cx="2856195" cy="3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口臭病症的预防</a:t>
              </a:r>
            </a:p>
          </p:txBody>
        </p:sp>
      </p:grp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FF360FC1-0D5C-48D7-BC6B-E63FA0460622}"/>
              </a:ext>
            </a:extLst>
          </p:cNvPr>
          <p:cNvSpPr/>
          <p:nvPr/>
        </p:nvSpPr>
        <p:spPr>
          <a:xfrm>
            <a:off x="2987040" y="2189480"/>
            <a:ext cx="6217920" cy="375920"/>
          </a:xfrm>
          <a:prstGeom prst="parallelogram">
            <a:avLst/>
          </a:prstGeom>
          <a:solidFill>
            <a:srgbClr val="17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如何防止口臭？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149D2C-166B-4AFF-B2EF-121337711DFC}"/>
              </a:ext>
            </a:extLst>
          </p:cNvPr>
          <p:cNvSpPr txBox="1">
            <a:spLocks noChangeArrowheads="1"/>
          </p:cNvSpPr>
          <p:nvPr/>
        </p:nvSpPr>
        <p:spPr>
          <a:xfrm>
            <a:off x="1042458" y="2959101"/>
            <a:ext cx="63246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对于有龋齿、缺齿以及义齿修复不当引起的口臭，应该尽早到专业的口腔诊室进行治疗和义齿修复，避免食物残渣长时间存留在口腔中。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积极治疗全身性疾病，只要全身性疾病得到治愈，口臭也就会消失。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C1FAF2-F461-4293-8AB4-E3129D650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14" y="2565400"/>
            <a:ext cx="460932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0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2014AF9-C285-4920-BB3C-AD190362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>
          <a:xfrm>
            <a:off x="-1269399" y="922919"/>
            <a:ext cx="5807989" cy="4964033"/>
          </a:xfrm>
          <a:custGeom>
            <a:avLst/>
            <a:gdLst>
              <a:gd name="connsiteX0" fmla="*/ 0 w 5807989"/>
              <a:gd name="connsiteY0" fmla="*/ 0 h 4964033"/>
              <a:gd name="connsiteX1" fmla="*/ 5807989 w 5807989"/>
              <a:gd name="connsiteY1" fmla="*/ 0 h 4964033"/>
              <a:gd name="connsiteX2" fmla="*/ 5807989 w 5807989"/>
              <a:gd name="connsiteY2" fmla="*/ 4964033 h 4964033"/>
              <a:gd name="connsiteX3" fmla="*/ 2171512 w 5807989"/>
              <a:gd name="connsiteY3" fmla="*/ 4964033 h 4964033"/>
              <a:gd name="connsiteX4" fmla="*/ 2147682 w 5807989"/>
              <a:gd name="connsiteY4" fmla="*/ 4926784 h 4964033"/>
              <a:gd name="connsiteX5" fmla="*/ 1963750 w 5807989"/>
              <a:gd name="connsiteY5" fmla="*/ 4780861 h 4964033"/>
              <a:gd name="connsiteX6" fmla="*/ 1997131 w 5807989"/>
              <a:gd name="connsiteY6" fmla="*/ 4927056 h 4964033"/>
              <a:gd name="connsiteX7" fmla="*/ 2020787 w 5807989"/>
              <a:gd name="connsiteY7" fmla="*/ 4964033 h 4964033"/>
              <a:gd name="connsiteX8" fmla="*/ 0 w 5807989"/>
              <a:gd name="connsiteY8" fmla="*/ 4964033 h 496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7989" h="4964033">
                <a:moveTo>
                  <a:pt x="0" y="0"/>
                </a:moveTo>
                <a:lnTo>
                  <a:pt x="5807989" y="0"/>
                </a:lnTo>
                <a:lnTo>
                  <a:pt x="5807989" y="4964033"/>
                </a:lnTo>
                <a:lnTo>
                  <a:pt x="2171512" y="4964033"/>
                </a:lnTo>
                <a:lnTo>
                  <a:pt x="2147682" y="4926784"/>
                </a:lnTo>
                <a:cubicBezTo>
                  <a:pt x="2074560" y="4825621"/>
                  <a:pt x="1992210" y="4760290"/>
                  <a:pt x="1963750" y="4780861"/>
                </a:cubicBezTo>
                <a:cubicBezTo>
                  <a:pt x="1942404" y="4796290"/>
                  <a:pt x="1957433" y="4855658"/>
                  <a:pt x="1997131" y="4927056"/>
                </a:cubicBezTo>
                <a:lnTo>
                  <a:pt x="2020787" y="4964033"/>
                </a:lnTo>
                <a:lnTo>
                  <a:pt x="0" y="4964033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5D60BC-5A6B-4B44-9E01-0F108244B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1" y="4084431"/>
            <a:ext cx="1474838" cy="12977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73A566D1-D64D-4F21-8EA2-8FA611E3F5F6}"/>
              </a:ext>
            </a:extLst>
          </p:cNvPr>
          <p:cNvGrpSpPr/>
          <p:nvPr/>
        </p:nvGrpSpPr>
        <p:grpSpPr>
          <a:xfrm>
            <a:off x="2446659" y="1897702"/>
            <a:ext cx="7570600" cy="2554545"/>
            <a:chOff x="2446659" y="1897702"/>
            <a:chExt cx="7570600" cy="2554545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E3484B5-9227-48D4-8407-5C34B18DAEB8}"/>
                </a:ext>
              </a:extLst>
            </p:cNvPr>
            <p:cNvSpPr txBox="1"/>
            <p:nvPr/>
          </p:nvSpPr>
          <p:spPr>
            <a:xfrm>
              <a:off x="2446659" y="1897702"/>
              <a:ext cx="7570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 dirty="0">
                  <a:ln w="6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演示完毕</a:t>
              </a:r>
              <a:endParaRPr lang="en-US" altLang="zh-CN" sz="8000" b="1" dirty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8000" b="1" dirty="0">
                  <a:ln w="6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感谢观看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3ABEEB7-9F97-416B-827E-021A0D92929A}"/>
                </a:ext>
              </a:extLst>
            </p:cNvPr>
            <p:cNvSpPr txBox="1"/>
            <p:nvPr/>
          </p:nvSpPr>
          <p:spPr>
            <a:xfrm>
              <a:off x="2446659" y="1928777"/>
              <a:ext cx="7570600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800" b="1" dirty="0">
                  <a:ln w="6350">
                    <a:solidFill>
                      <a:schemeClr val="bg1"/>
                    </a:solidFill>
                  </a:ln>
                  <a:solidFill>
                    <a:srgbClr val="174698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演示完毕</a:t>
              </a:r>
              <a:endParaRPr lang="en-US" altLang="zh-CN" sz="7800" b="1" dirty="0">
                <a:ln w="6350">
                  <a:solidFill>
                    <a:schemeClr val="bg1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7800" b="1" dirty="0">
                  <a:ln w="6350">
                    <a:solidFill>
                      <a:schemeClr val="bg1"/>
                    </a:solidFill>
                  </a:ln>
                  <a:solidFill>
                    <a:srgbClr val="174698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感谢观看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7E82EDE-0E6D-4CB1-9D01-520164755BFA}"/>
              </a:ext>
            </a:extLst>
          </p:cNvPr>
          <p:cNvSpPr txBox="1"/>
          <p:nvPr/>
        </p:nvSpPr>
        <p:spPr>
          <a:xfrm>
            <a:off x="4574686" y="5043578"/>
            <a:ext cx="304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汇报人：小</a:t>
            </a:r>
            <a:r>
              <a:rPr lang="en-US" altLang="zh-CN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猫    时间：</a:t>
            </a:r>
            <a:r>
              <a:rPr lang="en-US" altLang="zh-CN" sz="1600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20XX.</a:t>
            </a:r>
            <a:endParaRPr lang="zh-CN" altLang="en-US" sz="1600" dirty="0">
              <a:solidFill>
                <a:srgbClr val="17469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69E031-0B91-49CF-92C3-B48766BB0AF9}"/>
              </a:ext>
            </a:extLst>
          </p:cNvPr>
          <p:cNvSpPr txBox="1"/>
          <p:nvPr/>
        </p:nvSpPr>
        <p:spPr>
          <a:xfrm>
            <a:off x="2146798" y="147617"/>
            <a:ext cx="7898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健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康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每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天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护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理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27921B-0C2B-495F-A534-E9C58B0F78F3}"/>
              </a:ext>
            </a:extLst>
          </p:cNvPr>
          <p:cNvSpPr txBox="1"/>
          <p:nvPr/>
        </p:nvSpPr>
        <p:spPr>
          <a:xfrm>
            <a:off x="4055046" y="4452247"/>
            <a:ext cx="435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关注口腔健康 提高生命质量</a:t>
            </a:r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9810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2FC629F-6DC0-4ADA-9C67-B2BF99C7284C}"/>
              </a:ext>
            </a:extLst>
          </p:cNvPr>
          <p:cNvGrpSpPr/>
          <p:nvPr/>
        </p:nvGrpSpPr>
        <p:grpSpPr>
          <a:xfrm>
            <a:off x="689254" y="1022684"/>
            <a:ext cx="2918514" cy="621565"/>
            <a:chOff x="689254" y="1022684"/>
            <a:chExt cx="2918514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B84747-8916-4873-A5FD-2071348FF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19F9AEB-2631-48DA-8C97-498BE2F91494}"/>
                </a:ext>
              </a:extLst>
            </p:cNvPr>
            <p:cNvSpPr txBox="1"/>
            <p:nvPr/>
          </p:nvSpPr>
          <p:spPr>
            <a:xfrm>
              <a:off x="1395663" y="1071856"/>
              <a:ext cx="2212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目录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AB9DC46-2137-4BD7-B6BD-2BCC524A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2103120"/>
            <a:ext cx="3662686" cy="366268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D03A8C30-9FA8-45EF-B538-76B6D0ECF332}"/>
              </a:ext>
            </a:extLst>
          </p:cNvPr>
          <p:cNvGrpSpPr/>
          <p:nvPr/>
        </p:nvGrpSpPr>
        <p:grpSpPr>
          <a:xfrm>
            <a:off x="1524000" y="2225040"/>
            <a:ext cx="4572000" cy="706409"/>
            <a:chOff x="1209040" y="2255520"/>
            <a:chExt cx="4572000" cy="706409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69B8A9E-313A-4A51-88FB-CA5833312FE5}"/>
                </a:ext>
              </a:extLst>
            </p:cNvPr>
            <p:cNvSpPr/>
            <p:nvPr/>
          </p:nvSpPr>
          <p:spPr>
            <a:xfrm>
              <a:off x="1209040" y="2255520"/>
              <a:ext cx="706409" cy="706409"/>
            </a:xfrm>
            <a:prstGeom prst="ellipse">
              <a:avLst/>
            </a:prstGeom>
            <a:solidFill>
              <a:srgbClr val="3B8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1243368-1533-4D0C-AFAF-995BA902134C}"/>
                </a:ext>
              </a:extLst>
            </p:cNvPr>
            <p:cNvSpPr txBox="1"/>
            <p:nvPr/>
          </p:nvSpPr>
          <p:spPr>
            <a:xfrm>
              <a:off x="1987423" y="2377891"/>
              <a:ext cx="3793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ln w="3175">
                    <a:solidFill>
                      <a:srgbClr val="174698"/>
                    </a:solidFill>
                  </a:ln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12A714B-5908-4C73-97E2-CEACCDC28F6F}"/>
              </a:ext>
            </a:extLst>
          </p:cNvPr>
          <p:cNvGrpSpPr/>
          <p:nvPr/>
        </p:nvGrpSpPr>
        <p:grpSpPr>
          <a:xfrm>
            <a:off x="1524000" y="3429000"/>
            <a:ext cx="4572000" cy="706409"/>
            <a:chOff x="1209040" y="2255520"/>
            <a:chExt cx="4572000" cy="70640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7900F33-459D-4DD8-9E78-81BEDD219DAB}"/>
                </a:ext>
              </a:extLst>
            </p:cNvPr>
            <p:cNvSpPr/>
            <p:nvPr/>
          </p:nvSpPr>
          <p:spPr>
            <a:xfrm>
              <a:off x="1209040" y="2255520"/>
              <a:ext cx="706409" cy="706409"/>
            </a:xfrm>
            <a:prstGeom prst="ellipse">
              <a:avLst/>
            </a:prstGeom>
            <a:solidFill>
              <a:srgbClr val="3B8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650C232-EC53-42CA-819C-FA8FE8311F7D}"/>
                </a:ext>
              </a:extLst>
            </p:cNvPr>
            <p:cNvSpPr txBox="1"/>
            <p:nvPr/>
          </p:nvSpPr>
          <p:spPr>
            <a:xfrm>
              <a:off x="1987423" y="2377891"/>
              <a:ext cx="3793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ln w="3175">
                    <a:solidFill>
                      <a:srgbClr val="174698"/>
                    </a:solidFill>
                  </a:ln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科学保护牙齿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0D93086-F363-4D95-A7F9-9FC2C0D55805}"/>
              </a:ext>
            </a:extLst>
          </p:cNvPr>
          <p:cNvGrpSpPr/>
          <p:nvPr/>
        </p:nvGrpSpPr>
        <p:grpSpPr>
          <a:xfrm>
            <a:off x="1524000" y="4632960"/>
            <a:ext cx="4572000" cy="706409"/>
            <a:chOff x="1209040" y="2255520"/>
            <a:chExt cx="4572000" cy="706409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E55F46E-5A90-4227-839E-F1BE92047656}"/>
                </a:ext>
              </a:extLst>
            </p:cNvPr>
            <p:cNvSpPr/>
            <p:nvPr/>
          </p:nvSpPr>
          <p:spPr>
            <a:xfrm>
              <a:off x="1209040" y="2255520"/>
              <a:ext cx="706409" cy="706409"/>
            </a:xfrm>
            <a:prstGeom prst="ellipse">
              <a:avLst/>
            </a:prstGeom>
            <a:solidFill>
              <a:srgbClr val="3B8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7ACE2BA-95EC-455D-BF0B-10EC49BE69CE}"/>
                </a:ext>
              </a:extLst>
            </p:cNvPr>
            <p:cNvSpPr txBox="1"/>
            <p:nvPr/>
          </p:nvSpPr>
          <p:spPr>
            <a:xfrm>
              <a:off x="1987423" y="2377891"/>
              <a:ext cx="3793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ln w="3175">
                    <a:solidFill>
                      <a:srgbClr val="174698"/>
                    </a:solidFill>
                  </a:ln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口臭病症的预防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14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2014AF9-C285-4920-BB3C-AD190362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>
          <a:xfrm>
            <a:off x="-1269399" y="922919"/>
            <a:ext cx="5807989" cy="4964033"/>
          </a:xfrm>
          <a:custGeom>
            <a:avLst/>
            <a:gdLst>
              <a:gd name="connsiteX0" fmla="*/ 0 w 5807989"/>
              <a:gd name="connsiteY0" fmla="*/ 0 h 4964033"/>
              <a:gd name="connsiteX1" fmla="*/ 5807989 w 5807989"/>
              <a:gd name="connsiteY1" fmla="*/ 0 h 4964033"/>
              <a:gd name="connsiteX2" fmla="*/ 5807989 w 5807989"/>
              <a:gd name="connsiteY2" fmla="*/ 4964033 h 4964033"/>
              <a:gd name="connsiteX3" fmla="*/ 2171512 w 5807989"/>
              <a:gd name="connsiteY3" fmla="*/ 4964033 h 4964033"/>
              <a:gd name="connsiteX4" fmla="*/ 2147682 w 5807989"/>
              <a:gd name="connsiteY4" fmla="*/ 4926784 h 4964033"/>
              <a:gd name="connsiteX5" fmla="*/ 1963750 w 5807989"/>
              <a:gd name="connsiteY5" fmla="*/ 4780861 h 4964033"/>
              <a:gd name="connsiteX6" fmla="*/ 1997131 w 5807989"/>
              <a:gd name="connsiteY6" fmla="*/ 4927056 h 4964033"/>
              <a:gd name="connsiteX7" fmla="*/ 2020787 w 5807989"/>
              <a:gd name="connsiteY7" fmla="*/ 4964033 h 4964033"/>
              <a:gd name="connsiteX8" fmla="*/ 0 w 5807989"/>
              <a:gd name="connsiteY8" fmla="*/ 4964033 h 496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7989" h="4964033">
                <a:moveTo>
                  <a:pt x="0" y="0"/>
                </a:moveTo>
                <a:lnTo>
                  <a:pt x="5807989" y="0"/>
                </a:lnTo>
                <a:lnTo>
                  <a:pt x="5807989" y="4964033"/>
                </a:lnTo>
                <a:lnTo>
                  <a:pt x="2171512" y="4964033"/>
                </a:lnTo>
                <a:lnTo>
                  <a:pt x="2147682" y="4926784"/>
                </a:lnTo>
                <a:cubicBezTo>
                  <a:pt x="2074560" y="4825621"/>
                  <a:pt x="1992210" y="4760290"/>
                  <a:pt x="1963750" y="4780861"/>
                </a:cubicBezTo>
                <a:cubicBezTo>
                  <a:pt x="1942404" y="4796290"/>
                  <a:pt x="1957433" y="4855658"/>
                  <a:pt x="1997131" y="4927056"/>
                </a:cubicBezTo>
                <a:lnTo>
                  <a:pt x="2020787" y="4964033"/>
                </a:lnTo>
                <a:lnTo>
                  <a:pt x="0" y="4964033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5D60BC-5A6B-4B44-9E01-0F108244B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1" y="4084431"/>
            <a:ext cx="1474838" cy="12977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69E031-0B91-49CF-92C3-B48766BB0AF9}"/>
              </a:ext>
            </a:extLst>
          </p:cNvPr>
          <p:cNvSpPr txBox="1"/>
          <p:nvPr/>
        </p:nvSpPr>
        <p:spPr>
          <a:xfrm>
            <a:off x="2146798" y="147617"/>
            <a:ext cx="7898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健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康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每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天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护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理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开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27921B-0C2B-495F-A534-E9C58B0F78F3}"/>
              </a:ext>
            </a:extLst>
          </p:cNvPr>
          <p:cNvSpPr txBox="1"/>
          <p:nvPr/>
        </p:nvSpPr>
        <p:spPr>
          <a:xfrm>
            <a:off x="3919087" y="3915154"/>
            <a:ext cx="435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  <a:r>
              <a:rPr lang="zh-CN" altLang="en-US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关注口腔健康 提高生命质量</a:t>
            </a:r>
            <a:r>
              <a:rPr lang="en-US" altLang="zh-CN" sz="16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C321C1-C0EF-4888-9677-F452BE24A46A}"/>
              </a:ext>
            </a:extLst>
          </p:cNvPr>
          <p:cNvSpPr txBox="1"/>
          <p:nvPr/>
        </p:nvSpPr>
        <p:spPr>
          <a:xfrm>
            <a:off x="2446659" y="2727284"/>
            <a:ext cx="757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ln w="3175">
                  <a:solidFill>
                    <a:srgbClr val="174698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口腔常见疾病预防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7293A5-5991-4946-911B-CCA9276D1F04}"/>
              </a:ext>
            </a:extLst>
          </p:cNvPr>
          <p:cNvSpPr txBox="1"/>
          <p:nvPr/>
        </p:nvSpPr>
        <p:spPr>
          <a:xfrm>
            <a:off x="2446659" y="1746692"/>
            <a:ext cx="757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 w="38100">
                  <a:solidFill>
                    <a:srgbClr val="174698"/>
                  </a:solidFill>
                </a:ln>
                <a:solidFill>
                  <a:srgbClr val="174698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01</a:t>
            </a:r>
            <a:endParaRPr lang="zh-CN" altLang="en-US" sz="6000" b="1" dirty="0">
              <a:ln w="38100">
                <a:solidFill>
                  <a:srgbClr val="174698"/>
                </a:solidFill>
              </a:ln>
              <a:solidFill>
                <a:srgbClr val="174698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45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F206DFF-203F-4B50-A73A-5ACC936C4C63}"/>
              </a:ext>
            </a:extLst>
          </p:cNvPr>
          <p:cNvGrpSpPr/>
          <p:nvPr/>
        </p:nvGrpSpPr>
        <p:grpSpPr>
          <a:xfrm>
            <a:off x="1503680" y="2214880"/>
            <a:ext cx="2672080" cy="3342640"/>
            <a:chOff x="1503680" y="2214880"/>
            <a:chExt cx="2672080" cy="334264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CBB5AAF-AFD9-4BC4-8248-C39CC280C966}"/>
                </a:ext>
              </a:extLst>
            </p:cNvPr>
            <p:cNvGrpSpPr/>
            <p:nvPr/>
          </p:nvGrpSpPr>
          <p:grpSpPr>
            <a:xfrm>
              <a:off x="1503680" y="2214880"/>
              <a:ext cx="2672080" cy="3342640"/>
              <a:chOff x="1503680" y="2214880"/>
              <a:chExt cx="2672080" cy="3342640"/>
            </a:xfrm>
          </p:grpSpPr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E7D37369-0BE9-40DD-9DF9-7F947231EB6E}"/>
                  </a:ext>
                </a:extLst>
              </p:cNvPr>
              <p:cNvSpPr/>
              <p:nvPr/>
            </p:nvSpPr>
            <p:spPr>
              <a:xfrm>
                <a:off x="1503680" y="2214880"/>
                <a:ext cx="2672080" cy="3342640"/>
              </a:xfrm>
              <a:prstGeom prst="roundRect">
                <a:avLst/>
              </a:prstGeom>
              <a:noFill/>
              <a:ln>
                <a:solidFill>
                  <a:srgbClr val="3B82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67490C3-2F09-4A75-ABE4-5410673E9370}"/>
                  </a:ext>
                </a:extLst>
              </p:cNvPr>
              <p:cNvSpPr/>
              <p:nvPr/>
            </p:nvSpPr>
            <p:spPr>
              <a:xfrm>
                <a:off x="1503680" y="3317284"/>
                <a:ext cx="2672080" cy="965200"/>
              </a:xfrm>
              <a:prstGeom prst="rect">
                <a:avLst/>
              </a:prstGeom>
              <a:solidFill>
                <a:srgbClr val="1746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共性预防措施</a:t>
                </a:r>
                <a:endPara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1F96639-F2BD-4B52-AC18-806AEC0C99D3}"/>
                </a:ext>
              </a:extLst>
            </p:cNvPr>
            <p:cNvSpPr txBox="1"/>
            <p:nvPr/>
          </p:nvSpPr>
          <p:spPr>
            <a:xfrm>
              <a:off x="2498023" y="2656860"/>
              <a:ext cx="683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0DB55D2-CF0F-4AFC-916F-3F97371A7296}"/>
              </a:ext>
            </a:extLst>
          </p:cNvPr>
          <p:cNvGrpSpPr/>
          <p:nvPr/>
        </p:nvGrpSpPr>
        <p:grpSpPr>
          <a:xfrm>
            <a:off x="4856480" y="2214880"/>
            <a:ext cx="2672080" cy="3342640"/>
            <a:chOff x="1503680" y="2214880"/>
            <a:chExt cx="2672080" cy="334264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6626E56-02AB-4461-8FD8-0040776BAA12}"/>
                </a:ext>
              </a:extLst>
            </p:cNvPr>
            <p:cNvGrpSpPr/>
            <p:nvPr/>
          </p:nvGrpSpPr>
          <p:grpSpPr>
            <a:xfrm>
              <a:off x="1503680" y="2214880"/>
              <a:ext cx="2672080" cy="3342640"/>
              <a:chOff x="1503680" y="2214880"/>
              <a:chExt cx="2672080" cy="3342640"/>
            </a:xfrm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B6C7E68D-7A04-4AFC-B3F5-2EB14ABB99C0}"/>
                  </a:ext>
                </a:extLst>
              </p:cNvPr>
              <p:cNvSpPr/>
              <p:nvPr/>
            </p:nvSpPr>
            <p:spPr>
              <a:xfrm>
                <a:off x="1503680" y="2214880"/>
                <a:ext cx="2672080" cy="3342640"/>
              </a:xfrm>
              <a:prstGeom prst="roundRect">
                <a:avLst/>
              </a:prstGeom>
              <a:noFill/>
              <a:ln>
                <a:solidFill>
                  <a:srgbClr val="3B82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11245AB-7FEE-4A2D-93FF-402D34AEB35E}"/>
                  </a:ext>
                </a:extLst>
              </p:cNvPr>
              <p:cNvSpPr/>
              <p:nvPr/>
            </p:nvSpPr>
            <p:spPr>
              <a:xfrm>
                <a:off x="1503680" y="3317284"/>
                <a:ext cx="2672080" cy="965200"/>
              </a:xfrm>
              <a:prstGeom prst="rect">
                <a:avLst/>
              </a:prstGeom>
              <a:solidFill>
                <a:srgbClr val="3B82F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龋齿预防</a:t>
                </a:r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42ECF83-43C7-45CA-93CA-9852D5695288}"/>
                </a:ext>
              </a:extLst>
            </p:cNvPr>
            <p:cNvSpPr txBox="1"/>
            <p:nvPr/>
          </p:nvSpPr>
          <p:spPr>
            <a:xfrm>
              <a:off x="2498023" y="2656860"/>
              <a:ext cx="683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0C43EE7-BB1A-4700-9E1D-C3A4C3B1E29F}"/>
              </a:ext>
            </a:extLst>
          </p:cNvPr>
          <p:cNvGrpSpPr/>
          <p:nvPr/>
        </p:nvGrpSpPr>
        <p:grpSpPr>
          <a:xfrm>
            <a:off x="8209280" y="2214880"/>
            <a:ext cx="2672080" cy="3342640"/>
            <a:chOff x="1503680" y="2214880"/>
            <a:chExt cx="2672080" cy="334264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09BF92F-EA8C-4477-96B0-DE0AE62806A5}"/>
                </a:ext>
              </a:extLst>
            </p:cNvPr>
            <p:cNvGrpSpPr/>
            <p:nvPr/>
          </p:nvGrpSpPr>
          <p:grpSpPr>
            <a:xfrm>
              <a:off x="1503680" y="2214880"/>
              <a:ext cx="2672080" cy="3342640"/>
              <a:chOff x="1503680" y="2214880"/>
              <a:chExt cx="2672080" cy="3342640"/>
            </a:xfrm>
          </p:grpSpPr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C2987A46-80E1-444B-B2E9-38FBCB6559F2}"/>
                  </a:ext>
                </a:extLst>
              </p:cNvPr>
              <p:cNvSpPr/>
              <p:nvPr/>
            </p:nvSpPr>
            <p:spPr>
              <a:xfrm>
                <a:off x="1503680" y="2214880"/>
                <a:ext cx="2672080" cy="3342640"/>
              </a:xfrm>
              <a:prstGeom prst="roundRect">
                <a:avLst/>
              </a:prstGeom>
              <a:noFill/>
              <a:ln>
                <a:solidFill>
                  <a:srgbClr val="3B82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FACDAAF-13C2-4AA2-A0D6-AA9222F6E053}"/>
                  </a:ext>
                </a:extLst>
              </p:cNvPr>
              <p:cNvSpPr/>
              <p:nvPr/>
            </p:nvSpPr>
            <p:spPr>
              <a:xfrm>
                <a:off x="1503680" y="3317284"/>
                <a:ext cx="2672080" cy="965200"/>
              </a:xfrm>
              <a:prstGeom prst="rect">
                <a:avLst/>
              </a:prstGeom>
              <a:solidFill>
                <a:srgbClr val="1746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牙周病预防</a:t>
                </a: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0F9610B-2BE8-463E-88B4-299EC7CED2F8}"/>
                </a:ext>
              </a:extLst>
            </p:cNvPr>
            <p:cNvSpPr txBox="1"/>
            <p:nvPr/>
          </p:nvSpPr>
          <p:spPr>
            <a:xfrm>
              <a:off x="2498023" y="2656860"/>
              <a:ext cx="683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03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300B4-E313-44F5-809F-DBBAC4A33ABE}"/>
              </a:ext>
            </a:extLst>
          </p:cNvPr>
          <p:cNvSpPr txBox="1">
            <a:spLocks/>
          </p:cNvSpPr>
          <p:nvPr/>
        </p:nvSpPr>
        <p:spPr>
          <a:xfrm>
            <a:off x="4826111" y="1847901"/>
            <a:ext cx="2940906" cy="68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0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定期口腔健康检查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557D0E2-2805-4A79-9B22-7F19CDEA2835}"/>
              </a:ext>
            </a:extLst>
          </p:cNvPr>
          <p:cNvGrpSpPr/>
          <p:nvPr/>
        </p:nvGrpSpPr>
        <p:grpSpPr>
          <a:xfrm>
            <a:off x="1474668" y="2623336"/>
            <a:ext cx="6292349" cy="805664"/>
            <a:chOff x="1566880" y="2828864"/>
            <a:chExt cx="6292349" cy="80566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5DF05B2-FEC1-437E-9B31-AB2710867DF3}"/>
                </a:ext>
              </a:extLst>
            </p:cNvPr>
            <p:cNvGrpSpPr/>
            <p:nvPr/>
          </p:nvGrpSpPr>
          <p:grpSpPr>
            <a:xfrm>
              <a:off x="1566880" y="2828864"/>
              <a:ext cx="2940906" cy="682112"/>
              <a:chOff x="1566880" y="2828864"/>
              <a:chExt cx="2940906" cy="682112"/>
            </a:xfrm>
          </p:grpSpPr>
          <p:sp>
            <p:nvSpPr>
              <p:cNvPr id="6" name="箭头: V 形 5">
                <a:extLst>
                  <a:ext uri="{FF2B5EF4-FFF2-40B4-BE49-F238E27FC236}">
                    <a16:creationId xmlns:a16="http://schemas.microsoft.com/office/drawing/2014/main" id="{63CF5EBE-32DC-4C3F-9907-3875452CB30B}"/>
                  </a:ext>
                </a:extLst>
              </p:cNvPr>
              <p:cNvSpPr/>
              <p:nvPr/>
            </p:nvSpPr>
            <p:spPr>
              <a:xfrm>
                <a:off x="2736009" y="2971800"/>
                <a:ext cx="396240" cy="396240"/>
              </a:xfrm>
              <a:prstGeom prst="chevron">
                <a:avLst/>
              </a:prstGeom>
              <a:solidFill>
                <a:srgbClr val="3B8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AF325AF4-54CF-4576-8C1F-EB7CBF98A2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880" y="2828864"/>
                <a:ext cx="2940906" cy="6821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charset="0"/>
                  <a:buNone/>
                </a:pPr>
                <a:r>
                  <a:rPr lang="zh-CN" altLang="en-US" sz="2000" dirty="0">
                    <a:solidFill>
                      <a:srgbClr val="17469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成年人</a:t>
                </a:r>
              </a:p>
            </p:txBody>
          </p:sp>
        </p:grpSp>
        <p:sp>
          <p:nvSpPr>
            <p:cNvPr id="8" name="内容占位符 2">
              <a:extLst>
                <a:ext uri="{FF2B5EF4-FFF2-40B4-BE49-F238E27FC236}">
                  <a16:creationId xmlns:a16="http://schemas.microsoft.com/office/drawing/2014/main" id="{39777E92-23EF-4E6D-9797-6A2980E2825B}"/>
                </a:ext>
              </a:extLst>
            </p:cNvPr>
            <p:cNvSpPr txBox="1">
              <a:spLocks/>
            </p:cNvSpPr>
            <p:nvPr/>
          </p:nvSpPr>
          <p:spPr>
            <a:xfrm>
              <a:off x="3239765" y="2914528"/>
              <a:ext cx="4619464" cy="72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一般成年人一年检查一次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3F1A458-866B-4225-830A-549A9C838757}"/>
              </a:ext>
            </a:extLst>
          </p:cNvPr>
          <p:cNvGrpSpPr/>
          <p:nvPr/>
        </p:nvGrpSpPr>
        <p:grpSpPr>
          <a:xfrm>
            <a:off x="1474668" y="3439333"/>
            <a:ext cx="6292349" cy="805664"/>
            <a:chOff x="1566880" y="2828864"/>
            <a:chExt cx="6292349" cy="80566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4922781-1115-4BA5-8768-D7D1B71318AE}"/>
                </a:ext>
              </a:extLst>
            </p:cNvPr>
            <p:cNvGrpSpPr/>
            <p:nvPr/>
          </p:nvGrpSpPr>
          <p:grpSpPr>
            <a:xfrm>
              <a:off x="1566880" y="2828864"/>
              <a:ext cx="2940906" cy="682112"/>
              <a:chOff x="1566880" y="2828864"/>
              <a:chExt cx="2940906" cy="682112"/>
            </a:xfrm>
          </p:grpSpPr>
          <p:sp>
            <p:nvSpPr>
              <p:cNvPr id="14" name="箭头: V 形 13">
                <a:extLst>
                  <a:ext uri="{FF2B5EF4-FFF2-40B4-BE49-F238E27FC236}">
                    <a16:creationId xmlns:a16="http://schemas.microsoft.com/office/drawing/2014/main" id="{E49149E0-64FD-467C-983F-846E3FF6CF73}"/>
                  </a:ext>
                </a:extLst>
              </p:cNvPr>
              <p:cNvSpPr/>
              <p:nvPr/>
            </p:nvSpPr>
            <p:spPr>
              <a:xfrm>
                <a:off x="2736009" y="2971800"/>
                <a:ext cx="396240" cy="396240"/>
              </a:xfrm>
              <a:prstGeom prst="chevron">
                <a:avLst/>
              </a:prstGeom>
              <a:solidFill>
                <a:srgbClr val="3B8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5F4B5196-ADA8-4095-87B3-710D91C3A4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880" y="2828864"/>
                <a:ext cx="2940906" cy="6821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charset="0"/>
                  <a:buNone/>
                </a:pPr>
                <a:r>
                  <a:rPr lang="en-US" altLang="zh-CN" sz="2000" dirty="0">
                    <a:solidFill>
                      <a:srgbClr val="17469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2-12</a:t>
                </a:r>
                <a:r>
                  <a:rPr lang="zh-CN" altLang="en-US" sz="2000" dirty="0">
                    <a:solidFill>
                      <a:srgbClr val="17469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岁</a:t>
                </a:r>
              </a:p>
            </p:txBody>
          </p:sp>
        </p:grpSp>
        <p:sp>
          <p:nvSpPr>
            <p:cNvPr id="13" name="内容占位符 2">
              <a:extLst>
                <a:ext uri="{FF2B5EF4-FFF2-40B4-BE49-F238E27FC236}">
                  <a16:creationId xmlns:a16="http://schemas.microsoft.com/office/drawing/2014/main" id="{86D79F3E-77E8-4529-A463-62EC3939247A}"/>
                </a:ext>
              </a:extLst>
            </p:cNvPr>
            <p:cNvSpPr txBox="1">
              <a:spLocks/>
            </p:cNvSpPr>
            <p:nvPr/>
          </p:nvSpPr>
          <p:spPr>
            <a:xfrm>
              <a:off x="3239765" y="2914528"/>
              <a:ext cx="4619464" cy="72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buFont typeface="Wingdings" charset="0"/>
                <a:buNone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2-12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岁儿童，半年检查一次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612BA4B-3E50-4A61-9771-8105E9D274E4}"/>
              </a:ext>
            </a:extLst>
          </p:cNvPr>
          <p:cNvGrpSpPr/>
          <p:nvPr/>
        </p:nvGrpSpPr>
        <p:grpSpPr>
          <a:xfrm>
            <a:off x="1474668" y="4255330"/>
            <a:ext cx="6292349" cy="805664"/>
            <a:chOff x="1566880" y="2828864"/>
            <a:chExt cx="6292349" cy="805664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1E2DAED-3062-4E9E-BE19-093630315E22}"/>
                </a:ext>
              </a:extLst>
            </p:cNvPr>
            <p:cNvGrpSpPr/>
            <p:nvPr/>
          </p:nvGrpSpPr>
          <p:grpSpPr>
            <a:xfrm>
              <a:off x="1566880" y="2828864"/>
              <a:ext cx="2940906" cy="682112"/>
              <a:chOff x="1566880" y="2828864"/>
              <a:chExt cx="2940906" cy="682112"/>
            </a:xfrm>
          </p:grpSpPr>
          <p:sp>
            <p:nvSpPr>
              <p:cNvPr id="19" name="箭头: V 形 18">
                <a:extLst>
                  <a:ext uri="{FF2B5EF4-FFF2-40B4-BE49-F238E27FC236}">
                    <a16:creationId xmlns:a16="http://schemas.microsoft.com/office/drawing/2014/main" id="{777C9A64-CB58-4351-8CFF-DD3601728A70}"/>
                  </a:ext>
                </a:extLst>
              </p:cNvPr>
              <p:cNvSpPr/>
              <p:nvPr/>
            </p:nvSpPr>
            <p:spPr>
              <a:xfrm>
                <a:off x="2736009" y="2971800"/>
                <a:ext cx="396240" cy="396240"/>
              </a:xfrm>
              <a:prstGeom prst="chevron">
                <a:avLst/>
              </a:prstGeom>
              <a:solidFill>
                <a:srgbClr val="3B8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内容占位符 2">
                <a:extLst>
                  <a:ext uri="{FF2B5EF4-FFF2-40B4-BE49-F238E27FC236}">
                    <a16:creationId xmlns:a16="http://schemas.microsoft.com/office/drawing/2014/main" id="{62999553-667D-48D5-A70B-AA756B6D77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880" y="2828864"/>
                <a:ext cx="2940906" cy="6821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charset="0"/>
                  <a:buNone/>
                </a:pPr>
                <a:r>
                  <a:rPr lang="zh-CN" altLang="en-US" sz="2000" dirty="0">
                    <a:solidFill>
                      <a:srgbClr val="17469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孕妇</a:t>
                </a:r>
              </a:p>
            </p:txBody>
          </p:sp>
        </p:grpSp>
        <p:sp>
          <p:nvSpPr>
            <p:cNvPr id="18" name="内容占位符 2">
              <a:extLst>
                <a:ext uri="{FF2B5EF4-FFF2-40B4-BE49-F238E27FC236}">
                  <a16:creationId xmlns:a16="http://schemas.microsoft.com/office/drawing/2014/main" id="{F614368D-6D06-42D9-B4C2-E989B74D530D}"/>
                </a:ext>
              </a:extLst>
            </p:cNvPr>
            <p:cNvSpPr txBox="1">
              <a:spLocks/>
            </p:cNvSpPr>
            <p:nvPr/>
          </p:nvSpPr>
          <p:spPr>
            <a:xfrm>
              <a:off x="3239765" y="2914528"/>
              <a:ext cx="4619464" cy="72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孕妇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2-3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个月检查一次</a:t>
              </a:r>
            </a:p>
            <a:p>
              <a:pPr>
                <a:lnSpc>
                  <a:spcPct val="150000"/>
                </a:lnSpc>
                <a:buFont typeface="Wingdings" charset="0"/>
                <a:buNone/>
              </a:pP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24CD222-DD32-4146-86F6-C39CFD72B928}"/>
              </a:ext>
            </a:extLst>
          </p:cNvPr>
          <p:cNvGrpSpPr/>
          <p:nvPr/>
        </p:nvGrpSpPr>
        <p:grpSpPr>
          <a:xfrm>
            <a:off x="1474668" y="5071327"/>
            <a:ext cx="6292349" cy="805664"/>
            <a:chOff x="1566880" y="2828864"/>
            <a:chExt cx="6292349" cy="805664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4AC0811A-212E-4FA5-A7E0-6854091F66BF}"/>
                </a:ext>
              </a:extLst>
            </p:cNvPr>
            <p:cNvGrpSpPr/>
            <p:nvPr/>
          </p:nvGrpSpPr>
          <p:grpSpPr>
            <a:xfrm>
              <a:off x="1566880" y="2828864"/>
              <a:ext cx="2940906" cy="682112"/>
              <a:chOff x="1566880" y="2828864"/>
              <a:chExt cx="2940906" cy="682112"/>
            </a:xfrm>
          </p:grpSpPr>
          <p:sp>
            <p:nvSpPr>
              <p:cNvPr id="24" name="箭头: V 形 23">
                <a:extLst>
                  <a:ext uri="{FF2B5EF4-FFF2-40B4-BE49-F238E27FC236}">
                    <a16:creationId xmlns:a16="http://schemas.microsoft.com/office/drawing/2014/main" id="{783CDE9C-F85E-4B1A-8A7B-7AA5A46C2CDE}"/>
                  </a:ext>
                </a:extLst>
              </p:cNvPr>
              <p:cNvSpPr/>
              <p:nvPr/>
            </p:nvSpPr>
            <p:spPr>
              <a:xfrm>
                <a:off x="2736009" y="2971800"/>
                <a:ext cx="396240" cy="396240"/>
              </a:xfrm>
              <a:prstGeom prst="chevron">
                <a:avLst/>
              </a:prstGeom>
              <a:solidFill>
                <a:srgbClr val="3B8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内容占位符 2">
                <a:extLst>
                  <a:ext uri="{FF2B5EF4-FFF2-40B4-BE49-F238E27FC236}">
                    <a16:creationId xmlns:a16="http://schemas.microsoft.com/office/drawing/2014/main" id="{F595AFDF-F4F5-4599-8BC2-88CC2E9E94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880" y="2828864"/>
                <a:ext cx="2940906" cy="6821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buFont typeface="Wingdings" charset="0"/>
                  <a:buNone/>
                </a:pPr>
                <a:r>
                  <a:rPr lang="zh-CN" altLang="en-US" sz="2000" dirty="0">
                    <a:solidFill>
                      <a:srgbClr val="17469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患者</a:t>
                </a:r>
              </a:p>
            </p:txBody>
          </p:sp>
        </p:grpSp>
        <p:sp>
          <p:nvSpPr>
            <p:cNvPr id="23" name="内容占位符 2">
              <a:extLst>
                <a:ext uri="{FF2B5EF4-FFF2-40B4-BE49-F238E27FC236}">
                  <a16:creationId xmlns:a16="http://schemas.microsoft.com/office/drawing/2014/main" id="{CF565E4B-570C-44E3-9287-E8B574006700}"/>
                </a:ext>
              </a:extLst>
            </p:cNvPr>
            <p:cNvSpPr txBox="1">
              <a:spLocks/>
            </p:cNvSpPr>
            <p:nvPr/>
          </p:nvSpPr>
          <p:spPr>
            <a:xfrm>
              <a:off x="3239765" y="2914528"/>
              <a:ext cx="4619464" cy="720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buFont typeface="Wingdings" charset="0"/>
                <a:buNone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牙周病、结石较重者 一季度检查一次</a:t>
              </a: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2697A1B4-0A03-4F98-B456-D993410D1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1" y="1022684"/>
            <a:ext cx="6799348" cy="49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3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711D740-E3CF-4815-97A2-7BE0895E85D1}"/>
              </a:ext>
            </a:extLst>
          </p:cNvPr>
          <p:cNvSpPr txBox="1">
            <a:spLocks/>
          </p:cNvSpPr>
          <p:nvPr/>
        </p:nvSpPr>
        <p:spPr>
          <a:xfrm>
            <a:off x="4826111" y="1847901"/>
            <a:ext cx="2940906" cy="68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0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纠正不良习惯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33E64F4-9B26-461B-943B-2225A7A6BBC5}"/>
              </a:ext>
            </a:extLst>
          </p:cNvPr>
          <p:cNvGrpSpPr/>
          <p:nvPr/>
        </p:nvGrpSpPr>
        <p:grpSpPr>
          <a:xfrm>
            <a:off x="5072268" y="2102564"/>
            <a:ext cx="5389497" cy="3849098"/>
            <a:chOff x="5072268" y="2102564"/>
            <a:chExt cx="5389497" cy="38490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1CA541D-A958-4ED6-A78A-FE3BBE257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268" y="2102564"/>
              <a:ext cx="5389497" cy="3849098"/>
            </a:xfrm>
            <a:prstGeom prst="rect">
              <a:avLst/>
            </a:prstGeom>
          </p:spPr>
        </p:pic>
        <p:sp>
          <p:nvSpPr>
            <p:cNvPr id="6" name="内容占位符 2">
              <a:extLst>
                <a:ext uri="{FF2B5EF4-FFF2-40B4-BE49-F238E27FC236}">
                  <a16:creationId xmlns:a16="http://schemas.microsoft.com/office/drawing/2014/main" id="{C52C93BA-DE7F-4072-8792-EA382A11CD00}"/>
                </a:ext>
              </a:extLst>
            </p:cNvPr>
            <p:cNvSpPr txBox="1">
              <a:spLocks/>
            </p:cNvSpPr>
            <p:nvPr/>
          </p:nvSpPr>
          <p:spPr>
            <a:xfrm>
              <a:off x="5807401" y="3052307"/>
              <a:ext cx="4439536" cy="25513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影响口腔自然防御能力</a:t>
              </a:r>
              <a:endPara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导致牙周病、错牙合畸形</a:t>
              </a:r>
              <a:endPara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8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如口呼吸、单侧咀嚼、吮唇、咬唇、咬颊、咬指、伸舌等</a:t>
              </a:r>
              <a:endParaRPr kumimoji="1"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kumimoji="1"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E01DDDF1-56BD-46BB-A72A-EA053BE62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9" y="1960880"/>
            <a:ext cx="3990782" cy="39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8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6694B98-41B7-453E-BA67-3E750CFCB155}"/>
              </a:ext>
            </a:extLst>
          </p:cNvPr>
          <p:cNvSpPr txBox="1">
            <a:spLocks/>
          </p:cNvSpPr>
          <p:nvPr/>
        </p:nvSpPr>
        <p:spPr>
          <a:xfrm>
            <a:off x="4625547" y="1847901"/>
            <a:ext cx="2940906" cy="68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charset="0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合理营养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F1A460B-75BA-4038-860D-A873DDD44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34" y="1119770"/>
            <a:ext cx="5280986" cy="52809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71AD4D91-D82D-4F8B-ADF7-F6573DB81BE2}"/>
              </a:ext>
            </a:extLst>
          </p:cNvPr>
          <p:cNvGrpSpPr/>
          <p:nvPr/>
        </p:nvGrpSpPr>
        <p:grpSpPr>
          <a:xfrm>
            <a:off x="886385" y="2443317"/>
            <a:ext cx="6183248" cy="814827"/>
            <a:chOff x="886385" y="2443317"/>
            <a:chExt cx="6183248" cy="814827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FBB60299-89D0-4C41-9CDC-5A0B363ED7D5}"/>
                </a:ext>
              </a:extLst>
            </p:cNvPr>
            <p:cNvGrpSpPr/>
            <p:nvPr/>
          </p:nvGrpSpPr>
          <p:grpSpPr>
            <a:xfrm>
              <a:off x="886385" y="2443317"/>
              <a:ext cx="6183248" cy="814827"/>
              <a:chOff x="936934" y="2188957"/>
              <a:chExt cx="6183248" cy="814827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116BA451-C060-4FC5-8ABC-2915275E2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34" y="2188957"/>
                <a:ext cx="1824032" cy="814827"/>
              </a:xfrm>
              <a:prstGeom prst="rect">
                <a:avLst/>
              </a:prstGeom>
            </p:spPr>
          </p:pic>
          <p:sp>
            <p:nvSpPr>
              <p:cNvPr id="30" name="内容占位符 2">
                <a:extLst>
                  <a:ext uri="{FF2B5EF4-FFF2-40B4-BE49-F238E27FC236}">
                    <a16:creationId xmlns:a16="http://schemas.microsoft.com/office/drawing/2014/main" id="{589809DB-D148-4921-8F5A-1FB570CFE5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0966" y="2188957"/>
                <a:ext cx="4359216" cy="72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加强牙颌系统生长发育期的营养，如钙、磷、维生素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A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、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D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、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C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和微量元素氟的供给。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5" name="内容占位符 2">
              <a:extLst>
                <a:ext uri="{FF2B5EF4-FFF2-40B4-BE49-F238E27FC236}">
                  <a16:creationId xmlns:a16="http://schemas.microsoft.com/office/drawing/2014/main" id="{B0DCB22D-D30A-4872-B10A-6AFD86972932}"/>
                </a:ext>
              </a:extLst>
            </p:cNvPr>
            <p:cNvSpPr txBox="1">
              <a:spLocks/>
            </p:cNvSpPr>
            <p:nvPr/>
          </p:nvSpPr>
          <p:spPr>
            <a:xfrm>
              <a:off x="1354346" y="2576032"/>
              <a:ext cx="888110" cy="6821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buFont typeface="Wingdings" charset="0"/>
                <a:buNone/>
              </a:pPr>
              <a:r>
                <a:rPr lang="en-US" altLang="zh-CN" sz="20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20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12CB49-B1B5-4735-9538-0C7547B7DD5F}"/>
              </a:ext>
            </a:extLst>
          </p:cNvPr>
          <p:cNvGrpSpPr/>
          <p:nvPr/>
        </p:nvGrpSpPr>
        <p:grpSpPr>
          <a:xfrm>
            <a:off x="886385" y="3429000"/>
            <a:ext cx="6183248" cy="814827"/>
            <a:chOff x="886385" y="2443317"/>
            <a:chExt cx="6183248" cy="814827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3EA45037-261A-4539-B659-A9B5434E3FC1}"/>
                </a:ext>
              </a:extLst>
            </p:cNvPr>
            <p:cNvGrpSpPr/>
            <p:nvPr/>
          </p:nvGrpSpPr>
          <p:grpSpPr>
            <a:xfrm>
              <a:off x="886385" y="2443317"/>
              <a:ext cx="6183248" cy="814827"/>
              <a:chOff x="936934" y="2188957"/>
              <a:chExt cx="6183248" cy="814827"/>
            </a:xfrm>
          </p:grpSpPr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76588A0A-C998-4B2B-BB88-D310A9FFC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34" y="2188957"/>
                <a:ext cx="1824032" cy="814827"/>
              </a:xfrm>
              <a:prstGeom prst="rect">
                <a:avLst/>
              </a:prstGeom>
            </p:spPr>
          </p:pic>
          <p:sp>
            <p:nvSpPr>
              <p:cNvPr id="41" name="内容占位符 2">
                <a:extLst>
                  <a:ext uri="{FF2B5EF4-FFF2-40B4-BE49-F238E27FC236}">
                    <a16:creationId xmlns:a16="http://schemas.microsoft.com/office/drawing/2014/main" id="{69846355-DF6D-40E3-9B05-24A5C997E6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0966" y="2188957"/>
                <a:ext cx="4359216" cy="72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lnSpc>
                    <a:spcPct val="150000"/>
                  </a:lnSpc>
                  <a:buNone/>
                  <a:defRPr/>
                </a:pPr>
                <a:r>
                  <a:rPr lang="zh-CN" altLang="en-US" sz="16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多吃具有适当硬度和粗糙而富纤维的食品，以利牙面清洁，增强牙周组织的防御力。</a:t>
                </a:r>
              </a:p>
            </p:txBody>
          </p:sp>
        </p:grpSp>
        <p:sp>
          <p:nvSpPr>
            <p:cNvPr id="39" name="内容占位符 2">
              <a:extLst>
                <a:ext uri="{FF2B5EF4-FFF2-40B4-BE49-F238E27FC236}">
                  <a16:creationId xmlns:a16="http://schemas.microsoft.com/office/drawing/2014/main" id="{AB8062FC-F9CA-4AEA-90EF-294DB508769E}"/>
                </a:ext>
              </a:extLst>
            </p:cNvPr>
            <p:cNvSpPr txBox="1">
              <a:spLocks/>
            </p:cNvSpPr>
            <p:nvPr/>
          </p:nvSpPr>
          <p:spPr>
            <a:xfrm>
              <a:off x="1354346" y="2576032"/>
              <a:ext cx="888110" cy="6821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buFont typeface="Wingdings" charset="0"/>
                <a:buNone/>
              </a:pPr>
              <a:r>
                <a:rPr lang="en-US" altLang="zh-CN" sz="20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zh-CN" altLang="en-US" sz="20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600C4EA-A2F3-44ED-A6AA-7C8D95D530C0}"/>
              </a:ext>
            </a:extLst>
          </p:cNvPr>
          <p:cNvGrpSpPr/>
          <p:nvPr/>
        </p:nvGrpSpPr>
        <p:grpSpPr>
          <a:xfrm>
            <a:off x="886385" y="4414683"/>
            <a:ext cx="6183248" cy="814827"/>
            <a:chOff x="886385" y="2443317"/>
            <a:chExt cx="6183248" cy="814827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CB703F53-6EA7-4F6F-90AF-93E24AB6599B}"/>
                </a:ext>
              </a:extLst>
            </p:cNvPr>
            <p:cNvGrpSpPr/>
            <p:nvPr/>
          </p:nvGrpSpPr>
          <p:grpSpPr>
            <a:xfrm>
              <a:off x="886385" y="2443317"/>
              <a:ext cx="6183248" cy="814827"/>
              <a:chOff x="936934" y="2188957"/>
              <a:chExt cx="6183248" cy="814827"/>
            </a:xfrm>
          </p:grpSpPr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D5694C37-4C5B-44B8-9D78-46938A3B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34" y="2188957"/>
                <a:ext cx="1824032" cy="814827"/>
              </a:xfrm>
              <a:prstGeom prst="rect">
                <a:avLst/>
              </a:prstGeom>
            </p:spPr>
          </p:pic>
          <p:sp>
            <p:nvSpPr>
              <p:cNvPr id="46" name="内容占位符 2">
                <a:extLst>
                  <a:ext uri="{FF2B5EF4-FFF2-40B4-BE49-F238E27FC236}">
                    <a16:creationId xmlns:a16="http://schemas.microsoft.com/office/drawing/2014/main" id="{A834B8B6-24B0-418A-8F84-2A253CDBBB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0966" y="2188957"/>
                <a:ext cx="4359216" cy="72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lnSpc>
                    <a:spcPct val="150000"/>
                  </a:lnSpc>
                  <a:buNone/>
                  <a:defRPr/>
                </a:pPr>
                <a:r>
                  <a:rPr lang="zh-CN" altLang="en-US" sz="16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控制糖和精制碳水化合物的摄取，以减少致龋因素。 </a:t>
                </a:r>
              </a:p>
            </p:txBody>
          </p:sp>
        </p:grpSp>
        <p:sp>
          <p:nvSpPr>
            <p:cNvPr id="44" name="内容占位符 2">
              <a:extLst>
                <a:ext uri="{FF2B5EF4-FFF2-40B4-BE49-F238E27FC236}">
                  <a16:creationId xmlns:a16="http://schemas.microsoft.com/office/drawing/2014/main" id="{6C872297-60CF-48E4-865A-EFB727C6A433}"/>
                </a:ext>
              </a:extLst>
            </p:cNvPr>
            <p:cNvSpPr txBox="1">
              <a:spLocks/>
            </p:cNvSpPr>
            <p:nvPr/>
          </p:nvSpPr>
          <p:spPr>
            <a:xfrm>
              <a:off x="1354346" y="2576032"/>
              <a:ext cx="888110" cy="6821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buFont typeface="Wingdings" charset="0"/>
                <a:buNone/>
              </a:pPr>
              <a:r>
                <a:rPr lang="en-US" altLang="zh-CN" sz="20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lang="zh-CN" altLang="en-US" sz="2000" b="1" dirty="0">
                <a:solidFill>
                  <a:srgbClr val="17469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65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674C80-E708-49F6-9D23-ECB397D39445}"/>
              </a:ext>
            </a:extLst>
          </p:cNvPr>
          <p:cNvGrpSpPr/>
          <p:nvPr/>
        </p:nvGrpSpPr>
        <p:grpSpPr>
          <a:xfrm>
            <a:off x="689254" y="1022684"/>
            <a:ext cx="3989750" cy="621565"/>
            <a:chOff x="689254" y="1022684"/>
            <a:chExt cx="3989750" cy="6215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59F0EA6-2B0E-4DD9-8487-54CCFB0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4" y="1022684"/>
              <a:ext cx="706409" cy="621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10A5EDD-0BB8-4D03-AE9B-8A48D5166736}"/>
                </a:ext>
              </a:extLst>
            </p:cNvPr>
            <p:cNvSpPr txBox="1"/>
            <p:nvPr/>
          </p:nvSpPr>
          <p:spPr>
            <a:xfrm>
              <a:off x="1395663" y="1071856"/>
              <a:ext cx="32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746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C3BBCD3-28A4-4347-BDE7-555C48CED730}"/>
              </a:ext>
            </a:extLst>
          </p:cNvPr>
          <p:cNvSpPr txBox="1">
            <a:spLocks/>
          </p:cNvSpPr>
          <p:nvPr/>
        </p:nvSpPr>
        <p:spPr>
          <a:xfrm>
            <a:off x="4625547" y="1847901"/>
            <a:ext cx="2940906" cy="68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charset="0"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口腔卫生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456825C-A027-4E13-9653-110FB58802EE}"/>
              </a:ext>
            </a:extLst>
          </p:cNvPr>
          <p:cNvSpPr txBox="1">
            <a:spLocks/>
          </p:cNvSpPr>
          <p:nvPr/>
        </p:nvSpPr>
        <p:spPr>
          <a:xfrm>
            <a:off x="1308484" y="2952685"/>
            <a:ext cx="4269356" cy="952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与口腔疾病的发生有很大关系，特别是牙周病和龋病。保持口腔卫生的方法中，刷牙最为重要。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buFont typeface="Wingdings" charset="0"/>
              <a:buNone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圆角矩形 14">
            <a:extLst>
              <a:ext uri="{FF2B5EF4-FFF2-40B4-BE49-F238E27FC236}">
                <a16:creationId xmlns:a16="http://schemas.microsoft.com/office/drawing/2014/main" id="{555E9033-A5CA-4D64-9A10-2F19C6F5E1CB}"/>
              </a:ext>
            </a:extLst>
          </p:cNvPr>
          <p:cNvSpPr/>
          <p:nvPr/>
        </p:nvSpPr>
        <p:spPr>
          <a:xfrm>
            <a:off x="6352370" y="3177796"/>
            <a:ext cx="2249699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饭后漱口</a:t>
            </a:r>
          </a:p>
        </p:txBody>
      </p:sp>
      <p:sp>
        <p:nvSpPr>
          <p:cNvPr id="9" name="圆角矩形 15">
            <a:extLst>
              <a:ext uri="{FF2B5EF4-FFF2-40B4-BE49-F238E27FC236}">
                <a16:creationId xmlns:a16="http://schemas.microsoft.com/office/drawing/2014/main" id="{C0FBEC40-F552-4A8E-9EE3-FAAECDA31739}"/>
              </a:ext>
            </a:extLst>
          </p:cNvPr>
          <p:cNvSpPr/>
          <p:nvPr/>
        </p:nvSpPr>
        <p:spPr>
          <a:xfrm>
            <a:off x="6352370" y="3831579"/>
            <a:ext cx="2249699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刷牙</a:t>
            </a:r>
          </a:p>
        </p:txBody>
      </p:sp>
      <p:sp>
        <p:nvSpPr>
          <p:cNvPr id="10" name="圆角矩形 16">
            <a:extLst>
              <a:ext uri="{FF2B5EF4-FFF2-40B4-BE49-F238E27FC236}">
                <a16:creationId xmlns:a16="http://schemas.microsoft.com/office/drawing/2014/main" id="{3D27B363-2BD0-4C1E-8FD0-71FE5D5DD48D}"/>
              </a:ext>
            </a:extLst>
          </p:cNvPr>
          <p:cNvSpPr/>
          <p:nvPr/>
        </p:nvSpPr>
        <p:spPr>
          <a:xfrm>
            <a:off x="6352370" y="4485362"/>
            <a:ext cx="2249699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牙间洁净</a:t>
            </a:r>
          </a:p>
        </p:txBody>
      </p:sp>
      <p:sp>
        <p:nvSpPr>
          <p:cNvPr id="11" name="圆角矩形 17">
            <a:extLst>
              <a:ext uri="{FF2B5EF4-FFF2-40B4-BE49-F238E27FC236}">
                <a16:creationId xmlns:a16="http://schemas.microsoft.com/office/drawing/2014/main" id="{675201D2-25B9-4285-900F-92ABA7B3F059}"/>
              </a:ext>
            </a:extLst>
          </p:cNvPr>
          <p:cNvSpPr/>
          <p:nvPr/>
        </p:nvSpPr>
        <p:spPr>
          <a:xfrm>
            <a:off x="9115890" y="3831579"/>
            <a:ext cx="2249699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牙龈按摩</a:t>
            </a:r>
          </a:p>
        </p:txBody>
      </p:sp>
      <p:sp>
        <p:nvSpPr>
          <p:cNvPr id="12" name="圆角矩形 18">
            <a:extLst>
              <a:ext uri="{FF2B5EF4-FFF2-40B4-BE49-F238E27FC236}">
                <a16:creationId xmlns:a16="http://schemas.microsoft.com/office/drawing/2014/main" id="{FCF9080E-BEEE-45F1-8B4C-5096B6C8F185}"/>
              </a:ext>
            </a:extLst>
          </p:cNvPr>
          <p:cNvSpPr/>
          <p:nvPr/>
        </p:nvSpPr>
        <p:spPr>
          <a:xfrm>
            <a:off x="9115890" y="4485362"/>
            <a:ext cx="2249699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消除食物嵌塞</a:t>
            </a:r>
          </a:p>
        </p:txBody>
      </p:sp>
      <p:sp>
        <p:nvSpPr>
          <p:cNvPr id="13" name="圆角矩形 19">
            <a:extLst>
              <a:ext uri="{FF2B5EF4-FFF2-40B4-BE49-F238E27FC236}">
                <a16:creationId xmlns:a16="http://schemas.microsoft.com/office/drawing/2014/main" id="{3BFC79A0-C878-4E0A-89A7-7FD9A20A6F7B}"/>
              </a:ext>
            </a:extLst>
          </p:cNvPr>
          <p:cNvSpPr/>
          <p:nvPr/>
        </p:nvSpPr>
        <p:spPr>
          <a:xfrm>
            <a:off x="9115890" y="5139147"/>
            <a:ext cx="2249699" cy="411287"/>
          </a:xfrm>
          <a:prstGeom prst="roundRect">
            <a:avLst/>
          </a:prstGeom>
          <a:solidFill>
            <a:srgbClr val="3B82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 panose="020F0502020204030204"/>
                <a:ea typeface="微软雅黑"/>
                <a:cs typeface="+mn-ea"/>
                <a:sym typeface="+mn-lt"/>
              </a:rPr>
              <a:t>去除牙结石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863A8A-37C5-40DE-A19B-CF18579CB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03" y="2968070"/>
            <a:ext cx="3857157" cy="38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3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1244</Words>
  <Application>Microsoft Office PowerPoint</Application>
  <PresentationFormat>宽屏</PresentationFormat>
  <Paragraphs>168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等线 Light</vt:lpstr>
      <vt:lpstr>汉仪雅酷黑 75W</vt:lpstr>
      <vt:lpstr>微软雅黑</vt:lpstr>
      <vt:lpstr>Adobe Arabic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用户</cp:lastModifiedBy>
  <cp:revision>32</cp:revision>
  <dcterms:created xsi:type="dcterms:W3CDTF">2020-01-07T06:56:13Z</dcterms:created>
  <dcterms:modified xsi:type="dcterms:W3CDTF">2021-01-30T08:29:18Z</dcterms:modified>
</cp:coreProperties>
</file>