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AC"/>
    <a:srgbClr val="2560C3"/>
    <a:srgbClr val="4880DC"/>
    <a:srgbClr val="E9EDF4"/>
    <a:srgbClr val="A2F9F4"/>
    <a:srgbClr val="FEE44F"/>
    <a:srgbClr val="3ACFCC"/>
    <a:srgbClr val="58B5E6"/>
    <a:srgbClr val="F8B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2" y="492"/>
      </p:cViewPr>
      <p:guideLst>
        <p:guide orient="horz" pos="2160"/>
        <p:guide pos="3840"/>
        <p:guide pos="438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21DD2-6D86-4C10-8BB8-65D26606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422F80-FD12-41E2-AFFD-0F2A39306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7EC45-E19B-4B3F-B842-B8609FA7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A0D08-EA62-4BD6-9C99-0FF5D3CD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832903-9B44-4A3E-96AD-D2690458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589344"/>
      </p:ext>
    </p:extLst>
  </p:cSld>
  <p:clrMapOvr>
    <a:masterClrMapping/>
  </p:clrMapOvr>
  <p:transition spd="slow" advTm="3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7987F-2516-4C9F-9B68-72A16D6F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D5EA12-A67F-43D4-AE97-4335545F3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799B9A-8139-4366-8E1A-EA7C8CD7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E606B9-62A8-4350-A8A6-A003296C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450DE-3B92-4C10-8193-85F6783F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247926"/>
      </p:ext>
    </p:extLst>
  </p:cSld>
  <p:clrMapOvr>
    <a:masterClrMapping/>
  </p:clrMapOvr>
  <p:transition spd="slow" advTm="3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AF722-BA6B-4C79-8BC1-9CD21268A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3C4EDE-F645-480B-AF49-2197CA3F0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0C5743-F75C-40F6-829A-63B5EDE8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E64BBB-847F-4600-A549-C8C05696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C4B62D-261A-48CE-BDE0-B64F4254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077829"/>
      </p:ext>
    </p:extLst>
  </p:cSld>
  <p:clrMapOvr>
    <a:masterClrMapping/>
  </p:clrMapOvr>
  <p:transition spd="slow" advTm="3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9400B-351A-4425-87BA-B2656E01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C01527-2D07-40D9-B19B-3B1BD4D4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4CE84-5FE1-4DD2-81D5-EA11D6CD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454FE-82CC-42F0-89D9-BFFEC5D0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FB863C-C873-4E9D-BB30-932D13B3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83507"/>
      </p:ext>
    </p:extLst>
  </p:cSld>
  <p:clrMapOvr>
    <a:masterClrMapping/>
  </p:clrMapOvr>
  <p:transition spd="slow" advTm="3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0BC6C-85E4-4D26-80B2-606D3170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778B5D-F75F-4D5A-8BF4-F7392A491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EB3FB7-B830-4E1B-8C5E-A68C8923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28E11-8561-4757-B893-33D58DBA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115E9A-1F0D-4C47-B28C-E49E9CBF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672551"/>
      </p:ext>
    </p:extLst>
  </p:cSld>
  <p:clrMapOvr>
    <a:masterClrMapping/>
  </p:clrMapOvr>
  <p:transition spd="slow" advTm="3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68C6B-E4D6-4DD7-A90D-4D4F85AD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B7CBB3-5CE2-4413-A22E-14B8E5C66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312E5-8A8D-4E42-ADAB-A55022074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81EE87-DB89-4454-A9F1-B9914A78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40A57A-014F-4264-821A-C95EAB11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759459-BF71-4C52-A52F-75CBC94F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901365"/>
      </p:ext>
    </p:extLst>
  </p:cSld>
  <p:clrMapOvr>
    <a:masterClrMapping/>
  </p:clrMapOvr>
  <p:transition spd="slow" advTm="3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66095-E881-4F76-B8FC-B3755AE1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F072E1-A57D-483D-9F63-43DEAC54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E6155E-B4F3-4217-96C1-A85224F8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28524D-4F5A-4420-A789-16FDDF332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5A630B-02BF-4C58-ABD9-6F89A3957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48E6A9-799A-4050-B982-8E8706CE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C09D0B-816A-45B6-871C-97FF66F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609512-5BC5-4F7F-962F-83A55BDD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15730"/>
      </p:ext>
    </p:extLst>
  </p:cSld>
  <p:clrMapOvr>
    <a:masterClrMapping/>
  </p:clrMapOvr>
  <p:transition spd="slow" advTm="3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0C3F1-6500-4E91-B113-C1EC31D4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057A2A-E7C7-404E-8E6C-C93CAE6E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3065B7-39F6-4CF7-86DF-15C990B3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C915A6-6368-4485-85BF-2B2ADF4B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442261"/>
      </p:ext>
    </p:extLst>
  </p:cSld>
  <p:clrMapOvr>
    <a:masterClrMapping/>
  </p:clrMapOvr>
  <p:transition spd="slow" advTm="3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0BE853-E15A-40A2-A3D8-3573F0A2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A35545-204C-41DE-BC11-CF622A96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92B930-CEDF-48B7-B01B-5D4BFC2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65644"/>
      </p:ext>
    </p:extLst>
  </p:cSld>
  <p:clrMapOvr>
    <a:masterClrMapping/>
  </p:clrMapOvr>
  <p:transition spd="slow" advTm="3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F12C21-57F1-404E-8ADB-598031F0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455A96-C234-47E7-B900-9F257E10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F01BFD-A8F6-49C5-85E5-197507CE0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BB9E1-4080-449E-9E8E-731B2A50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699A54-83EA-4B6C-9E6F-0AC30B62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B6B15-2176-42BB-8DF2-44D5AA9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296430"/>
      </p:ext>
    </p:extLst>
  </p:cSld>
  <p:clrMapOvr>
    <a:masterClrMapping/>
  </p:clrMapOvr>
  <p:transition spd="slow" advTm="3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1F55C-E29E-486B-8060-0049AD5F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2CD776-A2F8-4A26-B32C-309A8048D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B87E84-5B27-402B-BEED-41EF0A462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C8250F-A427-400E-8FCC-7102933E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E46B0C-601C-4E85-8642-3F8E6607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49A6A6-E031-44F0-AF34-650D7960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33074"/>
      </p:ext>
    </p:extLst>
  </p:cSld>
  <p:clrMapOvr>
    <a:masterClrMapping/>
  </p:clrMapOvr>
  <p:transition spd="slow" advTm="3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7102F6-20CC-4414-A117-E0C442B2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26DF48-CF8A-4888-939E-D262DB16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53BE5-39E4-4889-9BB5-347991B03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2CE9-48F6-46F3-9723-EC257C6B57B0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55538B-619D-4241-B83C-DD92B669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628A56-F7DF-4864-A148-9AFA7C20F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D2FDB-E274-4ADE-B1D4-8FF26445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4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>
            <a:extLst>
              <a:ext uri="{FF2B5EF4-FFF2-40B4-BE49-F238E27FC236}">
                <a16:creationId xmlns:a16="http://schemas.microsoft.com/office/drawing/2014/main" id="{F6E96762-0A29-4B04-9E33-8EF1E5C19B19}"/>
              </a:ext>
            </a:extLst>
          </p:cNvPr>
          <p:cNvSpPr/>
          <p:nvPr/>
        </p:nvSpPr>
        <p:spPr>
          <a:xfrm>
            <a:off x="63391" y="200629"/>
            <a:ext cx="5733324" cy="5733324"/>
          </a:xfrm>
          <a:prstGeom prst="ellipse">
            <a:avLst/>
          </a:prstGeom>
          <a:solidFill>
            <a:srgbClr val="488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363931-91B6-4A73-BF43-24F668C805E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7F12FB2-2007-4156-BCAF-FF8D42EF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" y="804106"/>
            <a:ext cx="5644587" cy="508630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1D2B3D17-CD11-4456-A830-17342E15F17E}"/>
              </a:ext>
            </a:extLst>
          </p:cNvPr>
          <p:cNvGrpSpPr/>
          <p:nvPr/>
        </p:nvGrpSpPr>
        <p:grpSpPr>
          <a:xfrm>
            <a:off x="6395286" y="1754639"/>
            <a:ext cx="5312233" cy="3001485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E8F274F0-3F13-4BAB-817B-833036E01DD8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FD6A21C-3578-4157-90FA-19E2FAE18D4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95E754E-718D-437E-A199-0F47FB5301E3}"/>
              </a:ext>
            </a:extLst>
          </p:cNvPr>
          <p:cNvSpPr txBox="1"/>
          <p:nvPr/>
        </p:nvSpPr>
        <p:spPr>
          <a:xfrm>
            <a:off x="6566431" y="2422118"/>
            <a:ext cx="4838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我们的牙齿</a:t>
            </a:r>
            <a:endParaRPr lang="zh-CN" altLang="en-US" sz="66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512D3E2-940D-4C30-8412-B50B35B7C893}"/>
              </a:ext>
            </a:extLst>
          </p:cNvPr>
          <p:cNvSpPr txBox="1"/>
          <p:nvPr/>
        </p:nvSpPr>
        <p:spPr>
          <a:xfrm>
            <a:off x="6566431" y="3678355"/>
            <a:ext cx="483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儿童口腔保健常识</a:t>
            </a:r>
            <a:endParaRPr lang="zh-CN" altLang="en-US" sz="24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</a:endParaRPr>
          </a:p>
        </p:txBody>
      </p:sp>
      <p:pic>
        <p:nvPicPr>
          <p:cNvPr id="25" name="Bright Shining Love (vocal mix)">
            <a:hlinkClick r:id="" action="ppaction://media"/>
            <a:extLst>
              <a:ext uri="{FF2B5EF4-FFF2-40B4-BE49-F238E27FC236}">
                <a16:creationId xmlns:a16="http://schemas.microsoft.com/office/drawing/2014/main" id="{A213EBF3-0E5E-4AE2-96F6-F8B49532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3704" y="-72341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08135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6" y="733139"/>
            <a:ext cx="4388214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399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青少年常见口腔问题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864521" y="2308780"/>
            <a:ext cx="2457413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龋齿（蛀牙）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DEA499-E18C-484A-90BB-C709A43D5BF2}"/>
              </a:ext>
            </a:extLst>
          </p:cNvPr>
          <p:cNvSpPr txBox="1"/>
          <p:nvPr/>
        </p:nvSpPr>
        <p:spPr>
          <a:xfrm>
            <a:off x="864521" y="3426992"/>
            <a:ext cx="2457413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牙龈炎（青春期）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4B8848-3ED1-42CA-A19B-ED3EA485DB55}"/>
              </a:ext>
            </a:extLst>
          </p:cNvPr>
          <p:cNvSpPr txBox="1"/>
          <p:nvPr/>
        </p:nvSpPr>
        <p:spPr>
          <a:xfrm>
            <a:off x="864521" y="4545203"/>
            <a:ext cx="2457413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错合畸形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yy8">
            <a:extLst>
              <a:ext uri="{FF2B5EF4-FFF2-40B4-BE49-F238E27FC236}">
                <a16:creationId xmlns:a16="http://schemas.microsoft.com/office/drawing/2014/main" id="{479B89EE-BEC1-448E-A30E-00A5D1C3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15" t="52238" r="8392" b="13605"/>
          <a:stretch>
            <a:fillRect/>
          </a:stretch>
        </p:blipFill>
        <p:spPr>
          <a:xfrm>
            <a:off x="5538365" y="2308780"/>
            <a:ext cx="5631206" cy="2958494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219956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6" y="733139"/>
            <a:ext cx="4388214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399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牙齿为什么会蛀掉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864521" y="2505072"/>
            <a:ext cx="4471408" cy="234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吃完了东西没有刷牙，食物的残渣留在牙齿上，牙菌斑里的细菌吸收了食物残渣的糖份，让细菌长得更多， 细菌产生的酸性废物侵蚀牙齿，造成蛀牙。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AA08EA-2D3C-476A-A2C9-28FA1981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35" y="195805"/>
            <a:ext cx="6466390" cy="6466390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960184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6" y="733139"/>
            <a:ext cx="4388214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399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蛀牙的危害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864521" y="2505072"/>
            <a:ext cx="4471408" cy="96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残根、残冠，导致牙齿功能丧失，牙列的完整性受到破坏。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2CD214-5F1D-4AE7-82E4-6B03E84F655A}"/>
              </a:ext>
            </a:extLst>
          </p:cNvPr>
          <p:cNvSpPr txBox="1"/>
          <p:nvPr/>
        </p:nvSpPr>
        <p:spPr>
          <a:xfrm>
            <a:off x="864521" y="3920500"/>
            <a:ext cx="4471408" cy="96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影响继替恒牙的生长发育影响颌骨生长发育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69219B-7C18-4358-8BCE-F08F28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2267" y="1492789"/>
            <a:ext cx="5365211" cy="5365211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001442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5047971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459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你想拥有健康的牙齿吗</a:t>
            </a:r>
            <a:r>
              <a:rPr lang="en-US" altLang="zh-CN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864521" y="2325931"/>
            <a:ext cx="4471408" cy="280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三餐后及时刷牙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正确的刷牙方式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减少零食次数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定期给牙齿涂氟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半年到牙科检查一次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, 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有小蛀牙即早治疗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69219B-7C18-4358-8BCE-F08F28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41409" y="1056304"/>
            <a:ext cx="4825339" cy="4313495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40133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5047971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459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正确的刷牙方法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7485240" y="2655568"/>
            <a:ext cx="4471408" cy="234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刷牙方法、时间和要点：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食毕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分钟后刷牙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每次刷牙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分钟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每天早、中、晚都要刷牙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唇颊、舌颚、咬合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面都要刷到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69219B-7C18-4358-8BCE-F08F28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164" y="1411392"/>
            <a:ext cx="4834060" cy="4834060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166072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5047971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459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牙刷的正确使用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69219B-7C18-4358-8BCE-F08F28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0436" y="2013254"/>
            <a:ext cx="3786400" cy="3786402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  <p:pic>
        <p:nvPicPr>
          <p:cNvPr id="10" name="Picture 8" descr="1427276904">
            <a:extLst>
              <a:ext uri="{FF2B5EF4-FFF2-40B4-BE49-F238E27FC236}">
                <a16:creationId xmlns:a16="http://schemas.microsoft.com/office/drawing/2014/main" id="{C9FC26B9-FEBF-4425-B5D0-A929C44F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351"/>
          <a:stretch>
            <a:fillRect/>
          </a:stretch>
        </p:blipFill>
        <p:spPr>
          <a:xfrm>
            <a:off x="5775766" y="2013254"/>
            <a:ext cx="5245387" cy="3786402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79210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5047971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459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多吃蔬果和粗粮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7096705" y="3179476"/>
            <a:ext cx="4471408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多吃蔬菜  多吃水果  多吃粗粮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yy15">
            <a:extLst>
              <a:ext uri="{FF2B5EF4-FFF2-40B4-BE49-F238E27FC236}">
                <a16:creationId xmlns:a16="http://schemas.microsoft.com/office/drawing/2014/main" id="{59894AA2-F700-458C-9646-B93D79BE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5" y="1799999"/>
            <a:ext cx="5397500" cy="404812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B627D7-CFCF-462E-A44C-16BA4FDD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99" y="151664"/>
            <a:ext cx="1523809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5992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5047971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459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牙齿蛀掉了怎么办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6825484" y="2886401"/>
            <a:ext cx="4471408" cy="188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赶快到牙科治疗蛀牙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牙科的治疗是把蛀洞里面烂掉的珐琅质和象牙质还有细菌清干净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, 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然后把蛀洞填满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69219B-7C18-4358-8BCE-F08F28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164" y="1737001"/>
            <a:ext cx="4834060" cy="4355938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65398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5047971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459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牙齿错颌畸形及危害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097521-9A4C-4533-889E-27A6D258438E}"/>
              </a:ext>
            </a:extLst>
          </p:cNvPr>
          <p:cNvSpPr txBox="1"/>
          <p:nvPr/>
        </p:nvSpPr>
        <p:spPr>
          <a:xfrm>
            <a:off x="6825484" y="2771967"/>
            <a:ext cx="4471408" cy="188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影响美观（颌骨）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影响发音、咀嚼、呼吸等功能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影响牙齿、牙龈健康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影响青少年心理健康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69219B-7C18-4358-8BCE-F08F28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5325" y="1040343"/>
            <a:ext cx="5520386" cy="5520386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5216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CA0139-E24E-4CAA-A4AD-19459E044B50}"/>
              </a:ext>
            </a:extLst>
          </p:cNvPr>
          <p:cNvGrpSpPr/>
          <p:nvPr/>
        </p:nvGrpSpPr>
        <p:grpSpPr>
          <a:xfrm>
            <a:off x="727795" y="733139"/>
            <a:ext cx="6703152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62926EC-DECA-4DDC-A3BC-BABFC2F2A725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EB2DECB-C8CF-439D-A296-A8D6900DEBB4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B4B3B17-35F3-409B-A95C-E7A523DFA724}"/>
              </a:ext>
            </a:extLst>
          </p:cNvPr>
          <p:cNvSpPr txBox="1"/>
          <p:nvPr/>
        </p:nvSpPr>
        <p:spPr>
          <a:xfrm>
            <a:off x="864521" y="763917"/>
            <a:ext cx="610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造成牙齿错颌畸形的不良习惯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BE6D5A-A563-4E1D-A451-9481926A73D3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F52544E-15EF-476D-99CF-CED83195E0B1}"/>
              </a:ext>
            </a:extLst>
          </p:cNvPr>
          <p:cNvGrpSpPr/>
          <p:nvPr/>
        </p:nvGrpSpPr>
        <p:grpSpPr>
          <a:xfrm>
            <a:off x="808046" y="1949771"/>
            <a:ext cx="5396491" cy="3988435"/>
            <a:chOff x="1784" y="2870"/>
            <a:chExt cx="7533" cy="628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8D7A7F5-E175-4C8D-9D2F-32127BFB39FA}"/>
                </a:ext>
              </a:extLst>
            </p:cNvPr>
            <p:cNvSpPr txBox="1"/>
            <p:nvPr/>
          </p:nvSpPr>
          <p:spPr>
            <a:xfrm>
              <a:off x="1784" y="2870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夜磨牙</a:t>
              </a:r>
            </a:p>
          </p:txBody>
        </p:sp>
        <p:pic>
          <p:nvPicPr>
            <p:cNvPr id="12" name="图片 11" descr="yy20">
              <a:extLst>
                <a:ext uri="{FF2B5EF4-FFF2-40B4-BE49-F238E27FC236}">
                  <a16:creationId xmlns:a16="http://schemas.microsoft.com/office/drawing/2014/main" id="{60CB0E36-AB03-4E3A-B137-6020B88EF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4" y="4298"/>
              <a:ext cx="7413" cy="4853"/>
            </a:xfrm>
            <a:prstGeom prst="rect">
              <a:avLst/>
            </a:prstGeom>
            <a:effectLst>
              <a:outerShdw blurRad="863600" sx="111000" sy="111000" algn="ctr" rotWithShape="0">
                <a:prstClr val="black">
                  <a:alpha val="24000"/>
                </a:prstClr>
              </a:outerShdw>
            </a:effectLst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04CD05C-BF0B-4D47-8194-BCBDE7F61057}"/>
              </a:ext>
            </a:extLst>
          </p:cNvPr>
          <p:cNvGrpSpPr/>
          <p:nvPr/>
        </p:nvGrpSpPr>
        <p:grpSpPr>
          <a:xfrm>
            <a:off x="6473885" y="1959296"/>
            <a:ext cx="4824103" cy="3969385"/>
            <a:chOff x="9580" y="2870"/>
            <a:chExt cx="6734" cy="625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594566A-0C38-415B-9888-E0D08B85735C}"/>
                </a:ext>
              </a:extLst>
            </p:cNvPr>
            <p:cNvSpPr txBox="1"/>
            <p:nvPr/>
          </p:nvSpPr>
          <p:spPr>
            <a:xfrm>
              <a:off x="9580" y="2870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偏侧咀嚼</a:t>
              </a:r>
            </a:p>
          </p:txBody>
        </p:sp>
        <p:pic>
          <p:nvPicPr>
            <p:cNvPr id="15" name="图片 14" descr="yy19">
              <a:extLst>
                <a:ext uri="{FF2B5EF4-FFF2-40B4-BE49-F238E27FC236}">
                  <a16:creationId xmlns:a16="http://schemas.microsoft.com/office/drawing/2014/main" id="{995DA732-3582-4144-9352-59BAF5712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2" y="4279"/>
              <a:ext cx="6542" cy="4842"/>
            </a:xfrm>
            <a:prstGeom prst="rect">
              <a:avLst/>
            </a:prstGeom>
            <a:effectLst>
              <a:outerShdw blurRad="863600" sx="111000" sy="111000" algn="ctr" rotWithShape="0">
                <a:prstClr val="black">
                  <a:alpha val="24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3218757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A363931-91B6-4A73-BF43-24F668C805E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D2B3D17-CD11-4456-A830-17342E15F17E}"/>
              </a:ext>
            </a:extLst>
          </p:cNvPr>
          <p:cNvGrpSpPr/>
          <p:nvPr/>
        </p:nvGrpSpPr>
        <p:grpSpPr>
          <a:xfrm>
            <a:off x="727796" y="733139"/>
            <a:ext cx="2103697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E8F274F0-3F13-4BAB-817B-833036E01DD8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FD6A21C-3578-4157-90FA-19E2FAE18D4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95E754E-718D-437E-A199-0F47FB5301E3}"/>
              </a:ext>
            </a:extLst>
          </p:cNvPr>
          <p:cNvSpPr txBox="1"/>
          <p:nvPr/>
        </p:nvSpPr>
        <p:spPr>
          <a:xfrm>
            <a:off x="988225" y="794695"/>
            <a:ext cx="15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猜一猜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4AE5A5-9198-4681-8563-087822D7A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88" y="820542"/>
            <a:ext cx="5216916" cy="5216916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4D1D1E2-0707-4CE0-A6E7-C1B67AB2408A}"/>
              </a:ext>
            </a:extLst>
          </p:cNvPr>
          <p:cNvSpPr txBox="1"/>
          <p:nvPr/>
        </p:nvSpPr>
        <p:spPr>
          <a:xfrm>
            <a:off x="661244" y="2584794"/>
            <a:ext cx="5023134" cy="168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兄弟生来白又白，整整齐齐排两排。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切菜磨米快又快，人人吃饭离不开。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  <a:sym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E377782-C38C-4862-B611-A7D8F63C5A66}"/>
              </a:ext>
            </a:extLst>
          </p:cNvPr>
          <p:cNvSpPr txBox="1"/>
          <p:nvPr/>
        </p:nvSpPr>
        <p:spPr>
          <a:xfrm>
            <a:off x="3458288" y="4468017"/>
            <a:ext cx="2057401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谜底：牙齿</a:t>
            </a:r>
          </a:p>
        </p:txBody>
      </p:sp>
    </p:spTree>
    <p:extLst>
      <p:ext uri="{BB962C8B-B14F-4D97-AF65-F5344CB8AC3E}">
        <p14:creationId xmlns:p14="http://schemas.microsoft.com/office/powerpoint/2010/main" val="3711795875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>
            <a:extLst>
              <a:ext uri="{FF2B5EF4-FFF2-40B4-BE49-F238E27FC236}">
                <a16:creationId xmlns:a16="http://schemas.microsoft.com/office/drawing/2014/main" id="{F6E96762-0A29-4B04-9E33-8EF1E5C19B19}"/>
              </a:ext>
            </a:extLst>
          </p:cNvPr>
          <p:cNvSpPr/>
          <p:nvPr/>
        </p:nvSpPr>
        <p:spPr>
          <a:xfrm>
            <a:off x="63391" y="200629"/>
            <a:ext cx="5733324" cy="5733324"/>
          </a:xfrm>
          <a:prstGeom prst="ellipse">
            <a:avLst/>
          </a:prstGeom>
          <a:solidFill>
            <a:srgbClr val="488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363931-91B6-4A73-BF43-24F668C805E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7F12FB2-2007-4156-BCAF-FF8D42EF8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" y="804106"/>
            <a:ext cx="5644587" cy="508630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1D2B3D17-CD11-4456-A830-17342E15F17E}"/>
              </a:ext>
            </a:extLst>
          </p:cNvPr>
          <p:cNvGrpSpPr/>
          <p:nvPr/>
        </p:nvGrpSpPr>
        <p:grpSpPr>
          <a:xfrm>
            <a:off x="6395286" y="1754639"/>
            <a:ext cx="5312233" cy="3001485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E8F274F0-3F13-4BAB-817B-833036E01DD8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FD6A21C-3578-4157-90FA-19E2FAE18D4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95E754E-718D-437E-A199-0F47FB5301E3}"/>
              </a:ext>
            </a:extLst>
          </p:cNvPr>
          <p:cNvSpPr txBox="1"/>
          <p:nvPr/>
        </p:nvSpPr>
        <p:spPr>
          <a:xfrm>
            <a:off x="6566431" y="2422118"/>
            <a:ext cx="4838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谢谢欣赏</a:t>
            </a:r>
            <a:endParaRPr lang="zh-CN" altLang="en-US" sz="66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512D3E2-940D-4C30-8412-B50B35B7C893}"/>
              </a:ext>
            </a:extLst>
          </p:cNvPr>
          <p:cNvSpPr txBox="1"/>
          <p:nvPr/>
        </p:nvSpPr>
        <p:spPr>
          <a:xfrm>
            <a:off x="6566431" y="3678355"/>
            <a:ext cx="483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口腔门诊部</a:t>
            </a:r>
            <a:endParaRPr lang="zh-CN" altLang="en-US" sz="24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66516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B2FF6-B177-4C97-A04B-7DB1865C79D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FF4E9B-1F3D-4775-8C25-87E6360EC52B}"/>
              </a:ext>
            </a:extLst>
          </p:cNvPr>
          <p:cNvGrpSpPr/>
          <p:nvPr/>
        </p:nvGrpSpPr>
        <p:grpSpPr>
          <a:xfrm>
            <a:off x="727796" y="733139"/>
            <a:ext cx="3068700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BBB25D7-551D-40A1-9BC1-17C9E2A2C6E7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8EC18E-6267-4F77-B517-06E8D58B1F6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1B4DA72-36DB-4746-9939-AD49E456B700}"/>
              </a:ext>
            </a:extLst>
          </p:cNvPr>
          <p:cNvSpPr txBox="1"/>
          <p:nvPr/>
        </p:nvSpPr>
        <p:spPr>
          <a:xfrm>
            <a:off x="1043206" y="763917"/>
            <a:ext cx="243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牙齿的功能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A85DC3-5CB2-4767-9B91-50770F46B813}"/>
              </a:ext>
            </a:extLst>
          </p:cNvPr>
          <p:cNvSpPr txBox="1"/>
          <p:nvPr/>
        </p:nvSpPr>
        <p:spPr>
          <a:xfrm>
            <a:off x="1043206" y="2354140"/>
            <a:ext cx="272363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咀嚼食物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A7645D-4277-409C-884B-A8B5EFE56702}"/>
              </a:ext>
            </a:extLst>
          </p:cNvPr>
          <p:cNvSpPr txBox="1"/>
          <p:nvPr/>
        </p:nvSpPr>
        <p:spPr>
          <a:xfrm>
            <a:off x="1043206" y="3138792"/>
            <a:ext cx="272363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帮助发音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01673D-1ED0-403E-8452-494663C5F869}"/>
              </a:ext>
            </a:extLst>
          </p:cNvPr>
          <p:cNvSpPr txBox="1"/>
          <p:nvPr/>
        </p:nvSpPr>
        <p:spPr>
          <a:xfrm>
            <a:off x="1043206" y="3923444"/>
            <a:ext cx="272363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保持美好脸型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F84FBDF-AF36-4D0D-965B-A73DDF14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2" y="763917"/>
            <a:ext cx="5520708" cy="5377015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24287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B2FF6-B177-4C97-A04B-7DB1865C79D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FF4E9B-1F3D-4775-8C25-87E6360EC52B}"/>
              </a:ext>
            </a:extLst>
          </p:cNvPr>
          <p:cNvGrpSpPr/>
          <p:nvPr/>
        </p:nvGrpSpPr>
        <p:grpSpPr>
          <a:xfrm>
            <a:off x="727796" y="733139"/>
            <a:ext cx="3068700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BBB25D7-551D-40A1-9BC1-17C9E2A2C6E7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8EC18E-6267-4F77-B517-06E8D58B1F6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1B4DA72-36DB-4746-9939-AD49E456B700}"/>
              </a:ext>
            </a:extLst>
          </p:cNvPr>
          <p:cNvSpPr txBox="1"/>
          <p:nvPr/>
        </p:nvSpPr>
        <p:spPr>
          <a:xfrm>
            <a:off x="864522" y="763917"/>
            <a:ext cx="279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牙齿三大分工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A85DC3-5CB2-4767-9B91-50770F46B813}"/>
              </a:ext>
            </a:extLst>
          </p:cNvPr>
          <p:cNvSpPr txBox="1"/>
          <p:nvPr/>
        </p:nvSpPr>
        <p:spPr>
          <a:xfrm>
            <a:off x="7437434" y="2167116"/>
            <a:ext cx="460524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前牙               切断食物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16999B-9241-4954-828B-1330BF0C9C72}"/>
              </a:ext>
            </a:extLst>
          </p:cNvPr>
          <p:cNvSpPr txBox="1"/>
          <p:nvPr/>
        </p:nvSpPr>
        <p:spPr>
          <a:xfrm>
            <a:off x="7437434" y="3105484"/>
            <a:ext cx="460524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尖牙               撕裂食物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73BC607-7A32-4C75-8B03-1C92BDF1F79E}"/>
              </a:ext>
            </a:extLst>
          </p:cNvPr>
          <p:cNvSpPr txBox="1"/>
          <p:nvPr/>
        </p:nvSpPr>
        <p:spPr>
          <a:xfrm>
            <a:off x="7437434" y="4043853"/>
            <a:ext cx="4605240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磨牙               磨碎食物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CE26DF-6EEE-4586-898F-E4F97BC9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0" y="2211724"/>
            <a:ext cx="6244022" cy="24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5403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EDDE0B-6A76-4248-A0D3-DAE8BDE26F2C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0E4788-4C30-449B-A84D-40BAA6BF74CA}"/>
              </a:ext>
            </a:extLst>
          </p:cNvPr>
          <p:cNvGrpSpPr/>
          <p:nvPr/>
        </p:nvGrpSpPr>
        <p:grpSpPr>
          <a:xfrm>
            <a:off x="727795" y="733139"/>
            <a:ext cx="4954119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D763C27-9489-4748-B973-5B23EBCEBE56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BDECFBB-EF70-44FB-8EC0-4DDC5D9C0CFC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3877845-2209-451E-9FCA-3624ED72CE41}"/>
              </a:ext>
            </a:extLst>
          </p:cNvPr>
          <p:cNvSpPr txBox="1"/>
          <p:nvPr/>
        </p:nvSpPr>
        <p:spPr>
          <a:xfrm>
            <a:off x="864521" y="763917"/>
            <a:ext cx="451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宝宝嘴里有两类牙齿：</a:t>
            </a:r>
          </a:p>
        </p:txBody>
      </p:sp>
      <p:pic>
        <p:nvPicPr>
          <p:cNvPr id="8" name="图片 7" descr="yy2">
            <a:extLst>
              <a:ext uri="{FF2B5EF4-FFF2-40B4-BE49-F238E27FC236}">
                <a16:creationId xmlns:a16="http://schemas.microsoft.com/office/drawing/2014/main" id="{E2FF3C11-E56A-470B-96C4-73DED026407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5" y="2023269"/>
            <a:ext cx="5032132" cy="3778567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3C93275-FC21-4C0A-BAE5-A9D4C28D6A8C}"/>
              </a:ext>
            </a:extLst>
          </p:cNvPr>
          <p:cNvGrpSpPr>
            <a:grpSpLocks/>
          </p:cNvGrpSpPr>
          <p:nvPr/>
        </p:nvGrpSpPr>
        <p:grpSpPr>
          <a:xfrm>
            <a:off x="4656201" y="2027765"/>
            <a:ext cx="6863653" cy="3778567"/>
            <a:chOff x="6330" y="2809"/>
            <a:chExt cx="9425" cy="7394"/>
          </a:xfrm>
        </p:grpSpPr>
        <p:pic>
          <p:nvPicPr>
            <p:cNvPr id="10" name="图片 9" descr="yy3">
              <a:extLst>
                <a:ext uri="{FF2B5EF4-FFF2-40B4-BE49-F238E27FC236}">
                  <a16:creationId xmlns:a16="http://schemas.microsoft.com/office/drawing/2014/main" id="{133112ED-8278-4BC2-9BF5-07D6203DC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5" y="2809"/>
              <a:ext cx="6910" cy="7394"/>
            </a:xfrm>
            <a:prstGeom prst="rect">
              <a:avLst/>
            </a:prstGeom>
            <a:effectLst>
              <a:outerShdw blurRad="863600" sx="111000" sy="111000" algn="ctr" rotWithShape="0">
                <a:prstClr val="black">
                  <a:alpha val="24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4873515-DF14-492C-AB02-7DC8BBE29F66}"/>
                </a:ext>
              </a:extLst>
            </p:cNvPr>
            <p:cNvSpPr txBox="1"/>
            <p:nvPr/>
          </p:nvSpPr>
          <p:spPr>
            <a:xfrm>
              <a:off x="13675" y="3288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恒牙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C7641F0-9D63-4F5D-9740-5486C0588199}"/>
                </a:ext>
              </a:extLst>
            </p:cNvPr>
            <p:cNvSpPr txBox="1"/>
            <p:nvPr/>
          </p:nvSpPr>
          <p:spPr>
            <a:xfrm>
              <a:off x="6330" y="3288"/>
              <a:ext cx="1240" cy="1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</a:rPr>
                <a:t>乳牙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008483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B2FF6-B177-4C97-A04B-7DB1865C79D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FF4E9B-1F3D-4775-8C25-87E6360EC52B}"/>
              </a:ext>
            </a:extLst>
          </p:cNvPr>
          <p:cNvGrpSpPr/>
          <p:nvPr/>
        </p:nvGrpSpPr>
        <p:grpSpPr>
          <a:xfrm>
            <a:off x="727796" y="733139"/>
            <a:ext cx="3068700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BBB25D7-551D-40A1-9BC1-17C9E2A2C6E7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8EC18E-6267-4F77-B517-06E8D58B1F6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1B4DA72-36DB-4746-9939-AD49E456B700}"/>
              </a:ext>
            </a:extLst>
          </p:cNvPr>
          <p:cNvSpPr txBox="1"/>
          <p:nvPr/>
        </p:nvSpPr>
        <p:spPr>
          <a:xfrm>
            <a:off x="864522" y="763917"/>
            <a:ext cx="279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乳牙的故事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A85DC3-5CB2-4767-9B91-50770F46B813}"/>
              </a:ext>
            </a:extLst>
          </p:cNvPr>
          <p:cNvSpPr txBox="1"/>
          <p:nvPr/>
        </p:nvSpPr>
        <p:spPr>
          <a:xfrm>
            <a:off x="864522" y="2034971"/>
            <a:ext cx="6381230" cy="326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第一颗乳牙大约在出生后六个月长出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最后一颗乳牙大约在两岁半左右长出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乳牙共有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20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颗 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从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岁左右开始，在所有的乳牙后面都会有恒牙长出，大约 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7 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岁以后，乳牙会因为恒牙要长出而开始掉落，直到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12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岁左右，所有的乳牙都被恒牙换掉 ，而恒牙只会长一次 ，坏了就没有办法弥补了。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A52CD2-EFEC-4F49-ACF2-0DF468E0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3073" y="1347548"/>
            <a:ext cx="4448258" cy="4448258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261523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B2FF6-B177-4C97-A04B-7DB1865C79D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FF4E9B-1F3D-4775-8C25-87E6360EC52B}"/>
              </a:ext>
            </a:extLst>
          </p:cNvPr>
          <p:cNvGrpSpPr/>
          <p:nvPr/>
        </p:nvGrpSpPr>
        <p:grpSpPr>
          <a:xfrm>
            <a:off x="727796" y="733139"/>
            <a:ext cx="3068700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BBB25D7-551D-40A1-9BC1-17C9E2A2C6E7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8EC18E-6267-4F77-B517-06E8D58B1F6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1B4DA72-36DB-4746-9939-AD49E456B700}"/>
              </a:ext>
            </a:extLst>
          </p:cNvPr>
          <p:cNvSpPr txBox="1"/>
          <p:nvPr/>
        </p:nvSpPr>
        <p:spPr>
          <a:xfrm>
            <a:off x="864522" y="763917"/>
            <a:ext cx="279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恒牙的故事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A85DC3-5CB2-4767-9B91-50770F46B813}"/>
              </a:ext>
            </a:extLst>
          </p:cNvPr>
          <p:cNvSpPr txBox="1"/>
          <p:nvPr/>
        </p:nvSpPr>
        <p:spPr>
          <a:xfrm>
            <a:off x="864522" y="2141061"/>
            <a:ext cx="5231478" cy="280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从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岁左右开始，在所有的乳牙后面都会有恒牙长出；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恒牙只会长一次 ，坏了就没有办法弥补了；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大部分恒牙在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14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岁左右出齐；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恒牙全部出齐共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32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个，上、下颌各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16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个。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C66468-9DF2-4482-BF96-E5C60CFF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32" y="446590"/>
            <a:ext cx="5964820" cy="5964820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628451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B2FF6-B177-4C97-A04B-7DB1865C79D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FF4E9B-1F3D-4775-8C25-87E6360EC52B}"/>
              </a:ext>
            </a:extLst>
          </p:cNvPr>
          <p:cNvGrpSpPr/>
          <p:nvPr/>
        </p:nvGrpSpPr>
        <p:grpSpPr>
          <a:xfrm>
            <a:off x="727796" y="733139"/>
            <a:ext cx="3670584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BBB25D7-551D-40A1-9BC1-17C9E2A2C6E7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8EC18E-6267-4F77-B517-06E8D58B1F6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1B4DA72-36DB-4746-9939-AD49E456B700}"/>
              </a:ext>
            </a:extLst>
          </p:cNvPr>
          <p:cNvSpPr txBox="1"/>
          <p:nvPr/>
        </p:nvSpPr>
        <p:spPr>
          <a:xfrm>
            <a:off x="864522" y="763917"/>
            <a:ext cx="33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了解宝宝的牙齿</a:t>
            </a:r>
            <a:endParaRPr lang="zh-CN" altLang="en-US" sz="3200" b="1" dirty="0">
              <a:solidFill>
                <a:schemeClr val="bg1"/>
              </a:solidFill>
              <a:latin typeface="Aa吃鸡专用体 (非商业使用)" panose="02010600010101010101" pitchFamily="2" charset="-122"/>
              <a:ea typeface="Aa吃鸡专用体 (非商业使用)" panose="02010600010101010101" pitchFamily="2" charset="-122"/>
              <a:sym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A85DC3-5CB2-4767-9B91-50770F46B813}"/>
              </a:ext>
            </a:extLst>
          </p:cNvPr>
          <p:cNvSpPr txBox="1"/>
          <p:nvPr/>
        </p:nvSpPr>
        <p:spPr>
          <a:xfrm>
            <a:off x="918247" y="1955542"/>
            <a:ext cx="10088136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岁之前长出的牙齿是乳齿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6 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岁之后长的牙齿是永久齿</a:t>
            </a:r>
            <a:r>
              <a:rPr lang="en-US" altLang="zh-CN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6 </a:t>
            </a:r>
            <a:r>
              <a:rPr lang="zh-CN" altLang="en-US" sz="20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岁之后长出的牙齿不会换牙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332FCB-CCB3-4666-BD4B-1E2ED0BBE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 b="20092"/>
          <a:stretch/>
        </p:blipFill>
        <p:spPr>
          <a:xfrm>
            <a:off x="1185617" y="2635642"/>
            <a:ext cx="9820766" cy="3791782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068947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B2FF6-B177-4C97-A04B-7DB1865C79DB}"/>
              </a:ext>
            </a:extLst>
          </p:cNvPr>
          <p:cNvSpPr/>
          <p:nvPr/>
        </p:nvSpPr>
        <p:spPr>
          <a:xfrm>
            <a:off x="0" y="5335929"/>
            <a:ext cx="12192000" cy="1522071"/>
          </a:xfrm>
          <a:prstGeom prst="rect">
            <a:avLst/>
          </a:prstGeom>
          <a:solidFill>
            <a:srgbClr val="00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FF4E9B-1F3D-4775-8C25-87E6360EC52B}"/>
              </a:ext>
            </a:extLst>
          </p:cNvPr>
          <p:cNvGrpSpPr/>
          <p:nvPr/>
        </p:nvGrpSpPr>
        <p:grpSpPr>
          <a:xfrm>
            <a:off x="727796" y="733139"/>
            <a:ext cx="3473814" cy="646331"/>
            <a:chOff x="6113112" y="1692797"/>
            <a:chExt cx="5689206" cy="3214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BBB25D7-551D-40A1-9BC1-17C9E2A2C6E7}"/>
                </a:ext>
              </a:extLst>
            </p:cNvPr>
            <p:cNvSpPr/>
            <p:nvPr/>
          </p:nvSpPr>
          <p:spPr>
            <a:xfrm>
              <a:off x="6254186" y="1692797"/>
              <a:ext cx="5548132" cy="3055717"/>
            </a:xfrm>
            <a:prstGeom prst="roundRect">
              <a:avLst>
                <a:gd name="adj" fmla="val 10519"/>
              </a:avLst>
            </a:prstGeom>
            <a:solidFill>
              <a:srgbClr val="0044AC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8EC18E-6267-4F77-B517-06E8D58B1F67}"/>
                </a:ext>
              </a:extLst>
            </p:cNvPr>
            <p:cNvSpPr/>
            <p:nvPr/>
          </p:nvSpPr>
          <p:spPr>
            <a:xfrm>
              <a:off x="6113112" y="1851558"/>
              <a:ext cx="5548133" cy="3055717"/>
            </a:xfrm>
            <a:prstGeom prst="roundRect">
              <a:avLst>
                <a:gd name="adj" fmla="val 10519"/>
              </a:avLst>
            </a:prstGeom>
            <a:solidFill>
              <a:srgbClr val="2560C3"/>
            </a:solidFill>
            <a:ln w="38100"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1B4DA72-36DB-4746-9939-AD49E456B700}"/>
              </a:ext>
            </a:extLst>
          </p:cNvPr>
          <p:cNvSpPr txBox="1"/>
          <p:nvPr/>
        </p:nvSpPr>
        <p:spPr>
          <a:xfrm>
            <a:off x="864521" y="763917"/>
            <a:ext cx="316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Aa吃鸡专用体 (非商业使用)" panose="02010600010101010101" pitchFamily="2" charset="-122"/>
                <a:ea typeface="Aa吃鸡专用体 (非商业使用)" panose="02010600010101010101" pitchFamily="2" charset="-122"/>
                <a:sym typeface="+mn-ea"/>
              </a:rPr>
              <a:t>健康牙齿的标准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C66468-9DF2-4482-BF96-E5C60CFF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5471" y="1840492"/>
            <a:ext cx="3995593" cy="3527359"/>
          </a:xfrm>
          <a:prstGeom prst="rect">
            <a:avLst/>
          </a:prstGeom>
          <a:effectLst>
            <a:outerShdw blurRad="863600" sx="111000" sy="111000" algn="ctr" rotWithShape="0">
              <a:prstClr val="black">
                <a:alpha val="24000"/>
              </a:prstClr>
            </a:outerShdw>
          </a:effectLst>
        </p:spPr>
      </p:pic>
      <p:sp>
        <p:nvSpPr>
          <p:cNvPr id="9" name="圆角矩形 11">
            <a:extLst>
              <a:ext uri="{FF2B5EF4-FFF2-40B4-BE49-F238E27FC236}">
                <a16:creationId xmlns:a16="http://schemas.microsoft.com/office/drawing/2014/main" id="{418BD2C7-2E25-4F53-88AE-C9518C0221B8}"/>
              </a:ext>
            </a:extLst>
          </p:cNvPr>
          <p:cNvSpPr/>
          <p:nvPr/>
        </p:nvSpPr>
        <p:spPr>
          <a:xfrm>
            <a:off x="978262" y="2060411"/>
            <a:ext cx="2644616" cy="720090"/>
          </a:xfrm>
          <a:prstGeom prst="roundRect">
            <a:avLst/>
          </a:prstGeom>
          <a:solidFill>
            <a:srgbClr val="0044AC">
              <a:alpha val="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牙齿干净</a:t>
            </a:r>
          </a:p>
        </p:txBody>
      </p:sp>
      <p:sp>
        <p:nvSpPr>
          <p:cNvPr id="10" name="圆角矩形 12">
            <a:extLst>
              <a:ext uri="{FF2B5EF4-FFF2-40B4-BE49-F238E27FC236}">
                <a16:creationId xmlns:a16="http://schemas.microsoft.com/office/drawing/2014/main" id="{ED268113-3CE4-4CA9-BCB1-136363EAF9E0}"/>
              </a:ext>
            </a:extLst>
          </p:cNvPr>
          <p:cNvSpPr/>
          <p:nvPr/>
        </p:nvSpPr>
        <p:spPr>
          <a:xfrm>
            <a:off x="978262" y="3212301"/>
            <a:ext cx="2644616" cy="720090"/>
          </a:xfrm>
          <a:prstGeom prst="roundRect">
            <a:avLst/>
          </a:prstGeom>
          <a:solidFill>
            <a:srgbClr val="0044AC">
              <a:alpha val="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没有蛀牙</a:t>
            </a:r>
          </a:p>
        </p:txBody>
      </p:sp>
      <p:sp>
        <p:nvSpPr>
          <p:cNvPr id="11" name="圆角矩形 13">
            <a:extLst>
              <a:ext uri="{FF2B5EF4-FFF2-40B4-BE49-F238E27FC236}">
                <a16:creationId xmlns:a16="http://schemas.microsoft.com/office/drawing/2014/main" id="{805244E0-6F58-4E7D-891B-361BD054B18F}"/>
              </a:ext>
            </a:extLst>
          </p:cNvPr>
          <p:cNvSpPr/>
          <p:nvPr/>
        </p:nvSpPr>
        <p:spPr>
          <a:xfrm>
            <a:off x="978262" y="4409911"/>
            <a:ext cx="2644616" cy="720090"/>
          </a:xfrm>
          <a:prstGeom prst="roundRect">
            <a:avLst/>
          </a:prstGeom>
          <a:solidFill>
            <a:srgbClr val="0044AC">
              <a:alpha val="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无疼痛</a:t>
            </a:r>
          </a:p>
        </p:txBody>
      </p:sp>
      <p:sp>
        <p:nvSpPr>
          <p:cNvPr id="12" name="圆角矩形 14">
            <a:extLst>
              <a:ext uri="{FF2B5EF4-FFF2-40B4-BE49-F238E27FC236}">
                <a16:creationId xmlns:a16="http://schemas.microsoft.com/office/drawing/2014/main" id="{87661062-F314-4399-B69B-922754BB04C9}"/>
              </a:ext>
            </a:extLst>
          </p:cNvPr>
          <p:cNvSpPr/>
          <p:nvPr/>
        </p:nvSpPr>
        <p:spPr>
          <a:xfrm>
            <a:off x="8408236" y="2060411"/>
            <a:ext cx="2644616" cy="720090"/>
          </a:xfrm>
          <a:prstGeom prst="roundRect">
            <a:avLst/>
          </a:prstGeom>
          <a:solidFill>
            <a:srgbClr val="0044AC">
              <a:alpha val="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牙龈颜色正常</a:t>
            </a:r>
          </a:p>
        </p:txBody>
      </p:sp>
      <p:sp>
        <p:nvSpPr>
          <p:cNvPr id="13" name="圆角矩形 15">
            <a:extLst>
              <a:ext uri="{FF2B5EF4-FFF2-40B4-BE49-F238E27FC236}">
                <a16:creationId xmlns:a16="http://schemas.microsoft.com/office/drawing/2014/main" id="{43857F07-8155-4215-A4C8-A34A7AEA35FC}"/>
              </a:ext>
            </a:extLst>
          </p:cNvPr>
          <p:cNvSpPr/>
          <p:nvPr/>
        </p:nvSpPr>
        <p:spPr>
          <a:xfrm>
            <a:off x="8408236" y="3212301"/>
            <a:ext cx="2644616" cy="720090"/>
          </a:xfrm>
          <a:prstGeom prst="roundRect">
            <a:avLst/>
          </a:prstGeom>
          <a:solidFill>
            <a:srgbClr val="0044AC">
              <a:alpha val="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没有出血现象</a:t>
            </a:r>
          </a:p>
        </p:txBody>
      </p:sp>
      <p:sp>
        <p:nvSpPr>
          <p:cNvPr id="15" name="圆角矩形 16">
            <a:extLst>
              <a:ext uri="{FF2B5EF4-FFF2-40B4-BE49-F238E27FC236}">
                <a16:creationId xmlns:a16="http://schemas.microsoft.com/office/drawing/2014/main" id="{618C9ABA-D2C4-4961-9B17-F436B382948C}"/>
              </a:ext>
            </a:extLst>
          </p:cNvPr>
          <p:cNvSpPr/>
          <p:nvPr/>
        </p:nvSpPr>
        <p:spPr>
          <a:xfrm>
            <a:off x="8408236" y="4409911"/>
            <a:ext cx="2644616" cy="720090"/>
          </a:xfrm>
          <a:prstGeom prst="roundRect">
            <a:avLst/>
          </a:prstGeom>
          <a:solidFill>
            <a:srgbClr val="0044AC">
              <a:alpha val="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咬合功能正常</a:t>
            </a:r>
          </a:p>
        </p:txBody>
      </p:sp>
    </p:spTree>
    <p:extLst>
      <p:ext uri="{BB962C8B-B14F-4D97-AF65-F5344CB8AC3E}">
        <p14:creationId xmlns:p14="http://schemas.microsoft.com/office/powerpoint/2010/main" val="82369325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534</Words>
  <Application>Microsoft Office PowerPoint</Application>
  <PresentationFormat>宽屏</PresentationFormat>
  <Paragraphs>74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Aa吃鸡专用体 (非商业使用)</vt:lpstr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-bing</dc:creator>
  <cp:lastModifiedBy>Windows 用户</cp:lastModifiedBy>
  <cp:revision>69</cp:revision>
  <dcterms:created xsi:type="dcterms:W3CDTF">2020-01-14T15:31:35Z</dcterms:created>
  <dcterms:modified xsi:type="dcterms:W3CDTF">2021-01-30T08:27:44Z</dcterms:modified>
</cp:coreProperties>
</file>