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81" r:id="rId3"/>
    <p:sldId id="282" r:id="rId4"/>
    <p:sldId id="259" r:id="rId5"/>
    <p:sldId id="260" r:id="rId6"/>
    <p:sldId id="261" r:id="rId7"/>
    <p:sldId id="262" r:id="rId8"/>
    <p:sldId id="263" r:id="rId9"/>
    <p:sldId id="283" r:id="rId10"/>
    <p:sldId id="266" r:id="rId11"/>
    <p:sldId id="267" r:id="rId12"/>
    <p:sldId id="268" r:id="rId13"/>
    <p:sldId id="284" r:id="rId14"/>
    <p:sldId id="270" r:id="rId15"/>
    <p:sldId id="272" r:id="rId16"/>
    <p:sldId id="285" r:id="rId17"/>
    <p:sldId id="274" r:id="rId18"/>
    <p:sldId id="286" r:id="rId19"/>
    <p:sldId id="289" r:id="rId20"/>
    <p:sldId id="290" r:id="rId21"/>
    <p:sldId id="29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734"/>
    <a:srgbClr val="002BCB"/>
    <a:srgbClr val="0036FA"/>
    <a:srgbClr val="FF7B9E"/>
    <a:srgbClr val="FFFFFF"/>
    <a:srgbClr val="012BCB"/>
    <a:srgbClr val="E85D5A"/>
    <a:srgbClr val="EC7B78"/>
    <a:srgbClr val="8DE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55E6D-A7AC-4CA9-A594-3FC73006F98A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4EAD8-D9E1-4659-81E3-BEFD91163E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86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EAD8-D9E1-4659-81E3-BEFD91163E2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982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EAD8-D9E1-4659-81E3-BEFD91163E2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341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EAD8-D9E1-4659-81E3-BEFD91163E2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088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EAD8-D9E1-4659-81E3-BEFD91163E2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712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EAD8-D9E1-4659-81E3-BEFD91163E2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537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EAD8-D9E1-4659-81E3-BEFD91163E2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15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EAD8-D9E1-4659-81E3-BEFD91163E2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3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EAD8-D9E1-4659-81E3-BEFD91163E2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093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EAD8-D9E1-4659-81E3-BEFD91163E2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79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EAD8-D9E1-4659-81E3-BEFD91163E2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86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EAD8-D9E1-4659-81E3-BEFD91163E2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01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EAD8-D9E1-4659-81E3-BEFD91163E2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84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EAD8-D9E1-4659-81E3-BEFD91163E2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14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EAD8-D9E1-4659-81E3-BEFD91163E2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4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55DE271D-5729-4B2E-81BF-D7370B668BB9}"/>
              </a:ext>
            </a:extLst>
          </p:cNvPr>
          <p:cNvGrpSpPr/>
          <p:nvPr userDrawn="1"/>
        </p:nvGrpSpPr>
        <p:grpSpPr>
          <a:xfrm rot="5400000">
            <a:off x="-671939" y="1583949"/>
            <a:ext cx="1969747" cy="113620"/>
            <a:chOff x="8276874" y="352697"/>
            <a:chExt cx="2830285" cy="0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300F89F-0F77-414F-BF6E-10D0471F4831}"/>
                </a:ext>
              </a:extLst>
            </p:cNvPr>
            <p:cNvCxnSpPr/>
            <p:nvPr userDrawn="1"/>
          </p:nvCxnSpPr>
          <p:spPr>
            <a:xfrm>
              <a:off x="8707948" y="352697"/>
              <a:ext cx="2207214" cy="0"/>
            </a:xfrm>
            <a:prstGeom prst="line">
              <a:avLst/>
            </a:prstGeom>
            <a:ln w="762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3C46C74-CFDE-41E4-AFC6-1C630ED932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76874" y="352697"/>
              <a:ext cx="256494" cy="0"/>
            </a:xfrm>
            <a:prstGeom prst="line">
              <a:avLst/>
            </a:prstGeom>
            <a:ln w="762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2BA9BD67-A782-474C-8DAD-B8D68A8AA3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7159" y="352697"/>
              <a:ext cx="0" cy="0"/>
            </a:xfrm>
            <a:prstGeom prst="line">
              <a:avLst/>
            </a:prstGeom>
            <a:ln w="762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75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9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1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7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0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6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6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t="91318" r="59286"/>
          <a:stretch/>
        </p:blipFill>
        <p:spPr>
          <a:xfrm>
            <a:off x="6998685" y="6278682"/>
            <a:ext cx="2263619" cy="5793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040" y="1798566"/>
            <a:ext cx="4794393" cy="5324475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 rot="16200000">
            <a:off x="8398355" y="193195"/>
            <a:ext cx="3986840" cy="3600450"/>
            <a:chOff x="8205160" y="3257550"/>
            <a:chExt cx="3986840" cy="36004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1" t="35938"/>
            <a:stretch/>
          </p:blipFill>
          <p:spPr>
            <a:xfrm>
              <a:off x="8205160" y="3257550"/>
              <a:ext cx="3986840" cy="360045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20" t="53560" r="209" b="25011"/>
            <a:stretch/>
          </p:blipFill>
          <p:spPr>
            <a:xfrm>
              <a:off x="11669487" y="4296229"/>
              <a:ext cx="435428" cy="1306286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 userDrawn="1"/>
        </p:nvSpPr>
        <p:spPr>
          <a:xfrm>
            <a:off x="533400" y="428624"/>
            <a:ext cx="11153775" cy="6048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10952" r="91601" b="55625"/>
          <a:stretch/>
        </p:blipFill>
        <p:spPr>
          <a:xfrm>
            <a:off x="47624" y="781050"/>
            <a:ext cx="368849" cy="14610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7" t="11473" r="5876" b="67516"/>
          <a:stretch/>
        </p:blipFill>
        <p:spPr>
          <a:xfrm rot="16200000">
            <a:off x="1051836" y="-239414"/>
            <a:ext cx="333372" cy="907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5" t="28256" b="53733"/>
          <a:stretch/>
        </p:blipFill>
        <p:spPr>
          <a:xfrm>
            <a:off x="10936515" y="5813144"/>
            <a:ext cx="1161304" cy="10979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 r="3137"/>
          <a:stretch/>
        </p:blipFill>
        <p:spPr>
          <a:xfrm>
            <a:off x="646174" y="467746"/>
            <a:ext cx="818322" cy="7996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8" t="9585" r="14491" b="77374"/>
          <a:stretch/>
        </p:blipFill>
        <p:spPr>
          <a:xfrm flipH="1">
            <a:off x="10670839" y="542774"/>
            <a:ext cx="980051" cy="4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r="937"/>
          <a:stretch/>
        </p:blipFill>
        <p:spPr>
          <a:xfrm>
            <a:off x="236765" y="458462"/>
            <a:ext cx="11868150" cy="609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75940" cy="2971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8978" r="44203" b="11050"/>
          <a:stretch/>
        </p:blipFill>
        <p:spPr>
          <a:xfrm>
            <a:off x="547972" y="1441374"/>
            <a:ext cx="4529155" cy="41611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0"/>
          <a:stretch/>
        </p:blipFill>
        <p:spPr>
          <a:xfrm>
            <a:off x="4252687" y="1155288"/>
            <a:ext cx="5763570" cy="30166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76786" r="59286"/>
          <a:stretch/>
        </p:blipFill>
        <p:spPr>
          <a:xfrm>
            <a:off x="557203" y="5571550"/>
            <a:ext cx="3695484" cy="130075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205160" y="3257550"/>
            <a:ext cx="3986840" cy="3600450"/>
            <a:chOff x="8205160" y="3257550"/>
            <a:chExt cx="3986840" cy="36004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1" t="35938"/>
            <a:stretch/>
          </p:blipFill>
          <p:spPr>
            <a:xfrm>
              <a:off x="8205160" y="3257550"/>
              <a:ext cx="3986840" cy="360045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20" t="53560" r="209" b="25011"/>
            <a:stretch/>
          </p:blipFill>
          <p:spPr>
            <a:xfrm>
              <a:off x="11669487" y="4296229"/>
              <a:ext cx="435428" cy="1306286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5" t="28256" b="53733"/>
          <a:stretch/>
        </p:blipFill>
        <p:spPr>
          <a:xfrm>
            <a:off x="10508183" y="1903727"/>
            <a:ext cx="1161304" cy="1097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r="74896" b="90342"/>
          <a:stretch/>
        </p:blipFill>
        <p:spPr>
          <a:xfrm rot="5400000">
            <a:off x="-298367" y="2836904"/>
            <a:ext cx="1270209" cy="4046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611489" y="4872054"/>
            <a:ext cx="388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rgbClr val="012BCB"/>
                </a:solidFill>
              </a:rPr>
              <a:t>CHINESE TEETH CARE DAY</a:t>
            </a:r>
            <a:endParaRPr lang="zh-CN" altLang="en-US" sz="1600" b="1" dirty="0">
              <a:solidFill>
                <a:srgbClr val="012BCB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38152" y="5691162"/>
            <a:ext cx="320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b="1" dirty="0">
                <a:solidFill>
                  <a:srgbClr val="012BCB"/>
                </a:solidFill>
              </a:rPr>
              <a:t>关</a:t>
            </a:r>
            <a:r>
              <a:rPr lang="en-US" altLang="zh-CN" sz="1200" b="1" dirty="0">
                <a:solidFill>
                  <a:srgbClr val="012BCB"/>
                </a:solidFill>
              </a:rPr>
              <a:t>/</a:t>
            </a:r>
            <a:r>
              <a:rPr lang="zh-CN" altLang="en-US" sz="1200" b="1" dirty="0">
                <a:solidFill>
                  <a:srgbClr val="012BCB"/>
                </a:solidFill>
              </a:rPr>
              <a:t>爱</a:t>
            </a:r>
            <a:r>
              <a:rPr lang="en-US" altLang="zh-CN" sz="1200" b="1" dirty="0">
                <a:solidFill>
                  <a:srgbClr val="012BCB"/>
                </a:solidFill>
              </a:rPr>
              <a:t>/</a:t>
            </a:r>
            <a:r>
              <a:rPr lang="zh-CN" altLang="en-US" sz="1200" b="1" dirty="0">
                <a:solidFill>
                  <a:srgbClr val="012BCB"/>
                </a:solidFill>
              </a:rPr>
              <a:t>健</a:t>
            </a:r>
            <a:r>
              <a:rPr lang="en-US" altLang="zh-CN" sz="1200" b="1" dirty="0">
                <a:solidFill>
                  <a:srgbClr val="012BCB"/>
                </a:solidFill>
              </a:rPr>
              <a:t>/</a:t>
            </a:r>
            <a:r>
              <a:rPr lang="zh-CN" altLang="en-US" sz="1200" b="1" dirty="0">
                <a:solidFill>
                  <a:srgbClr val="012BCB"/>
                </a:solidFill>
              </a:rPr>
              <a:t>康</a:t>
            </a:r>
            <a:r>
              <a:rPr lang="en-US" altLang="zh-CN" sz="1200" b="1" dirty="0">
                <a:solidFill>
                  <a:srgbClr val="012BCB"/>
                </a:solidFill>
              </a:rPr>
              <a:t>/</a:t>
            </a:r>
            <a:r>
              <a:rPr lang="zh-CN" altLang="en-US" sz="1200" b="1" dirty="0">
                <a:solidFill>
                  <a:srgbClr val="012BCB"/>
                </a:solidFill>
              </a:rPr>
              <a:t>从</a:t>
            </a:r>
            <a:r>
              <a:rPr lang="en-US" altLang="zh-CN" sz="1200" b="1" dirty="0">
                <a:solidFill>
                  <a:srgbClr val="012BCB"/>
                </a:solidFill>
              </a:rPr>
              <a:t>/</a:t>
            </a:r>
            <a:r>
              <a:rPr lang="zh-CN" altLang="en-US" sz="1200" b="1" dirty="0">
                <a:solidFill>
                  <a:srgbClr val="012BCB"/>
                </a:solidFill>
              </a:rPr>
              <a:t>齿</a:t>
            </a:r>
            <a:r>
              <a:rPr lang="en-US" altLang="zh-CN" sz="1200" b="1" dirty="0">
                <a:solidFill>
                  <a:srgbClr val="012BCB"/>
                </a:solidFill>
              </a:rPr>
              <a:t>/</a:t>
            </a:r>
            <a:r>
              <a:rPr lang="zh-CN" altLang="en-US" sz="1200" b="1" dirty="0">
                <a:solidFill>
                  <a:srgbClr val="012BCB"/>
                </a:solidFill>
              </a:rPr>
              <a:t>开</a:t>
            </a:r>
            <a:r>
              <a:rPr lang="en-US" altLang="zh-CN" sz="1200" b="1" dirty="0">
                <a:solidFill>
                  <a:srgbClr val="012BCB"/>
                </a:solidFill>
              </a:rPr>
              <a:t>/</a:t>
            </a:r>
            <a:r>
              <a:rPr lang="zh-CN" altLang="en-US" sz="1200" b="1" dirty="0">
                <a:solidFill>
                  <a:srgbClr val="012BCB"/>
                </a:solidFill>
              </a:rPr>
              <a:t>始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1" t="74031" r="11953" b="16683"/>
          <a:stretch/>
        </p:blipFill>
        <p:spPr>
          <a:xfrm>
            <a:off x="5382985" y="5150868"/>
            <a:ext cx="4484915" cy="566058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9108431" y="104775"/>
            <a:ext cx="3007369" cy="1543050"/>
            <a:chOff x="9108431" y="104775"/>
            <a:chExt cx="3007369" cy="15430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82" t="7283" r="3422" b="67516"/>
            <a:stretch/>
          </p:blipFill>
          <p:spPr>
            <a:xfrm>
              <a:off x="10818254" y="104775"/>
              <a:ext cx="1297546" cy="154305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58" t="9585" r="14491" b="77374"/>
            <a:stretch/>
          </p:blipFill>
          <p:spPr>
            <a:xfrm flipH="1">
              <a:off x="9108431" y="149951"/>
              <a:ext cx="1622738" cy="79849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11131" r="17976" b="82440"/>
          <a:stretch/>
        </p:blipFill>
        <p:spPr>
          <a:xfrm>
            <a:off x="5707262" y="250485"/>
            <a:ext cx="3613318" cy="427894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5838152" y="4212569"/>
            <a:ext cx="3324226" cy="638175"/>
            <a:chOff x="5838152" y="4212569"/>
            <a:chExt cx="3324226" cy="63817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2" t="63092" r="17731" b="23464"/>
            <a:stretch/>
          </p:blipFill>
          <p:spPr>
            <a:xfrm>
              <a:off x="5838152" y="4212569"/>
              <a:ext cx="3324226" cy="638175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CF3CDF8-8CEC-4D39-9DE6-B5604D3BD66F}"/>
                </a:ext>
              </a:extLst>
            </p:cNvPr>
            <p:cNvSpPr txBox="1"/>
            <p:nvPr/>
          </p:nvSpPr>
          <p:spPr>
            <a:xfrm>
              <a:off x="6010454" y="4280755"/>
              <a:ext cx="29879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  <a:sym typeface="+mn-lt"/>
                </a:rPr>
                <a:t>牙医口腔健康</a:t>
              </a:r>
              <a:r>
                <a:rPr lang="en-US" altLang="zh-CN" sz="22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  <a:sym typeface="+mn-lt"/>
                </a:rPr>
                <a:t>PPT</a:t>
              </a:r>
              <a:r>
                <a:rPr lang="zh-CN" altLang="en-US" sz="22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  <a:sym typeface="+mn-lt"/>
                </a:rPr>
                <a:t>模板</a:t>
              </a:r>
            </a:p>
          </p:txBody>
        </p:sp>
      </p:grpSp>
      <p:pic>
        <p:nvPicPr>
          <p:cNvPr id="28" name="pd-5b7685928e45c99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6383" y="-965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1F4F8D3-EBDE-4F65-B32A-EA2B03F9F2B1}"/>
              </a:ext>
            </a:extLst>
          </p:cNvPr>
          <p:cNvSpPr txBox="1"/>
          <p:nvPr/>
        </p:nvSpPr>
        <p:spPr>
          <a:xfrm>
            <a:off x="1464496" y="636742"/>
            <a:ext cx="17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002BCB"/>
                </a:solidFill>
                <a:cs typeface="+mn-ea"/>
                <a:sym typeface="+mn-lt"/>
              </a:rPr>
              <a:t>常见疾病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AB80EA4-2914-410F-8050-E198A3B5A41C}"/>
              </a:ext>
            </a:extLst>
          </p:cNvPr>
          <p:cNvGrpSpPr/>
          <p:nvPr/>
        </p:nvGrpSpPr>
        <p:grpSpPr>
          <a:xfrm>
            <a:off x="1304365" y="2422669"/>
            <a:ext cx="2811417" cy="2759843"/>
            <a:chOff x="1347907" y="2422669"/>
            <a:chExt cx="2811417" cy="275984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4748F29-2548-41D3-B6D6-DAC08F1E88BF}"/>
                </a:ext>
              </a:extLst>
            </p:cNvPr>
            <p:cNvSpPr/>
            <p:nvPr/>
          </p:nvSpPr>
          <p:spPr>
            <a:xfrm>
              <a:off x="1347907" y="2638337"/>
              <a:ext cx="2811417" cy="2544175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D14CA24-50E3-4819-AF30-6FE42E22C171}"/>
                </a:ext>
              </a:extLst>
            </p:cNvPr>
            <p:cNvSpPr/>
            <p:nvPr/>
          </p:nvSpPr>
          <p:spPr>
            <a:xfrm>
              <a:off x="1690455" y="2422669"/>
              <a:ext cx="2150911" cy="433029"/>
            </a:xfrm>
            <a:prstGeom prst="rect">
              <a:avLst/>
            </a:prstGeom>
            <a:solidFill>
              <a:srgbClr val="F8A734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PART 01</a:t>
              </a:r>
              <a:endPara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Text Box 27">
              <a:extLst>
                <a:ext uri="{FF2B5EF4-FFF2-40B4-BE49-F238E27FC236}">
                  <a16:creationId xmlns:a16="http://schemas.microsoft.com/office/drawing/2014/main" id="{2A88941B-A8A0-4EBA-9BAD-4014CD8C8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299" y="3063091"/>
              <a:ext cx="2686485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defTabSz="914377" eaLnBrk="1" hangingPunct="1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龋病，俗称虫牙，是最常见的口腔疾病之一。若治疗不及时．便会发展成为牙髓炎和根尖周炎。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AB80EA4-2914-410F-8050-E198A3B5A41C}"/>
              </a:ext>
            </a:extLst>
          </p:cNvPr>
          <p:cNvGrpSpPr/>
          <p:nvPr/>
        </p:nvGrpSpPr>
        <p:grpSpPr>
          <a:xfrm>
            <a:off x="7959163" y="2422669"/>
            <a:ext cx="2811417" cy="2759843"/>
            <a:chOff x="1347907" y="2422669"/>
            <a:chExt cx="2811417" cy="2759843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4748F29-2548-41D3-B6D6-DAC08F1E88BF}"/>
                </a:ext>
              </a:extLst>
            </p:cNvPr>
            <p:cNvSpPr/>
            <p:nvPr/>
          </p:nvSpPr>
          <p:spPr>
            <a:xfrm>
              <a:off x="1347907" y="2638337"/>
              <a:ext cx="2811417" cy="2544175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D14CA24-50E3-4819-AF30-6FE42E22C171}"/>
                </a:ext>
              </a:extLst>
            </p:cNvPr>
            <p:cNvSpPr/>
            <p:nvPr/>
          </p:nvSpPr>
          <p:spPr>
            <a:xfrm>
              <a:off x="1690455" y="2422669"/>
              <a:ext cx="2150911" cy="433029"/>
            </a:xfrm>
            <a:prstGeom prst="rect">
              <a:avLst/>
            </a:prstGeom>
            <a:solidFill>
              <a:srgbClr val="F8A734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PART 02</a:t>
              </a:r>
              <a:endPara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Text Box 27">
              <a:extLst>
                <a:ext uri="{FF2B5EF4-FFF2-40B4-BE49-F238E27FC236}">
                  <a16:creationId xmlns:a16="http://schemas.microsoft.com/office/drawing/2014/main" id="{2A88941B-A8A0-4EBA-9BAD-4014CD8C8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299" y="3063091"/>
              <a:ext cx="2686485" cy="1884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defTabSz="914377" eaLnBrk="1" hangingPunct="1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牙周疾病，也是最常见的口腔疾病之一，一般包括牙龈炎和牙周炎等。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08" y="1698170"/>
            <a:ext cx="4169235" cy="41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5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1F4F8D3-EBDE-4F65-B32A-EA2B03F9F2B1}"/>
              </a:ext>
            </a:extLst>
          </p:cNvPr>
          <p:cNvSpPr txBox="1"/>
          <p:nvPr/>
        </p:nvSpPr>
        <p:spPr>
          <a:xfrm>
            <a:off x="1464496" y="636742"/>
            <a:ext cx="17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002BCB"/>
                </a:solidFill>
                <a:cs typeface="+mn-ea"/>
                <a:sym typeface="+mn-lt"/>
              </a:rPr>
              <a:t>常见疾病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AB80EA4-2914-410F-8050-E198A3B5A41C}"/>
              </a:ext>
            </a:extLst>
          </p:cNvPr>
          <p:cNvGrpSpPr/>
          <p:nvPr/>
        </p:nvGrpSpPr>
        <p:grpSpPr>
          <a:xfrm rot="16200000">
            <a:off x="3074681" y="168105"/>
            <a:ext cx="1516450" cy="4736820"/>
            <a:chOff x="1347907" y="2422669"/>
            <a:chExt cx="2811417" cy="275984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4748F29-2548-41D3-B6D6-DAC08F1E88BF}"/>
                </a:ext>
              </a:extLst>
            </p:cNvPr>
            <p:cNvSpPr/>
            <p:nvPr/>
          </p:nvSpPr>
          <p:spPr>
            <a:xfrm>
              <a:off x="1347907" y="2638337"/>
              <a:ext cx="2811417" cy="2544175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D14CA24-50E3-4819-AF30-6FE42E22C171}"/>
                </a:ext>
              </a:extLst>
            </p:cNvPr>
            <p:cNvSpPr/>
            <p:nvPr/>
          </p:nvSpPr>
          <p:spPr>
            <a:xfrm>
              <a:off x="1690455" y="2422669"/>
              <a:ext cx="2150911" cy="433029"/>
            </a:xfrm>
            <a:prstGeom prst="rect">
              <a:avLst/>
            </a:prstGeom>
            <a:solidFill>
              <a:srgbClr val="F8A734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PART 03</a:t>
              </a:r>
              <a:endPara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Text Box 27">
              <a:extLst>
                <a:ext uri="{FF2B5EF4-FFF2-40B4-BE49-F238E27FC236}">
                  <a16:creationId xmlns:a16="http://schemas.microsoft.com/office/drawing/2014/main" id="{2A88941B-A8A0-4EBA-9BAD-4014CD8C8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6654" y="3049609"/>
              <a:ext cx="2338515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defTabSz="914377" eaLnBrk="1" hangingPunct="1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牙齿非龋性疾患，包括氟斑牙、四环素牙、牙隐裂、楔状缺损、牙体损伤等。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AB80EA4-2914-410F-8050-E198A3B5A41C}"/>
              </a:ext>
            </a:extLst>
          </p:cNvPr>
          <p:cNvGrpSpPr/>
          <p:nvPr/>
        </p:nvGrpSpPr>
        <p:grpSpPr>
          <a:xfrm rot="16200000">
            <a:off x="3116060" y="2349950"/>
            <a:ext cx="1516450" cy="4736820"/>
            <a:chOff x="1347907" y="2422669"/>
            <a:chExt cx="2811417" cy="275984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4748F29-2548-41D3-B6D6-DAC08F1E88BF}"/>
                </a:ext>
              </a:extLst>
            </p:cNvPr>
            <p:cNvSpPr/>
            <p:nvPr/>
          </p:nvSpPr>
          <p:spPr>
            <a:xfrm>
              <a:off x="1347907" y="2638337"/>
              <a:ext cx="2811417" cy="2544175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D14CA24-50E3-4819-AF30-6FE42E22C171}"/>
                </a:ext>
              </a:extLst>
            </p:cNvPr>
            <p:cNvSpPr/>
            <p:nvPr/>
          </p:nvSpPr>
          <p:spPr>
            <a:xfrm>
              <a:off x="1690455" y="2422669"/>
              <a:ext cx="2150911" cy="433029"/>
            </a:xfrm>
            <a:prstGeom prst="rect">
              <a:avLst/>
            </a:prstGeom>
            <a:solidFill>
              <a:srgbClr val="F8A734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PART 04</a:t>
              </a:r>
              <a:endPara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Text Box 27">
              <a:extLst>
                <a:ext uri="{FF2B5EF4-FFF2-40B4-BE49-F238E27FC236}">
                  <a16:creationId xmlns:a16="http://schemas.microsoft.com/office/drawing/2014/main" id="{2A88941B-A8A0-4EBA-9BAD-4014CD8C8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6657" y="3049609"/>
              <a:ext cx="2338514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defTabSz="914377" eaLnBrk="1" hangingPunct="1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口腔黏膜疾病，包括口腔溃疡、口炎、白斑、扁平苔藓、唇炎、地图舌等。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94" y="1098407"/>
            <a:ext cx="4677383" cy="52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AB80EA4-2914-410F-8050-E198A3B5A41C}"/>
              </a:ext>
            </a:extLst>
          </p:cNvPr>
          <p:cNvGrpSpPr/>
          <p:nvPr/>
        </p:nvGrpSpPr>
        <p:grpSpPr>
          <a:xfrm rot="10800000">
            <a:off x="4758764" y="2334263"/>
            <a:ext cx="2811417" cy="2769793"/>
            <a:chOff x="1347907" y="2412719"/>
            <a:chExt cx="2811417" cy="276979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4748F29-2548-41D3-B6D6-DAC08F1E88BF}"/>
                </a:ext>
              </a:extLst>
            </p:cNvPr>
            <p:cNvSpPr/>
            <p:nvPr/>
          </p:nvSpPr>
          <p:spPr>
            <a:xfrm>
              <a:off x="1347907" y="2638337"/>
              <a:ext cx="2811417" cy="2544175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D14CA24-50E3-4819-AF30-6FE42E22C171}"/>
                </a:ext>
              </a:extLst>
            </p:cNvPr>
            <p:cNvSpPr/>
            <p:nvPr/>
          </p:nvSpPr>
          <p:spPr>
            <a:xfrm rot="10800000">
              <a:off x="1678161" y="2412719"/>
              <a:ext cx="2150911" cy="433029"/>
            </a:xfrm>
            <a:prstGeom prst="rect">
              <a:avLst/>
            </a:prstGeom>
            <a:solidFill>
              <a:srgbClr val="F8A734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PART 05</a:t>
              </a:r>
              <a:endPara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ext Box 27">
              <a:extLst>
                <a:ext uri="{FF2B5EF4-FFF2-40B4-BE49-F238E27FC236}">
                  <a16:creationId xmlns:a16="http://schemas.microsoft.com/office/drawing/2014/main" id="{2A88941B-A8A0-4EBA-9BAD-4014CD8C8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406299" y="3063091"/>
              <a:ext cx="2686485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defTabSz="914377" eaLnBrk="1" hangingPunct="1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口腔颌面部炎症，包括智齿冠周炎、颌面部间隙感染、颌骨骨髓炎等。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AB80EA4-2914-410F-8050-E198A3B5A41C}"/>
              </a:ext>
            </a:extLst>
          </p:cNvPr>
          <p:cNvGrpSpPr/>
          <p:nvPr/>
        </p:nvGrpSpPr>
        <p:grpSpPr>
          <a:xfrm rot="10800000">
            <a:off x="8162936" y="2334263"/>
            <a:ext cx="2811417" cy="2769793"/>
            <a:chOff x="1347907" y="2412719"/>
            <a:chExt cx="2811417" cy="276979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4748F29-2548-41D3-B6D6-DAC08F1E88BF}"/>
                </a:ext>
              </a:extLst>
            </p:cNvPr>
            <p:cNvSpPr/>
            <p:nvPr/>
          </p:nvSpPr>
          <p:spPr>
            <a:xfrm>
              <a:off x="1347907" y="2638337"/>
              <a:ext cx="2811417" cy="2544175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D14CA24-50E3-4819-AF30-6FE42E22C171}"/>
                </a:ext>
              </a:extLst>
            </p:cNvPr>
            <p:cNvSpPr/>
            <p:nvPr/>
          </p:nvSpPr>
          <p:spPr>
            <a:xfrm rot="10800000">
              <a:off x="1678161" y="2412719"/>
              <a:ext cx="2150911" cy="433029"/>
            </a:xfrm>
            <a:prstGeom prst="rect">
              <a:avLst/>
            </a:prstGeom>
            <a:solidFill>
              <a:srgbClr val="F8A734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PART 06</a:t>
              </a:r>
              <a:endPara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Text Box 27">
              <a:extLst>
                <a:ext uri="{FF2B5EF4-FFF2-40B4-BE49-F238E27FC236}">
                  <a16:creationId xmlns:a16="http://schemas.microsoft.com/office/drawing/2014/main" id="{2A88941B-A8A0-4EBA-9BAD-4014CD8C8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406299" y="3063091"/>
              <a:ext cx="2686485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defTabSz="914377" eaLnBrk="1" hangingPunct="1"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口腔颌面部外伤，如牙及牙槽骨损伤、颌骨骨折等。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B1F4F8D3-EBDE-4F65-B32A-EA2B03F9F2B1}"/>
              </a:ext>
            </a:extLst>
          </p:cNvPr>
          <p:cNvSpPr txBox="1"/>
          <p:nvPr/>
        </p:nvSpPr>
        <p:spPr>
          <a:xfrm>
            <a:off x="1464496" y="636742"/>
            <a:ext cx="17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002BCB"/>
                </a:solidFill>
                <a:cs typeface="+mn-ea"/>
                <a:sym typeface="+mn-lt"/>
              </a:rPr>
              <a:t>常见疾病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2" y="1944915"/>
            <a:ext cx="3710548" cy="37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r="937"/>
          <a:stretch/>
        </p:blipFill>
        <p:spPr>
          <a:xfrm>
            <a:off x="236765" y="435484"/>
            <a:ext cx="11868150" cy="609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75940" cy="2971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8978" r="44203" b="11050"/>
          <a:stretch/>
        </p:blipFill>
        <p:spPr>
          <a:xfrm>
            <a:off x="1186215" y="1454120"/>
            <a:ext cx="4529155" cy="41611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76786" r="59286"/>
          <a:stretch/>
        </p:blipFill>
        <p:spPr>
          <a:xfrm>
            <a:off x="557203" y="5571550"/>
            <a:ext cx="3695484" cy="130075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205160" y="3257550"/>
            <a:ext cx="3986840" cy="3600450"/>
            <a:chOff x="8205160" y="3257550"/>
            <a:chExt cx="3986840" cy="36004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1" t="35938"/>
            <a:stretch/>
          </p:blipFill>
          <p:spPr>
            <a:xfrm>
              <a:off x="8205160" y="3257550"/>
              <a:ext cx="3986840" cy="360045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20" t="53560" r="209" b="25011"/>
            <a:stretch/>
          </p:blipFill>
          <p:spPr>
            <a:xfrm>
              <a:off x="11669487" y="4296229"/>
              <a:ext cx="435428" cy="1306286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5" t="28256" b="53733"/>
          <a:stretch/>
        </p:blipFill>
        <p:spPr>
          <a:xfrm>
            <a:off x="10508183" y="1903727"/>
            <a:ext cx="1161304" cy="1097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r="74896" b="90342"/>
          <a:stretch/>
        </p:blipFill>
        <p:spPr>
          <a:xfrm rot="5400000">
            <a:off x="-298367" y="2836904"/>
            <a:ext cx="1270209" cy="40461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9108431" y="104775"/>
            <a:ext cx="3007369" cy="1543050"/>
            <a:chOff x="9108431" y="104775"/>
            <a:chExt cx="3007369" cy="15430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82" t="7283" r="3422" b="67516"/>
            <a:stretch/>
          </p:blipFill>
          <p:spPr>
            <a:xfrm>
              <a:off x="10818254" y="104775"/>
              <a:ext cx="1297546" cy="154305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58" t="9585" r="14491" b="77374"/>
            <a:stretch/>
          </p:blipFill>
          <p:spPr>
            <a:xfrm flipH="1">
              <a:off x="9108431" y="149951"/>
              <a:ext cx="1622738" cy="79849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11131" r="17976" b="82440"/>
          <a:stretch/>
        </p:blipFill>
        <p:spPr>
          <a:xfrm>
            <a:off x="5707262" y="250485"/>
            <a:ext cx="3613318" cy="42789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64F376D2-62DA-40BF-BF06-614D39D8ED99}"/>
              </a:ext>
            </a:extLst>
          </p:cNvPr>
          <p:cNvSpPr txBox="1"/>
          <p:nvPr/>
        </p:nvSpPr>
        <p:spPr>
          <a:xfrm>
            <a:off x="5817705" y="3691092"/>
            <a:ext cx="394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zh-CN" altLang="en-US" sz="6600" dirty="0">
                <a:solidFill>
                  <a:srgbClr val="0036FA"/>
                </a:solidFill>
                <a:latin typeface="微软雅黑"/>
                <a:cs typeface="+mn-ea"/>
                <a:sym typeface="+mn-lt"/>
              </a:rPr>
              <a:t>护理知识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060394" y="2410774"/>
            <a:ext cx="1334705" cy="1016620"/>
            <a:chOff x="7060394" y="2410774"/>
            <a:chExt cx="1334705" cy="1016620"/>
          </a:xfrm>
        </p:grpSpPr>
        <p:grpSp>
          <p:nvGrpSpPr>
            <p:cNvPr id="28" name="组合 27"/>
            <p:cNvGrpSpPr/>
            <p:nvPr/>
          </p:nvGrpSpPr>
          <p:grpSpPr>
            <a:xfrm>
              <a:off x="7060394" y="2410774"/>
              <a:ext cx="1334705" cy="1016620"/>
              <a:chOff x="2484886" y="2484049"/>
              <a:chExt cx="2808285" cy="796693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484886" y="2484049"/>
                <a:ext cx="2452873" cy="655391"/>
              </a:xfrm>
              <a:prstGeom prst="rect">
                <a:avLst/>
              </a:prstGeom>
              <a:solidFill>
                <a:srgbClr val="F8A734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cs"/>
                  <a:sym typeface="字魂70号-灵悦黑体" panose="00000500000000000000" pitchFamily="2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840298" y="2625351"/>
                <a:ext cx="2452873" cy="65539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cs"/>
                  <a:sym typeface="字魂70号-灵悦黑体" panose="00000500000000000000" pitchFamily="2" charset="-122"/>
                </a:endParaRP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4F376D2-62DA-40BF-BF06-614D39D8ED99}"/>
                </a:ext>
              </a:extLst>
            </p:cNvPr>
            <p:cNvSpPr txBox="1"/>
            <p:nvPr/>
          </p:nvSpPr>
          <p:spPr>
            <a:xfrm>
              <a:off x="7331119" y="2655295"/>
              <a:ext cx="9116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8FBB4EB8-E67C-4C1C-8299-A6B22476A6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71" y="111272"/>
            <a:ext cx="1523809" cy="14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4A5B9FB-7CE6-4756-8FD6-05EE15F4F76C}"/>
              </a:ext>
            </a:extLst>
          </p:cNvPr>
          <p:cNvSpPr/>
          <p:nvPr/>
        </p:nvSpPr>
        <p:spPr>
          <a:xfrm>
            <a:off x="3692247" y="1441739"/>
            <a:ext cx="7338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刷牙的最好时间是进食后的半小时内。如果有可能，尽量在三餐后立即刷牙。这样，不仅可以使口气清新，还可以防止食物残渣为牙齿表面的细菌提供营养。每次刷牙时间控制在</a:t>
            </a: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分钟，上下刷牙方式保护牙龈，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1F4F8D3-EBDE-4F65-B32A-EA2B03F9F2B1}"/>
              </a:ext>
            </a:extLst>
          </p:cNvPr>
          <p:cNvSpPr txBox="1"/>
          <p:nvPr/>
        </p:nvSpPr>
        <p:spPr>
          <a:xfrm>
            <a:off x="1464496" y="636742"/>
            <a:ext cx="17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002BCB"/>
                </a:solidFill>
                <a:cs typeface="+mn-ea"/>
                <a:sym typeface="+mn-lt"/>
              </a:rPr>
              <a:t>护理知识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CC34516-A47C-4C3C-9328-8D93626416ED}"/>
              </a:ext>
            </a:extLst>
          </p:cNvPr>
          <p:cNvGrpSpPr/>
          <p:nvPr/>
        </p:nvGrpSpPr>
        <p:grpSpPr>
          <a:xfrm>
            <a:off x="1464496" y="1441739"/>
            <a:ext cx="1754318" cy="1785320"/>
            <a:chOff x="5895033" y="4485634"/>
            <a:chExt cx="966116" cy="94808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87740AE6-DA3F-423B-927A-7BB5A35CB881}"/>
                </a:ext>
              </a:extLst>
            </p:cNvPr>
            <p:cNvSpPr/>
            <p:nvPr/>
          </p:nvSpPr>
          <p:spPr>
            <a:xfrm>
              <a:off x="5996142" y="4568707"/>
              <a:ext cx="865007" cy="865007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3082685A-D1BF-4915-9E81-4CCADAACAE70}"/>
                </a:ext>
              </a:extLst>
            </p:cNvPr>
            <p:cNvSpPr/>
            <p:nvPr/>
          </p:nvSpPr>
          <p:spPr>
            <a:xfrm>
              <a:off x="5895033" y="4485634"/>
              <a:ext cx="880437" cy="880436"/>
            </a:xfrm>
            <a:prstGeom prst="ellipse">
              <a:avLst/>
            </a:prstGeom>
            <a:solidFill>
              <a:srgbClr val="F8A73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01.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首先是每天的刷牙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CC34516-A47C-4C3C-9328-8D93626416ED}"/>
              </a:ext>
            </a:extLst>
          </p:cNvPr>
          <p:cNvGrpSpPr/>
          <p:nvPr/>
        </p:nvGrpSpPr>
        <p:grpSpPr>
          <a:xfrm>
            <a:off x="1413652" y="3841127"/>
            <a:ext cx="1896962" cy="1788562"/>
            <a:chOff x="5816478" y="4483912"/>
            <a:chExt cx="1044671" cy="949802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7740AE6-DA3F-423B-927A-7BB5A35CB881}"/>
                </a:ext>
              </a:extLst>
            </p:cNvPr>
            <p:cNvSpPr/>
            <p:nvPr/>
          </p:nvSpPr>
          <p:spPr>
            <a:xfrm>
              <a:off x="5996142" y="4568707"/>
              <a:ext cx="865007" cy="865007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082685A-D1BF-4915-9E81-4CCADAACAE70}"/>
                </a:ext>
              </a:extLst>
            </p:cNvPr>
            <p:cNvSpPr/>
            <p:nvPr/>
          </p:nvSpPr>
          <p:spPr>
            <a:xfrm>
              <a:off x="5816478" y="4483912"/>
              <a:ext cx="936437" cy="880436"/>
            </a:xfrm>
            <a:prstGeom prst="ellipse">
              <a:avLst/>
            </a:prstGeom>
            <a:solidFill>
              <a:srgbClr val="F8A73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02.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刷牙后配合使用牙线与舌苔刷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39556E87-689F-423D-B6DB-B86C5AB8873F}"/>
              </a:ext>
            </a:extLst>
          </p:cNvPr>
          <p:cNvSpPr/>
          <p:nvPr/>
        </p:nvSpPr>
        <p:spPr>
          <a:xfrm>
            <a:off x="3692246" y="3581767"/>
            <a:ext cx="7338609" cy="2466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牙缝间的食物残渣通过刷牙很难清除，会导致有害物质在牙缝深层的积存和腐败。口气的产生于此关系明显。因此，刷牙后使用牙线可以彻底清洁牙齿。对于舌苔的卫生要特别注意。舌苔不能过度刷洗。</a:t>
            </a:r>
          </a:p>
        </p:txBody>
      </p:sp>
    </p:spTree>
    <p:extLst>
      <p:ext uri="{BB962C8B-B14F-4D97-AF65-F5344CB8AC3E}">
        <p14:creationId xmlns:p14="http://schemas.microsoft.com/office/powerpoint/2010/main" val="12042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FA54FB8-909F-45B3-8215-2BA5C547ADBE}"/>
              </a:ext>
            </a:extLst>
          </p:cNvPr>
          <p:cNvSpPr/>
          <p:nvPr/>
        </p:nvSpPr>
        <p:spPr>
          <a:xfrm>
            <a:off x="6097756" y="2448747"/>
            <a:ext cx="50860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cs typeface="+mn-ea"/>
                <a:sym typeface="+mn-lt"/>
              </a:rPr>
              <a:t>口腔医生建议每半年或一年需要洁牙一次。并作全面口腔检查。这样可以使口腔问题消灭在萌芽状态，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F759DC2-B739-481E-B096-D103F3BC87F5}"/>
              </a:ext>
            </a:extLst>
          </p:cNvPr>
          <p:cNvGrpSpPr/>
          <p:nvPr/>
        </p:nvGrpSpPr>
        <p:grpSpPr>
          <a:xfrm>
            <a:off x="6097756" y="1752405"/>
            <a:ext cx="2848740" cy="696342"/>
            <a:chOff x="6611123" y="4974033"/>
            <a:chExt cx="2848740" cy="69634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F70BF06-7BC1-4B56-92F4-3D79FCCA3E3E}"/>
                </a:ext>
              </a:extLst>
            </p:cNvPr>
            <p:cNvSpPr/>
            <p:nvPr/>
          </p:nvSpPr>
          <p:spPr>
            <a:xfrm>
              <a:off x="6751112" y="5139603"/>
              <a:ext cx="2708751" cy="5307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567AFCA-BD83-47FB-BAA6-E702C0D8522C}"/>
                </a:ext>
              </a:extLst>
            </p:cNvPr>
            <p:cNvSpPr/>
            <p:nvPr/>
          </p:nvSpPr>
          <p:spPr>
            <a:xfrm>
              <a:off x="6611123" y="4974033"/>
              <a:ext cx="2708751" cy="530772"/>
            </a:xfrm>
            <a:prstGeom prst="rect">
              <a:avLst/>
            </a:prstGeom>
            <a:solidFill>
              <a:srgbClr val="F8A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定期口腔检查与洁牙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1F4F8D3-EBDE-4F65-B32A-EA2B03F9F2B1}"/>
              </a:ext>
            </a:extLst>
          </p:cNvPr>
          <p:cNvSpPr txBox="1"/>
          <p:nvPr/>
        </p:nvSpPr>
        <p:spPr>
          <a:xfrm>
            <a:off x="1464496" y="636742"/>
            <a:ext cx="17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002BCB"/>
                </a:solidFill>
                <a:cs typeface="+mn-ea"/>
                <a:sym typeface="+mn-lt"/>
              </a:rPr>
              <a:t>护理知识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80" y="1752405"/>
            <a:ext cx="4488410" cy="38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r="937"/>
          <a:stretch/>
        </p:blipFill>
        <p:spPr>
          <a:xfrm>
            <a:off x="236765" y="435484"/>
            <a:ext cx="11868150" cy="609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75940" cy="2971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8978" r="44203" b="11050"/>
          <a:stretch/>
        </p:blipFill>
        <p:spPr>
          <a:xfrm>
            <a:off x="1186215" y="1454120"/>
            <a:ext cx="4529155" cy="41611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76786" r="59286"/>
          <a:stretch/>
        </p:blipFill>
        <p:spPr>
          <a:xfrm>
            <a:off x="557203" y="5571550"/>
            <a:ext cx="3695484" cy="130075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205160" y="3257550"/>
            <a:ext cx="3986840" cy="3600450"/>
            <a:chOff x="8205160" y="3257550"/>
            <a:chExt cx="3986840" cy="36004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1" t="35938"/>
            <a:stretch/>
          </p:blipFill>
          <p:spPr>
            <a:xfrm>
              <a:off x="8205160" y="3257550"/>
              <a:ext cx="3986840" cy="360045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20" t="53560" r="209" b="25011"/>
            <a:stretch/>
          </p:blipFill>
          <p:spPr>
            <a:xfrm>
              <a:off x="11669487" y="4296229"/>
              <a:ext cx="435428" cy="1306286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5" t="28256" b="53733"/>
          <a:stretch/>
        </p:blipFill>
        <p:spPr>
          <a:xfrm>
            <a:off x="10508183" y="1903727"/>
            <a:ext cx="1161304" cy="1097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r="74896" b="90342"/>
          <a:stretch/>
        </p:blipFill>
        <p:spPr>
          <a:xfrm rot="5400000">
            <a:off x="-298367" y="2836904"/>
            <a:ext cx="1270209" cy="40461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9108431" y="104775"/>
            <a:ext cx="3007369" cy="1543050"/>
            <a:chOff x="9108431" y="104775"/>
            <a:chExt cx="3007369" cy="15430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82" t="7283" r="3422" b="67516"/>
            <a:stretch/>
          </p:blipFill>
          <p:spPr>
            <a:xfrm>
              <a:off x="10818254" y="104775"/>
              <a:ext cx="1297546" cy="154305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58" t="9585" r="14491" b="77374"/>
            <a:stretch/>
          </p:blipFill>
          <p:spPr>
            <a:xfrm flipH="1">
              <a:off x="9108431" y="149951"/>
              <a:ext cx="1622738" cy="79849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11131" r="17976" b="82440"/>
          <a:stretch/>
        </p:blipFill>
        <p:spPr>
          <a:xfrm>
            <a:off x="5707262" y="250485"/>
            <a:ext cx="3613318" cy="42789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64F376D2-62DA-40BF-BF06-614D39D8ED99}"/>
              </a:ext>
            </a:extLst>
          </p:cNvPr>
          <p:cNvSpPr txBox="1"/>
          <p:nvPr/>
        </p:nvSpPr>
        <p:spPr>
          <a:xfrm>
            <a:off x="5817705" y="3691092"/>
            <a:ext cx="394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zh-CN" altLang="en-US" sz="6600" dirty="0">
                <a:solidFill>
                  <a:srgbClr val="0036FA"/>
                </a:solidFill>
                <a:latin typeface="微软雅黑"/>
                <a:cs typeface="+mn-ea"/>
                <a:sym typeface="+mn-lt"/>
              </a:rPr>
              <a:t>护理误区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060394" y="2410774"/>
            <a:ext cx="1334705" cy="1016620"/>
            <a:chOff x="7060394" y="2410774"/>
            <a:chExt cx="1334705" cy="1016620"/>
          </a:xfrm>
        </p:grpSpPr>
        <p:grpSp>
          <p:nvGrpSpPr>
            <p:cNvPr id="28" name="组合 27"/>
            <p:cNvGrpSpPr/>
            <p:nvPr/>
          </p:nvGrpSpPr>
          <p:grpSpPr>
            <a:xfrm>
              <a:off x="7060394" y="2410774"/>
              <a:ext cx="1334705" cy="1016620"/>
              <a:chOff x="2484886" y="2484049"/>
              <a:chExt cx="2808285" cy="796693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484886" y="2484049"/>
                <a:ext cx="2452873" cy="655391"/>
              </a:xfrm>
              <a:prstGeom prst="rect">
                <a:avLst/>
              </a:prstGeom>
              <a:solidFill>
                <a:srgbClr val="F8A734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cs"/>
                  <a:sym typeface="字魂70号-灵悦黑体" panose="00000500000000000000" pitchFamily="2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840298" y="2625351"/>
                <a:ext cx="2452873" cy="65539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cs"/>
                  <a:sym typeface="字魂70号-灵悦黑体" panose="00000500000000000000" pitchFamily="2" charset="-122"/>
                </a:endParaRP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4F376D2-62DA-40BF-BF06-614D39D8ED99}"/>
                </a:ext>
              </a:extLst>
            </p:cNvPr>
            <p:cNvSpPr txBox="1"/>
            <p:nvPr/>
          </p:nvSpPr>
          <p:spPr>
            <a:xfrm>
              <a:off x="7331119" y="2655295"/>
              <a:ext cx="9116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2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8E5ADCD-0C61-4544-B36C-8B8709462896}"/>
              </a:ext>
            </a:extLst>
          </p:cNvPr>
          <p:cNvSpPr txBox="1"/>
          <p:nvPr/>
        </p:nvSpPr>
        <p:spPr>
          <a:xfrm>
            <a:off x="1445541" y="720265"/>
            <a:ext cx="225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护理误区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F79AE8-99F9-4FF3-84F1-AE2AFA88246D}"/>
              </a:ext>
            </a:extLst>
          </p:cNvPr>
          <p:cNvSpPr/>
          <p:nvPr/>
        </p:nvSpPr>
        <p:spPr>
          <a:xfrm>
            <a:off x="1325742" y="2841224"/>
            <a:ext cx="6332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牙结石是造成牙周病的主要因素，而“洗牙”是去除牙结石的重要方法之一。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不过，洗牙并非人人必需。根据临床观察，由于每个人的饮食习惯、卫生保健习惯不同，口腔健康状况也存在着明显的差异，牙结石的沉积情况也不能单纯用固定的时间周期来判定。临床上经常见到有的人几年不洗牙，牙周很干净，有的人刚刚洗牙半年左右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CF12ED-AED1-40E5-A40C-7DE3A183855D}"/>
              </a:ext>
            </a:extLst>
          </p:cNvPr>
          <p:cNvSpPr/>
          <p:nvPr/>
        </p:nvSpPr>
        <p:spPr>
          <a:xfrm>
            <a:off x="2308844" y="1862581"/>
            <a:ext cx="4495494" cy="629589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误区</a:t>
            </a:r>
            <a:r>
              <a:rPr lang="en-US" altLang="zh-CN" sz="28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：人人都爱去洗牙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 t="14085" b="6478"/>
          <a:stretch/>
        </p:blipFill>
        <p:spPr>
          <a:xfrm>
            <a:off x="7379595" y="1243485"/>
            <a:ext cx="4447565" cy="481972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239116" y="1850206"/>
            <a:ext cx="1024387" cy="587460"/>
            <a:chOff x="1565029" y="2819817"/>
            <a:chExt cx="2001437" cy="1535130"/>
          </a:xfrm>
        </p:grpSpPr>
        <p:sp>
          <p:nvSpPr>
            <p:cNvPr id="20" name="矩形 19"/>
            <p:cNvSpPr/>
            <p:nvPr/>
          </p:nvSpPr>
          <p:spPr>
            <a:xfrm>
              <a:off x="1883040" y="2900138"/>
              <a:ext cx="1683426" cy="1454809"/>
            </a:xfrm>
            <a:prstGeom prst="rect">
              <a:avLst/>
            </a:prstGeom>
            <a:pattFill prst="wdDnDiag">
              <a:fgClr>
                <a:srgbClr val="F8A73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b="1">
                <a:solidFill>
                  <a:srgbClr val="17103A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565029" y="2819817"/>
              <a:ext cx="1758720" cy="1454812"/>
            </a:xfrm>
            <a:prstGeom prst="rect">
              <a:avLst/>
            </a:prstGeom>
            <a:solidFill>
              <a:srgbClr val="F8A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3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8E5ADCD-0C61-4544-B36C-8B8709462896}"/>
              </a:ext>
            </a:extLst>
          </p:cNvPr>
          <p:cNvSpPr txBox="1"/>
          <p:nvPr/>
        </p:nvSpPr>
        <p:spPr>
          <a:xfrm>
            <a:off x="1445541" y="720265"/>
            <a:ext cx="225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护理误区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F79AE8-99F9-4FF3-84F1-AE2AFA88246D}"/>
              </a:ext>
            </a:extLst>
          </p:cNvPr>
          <p:cNvSpPr/>
          <p:nvPr/>
        </p:nvSpPr>
        <p:spPr>
          <a:xfrm>
            <a:off x="5500566" y="2291428"/>
            <a:ext cx="5579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牙齿出现问题，尽早尽可能的治疗和保留牙齿是基本原则，但是，有些人在牙周病呈进行性破坏达到拔牙适应证的情况下，仍坚持保留牙齿是不利于牙周口腔健康的，尽早拔牙反而有利于口腔健康的恢复。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CF12ED-AED1-40E5-A40C-7DE3A183855D}"/>
              </a:ext>
            </a:extLst>
          </p:cNvPr>
          <p:cNvSpPr/>
          <p:nvPr/>
        </p:nvSpPr>
        <p:spPr>
          <a:xfrm>
            <a:off x="6584630" y="1661839"/>
            <a:ext cx="4495494" cy="629589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误区</a:t>
            </a:r>
            <a:r>
              <a:rPr lang="en-US" altLang="zh-CN" sz="28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：能不拔牙坚决不拔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14902" y="1649464"/>
            <a:ext cx="1024387" cy="587460"/>
            <a:chOff x="1565029" y="2819817"/>
            <a:chExt cx="2001437" cy="1535130"/>
          </a:xfrm>
        </p:grpSpPr>
        <p:sp>
          <p:nvSpPr>
            <p:cNvPr id="12" name="矩形 11"/>
            <p:cNvSpPr/>
            <p:nvPr/>
          </p:nvSpPr>
          <p:spPr>
            <a:xfrm>
              <a:off x="1883040" y="2900138"/>
              <a:ext cx="1683426" cy="1454809"/>
            </a:xfrm>
            <a:prstGeom prst="rect">
              <a:avLst/>
            </a:prstGeom>
            <a:pattFill prst="wdDnDiag">
              <a:fgClr>
                <a:srgbClr val="F8A73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b="1">
                <a:solidFill>
                  <a:srgbClr val="17103A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565029" y="2819817"/>
              <a:ext cx="1758720" cy="1454812"/>
            </a:xfrm>
            <a:prstGeom prst="rect">
              <a:avLst/>
            </a:prstGeom>
            <a:solidFill>
              <a:srgbClr val="F8A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93CF12ED-AED1-40E5-A40C-7DE3A183855D}"/>
              </a:ext>
            </a:extLst>
          </p:cNvPr>
          <p:cNvSpPr/>
          <p:nvPr/>
        </p:nvSpPr>
        <p:spPr>
          <a:xfrm>
            <a:off x="6584630" y="3991217"/>
            <a:ext cx="4495494" cy="629589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误区</a:t>
            </a:r>
            <a:r>
              <a:rPr lang="en-US" altLang="zh-CN" sz="2800" dirty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：漱口水代替刷牙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514902" y="3978842"/>
            <a:ext cx="1024387" cy="587460"/>
            <a:chOff x="1565029" y="2819817"/>
            <a:chExt cx="2001437" cy="1535130"/>
          </a:xfrm>
        </p:grpSpPr>
        <p:sp>
          <p:nvSpPr>
            <p:cNvPr id="20" name="矩形 19"/>
            <p:cNvSpPr/>
            <p:nvPr/>
          </p:nvSpPr>
          <p:spPr>
            <a:xfrm>
              <a:off x="1883040" y="2900138"/>
              <a:ext cx="1683426" cy="1454809"/>
            </a:xfrm>
            <a:prstGeom prst="rect">
              <a:avLst/>
            </a:prstGeom>
            <a:pattFill prst="wdDnDiag">
              <a:fgClr>
                <a:srgbClr val="F8A73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b="1">
                <a:solidFill>
                  <a:srgbClr val="17103A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565029" y="2819817"/>
              <a:ext cx="1758720" cy="1454812"/>
            </a:xfrm>
            <a:prstGeom prst="rect">
              <a:avLst/>
            </a:prstGeom>
            <a:solidFill>
              <a:srgbClr val="F8A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FCF79AE8-99F9-4FF3-84F1-AE2AFA88246D}"/>
              </a:ext>
            </a:extLst>
          </p:cNvPr>
          <p:cNvSpPr/>
          <p:nvPr/>
        </p:nvSpPr>
        <p:spPr>
          <a:xfrm>
            <a:off x="5500566" y="4637054"/>
            <a:ext cx="5579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口腔疾病的高发和不正确的牙齿护理清洁习惯有很大关系。现在很多人喜欢常用漱口水代替牙膏来清洁口腔，漱口水虽然具有抑菌杀菌功能，单纯使用漱口水只能去除浮在牙齿表面的食物残渣</a:t>
            </a:r>
            <a:r>
              <a:rPr lang="en-US" altLang="zh-CN" sz="1400" dirty="0">
                <a:cs typeface="+mn-ea"/>
                <a:sym typeface="+mn-lt"/>
              </a:rPr>
              <a:t>.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/>
          <a:stretch/>
        </p:blipFill>
        <p:spPr>
          <a:xfrm>
            <a:off x="1165653" y="1661839"/>
            <a:ext cx="3807217" cy="42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4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8E5ADCD-0C61-4544-B36C-8B8709462896}"/>
              </a:ext>
            </a:extLst>
          </p:cNvPr>
          <p:cNvSpPr txBox="1"/>
          <p:nvPr/>
        </p:nvSpPr>
        <p:spPr>
          <a:xfrm>
            <a:off x="1445541" y="720265"/>
            <a:ext cx="225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护理误区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981538" y="1669901"/>
            <a:ext cx="1024387" cy="587460"/>
            <a:chOff x="1565029" y="2819817"/>
            <a:chExt cx="2001437" cy="1535130"/>
          </a:xfrm>
        </p:grpSpPr>
        <p:sp>
          <p:nvSpPr>
            <p:cNvPr id="12" name="矩形 11"/>
            <p:cNvSpPr/>
            <p:nvPr/>
          </p:nvSpPr>
          <p:spPr>
            <a:xfrm>
              <a:off x="1883040" y="2900138"/>
              <a:ext cx="1683426" cy="1454809"/>
            </a:xfrm>
            <a:prstGeom prst="rect">
              <a:avLst/>
            </a:prstGeom>
            <a:pattFill prst="wdDnDiag">
              <a:fgClr>
                <a:srgbClr val="F8A73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b="1">
                <a:solidFill>
                  <a:srgbClr val="17103A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565029" y="2819817"/>
              <a:ext cx="1758720" cy="1454812"/>
            </a:xfrm>
            <a:prstGeom prst="rect">
              <a:avLst/>
            </a:prstGeom>
            <a:solidFill>
              <a:srgbClr val="F8A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43477" y="4018835"/>
            <a:ext cx="1024387" cy="587460"/>
            <a:chOff x="1565029" y="2819817"/>
            <a:chExt cx="2001437" cy="1535130"/>
          </a:xfrm>
        </p:grpSpPr>
        <p:sp>
          <p:nvSpPr>
            <p:cNvPr id="20" name="矩形 19"/>
            <p:cNvSpPr/>
            <p:nvPr/>
          </p:nvSpPr>
          <p:spPr>
            <a:xfrm>
              <a:off x="1883040" y="2900138"/>
              <a:ext cx="1683426" cy="1454809"/>
            </a:xfrm>
            <a:prstGeom prst="rect">
              <a:avLst/>
            </a:prstGeom>
            <a:pattFill prst="wdDnDiag">
              <a:fgClr>
                <a:srgbClr val="F8A73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b="1">
                <a:solidFill>
                  <a:srgbClr val="17103A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565029" y="2819817"/>
              <a:ext cx="1758720" cy="1454812"/>
            </a:xfrm>
            <a:prstGeom prst="rect">
              <a:avLst/>
            </a:prstGeom>
            <a:solidFill>
              <a:srgbClr val="F8A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05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7A279914-1932-476C-97C1-28C9B927568F}"/>
              </a:ext>
            </a:extLst>
          </p:cNvPr>
          <p:cNvSpPr/>
          <p:nvPr/>
        </p:nvSpPr>
        <p:spPr>
          <a:xfrm>
            <a:off x="908156" y="2276420"/>
            <a:ext cx="522431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如今市场上有很多价格不菲的药物牙膏，称添加了药物成分可以起到预防口腔疾病的作用，因此很多人认为长期使用这些牙膏可以起到预防保健的作用</a:t>
            </a:r>
            <a:r>
              <a:rPr lang="en-US" altLang="zh-CN" dirty="0">
                <a:cs typeface="+mn-ea"/>
                <a:sym typeface="+mn-lt"/>
              </a:rPr>
              <a:t>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2922151-579C-44D3-A68A-3923346F99F2}"/>
              </a:ext>
            </a:extLst>
          </p:cNvPr>
          <p:cNvSpPr/>
          <p:nvPr/>
        </p:nvSpPr>
        <p:spPr>
          <a:xfrm rot="16200000">
            <a:off x="3614861" y="20785"/>
            <a:ext cx="1024089" cy="3916428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误区</a:t>
            </a:r>
            <a:r>
              <a:rPr lang="en-US" altLang="zh-CN" sz="24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：常用药物牙膏效果佳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2922151-579C-44D3-A68A-3923346F99F2}"/>
              </a:ext>
            </a:extLst>
          </p:cNvPr>
          <p:cNvSpPr/>
          <p:nvPr/>
        </p:nvSpPr>
        <p:spPr>
          <a:xfrm rot="16200000">
            <a:off x="8863921" y="2369720"/>
            <a:ext cx="1024089" cy="3916428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误区</a:t>
            </a:r>
            <a:r>
              <a:rPr lang="en-US" altLang="zh-CN" sz="2400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：牙线会加大牙缝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A279914-1932-476C-97C1-28C9B927568F}"/>
              </a:ext>
            </a:extLst>
          </p:cNvPr>
          <p:cNvSpPr/>
          <p:nvPr/>
        </p:nvSpPr>
        <p:spPr>
          <a:xfrm>
            <a:off x="6243477" y="4649911"/>
            <a:ext cx="5224314" cy="1710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牙线的使用日益普遍，龋齿和牙周炎的发病率是相应呈下降趋势的。不过很多人担心牙线会和牙签一样，使用久了会加大牙缝。其实牙线线形为扁形，厚度很薄，不会增宽牙缝。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9" b="17376"/>
          <a:stretch/>
        </p:blipFill>
        <p:spPr>
          <a:xfrm>
            <a:off x="1144304" y="3815889"/>
            <a:ext cx="4076886" cy="24165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9" r="-585" b="25795"/>
          <a:stretch/>
        </p:blipFill>
        <p:spPr>
          <a:xfrm>
            <a:off x="6243477" y="1669901"/>
            <a:ext cx="4953264" cy="20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" r="14216" b="10577"/>
          <a:stretch/>
        </p:blipFill>
        <p:spPr>
          <a:xfrm rot="16200000">
            <a:off x="86527" y="4164895"/>
            <a:ext cx="2606578" cy="277963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5160" y="3257550"/>
            <a:ext cx="3986840" cy="3600450"/>
            <a:chOff x="8205160" y="3257550"/>
            <a:chExt cx="3986840" cy="36004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1" t="35938"/>
            <a:stretch/>
          </p:blipFill>
          <p:spPr>
            <a:xfrm>
              <a:off x="8205160" y="3257550"/>
              <a:ext cx="3986840" cy="360045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20" t="53560" r="209" b="25011"/>
            <a:stretch/>
          </p:blipFill>
          <p:spPr>
            <a:xfrm>
              <a:off x="11669487" y="4296229"/>
              <a:ext cx="435428" cy="1306286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8" t="9585" r="14491" b="77374"/>
          <a:stretch/>
        </p:blipFill>
        <p:spPr>
          <a:xfrm flipH="1">
            <a:off x="9108431" y="149951"/>
            <a:ext cx="1622738" cy="79849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10952" r="83457" b="18451"/>
          <a:stretch/>
        </p:blipFill>
        <p:spPr>
          <a:xfrm>
            <a:off x="0" y="667657"/>
            <a:ext cx="1669143" cy="430358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7" t="12099" r="5406" b="72901"/>
          <a:stretch/>
        </p:blipFill>
        <p:spPr>
          <a:xfrm>
            <a:off x="10852508" y="149951"/>
            <a:ext cx="1262742" cy="9144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2" t="11473" r="3422" b="67516"/>
          <a:stretch/>
        </p:blipFill>
        <p:spPr>
          <a:xfrm rot="16200000">
            <a:off x="791019" y="-203167"/>
            <a:ext cx="1115129" cy="141990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6" t="47102" r="6277" b="12422"/>
          <a:stretch/>
        </p:blipFill>
        <p:spPr>
          <a:xfrm>
            <a:off x="11578733" y="1064350"/>
            <a:ext cx="508001" cy="246742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7"/>
          <a:stretch/>
        </p:blipFill>
        <p:spPr>
          <a:xfrm>
            <a:off x="3903890" y="5103994"/>
            <a:ext cx="4214185" cy="175400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5" t="28256" b="53733"/>
          <a:stretch/>
        </p:blipFill>
        <p:spPr>
          <a:xfrm>
            <a:off x="10028036" y="1989890"/>
            <a:ext cx="1161304" cy="1097921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4482995" y="388764"/>
            <a:ext cx="3033211" cy="1215254"/>
            <a:chOff x="1831185" y="420725"/>
            <a:chExt cx="3033211" cy="1215254"/>
          </a:xfrm>
        </p:grpSpPr>
        <p:sp>
          <p:nvSpPr>
            <p:cNvPr id="53" name="文本框 194"/>
            <p:cNvSpPr txBox="1"/>
            <p:nvPr/>
          </p:nvSpPr>
          <p:spPr>
            <a:xfrm>
              <a:off x="1882400" y="435650"/>
              <a:ext cx="2981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7200" spc="2000" dirty="0">
                  <a:ln w="25400">
                    <a:solidFill>
                      <a:schemeClr val="tx1"/>
                    </a:solidFill>
                  </a:ln>
                  <a:solidFill>
                    <a:srgbClr val="F8A7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54" name="文本框 195"/>
            <p:cNvSpPr txBox="1"/>
            <p:nvPr/>
          </p:nvSpPr>
          <p:spPr>
            <a:xfrm>
              <a:off x="1831185" y="420725"/>
              <a:ext cx="29677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7200" spc="2000" dirty="0">
                  <a:ln w="2540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911427" y="2214911"/>
            <a:ext cx="2225915" cy="554771"/>
            <a:chOff x="2911427" y="2214911"/>
            <a:chExt cx="2225915" cy="554771"/>
          </a:xfrm>
        </p:grpSpPr>
        <p:grpSp>
          <p:nvGrpSpPr>
            <p:cNvPr id="25" name="组合 24"/>
            <p:cNvGrpSpPr/>
            <p:nvPr/>
          </p:nvGrpSpPr>
          <p:grpSpPr>
            <a:xfrm>
              <a:off x="2911427" y="2214911"/>
              <a:ext cx="2225915" cy="548242"/>
              <a:chOff x="2484886" y="2484049"/>
              <a:chExt cx="2584585" cy="80095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2484886" y="2484049"/>
                <a:ext cx="2452873" cy="655391"/>
              </a:xfrm>
              <a:prstGeom prst="rect">
                <a:avLst/>
              </a:prstGeom>
              <a:solidFill>
                <a:srgbClr val="F8A734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字魂70号-灵悦黑体" panose="00000500000000000000" pitchFamily="2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616598" y="2629617"/>
                <a:ext cx="2452873" cy="65539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字魂70号-灵悦黑体" panose="00000500000000000000" pitchFamily="2" charset="-122"/>
                </a:endParaRPr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64F376D2-62DA-40BF-BF06-614D39D8ED99}"/>
                </a:ext>
              </a:extLst>
            </p:cNvPr>
            <p:cNvSpPr txBox="1"/>
            <p:nvPr/>
          </p:nvSpPr>
          <p:spPr>
            <a:xfrm>
              <a:off x="3060299" y="2308017"/>
              <a:ext cx="201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latin typeface="+mn-ea"/>
                  <a:cs typeface="+mn-ea"/>
                  <a:sym typeface="+mn-lt"/>
                </a:rPr>
                <a:t>01.</a:t>
              </a:r>
              <a:r>
                <a:rPr lang="zh-CN" altLang="en-US" sz="2400" dirty="0">
                  <a:latin typeface="+mn-ea"/>
                  <a:cs typeface="+mn-ea"/>
                  <a:sym typeface="+mn-lt"/>
                </a:rPr>
                <a:t>健康定义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679567" y="2214911"/>
            <a:ext cx="2225915" cy="554771"/>
            <a:chOff x="6679567" y="2214911"/>
            <a:chExt cx="2225915" cy="554771"/>
          </a:xfrm>
        </p:grpSpPr>
        <p:grpSp>
          <p:nvGrpSpPr>
            <p:cNvPr id="28" name="组合 27"/>
            <p:cNvGrpSpPr/>
            <p:nvPr/>
          </p:nvGrpSpPr>
          <p:grpSpPr>
            <a:xfrm>
              <a:off x="6679567" y="2214911"/>
              <a:ext cx="2225915" cy="548242"/>
              <a:chOff x="2484886" y="2484049"/>
              <a:chExt cx="2584585" cy="80095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484886" y="2484049"/>
                <a:ext cx="2452873" cy="655391"/>
              </a:xfrm>
              <a:prstGeom prst="rect">
                <a:avLst/>
              </a:prstGeom>
              <a:solidFill>
                <a:srgbClr val="F8A734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字魂70号-灵悦黑体" panose="00000500000000000000" pitchFamily="2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616598" y="2629617"/>
                <a:ext cx="2452873" cy="65539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字魂70号-灵悦黑体" panose="00000500000000000000" pitchFamily="2" charset="-122"/>
                </a:endParaRPr>
              </a:p>
            </p:txBody>
          </p:sp>
        </p:grp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64F376D2-62DA-40BF-BF06-614D39D8ED99}"/>
                </a:ext>
              </a:extLst>
            </p:cNvPr>
            <p:cNvSpPr txBox="1"/>
            <p:nvPr/>
          </p:nvSpPr>
          <p:spPr>
            <a:xfrm>
              <a:off x="6858333" y="2308017"/>
              <a:ext cx="1981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latin typeface="+mn-ea"/>
                  <a:cs typeface="+mn-ea"/>
                  <a:sym typeface="+mn-lt"/>
                </a:rPr>
                <a:t>02.</a:t>
              </a:r>
              <a:r>
                <a:rPr lang="zh-CN" altLang="en-US" sz="2400" dirty="0">
                  <a:latin typeface="+mn-ea"/>
                  <a:cs typeface="+mn-ea"/>
                  <a:sym typeface="+mn-lt"/>
                </a:rPr>
                <a:t>护理知识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911427" y="3703180"/>
            <a:ext cx="2225915" cy="555370"/>
            <a:chOff x="2911427" y="3703180"/>
            <a:chExt cx="2225915" cy="555370"/>
          </a:xfrm>
        </p:grpSpPr>
        <p:grpSp>
          <p:nvGrpSpPr>
            <p:cNvPr id="34" name="组合 33"/>
            <p:cNvGrpSpPr/>
            <p:nvPr/>
          </p:nvGrpSpPr>
          <p:grpSpPr>
            <a:xfrm>
              <a:off x="2911427" y="3703180"/>
              <a:ext cx="2225915" cy="548242"/>
              <a:chOff x="2484886" y="2484049"/>
              <a:chExt cx="2584585" cy="80095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2484886" y="2484049"/>
                <a:ext cx="2452873" cy="655391"/>
              </a:xfrm>
              <a:prstGeom prst="rect">
                <a:avLst/>
              </a:prstGeom>
              <a:solidFill>
                <a:srgbClr val="F8A734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字魂70号-灵悦黑体" panose="00000500000000000000" pitchFamily="2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616598" y="2629617"/>
                <a:ext cx="2452873" cy="65539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字魂70号-灵悦黑体" panose="00000500000000000000" pitchFamily="2" charset="-122"/>
                </a:endParaRPr>
              </a:p>
            </p:txBody>
          </p:sp>
        </p:grp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64F376D2-62DA-40BF-BF06-614D39D8ED99}"/>
                </a:ext>
              </a:extLst>
            </p:cNvPr>
            <p:cNvSpPr txBox="1"/>
            <p:nvPr/>
          </p:nvSpPr>
          <p:spPr>
            <a:xfrm>
              <a:off x="3057782" y="3796885"/>
              <a:ext cx="2022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latin typeface="+mn-ea"/>
                  <a:cs typeface="+mn-ea"/>
                  <a:sym typeface="+mn-lt"/>
                </a:rPr>
                <a:t>03.</a:t>
              </a:r>
              <a:r>
                <a:rPr lang="zh-CN" altLang="en-US" sz="2400" dirty="0">
                  <a:latin typeface="+mn-ea"/>
                  <a:cs typeface="+mn-ea"/>
                  <a:sym typeface="+mn-lt"/>
                </a:rPr>
                <a:t>常见疾病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679567" y="3703180"/>
            <a:ext cx="2225915" cy="554772"/>
            <a:chOff x="6679567" y="3703180"/>
            <a:chExt cx="2225915" cy="554772"/>
          </a:xfrm>
        </p:grpSpPr>
        <p:grpSp>
          <p:nvGrpSpPr>
            <p:cNvPr id="31" name="组合 30"/>
            <p:cNvGrpSpPr/>
            <p:nvPr/>
          </p:nvGrpSpPr>
          <p:grpSpPr>
            <a:xfrm>
              <a:off x="6679567" y="3703180"/>
              <a:ext cx="2225915" cy="548242"/>
              <a:chOff x="2484886" y="2484049"/>
              <a:chExt cx="2584585" cy="800959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2484886" y="2484049"/>
                <a:ext cx="2452873" cy="655391"/>
              </a:xfrm>
              <a:prstGeom prst="rect">
                <a:avLst/>
              </a:prstGeom>
              <a:solidFill>
                <a:srgbClr val="F8A734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字魂70号-灵悦黑体" panose="00000500000000000000" pitchFamily="2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616598" y="2629617"/>
                <a:ext cx="2452873" cy="65539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字魂70号-灵悦黑体" panose="00000500000000000000" pitchFamily="2" charset="-122"/>
                </a:endParaRPr>
              </a:p>
            </p:txBody>
          </p:sp>
        </p:grp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64F376D2-62DA-40BF-BF06-614D39D8ED99}"/>
                </a:ext>
              </a:extLst>
            </p:cNvPr>
            <p:cNvSpPr txBox="1"/>
            <p:nvPr/>
          </p:nvSpPr>
          <p:spPr>
            <a:xfrm>
              <a:off x="6858333" y="3796287"/>
              <a:ext cx="1981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latin typeface="+mn-ea"/>
                  <a:cs typeface="+mn-ea"/>
                  <a:sym typeface="+mn-lt"/>
                </a:rPr>
                <a:t>04.</a:t>
              </a:r>
              <a:r>
                <a:rPr lang="zh-CN" altLang="en-US" sz="2400" dirty="0">
                  <a:latin typeface="+mn-ea"/>
                  <a:cs typeface="+mn-ea"/>
                  <a:sym typeface="+mn-lt"/>
                </a:rPr>
                <a:t>护理误区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8E5ADCD-0C61-4544-B36C-8B8709462896}"/>
              </a:ext>
            </a:extLst>
          </p:cNvPr>
          <p:cNvSpPr txBox="1"/>
          <p:nvPr/>
        </p:nvSpPr>
        <p:spPr>
          <a:xfrm>
            <a:off x="1445541" y="720265"/>
            <a:ext cx="225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护理误区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F79AE8-99F9-4FF3-84F1-AE2AFA88246D}"/>
              </a:ext>
            </a:extLst>
          </p:cNvPr>
          <p:cNvSpPr/>
          <p:nvPr/>
        </p:nvSpPr>
        <p:spPr>
          <a:xfrm>
            <a:off x="1239116" y="2841225"/>
            <a:ext cx="53072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cs typeface="+mn-ea"/>
                <a:sym typeface="+mn-lt"/>
              </a:rPr>
              <a:t>有人认为口腔内很多细菌残留在舌苔上不利口腔健康，因此市面上一些刮舌苔的产品也越来越多。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CF12ED-AED1-40E5-A40C-7DE3A183855D}"/>
              </a:ext>
            </a:extLst>
          </p:cNvPr>
          <p:cNvSpPr/>
          <p:nvPr/>
        </p:nvSpPr>
        <p:spPr>
          <a:xfrm>
            <a:off x="2308844" y="1862581"/>
            <a:ext cx="4495494" cy="629589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误区</a:t>
            </a:r>
            <a:r>
              <a:rPr lang="en-US" altLang="zh-CN" sz="28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：刮舌苔有益健康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239116" y="1850206"/>
            <a:ext cx="1024387" cy="587460"/>
            <a:chOff x="1565029" y="2819817"/>
            <a:chExt cx="2001437" cy="1535130"/>
          </a:xfrm>
        </p:grpSpPr>
        <p:sp>
          <p:nvSpPr>
            <p:cNvPr id="20" name="矩形 19"/>
            <p:cNvSpPr/>
            <p:nvPr/>
          </p:nvSpPr>
          <p:spPr>
            <a:xfrm>
              <a:off x="1883040" y="2900138"/>
              <a:ext cx="1683426" cy="1454809"/>
            </a:xfrm>
            <a:prstGeom prst="rect">
              <a:avLst/>
            </a:prstGeom>
            <a:pattFill prst="wdDnDiag">
              <a:fgClr>
                <a:srgbClr val="F8A73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b="1">
                <a:solidFill>
                  <a:srgbClr val="17103A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565029" y="2819817"/>
              <a:ext cx="1758720" cy="1454812"/>
            </a:xfrm>
            <a:prstGeom prst="rect">
              <a:avLst/>
            </a:prstGeom>
            <a:solidFill>
              <a:srgbClr val="F8A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06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66" y="720265"/>
            <a:ext cx="4202038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r="937"/>
          <a:stretch/>
        </p:blipFill>
        <p:spPr>
          <a:xfrm>
            <a:off x="236765" y="458462"/>
            <a:ext cx="11868150" cy="609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75940" cy="2971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8978" r="44203" b="11050"/>
          <a:stretch/>
        </p:blipFill>
        <p:spPr>
          <a:xfrm>
            <a:off x="547972" y="1441374"/>
            <a:ext cx="4529155" cy="41611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0"/>
          <a:stretch/>
        </p:blipFill>
        <p:spPr>
          <a:xfrm>
            <a:off x="4252687" y="1155288"/>
            <a:ext cx="5763570" cy="30166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76786" r="59286"/>
          <a:stretch/>
        </p:blipFill>
        <p:spPr>
          <a:xfrm>
            <a:off x="557203" y="5571550"/>
            <a:ext cx="3695484" cy="130075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205160" y="3257550"/>
            <a:ext cx="3986840" cy="3600450"/>
            <a:chOff x="8205160" y="3257550"/>
            <a:chExt cx="3986840" cy="36004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1" t="35938"/>
            <a:stretch/>
          </p:blipFill>
          <p:spPr>
            <a:xfrm>
              <a:off x="8205160" y="3257550"/>
              <a:ext cx="3986840" cy="360045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20" t="53560" r="209" b="25011"/>
            <a:stretch/>
          </p:blipFill>
          <p:spPr>
            <a:xfrm>
              <a:off x="11669487" y="4296229"/>
              <a:ext cx="435428" cy="1306286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5" t="28256" b="53733"/>
          <a:stretch/>
        </p:blipFill>
        <p:spPr>
          <a:xfrm>
            <a:off x="10508183" y="1903727"/>
            <a:ext cx="1161304" cy="1097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r="74896" b="90342"/>
          <a:stretch/>
        </p:blipFill>
        <p:spPr>
          <a:xfrm rot="5400000">
            <a:off x="-298367" y="2836904"/>
            <a:ext cx="1270209" cy="4046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611489" y="4872054"/>
            <a:ext cx="388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rgbClr val="012BCB"/>
                </a:solidFill>
              </a:rPr>
              <a:t>CHINESE TEETH CARE DAY</a:t>
            </a:r>
            <a:endParaRPr lang="zh-CN" altLang="en-US" sz="1600" b="1" dirty="0">
              <a:solidFill>
                <a:srgbClr val="012BCB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38152" y="5691162"/>
            <a:ext cx="320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b="1" dirty="0">
                <a:solidFill>
                  <a:srgbClr val="012BCB"/>
                </a:solidFill>
              </a:rPr>
              <a:t>关</a:t>
            </a:r>
            <a:r>
              <a:rPr lang="en-US" altLang="zh-CN" sz="1200" b="1" dirty="0">
                <a:solidFill>
                  <a:srgbClr val="012BCB"/>
                </a:solidFill>
              </a:rPr>
              <a:t>/</a:t>
            </a:r>
            <a:r>
              <a:rPr lang="zh-CN" altLang="en-US" sz="1200" b="1" dirty="0">
                <a:solidFill>
                  <a:srgbClr val="012BCB"/>
                </a:solidFill>
              </a:rPr>
              <a:t>爱</a:t>
            </a:r>
            <a:r>
              <a:rPr lang="en-US" altLang="zh-CN" sz="1200" b="1" dirty="0">
                <a:solidFill>
                  <a:srgbClr val="012BCB"/>
                </a:solidFill>
              </a:rPr>
              <a:t>/</a:t>
            </a:r>
            <a:r>
              <a:rPr lang="zh-CN" altLang="en-US" sz="1200" b="1" dirty="0">
                <a:solidFill>
                  <a:srgbClr val="012BCB"/>
                </a:solidFill>
              </a:rPr>
              <a:t>健</a:t>
            </a:r>
            <a:r>
              <a:rPr lang="en-US" altLang="zh-CN" sz="1200" b="1" dirty="0">
                <a:solidFill>
                  <a:srgbClr val="012BCB"/>
                </a:solidFill>
              </a:rPr>
              <a:t>/</a:t>
            </a:r>
            <a:r>
              <a:rPr lang="zh-CN" altLang="en-US" sz="1200" b="1" dirty="0">
                <a:solidFill>
                  <a:srgbClr val="012BCB"/>
                </a:solidFill>
              </a:rPr>
              <a:t>康</a:t>
            </a:r>
            <a:r>
              <a:rPr lang="en-US" altLang="zh-CN" sz="1200" b="1" dirty="0">
                <a:solidFill>
                  <a:srgbClr val="012BCB"/>
                </a:solidFill>
              </a:rPr>
              <a:t>/</a:t>
            </a:r>
            <a:r>
              <a:rPr lang="zh-CN" altLang="en-US" sz="1200" b="1" dirty="0">
                <a:solidFill>
                  <a:srgbClr val="012BCB"/>
                </a:solidFill>
              </a:rPr>
              <a:t>从</a:t>
            </a:r>
            <a:r>
              <a:rPr lang="en-US" altLang="zh-CN" sz="1200" b="1" dirty="0">
                <a:solidFill>
                  <a:srgbClr val="012BCB"/>
                </a:solidFill>
              </a:rPr>
              <a:t>/</a:t>
            </a:r>
            <a:r>
              <a:rPr lang="zh-CN" altLang="en-US" sz="1200" b="1" dirty="0">
                <a:solidFill>
                  <a:srgbClr val="012BCB"/>
                </a:solidFill>
              </a:rPr>
              <a:t>齿</a:t>
            </a:r>
            <a:r>
              <a:rPr lang="en-US" altLang="zh-CN" sz="1200" b="1" dirty="0">
                <a:solidFill>
                  <a:srgbClr val="012BCB"/>
                </a:solidFill>
              </a:rPr>
              <a:t>/</a:t>
            </a:r>
            <a:r>
              <a:rPr lang="zh-CN" altLang="en-US" sz="1200" b="1" dirty="0">
                <a:solidFill>
                  <a:srgbClr val="012BCB"/>
                </a:solidFill>
              </a:rPr>
              <a:t>开</a:t>
            </a:r>
            <a:r>
              <a:rPr lang="en-US" altLang="zh-CN" sz="1200" b="1" dirty="0">
                <a:solidFill>
                  <a:srgbClr val="012BCB"/>
                </a:solidFill>
              </a:rPr>
              <a:t>/</a:t>
            </a:r>
            <a:r>
              <a:rPr lang="zh-CN" altLang="en-US" sz="1200" b="1" dirty="0">
                <a:solidFill>
                  <a:srgbClr val="012BCB"/>
                </a:solidFill>
              </a:rPr>
              <a:t>始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1" t="74031" r="11953" b="16683"/>
          <a:stretch/>
        </p:blipFill>
        <p:spPr>
          <a:xfrm>
            <a:off x="5382985" y="5150868"/>
            <a:ext cx="4484915" cy="566058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9108431" y="104775"/>
            <a:ext cx="3007369" cy="1543050"/>
            <a:chOff x="9108431" y="104775"/>
            <a:chExt cx="3007369" cy="15430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82" t="7283" r="3422" b="67516"/>
            <a:stretch/>
          </p:blipFill>
          <p:spPr>
            <a:xfrm>
              <a:off x="10818254" y="104775"/>
              <a:ext cx="1297546" cy="154305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58" t="9585" r="14491" b="77374"/>
            <a:stretch/>
          </p:blipFill>
          <p:spPr>
            <a:xfrm flipH="1">
              <a:off x="9108431" y="149951"/>
              <a:ext cx="1622738" cy="79849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11131" r="17976" b="82440"/>
          <a:stretch/>
        </p:blipFill>
        <p:spPr>
          <a:xfrm>
            <a:off x="5707262" y="250485"/>
            <a:ext cx="3613318" cy="427894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5838152" y="4212569"/>
            <a:ext cx="3324226" cy="638175"/>
            <a:chOff x="5838152" y="4212569"/>
            <a:chExt cx="3324226" cy="63817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2" t="63092" r="17731" b="23464"/>
            <a:stretch/>
          </p:blipFill>
          <p:spPr>
            <a:xfrm>
              <a:off x="5838152" y="4212569"/>
              <a:ext cx="3324226" cy="638175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CF3CDF8-8CEC-4D39-9DE6-B5604D3BD66F}"/>
                </a:ext>
              </a:extLst>
            </p:cNvPr>
            <p:cNvSpPr txBox="1"/>
            <p:nvPr/>
          </p:nvSpPr>
          <p:spPr>
            <a:xfrm>
              <a:off x="6010454" y="4280755"/>
              <a:ext cx="29879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  <a:sym typeface="+mn-lt"/>
                </a:rPr>
                <a:t>牙医口腔健康</a:t>
              </a:r>
              <a:r>
                <a:rPr lang="en-US" altLang="zh-CN" sz="22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  <a:sym typeface="+mn-lt"/>
                </a:rPr>
                <a:t>PPT</a:t>
              </a:r>
              <a:r>
                <a:rPr lang="zh-CN" altLang="en-US" sz="22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  <a:sym typeface="+mn-lt"/>
                </a:rPr>
                <a:t>模板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564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r="937"/>
          <a:stretch/>
        </p:blipFill>
        <p:spPr>
          <a:xfrm>
            <a:off x="236765" y="435484"/>
            <a:ext cx="11868150" cy="609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75940" cy="2971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8978" r="44203" b="11050"/>
          <a:stretch/>
        </p:blipFill>
        <p:spPr>
          <a:xfrm>
            <a:off x="1186215" y="1454120"/>
            <a:ext cx="4529155" cy="41611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76786" r="59286"/>
          <a:stretch/>
        </p:blipFill>
        <p:spPr>
          <a:xfrm>
            <a:off x="557203" y="5571550"/>
            <a:ext cx="3695484" cy="130075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205160" y="3257550"/>
            <a:ext cx="3986840" cy="3600450"/>
            <a:chOff x="8205160" y="3257550"/>
            <a:chExt cx="3986840" cy="36004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1" t="35938"/>
            <a:stretch/>
          </p:blipFill>
          <p:spPr>
            <a:xfrm>
              <a:off x="8205160" y="3257550"/>
              <a:ext cx="3986840" cy="360045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20" t="53560" r="209" b="25011"/>
            <a:stretch/>
          </p:blipFill>
          <p:spPr>
            <a:xfrm>
              <a:off x="11669487" y="4296229"/>
              <a:ext cx="435428" cy="1306286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5" t="28256" b="53733"/>
          <a:stretch/>
        </p:blipFill>
        <p:spPr>
          <a:xfrm>
            <a:off x="10508183" y="1903727"/>
            <a:ext cx="1161304" cy="1097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r="74896" b="90342"/>
          <a:stretch/>
        </p:blipFill>
        <p:spPr>
          <a:xfrm rot="5400000">
            <a:off x="-298367" y="2836904"/>
            <a:ext cx="1270209" cy="40461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9108431" y="104775"/>
            <a:ext cx="3007369" cy="1543050"/>
            <a:chOff x="9108431" y="104775"/>
            <a:chExt cx="3007369" cy="15430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82" t="7283" r="3422" b="67516"/>
            <a:stretch/>
          </p:blipFill>
          <p:spPr>
            <a:xfrm>
              <a:off x="10818254" y="104775"/>
              <a:ext cx="1297546" cy="154305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58" t="9585" r="14491" b="77374"/>
            <a:stretch/>
          </p:blipFill>
          <p:spPr>
            <a:xfrm flipH="1">
              <a:off x="9108431" y="149951"/>
              <a:ext cx="1622738" cy="79849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11131" r="17976" b="82440"/>
          <a:stretch/>
        </p:blipFill>
        <p:spPr>
          <a:xfrm>
            <a:off x="5707262" y="250485"/>
            <a:ext cx="3613318" cy="42789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64F376D2-62DA-40BF-BF06-614D39D8ED99}"/>
              </a:ext>
            </a:extLst>
          </p:cNvPr>
          <p:cNvSpPr txBox="1"/>
          <p:nvPr/>
        </p:nvSpPr>
        <p:spPr>
          <a:xfrm>
            <a:off x="5817705" y="3691092"/>
            <a:ext cx="394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rgbClr val="0036FA"/>
                </a:solidFill>
                <a:latin typeface="+mn-ea"/>
                <a:cs typeface="+mn-ea"/>
                <a:sym typeface="+mn-lt"/>
              </a:rPr>
              <a:t>健康定义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060394" y="2410774"/>
            <a:ext cx="1334705" cy="1016620"/>
            <a:chOff x="7060394" y="2410774"/>
            <a:chExt cx="1334705" cy="1016620"/>
          </a:xfrm>
        </p:grpSpPr>
        <p:grpSp>
          <p:nvGrpSpPr>
            <p:cNvPr id="28" name="组合 27"/>
            <p:cNvGrpSpPr/>
            <p:nvPr/>
          </p:nvGrpSpPr>
          <p:grpSpPr>
            <a:xfrm>
              <a:off x="7060394" y="2410774"/>
              <a:ext cx="1334705" cy="1016620"/>
              <a:chOff x="2484886" y="2484049"/>
              <a:chExt cx="2808285" cy="796693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484886" y="2484049"/>
                <a:ext cx="2452873" cy="655391"/>
              </a:xfrm>
              <a:prstGeom prst="rect">
                <a:avLst/>
              </a:prstGeom>
              <a:solidFill>
                <a:srgbClr val="F8A734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字魂70号-灵悦黑体" panose="00000500000000000000" pitchFamily="2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840298" y="2625351"/>
                <a:ext cx="2452873" cy="65539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字魂70号-灵悦黑体" panose="00000500000000000000" pitchFamily="2" charset="-122"/>
                </a:endParaRP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4F376D2-62DA-40BF-BF06-614D39D8ED99}"/>
                </a:ext>
              </a:extLst>
            </p:cNvPr>
            <p:cNvSpPr txBox="1"/>
            <p:nvPr/>
          </p:nvSpPr>
          <p:spPr>
            <a:xfrm>
              <a:off x="7331119" y="2655295"/>
              <a:ext cx="9116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400" dirty="0">
                  <a:latin typeface="+mn-ea"/>
                  <a:cs typeface="+mn-ea"/>
                  <a:sym typeface="+mn-lt"/>
                </a:rPr>
                <a:t>01</a:t>
              </a:r>
              <a:endParaRPr lang="zh-CN" altLang="en-US" sz="4400" dirty="0">
                <a:latin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1F4F8D3-EBDE-4F65-B32A-EA2B03F9F2B1}"/>
              </a:ext>
            </a:extLst>
          </p:cNvPr>
          <p:cNvSpPr txBox="1"/>
          <p:nvPr/>
        </p:nvSpPr>
        <p:spPr>
          <a:xfrm>
            <a:off x="1464496" y="636742"/>
            <a:ext cx="17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002BCB"/>
                </a:solidFill>
                <a:cs typeface="+mn-ea"/>
                <a:sym typeface="+mn-lt"/>
              </a:rPr>
              <a:t>健康定义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EAB455-760C-44A3-B670-B41A6B87D754}"/>
              </a:ext>
            </a:extLst>
          </p:cNvPr>
          <p:cNvSpPr txBox="1"/>
          <p:nvPr/>
        </p:nvSpPr>
        <p:spPr>
          <a:xfrm>
            <a:off x="1464496" y="1958999"/>
            <a:ext cx="50452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Clr>
                <a:srgbClr val="F8A734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+mn-ea"/>
                <a:sym typeface="+mn-lt"/>
              </a:rPr>
              <a:t>【</a:t>
            </a:r>
            <a:r>
              <a:rPr lang="zh-CN" altLang="en-US" sz="2000" dirty="0">
                <a:cs typeface="+mn-ea"/>
                <a:sym typeface="+mn-lt"/>
              </a:rPr>
              <a:t>掌握</a:t>
            </a:r>
            <a:r>
              <a:rPr lang="en-US" altLang="zh-CN" sz="2000" dirty="0">
                <a:cs typeface="+mn-ea"/>
                <a:sym typeface="+mn-lt"/>
              </a:rPr>
              <a:t>】</a:t>
            </a:r>
            <a:r>
              <a:rPr lang="zh-CN" altLang="en-US" sz="2000" dirty="0">
                <a:cs typeface="+mn-ea"/>
                <a:sym typeface="+mn-lt"/>
              </a:rPr>
              <a:t>：口腔健康教育与口腔健康促进的概念、策略、任务。</a:t>
            </a:r>
            <a:endParaRPr lang="en-US" altLang="zh-CN" sz="2000" dirty="0">
              <a:cs typeface="+mn-ea"/>
              <a:sym typeface="+mn-lt"/>
            </a:endParaRPr>
          </a:p>
          <a:p>
            <a:pPr marL="342900" indent="-342900">
              <a:lnSpc>
                <a:spcPct val="250000"/>
              </a:lnSpc>
              <a:buClr>
                <a:srgbClr val="F8A734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+mn-ea"/>
                <a:sym typeface="+mn-lt"/>
              </a:rPr>
              <a:t>【</a:t>
            </a:r>
            <a:r>
              <a:rPr lang="zh-CN" altLang="en-US" sz="2000" dirty="0">
                <a:cs typeface="+mn-ea"/>
                <a:sym typeface="+mn-lt"/>
              </a:rPr>
              <a:t>熟悉</a:t>
            </a:r>
            <a:r>
              <a:rPr lang="en-US" altLang="zh-CN" sz="2000" dirty="0">
                <a:cs typeface="+mn-ea"/>
                <a:sym typeface="+mn-lt"/>
              </a:rPr>
              <a:t>】</a:t>
            </a:r>
            <a:r>
              <a:rPr lang="zh-CN" altLang="en-US" sz="2000" dirty="0">
                <a:cs typeface="+mn-ea"/>
                <a:sym typeface="+mn-lt"/>
              </a:rPr>
              <a:t>：目标的制定、计划、实施</a:t>
            </a:r>
            <a:endParaRPr lang="en-US" altLang="zh-CN" sz="2000" dirty="0">
              <a:cs typeface="+mn-ea"/>
              <a:sym typeface="+mn-lt"/>
            </a:endParaRPr>
          </a:p>
          <a:p>
            <a:pPr marL="342900" indent="-342900">
              <a:lnSpc>
                <a:spcPct val="250000"/>
              </a:lnSpc>
              <a:buClr>
                <a:srgbClr val="F8A734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+mn-ea"/>
                <a:sym typeface="+mn-lt"/>
              </a:rPr>
              <a:t>【</a:t>
            </a:r>
            <a:r>
              <a:rPr lang="zh-CN" altLang="en-US" sz="2000" dirty="0">
                <a:cs typeface="+mn-ea"/>
                <a:sym typeface="+mn-lt"/>
              </a:rPr>
              <a:t>了解</a:t>
            </a:r>
            <a:r>
              <a:rPr lang="en-US" altLang="zh-CN" sz="2000" dirty="0">
                <a:cs typeface="+mn-ea"/>
                <a:sym typeface="+mn-lt"/>
              </a:rPr>
              <a:t>】</a:t>
            </a:r>
            <a:r>
              <a:rPr lang="zh-CN" altLang="en-US" sz="2000" dirty="0">
                <a:cs typeface="+mn-ea"/>
                <a:sym typeface="+mn-lt"/>
              </a:rPr>
              <a:t>：口腔健康教育与促进的评价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5"/>
          <a:stretch/>
        </p:blipFill>
        <p:spPr>
          <a:xfrm>
            <a:off x="6509718" y="1496603"/>
            <a:ext cx="4458893" cy="49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EE94150-C693-4D6A-8D0F-1C6B6E75B5D1}"/>
              </a:ext>
            </a:extLst>
          </p:cNvPr>
          <p:cNvSpPr txBox="1"/>
          <p:nvPr/>
        </p:nvSpPr>
        <p:spPr>
          <a:xfrm>
            <a:off x="5138058" y="1595112"/>
            <a:ext cx="6066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rgbClr val="0070C0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口腔健康问题并没有直接威胁生命，但是有调查表明口腔健康与人类健康和幸福息息相关，不良的口腔健康行为毫无疑问影响人类的健康、幸福以及高质量的生活。</a:t>
            </a:r>
            <a:endParaRPr lang="en-US" altLang="zh-CN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1F4F8D3-EBDE-4F65-B32A-EA2B03F9F2B1}"/>
              </a:ext>
            </a:extLst>
          </p:cNvPr>
          <p:cNvSpPr txBox="1"/>
          <p:nvPr/>
        </p:nvSpPr>
        <p:spPr>
          <a:xfrm>
            <a:off x="1464496" y="636742"/>
            <a:ext cx="17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002BCB"/>
                </a:solidFill>
                <a:cs typeface="+mn-ea"/>
                <a:sym typeface="+mn-lt"/>
              </a:rPr>
              <a:t>健康定义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9" y="1798313"/>
            <a:ext cx="4024086" cy="40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498EDEF-A63D-4DBC-9631-D0714ACB6F75}"/>
              </a:ext>
            </a:extLst>
          </p:cNvPr>
          <p:cNvSpPr txBox="1"/>
          <p:nvPr/>
        </p:nvSpPr>
        <p:spPr>
          <a:xfrm>
            <a:off x="1117981" y="1643318"/>
            <a:ext cx="5439300" cy="36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rgbClr val="0070C0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不能消极等待，到患口腔疾病后再去治疗，而应尽量维持人们的口腔健康状况。有了这种信念，就能促进人们建立一种健康的生活方式，改变影响口腔健康的不良行为。</a:t>
            </a:r>
            <a:endParaRPr lang="en-US" altLang="zh-CN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1F4F8D3-EBDE-4F65-B32A-EA2B03F9F2B1}"/>
              </a:ext>
            </a:extLst>
          </p:cNvPr>
          <p:cNvSpPr txBox="1"/>
          <p:nvPr/>
        </p:nvSpPr>
        <p:spPr>
          <a:xfrm>
            <a:off x="1464496" y="636742"/>
            <a:ext cx="17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002BCB"/>
                </a:solidFill>
                <a:cs typeface="+mn-ea"/>
                <a:sym typeface="+mn-lt"/>
              </a:rPr>
              <a:t>健康定义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4391" r="2805" b="14709"/>
          <a:stretch/>
        </p:blipFill>
        <p:spPr>
          <a:xfrm>
            <a:off x="6792687" y="1727336"/>
            <a:ext cx="4770649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7AEA08B-8375-43C5-BBBA-305A96CB3453}"/>
              </a:ext>
            </a:extLst>
          </p:cNvPr>
          <p:cNvSpPr txBox="1"/>
          <p:nvPr/>
        </p:nvSpPr>
        <p:spPr>
          <a:xfrm>
            <a:off x="1316628" y="1788785"/>
            <a:ext cx="5112560" cy="36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solidFill>
                  <a:srgbClr val="0070C0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口腔健康教育与口腔促进就是通过动员政府部门和全社会的力量，营造有益于口腔健康的环境，传播口腔健康的信息，提高人们口腔健康的意识，预防和控制口腔疾病。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1F4F8D3-EBDE-4F65-B32A-EA2B03F9F2B1}"/>
              </a:ext>
            </a:extLst>
          </p:cNvPr>
          <p:cNvSpPr txBox="1"/>
          <p:nvPr/>
        </p:nvSpPr>
        <p:spPr>
          <a:xfrm>
            <a:off x="1464496" y="636742"/>
            <a:ext cx="17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002BCB"/>
                </a:solidFill>
                <a:cs typeface="+mn-ea"/>
                <a:sym typeface="+mn-lt"/>
              </a:rPr>
              <a:t>健康定义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30" y="1672774"/>
            <a:ext cx="4223732" cy="42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30E6EC1-4046-48BC-9238-6B99F29F0432}"/>
              </a:ext>
            </a:extLst>
          </p:cNvPr>
          <p:cNvSpPr txBox="1"/>
          <p:nvPr/>
        </p:nvSpPr>
        <p:spPr>
          <a:xfrm>
            <a:off x="1319353" y="1964727"/>
            <a:ext cx="2769989" cy="33239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solidFill>
                  <a:srgbClr val="0070C0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牙健康是牙、牙周组织、口腔邻近部位均无组织结构与功能性异常。</a:t>
            </a:r>
            <a:endParaRPr lang="en-US" altLang="zh-CN" sz="2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1F4F8D3-EBDE-4F65-B32A-EA2B03F9F2B1}"/>
              </a:ext>
            </a:extLst>
          </p:cNvPr>
          <p:cNvSpPr txBox="1"/>
          <p:nvPr/>
        </p:nvSpPr>
        <p:spPr>
          <a:xfrm>
            <a:off x="1464496" y="636742"/>
            <a:ext cx="17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002BCB"/>
                </a:solidFill>
                <a:cs typeface="+mn-ea"/>
                <a:sym typeface="+mn-lt"/>
              </a:rPr>
              <a:t>健康定义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7" y="1865545"/>
            <a:ext cx="2902495" cy="352234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312F019-CAAB-49C4-8B4F-3B96529EF7F0}"/>
              </a:ext>
            </a:extLst>
          </p:cNvPr>
          <p:cNvSpPr txBox="1"/>
          <p:nvPr/>
        </p:nvSpPr>
        <p:spPr>
          <a:xfrm>
            <a:off x="8094762" y="1964727"/>
            <a:ext cx="2769989" cy="34231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cs typeface="+mn-ea"/>
                <a:sym typeface="+mn-lt"/>
              </a:rPr>
              <a:t>牙清洁，无疼痛感，牙龈颜色正常，无出血现象。</a:t>
            </a:r>
            <a:endParaRPr lang="en-US" altLang="zh-CN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7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r="937"/>
          <a:stretch/>
        </p:blipFill>
        <p:spPr>
          <a:xfrm>
            <a:off x="236765" y="435484"/>
            <a:ext cx="11868150" cy="609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75940" cy="2971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8978" r="44203" b="11050"/>
          <a:stretch/>
        </p:blipFill>
        <p:spPr>
          <a:xfrm>
            <a:off x="1186215" y="1454120"/>
            <a:ext cx="4529155" cy="41611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76786" r="59286"/>
          <a:stretch/>
        </p:blipFill>
        <p:spPr>
          <a:xfrm>
            <a:off x="557203" y="5571550"/>
            <a:ext cx="3695484" cy="130075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205160" y="3257550"/>
            <a:ext cx="3986840" cy="3600450"/>
            <a:chOff x="8205160" y="3257550"/>
            <a:chExt cx="3986840" cy="36004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1" t="35938"/>
            <a:stretch/>
          </p:blipFill>
          <p:spPr>
            <a:xfrm>
              <a:off x="8205160" y="3257550"/>
              <a:ext cx="3986840" cy="360045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20" t="53560" r="209" b="25011"/>
            <a:stretch/>
          </p:blipFill>
          <p:spPr>
            <a:xfrm>
              <a:off x="11669487" y="4296229"/>
              <a:ext cx="435428" cy="1306286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5" t="28256" b="53733"/>
          <a:stretch/>
        </p:blipFill>
        <p:spPr>
          <a:xfrm>
            <a:off x="10508183" y="1903727"/>
            <a:ext cx="1161304" cy="1097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r="74896" b="90342"/>
          <a:stretch/>
        </p:blipFill>
        <p:spPr>
          <a:xfrm rot="5400000">
            <a:off x="-298367" y="2836904"/>
            <a:ext cx="1270209" cy="40461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9108431" y="104775"/>
            <a:ext cx="3007369" cy="1543050"/>
            <a:chOff x="9108431" y="104775"/>
            <a:chExt cx="3007369" cy="15430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82" t="7283" r="3422" b="67516"/>
            <a:stretch/>
          </p:blipFill>
          <p:spPr>
            <a:xfrm>
              <a:off x="10818254" y="104775"/>
              <a:ext cx="1297546" cy="154305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58" t="9585" r="14491" b="77374"/>
            <a:stretch/>
          </p:blipFill>
          <p:spPr>
            <a:xfrm flipH="1">
              <a:off x="9108431" y="149951"/>
              <a:ext cx="1622738" cy="79849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11131" r="17976" b="82440"/>
          <a:stretch/>
        </p:blipFill>
        <p:spPr>
          <a:xfrm>
            <a:off x="5707262" y="250485"/>
            <a:ext cx="3613318" cy="42789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64F376D2-62DA-40BF-BF06-614D39D8ED99}"/>
              </a:ext>
            </a:extLst>
          </p:cNvPr>
          <p:cNvSpPr txBox="1"/>
          <p:nvPr/>
        </p:nvSpPr>
        <p:spPr>
          <a:xfrm>
            <a:off x="5817705" y="3691092"/>
            <a:ext cx="394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zh-CN" altLang="en-US" sz="6600" dirty="0">
                <a:solidFill>
                  <a:srgbClr val="0036FA"/>
                </a:solidFill>
                <a:latin typeface="微软雅黑"/>
                <a:cs typeface="+mn-ea"/>
                <a:sym typeface="+mn-lt"/>
              </a:rPr>
              <a:t>常见疾病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060394" y="2410774"/>
            <a:ext cx="1334705" cy="1016620"/>
            <a:chOff x="7060394" y="2410774"/>
            <a:chExt cx="1334705" cy="1016620"/>
          </a:xfrm>
        </p:grpSpPr>
        <p:grpSp>
          <p:nvGrpSpPr>
            <p:cNvPr id="28" name="组合 27"/>
            <p:cNvGrpSpPr/>
            <p:nvPr/>
          </p:nvGrpSpPr>
          <p:grpSpPr>
            <a:xfrm>
              <a:off x="7060394" y="2410774"/>
              <a:ext cx="1334705" cy="1016620"/>
              <a:chOff x="2484886" y="2484049"/>
              <a:chExt cx="2808285" cy="796693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484886" y="2484049"/>
                <a:ext cx="2452873" cy="655391"/>
              </a:xfrm>
              <a:prstGeom prst="rect">
                <a:avLst/>
              </a:prstGeom>
              <a:solidFill>
                <a:srgbClr val="F8A734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cs"/>
                  <a:sym typeface="字魂70号-灵悦黑体" panose="00000500000000000000" pitchFamily="2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840298" y="2625351"/>
                <a:ext cx="2452873" cy="65539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cs"/>
                  <a:sym typeface="字魂70号-灵悦黑体" panose="00000500000000000000" pitchFamily="2" charset="-122"/>
                </a:endParaRP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4F376D2-62DA-40BF-BF06-614D39D8ED99}"/>
                </a:ext>
              </a:extLst>
            </p:cNvPr>
            <p:cNvSpPr txBox="1"/>
            <p:nvPr/>
          </p:nvSpPr>
          <p:spPr>
            <a:xfrm>
              <a:off x="7331119" y="2655295"/>
              <a:ext cx="9116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1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风牙医口腔健康PPT模板"/>
</p:tagLst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5rpv4i0">
      <a:majorFont>
        <a:latin typeface="Adobe Arabic" panose="020F0302020204030204"/>
        <a:ea typeface="微软雅黑"/>
        <a:cs typeface=""/>
      </a:majorFont>
      <a:minorFont>
        <a:latin typeface="Adobe Arabic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129</TotalTime>
  <Words>972</Words>
  <Application>Microsoft Office PowerPoint</Application>
  <PresentationFormat>宽屏</PresentationFormat>
  <Paragraphs>93</Paragraphs>
  <Slides>21</Slides>
  <Notes>14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方正姚体</vt:lpstr>
      <vt:lpstr>微软雅黑</vt:lpstr>
      <vt:lpstr>字魂70号-灵悦黑体</vt:lpstr>
      <vt:lpstr>Adobe Arabic</vt:lpstr>
      <vt:lpstr>Arial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16</cp:revision>
  <dcterms:created xsi:type="dcterms:W3CDTF">2019-10-22T07:55:32Z</dcterms:created>
  <dcterms:modified xsi:type="dcterms:W3CDTF">2021-01-30T08:26:12Z</dcterms:modified>
</cp:coreProperties>
</file>