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handoutMasterIdLst>
    <p:handoutMasterId r:id="rId39"/>
  </p:handoutMasterIdLst>
  <p:sldIdLst>
    <p:sldId id="373" r:id="rId2"/>
    <p:sldId id="447" r:id="rId3"/>
    <p:sldId id="448" r:id="rId4"/>
    <p:sldId id="446" r:id="rId5"/>
    <p:sldId id="444" r:id="rId6"/>
    <p:sldId id="445" r:id="rId7"/>
    <p:sldId id="449" r:id="rId8"/>
    <p:sldId id="450" r:id="rId9"/>
    <p:sldId id="451" r:id="rId10"/>
    <p:sldId id="452" r:id="rId11"/>
    <p:sldId id="463" r:id="rId12"/>
    <p:sldId id="453" r:id="rId13"/>
    <p:sldId id="454" r:id="rId14"/>
    <p:sldId id="455" r:id="rId15"/>
    <p:sldId id="456" r:id="rId16"/>
    <p:sldId id="457" r:id="rId17"/>
    <p:sldId id="458" r:id="rId18"/>
    <p:sldId id="459" r:id="rId19"/>
    <p:sldId id="465" r:id="rId20"/>
    <p:sldId id="460" r:id="rId21"/>
    <p:sldId id="461" r:id="rId22"/>
    <p:sldId id="467" r:id="rId23"/>
    <p:sldId id="462" r:id="rId24"/>
    <p:sldId id="468" r:id="rId25"/>
    <p:sldId id="469" r:id="rId26"/>
    <p:sldId id="475" r:id="rId27"/>
    <p:sldId id="474" r:id="rId28"/>
    <p:sldId id="472" r:id="rId29"/>
    <p:sldId id="471" r:id="rId30"/>
    <p:sldId id="485" r:id="rId31"/>
    <p:sldId id="486" r:id="rId32"/>
    <p:sldId id="476" r:id="rId33"/>
    <p:sldId id="481" r:id="rId34"/>
    <p:sldId id="480" r:id="rId35"/>
    <p:sldId id="483" r:id="rId36"/>
    <p:sldId id="484" r:id="rId37"/>
  </p:sldIdLst>
  <p:sldSz cx="9144000" cy="6858000" type="screen4x3"/>
  <p:notesSz cx="6797675" cy="9928225"/>
  <p:defaultTextStyle>
    <a:defPPr>
      <a:defRPr lang="zh-CN"/>
    </a:defPPr>
    <a:lvl1pPr algn="l" rtl="0" fontAlgn="base">
      <a:spcBef>
        <a:spcPct val="0"/>
      </a:spcBef>
      <a:spcAft>
        <a:spcPct val="0"/>
      </a:spcAft>
      <a:defRPr b="1" kern="1200">
        <a:solidFill>
          <a:schemeClr val="tx1"/>
        </a:solidFill>
        <a:latin typeface="微软雅黑" pitchFamily="34" charset="-122"/>
        <a:ea typeface="宋体" charset="-122"/>
        <a:cs typeface="+mn-cs"/>
      </a:defRPr>
    </a:lvl1pPr>
    <a:lvl2pPr marL="457200" algn="l" rtl="0" fontAlgn="base">
      <a:spcBef>
        <a:spcPct val="0"/>
      </a:spcBef>
      <a:spcAft>
        <a:spcPct val="0"/>
      </a:spcAft>
      <a:defRPr b="1" kern="1200">
        <a:solidFill>
          <a:schemeClr val="tx1"/>
        </a:solidFill>
        <a:latin typeface="微软雅黑" pitchFamily="34" charset="-122"/>
        <a:ea typeface="宋体" charset="-122"/>
        <a:cs typeface="+mn-cs"/>
      </a:defRPr>
    </a:lvl2pPr>
    <a:lvl3pPr marL="914400" algn="l" rtl="0" fontAlgn="base">
      <a:spcBef>
        <a:spcPct val="0"/>
      </a:spcBef>
      <a:spcAft>
        <a:spcPct val="0"/>
      </a:spcAft>
      <a:defRPr b="1" kern="1200">
        <a:solidFill>
          <a:schemeClr val="tx1"/>
        </a:solidFill>
        <a:latin typeface="微软雅黑" pitchFamily="34" charset="-122"/>
        <a:ea typeface="宋体" charset="-122"/>
        <a:cs typeface="+mn-cs"/>
      </a:defRPr>
    </a:lvl3pPr>
    <a:lvl4pPr marL="1371600" algn="l" rtl="0" fontAlgn="base">
      <a:spcBef>
        <a:spcPct val="0"/>
      </a:spcBef>
      <a:spcAft>
        <a:spcPct val="0"/>
      </a:spcAft>
      <a:defRPr b="1" kern="1200">
        <a:solidFill>
          <a:schemeClr val="tx1"/>
        </a:solidFill>
        <a:latin typeface="微软雅黑" pitchFamily="34" charset="-122"/>
        <a:ea typeface="宋体" charset="-122"/>
        <a:cs typeface="+mn-cs"/>
      </a:defRPr>
    </a:lvl4pPr>
    <a:lvl5pPr marL="1828800" algn="l" rtl="0" fontAlgn="base">
      <a:spcBef>
        <a:spcPct val="0"/>
      </a:spcBef>
      <a:spcAft>
        <a:spcPct val="0"/>
      </a:spcAft>
      <a:defRPr b="1" kern="1200">
        <a:solidFill>
          <a:schemeClr val="tx1"/>
        </a:solidFill>
        <a:latin typeface="微软雅黑" pitchFamily="34" charset="-122"/>
        <a:ea typeface="宋体" charset="-122"/>
        <a:cs typeface="+mn-cs"/>
      </a:defRPr>
    </a:lvl5pPr>
    <a:lvl6pPr marL="2286000" algn="l" defTabSz="914400" rtl="0" eaLnBrk="1" latinLnBrk="0" hangingPunct="1">
      <a:defRPr b="1" kern="1200">
        <a:solidFill>
          <a:schemeClr val="tx1"/>
        </a:solidFill>
        <a:latin typeface="微软雅黑" pitchFamily="34" charset="-122"/>
        <a:ea typeface="宋体" charset="-122"/>
        <a:cs typeface="+mn-cs"/>
      </a:defRPr>
    </a:lvl6pPr>
    <a:lvl7pPr marL="2743200" algn="l" defTabSz="914400" rtl="0" eaLnBrk="1" latinLnBrk="0" hangingPunct="1">
      <a:defRPr b="1" kern="1200">
        <a:solidFill>
          <a:schemeClr val="tx1"/>
        </a:solidFill>
        <a:latin typeface="微软雅黑" pitchFamily="34" charset="-122"/>
        <a:ea typeface="宋体" charset="-122"/>
        <a:cs typeface="+mn-cs"/>
      </a:defRPr>
    </a:lvl7pPr>
    <a:lvl8pPr marL="3200400" algn="l" defTabSz="914400" rtl="0" eaLnBrk="1" latinLnBrk="0" hangingPunct="1">
      <a:defRPr b="1" kern="1200">
        <a:solidFill>
          <a:schemeClr val="tx1"/>
        </a:solidFill>
        <a:latin typeface="微软雅黑" pitchFamily="34" charset="-122"/>
        <a:ea typeface="宋体" charset="-122"/>
        <a:cs typeface="+mn-cs"/>
      </a:defRPr>
    </a:lvl8pPr>
    <a:lvl9pPr marL="3657600" algn="l" defTabSz="914400" rtl="0" eaLnBrk="1" latinLnBrk="0" hangingPunct="1">
      <a:defRPr b="1" kern="1200">
        <a:solidFill>
          <a:schemeClr val="tx1"/>
        </a:solidFill>
        <a:latin typeface="微软雅黑" pitchFamily="34" charset="-122"/>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E173"/>
    <a:srgbClr val="00CC00"/>
    <a:srgbClr val="0099FF"/>
    <a:srgbClr val="FF6699"/>
    <a:srgbClr val="FF0000"/>
    <a:srgbClr val="3333FF"/>
    <a:srgbClr val="CCFFCC"/>
    <a:srgbClr val="FFFF66"/>
  </p:clrMru>
</p:presentationPr>
</file>

<file path=ppt/tableStyles.xml><?xml version="1.0" encoding="utf-8"?>
<a:tblStyleLst xmlns:a="http://schemas.openxmlformats.org/drawingml/2006/main" def="{5C22544A-7EE6-4342-B048-85BDC9FD1C3A}">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91" autoAdjust="0"/>
    <p:restoredTop sz="99818" autoAdjust="0"/>
  </p:normalViewPr>
  <p:slideViewPr>
    <p:cSldViewPr>
      <p:cViewPr>
        <p:scale>
          <a:sx n="78" d="100"/>
          <a:sy n="78" d="100"/>
        </p:scale>
        <p:origin x="-1308"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39E7B-3D76-46F5-AC06-D45AB2D1A146}" type="doc">
      <dgm:prSet loTypeId="urn:microsoft.com/office/officeart/2005/8/layout/hProcess11" loCatId="process" qsTypeId="urn:microsoft.com/office/officeart/2005/8/quickstyle/simple1#3" qsCatId="simple" csTypeId="urn:microsoft.com/office/officeart/2005/8/colors/accent1_2#3" csCatId="accent1" phldr="1"/>
      <dgm:spPr/>
    </dgm:pt>
    <dgm:pt modelId="{29204122-A46A-4B07-A31F-FC9B7B799156}">
      <dgm:prSet phldrT="[文本]" custT="1"/>
      <dgm:spPr/>
      <dgm:t>
        <a:bodyPr/>
        <a:lstStyle/>
        <a:p>
          <a:r>
            <a:rPr lang="zh-CN" altLang="en-US" sz="1400" dirty="0" smtClean="0">
              <a:solidFill>
                <a:srgbClr val="00B050"/>
              </a:solidFill>
              <a:latin typeface="华文细黑" pitchFamily="2" charset="-122"/>
              <a:ea typeface="华文细黑" pitchFamily="2" charset="-122"/>
            </a:rPr>
            <a:t>电子邮件阶段</a:t>
          </a:r>
          <a:endParaRPr lang="en-US" altLang="zh-CN" sz="1400" dirty="0" smtClean="0">
            <a:solidFill>
              <a:srgbClr val="00B050"/>
            </a:solidFill>
            <a:latin typeface="华文细黑" pitchFamily="2" charset="-122"/>
            <a:ea typeface="华文细黑" pitchFamily="2" charset="-122"/>
          </a:endParaRPr>
        </a:p>
        <a:p>
          <a:r>
            <a:rPr lang="zh-CN" altLang="en-US" sz="1200" dirty="0" smtClean="0">
              <a:latin typeface="+mn-ea"/>
              <a:ea typeface="+mn-ea"/>
            </a:rPr>
            <a:t>（从</a:t>
          </a:r>
          <a:r>
            <a:rPr lang="en-US" altLang="zh-CN" sz="1200" dirty="0" smtClean="0">
              <a:latin typeface="+mn-ea"/>
              <a:ea typeface="+mn-ea"/>
            </a:rPr>
            <a:t>70</a:t>
          </a:r>
          <a:r>
            <a:rPr lang="zh-CN" altLang="en-US" sz="1200" dirty="0" smtClean="0">
              <a:latin typeface="+mn-ea"/>
              <a:ea typeface="+mn-ea"/>
            </a:rPr>
            <a:t>年代起）</a:t>
          </a:r>
          <a:endParaRPr lang="en-US" altLang="zh-CN" sz="1200" dirty="0" smtClean="0">
            <a:latin typeface="+mn-ea"/>
            <a:ea typeface="+mn-ea"/>
          </a:endParaRPr>
        </a:p>
      </dgm:t>
    </dgm:pt>
    <dgm:pt modelId="{D91B444A-737B-4282-B038-C011A859B36A}" type="parTrans" cxnId="{354ED011-19DB-487E-86C1-C0A5119158FC}">
      <dgm:prSet/>
      <dgm:spPr/>
      <dgm:t>
        <a:bodyPr/>
        <a:lstStyle/>
        <a:p>
          <a:endParaRPr lang="zh-CN" altLang="en-US"/>
        </a:p>
      </dgm:t>
    </dgm:pt>
    <dgm:pt modelId="{E1DA268C-5EE3-439F-B43F-488D05A54FBA}" type="sibTrans" cxnId="{354ED011-19DB-487E-86C1-C0A5119158FC}">
      <dgm:prSet/>
      <dgm:spPr/>
      <dgm:t>
        <a:bodyPr/>
        <a:lstStyle/>
        <a:p>
          <a:endParaRPr lang="zh-CN" altLang="en-US"/>
        </a:p>
      </dgm:t>
    </dgm:pt>
    <dgm:pt modelId="{E91BF49A-3323-4BC6-8230-DEABECC8688B}">
      <dgm:prSet phldrT="[文本]" custT="1"/>
      <dgm:spPr/>
      <dgm:t>
        <a:bodyPr/>
        <a:lstStyle/>
        <a:p>
          <a:r>
            <a:rPr lang="zh-CN" altLang="en-US" sz="1400" dirty="0" smtClean="0">
              <a:solidFill>
                <a:srgbClr val="0070C0"/>
              </a:solidFill>
              <a:latin typeface="华文细黑" pitchFamily="2" charset="-122"/>
              <a:ea typeface="华文细黑" pitchFamily="2" charset="-122"/>
            </a:rPr>
            <a:t>信息发布阶段</a:t>
          </a:r>
          <a:endParaRPr lang="en-US" altLang="zh-CN" sz="1400" dirty="0" smtClean="0">
            <a:solidFill>
              <a:srgbClr val="0070C0"/>
            </a:solidFill>
            <a:latin typeface="华文细黑" pitchFamily="2" charset="-122"/>
            <a:ea typeface="华文细黑" pitchFamily="2" charset="-122"/>
          </a:endParaRPr>
        </a:p>
        <a:p>
          <a:r>
            <a:rPr lang="zh-CN" altLang="en-US" sz="1200" dirty="0" smtClean="0">
              <a:latin typeface="+mn-ea"/>
              <a:ea typeface="+mn-ea"/>
            </a:rPr>
            <a:t>（从</a:t>
          </a:r>
          <a:r>
            <a:rPr lang="en-US" altLang="en-US" sz="1200" dirty="0" smtClean="0">
              <a:latin typeface="+mn-ea"/>
              <a:ea typeface="+mn-ea"/>
            </a:rPr>
            <a:t>1995</a:t>
          </a:r>
          <a:r>
            <a:rPr lang="zh-CN" altLang="en-US" sz="1200" dirty="0" smtClean="0">
              <a:latin typeface="+mn-ea"/>
              <a:ea typeface="+mn-ea"/>
            </a:rPr>
            <a:t>年起</a:t>
          </a:r>
          <a:r>
            <a:rPr lang="en-US" altLang="zh-CN" sz="1200" dirty="0" smtClean="0">
              <a:latin typeface="+mn-ea"/>
              <a:ea typeface="+mn-ea"/>
            </a:rPr>
            <a:t>)</a:t>
          </a:r>
          <a:endParaRPr lang="zh-CN" altLang="en-US" sz="1200" dirty="0" smtClean="0">
            <a:latin typeface="+mn-ea"/>
            <a:ea typeface="+mn-ea"/>
          </a:endParaRPr>
        </a:p>
      </dgm:t>
    </dgm:pt>
    <dgm:pt modelId="{F8D1BB43-BAB7-454E-991B-797F8435F9DB}" type="parTrans" cxnId="{040462F7-1B6E-49A7-885A-232BB04EE8AD}">
      <dgm:prSet/>
      <dgm:spPr/>
      <dgm:t>
        <a:bodyPr/>
        <a:lstStyle/>
        <a:p>
          <a:endParaRPr lang="zh-CN" altLang="en-US"/>
        </a:p>
      </dgm:t>
    </dgm:pt>
    <dgm:pt modelId="{877FE9EB-7814-47E9-B563-357863819DFC}" type="sibTrans" cxnId="{040462F7-1B6E-49A7-885A-232BB04EE8AD}">
      <dgm:prSet/>
      <dgm:spPr/>
      <dgm:t>
        <a:bodyPr/>
        <a:lstStyle/>
        <a:p>
          <a:endParaRPr lang="zh-CN" altLang="en-US"/>
        </a:p>
      </dgm:t>
    </dgm:pt>
    <dgm:pt modelId="{99F084DC-BA83-4E1B-A832-B0232FF760C4}">
      <dgm:prSet phldrT="[文本]" custT="1"/>
      <dgm:spPr/>
      <dgm:t>
        <a:bodyPr/>
        <a:lstStyle/>
        <a:p>
          <a:r>
            <a:rPr lang="zh-CN" altLang="en-US" sz="1400" dirty="0" smtClean="0">
              <a:solidFill>
                <a:srgbClr val="FF6699"/>
              </a:solidFill>
              <a:latin typeface="华文细黑" pitchFamily="2" charset="-122"/>
              <a:ea typeface="华文细黑" pitchFamily="2" charset="-122"/>
            </a:rPr>
            <a:t>电子商务阶段</a:t>
          </a:r>
          <a:endParaRPr lang="en-US" altLang="zh-CN" sz="1400" dirty="0" smtClean="0">
            <a:solidFill>
              <a:srgbClr val="FF6699"/>
            </a:solidFill>
            <a:latin typeface="华文细黑" pitchFamily="2" charset="-122"/>
            <a:ea typeface="华文细黑" pitchFamily="2" charset="-122"/>
          </a:endParaRPr>
        </a:p>
      </dgm:t>
    </dgm:pt>
    <dgm:pt modelId="{3792F8B2-717D-4758-B643-D40E94DFEDD1}" type="parTrans" cxnId="{453E4C43-CE40-4C69-8CA3-03DF010BD849}">
      <dgm:prSet/>
      <dgm:spPr/>
      <dgm:t>
        <a:bodyPr/>
        <a:lstStyle/>
        <a:p>
          <a:endParaRPr lang="zh-CN" altLang="en-US"/>
        </a:p>
      </dgm:t>
    </dgm:pt>
    <dgm:pt modelId="{0CB03904-8566-46B8-8772-239C410BE762}" type="sibTrans" cxnId="{453E4C43-CE40-4C69-8CA3-03DF010BD849}">
      <dgm:prSet/>
      <dgm:spPr/>
      <dgm:t>
        <a:bodyPr/>
        <a:lstStyle/>
        <a:p>
          <a:endParaRPr lang="zh-CN" altLang="en-US"/>
        </a:p>
      </dgm:t>
    </dgm:pt>
    <dgm:pt modelId="{68AE6BDD-EEEC-4BDA-A972-6D89247A78CF}" type="pres">
      <dgm:prSet presAssocID="{BD639E7B-3D76-46F5-AC06-D45AB2D1A146}" presName="Name0" presStyleCnt="0">
        <dgm:presLayoutVars>
          <dgm:dir/>
          <dgm:resizeHandles val="exact"/>
        </dgm:presLayoutVars>
      </dgm:prSet>
      <dgm:spPr/>
    </dgm:pt>
    <dgm:pt modelId="{24C84290-B337-4B1E-B6E3-9D134456FE82}" type="pres">
      <dgm:prSet presAssocID="{BD639E7B-3D76-46F5-AC06-D45AB2D1A146}" presName="arrow" presStyleLbl="bgShp" presStyleIdx="0" presStyleCnt="1"/>
      <dgm:spPr/>
    </dgm:pt>
    <dgm:pt modelId="{DE24EFE5-C126-42E9-8369-887D919BCFE1}" type="pres">
      <dgm:prSet presAssocID="{BD639E7B-3D76-46F5-AC06-D45AB2D1A146}" presName="points" presStyleCnt="0"/>
      <dgm:spPr/>
    </dgm:pt>
    <dgm:pt modelId="{52102E2A-2C2C-44A3-8B5E-B6B0213C2E52}" type="pres">
      <dgm:prSet presAssocID="{29204122-A46A-4B07-A31F-FC9B7B799156}" presName="compositeA" presStyleCnt="0"/>
      <dgm:spPr/>
    </dgm:pt>
    <dgm:pt modelId="{DA713868-9B6C-4364-803C-A91E1AAD9A17}" type="pres">
      <dgm:prSet presAssocID="{29204122-A46A-4B07-A31F-FC9B7B799156}" presName="textA" presStyleLbl="revTx" presStyleIdx="0" presStyleCnt="3" custScaleX="313010" custScaleY="113218">
        <dgm:presLayoutVars>
          <dgm:bulletEnabled val="1"/>
        </dgm:presLayoutVars>
      </dgm:prSet>
      <dgm:spPr/>
      <dgm:t>
        <a:bodyPr/>
        <a:lstStyle/>
        <a:p>
          <a:endParaRPr lang="zh-CN" altLang="en-US"/>
        </a:p>
      </dgm:t>
    </dgm:pt>
    <dgm:pt modelId="{73723B0E-4A3B-43F6-99C9-1E699FA22D49}" type="pres">
      <dgm:prSet presAssocID="{29204122-A46A-4B07-A31F-FC9B7B799156}" presName="circleA" presStyleLbl="node1" presStyleIdx="0" presStyleCnt="3"/>
      <dgm:spPr/>
    </dgm:pt>
    <dgm:pt modelId="{AB5C5A50-6F0E-4053-9207-D6D5998F1D99}" type="pres">
      <dgm:prSet presAssocID="{29204122-A46A-4B07-A31F-FC9B7B799156}" presName="spaceA" presStyleCnt="0"/>
      <dgm:spPr/>
    </dgm:pt>
    <dgm:pt modelId="{7B2CFCD0-05F3-4184-8381-41A8B1552B15}" type="pres">
      <dgm:prSet presAssocID="{E1DA268C-5EE3-439F-B43F-488D05A54FBA}" presName="space" presStyleCnt="0"/>
      <dgm:spPr/>
    </dgm:pt>
    <dgm:pt modelId="{933888E1-31F0-4497-A95C-A62BCBEB0477}" type="pres">
      <dgm:prSet presAssocID="{E91BF49A-3323-4BC6-8230-DEABECC8688B}" presName="compositeB" presStyleCnt="0"/>
      <dgm:spPr/>
    </dgm:pt>
    <dgm:pt modelId="{C9365289-45E9-4A85-8DD6-E434394A2C1A}" type="pres">
      <dgm:prSet presAssocID="{E91BF49A-3323-4BC6-8230-DEABECC8688B}" presName="textB" presStyleLbl="revTx" presStyleIdx="1" presStyleCnt="3" custScaleX="282876">
        <dgm:presLayoutVars>
          <dgm:bulletEnabled val="1"/>
        </dgm:presLayoutVars>
      </dgm:prSet>
      <dgm:spPr/>
      <dgm:t>
        <a:bodyPr/>
        <a:lstStyle/>
        <a:p>
          <a:endParaRPr lang="zh-CN" altLang="en-US"/>
        </a:p>
      </dgm:t>
    </dgm:pt>
    <dgm:pt modelId="{1068DB27-ECDC-457F-A773-105650A3D9CF}" type="pres">
      <dgm:prSet presAssocID="{E91BF49A-3323-4BC6-8230-DEABECC8688B}" presName="circleB" presStyleLbl="node1" presStyleIdx="1" presStyleCnt="3"/>
      <dgm:spPr/>
    </dgm:pt>
    <dgm:pt modelId="{9B29E1AA-8DAF-42CD-B0F8-D23D03E0DFE9}" type="pres">
      <dgm:prSet presAssocID="{E91BF49A-3323-4BC6-8230-DEABECC8688B}" presName="spaceB" presStyleCnt="0"/>
      <dgm:spPr/>
    </dgm:pt>
    <dgm:pt modelId="{54B00A2F-5F52-4D92-9B1A-BC6833EA41B4}" type="pres">
      <dgm:prSet presAssocID="{877FE9EB-7814-47E9-B563-357863819DFC}" presName="space" presStyleCnt="0"/>
      <dgm:spPr/>
    </dgm:pt>
    <dgm:pt modelId="{0EAA3E95-4934-44B1-972A-94231902DD85}" type="pres">
      <dgm:prSet presAssocID="{99F084DC-BA83-4E1B-A832-B0232FF760C4}" presName="compositeA" presStyleCnt="0"/>
      <dgm:spPr/>
    </dgm:pt>
    <dgm:pt modelId="{838CB1D1-D29C-421F-9788-49C24868A5FD}" type="pres">
      <dgm:prSet presAssocID="{99F084DC-BA83-4E1B-A832-B0232FF760C4}" presName="textA" presStyleLbl="revTx" presStyleIdx="2" presStyleCnt="3" custScaleX="636218" custScaleY="119782">
        <dgm:presLayoutVars>
          <dgm:bulletEnabled val="1"/>
        </dgm:presLayoutVars>
      </dgm:prSet>
      <dgm:spPr/>
      <dgm:t>
        <a:bodyPr/>
        <a:lstStyle/>
        <a:p>
          <a:endParaRPr lang="zh-CN" altLang="en-US"/>
        </a:p>
      </dgm:t>
    </dgm:pt>
    <dgm:pt modelId="{CA6362E5-4D55-4FDA-89CC-125D85BD6A33}" type="pres">
      <dgm:prSet presAssocID="{99F084DC-BA83-4E1B-A832-B0232FF760C4}" presName="circleA" presStyleLbl="node1" presStyleIdx="2" presStyleCnt="3"/>
      <dgm:spPr/>
    </dgm:pt>
    <dgm:pt modelId="{97CC2C95-5AFF-4FCD-B275-54F3F9D315B8}" type="pres">
      <dgm:prSet presAssocID="{99F084DC-BA83-4E1B-A832-B0232FF760C4}" presName="spaceA" presStyleCnt="0"/>
      <dgm:spPr/>
    </dgm:pt>
  </dgm:ptLst>
  <dgm:cxnLst>
    <dgm:cxn modelId="{354ED011-19DB-487E-86C1-C0A5119158FC}" srcId="{BD639E7B-3D76-46F5-AC06-D45AB2D1A146}" destId="{29204122-A46A-4B07-A31F-FC9B7B799156}" srcOrd="0" destOrd="0" parTransId="{D91B444A-737B-4282-B038-C011A859B36A}" sibTransId="{E1DA268C-5EE3-439F-B43F-488D05A54FBA}"/>
    <dgm:cxn modelId="{5BB299D6-E808-4401-89D2-21258EBB945F}" type="presOf" srcId="{99F084DC-BA83-4E1B-A832-B0232FF760C4}" destId="{838CB1D1-D29C-421F-9788-49C24868A5FD}" srcOrd="0" destOrd="0" presId="urn:microsoft.com/office/officeart/2005/8/layout/hProcess11"/>
    <dgm:cxn modelId="{040462F7-1B6E-49A7-885A-232BB04EE8AD}" srcId="{BD639E7B-3D76-46F5-AC06-D45AB2D1A146}" destId="{E91BF49A-3323-4BC6-8230-DEABECC8688B}" srcOrd="1" destOrd="0" parTransId="{F8D1BB43-BAB7-454E-991B-797F8435F9DB}" sibTransId="{877FE9EB-7814-47E9-B563-357863819DFC}"/>
    <dgm:cxn modelId="{453E4C43-CE40-4C69-8CA3-03DF010BD849}" srcId="{BD639E7B-3D76-46F5-AC06-D45AB2D1A146}" destId="{99F084DC-BA83-4E1B-A832-B0232FF760C4}" srcOrd="2" destOrd="0" parTransId="{3792F8B2-717D-4758-B643-D40E94DFEDD1}" sibTransId="{0CB03904-8566-46B8-8772-239C410BE762}"/>
    <dgm:cxn modelId="{E3C69E34-9D7B-4A18-ABF6-D9F220200C77}" type="presOf" srcId="{E91BF49A-3323-4BC6-8230-DEABECC8688B}" destId="{C9365289-45E9-4A85-8DD6-E434394A2C1A}" srcOrd="0" destOrd="0" presId="urn:microsoft.com/office/officeart/2005/8/layout/hProcess11"/>
    <dgm:cxn modelId="{45C83C53-F8A4-4393-845E-3625EA645DE6}" type="presOf" srcId="{29204122-A46A-4B07-A31F-FC9B7B799156}" destId="{DA713868-9B6C-4364-803C-A91E1AAD9A17}" srcOrd="0" destOrd="0" presId="urn:microsoft.com/office/officeart/2005/8/layout/hProcess11"/>
    <dgm:cxn modelId="{ED154CE2-23FA-4FA7-B6DC-077971DC7D2B}" type="presOf" srcId="{BD639E7B-3D76-46F5-AC06-D45AB2D1A146}" destId="{68AE6BDD-EEEC-4BDA-A972-6D89247A78CF}" srcOrd="0" destOrd="0" presId="urn:microsoft.com/office/officeart/2005/8/layout/hProcess11"/>
    <dgm:cxn modelId="{C4AAE6CA-3CB5-4A70-A479-8B4BCC625724}" type="presParOf" srcId="{68AE6BDD-EEEC-4BDA-A972-6D89247A78CF}" destId="{24C84290-B337-4B1E-B6E3-9D134456FE82}" srcOrd="0" destOrd="0" presId="urn:microsoft.com/office/officeart/2005/8/layout/hProcess11"/>
    <dgm:cxn modelId="{DF864F73-0484-4102-B7E4-7406A52B1E96}" type="presParOf" srcId="{68AE6BDD-EEEC-4BDA-A972-6D89247A78CF}" destId="{DE24EFE5-C126-42E9-8369-887D919BCFE1}" srcOrd="1" destOrd="0" presId="urn:microsoft.com/office/officeart/2005/8/layout/hProcess11"/>
    <dgm:cxn modelId="{170BAB48-894B-433B-B71B-3893CCE1C042}" type="presParOf" srcId="{DE24EFE5-C126-42E9-8369-887D919BCFE1}" destId="{52102E2A-2C2C-44A3-8B5E-B6B0213C2E52}" srcOrd="0" destOrd="0" presId="urn:microsoft.com/office/officeart/2005/8/layout/hProcess11"/>
    <dgm:cxn modelId="{A58551B8-B7F7-449D-899A-FC5AB03735FF}" type="presParOf" srcId="{52102E2A-2C2C-44A3-8B5E-B6B0213C2E52}" destId="{DA713868-9B6C-4364-803C-A91E1AAD9A17}" srcOrd="0" destOrd="0" presId="urn:microsoft.com/office/officeart/2005/8/layout/hProcess11"/>
    <dgm:cxn modelId="{29E15D0B-167E-483A-B611-0A91A08FE306}" type="presParOf" srcId="{52102E2A-2C2C-44A3-8B5E-B6B0213C2E52}" destId="{73723B0E-4A3B-43F6-99C9-1E699FA22D49}" srcOrd="1" destOrd="0" presId="urn:microsoft.com/office/officeart/2005/8/layout/hProcess11"/>
    <dgm:cxn modelId="{FA01CB89-5AFB-4D51-8713-F1DE3883C2C4}" type="presParOf" srcId="{52102E2A-2C2C-44A3-8B5E-B6B0213C2E52}" destId="{AB5C5A50-6F0E-4053-9207-D6D5998F1D99}" srcOrd="2" destOrd="0" presId="urn:microsoft.com/office/officeart/2005/8/layout/hProcess11"/>
    <dgm:cxn modelId="{44EDFF15-CA09-4DEF-97F8-3304FEEDA085}" type="presParOf" srcId="{DE24EFE5-C126-42E9-8369-887D919BCFE1}" destId="{7B2CFCD0-05F3-4184-8381-41A8B1552B15}" srcOrd="1" destOrd="0" presId="urn:microsoft.com/office/officeart/2005/8/layout/hProcess11"/>
    <dgm:cxn modelId="{C5230638-7707-43D9-9E53-686388A9255D}" type="presParOf" srcId="{DE24EFE5-C126-42E9-8369-887D919BCFE1}" destId="{933888E1-31F0-4497-A95C-A62BCBEB0477}" srcOrd="2" destOrd="0" presId="urn:microsoft.com/office/officeart/2005/8/layout/hProcess11"/>
    <dgm:cxn modelId="{459D4D21-C31B-4616-BEB9-5A153DCCEB96}" type="presParOf" srcId="{933888E1-31F0-4497-A95C-A62BCBEB0477}" destId="{C9365289-45E9-4A85-8DD6-E434394A2C1A}" srcOrd="0" destOrd="0" presId="urn:microsoft.com/office/officeart/2005/8/layout/hProcess11"/>
    <dgm:cxn modelId="{D1020961-2735-4B18-BA0E-E9B3683AE3DC}" type="presParOf" srcId="{933888E1-31F0-4497-A95C-A62BCBEB0477}" destId="{1068DB27-ECDC-457F-A773-105650A3D9CF}" srcOrd="1" destOrd="0" presId="urn:microsoft.com/office/officeart/2005/8/layout/hProcess11"/>
    <dgm:cxn modelId="{7C00FBCC-C970-4E5F-A2AA-2329141BD4E0}" type="presParOf" srcId="{933888E1-31F0-4497-A95C-A62BCBEB0477}" destId="{9B29E1AA-8DAF-42CD-B0F8-D23D03E0DFE9}" srcOrd="2" destOrd="0" presId="urn:microsoft.com/office/officeart/2005/8/layout/hProcess11"/>
    <dgm:cxn modelId="{DA6ADB78-7A84-4AD1-9E6B-D2984086C70E}" type="presParOf" srcId="{DE24EFE5-C126-42E9-8369-887D919BCFE1}" destId="{54B00A2F-5F52-4D92-9B1A-BC6833EA41B4}" srcOrd="3" destOrd="0" presId="urn:microsoft.com/office/officeart/2005/8/layout/hProcess11"/>
    <dgm:cxn modelId="{3FF54633-EEF1-4079-9DE4-B54D5BAFAFD6}" type="presParOf" srcId="{DE24EFE5-C126-42E9-8369-887D919BCFE1}" destId="{0EAA3E95-4934-44B1-972A-94231902DD85}" srcOrd="4" destOrd="0" presId="urn:microsoft.com/office/officeart/2005/8/layout/hProcess11"/>
    <dgm:cxn modelId="{D04C7244-5FD1-4284-8913-8650BD2A8097}" type="presParOf" srcId="{0EAA3E95-4934-44B1-972A-94231902DD85}" destId="{838CB1D1-D29C-421F-9788-49C24868A5FD}" srcOrd="0" destOrd="0" presId="urn:microsoft.com/office/officeart/2005/8/layout/hProcess11"/>
    <dgm:cxn modelId="{BBB0DE4A-963C-4EBB-8A59-FD4ABF9AD5A8}" type="presParOf" srcId="{0EAA3E95-4934-44B1-972A-94231902DD85}" destId="{CA6362E5-4D55-4FDA-89CC-125D85BD6A33}" srcOrd="1" destOrd="0" presId="urn:microsoft.com/office/officeart/2005/8/layout/hProcess11"/>
    <dgm:cxn modelId="{724B53DC-1ED1-4F6B-B7BF-C03C25BD4FC3}" type="presParOf" srcId="{0EAA3E95-4934-44B1-972A-94231902DD85}" destId="{97CC2C95-5AFF-4FCD-B275-54F3F9D315B8}" srcOrd="2" destOrd="0" presId="urn:microsoft.com/office/officeart/2005/8/layout/hProcess1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18" Type="http://schemas.microsoft.com/office/2006/relationships/legacyDiagramText" Target="legacyDiagramText18.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17" Type="http://schemas.microsoft.com/office/2006/relationships/legacyDiagramText" Target="legacyDiagramText17.bin"/><Relationship Id="rId2" Type="http://schemas.microsoft.com/office/2006/relationships/legacyDiagramText" Target="legacyDiagramText2.bin"/><Relationship Id="rId16" Type="http://schemas.microsoft.com/office/2006/relationships/legacyDiagramText" Target="legacyDiagramText16.bin"/><Relationship Id="rId20" Type="http://schemas.microsoft.com/office/2006/relationships/legacyDiagramText" Target="legacyDiagramText20.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19" Type="http://schemas.microsoft.com/office/2006/relationships/legacyDiagramText" Target="legacyDiagramText19.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1" sz="1200" b="1">
                <a:solidFill>
                  <a:schemeClr val="tx2"/>
                </a:solidFill>
                <a:latin typeface="Times New Roman" pitchFamily="18" charset="0"/>
                <a:ea typeface="宋体" charset="-122"/>
              </a:defRPr>
            </a:lvl1pPr>
          </a:lstStyle>
          <a:p>
            <a:pPr>
              <a:defRPr/>
            </a:pPr>
            <a:endParaRPr lang="zh-CN" altLang="en-US"/>
          </a:p>
        </p:txBody>
      </p:sp>
      <p:sp>
        <p:nvSpPr>
          <p:cNvPr id="235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1">
                <a:solidFill>
                  <a:schemeClr val="tx2"/>
                </a:solidFill>
                <a:latin typeface="Times New Roman" pitchFamily="18" charset="0"/>
                <a:ea typeface="宋体" charset="-122"/>
              </a:defRPr>
            </a:lvl1pPr>
          </a:lstStyle>
          <a:p>
            <a:pPr>
              <a:defRPr/>
            </a:pPr>
            <a:fld id="{50E5167F-75CF-41D0-93C0-A47A04DD7351}" type="datetimeFigureOut">
              <a:rPr lang="zh-CN" altLang="en-US"/>
              <a:pPr>
                <a:defRPr/>
              </a:pPr>
              <a:t>2015-6-18</a:t>
            </a:fld>
            <a:endParaRPr lang="en-US" altLang="zh-CN"/>
          </a:p>
        </p:txBody>
      </p:sp>
      <p:sp>
        <p:nvSpPr>
          <p:cNvPr id="235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1" sz="1200" b="1">
                <a:solidFill>
                  <a:schemeClr val="tx2"/>
                </a:solidFill>
                <a:latin typeface="Times New Roman" pitchFamily="18" charset="0"/>
                <a:ea typeface="宋体" charset="-122"/>
              </a:defRPr>
            </a:lvl1pPr>
          </a:lstStyle>
          <a:p>
            <a:pPr>
              <a:defRPr/>
            </a:pPr>
            <a:endParaRPr lang="en-US" altLang="zh-CN"/>
          </a:p>
        </p:txBody>
      </p:sp>
      <p:sp>
        <p:nvSpPr>
          <p:cNvPr id="2355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b="1">
                <a:solidFill>
                  <a:schemeClr val="tx2"/>
                </a:solidFill>
                <a:latin typeface="Times New Roman" pitchFamily="18" charset="0"/>
                <a:ea typeface="宋体" charset="-122"/>
              </a:defRPr>
            </a:lvl1pPr>
          </a:lstStyle>
          <a:p>
            <a:pPr>
              <a:defRPr/>
            </a:pPr>
            <a:fld id="{E8945139-AFE0-4B40-A310-60D20C3FA46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b="0">
                <a:solidFill>
                  <a:schemeClr val="tx1"/>
                </a:solidFill>
                <a:latin typeface="Arial" charset="0"/>
                <a:ea typeface="宋体" pitchFamily="2" charset="-122"/>
              </a:defRPr>
            </a:lvl1pPr>
          </a:lstStyle>
          <a:p>
            <a:pPr>
              <a:defRPr/>
            </a:pPr>
            <a:endParaRPr lang="en-US" altLang="zh-CN"/>
          </a:p>
        </p:txBody>
      </p:sp>
      <p:sp>
        <p:nvSpPr>
          <p:cNvPr id="2150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b="0">
                <a:solidFill>
                  <a:schemeClr val="tx1"/>
                </a:solidFill>
                <a:latin typeface="Arial" charset="0"/>
                <a:ea typeface="宋体" pitchFamily="2" charset="-122"/>
              </a:defRPr>
            </a:lvl1pPr>
          </a:lstStyle>
          <a:p>
            <a:pPr>
              <a:defRPr/>
            </a:pPr>
            <a:endParaRPr lang="en-US" altLang="zh-CN"/>
          </a:p>
        </p:txBody>
      </p:sp>
      <p:sp>
        <p:nvSpPr>
          <p:cNvPr id="1536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151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b="0">
                <a:solidFill>
                  <a:schemeClr val="tx1"/>
                </a:solidFill>
                <a:latin typeface="Arial" charset="0"/>
                <a:ea typeface="宋体" pitchFamily="2" charset="-122"/>
              </a:defRPr>
            </a:lvl1pPr>
          </a:lstStyle>
          <a:p>
            <a:pPr>
              <a:defRPr/>
            </a:pPr>
            <a:endParaRPr lang="en-US" altLang="zh-CN"/>
          </a:p>
        </p:txBody>
      </p:sp>
      <p:sp>
        <p:nvSpPr>
          <p:cNvPr id="2151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b="0">
                <a:solidFill>
                  <a:schemeClr val="tx1"/>
                </a:solidFill>
                <a:latin typeface="Arial" charset="0"/>
                <a:ea typeface="宋体" pitchFamily="2" charset="-122"/>
              </a:defRPr>
            </a:lvl1pPr>
          </a:lstStyle>
          <a:p>
            <a:pPr>
              <a:defRPr/>
            </a:pPr>
            <a:fld id="{81A3F11C-9675-4E8F-8997-E0564C1870F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noTextEdit="1"/>
          </p:cNvSpPr>
          <p:nvPr>
            <p:ph type="sldImg"/>
          </p:nvPr>
        </p:nvSpPr>
        <p:spPr>
          <a:xfrm>
            <a:off x="917575" y="744538"/>
            <a:ext cx="4962525" cy="3722687"/>
          </a:xfrm>
          <a:ln/>
        </p:spPr>
      </p:sp>
      <p:sp>
        <p:nvSpPr>
          <p:cNvPr id="50178" name="备注占位符 2"/>
          <p:cNvSpPr>
            <a:spLocks noGrp="1"/>
          </p:cNvSpPr>
          <p:nvPr>
            <p:ph type="body" idx="1"/>
          </p:nvPr>
        </p:nvSpPr>
        <p:spPr>
          <a:noFill/>
          <a:ln/>
        </p:spPr>
        <p:txBody>
          <a:bodyPr/>
          <a:lstStyle/>
          <a:p>
            <a:pPr eaLnBrk="1" hangingPunct="1">
              <a:spcBef>
                <a:spcPct val="0"/>
              </a:spcBef>
            </a:pPr>
            <a:endParaRPr lang="zh-CN" altLang="en-US" smtClean="0">
              <a:ea typeface="宋体" charset="-122"/>
            </a:endParaRPr>
          </a:p>
        </p:txBody>
      </p:sp>
      <p:sp>
        <p:nvSpPr>
          <p:cNvPr id="100355" name="灯片编号占位符 3"/>
          <p:cNvSpPr txBox="1">
            <a:spLocks noGrp="1"/>
          </p:cNvSpPr>
          <p:nvPr/>
        </p:nvSpPr>
        <p:spPr bwMode="auto">
          <a:xfrm>
            <a:off x="3849688" y="9429750"/>
            <a:ext cx="2946400" cy="496888"/>
          </a:xfrm>
          <a:prstGeom prst="rect">
            <a:avLst/>
          </a:prstGeom>
          <a:noFill/>
          <a:ln>
            <a:miter lim="800000"/>
            <a:headEnd/>
            <a:tailEnd/>
          </a:ln>
        </p:spPr>
        <p:txBody>
          <a:bodyPr anchor="b"/>
          <a:lstStyle/>
          <a:p>
            <a:pPr algn="r">
              <a:defRPr/>
            </a:pPr>
            <a:fld id="{B2A109A6-5061-47D0-A871-68192893FB28}" type="slidenum">
              <a:rPr lang="zh-CN" altLang="en-US" sz="1200" b="0">
                <a:latin typeface="+mn-lt"/>
                <a:ea typeface="+mn-ea"/>
              </a:rPr>
              <a:pPr algn="r">
                <a:defRPr/>
              </a:pPr>
              <a:t>31</a:t>
            </a:fld>
            <a:endParaRPr lang="en-US" altLang="zh-CN" sz="1200" b="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transition spd="slow">
    <p:comb/>
  </p:transition>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ChangeArrowheads="1"/>
          </p:cNvSpPr>
          <p:nvPr/>
        </p:nvSpPr>
        <p:spPr bwMode="auto">
          <a:xfrm>
            <a:off x="1714480" y="2643182"/>
            <a:ext cx="5545137" cy="1150938"/>
          </a:xfrm>
          <a:prstGeom prst="rect">
            <a:avLst/>
          </a:prstGeom>
          <a:noFill/>
          <a:ln w="9525" algn="ctr">
            <a:noFill/>
            <a:miter lim="800000"/>
            <a:headEnd/>
            <a:tailEnd/>
          </a:ln>
        </p:spPr>
        <p:txBody>
          <a:bodyPr wrap="none" anchor="ctr"/>
          <a:lstStyle/>
          <a:p>
            <a:pPr algn="ctr"/>
            <a:r>
              <a:rPr kumimoji="1" lang="zh-CN" altLang="en-US" sz="3600" dirty="0" smtClean="0">
                <a:solidFill>
                  <a:schemeClr val="tx2"/>
                </a:solidFill>
                <a:ea typeface="微软雅黑" pitchFamily="34" charset="-122"/>
              </a:rPr>
              <a:t>知名保健品</a:t>
            </a:r>
            <a:r>
              <a:rPr kumimoji="1" lang="en-US" altLang="zh-CN" sz="3600" dirty="0" smtClean="0">
                <a:solidFill>
                  <a:schemeClr val="tx2"/>
                </a:solidFill>
                <a:ea typeface="微软雅黑" pitchFamily="34" charset="-122"/>
              </a:rPr>
              <a:t>2014</a:t>
            </a:r>
            <a:r>
              <a:rPr kumimoji="1" lang="zh-CN" altLang="en-US" sz="3600" dirty="0" smtClean="0">
                <a:solidFill>
                  <a:schemeClr val="tx2"/>
                </a:solidFill>
                <a:ea typeface="微软雅黑" pitchFamily="34" charset="-122"/>
              </a:rPr>
              <a:t>电商</a:t>
            </a:r>
            <a:r>
              <a:rPr kumimoji="1" lang="zh-CN" altLang="en-US" sz="3600" dirty="0" smtClean="0">
                <a:solidFill>
                  <a:schemeClr val="tx2"/>
                </a:solidFill>
                <a:ea typeface="微软雅黑" pitchFamily="34" charset="-122"/>
              </a:rPr>
              <a:t>运营案</a:t>
            </a:r>
            <a:endParaRPr kumimoji="1" lang="zh-CN" altLang="en-US" sz="3600" dirty="0">
              <a:solidFill>
                <a:schemeClr val="tx2"/>
              </a:solidFill>
              <a:ea typeface="微软雅黑" pitchFamily="34" charset="-122"/>
            </a:endParaRPr>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bwMode="auto">
          <a:xfrm>
            <a:off x="468313" y="1196975"/>
            <a:ext cx="8229600" cy="4365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z="2000" b="1" smtClean="0"/>
              <a:t>营养保健食品消费品类分析</a:t>
            </a:r>
          </a:p>
        </p:txBody>
      </p:sp>
      <p:sp>
        <p:nvSpPr>
          <p:cNvPr id="26626" name="矩形 2"/>
          <p:cNvSpPr>
            <a:spLocks noGrp="1" noChangeArrowheads="1"/>
          </p:cNvSpPr>
          <p:nvPr>
            <p:ph type="body" idx="4294967295"/>
          </p:nvPr>
        </p:nvSpPr>
        <p:spPr bwMode="auto">
          <a:xfrm>
            <a:off x="468313" y="2133600"/>
            <a:ext cx="8229600" cy="3700463"/>
          </a:xfrm>
          <a:prstGeom prst="rect">
            <a:avLst/>
          </a:prstGeom>
          <a:noFill/>
          <a:ln>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indent="0" eaLnBrk="1" hangingPunct="1">
              <a:spcBef>
                <a:spcPct val="0"/>
              </a:spcBef>
              <a:buFontTx/>
              <a:buNone/>
            </a:pPr>
            <a:r>
              <a:rPr kumimoji="0" lang="zh-CN" altLang="en-US" sz="1800" smtClean="0">
                <a:latin typeface="黑体" pitchFamily="49" charset="-122"/>
                <a:ea typeface="黑体" pitchFamily="49" charset="-122"/>
              </a:rPr>
              <a:t>来自</a:t>
            </a:r>
            <a:r>
              <a:rPr kumimoji="0" lang="en-US" altLang="zh-CN" sz="1800" smtClean="0">
                <a:latin typeface="黑体" pitchFamily="49" charset="-122"/>
                <a:ea typeface="黑体" pitchFamily="49" charset="-122"/>
              </a:rPr>
              <a:t>《2013-2017</a:t>
            </a:r>
            <a:r>
              <a:rPr kumimoji="0" lang="zh-CN" altLang="en-US" sz="1800" smtClean="0">
                <a:latin typeface="黑体" pitchFamily="49" charset="-122"/>
                <a:ea typeface="黑体" pitchFamily="49" charset="-122"/>
              </a:rPr>
              <a:t>年中国营养保健品行业消费需求与品牌竞争投资预测分析报告</a:t>
            </a:r>
            <a:r>
              <a:rPr kumimoji="0" lang="en-US" altLang="zh-CN" sz="1800" smtClean="0">
                <a:latin typeface="黑体" pitchFamily="49" charset="-122"/>
                <a:ea typeface="黑体" pitchFamily="49" charset="-122"/>
              </a:rPr>
              <a:t>》</a:t>
            </a:r>
            <a:r>
              <a:rPr kumimoji="0" lang="zh-CN" altLang="en-US" sz="1800" smtClean="0">
                <a:latin typeface="黑体" pitchFamily="49" charset="-122"/>
                <a:ea typeface="黑体" pitchFamily="49" charset="-122"/>
              </a:rPr>
              <a:t>数据分析：</a:t>
            </a:r>
            <a:endParaRPr kumimoji="0" lang="en-US" altLang="zh-CN" sz="1800" smtClean="0">
              <a:latin typeface="黑体" pitchFamily="49" charset="-122"/>
              <a:ea typeface="黑体" pitchFamily="49" charset="-122"/>
            </a:endParaRPr>
          </a:p>
          <a:p>
            <a:pPr marL="0" indent="0" eaLnBrk="1" hangingPunct="1">
              <a:spcBef>
                <a:spcPct val="0"/>
              </a:spcBef>
              <a:buFontTx/>
              <a:buNone/>
            </a:pPr>
            <a:r>
              <a:rPr kumimoji="0" lang="zh-CN" altLang="en-US" sz="1800" smtClean="0">
                <a:latin typeface="黑体" pitchFamily="49" charset="-122"/>
                <a:ea typeface="黑体" pitchFamily="49" charset="-122"/>
              </a:rPr>
              <a:t>截至</a:t>
            </a:r>
            <a:r>
              <a:rPr kumimoji="0" lang="en-US" altLang="zh-CN" sz="1800" smtClean="0">
                <a:latin typeface="黑体" pitchFamily="49" charset="-122"/>
                <a:ea typeface="黑体" pitchFamily="49" charset="-122"/>
              </a:rPr>
              <a:t>2012</a:t>
            </a:r>
            <a:r>
              <a:rPr kumimoji="0" lang="zh-CN" altLang="en-US" sz="1800" smtClean="0">
                <a:latin typeface="黑体" pitchFamily="49" charset="-122"/>
                <a:ea typeface="黑体" pitchFamily="49" charset="-122"/>
              </a:rPr>
              <a:t>年</a:t>
            </a:r>
            <a:r>
              <a:rPr kumimoji="0" lang="en-US" altLang="zh-CN" sz="1800" smtClean="0">
                <a:latin typeface="黑体" pitchFamily="49" charset="-122"/>
                <a:ea typeface="黑体" pitchFamily="49" charset="-122"/>
              </a:rPr>
              <a:t>6</a:t>
            </a:r>
            <a:r>
              <a:rPr kumimoji="0" lang="zh-CN" altLang="en-US" sz="1800" smtClean="0">
                <a:latin typeface="黑体" pitchFamily="49" charset="-122"/>
                <a:ea typeface="黑体" pitchFamily="49" charset="-122"/>
              </a:rPr>
              <a:t>月，我国共有保健食品</a:t>
            </a:r>
            <a:r>
              <a:rPr kumimoji="0" lang="en-US" altLang="zh-CN" sz="1800" smtClean="0">
                <a:latin typeface="黑体" pitchFamily="49" charset="-122"/>
                <a:ea typeface="黑体" pitchFamily="49" charset="-122"/>
              </a:rPr>
              <a:t>12256</a:t>
            </a:r>
            <a:r>
              <a:rPr kumimoji="0" lang="zh-CN" altLang="en-US" sz="1800" smtClean="0">
                <a:latin typeface="黑体" pitchFamily="49" charset="-122"/>
                <a:ea typeface="黑体" pitchFamily="49" charset="-122"/>
              </a:rPr>
              <a:t>种，其中国产</a:t>
            </a:r>
            <a:r>
              <a:rPr kumimoji="0" lang="en-US" altLang="zh-CN" sz="1800" smtClean="0">
                <a:latin typeface="黑体" pitchFamily="49" charset="-122"/>
                <a:ea typeface="黑体" pitchFamily="49" charset="-122"/>
              </a:rPr>
              <a:t>11593</a:t>
            </a:r>
            <a:r>
              <a:rPr kumimoji="0" lang="zh-CN" altLang="en-US" sz="1800" smtClean="0">
                <a:latin typeface="黑体" pitchFamily="49" charset="-122"/>
                <a:ea typeface="黑体" pitchFamily="49" charset="-122"/>
              </a:rPr>
              <a:t>种，进口</a:t>
            </a:r>
            <a:r>
              <a:rPr kumimoji="0" lang="en-US" altLang="zh-CN" sz="1800" smtClean="0">
                <a:latin typeface="黑体" pitchFamily="49" charset="-122"/>
                <a:ea typeface="黑体" pitchFamily="49" charset="-122"/>
              </a:rPr>
              <a:t>663</a:t>
            </a:r>
            <a:r>
              <a:rPr kumimoji="0" lang="zh-CN" altLang="en-US" sz="1800" smtClean="0">
                <a:latin typeface="黑体" pitchFamily="49" charset="-122"/>
                <a:ea typeface="黑体" pitchFamily="49" charset="-122"/>
              </a:rPr>
              <a:t>种。按产品功能来划分，主要有增强免疫力类、缓解体力疲劳类、辅助降血脂类、营养补充剂类、辅助降血糖类、改善心脑血管及其他类保健品，其中以增强免疫力类为主，所占比重大约为</a:t>
            </a:r>
            <a:r>
              <a:rPr kumimoji="0" lang="en-US" altLang="zh-CN" sz="1800" smtClean="0">
                <a:latin typeface="黑体" pitchFamily="49" charset="-122"/>
                <a:ea typeface="黑体" pitchFamily="49" charset="-122"/>
              </a:rPr>
              <a:t>27%</a:t>
            </a:r>
            <a:r>
              <a:rPr kumimoji="0" lang="zh-CN" altLang="en-US" sz="1800" smtClean="0">
                <a:latin typeface="黑体" pitchFamily="49" charset="-122"/>
                <a:ea typeface="黑体" pitchFamily="49" charset="-122"/>
              </a:rPr>
              <a:t>。在中国，最受欢迎的是钙类，蛋白粉次之。此外，中国还有着规模庞大的其他类别的产品，包括灵芝类和阿胶类等。</a:t>
            </a:r>
            <a:endParaRPr kumimoji="0" lang="en-US" altLang="zh-CN" sz="1800" smtClean="0">
              <a:latin typeface="黑体" pitchFamily="49" charset="-122"/>
              <a:ea typeface="黑体" pitchFamily="49" charset="-122"/>
            </a:endParaRPr>
          </a:p>
          <a:p>
            <a:pPr marL="0" indent="0" eaLnBrk="1" hangingPunct="1">
              <a:spcBef>
                <a:spcPct val="0"/>
              </a:spcBef>
              <a:buFontTx/>
              <a:buNone/>
            </a:pPr>
            <a:endParaRPr kumimoji="0" lang="en-US" altLang="zh-CN" sz="1800" smtClean="0">
              <a:latin typeface="黑体" pitchFamily="49" charset="-122"/>
              <a:ea typeface="黑体" pitchFamily="49" charset="-122"/>
            </a:endParaRPr>
          </a:p>
          <a:p>
            <a:pPr marL="0" indent="0" eaLnBrk="1" hangingPunct="1">
              <a:spcBef>
                <a:spcPct val="0"/>
              </a:spcBef>
              <a:buFontTx/>
              <a:buNone/>
            </a:pPr>
            <a:r>
              <a:rPr kumimoji="0" lang="zh-CN" altLang="en-US" sz="1800" smtClean="0">
                <a:latin typeface="黑体" pitchFamily="49" charset="-122"/>
                <a:ea typeface="黑体" pitchFamily="49" charset="-122"/>
              </a:rPr>
              <a:t>未来我国营养与保健食品制造业的重点任务是提高食品与保健食品及其原材料生产质量和工艺水平。预计到</a:t>
            </a:r>
            <a:r>
              <a:rPr kumimoji="0" lang="en-US" altLang="zh-CN" sz="1800" smtClean="0">
                <a:latin typeface="黑体" pitchFamily="49" charset="-122"/>
                <a:ea typeface="黑体" pitchFamily="49" charset="-122"/>
              </a:rPr>
              <a:t>2015</a:t>
            </a:r>
            <a:r>
              <a:rPr kumimoji="0" lang="zh-CN" altLang="en-US" sz="1800" smtClean="0">
                <a:latin typeface="黑体" pitchFamily="49" charset="-122"/>
                <a:ea typeface="黑体" pitchFamily="49" charset="-122"/>
              </a:rPr>
              <a:t>年，营养与保健食品产值达到</a:t>
            </a:r>
            <a:r>
              <a:rPr kumimoji="0" lang="en-US" altLang="zh-CN" sz="1800" smtClean="0">
                <a:latin typeface="黑体" pitchFamily="49" charset="-122"/>
                <a:ea typeface="黑体" pitchFamily="49" charset="-122"/>
              </a:rPr>
              <a:t>1</a:t>
            </a:r>
            <a:r>
              <a:rPr kumimoji="0" lang="zh-CN" altLang="en-US" sz="1800" smtClean="0">
                <a:latin typeface="黑体" pitchFamily="49" charset="-122"/>
                <a:ea typeface="黑体" pitchFamily="49" charset="-122"/>
              </a:rPr>
              <a:t>万亿元，年均增长</a:t>
            </a:r>
            <a:r>
              <a:rPr kumimoji="0" lang="en-US" altLang="zh-CN" sz="1800" smtClean="0">
                <a:latin typeface="黑体" pitchFamily="49" charset="-122"/>
                <a:ea typeface="黑体" pitchFamily="49" charset="-122"/>
              </a:rPr>
              <a:t>20%;</a:t>
            </a:r>
            <a:r>
              <a:rPr kumimoji="0" lang="zh-CN" altLang="en-US" sz="1800" smtClean="0">
                <a:latin typeface="黑体" pitchFamily="49" charset="-122"/>
                <a:ea typeface="黑体" pitchFamily="49" charset="-122"/>
              </a:rPr>
              <a:t>形成</a:t>
            </a:r>
            <a:r>
              <a:rPr kumimoji="0" lang="en-US" altLang="zh-CN" sz="1800" smtClean="0">
                <a:latin typeface="黑体" pitchFamily="49" charset="-122"/>
                <a:ea typeface="黑体" pitchFamily="49" charset="-122"/>
              </a:rPr>
              <a:t>10</a:t>
            </a:r>
            <a:r>
              <a:rPr kumimoji="0" lang="zh-CN" altLang="en-US" sz="1800" smtClean="0">
                <a:latin typeface="黑体" pitchFamily="49" charset="-122"/>
                <a:ea typeface="黑体" pitchFamily="49" charset="-122"/>
              </a:rPr>
              <a:t>家以上产品销售收入在</a:t>
            </a:r>
            <a:r>
              <a:rPr kumimoji="0" lang="en-US" altLang="zh-CN" sz="1800" smtClean="0">
                <a:latin typeface="黑体" pitchFamily="49" charset="-122"/>
                <a:ea typeface="黑体" pitchFamily="49" charset="-122"/>
              </a:rPr>
              <a:t>100</a:t>
            </a:r>
            <a:r>
              <a:rPr kumimoji="0" lang="zh-CN" altLang="en-US" sz="1800" smtClean="0">
                <a:latin typeface="黑体" pitchFamily="49" charset="-122"/>
                <a:ea typeface="黑体" pitchFamily="49" charset="-122"/>
              </a:rPr>
              <a:t>亿元以上的企业，百强企业的生产集中度超过</a:t>
            </a:r>
            <a:r>
              <a:rPr kumimoji="0" lang="en-US" altLang="zh-CN" sz="1800" smtClean="0">
                <a:latin typeface="黑体" pitchFamily="49" charset="-122"/>
                <a:ea typeface="黑体" pitchFamily="49" charset="-122"/>
              </a:rPr>
              <a:t>50%</a:t>
            </a:r>
            <a:endParaRPr kumimoji="0" lang="zh-CN" altLang="en-US" sz="1800" smtClean="0">
              <a:latin typeface="黑体" pitchFamily="49" charset="-122"/>
              <a:ea typeface="黑体" pitchFamily="49" charset="-122"/>
            </a:endParaRPr>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3"/>
          <p:cNvSpPr>
            <a:spLocks noChangeArrowheads="1"/>
          </p:cNvSpPr>
          <p:nvPr/>
        </p:nvSpPr>
        <p:spPr bwMode="auto">
          <a:xfrm>
            <a:off x="428625" y="1557338"/>
            <a:ext cx="8429625" cy="4003675"/>
          </a:xfrm>
          <a:prstGeom prst="rect">
            <a:avLst/>
          </a:prstGeom>
          <a:noFill/>
          <a:ln w="9525">
            <a:noFill/>
            <a:miter lim="800000"/>
            <a:headEnd/>
            <a:tailEnd/>
          </a:ln>
        </p:spPr>
        <p:txBody>
          <a:bodyPr>
            <a:spAutoFit/>
          </a:bodyPr>
          <a:lstStyle/>
          <a:p>
            <a:r>
              <a:rPr lang="zh-CN" altLang="en-US" sz="1600">
                <a:latin typeface="黑体" pitchFamily="49" charset="-122"/>
                <a:ea typeface="黑体" pitchFamily="49" charset="-122"/>
              </a:rPr>
              <a:t>一、保健食品市场现状</a:t>
            </a:r>
            <a:r>
              <a:rPr lang="zh-CN" altLang="en-US" sz="1600" b="0">
                <a:latin typeface="黑体" pitchFamily="49" charset="-122"/>
                <a:ea typeface="黑体" pitchFamily="49" charset="-122"/>
              </a:rPr>
              <a:t> </a:t>
            </a:r>
          </a:p>
          <a:p>
            <a:r>
              <a:rPr lang="zh-CN" altLang="en-US" sz="1600" b="0">
                <a:latin typeface="黑体" pitchFamily="49" charset="-122"/>
                <a:ea typeface="黑体" pitchFamily="49" charset="-122"/>
              </a:rPr>
              <a:t>　　保健品具有调节人体机能、增进健康的功能。随着人们生活水平的逐步提高，对自身的健康日益重视，对保健品的需求日益升温，为健康投资已经成为一种趋势。近年来，保健品行业已经迅速发展成为一个独特的产业，保健品行业势必将成为我们经济新增长点和战略产业，我国保健品行业将进入高速发展阶段。 </a:t>
            </a:r>
          </a:p>
          <a:p>
            <a:r>
              <a:rPr lang="zh-CN" altLang="en-US" sz="1600">
                <a:latin typeface="黑体" pitchFamily="49" charset="-122"/>
                <a:ea typeface="黑体" pitchFamily="49" charset="-122"/>
              </a:rPr>
              <a:t>二、保健食品市场趋势 </a:t>
            </a:r>
            <a:endParaRPr lang="zh-CN" altLang="en-US" sz="1600" b="0">
              <a:latin typeface="黑体" pitchFamily="49" charset="-122"/>
              <a:ea typeface="黑体" pitchFamily="49" charset="-122"/>
            </a:endParaRPr>
          </a:p>
          <a:p>
            <a:r>
              <a:rPr lang="zh-CN" altLang="en-US" sz="1600" b="0">
                <a:latin typeface="黑体" pitchFamily="49" charset="-122"/>
                <a:ea typeface="黑体" pitchFamily="49" charset="-122"/>
              </a:rPr>
              <a:t>　　市场研究发现，随着年龄增长，各种慢性病随之上升，消费者对保健食品需求逐渐增强。具有减肥、美容、润肠便、调节血脂、调节免疫力等保健功能性的产品成为市场主流。 </a:t>
            </a:r>
          </a:p>
          <a:p>
            <a:r>
              <a:rPr lang="zh-CN" altLang="en-US" sz="1600" b="0">
                <a:latin typeface="黑体" pitchFamily="49" charset="-122"/>
                <a:ea typeface="黑体" pitchFamily="49" charset="-122"/>
              </a:rPr>
              <a:t>　　中国人一向都有保健滋补的传统意识，随着生活水平的不断提高，人们在满足生存温饱需求之余已经开始重视对健康的追求。这种重视带来的保健品支出的增加无疑会带来健康市场的需求剧增，这对于保健品产业来说正是天赐良机。 </a:t>
            </a:r>
          </a:p>
          <a:p>
            <a:r>
              <a:rPr lang="zh-CN" altLang="en-US" sz="1600" b="0">
                <a:latin typeface="黑体" pitchFamily="49" charset="-122"/>
                <a:ea typeface="黑体" pitchFamily="49" charset="-122"/>
              </a:rPr>
              <a:t>    </a:t>
            </a:r>
          </a:p>
          <a:p>
            <a:r>
              <a:rPr lang="zh-CN" altLang="en-US" sz="1600" b="0">
                <a:latin typeface="黑体" pitchFamily="49" charset="-122"/>
                <a:ea typeface="黑体" pitchFamily="49" charset="-122"/>
              </a:rPr>
              <a:t>　　</a:t>
            </a:r>
            <a:r>
              <a:rPr lang="en-US" altLang="zh-CN" sz="1600" b="0">
                <a:latin typeface="黑体" pitchFamily="49" charset="-122"/>
                <a:ea typeface="黑体" pitchFamily="49" charset="-122"/>
              </a:rPr>
              <a:t>1</a:t>
            </a:r>
            <a:r>
              <a:rPr lang="zh-CN" altLang="en-US" sz="1600" b="0">
                <a:latin typeface="黑体" pitchFamily="49" charset="-122"/>
                <a:ea typeface="黑体" pitchFamily="49" charset="-122"/>
              </a:rPr>
              <a:t>、自我保健目趋成为潮流，为健康产业的发展奠定了广阔的市场空间。 </a:t>
            </a:r>
          </a:p>
          <a:p>
            <a:r>
              <a:rPr lang="zh-CN" altLang="en-US" sz="1600" b="0">
                <a:latin typeface="黑体" pitchFamily="49" charset="-122"/>
                <a:ea typeface="黑体" pitchFamily="49" charset="-122"/>
              </a:rPr>
              <a:t>　　</a:t>
            </a:r>
            <a:r>
              <a:rPr lang="en-US" altLang="zh-CN" sz="1600" b="0">
                <a:latin typeface="黑体" pitchFamily="49" charset="-122"/>
                <a:ea typeface="黑体" pitchFamily="49" charset="-122"/>
              </a:rPr>
              <a:t>2</a:t>
            </a:r>
            <a:r>
              <a:rPr lang="zh-CN" altLang="en-US" sz="1600" b="0">
                <a:latin typeface="黑体" pitchFamily="49" charset="-122"/>
                <a:ea typeface="黑体" pitchFamily="49" charset="-122"/>
              </a:rPr>
              <a:t>、中国经济的高速发展提高人们的可支配收入，消费者范围进一步扩大。 </a:t>
            </a:r>
          </a:p>
          <a:p>
            <a:r>
              <a:rPr lang="zh-CN" altLang="en-US" sz="1600" b="0">
                <a:latin typeface="黑体" pitchFamily="49" charset="-122"/>
                <a:ea typeface="黑体" pitchFamily="49" charset="-122"/>
              </a:rPr>
              <a:t>　　</a:t>
            </a:r>
            <a:r>
              <a:rPr lang="en-US" altLang="zh-CN" sz="1600" b="0">
                <a:latin typeface="黑体" pitchFamily="49" charset="-122"/>
                <a:ea typeface="黑体" pitchFamily="49" charset="-122"/>
              </a:rPr>
              <a:t>3</a:t>
            </a:r>
            <a:r>
              <a:rPr lang="zh-CN" altLang="en-US" sz="1600" b="0">
                <a:latin typeface="黑体" pitchFamily="49" charset="-122"/>
                <a:ea typeface="黑体" pitchFamily="49" charset="-122"/>
              </a:rPr>
              <a:t>、“老龄化社会”的到来将为保健品市场带来一个庞大的消费群体。  </a:t>
            </a:r>
          </a:p>
          <a:p>
            <a:r>
              <a:rPr lang="zh-CN" altLang="en-US" sz="1600" b="0">
                <a:latin typeface="黑体" pitchFamily="49" charset="-122"/>
                <a:ea typeface="黑体" pitchFamily="49" charset="-122"/>
              </a:rPr>
              <a:t>　　</a:t>
            </a:r>
            <a:r>
              <a:rPr lang="en-US" altLang="zh-CN" sz="1600" b="0">
                <a:latin typeface="黑体" pitchFamily="49" charset="-122"/>
                <a:ea typeface="黑体" pitchFamily="49" charset="-122"/>
              </a:rPr>
              <a:t>4</a:t>
            </a:r>
            <a:r>
              <a:rPr lang="zh-CN" altLang="en-US" sz="1600" b="0">
                <a:latin typeface="黑体" pitchFamily="49" charset="-122"/>
                <a:ea typeface="黑体" pitchFamily="49" charset="-122"/>
              </a:rPr>
              <a:t>、竞争加剧使保健品消费趋向大众化。</a:t>
            </a:r>
          </a:p>
        </p:txBody>
      </p:sp>
      <p:sp>
        <p:nvSpPr>
          <p:cNvPr id="27650" name="Rectangle 5"/>
          <p:cNvSpPr>
            <a:spLocks noChangeArrowheads="1"/>
          </p:cNvSpPr>
          <p:nvPr/>
        </p:nvSpPr>
        <p:spPr bwMode="auto">
          <a:xfrm>
            <a:off x="2195513" y="836613"/>
            <a:ext cx="4679950" cy="504825"/>
          </a:xfrm>
          <a:prstGeom prst="rect">
            <a:avLst/>
          </a:prstGeom>
          <a:noFill/>
          <a:ln w="9525" algn="ctr">
            <a:noFill/>
            <a:miter lim="800000"/>
            <a:headEnd/>
            <a:tailEnd/>
          </a:ln>
        </p:spPr>
        <p:txBody>
          <a:bodyPr wrap="none" lIns="90000" tIns="46800" rIns="90000" bIns="46800" anchor="ctr"/>
          <a:lstStyle/>
          <a:p>
            <a:pPr marL="342900" indent="-342900" eaLnBrk="0" hangingPunct="0">
              <a:spcBef>
                <a:spcPct val="20000"/>
              </a:spcBef>
            </a:pPr>
            <a:r>
              <a:rPr kumimoji="1" lang="zh-CN" altLang="en-US">
                <a:latin typeface="Times New Roman" pitchFamily="18" charset="0"/>
                <a:ea typeface="黑体" pitchFamily="49" charset="-122"/>
              </a:rPr>
              <a:t>保健品市场区域分析</a:t>
            </a: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bwMode="auto">
          <a:xfrm>
            <a:off x="457200" y="1341438"/>
            <a:ext cx="8229600" cy="3587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z="2400" b="1" smtClean="0">
                <a:ea typeface="黑体" pitchFamily="49" charset="-122"/>
              </a:rPr>
              <a:t>潘高寿品牌营养保健品现状分析</a:t>
            </a:r>
          </a:p>
        </p:txBody>
      </p:sp>
      <p:sp>
        <p:nvSpPr>
          <p:cNvPr id="28674" name="Rectangle 5"/>
          <p:cNvSpPr>
            <a:spLocks noChangeArrowheads="1"/>
          </p:cNvSpPr>
          <p:nvPr/>
        </p:nvSpPr>
        <p:spPr bwMode="auto">
          <a:xfrm>
            <a:off x="684213" y="2781300"/>
            <a:ext cx="2160587" cy="1079500"/>
          </a:xfrm>
          <a:prstGeom prst="rect">
            <a:avLst/>
          </a:prstGeom>
          <a:noFill/>
          <a:ln w="9525" algn="ctr">
            <a:solidFill>
              <a:srgbClr val="FFCC00"/>
            </a:solidFill>
            <a:miter lim="800000"/>
            <a:headEnd/>
            <a:tailEnd/>
          </a:ln>
        </p:spPr>
        <p:txBody>
          <a:bodyPr wrap="none" anchor="ctr"/>
          <a:lstStyle/>
          <a:p>
            <a:pPr algn="ctr"/>
            <a:r>
              <a:rPr lang="zh-CN" altLang="en-US" sz="2400">
                <a:latin typeface="黑体" pitchFamily="49" charset="-122"/>
                <a:ea typeface="黑体" pitchFamily="49" charset="-122"/>
              </a:rPr>
              <a:t>潘高寿品牌文化</a:t>
            </a:r>
          </a:p>
        </p:txBody>
      </p:sp>
      <p:sp>
        <p:nvSpPr>
          <p:cNvPr id="28675" name="Rectangle 6"/>
          <p:cNvSpPr>
            <a:spLocks noChangeArrowheads="1"/>
          </p:cNvSpPr>
          <p:nvPr/>
        </p:nvSpPr>
        <p:spPr bwMode="auto">
          <a:xfrm>
            <a:off x="3779838" y="1844675"/>
            <a:ext cx="4824412" cy="1152525"/>
          </a:xfrm>
          <a:prstGeom prst="rect">
            <a:avLst/>
          </a:prstGeom>
          <a:noFill/>
          <a:ln w="9525" algn="ctr">
            <a:noFill/>
            <a:miter lim="800000"/>
            <a:headEnd/>
            <a:tailEnd/>
          </a:ln>
        </p:spPr>
        <p:txBody>
          <a:bodyPr wrap="none" anchor="ctr"/>
          <a:lstStyle/>
          <a:p>
            <a:endParaRPr lang="zh-CN" altLang="en-US" b="0">
              <a:latin typeface="黑体" pitchFamily="49" charset="-122"/>
              <a:ea typeface="黑体" pitchFamily="49" charset="-122"/>
            </a:endParaRPr>
          </a:p>
        </p:txBody>
      </p:sp>
      <p:sp>
        <p:nvSpPr>
          <p:cNvPr id="28676" name="Rectangle 7"/>
          <p:cNvSpPr>
            <a:spLocks noChangeArrowheads="1"/>
          </p:cNvSpPr>
          <p:nvPr/>
        </p:nvSpPr>
        <p:spPr bwMode="auto">
          <a:xfrm>
            <a:off x="3851275" y="2060575"/>
            <a:ext cx="4895850" cy="952500"/>
          </a:xfrm>
          <a:prstGeom prst="rect">
            <a:avLst/>
          </a:prstGeom>
          <a:noFill/>
          <a:ln w="9525" algn="ctr">
            <a:solidFill>
              <a:srgbClr val="FFCC00"/>
            </a:solidFill>
            <a:miter lim="800000"/>
            <a:headEnd/>
            <a:tailEnd/>
          </a:ln>
        </p:spPr>
        <p:txBody>
          <a:bodyPr>
            <a:spAutoFit/>
          </a:bodyPr>
          <a:lstStyle/>
          <a:p>
            <a:r>
              <a:rPr lang="zh-CN" altLang="en-US" sz="1400" b="0">
                <a:latin typeface="黑体" pitchFamily="49" charset="-122"/>
                <a:ea typeface="黑体" pitchFamily="49" charset="-122"/>
              </a:rPr>
              <a:t>广州白云山潘高寿药业股份有限公司始建于清光绪十六年（公元</a:t>
            </a:r>
            <a:r>
              <a:rPr lang="en-US" altLang="zh-CN" sz="1400" b="0">
                <a:latin typeface="黑体" pitchFamily="49" charset="-122"/>
                <a:ea typeface="黑体" pitchFamily="49" charset="-122"/>
              </a:rPr>
              <a:t>1890</a:t>
            </a:r>
            <a:r>
              <a:rPr lang="zh-CN" altLang="en-US" sz="1400" b="0">
                <a:latin typeface="黑体" pitchFamily="49" charset="-122"/>
                <a:ea typeface="黑体" pitchFamily="49" charset="-122"/>
              </a:rPr>
              <a:t>年），迄今已有</a:t>
            </a:r>
            <a:r>
              <a:rPr lang="en-US" altLang="zh-CN" sz="1400" b="0">
                <a:latin typeface="黑体" pitchFamily="49" charset="-122"/>
                <a:ea typeface="黑体" pitchFamily="49" charset="-122"/>
              </a:rPr>
              <a:t>100</a:t>
            </a:r>
            <a:r>
              <a:rPr lang="zh-CN" altLang="en-US" sz="1400" b="0">
                <a:latin typeface="黑体" pitchFamily="49" charset="-122"/>
                <a:ea typeface="黑体" pitchFamily="49" charset="-122"/>
              </a:rPr>
              <a:t>多年的历史，是广药集团旗下广州药业的核心企业之一，是以生产止咳化痰药著称的中成药生产企业。</a:t>
            </a:r>
          </a:p>
        </p:txBody>
      </p:sp>
      <p:sp>
        <p:nvSpPr>
          <p:cNvPr id="28677" name="Rectangle 11"/>
          <p:cNvSpPr>
            <a:spLocks noChangeArrowheads="1"/>
          </p:cNvSpPr>
          <p:nvPr/>
        </p:nvSpPr>
        <p:spPr bwMode="auto">
          <a:xfrm>
            <a:off x="3851275" y="3284538"/>
            <a:ext cx="4897438" cy="739775"/>
          </a:xfrm>
          <a:prstGeom prst="rect">
            <a:avLst/>
          </a:prstGeom>
          <a:noFill/>
          <a:ln w="9525" algn="ctr">
            <a:solidFill>
              <a:srgbClr val="FFCC00"/>
            </a:solidFill>
            <a:miter lim="800000"/>
            <a:headEnd/>
            <a:tailEnd/>
          </a:ln>
        </p:spPr>
        <p:txBody>
          <a:bodyPr>
            <a:spAutoFit/>
          </a:bodyPr>
          <a:lstStyle/>
          <a:p>
            <a:r>
              <a:rPr lang="zh-CN" altLang="en-US" sz="1400" b="0">
                <a:latin typeface="黑体" pitchFamily="49" charset="-122"/>
                <a:ea typeface="黑体" pitchFamily="49" charset="-122"/>
              </a:rPr>
              <a:t>“潘高寿”是国务院首批认定的“中华老字号”，其品牌价值在中国品牌研究院近年公布的“中国老字号品牌价值百强榜”中居全国第</a:t>
            </a:r>
            <a:r>
              <a:rPr lang="en-US" altLang="zh-CN" sz="1400" b="0">
                <a:latin typeface="黑体" pitchFamily="49" charset="-122"/>
                <a:ea typeface="黑体" pitchFamily="49" charset="-122"/>
              </a:rPr>
              <a:t>28</a:t>
            </a:r>
            <a:r>
              <a:rPr lang="zh-CN" altLang="en-US" sz="1400" b="0">
                <a:latin typeface="黑体" pitchFamily="49" charset="-122"/>
                <a:ea typeface="黑体" pitchFamily="49" charset="-122"/>
              </a:rPr>
              <a:t>位</a:t>
            </a:r>
          </a:p>
        </p:txBody>
      </p:sp>
      <p:sp>
        <p:nvSpPr>
          <p:cNvPr id="28678" name="Rectangle 12"/>
          <p:cNvSpPr>
            <a:spLocks noChangeArrowheads="1"/>
          </p:cNvSpPr>
          <p:nvPr/>
        </p:nvSpPr>
        <p:spPr bwMode="auto">
          <a:xfrm>
            <a:off x="3851275" y="4292600"/>
            <a:ext cx="4897438" cy="739775"/>
          </a:xfrm>
          <a:prstGeom prst="rect">
            <a:avLst/>
          </a:prstGeom>
          <a:noFill/>
          <a:ln w="9525" algn="ctr">
            <a:solidFill>
              <a:srgbClr val="FFCC00"/>
            </a:solidFill>
            <a:miter lim="800000"/>
            <a:headEnd/>
            <a:tailEnd/>
          </a:ln>
        </p:spPr>
        <p:txBody>
          <a:bodyPr>
            <a:spAutoFit/>
          </a:bodyPr>
          <a:lstStyle/>
          <a:p>
            <a:r>
              <a:rPr lang="zh-CN" altLang="en-US" sz="1400" b="0">
                <a:latin typeface="黑体" pitchFamily="49" charset="-122"/>
                <a:ea typeface="黑体" pitchFamily="49" charset="-122"/>
              </a:rPr>
              <a:t>。“潘高寿中医药文化”、潘高寿凉茶保密处方和专业术语分别获得国家级非物质文化遗产，这使潘高寿公司成为中国医药界唯一拥有“双国遗”的单位。</a:t>
            </a: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827088" y="3068638"/>
            <a:ext cx="2305050" cy="863600"/>
          </a:xfrm>
          <a:prstGeom prst="rect">
            <a:avLst/>
          </a:prstGeom>
          <a:noFill/>
          <a:ln w="9525">
            <a:solidFill>
              <a:srgbClr val="FFCC00"/>
            </a:solidFill>
            <a:miter lim="800000"/>
            <a:headEnd/>
            <a:tailEnd/>
          </a:ln>
        </p:spPr>
        <p:txBody>
          <a:bodyPr wrap="none" anchor="ctr"/>
          <a:lstStyle/>
          <a:p>
            <a:pPr algn="ctr"/>
            <a:r>
              <a:rPr lang="zh-CN" altLang="en-US" sz="2400">
                <a:latin typeface="黑体" pitchFamily="49" charset="-122"/>
                <a:ea typeface="黑体" pitchFamily="49" charset="-122"/>
              </a:rPr>
              <a:t>潘高寿品牌特点</a:t>
            </a:r>
          </a:p>
        </p:txBody>
      </p:sp>
      <p:sp>
        <p:nvSpPr>
          <p:cNvPr id="29698" name="Rectangle 5"/>
          <p:cNvSpPr>
            <a:spLocks noChangeArrowheads="1"/>
          </p:cNvSpPr>
          <p:nvPr/>
        </p:nvSpPr>
        <p:spPr bwMode="auto">
          <a:xfrm>
            <a:off x="4067175" y="1916113"/>
            <a:ext cx="4249738" cy="865187"/>
          </a:xfrm>
          <a:prstGeom prst="rect">
            <a:avLst/>
          </a:prstGeom>
          <a:noFill/>
          <a:ln w="9525">
            <a:solidFill>
              <a:srgbClr val="FFCC00"/>
            </a:solidFill>
            <a:miter lim="800000"/>
            <a:headEnd/>
            <a:tailEnd/>
          </a:ln>
        </p:spPr>
        <p:txBody>
          <a:bodyPr wrap="none" anchor="ctr"/>
          <a:lstStyle/>
          <a:p>
            <a:r>
              <a:rPr lang="zh-CN" altLang="en-US" b="0">
                <a:latin typeface="黑体" pitchFamily="49" charset="-122"/>
                <a:ea typeface="黑体" pitchFamily="49" charset="-122"/>
              </a:rPr>
              <a:t>国家药业企业的品牌，品牌旗下的产品质</a:t>
            </a:r>
          </a:p>
          <a:p>
            <a:r>
              <a:rPr lang="zh-CN" altLang="en-US" b="0">
                <a:latin typeface="黑体" pitchFamily="49" charset="-122"/>
                <a:ea typeface="黑体" pitchFamily="49" charset="-122"/>
              </a:rPr>
              <a:t>量可靠，值得信赖。</a:t>
            </a:r>
          </a:p>
        </p:txBody>
      </p:sp>
      <p:sp>
        <p:nvSpPr>
          <p:cNvPr id="29699" name="Rectangle 6"/>
          <p:cNvSpPr>
            <a:spLocks noChangeArrowheads="1"/>
          </p:cNvSpPr>
          <p:nvPr/>
        </p:nvSpPr>
        <p:spPr bwMode="auto">
          <a:xfrm>
            <a:off x="4067175" y="3068638"/>
            <a:ext cx="4249738" cy="865187"/>
          </a:xfrm>
          <a:prstGeom prst="rect">
            <a:avLst/>
          </a:prstGeom>
          <a:noFill/>
          <a:ln w="9525">
            <a:solidFill>
              <a:srgbClr val="FFCC00"/>
            </a:solidFill>
            <a:miter lim="800000"/>
            <a:headEnd/>
            <a:tailEnd/>
          </a:ln>
        </p:spPr>
        <p:txBody>
          <a:bodyPr wrap="none" anchor="ctr"/>
          <a:lstStyle/>
          <a:p>
            <a:r>
              <a:rPr lang="zh-CN" altLang="en-US" b="0">
                <a:latin typeface="黑体" pitchFamily="49" charset="-122"/>
                <a:ea typeface="黑体" pitchFamily="49" charset="-122"/>
              </a:rPr>
              <a:t>产品主要采用中药方，注重自然和健康的</a:t>
            </a:r>
          </a:p>
          <a:p>
            <a:r>
              <a:rPr lang="zh-CN" altLang="en-US" b="0">
                <a:latin typeface="黑体" pitchFamily="49" charset="-122"/>
                <a:ea typeface="黑体" pitchFamily="49" charset="-122"/>
              </a:rPr>
              <a:t>和谐，以人为本。在家庭主妇和女性群体</a:t>
            </a:r>
          </a:p>
          <a:p>
            <a:r>
              <a:rPr lang="zh-CN" altLang="en-US" b="0">
                <a:latin typeface="黑体" pitchFamily="49" charset="-122"/>
                <a:ea typeface="黑体" pitchFamily="49" charset="-122"/>
              </a:rPr>
              <a:t>中有较高的品牌认知度。</a:t>
            </a:r>
          </a:p>
        </p:txBody>
      </p:sp>
      <p:sp>
        <p:nvSpPr>
          <p:cNvPr id="29700" name="Rectangle 7"/>
          <p:cNvSpPr>
            <a:spLocks noChangeArrowheads="1"/>
          </p:cNvSpPr>
          <p:nvPr/>
        </p:nvSpPr>
        <p:spPr bwMode="auto">
          <a:xfrm>
            <a:off x="4067175" y="4221163"/>
            <a:ext cx="4249738" cy="865187"/>
          </a:xfrm>
          <a:prstGeom prst="rect">
            <a:avLst/>
          </a:prstGeom>
          <a:noFill/>
          <a:ln w="9525">
            <a:solidFill>
              <a:srgbClr val="FFCC00"/>
            </a:solidFill>
            <a:miter lim="800000"/>
            <a:headEnd/>
            <a:tailEnd/>
          </a:ln>
        </p:spPr>
        <p:txBody>
          <a:bodyPr wrap="none" anchor="ctr"/>
          <a:lstStyle/>
          <a:p>
            <a:r>
              <a:rPr lang="zh-CN" altLang="en-US" b="0">
                <a:latin typeface="黑体" pitchFamily="49" charset="-122"/>
                <a:ea typeface="黑体" pitchFamily="49" charset="-122"/>
              </a:rPr>
              <a:t>注重新产品的研发和推广，品牌充满了</a:t>
            </a:r>
          </a:p>
          <a:p>
            <a:r>
              <a:rPr lang="zh-CN" altLang="en-US" b="0">
                <a:latin typeface="黑体" pitchFamily="49" charset="-122"/>
                <a:ea typeface="黑体" pitchFamily="49" charset="-122"/>
              </a:rPr>
              <a:t>活力。</a:t>
            </a: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ChangeArrowheads="1"/>
          </p:cNvSpPr>
          <p:nvPr/>
        </p:nvSpPr>
        <p:spPr bwMode="auto">
          <a:xfrm>
            <a:off x="1692275" y="981075"/>
            <a:ext cx="4103688" cy="503238"/>
          </a:xfrm>
          <a:prstGeom prst="rect">
            <a:avLst/>
          </a:prstGeom>
          <a:noFill/>
          <a:ln w="9525">
            <a:noFill/>
            <a:miter lim="800000"/>
            <a:headEnd/>
            <a:tailEnd/>
          </a:ln>
        </p:spPr>
        <p:txBody>
          <a:bodyPr wrap="none" anchor="ctr"/>
          <a:lstStyle/>
          <a:p>
            <a:r>
              <a:rPr lang="zh-CN" altLang="en-US" sz="2400" b="0">
                <a:latin typeface="黑体" pitchFamily="49" charset="-122"/>
                <a:ea typeface="黑体" pitchFamily="49" charset="-122"/>
              </a:rPr>
              <a:t>潘高寿主要产品体系（非药品）</a:t>
            </a:r>
          </a:p>
        </p:txBody>
      </p:sp>
      <p:sp>
        <p:nvSpPr>
          <p:cNvPr id="30722" name="Rectangle 5"/>
          <p:cNvSpPr>
            <a:spLocks noChangeArrowheads="1"/>
          </p:cNvSpPr>
          <p:nvPr/>
        </p:nvSpPr>
        <p:spPr bwMode="auto">
          <a:xfrm>
            <a:off x="1763713" y="2205038"/>
            <a:ext cx="5473700" cy="503237"/>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潘高寿润喉糖</a:t>
            </a:r>
          </a:p>
        </p:txBody>
      </p:sp>
      <p:sp>
        <p:nvSpPr>
          <p:cNvPr id="30723" name="Rectangle 6"/>
          <p:cNvSpPr>
            <a:spLocks noChangeArrowheads="1"/>
          </p:cNvSpPr>
          <p:nvPr/>
        </p:nvSpPr>
        <p:spPr bwMode="auto">
          <a:xfrm>
            <a:off x="1763713" y="2924175"/>
            <a:ext cx="5473700" cy="503238"/>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潘高寿龟苓膏</a:t>
            </a:r>
          </a:p>
        </p:txBody>
      </p:sp>
      <p:sp>
        <p:nvSpPr>
          <p:cNvPr id="30724" name="Rectangle 7"/>
          <p:cNvSpPr>
            <a:spLocks noChangeArrowheads="1"/>
          </p:cNvSpPr>
          <p:nvPr/>
        </p:nvSpPr>
        <p:spPr bwMode="auto">
          <a:xfrm>
            <a:off x="1763713" y="1557338"/>
            <a:ext cx="5473700" cy="503237"/>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潘高寿凉茶</a:t>
            </a:r>
          </a:p>
        </p:txBody>
      </p:sp>
      <p:sp>
        <p:nvSpPr>
          <p:cNvPr id="30725" name="Rectangle 8"/>
          <p:cNvSpPr>
            <a:spLocks noChangeArrowheads="1"/>
          </p:cNvSpPr>
          <p:nvPr/>
        </p:nvSpPr>
        <p:spPr bwMode="auto">
          <a:xfrm>
            <a:off x="1763713" y="4365625"/>
            <a:ext cx="5473700" cy="503238"/>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潘高寿玛卡</a:t>
            </a:r>
          </a:p>
        </p:txBody>
      </p:sp>
      <p:sp>
        <p:nvSpPr>
          <p:cNvPr id="30726" name="Rectangle 9"/>
          <p:cNvSpPr>
            <a:spLocks noChangeArrowheads="1"/>
          </p:cNvSpPr>
          <p:nvPr/>
        </p:nvSpPr>
        <p:spPr bwMode="auto">
          <a:xfrm>
            <a:off x="1763713" y="5084763"/>
            <a:ext cx="5473700" cy="503237"/>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潘高寿抗霾饮料</a:t>
            </a:r>
          </a:p>
        </p:txBody>
      </p:sp>
      <p:sp>
        <p:nvSpPr>
          <p:cNvPr id="30727" name="Rectangle 10"/>
          <p:cNvSpPr>
            <a:spLocks noChangeArrowheads="1"/>
          </p:cNvSpPr>
          <p:nvPr/>
        </p:nvSpPr>
        <p:spPr bwMode="auto">
          <a:xfrm>
            <a:off x="1763713" y="5805488"/>
            <a:ext cx="5473700" cy="503237"/>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潘高寿清霾糖</a:t>
            </a:r>
          </a:p>
        </p:txBody>
      </p:sp>
      <p:sp>
        <p:nvSpPr>
          <p:cNvPr id="30728" name="Rectangle 11"/>
          <p:cNvSpPr>
            <a:spLocks noChangeArrowheads="1"/>
          </p:cNvSpPr>
          <p:nvPr/>
        </p:nvSpPr>
        <p:spPr bwMode="auto">
          <a:xfrm>
            <a:off x="1763713" y="3644900"/>
            <a:ext cx="5473700" cy="503238"/>
          </a:xfrm>
          <a:prstGeom prst="rect">
            <a:avLst/>
          </a:prstGeom>
          <a:solidFill>
            <a:schemeClr val="folHlink"/>
          </a:solidFill>
          <a:ln w="9525">
            <a:noFill/>
            <a:miter lim="800000"/>
            <a:headEnd/>
            <a:tailEnd/>
          </a:ln>
        </p:spPr>
        <p:txBody>
          <a:bodyPr wrap="none" anchor="ctr"/>
          <a:lstStyle/>
          <a:p>
            <a:pPr algn="ctr"/>
            <a:r>
              <a:rPr lang="zh-CN" altLang="en-US" sz="2400" b="0">
                <a:latin typeface="黑体" pitchFamily="49" charset="-122"/>
                <a:ea typeface="黑体" pitchFamily="49" charset="-122"/>
              </a:rPr>
              <a:t>潘高寿雾霾口罩</a:t>
            </a:r>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1331913" y="1125538"/>
            <a:ext cx="3527425" cy="647700"/>
          </a:xfrm>
          <a:prstGeom prst="rect">
            <a:avLst/>
          </a:prstGeom>
          <a:noFill/>
          <a:ln w="9525">
            <a:noFill/>
            <a:miter lim="800000"/>
            <a:headEnd/>
            <a:tailEnd/>
          </a:ln>
        </p:spPr>
        <p:txBody>
          <a:bodyPr wrap="none" anchor="ctr"/>
          <a:lstStyle/>
          <a:p>
            <a:r>
              <a:rPr lang="zh-CN" altLang="en-US" sz="2400" b="0">
                <a:latin typeface="黑体" pitchFamily="49" charset="-122"/>
                <a:ea typeface="黑体" pitchFamily="49" charset="-122"/>
              </a:rPr>
              <a:t>潘高寿品牌市场表现</a:t>
            </a:r>
          </a:p>
        </p:txBody>
      </p:sp>
      <p:sp>
        <p:nvSpPr>
          <p:cNvPr id="31746" name="Rectangle 5"/>
          <p:cNvSpPr>
            <a:spLocks noChangeArrowheads="1"/>
          </p:cNvSpPr>
          <p:nvPr/>
        </p:nvSpPr>
        <p:spPr bwMode="auto">
          <a:xfrm>
            <a:off x="1763713" y="1989138"/>
            <a:ext cx="1225550" cy="1152525"/>
          </a:xfrm>
          <a:prstGeom prst="rect">
            <a:avLst/>
          </a:prstGeom>
          <a:noFill/>
          <a:ln w="19050">
            <a:solidFill>
              <a:srgbClr val="008000"/>
            </a:solidFill>
            <a:miter lim="800000"/>
            <a:headEnd/>
            <a:tailEnd/>
          </a:ln>
        </p:spPr>
        <p:txBody>
          <a:bodyPr wrap="none" anchor="ctr"/>
          <a:lstStyle/>
          <a:p>
            <a:pPr algn="ctr"/>
            <a:r>
              <a:rPr lang="zh-CN" altLang="en-US" sz="2400" b="0">
                <a:latin typeface="黑体" pitchFamily="49" charset="-122"/>
                <a:ea typeface="黑体" pitchFamily="49" charset="-122"/>
              </a:rPr>
              <a:t>线下市场</a:t>
            </a:r>
          </a:p>
          <a:p>
            <a:pPr algn="ctr"/>
            <a:r>
              <a:rPr lang="zh-CN" altLang="en-US" sz="2400" b="0">
                <a:latin typeface="黑体" pitchFamily="49" charset="-122"/>
                <a:ea typeface="黑体" pitchFamily="49" charset="-122"/>
              </a:rPr>
              <a:t>表现</a:t>
            </a:r>
          </a:p>
        </p:txBody>
      </p:sp>
      <p:sp>
        <p:nvSpPr>
          <p:cNvPr id="31747" name="Rectangle 6"/>
          <p:cNvSpPr>
            <a:spLocks noChangeArrowheads="1"/>
          </p:cNvSpPr>
          <p:nvPr/>
        </p:nvSpPr>
        <p:spPr bwMode="auto">
          <a:xfrm>
            <a:off x="1763713" y="3716338"/>
            <a:ext cx="1227137" cy="1150937"/>
          </a:xfrm>
          <a:prstGeom prst="rect">
            <a:avLst/>
          </a:prstGeom>
          <a:noFill/>
          <a:ln w="19050">
            <a:solidFill>
              <a:srgbClr val="008000"/>
            </a:solidFill>
            <a:miter lim="800000"/>
            <a:headEnd/>
            <a:tailEnd/>
          </a:ln>
        </p:spPr>
        <p:txBody>
          <a:bodyPr wrap="none" anchor="ctr"/>
          <a:lstStyle/>
          <a:p>
            <a:pPr algn="ctr"/>
            <a:r>
              <a:rPr lang="zh-CN" altLang="en-US" sz="2400" b="0">
                <a:latin typeface="黑体" pitchFamily="49" charset="-122"/>
                <a:ea typeface="黑体" pitchFamily="49" charset="-122"/>
              </a:rPr>
              <a:t>线上市场</a:t>
            </a:r>
          </a:p>
          <a:p>
            <a:pPr algn="ctr"/>
            <a:r>
              <a:rPr lang="zh-CN" altLang="en-US" sz="2400" b="0">
                <a:latin typeface="黑体" pitchFamily="49" charset="-122"/>
                <a:ea typeface="黑体" pitchFamily="49" charset="-122"/>
              </a:rPr>
              <a:t>表现</a:t>
            </a:r>
          </a:p>
        </p:txBody>
      </p:sp>
      <p:sp>
        <p:nvSpPr>
          <p:cNvPr id="31748" name="Rectangle 7"/>
          <p:cNvSpPr>
            <a:spLocks noChangeArrowheads="1"/>
          </p:cNvSpPr>
          <p:nvPr/>
        </p:nvSpPr>
        <p:spPr bwMode="auto">
          <a:xfrm>
            <a:off x="3419475" y="1989138"/>
            <a:ext cx="5400675" cy="1152525"/>
          </a:xfrm>
          <a:prstGeom prst="rect">
            <a:avLst/>
          </a:prstGeom>
          <a:noFill/>
          <a:ln w="9525">
            <a:solidFill>
              <a:srgbClr val="008000"/>
            </a:solidFill>
            <a:miter lim="800000"/>
            <a:headEnd/>
            <a:tailEnd/>
          </a:ln>
        </p:spPr>
        <p:txBody>
          <a:bodyPr wrap="none" anchor="ctr"/>
          <a:lstStyle/>
          <a:p>
            <a:r>
              <a:rPr lang="en-US" altLang="zh-CN" sz="1600" b="0">
                <a:latin typeface="黑体" pitchFamily="49" charset="-122"/>
              </a:rPr>
              <a:t>1</a:t>
            </a:r>
            <a:r>
              <a:rPr lang="zh-CN" altLang="en-US" sz="1600" b="0">
                <a:latin typeface="黑体" pitchFamily="49" charset="-122"/>
              </a:rPr>
              <a:t>、线下产品多集中医药连锁渠道和部分现代零售渠道，</a:t>
            </a:r>
          </a:p>
          <a:p>
            <a:r>
              <a:rPr lang="zh-CN" altLang="en-US" sz="1600" b="0">
                <a:latin typeface="黑体" pitchFamily="49" charset="-122"/>
              </a:rPr>
              <a:t>没有实现全渠道的产品占有。</a:t>
            </a:r>
          </a:p>
          <a:p>
            <a:r>
              <a:rPr lang="en-US" altLang="zh-CN" sz="1600" b="0">
                <a:latin typeface="黑体" pitchFamily="49" charset="-122"/>
              </a:rPr>
              <a:t>2</a:t>
            </a:r>
            <a:r>
              <a:rPr lang="zh-CN" altLang="en-US" sz="1600" b="0">
                <a:latin typeface="黑体" pitchFamily="49" charset="-122"/>
              </a:rPr>
              <a:t>、线下渠道集中的产品，属于快速消费品的品类还较弱。</a:t>
            </a:r>
          </a:p>
          <a:p>
            <a:endParaRPr lang="zh-CN" altLang="en-US" sz="1600" b="0">
              <a:latin typeface="黑体" pitchFamily="49" charset="-122"/>
            </a:endParaRPr>
          </a:p>
        </p:txBody>
      </p:sp>
      <p:sp>
        <p:nvSpPr>
          <p:cNvPr id="31749" name="Rectangle 8"/>
          <p:cNvSpPr>
            <a:spLocks noChangeArrowheads="1"/>
          </p:cNvSpPr>
          <p:nvPr/>
        </p:nvSpPr>
        <p:spPr bwMode="auto">
          <a:xfrm>
            <a:off x="3419475" y="3716338"/>
            <a:ext cx="5329238" cy="1152525"/>
          </a:xfrm>
          <a:prstGeom prst="rect">
            <a:avLst/>
          </a:prstGeom>
          <a:noFill/>
          <a:ln w="9525">
            <a:solidFill>
              <a:srgbClr val="008000"/>
            </a:solidFill>
            <a:miter lim="800000"/>
            <a:headEnd/>
            <a:tailEnd/>
          </a:ln>
        </p:spPr>
        <p:txBody>
          <a:bodyPr wrap="none" anchor="ctr"/>
          <a:lstStyle/>
          <a:p>
            <a:pPr algn="ctr"/>
            <a:r>
              <a:rPr lang="zh-CN" altLang="en-US" sz="1600" b="0">
                <a:latin typeface="黑体" pitchFamily="49" charset="-122"/>
              </a:rPr>
              <a:t>线上的市场，处于待开发阶段</a:t>
            </a:r>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ChangeArrowheads="1"/>
          </p:cNvSpPr>
          <p:nvPr/>
        </p:nvSpPr>
        <p:spPr bwMode="auto">
          <a:xfrm>
            <a:off x="755650" y="1341438"/>
            <a:ext cx="6121400" cy="504825"/>
          </a:xfrm>
          <a:prstGeom prst="rect">
            <a:avLst/>
          </a:prstGeom>
          <a:noFill/>
          <a:ln w="9525">
            <a:noFill/>
            <a:miter lim="800000"/>
            <a:headEnd/>
            <a:tailEnd/>
          </a:ln>
        </p:spPr>
        <p:txBody>
          <a:bodyPr wrap="none" anchor="ctr"/>
          <a:lstStyle/>
          <a:p>
            <a:r>
              <a:rPr lang="zh-CN" altLang="en-US" sz="2400" b="0">
                <a:latin typeface="黑体" pitchFamily="49" charset="-122"/>
                <a:ea typeface="黑体" pitchFamily="49" charset="-122"/>
              </a:rPr>
              <a:t>上海康寿斋生物科技有限公司的使命</a:t>
            </a:r>
          </a:p>
        </p:txBody>
      </p:sp>
      <p:sp>
        <p:nvSpPr>
          <p:cNvPr id="73729" name="Rectangle 1"/>
          <p:cNvSpPr>
            <a:spLocks noChangeArrowheads="1"/>
          </p:cNvSpPr>
          <p:nvPr/>
        </p:nvSpPr>
        <p:spPr bwMode="auto">
          <a:xfrm>
            <a:off x="468313" y="2011363"/>
            <a:ext cx="8215312" cy="3768725"/>
          </a:xfrm>
          <a:prstGeom prst="rect">
            <a:avLst/>
          </a:prstGeom>
          <a:noFill/>
          <a:ln w="9525">
            <a:solidFill>
              <a:srgbClr val="00B050"/>
            </a:solidFill>
            <a:miter lim="800000"/>
            <a:headEnd/>
            <a:tailEnd/>
          </a:ln>
        </p:spPr>
        <p:txBody>
          <a:bodyPr anchor="ctr">
            <a:spAutoFit/>
          </a:bodyPr>
          <a:lstStyle/>
          <a:p>
            <a:pPr indent="300038">
              <a:defRPr/>
            </a:pPr>
            <a:r>
              <a:rPr lang="zh-CN" altLang="en-US" sz="1600">
                <a:solidFill>
                  <a:srgbClr val="FF0000"/>
                </a:solidFill>
                <a:ea typeface="微软雅黑" pitchFamily="34" charset="-122"/>
                <a:cs typeface="Times New Roman" pitchFamily="18" charset="0"/>
              </a:rPr>
              <a:t>公司简介：</a:t>
            </a:r>
            <a:endParaRPr lang="zh-CN" altLang="en-US" sz="1600" b="0">
              <a:solidFill>
                <a:srgbClr val="FF0000"/>
              </a:solidFill>
              <a:ea typeface="微软雅黑" pitchFamily="34" charset="-122"/>
              <a:cs typeface="Times New Roman" pitchFamily="18" charset="0"/>
            </a:endParaRPr>
          </a:p>
          <a:p>
            <a:pPr indent="300038" eaLnBrk="0" hangingPunct="0">
              <a:defRPr/>
            </a:pPr>
            <a:r>
              <a:rPr lang="zh-CN" altLang="en-US" sz="1600" b="0">
                <a:solidFill>
                  <a:srgbClr val="0000FF"/>
                </a:solidFill>
                <a:effectLst>
                  <a:outerShdw blurRad="38100" dist="38100" dir="2700000" algn="tl">
                    <a:srgbClr val="C0C0C0"/>
                  </a:outerShdw>
                </a:effectLst>
                <a:ea typeface="微软雅黑" pitchFamily="34" charset="-122"/>
                <a:cs typeface="Times New Roman" pitchFamily="18" charset="0"/>
              </a:rPr>
              <a:t>中国营养保健品运营商</a:t>
            </a:r>
            <a:r>
              <a:rPr lang="zh-CN" altLang="zh-CN" sz="1600" b="0">
                <a:solidFill>
                  <a:srgbClr val="0000FF"/>
                </a:solidFill>
                <a:effectLst>
                  <a:outerShdw blurRad="38100" dist="38100" dir="2700000" algn="tl">
                    <a:srgbClr val="C0C0C0"/>
                  </a:outerShdw>
                </a:effectLst>
                <a:ea typeface="微软雅黑" pitchFamily="34" charset="-122"/>
                <a:cs typeface="Times New Roman" pitchFamily="18" charset="0"/>
              </a:rPr>
              <a:t>——</a:t>
            </a:r>
            <a:r>
              <a:rPr lang="zh-CN" altLang="en-US" sz="1600" b="0">
                <a:solidFill>
                  <a:srgbClr val="0000FF"/>
                </a:solidFill>
                <a:effectLst>
                  <a:outerShdw blurRad="38100" dist="38100" dir="2700000" algn="tl">
                    <a:srgbClr val="C0C0C0"/>
                  </a:outerShdw>
                </a:effectLst>
                <a:ea typeface="微软雅黑" pitchFamily="34" charset="-122"/>
                <a:cs typeface="Times New Roman" pitchFamily="18" charset="0"/>
              </a:rPr>
              <a:t>康寿斋。</a:t>
            </a:r>
            <a:endParaRPr lang="en-US" altLang="zh-CN" sz="1600" b="0">
              <a:solidFill>
                <a:srgbClr val="0000FF"/>
              </a:solidFill>
              <a:effectLst>
                <a:outerShdw blurRad="38100" dist="38100" dir="2700000" algn="tl">
                  <a:srgbClr val="C0C0C0"/>
                </a:outerShdw>
              </a:effectLst>
              <a:ea typeface="微软雅黑" pitchFamily="34" charset="-122"/>
              <a:cs typeface="Times New Roman" pitchFamily="18" charset="0"/>
            </a:endParaRPr>
          </a:p>
          <a:p>
            <a:pPr indent="300038" eaLnBrk="0" hangingPunct="0">
              <a:defRPr/>
            </a:pPr>
            <a:endParaRPr lang="en-US" altLang="zh-CN" sz="1600" b="0">
              <a:solidFill>
                <a:srgbClr val="0000FF"/>
              </a:solidFill>
              <a:effectLst>
                <a:outerShdw blurRad="38100" dist="38100" dir="2700000" algn="tl">
                  <a:srgbClr val="C0C0C0"/>
                </a:outerShdw>
              </a:effectLst>
              <a:ea typeface="微软雅黑" pitchFamily="34" charset="-122"/>
              <a:cs typeface="Times New Roman" pitchFamily="18" charset="0"/>
            </a:endParaRPr>
          </a:p>
          <a:p>
            <a:pPr indent="300038" eaLnBrk="0" hangingPunct="0">
              <a:defRPr/>
            </a:pPr>
            <a:r>
              <a:rPr lang="en-US" altLang="zh-CN" sz="1600" b="0">
                <a:ea typeface="微软雅黑" pitchFamily="34" charset="-122"/>
                <a:cs typeface="Times New Roman" pitchFamily="18" charset="0"/>
              </a:rPr>
              <a:t>      </a:t>
            </a:r>
            <a:r>
              <a:rPr lang="zh-CN" altLang="en-US" sz="1600" b="0">
                <a:ea typeface="微软雅黑" pitchFamily="34" charset="-122"/>
                <a:cs typeface="Times New Roman" pitchFamily="18" charset="0"/>
              </a:rPr>
              <a:t>上海康寿斋生物科技有限公司是一家专注经营营养保健品领域的创新型企业，健康是您的幸福，是我们的事业。引导国人对健康投资，提高日常生活的保健意识，致力于将中国营养保健事业推向新的高度。</a:t>
            </a:r>
            <a:endParaRPr lang="en-US" altLang="zh-CN" sz="1600" b="0">
              <a:ea typeface="微软雅黑" pitchFamily="34" charset="-122"/>
              <a:cs typeface="Times New Roman" pitchFamily="18" charset="0"/>
            </a:endParaRPr>
          </a:p>
          <a:p>
            <a:pPr indent="300038" eaLnBrk="0" hangingPunct="0">
              <a:defRPr/>
            </a:pPr>
            <a:endParaRPr lang="zh-CN" altLang="en-US" sz="1600" b="0">
              <a:ea typeface="微软雅黑" pitchFamily="34" charset="-122"/>
              <a:cs typeface="Times New Roman" pitchFamily="18" charset="0"/>
            </a:endParaRPr>
          </a:p>
          <a:p>
            <a:pPr indent="300038" eaLnBrk="0" hangingPunct="0">
              <a:defRPr/>
            </a:pPr>
            <a:r>
              <a:rPr lang="zh-CN" altLang="en-US" sz="1600" b="0">
                <a:ea typeface="微软雅黑" pitchFamily="34" charset="-122"/>
                <a:cs typeface="Times New Roman" pitchFamily="18" charset="0"/>
              </a:rPr>
              <a:t>    为了更好的服务于国内渴求健康的人们，更快的把国内及国际健康流行理念传递给每一个国人。康寿斋与广药集团子公司</a:t>
            </a:r>
            <a:r>
              <a:rPr lang="en-US" altLang="zh-CN" sz="1600" b="0">
                <a:ea typeface="微软雅黑" pitchFamily="34" charset="-122"/>
                <a:cs typeface="Times New Roman" pitchFamily="18" charset="0"/>
              </a:rPr>
              <a:t>——</a:t>
            </a:r>
            <a:r>
              <a:rPr lang="zh-CN" altLang="en-US" sz="1600" b="0">
                <a:ea typeface="微软雅黑" pitchFamily="34" charset="-122"/>
                <a:cs typeface="Times New Roman" pitchFamily="18" charset="0"/>
              </a:rPr>
              <a:t>广州白云山潘高寿药业股份有限公司强强联合，签订战略合作，上海康寿斋生物科技有限公司是潘高寿、白云山品牌营养保健品全国指定运营商。</a:t>
            </a:r>
            <a:endParaRPr lang="en-US" altLang="zh-CN" sz="1600">
              <a:ea typeface="微软雅黑" pitchFamily="34" charset="-122"/>
              <a:cs typeface="Times New Roman" pitchFamily="18" charset="0"/>
            </a:endParaRPr>
          </a:p>
          <a:p>
            <a:pPr indent="300038" eaLnBrk="0" hangingPunct="0">
              <a:defRPr/>
            </a:pPr>
            <a:r>
              <a:rPr lang="zh-CN" altLang="en-US" sz="1600">
                <a:solidFill>
                  <a:srgbClr val="FF0000"/>
                </a:solidFill>
                <a:ea typeface="微软雅黑" pitchFamily="34" charset="-122"/>
                <a:cs typeface="Times New Roman" pitchFamily="18" charset="0"/>
              </a:rPr>
              <a:t>企业文化</a:t>
            </a:r>
            <a:endParaRPr lang="zh-CN" altLang="en-US" sz="1600" b="0">
              <a:solidFill>
                <a:srgbClr val="FF0000"/>
              </a:solidFill>
              <a:ea typeface="微软雅黑" pitchFamily="34" charset="-122"/>
              <a:cs typeface="Times New Roman" pitchFamily="18" charset="0"/>
            </a:endParaRPr>
          </a:p>
          <a:p>
            <a:pPr indent="300038" eaLnBrk="0" hangingPunct="0">
              <a:defRPr/>
            </a:pPr>
            <a:r>
              <a:rPr lang="zh-CN" altLang="en-US" sz="1600" b="0">
                <a:ea typeface="微软雅黑" pitchFamily="34" charset="-122"/>
                <a:cs typeface="Times New Roman" pitchFamily="18" charset="0"/>
              </a:rPr>
              <a:t>企业理念：关注健康，以人为本</a:t>
            </a:r>
          </a:p>
          <a:p>
            <a:pPr indent="300038" eaLnBrk="0" hangingPunct="0">
              <a:defRPr/>
            </a:pPr>
            <a:r>
              <a:rPr lang="zh-CN" altLang="en-US" sz="1600" b="0">
                <a:ea typeface="微软雅黑" pitchFamily="34" charset="-122"/>
                <a:cs typeface="Times New Roman" pitchFamily="18" charset="0"/>
              </a:rPr>
              <a:t>企业精神：专注 务实 创新 诚信</a:t>
            </a:r>
          </a:p>
          <a:p>
            <a:pPr indent="300038" eaLnBrk="0" hangingPunct="0">
              <a:defRPr/>
            </a:pPr>
            <a:r>
              <a:rPr lang="zh-CN" altLang="en-US" sz="1600" b="0">
                <a:ea typeface="微软雅黑" pitchFamily="34" charset="-122"/>
                <a:cs typeface="Times New Roman" pitchFamily="18" charset="0"/>
              </a:rPr>
              <a:t>企业目标：成为高效专业的营养保健品运营商</a:t>
            </a: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468313" y="1196975"/>
            <a:ext cx="5689600" cy="574675"/>
          </a:xfrm>
          <a:prstGeom prst="rect">
            <a:avLst/>
          </a:prstGeom>
          <a:noFill/>
          <a:ln w="9525">
            <a:noFill/>
            <a:miter lim="800000"/>
            <a:headEnd/>
            <a:tailEnd/>
          </a:ln>
        </p:spPr>
        <p:txBody>
          <a:bodyPr wrap="none" anchor="ctr"/>
          <a:lstStyle/>
          <a:p>
            <a:r>
              <a:rPr lang="zh-CN" altLang="en-US" sz="2400" b="0">
                <a:latin typeface="黑体" pitchFamily="49" charset="-122"/>
                <a:ea typeface="黑体" pitchFamily="49" charset="-122"/>
              </a:rPr>
              <a:t>上海康寿斋生物科技有限公司的责任</a:t>
            </a:r>
          </a:p>
        </p:txBody>
      </p:sp>
      <p:sp>
        <p:nvSpPr>
          <p:cNvPr id="33794" name="Rectangle 5"/>
          <p:cNvSpPr>
            <a:spLocks noChangeArrowheads="1"/>
          </p:cNvSpPr>
          <p:nvPr/>
        </p:nvSpPr>
        <p:spPr bwMode="auto">
          <a:xfrm>
            <a:off x="1979613" y="2492375"/>
            <a:ext cx="4895850" cy="863600"/>
          </a:xfrm>
          <a:prstGeom prst="rect">
            <a:avLst/>
          </a:prstGeom>
          <a:noFill/>
          <a:ln w="28575">
            <a:solidFill>
              <a:srgbClr val="008000"/>
            </a:solidFill>
            <a:miter lim="800000"/>
            <a:headEnd/>
            <a:tailEnd/>
          </a:ln>
        </p:spPr>
        <p:txBody>
          <a:bodyPr wrap="none" anchor="ctr"/>
          <a:lstStyle/>
          <a:p>
            <a:r>
              <a:rPr lang="zh-CN" altLang="en-US" b="0">
                <a:latin typeface="黑体" pitchFamily="49" charset="-122"/>
                <a:ea typeface="黑体" pitchFamily="49" charset="-122"/>
              </a:rPr>
              <a:t>运营潘高寿品牌（非药产品）主要线上平台的旗</a:t>
            </a:r>
          </a:p>
          <a:p>
            <a:r>
              <a:rPr lang="zh-CN" altLang="en-US" b="0">
                <a:latin typeface="黑体" pitchFamily="49" charset="-122"/>
                <a:ea typeface="黑体" pitchFamily="49" charset="-122"/>
              </a:rPr>
              <a:t>舰店，完成线上渠道的销售任务指标。</a:t>
            </a:r>
          </a:p>
        </p:txBody>
      </p:sp>
      <p:sp>
        <p:nvSpPr>
          <p:cNvPr id="33795" name="Rectangle 6"/>
          <p:cNvSpPr>
            <a:spLocks noChangeArrowheads="1"/>
          </p:cNvSpPr>
          <p:nvPr/>
        </p:nvSpPr>
        <p:spPr bwMode="auto">
          <a:xfrm>
            <a:off x="1979613" y="3789363"/>
            <a:ext cx="4895850" cy="863600"/>
          </a:xfrm>
          <a:prstGeom prst="rect">
            <a:avLst/>
          </a:prstGeom>
          <a:noFill/>
          <a:ln w="28575">
            <a:solidFill>
              <a:srgbClr val="008000"/>
            </a:solidFill>
            <a:miter lim="800000"/>
            <a:headEnd/>
            <a:tailEnd/>
          </a:ln>
        </p:spPr>
        <p:txBody>
          <a:bodyPr wrap="none" anchor="ctr"/>
          <a:lstStyle/>
          <a:p>
            <a:r>
              <a:rPr lang="zh-CN" altLang="en-US" b="0">
                <a:latin typeface="黑体" pitchFamily="49" charset="-122"/>
                <a:ea typeface="黑体" pitchFamily="49" charset="-122"/>
              </a:rPr>
              <a:t>根据市场推广需要和潘高寿股份有限公司对于品</a:t>
            </a:r>
          </a:p>
          <a:p>
            <a:r>
              <a:rPr lang="zh-CN" altLang="en-US" b="0">
                <a:latin typeface="黑体" pitchFamily="49" charset="-122"/>
                <a:ea typeface="黑体" pitchFamily="49" charset="-122"/>
              </a:rPr>
              <a:t>牌塑造的要求，完成潘高寿品牌的有效传播。</a:t>
            </a: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ChangeArrowheads="1"/>
          </p:cNvSpPr>
          <p:nvPr/>
        </p:nvSpPr>
        <p:spPr bwMode="auto">
          <a:xfrm>
            <a:off x="2555875" y="549275"/>
            <a:ext cx="3670300" cy="500063"/>
          </a:xfrm>
          <a:prstGeom prst="rect">
            <a:avLst/>
          </a:prstGeom>
          <a:noFill/>
          <a:ln w="9525" algn="ctr">
            <a:noFill/>
            <a:miter lim="800000"/>
            <a:headEnd/>
            <a:tailEnd/>
          </a:ln>
        </p:spPr>
        <p:txBody>
          <a:bodyPr wrap="none" anchor="ctr"/>
          <a:lstStyle/>
          <a:p>
            <a:pPr marL="342900" indent="-342900" algn="ctr" eaLnBrk="0" hangingPunct="0">
              <a:spcBef>
                <a:spcPct val="20000"/>
              </a:spcBef>
            </a:pPr>
            <a:r>
              <a:rPr kumimoji="1" lang="zh-CN" altLang="en-US" sz="2400">
                <a:latin typeface="Times New Roman" pitchFamily="18" charset="0"/>
                <a:ea typeface="黑体" pitchFamily="49" charset="-122"/>
              </a:rPr>
              <a:t>潘高寿电子商务运营计划</a:t>
            </a:r>
          </a:p>
        </p:txBody>
      </p:sp>
      <p:sp>
        <p:nvSpPr>
          <p:cNvPr id="34818" name="Rectangle 5"/>
          <p:cNvSpPr>
            <a:spLocks noChangeArrowheads="1"/>
          </p:cNvSpPr>
          <p:nvPr/>
        </p:nvSpPr>
        <p:spPr bwMode="auto">
          <a:xfrm>
            <a:off x="1547813" y="1484313"/>
            <a:ext cx="935037" cy="4321175"/>
          </a:xfrm>
          <a:prstGeom prst="rect">
            <a:avLst/>
          </a:prstGeom>
          <a:noFill/>
          <a:ln w="28575" algn="ctr">
            <a:solidFill>
              <a:srgbClr val="008000"/>
            </a:solidFill>
            <a:miter lim="800000"/>
            <a:headEnd/>
            <a:tailEnd/>
          </a:ln>
        </p:spPr>
        <p:txBody>
          <a:bodyPr wrap="none" lIns="90000" tIns="46800" rIns="90000" bIns="46800" anchor="ctr"/>
          <a:lstStyle/>
          <a:p>
            <a:pPr marL="342900" indent="-342900" algn="ctr" eaLnBrk="0" hangingPunct="0">
              <a:spcBef>
                <a:spcPct val="20000"/>
              </a:spcBef>
            </a:pPr>
            <a:r>
              <a:rPr kumimoji="1" lang="zh-CN" altLang="en-US" sz="2000">
                <a:latin typeface="Times New Roman" pitchFamily="18" charset="0"/>
                <a:ea typeface="黑体" pitchFamily="49" charset="-122"/>
              </a:rPr>
              <a:t>电</a:t>
            </a:r>
          </a:p>
          <a:p>
            <a:pPr marL="342900" indent="-342900" algn="ctr" eaLnBrk="0" hangingPunct="0">
              <a:spcBef>
                <a:spcPct val="20000"/>
              </a:spcBef>
            </a:pPr>
            <a:r>
              <a:rPr kumimoji="1" lang="zh-CN" altLang="en-US" sz="2000">
                <a:latin typeface="Times New Roman" pitchFamily="18" charset="0"/>
                <a:ea typeface="黑体" pitchFamily="49" charset="-122"/>
              </a:rPr>
              <a:t>子</a:t>
            </a:r>
          </a:p>
          <a:p>
            <a:pPr marL="342900" indent="-342900" algn="ctr" eaLnBrk="0" hangingPunct="0">
              <a:spcBef>
                <a:spcPct val="20000"/>
              </a:spcBef>
            </a:pPr>
            <a:r>
              <a:rPr kumimoji="1" lang="zh-CN" altLang="en-US" sz="2000">
                <a:latin typeface="Times New Roman" pitchFamily="18" charset="0"/>
                <a:ea typeface="黑体" pitchFamily="49" charset="-122"/>
              </a:rPr>
              <a:t>商</a:t>
            </a:r>
          </a:p>
          <a:p>
            <a:pPr marL="342900" indent="-342900" algn="ctr" eaLnBrk="0" hangingPunct="0">
              <a:spcBef>
                <a:spcPct val="20000"/>
              </a:spcBef>
            </a:pPr>
            <a:r>
              <a:rPr kumimoji="1" lang="zh-CN" altLang="en-US" sz="2000">
                <a:latin typeface="Times New Roman" pitchFamily="18" charset="0"/>
                <a:ea typeface="黑体" pitchFamily="49" charset="-122"/>
              </a:rPr>
              <a:t>务</a:t>
            </a:r>
          </a:p>
          <a:p>
            <a:pPr marL="342900" indent="-342900" algn="ctr" eaLnBrk="0" hangingPunct="0">
              <a:spcBef>
                <a:spcPct val="20000"/>
              </a:spcBef>
            </a:pPr>
            <a:r>
              <a:rPr kumimoji="1" lang="zh-CN" altLang="en-US" sz="2000">
                <a:latin typeface="Times New Roman" pitchFamily="18" charset="0"/>
                <a:ea typeface="黑体" pitchFamily="49" charset="-122"/>
              </a:rPr>
              <a:t>运</a:t>
            </a:r>
          </a:p>
          <a:p>
            <a:pPr marL="342900" indent="-342900" algn="ctr" eaLnBrk="0" hangingPunct="0">
              <a:spcBef>
                <a:spcPct val="20000"/>
              </a:spcBef>
            </a:pPr>
            <a:r>
              <a:rPr kumimoji="1" lang="zh-CN" altLang="en-US" sz="2000">
                <a:latin typeface="Times New Roman" pitchFamily="18" charset="0"/>
                <a:ea typeface="黑体" pitchFamily="49" charset="-122"/>
              </a:rPr>
              <a:t>作</a:t>
            </a:r>
          </a:p>
          <a:p>
            <a:pPr marL="342900" indent="-342900" algn="ctr" eaLnBrk="0" hangingPunct="0">
              <a:spcBef>
                <a:spcPct val="20000"/>
              </a:spcBef>
            </a:pPr>
            <a:r>
              <a:rPr kumimoji="1" lang="zh-CN" altLang="en-US" sz="2000">
                <a:latin typeface="Times New Roman" pitchFamily="18" charset="0"/>
                <a:ea typeface="黑体" pitchFamily="49" charset="-122"/>
              </a:rPr>
              <a:t>总</a:t>
            </a:r>
          </a:p>
          <a:p>
            <a:pPr marL="342900" indent="-342900" algn="ctr" eaLnBrk="0" hangingPunct="0">
              <a:spcBef>
                <a:spcPct val="20000"/>
              </a:spcBef>
            </a:pPr>
            <a:r>
              <a:rPr kumimoji="1" lang="zh-CN" altLang="en-US" sz="2000">
                <a:latin typeface="Times New Roman" pitchFamily="18" charset="0"/>
                <a:ea typeface="黑体" pitchFamily="49" charset="-122"/>
              </a:rPr>
              <a:t>体</a:t>
            </a:r>
          </a:p>
          <a:p>
            <a:pPr marL="342900" indent="-342900" algn="ctr" eaLnBrk="0" hangingPunct="0">
              <a:spcBef>
                <a:spcPct val="20000"/>
              </a:spcBef>
            </a:pPr>
            <a:r>
              <a:rPr kumimoji="1" lang="zh-CN" altLang="en-US" sz="2000">
                <a:latin typeface="Times New Roman" pitchFamily="18" charset="0"/>
                <a:ea typeface="黑体" pitchFamily="49" charset="-122"/>
              </a:rPr>
              <a:t>思</a:t>
            </a:r>
          </a:p>
          <a:p>
            <a:pPr marL="342900" indent="-342900" algn="ctr" eaLnBrk="0" hangingPunct="0">
              <a:spcBef>
                <a:spcPct val="20000"/>
              </a:spcBef>
            </a:pPr>
            <a:r>
              <a:rPr kumimoji="1" lang="zh-CN" altLang="en-US" sz="2000">
                <a:latin typeface="Times New Roman" pitchFamily="18" charset="0"/>
                <a:ea typeface="黑体" pitchFamily="49" charset="-122"/>
              </a:rPr>
              <a:t>路</a:t>
            </a:r>
          </a:p>
        </p:txBody>
      </p:sp>
      <p:sp>
        <p:nvSpPr>
          <p:cNvPr id="34819" name="Rectangle 6"/>
          <p:cNvSpPr>
            <a:spLocks noChangeArrowheads="1"/>
          </p:cNvSpPr>
          <p:nvPr/>
        </p:nvSpPr>
        <p:spPr bwMode="auto">
          <a:xfrm>
            <a:off x="3276600" y="1412875"/>
            <a:ext cx="4751388" cy="647700"/>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zh-CN" altLang="en-US" sz="1600">
                <a:latin typeface="Times New Roman" pitchFamily="18" charset="0"/>
                <a:ea typeface="黑体" pitchFamily="49" charset="-122"/>
              </a:rPr>
              <a:t>以主要成熟的</a:t>
            </a:r>
            <a:r>
              <a:rPr kumimoji="1" lang="en-US" altLang="zh-CN" sz="1600">
                <a:latin typeface="Times New Roman" pitchFamily="18" charset="0"/>
                <a:ea typeface="黑体" pitchFamily="49" charset="-122"/>
              </a:rPr>
              <a:t>B2C</a:t>
            </a:r>
            <a:r>
              <a:rPr kumimoji="1" lang="zh-CN" altLang="en-US" sz="1600">
                <a:latin typeface="Times New Roman" pitchFamily="18" charset="0"/>
                <a:ea typeface="黑体" pitchFamily="49" charset="-122"/>
              </a:rPr>
              <a:t>网络购物平台为主要电子商务平台，</a:t>
            </a:r>
          </a:p>
          <a:p>
            <a:pPr marL="342900" indent="-342900" eaLnBrk="0" hangingPunct="0">
              <a:spcBef>
                <a:spcPct val="20000"/>
              </a:spcBef>
            </a:pPr>
            <a:r>
              <a:rPr kumimoji="1" lang="zh-CN" altLang="en-US" sz="1600">
                <a:latin typeface="Times New Roman" pitchFamily="18" charset="0"/>
                <a:ea typeface="黑体" pitchFamily="49" charset="-122"/>
              </a:rPr>
              <a:t>同时适时和</a:t>
            </a:r>
            <a:r>
              <a:rPr kumimoji="1" lang="en-US" altLang="zh-CN" sz="1600">
                <a:latin typeface="Times New Roman" pitchFamily="18" charset="0"/>
                <a:ea typeface="黑体" pitchFamily="49" charset="-122"/>
              </a:rPr>
              <a:t>O2O</a:t>
            </a:r>
            <a:r>
              <a:rPr kumimoji="1" lang="zh-CN" altLang="en-US" sz="1600">
                <a:latin typeface="Times New Roman" pitchFamily="18" charset="0"/>
                <a:ea typeface="黑体" pitchFamily="49" charset="-122"/>
              </a:rPr>
              <a:t>、网络团购展开合作。</a:t>
            </a:r>
            <a:endParaRPr kumimoji="1" lang="en-US" altLang="zh-CN" sz="1600">
              <a:latin typeface="Times New Roman" pitchFamily="18" charset="0"/>
              <a:ea typeface="黑体" pitchFamily="49" charset="-122"/>
            </a:endParaRPr>
          </a:p>
        </p:txBody>
      </p:sp>
      <p:sp>
        <p:nvSpPr>
          <p:cNvPr id="34820" name="Rectangle 8"/>
          <p:cNvSpPr>
            <a:spLocks noChangeArrowheads="1"/>
          </p:cNvSpPr>
          <p:nvPr/>
        </p:nvSpPr>
        <p:spPr bwMode="auto">
          <a:xfrm>
            <a:off x="3276600" y="2205038"/>
            <a:ext cx="4751388" cy="792162"/>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zh-CN" altLang="en-US" sz="1600">
                <a:latin typeface="Times New Roman" pitchFamily="18" charset="0"/>
                <a:ea typeface="黑体" pitchFamily="49" charset="-122"/>
              </a:rPr>
              <a:t>关注移动网络平台的应用和市场规模，适时抢占先机。</a:t>
            </a:r>
          </a:p>
        </p:txBody>
      </p:sp>
      <p:sp>
        <p:nvSpPr>
          <p:cNvPr id="34821" name="Rectangle 9"/>
          <p:cNvSpPr>
            <a:spLocks noChangeArrowheads="1"/>
          </p:cNvSpPr>
          <p:nvPr/>
        </p:nvSpPr>
        <p:spPr bwMode="auto">
          <a:xfrm>
            <a:off x="3276600" y="4005263"/>
            <a:ext cx="4751388" cy="792162"/>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zh-CN" altLang="en-US" sz="1600">
                <a:latin typeface="Times New Roman" pitchFamily="18" charset="0"/>
                <a:ea typeface="黑体" pitchFamily="49" charset="-122"/>
              </a:rPr>
              <a:t>视人才为公司生存和发展第一要素，重点招聘</a:t>
            </a:r>
          </a:p>
          <a:p>
            <a:pPr marL="342900" indent="-342900" eaLnBrk="0" hangingPunct="0">
              <a:spcBef>
                <a:spcPct val="20000"/>
              </a:spcBef>
            </a:pPr>
            <a:r>
              <a:rPr kumimoji="1" lang="zh-CN" altLang="en-US" sz="1600">
                <a:latin typeface="Times New Roman" pitchFamily="18" charset="0"/>
                <a:ea typeface="黑体" pitchFamily="49" charset="-122"/>
              </a:rPr>
              <a:t>有实体营销经验，又熟悉网络购物环境人才。</a:t>
            </a:r>
          </a:p>
        </p:txBody>
      </p:sp>
      <p:sp>
        <p:nvSpPr>
          <p:cNvPr id="34822" name="Rectangle 10"/>
          <p:cNvSpPr>
            <a:spLocks noChangeArrowheads="1"/>
          </p:cNvSpPr>
          <p:nvPr/>
        </p:nvSpPr>
        <p:spPr bwMode="auto">
          <a:xfrm>
            <a:off x="3276600" y="3141663"/>
            <a:ext cx="4751388" cy="719137"/>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zh-CN" altLang="en-US" sz="1600">
                <a:latin typeface="Times New Roman" pitchFamily="18" charset="0"/>
                <a:ea typeface="黑体" pitchFamily="49" charset="-122"/>
              </a:rPr>
              <a:t>网民购物体验，是决定二次购买的主要因素，从产品、</a:t>
            </a:r>
          </a:p>
          <a:p>
            <a:pPr marL="342900" indent="-342900" eaLnBrk="0" hangingPunct="0">
              <a:spcBef>
                <a:spcPct val="20000"/>
              </a:spcBef>
            </a:pPr>
            <a:r>
              <a:rPr kumimoji="1" lang="zh-CN" altLang="en-US" sz="1600">
                <a:latin typeface="Times New Roman" pitchFamily="18" charset="0"/>
                <a:ea typeface="黑体" pitchFamily="49" charset="-122"/>
              </a:rPr>
              <a:t>包装、物流、售后等环节注重体验环节的精细安排。</a:t>
            </a:r>
          </a:p>
        </p:txBody>
      </p:sp>
      <p:sp>
        <p:nvSpPr>
          <p:cNvPr id="34823" name="Rectangle 11"/>
          <p:cNvSpPr>
            <a:spLocks noChangeArrowheads="1"/>
          </p:cNvSpPr>
          <p:nvPr/>
        </p:nvSpPr>
        <p:spPr bwMode="auto">
          <a:xfrm>
            <a:off x="3276600" y="4941888"/>
            <a:ext cx="4751388" cy="863600"/>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zh-CN" altLang="en-US" sz="1600">
                <a:latin typeface="Times New Roman" pitchFamily="18" charset="0"/>
                <a:ea typeface="黑体" pitchFamily="49" charset="-122"/>
              </a:rPr>
              <a:t>根据潘高寿产品类别的不同，成立不同的市场研究</a:t>
            </a:r>
          </a:p>
          <a:p>
            <a:pPr marL="342900" indent="-342900" eaLnBrk="0" hangingPunct="0">
              <a:spcBef>
                <a:spcPct val="20000"/>
              </a:spcBef>
            </a:pPr>
            <a:r>
              <a:rPr kumimoji="1" lang="zh-CN" altLang="en-US" sz="1600">
                <a:latin typeface="Times New Roman" pitchFamily="18" charset="0"/>
                <a:ea typeface="黑体" pitchFamily="49" charset="-122"/>
              </a:rPr>
              <a:t>和推广部门和岗位，实现网络的精准营销。</a:t>
            </a: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Group 15"/>
          <p:cNvGrpSpPr>
            <a:grpSpLocks/>
          </p:cNvGrpSpPr>
          <p:nvPr/>
        </p:nvGrpSpPr>
        <p:grpSpPr bwMode="auto">
          <a:xfrm>
            <a:off x="1285875" y="4500563"/>
            <a:ext cx="1000125" cy="977900"/>
            <a:chOff x="480" y="1200"/>
            <a:chExt cx="1042" cy="1019"/>
          </a:xfrm>
        </p:grpSpPr>
        <p:grpSp>
          <p:nvGrpSpPr>
            <p:cNvPr id="35891" name="Group 16"/>
            <p:cNvGrpSpPr>
              <a:grpSpLocks/>
            </p:cNvGrpSpPr>
            <p:nvPr/>
          </p:nvGrpSpPr>
          <p:grpSpPr bwMode="auto">
            <a:xfrm>
              <a:off x="480" y="1200"/>
              <a:ext cx="1042" cy="1019"/>
              <a:chOff x="480" y="1200"/>
              <a:chExt cx="1042" cy="1019"/>
            </a:xfrm>
          </p:grpSpPr>
          <p:pic>
            <p:nvPicPr>
              <p:cNvPr id="35893" name="Picture 17" descr="circuler_1"/>
              <p:cNvPicPr>
                <a:picLocks noChangeAspect="1" noChangeArrowheads="1"/>
              </p:cNvPicPr>
              <p:nvPr/>
            </p:nvPicPr>
            <p:blipFill>
              <a:blip r:embed="rId2"/>
              <a:srcRect/>
              <a:stretch>
                <a:fillRect/>
              </a:stretch>
            </p:blipFill>
            <p:spPr bwMode="gray">
              <a:xfrm>
                <a:off x="480" y="1200"/>
                <a:ext cx="1042" cy="1016"/>
              </a:xfrm>
              <a:prstGeom prst="rect">
                <a:avLst/>
              </a:prstGeom>
              <a:noFill/>
              <a:ln w="9525">
                <a:noFill/>
                <a:miter lim="800000"/>
                <a:headEnd/>
                <a:tailEnd/>
              </a:ln>
            </p:spPr>
          </p:pic>
          <p:sp>
            <p:nvSpPr>
              <p:cNvPr id="55" name="Oval 18"/>
              <p:cNvSpPr>
                <a:spLocks noChangeArrowheads="1"/>
              </p:cNvSpPr>
              <p:nvPr/>
            </p:nvSpPr>
            <p:spPr bwMode="gray">
              <a:xfrm>
                <a:off x="480" y="1200"/>
                <a:ext cx="1035" cy="1019"/>
              </a:xfrm>
              <a:prstGeom prst="ellipse">
                <a:avLst/>
              </a:prstGeom>
              <a:gradFill rotWithShape="1">
                <a:gsLst>
                  <a:gs pos="0">
                    <a:schemeClr val="hlink"/>
                  </a:gs>
                  <a:gs pos="50000">
                    <a:schemeClr val="hlink">
                      <a:gamma/>
                      <a:shade val="56078"/>
                      <a:invGamma/>
                    </a:schemeClr>
                  </a:gs>
                  <a:gs pos="100000">
                    <a:schemeClr va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latin typeface="+mn-lt"/>
                  <a:ea typeface="+mn-ea"/>
                  <a:cs typeface="Arial" pitchFamily="34" charset="0"/>
                </a:endParaRPr>
              </a:p>
            </p:txBody>
          </p:sp>
        </p:grpSp>
        <p:pic>
          <p:nvPicPr>
            <p:cNvPr id="35892" name="Picture 1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sp>
        <p:nvSpPr>
          <p:cNvPr id="4" name="Oval 2"/>
          <p:cNvSpPr>
            <a:spLocks noChangeArrowheads="1"/>
          </p:cNvSpPr>
          <p:nvPr/>
        </p:nvSpPr>
        <p:spPr bwMode="gray">
          <a:xfrm>
            <a:off x="5219700" y="2133600"/>
            <a:ext cx="2971800" cy="2971800"/>
          </a:xfrm>
          <a:prstGeom prst="ellipse">
            <a:avLst/>
          </a:prstGeom>
          <a:noFill/>
          <a:ln w="38100">
            <a:solidFill>
              <a:schemeClr val="folHlink"/>
            </a:solidFill>
            <a:round/>
            <a:headEnd/>
            <a:tailEnd/>
          </a:ln>
          <a:effectLst>
            <a:outerShdw dist="35921" dir="2700000" algn="ctr" rotWithShape="0">
              <a:srgbClr val="080808">
                <a:alpha val="50000"/>
              </a:srgbClr>
            </a:outerShdw>
          </a:effectLst>
        </p:spPr>
        <p:txBody>
          <a:bodyPr wrap="none" lIns="82945" tIns="41473" rIns="82945" bIns="41473" anchor="ctr"/>
          <a:lstStyle/>
          <a:p>
            <a:pPr fontAlgn="auto">
              <a:spcBef>
                <a:spcPts val="0"/>
              </a:spcBef>
              <a:spcAft>
                <a:spcPts val="0"/>
              </a:spcAft>
              <a:defRPr/>
            </a:pPr>
            <a:endParaRPr lang="zh-CN" altLang="en-US" b="0">
              <a:ea typeface="微软雅黑" pitchFamily="34" charset="-122"/>
            </a:endParaRPr>
          </a:p>
        </p:txBody>
      </p:sp>
      <p:sp>
        <p:nvSpPr>
          <p:cNvPr id="5" name="Oval 3"/>
          <p:cNvSpPr>
            <a:spLocks noChangeArrowheads="1"/>
          </p:cNvSpPr>
          <p:nvPr/>
        </p:nvSpPr>
        <p:spPr bwMode="gray">
          <a:xfrm>
            <a:off x="827088" y="2133600"/>
            <a:ext cx="2971800" cy="2971800"/>
          </a:xfrm>
          <a:prstGeom prst="ellipse">
            <a:avLst/>
          </a:prstGeom>
          <a:noFill/>
          <a:ln w="38100" algn="ctr">
            <a:solidFill>
              <a:schemeClr val="hlink"/>
            </a:solidFill>
            <a:round/>
            <a:headEnd/>
            <a:tailEnd/>
          </a:ln>
          <a:effectLst>
            <a:outerShdw dist="35921" dir="2700000" algn="ctr" rotWithShape="0">
              <a:srgbClr val="080808">
                <a:alpha val="50000"/>
              </a:srgbClr>
            </a:outerShdw>
          </a:effectLst>
        </p:spPr>
        <p:txBody>
          <a:bodyPr wrap="none" lIns="82945" tIns="41473" rIns="82945" bIns="41473" anchor="ctr"/>
          <a:lstStyle/>
          <a:p>
            <a:pPr fontAlgn="auto">
              <a:spcBef>
                <a:spcPts val="0"/>
              </a:spcBef>
              <a:spcAft>
                <a:spcPts val="0"/>
              </a:spcAft>
              <a:defRPr/>
            </a:pPr>
            <a:endParaRPr lang="zh-CN" altLang="en-US" b="0">
              <a:ea typeface="微软雅黑" pitchFamily="34" charset="-122"/>
            </a:endParaRPr>
          </a:p>
        </p:txBody>
      </p:sp>
      <p:sp>
        <p:nvSpPr>
          <p:cNvPr id="35844" name="Text Box 9"/>
          <p:cNvSpPr txBox="1">
            <a:spLocks noChangeArrowheads="1"/>
          </p:cNvSpPr>
          <p:nvPr/>
        </p:nvSpPr>
        <p:spPr bwMode="auto">
          <a:xfrm>
            <a:off x="1365250" y="3155950"/>
            <a:ext cx="1646238" cy="915988"/>
          </a:xfrm>
          <a:prstGeom prst="rect">
            <a:avLst/>
          </a:prstGeom>
          <a:noFill/>
          <a:ln w="9525" algn="ctr">
            <a:noFill/>
            <a:miter lim="800000"/>
            <a:headEnd/>
            <a:tailEnd/>
          </a:ln>
        </p:spPr>
        <p:txBody>
          <a:bodyPr lIns="91430" tIns="45715" rIns="91430" bIns="45715">
            <a:spAutoFit/>
          </a:bodyPr>
          <a:lstStyle/>
          <a:p>
            <a:pPr>
              <a:spcBef>
                <a:spcPct val="50000"/>
              </a:spcBef>
            </a:pPr>
            <a:r>
              <a:rPr lang="zh-CN" altLang="en-US">
                <a:ea typeface="微软雅黑" pitchFamily="34" charset="-122"/>
                <a:cs typeface="Arial" charset="0"/>
              </a:rPr>
              <a:t>总体费用预算</a:t>
            </a:r>
            <a:r>
              <a:rPr lang="en-US" altLang="zh-CN">
                <a:ea typeface="微软雅黑" pitchFamily="34" charset="-122"/>
                <a:cs typeface="Arial" charset="0"/>
              </a:rPr>
              <a:t>80%</a:t>
            </a:r>
            <a:r>
              <a:rPr lang="zh-CN" altLang="en-US">
                <a:ea typeface="微软雅黑" pitchFamily="34" charset="-122"/>
                <a:cs typeface="Arial" charset="0"/>
              </a:rPr>
              <a:t>用于线上推广</a:t>
            </a:r>
          </a:p>
        </p:txBody>
      </p:sp>
      <p:grpSp>
        <p:nvGrpSpPr>
          <p:cNvPr id="35845" name="Group 15"/>
          <p:cNvGrpSpPr>
            <a:grpSpLocks/>
          </p:cNvGrpSpPr>
          <p:nvPr/>
        </p:nvGrpSpPr>
        <p:grpSpPr bwMode="auto">
          <a:xfrm>
            <a:off x="1285875" y="1744663"/>
            <a:ext cx="1000125" cy="977900"/>
            <a:chOff x="480" y="1200"/>
            <a:chExt cx="1042" cy="1019"/>
          </a:xfrm>
        </p:grpSpPr>
        <p:grpSp>
          <p:nvGrpSpPr>
            <p:cNvPr id="35887" name="Group 16"/>
            <p:cNvGrpSpPr>
              <a:grpSpLocks/>
            </p:cNvGrpSpPr>
            <p:nvPr/>
          </p:nvGrpSpPr>
          <p:grpSpPr bwMode="auto">
            <a:xfrm>
              <a:off x="480" y="1200"/>
              <a:ext cx="1042" cy="1019"/>
              <a:chOff x="480" y="1200"/>
              <a:chExt cx="1042" cy="1019"/>
            </a:xfrm>
          </p:grpSpPr>
          <p:pic>
            <p:nvPicPr>
              <p:cNvPr id="35889" name="Picture 17" descr="circuler_1"/>
              <p:cNvPicPr>
                <a:picLocks noChangeAspect="1" noChangeArrowheads="1"/>
              </p:cNvPicPr>
              <p:nvPr/>
            </p:nvPicPr>
            <p:blipFill>
              <a:blip r:embed="rId4"/>
              <a:srcRect/>
              <a:stretch>
                <a:fillRect/>
              </a:stretch>
            </p:blipFill>
            <p:spPr bwMode="gray">
              <a:xfrm>
                <a:off x="480" y="1200"/>
                <a:ext cx="1042" cy="1016"/>
              </a:xfrm>
              <a:prstGeom prst="rect">
                <a:avLst/>
              </a:prstGeom>
              <a:noFill/>
              <a:ln w="9525">
                <a:noFill/>
                <a:miter lim="800000"/>
                <a:headEnd/>
                <a:tailEnd/>
              </a:ln>
            </p:spPr>
          </p:pic>
          <p:sp>
            <p:nvSpPr>
              <p:cNvPr id="11" name="Oval 18"/>
              <p:cNvSpPr>
                <a:spLocks noChangeArrowheads="1"/>
              </p:cNvSpPr>
              <p:nvPr/>
            </p:nvSpPr>
            <p:spPr bwMode="gray">
              <a:xfrm>
                <a:off x="480" y="1200"/>
                <a:ext cx="1035" cy="1019"/>
              </a:xfrm>
              <a:prstGeom prst="ellipse">
                <a:avLst/>
              </a:prstGeom>
              <a:gradFill rotWithShape="1">
                <a:gsLst>
                  <a:gs pos="0">
                    <a:schemeClr val="hlink"/>
                  </a:gs>
                  <a:gs pos="50000">
                    <a:schemeClr val="hlink">
                      <a:gamma/>
                      <a:shade val="46275"/>
                      <a:invGamma/>
                    </a:schemeClr>
                  </a:gs>
                  <a:gs pos="100000">
                    <a:schemeClr va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ea typeface="微软雅黑" pitchFamily="34" charset="-122"/>
                  <a:cs typeface="Arial" pitchFamily="34" charset="0"/>
                </a:endParaRPr>
              </a:p>
            </p:txBody>
          </p:sp>
        </p:grpSp>
        <p:pic>
          <p:nvPicPr>
            <p:cNvPr id="35888" name="Picture 1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sp>
        <p:nvSpPr>
          <p:cNvPr id="35846" name="Text Box 9"/>
          <p:cNvSpPr txBox="1">
            <a:spLocks noChangeArrowheads="1"/>
          </p:cNvSpPr>
          <p:nvPr/>
        </p:nvSpPr>
        <p:spPr bwMode="auto">
          <a:xfrm>
            <a:off x="6072188" y="3155950"/>
            <a:ext cx="1646237" cy="915988"/>
          </a:xfrm>
          <a:prstGeom prst="rect">
            <a:avLst/>
          </a:prstGeom>
          <a:noFill/>
          <a:ln w="9525" algn="ctr">
            <a:noFill/>
            <a:miter lim="800000"/>
            <a:headEnd/>
            <a:tailEnd/>
          </a:ln>
        </p:spPr>
        <p:txBody>
          <a:bodyPr lIns="91430" tIns="45715" rIns="91430" bIns="45715">
            <a:spAutoFit/>
          </a:bodyPr>
          <a:lstStyle/>
          <a:p>
            <a:pPr>
              <a:spcBef>
                <a:spcPct val="50000"/>
              </a:spcBef>
            </a:pPr>
            <a:r>
              <a:rPr lang="zh-CN" altLang="en-US">
                <a:ea typeface="微软雅黑" pitchFamily="34" charset="-122"/>
                <a:cs typeface="Arial" charset="0"/>
              </a:rPr>
              <a:t>费用预算</a:t>
            </a:r>
            <a:r>
              <a:rPr lang="en-US" altLang="zh-CN">
                <a:ea typeface="微软雅黑" pitchFamily="34" charset="-122"/>
                <a:cs typeface="Arial" charset="0"/>
              </a:rPr>
              <a:t>20%</a:t>
            </a:r>
            <a:r>
              <a:rPr lang="zh-CN" altLang="en-US">
                <a:ea typeface="微软雅黑" pitchFamily="34" charset="-122"/>
                <a:cs typeface="Arial" charset="0"/>
              </a:rPr>
              <a:t>集中线下主渠道</a:t>
            </a:r>
            <a:endParaRPr lang="en-US" altLang="zh-CN">
              <a:ea typeface="微软雅黑" pitchFamily="34" charset="-122"/>
              <a:cs typeface="Arial" charset="0"/>
            </a:endParaRPr>
          </a:p>
        </p:txBody>
      </p:sp>
      <p:grpSp>
        <p:nvGrpSpPr>
          <p:cNvPr id="35847" name="Group 45"/>
          <p:cNvGrpSpPr>
            <a:grpSpLocks/>
          </p:cNvGrpSpPr>
          <p:nvPr/>
        </p:nvGrpSpPr>
        <p:grpSpPr bwMode="auto">
          <a:xfrm>
            <a:off x="6799263" y="1774825"/>
            <a:ext cx="1000125" cy="977900"/>
            <a:chOff x="480" y="1200"/>
            <a:chExt cx="1042" cy="1019"/>
          </a:xfrm>
        </p:grpSpPr>
        <p:grpSp>
          <p:nvGrpSpPr>
            <p:cNvPr id="35883" name="Group 46"/>
            <p:cNvGrpSpPr>
              <a:grpSpLocks/>
            </p:cNvGrpSpPr>
            <p:nvPr/>
          </p:nvGrpSpPr>
          <p:grpSpPr bwMode="auto">
            <a:xfrm>
              <a:off x="480" y="1200"/>
              <a:ext cx="1042" cy="1019"/>
              <a:chOff x="480" y="1200"/>
              <a:chExt cx="1042" cy="1019"/>
            </a:xfrm>
          </p:grpSpPr>
          <p:pic>
            <p:nvPicPr>
              <p:cNvPr id="35885" name="Picture 47" descr="circuler_1"/>
              <p:cNvPicPr>
                <a:picLocks noChangeAspect="1" noChangeArrowheads="1"/>
              </p:cNvPicPr>
              <p:nvPr/>
            </p:nvPicPr>
            <p:blipFill>
              <a:blip r:embed="rId2"/>
              <a:srcRect/>
              <a:stretch>
                <a:fillRect/>
              </a:stretch>
            </p:blipFill>
            <p:spPr bwMode="gray">
              <a:xfrm>
                <a:off x="480" y="1200"/>
                <a:ext cx="1042" cy="1016"/>
              </a:xfrm>
              <a:prstGeom prst="rect">
                <a:avLst/>
              </a:prstGeom>
              <a:noFill/>
              <a:ln w="9525">
                <a:noFill/>
                <a:miter lim="800000"/>
                <a:headEnd/>
                <a:tailEnd/>
              </a:ln>
            </p:spPr>
          </p:pic>
          <p:sp>
            <p:nvSpPr>
              <p:cNvPr id="17"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ea typeface="微软雅黑" pitchFamily="34" charset="-122"/>
                  <a:cs typeface="Arial" pitchFamily="34" charset="0"/>
                </a:endParaRPr>
              </a:p>
            </p:txBody>
          </p:sp>
        </p:grpSp>
        <p:pic>
          <p:nvPicPr>
            <p:cNvPr id="35884" name="Picture 4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sp>
        <p:nvSpPr>
          <p:cNvPr id="35848" name="Text Box 50"/>
          <p:cNvSpPr txBox="1">
            <a:spLocks noChangeArrowheads="1"/>
          </p:cNvSpPr>
          <p:nvPr/>
        </p:nvSpPr>
        <p:spPr bwMode="white">
          <a:xfrm>
            <a:off x="6705600" y="1960563"/>
            <a:ext cx="1158875" cy="581025"/>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sz="1600">
                <a:solidFill>
                  <a:srgbClr val="F8F8F8"/>
                </a:solidFill>
                <a:ea typeface="微软雅黑" pitchFamily="34" charset="-122"/>
                <a:cs typeface="Arial" charset="0"/>
              </a:rPr>
              <a:t>主渠道分销</a:t>
            </a:r>
          </a:p>
        </p:txBody>
      </p:sp>
      <p:sp>
        <p:nvSpPr>
          <p:cNvPr id="35849" name="Text Box 4"/>
          <p:cNvSpPr txBox="1">
            <a:spLocks noChangeArrowheads="1"/>
          </p:cNvSpPr>
          <p:nvPr/>
        </p:nvSpPr>
        <p:spPr bwMode="black">
          <a:xfrm>
            <a:off x="914400" y="5683250"/>
            <a:ext cx="7543800" cy="366713"/>
          </a:xfrm>
          <a:prstGeom prst="rect">
            <a:avLst/>
          </a:prstGeom>
          <a:noFill/>
          <a:ln w="9525" algn="ctr">
            <a:noFill/>
            <a:miter lim="800000"/>
            <a:headEnd/>
            <a:tailEnd/>
          </a:ln>
        </p:spPr>
        <p:txBody>
          <a:bodyPr lIns="91430" tIns="45715" rIns="91430" bIns="45715">
            <a:spAutoFit/>
          </a:bodyPr>
          <a:lstStyle/>
          <a:p>
            <a:r>
              <a:rPr lang="en-US" altLang="zh-CN" b="0">
                <a:ea typeface="Arial Unicode MS"/>
                <a:cs typeface="Arial Unicode MS"/>
              </a:rPr>
              <a:t>2014</a:t>
            </a:r>
            <a:r>
              <a:rPr lang="zh-CN" altLang="en-US" b="0">
                <a:ea typeface="Arial Unicode MS"/>
                <a:cs typeface="Arial Unicode MS"/>
              </a:rPr>
              <a:t>年总体以线上销售为主要平台，影响带动线下产品体验和消费。</a:t>
            </a:r>
          </a:p>
        </p:txBody>
      </p:sp>
      <p:grpSp>
        <p:nvGrpSpPr>
          <p:cNvPr id="35850" name="Group 15"/>
          <p:cNvGrpSpPr>
            <a:grpSpLocks/>
          </p:cNvGrpSpPr>
          <p:nvPr/>
        </p:nvGrpSpPr>
        <p:grpSpPr bwMode="auto">
          <a:xfrm>
            <a:off x="381000" y="3201988"/>
            <a:ext cx="1000125" cy="977900"/>
            <a:chOff x="480" y="1200"/>
            <a:chExt cx="1042" cy="1019"/>
          </a:xfrm>
        </p:grpSpPr>
        <p:grpSp>
          <p:nvGrpSpPr>
            <p:cNvPr id="35879" name="Group 16"/>
            <p:cNvGrpSpPr>
              <a:grpSpLocks/>
            </p:cNvGrpSpPr>
            <p:nvPr/>
          </p:nvGrpSpPr>
          <p:grpSpPr bwMode="auto">
            <a:xfrm>
              <a:off x="480" y="1200"/>
              <a:ext cx="1042" cy="1019"/>
              <a:chOff x="480" y="1200"/>
              <a:chExt cx="1042" cy="1019"/>
            </a:xfrm>
          </p:grpSpPr>
          <p:pic>
            <p:nvPicPr>
              <p:cNvPr id="35881" name="Picture 17" descr="circuler_1"/>
              <p:cNvPicPr>
                <a:picLocks noChangeAspect="1" noChangeArrowheads="1"/>
              </p:cNvPicPr>
              <p:nvPr/>
            </p:nvPicPr>
            <p:blipFill>
              <a:blip r:embed="rId2"/>
              <a:srcRect/>
              <a:stretch>
                <a:fillRect/>
              </a:stretch>
            </p:blipFill>
            <p:spPr bwMode="gray">
              <a:xfrm>
                <a:off x="480" y="1200"/>
                <a:ext cx="1042" cy="1016"/>
              </a:xfrm>
              <a:prstGeom prst="rect">
                <a:avLst/>
              </a:prstGeom>
              <a:noFill/>
              <a:ln w="9525">
                <a:noFill/>
                <a:miter lim="800000"/>
                <a:headEnd/>
                <a:tailEnd/>
              </a:ln>
            </p:spPr>
          </p:pic>
          <p:sp>
            <p:nvSpPr>
              <p:cNvPr id="24" name="Oval 18"/>
              <p:cNvSpPr>
                <a:spLocks noChangeArrowheads="1"/>
              </p:cNvSpPr>
              <p:nvPr/>
            </p:nvSpPr>
            <p:spPr bwMode="gray">
              <a:xfrm>
                <a:off x="480" y="1200"/>
                <a:ext cx="1035" cy="1019"/>
              </a:xfrm>
              <a:prstGeom prst="ellipse">
                <a:avLst/>
              </a:prstGeom>
              <a:gradFill rotWithShape="1">
                <a:gsLst>
                  <a:gs pos="0">
                    <a:schemeClr val="hlink"/>
                  </a:gs>
                  <a:gs pos="50000">
                    <a:schemeClr val="hlink">
                      <a:gamma/>
                      <a:shade val="56078"/>
                      <a:invGamma/>
                    </a:schemeClr>
                  </a:gs>
                  <a:gs pos="100000">
                    <a:schemeClr va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latin typeface="+mn-lt"/>
                  <a:ea typeface="+mn-ea"/>
                  <a:cs typeface="Arial" pitchFamily="34" charset="0"/>
                </a:endParaRPr>
              </a:p>
            </p:txBody>
          </p:sp>
        </p:grpSp>
        <p:pic>
          <p:nvPicPr>
            <p:cNvPr id="35880" name="Picture 1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grpSp>
        <p:nvGrpSpPr>
          <p:cNvPr id="35851" name="Group 45"/>
          <p:cNvGrpSpPr>
            <a:grpSpLocks/>
          </p:cNvGrpSpPr>
          <p:nvPr/>
        </p:nvGrpSpPr>
        <p:grpSpPr bwMode="auto">
          <a:xfrm>
            <a:off x="6799263" y="4384675"/>
            <a:ext cx="1000125" cy="977900"/>
            <a:chOff x="480" y="1200"/>
            <a:chExt cx="1042" cy="1019"/>
          </a:xfrm>
        </p:grpSpPr>
        <p:grpSp>
          <p:nvGrpSpPr>
            <p:cNvPr id="35875" name="Group 46"/>
            <p:cNvGrpSpPr>
              <a:grpSpLocks/>
            </p:cNvGrpSpPr>
            <p:nvPr/>
          </p:nvGrpSpPr>
          <p:grpSpPr bwMode="auto">
            <a:xfrm>
              <a:off x="480" y="1200"/>
              <a:ext cx="1042" cy="1019"/>
              <a:chOff x="480" y="1200"/>
              <a:chExt cx="1042" cy="1019"/>
            </a:xfrm>
          </p:grpSpPr>
          <p:pic>
            <p:nvPicPr>
              <p:cNvPr id="35877" name="Picture 47" descr="circuler_1"/>
              <p:cNvPicPr>
                <a:picLocks noChangeAspect="1" noChangeArrowheads="1"/>
              </p:cNvPicPr>
              <p:nvPr/>
            </p:nvPicPr>
            <p:blipFill>
              <a:blip r:embed="rId2"/>
              <a:srcRect/>
              <a:stretch>
                <a:fillRect/>
              </a:stretch>
            </p:blipFill>
            <p:spPr bwMode="gray">
              <a:xfrm>
                <a:off x="480" y="1200"/>
                <a:ext cx="1042" cy="1016"/>
              </a:xfrm>
              <a:prstGeom prst="rect">
                <a:avLst/>
              </a:prstGeom>
              <a:noFill/>
              <a:ln w="9525">
                <a:noFill/>
                <a:miter lim="800000"/>
                <a:headEnd/>
                <a:tailEnd/>
              </a:ln>
            </p:spPr>
          </p:pic>
          <p:sp>
            <p:nvSpPr>
              <p:cNvPr id="29"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ea typeface="微软雅黑" pitchFamily="34" charset="-122"/>
                  <a:cs typeface="Arial" pitchFamily="34" charset="0"/>
                </a:endParaRPr>
              </a:p>
            </p:txBody>
          </p:sp>
        </p:grpSp>
        <p:pic>
          <p:nvPicPr>
            <p:cNvPr id="35876" name="Picture 4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sp>
        <p:nvSpPr>
          <p:cNvPr id="35852" name="Text Box 50"/>
          <p:cNvSpPr txBox="1">
            <a:spLocks noChangeArrowheads="1"/>
          </p:cNvSpPr>
          <p:nvPr/>
        </p:nvSpPr>
        <p:spPr bwMode="white">
          <a:xfrm>
            <a:off x="6804025" y="4365625"/>
            <a:ext cx="1060450" cy="703263"/>
          </a:xfrm>
          <a:prstGeom prst="rect">
            <a:avLst/>
          </a:prstGeom>
          <a:noFill/>
          <a:ln w="9525" algn="ctr">
            <a:noFill/>
            <a:miter lim="800000"/>
            <a:headEnd/>
            <a:tailEnd/>
          </a:ln>
        </p:spPr>
        <p:txBody>
          <a:bodyPr lIns="91430" tIns="45715" rIns="91430" bIns="45715">
            <a:spAutoFit/>
          </a:bodyPr>
          <a:lstStyle/>
          <a:p>
            <a:pPr algn="ctr">
              <a:spcBef>
                <a:spcPct val="50000"/>
              </a:spcBef>
            </a:pPr>
            <a:endParaRPr lang="en-US" altLang="zh-CN" sz="1600">
              <a:solidFill>
                <a:srgbClr val="F8F8F8"/>
              </a:solidFill>
              <a:ea typeface="微软雅黑" pitchFamily="34" charset="-122"/>
              <a:cs typeface="Arial" charset="0"/>
            </a:endParaRPr>
          </a:p>
          <a:p>
            <a:pPr algn="ctr">
              <a:spcBef>
                <a:spcPct val="50000"/>
              </a:spcBef>
            </a:pPr>
            <a:r>
              <a:rPr lang="zh-CN" altLang="en-US" sz="1600">
                <a:solidFill>
                  <a:srgbClr val="F8F8F8"/>
                </a:solidFill>
                <a:ea typeface="微软雅黑" pitchFamily="34" charset="-122"/>
                <a:cs typeface="Arial" charset="0"/>
              </a:rPr>
              <a:t>试吃引导</a:t>
            </a:r>
          </a:p>
        </p:txBody>
      </p:sp>
      <p:grpSp>
        <p:nvGrpSpPr>
          <p:cNvPr id="35853" name="Group 45"/>
          <p:cNvGrpSpPr>
            <a:grpSpLocks/>
          </p:cNvGrpSpPr>
          <p:nvPr/>
        </p:nvGrpSpPr>
        <p:grpSpPr bwMode="auto">
          <a:xfrm>
            <a:off x="7646988" y="3146425"/>
            <a:ext cx="1000125" cy="977900"/>
            <a:chOff x="480" y="1200"/>
            <a:chExt cx="1042" cy="1019"/>
          </a:xfrm>
        </p:grpSpPr>
        <p:grpSp>
          <p:nvGrpSpPr>
            <p:cNvPr id="35871" name="Group 46"/>
            <p:cNvGrpSpPr>
              <a:grpSpLocks/>
            </p:cNvGrpSpPr>
            <p:nvPr/>
          </p:nvGrpSpPr>
          <p:grpSpPr bwMode="auto">
            <a:xfrm>
              <a:off x="480" y="1200"/>
              <a:ext cx="1042" cy="1019"/>
              <a:chOff x="480" y="1200"/>
              <a:chExt cx="1042" cy="1019"/>
            </a:xfrm>
          </p:grpSpPr>
          <p:pic>
            <p:nvPicPr>
              <p:cNvPr id="35873" name="Picture 47" descr="circuler_1"/>
              <p:cNvPicPr>
                <a:picLocks noChangeAspect="1" noChangeArrowheads="1"/>
              </p:cNvPicPr>
              <p:nvPr/>
            </p:nvPicPr>
            <p:blipFill>
              <a:blip r:embed="rId4"/>
              <a:srcRect/>
              <a:stretch>
                <a:fillRect/>
              </a:stretch>
            </p:blipFill>
            <p:spPr bwMode="gray">
              <a:xfrm>
                <a:off x="480" y="1200"/>
                <a:ext cx="1042" cy="1016"/>
              </a:xfrm>
              <a:prstGeom prst="rect">
                <a:avLst/>
              </a:prstGeom>
              <a:noFill/>
              <a:ln w="9525">
                <a:noFill/>
                <a:miter lim="800000"/>
                <a:headEnd/>
                <a:tailEnd/>
              </a:ln>
            </p:spPr>
          </p:pic>
          <p:sp>
            <p:nvSpPr>
              <p:cNvPr id="35"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lIns="100794" tIns="50397" rIns="100794" bIns="50397" anchor="ctr"/>
              <a:lstStyle/>
              <a:p>
                <a:pPr fontAlgn="auto">
                  <a:spcBef>
                    <a:spcPts val="0"/>
                  </a:spcBef>
                  <a:spcAft>
                    <a:spcPts val="0"/>
                  </a:spcAft>
                  <a:defRPr/>
                </a:pPr>
                <a:endParaRPr lang="zh-CN" altLang="en-US" b="0">
                  <a:ea typeface="微软雅黑" pitchFamily="34" charset="-122"/>
                  <a:cs typeface="Arial" pitchFamily="34" charset="0"/>
                </a:endParaRPr>
              </a:p>
            </p:txBody>
          </p:sp>
        </p:grpSp>
        <p:pic>
          <p:nvPicPr>
            <p:cNvPr id="35872" name="Picture 49" descr="Picture2"/>
            <p:cNvPicPr>
              <a:picLocks noChangeAspect="1" noChangeArrowheads="1"/>
            </p:cNvPicPr>
            <p:nvPr/>
          </p:nvPicPr>
          <p:blipFill>
            <a:blip r:embed="rId3"/>
            <a:srcRect/>
            <a:stretch>
              <a:fillRect/>
            </a:stretch>
          </p:blipFill>
          <p:spPr bwMode="gray">
            <a:xfrm>
              <a:off x="584" y="1210"/>
              <a:ext cx="823" cy="360"/>
            </a:xfrm>
            <a:prstGeom prst="rect">
              <a:avLst/>
            </a:prstGeom>
            <a:noFill/>
            <a:ln w="9525">
              <a:noFill/>
              <a:miter lim="800000"/>
              <a:headEnd/>
              <a:tailEnd/>
            </a:ln>
          </p:spPr>
        </p:pic>
      </p:grpSp>
      <p:sp>
        <p:nvSpPr>
          <p:cNvPr id="35854" name="Text Box 50"/>
          <p:cNvSpPr txBox="1">
            <a:spLocks noChangeArrowheads="1"/>
          </p:cNvSpPr>
          <p:nvPr/>
        </p:nvSpPr>
        <p:spPr bwMode="white">
          <a:xfrm>
            <a:off x="7620000" y="3429000"/>
            <a:ext cx="1060450" cy="581025"/>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sz="1600">
                <a:solidFill>
                  <a:srgbClr val="F8F8F8"/>
                </a:solidFill>
                <a:ea typeface="微软雅黑" pitchFamily="34" charset="-122"/>
                <a:cs typeface="Arial" charset="0"/>
              </a:rPr>
              <a:t>样板店体验互动</a:t>
            </a:r>
            <a:endParaRPr lang="en-US" altLang="zh-CN" sz="1600">
              <a:solidFill>
                <a:srgbClr val="F8F8F8"/>
              </a:solidFill>
              <a:ea typeface="微软雅黑" pitchFamily="34" charset="-122"/>
              <a:cs typeface="Arial" charset="0"/>
            </a:endParaRPr>
          </a:p>
        </p:txBody>
      </p:sp>
      <p:sp>
        <p:nvSpPr>
          <p:cNvPr id="37" name="AutoShape 40"/>
          <p:cNvSpPr>
            <a:spLocks noChangeArrowheads="1"/>
          </p:cNvSpPr>
          <p:nvPr/>
        </p:nvSpPr>
        <p:spPr bwMode="gray">
          <a:xfrm>
            <a:off x="3851275" y="2205038"/>
            <a:ext cx="1371600" cy="1162050"/>
          </a:xfrm>
          <a:custGeom>
            <a:avLst/>
            <a:gdLst>
              <a:gd name="G0" fmla="+- -1698628 0 0"/>
              <a:gd name="G1" fmla="+- -11512247 0 0"/>
              <a:gd name="G2" fmla="+- -1698628 0 -11512247"/>
              <a:gd name="G3" fmla="+- 10800 0 0"/>
              <a:gd name="G4" fmla="+- 0 0 -1698628"/>
              <a:gd name="T0" fmla="*/ 360 256 1"/>
              <a:gd name="T1" fmla="*/ 0 256 1"/>
              <a:gd name="G5" fmla="+- G2 T0 T1"/>
              <a:gd name="G6" fmla="?: G2 G2 G5"/>
              <a:gd name="G7" fmla="+- 0 0 G6"/>
              <a:gd name="G8" fmla="+- 8130 0 0"/>
              <a:gd name="G9" fmla="+- 0 0 -11512247"/>
              <a:gd name="G10" fmla="+- 8130 0 2700"/>
              <a:gd name="G11" fmla="cos G10 -1698628"/>
              <a:gd name="G12" fmla="sin G10 -1698628"/>
              <a:gd name="G13" fmla="cos 13500 -1698628"/>
              <a:gd name="G14" fmla="sin 13500 -1698628"/>
              <a:gd name="G15" fmla="+- G11 10800 0"/>
              <a:gd name="G16" fmla="+- G12 10800 0"/>
              <a:gd name="G17" fmla="+- G13 10800 0"/>
              <a:gd name="G18" fmla="+- G14 10800 0"/>
              <a:gd name="G19" fmla="*/ 8130 1 2"/>
              <a:gd name="G20" fmla="+- G19 5400 0"/>
              <a:gd name="G21" fmla="cos G20 -1698628"/>
              <a:gd name="G22" fmla="sin G20 -1698628"/>
              <a:gd name="G23" fmla="+- G21 10800 0"/>
              <a:gd name="G24" fmla="+- G12 G23 G22"/>
              <a:gd name="G25" fmla="+- G22 G23 G11"/>
              <a:gd name="G26" fmla="cos 10800 -1698628"/>
              <a:gd name="G27" fmla="sin 10800 -1698628"/>
              <a:gd name="G28" fmla="cos 8130 -1698628"/>
              <a:gd name="G29" fmla="sin 8130 -1698628"/>
              <a:gd name="G30" fmla="+- G26 10800 0"/>
              <a:gd name="G31" fmla="+- G27 10800 0"/>
              <a:gd name="G32" fmla="+- G28 10800 0"/>
              <a:gd name="G33" fmla="+- G29 10800 0"/>
              <a:gd name="G34" fmla="+- G19 5400 0"/>
              <a:gd name="G35" fmla="cos G34 -11512247"/>
              <a:gd name="G36" fmla="sin G34 -11512247"/>
              <a:gd name="G37" fmla="+/ -11512247 -1698628 2"/>
              <a:gd name="T2" fmla="*/ 180 256 1"/>
              <a:gd name="T3" fmla="*/ 0 256 1"/>
              <a:gd name="G38" fmla="+- G37 T2 T3"/>
              <a:gd name="G39" fmla="?: G2 G37 G38"/>
              <a:gd name="G40" fmla="cos 10800 G39"/>
              <a:gd name="G41" fmla="sin 10800 G39"/>
              <a:gd name="G42" fmla="cos 8130 G39"/>
              <a:gd name="G43" fmla="sin 8130 G39"/>
              <a:gd name="G44" fmla="+- G40 10800 0"/>
              <a:gd name="G45" fmla="+- G41 10800 0"/>
              <a:gd name="G46" fmla="+- G42 10800 0"/>
              <a:gd name="G47" fmla="+- G43 10800 0"/>
              <a:gd name="G48" fmla="+- G35 10800 0"/>
              <a:gd name="G49" fmla="+- G36 10800 0"/>
              <a:gd name="T4" fmla="*/ 8777 w 21600"/>
              <a:gd name="T5" fmla="*/ 190 h 21600"/>
              <a:gd name="T6" fmla="*/ 1362 w 21600"/>
              <a:gd name="T7" fmla="*/ 10084 h 21600"/>
              <a:gd name="T8" fmla="*/ 9277 w 21600"/>
              <a:gd name="T9" fmla="*/ 2813 h 21600"/>
              <a:gd name="T10" fmla="*/ 22942 w 21600"/>
              <a:gd name="T11" fmla="*/ 4899 h 21600"/>
              <a:gd name="T12" fmla="*/ 21076 w 21600"/>
              <a:gd name="T13" fmla="*/ 10291 h 21600"/>
              <a:gd name="T14" fmla="*/ 15683 w 21600"/>
              <a:gd name="T15" fmla="*/ 84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112" y="7246"/>
                </a:moveTo>
                <a:cubicBezTo>
                  <a:pt x="16751" y="4446"/>
                  <a:pt x="13912" y="2670"/>
                  <a:pt x="10800" y="2670"/>
                </a:cubicBezTo>
                <a:cubicBezTo>
                  <a:pt x="6548" y="2669"/>
                  <a:pt x="3014" y="5945"/>
                  <a:pt x="2693" y="10185"/>
                </a:cubicBezTo>
                <a:lnTo>
                  <a:pt x="30" y="9983"/>
                </a:lnTo>
                <a:cubicBezTo>
                  <a:pt x="458" y="4351"/>
                  <a:pt x="5152" y="-1"/>
                  <a:pt x="10800" y="0"/>
                </a:cubicBezTo>
                <a:cubicBezTo>
                  <a:pt x="14934" y="0"/>
                  <a:pt x="18706" y="2360"/>
                  <a:pt x="20513" y="6079"/>
                </a:cubicBezTo>
                <a:lnTo>
                  <a:pt x="22942" y="4899"/>
                </a:lnTo>
                <a:lnTo>
                  <a:pt x="21076" y="10291"/>
                </a:lnTo>
                <a:lnTo>
                  <a:pt x="15683" y="8426"/>
                </a:lnTo>
                <a:lnTo>
                  <a:pt x="18112" y="7246"/>
                </a:lnTo>
                <a:close/>
              </a:path>
            </a:pathLst>
          </a:custGeom>
          <a:gradFill rotWithShape="1">
            <a:gsLst>
              <a:gs pos="0">
                <a:schemeClr val="hlink">
                  <a:gamma/>
                  <a:tint val="54118"/>
                  <a:invGamma/>
                  <a:alpha val="80000"/>
                </a:schemeClr>
              </a:gs>
              <a:gs pos="100000">
                <a:schemeClr val="hlink">
                  <a:alpha val="80000"/>
                </a:schemeClr>
              </a:gs>
            </a:gsLst>
            <a:lin ang="2700000" scaled="1"/>
          </a:gradFill>
          <a:ln w="9525" cap="rnd">
            <a:noFill/>
            <a:prstDash val="sysDot"/>
            <a:miter lim="800000"/>
            <a:headEnd/>
            <a:tailEnd/>
          </a:ln>
          <a:effectLst/>
        </p:spPr>
        <p:txBody>
          <a:bodyPr wrap="none" lIns="82945" tIns="41473" rIns="82945" bIns="41473" anchor="ctr"/>
          <a:lstStyle/>
          <a:p>
            <a:pPr fontAlgn="auto">
              <a:spcBef>
                <a:spcPts val="0"/>
              </a:spcBef>
              <a:spcAft>
                <a:spcPts val="0"/>
              </a:spcAft>
              <a:defRPr/>
            </a:pPr>
            <a:endParaRPr lang="zh-CN" altLang="en-US" b="0">
              <a:ea typeface="微软雅黑" pitchFamily="34" charset="-122"/>
            </a:endParaRPr>
          </a:p>
        </p:txBody>
      </p:sp>
      <p:grpSp>
        <p:nvGrpSpPr>
          <p:cNvPr id="35856" name="Group 41"/>
          <p:cNvGrpSpPr>
            <a:grpSpLocks/>
          </p:cNvGrpSpPr>
          <p:nvPr/>
        </p:nvGrpSpPr>
        <p:grpSpPr bwMode="auto">
          <a:xfrm>
            <a:off x="4572000" y="2924175"/>
            <a:ext cx="1512888" cy="1403350"/>
            <a:chOff x="480" y="336"/>
            <a:chExt cx="1486" cy="884"/>
          </a:xfrm>
        </p:grpSpPr>
        <p:sp>
          <p:nvSpPr>
            <p:cNvPr id="39" name="AutoShape 42"/>
            <p:cNvSpPr>
              <a:spLocks noChangeArrowheads="1"/>
            </p:cNvSpPr>
            <p:nvPr/>
          </p:nvSpPr>
          <p:spPr bwMode="gray">
            <a:xfrm>
              <a:off x="480" y="336"/>
              <a:ext cx="1486" cy="884"/>
            </a:xfrm>
            <a:prstGeom prst="homePlate">
              <a:avLst>
                <a:gd name="adj" fmla="val 42025"/>
              </a:avLst>
            </a:prstGeom>
            <a:gradFill rotWithShape="1">
              <a:gsLst>
                <a:gs pos="0">
                  <a:schemeClr val="folHlink">
                    <a:gamma/>
                    <a:tint val="41176"/>
                    <a:invGamma/>
                  </a:schemeClr>
                </a:gs>
                <a:gs pos="100000">
                  <a:schemeClr val="folHlink"/>
                </a:gs>
              </a:gsLst>
              <a:lin ang="18900000" scaled="1"/>
            </a:gradFill>
            <a:ln w="25400" algn="ctr">
              <a:solidFill>
                <a:srgbClr val="F8F8F8"/>
              </a:solidFill>
              <a:miter lim="800000"/>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b="0">
                <a:ea typeface="微软雅黑" pitchFamily="34" charset="-122"/>
              </a:endParaRPr>
            </a:p>
          </p:txBody>
        </p:sp>
        <p:sp>
          <p:nvSpPr>
            <p:cNvPr id="40" name="AutoShape 43"/>
            <p:cNvSpPr>
              <a:spLocks noChangeArrowheads="1"/>
            </p:cNvSpPr>
            <p:nvPr/>
          </p:nvSpPr>
          <p:spPr bwMode="gray">
            <a:xfrm>
              <a:off x="528" y="371"/>
              <a:ext cx="1375" cy="811"/>
            </a:xfrm>
            <a:prstGeom prst="homePlate">
              <a:avLst>
                <a:gd name="adj" fmla="val 42386"/>
              </a:avLst>
            </a:prstGeom>
            <a:gradFill rotWithShape="1">
              <a:gsLst>
                <a:gs pos="0">
                  <a:schemeClr val="folHlink">
                    <a:gamma/>
                    <a:shade val="69804"/>
                    <a:invGamma/>
                  </a:schemeClr>
                </a:gs>
                <a:gs pos="100000">
                  <a:schemeClr val="folHlink"/>
                </a:gs>
              </a:gsLst>
              <a:lin ang="18900000" scaled="1"/>
            </a:gradFill>
            <a:ln w="12700" algn="ctr">
              <a:solidFill>
                <a:srgbClr val="F8F8F8"/>
              </a:solidFill>
              <a:miter lim="800000"/>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b="0">
                <a:ea typeface="微软雅黑" pitchFamily="34" charset="-122"/>
              </a:endParaRPr>
            </a:p>
          </p:txBody>
        </p:sp>
      </p:grpSp>
      <p:grpSp>
        <p:nvGrpSpPr>
          <p:cNvPr id="35857" name="Group 44"/>
          <p:cNvGrpSpPr>
            <a:grpSpLocks/>
          </p:cNvGrpSpPr>
          <p:nvPr/>
        </p:nvGrpSpPr>
        <p:grpSpPr bwMode="auto">
          <a:xfrm flipH="1">
            <a:off x="2843213" y="2924175"/>
            <a:ext cx="1676400" cy="1403350"/>
            <a:chOff x="480" y="336"/>
            <a:chExt cx="1486" cy="884"/>
          </a:xfrm>
        </p:grpSpPr>
        <p:sp>
          <p:nvSpPr>
            <p:cNvPr id="42" name="AutoShape 45"/>
            <p:cNvSpPr>
              <a:spLocks noChangeArrowheads="1"/>
            </p:cNvSpPr>
            <p:nvPr/>
          </p:nvSpPr>
          <p:spPr bwMode="gray">
            <a:xfrm>
              <a:off x="480" y="336"/>
              <a:ext cx="1486" cy="884"/>
            </a:xfrm>
            <a:prstGeom prst="homePlate">
              <a:avLst>
                <a:gd name="adj" fmla="val 42025"/>
              </a:avLst>
            </a:prstGeom>
            <a:gradFill rotWithShape="1">
              <a:gsLst>
                <a:gs pos="0">
                  <a:schemeClr val="hlink"/>
                </a:gs>
                <a:gs pos="100000">
                  <a:schemeClr val="hlink">
                    <a:gamma/>
                    <a:tint val="50980"/>
                    <a:invGamma/>
                  </a:schemeClr>
                </a:gs>
              </a:gsLst>
              <a:lin ang="2700000" scaled="1"/>
            </a:gradFill>
            <a:ln w="25400" algn="ctr">
              <a:solidFill>
                <a:srgbClr val="F8F8F8"/>
              </a:solidFill>
              <a:miter lim="800000"/>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b="0">
                <a:ea typeface="微软雅黑" pitchFamily="34" charset="-122"/>
              </a:endParaRPr>
            </a:p>
          </p:txBody>
        </p:sp>
        <p:sp>
          <p:nvSpPr>
            <p:cNvPr id="43" name="AutoShape 46"/>
            <p:cNvSpPr>
              <a:spLocks noChangeArrowheads="1"/>
            </p:cNvSpPr>
            <p:nvPr/>
          </p:nvSpPr>
          <p:spPr bwMode="gray">
            <a:xfrm>
              <a:off x="529" y="371"/>
              <a:ext cx="1375" cy="811"/>
            </a:xfrm>
            <a:prstGeom prst="homePlate">
              <a:avLst>
                <a:gd name="adj" fmla="val 42386"/>
              </a:avLst>
            </a:prstGeom>
            <a:gradFill rotWithShape="1">
              <a:gsLst>
                <a:gs pos="0">
                  <a:schemeClr val="hlink"/>
                </a:gs>
                <a:gs pos="100000">
                  <a:schemeClr val="hlink">
                    <a:gamma/>
                    <a:shade val="66667"/>
                    <a:invGamma/>
                  </a:schemeClr>
                </a:gs>
              </a:gsLst>
              <a:lin ang="2700000" scaled="1"/>
            </a:gradFill>
            <a:ln w="12700" algn="ctr">
              <a:solidFill>
                <a:srgbClr val="F8F8F8"/>
              </a:solidFill>
              <a:miter lim="800000"/>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b="0">
                <a:ea typeface="微软雅黑" pitchFamily="34" charset="-122"/>
              </a:endParaRPr>
            </a:p>
          </p:txBody>
        </p:sp>
      </p:grpSp>
      <p:sp>
        <p:nvSpPr>
          <p:cNvPr id="44" name="Text Box 8"/>
          <p:cNvSpPr txBox="1">
            <a:spLocks noChangeArrowheads="1"/>
          </p:cNvSpPr>
          <p:nvPr/>
        </p:nvSpPr>
        <p:spPr bwMode="white">
          <a:xfrm>
            <a:off x="3276600" y="3284538"/>
            <a:ext cx="1281113" cy="366712"/>
          </a:xfrm>
          <a:prstGeom prst="rect">
            <a:avLst/>
          </a:prstGeom>
          <a:noFill/>
          <a:ln w="9525" algn="ctr">
            <a:noFill/>
            <a:miter lim="800000"/>
            <a:headEnd/>
            <a:tailEnd/>
          </a:ln>
          <a:effectLst>
            <a:outerShdw dist="17961" dir="2700000" algn="ctr" rotWithShape="0">
              <a:srgbClr val="000000"/>
            </a:outerShdw>
          </a:effectLst>
        </p:spPr>
        <p:txBody>
          <a:bodyPr lIns="91430" tIns="45715" rIns="91430" bIns="45715">
            <a:spAutoFit/>
          </a:bodyPr>
          <a:lstStyle/>
          <a:p>
            <a:pPr algn="ctr" fontAlgn="auto">
              <a:spcBef>
                <a:spcPct val="50000"/>
              </a:spcBef>
              <a:spcAft>
                <a:spcPts val="0"/>
              </a:spcAft>
              <a:defRPr/>
            </a:pPr>
            <a:r>
              <a:rPr lang="zh-CN" altLang="en-US">
                <a:solidFill>
                  <a:srgbClr val="F8F8F8"/>
                </a:solidFill>
                <a:ea typeface="微软雅黑" pitchFamily="34" charset="-122"/>
                <a:cs typeface="Arial" charset="0"/>
              </a:rPr>
              <a:t>线上运营</a:t>
            </a:r>
          </a:p>
        </p:txBody>
      </p:sp>
      <p:sp>
        <p:nvSpPr>
          <p:cNvPr id="45" name="Text Box 8"/>
          <p:cNvSpPr txBox="1">
            <a:spLocks noChangeArrowheads="1"/>
          </p:cNvSpPr>
          <p:nvPr/>
        </p:nvSpPr>
        <p:spPr bwMode="white">
          <a:xfrm>
            <a:off x="4643438" y="3213100"/>
            <a:ext cx="1281112" cy="366713"/>
          </a:xfrm>
          <a:prstGeom prst="rect">
            <a:avLst/>
          </a:prstGeom>
          <a:noFill/>
          <a:ln w="9525" algn="ctr">
            <a:noFill/>
            <a:miter lim="800000"/>
            <a:headEnd/>
            <a:tailEnd/>
          </a:ln>
          <a:effectLst>
            <a:outerShdw dist="17961" dir="2700000" algn="ctr" rotWithShape="0">
              <a:srgbClr val="000000"/>
            </a:outerShdw>
          </a:effectLst>
        </p:spPr>
        <p:txBody>
          <a:bodyPr lIns="91430" tIns="45715" rIns="91430" bIns="45715">
            <a:spAutoFit/>
          </a:bodyPr>
          <a:lstStyle/>
          <a:p>
            <a:pPr fontAlgn="auto">
              <a:spcBef>
                <a:spcPct val="50000"/>
              </a:spcBef>
              <a:spcAft>
                <a:spcPts val="0"/>
              </a:spcAft>
              <a:defRPr/>
            </a:pPr>
            <a:r>
              <a:rPr lang="zh-CN" altLang="en-US">
                <a:solidFill>
                  <a:srgbClr val="F8F8F8"/>
                </a:solidFill>
                <a:ea typeface="微软雅黑" pitchFamily="34" charset="-122"/>
                <a:cs typeface="Arial" charset="0"/>
              </a:rPr>
              <a:t>线下运营</a:t>
            </a:r>
            <a:endParaRPr lang="en-US" altLang="zh-CN">
              <a:solidFill>
                <a:srgbClr val="F8F8F8"/>
              </a:solidFill>
              <a:ea typeface="微软雅黑" pitchFamily="34" charset="-122"/>
              <a:cs typeface="Arial" charset="0"/>
            </a:endParaRPr>
          </a:p>
        </p:txBody>
      </p:sp>
      <p:sp>
        <p:nvSpPr>
          <p:cNvPr id="35860" name="Text Box 30"/>
          <p:cNvSpPr txBox="1">
            <a:spLocks noChangeArrowheads="1"/>
          </p:cNvSpPr>
          <p:nvPr/>
        </p:nvSpPr>
        <p:spPr bwMode="black">
          <a:xfrm>
            <a:off x="3733800" y="1503363"/>
            <a:ext cx="1828800" cy="517525"/>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sz="1400" b="0">
                <a:ea typeface="微软雅黑" pitchFamily="34" charset="-122"/>
                <a:cs typeface="Arial" charset="0"/>
              </a:rPr>
              <a:t>促进非网民（线下市场）体验消费</a:t>
            </a:r>
          </a:p>
        </p:txBody>
      </p:sp>
      <p:sp>
        <p:nvSpPr>
          <p:cNvPr id="35861" name="AutoShape 51"/>
          <p:cNvSpPr>
            <a:spLocks noChangeArrowheads="1"/>
          </p:cNvSpPr>
          <p:nvPr/>
        </p:nvSpPr>
        <p:spPr bwMode="gray">
          <a:xfrm flipH="1" flipV="1">
            <a:off x="3851275" y="3860800"/>
            <a:ext cx="1371600" cy="11620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112" y="7246"/>
                </a:moveTo>
                <a:cubicBezTo>
                  <a:pt x="16751" y="4446"/>
                  <a:pt x="13912" y="2670"/>
                  <a:pt x="10800" y="2670"/>
                </a:cubicBezTo>
                <a:cubicBezTo>
                  <a:pt x="6776" y="2669"/>
                  <a:pt x="3358" y="5613"/>
                  <a:pt x="2760" y="9591"/>
                </a:cubicBezTo>
                <a:lnTo>
                  <a:pt x="119" y="9195"/>
                </a:lnTo>
                <a:cubicBezTo>
                  <a:pt x="914" y="3909"/>
                  <a:pt x="5455" y="-1"/>
                  <a:pt x="10800" y="0"/>
                </a:cubicBezTo>
                <a:cubicBezTo>
                  <a:pt x="14934" y="0"/>
                  <a:pt x="18706" y="2360"/>
                  <a:pt x="20513" y="6079"/>
                </a:cubicBezTo>
                <a:lnTo>
                  <a:pt x="22942" y="4899"/>
                </a:lnTo>
                <a:lnTo>
                  <a:pt x="21076" y="10291"/>
                </a:lnTo>
                <a:lnTo>
                  <a:pt x="15683" y="8426"/>
                </a:lnTo>
                <a:lnTo>
                  <a:pt x="18112" y="7246"/>
                </a:lnTo>
                <a:close/>
              </a:path>
            </a:pathLst>
          </a:custGeom>
          <a:gradFill rotWithShape="1">
            <a:gsLst>
              <a:gs pos="0">
                <a:srgbClr val="AE5DAE">
                  <a:alpha val="79999"/>
                </a:srgbClr>
              </a:gs>
              <a:gs pos="100000">
                <a:schemeClr val="folHlink">
                  <a:alpha val="79999"/>
                </a:schemeClr>
              </a:gs>
            </a:gsLst>
            <a:lin ang="2700000" scaled="1"/>
          </a:gradFill>
          <a:ln w="9525" cap="rnd">
            <a:noFill/>
            <a:prstDash val="sysDot"/>
            <a:miter lim="800000"/>
            <a:headEnd/>
            <a:tailEnd/>
          </a:ln>
        </p:spPr>
        <p:txBody>
          <a:bodyPr rot="10800000" wrap="none" lIns="82945" tIns="41473" rIns="82945" bIns="41473" anchor="ctr"/>
          <a:lstStyle/>
          <a:p>
            <a:endParaRPr lang="zh-CN" altLang="en-US" b="0">
              <a:ea typeface="微软雅黑" pitchFamily="34" charset="-122"/>
            </a:endParaRPr>
          </a:p>
        </p:txBody>
      </p:sp>
      <p:sp>
        <p:nvSpPr>
          <p:cNvPr id="35862" name="Text Box 30"/>
          <p:cNvSpPr txBox="1">
            <a:spLocks noChangeArrowheads="1"/>
          </p:cNvSpPr>
          <p:nvPr/>
        </p:nvSpPr>
        <p:spPr bwMode="white">
          <a:xfrm>
            <a:off x="1331913" y="1844675"/>
            <a:ext cx="936625" cy="825500"/>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sz="1600">
                <a:solidFill>
                  <a:srgbClr val="F8F8F8"/>
                </a:solidFill>
                <a:ea typeface="微软雅黑" pitchFamily="34" charset="-122"/>
                <a:cs typeface="Arial" charset="0"/>
              </a:rPr>
              <a:t>知名电商平台上线</a:t>
            </a:r>
          </a:p>
        </p:txBody>
      </p:sp>
      <p:sp>
        <p:nvSpPr>
          <p:cNvPr id="35863" name="Text Box 30"/>
          <p:cNvSpPr txBox="1">
            <a:spLocks noChangeArrowheads="1"/>
          </p:cNvSpPr>
          <p:nvPr/>
        </p:nvSpPr>
        <p:spPr bwMode="white">
          <a:xfrm>
            <a:off x="1331913" y="4581525"/>
            <a:ext cx="936625" cy="641350"/>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a:solidFill>
                  <a:srgbClr val="FF0000"/>
                </a:solidFill>
                <a:ea typeface="微软雅黑" pitchFamily="34" charset="-122"/>
                <a:cs typeface="Arial" charset="0"/>
              </a:rPr>
              <a:t>社会化媒体</a:t>
            </a:r>
            <a:endParaRPr lang="en-US" altLang="zh-CN">
              <a:solidFill>
                <a:srgbClr val="FF0000"/>
              </a:solidFill>
              <a:ea typeface="微软雅黑" pitchFamily="34" charset="-122"/>
              <a:cs typeface="Arial" charset="0"/>
            </a:endParaRPr>
          </a:p>
        </p:txBody>
      </p:sp>
      <p:sp>
        <p:nvSpPr>
          <p:cNvPr id="35864" name="Text Box 30"/>
          <p:cNvSpPr txBox="1">
            <a:spLocks noChangeArrowheads="1"/>
          </p:cNvSpPr>
          <p:nvPr/>
        </p:nvSpPr>
        <p:spPr bwMode="white">
          <a:xfrm>
            <a:off x="468313" y="3429000"/>
            <a:ext cx="935037" cy="581025"/>
          </a:xfrm>
          <a:prstGeom prst="rect">
            <a:avLst/>
          </a:prstGeom>
          <a:noFill/>
          <a:ln w="9525" algn="ctr">
            <a:noFill/>
            <a:miter lim="800000"/>
            <a:headEnd/>
            <a:tailEnd/>
          </a:ln>
        </p:spPr>
        <p:txBody>
          <a:bodyPr lIns="91430" tIns="45715" rIns="91430" bIns="45715">
            <a:spAutoFit/>
          </a:bodyPr>
          <a:lstStyle/>
          <a:p>
            <a:pPr>
              <a:spcBef>
                <a:spcPct val="50000"/>
              </a:spcBef>
            </a:pPr>
            <a:r>
              <a:rPr lang="zh-CN" altLang="en-US" sz="1600">
                <a:solidFill>
                  <a:srgbClr val="F8F8F8"/>
                </a:solidFill>
                <a:latin typeface="Calibri" pitchFamily="34" charset="0"/>
                <a:cs typeface="Arial" charset="0"/>
              </a:rPr>
              <a:t>网络链接推广</a:t>
            </a:r>
          </a:p>
        </p:txBody>
      </p:sp>
      <p:sp>
        <p:nvSpPr>
          <p:cNvPr id="35865" name="Text Box 30"/>
          <p:cNvSpPr txBox="1">
            <a:spLocks noChangeArrowheads="1"/>
          </p:cNvSpPr>
          <p:nvPr/>
        </p:nvSpPr>
        <p:spPr bwMode="black">
          <a:xfrm>
            <a:off x="3635375" y="5013325"/>
            <a:ext cx="1828800" cy="623888"/>
          </a:xfrm>
          <a:prstGeom prst="rect">
            <a:avLst/>
          </a:prstGeom>
          <a:noFill/>
          <a:ln w="9525" algn="ctr">
            <a:noFill/>
            <a:miter lim="800000"/>
            <a:headEnd/>
            <a:tailEnd/>
          </a:ln>
        </p:spPr>
        <p:txBody>
          <a:bodyPr lIns="91430" tIns="45715" rIns="91430" bIns="45715">
            <a:spAutoFit/>
          </a:bodyPr>
          <a:lstStyle/>
          <a:p>
            <a:pPr algn="ctr">
              <a:spcBef>
                <a:spcPct val="50000"/>
              </a:spcBef>
            </a:pPr>
            <a:r>
              <a:rPr lang="zh-CN" altLang="en-US" sz="1400" b="0">
                <a:ea typeface="微软雅黑" pitchFamily="34" charset="-122"/>
                <a:cs typeface="Arial" charset="0"/>
              </a:rPr>
              <a:t>品牌认知提升及消费</a:t>
            </a:r>
            <a:endParaRPr lang="en-US" altLang="zh-CN" sz="1400" b="0">
              <a:ea typeface="微软雅黑" pitchFamily="34" charset="-122"/>
              <a:cs typeface="Arial" charset="0"/>
            </a:endParaRPr>
          </a:p>
          <a:p>
            <a:pPr algn="ctr">
              <a:spcBef>
                <a:spcPct val="50000"/>
              </a:spcBef>
            </a:pPr>
            <a:r>
              <a:rPr lang="zh-CN" altLang="en-US" sz="1400" b="0">
                <a:ea typeface="微软雅黑" pitchFamily="34" charset="-122"/>
                <a:cs typeface="Arial" charset="0"/>
              </a:rPr>
              <a:t>培养带动回转</a:t>
            </a:r>
            <a:endParaRPr lang="en-US" altLang="zh-CN" sz="1400" b="0">
              <a:ea typeface="微软雅黑" pitchFamily="34" charset="-122"/>
              <a:cs typeface="Arial" charset="0"/>
            </a:endParaRPr>
          </a:p>
        </p:txBody>
      </p:sp>
      <p:sp>
        <p:nvSpPr>
          <p:cNvPr id="35866" name="TextBox 51"/>
          <p:cNvSpPr txBox="1">
            <a:spLocks noChangeArrowheads="1"/>
          </p:cNvSpPr>
          <p:nvPr/>
        </p:nvSpPr>
        <p:spPr bwMode="auto">
          <a:xfrm>
            <a:off x="395288" y="1196975"/>
            <a:ext cx="6343650" cy="366713"/>
          </a:xfrm>
          <a:prstGeom prst="rect">
            <a:avLst/>
          </a:prstGeom>
          <a:noFill/>
          <a:ln w="9525">
            <a:noFill/>
            <a:miter lim="800000"/>
            <a:headEnd/>
            <a:tailEnd/>
          </a:ln>
        </p:spPr>
        <p:txBody>
          <a:bodyPr>
            <a:spAutoFit/>
          </a:bodyPr>
          <a:lstStyle/>
          <a:p>
            <a:r>
              <a:rPr lang="zh-CN" altLang="en-US">
                <a:ea typeface="微软雅黑" pitchFamily="34" charset="-122"/>
              </a:rPr>
              <a:t>潘高寿保健营养品运作思路</a:t>
            </a:r>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971550" y="1773238"/>
            <a:ext cx="7058025" cy="360362"/>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电子商务行业发展现状分析</a:t>
            </a:r>
          </a:p>
        </p:txBody>
      </p:sp>
      <p:sp>
        <p:nvSpPr>
          <p:cNvPr id="18435" name="Rectangle 6"/>
          <p:cNvSpPr>
            <a:spLocks noChangeArrowheads="1"/>
          </p:cNvSpPr>
          <p:nvPr/>
        </p:nvSpPr>
        <p:spPr bwMode="auto">
          <a:xfrm>
            <a:off x="971550" y="2276475"/>
            <a:ext cx="7056438" cy="360363"/>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营养保健食品发展现状分析</a:t>
            </a:r>
          </a:p>
        </p:txBody>
      </p:sp>
      <p:sp>
        <p:nvSpPr>
          <p:cNvPr id="18436" name="Rectangle 12"/>
          <p:cNvSpPr>
            <a:spLocks noChangeArrowheads="1"/>
          </p:cNvSpPr>
          <p:nvPr/>
        </p:nvSpPr>
        <p:spPr bwMode="auto">
          <a:xfrm>
            <a:off x="971550" y="2852738"/>
            <a:ext cx="7056438" cy="360362"/>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潘高寿品牌营养保健食品现状分析</a:t>
            </a:r>
          </a:p>
        </p:txBody>
      </p:sp>
      <p:sp>
        <p:nvSpPr>
          <p:cNvPr id="18437" name="Rectangle 13"/>
          <p:cNvSpPr>
            <a:spLocks noChangeArrowheads="1"/>
          </p:cNvSpPr>
          <p:nvPr/>
        </p:nvSpPr>
        <p:spPr bwMode="auto">
          <a:xfrm>
            <a:off x="971550" y="3500438"/>
            <a:ext cx="7056438" cy="361950"/>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上海康寿斋生物科技有限公司使命</a:t>
            </a:r>
          </a:p>
        </p:txBody>
      </p:sp>
      <p:sp>
        <p:nvSpPr>
          <p:cNvPr id="18438" name="Rectangle 14"/>
          <p:cNvSpPr>
            <a:spLocks noChangeArrowheads="1"/>
          </p:cNvSpPr>
          <p:nvPr/>
        </p:nvSpPr>
        <p:spPr bwMode="auto">
          <a:xfrm>
            <a:off x="971550" y="4076700"/>
            <a:ext cx="7056438" cy="361950"/>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潘高寿品牌电子商务运营计划</a:t>
            </a:r>
          </a:p>
        </p:txBody>
      </p:sp>
      <p:sp>
        <p:nvSpPr>
          <p:cNvPr id="18439" name="Rectangle 15"/>
          <p:cNvSpPr>
            <a:spLocks noChangeArrowheads="1"/>
          </p:cNvSpPr>
          <p:nvPr/>
        </p:nvSpPr>
        <p:spPr bwMode="auto">
          <a:xfrm>
            <a:off x="971550" y="4724400"/>
            <a:ext cx="7056438" cy="360363"/>
          </a:xfrm>
          <a:prstGeom prst="rect">
            <a:avLst/>
          </a:prstGeom>
          <a:solidFill>
            <a:srgbClr val="C0C0C0"/>
          </a:solidFill>
          <a:ln w="9525" algn="ctr">
            <a:solidFill>
              <a:srgbClr val="FFCC00"/>
            </a:solidFill>
            <a:miter lim="800000"/>
            <a:headEnd/>
            <a:tailEnd/>
          </a:ln>
        </p:spPr>
        <p:txBody>
          <a:bodyPr wrap="none" anchor="ctr"/>
          <a:lstStyle/>
          <a:p>
            <a:pPr marL="342900" indent="-342900" eaLnBrk="0" hangingPunct="0">
              <a:spcBef>
                <a:spcPct val="20000"/>
              </a:spcBef>
            </a:pPr>
            <a:r>
              <a:rPr kumimoji="1" lang="zh-CN" altLang="en-US">
                <a:latin typeface="Times New Roman" pitchFamily="18" charset="0"/>
                <a:ea typeface="黑体" pitchFamily="49" charset="-122"/>
              </a:rPr>
              <a:t>关键事项时间排期</a:t>
            </a: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reeform 4"/>
          <p:cNvSpPr>
            <a:spLocks/>
          </p:cNvSpPr>
          <p:nvPr/>
        </p:nvSpPr>
        <p:spPr bwMode="auto">
          <a:xfrm>
            <a:off x="2700338" y="1484313"/>
            <a:ext cx="3527425" cy="1295400"/>
          </a:xfrm>
          <a:custGeom>
            <a:avLst/>
            <a:gdLst>
              <a:gd name="T0" fmla="*/ 0 w 873"/>
              <a:gd name="T1" fmla="*/ 0 h 895"/>
              <a:gd name="T2" fmla="*/ 0 w 873"/>
              <a:gd name="T3" fmla="*/ 2147483647 h 895"/>
              <a:gd name="T4" fmla="*/ 2147483647 w 873"/>
              <a:gd name="T5" fmla="*/ 2147483647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2225">
            <a:solidFill>
              <a:srgbClr val="3399FF"/>
            </a:solidFill>
            <a:round/>
            <a:headEnd/>
            <a:tailEnd/>
          </a:ln>
        </p:spPr>
        <p:txBody>
          <a:bodyPr wrap="none" lIns="0" tIns="0" rIns="0" bIns="0" anchor="ctr"/>
          <a:lstStyle/>
          <a:p>
            <a:endParaRPr lang="zh-CN" altLang="en-US" b="0">
              <a:latin typeface="Calibri" pitchFamily="34" charset="0"/>
            </a:endParaRPr>
          </a:p>
        </p:txBody>
      </p:sp>
      <p:sp>
        <p:nvSpPr>
          <p:cNvPr id="36866" name="AutoShape 6"/>
          <p:cNvSpPr>
            <a:spLocks/>
          </p:cNvSpPr>
          <p:nvPr/>
        </p:nvSpPr>
        <p:spPr bwMode="auto">
          <a:xfrm>
            <a:off x="3627438" y="3217863"/>
            <a:ext cx="914400" cy="914400"/>
          </a:xfrm>
          <a:prstGeom prst="callout1">
            <a:avLst>
              <a:gd name="adj1" fmla="val -8333"/>
              <a:gd name="adj2" fmla="val 87500"/>
              <a:gd name="adj3" fmla="val -8333"/>
              <a:gd name="adj4" fmla="val -109375"/>
            </a:avLst>
          </a:prstGeom>
          <a:noFill/>
          <a:ln w="9525">
            <a:noFill/>
            <a:miter lim="800000"/>
            <a:headEnd/>
            <a:tailEnd/>
          </a:ln>
        </p:spPr>
        <p:txBody>
          <a:bodyPr anchor="ctr"/>
          <a:lstStyle/>
          <a:p>
            <a:pPr marL="342900" indent="-342900" algn="ctr" eaLnBrk="0" hangingPunct="0">
              <a:spcBef>
                <a:spcPct val="20000"/>
              </a:spcBef>
            </a:pPr>
            <a:endParaRPr kumimoji="1" lang="zh-CN" altLang="en-US">
              <a:latin typeface="Times New Roman" pitchFamily="18" charset="0"/>
              <a:ea typeface="黑体" pitchFamily="49" charset="-122"/>
            </a:endParaRPr>
          </a:p>
        </p:txBody>
      </p:sp>
      <p:sp>
        <p:nvSpPr>
          <p:cNvPr id="36867" name="AutoShape 7"/>
          <p:cNvSpPr>
            <a:spLocks/>
          </p:cNvSpPr>
          <p:nvPr/>
        </p:nvSpPr>
        <p:spPr bwMode="auto">
          <a:xfrm>
            <a:off x="3843338" y="3360738"/>
            <a:ext cx="914400" cy="914400"/>
          </a:xfrm>
          <a:prstGeom prst="callout1">
            <a:avLst>
              <a:gd name="adj1" fmla="val -8333"/>
              <a:gd name="adj2" fmla="val 87500"/>
              <a:gd name="adj3" fmla="val -8333"/>
              <a:gd name="adj4" fmla="val -156597"/>
            </a:avLst>
          </a:prstGeom>
          <a:noFill/>
          <a:ln w="9525">
            <a:noFill/>
            <a:miter lim="800000"/>
            <a:headEnd/>
            <a:tailEnd/>
          </a:ln>
        </p:spPr>
        <p:txBody>
          <a:bodyPr anchor="ctr"/>
          <a:lstStyle/>
          <a:p>
            <a:pPr marL="342900" indent="-342900" algn="ctr" eaLnBrk="0" hangingPunct="0">
              <a:spcBef>
                <a:spcPct val="20000"/>
              </a:spcBef>
            </a:pPr>
            <a:endParaRPr kumimoji="1" lang="zh-CN" altLang="en-US">
              <a:latin typeface="Times New Roman" pitchFamily="18" charset="0"/>
              <a:ea typeface="黑体" pitchFamily="49" charset="-122"/>
            </a:endParaRPr>
          </a:p>
        </p:txBody>
      </p:sp>
      <p:sp>
        <p:nvSpPr>
          <p:cNvPr id="36868" name="Freeform 4"/>
          <p:cNvSpPr>
            <a:spLocks/>
          </p:cNvSpPr>
          <p:nvPr/>
        </p:nvSpPr>
        <p:spPr bwMode="auto">
          <a:xfrm flipV="1">
            <a:off x="6156325" y="2781300"/>
            <a:ext cx="2376488" cy="3097213"/>
          </a:xfrm>
          <a:custGeom>
            <a:avLst/>
            <a:gdLst>
              <a:gd name="T0" fmla="*/ 0 w 873"/>
              <a:gd name="T1" fmla="*/ 0 h 895"/>
              <a:gd name="T2" fmla="*/ 0 w 873"/>
              <a:gd name="T3" fmla="*/ 2147483647 h 895"/>
              <a:gd name="T4" fmla="*/ 2147483647 w 873"/>
              <a:gd name="T5" fmla="*/ 2147483647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2225">
            <a:solidFill>
              <a:srgbClr val="3399FF"/>
            </a:solidFill>
            <a:round/>
            <a:headEnd/>
            <a:tailEnd/>
          </a:ln>
        </p:spPr>
        <p:txBody>
          <a:bodyPr rot="10800000" wrap="none" lIns="0" tIns="0" rIns="0" bIns="0" anchor="ctr"/>
          <a:lstStyle/>
          <a:p>
            <a:endParaRPr lang="zh-CN" altLang="en-US" b="0">
              <a:latin typeface="Calibri" pitchFamily="34" charset="0"/>
            </a:endParaRPr>
          </a:p>
        </p:txBody>
      </p:sp>
      <p:sp>
        <p:nvSpPr>
          <p:cNvPr id="36869" name="Freeform 4"/>
          <p:cNvSpPr>
            <a:spLocks/>
          </p:cNvSpPr>
          <p:nvPr/>
        </p:nvSpPr>
        <p:spPr bwMode="auto">
          <a:xfrm flipH="1">
            <a:off x="395288" y="2781300"/>
            <a:ext cx="2305050" cy="1944688"/>
          </a:xfrm>
          <a:custGeom>
            <a:avLst/>
            <a:gdLst>
              <a:gd name="T0" fmla="*/ 0 w 873"/>
              <a:gd name="T1" fmla="*/ 0 h 895"/>
              <a:gd name="T2" fmla="*/ 0 w 873"/>
              <a:gd name="T3" fmla="*/ 2147483647 h 895"/>
              <a:gd name="T4" fmla="*/ 2147483647 w 873"/>
              <a:gd name="T5" fmla="*/ 2147483647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2225">
            <a:solidFill>
              <a:srgbClr val="3399FF"/>
            </a:solidFill>
            <a:round/>
            <a:headEnd/>
            <a:tailEnd/>
          </a:ln>
        </p:spPr>
        <p:txBody>
          <a:bodyPr wrap="none" lIns="0" tIns="0" rIns="0" bIns="0" anchor="ctr"/>
          <a:lstStyle/>
          <a:p>
            <a:endParaRPr lang="zh-CN" altLang="en-US" b="0">
              <a:latin typeface="Calibri" pitchFamily="34" charset="0"/>
            </a:endParaRPr>
          </a:p>
        </p:txBody>
      </p:sp>
      <p:sp>
        <p:nvSpPr>
          <p:cNvPr id="36870" name="Freeform 4"/>
          <p:cNvSpPr>
            <a:spLocks/>
          </p:cNvSpPr>
          <p:nvPr/>
        </p:nvSpPr>
        <p:spPr bwMode="auto">
          <a:xfrm flipH="1" flipV="1">
            <a:off x="2555875" y="4724400"/>
            <a:ext cx="3600450" cy="1296988"/>
          </a:xfrm>
          <a:custGeom>
            <a:avLst/>
            <a:gdLst>
              <a:gd name="T0" fmla="*/ 0 w 873"/>
              <a:gd name="T1" fmla="*/ 0 h 895"/>
              <a:gd name="T2" fmla="*/ 0 w 873"/>
              <a:gd name="T3" fmla="*/ 2147483647 h 895"/>
              <a:gd name="T4" fmla="*/ 2147483647 w 873"/>
              <a:gd name="T5" fmla="*/ 2147483647 h 895"/>
              <a:gd name="T6" fmla="*/ 0 60000 65536"/>
              <a:gd name="T7" fmla="*/ 0 60000 65536"/>
              <a:gd name="T8" fmla="*/ 0 60000 65536"/>
              <a:gd name="T9" fmla="*/ 0 w 873"/>
              <a:gd name="T10" fmla="*/ 0 h 895"/>
              <a:gd name="T11" fmla="*/ 873 w 873"/>
              <a:gd name="T12" fmla="*/ 895 h 895"/>
            </a:gdLst>
            <a:ahLst/>
            <a:cxnLst>
              <a:cxn ang="T6">
                <a:pos x="T0" y="T1"/>
              </a:cxn>
              <a:cxn ang="T7">
                <a:pos x="T2" y="T3"/>
              </a:cxn>
              <a:cxn ang="T8">
                <a:pos x="T4" y="T5"/>
              </a:cxn>
            </a:cxnLst>
            <a:rect l="T9" t="T10" r="T11" b="T12"/>
            <a:pathLst>
              <a:path w="873" h="895">
                <a:moveTo>
                  <a:pt x="0" y="0"/>
                </a:moveTo>
                <a:lnTo>
                  <a:pt x="0" y="895"/>
                </a:lnTo>
                <a:lnTo>
                  <a:pt x="873" y="895"/>
                </a:lnTo>
              </a:path>
            </a:pathLst>
          </a:custGeom>
          <a:noFill/>
          <a:ln w="22225">
            <a:solidFill>
              <a:srgbClr val="3399FF"/>
            </a:solidFill>
            <a:round/>
            <a:headEnd/>
            <a:tailEnd/>
          </a:ln>
        </p:spPr>
        <p:txBody>
          <a:bodyPr rot="10800000" wrap="none" lIns="0" tIns="0" rIns="0" bIns="0" anchor="ctr"/>
          <a:lstStyle/>
          <a:p>
            <a:endParaRPr lang="zh-CN" altLang="en-US" b="0">
              <a:latin typeface="Calibri" pitchFamily="34" charset="0"/>
            </a:endParaRPr>
          </a:p>
        </p:txBody>
      </p:sp>
      <p:sp>
        <p:nvSpPr>
          <p:cNvPr id="36871" name="Rectangle 12"/>
          <p:cNvSpPr>
            <a:spLocks noChangeArrowheads="1"/>
          </p:cNvSpPr>
          <p:nvPr/>
        </p:nvSpPr>
        <p:spPr bwMode="auto">
          <a:xfrm>
            <a:off x="2700338" y="1484313"/>
            <a:ext cx="358775" cy="360362"/>
          </a:xfrm>
          <a:prstGeom prst="rect">
            <a:avLst/>
          </a:prstGeom>
          <a:solidFill>
            <a:srgbClr val="3366FF"/>
          </a:solidFill>
          <a:ln w="9525" algn="ctr">
            <a:noFill/>
            <a:miter lim="800000"/>
            <a:headEnd/>
            <a:tailEnd/>
          </a:ln>
        </p:spPr>
        <p:txBody>
          <a:bodyPr wrap="none" anchor="ctr"/>
          <a:lstStyle/>
          <a:p>
            <a:pPr marL="342900" indent="-342900" algn="ctr" eaLnBrk="0" hangingPunct="0">
              <a:spcBef>
                <a:spcPct val="20000"/>
              </a:spcBef>
            </a:pPr>
            <a:r>
              <a:rPr kumimoji="1" lang="en-US" altLang="zh-CN">
                <a:solidFill>
                  <a:schemeClr val="bg1"/>
                </a:solidFill>
                <a:latin typeface="Times New Roman" pitchFamily="18" charset="0"/>
                <a:ea typeface="黑体" pitchFamily="49" charset="-122"/>
              </a:rPr>
              <a:t>1</a:t>
            </a:r>
          </a:p>
        </p:txBody>
      </p:sp>
      <p:sp>
        <p:nvSpPr>
          <p:cNvPr id="36872" name="Rectangle 13"/>
          <p:cNvSpPr>
            <a:spLocks noChangeArrowheads="1"/>
          </p:cNvSpPr>
          <p:nvPr/>
        </p:nvSpPr>
        <p:spPr bwMode="auto">
          <a:xfrm>
            <a:off x="8532813" y="2781300"/>
            <a:ext cx="358775" cy="360363"/>
          </a:xfrm>
          <a:prstGeom prst="rect">
            <a:avLst/>
          </a:prstGeom>
          <a:solidFill>
            <a:srgbClr val="3366FF"/>
          </a:solidFill>
          <a:ln w="9525" algn="ctr">
            <a:noFill/>
            <a:miter lim="800000"/>
            <a:headEnd/>
            <a:tailEnd/>
          </a:ln>
        </p:spPr>
        <p:txBody>
          <a:bodyPr wrap="none" anchor="ctr"/>
          <a:lstStyle/>
          <a:p>
            <a:pPr marL="342900" indent="-342900" algn="ctr" eaLnBrk="0" hangingPunct="0">
              <a:spcBef>
                <a:spcPct val="20000"/>
              </a:spcBef>
            </a:pPr>
            <a:r>
              <a:rPr kumimoji="1" lang="en-US" altLang="zh-CN">
                <a:solidFill>
                  <a:schemeClr val="bg1"/>
                </a:solidFill>
                <a:latin typeface="Times New Roman" pitchFamily="18" charset="0"/>
                <a:ea typeface="黑体" pitchFamily="49" charset="-122"/>
              </a:rPr>
              <a:t>2</a:t>
            </a:r>
          </a:p>
        </p:txBody>
      </p:sp>
      <p:sp>
        <p:nvSpPr>
          <p:cNvPr id="36873" name="Rectangle 14"/>
          <p:cNvSpPr>
            <a:spLocks noChangeArrowheads="1"/>
          </p:cNvSpPr>
          <p:nvPr/>
        </p:nvSpPr>
        <p:spPr bwMode="auto">
          <a:xfrm>
            <a:off x="5795963" y="5949950"/>
            <a:ext cx="358775" cy="360363"/>
          </a:xfrm>
          <a:prstGeom prst="rect">
            <a:avLst/>
          </a:prstGeom>
          <a:solidFill>
            <a:srgbClr val="3366FF"/>
          </a:solidFill>
          <a:ln w="9525" algn="ctr">
            <a:noFill/>
            <a:miter lim="800000"/>
            <a:headEnd/>
            <a:tailEnd/>
          </a:ln>
        </p:spPr>
        <p:txBody>
          <a:bodyPr wrap="none" anchor="ctr"/>
          <a:lstStyle/>
          <a:p>
            <a:pPr marL="342900" indent="-342900" algn="ctr" eaLnBrk="0" hangingPunct="0">
              <a:spcBef>
                <a:spcPct val="20000"/>
              </a:spcBef>
            </a:pPr>
            <a:r>
              <a:rPr kumimoji="1" lang="en-US" altLang="zh-CN">
                <a:solidFill>
                  <a:schemeClr val="bg1"/>
                </a:solidFill>
                <a:latin typeface="Times New Roman" pitchFamily="18" charset="0"/>
                <a:ea typeface="黑体" pitchFamily="49" charset="-122"/>
              </a:rPr>
              <a:t>3</a:t>
            </a:r>
          </a:p>
        </p:txBody>
      </p:sp>
      <p:sp>
        <p:nvSpPr>
          <p:cNvPr id="36874" name="Rectangle 15"/>
          <p:cNvSpPr>
            <a:spLocks noChangeArrowheads="1"/>
          </p:cNvSpPr>
          <p:nvPr/>
        </p:nvSpPr>
        <p:spPr bwMode="auto">
          <a:xfrm>
            <a:off x="179388" y="4365625"/>
            <a:ext cx="358775" cy="360363"/>
          </a:xfrm>
          <a:prstGeom prst="rect">
            <a:avLst/>
          </a:prstGeom>
          <a:solidFill>
            <a:srgbClr val="3366FF"/>
          </a:solidFill>
          <a:ln w="9525" algn="ctr">
            <a:noFill/>
            <a:miter lim="800000"/>
            <a:headEnd/>
            <a:tailEnd/>
          </a:ln>
        </p:spPr>
        <p:txBody>
          <a:bodyPr wrap="none" anchor="ctr"/>
          <a:lstStyle/>
          <a:p>
            <a:pPr marL="342900" indent="-342900" algn="ctr" eaLnBrk="0" hangingPunct="0">
              <a:spcBef>
                <a:spcPct val="20000"/>
              </a:spcBef>
            </a:pPr>
            <a:r>
              <a:rPr kumimoji="1" lang="en-US" altLang="zh-CN">
                <a:solidFill>
                  <a:schemeClr val="bg1"/>
                </a:solidFill>
                <a:latin typeface="Times New Roman" pitchFamily="18" charset="0"/>
                <a:ea typeface="黑体" pitchFamily="49" charset="-122"/>
              </a:rPr>
              <a:t>4</a:t>
            </a:r>
          </a:p>
        </p:txBody>
      </p:sp>
      <p:sp>
        <p:nvSpPr>
          <p:cNvPr id="36875" name="Rectangle 16"/>
          <p:cNvSpPr>
            <a:spLocks noChangeArrowheads="1"/>
          </p:cNvSpPr>
          <p:nvPr/>
        </p:nvSpPr>
        <p:spPr bwMode="auto">
          <a:xfrm>
            <a:off x="3276600" y="3213100"/>
            <a:ext cx="2160588" cy="863600"/>
          </a:xfrm>
          <a:prstGeom prst="rect">
            <a:avLst/>
          </a:prstGeom>
          <a:solidFill>
            <a:srgbClr val="3366FF"/>
          </a:solidFill>
          <a:ln w="22225" algn="ctr">
            <a:solidFill>
              <a:schemeClr val="bg1"/>
            </a:solidFill>
            <a:miter lim="800000"/>
            <a:headEnd/>
            <a:tailEnd/>
          </a:ln>
        </p:spPr>
        <p:txBody>
          <a:bodyPr wrap="none" lIns="90000" tIns="46800" rIns="90000" bIns="46800" anchor="ctr"/>
          <a:lstStyle/>
          <a:p>
            <a:pPr marL="342900" indent="-342900" algn="ctr" eaLnBrk="0" hangingPunct="0">
              <a:spcBef>
                <a:spcPct val="20000"/>
              </a:spcBef>
            </a:pPr>
            <a:r>
              <a:rPr kumimoji="1" lang="en-US" altLang="zh-CN" sz="2400">
                <a:solidFill>
                  <a:schemeClr val="bg1"/>
                </a:solidFill>
                <a:latin typeface="Times New Roman" pitchFamily="18" charset="0"/>
                <a:ea typeface="黑体" pitchFamily="49" charset="-122"/>
              </a:rPr>
              <a:t>SWOT</a:t>
            </a:r>
            <a:r>
              <a:rPr kumimoji="1" lang="zh-CN" altLang="en-US" sz="2400">
                <a:solidFill>
                  <a:schemeClr val="bg1"/>
                </a:solidFill>
                <a:latin typeface="Times New Roman" pitchFamily="18" charset="0"/>
                <a:ea typeface="黑体" pitchFamily="49" charset="-122"/>
              </a:rPr>
              <a:t>分析</a:t>
            </a:r>
          </a:p>
        </p:txBody>
      </p:sp>
      <p:sp>
        <p:nvSpPr>
          <p:cNvPr id="36876" name="Rectangle 22"/>
          <p:cNvSpPr>
            <a:spLocks noChangeArrowheads="1"/>
          </p:cNvSpPr>
          <p:nvPr/>
        </p:nvSpPr>
        <p:spPr bwMode="auto">
          <a:xfrm>
            <a:off x="3995738" y="1557338"/>
            <a:ext cx="4103687" cy="1155700"/>
          </a:xfrm>
          <a:prstGeom prst="rect">
            <a:avLst/>
          </a:prstGeom>
          <a:noFill/>
          <a:ln w="9525" algn="ctr">
            <a:noFill/>
            <a:miter lim="800000"/>
            <a:headEnd/>
            <a:tailEnd/>
          </a:ln>
        </p:spPr>
        <p:txBody>
          <a:bodyPr>
            <a:spAutoFit/>
          </a:bodyPr>
          <a:lstStyle/>
          <a:p>
            <a:pPr eaLnBrk="0" hangingPunct="0"/>
            <a:r>
              <a:rPr lang="en-US" altLang="zh-CN" sz="1400" b="0">
                <a:latin typeface="Calibri" pitchFamily="34" charset="0"/>
              </a:rPr>
              <a:t>1</a:t>
            </a:r>
            <a:r>
              <a:rPr lang="zh-CN" altLang="en-US" sz="1400" b="0">
                <a:latin typeface="Calibri" pitchFamily="34" charset="0"/>
              </a:rPr>
              <a:t>、广药集团的实力和潘高寿的品牌知名度    、 消费者对于潘高寿品牌的信任度。</a:t>
            </a:r>
          </a:p>
          <a:p>
            <a:pPr eaLnBrk="0" hangingPunct="0"/>
            <a:r>
              <a:rPr lang="en-US" altLang="zh-CN" sz="1400" b="0">
                <a:latin typeface="Calibri" pitchFamily="34" charset="0"/>
              </a:rPr>
              <a:t>2</a:t>
            </a:r>
            <a:r>
              <a:rPr lang="zh-CN" altLang="en-US" sz="1400" b="0">
                <a:latin typeface="Calibri" pitchFamily="34" charset="0"/>
              </a:rPr>
              <a:t>、潘高寿领导的重视。</a:t>
            </a:r>
          </a:p>
          <a:p>
            <a:pPr eaLnBrk="0" hangingPunct="0"/>
            <a:r>
              <a:rPr lang="en-US" altLang="zh-CN" sz="1400" b="0">
                <a:latin typeface="Calibri" pitchFamily="34" charset="0"/>
              </a:rPr>
              <a:t>3</a:t>
            </a:r>
            <a:r>
              <a:rPr lang="zh-CN" altLang="en-US" sz="1400" b="0">
                <a:latin typeface="Calibri" pitchFamily="34" charset="0"/>
              </a:rPr>
              <a:t>、我们优秀的运营团队。</a:t>
            </a:r>
          </a:p>
          <a:p>
            <a:pPr eaLnBrk="0" hangingPunct="0"/>
            <a:r>
              <a:rPr lang="en-US" altLang="zh-CN" sz="1400" b="0">
                <a:latin typeface="Calibri" pitchFamily="34" charset="0"/>
              </a:rPr>
              <a:t>4</a:t>
            </a:r>
            <a:r>
              <a:rPr lang="zh-CN" altLang="en-US" sz="1400" b="0">
                <a:latin typeface="Calibri" pitchFamily="34" charset="0"/>
              </a:rPr>
              <a:t>、股东对于项目的充分支持。</a:t>
            </a:r>
          </a:p>
        </p:txBody>
      </p:sp>
      <p:sp>
        <p:nvSpPr>
          <p:cNvPr id="36877" name="矩形 19"/>
          <p:cNvSpPr>
            <a:spLocks noChangeArrowheads="1"/>
          </p:cNvSpPr>
          <p:nvPr/>
        </p:nvSpPr>
        <p:spPr bwMode="auto">
          <a:xfrm>
            <a:off x="6300788" y="3343275"/>
            <a:ext cx="2428875" cy="3070225"/>
          </a:xfrm>
          <a:prstGeom prst="rect">
            <a:avLst/>
          </a:prstGeom>
          <a:noFill/>
          <a:ln w="9525">
            <a:noFill/>
            <a:miter lim="800000"/>
            <a:headEnd/>
            <a:tailEnd/>
          </a:ln>
        </p:spPr>
        <p:txBody>
          <a:bodyPr>
            <a:spAutoFit/>
          </a:bodyPr>
          <a:lstStyle/>
          <a:p>
            <a:r>
              <a:rPr lang="en-US" altLang="zh-CN" sz="1400" b="0">
                <a:latin typeface="Calibri" pitchFamily="34" charset="0"/>
              </a:rPr>
              <a:t>1</a:t>
            </a:r>
            <a:r>
              <a:rPr lang="zh-CN" altLang="en-US" sz="1400" b="0">
                <a:latin typeface="Calibri" pitchFamily="34" charset="0"/>
              </a:rPr>
              <a:t>、目前销售较好的竞争对手的品牌店铺已经有了一定的忠实消费群体，店铺有了很高的网络平台信用和合作关系，店铺内有非常高知名度的主导产品项。</a:t>
            </a:r>
          </a:p>
          <a:p>
            <a:r>
              <a:rPr lang="zh-CN" altLang="zh-CN" sz="1400" b="0">
                <a:latin typeface="Calibri" pitchFamily="34" charset="0"/>
              </a:rPr>
              <a:t> </a:t>
            </a:r>
            <a:r>
              <a:rPr lang="zh-CN" altLang="en-US" sz="1400" b="0">
                <a:latin typeface="Calibri" pitchFamily="34" charset="0"/>
              </a:rPr>
              <a:t>2、店内的产品品项所在的行业，有了比较强的竞争对手，他们已经占得了先机，短期内推出的旗舰店及产品，消费者接受购买需要考验。</a:t>
            </a:r>
            <a:endParaRPr lang="zh-CN" altLang="zh-CN" sz="1400" b="0">
              <a:latin typeface="Calibri" pitchFamily="34" charset="0"/>
            </a:endParaRPr>
          </a:p>
          <a:p>
            <a:endParaRPr lang="zh-CN" altLang="zh-CN" sz="1400" b="0">
              <a:latin typeface="Calibri" pitchFamily="34" charset="0"/>
            </a:endParaRPr>
          </a:p>
          <a:p>
            <a:endParaRPr lang="zh-CN" altLang="en-US" sz="1400" b="0">
              <a:latin typeface="Georgia" pitchFamily="18" charset="0"/>
            </a:endParaRPr>
          </a:p>
        </p:txBody>
      </p:sp>
      <p:sp>
        <p:nvSpPr>
          <p:cNvPr id="36878" name="矩形 20"/>
          <p:cNvSpPr>
            <a:spLocks noChangeArrowheads="1"/>
          </p:cNvSpPr>
          <p:nvPr/>
        </p:nvSpPr>
        <p:spPr bwMode="auto">
          <a:xfrm>
            <a:off x="1042988" y="5013325"/>
            <a:ext cx="4514850" cy="942975"/>
          </a:xfrm>
          <a:prstGeom prst="rect">
            <a:avLst/>
          </a:prstGeom>
          <a:noFill/>
          <a:ln w="9525">
            <a:noFill/>
            <a:miter lim="800000"/>
            <a:headEnd/>
            <a:tailEnd/>
          </a:ln>
        </p:spPr>
        <p:txBody>
          <a:bodyPr>
            <a:spAutoFit/>
          </a:bodyPr>
          <a:lstStyle/>
          <a:p>
            <a:r>
              <a:rPr lang="en-US" altLang="zh-CN" sz="1400" b="0">
                <a:latin typeface="Calibri" pitchFamily="34" charset="0"/>
              </a:rPr>
              <a:t>1</a:t>
            </a:r>
            <a:r>
              <a:rPr lang="zh-CN" altLang="en-US" sz="1400" b="0">
                <a:latin typeface="Calibri" pitchFamily="34" charset="0"/>
              </a:rPr>
              <a:t>、目前国产的以小厂家为主，消费者质疑其生产能力；</a:t>
            </a:r>
          </a:p>
          <a:p>
            <a:r>
              <a:rPr lang="en-US" altLang="zh-CN" sz="1400" b="0">
                <a:latin typeface="Calibri" pitchFamily="34" charset="0"/>
              </a:rPr>
              <a:t>2</a:t>
            </a:r>
            <a:r>
              <a:rPr lang="zh-CN" altLang="en-US" sz="1400" b="0">
                <a:latin typeface="Calibri" pitchFamily="34" charset="0"/>
              </a:rPr>
              <a:t>、并且价格混乱，消费者质疑低价格的质量；</a:t>
            </a:r>
          </a:p>
          <a:p>
            <a:r>
              <a:rPr lang="en-US" altLang="zh-CN" sz="1400" b="0">
                <a:latin typeface="Calibri" pitchFamily="34" charset="0"/>
              </a:rPr>
              <a:t>3</a:t>
            </a:r>
            <a:r>
              <a:rPr lang="zh-CN" altLang="en-US" sz="1400" b="0">
                <a:latin typeface="Calibri" pitchFamily="34" charset="0"/>
              </a:rPr>
              <a:t>、从网上的销售数据看，消费潜力很大</a:t>
            </a:r>
          </a:p>
        </p:txBody>
      </p:sp>
      <p:sp>
        <p:nvSpPr>
          <p:cNvPr id="36879" name="矩形 21"/>
          <p:cNvSpPr>
            <a:spLocks noChangeArrowheads="1"/>
          </p:cNvSpPr>
          <p:nvPr/>
        </p:nvSpPr>
        <p:spPr bwMode="auto">
          <a:xfrm>
            <a:off x="179388" y="2276475"/>
            <a:ext cx="2447925" cy="1581150"/>
          </a:xfrm>
          <a:prstGeom prst="rect">
            <a:avLst/>
          </a:prstGeom>
          <a:noFill/>
          <a:ln w="9525">
            <a:noFill/>
            <a:miter lim="800000"/>
            <a:headEnd/>
            <a:tailEnd/>
          </a:ln>
        </p:spPr>
        <p:txBody>
          <a:bodyPr>
            <a:spAutoFit/>
          </a:bodyPr>
          <a:lstStyle/>
          <a:p>
            <a:r>
              <a:rPr lang="zh-CN" altLang="en-US" sz="1400" b="0">
                <a:latin typeface="Calibri" pitchFamily="34" charset="0"/>
              </a:rPr>
              <a:t>1、目前主要竞争对手产品一般为“健字号”，消费者对这个会存在疑问。</a:t>
            </a:r>
          </a:p>
          <a:p>
            <a:r>
              <a:rPr lang="en-US" altLang="zh-CN" sz="1400" b="0">
                <a:latin typeface="Calibri" pitchFamily="34" charset="0"/>
              </a:rPr>
              <a:t>2</a:t>
            </a:r>
            <a:r>
              <a:rPr lang="zh-CN" altLang="en-US" sz="1400" b="0">
                <a:latin typeface="Calibri" pitchFamily="34" charset="0"/>
              </a:rPr>
              <a:t>、潘高寿品牌的核心在润肺止咳上，引导消费需要时间。</a:t>
            </a:r>
          </a:p>
          <a:p>
            <a:r>
              <a:rPr lang="en-US" altLang="zh-CN" sz="1400" b="0">
                <a:latin typeface="Calibri" pitchFamily="34" charset="0"/>
              </a:rPr>
              <a:t>3</a:t>
            </a:r>
            <a:r>
              <a:rPr lang="zh-CN" altLang="en-US" sz="1400" b="0">
                <a:latin typeface="Calibri" pitchFamily="34" charset="0"/>
              </a:rPr>
              <a:t>、网民多以年轻人主，潘高寿品牌缺少时尚特点</a:t>
            </a:r>
          </a:p>
        </p:txBody>
      </p:sp>
      <p:sp>
        <p:nvSpPr>
          <p:cNvPr id="36880" name="Rectangle 21"/>
          <p:cNvSpPr>
            <a:spLocks noChangeArrowheads="1"/>
          </p:cNvSpPr>
          <p:nvPr/>
        </p:nvSpPr>
        <p:spPr bwMode="auto">
          <a:xfrm>
            <a:off x="3203575" y="1628775"/>
            <a:ext cx="431800" cy="1008063"/>
          </a:xfrm>
          <a:prstGeom prst="rect">
            <a:avLst/>
          </a:prstGeom>
          <a:noFill/>
          <a:ln w="9525" algn="ctr">
            <a:noFill/>
            <a:miter lim="800000"/>
            <a:headEnd/>
            <a:tailEnd/>
          </a:ln>
        </p:spPr>
        <p:txBody>
          <a:bodyPr wrap="none" lIns="90000" tIns="46800" rIns="90000" bIns="46800" anchor="ctr"/>
          <a:lstStyle/>
          <a:p>
            <a:pPr marL="342900" indent="-342900" algn="ctr" eaLnBrk="0" hangingPunct="0">
              <a:spcBef>
                <a:spcPct val="20000"/>
              </a:spcBef>
            </a:pPr>
            <a:r>
              <a:rPr kumimoji="1" lang="zh-CN" altLang="en-US" sz="2000">
                <a:latin typeface="Times New Roman" pitchFamily="18" charset="0"/>
                <a:ea typeface="黑体" pitchFamily="49" charset="-122"/>
              </a:rPr>
              <a:t>优</a:t>
            </a:r>
          </a:p>
          <a:p>
            <a:pPr marL="342900" indent="-342900" algn="ctr" eaLnBrk="0" hangingPunct="0">
              <a:spcBef>
                <a:spcPct val="20000"/>
              </a:spcBef>
            </a:pPr>
            <a:r>
              <a:rPr kumimoji="1" lang="zh-CN" altLang="en-US" sz="2000">
                <a:latin typeface="Times New Roman" pitchFamily="18" charset="0"/>
                <a:ea typeface="黑体" pitchFamily="49" charset="-122"/>
              </a:rPr>
              <a:t>势</a:t>
            </a:r>
          </a:p>
        </p:txBody>
      </p:sp>
      <p:sp>
        <p:nvSpPr>
          <p:cNvPr id="36881" name="Rectangle 23"/>
          <p:cNvSpPr>
            <a:spLocks noChangeArrowheads="1"/>
          </p:cNvSpPr>
          <p:nvPr/>
        </p:nvSpPr>
        <p:spPr bwMode="auto">
          <a:xfrm>
            <a:off x="5940425" y="2781300"/>
            <a:ext cx="431800" cy="1008063"/>
          </a:xfrm>
          <a:prstGeom prst="rect">
            <a:avLst/>
          </a:prstGeom>
          <a:noFill/>
          <a:ln w="9525" algn="ctr">
            <a:noFill/>
            <a:miter lim="800000"/>
            <a:headEnd/>
            <a:tailEnd/>
          </a:ln>
        </p:spPr>
        <p:txBody>
          <a:bodyPr wrap="none" lIns="90000" tIns="46800" rIns="90000" bIns="46800" anchor="ctr"/>
          <a:lstStyle/>
          <a:p>
            <a:pPr algn="ctr"/>
            <a:endParaRPr lang="zh-CN" altLang="en-US">
              <a:ea typeface="微软雅黑" pitchFamily="34" charset="-122"/>
            </a:endParaRPr>
          </a:p>
        </p:txBody>
      </p:sp>
      <p:sp>
        <p:nvSpPr>
          <p:cNvPr id="36882" name="Rectangle 24"/>
          <p:cNvSpPr>
            <a:spLocks noChangeArrowheads="1"/>
          </p:cNvSpPr>
          <p:nvPr/>
        </p:nvSpPr>
        <p:spPr bwMode="auto">
          <a:xfrm>
            <a:off x="6443663" y="2924175"/>
            <a:ext cx="1584325" cy="360363"/>
          </a:xfrm>
          <a:prstGeom prst="rect">
            <a:avLst/>
          </a:prstGeom>
          <a:noFill/>
          <a:ln w="9525" algn="ctr">
            <a:noFill/>
            <a:miter lim="800000"/>
            <a:headEnd/>
            <a:tailEnd/>
          </a:ln>
        </p:spPr>
        <p:txBody>
          <a:bodyPr wrap="none" lIns="90000" tIns="46800" rIns="90000" bIns="46800" anchor="ctr"/>
          <a:lstStyle/>
          <a:p>
            <a:pPr marL="342900" indent="-342900" algn="ctr" eaLnBrk="0" hangingPunct="0">
              <a:spcBef>
                <a:spcPct val="20000"/>
              </a:spcBef>
            </a:pPr>
            <a:r>
              <a:rPr kumimoji="1" lang="zh-CN" altLang="en-US" sz="2000">
                <a:latin typeface="Times New Roman" pitchFamily="18" charset="0"/>
                <a:ea typeface="黑体" pitchFamily="49" charset="-122"/>
              </a:rPr>
              <a:t>劣  势</a:t>
            </a:r>
          </a:p>
        </p:txBody>
      </p:sp>
      <p:sp>
        <p:nvSpPr>
          <p:cNvPr id="36883" name="Rectangle 25"/>
          <p:cNvSpPr>
            <a:spLocks noChangeArrowheads="1"/>
          </p:cNvSpPr>
          <p:nvPr/>
        </p:nvSpPr>
        <p:spPr bwMode="auto">
          <a:xfrm>
            <a:off x="5508625" y="4797425"/>
            <a:ext cx="431800" cy="1008063"/>
          </a:xfrm>
          <a:prstGeom prst="rect">
            <a:avLst/>
          </a:prstGeom>
          <a:noFill/>
          <a:ln w="9525" algn="ctr">
            <a:noFill/>
            <a:miter lim="800000"/>
            <a:headEnd/>
            <a:tailEnd/>
          </a:ln>
        </p:spPr>
        <p:txBody>
          <a:bodyPr wrap="none" lIns="90000" tIns="46800" rIns="90000" bIns="46800" anchor="ctr"/>
          <a:lstStyle/>
          <a:p>
            <a:pPr marL="342900" indent="-342900" algn="ctr" eaLnBrk="0" hangingPunct="0">
              <a:spcBef>
                <a:spcPct val="20000"/>
              </a:spcBef>
            </a:pPr>
            <a:endParaRPr kumimoji="1" lang="zh-CN" altLang="en-US" sz="2000">
              <a:latin typeface="Times New Roman" pitchFamily="18" charset="0"/>
              <a:ea typeface="黑体" pitchFamily="49" charset="-122"/>
            </a:endParaRPr>
          </a:p>
          <a:p>
            <a:pPr marL="342900" indent="-342900" algn="ctr" eaLnBrk="0" hangingPunct="0">
              <a:spcBef>
                <a:spcPct val="20000"/>
              </a:spcBef>
            </a:pPr>
            <a:r>
              <a:rPr kumimoji="1" lang="zh-CN" altLang="en-US" sz="2000">
                <a:latin typeface="Times New Roman" pitchFamily="18" charset="0"/>
                <a:ea typeface="黑体" pitchFamily="49" charset="-122"/>
              </a:rPr>
              <a:t>机</a:t>
            </a:r>
          </a:p>
          <a:p>
            <a:pPr marL="342900" indent="-342900" algn="ctr" eaLnBrk="0" hangingPunct="0">
              <a:spcBef>
                <a:spcPct val="20000"/>
              </a:spcBef>
            </a:pPr>
            <a:r>
              <a:rPr kumimoji="1" lang="zh-CN" altLang="en-US" sz="2000">
                <a:latin typeface="Times New Roman" pitchFamily="18" charset="0"/>
                <a:ea typeface="黑体" pitchFamily="49" charset="-122"/>
              </a:rPr>
              <a:t>会</a:t>
            </a:r>
          </a:p>
          <a:p>
            <a:pPr marL="342900" indent="-342900" algn="ctr" eaLnBrk="0" hangingPunct="0">
              <a:spcBef>
                <a:spcPct val="20000"/>
              </a:spcBef>
            </a:pPr>
            <a:endParaRPr kumimoji="1" lang="zh-CN" altLang="en-US" sz="2000">
              <a:latin typeface="Times New Roman" pitchFamily="18" charset="0"/>
              <a:ea typeface="黑体" pitchFamily="49" charset="-122"/>
            </a:endParaRPr>
          </a:p>
        </p:txBody>
      </p:sp>
      <p:sp>
        <p:nvSpPr>
          <p:cNvPr id="36884" name="Rectangle 26"/>
          <p:cNvSpPr>
            <a:spLocks noChangeArrowheads="1"/>
          </p:cNvSpPr>
          <p:nvPr/>
        </p:nvSpPr>
        <p:spPr bwMode="auto">
          <a:xfrm>
            <a:off x="1042988" y="4292600"/>
            <a:ext cx="1584325" cy="360363"/>
          </a:xfrm>
          <a:prstGeom prst="rect">
            <a:avLst/>
          </a:prstGeom>
          <a:noFill/>
          <a:ln w="9525" algn="ctr">
            <a:noFill/>
            <a:miter lim="800000"/>
            <a:headEnd/>
            <a:tailEnd/>
          </a:ln>
        </p:spPr>
        <p:txBody>
          <a:bodyPr wrap="none" lIns="90000" tIns="46800" rIns="90000" bIns="46800" anchor="ctr"/>
          <a:lstStyle/>
          <a:p>
            <a:pPr marL="342900" indent="-342900" algn="ctr" eaLnBrk="0" hangingPunct="0">
              <a:spcBef>
                <a:spcPct val="20000"/>
              </a:spcBef>
            </a:pPr>
            <a:r>
              <a:rPr kumimoji="1" lang="zh-CN" altLang="en-US" sz="2000">
                <a:latin typeface="Times New Roman" pitchFamily="18" charset="0"/>
                <a:ea typeface="黑体" pitchFamily="49" charset="-122"/>
              </a:rPr>
              <a:t>威  胁</a:t>
            </a:r>
          </a:p>
        </p:txBody>
      </p:sp>
      <p:sp>
        <p:nvSpPr>
          <p:cNvPr id="36885" name="Rectangle 27"/>
          <p:cNvSpPr>
            <a:spLocks noChangeArrowheads="1"/>
          </p:cNvSpPr>
          <p:nvPr/>
        </p:nvSpPr>
        <p:spPr bwMode="auto">
          <a:xfrm>
            <a:off x="2555875" y="549275"/>
            <a:ext cx="4535488" cy="647700"/>
          </a:xfrm>
          <a:prstGeom prst="rect">
            <a:avLst/>
          </a:prstGeom>
          <a:noFill/>
          <a:ln w="9525" algn="ctr">
            <a:noFill/>
            <a:miter lim="800000"/>
            <a:headEnd/>
            <a:tailEnd/>
          </a:ln>
        </p:spPr>
        <p:txBody>
          <a:bodyPr wrap="none" lIns="90000" tIns="46800" rIns="90000" bIns="46800" anchor="ctr"/>
          <a:lstStyle/>
          <a:p>
            <a:pPr marL="342900" indent="-342900" eaLnBrk="0" hangingPunct="0">
              <a:spcBef>
                <a:spcPct val="20000"/>
              </a:spcBef>
            </a:pPr>
            <a:r>
              <a:rPr kumimoji="1" lang="zh-CN" altLang="en-US">
                <a:latin typeface="Times New Roman" pitchFamily="18" charset="0"/>
                <a:ea typeface="黑体" pitchFamily="49" charset="-122"/>
              </a:rPr>
              <a:t>潘高寿（主流</a:t>
            </a:r>
            <a:r>
              <a:rPr kumimoji="1" lang="en-US" altLang="zh-CN">
                <a:latin typeface="Times New Roman" pitchFamily="18" charset="0"/>
                <a:ea typeface="黑体" pitchFamily="49" charset="-122"/>
              </a:rPr>
              <a:t>B2C\C2C\O2O)</a:t>
            </a:r>
            <a:r>
              <a:rPr kumimoji="1" lang="zh-CN" altLang="en-US">
                <a:latin typeface="Times New Roman" pitchFamily="18" charset="0"/>
                <a:ea typeface="黑体" pitchFamily="49" charset="-122"/>
              </a:rPr>
              <a:t>旗舰店分析</a:t>
            </a: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ChangeArrowheads="1"/>
          </p:cNvSpPr>
          <p:nvPr/>
        </p:nvSpPr>
        <p:spPr bwMode="auto">
          <a:xfrm>
            <a:off x="1116013" y="1052513"/>
            <a:ext cx="3095625" cy="719137"/>
          </a:xfrm>
          <a:prstGeom prst="rect">
            <a:avLst/>
          </a:prstGeom>
          <a:noFill/>
          <a:ln w="9525" algn="ctr">
            <a:noFill/>
            <a:miter lim="800000"/>
            <a:headEnd/>
            <a:tailEnd/>
          </a:ln>
        </p:spPr>
        <p:txBody>
          <a:bodyPr wrap="none" lIns="90000" tIns="46800" rIns="90000" bIns="46800" anchor="ctr"/>
          <a:lstStyle/>
          <a:p>
            <a:pPr marL="342900" indent="-342900" eaLnBrk="0" hangingPunct="0">
              <a:spcBef>
                <a:spcPct val="20000"/>
              </a:spcBef>
            </a:pPr>
            <a:r>
              <a:rPr kumimoji="1" lang="zh-CN" altLang="en-US">
                <a:latin typeface="Times New Roman" pitchFamily="18" charset="0"/>
                <a:ea typeface="黑体" pitchFamily="49" charset="-122"/>
              </a:rPr>
              <a:t>线上主营产品系列</a:t>
            </a:r>
          </a:p>
        </p:txBody>
      </p:sp>
      <p:sp>
        <p:nvSpPr>
          <p:cNvPr id="37890" name="AutoShape 6"/>
          <p:cNvSpPr>
            <a:spLocks noChangeArrowheads="1"/>
          </p:cNvSpPr>
          <p:nvPr/>
        </p:nvSpPr>
        <p:spPr bwMode="auto">
          <a:xfrm>
            <a:off x="2411413" y="4221163"/>
            <a:ext cx="3744912" cy="1081087"/>
          </a:xfrm>
          <a:prstGeom prst="flowChartProcess">
            <a:avLst/>
          </a:prstGeom>
          <a:solidFill>
            <a:srgbClr val="00CC00"/>
          </a:solidFill>
          <a:ln w="9525" algn="ctr">
            <a:solidFill>
              <a:srgbClr val="00CC00"/>
            </a:solidFill>
            <a:miter lim="800000"/>
            <a:headEnd/>
            <a:tailEnd/>
          </a:ln>
        </p:spPr>
        <p:txBody>
          <a:bodyPr wrap="none" lIns="90000" tIns="46800" rIns="90000" bIns="46800" anchor="ctr"/>
          <a:lstStyle/>
          <a:p>
            <a:pPr marL="342900" indent="-342900" algn="ctr" eaLnBrk="0" hangingPunct="0">
              <a:spcBef>
                <a:spcPct val="20000"/>
              </a:spcBef>
            </a:pPr>
            <a:r>
              <a:rPr kumimoji="1" lang="zh-CN" altLang="en-US">
                <a:latin typeface="Times New Roman" pitchFamily="18" charset="0"/>
                <a:ea typeface="黑体" pitchFamily="49" charset="-122"/>
              </a:rPr>
              <a:t>健康饮品</a:t>
            </a:r>
          </a:p>
        </p:txBody>
      </p:sp>
      <p:sp>
        <p:nvSpPr>
          <p:cNvPr id="37891" name="AutoShape 7"/>
          <p:cNvSpPr>
            <a:spLocks noChangeArrowheads="1"/>
          </p:cNvSpPr>
          <p:nvPr/>
        </p:nvSpPr>
        <p:spPr bwMode="auto">
          <a:xfrm flipV="1">
            <a:off x="2411413" y="2852738"/>
            <a:ext cx="3743325" cy="1296987"/>
          </a:xfrm>
          <a:prstGeom prst="flowChartManualOperation">
            <a:avLst/>
          </a:prstGeom>
          <a:solidFill>
            <a:schemeClr val="folHlink"/>
          </a:solidFill>
          <a:ln w="9525" algn="ctr">
            <a:solidFill>
              <a:srgbClr val="008000"/>
            </a:solidFill>
            <a:miter lim="800000"/>
            <a:headEnd/>
            <a:tailEnd/>
          </a:ln>
        </p:spPr>
        <p:txBody>
          <a:bodyPr rot="10800000" wrap="none" lIns="90000" tIns="46800" rIns="90000" bIns="46800" anchor="ctr"/>
          <a:lstStyle/>
          <a:p>
            <a:pPr marL="342900" indent="-342900" algn="ctr" eaLnBrk="0" hangingPunct="0">
              <a:spcBef>
                <a:spcPct val="20000"/>
              </a:spcBef>
            </a:pPr>
            <a:r>
              <a:rPr kumimoji="1" lang="zh-CN" altLang="en-US">
                <a:latin typeface="Times New Roman" pitchFamily="18" charset="0"/>
                <a:ea typeface="黑体" pitchFamily="49" charset="-122"/>
              </a:rPr>
              <a:t>大众休闲健康品</a:t>
            </a:r>
          </a:p>
        </p:txBody>
      </p:sp>
      <p:sp>
        <p:nvSpPr>
          <p:cNvPr id="37892" name="AutoShape 8"/>
          <p:cNvSpPr>
            <a:spLocks noChangeArrowheads="1"/>
          </p:cNvSpPr>
          <p:nvPr/>
        </p:nvSpPr>
        <p:spPr bwMode="auto">
          <a:xfrm>
            <a:off x="3203575" y="981075"/>
            <a:ext cx="2159000" cy="1800225"/>
          </a:xfrm>
          <a:prstGeom prst="flowChartExtract">
            <a:avLst/>
          </a:prstGeom>
          <a:solidFill>
            <a:srgbClr val="FF9900"/>
          </a:solidFill>
          <a:ln w="9525" algn="ctr">
            <a:solidFill>
              <a:srgbClr val="008000"/>
            </a:solidFill>
            <a:miter lim="800000"/>
            <a:headEnd/>
            <a:tailEnd/>
          </a:ln>
        </p:spPr>
        <p:txBody>
          <a:bodyPr wrap="none" lIns="90000" tIns="46800" rIns="90000" bIns="46800" anchor="ctr"/>
          <a:lstStyle/>
          <a:p>
            <a:pPr marL="342900" indent="-342900" algn="ctr" eaLnBrk="0" hangingPunct="0">
              <a:spcBef>
                <a:spcPct val="20000"/>
              </a:spcBef>
            </a:pPr>
            <a:r>
              <a:rPr kumimoji="1" lang="zh-CN" altLang="en-US">
                <a:latin typeface="Times New Roman" pitchFamily="18" charset="0"/>
                <a:ea typeface="黑体" pitchFamily="49" charset="-122"/>
              </a:rPr>
              <a:t>高端健康</a:t>
            </a:r>
          </a:p>
          <a:p>
            <a:pPr marL="342900" indent="-342900" algn="ctr" eaLnBrk="0" hangingPunct="0">
              <a:spcBef>
                <a:spcPct val="20000"/>
              </a:spcBef>
            </a:pPr>
            <a:r>
              <a:rPr kumimoji="1" lang="zh-CN" altLang="en-US">
                <a:latin typeface="Times New Roman" pitchFamily="18" charset="0"/>
                <a:ea typeface="黑体" pitchFamily="49" charset="-122"/>
              </a:rPr>
              <a:t>调理食品</a:t>
            </a:r>
          </a:p>
        </p:txBody>
      </p:sp>
      <p:sp>
        <p:nvSpPr>
          <p:cNvPr id="37893" name="Rectangle 9"/>
          <p:cNvSpPr>
            <a:spLocks noChangeArrowheads="1"/>
          </p:cNvSpPr>
          <p:nvPr/>
        </p:nvSpPr>
        <p:spPr bwMode="auto">
          <a:xfrm>
            <a:off x="6443663" y="1628775"/>
            <a:ext cx="1800225" cy="287338"/>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潘高寿玛卡</a:t>
            </a:r>
          </a:p>
        </p:txBody>
      </p:sp>
      <p:sp>
        <p:nvSpPr>
          <p:cNvPr id="37894" name="Rectangle 10"/>
          <p:cNvSpPr>
            <a:spLocks noChangeArrowheads="1"/>
          </p:cNvSpPr>
          <p:nvPr/>
        </p:nvSpPr>
        <p:spPr bwMode="auto">
          <a:xfrm>
            <a:off x="6443663" y="4508500"/>
            <a:ext cx="1800225" cy="287338"/>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潘高寿抗霾饮料</a:t>
            </a:r>
          </a:p>
        </p:txBody>
      </p:sp>
      <p:sp>
        <p:nvSpPr>
          <p:cNvPr id="37895" name="Rectangle 12"/>
          <p:cNvSpPr>
            <a:spLocks noChangeArrowheads="1"/>
          </p:cNvSpPr>
          <p:nvPr/>
        </p:nvSpPr>
        <p:spPr bwMode="auto">
          <a:xfrm>
            <a:off x="6443663" y="3860800"/>
            <a:ext cx="1800225" cy="287338"/>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潘高寿龟苓膏</a:t>
            </a:r>
          </a:p>
        </p:txBody>
      </p:sp>
      <p:sp>
        <p:nvSpPr>
          <p:cNvPr id="37896" name="Rectangle 13"/>
          <p:cNvSpPr>
            <a:spLocks noChangeArrowheads="1"/>
          </p:cNvSpPr>
          <p:nvPr/>
        </p:nvSpPr>
        <p:spPr bwMode="auto">
          <a:xfrm>
            <a:off x="6443663" y="3500438"/>
            <a:ext cx="1800225" cy="287337"/>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潘高寿防霾口罩</a:t>
            </a:r>
          </a:p>
        </p:txBody>
      </p:sp>
      <p:sp>
        <p:nvSpPr>
          <p:cNvPr id="37897" name="Rectangle 14"/>
          <p:cNvSpPr>
            <a:spLocks noChangeArrowheads="1"/>
          </p:cNvSpPr>
          <p:nvPr/>
        </p:nvSpPr>
        <p:spPr bwMode="auto">
          <a:xfrm>
            <a:off x="6443663" y="3141663"/>
            <a:ext cx="1800225" cy="287337"/>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潘高寿清霾糖</a:t>
            </a:r>
          </a:p>
        </p:txBody>
      </p:sp>
      <p:sp>
        <p:nvSpPr>
          <p:cNvPr id="37898" name="Rectangle 15"/>
          <p:cNvSpPr>
            <a:spLocks noChangeArrowheads="1"/>
          </p:cNvSpPr>
          <p:nvPr/>
        </p:nvSpPr>
        <p:spPr bwMode="auto">
          <a:xfrm>
            <a:off x="6443663" y="2781300"/>
            <a:ext cx="1800225" cy="287338"/>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潘高寿润喉糖</a:t>
            </a:r>
          </a:p>
        </p:txBody>
      </p:sp>
      <p:sp>
        <p:nvSpPr>
          <p:cNvPr id="37899" name="Rectangle 16"/>
          <p:cNvSpPr>
            <a:spLocks noChangeArrowheads="1"/>
          </p:cNvSpPr>
          <p:nvPr/>
        </p:nvSpPr>
        <p:spPr bwMode="auto">
          <a:xfrm>
            <a:off x="6443663" y="4868863"/>
            <a:ext cx="1800225" cy="287337"/>
          </a:xfrm>
          <a:prstGeom prst="rect">
            <a:avLst/>
          </a:prstGeom>
          <a:solidFill>
            <a:schemeClr val="folHlink"/>
          </a:solidFill>
          <a:ln w="9525">
            <a:noFill/>
            <a:miter lim="800000"/>
            <a:headEnd/>
            <a:tailEnd/>
          </a:ln>
        </p:spPr>
        <p:txBody>
          <a:bodyPr wrap="none" anchor="ctr"/>
          <a:lstStyle/>
          <a:p>
            <a:pPr algn="ctr"/>
            <a:r>
              <a:rPr lang="zh-CN" altLang="en-US" sz="1600" b="0">
                <a:latin typeface="黑体" pitchFamily="49" charset="-122"/>
                <a:ea typeface="黑体" pitchFamily="49" charset="-122"/>
              </a:rPr>
              <a:t>潘高寿凉茶饮料</a:t>
            </a: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ChangeArrowheads="1"/>
          </p:cNvSpPr>
          <p:nvPr/>
        </p:nvSpPr>
        <p:spPr bwMode="auto">
          <a:xfrm>
            <a:off x="1476375" y="1125538"/>
            <a:ext cx="1800225" cy="574675"/>
          </a:xfrm>
          <a:prstGeom prst="rect">
            <a:avLst/>
          </a:prstGeom>
          <a:noFill/>
          <a:ln w="9525" algn="ctr">
            <a:noFill/>
            <a:miter lim="800000"/>
            <a:headEnd/>
            <a:tailEnd/>
          </a:ln>
        </p:spPr>
        <p:txBody>
          <a:bodyPr wrap="none" lIns="90000" tIns="46800" rIns="90000" bIns="46800" anchor="ctr"/>
          <a:lstStyle/>
          <a:p>
            <a:pPr marL="342900" indent="-342900" eaLnBrk="0" hangingPunct="0">
              <a:spcBef>
                <a:spcPct val="20000"/>
              </a:spcBef>
            </a:pPr>
            <a:r>
              <a:rPr kumimoji="1" lang="zh-CN" altLang="en-US">
                <a:latin typeface="Times New Roman" pitchFamily="18" charset="0"/>
                <a:ea typeface="黑体" pitchFamily="49" charset="-122"/>
              </a:rPr>
              <a:t>产品主要策略</a:t>
            </a:r>
          </a:p>
        </p:txBody>
      </p:sp>
      <p:sp>
        <p:nvSpPr>
          <p:cNvPr id="43013" name="Rectangle 5"/>
          <p:cNvSpPr>
            <a:spLocks noChangeArrowheads="1"/>
          </p:cNvSpPr>
          <p:nvPr/>
        </p:nvSpPr>
        <p:spPr bwMode="auto">
          <a:xfrm>
            <a:off x="684213" y="1916113"/>
            <a:ext cx="7416800" cy="3241675"/>
          </a:xfrm>
          <a:prstGeom prst="rect">
            <a:avLst/>
          </a:prstGeom>
          <a:noFill/>
          <a:ln w="9525" algn="ctr">
            <a:solidFill>
              <a:srgbClr val="008000"/>
            </a:solidFill>
            <a:miter lim="800000"/>
            <a:headEnd/>
            <a:tailEnd/>
          </a:ln>
        </p:spPr>
        <p:txBody>
          <a:bodyPr wrap="none" lIns="90000" tIns="46800" rIns="90000" bIns="46800" anchor="ctr"/>
          <a:lstStyle/>
          <a:p>
            <a:pPr marL="342900" indent="-342900" eaLnBrk="0" hangingPunct="0">
              <a:spcBef>
                <a:spcPct val="20000"/>
              </a:spcBef>
            </a:pPr>
            <a:r>
              <a:rPr kumimoji="1" lang="en-US" altLang="zh-CN" b="0">
                <a:latin typeface="Times New Roman" pitchFamily="18" charset="0"/>
                <a:ea typeface="黑体" pitchFamily="49" charset="-122"/>
              </a:rPr>
              <a:t>1</a:t>
            </a:r>
            <a:r>
              <a:rPr kumimoji="1" lang="zh-CN" altLang="en-US" b="0">
                <a:latin typeface="Times New Roman" pitchFamily="18" charset="0"/>
                <a:ea typeface="黑体" pitchFamily="49" charset="-122"/>
              </a:rPr>
              <a:t>、网络运作，流量是赢得消费者信任和提高产品、店铺首位度最主要的</a:t>
            </a:r>
          </a:p>
          <a:p>
            <a:pPr marL="342900" indent="-342900" eaLnBrk="0" hangingPunct="0">
              <a:spcBef>
                <a:spcPct val="20000"/>
              </a:spcBef>
            </a:pPr>
            <a:r>
              <a:rPr kumimoji="1" lang="zh-CN" altLang="en-US" b="0">
                <a:latin typeface="Times New Roman" pitchFamily="18" charset="0"/>
                <a:ea typeface="黑体" pitchFamily="49" charset="-122"/>
              </a:rPr>
              <a:t>指标。因此，休闲系类、热点的抗霾产品，是我们前期的主推产品，确保</a:t>
            </a:r>
          </a:p>
          <a:p>
            <a:pPr marL="342900" indent="-342900" eaLnBrk="0" hangingPunct="0">
              <a:spcBef>
                <a:spcPct val="20000"/>
              </a:spcBef>
            </a:pPr>
            <a:r>
              <a:rPr kumimoji="1" lang="zh-CN" altLang="en-US" b="0">
                <a:latin typeface="Times New Roman" pitchFamily="18" charset="0"/>
                <a:ea typeface="黑体" pitchFamily="49" charset="-122"/>
              </a:rPr>
              <a:t>店铺的消费者见面率。</a:t>
            </a:r>
          </a:p>
          <a:p>
            <a:pPr marL="342900" indent="-342900" eaLnBrk="0" hangingPunct="0">
              <a:spcBef>
                <a:spcPct val="20000"/>
              </a:spcBef>
            </a:pPr>
            <a:endParaRPr kumimoji="1" lang="zh-CN" altLang="en-US" b="0">
              <a:latin typeface="Times New Roman" pitchFamily="18" charset="0"/>
              <a:ea typeface="黑体" pitchFamily="49" charset="-122"/>
            </a:endParaRPr>
          </a:p>
          <a:p>
            <a:pPr marL="342900" indent="-342900" eaLnBrk="0" hangingPunct="0">
              <a:spcBef>
                <a:spcPct val="20000"/>
              </a:spcBef>
            </a:pPr>
            <a:r>
              <a:rPr kumimoji="1" lang="en-US" altLang="zh-CN" b="0">
                <a:latin typeface="Times New Roman" pitchFamily="18" charset="0"/>
                <a:ea typeface="黑体" pitchFamily="49" charset="-122"/>
              </a:rPr>
              <a:t>2</a:t>
            </a:r>
            <a:r>
              <a:rPr kumimoji="1" lang="zh-CN" altLang="en-US" b="0">
                <a:latin typeface="Times New Roman" pitchFamily="18" charset="0"/>
                <a:ea typeface="黑体" pitchFamily="49" charset="-122"/>
              </a:rPr>
              <a:t>、坚持店铺内的走量产品和高毛利产品相结合的产品结构。</a:t>
            </a:r>
          </a:p>
          <a:p>
            <a:pPr marL="342900" indent="-342900" eaLnBrk="0" hangingPunct="0">
              <a:spcBef>
                <a:spcPct val="20000"/>
              </a:spcBef>
            </a:pPr>
            <a:endParaRPr kumimoji="1" lang="zh-CN" altLang="en-US" b="0">
              <a:latin typeface="Times New Roman" pitchFamily="18" charset="0"/>
              <a:ea typeface="黑体" pitchFamily="49" charset="-122"/>
            </a:endParaRPr>
          </a:p>
          <a:p>
            <a:pPr marL="342900" indent="-342900" eaLnBrk="0" hangingPunct="0">
              <a:spcBef>
                <a:spcPct val="20000"/>
              </a:spcBef>
            </a:pPr>
            <a:r>
              <a:rPr kumimoji="1" lang="en-US" altLang="zh-CN" b="0">
                <a:latin typeface="Times New Roman" pitchFamily="18" charset="0"/>
                <a:ea typeface="黑体" pitchFamily="49" charset="-122"/>
              </a:rPr>
              <a:t>3</a:t>
            </a:r>
            <a:r>
              <a:rPr kumimoji="1" lang="zh-CN" altLang="en-US" b="0">
                <a:latin typeface="Times New Roman" pitchFamily="18" charset="0"/>
                <a:ea typeface="黑体" pitchFamily="49" charset="-122"/>
              </a:rPr>
              <a:t>、坚持个平台的产品价格体系，相对的一致，避免价格差异</a:t>
            </a:r>
          </a:p>
          <a:p>
            <a:pPr marL="342900" indent="-342900" eaLnBrk="0" hangingPunct="0">
              <a:spcBef>
                <a:spcPct val="20000"/>
              </a:spcBef>
            </a:pPr>
            <a:r>
              <a:rPr kumimoji="1" lang="zh-CN" altLang="en-US" b="0">
                <a:latin typeface="Times New Roman" pitchFamily="18" charset="0"/>
                <a:ea typeface="黑体" pitchFamily="49" charset="-122"/>
              </a:rPr>
              <a:t>过大。</a:t>
            </a:r>
          </a:p>
          <a:p>
            <a:pPr marL="342900" indent="-342900" eaLnBrk="0" hangingPunct="0">
              <a:spcBef>
                <a:spcPct val="20000"/>
              </a:spcBef>
            </a:pPr>
            <a:endParaRPr kumimoji="1" lang="zh-CN" altLang="en-US" b="0">
              <a:latin typeface="Times New Roman" pitchFamily="18" charset="0"/>
              <a:ea typeface="黑体" pitchFamily="49"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blinds(horizontal)">
                                      <p:cBhvr>
                                        <p:cTn id="7" dur="5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23850" y="1377950"/>
            <a:ext cx="8429625" cy="3671888"/>
          </a:xfrm>
          <a:prstGeom prst="rect">
            <a:avLst/>
          </a:prstGeom>
          <a:noFill/>
          <a:ln w="9525">
            <a:solidFill>
              <a:srgbClr val="00B050"/>
            </a:solidFill>
            <a:miter lim="800000"/>
            <a:headEnd/>
            <a:tailEnd/>
          </a:ln>
          <a:effectLst/>
        </p:spPr>
        <p:txBody>
          <a:bodyPr anchor="ctr">
            <a:spAutoFit/>
          </a:bodyPr>
          <a:lstStyle/>
          <a:p>
            <a:pPr>
              <a:tabLst>
                <a:tab pos="381000" algn="l"/>
              </a:tabLst>
              <a:defRPr/>
            </a:pPr>
            <a:r>
              <a:rPr lang="zh-CN" altLang="en-US">
                <a:effectLst>
                  <a:outerShdw blurRad="38100" dist="38100" dir="2700000" algn="tl">
                    <a:srgbClr val="C0C0C0"/>
                  </a:outerShdw>
                </a:effectLst>
                <a:latin typeface="黑体" pitchFamily="49" charset="-122"/>
                <a:ea typeface="黑体" pitchFamily="49" charset="-122"/>
                <a:cs typeface="Times New Roman" pitchFamily="18" charset="0"/>
              </a:rPr>
              <a:t>市场推广规划</a:t>
            </a:r>
            <a:endParaRPr lang="en-US" altLang="zh-CN">
              <a:effectLst>
                <a:outerShdw blurRad="38100" dist="38100" dir="2700000" algn="tl">
                  <a:srgbClr val="C0C0C0"/>
                </a:outerShdw>
              </a:effectLst>
              <a:latin typeface="黑体" pitchFamily="49" charset="-122"/>
              <a:ea typeface="黑体" pitchFamily="49" charset="-122"/>
              <a:cs typeface="Times New Roman" pitchFamily="18" charset="0"/>
            </a:endParaRPr>
          </a:p>
          <a:p>
            <a:pPr>
              <a:buFontTx/>
              <a:buChar char="•"/>
              <a:tabLst>
                <a:tab pos="381000" algn="l"/>
              </a:tabLst>
              <a:defRPr/>
            </a:pPr>
            <a:endParaRPr lang="zh-CN" altLang="en-US" b="0">
              <a:latin typeface="黑体" pitchFamily="49" charset="-122"/>
              <a:ea typeface="黑体" pitchFamily="49" charset="-122"/>
              <a:cs typeface="Times New Roman" pitchFamily="18" charset="0"/>
            </a:endParaRPr>
          </a:p>
          <a:p>
            <a:pPr eaLnBrk="0" hangingPunct="0">
              <a:buFontTx/>
              <a:buChar char="•"/>
              <a:tabLst>
                <a:tab pos="381000" algn="l"/>
              </a:tabLst>
              <a:defRPr/>
            </a:pPr>
            <a:r>
              <a:rPr lang="zh-CN" altLang="en-US" b="0">
                <a:latin typeface="黑体" pitchFamily="49" charset="-122"/>
                <a:ea typeface="黑体" pitchFamily="49" charset="-122"/>
                <a:cs typeface="Times New Roman" pitchFamily="18" charset="0"/>
              </a:rPr>
              <a:t>前期通过体验装和体验价推广产品，重点锁定有市场需求和购买力的活跃目标群体，以女性为重点切入口。</a:t>
            </a:r>
            <a:endParaRPr lang="en-US" altLang="zh-CN" b="0">
              <a:latin typeface="黑体" pitchFamily="49" charset="-122"/>
              <a:ea typeface="黑体" pitchFamily="49" charset="-122"/>
              <a:cs typeface="Times New Roman" pitchFamily="18" charset="0"/>
            </a:endParaRPr>
          </a:p>
          <a:p>
            <a:pPr eaLnBrk="0" hangingPunct="0">
              <a:buFontTx/>
              <a:buChar char="•"/>
              <a:tabLst>
                <a:tab pos="381000" algn="l"/>
              </a:tabLst>
              <a:defRPr/>
            </a:pPr>
            <a:endParaRPr lang="zh-CN" altLang="en-US" b="0">
              <a:latin typeface="黑体" pitchFamily="49" charset="-122"/>
              <a:ea typeface="黑体" pitchFamily="49" charset="-122"/>
              <a:cs typeface="Times New Roman" pitchFamily="18" charset="0"/>
            </a:endParaRPr>
          </a:p>
          <a:p>
            <a:pPr eaLnBrk="0" hangingPunct="0">
              <a:buFontTx/>
              <a:buChar char="•"/>
              <a:tabLst>
                <a:tab pos="381000" algn="l"/>
              </a:tabLst>
              <a:defRPr/>
            </a:pPr>
            <a:r>
              <a:rPr lang="zh-CN" altLang="en-US" b="0">
                <a:latin typeface="黑体" pitchFamily="49" charset="-122"/>
                <a:ea typeface="黑体" pitchFamily="49" charset="-122"/>
                <a:cs typeface="Times New Roman" pitchFamily="18" charset="0"/>
              </a:rPr>
              <a:t>线上渠道重点运用搜索引擎推广平台，抓住主动搜索玛卡产品的消费群体。通过</a:t>
            </a:r>
            <a:r>
              <a:rPr lang="en-US" altLang="zh-CN" b="0">
                <a:latin typeface="黑体" pitchFamily="49" charset="-122"/>
                <a:ea typeface="黑体" pitchFamily="49" charset="-122"/>
                <a:cs typeface="Times New Roman" pitchFamily="18" charset="0"/>
              </a:rPr>
              <a:t>SNS</a:t>
            </a:r>
            <a:r>
              <a:rPr lang="zh-CN" altLang="en-US" b="0">
                <a:latin typeface="黑体" pitchFamily="49" charset="-122"/>
                <a:ea typeface="黑体" pitchFamily="49" charset="-122"/>
                <a:cs typeface="Times New Roman" pitchFamily="18" charset="0"/>
              </a:rPr>
              <a:t>（网络社交）系列平台工具，主动占领目标市场。</a:t>
            </a:r>
            <a:endParaRPr lang="en-US" altLang="zh-CN" b="0">
              <a:latin typeface="黑体" pitchFamily="49" charset="-122"/>
              <a:ea typeface="黑体" pitchFamily="49" charset="-122"/>
              <a:cs typeface="Times New Roman" pitchFamily="18" charset="0"/>
            </a:endParaRPr>
          </a:p>
          <a:p>
            <a:pPr eaLnBrk="0" hangingPunct="0">
              <a:buFontTx/>
              <a:buChar char="•"/>
              <a:tabLst>
                <a:tab pos="381000" algn="l"/>
              </a:tabLst>
              <a:defRPr/>
            </a:pPr>
            <a:endParaRPr lang="zh-CN" altLang="en-US" b="0">
              <a:latin typeface="黑体" pitchFamily="49" charset="-122"/>
              <a:ea typeface="黑体" pitchFamily="49" charset="-122"/>
              <a:cs typeface="Times New Roman" pitchFamily="18" charset="0"/>
            </a:endParaRPr>
          </a:p>
          <a:p>
            <a:pPr eaLnBrk="0" hangingPunct="0">
              <a:buFontTx/>
              <a:buChar char="•"/>
              <a:tabLst>
                <a:tab pos="381000" algn="l"/>
              </a:tabLst>
              <a:defRPr/>
            </a:pPr>
            <a:r>
              <a:rPr lang="zh-CN" altLang="en-US" b="0">
                <a:latin typeface="黑体" pitchFamily="49" charset="-122"/>
                <a:ea typeface="黑体" pitchFamily="49" charset="-122"/>
                <a:cs typeface="Times New Roman" pitchFamily="18" charset="0"/>
              </a:rPr>
              <a:t>不同的产品系列，根据目标消费群体的聚集平台，采用不同的推广方案和推广工具。</a:t>
            </a:r>
          </a:p>
          <a:p>
            <a:pPr eaLnBrk="0" hangingPunct="0">
              <a:buFontTx/>
              <a:buChar char="•"/>
              <a:tabLst>
                <a:tab pos="381000" algn="l"/>
              </a:tabLst>
              <a:defRPr/>
            </a:pPr>
            <a:r>
              <a:rPr lang="zh-CN" altLang="en-US" b="0">
                <a:latin typeface="黑体" pitchFamily="49" charset="-122"/>
                <a:ea typeface="黑体" pitchFamily="49" charset="-122"/>
                <a:cs typeface="Times New Roman" pitchFamily="18" charset="0"/>
              </a:rPr>
              <a:t>用热点产品系类，借用社会热点，引导消费者店铺内商品全面的消费。</a:t>
            </a:r>
          </a:p>
          <a:p>
            <a:pPr eaLnBrk="0" hangingPunct="0">
              <a:buFontTx/>
              <a:buChar char="•"/>
              <a:tabLst>
                <a:tab pos="381000" algn="l"/>
              </a:tabLst>
              <a:defRPr/>
            </a:pPr>
            <a:r>
              <a:rPr lang="zh-CN" altLang="en-US" b="0">
                <a:latin typeface="黑体" pitchFamily="49" charset="-122"/>
                <a:ea typeface="黑体" pitchFamily="49" charset="-122"/>
                <a:cs typeface="Times New Roman" pitchFamily="18" charset="0"/>
              </a:rPr>
              <a:t>采用费用集中使用的原则，在全网制造销售氛围。</a:t>
            </a:r>
          </a:p>
          <a:p>
            <a:pPr eaLnBrk="0" hangingPunct="0">
              <a:buFontTx/>
              <a:buChar char="•"/>
              <a:tabLst>
                <a:tab pos="381000" algn="l"/>
              </a:tabLst>
              <a:defRPr/>
            </a:pPr>
            <a:endParaRPr lang="zh-CN" altLang="en-US" b="0">
              <a:latin typeface="黑体" pitchFamily="49" charset="-122"/>
              <a:ea typeface="黑体" pitchFamily="49" charset="-122"/>
              <a:cs typeface="Times New Roman" pitchFamily="18" charset="0"/>
            </a:endParaRPr>
          </a:p>
        </p:txBody>
      </p: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4294967295"/>
          </p:nvPr>
        </p:nvSpPr>
        <p:spPr bwMode="auto">
          <a:xfrm>
            <a:off x="457200" y="1600200"/>
            <a:ext cx="7715250" cy="2692400"/>
          </a:xfrm>
          <a:prstGeom prst="rect">
            <a:avLst/>
          </a:prstGeom>
          <a:ln>
            <a:miter lim="800000"/>
            <a:headEnd/>
            <a:tailEnd/>
          </a:ln>
        </p:spPr>
        <p:txBody>
          <a:bodyPr vert="horz" wrap="square" lIns="91440" tIns="45720" rIns="91440" bIns="45720" numCol="1" anchor="t" anchorCtr="0" compatLnSpc="1">
            <a:prstTxWarp prst="textNoShape">
              <a:avLst/>
            </a:prstTxWarp>
          </a:bodyPr>
          <a:lstStyle/>
          <a:p>
            <a:pPr>
              <a:lnSpc>
                <a:spcPct val="80000"/>
              </a:lnSpc>
              <a:defRPr/>
            </a:pPr>
            <a:r>
              <a:rPr kumimoji="0" lang="zh-CN" altLang="en-US" sz="2000" b="1" smtClean="0">
                <a:effectLst>
                  <a:outerShdw blurRad="38100" dist="38100" dir="2700000" algn="tl">
                    <a:srgbClr val="C0C0C0"/>
                  </a:outerShdw>
                </a:effectLst>
                <a:latin typeface="黑体" pitchFamily="49" charset="-122"/>
                <a:ea typeface="黑体" pitchFamily="49" charset="-122"/>
              </a:rPr>
              <a:t>品牌推广计划</a:t>
            </a:r>
            <a:endParaRPr kumimoji="0" lang="en-US" altLang="zh-CN" sz="2000" b="1" smtClean="0">
              <a:effectLst>
                <a:outerShdw blurRad="38100" dist="38100" dir="2700000" algn="tl">
                  <a:srgbClr val="C0C0C0"/>
                </a:outerShdw>
              </a:effectLst>
              <a:latin typeface="黑体" pitchFamily="49" charset="-122"/>
              <a:ea typeface="黑体" pitchFamily="49" charset="-122"/>
            </a:endParaRPr>
          </a:p>
          <a:p>
            <a:pPr>
              <a:lnSpc>
                <a:spcPct val="80000"/>
              </a:lnSpc>
              <a:defRPr/>
            </a:pPr>
            <a:endParaRPr kumimoji="0" lang="zh-CN" altLang="en-US" sz="2000" smtClean="0">
              <a:latin typeface="黑体" pitchFamily="49" charset="-122"/>
              <a:ea typeface="黑体" pitchFamily="49" charset="-122"/>
            </a:endParaRPr>
          </a:p>
          <a:p>
            <a:pPr>
              <a:lnSpc>
                <a:spcPct val="80000"/>
              </a:lnSpc>
              <a:defRPr/>
            </a:pPr>
            <a:r>
              <a:rPr kumimoji="0" lang="zh-CN" altLang="en-US" sz="2000" smtClean="0">
                <a:latin typeface="黑体" pitchFamily="49" charset="-122"/>
                <a:ea typeface="黑体" pitchFamily="49" charset="-122"/>
              </a:rPr>
              <a:t>第一阶段，重点通过推广潘高寿品牌悠久的品牌文化和健字号的品牌特征，逐步形成品牌</a:t>
            </a:r>
            <a:r>
              <a:rPr kumimoji="0" lang="en-US" altLang="zh-CN" sz="2000" smtClean="0">
                <a:latin typeface="黑体" pitchFamily="49" charset="-122"/>
                <a:ea typeface="黑体" pitchFamily="49" charset="-122"/>
              </a:rPr>
              <a:t>-</a:t>
            </a:r>
            <a:r>
              <a:rPr kumimoji="0" lang="zh-CN" altLang="en-US" sz="2000" smtClean="0">
                <a:latin typeface="黑体" pitchFamily="49" charset="-122"/>
                <a:ea typeface="黑体" pitchFamily="49" charset="-122"/>
              </a:rPr>
              <a:t>产品的情感链接</a:t>
            </a:r>
            <a:endParaRPr kumimoji="0" lang="en-US" altLang="zh-CN" sz="2000" smtClean="0">
              <a:latin typeface="黑体" pitchFamily="49" charset="-122"/>
              <a:ea typeface="黑体" pitchFamily="49" charset="-122"/>
            </a:endParaRPr>
          </a:p>
          <a:p>
            <a:pPr>
              <a:lnSpc>
                <a:spcPct val="80000"/>
              </a:lnSpc>
              <a:defRPr/>
            </a:pPr>
            <a:endParaRPr kumimoji="0" lang="zh-CN" altLang="en-US" sz="2000" smtClean="0">
              <a:latin typeface="黑体" pitchFamily="49" charset="-122"/>
              <a:ea typeface="黑体" pitchFamily="49" charset="-122"/>
            </a:endParaRPr>
          </a:p>
          <a:p>
            <a:pPr>
              <a:lnSpc>
                <a:spcPct val="80000"/>
              </a:lnSpc>
              <a:defRPr/>
            </a:pPr>
            <a:r>
              <a:rPr kumimoji="0" lang="zh-CN" altLang="en-US" sz="2000" smtClean="0">
                <a:latin typeface="黑体" pitchFamily="49" charset="-122"/>
                <a:ea typeface="黑体" pitchFamily="49" charset="-122"/>
              </a:rPr>
              <a:t>第二阶段，重点推广国药品牌特点，树立受大众信任、尊重的品牌形象</a:t>
            </a:r>
            <a:endParaRPr kumimoji="0" lang="en-US" altLang="zh-CN" sz="2000" smtClean="0">
              <a:latin typeface="黑体" pitchFamily="49" charset="-122"/>
              <a:ea typeface="黑体" pitchFamily="49" charset="-122"/>
            </a:endParaRPr>
          </a:p>
          <a:p>
            <a:pPr>
              <a:lnSpc>
                <a:spcPct val="80000"/>
              </a:lnSpc>
              <a:defRPr/>
            </a:pPr>
            <a:endParaRPr kumimoji="0" lang="zh-CN" altLang="en-US" sz="2000" smtClean="0">
              <a:latin typeface="黑体" pitchFamily="49" charset="-122"/>
              <a:ea typeface="黑体" pitchFamily="49" charset="-122"/>
            </a:endParaRPr>
          </a:p>
          <a:p>
            <a:pPr>
              <a:lnSpc>
                <a:spcPct val="80000"/>
              </a:lnSpc>
              <a:defRPr/>
            </a:pPr>
            <a:r>
              <a:rPr kumimoji="0" lang="zh-CN" altLang="en-US" sz="2000" smtClean="0">
                <a:latin typeface="黑体" pitchFamily="49" charset="-122"/>
                <a:ea typeface="黑体" pitchFamily="49" charset="-122"/>
              </a:rPr>
              <a:t>第三阶段，演绎品牌形象，引导国人健康消费理念</a:t>
            </a:r>
          </a:p>
          <a:p>
            <a:pPr>
              <a:lnSpc>
                <a:spcPct val="80000"/>
              </a:lnSpc>
              <a:defRPr/>
            </a:pPr>
            <a:endParaRPr lang="zh-CN" altLang="en-US" sz="2000" smtClean="0">
              <a:latin typeface="黑体" pitchFamily="49" charset="-122"/>
              <a:ea typeface="黑体" pitchFamily="49" charset="-122"/>
            </a:endParaRPr>
          </a:p>
        </p:txBody>
      </p:sp>
    </p:spTree>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4"/>
          <p:cNvPicPr>
            <a:picLocks noGrp="1" noChangeAspect="1" noChangeArrowheads="1"/>
          </p:cNvPicPr>
          <p:nvPr>
            <p:ph type="body" idx="4294967295"/>
          </p:nvPr>
        </p:nvPicPr>
        <p:blipFill>
          <a:blip r:embed="rId2"/>
          <a:srcRect/>
          <a:stretch>
            <a:fillRect/>
          </a:stretch>
        </p:blipFill>
        <p:spPr bwMode="auto">
          <a:xfrm>
            <a:off x="684213" y="1628775"/>
            <a:ext cx="7632700" cy="4329113"/>
          </a:xfrm>
          <a:prstGeom prst="rect">
            <a:avLst/>
          </a:prstGeom>
          <a:noFill/>
          <a:ln>
            <a:miter lim="800000"/>
            <a:headEnd/>
            <a:tailEnd/>
          </a:ln>
        </p:spPr>
      </p:pic>
      <p:sp>
        <p:nvSpPr>
          <p:cNvPr id="41986" name="Rectangle 5"/>
          <p:cNvSpPr>
            <a:spLocks noChangeArrowheads="1"/>
          </p:cNvSpPr>
          <p:nvPr/>
        </p:nvSpPr>
        <p:spPr bwMode="auto">
          <a:xfrm>
            <a:off x="2051050" y="1052513"/>
            <a:ext cx="3168650" cy="504825"/>
          </a:xfrm>
          <a:prstGeom prst="rect">
            <a:avLst/>
          </a:prstGeom>
          <a:noFill/>
          <a:ln w="9525" algn="ctr">
            <a:noFill/>
            <a:miter lim="800000"/>
            <a:headEnd/>
            <a:tailEnd/>
          </a:ln>
        </p:spPr>
        <p:txBody>
          <a:bodyPr wrap="none" lIns="90000" tIns="46800" rIns="90000" bIns="46800" anchor="ctr"/>
          <a:lstStyle/>
          <a:p>
            <a:pPr marL="342900" indent="-342900" eaLnBrk="0" hangingPunct="0">
              <a:spcBef>
                <a:spcPct val="20000"/>
              </a:spcBef>
            </a:pPr>
            <a:r>
              <a:rPr kumimoji="1" lang="zh-CN" altLang="en-US">
                <a:latin typeface="Times New Roman" pitchFamily="18" charset="0"/>
                <a:ea typeface="黑体" pitchFamily="49" charset="-122"/>
              </a:rPr>
              <a:t>店铺核心模块</a:t>
            </a:r>
          </a:p>
        </p:txBody>
      </p:sp>
    </p:spTree>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Box 3"/>
          <p:cNvSpPr txBox="1">
            <a:spLocks noChangeArrowheads="1"/>
          </p:cNvSpPr>
          <p:nvPr/>
        </p:nvSpPr>
        <p:spPr bwMode="auto">
          <a:xfrm>
            <a:off x="2195513" y="500063"/>
            <a:ext cx="4148137" cy="366712"/>
          </a:xfrm>
          <a:prstGeom prst="rect">
            <a:avLst/>
          </a:prstGeom>
          <a:noFill/>
          <a:ln w="9525">
            <a:noFill/>
            <a:miter lim="800000"/>
            <a:headEnd/>
            <a:tailEnd/>
          </a:ln>
        </p:spPr>
        <p:txBody>
          <a:bodyPr>
            <a:spAutoFit/>
          </a:bodyPr>
          <a:lstStyle/>
          <a:p>
            <a:pPr algn="ctr"/>
            <a:r>
              <a:rPr lang="zh-CN" altLang="en-US">
                <a:ea typeface="微软雅黑" pitchFamily="34" charset="-122"/>
              </a:rPr>
              <a:t>店铺推广</a:t>
            </a:r>
            <a:r>
              <a:rPr lang="en-US" altLang="zh-CN">
                <a:ea typeface="微软雅黑" pitchFamily="34" charset="-122"/>
              </a:rPr>
              <a:t>—</a:t>
            </a:r>
            <a:r>
              <a:rPr lang="zh-CN" altLang="en-US">
                <a:ea typeface="微软雅黑" pitchFamily="34" charset="-122"/>
              </a:rPr>
              <a:t>免费类</a:t>
            </a:r>
          </a:p>
        </p:txBody>
      </p:sp>
      <p:cxnSp>
        <p:nvCxnSpPr>
          <p:cNvPr id="3" name="直接连接符 2"/>
          <p:cNvCxnSpPr/>
          <p:nvPr/>
        </p:nvCxnSpPr>
        <p:spPr>
          <a:xfrm>
            <a:off x="0" y="1268413"/>
            <a:ext cx="9144000" cy="0"/>
          </a:xfrm>
          <a:prstGeom prst="line">
            <a:avLst/>
          </a:prstGeom>
          <a:ln>
            <a:solidFill>
              <a:srgbClr val="FF3300"/>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rot="16200000" flipH="1">
            <a:off x="1797845" y="4187031"/>
            <a:ext cx="5713412" cy="22225"/>
          </a:xfrm>
          <a:prstGeom prst="line">
            <a:avLst/>
          </a:prstGeom>
          <a:ln>
            <a:solidFill>
              <a:srgbClr val="FF3300"/>
            </a:solidFill>
            <a:prstDash val="dash"/>
          </a:ln>
        </p:spPr>
        <p:style>
          <a:lnRef idx="1">
            <a:schemeClr val="accent1"/>
          </a:lnRef>
          <a:fillRef idx="0">
            <a:schemeClr val="accent1"/>
          </a:fillRef>
          <a:effectRef idx="0">
            <a:schemeClr val="accent1"/>
          </a:effectRef>
          <a:fontRef idx="minor">
            <a:schemeClr val="tx1"/>
          </a:fontRef>
        </p:style>
      </p:cxnSp>
      <p:sp>
        <p:nvSpPr>
          <p:cNvPr id="43012" name="TextBox 5"/>
          <p:cNvSpPr txBox="1">
            <a:spLocks noChangeArrowheads="1"/>
          </p:cNvSpPr>
          <p:nvPr/>
        </p:nvSpPr>
        <p:spPr bwMode="auto">
          <a:xfrm>
            <a:off x="323850" y="1700213"/>
            <a:ext cx="3935413" cy="3759200"/>
          </a:xfrm>
          <a:prstGeom prst="rect">
            <a:avLst/>
          </a:prstGeom>
          <a:noFill/>
          <a:ln w="9525">
            <a:noFill/>
            <a:miter lim="800000"/>
            <a:headEnd/>
            <a:tailEnd/>
          </a:ln>
        </p:spPr>
        <p:txBody>
          <a:bodyPr>
            <a:spAutoFit/>
          </a:bodyPr>
          <a:lstStyle/>
          <a:p>
            <a:pPr marL="342900" indent="-342900">
              <a:buSzPct val="80000"/>
              <a:buFont typeface="Wingdings" pitchFamily="2" charset="2"/>
              <a:buChar char="u"/>
            </a:pPr>
            <a:r>
              <a:rPr lang="zh-CN" altLang="en-US" sz="1600">
                <a:latin typeface="黑体" pitchFamily="49" charset="-122"/>
                <a:ea typeface="黑体" pitchFamily="49" charset="-122"/>
              </a:rPr>
              <a:t>免费资源网站：</a:t>
            </a:r>
            <a:r>
              <a:rPr lang="zh-CN" altLang="en-US" sz="1600" b="0">
                <a:latin typeface="黑体" pitchFamily="49" charset="-122"/>
                <a:ea typeface="黑体" pitchFamily="49" charset="-122"/>
              </a:rPr>
              <a:t>给禁用词语网站提供免费的服务，比如免费统计，免费留言本，免费素材等等。要让自己提供的服务，成为禁用词语网站的标准配置</a:t>
            </a:r>
            <a:r>
              <a:rPr lang="zh-CN" altLang="en-US" sz="1600">
                <a:latin typeface="黑体" pitchFamily="49" charset="-122"/>
                <a:ea typeface="黑体" pitchFamily="49" charset="-122"/>
              </a:rPr>
              <a:t>。</a:t>
            </a:r>
            <a:endParaRPr lang="en-US" altLang="zh-CN" sz="1600" b="0">
              <a:latin typeface="黑体" pitchFamily="49" charset="-122"/>
              <a:ea typeface="黑体" pitchFamily="49" charset="-122"/>
            </a:endParaRPr>
          </a:p>
          <a:p>
            <a:pPr marL="342900" indent="-342900">
              <a:buSzPct val="80000"/>
              <a:buFont typeface="Wingdings" pitchFamily="2" charset="2"/>
              <a:buNone/>
            </a:pP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a:latin typeface="黑体" pitchFamily="49" charset="-122"/>
                <a:ea typeface="黑体" pitchFamily="49" charset="-122"/>
              </a:rPr>
              <a:t>流量统计网站：</a:t>
            </a:r>
            <a:r>
              <a:rPr lang="zh-CN" altLang="en-US" sz="1600" b="0">
                <a:latin typeface="黑体" pitchFamily="49" charset="-122"/>
                <a:ea typeface="黑体" pitchFamily="49" charset="-122"/>
              </a:rPr>
              <a:t>在网站的所有页面上放置一个</a:t>
            </a:r>
            <a:r>
              <a:rPr lang="en-US" altLang="zh-CN" sz="1600" b="0">
                <a:latin typeface="黑体" pitchFamily="49" charset="-122"/>
                <a:ea typeface="黑体" pitchFamily="49" charset="-122"/>
              </a:rPr>
              <a:t>iframe</a:t>
            </a:r>
            <a:r>
              <a:rPr lang="zh-CN" altLang="en-US" sz="1600" b="0">
                <a:latin typeface="黑体" pitchFamily="49" charset="-122"/>
                <a:ea typeface="黑体" pitchFamily="49" charset="-122"/>
              </a:rPr>
              <a:t>页面引用代码，在所引用的页面上放上禁用词语网站的统计器，用程序代码控制变换统计</a:t>
            </a:r>
            <a:r>
              <a:rPr lang="en-US" altLang="zh-CN" sz="1600" b="0">
                <a:latin typeface="黑体" pitchFamily="49" charset="-122"/>
                <a:ea typeface="黑体" pitchFamily="49" charset="-122"/>
              </a:rPr>
              <a:t>id </a:t>
            </a:r>
            <a:r>
              <a:rPr lang="zh-CN" altLang="en-US" sz="1600" b="0">
                <a:latin typeface="黑体" pitchFamily="49" charset="-122"/>
                <a:ea typeface="黑体" pitchFamily="49" charset="-122"/>
              </a:rPr>
              <a:t/>
            </a:r>
            <a:br>
              <a:rPr lang="zh-CN" altLang="en-US" sz="1600" b="0">
                <a:latin typeface="黑体" pitchFamily="49" charset="-122"/>
                <a:ea typeface="黑体" pitchFamily="49" charset="-122"/>
              </a:rPr>
            </a:b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a:latin typeface="黑体" pitchFamily="49" charset="-122"/>
                <a:ea typeface="黑体" pitchFamily="49" charset="-122"/>
              </a:rPr>
              <a:t>图片打水印：</a:t>
            </a:r>
            <a:r>
              <a:rPr lang="zh-CN" altLang="en-US" sz="1600" b="0">
                <a:latin typeface="黑体" pitchFamily="49" charset="-122"/>
                <a:ea typeface="黑体" pitchFamily="49" charset="-122"/>
              </a:rPr>
              <a:t>防止别的网站引用图片，不仅不友好没效果，而且阻挡了搜索引擎的收录。包括图片水印法、视频水印法、网页水印法</a:t>
            </a:r>
            <a:r>
              <a:rPr lang="en-US" altLang="zh-CN" sz="1600" b="0">
                <a:latin typeface="黑体" pitchFamily="49" charset="-122"/>
                <a:ea typeface="黑体" pitchFamily="49" charset="-122"/>
              </a:rPr>
              <a:t>……</a:t>
            </a:r>
            <a:endParaRPr lang="zh-CN" altLang="en-US" sz="1600" b="0">
              <a:latin typeface="黑体" pitchFamily="49" charset="-122"/>
              <a:ea typeface="黑体" pitchFamily="49" charset="-122"/>
            </a:endParaRPr>
          </a:p>
        </p:txBody>
      </p:sp>
      <p:sp>
        <p:nvSpPr>
          <p:cNvPr id="43013" name="TextBox 3"/>
          <p:cNvSpPr txBox="1">
            <a:spLocks noChangeArrowheads="1"/>
          </p:cNvSpPr>
          <p:nvPr/>
        </p:nvSpPr>
        <p:spPr bwMode="auto">
          <a:xfrm>
            <a:off x="4716463" y="1844675"/>
            <a:ext cx="4103687" cy="3514725"/>
          </a:xfrm>
          <a:prstGeom prst="rect">
            <a:avLst/>
          </a:prstGeom>
          <a:noFill/>
          <a:ln w="9525">
            <a:noFill/>
            <a:miter lim="800000"/>
            <a:headEnd/>
            <a:tailEnd/>
          </a:ln>
        </p:spPr>
        <p:txBody>
          <a:bodyPr>
            <a:spAutoFit/>
          </a:bodyPr>
          <a:lstStyle/>
          <a:p>
            <a:pPr marL="342900" indent="-342900">
              <a:buSzPct val="80000"/>
              <a:buFont typeface="Wingdings" pitchFamily="2" charset="2"/>
              <a:buChar char="u"/>
            </a:pPr>
            <a:r>
              <a:rPr lang="zh-CN" altLang="en-US" sz="1600" u="sng">
                <a:latin typeface="黑体" pitchFamily="49" charset="-122"/>
                <a:ea typeface="黑体" pitchFamily="49" charset="-122"/>
              </a:rPr>
              <a:t>非预期邮件：</a:t>
            </a:r>
            <a:r>
              <a:rPr lang="zh-CN" altLang="en-US" sz="1600" b="0" u="sng">
                <a:latin typeface="黑体" pitchFamily="49" charset="-122"/>
                <a:ea typeface="黑体" pitchFamily="49" charset="-122"/>
              </a:rPr>
              <a:t>用专业的邮件群发工具，上网批量搜集电子信箱地址，然后群发。邮件标题要“规范”，别让</a:t>
            </a:r>
            <a:r>
              <a:rPr lang="zh-CN" altLang="en-US" sz="1600" b="0" u="sng">
                <a:ea typeface="微软雅黑" pitchFamily="34" charset="-122"/>
              </a:rPr>
              <a:t>网民误以为是垃圾邮件。</a:t>
            </a:r>
            <a:endParaRPr lang="en-US" altLang="zh-CN" sz="1600" b="0" u="sng">
              <a:ea typeface="微软雅黑" pitchFamily="34" charset="-122"/>
            </a:endParaRPr>
          </a:p>
          <a:p>
            <a:pPr marL="342900" indent="-342900">
              <a:buSzPct val="80000"/>
            </a:pPr>
            <a:endParaRPr lang="en-US" altLang="zh-CN" sz="1600" b="0" u="sng">
              <a:ea typeface="微软雅黑" pitchFamily="34" charset="-122"/>
            </a:endParaRPr>
          </a:p>
          <a:p>
            <a:pPr marL="342900" indent="-342900">
              <a:buSzPct val="80000"/>
              <a:buFont typeface="Wingdings" pitchFamily="2" charset="2"/>
              <a:buChar char="u"/>
            </a:pPr>
            <a:r>
              <a:rPr lang="zh-CN" altLang="en-US" sz="1600" u="sng">
                <a:ea typeface="微软雅黑" pitchFamily="34" charset="-122"/>
              </a:rPr>
              <a:t>论坛网站：</a:t>
            </a:r>
            <a:r>
              <a:rPr lang="zh-CN" altLang="en-US" sz="1600" b="0" u="sng">
                <a:ea typeface="微软雅黑" pitchFamily="34" charset="-122"/>
              </a:rPr>
              <a:t>把签名设为自己的店铺地址。发表热门内容，自己顶自己帖子。发布有争议性的标题内容。好的标题是论坛推广成败的</a:t>
            </a:r>
            <a:r>
              <a:rPr lang="en-US" altLang="zh-CN" sz="1600" b="0" u="sng">
                <a:ea typeface="微软雅黑" pitchFamily="34" charset="-122"/>
              </a:rPr>
              <a:t>100%</a:t>
            </a:r>
            <a:r>
              <a:rPr lang="zh-CN" altLang="en-US" sz="1600" b="0" u="sng">
                <a:ea typeface="微软雅黑" pitchFamily="34" charset="-122"/>
              </a:rPr>
              <a:t>。论坛是指泛论坛，包含留言本、论坛、贴吧等等一切网民可能聚集的地方。</a:t>
            </a:r>
            <a:endParaRPr lang="en-US" altLang="zh-CN" sz="1600" b="0" u="sng">
              <a:ea typeface="微软雅黑" pitchFamily="34" charset="-122"/>
            </a:endParaRPr>
          </a:p>
          <a:p>
            <a:pPr marL="342900" indent="-342900">
              <a:buSzPct val="80000"/>
              <a:buFont typeface="Wingdings" pitchFamily="2" charset="2"/>
              <a:buChar char="u"/>
            </a:pPr>
            <a:r>
              <a:rPr lang="en-US" altLang="zh-CN" sz="1600" u="sng">
                <a:ea typeface="微软雅黑" pitchFamily="34" charset="-122"/>
              </a:rPr>
              <a:t>QQ</a:t>
            </a:r>
            <a:r>
              <a:rPr lang="zh-CN" altLang="en-US" sz="1600" u="sng">
                <a:ea typeface="微软雅黑" pitchFamily="34" charset="-122"/>
              </a:rPr>
              <a:t>、微信、说说、人人、校友等社会化：</a:t>
            </a:r>
            <a:r>
              <a:rPr lang="zh-CN" altLang="en-US" sz="1600" b="0" u="sng">
                <a:ea typeface="微软雅黑" pitchFamily="34" charset="-122"/>
              </a:rPr>
              <a:t>通过朋友圈不定期发送链接，达到引流效果和推广；</a:t>
            </a:r>
          </a:p>
        </p:txBody>
      </p:sp>
    </p:spTree>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Box 3"/>
          <p:cNvSpPr txBox="1">
            <a:spLocks noChangeArrowheads="1"/>
          </p:cNvSpPr>
          <p:nvPr/>
        </p:nvSpPr>
        <p:spPr bwMode="auto">
          <a:xfrm>
            <a:off x="1979613" y="476250"/>
            <a:ext cx="4364037" cy="366713"/>
          </a:xfrm>
          <a:prstGeom prst="rect">
            <a:avLst/>
          </a:prstGeom>
          <a:noFill/>
          <a:ln w="9525">
            <a:noFill/>
            <a:miter lim="800000"/>
            <a:headEnd/>
            <a:tailEnd/>
          </a:ln>
        </p:spPr>
        <p:txBody>
          <a:bodyPr>
            <a:spAutoFit/>
          </a:bodyPr>
          <a:lstStyle/>
          <a:p>
            <a:r>
              <a:rPr lang="zh-CN" altLang="en-US">
                <a:ea typeface="微软雅黑" pitchFamily="34" charset="-122"/>
              </a:rPr>
              <a:t>店铺推广</a:t>
            </a:r>
            <a:r>
              <a:rPr lang="en-US" altLang="zh-CN">
                <a:ea typeface="微软雅黑" pitchFamily="34" charset="-122"/>
              </a:rPr>
              <a:t>—</a:t>
            </a:r>
            <a:r>
              <a:rPr lang="zh-CN" altLang="en-US">
                <a:ea typeface="微软雅黑" pitchFamily="34" charset="-122"/>
              </a:rPr>
              <a:t>资源投入类</a:t>
            </a:r>
          </a:p>
        </p:txBody>
      </p:sp>
      <p:cxnSp>
        <p:nvCxnSpPr>
          <p:cNvPr id="3" name="直接连接符 2"/>
          <p:cNvCxnSpPr/>
          <p:nvPr/>
        </p:nvCxnSpPr>
        <p:spPr>
          <a:xfrm>
            <a:off x="0" y="1196975"/>
            <a:ext cx="9144000" cy="0"/>
          </a:xfrm>
          <a:prstGeom prst="line">
            <a:avLst/>
          </a:prstGeom>
          <a:ln>
            <a:solidFill>
              <a:srgbClr val="FF3300"/>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rot="16200000" flipH="1">
            <a:off x="1859757" y="4052094"/>
            <a:ext cx="5589587" cy="22225"/>
          </a:xfrm>
          <a:prstGeom prst="line">
            <a:avLst/>
          </a:prstGeom>
          <a:ln>
            <a:solidFill>
              <a:srgbClr val="FF3300"/>
            </a:solidFill>
            <a:prstDash val="dash"/>
          </a:ln>
        </p:spPr>
        <p:style>
          <a:lnRef idx="1">
            <a:schemeClr val="accent1"/>
          </a:lnRef>
          <a:fillRef idx="0">
            <a:schemeClr val="accent1"/>
          </a:fillRef>
          <a:effectRef idx="0">
            <a:schemeClr val="accent1"/>
          </a:effectRef>
          <a:fontRef idx="minor">
            <a:schemeClr val="tx1"/>
          </a:fontRef>
        </p:style>
      </p:cxnSp>
      <p:sp>
        <p:nvSpPr>
          <p:cNvPr id="44036" name="TextBox 7"/>
          <p:cNvSpPr txBox="1">
            <a:spLocks noChangeArrowheads="1"/>
          </p:cNvSpPr>
          <p:nvPr/>
        </p:nvSpPr>
        <p:spPr bwMode="auto">
          <a:xfrm>
            <a:off x="415925" y="1268413"/>
            <a:ext cx="3935413" cy="4003675"/>
          </a:xfrm>
          <a:prstGeom prst="rect">
            <a:avLst/>
          </a:prstGeom>
          <a:noFill/>
          <a:ln w="9525">
            <a:noFill/>
            <a:miter lim="800000"/>
            <a:headEnd/>
            <a:tailEnd/>
          </a:ln>
        </p:spPr>
        <p:txBody>
          <a:bodyPr>
            <a:spAutoFit/>
          </a:bodyPr>
          <a:lstStyle/>
          <a:p>
            <a:pPr marL="342900" indent="-342900">
              <a:buSzPct val="80000"/>
              <a:buFont typeface="Wingdings" pitchFamily="2" charset="2"/>
              <a:buChar char="u"/>
            </a:pPr>
            <a:r>
              <a:rPr lang="zh-CN" altLang="en-US" sz="1600" b="0">
                <a:latin typeface="黑体" pitchFamily="49" charset="-122"/>
                <a:ea typeface="黑体" pitchFamily="49" charset="-122"/>
              </a:rPr>
              <a:t>电商平台门户推广：借以首页或者行业主页面进行第一位置条栏“滚动条”“提醒窗口”“页面边栏”“精品馆”等加强点击率和流量推动</a:t>
            </a:r>
            <a:endParaRPr lang="en-US" altLang="zh-CN" sz="1600" b="0">
              <a:latin typeface="黑体" pitchFamily="49" charset="-122"/>
              <a:ea typeface="黑体" pitchFamily="49" charset="-122"/>
            </a:endParaRPr>
          </a:p>
          <a:p>
            <a:pPr marL="342900" indent="-342900">
              <a:buSzPct val="80000"/>
            </a:pP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b="0">
                <a:latin typeface="黑体" pitchFamily="49" charset="-122"/>
                <a:ea typeface="黑体" pitchFamily="49" charset="-122"/>
              </a:rPr>
              <a:t>搜索排名：知道通过百度、</a:t>
            </a:r>
            <a:r>
              <a:rPr lang="en-US" altLang="zh-CN" sz="1600" b="0">
                <a:latin typeface="黑体" pitchFamily="49" charset="-122"/>
                <a:ea typeface="黑体" pitchFamily="49" charset="-122"/>
              </a:rPr>
              <a:t>GooGe</a:t>
            </a:r>
            <a:r>
              <a:rPr lang="zh-CN" altLang="en-US" sz="1600" b="0">
                <a:latin typeface="黑体" pitchFamily="49" charset="-122"/>
                <a:ea typeface="黑体" pitchFamily="49" charset="-122"/>
              </a:rPr>
              <a:t>、必应等搜索门户进行首条及第一页面排面推介；</a:t>
            </a:r>
            <a:br>
              <a:rPr lang="zh-CN" altLang="en-US" sz="1600" b="0">
                <a:latin typeface="黑体" pitchFamily="49" charset="-122"/>
                <a:ea typeface="黑体" pitchFamily="49" charset="-122"/>
              </a:rPr>
            </a:b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b="0">
                <a:latin typeface="黑体" pitchFamily="49" charset="-122"/>
                <a:ea typeface="黑体" pitchFamily="49" charset="-122"/>
              </a:rPr>
              <a:t>主流门户软文宣传：通过腾讯、新浪、网易等健康养生栏目软文及企业品牌等宣传，关联店铺；</a:t>
            </a:r>
            <a:endParaRPr lang="en-US" altLang="zh-CN" sz="1600" b="0">
              <a:latin typeface="黑体" pitchFamily="49" charset="-122"/>
              <a:ea typeface="黑体" pitchFamily="49" charset="-122"/>
            </a:endParaRPr>
          </a:p>
          <a:p>
            <a:pPr marL="342900" indent="-342900">
              <a:buSzPct val="80000"/>
            </a:pPr>
            <a:endParaRPr lang="en-US" altLang="zh-CN" sz="1600" b="0">
              <a:latin typeface="黑体" pitchFamily="49" charset="-122"/>
              <a:ea typeface="黑体" pitchFamily="49" charset="-122"/>
            </a:endParaRPr>
          </a:p>
          <a:p>
            <a:pPr marL="342900" indent="-342900">
              <a:buSzPct val="80000"/>
              <a:buFont typeface="Wingdings" pitchFamily="2" charset="2"/>
              <a:buChar char="u"/>
            </a:pPr>
            <a:r>
              <a:rPr lang="zh-CN" altLang="en-US" sz="1600" b="0">
                <a:latin typeface="黑体" pitchFamily="49" charset="-122"/>
                <a:ea typeface="黑体" pitchFamily="49" charset="-122"/>
              </a:rPr>
              <a:t>社会化聊天工具：通过</a:t>
            </a:r>
            <a:r>
              <a:rPr lang="en-US" altLang="zh-CN" sz="1600" b="0">
                <a:latin typeface="黑体" pitchFamily="49" charset="-122"/>
                <a:ea typeface="黑体" pitchFamily="49" charset="-122"/>
              </a:rPr>
              <a:t>QQ</a:t>
            </a:r>
            <a:r>
              <a:rPr lang="zh-CN" altLang="en-US" sz="1600" b="0">
                <a:latin typeface="黑体" pitchFamily="49" charset="-122"/>
                <a:ea typeface="黑体" pitchFamily="49" charset="-122"/>
              </a:rPr>
              <a:t>、网易邮箱、微博、空间等窗口页眉、页尾等条目嵌入，达到效果；</a:t>
            </a:r>
          </a:p>
        </p:txBody>
      </p:sp>
      <p:pic>
        <p:nvPicPr>
          <p:cNvPr id="44037" name="图片 6" descr="电子商务操作手法.jpg"/>
          <p:cNvPicPr>
            <a:picLocks noChangeAspect="1"/>
          </p:cNvPicPr>
          <p:nvPr/>
        </p:nvPicPr>
        <p:blipFill>
          <a:blip r:embed="rId2"/>
          <a:srcRect/>
          <a:stretch>
            <a:fillRect/>
          </a:stretch>
        </p:blipFill>
        <p:spPr bwMode="auto">
          <a:xfrm>
            <a:off x="4932363" y="3068638"/>
            <a:ext cx="3786187" cy="3168650"/>
          </a:xfrm>
          <a:prstGeom prst="rect">
            <a:avLst/>
          </a:prstGeom>
          <a:noFill/>
          <a:ln w="9525">
            <a:noFill/>
            <a:miter lim="800000"/>
            <a:headEnd/>
            <a:tailEnd/>
          </a:ln>
        </p:spPr>
      </p:pic>
      <p:sp>
        <p:nvSpPr>
          <p:cNvPr id="44038" name="矩形 9"/>
          <p:cNvSpPr>
            <a:spLocks noChangeArrowheads="1"/>
          </p:cNvSpPr>
          <p:nvPr/>
        </p:nvSpPr>
        <p:spPr bwMode="auto">
          <a:xfrm>
            <a:off x="4787900" y="1196975"/>
            <a:ext cx="3929063" cy="1803400"/>
          </a:xfrm>
          <a:prstGeom prst="rect">
            <a:avLst/>
          </a:prstGeom>
          <a:noFill/>
          <a:ln w="9525">
            <a:noFill/>
            <a:miter lim="800000"/>
            <a:headEnd/>
            <a:tailEnd/>
          </a:ln>
        </p:spPr>
        <p:txBody>
          <a:bodyPr>
            <a:spAutoFit/>
          </a:bodyPr>
          <a:lstStyle/>
          <a:p>
            <a:pPr marL="342900" indent="-342900">
              <a:buSzPct val="80000"/>
              <a:buFont typeface="Wingdings" pitchFamily="2" charset="2"/>
              <a:buChar char="u"/>
            </a:pPr>
            <a:r>
              <a:rPr lang="zh-CN" altLang="en-US" sz="1600">
                <a:latin typeface="黑体" pitchFamily="49" charset="-122"/>
                <a:ea typeface="黑体" pitchFamily="49" charset="-122"/>
              </a:rPr>
              <a:t>店铺特价及节日销售促销推广：</a:t>
            </a:r>
            <a:r>
              <a:rPr lang="zh-CN" altLang="en-US" sz="1600" b="0">
                <a:latin typeface="黑体" pitchFamily="49" charset="-122"/>
                <a:ea typeface="黑体" pitchFamily="49" charset="-122"/>
              </a:rPr>
              <a:t>通过特价、体验价、关联网点及店铺的打折卷等加强销售及促销；</a:t>
            </a:r>
            <a:endParaRPr lang="en-US" altLang="zh-CN" sz="1600" b="0">
              <a:latin typeface="黑体" pitchFamily="49" charset="-122"/>
              <a:ea typeface="黑体" pitchFamily="49" charset="-122"/>
            </a:endParaRPr>
          </a:p>
          <a:p>
            <a:pPr marL="342900" indent="-342900">
              <a:buSzPct val="80000"/>
              <a:buFont typeface="Wingdings" pitchFamily="2" charset="2"/>
              <a:buChar char="u"/>
            </a:pPr>
            <a:r>
              <a:rPr lang="zh-CN" altLang="en-US" sz="1600">
                <a:latin typeface="黑体" pitchFamily="49" charset="-122"/>
                <a:ea typeface="黑体" pitchFamily="49" charset="-122"/>
              </a:rPr>
              <a:t>传统行业异业联盟促销：</a:t>
            </a:r>
            <a:endParaRPr lang="en-US" altLang="zh-CN" sz="1600">
              <a:latin typeface="黑体" pitchFamily="49" charset="-122"/>
              <a:ea typeface="黑体" pitchFamily="49" charset="-122"/>
            </a:endParaRPr>
          </a:p>
          <a:p>
            <a:pPr marL="342900" indent="-342900">
              <a:buSzPct val="80000"/>
            </a:pPr>
            <a:r>
              <a:rPr lang="zh-CN" altLang="en-US" sz="1600" b="0">
                <a:latin typeface="黑体" pitchFamily="49" charset="-122"/>
                <a:ea typeface="黑体" pitchFamily="49" charset="-122"/>
              </a:rPr>
              <a:t>     通过礼品买赠及异业联盟方式，赠送洗车行、咖啡厅、手机限额充值赠送等增加购买；</a:t>
            </a:r>
            <a:endParaRPr lang="en-US" altLang="zh-CN" sz="1600" b="0">
              <a:latin typeface="黑体" pitchFamily="49" charset="-122"/>
              <a:ea typeface="黑体" pitchFamily="49" charset="-122"/>
            </a:endParaRPr>
          </a:p>
        </p:txBody>
      </p:sp>
    </p:spTree>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1"/>
          <p:cNvSpPr txBox="1">
            <a:spLocks noChangeArrowheads="1"/>
          </p:cNvSpPr>
          <p:nvPr/>
        </p:nvSpPr>
        <p:spPr bwMode="auto">
          <a:xfrm>
            <a:off x="1908175" y="620713"/>
            <a:ext cx="5335588" cy="366712"/>
          </a:xfrm>
          <a:prstGeom prst="rect">
            <a:avLst/>
          </a:prstGeom>
          <a:noFill/>
          <a:ln w="9525">
            <a:noFill/>
            <a:miter lim="800000"/>
            <a:headEnd/>
            <a:tailEnd/>
          </a:ln>
        </p:spPr>
        <p:txBody>
          <a:bodyPr>
            <a:spAutoFit/>
          </a:bodyPr>
          <a:lstStyle/>
          <a:p>
            <a:r>
              <a:rPr lang="zh-CN" altLang="en-US">
                <a:ea typeface="微软雅黑" pitchFamily="34" charset="-122"/>
              </a:rPr>
              <a:t>店铺装修设想</a:t>
            </a:r>
          </a:p>
        </p:txBody>
      </p:sp>
      <p:sp>
        <p:nvSpPr>
          <p:cNvPr id="45058" name="Rectangle 10"/>
          <p:cNvSpPr>
            <a:spLocks noChangeArrowheads="1"/>
          </p:cNvSpPr>
          <p:nvPr/>
        </p:nvSpPr>
        <p:spPr bwMode="auto">
          <a:xfrm>
            <a:off x="250825" y="1196975"/>
            <a:ext cx="8281988" cy="669925"/>
          </a:xfrm>
          <a:prstGeom prst="rect">
            <a:avLst/>
          </a:prstGeom>
          <a:noFill/>
          <a:ln w="9525">
            <a:noFill/>
            <a:miter lim="800000"/>
            <a:headEnd/>
            <a:tailEnd/>
          </a:ln>
        </p:spPr>
        <p:txBody>
          <a:bodyPr>
            <a:spAutoFit/>
          </a:bodyPr>
          <a:lstStyle/>
          <a:p>
            <a:pPr>
              <a:lnSpc>
                <a:spcPct val="105000"/>
              </a:lnSpc>
            </a:pPr>
            <a:r>
              <a:rPr lang="zh-CN" altLang="en-US" b="0">
                <a:latin typeface="Arial" charset="0"/>
                <a:ea typeface="黑体" pitchFamily="49" charset="-122"/>
              </a:rPr>
              <a:t>根据中国目前网民年龄、工作类型、性别、消费行为特征等要素，提出店铺的主风格、主色调和图案元素、及阶段性的风格。</a:t>
            </a:r>
            <a:endParaRPr lang="zh-CN" altLang="en-US" b="0">
              <a:latin typeface="Calibri" pitchFamily="34" charset="0"/>
              <a:ea typeface="黑体" pitchFamily="49" charset="-122"/>
            </a:endParaRPr>
          </a:p>
        </p:txBody>
      </p:sp>
      <p:sp>
        <p:nvSpPr>
          <p:cNvPr id="45059" name="AutoShape 11"/>
          <p:cNvSpPr>
            <a:spLocks noChangeArrowheads="1"/>
          </p:cNvSpPr>
          <p:nvPr/>
        </p:nvSpPr>
        <p:spPr bwMode="auto">
          <a:xfrm>
            <a:off x="200025" y="2593975"/>
            <a:ext cx="1079500" cy="360363"/>
          </a:xfrm>
          <a:prstGeom prst="rightArrow">
            <a:avLst>
              <a:gd name="adj1" fmla="val 50000"/>
              <a:gd name="adj2" fmla="val 74890"/>
            </a:avLst>
          </a:prstGeom>
          <a:solidFill>
            <a:srgbClr val="F75E09"/>
          </a:solidFill>
          <a:ln w="9525">
            <a:noFill/>
            <a:miter lim="800000"/>
            <a:headEnd/>
            <a:tailEnd/>
          </a:ln>
        </p:spPr>
        <p:txBody>
          <a:bodyPr wrap="none" anchor="ctr"/>
          <a:lstStyle/>
          <a:p>
            <a:pPr algn="ctr">
              <a:spcBef>
                <a:spcPct val="20000"/>
              </a:spcBef>
            </a:pPr>
            <a:endParaRPr lang="zh-CN" altLang="en-US" b="0">
              <a:latin typeface="Calibri" pitchFamily="34" charset="0"/>
            </a:endParaRPr>
          </a:p>
        </p:txBody>
      </p:sp>
      <p:sp>
        <p:nvSpPr>
          <p:cNvPr id="45060" name="矩形 4"/>
          <p:cNvSpPr>
            <a:spLocks noChangeArrowheads="1"/>
          </p:cNvSpPr>
          <p:nvPr/>
        </p:nvSpPr>
        <p:spPr bwMode="auto">
          <a:xfrm>
            <a:off x="1547813" y="2420938"/>
            <a:ext cx="6718300" cy="715962"/>
          </a:xfrm>
          <a:prstGeom prst="rect">
            <a:avLst/>
          </a:prstGeom>
          <a:noFill/>
          <a:ln w="19050">
            <a:solidFill>
              <a:srgbClr val="00B050"/>
            </a:solidFill>
            <a:miter lim="800000"/>
            <a:headEnd/>
            <a:tailEnd/>
          </a:ln>
        </p:spPr>
        <p:txBody>
          <a:bodyPr>
            <a:spAutoFit/>
          </a:bodyPr>
          <a:lstStyle/>
          <a:p>
            <a:pPr>
              <a:spcBef>
                <a:spcPct val="20000"/>
              </a:spcBef>
            </a:pPr>
            <a:r>
              <a:rPr lang="zh-CN" altLang="en-US" b="0">
                <a:solidFill>
                  <a:srgbClr val="C00000"/>
                </a:solidFill>
                <a:latin typeface="Arial" charset="0"/>
              </a:rPr>
              <a:t>店铺主风格</a:t>
            </a:r>
          </a:p>
          <a:p>
            <a:pPr>
              <a:spcBef>
                <a:spcPct val="20000"/>
              </a:spcBef>
            </a:pPr>
            <a:r>
              <a:rPr lang="zh-CN" altLang="en-US" b="0">
                <a:latin typeface="Arial" charset="0"/>
              </a:rPr>
              <a:t>以传递自然、健康、休闲时尚为主要风格理念。</a:t>
            </a:r>
            <a:endParaRPr lang="zh-CN" altLang="en-US" b="0">
              <a:latin typeface="Calibri" pitchFamily="34" charset="0"/>
            </a:endParaRPr>
          </a:p>
        </p:txBody>
      </p:sp>
      <p:sp>
        <p:nvSpPr>
          <p:cNvPr id="45061" name="AutoShape 11"/>
          <p:cNvSpPr>
            <a:spLocks noChangeArrowheads="1"/>
          </p:cNvSpPr>
          <p:nvPr/>
        </p:nvSpPr>
        <p:spPr bwMode="auto">
          <a:xfrm>
            <a:off x="195263" y="3962400"/>
            <a:ext cx="1079500" cy="360363"/>
          </a:xfrm>
          <a:prstGeom prst="rightArrow">
            <a:avLst>
              <a:gd name="adj1" fmla="val 50000"/>
              <a:gd name="adj2" fmla="val 74890"/>
            </a:avLst>
          </a:prstGeom>
          <a:solidFill>
            <a:srgbClr val="F75E09"/>
          </a:solidFill>
          <a:ln w="9525">
            <a:noFill/>
            <a:miter lim="800000"/>
            <a:headEnd/>
            <a:tailEnd/>
          </a:ln>
        </p:spPr>
        <p:txBody>
          <a:bodyPr wrap="none" anchor="ctr"/>
          <a:lstStyle/>
          <a:p>
            <a:pPr algn="ctr">
              <a:spcBef>
                <a:spcPct val="20000"/>
              </a:spcBef>
            </a:pPr>
            <a:endParaRPr lang="zh-CN" altLang="en-US" b="0">
              <a:latin typeface="Calibri" pitchFamily="34" charset="0"/>
            </a:endParaRPr>
          </a:p>
        </p:txBody>
      </p:sp>
      <p:sp>
        <p:nvSpPr>
          <p:cNvPr id="45062" name="矩形 6"/>
          <p:cNvSpPr>
            <a:spLocks noChangeArrowheads="1"/>
          </p:cNvSpPr>
          <p:nvPr/>
        </p:nvSpPr>
        <p:spPr bwMode="auto">
          <a:xfrm>
            <a:off x="1619250" y="3789363"/>
            <a:ext cx="6738938" cy="1046162"/>
          </a:xfrm>
          <a:prstGeom prst="rect">
            <a:avLst/>
          </a:prstGeom>
          <a:noFill/>
          <a:ln w="19050">
            <a:solidFill>
              <a:srgbClr val="00B0F0"/>
            </a:solidFill>
            <a:miter lim="800000"/>
            <a:headEnd/>
            <a:tailEnd/>
          </a:ln>
        </p:spPr>
        <p:txBody>
          <a:bodyPr>
            <a:spAutoFit/>
          </a:bodyPr>
          <a:lstStyle/>
          <a:p>
            <a:pPr>
              <a:spcBef>
                <a:spcPct val="20000"/>
              </a:spcBef>
            </a:pPr>
            <a:r>
              <a:rPr lang="zh-CN" altLang="en-US" b="0">
                <a:solidFill>
                  <a:srgbClr val="C00000"/>
                </a:solidFill>
                <a:latin typeface="Calibri" pitchFamily="34" charset="0"/>
              </a:rPr>
              <a:t>店铺主要色调</a:t>
            </a:r>
          </a:p>
          <a:p>
            <a:pPr>
              <a:spcBef>
                <a:spcPct val="20000"/>
              </a:spcBef>
            </a:pPr>
            <a:r>
              <a:rPr lang="zh-CN" altLang="en-US" b="0">
                <a:latin typeface="Calibri" pitchFamily="34" charset="0"/>
              </a:rPr>
              <a:t>以绿色、蓝色为主要色系，以自然图案元素为主，</a:t>
            </a:r>
          </a:p>
          <a:p>
            <a:pPr>
              <a:spcBef>
                <a:spcPct val="20000"/>
              </a:spcBef>
            </a:pPr>
            <a:r>
              <a:rPr lang="zh-CN" altLang="en-US" b="0">
                <a:latin typeface="Calibri" pitchFamily="34" charset="0"/>
              </a:rPr>
              <a:t>融入卡通、流行等时尚休闲图案元素。</a:t>
            </a:r>
          </a:p>
        </p:txBody>
      </p:sp>
      <p:sp>
        <p:nvSpPr>
          <p:cNvPr id="45063" name="AutoShape 11"/>
          <p:cNvSpPr>
            <a:spLocks noChangeArrowheads="1"/>
          </p:cNvSpPr>
          <p:nvPr/>
        </p:nvSpPr>
        <p:spPr bwMode="auto">
          <a:xfrm>
            <a:off x="195263" y="5478463"/>
            <a:ext cx="1079500" cy="360362"/>
          </a:xfrm>
          <a:prstGeom prst="rightArrow">
            <a:avLst>
              <a:gd name="adj1" fmla="val 50000"/>
              <a:gd name="adj2" fmla="val 74890"/>
            </a:avLst>
          </a:prstGeom>
          <a:solidFill>
            <a:srgbClr val="F75E09"/>
          </a:solidFill>
          <a:ln w="9525">
            <a:noFill/>
            <a:miter lim="800000"/>
            <a:headEnd/>
            <a:tailEnd/>
          </a:ln>
        </p:spPr>
        <p:txBody>
          <a:bodyPr wrap="none" anchor="ctr"/>
          <a:lstStyle/>
          <a:p>
            <a:pPr algn="ctr">
              <a:spcBef>
                <a:spcPct val="20000"/>
              </a:spcBef>
            </a:pPr>
            <a:endParaRPr lang="zh-CN" altLang="en-US" b="0">
              <a:latin typeface="Calibri" pitchFamily="34" charset="0"/>
            </a:endParaRPr>
          </a:p>
        </p:txBody>
      </p:sp>
      <p:sp>
        <p:nvSpPr>
          <p:cNvPr id="45064" name="矩形 8"/>
          <p:cNvSpPr>
            <a:spLocks noChangeArrowheads="1"/>
          </p:cNvSpPr>
          <p:nvPr/>
        </p:nvSpPr>
        <p:spPr bwMode="auto">
          <a:xfrm>
            <a:off x="1619250" y="5300663"/>
            <a:ext cx="6721475" cy="942975"/>
          </a:xfrm>
          <a:prstGeom prst="rect">
            <a:avLst/>
          </a:prstGeom>
          <a:noFill/>
          <a:ln w="19050">
            <a:solidFill>
              <a:srgbClr val="FF0000"/>
            </a:solidFill>
            <a:miter lim="800000"/>
            <a:headEnd/>
            <a:tailEnd/>
          </a:ln>
        </p:spPr>
        <p:txBody>
          <a:bodyPr>
            <a:spAutoFit/>
          </a:bodyPr>
          <a:lstStyle/>
          <a:p>
            <a:pPr>
              <a:spcBef>
                <a:spcPct val="20000"/>
              </a:spcBef>
            </a:pPr>
            <a:r>
              <a:rPr lang="zh-CN" altLang="en-US" sz="1600" b="0">
                <a:solidFill>
                  <a:srgbClr val="C00000"/>
                </a:solidFill>
                <a:latin typeface="Calibri" pitchFamily="34" charset="0"/>
              </a:rPr>
              <a:t>店铺阶段性风格</a:t>
            </a:r>
          </a:p>
          <a:p>
            <a:pPr>
              <a:spcBef>
                <a:spcPct val="20000"/>
              </a:spcBef>
            </a:pPr>
            <a:r>
              <a:rPr lang="zh-CN" altLang="en-US" sz="1600" b="0">
                <a:latin typeface="Calibri" pitchFamily="34" charset="0"/>
              </a:rPr>
              <a:t>根据季节、节假日、重大事件等调整阶段性的风格。</a:t>
            </a:r>
          </a:p>
          <a:p>
            <a:pPr>
              <a:spcBef>
                <a:spcPct val="20000"/>
              </a:spcBef>
            </a:pPr>
            <a:endParaRPr lang="zh-CN" altLang="en-US" sz="1600" b="0">
              <a:latin typeface="Calibri" pitchFamily="34" charset="0"/>
            </a:endParaRPr>
          </a:p>
        </p:txBody>
      </p:sp>
    </p:spTree>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64" name="TextBox 1"/>
          <p:cNvSpPr txBox="1">
            <a:spLocks noChangeArrowheads="1"/>
          </p:cNvSpPr>
          <p:nvPr/>
        </p:nvSpPr>
        <p:spPr bwMode="auto">
          <a:xfrm>
            <a:off x="2195513" y="476250"/>
            <a:ext cx="4148137" cy="366713"/>
          </a:xfrm>
          <a:prstGeom prst="rect">
            <a:avLst/>
          </a:prstGeom>
          <a:noFill/>
          <a:ln w="9525">
            <a:noFill/>
            <a:miter lim="800000"/>
            <a:headEnd/>
            <a:tailEnd/>
          </a:ln>
        </p:spPr>
        <p:txBody>
          <a:bodyPr>
            <a:spAutoFit/>
          </a:bodyPr>
          <a:lstStyle/>
          <a:p>
            <a:r>
              <a:rPr lang="zh-CN" altLang="en-US">
                <a:latin typeface="黑体" pitchFamily="49" charset="-122"/>
                <a:ea typeface="黑体" pitchFamily="49" charset="-122"/>
              </a:rPr>
              <a:t>团队配置</a:t>
            </a:r>
          </a:p>
        </p:txBody>
      </p:sp>
      <p:sp>
        <p:nvSpPr>
          <p:cNvPr id="47165" name="Rectangle 5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b="0">
              <a:latin typeface="Calibri" pitchFamily="34" charset="0"/>
            </a:endParaRPr>
          </a:p>
        </p:txBody>
      </p:sp>
      <p:graphicFrame>
        <p:nvGraphicFramePr>
          <p:cNvPr id="47108" name="Organization Chart 4"/>
          <p:cNvGraphicFramePr>
            <a:graphicFrameLocks/>
          </p:cNvGraphicFramePr>
          <p:nvPr/>
        </p:nvGraphicFramePr>
        <p:xfrm>
          <a:off x="428625" y="1268413"/>
          <a:ext cx="5006975" cy="5018087"/>
        </p:xfrm>
        <a:graphic>
          <a:graphicData uri="http://schemas.openxmlformats.org/drawingml/2006/compatibility">
            <com:legacyDrawing xmlns:com="http://schemas.openxmlformats.org/drawingml/2006/compatibility" spid="_x0000_s47108"/>
          </a:graphicData>
        </a:graphic>
      </p:graphicFrame>
      <p:sp>
        <p:nvSpPr>
          <p:cNvPr id="47166" name="TextBox 4"/>
          <p:cNvSpPr txBox="1">
            <a:spLocks noChangeArrowheads="1"/>
          </p:cNvSpPr>
          <p:nvPr/>
        </p:nvSpPr>
        <p:spPr bwMode="auto">
          <a:xfrm>
            <a:off x="5508625" y="1071563"/>
            <a:ext cx="3141663" cy="4257675"/>
          </a:xfrm>
          <a:prstGeom prst="rect">
            <a:avLst/>
          </a:prstGeom>
          <a:noFill/>
          <a:ln w="9525">
            <a:solidFill>
              <a:srgbClr val="008000"/>
            </a:solidFill>
            <a:miter lim="800000"/>
            <a:headEnd/>
            <a:tailEnd/>
          </a:ln>
        </p:spPr>
        <p:txBody>
          <a:bodyPr>
            <a:spAutoFit/>
          </a:bodyPr>
          <a:lstStyle/>
          <a:p>
            <a:pPr marL="342900" indent="-342900">
              <a:buSzPct val="80000"/>
              <a:buFont typeface="Wingdings" pitchFamily="2" charset="2"/>
              <a:buChar char="u"/>
            </a:pPr>
            <a:r>
              <a:rPr lang="zh-CN" altLang="en-US" sz="1600">
                <a:latin typeface="黑体" pitchFamily="49" charset="-122"/>
                <a:ea typeface="黑体" pitchFamily="49" charset="-122"/>
              </a:rPr>
              <a:t>人员招聘：</a:t>
            </a:r>
            <a:r>
              <a:rPr lang="en-US" altLang="zh-CN" sz="1600" b="0">
                <a:latin typeface="黑体" pitchFamily="49" charset="-122"/>
                <a:ea typeface="黑体" pitchFamily="49" charset="-122"/>
              </a:rPr>
              <a:t>5</a:t>
            </a:r>
            <a:r>
              <a:rPr lang="zh-CN" altLang="en-US" sz="1600" b="0">
                <a:latin typeface="黑体" pitchFamily="49" charset="-122"/>
                <a:ea typeface="黑体" pitchFamily="49" charset="-122"/>
              </a:rPr>
              <a:t>月前通过招聘平台及人员推荐确定核心人员的到位；快速完成各部分人员至少</a:t>
            </a:r>
            <a:r>
              <a:rPr lang="en-US" altLang="zh-CN" sz="1600" b="0">
                <a:latin typeface="黑体" pitchFamily="49" charset="-122"/>
                <a:ea typeface="黑体" pitchFamily="49" charset="-122"/>
              </a:rPr>
              <a:t>1</a:t>
            </a:r>
            <a:r>
              <a:rPr lang="zh-CN" altLang="en-US" sz="1600" b="0">
                <a:latin typeface="黑体" pitchFamily="49" charset="-122"/>
                <a:ea typeface="黑体" pitchFamily="49" charset="-122"/>
              </a:rPr>
              <a:t>名的人员到位，尤其是推广组美工及文案；</a:t>
            </a:r>
            <a:endParaRPr lang="en-US" altLang="zh-CN" sz="1600" b="0">
              <a:latin typeface="黑体" pitchFamily="49" charset="-122"/>
              <a:ea typeface="黑体" pitchFamily="49" charset="-122"/>
            </a:endParaRPr>
          </a:p>
          <a:p>
            <a:pPr marL="342900" indent="-342900">
              <a:buSzPct val="80000"/>
              <a:buFont typeface="Wingdings" pitchFamily="2" charset="2"/>
              <a:buNone/>
            </a:pP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a:latin typeface="黑体" pitchFamily="49" charset="-122"/>
                <a:ea typeface="黑体" pitchFamily="49" charset="-122"/>
              </a:rPr>
              <a:t>学习培训：</a:t>
            </a:r>
            <a:r>
              <a:rPr lang="zh-CN" altLang="en-US" sz="1600" b="0">
                <a:latin typeface="黑体" pitchFamily="49" charset="-122"/>
                <a:ea typeface="黑体" pitchFamily="49" charset="-122"/>
              </a:rPr>
              <a:t>组织入职人员、通过其他经典案例及按时参加淘宝、天猫等客户培训等快速完成初步学习和基本技能；</a:t>
            </a:r>
            <a:br>
              <a:rPr lang="zh-CN" altLang="en-US" sz="1600" b="0">
                <a:latin typeface="黑体" pitchFamily="49" charset="-122"/>
                <a:ea typeface="黑体" pitchFamily="49" charset="-122"/>
              </a:rPr>
            </a:br>
            <a:endParaRPr lang="zh-CN" altLang="en-US" sz="1600" b="0">
              <a:latin typeface="黑体" pitchFamily="49" charset="-122"/>
              <a:ea typeface="黑体" pitchFamily="49" charset="-122"/>
            </a:endParaRPr>
          </a:p>
          <a:p>
            <a:pPr marL="342900" indent="-342900">
              <a:buSzPct val="80000"/>
              <a:buFont typeface="Wingdings" pitchFamily="2" charset="2"/>
              <a:buChar char="u"/>
            </a:pPr>
            <a:r>
              <a:rPr lang="zh-CN" altLang="en-US" sz="1600">
                <a:latin typeface="黑体" pitchFamily="49" charset="-122"/>
                <a:ea typeface="黑体" pitchFamily="49" charset="-122"/>
              </a:rPr>
              <a:t>人员绩效：</a:t>
            </a:r>
            <a:r>
              <a:rPr lang="zh-CN" altLang="en-US" sz="1600" b="0">
                <a:latin typeface="黑体" pitchFamily="49" charset="-122"/>
                <a:ea typeface="黑体" pitchFamily="49" charset="-122"/>
              </a:rPr>
              <a:t>通过业绩计提及日常操行、售后客评等加强各个环节岗位的绩效考核，注重人员主观能动性的发挥和凝聚。 </a:t>
            </a: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bwMode="auto">
          <a:xfrm>
            <a:off x="2771775" y="706438"/>
            <a:ext cx="5400675" cy="7064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z="2800" b="1" smtClean="0"/>
              <a:t>电子商务行业发展现状分析</a:t>
            </a:r>
          </a:p>
        </p:txBody>
      </p:sp>
      <p:sp>
        <p:nvSpPr>
          <p:cNvPr id="19458" name="Rectangle 4"/>
          <p:cNvSpPr>
            <a:spLocks noChangeArrowheads="1"/>
          </p:cNvSpPr>
          <p:nvPr/>
        </p:nvSpPr>
        <p:spPr bwMode="auto">
          <a:xfrm>
            <a:off x="611188" y="1484313"/>
            <a:ext cx="4897437" cy="431800"/>
          </a:xfrm>
          <a:prstGeom prst="rect">
            <a:avLst/>
          </a:prstGeom>
          <a:noFill/>
          <a:ln w="9525" algn="ctr">
            <a:noFill/>
            <a:miter lim="800000"/>
            <a:headEnd/>
            <a:tailEnd/>
          </a:ln>
        </p:spPr>
        <p:txBody>
          <a:bodyPr wrap="none" anchor="ctr"/>
          <a:lstStyle/>
          <a:p>
            <a:pPr marL="342900" indent="-342900" eaLnBrk="0" hangingPunct="0">
              <a:spcBef>
                <a:spcPct val="20000"/>
              </a:spcBef>
            </a:pPr>
            <a:r>
              <a:rPr kumimoji="1" lang="zh-CN" altLang="en-US" sz="2400" b="0">
                <a:latin typeface="Times New Roman" pitchFamily="18" charset="0"/>
                <a:ea typeface="黑体" pitchFamily="49" charset="-122"/>
              </a:rPr>
              <a:t>电子商务简介</a:t>
            </a:r>
          </a:p>
        </p:txBody>
      </p:sp>
      <p:sp>
        <p:nvSpPr>
          <p:cNvPr id="19459" name="TextBox 10"/>
          <p:cNvSpPr txBox="1">
            <a:spLocks noChangeArrowheads="1"/>
          </p:cNvSpPr>
          <p:nvPr/>
        </p:nvSpPr>
        <p:spPr bwMode="auto">
          <a:xfrm>
            <a:off x="142875" y="1989138"/>
            <a:ext cx="9001125" cy="3136900"/>
          </a:xfrm>
          <a:prstGeom prst="rect">
            <a:avLst/>
          </a:prstGeom>
          <a:noFill/>
          <a:ln w="9525">
            <a:noFill/>
            <a:miter lim="800000"/>
            <a:headEnd/>
            <a:tailEnd/>
          </a:ln>
        </p:spPr>
        <p:txBody>
          <a:bodyPr>
            <a:spAutoFit/>
          </a:bodyPr>
          <a:lstStyle/>
          <a:p>
            <a:r>
              <a:rPr kumimoji="1" lang="zh-CN" altLang="en-US" sz="1400" b="0">
                <a:solidFill>
                  <a:schemeClr val="tx2"/>
                </a:solidFill>
                <a:latin typeface="黑体" pitchFamily="49" charset="-122"/>
                <a:ea typeface="黑体" pitchFamily="49" charset="-122"/>
              </a:rPr>
              <a:t>  </a:t>
            </a:r>
            <a:r>
              <a:rPr kumimoji="1" lang="en-US" altLang="zh-CN" sz="1400" b="0">
                <a:solidFill>
                  <a:schemeClr val="tx2"/>
                </a:solidFill>
                <a:latin typeface="黑体" pitchFamily="49" charset="-122"/>
                <a:ea typeface="黑体" pitchFamily="49" charset="-122"/>
              </a:rPr>
              <a:t>1</a:t>
            </a:r>
            <a:r>
              <a:rPr kumimoji="1" lang="zh-CN" altLang="en-US" sz="1400" b="0">
                <a:solidFill>
                  <a:schemeClr val="tx2"/>
                </a:solidFill>
                <a:latin typeface="黑体" pitchFamily="49" charset="-122"/>
                <a:ea typeface="黑体" pitchFamily="49" charset="-122"/>
              </a:rPr>
              <a:t>，</a:t>
            </a:r>
            <a:r>
              <a:rPr kumimoji="1" lang="zh-CN" altLang="en-US" sz="1400" b="0">
                <a:solidFill>
                  <a:schemeClr val="tx2"/>
                </a:solidFill>
                <a:latin typeface="华文细黑"/>
                <a:ea typeface="华文细黑"/>
                <a:cs typeface="华文细黑"/>
              </a:rPr>
              <a:t>电子商务</a:t>
            </a:r>
            <a:r>
              <a:rPr kumimoji="1" lang="zh-CN" altLang="en-US" sz="1600">
                <a:solidFill>
                  <a:schemeClr val="tx2"/>
                </a:solidFill>
                <a:latin typeface="Times New Roman" pitchFamily="18" charset="0"/>
                <a:ea typeface="黑体" pitchFamily="49" charset="-122"/>
              </a:rPr>
              <a:t>：</a:t>
            </a:r>
            <a:r>
              <a:rPr kumimoji="1" lang="zh-CN" altLang="en-US" sz="1400" b="0">
                <a:solidFill>
                  <a:schemeClr val="tx2"/>
                </a:solidFill>
                <a:latin typeface="华文细黑"/>
                <a:ea typeface="华文细黑"/>
                <a:cs typeface="华文细黑"/>
              </a:rPr>
              <a:t>以电子及电子技术为手段，以商务为核心，把原来传统的销售、购物渠道移到互联网</a:t>
            </a:r>
            <a:endParaRPr kumimoji="1" lang="en-US" altLang="zh-CN" sz="1400" b="0">
              <a:solidFill>
                <a:schemeClr val="tx2"/>
              </a:solidFill>
              <a:latin typeface="华文细黑"/>
              <a:ea typeface="华文细黑"/>
              <a:cs typeface="华文细黑"/>
            </a:endParaRPr>
          </a:p>
          <a:p>
            <a:r>
              <a:rPr kumimoji="1" lang="en-US" altLang="zh-CN" sz="1400" b="0">
                <a:solidFill>
                  <a:schemeClr val="tx2"/>
                </a:solidFill>
                <a:latin typeface="华文细黑"/>
                <a:ea typeface="华文细黑"/>
                <a:cs typeface="华文细黑"/>
              </a:rPr>
              <a:t>  </a:t>
            </a:r>
            <a:r>
              <a:rPr kumimoji="1" lang="zh-CN" altLang="en-US" sz="1400" b="0">
                <a:solidFill>
                  <a:schemeClr val="tx2"/>
                </a:solidFill>
                <a:latin typeface="华文细黑"/>
                <a:ea typeface="华文细黑"/>
                <a:cs typeface="华文细黑"/>
              </a:rPr>
              <a:t>上来，打破国家与地区有形无形的壁垒，使生产企业达到全球化，网络化，无形化，个性化。</a:t>
            </a:r>
            <a:endParaRPr kumimoji="1" lang="en-US" altLang="zh-CN" sz="1400" b="0">
              <a:solidFill>
                <a:schemeClr val="tx2"/>
              </a:solidFill>
              <a:latin typeface="华文细黑"/>
              <a:ea typeface="华文细黑"/>
              <a:cs typeface="华文细黑"/>
            </a:endParaRPr>
          </a:p>
          <a:p>
            <a:r>
              <a:rPr kumimoji="1" lang="en-US" altLang="zh-CN" sz="1400" b="0">
                <a:solidFill>
                  <a:schemeClr val="tx2"/>
                </a:solidFill>
                <a:latin typeface="黑体" pitchFamily="49" charset="-122"/>
                <a:ea typeface="黑体" pitchFamily="49" charset="-122"/>
              </a:rPr>
              <a:t>            </a:t>
            </a:r>
          </a:p>
          <a:p>
            <a:r>
              <a:rPr kumimoji="1" lang="en-US" altLang="zh-CN" sz="1400" b="0">
                <a:solidFill>
                  <a:schemeClr val="tx2"/>
                </a:solidFill>
                <a:latin typeface="黑体" pitchFamily="49" charset="-122"/>
                <a:ea typeface="黑体" pitchFamily="49" charset="-122"/>
              </a:rPr>
              <a:t>  2</a:t>
            </a:r>
            <a:r>
              <a:rPr kumimoji="1" lang="zh-CN" altLang="en-US" sz="1400" b="0">
                <a:solidFill>
                  <a:schemeClr val="tx2"/>
                </a:solidFill>
                <a:latin typeface="黑体" pitchFamily="49" charset="-122"/>
                <a:ea typeface="黑体" pitchFamily="49" charset="-122"/>
              </a:rPr>
              <a:t>，</a:t>
            </a:r>
            <a:r>
              <a:rPr kumimoji="1" lang="zh-CN" altLang="en-US" sz="1400" b="0">
                <a:solidFill>
                  <a:schemeClr val="tx2"/>
                </a:solidFill>
                <a:latin typeface="华文细黑"/>
                <a:ea typeface="华文细黑"/>
                <a:cs typeface="华文细黑"/>
              </a:rPr>
              <a:t>电子商务的分类</a:t>
            </a:r>
            <a:r>
              <a:rPr kumimoji="1" lang="zh-CN" altLang="en-US" sz="1600">
                <a:solidFill>
                  <a:schemeClr val="tx2"/>
                </a:solidFill>
                <a:latin typeface="华文细黑"/>
                <a:ea typeface="华文细黑"/>
                <a:cs typeface="华文细黑"/>
              </a:rPr>
              <a:t>：</a:t>
            </a:r>
            <a:r>
              <a:rPr kumimoji="1" lang="zh-CN" altLang="en-US" sz="1400" b="0">
                <a:solidFill>
                  <a:schemeClr val="tx2"/>
                </a:solidFill>
                <a:latin typeface="华文细黑"/>
                <a:ea typeface="华文细黑"/>
                <a:cs typeface="华文细黑"/>
              </a:rPr>
              <a:t>主要是</a:t>
            </a:r>
            <a:r>
              <a:rPr kumimoji="1" lang="en-US" altLang="zh-CN" sz="1400" b="0">
                <a:solidFill>
                  <a:schemeClr val="tx2"/>
                </a:solidFill>
                <a:latin typeface="华文细黑"/>
                <a:ea typeface="华文细黑"/>
                <a:cs typeface="华文细黑"/>
              </a:rPr>
              <a:t>B2B</a:t>
            </a:r>
            <a:r>
              <a:rPr kumimoji="1" lang="zh-CN" altLang="en-US" sz="1400" b="0">
                <a:solidFill>
                  <a:schemeClr val="tx2"/>
                </a:solidFill>
                <a:latin typeface="华文细黑"/>
                <a:ea typeface="华文细黑"/>
                <a:cs typeface="华文细黑"/>
              </a:rPr>
              <a:t>，</a:t>
            </a:r>
            <a:r>
              <a:rPr kumimoji="1" lang="en-US" altLang="zh-CN" sz="1400" b="0">
                <a:solidFill>
                  <a:schemeClr val="tx2"/>
                </a:solidFill>
                <a:latin typeface="华文细黑"/>
                <a:ea typeface="华文细黑"/>
                <a:cs typeface="华文细黑"/>
              </a:rPr>
              <a:t>B2C</a:t>
            </a:r>
            <a:r>
              <a:rPr kumimoji="1" lang="zh-CN" altLang="en-US" sz="1400" b="0">
                <a:solidFill>
                  <a:schemeClr val="tx2"/>
                </a:solidFill>
                <a:latin typeface="华文细黑"/>
                <a:ea typeface="华文细黑"/>
                <a:cs typeface="华文细黑"/>
              </a:rPr>
              <a:t>以及</a:t>
            </a:r>
            <a:r>
              <a:rPr kumimoji="1" lang="en-US" altLang="zh-CN" sz="1400" b="0">
                <a:solidFill>
                  <a:schemeClr val="tx2"/>
                </a:solidFill>
                <a:latin typeface="华文细黑"/>
                <a:ea typeface="华文细黑"/>
                <a:cs typeface="华文细黑"/>
              </a:rPr>
              <a:t>C2C</a:t>
            </a:r>
            <a:r>
              <a:rPr kumimoji="1" lang="zh-CN" altLang="en-US" sz="1400" b="0">
                <a:solidFill>
                  <a:schemeClr val="tx2"/>
                </a:solidFill>
                <a:latin typeface="华文细黑"/>
                <a:ea typeface="华文细黑"/>
                <a:cs typeface="华文细黑"/>
              </a:rPr>
              <a:t>，此外还有</a:t>
            </a:r>
            <a:r>
              <a:rPr kumimoji="1" lang="en-US" altLang="zh-CN" sz="1400" b="0">
                <a:solidFill>
                  <a:schemeClr val="tx2"/>
                </a:solidFill>
                <a:latin typeface="华文细黑"/>
                <a:ea typeface="华文细黑"/>
                <a:cs typeface="华文细黑"/>
              </a:rPr>
              <a:t>O2O</a:t>
            </a:r>
            <a:r>
              <a:rPr kumimoji="1" lang="zh-CN" altLang="en-US" sz="1400" b="0">
                <a:solidFill>
                  <a:schemeClr val="tx2"/>
                </a:solidFill>
                <a:latin typeface="华文细黑"/>
                <a:ea typeface="华文细黑"/>
                <a:cs typeface="华文细黑"/>
              </a:rPr>
              <a:t>、</a:t>
            </a:r>
            <a:r>
              <a:rPr kumimoji="1" lang="en-US" altLang="zh-CN" sz="1400" b="0">
                <a:solidFill>
                  <a:schemeClr val="tx2"/>
                </a:solidFill>
                <a:latin typeface="华文细黑"/>
                <a:ea typeface="华文细黑"/>
                <a:cs typeface="华文细黑"/>
              </a:rPr>
              <a:t>B2M</a:t>
            </a:r>
            <a:r>
              <a:rPr kumimoji="1" lang="zh-CN" altLang="en-US" sz="1400" b="0">
                <a:solidFill>
                  <a:schemeClr val="tx2"/>
                </a:solidFill>
                <a:latin typeface="华文细黑"/>
                <a:ea typeface="华文细黑"/>
                <a:cs typeface="华文细黑"/>
              </a:rPr>
              <a:t>、</a:t>
            </a:r>
            <a:r>
              <a:rPr kumimoji="1" lang="en-US" altLang="zh-CN" sz="1400" b="0">
                <a:solidFill>
                  <a:schemeClr val="tx2"/>
                </a:solidFill>
                <a:latin typeface="华文细黑"/>
                <a:ea typeface="华文细黑"/>
                <a:cs typeface="华文细黑"/>
              </a:rPr>
              <a:t>M2C</a:t>
            </a:r>
            <a:r>
              <a:rPr kumimoji="1" lang="zh-CN" altLang="en-US" sz="1400" b="0">
                <a:solidFill>
                  <a:schemeClr val="tx2"/>
                </a:solidFill>
                <a:latin typeface="华文细黑"/>
                <a:ea typeface="华文细黑"/>
                <a:cs typeface="华文细黑"/>
              </a:rPr>
              <a:t>、</a:t>
            </a:r>
            <a:r>
              <a:rPr kumimoji="1" lang="en-US" altLang="zh-CN" sz="1400" b="0">
                <a:solidFill>
                  <a:schemeClr val="tx2"/>
                </a:solidFill>
                <a:latin typeface="华文细黑"/>
                <a:ea typeface="华文细黑"/>
                <a:cs typeface="华文细黑"/>
              </a:rPr>
              <a:t>B2A</a:t>
            </a:r>
            <a:r>
              <a:rPr kumimoji="1" lang="zh-CN" altLang="en-US" sz="1400" b="0">
                <a:solidFill>
                  <a:schemeClr val="tx2"/>
                </a:solidFill>
                <a:latin typeface="华文细黑"/>
                <a:ea typeface="华文细黑"/>
                <a:cs typeface="华文细黑"/>
              </a:rPr>
              <a:t>（即</a:t>
            </a:r>
            <a:r>
              <a:rPr kumimoji="1" lang="en-US" altLang="zh-CN" sz="1400" b="0">
                <a:solidFill>
                  <a:schemeClr val="tx2"/>
                </a:solidFill>
                <a:latin typeface="华文细黑"/>
                <a:ea typeface="华文细黑"/>
                <a:cs typeface="华文细黑"/>
              </a:rPr>
              <a:t>B2G</a:t>
            </a:r>
            <a:r>
              <a:rPr kumimoji="1" lang="zh-CN" altLang="en-US" sz="1400" b="0">
                <a:solidFill>
                  <a:schemeClr val="tx2"/>
                </a:solidFill>
                <a:latin typeface="华文细黑"/>
                <a:ea typeface="华文细黑"/>
                <a:cs typeface="华文细黑"/>
              </a:rPr>
              <a:t>）、</a:t>
            </a:r>
            <a:r>
              <a:rPr kumimoji="1" lang="en-US" altLang="zh-CN" sz="1400" b="0">
                <a:solidFill>
                  <a:schemeClr val="tx2"/>
                </a:solidFill>
                <a:latin typeface="华文细黑"/>
                <a:ea typeface="华文细黑"/>
                <a:cs typeface="华文细黑"/>
              </a:rPr>
              <a:t>C2A</a:t>
            </a:r>
            <a:r>
              <a:rPr kumimoji="1" lang="zh-CN" altLang="en-US" sz="1400" b="0">
                <a:solidFill>
                  <a:schemeClr val="tx2"/>
                </a:solidFill>
                <a:latin typeface="华文细黑"/>
                <a:ea typeface="华文细黑"/>
                <a:cs typeface="华文细黑"/>
              </a:rPr>
              <a:t>（</a:t>
            </a:r>
            <a:endParaRPr kumimoji="1" lang="en-US" altLang="zh-CN" sz="1400" b="0">
              <a:solidFill>
                <a:schemeClr val="tx2"/>
              </a:solidFill>
              <a:latin typeface="华文细黑"/>
              <a:ea typeface="华文细黑"/>
              <a:cs typeface="华文细黑"/>
            </a:endParaRPr>
          </a:p>
          <a:p>
            <a:r>
              <a:rPr kumimoji="1" lang="en-US" altLang="zh-CN" sz="1400" b="0">
                <a:solidFill>
                  <a:schemeClr val="tx2"/>
                </a:solidFill>
                <a:latin typeface="华文细黑"/>
                <a:ea typeface="华文细黑"/>
                <a:cs typeface="华文细黑"/>
              </a:rPr>
              <a:t>  </a:t>
            </a:r>
            <a:r>
              <a:rPr kumimoji="1" lang="zh-CN" altLang="en-US" sz="1400" b="0">
                <a:solidFill>
                  <a:schemeClr val="tx2"/>
                </a:solidFill>
                <a:latin typeface="华文细黑"/>
                <a:ea typeface="华文细黑"/>
                <a:cs typeface="华文细黑"/>
              </a:rPr>
              <a:t>即</a:t>
            </a:r>
            <a:r>
              <a:rPr kumimoji="1" lang="en-US" altLang="zh-CN" sz="1400" b="0">
                <a:solidFill>
                  <a:schemeClr val="tx2"/>
                </a:solidFill>
                <a:latin typeface="华文细黑"/>
                <a:ea typeface="华文细黑"/>
                <a:cs typeface="华文细黑"/>
              </a:rPr>
              <a:t>C2G</a:t>
            </a:r>
            <a:r>
              <a:rPr kumimoji="1" lang="zh-CN" altLang="en-US" sz="1400" b="0">
                <a:solidFill>
                  <a:schemeClr val="tx2"/>
                </a:solidFill>
                <a:latin typeface="华文细黑"/>
                <a:ea typeface="华文细黑"/>
                <a:cs typeface="华文细黑"/>
              </a:rPr>
              <a:t>）等。</a:t>
            </a:r>
            <a:endParaRPr kumimoji="1" lang="en-US" altLang="zh-CN" sz="1400" b="0">
              <a:solidFill>
                <a:schemeClr val="tx2"/>
              </a:solidFill>
              <a:latin typeface="华文细黑"/>
              <a:ea typeface="华文细黑"/>
              <a:cs typeface="华文细黑"/>
            </a:endParaRPr>
          </a:p>
          <a:p>
            <a:endParaRPr kumimoji="1" lang="en-US" altLang="zh-CN" sz="1400" b="0">
              <a:solidFill>
                <a:schemeClr val="tx2"/>
              </a:solidFill>
              <a:latin typeface="华文细黑"/>
              <a:ea typeface="华文细黑"/>
              <a:cs typeface="华文细黑"/>
            </a:endParaRPr>
          </a:p>
          <a:p>
            <a:r>
              <a:rPr kumimoji="1" lang="en-US" altLang="zh-CN" sz="1200" b="0">
                <a:solidFill>
                  <a:schemeClr val="accent2"/>
                </a:solidFill>
                <a:latin typeface="华文细黑"/>
                <a:ea typeface="华文细黑"/>
                <a:cs typeface="华文细黑"/>
              </a:rPr>
              <a:t>               </a:t>
            </a:r>
            <a:r>
              <a:rPr kumimoji="1" lang="en-US" altLang="zh-CN" sz="1200" b="0">
                <a:solidFill>
                  <a:srgbClr val="00CC00"/>
                </a:solidFill>
                <a:latin typeface="华文细黑"/>
                <a:ea typeface="华文细黑"/>
                <a:cs typeface="华文细黑"/>
              </a:rPr>
              <a:t>B2B = Business to Business</a:t>
            </a:r>
            <a:r>
              <a:rPr kumimoji="1" lang="en-US" altLang="zh-CN" sz="1200" b="0">
                <a:solidFill>
                  <a:srgbClr val="FF6699"/>
                </a:solidFill>
                <a:latin typeface="华文细黑"/>
                <a:ea typeface="华文细黑"/>
                <a:cs typeface="华文细黑"/>
              </a:rPr>
              <a:t>   </a:t>
            </a:r>
            <a:r>
              <a:rPr kumimoji="1" lang="zh-CN" altLang="en-US" sz="1200" b="0">
                <a:solidFill>
                  <a:schemeClr val="tx2"/>
                </a:solidFill>
                <a:latin typeface="华文细黑"/>
                <a:ea typeface="华文细黑"/>
                <a:cs typeface="华文细黑"/>
              </a:rPr>
              <a:t>商家</a:t>
            </a:r>
            <a:r>
              <a:rPr kumimoji="1" lang="en-US" altLang="zh-CN" sz="1200" b="0">
                <a:solidFill>
                  <a:schemeClr val="tx2"/>
                </a:solidFill>
                <a:latin typeface="华文细黑"/>
                <a:ea typeface="华文细黑"/>
                <a:cs typeface="华文细黑"/>
              </a:rPr>
              <a:t>(</a:t>
            </a:r>
            <a:r>
              <a:rPr kumimoji="1" lang="zh-CN" altLang="en-US" sz="1200" b="0">
                <a:solidFill>
                  <a:schemeClr val="tx2"/>
                </a:solidFill>
                <a:latin typeface="华文细黑"/>
                <a:ea typeface="华文细黑"/>
                <a:cs typeface="华文细黑"/>
              </a:rPr>
              <a:t>泛指企业</a:t>
            </a:r>
            <a:r>
              <a:rPr kumimoji="1" lang="en-US" altLang="zh-CN" sz="1200" b="0">
                <a:solidFill>
                  <a:schemeClr val="tx2"/>
                </a:solidFill>
                <a:latin typeface="华文细黑"/>
                <a:ea typeface="华文细黑"/>
                <a:cs typeface="华文细黑"/>
              </a:rPr>
              <a:t>)</a:t>
            </a:r>
            <a:r>
              <a:rPr kumimoji="1" lang="zh-CN" altLang="en-US" sz="1200" b="0">
                <a:solidFill>
                  <a:schemeClr val="tx2"/>
                </a:solidFill>
                <a:latin typeface="华文细黑"/>
                <a:ea typeface="华文细黑"/>
                <a:cs typeface="华文细黑"/>
              </a:rPr>
              <a:t>对商家的电子商务，即企业与企业之间通过互联网进行产</a:t>
            </a:r>
            <a:endParaRPr kumimoji="1" lang="en-US" altLang="zh-CN" sz="1200" b="0">
              <a:solidFill>
                <a:schemeClr val="tx2"/>
              </a:solidFill>
              <a:latin typeface="华文细黑"/>
              <a:ea typeface="华文细黑"/>
              <a:cs typeface="华文细黑"/>
            </a:endParaRPr>
          </a:p>
          <a:p>
            <a:r>
              <a:rPr kumimoji="1" lang="en-US" altLang="zh-CN" sz="1200" b="0">
                <a:solidFill>
                  <a:schemeClr val="tx2"/>
                </a:solidFill>
                <a:latin typeface="华文细黑"/>
                <a:ea typeface="华文细黑"/>
                <a:cs typeface="华文细黑"/>
              </a:rPr>
              <a:t>          </a:t>
            </a:r>
            <a:r>
              <a:rPr kumimoji="1" lang="zh-CN" altLang="en-US" sz="1200" b="0">
                <a:solidFill>
                  <a:schemeClr val="tx2"/>
                </a:solidFill>
                <a:latin typeface="华文细黑"/>
                <a:ea typeface="华文细黑"/>
                <a:cs typeface="华文细黑"/>
              </a:rPr>
              <a:t>品、服务及信息的交换。如国内</a:t>
            </a:r>
            <a:r>
              <a:rPr kumimoji="1" lang="zh-CN" altLang="en-US" sz="1200" b="0">
                <a:latin typeface="华文细黑"/>
                <a:ea typeface="华文细黑"/>
                <a:cs typeface="华文细黑"/>
              </a:rPr>
              <a:t>的阿里巴巴、百纳网、中国网库、中国制造网、敦煌网、慧聪网、瀛商</a:t>
            </a:r>
            <a:endParaRPr kumimoji="1" lang="en-US" altLang="zh-CN" sz="1200" b="0">
              <a:latin typeface="华文细黑"/>
              <a:ea typeface="华文细黑"/>
              <a:cs typeface="华文细黑"/>
            </a:endParaRPr>
          </a:p>
          <a:p>
            <a:r>
              <a:rPr kumimoji="1" lang="en-US" altLang="zh-CN" sz="1200" b="0">
                <a:latin typeface="华文细黑"/>
                <a:ea typeface="华文细黑"/>
                <a:cs typeface="华文细黑"/>
              </a:rPr>
              <a:t>          </a:t>
            </a:r>
            <a:r>
              <a:rPr kumimoji="1" lang="zh-CN" altLang="en-US" sz="1200" b="0">
                <a:latin typeface="华文细黑"/>
                <a:ea typeface="华文细黑"/>
                <a:cs typeface="华文细黑"/>
              </a:rPr>
              <a:t>网、中国</a:t>
            </a:r>
            <a:r>
              <a:rPr kumimoji="1" lang="en-US" altLang="zh-CN" sz="1200" b="0">
                <a:latin typeface="华文细黑"/>
                <a:ea typeface="华文细黑"/>
                <a:cs typeface="华文细黑"/>
              </a:rPr>
              <a:t>114</a:t>
            </a:r>
            <a:r>
              <a:rPr kumimoji="1" lang="zh-CN" altLang="en-US" sz="1200" b="0">
                <a:latin typeface="华文细黑"/>
                <a:ea typeface="华文细黑"/>
                <a:cs typeface="华文细黑"/>
              </a:rPr>
              <a:t>黄页网、太平洋门户网。</a:t>
            </a:r>
            <a:endParaRPr kumimoji="1" lang="en-US" altLang="zh-CN" sz="1200" b="0">
              <a:latin typeface="华文细黑"/>
              <a:ea typeface="华文细黑"/>
              <a:cs typeface="华文细黑"/>
            </a:endParaRPr>
          </a:p>
          <a:p>
            <a:r>
              <a:rPr kumimoji="1" lang="en-US" altLang="zh-CN" sz="1200">
                <a:latin typeface="华文细黑"/>
                <a:ea typeface="华文细黑"/>
                <a:cs typeface="华文细黑"/>
              </a:rPr>
              <a:t>       </a:t>
            </a:r>
          </a:p>
          <a:p>
            <a:r>
              <a:rPr kumimoji="1" lang="en-US" sz="1200">
                <a:latin typeface="华文细黑"/>
                <a:ea typeface="华文细黑"/>
                <a:cs typeface="华文细黑"/>
              </a:rPr>
              <a:t>              </a:t>
            </a:r>
            <a:r>
              <a:rPr kumimoji="1" lang="en-US" altLang="zh-CN" sz="1200" b="0">
                <a:solidFill>
                  <a:srgbClr val="00CC00"/>
                </a:solidFill>
                <a:latin typeface="华文细黑"/>
                <a:ea typeface="华文细黑"/>
                <a:cs typeface="华文细黑"/>
              </a:rPr>
              <a:t>B2C = Business to Customer</a:t>
            </a:r>
            <a:r>
              <a:rPr kumimoji="1" lang="en-US" altLang="zh-CN" sz="1200" b="0">
                <a:solidFill>
                  <a:srgbClr val="FF6699"/>
                </a:solidFill>
                <a:latin typeface="华文细黑"/>
                <a:ea typeface="华文细黑"/>
                <a:cs typeface="华文细黑"/>
              </a:rPr>
              <a:t> </a:t>
            </a:r>
            <a:r>
              <a:rPr kumimoji="1" lang="zh-CN" altLang="en-US" sz="1200" b="0">
                <a:latin typeface="华文细黑"/>
                <a:ea typeface="华文细黑"/>
                <a:cs typeface="华文细黑"/>
              </a:rPr>
              <a:t>商家</a:t>
            </a:r>
            <a:r>
              <a:rPr kumimoji="1" lang="en-US" altLang="zh-CN" sz="1200" b="0">
                <a:latin typeface="华文细黑"/>
                <a:ea typeface="华文细黑"/>
                <a:cs typeface="华文细黑"/>
              </a:rPr>
              <a:t>(</a:t>
            </a:r>
            <a:r>
              <a:rPr kumimoji="1" lang="zh-CN" altLang="en-US" sz="1200" b="0">
                <a:latin typeface="华文细黑"/>
                <a:ea typeface="华文细黑"/>
                <a:cs typeface="华文细黑"/>
              </a:rPr>
              <a:t>泛指企业</a:t>
            </a:r>
            <a:r>
              <a:rPr kumimoji="1" lang="en-US" altLang="zh-CN" sz="1200" b="0">
                <a:latin typeface="华文细黑"/>
                <a:ea typeface="华文细黑"/>
                <a:cs typeface="华文细黑"/>
              </a:rPr>
              <a:t>)</a:t>
            </a:r>
            <a:r>
              <a:rPr kumimoji="1" lang="zh-CN" altLang="en-US" sz="1200" b="0">
                <a:latin typeface="华文细黑"/>
                <a:ea typeface="华文细黑"/>
                <a:cs typeface="华文细黑"/>
              </a:rPr>
              <a:t>对消费者的电子商务。如</a:t>
            </a:r>
            <a:r>
              <a:rPr kumimoji="1" lang="zh-CN" altLang="en-US" sz="1200" b="0">
                <a:solidFill>
                  <a:srgbClr val="00B0F0"/>
                </a:solidFill>
                <a:latin typeface="华文细黑"/>
                <a:ea typeface="华文细黑"/>
                <a:cs typeface="华文细黑"/>
              </a:rPr>
              <a:t>淘宝商城、亚马逊、当当、卓越、京东</a:t>
            </a:r>
            <a:r>
              <a:rPr kumimoji="1" lang="zh-CN" altLang="en-US" sz="1200" b="0">
                <a:latin typeface="华文细黑"/>
                <a:ea typeface="华文细黑"/>
                <a:cs typeface="华文细黑"/>
              </a:rPr>
              <a:t>等。</a:t>
            </a:r>
            <a:endParaRPr kumimoji="1" lang="en-US" altLang="zh-CN" sz="1200" b="0">
              <a:latin typeface="华文细黑"/>
              <a:ea typeface="华文细黑"/>
              <a:cs typeface="华文细黑"/>
            </a:endParaRPr>
          </a:p>
          <a:p>
            <a:r>
              <a:rPr kumimoji="1" lang="en-US" altLang="zh-CN" sz="1200" b="0">
                <a:latin typeface="华文细黑"/>
                <a:ea typeface="华文细黑"/>
                <a:cs typeface="华文细黑"/>
              </a:rPr>
              <a:t>          </a:t>
            </a:r>
          </a:p>
          <a:p>
            <a:r>
              <a:rPr kumimoji="1" lang="en-US" altLang="zh-CN" sz="1200" b="0">
                <a:solidFill>
                  <a:srgbClr val="00CC00"/>
                </a:solidFill>
                <a:latin typeface="华文细黑"/>
                <a:ea typeface="华文细黑"/>
                <a:cs typeface="华文细黑"/>
              </a:rPr>
              <a:t>              C2C= Consumer to Consumer</a:t>
            </a:r>
            <a:r>
              <a:rPr kumimoji="1" lang="en-US" altLang="zh-CN" sz="1200" b="0">
                <a:solidFill>
                  <a:srgbClr val="FF6699"/>
                </a:solidFill>
                <a:latin typeface="华文细黑"/>
                <a:ea typeface="华文细黑"/>
                <a:cs typeface="华文细黑"/>
              </a:rPr>
              <a:t> </a:t>
            </a:r>
            <a:r>
              <a:rPr kumimoji="1" lang="zh-CN" altLang="en-US" sz="1200" b="0">
                <a:latin typeface="华文细黑"/>
                <a:ea typeface="华文细黑"/>
                <a:cs typeface="华文细黑"/>
              </a:rPr>
              <a:t>消费者对消费者的电子商务。如</a:t>
            </a:r>
            <a:r>
              <a:rPr kumimoji="1" lang="zh-CN" altLang="en-US" sz="1200" b="0">
                <a:solidFill>
                  <a:srgbClr val="00B0F0"/>
                </a:solidFill>
                <a:latin typeface="华文细黑"/>
                <a:ea typeface="华文细黑"/>
                <a:cs typeface="华文细黑"/>
              </a:rPr>
              <a:t>淘宝网、百度有啊、拍拍网、易趣</a:t>
            </a:r>
            <a:r>
              <a:rPr kumimoji="1" lang="zh-CN" altLang="en-US" sz="1200" b="0">
                <a:latin typeface="华文细黑"/>
                <a:ea typeface="华文细黑"/>
                <a:cs typeface="华文细黑"/>
              </a:rPr>
              <a:t>等。</a:t>
            </a:r>
            <a:endParaRPr kumimoji="1" lang="en-US" altLang="zh-CN" sz="1200" b="0">
              <a:latin typeface="华文细黑"/>
              <a:ea typeface="华文细黑"/>
              <a:cs typeface="华文细黑"/>
            </a:endParaRPr>
          </a:p>
          <a:p>
            <a:r>
              <a:rPr kumimoji="1" lang="en-US" altLang="zh-CN" sz="1200" b="0">
                <a:ea typeface="微软雅黑" pitchFamily="34" charset="-122"/>
              </a:rPr>
              <a:t>    </a:t>
            </a:r>
          </a:p>
          <a:p>
            <a:r>
              <a:rPr kumimoji="1" lang="en-US" altLang="zh-CN" sz="1200" b="0">
                <a:latin typeface="华文细黑"/>
                <a:ea typeface="华文细黑"/>
                <a:cs typeface="华文细黑"/>
              </a:rPr>
              <a:t>     </a:t>
            </a:r>
            <a:r>
              <a:rPr kumimoji="1" lang="en-US" altLang="zh-CN" sz="1400" b="0">
                <a:latin typeface="华文细黑"/>
                <a:ea typeface="华文细黑"/>
                <a:cs typeface="华文细黑"/>
              </a:rPr>
              <a:t>3</a:t>
            </a:r>
            <a:r>
              <a:rPr kumimoji="1" lang="zh-CN" altLang="en-US" sz="1400" b="0">
                <a:latin typeface="华文细黑"/>
                <a:ea typeface="华文细黑"/>
                <a:cs typeface="华文细黑"/>
              </a:rPr>
              <a:t>，</a:t>
            </a:r>
            <a:r>
              <a:rPr kumimoji="1" lang="zh-CN" altLang="en-US" sz="1400" b="0">
                <a:solidFill>
                  <a:schemeClr val="tx2"/>
                </a:solidFill>
                <a:latin typeface="华文细黑"/>
                <a:ea typeface="华文细黑"/>
                <a:cs typeface="华文细黑"/>
              </a:rPr>
              <a:t>发展阶段</a:t>
            </a:r>
            <a:r>
              <a:rPr kumimoji="1" lang="zh-CN" altLang="en-US" sz="1600" b="0">
                <a:solidFill>
                  <a:schemeClr val="tx2"/>
                </a:solidFill>
                <a:latin typeface="华文细黑"/>
                <a:ea typeface="华文细黑"/>
                <a:cs typeface="华文细黑"/>
              </a:rPr>
              <a:t>：</a:t>
            </a:r>
            <a:endParaRPr kumimoji="1" lang="en-US" altLang="zh-CN" sz="1600" b="0">
              <a:solidFill>
                <a:schemeClr val="tx2"/>
              </a:solidFill>
              <a:latin typeface="华文细黑"/>
              <a:ea typeface="华文细黑"/>
              <a:cs typeface="华文细黑"/>
            </a:endParaRPr>
          </a:p>
        </p:txBody>
      </p:sp>
      <p:graphicFrame>
        <p:nvGraphicFramePr>
          <p:cNvPr id="8" name="图示 7"/>
          <p:cNvGraphicFramePr/>
          <p:nvPr/>
        </p:nvGraphicFramePr>
        <p:xfrm>
          <a:off x="619097" y="4835903"/>
          <a:ext cx="7562143" cy="1611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线形标注 1 9"/>
          <p:cNvSpPr>
            <a:spLocks/>
          </p:cNvSpPr>
          <p:nvPr/>
        </p:nvSpPr>
        <p:spPr bwMode="auto">
          <a:xfrm>
            <a:off x="6946900" y="4811713"/>
            <a:ext cx="2197100" cy="857250"/>
          </a:xfrm>
          <a:prstGeom prst="borderCallout1">
            <a:avLst>
              <a:gd name="adj1" fmla="val 13333"/>
              <a:gd name="adj2" fmla="val -3468"/>
              <a:gd name="adj3" fmla="val 70000"/>
              <a:gd name="adj4" fmla="val -35116"/>
            </a:avLst>
          </a:prstGeom>
          <a:solidFill>
            <a:schemeClr val="bg1"/>
          </a:solidFill>
          <a:ln w="12700" algn="ctr">
            <a:solidFill>
              <a:srgbClr val="FF6699"/>
            </a:solidFill>
            <a:miter lim="800000"/>
            <a:headEnd/>
            <a:tailEnd/>
          </a:ln>
        </p:spPr>
        <p:txBody>
          <a:bodyPr anchor="ctr"/>
          <a:lstStyle/>
          <a:p>
            <a:pPr>
              <a:spcBef>
                <a:spcPct val="50000"/>
              </a:spcBef>
              <a:defRPr/>
            </a:pPr>
            <a:r>
              <a:rPr kumimoji="1" lang="zh-CN" altLang="en-US" sz="1200" b="0" dirty="0">
                <a:latin typeface="华文细黑" pitchFamily="2" charset="-122"/>
                <a:ea typeface="华文细黑" pitchFamily="2" charset="-122"/>
              </a:rPr>
              <a:t>中国电子商务从</a:t>
            </a:r>
            <a:r>
              <a:rPr kumimoji="1" lang="en-US" altLang="zh-CN" sz="1200" b="0" dirty="0">
                <a:latin typeface="华文细黑" pitchFamily="2" charset="-122"/>
                <a:ea typeface="华文细黑" pitchFamily="2" charset="-122"/>
              </a:rPr>
              <a:t>2001</a:t>
            </a:r>
            <a:r>
              <a:rPr kumimoji="1" lang="zh-CN" altLang="en-US" sz="1200" b="0" dirty="0">
                <a:latin typeface="华文细黑" pitchFamily="2" charset="-122"/>
                <a:ea typeface="华文细黑" pitchFamily="2" charset="-122"/>
              </a:rPr>
              <a:t>年开始进入第三个阶段，企业电子商务成为中国电子商务新的主体</a:t>
            </a:r>
            <a:r>
              <a:rPr kumimoji="1" lang="zh-CN" altLang="en-US" sz="1100" b="0" dirty="0">
                <a:latin typeface="+mn-ea"/>
                <a:ea typeface="+mn-ea"/>
              </a:rPr>
              <a:t>。</a:t>
            </a:r>
          </a:p>
        </p:txBody>
      </p:sp>
    </p:spTree>
  </p:cSld>
  <p:clrMapOvr>
    <a:masterClrMapping/>
  </p:clrMapOvr>
  <p:transition spd="slow">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bwMode="auto">
          <a:xfrm>
            <a:off x="2051050" y="765175"/>
            <a:ext cx="6562725" cy="63341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z="2800" smtClean="0">
                <a:ea typeface="黑体" pitchFamily="49" charset="-122"/>
              </a:rPr>
              <a:t>关键事项排期表</a:t>
            </a:r>
          </a:p>
        </p:txBody>
      </p:sp>
      <p:sp>
        <p:nvSpPr>
          <p:cNvPr id="48130"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p>
        </p:txBody>
      </p:sp>
    </p:spTree>
  </p:cSld>
  <p:clrMapOvr>
    <a:masterClrMapping/>
  </p:clrMapOvr>
  <p:transition spd="slow">
    <p:comb/>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4211638" y="4508500"/>
            <a:ext cx="4572000" cy="923925"/>
          </a:xfrm>
          <a:prstGeom prst="rect">
            <a:avLst/>
          </a:prstGeom>
          <a:solidFill>
            <a:schemeClr val="accent5">
              <a:lumMod val="90000"/>
            </a:schemeClr>
          </a:solidFill>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zh-CN" altLang="en-US" b="0" dirty="0">
                <a:latin typeface="微软雅黑" pitchFamily="34" charset="-122"/>
                <a:ea typeface="微软雅黑" pitchFamily="34" charset="-122"/>
              </a:rPr>
              <a:t>主要以流量吸引为主，参与电商平台活动及收费性窗口“主页首条”“闪动条”“竞品推荐”等；配合各聊天工具等链接；</a:t>
            </a:r>
            <a:endParaRPr lang="en-US" altLang="zh-CN" b="0" dirty="0">
              <a:latin typeface="微软雅黑" pitchFamily="34" charset="-122"/>
              <a:ea typeface="微软雅黑" pitchFamily="34" charset="-122"/>
            </a:endParaRPr>
          </a:p>
        </p:txBody>
      </p:sp>
      <p:sp>
        <p:nvSpPr>
          <p:cNvPr id="23" name="矩形 22"/>
          <p:cNvSpPr/>
          <p:nvPr/>
        </p:nvSpPr>
        <p:spPr>
          <a:xfrm>
            <a:off x="1143000" y="1319213"/>
            <a:ext cx="2286000" cy="708025"/>
          </a:xfrm>
          <a:prstGeom prst="rect">
            <a:avLst/>
          </a:prstGeom>
          <a:ln>
            <a:solidFill>
              <a:srgbClr val="00B050"/>
            </a:solidFill>
          </a:ln>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r>
              <a:rPr lang="zh-CN" altLang="en-US" sz="2400" u="sng" dirty="0">
                <a:solidFill>
                  <a:srgbClr val="FF0000"/>
                </a:solidFill>
                <a:latin typeface="微软雅黑" pitchFamily="34" charset="-122"/>
                <a:ea typeface="微软雅黑" pitchFamily="34" charset="-122"/>
              </a:rPr>
              <a:t>法人资质注册</a:t>
            </a:r>
            <a:endParaRPr lang="en-US" altLang="zh-CN" sz="2400" u="sng" dirty="0">
              <a:solidFill>
                <a:srgbClr val="FF0000"/>
              </a:solidFill>
              <a:latin typeface="微软雅黑" pitchFamily="34" charset="-122"/>
              <a:ea typeface="微软雅黑" pitchFamily="34" charset="-122"/>
            </a:endParaRPr>
          </a:p>
          <a:p>
            <a:pPr algn="ctr" fontAlgn="auto">
              <a:spcBef>
                <a:spcPts val="0"/>
              </a:spcBef>
              <a:spcAft>
                <a:spcPts val="0"/>
              </a:spcAft>
              <a:defRPr/>
            </a:pPr>
            <a:r>
              <a:rPr lang="zh-CN" altLang="en-US" sz="1600" dirty="0">
                <a:solidFill>
                  <a:srgbClr val="00B050"/>
                </a:solidFill>
                <a:latin typeface="微软雅黑" pitchFamily="34" charset="-122"/>
                <a:ea typeface="微软雅黑" pitchFamily="34" charset="-122"/>
              </a:rPr>
              <a:t>资质办理团队招聘</a:t>
            </a:r>
            <a:endParaRPr lang="en-US" altLang="zh-CN" sz="2400" u="sng" dirty="0">
              <a:solidFill>
                <a:srgbClr val="FF0000"/>
              </a:solidFill>
              <a:latin typeface="微软雅黑" pitchFamily="34" charset="-122"/>
              <a:ea typeface="微软雅黑" pitchFamily="34" charset="-122"/>
            </a:endParaRPr>
          </a:p>
        </p:txBody>
      </p:sp>
      <p:sp>
        <p:nvSpPr>
          <p:cNvPr id="24" name="矩形 23"/>
          <p:cNvSpPr/>
          <p:nvPr/>
        </p:nvSpPr>
        <p:spPr>
          <a:xfrm>
            <a:off x="4198938" y="1246188"/>
            <a:ext cx="4572000" cy="923925"/>
          </a:xfrm>
          <a:prstGeom prst="rect">
            <a:avLst/>
          </a:prstGeom>
          <a:ln>
            <a:solidFill>
              <a:srgbClr val="00B050"/>
            </a:solidFill>
          </a:ln>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altLang="zh-CN" b="0" dirty="0">
                <a:latin typeface="微软雅黑" pitchFamily="34" charset="-122"/>
                <a:ea typeface="微软雅黑" pitchFamily="34" charset="-122"/>
              </a:rPr>
              <a:t>5</a:t>
            </a:r>
            <a:r>
              <a:rPr lang="zh-CN" altLang="en-US" b="0" dirty="0">
                <a:latin typeface="微软雅黑" pitchFamily="34" charset="-122"/>
                <a:ea typeface="微软雅黑" pitchFamily="34" charset="-122"/>
              </a:rPr>
              <a:t>月底，完成企业</a:t>
            </a:r>
            <a:r>
              <a:rPr lang="zh-CN" altLang="en-US" b="0" dirty="0">
                <a:solidFill>
                  <a:srgbClr val="FF0000"/>
                </a:solidFill>
                <a:latin typeface="微软雅黑" pitchFamily="34" charset="-122"/>
                <a:ea typeface="微软雅黑" pitchFamily="34" charset="-122"/>
              </a:rPr>
              <a:t>营业执照</a:t>
            </a:r>
            <a:r>
              <a:rPr lang="en-US" altLang="zh-CN" b="0" dirty="0">
                <a:solidFill>
                  <a:srgbClr val="FF0000"/>
                </a:solidFill>
                <a:latin typeface="微软雅黑" pitchFamily="34" charset="-122"/>
                <a:ea typeface="微软雅黑" pitchFamily="34" charset="-122"/>
              </a:rPr>
              <a:t>/</a:t>
            </a:r>
            <a:r>
              <a:rPr lang="zh-CN" altLang="en-US" b="0" dirty="0">
                <a:solidFill>
                  <a:srgbClr val="FF0000"/>
                </a:solidFill>
                <a:latin typeface="微软雅黑" pitchFamily="34" charset="-122"/>
                <a:ea typeface="微软雅黑" pitchFamily="34" charset="-122"/>
              </a:rPr>
              <a:t>食品经营许可</a:t>
            </a:r>
            <a:r>
              <a:rPr lang="en-US" altLang="zh-CN" b="0" dirty="0">
                <a:solidFill>
                  <a:srgbClr val="FF0000"/>
                </a:solidFill>
                <a:latin typeface="微软雅黑" pitchFamily="34" charset="-122"/>
                <a:ea typeface="微软雅黑" pitchFamily="34" charset="-122"/>
              </a:rPr>
              <a:t>/</a:t>
            </a:r>
            <a:r>
              <a:rPr lang="zh-CN" altLang="en-US" b="0" dirty="0">
                <a:solidFill>
                  <a:srgbClr val="FF0000"/>
                </a:solidFill>
                <a:latin typeface="微软雅黑" pitchFamily="34" charset="-122"/>
                <a:ea typeface="微软雅黑" pitchFamily="34" charset="-122"/>
              </a:rPr>
              <a:t>税务登记</a:t>
            </a:r>
            <a:r>
              <a:rPr lang="zh-CN" altLang="en-US" b="0" dirty="0">
                <a:solidFill>
                  <a:schemeClr val="tx1"/>
                </a:solidFill>
                <a:latin typeface="微软雅黑" pitchFamily="34" charset="-122"/>
                <a:ea typeface="微软雅黑" pitchFamily="34" charset="-122"/>
              </a:rPr>
              <a:t>等电商入驻资质办理</a:t>
            </a:r>
            <a:endParaRPr lang="en-US" altLang="zh-CN" b="0" dirty="0">
              <a:solidFill>
                <a:schemeClr val="tx1"/>
              </a:solidFill>
              <a:latin typeface="微软雅黑" pitchFamily="34" charset="-122"/>
              <a:ea typeface="微软雅黑" pitchFamily="34" charset="-122"/>
            </a:endParaRPr>
          </a:p>
          <a:p>
            <a:pPr fontAlgn="auto">
              <a:spcBef>
                <a:spcPts val="0"/>
              </a:spcBef>
              <a:spcAft>
                <a:spcPts val="0"/>
              </a:spcAft>
              <a:defRPr/>
            </a:pPr>
            <a:r>
              <a:rPr lang="zh-CN" altLang="en-US" b="0" dirty="0">
                <a:latin typeface="微软雅黑" pitchFamily="34" charset="-122"/>
                <a:ea typeface="微软雅黑" pitchFamily="34" charset="-122"/>
              </a:rPr>
              <a:t>同时完成人员招聘、办公器材等购置</a:t>
            </a:r>
          </a:p>
        </p:txBody>
      </p:sp>
      <p:sp>
        <p:nvSpPr>
          <p:cNvPr id="25" name="矩形 24"/>
          <p:cNvSpPr/>
          <p:nvPr/>
        </p:nvSpPr>
        <p:spPr>
          <a:xfrm>
            <a:off x="1143000" y="2386013"/>
            <a:ext cx="2286000" cy="708025"/>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fontAlgn="auto">
              <a:spcBef>
                <a:spcPts val="0"/>
              </a:spcBef>
              <a:spcAft>
                <a:spcPts val="0"/>
              </a:spcAft>
              <a:defRPr/>
            </a:pPr>
            <a:r>
              <a:rPr lang="zh-CN" altLang="en-US" sz="2400" u="sng" dirty="0">
                <a:solidFill>
                  <a:srgbClr val="FF0000"/>
                </a:solidFill>
                <a:latin typeface="微软雅黑" pitchFamily="34" charset="-122"/>
                <a:ea typeface="微软雅黑" pitchFamily="34" charset="-122"/>
              </a:rPr>
              <a:t>店铺定位建设</a:t>
            </a:r>
            <a:endParaRPr lang="en-US" altLang="zh-CN" sz="2400" u="sng" dirty="0">
              <a:solidFill>
                <a:srgbClr val="FF0000"/>
              </a:solidFill>
              <a:latin typeface="微软雅黑" pitchFamily="34" charset="-122"/>
              <a:ea typeface="微软雅黑" pitchFamily="34" charset="-122"/>
            </a:endParaRPr>
          </a:p>
          <a:p>
            <a:pPr algn="ctr" fontAlgn="auto">
              <a:spcBef>
                <a:spcPts val="0"/>
              </a:spcBef>
              <a:spcAft>
                <a:spcPts val="0"/>
              </a:spcAft>
              <a:defRPr/>
            </a:pPr>
            <a:r>
              <a:rPr lang="zh-CN" altLang="en-US" sz="1600" dirty="0">
                <a:solidFill>
                  <a:srgbClr val="00B050"/>
                </a:solidFill>
                <a:latin typeface="微软雅黑" pitchFamily="34" charset="-122"/>
                <a:ea typeface="微软雅黑" pitchFamily="34" charset="-122"/>
              </a:rPr>
              <a:t>风格定位同步推进</a:t>
            </a:r>
            <a:endParaRPr lang="en-US" altLang="zh-CN" sz="2400" u="sng" dirty="0">
              <a:solidFill>
                <a:srgbClr val="FF0000"/>
              </a:solidFill>
              <a:latin typeface="微软雅黑" pitchFamily="34" charset="-122"/>
              <a:ea typeface="微软雅黑" pitchFamily="34" charset="-122"/>
            </a:endParaRPr>
          </a:p>
        </p:txBody>
      </p:sp>
      <p:sp>
        <p:nvSpPr>
          <p:cNvPr id="26" name="矩形 25"/>
          <p:cNvSpPr/>
          <p:nvPr/>
        </p:nvSpPr>
        <p:spPr>
          <a:xfrm>
            <a:off x="4197350" y="2255838"/>
            <a:ext cx="4572000" cy="9239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n-US" altLang="zh-CN" b="0" dirty="0">
                <a:latin typeface="微软雅黑" pitchFamily="34" charset="-122"/>
                <a:ea typeface="微软雅黑" pitchFamily="34" charset="-122"/>
              </a:rPr>
              <a:t>5</a:t>
            </a:r>
            <a:r>
              <a:rPr lang="zh-CN" altLang="en-US" b="0" dirty="0">
                <a:latin typeface="微软雅黑" pitchFamily="34" charset="-122"/>
                <a:ea typeface="微软雅黑" pitchFamily="34" charset="-122"/>
              </a:rPr>
              <a:t>月前完成店铺装修风格，内置功能确定和素材准备</a:t>
            </a:r>
            <a:endParaRPr lang="en-US" altLang="zh-CN" b="0" dirty="0">
              <a:latin typeface="微软雅黑" pitchFamily="34" charset="-122"/>
              <a:ea typeface="微软雅黑" pitchFamily="34" charset="-122"/>
            </a:endParaRPr>
          </a:p>
          <a:p>
            <a:pPr fontAlgn="auto">
              <a:spcBef>
                <a:spcPts val="0"/>
              </a:spcBef>
              <a:spcAft>
                <a:spcPts val="0"/>
              </a:spcAft>
              <a:defRPr/>
            </a:pPr>
            <a:r>
              <a:rPr lang="en-US" altLang="zh-CN" b="0" dirty="0">
                <a:latin typeface="微软雅黑" pitchFamily="34" charset="-122"/>
                <a:ea typeface="微软雅黑" pitchFamily="34" charset="-122"/>
              </a:rPr>
              <a:t>6</a:t>
            </a:r>
            <a:r>
              <a:rPr lang="zh-CN" altLang="en-US" b="0" dirty="0">
                <a:latin typeface="微软雅黑" pitchFamily="34" charset="-122"/>
                <a:ea typeface="微软雅黑" pitchFamily="34" charset="-122"/>
              </a:rPr>
              <a:t>月前完成产品上架及运营调试</a:t>
            </a:r>
            <a:endParaRPr lang="en-US" altLang="zh-CN" b="0" dirty="0">
              <a:latin typeface="微软雅黑" pitchFamily="34" charset="-122"/>
              <a:ea typeface="微软雅黑" pitchFamily="34" charset="-122"/>
            </a:endParaRPr>
          </a:p>
        </p:txBody>
      </p:sp>
      <p:sp>
        <p:nvSpPr>
          <p:cNvPr id="27" name="矩形 26"/>
          <p:cNvSpPr/>
          <p:nvPr/>
        </p:nvSpPr>
        <p:spPr>
          <a:xfrm>
            <a:off x="1143000" y="3452813"/>
            <a:ext cx="2286000" cy="708025"/>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zh-CN" altLang="en-US" sz="2400" u="sng" dirty="0">
                <a:solidFill>
                  <a:srgbClr val="FF0000"/>
                </a:solidFill>
                <a:latin typeface="微软雅黑" pitchFamily="34" charset="-122"/>
                <a:ea typeface="微软雅黑" pitchFamily="34" charset="-122"/>
              </a:rPr>
              <a:t>店铺促销推广</a:t>
            </a:r>
            <a:endParaRPr lang="en-US" altLang="zh-CN" sz="2400" u="sng" dirty="0">
              <a:solidFill>
                <a:srgbClr val="FF0000"/>
              </a:solidFill>
              <a:latin typeface="微软雅黑" pitchFamily="34" charset="-122"/>
              <a:ea typeface="微软雅黑" pitchFamily="34" charset="-122"/>
            </a:endParaRPr>
          </a:p>
          <a:p>
            <a:pPr algn="ctr" fontAlgn="auto">
              <a:spcBef>
                <a:spcPts val="0"/>
              </a:spcBef>
              <a:spcAft>
                <a:spcPts val="0"/>
              </a:spcAft>
              <a:defRPr/>
            </a:pPr>
            <a:r>
              <a:rPr lang="zh-CN" altLang="en-US" sz="1600" dirty="0">
                <a:solidFill>
                  <a:srgbClr val="00B050"/>
                </a:solidFill>
                <a:latin typeface="微软雅黑" pitchFamily="34" charset="-122"/>
                <a:ea typeface="微软雅黑" pitchFamily="34" charset="-122"/>
              </a:rPr>
              <a:t>集中资源快速引爆</a:t>
            </a:r>
          </a:p>
        </p:txBody>
      </p:sp>
      <p:sp>
        <p:nvSpPr>
          <p:cNvPr id="28" name="矩形 27"/>
          <p:cNvSpPr/>
          <p:nvPr/>
        </p:nvSpPr>
        <p:spPr>
          <a:xfrm>
            <a:off x="4191000" y="3357563"/>
            <a:ext cx="4572000" cy="1077912"/>
          </a:xfrm>
          <a:prstGeom prst="rect">
            <a:avLst/>
          </a:prstGeom>
          <a:solidFill>
            <a:schemeClr val="accent3">
              <a:lumMod val="95000"/>
            </a:schemeClr>
          </a:solidFill>
          <a:ln>
            <a:solidFill>
              <a:srgbClr val="00B050"/>
            </a:solidFill>
          </a:ln>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zh-CN" altLang="en-US" sz="1600" b="0" dirty="0">
                <a:latin typeface="微软雅黑" pitchFamily="34" charset="-122"/>
                <a:ea typeface="微软雅黑" pitchFamily="34" charset="-122"/>
              </a:rPr>
              <a:t>主要以说教吸引为主，参与健康养生网络门户平台活动及收费性窗口“闪动条”“竞品推荐”等</a:t>
            </a:r>
            <a:endParaRPr lang="en-US" altLang="zh-CN" sz="1600" b="0" dirty="0">
              <a:latin typeface="微软雅黑" pitchFamily="34" charset="-122"/>
              <a:ea typeface="微软雅黑" pitchFamily="34" charset="-122"/>
            </a:endParaRPr>
          </a:p>
          <a:p>
            <a:pPr fontAlgn="auto">
              <a:spcBef>
                <a:spcPts val="0"/>
              </a:spcBef>
              <a:spcAft>
                <a:spcPts val="0"/>
              </a:spcAft>
              <a:defRPr/>
            </a:pPr>
            <a:r>
              <a:rPr lang="zh-CN" altLang="en-US" sz="1600" b="0" dirty="0">
                <a:latin typeface="微软雅黑" pitchFamily="34" charset="-122"/>
                <a:ea typeface="微软雅黑" pitchFamily="34" charset="-122"/>
              </a:rPr>
              <a:t>对接和整合微信、</a:t>
            </a:r>
            <a:r>
              <a:rPr lang="en-US" altLang="zh-CN" sz="1600" b="0" dirty="0">
                <a:latin typeface="微软雅黑" pitchFamily="34" charset="-122"/>
                <a:ea typeface="微软雅黑" pitchFamily="34" charset="-122"/>
              </a:rPr>
              <a:t>QQ</a:t>
            </a:r>
            <a:r>
              <a:rPr lang="zh-CN" altLang="en-US" sz="1600" b="0" dirty="0">
                <a:latin typeface="微软雅黑" pitchFamily="34" charset="-122"/>
                <a:ea typeface="微软雅黑" pitchFamily="34" charset="-122"/>
              </a:rPr>
              <a:t>、微博、及论坛跟帖等增加搜索排名提前；</a:t>
            </a:r>
            <a:endParaRPr lang="zh-CN" altLang="en-US" sz="1600" b="0" dirty="0">
              <a:solidFill>
                <a:srgbClr val="00B050"/>
              </a:solidFill>
              <a:latin typeface="微软雅黑" pitchFamily="34" charset="-122"/>
              <a:ea typeface="微软雅黑" pitchFamily="34" charset="-122"/>
            </a:endParaRPr>
          </a:p>
        </p:txBody>
      </p:sp>
      <p:sp>
        <p:nvSpPr>
          <p:cNvPr id="29" name="矩形 28"/>
          <p:cNvSpPr/>
          <p:nvPr/>
        </p:nvSpPr>
        <p:spPr>
          <a:xfrm>
            <a:off x="1143000" y="4519613"/>
            <a:ext cx="2286000" cy="7080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zh-CN" altLang="en-US" sz="2400" u="sng" dirty="0">
                <a:solidFill>
                  <a:srgbClr val="FF0000"/>
                </a:solidFill>
                <a:latin typeface="微软雅黑" pitchFamily="34" charset="-122"/>
                <a:ea typeface="微软雅黑" pitchFamily="34" charset="-122"/>
              </a:rPr>
              <a:t>流量拉动措施</a:t>
            </a:r>
            <a:endParaRPr lang="en-US" altLang="zh-CN" sz="2400" u="sng" dirty="0">
              <a:solidFill>
                <a:srgbClr val="FF0000"/>
              </a:solidFill>
              <a:latin typeface="微软雅黑" pitchFamily="34" charset="-122"/>
              <a:ea typeface="微软雅黑" pitchFamily="34" charset="-122"/>
            </a:endParaRPr>
          </a:p>
          <a:p>
            <a:pPr algn="ctr" fontAlgn="auto">
              <a:spcBef>
                <a:spcPts val="0"/>
              </a:spcBef>
              <a:spcAft>
                <a:spcPts val="0"/>
              </a:spcAft>
              <a:defRPr/>
            </a:pPr>
            <a:r>
              <a:rPr lang="zh-CN" altLang="en-US" sz="1600" dirty="0">
                <a:solidFill>
                  <a:srgbClr val="00B050"/>
                </a:solidFill>
                <a:latin typeface="微软雅黑" pitchFamily="34" charset="-122"/>
                <a:ea typeface="微软雅黑" pitchFamily="34" charset="-122"/>
              </a:rPr>
              <a:t>定向投入边缘关联</a:t>
            </a:r>
          </a:p>
        </p:txBody>
      </p:sp>
      <p:grpSp>
        <p:nvGrpSpPr>
          <p:cNvPr id="49161" name="组合 19"/>
          <p:cNvGrpSpPr>
            <a:grpSpLocks/>
          </p:cNvGrpSpPr>
          <p:nvPr/>
        </p:nvGrpSpPr>
        <p:grpSpPr bwMode="auto">
          <a:xfrm>
            <a:off x="3635375" y="1484313"/>
            <a:ext cx="500063" cy="500062"/>
            <a:chOff x="3143240" y="1357298"/>
            <a:chExt cx="500066" cy="500066"/>
          </a:xfrm>
        </p:grpSpPr>
        <p:sp>
          <p:nvSpPr>
            <p:cNvPr id="31" name="燕尾形 30"/>
            <p:cNvSpPr/>
            <p:nvPr/>
          </p:nvSpPr>
          <p:spPr>
            <a:xfrm>
              <a:off x="3143240"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sp>
          <p:nvSpPr>
            <p:cNvPr id="32" name="燕尾形 31"/>
            <p:cNvSpPr/>
            <p:nvPr/>
          </p:nvSpPr>
          <p:spPr>
            <a:xfrm>
              <a:off x="3357554"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grpSp>
      <p:grpSp>
        <p:nvGrpSpPr>
          <p:cNvPr id="49162" name="组合 20"/>
          <p:cNvGrpSpPr>
            <a:grpSpLocks/>
          </p:cNvGrpSpPr>
          <p:nvPr/>
        </p:nvGrpSpPr>
        <p:grpSpPr bwMode="auto">
          <a:xfrm>
            <a:off x="3635375" y="2492375"/>
            <a:ext cx="500063" cy="500063"/>
            <a:chOff x="3143240" y="1357298"/>
            <a:chExt cx="500066" cy="500066"/>
          </a:xfrm>
        </p:grpSpPr>
        <p:sp>
          <p:nvSpPr>
            <p:cNvPr id="34" name="燕尾形 33"/>
            <p:cNvSpPr/>
            <p:nvPr/>
          </p:nvSpPr>
          <p:spPr>
            <a:xfrm>
              <a:off x="3143240"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sp>
          <p:nvSpPr>
            <p:cNvPr id="35" name="燕尾形 34"/>
            <p:cNvSpPr/>
            <p:nvPr/>
          </p:nvSpPr>
          <p:spPr>
            <a:xfrm>
              <a:off x="3357554"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grpSp>
      <p:grpSp>
        <p:nvGrpSpPr>
          <p:cNvPr id="49163" name="组合 23"/>
          <p:cNvGrpSpPr>
            <a:grpSpLocks/>
          </p:cNvGrpSpPr>
          <p:nvPr/>
        </p:nvGrpSpPr>
        <p:grpSpPr bwMode="auto">
          <a:xfrm>
            <a:off x="3635375" y="3573463"/>
            <a:ext cx="500063" cy="500062"/>
            <a:chOff x="3143240" y="1357298"/>
            <a:chExt cx="500066" cy="500066"/>
          </a:xfrm>
        </p:grpSpPr>
        <p:sp>
          <p:nvSpPr>
            <p:cNvPr id="37" name="燕尾形 36"/>
            <p:cNvSpPr/>
            <p:nvPr/>
          </p:nvSpPr>
          <p:spPr>
            <a:xfrm>
              <a:off x="3143240"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sp>
          <p:nvSpPr>
            <p:cNvPr id="38" name="燕尾形 37"/>
            <p:cNvSpPr/>
            <p:nvPr/>
          </p:nvSpPr>
          <p:spPr>
            <a:xfrm>
              <a:off x="3357554"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grpSp>
      <p:grpSp>
        <p:nvGrpSpPr>
          <p:cNvPr id="49164" name="组合 26"/>
          <p:cNvGrpSpPr>
            <a:grpSpLocks/>
          </p:cNvGrpSpPr>
          <p:nvPr/>
        </p:nvGrpSpPr>
        <p:grpSpPr bwMode="auto">
          <a:xfrm>
            <a:off x="3614738" y="4662488"/>
            <a:ext cx="500062" cy="500062"/>
            <a:chOff x="3143240" y="1357298"/>
            <a:chExt cx="500066" cy="500066"/>
          </a:xfrm>
        </p:grpSpPr>
        <p:sp>
          <p:nvSpPr>
            <p:cNvPr id="40" name="燕尾形 39"/>
            <p:cNvSpPr/>
            <p:nvPr/>
          </p:nvSpPr>
          <p:spPr>
            <a:xfrm>
              <a:off x="3143240"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sp>
          <p:nvSpPr>
            <p:cNvPr id="41" name="燕尾形 40"/>
            <p:cNvSpPr/>
            <p:nvPr/>
          </p:nvSpPr>
          <p:spPr>
            <a:xfrm>
              <a:off x="3357554"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grpSp>
      <p:sp>
        <p:nvSpPr>
          <p:cNvPr id="42" name="矩形 41"/>
          <p:cNvSpPr/>
          <p:nvPr/>
        </p:nvSpPr>
        <p:spPr>
          <a:xfrm>
            <a:off x="4191000" y="5500688"/>
            <a:ext cx="4572000" cy="1077912"/>
          </a:xfrm>
          <a:prstGeom prst="rect">
            <a:avLst/>
          </a:prstGeom>
          <a:ln>
            <a:solidFill>
              <a:srgbClr val="00B050"/>
            </a:solidFill>
          </a:ln>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zh-CN" altLang="en-US" sz="1600" b="0" dirty="0">
                <a:solidFill>
                  <a:srgbClr val="000000"/>
                </a:solidFill>
                <a:latin typeface="微软雅黑" pitchFamily="34" charset="-122"/>
                <a:ea typeface="微软雅黑" pitchFamily="34" charset="-122"/>
              </a:rPr>
              <a:t>加强团队培训，注重过程交流和“聊天式”销售跟进；</a:t>
            </a:r>
            <a:endParaRPr lang="en-US" altLang="zh-CN" sz="1600" b="0" dirty="0">
              <a:solidFill>
                <a:srgbClr val="000000"/>
              </a:solidFill>
              <a:latin typeface="微软雅黑" pitchFamily="34" charset="-122"/>
              <a:ea typeface="微软雅黑" pitchFamily="34" charset="-122"/>
            </a:endParaRPr>
          </a:p>
          <a:p>
            <a:pPr fontAlgn="auto">
              <a:spcBef>
                <a:spcPts val="0"/>
              </a:spcBef>
              <a:spcAft>
                <a:spcPts val="0"/>
              </a:spcAft>
              <a:defRPr/>
            </a:pPr>
            <a:r>
              <a:rPr lang="zh-CN" altLang="en-US" sz="1600" b="0" dirty="0">
                <a:solidFill>
                  <a:srgbClr val="FF0000"/>
                </a:solidFill>
                <a:latin typeface="微软雅黑" pitchFamily="34" charset="-122"/>
                <a:ea typeface="微软雅黑" pitchFamily="34" charset="-122"/>
              </a:rPr>
              <a:t>制定绩效考核，注重业绩、售后评价与员工的绩效挂钩考核；</a:t>
            </a:r>
            <a:endParaRPr lang="zh-CN" altLang="en-US" b="0" dirty="0">
              <a:solidFill>
                <a:srgbClr val="000000"/>
              </a:solidFill>
              <a:latin typeface="微软雅黑" pitchFamily="34" charset="-122"/>
              <a:ea typeface="微软雅黑" pitchFamily="34" charset="-122"/>
            </a:endParaRPr>
          </a:p>
        </p:txBody>
      </p:sp>
      <p:sp>
        <p:nvSpPr>
          <p:cNvPr id="43" name="矩形 42"/>
          <p:cNvSpPr/>
          <p:nvPr/>
        </p:nvSpPr>
        <p:spPr>
          <a:xfrm>
            <a:off x="1143000" y="5576888"/>
            <a:ext cx="2286000" cy="708025"/>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zh-CN" altLang="en-US" sz="2400" u="sng" dirty="0">
                <a:solidFill>
                  <a:srgbClr val="FF0000"/>
                </a:solidFill>
                <a:latin typeface="微软雅黑" pitchFamily="34" charset="-122"/>
                <a:ea typeface="微软雅黑" pitchFamily="34" charset="-122"/>
              </a:rPr>
              <a:t>售后服务管理</a:t>
            </a:r>
            <a:endParaRPr lang="en-US" altLang="zh-CN" sz="2400" u="sng" dirty="0">
              <a:solidFill>
                <a:srgbClr val="FF0000"/>
              </a:solidFill>
              <a:latin typeface="微软雅黑" pitchFamily="34" charset="-122"/>
              <a:ea typeface="微软雅黑" pitchFamily="34" charset="-122"/>
            </a:endParaRPr>
          </a:p>
          <a:p>
            <a:pPr algn="ctr" fontAlgn="auto">
              <a:spcBef>
                <a:spcPts val="0"/>
              </a:spcBef>
              <a:spcAft>
                <a:spcPts val="0"/>
              </a:spcAft>
              <a:defRPr/>
            </a:pPr>
            <a:r>
              <a:rPr lang="zh-CN" altLang="en-US" sz="1600" dirty="0">
                <a:solidFill>
                  <a:srgbClr val="00B050"/>
                </a:solidFill>
                <a:latin typeface="微软雅黑" pitchFamily="34" charset="-122"/>
                <a:ea typeface="微软雅黑" pitchFamily="34" charset="-122"/>
              </a:rPr>
              <a:t>明确指标客评绩效</a:t>
            </a:r>
          </a:p>
        </p:txBody>
      </p:sp>
      <p:grpSp>
        <p:nvGrpSpPr>
          <p:cNvPr id="49167" name="组合 26"/>
          <p:cNvGrpSpPr>
            <a:grpSpLocks/>
          </p:cNvGrpSpPr>
          <p:nvPr/>
        </p:nvGrpSpPr>
        <p:grpSpPr bwMode="auto">
          <a:xfrm>
            <a:off x="3614738" y="5719763"/>
            <a:ext cx="500062" cy="500062"/>
            <a:chOff x="3143240" y="1357298"/>
            <a:chExt cx="500066" cy="500066"/>
          </a:xfrm>
        </p:grpSpPr>
        <p:sp>
          <p:nvSpPr>
            <p:cNvPr id="45" name="燕尾形 44"/>
            <p:cNvSpPr/>
            <p:nvPr/>
          </p:nvSpPr>
          <p:spPr>
            <a:xfrm>
              <a:off x="3143240"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sp>
          <p:nvSpPr>
            <p:cNvPr id="46" name="燕尾形 45"/>
            <p:cNvSpPr/>
            <p:nvPr/>
          </p:nvSpPr>
          <p:spPr>
            <a:xfrm>
              <a:off x="3357554" y="1357298"/>
              <a:ext cx="285752" cy="500066"/>
            </a:xfrm>
            <a:prstGeom prst="chevron">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zh-CN" altLang="en-US" b="0">
                <a:solidFill>
                  <a:schemeClr val="tx1"/>
                </a:solidFill>
                <a:latin typeface="微软雅黑" pitchFamily="34" charset="-122"/>
                <a:ea typeface="微软雅黑" pitchFamily="34" charset="-122"/>
              </a:endParaRPr>
            </a:p>
          </p:txBody>
        </p:sp>
      </p:grpSp>
    </p:spTree>
  </p:cSld>
  <p:clrMapOvr>
    <a:masterClrMapping/>
  </p:clrMapOvr>
  <p:transition spd="slow">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4"/>
          <p:cNvSpPr txBox="1">
            <a:spLocks noChangeArrowheads="1"/>
          </p:cNvSpPr>
          <p:nvPr/>
        </p:nvSpPr>
        <p:spPr bwMode="auto">
          <a:xfrm>
            <a:off x="1835150" y="981075"/>
            <a:ext cx="4832350" cy="366713"/>
          </a:xfrm>
          <a:prstGeom prst="rect">
            <a:avLst/>
          </a:prstGeom>
          <a:noFill/>
          <a:ln w="9525">
            <a:noFill/>
            <a:miter lim="800000"/>
            <a:headEnd/>
            <a:tailEnd/>
          </a:ln>
        </p:spPr>
        <p:txBody>
          <a:bodyPr>
            <a:spAutoFit/>
          </a:bodyPr>
          <a:lstStyle/>
          <a:p>
            <a:r>
              <a:rPr lang="zh-CN" altLang="en-US">
                <a:ea typeface="微软雅黑" pitchFamily="34" charset="-122"/>
              </a:rPr>
              <a:t>发展预计及三年销售目标</a:t>
            </a:r>
          </a:p>
        </p:txBody>
      </p:sp>
      <p:graphicFrame>
        <p:nvGraphicFramePr>
          <p:cNvPr id="52261" name="Group 37"/>
          <p:cNvGraphicFramePr>
            <a:graphicFrameLocks noGrp="1"/>
          </p:cNvGraphicFramePr>
          <p:nvPr/>
        </p:nvGraphicFramePr>
        <p:xfrm>
          <a:off x="827088" y="1844675"/>
          <a:ext cx="6929437" cy="1908811"/>
        </p:xfrm>
        <a:graphic>
          <a:graphicData uri="http://schemas.openxmlformats.org/drawingml/2006/table">
            <a:tbl>
              <a:tblPr/>
              <a:tblGrid>
                <a:gridCol w="1385887"/>
                <a:gridCol w="1385888"/>
                <a:gridCol w="1385887"/>
                <a:gridCol w="1385888"/>
                <a:gridCol w="1385887"/>
              </a:tblGrid>
              <a:tr h="627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渠道</a:t>
                      </a:r>
                      <a:r>
                        <a:rPr kumimoji="1" lang="en-US" altLang="zh-CN" sz="1800" b="0" i="0" u="none" strike="noStrike" cap="none" normalizeH="0" baseline="0" smtClean="0">
                          <a:ln>
                            <a:noFill/>
                          </a:ln>
                          <a:solidFill>
                            <a:schemeClr val="tx1"/>
                          </a:solidFill>
                          <a:effectLst/>
                          <a:latin typeface="Times New Roman" pitchFamily="18" charset="0"/>
                          <a:ea typeface="宋体" charset="-122"/>
                        </a:rPr>
                        <a:t>/</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年度</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2014</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2015</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2016</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667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线上</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240</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384</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615</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1239</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587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150</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240</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385</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775</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73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490</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624</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1000</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2014</a:t>
                      </a: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bl>
          </a:graphicData>
        </a:graphic>
      </p:graphicFrame>
      <p:sp>
        <p:nvSpPr>
          <p:cNvPr id="51234" name="Rectangle 1"/>
          <p:cNvSpPr>
            <a:spLocks noChangeArrowheads="1"/>
          </p:cNvSpPr>
          <p:nvPr/>
        </p:nvSpPr>
        <p:spPr bwMode="auto">
          <a:xfrm>
            <a:off x="6643688" y="1285875"/>
            <a:ext cx="1071562" cy="276225"/>
          </a:xfrm>
          <a:prstGeom prst="rect">
            <a:avLst/>
          </a:prstGeom>
          <a:noFill/>
          <a:ln w="9525">
            <a:noFill/>
            <a:miter lim="800000"/>
            <a:headEnd/>
            <a:tailEnd/>
          </a:ln>
        </p:spPr>
        <p:txBody>
          <a:bodyPr anchor="ctr">
            <a:spAutoFit/>
          </a:bodyPr>
          <a:lstStyle/>
          <a:p>
            <a:pPr>
              <a:buFontTx/>
              <a:buChar char="•"/>
              <a:tabLst>
                <a:tab pos="371475" algn="l"/>
              </a:tabLst>
            </a:pPr>
            <a:r>
              <a:rPr lang="zh-CN" altLang="en-US" sz="1200" b="0">
                <a:latin typeface="Times New Roman" pitchFamily="18" charset="0"/>
                <a:cs typeface="Times New Roman" pitchFamily="18" charset="0"/>
              </a:rPr>
              <a:t>单位：万元</a:t>
            </a:r>
            <a:endParaRPr lang="zh-CN" altLang="en-US" b="0">
              <a:latin typeface="Arial" charset="0"/>
              <a:cs typeface="Times New Roman" pitchFamily="18" charset="0"/>
            </a:endParaRPr>
          </a:p>
        </p:txBody>
      </p:sp>
      <p:sp>
        <p:nvSpPr>
          <p:cNvPr id="51235" name="矩形 5"/>
          <p:cNvSpPr>
            <a:spLocks noChangeArrowheads="1"/>
          </p:cNvSpPr>
          <p:nvPr/>
        </p:nvSpPr>
        <p:spPr bwMode="auto">
          <a:xfrm>
            <a:off x="785813" y="1273175"/>
            <a:ext cx="2044700" cy="369888"/>
          </a:xfrm>
          <a:prstGeom prst="rect">
            <a:avLst/>
          </a:prstGeom>
          <a:noFill/>
          <a:ln w="9525">
            <a:noFill/>
            <a:miter lim="800000"/>
            <a:headEnd/>
            <a:tailEnd/>
          </a:ln>
        </p:spPr>
        <p:txBody>
          <a:bodyPr wrap="none">
            <a:spAutoFit/>
          </a:bodyPr>
          <a:lstStyle/>
          <a:p>
            <a:r>
              <a:rPr lang="zh-CN" altLang="en-US">
                <a:latin typeface="Calibri" pitchFamily="34" charset="0"/>
              </a:rPr>
              <a:t>玛卡产品销售目标</a:t>
            </a:r>
            <a:endParaRPr lang="zh-CN" altLang="en-US" b="0">
              <a:latin typeface="Calibri" pitchFamily="34" charset="0"/>
            </a:endParaRPr>
          </a:p>
        </p:txBody>
      </p:sp>
    </p:spTree>
  </p:cSld>
  <p:clrMapOvr>
    <a:masterClrMapping/>
  </p:clrMapOvr>
  <p:transition spd="slow">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Box 4"/>
          <p:cNvSpPr txBox="1">
            <a:spLocks noChangeArrowheads="1"/>
          </p:cNvSpPr>
          <p:nvPr/>
        </p:nvSpPr>
        <p:spPr bwMode="auto">
          <a:xfrm>
            <a:off x="1835150" y="981075"/>
            <a:ext cx="4832350" cy="366713"/>
          </a:xfrm>
          <a:prstGeom prst="rect">
            <a:avLst/>
          </a:prstGeom>
          <a:noFill/>
          <a:ln w="9525">
            <a:noFill/>
            <a:miter lim="800000"/>
            <a:headEnd/>
            <a:tailEnd/>
          </a:ln>
        </p:spPr>
        <p:txBody>
          <a:bodyPr>
            <a:spAutoFit/>
          </a:bodyPr>
          <a:lstStyle/>
          <a:p>
            <a:r>
              <a:rPr lang="zh-CN" altLang="en-US">
                <a:ea typeface="微软雅黑" pitchFamily="34" charset="-122"/>
              </a:rPr>
              <a:t>发展预计及三年销售目标</a:t>
            </a:r>
          </a:p>
        </p:txBody>
      </p:sp>
      <p:graphicFrame>
        <p:nvGraphicFramePr>
          <p:cNvPr id="57347" name="Group 3"/>
          <p:cNvGraphicFramePr>
            <a:graphicFrameLocks noGrp="1"/>
          </p:cNvGraphicFramePr>
          <p:nvPr/>
        </p:nvGraphicFramePr>
        <p:xfrm>
          <a:off x="827088" y="1844675"/>
          <a:ext cx="6929437" cy="1908811"/>
        </p:xfrm>
        <a:graphic>
          <a:graphicData uri="http://schemas.openxmlformats.org/drawingml/2006/table">
            <a:tbl>
              <a:tblPr/>
              <a:tblGrid>
                <a:gridCol w="1385887"/>
                <a:gridCol w="1385888"/>
                <a:gridCol w="1385887"/>
                <a:gridCol w="1385888"/>
                <a:gridCol w="1385887"/>
              </a:tblGrid>
              <a:tr h="627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渠道</a:t>
                      </a:r>
                      <a:r>
                        <a:rPr kumimoji="1" lang="en-US" altLang="zh-CN" sz="1800" b="0" i="0" u="none" strike="noStrike" cap="none" normalizeH="0" baseline="0" smtClean="0">
                          <a:ln>
                            <a:noFill/>
                          </a:ln>
                          <a:solidFill>
                            <a:schemeClr val="tx1"/>
                          </a:solidFill>
                          <a:effectLst/>
                          <a:latin typeface="Times New Roman" pitchFamily="18" charset="0"/>
                          <a:ea typeface="宋体" charset="-122"/>
                        </a:rPr>
                        <a:t>/</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年度</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2014</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2015</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2016</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667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线上</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587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73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bl>
          </a:graphicData>
        </a:graphic>
      </p:graphicFrame>
      <p:sp>
        <p:nvSpPr>
          <p:cNvPr id="52258" name="Rectangle 1"/>
          <p:cNvSpPr>
            <a:spLocks noChangeArrowheads="1"/>
          </p:cNvSpPr>
          <p:nvPr/>
        </p:nvSpPr>
        <p:spPr bwMode="auto">
          <a:xfrm>
            <a:off x="6643688" y="1285875"/>
            <a:ext cx="1071562" cy="276225"/>
          </a:xfrm>
          <a:prstGeom prst="rect">
            <a:avLst/>
          </a:prstGeom>
          <a:noFill/>
          <a:ln w="9525">
            <a:noFill/>
            <a:miter lim="800000"/>
            <a:headEnd/>
            <a:tailEnd/>
          </a:ln>
        </p:spPr>
        <p:txBody>
          <a:bodyPr anchor="ctr">
            <a:spAutoFit/>
          </a:bodyPr>
          <a:lstStyle/>
          <a:p>
            <a:pPr>
              <a:buFontTx/>
              <a:buChar char="•"/>
              <a:tabLst>
                <a:tab pos="371475" algn="l"/>
              </a:tabLst>
            </a:pPr>
            <a:r>
              <a:rPr lang="zh-CN" altLang="en-US" sz="1200" b="0">
                <a:latin typeface="Times New Roman" pitchFamily="18" charset="0"/>
                <a:cs typeface="Times New Roman" pitchFamily="18" charset="0"/>
              </a:rPr>
              <a:t>单位：万元</a:t>
            </a:r>
            <a:endParaRPr lang="zh-CN" altLang="en-US" b="0">
              <a:latin typeface="Arial" charset="0"/>
              <a:cs typeface="Times New Roman" pitchFamily="18" charset="0"/>
            </a:endParaRPr>
          </a:p>
        </p:txBody>
      </p:sp>
      <p:sp>
        <p:nvSpPr>
          <p:cNvPr id="52259" name="矩形 5"/>
          <p:cNvSpPr>
            <a:spLocks noChangeArrowheads="1"/>
          </p:cNvSpPr>
          <p:nvPr/>
        </p:nvSpPr>
        <p:spPr bwMode="auto">
          <a:xfrm>
            <a:off x="785813" y="1273175"/>
            <a:ext cx="2486025" cy="366713"/>
          </a:xfrm>
          <a:prstGeom prst="rect">
            <a:avLst/>
          </a:prstGeom>
          <a:noFill/>
          <a:ln w="9525">
            <a:noFill/>
            <a:miter lim="800000"/>
            <a:headEnd/>
            <a:tailEnd/>
          </a:ln>
        </p:spPr>
        <p:txBody>
          <a:bodyPr wrap="none">
            <a:spAutoFit/>
          </a:bodyPr>
          <a:lstStyle/>
          <a:p>
            <a:r>
              <a:rPr lang="zh-CN" altLang="en-US">
                <a:latin typeface="Calibri" pitchFamily="34" charset="0"/>
              </a:rPr>
              <a:t>抗霾饮料产品销售目标</a:t>
            </a:r>
            <a:endParaRPr lang="zh-CN" altLang="en-US" b="0">
              <a:latin typeface="Calibri" pitchFamily="34" charset="0"/>
            </a:endParaRPr>
          </a:p>
        </p:txBody>
      </p:sp>
    </p:spTree>
  </p:cSld>
  <p:clrMapOvr>
    <a:masterClrMapping/>
  </p:clrMapOvr>
  <p:transition spd="slow">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Box 4"/>
          <p:cNvSpPr txBox="1">
            <a:spLocks noChangeArrowheads="1"/>
          </p:cNvSpPr>
          <p:nvPr/>
        </p:nvSpPr>
        <p:spPr bwMode="auto">
          <a:xfrm>
            <a:off x="1835150" y="981075"/>
            <a:ext cx="4832350" cy="366713"/>
          </a:xfrm>
          <a:prstGeom prst="rect">
            <a:avLst/>
          </a:prstGeom>
          <a:noFill/>
          <a:ln w="9525">
            <a:noFill/>
            <a:miter lim="800000"/>
            <a:headEnd/>
            <a:tailEnd/>
          </a:ln>
        </p:spPr>
        <p:txBody>
          <a:bodyPr>
            <a:spAutoFit/>
          </a:bodyPr>
          <a:lstStyle/>
          <a:p>
            <a:r>
              <a:rPr lang="zh-CN" altLang="en-US">
                <a:ea typeface="微软雅黑" pitchFamily="34" charset="-122"/>
              </a:rPr>
              <a:t>发展预计及三年销售目标</a:t>
            </a:r>
          </a:p>
        </p:txBody>
      </p:sp>
      <p:graphicFrame>
        <p:nvGraphicFramePr>
          <p:cNvPr id="56323" name="Group 3"/>
          <p:cNvGraphicFramePr>
            <a:graphicFrameLocks noGrp="1"/>
          </p:cNvGraphicFramePr>
          <p:nvPr/>
        </p:nvGraphicFramePr>
        <p:xfrm>
          <a:off x="827088" y="1844675"/>
          <a:ext cx="6929437" cy="1908811"/>
        </p:xfrm>
        <a:graphic>
          <a:graphicData uri="http://schemas.openxmlformats.org/drawingml/2006/table">
            <a:tbl>
              <a:tblPr/>
              <a:tblGrid>
                <a:gridCol w="1385887"/>
                <a:gridCol w="1385888"/>
                <a:gridCol w="1385887"/>
                <a:gridCol w="1385888"/>
                <a:gridCol w="1385887"/>
              </a:tblGrid>
              <a:tr h="627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渠道</a:t>
                      </a:r>
                      <a:r>
                        <a:rPr kumimoji="1" lang="en-US" altLang="zh-CN" sz="1800" b="0" i="0" u="none" strike="noStrike" cap="none" normalizeH="0" baseline="0" smtClean="0">
                          <a:ln>
                            <a:noFill/>
                          </a:ln>
                          <a:solidFill>
                            <a:schemeClr val="tx1"/>
                          </a:solidFill>
                          <a:effectLst/>
                          <a:latin typeface="Times New Roman" pitchFamily="18" charset="0"/>
                          <a:ea typeface="宋体" charset="-122"/>
                        </a:rPr>
                        <a:t>/</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年度</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2014</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2015</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2016</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667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线上</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587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73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bl>
          </a:graphicData>
        </a:graphic>
      </p:graphicFrame>
      <p:sp>
        <p:nvSpPr>
          <p:cNvPr id="53282" name="Rectangle 1"/>
          <p:cNvSpPr>
            <a:spLocks noChangeArrowheads="1"/>
          </p:cNvSpPr>
          <p:nvPr/>
        </p:nvSpPr>
        <p:spPr bwMode="auto">
          <a:xfrm>
            <a:off x="6643688" y="1285875"/>
            <a:ext cx="1071562" cy="276225"/>
          </a:xfrm>
          <a:prstGeom prst="rect">
            <a:avLst/>
          </a:prstGeom>
          <a:noFill/>
          <a:ln w="9525">
            <a:noFill/>
            <a:miter lim="800000"/>
            <a:headEnd/>
            <a:tailEnd/>
          </a:ln>
        </p:spPr>
        <p:txBody>
          <a:bodyPr anchor="ctr">
            <a:spAutoFit/>
          </a:bodyPr>
          <a:lstStyle/>
          <a:p>
            <a:pPr>
              <a:buFontTx/>
              <a:buChar char="•"/>
              <a:tabLst>
                <a:tab pos="371475" algn="l"/>
              </a:tabLst>
            </a:pPr>
            <a:r>
              <a:rPr lang="zh-CN" altLang="en-US" sz="1200" b="0">
                <a:latin typeface="Times New Roman" pitchFamily="18" charset="0"/>
                <a:cs typeface="Times New Roman" pitchFamily="18" charset="0"/>
              </a:rPr>
              <a:t>单位：万元</a:t>
            </a:r>
            <a:endParaRPr lang="zh-CN" altLang="en-US" b="0">
              <a:latin typeface="Arial" charset="0"/>
              <a:cs typeface="Times New Roman" pitchFamily="18" charset="0"/>
            </a:endParaRPr>
          </a:p>
        </p:txBody>
      </p:sp>
      <p:sp>
        <p:nvSpPr>
          <p:cNvPr id="53283" name="矩形 5"/>
          <p:cNvSpPr>
            <a:spLocks noChangeArrowheads="1"/>
          </p:cNvSpPr>
          <p:nvPr/>
        </p:nvSpPr>
        <p:spPr bwMode="auto">
          <a:xfrm>
            <a:off x="785813" y="1273175"/>
            <a:ext cx="2025650" cy="366713"/>
          </a:xfrm>
          <a:prstGeom prst="rect">
            <a:avLst/>
          </a:prstGeom>
          <a:noFill/>
          <a:ln w="9525">
            <a:noFill/>
            <a:miter lim="800000"/>
            <a:headEnd/>
            <a:tailEnd/>
          </a:ln>
        </p:spPr>
        <p:txBody>
          <a:bodyPr wrap="none">
            <a:spAutoFit/>
          </a:bodyPr>
          <a:lstStyle/>
          <a:p>
            <a:r>
              <a:rPr lang="zh-CN" altLang="en-US">
                <a:latin typeface="Calibri" pitchFamily="34" charset="0"/>
              </a:rPr>
              <a:t>休闲健康品项目标</a:t>
            </a:r>
            <a:endParaRPr lang="zh-CN" altLang="en-US" b="0">
              <a:latin typeface="Calibri" pitchFamily="34" charset="0"/>
            </a:endParaRPr>
          </a:p>
        </p:txBody>
      </p:sp>
    </p:spTree>
  </p:cSld>
  <p:clrMapOvr>
    <a:masterClrMapping/>
  </p:clrMapOvr>
  <p:transition spd="slow">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4"/>
          <p:cNvSpPr txBox="1">
            <a:spLocks noChangeArrowheads="1"/>
          </p:cNvSpPr>
          <p:nvPr/>
        </p:nvSpPr>
        <p:spPr bwMode="auto">
          <a:xfrm>
            <a:off x="1835150" y="981075"/>
            <a:ext cx="4832350" cy="366713"/>
          </a:xfrm>
          <a:prstGeom prst="rect">
            <a:avLst/>
          </a:prstGeom>
          <a:noFill/>
          <a:ln w="9525">
            <a:noFill/>
            <a:miter lim="800000"/>
            <a:headEnd/>
            <a:tailEnd/>
          </a:ln>
        </p:spPr>
        <p:txBody>
          <a:bodyPr>
            <a:spAutoFit/>
          </a:bodyPr>
          <a:lstStyle/>
          <a:p>
            <a:r>
              <a:rPr lang="zh-CN" altLang="en-US">
                <a:ea typeface="微软雅黑" pitchFamily="34" charset="-122"/>
              </a:rPr>
              <a:t>发展预计及三年销售目标</a:t>
            </a:r>
          </a:p>
        </p:txBody>
      </p:sp>
      <p:graphicFrame>
        <p:nvGraphicFramePr>
          <p:cNvPr id="59395" name="Group 3"/>
          <p:cNvGraphicFramePr>
            <a:graphicFrameLocks noGrp="1"/>
          </p:cNvGraphicFramePr>
          <p:nvPr/>
        </p:nvGraphicFramePr>
        <p:xfrm>
          <a:off x="827088" y="1844675"/>
          <a:ext cx="6929437" cy="1908811"/>
        </p:xfrm>
        <a:graphic>
          <a:graphicData uri="http://schemas.openxmlformats.org/drawingml/2006/table">
            <a:tbl>
              <a:tblPr/>
              <a:tblGrid>
                <a:gridCol w="1385887"/>
                <a:gridCol w="1385888"/>
                <a:gridCol w="1385887"/>
                <a:gridCol w="1385888"/>
                <a:gridCol w="1385887"/>
              </a:tblGrid>
              <a:tr h="627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渠道</a:t>
                      </a:r>
                      <a:r>
                        <a:rPr kumimoji="1" lang="en-US" altLang="zh-CN" sz="1800" b="0" i="0" u="none" strike="noStrike" cap="none" normalizeH="0" baseline="0" smtClean="0">
                          <a:ln>
                            <a:noFill/>
                          </a:ln>
                          <a:solidFill>
                            <a:schemeClr val="tx1"/>
                          </a:solidFill>
                          <a:effectLst/>
                          <a:latin typeface="Times New Roman" pitchFamily="18" charset="0"/>
                          <a:ea typeface="宋体" charset="-122"/>
                        </a:rPr>
                        <a:t>/</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年度</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2014</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2015</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charset="-122"/>
                        </a:rPr>
                        <a:t>2016</a:t>
                      </a:r>
                      <a:r>
                        <a:rPr kumimoji="1" lang="zh-CN" altLang="en-US" sz="1800" b="0" i="0" u="none" strike="noStrike" cap="none" normalizeH="0" baseline="0" smtClean="0">
                          <a:ln>
                            <a:noFill/>
                          </a:ln>
                          <a:solidFill>
                            <a:schemeClr val="tx1"/>
                          </a:solidFill>
                          <a:effectLst/>
                          <a:latin typeface="Times New Roman" pitchFamily="18" charset="0"/>
                          <a:ea typeface="宋体" charset="-122"/>
                        </a:rPr>
                        <a:t>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667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线上</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587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线下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730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Times New Roman" pitchFamily="18" charset="0"/>
                          <a:ea typeface="宋体" charset="-122"/>
                        </a:rPr>
                        <a:t>合计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1" lang="zh-CN" altLang="zh-CN" sz="1800" b="0" i="0" u="none" strike="noStrike" cap="none" normalizeH="0" baseline="0" smtClean="0">
                        <a:ln>
                          <a:noFill/>
                        </a:ln>
                        <a:solidFill>
                          <a:schemeClr val="tx1"/>
                        </a:solidFill>
                        <a:effectLst/>
                        <a:latin typeface="Times New Roman" pitchFamily="18" charset="0"/>
                        <a:ea typeface="宋体" charset="-12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bl>
          </a:graphicData>
        </a:graphic>
      </p:graphicFrame>
      <p:sp>
        <p:nvSpPr>
          <p:cNvPr id="54306" name="Rectangle 1"/>
          <p:cNvSpPr>
            <a:spLocks noChangeArrowheads="1"/>
          </p:cNvSpPr>
          <p:nvPr/>
        </p:nvSpPr>
        <p:spPr bwMode="auto">
          <a:xfrm>
            <a:off x="6643688" y="1285875"/>
            <a:ext cx="1071562" cy="276225"/>
          </a:xfrm>
          <a:prstGeom prst="rect">
            <a:avLst/>
          </a:prstGeom>
          <a:noFill/>
          <a:ln w="9525">
            <a:noFill/>
            <a:miter lim="800000"/>
            <a:headEnd/>
            <a:tailEnd/>
          </a:ln>
        </p:spPr>
        <p:txBody>
          <a:bodyPr anchor="ctr">
            <a:spAutoFit/>
          </a:bodyPr>
          <a:lstStyle/>
          <a:p>
            <a:pPr>
              <a:buFontTx/>
              <a:buChar char="•"/>
              <a:tabLst>
                <a:tab pos="371475" algn="l"/>
              </a:tabLst>
            </a:pPr>
            <a:r>
              <a:rPr lang="zh-CN" altLang="en-US" sz="1200" b="0">
                <a:latin typeface="Times New Roman" pitchFamily="18" charset="0"/>
                <a:cs typeface="Times New Roman" pitchFamily="18" charset="0"/>
              </a:rPr>
              <a:t>单位：万元</a:t>
            </a:r>
            <a:endParaRPr lang="zh-CN" altLang="en-US" b="0">
              <a:latin typeface="Arial" charset="0"/>
              <a:cs typeface="Times New Roman" pitchFamily="18" charset="0"/>
            </a:endParaRPr>
          </a:p>
        </p:txBody>
      </p:sp>
      <p:sp>
        <p:nvSpPr>
          <p:cNvPr id="54307" name="矩形 5"/>
          <p:cNvSpPr>
            <a:spLocks noChangeArrowheads="1"/>
          </p:cNvSpPr>
          <p:nvPr/>
        </p:nvSpPr>
        <p:spPr bwMode="auto">
          <a:xfrm>
            <a:off x="785813" y="1273175"/>
            <a:ext cx="1335087" cy="366713"/>
          </a:xfrm>
          <a:prstGeom prst="rect">
            <a:avLst/>
          </a:prstGeom>
          <a:noFill/>
          <a:ln w="9525">
            <a:noFill/>
            <a:miter lim="800000"/>
            <a:headEnd/>
            <a:tailEnd/>
          </a:ln>
        </p:spPr>
        <p:txBody>
          <a:bodyPr wrap="none">
            <a:spAutoFit/>
          </a:bodyPr>
          <a:lstStyle/>
          <a:p>
            <a:r>
              <a:rPr lang="zh-CN" altLang="en-US">
                <a:latin typeface="Calibri" pitchFamily="34" charset="0"/>
              </a:rPr>
              <a:t>合计项目标</a:t>
            </a:r>
            <a:endParaRPr lang="zh-CN" altLang="en-US" b="0">
              <a:latin typeface="Calibri" pitchFamily="34" charset="0"/>
            </a:endParaRPr>
          </a:p>
        </p:txBody>
      </p:sp>
    </p:spTree>
  </p:cSld>
  <p:clrMapOvr>
    <a:masterClrMapping/>
  </p:clrMapOvr>
  <p:transition spd="slow">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1500166" y="3071810"/>
            <a:ext cx="6002337" cy="584775"/>
          </a:xfrm>
          <a:prstGeom prst="rect">
            <a:avLst/>
          </a:prstGeom>
          <a:noFill/>
          <a:ln w="9525" algn="ctr">
            <a:noFill/>
            <a:miter lim="800000"/>
            <a:headEnd/>
            <a:tailEnd/>
          </a:ln>
        </p:spPr>
        <p:txBody>
          <a:bodyPr anchor="ctr">
            <a:spAutoFit/>
          </a:bodyPr>
          <a:lstStyle/>
          <a:p>
            <a:pPr algn="ctr"/>
            <a:r>
              <a:rPr lang="zh-CN" altLang="en-US" sz="3200" dirty="0" smtClean="0">
                <a:solidFill>
                  <a:srgbClr val="51E173"/>
                </a:solidFill>
                <a:ea typeface="微软雅黑" pitchFamily="34" charset="-122"/>
              </a:rPr>
              <a:t>谢谢</a:t>
            </a:r>
            <a:endParaRPr lang="zh-CN" altLang="en-US" sz="3200" dirty="0">
              <a:solidFill>
                <a:srgbClr val="51E173"/>
              </a:solidFill>
              <a:ea typeface="微软雅黑" pitchFamily="34"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04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noChangeArrowheads="1"/>
          </p:cNvSpPr>
          <p:nvPr/>
        </p:nvSpPr>
        <p:spPr bwMode="auto">
          <a:xfrm>
            <a:off x="1908175" y="549275"/>
            <a:ext cx="6696075" cy="500063"/>
          </a:xfrm>
          <a:prstGeom prst="rect">
            <a:avLst/>
          </a:prstGeom>
          <a:noFill/>
          <a:ln w="9525">
            <a:noFill/>
            <a:miter lim="800000"/>
            <a:headEnd/>
            <a:tailEnd/>
          </a:ln>
        </p:spPr>
        <p:txBody>
          <a:bodyPr anchor="ctr"/>
          <a:lstStyle/>
          <a:p>
            <a:r>
              <a:rPr kumimoji="1" lang="zh-CN" altLang="en-US" sz="2000">
                <a:solidFill>
                  <a:schemeClr val="tx2"/>
                </a:solidFill>
                <a:ea typeface="微软雅黑" pitchFamily="34" charset="-122"/>
              </a:rPr>
              <a:t> 国内电子商务整体交易规模</a:t>
            </a:r>
            <a:endParaRPr kumimoji="1" lang="en-US" altLang="zh-CN" sz="2400">
              <a:solidFill>
                <a:schemeClr val="tx2"/>
              </a:solidFill>
              <a:ea typeface="微软雅黑" pitchFamily="34" charset="-122"/>
            </a:endParaRPr>
          </a:p>
        </p:txBody>
      </p:sp>
      <p:sp>
        <p:nvSpPr>
          <p:cNvPr id="20483" name="TextBox 11"/>
          <p:cNvSpPr txBox="1">
            <a:spLocks noChangeArrowheads="1"/>
          </p:cNvSpPr>
          <p:nvPr/>
        </p:nvSpPr>
        <p:spPr bwMode="auto">
          <a:xfrm>
            <a:off x="500063" y="1400175"/>
            <a:ext cx="4429125" cy="339725"/>
          </a:xfrm>
          <a:prstGeom prst="rect">
            <a:avLst/>
          </a:prstGeom>
          <a:noFill/>
          <a:ln w="9525">
            <a:noFill/>
            <a:miter lim="800000"/>
            <a:headEnd/>
            <a:tailEnd/>
          </a:ln>
        </p:spPr>
        <p:txBody>
          <a:bodyPr>
            <a:spAutoFit/>
          </a:bodyPr>
          <a:lstStyle/>
          <a:p>
            <a:pPr algn="ctr"/>
            <a:r>
              <a:rPr kumimoji="1" lang="en-US" altLang="zh-CN" sz="1600" b="0">
                <a:solidFill>
                  <a:schemeClr val="tx2"/>
                </a:solidFill>
                <a:ea typeface="微软雅黑" pitchFamily="34" charset="-122"/>
              </a:rPr>
              <a:t>2008~2013</a:t>
            </a:r>
            <a:r>
              <a:rPr kumimoji="1" lang="zh-CN" altLang="en-US" sz="1600" b="0">
                <a:solidFill>
                  <a:schemeClr val="tx2"/>
                </a:solidFill>
                <a:ea typeface="微软雅黑" pitchFamily="34" charset="-122"/>
              </a:rPr>
              <a:t>年中国电子商务整体交易规模</a:t>
            </a:r>
          </a:p>
        </p:txBody>
      </p:sp>
      <p:pic>
        <p:nvPicPr>
          <p:cNvPr id="20484" name="Picture 5"/>
          <p:cNvPicPr>
            <a:picLocks noChangeAspect="1" noChangeArrowheads="1"/>
          </p:cNvPicPr>
          <p:nvPr/>
        </p:nvPicPr>
        <p:blipFill>
          <a:blip r:embed="rId2"/>
          <a:srcRect/>
          <a:stretch>
            <a:fillRect/>
          </a:stretch>
        </p:blipFill>
        <p:spPr bwMode="auto">
          <a:xfrm>
            <a:off x="395288" y="1773238"/>
            <a:ext cx="4500562" cy="2857500"/>
          </a:xfrm>
          <a:prstGeom prst="rect">
            <a:avLst/>
          </a:prstGeom>
          <a:noFill/>
          <a:ln w="9525">
            <a:noFill/>
            <a:miter lim="800000"/>
            <a:headEnd/>
            <a:tailEnd/>
          </a:ln>
        </p:spPr>
      </p:pic>
      <p:sp>
        <p:nvSpPr>
          <p:cNvPr id="9" name="TextBox 8"/>
          <p:cNvSpPr txBox="1"/>
          <p:nvPr/>
        </p:nvSpPr>
        <p:spPr>
          <a:xfrm>
            <a:off x="5219700" y="1700213"/>
            <a:ext cx="3357563" cy="198596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kumimoji="1" lang="en-US" altLang="zh-CN" sz="1400" dirty="0">
                <a:solidFill>
                  <a:srgbClr val="3333FF"/>
                </a:solidFill>
                <a:latin typeface="黑体" pitchFamily="2" charset="-122"/>
                <a:ea typeface="黑体" pitchFamily="2" charset="-122"/>
              </a:rPr>
              <a:t>2010</a:t>
            </a:r>
            <a:r>
              <a:rPr kumimoji="1" lang="zh-CN" altLang="en-US" sz="1400" dirty="0">
                <a:solidFill>
                  <a:srgbClr val="3333FF"/>
                </a:solidFill>
                <a:latin typeface="黑体" pitchFamily="2" charset="-122"/>
                <a:ea typeface="黑体" pitchFamily="2" charset="-122"/>
              </a:rPr>
              <a:t>年上半年</a:t>
            </a:r>
            <a:r>
              <a:rPr kumimoji="1" lang="zh-CN" altLang="en-US" sz="1400" b="0" dirty="0">
                <a:latin typeface="黑体" pitchFamily="2" charset="-122"/>
                <a:ea typeface="黑体" pitchFamily="2" charset="-122"/>
              </a:rPr>
              <a:t>，我国电子商务整体交易规模为</a:t>
            </a:r>
            <a:r>
              <a:rPr kumimoji="1" lang="en-US" altLang="zh-CN" sz="1400" dirty="0">
                <a:solidFill>
                  <a:srgbClr val="FF0000"/>
                </a:solidFill>
                <a:latin typeface="黑体" pitchFamily="2" charset="-122"/>
                <a:ea typeface="黑体" pitchFamily="2" charset="-122"/>
              </a:rPr>
              <a:t>2.25</a:t>
            </a:r>
            <a:r>
              <a:rPr kumimoji="1" lang="zh-CN" altLang="en-US" sz="1400" dirty="0">
                <a:solidFill>
                  <a:srgbClr val="FF0000"/>
                </a:solidFill>
                <a:latin typeface="黑体" pitchFamily="2" charset="-122"/>
                <a:ea typeface="黑体" pitchFamily="2" charset="-122"/>
              </a:rPr>
              <a:t>万亿元</a:t>
            </a:r>
            <a:r>
              <a:rPr kumimoji="1" lang="zh-CN" altLang="en-US" sz="1400" b="0" dirty="0">
                <a:latin typeface="黑体" pitchFamily="2" charset="-122"/>
                <a:ea typeface="黑体" pitchFamily="2" charset="-122"/>
              </a:rPr>
              <a:t>。其中：</a:t>
            </a:r>
            <a:endParaRPr kumimoji="1" lang="en-US" altLang="zh-CN" sz="1400" b="0" dirty="0">
              <a:latin typeface="黑体" pitchFamily="2" charset="-122"/>
              <a:ea typeface="黑体" pitchFamily="2" charset="-122"/>
            </a:endParaRPr>
          </a:p>
          <a:p>
            <a:pPr>
              <a:buFont typeface="Wingdings" pitchFamily="2" charset="2"/>
              <a:buChar char="u"/>
              <a:defRPr/>
            </a:pPr>
            <a:r>
              <a:rPr kumimoji="1" lang="en-US" altLang="zh-CN" sz="1400" b="0" dirty="0">
                <a:latin typeface="黑体" pitchFamily="2" charset="-122"/>
                <a:ea typeface="黑体" pitchFamily="2" charset="-122"/>
              </a:rPr>
              <a:t> B2B</a:t>
            </a:r>
            <a:r>
              <a:rPr kumimoji="1" lang="zh-CN" altLang="en-US" sz="1400" b="0" dirty="0">
                <a:latin typeface="黑体" pitchFamily="2" charset="-122"/>
                <a:ea typeface="黑体" pitchFamily="2" charset="-122"/>
              </a:rPr>
              <a:t>交易额达到</a:t>
            </a:r>
            <a:r>
              <a:rPr kumimoji="1" lang="en-US" altLang="zh-CN" sz="1400" b="0" dirty="0">
                <a:latin typeface="黑体" pitchFamily="2" charset="-122"/>
                <a:ea typeface="黑体" pitchFamily="2" charset="-122"/>
              </a:rPr>
              <a:t>2.05</a:t>
            </a:r>
            <a:r>
              <a:rPr kumimoji="1" lang="zh-CN" altLang="en-US" sz="1400" b="0" dirty="0">
                <a:latin typeface="黑体" pitchFamily="2" charset="-122"/>
                <a:ea typeface="黑体" pitchFamily="2" charset="-122"/>
              </a:rPr>
              <a:t>万亿元；</a:t>
            </a:r>
            <a:endParaRPr kumimoji="1" lang="en-US" altLang="zh-CN" sz="1400" b="0" dirty="0">
              <a:latin typeface="黑体" pitchFamily="2" charset="-122"/>
              <a:ea typeface="黑体" pitchFamily="2" charset="-122"/>
            </a:endParaRPr>
          </a:p>
          <a:p>
            <a:pPr>
              <a:buFont typeface="Wingdings" pitchFamily="2" charset="2"/>
              <a:buChar char="u"/>
              <a:defRPr/>
            </a:pPr>
            <a:r>
              <a:rPr kumimoji="1" lang="zh-CN" altLang="en-US" sz="1400" b="0" dirty="0">
                <a:latin typeface="黑体" pitchFamily="2" charset="-122"/>
                <a:ea typeface="黑体" pitchFamily="2" charset="-122"/>
              </a:rPr>
              <a:t> 网购（</a:t>
            </a:r>
            <a:r>
              <a:rPr kumimoji="1" lang="en-US" altLang="zh-CN" sz="1400" b="0" dirty="0">
                <a:latin typeface="黑体" pitchFamily="2" charset="-122"/>
                <a:ea typeface="黑体" pitchFamily="2" charset="-122"/>
              </a:rPr>
              <a:t>B2C</a:t>
            </a:r>
            <a:r>
              <a:rPr kumimoji="1" lang="zh-CN" altLang="en-US" sz="1400" b="0" dirty="0">
                <a:latin typeface="黑体" pitchFamily="2" charset="-122"/>
                <a:ea typeface="黑体" pitchFamily="2" charset="-122"/>
              </a:rPr>
              <a:t>与</a:t>
            </a:r>
            <a:r>
              <a:rPr kumimoji="1" lang="en-US" altLang="zh-CN" sz="1400" b="0" dirty="0">
                <a:latin typeface="黑体" pitchFamily="2" charset="-122"/>
                <a:ea typeface="黑体" pitchFamily="2" charset="-122"/>
              </a:rPr>
              <a:t>C2C</a:t>
            </a:r>
            <a:r>
              <a:rPr kumimoji="1" lang="zh-CN" altLang="en-US" sz="1400" b="0" dirty="0">
                <a:latin typeface="黑体" pitchFamily="2" charset="-122"/>
                <a:ea typeface="黑体" pitchFamily="2" charset="-122"/>
              </a:rPr>
              <a:t>）交易额</a:t>
            </a:r>
            <a:r>
              <a:rPr kumimoji="1" lang="en-US" altLang="zh-CN" sz="1400" b="0" dirty="0">
                <a:latin typeface="黑体" pitchFamily="2" charset="-122"/>
                <a:ea typeface="黑体" pitchFamily="2" charset="-122"/>
              </a:rPr>
              <a:t>2000</a:t>
            </a:r>
            <a:r>
              <a:rPr kumimoji="1" lang="zh-CN" altLang="en-US" sz="1400" b="0" dirty="0">
                <a:latin typeface="黑体" pitchFamily="2" charset="-122"/>
                <a:ea typeface="黑体" pitchFamily="2" charset="-122"/>
              </a:rPr>
              <a:t>亿元；</a:t>
            </a:r>
            <a:endParaRPr kumimoji="1" lang="en-US" altLang="zh-CN" sz="1400" b="0" dirty="0">
              <a:latin typeface="黑体" pitchFamily="2" charset="-122"/>
              <a:ea typeface="黑体" pitchFamily="2" charset="-122"/>
            </a:endParaRPr>
          </a:p>
          <a:p>
            <a:pPr>
              <a:defRPr/>
            </a:pPr>
            <a:r>
              <a:rPr kumimoji="1" lang="en-US" altLang="zh-CN" sz="1400" b="0" dirty="0">
                <a:latin typeface="黑体" pitchFamily="2" charset="-122"/>
                <a:ea typeface="黑体" pitchFamily="2" charset="-122"/>
              </a:rPr>
              <a:t> </a:t>
            </a:r>
          </a:p>
          <a:p>
            <a:pPr>
              <a:defRPr/>
            </a:pPr>
            <a:r>
              <a:rPr kumimoji="1" lang="zh-CN" altLang="en-US" sz="1400" b="0" dirty="0">
                <a:latin typeface="黑体" pitchFamily="2" charset="-122"/>
                <a:ea typeface="黑体" pitchFamily="2" charset="-122"/>
              </a:rPr>
              <a:t>预计</a:t>
            </a:r>
            <a:r>
              <a:rPr kumimoji="1" lang="en-US" altLang="zh-CN" sz="1400" b="0" dirty="0">
                <a:latin typeface="黑体" pitchFamily="2" charset="-122"/>
                <a:ea typeface="黑体" pitchFamily="2" charset="-122"/>
              </a:rPr>
              <a:t>2010</a:t>
            </a:r>
            <a:r>
              <a:rPr kumimoji="1" lang="zh-CN" altLang="en-US" sz="1400" b="0" dirty="0">
                <a:latin typeface="黑体" pitchFamily="2" charset="-122"/>
                <a:ea typeface="黑体" pitchFamily="2" charset="-122"/>
              </a:rPr>
              <a:t>全年</a:t>
            </a:r>
            <a:r>
              <a:rPr kumimoji="1" lang="en-US" altLang="zh-CN" sz="1400" b="0" dirty="0">
                <a:latin typeface="黑体" pitchFamily="2" charset="-122"/>
                <a:ea typeface="黑体" pitchFamily="2" charset="-122"/>
              </a:rPr>
              <a:t>B2B</a:t>
            </a:r>
            <a:r>
              <a:rPr kumimoji="1" lang="zh-CN" altLang="en-US" sz="1400" b="0" dirty="0">
                <a:latin typeface="黑体" pitchFamily="2" charset="-122"/>
                <a:ea typeface="黑体" pitchFamily="2" charset="-122"/>
              </a:rPr>
              <a:t>交易额为</a:t>
            </a:r>
            <a:r>
              <a:rPr kumimoji="1" lang="en-US" altLang="zh-CN" sz="1400" b="0" dirty="0">
                <a:latin typeface="黑体" pitchFamily="2" charset="-122"/>
                <a:ea typeface="黑体" pitchFamily="2" charset="-122"/>
              </a:rPr>
              <a:t>3.85</a:t>
            </a:r>
            <a:r>
              <a:rPr kumimoji="1" lang="zh-CN" altLang="en-US" sz="1400" b="0" dirty="0">
                <a:latin typeface="黑体" pitchFamily="2" charset="-122"/>
                <a:ea typeface="黑体" pitchFamily="2" charset="-122"/>
              </a:rPr>
              <a:t>万亿，</a:t>
            </a:r>
            <a:endParaRPr kumimoji="1" lang="en-US" altLang="zh-CN" sz="1400" b="0" dirty="0">
              <a:latin typeface="黑体" pitchFamily="2" charset="-122"/>
              <a:ea typeface="黑体" pitchFamily="2" charset="-122"/>
            </a:endParaRPr>
          </a:p>
          <a:p>
            <a:pPr>
              <a:defRPr/>
            </a:pPr>
            <a:r>
              <a:rPr kumimoji="1" lang="zh-CN" altLang="en-US" sz="1400" b="0" dirty="0">
                <a:latin typeface="黑体" pitchFamily="2" charset="-122"/>
                <a:ea typeface="黑体" pitchFamily="2" charset="-122"/>
              </a:rPr>
              <a:t>网购交易额为</a:t>
            </a:r>
            <a:r>
              <a:rPr kumimoji="1" lang="en-US" altLang="zh-CN" sz="1400" b="0" dirty="0">
                <a:latin typeface="黑体" pitchFamily="2" charset="-122"/>
                <a:ea typeface="黑体" pitchFamily="2" charset="-122"/>
              </a:rPr>
              <a:t>4300</a:t>
            </a:r>
            <a:r>
              <a:rPr kumimoji="1" lang="zh-CN" altLang="en-US" sz="1400" b="0" dirty="0">
                <a:latin typeface="黑体" pitchFamily="2" charset="-122"/>
                <a:ea typeface="黑体" pitchFamily="2" charset="-122"/>
              </a:rPr>
              <a:t>亿。</a:t>
            </a:r>
            <a:endParaRPr kumimoji="1" lang="en-US" altLang="zh-CN" sz="1400" b="0" dirty="0">
              <a:latin typeface="黑体" pitchFamily="2" charset="-122"/>
              <a:ea typeface="黑体" pitchFamily="2" charset="-122"/>
            </a:endParaRPr>
          </a:p>
          <a:p>
            <a:pPr>
              <a:defRPr/>
            </a:pPr>
            <a:endParaRPr kumimoji="1" lang="en-US" altLang="zh-CN" sz="1400" b="0" dirty="0">
              <a:latin typeface="黑体" pitchFamily="2" charset="-122"/>
              <a:ea typeface="黑体" pitchFamily="2" charset="-122"/>
            </a:endParaRPr>
          </a:p>
          <a:p>
            <a:pPr>
              <a:defRPr/>
            </a:pPr>
            <a:r>
              <a:rPr kumimoji="1" lang="en-US" altLang="zh-CN" sz="1200" b="0" dirty="0">
                <a:latin typeface="+mn-ea"/>
              </a:rPr>
              <a:t>-</a:t>
            </a:r>
            <a:r>
              <a:rPr kumimoji="1" lang="zh-CN" altLang="en-US" sz="1200" b="0" dirty="0">
                <a:latin typeface="+mn-ea"/>
              </a:rPr>
              <a:t>数据来源：中国电子商务研究中心</a:t>
            </a:r>
            <a:endParaRPr kumimoji="1" lang="en-US" altLang="zh-CN" sz="1200" b="0" dirty="0">
              <a:latin typeface="+mn-ea"/>
            </a:endParaRPr>
          </a:p>
        </p:txBody>
      </p:sp>
      <p:sp>
        <p:nvSpPr>
          <p:cNvPr id="20486" name="TextBox 13"/>
          <p:cNvSpPr txBox="1">
            <a:spLocks noChangeArrowheads="1"/>
          </p:cNvSpPr>
          <p:nvPr/>
        </p:nvSpPr>
        <p:spPr bwMode="auto">
          <a:xfrm>
            <a:off x="539750" y="4941888"/>
            <a:ext cx="8358188" cy="738187"/>
          </a:xfrm>
          <a:prstGeom prst="rect">
            <a:avLst/>
          </a:prstGeom>
          <a:noFill/>
          <a:ln w="9525">
            <a:solidFill>
              <a:schemeClr val="tx1"/>
            </a:solidFill>
            <a:prstDash val="sysDot"/>
            <a:miter lim="800000"/>
            <a:headEnd/>
            <a:tailEnd/>
          </a:ln>
        </p:spPr>
        <p:txBody>
          <a:bodyPr>
            <a:spAutoFit/>
          </a:bodyPr>
          <a:lstStyle/>
          <a:p>
            <a:r>
              <a:rPr kumimoji="1" lang="zh-CN" altLang="en-US" sz="1400" b="0">
                <a:solidFill>
                  <a:schemeClr val="tx2"/>
                </a:solidFill>
                <a:latin typeface="黑体" pitchFamily="49" charset="-122"/>
                <a:ea typeface="黑体" pitchFamily="49" charset="-122"/>
              </a:rPr>
              <a:t>    中国电子商务发展呈现区域化特征，其中较为发达的地带是</a:t>
            </a:r>
            <a:r>
              <a:rPr kumimoji="1" lang="zh-CN" altLang="en-US" sz="1400" b="0">
                <a:latin typeface="黑体" pitchFamily="49" charset="-122"/>
                <a:ea typeface="黑体" pitchFamily="49" charset="-122"/>
              </a:rPr>
              <a:t>以</a:t>
            </a:r>
            <a:r>
              <a:rPr kumimoji="1" lang="zh-CN" altLang="en-US" sz="1400">
                <a:solidFill>
                  <a:srgbClr val="3333FF"/>
                </a:solidFill>
                <a:latin typeface="黑体" pitchFamily="49" charset="-122"/>
                <a:ea typeface="黑体" pitchFamily="49" charset="-122"/>
              </a:rPr>
              <a:t>江浙沪</a:t>
            </a:r>
            <a:r>
              <a:rPr kumimoji="1" lang="zh-CN" altLang="en-US" sz="1400" b="0">
                <a:latin typeface="黑体" pitchFamily="49" charset="-122"/>
                <a:ea typeface="黑体" pitchFamily="49" charset="-122"/>
              </a:rPr>
              <a:t>为主</a:t>
            </a:r>
            <a:r>
              <a:rPr kumimoji="1" lang="zh-CN" altLang="en-US" sz="1400" b="0">
                <a:solidFill>
                  <a:schemeClr val="tx2"/>
                </a:solidFill>
                <a:latin typeface="黑体" pitchFamily="49" charset="-122"/>
                <a:ea typeface="黑体" pitchFamily="49" charset="-122"/>
              </a:rPr>
              <a:t>的</a:t>
            </a:r>
            <a:r>
              <a:rPr kumimoji="1" lang="zh-CN" altLang="en-US" sz="1400" b="0">
                <a:solidFill>
                  <a:srgbClr val="FF0000"/>
                </a:solidFill>
                <a:latin typeface="黑体" pitchFamily="49" charset="-122"/>
                <a:ea typeface="黑体" pitchFamily="49" charset="-122"/>
              </a:rPr>
              <a:t>长三角地区</a:t>
            </a:r>
            <a:r>
              <a:rPr kumimoji="1" lang="en-US" altLang="zh-CN" sz="1400" b="0">
                <a:solidFill>
                  <a:schemeClr val="tx2"/>
                </a:solidFill>
                <a:latin typeface="黑体" pitchFamily="49" charset="-122"/>
                <a:ea typeface="黑体" pitchFamily="49" charset="-122"/>
              </a:rPr>
              <a:t>(</a:t>
            </a:r>
            <a:r>
              <a:rPr kumimoji="1" lang="zh-CN" altLang="en-US" sz="1400" b="0">
                <a:solidFill>
                  <a:schemeClr val="tx2"/>
                </a:solidFill>
                <a:latin typeface="黑体" pitchFamily="49" charset="-122"/>
                <a:ea typeface="黑体" pitchFamily="49" charset="-122"/>
              </a:rPr>
              <a:t>占比</a:t>
            </a:r>
            <a:r>
              <a:rPr kumimoji="1" lang="en-US" altLang="zh-CN" sz="1400" b="0">
                <a:solidFill>
                  <a:schemeClr val="tx2"/>
                </a:solidFill>
                <a:latin typeface="黑体" pitchFamily="49" charset="-122"/>
                <a:ea typeface="黑体" pitchFamily="49" charset="-122"/>
              </a:rPr>
              <a:t>35.27%)</a:t>
            </a:r>
            <a:r>
              <a:rPr kumimoji="1" lang="zh-CN" altLang="en-US" sz="1400" b="0">
                <a:solidFill>
                  <a:schemeClr val="tx2"/>
                </a:solidFill>
                <a:latin typeface="黑体" pitchFamily="49" charset="-122"/>
                <a:ea typeface="黑体" pitchFamily="49" charset="-122"/>
              </a:rPr>
              <a:t>；以广州、深圳为主的</a:t>
            </a:r>
            <a:r>
              <a:rPr kumimoji="1" lang="zh-CN" altLang="en-US" sz="1400" b="0">
                <a:solidFill>
                  <a:srgbClr val="FF0000"/>
                </a:solidFill>
                <a:latin typeface="黑体" pitchFamily="49" charset="-122"/>
                <a:ea typeface="黑体" pitchFamily="49" charset="-122"/>
              </a:rPr>
              <a:t>珠三角地区</a:t>
            </a:r>
            <a:r>
              <a:rPr kumimoji="1" lang="en-US" altLang="zh-CN" sz="1400" b="0">
                <a:solidFill>
                  <a:schemeClr val="tx2"/>
                </a:solidFill>
                <a:latin typeface="黑体" pitchFamily="49" charset="-122"/>
                <a:ea typeface="黑体" pitchFamily="49" charset="-122"/>
              </a:rPr>
              <a:t>(</a:t>
            </a:r>
            <a:r>
              <a:rPr kumimoji="1" lang="zh-CN" altLang="en-US" sz="1400" b="0">
                <a:solidFill>
                  <a:schemeClr val="tx2"/>
                </a:solidFill>
                <a:latin typeface="黑体" pitchFamily="49" charset="-122"/>
                <a:ea typeface="黑体" pitchFamily="49" charset="-122"/>
              </a:rPr>
              <a:t>占比</a:t>
            </a:r>
            <a:r>
              <a:rPr kumimoji="1" lang="en-US" altLang="zh-CN" sz="1400" b="0">
                <a:solidFill>
                  <a:schemeClr val="tx2"/>
                </a:solidFill>
                <a:latin typeface="黑体" pitchFamily="49" charset="-122"/>
                <a:ea typeface="黑体" pitchFamily="49" charset="-122"/>
              </a:rPr>
              <a:t>33.68%)</a:t>
            </a:r>
            <a:r>
              <a:rPr kumimoji="1" lang="zh-CN" altLang="en-US" sz="1400" b="0">
                <a:solidFill>
                  <a:schemeClr val="tx2"/>
                </a:solidFill>
                <a:latin typeface="黑体" pitchFamily="49" charset="-122"/>
                <a:ea typeface="黑体" pitchFamily="49" charset="-122"/>
              </a:rPr>
              <a:t>和以北京为主的</a:t>
            </a:r>
            <a:r>
              <a:rPr kumimoji="1" lang="zh-CN" altLang="en-US" sz="1400" b="0">
                <a:solidFill>
                  <a:srgbClr val="FF0000"/>
                </a:solidFill>
                <a:latin typeface="黑体" pitchFamily="49" charset="-122"/>
                <a:ea typeface="黑体" pitchFamily="49" charset="-122"/>
              </a:rPr>
              <a:t>京津地区</a:t>
            </a:r>
            <a:r>
              <a:rPr kumimoji="1" lang="en-US" altLang="zh-CN" sz="1400" b="0">
                <a:solidFill>
                  <a:schemeClr val="tx2"/>
                </a:solidFill>
                <a:latin typeface="黑体" pitchFamily="49" charset="-122"/>
                <a:ea typeface="黑体" pitchFamily="49" charset="-122"/>
              </a:rPr>
              <a:t>(</a:t>
            </a:r>
            <a:r>
              <a:rPr kumimoji="1" lang="zh-CN" altLang="en-US" sz="1400" b="0">
                <a:solidFill>
                  <a:schemeClr val="tx2"/>
                </a:solidFill>
                <a:latin typeface="黑体" pitchFamily="49" charset="-122"/>
                <a:ea typeface="黑体" pitchFamily="49" charset="-122"/>
              </a:rPr>
              <a:t>占比</a:t>
            </a:r>
            <a:r>
              <a:rPr kumimoji="1" lang="en-US" altLang="zh-CN" sz="1400" b="0">
                <a:solidFill>
                  <a:schemeClr val="tx2"/>
                </a:solidFill>
                <a:latin typeface="黑体" pitchFamily="49" charset="-122"/>
                <a:ea typeface="黑体" pitchFamily="49" charset="-122"/>
              </a:rPr>
              <a:t>9.32%)</a:t>
            </a:r>
            <a:r>
              <a:rPr kumimoji="1" lang="zh-CN" altLang="en-US" sz="1400" b="0">
                <a:solidFill>
                  <a:schemeClr val="tx2"/>
                </a:solidFill>
                <a:latin typeface="黑体" pitchFamily="49" charset="-122"/>
                <a:ea typeface="黑体" pitchFamily="49" charset="-122"/>
              </a:rPr>
              <a:t>，且电子商务逐渐由沿海地区向内陆地区渗透，中西部二三线城市电子商务发展迅速。</a:t>
            </a: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txBox="1">
            <a:spLocks noChangeArrowheads="1"/>
          </p:cNvSpPr>
          <p:nvPr/>
        </p:nvSpPr>
        <p:spPr bwMode="auto">
          <a:xfrm>
            <a:off x="323850" y="1268413"/>
            <a:ext cx="9001125" cy="500062"/>
          </a:xfrm>
          <a:prstGeom prst="rect">
            <a:avLst/>
          </a:prstGeom>
          <a:noFill/>
          <a:ln w="9525">
            <a:noFill/>
            <a:miter lim="800000"/>
            <a:headEnd/>
            <a:tailEnd/>
          </a:ln>
        </p:spPr>
        <p:txBody>
          <a:bodyPr anchor="ctr"/>
          <a:lstStyle/>
          <a:p>
            <a:r>
              <a:rPr kumimoji="1" lang="zh-CN" altLang="en-US" sz="2000">
                <a:solidFill>
                  <a:schemeClr val="tx2"/>
                </a:solidFill>
                <a:ea typeface="微软雅黑" pitchFamily="34" charset="-122"/>
              </a:rPr>
              <a:t>  </a:t>
            </a:r>
            <a:r>
              <a:rPr kumimoji="1" lang="en-US" altLang="zh-CN" sz="2000">
                <a:solidFill>
                  <a:schemeClr val="tx2"/>
                </a:solidFill>
                <a:ea typeface="微软雅黑" pitchFamily="34" charset="-122"/>
              </a:rPr>
              <a:t>B2B </a:t>
            </a:r>
            <a:r>
              <a:rPr kumimoji="1" lang="zh-CN" altLang="en-US" sz="2000">
                <a:solidFill>
                  <a:schemeClr val="tx2"/>
                </a:solidFill>
                <a:ea typeface="微软雅黑" pitchFamily="34" charset="-122"/>
              </a:rPr>
              <a:t>电子商务交易规模</a:t>
            </a:r>
            <a:endParaRPr kumimoji="1" lang="en-US" altLang="zh-CN" sz="2400">
              <a:solidFill>
                <a:schemeClr val="tx2"/>
              </a:solidFill>
              <a:ea typeface="微软雅黑" pitchFamily="34" charset="-122"/>
            </a:endParaRPr>
          </a:p>
        </p:txBody>
      </p:sp>
      <p:sp>
        <p:nvSpPr>
          <p:cNvPr id="21506" name="TextBox 18"/>
          <p:cNvSpPr txBox="1">
            <a:spLocks noChangeArrowheads="1"/>
          </p:cNvSpPr>
          <p:nvPr/>
        </p:nvSpPr>
        <p:spPr bwMode="auto">
          <a:xfrm>
            <a:off x="323850" y="1700213"/>
            <a:ext cx="8643938" cy="835025"/>
          </a:xfrm>
          <a:prstGeom prst="rect">
            <a:avLst/>
          </a:prstGeom>
          <a:noFill/>
          <a:ln w="9525">
            <a:solidFill>
              <a:srgbClr val="FF0000"/>
            </a:solidFill>
            <a:miter lim="800000"/>
            <a:headEnd/>
            <a:tailEnd/>
          </a:ln>
        </p:spPr>
        <p:txBody>
          <a:bodyPr>
            <a:spAutoFit/>
          </a:bodyPr>
          <a:lstStyle/>
          <a:p>
            <a:r>
              <a:rPr kumimoji="1" lang="zh-CN" altLang="en-US" sz="1600">
                <a:solidFill>
                  <a:schemeClr val="tx2"/>
                </a:solidFill>
                <a:ea typeface="微软雅黑" pitchFamily="34" charset="-122"/>
              </a:rPr>
              <a:t>艾瑞：</a:t>
            </a:r>
            <a:r>
              <a:rPr kumimoji="1" lang="en-US" altLang="zh-CN" sz="1600">
                <a:solidFill>
                  <a:schemeClr val="tx2"/>
                </a:solidFill>
                <a:ea typeface="微软雅黑" pitchFamily="34" charset="-122"/>
              </a:rPr>
              <a:t>09</a:t>
            </a:r>
            <a:r>
              <a:rPr kumimoji="1" lang="zh-CN" altLang="en-US" sz="1600">
                <a:solidFill>
                  <a:schemeClr val="tx2"/>
                </a:solidFill>
                <a:ea typeface="微软雅黑" pitchFamily="34" charset="-122"/>
              </a:rPr>
              <a:t>年中国</a:t>
            </a:r>
            <a:r>
              <a:rPr kumimoji="1" lang="en-US" altLang="zh-CN" sz="1600">
                <a:solidFill>
                  <a:schemeClr val="tx2"/>
                </a:solidFill>
                <a:ea typeface="微软雅黑" pitchFamily="34" charset="-122"/>
              </a:rPr>
              <a:t>B2B</a:t>
            </a:r>
            <a:r>
              <a:rPr kumimoji="1" lang="zh-CN" altLang="en-US" sz="1600">
                <a:solidFill>
                  <a:schemeClr val="tx2"/>
                </a:solidFill>
                <a:ea typeface="微软雅黑" pitchFamily="34" charset="-122"/>
              </a:rPr>
              <a:t>电子商务交易规模为</a:t>
            </a:r>
            <a:r>
              <a:rPr kumimoji="1" lang="en-US" altLang="zh-CN" sz="1600">
                <a:solidFill>
                  <a:schemeClr val="tx2"/>
                </a:solidFill>
                <a:ea typeface="微软雅黑" pitchFamily="34" charset="-122"/>
              </a:rPr>
              <a:t>2.78</a:t>
            </a:r>
            <a:r>
              <a:rPr kumimoji="1" lang="zh-CN" altLang="en-US" sz="1600">
                <a:solidFill>
                  <a:schemeClr val="tx2"/>
                </a:solidFill>
                <a:ea typeface="微软雅黑" pitchFamily="34" charset="-122"/>
              </a:rPr>
              <a:t>万亿元（占比</a:t>
            </a:r>
            <a:r>
              <a:rPr kumimoji="1" lang="en-US" altLang="zh-CN" sz="1600">
                <a:solidFill>
                  <a:schemeClr val="tx2"/>
                </a:solidFill>
                <a:ea typeface="微软雅黑" pitchFamily="34" charset="-122"/>
              </a:rPr>
              <a:t>77.2%</a:t>
            </a:r>
            <a:r>
              <a:rPr kumimoji="1" lang="zh-CN" altLang="en-US" sz="1600">
                <a:solidFill>
                  <a:schemeClr val="tx2"/>
                </a:solidFill>
                <a:ea typeface="微软雅黑" pitchFamily="34" charset="-122"/>
              </a:rPr>
              <a:t>） ，较去年同期下降</a:t>
            </a:r>
            <a:r>
              <a:rPr kumimoji="1" lang="en-US" altLang="zh-CN" sz="1600">
                <a:solidFill>
                  <a:schemeClr val="tx2"/>
                </a:solidFill>
                <a:ea typeface="微软雅黑" pitchFamily="34" charset="-122"/>
              </a:rPr>
              <a:t>6.4%</a:t>
            </a:r>
            <a:r>
              <a:rPr kumimoji="1" lang="zh-CN" altLang="en-US" sz="1600">
                <a:solidFill>
                  <a:schemeClr val="tx2"/>
                </a:solidFill>
                <a:ea typeface="微软雅黑" pitchFamily="34" charset="-122"/>
              </a:rPr>
              <a:t>；</a:t>
            </a:r>
            <a:endParaRPr kumimoji="1" lang="en-US" altLang="zh-CN" sz="1600">
              <a:solidFill>
                <a:schemeClr val="tx2"/>
              </a:solidFill>
              <a:ea typeface="微软雅黑" pitchFamily="34" charset="-122"/>
            </a:endParaRPr>
          </a:p>
          <a:p>
            <a:r>
              <a:rPr kumimoji="1" lang="en-US" altLang="zh-CN" sz="1600">
                <a:solidFill>
                  <a:schemeClr val="tx2"/>
                </a:solidFill>
                <a:ea typeface="微软雅黑" pitchFamily="34" charset="-122"/>
              </a:rPr>
              <a:t>B2B</a:t>
            </a:r>
            <a:r>
              <a:rPr kumimoji="1" lang="zh-CN" altLang="en-US" sz="1600">
                <a:solidFill>
                  <a:schemeClr val="tx2"/>
                </a:solidFill>
                <a:ea typeface="微软雅黑" pitchFamily="34" charset="-122"/>
              </a:rPr>
              <a:t>电子商务运营商营收规模达到</a:t>
            </a:r>
            <a:r>
              <a:rPr kumimoji="1" lang="en-US" altLang="zh-CN" sz="1600">
                <a:solidFill>
                  <a:schemeClr val="tx2"/>
                </a:solidFill>
                <a:ea typeface="微软雅黑" pitchFamily="34" charset="-122"/>
              </a:rPr>
              <a:t>63.0</a:t>
            </a:r>
            <a:r>
              <a:rPr kumimoji="1" lang="zh-CN" altLang="en-US" sz="1600">
                <a:solidFill>
                  <a:schemeClr val="tx2"/>
                </a:solidFill>
                <a:ea typeface="微软雅黑" pitchFamily="34" charset="-122"/>
              </a:rPr>
              <a:t>亿元，同比增长</a:t>
            </a:r>
            <a:r>
              <a:rPr kumimoji="1" lang="en-US" altLang="zh-CN" sz="1600">
                <a:solidFill>
                  <a:schemeClr val="tx2"/>
                </a:solidFill>
                <a:ea typeface="微软雅黑" pitchFamily="34" charset="-122"/>
              </a:rPr>
              <a:t>13.8%</a:t>
            </a:r>
            <a:endParaRPr kumimoji="1" lang="zh-CN" altLang="en-US" sz="1600">
              <a:solidFill>
                <a:schemeClr val="tx2"/>
              </a:solidFill>
              <a:ea typeface="微软雅黑" pitchFamily="34" charset="-122"/>
            </a:endParaRPr>
          </a:p>
        </p:txBody>
      </p:sp>
      <p:pic>
        <p:nvPicPr>
          <p:cNvPr id="21507" name="Picture 3"/>
          <p:cNvPicPr>
            <a:picLocks noChangeAspect="1" noChangeArrowheads="1"/>
          </p:cNvPicPr>
          <p:nvPr/>
        </p:nvPicPr>
        <p:blipFill>
          <a:blip r:embed="rId2"/>
          <a:srcRect/>
          <a:stretch>
            <a:fillRect/>
          </a:stretch>
        </p:blipFill>
        <p:spPr bwMode="auto">
          <a:xfrm>
            <a:off x="5219700" y="2997200"/>
            <a:ext cx="3600450" cy="2714625"/>
          </a:xfrm>
          <a:prstGeom prst="rect">
            <a:avLst/>
          </a:prstGeom>
          <a:noFill/>
          <a:ln w="9525">
            <a:noFill/>
            <a:miter lim="800000"/>
            <a:headEnd/>
            <a:tailEnd/>
          </a:ln>
        </p:spPr>
      </p:pic>
      <p:sp>
        <p:nvSpPr>
          <p:cNvPr id="21508" name="TextBox 12"/>
          <p:cNvSpPr txBox="1">
            <a:spLocks noChangeArrowheads="1"/>
          </p:cNvSpPr>
          <p:nvPr/>
        </p:nvSpPr>
        <p:spPr bwMode="auto">
          <a:xfrm>
            <a:off x="5435600" y="2708275"/>
            <a:ext cx="3357563" cy="304800"/>
          </a:xfrm>
          <a:prstGeom prst="rect">
            <a:avLst/>
          </a:prstGeom>
          <a:noFill/>
          <a:ln w="9525">
            <a:noFill/>
            <a:miter lim="800000"/>
            <a:headEnd/>
            <a:tailEnd/>
          </a:ln>
        </p:spPr>
        <p:txBody>
          <a:bodyPr>
            <a:spAutoFit/>
          </a:bodyPr>
          <a:lstStyle/>
          <a:p>
            <a:r>
              <a:rPr kumimoji="1" lang="en-US" altLang="zh-CN" sz="1400" b="0">
                <a:solidFill>
                  <a:schemeClr val="tx2"/>
                </a:solidFill>
                <a:ea typeface="微软雅黑" pitchFamily="34" charset="-122"/>
              </a:rPr>
              <a:t>2009</a:t>
            </a:r>
            <a:r>
              <a:rPr kumimoji="1" lang="zh-CN" altLang="en-US" sz="1400" b="0">
                <a:solidFill>
                  <a:schemeClr val="tx2"/>
                </a:solidFill>
                <a:ea typeface="微软雅黑" pitchFamily="34" charset="-122"/>
              </a:rPr>
              <a:t>中国</a:t>
            </a:r>
            <a:r>
              <a:rPr kumimoji="1" lang="en-US" altLang="zh-CN" sz="1400" b="0">
                <a:solidFill>
                  <a:schemeClr val="tx2"/>
                </a:solidFill>
                <a:ea typeface="微软雅黑" pitchFamily="34" charset="-122"/>
              </a:rPr>
              <a:t>B2B</a:t>
            </a:r>
            <a:r>
              <a:rPr kumimoji="1" lang="zh-CN" altLang="en-US" sz="1400" b="0">
                <a:solidFill>
                  <a:schemeClr val="tx2"/>
                </a:solidFill>
                <a:ea typeface="微软雅黑" pitchFamily="34" charset="-122"/>
              </a:rPr>
              <a:t>电子商务运营商营收份额</a:t>
            </a:r>
          </a:p>
        </p:txBody>
      </p:sp>
      <p:pic>
        <p:nvPicPr>
          <p:cNvPr id="21509" name="Picture 4"/>
          <p:cNvPicPr>
            <a:picLocks noChangeAspect="1" noChangeArrowheads="1"/>
          </p:cNvPicPr>
          <p:nvPr/>
        </p:nvPicPr>
        <p:blipFill>
          <a:blip r:embed="rId3"/>
          <a:srcRect/>
          <a:stretch>
            <a:fillRect/>
          </a:stretch>
        </p:blipFill>
        <p:spPr bwMode="auto">
          <a:xfrm>
            <a:off x="250825" y="2565400"/>
            <a:ext cx="3781425" cy="2752725"/>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txBox="1">
            <a:spLocks noChangeArrowheads="1"/>
          </p:cNvSpPr>
          <p:nvPr/>
        </p:nvSpPr>
        <p:spPr bwMode="auto">
          <a:xfrm>
            <a:off x="142875" y="1268413"/>
            <a:ext cx="9001125" cy="500062"/>
          </a:xfrm>
          <a:prstGeom prst="rect">
            <a:avLst/>
          </a:prstGeom>
          <a:noFill/>
          <a:ln w="9525">
            <a:noFill/>
            <a:miter lim="800000"/>
            <a:headEnd/>
            <a:tailEnd/>
          </a:ln>
        </p:spPr>
        <p:txBody>
          <a:bodyPr anchor="ctr"/>
          <a:lstStyle/>
          <a:p>
            <a:r>
              <a:rPr kumimoji="1" lang="zh-CN" altLang="en-US" sz="2000">
                <a:solidFill>
                  <a:schemeClr val="tx2"/>
                </a:solidFill>
                <a:ea typeface="微软雅黑" pitchFamily="34" charset="-122"/>
              </a:rPr>
              <a:t> 网络购物市场交易规模</a:t>
            </a:r>
            <a:endParaRPr kumimoji="1" lang="en-US" altLang="zh-CN" sz="2400">
              <a:solidFill>
                <a:schemeClr val="tx2"/>
              </a:solidFill>
              <a:ea typeface="微软雅黑" pitchFamily="34" charset="-122"/>
            </a:endParaRPr>
          </a:p>
        </p:txBody>
      </p:sp>
      <p:sp>
        <p:nvSpPr>
          <p:cNvPr id="22530" name="TextBox 18"/>
          <p:cNvSpPr txBox="1">
            <a:spLocks noChangeArrowheads="1"/>
          </p:cNvSpPr>
          <p:nvPr/>
        </p:nvSpPr>
        <p:spPr bwMode="auto">
          <a:xfrm>
            <a:off x="395288" y="1773238"/>
            <a:ext cx="8072437" cy="590550"/>
          </a:xfrm>
          <a:prstGeom prst="rect">
            <a:avLst/>
          </a:prstGeom>
          <a:noFill/>
          <a:ln w="9525">
            <a:solidFill>
              <a:srgbClr val="FF0000"/>
            </a:solidFill>
            <a:miter lim="800000"/>
            <a:headEnd/>
            <a:tailEnd/>
          </a:ln>
        </p:spPr>
        <p:txBody>
          <a:bodyPr>
            <a:spAutoFit/>
          </a:bodyPr>
          <a:lstStyle/>
          <a:p>
            <a:r>
              <a:rPr kumimoji="1" lang="en-US" altLang="zh-CN" sz="1600">
                <a:solidFill>
                  <a:schemeClr val="tx2"/>
                </a:solidFill>
                <a:ea typeface="微软雅黑" pitchFamily="34" charset="-122"/>
              </a:rPr>
              <a:t>2012</a:t>
            </a:r>
            <a:r>
              <a:rPr kumimoji="1" lang="zh-CN" altLang="en-US" sz="1600">
                <a:solidFill>
                  <a:schemeClr val="tx2"/>
                </a:solidFill>
                <a:ea typeface="微软雅黑" pitchFamily="34" charset="-122"/>
              </a:rPr>
              <a:t>年中国网络购物市场交易规模继续高速增长，达到</a:t>
            </a:r>
            <a:r>
              <a:rPr kumimoji="1" lang="en-US" altLang="zh-CN" sz="1600">
                <a:solidFill>
                  <a:schemeClr val="tx2"/>
                </a:solidFill>
                <a:ea typeface="微软雅黑" pitchFamily="34" charset="-122"/>
              </a:rPr>
              <a:t>1.3</a:t>
            </a:r>
            <a:r>
              <a:rPr kumimoji="1" lang="zh-CN" altLang="en-US" sz="1600">
                <a:solidFill>
                  <a:schemeClr val="tx2"/>
                </a:solidFill>
                <a:ea typeface="微软雅黑" pitchFamily="34" charset="-122"/>
              </a:rPr>
              <a:t>亿元，</a:t>
            </a:r>
            <a:r>
              <a:rPr kumimoji="1" lang="en-US" altLang="zh-CN" sz="1600">
                <a:solidFill>
                  <a:schemeClr val="tx2"/>
                </a:solidFill>
                <a:ea typeface="微软雅黑" pitchFamily="34" charset="-122"/>
              </a:rPr>
              <a:t>2013</a:t>
            </a:r>
            <a:r>
              <a:rPr kumimoji="1" lang="zh-CN" altLang="en-US" sz="1600">
                <a:solidFill>
                  <a:schemeClr val="tx2"/>
                </a:solidFill>
                <a:ea typeface="微软雅黑" pitchFamily="34" charset="-122"/>
              </a:rPr>
              <a:t>年网购市场交易规模过</a:t>
            </a:r>
            <a:r>
              <a:rPr kumimoji="1" lang="en-US" altLang="zh-CN" sz="1600">
                <a:solidFill>
                  <a:schemeClr val="tx2"/>
                </a:solidFill>
                <a:ea typeface="微软雅黑" pitchFamily="34" charset="-122"/>
              </a:rPr>
              <a:t>1.85</a:t>
            </a:r>
            <a:r>
              <a:rPr kumimoji="1" lang="zh-CN" altLang="en-US" sz="1600">
                <a:solidFill>
                  <a:schemeClr val="tx2"/>
                </a:solidFill>
                <a:ea typeface="微软雅黑" pitchFamily="34" charset="-122"/>
              </a:rPr>
              <a:t>万亿元，同比增长</a:t>
            </a:r>
            <a:r>
              <a:rPr kumimoji="1" lang="en-US" altLang="zh-CN" sz="1600">
                <a:solidFill>
                  <a:schemeClr val="tx2"/>
                </a:solidFill>
                <a:ea typeface="微软雅黑" pitchFamily="34" charset="-122"/>
              </a:rPr>
              <a:t>50%</a:t>
            </a:r>
            <a:r>
              <a:rPr kumimoji="1" lang="zh-CN" altLang="en-US" sz="1600">
                <a:solidFill>
                  <a:schemeClr val="tx2"/>
                </a:solidFill>
                <a:ea typeface="微软雅黑" pitchFamily="34" charset="-122"/>
              </a:rPr>
              <a:t>。</a:t>
            </a:r>
            <a:endParaRPr kumimoji="1" lang="en-US" altLang="zh-CN" sz="1600">
              <a:solidFill>
                <a:schemeClr val="tx2"/>
              </a:solidFill>
              <a:ea typeface="微软雅黑" pitchFamily="34" charset="-122"/>
            </a:endParaRPr>
          </a:p>
        </p:txBody>
      </p:sp>
      <p:sp>
        <p:nvSpPr>
          <p:cNvPr id="7" name="TextBox 6"/>
          <p:cNvSpPr txBox="1"/>
          <p:nvPr/>
        </p:nvSpPr>
        <p:spPr>
          <a:xfrm>
            <a:off x="6443663" y="2492375"/>
            <a:ext cx="2428875" cy="2228850"/>
          </a:xfrm>
          <a:prstGeom prst="rect">
            <a:avLst/>
          </a:prstGeom>
          <a:ln w="9525"/>
        </p:spPr>
        <p:style>
          <a:lnRef idx="2">
            <a:schemeClr val="accent6"/>
          </a:lnRef>
          <a:fillRef idx="1">
            <a:schemeClr val="lt1"/>
          </a:fillRef>
          <a:effectRef idx="0">
            <a:schemeClr val="accent6"/>
          </a:effectRef>
          <a:fontRef idx="minor">
            <a:schemeClr val="dk1"/>
          </a:fontRef>
        </p:style>
        <p:txBody>
          <a:bodyPr>
            <a:spAutoFit/>
          </a:bodyPr>
          <a:lstStyle/>
          <a:p>
            <a:pPr>
              <a:defRPr/>
            </a:pPr>
            <a:r>
              <a:rPr kumimoji="1" lang="zh-CN" altLang="en-US" sz="1400" b="0">
                <a:solidFill>
                  <a:srgbClr val="000000"/>
                </a:solidFill>
                <a:latin typeface="黑体" pitchFamily="49" charset="-122"/>
                <a:ea typeface="黑体" pitchFamily="49" charset="-122"/>
              </a:rPr>
              <a:t>  艾瑞咨询跟踪观察，</a:t>
            </a:r>
            <a:r>
              <a:rPr kumimoji="1" lang="en-US" altLang="zh-CN" sz="1400" b="0">
                <a:solidFill>
                  <a:srgbClr val="000000"/>
                </a:solidFill>
                <a:latin typeface="黑体" pitchFamily="49" charset="-122"/>
                <a:ea typeface="黑体" pitchFamily="49" charset="-122"/>
              </a:rPr>
              <a:t>2013</a:t>
            </a:r>
            <a:r>
              <a:rPr kumimoji="1" lang="zh-CN" altLang="en-US" sz="1400" b="0">
                <a:solidFill>
                  <a:srgbClr val="000000"/>
                </a:solidFill>
                <a:latin typeface="黑体" pitchFamily="49" charset="-122"/>
                <a:ea typeface="黑体" pitchFamily="49" charset="-122"/>
              </a:rPr>
              <a:t>年二季度期间，因各地气温上升，家用电器、服装等商品市场需求增大；电子商务企业纷纷借五一、母亲节、店庆等节假日，自创双</a:t>
            </a:r>
            <a:r>
              <a:rPr kumimoji="1" lang="en-US" altLang="zh-CN" sz="1400" b="0">
                <a:solidFill>
                  <a:srgbClr val="000000"/>
                </a:solidFill>
                <a:latin typeface="黑体" pitchFamily="49" charset="-122"/>
                <a:ea typeface="黑体" pitchFamily="49" charset="-122"/>
              </a:rPr>
              <a:t>11</a:t>
            </a:r>
            <a:r>
              <a:rPr kumimoji="1" lang="zh-CN" altLang="en-US" sz="1400" b="0">
                <a:solidFill>
                  <a:srgbClr val="000000"/>
                </a:solidFill>
                <a:latin typeface="黑体" pitchFamily="49" charset="-122"/>
                <a:ea typeface="黑体" pitchFamily="49" charset="-122"/>
              </a:rPr>
              <a:t>、双</a:t>
            </a:r>
            <a:r>
              <a:rPr kumimoji="1" lang="en-US" altLang="zh-CN" sz="1400" b="0">
                <a:solidFill>
                  <a:srgbClr val="000000"/>
                </a:solidFill>
                <a:latin typeface="黑体" pitchFamily="49" charset="-122"/>
                <a:ea typeface="黑体" pitchFamily="49" charset="-122"/>
              </a:rPr>
              <a:t>12</a:t>
            </a:r>
            <a:r>
              <a:rPr kumimoji="1" lang="zh-CN" altLang="en-US" sz="1400" b="0">
                <a:solidFill>
                  <a:srgbClr val="000000"/>
                </a:solidFill>
                <a:latin typeface="黑体" pitchFamily="49" charset="-122"/>
                <a:ea typeface="黑体" pitchFamily="49" charset="-122"/>
              </a:rPr>
              <a:t>活动时间点，进行促销活动，由此带动第二、三季度中国网络购物市场交易规模继续高速增长。</a:t>
            </a:r>
          </a:p>
        </p:txBody>
      </p:sp>
      <p:pic>
        <p:nvPicPr>
          <p:cNvPr id="22532" name="Picture 4"/>
          <p:cNvPicPr>
            <a:picLocks noChangeAspect="1" noChangeArrowheads="1"/>
          </p:cNvPicPr>
          <p:nvPr/>
        </p:nvPicPr>
        <p:blipFill>
          <a:blip r:embed="rId2"/>
          <a:srcRect/>
          <a:stretch>
            <a:fillRect/>
          </a:stretch>
        </p:blipFill>
        <p:spPr bwMode="auto">
          <a:xfrm>
            <a:off x="395288" y="2420938"/>
            <a:ext cx="5848350" cy="3371850"/>
          </a:xfrm>
          <a:prstGeom prst="rect">
            <a:avLst/>
          </a:prstGeom>
          <a:noFill/>
          <a:ln w="9525">
            <a:noFill/>
            <a:miter lim="800000"/>
            <a:headEnd/>
            <a:tailEnd/>
          </a:ln>
        </p:spPr>
      </p:pic>
      <p:sp>
        <p:nvSpPr>
          <p:cNvPr id="8" name="TextBox 7"/>
          <p:cNvSpPr txBox="1"/>
          <p:nvPr/>
        </p:nvSpPr>
        <p:spPr>
          <a:xfrm>
            <a:off x="642938" y="5857875"/>
            <a:ext cx="6072187" cy="276225"/>
          </a:xfrm>
          <a:prstGeom prst="rect">
            <a:avLst/>
          </a:prstGeom>
          <a:noFill/>
        </p:spPr>
        <p:txBody>
          <a:bodyPr>
            <a:spAutoFit/>
          </a:bodyPr>
          <a:lstStyle/>
          <a:p>
            <a:pPr>
              <a:defRPr/>
            </a:pPr>
            <a:r>
              <a:rPr kumimoji="1" lang="zh-CN" altLang="en-US" sz="1200" b="0" dirty="0">
                <a:solidFill>
                  <a:schemeClr val="tx2"/>
                </a:solidFill>
                <a:latin typeface="+mn-ea"/>
                <a:ea typeface="+mn-ea"/>
              </a:rPr>
              <a:t>注：网络购物包含</a:t>
            </a:r>
            <a:r>
              <a:rPr kumimoji="1" lang="en-US" altLang="zh-CN" sz="1200" b="0" dirty="0">
                <a:solidFill>
                  <a:schemeClr val="tx2"/>
                </a:solidFill>
                <a:latin typeface="+mn-ea"/>
                <a:ea typeface="+mn-ea"/>
              </a:rPr>
              <a:t>C2C</a:t>
            </a:r>
            <a:r>
              <a:rPr kumimoji="1" lang="zh-CN" altLang="en-US" sz="1200" b="0" dirty="0">
                <a:solidFill>
                  <a:schemeClr val="tx2"/>
                </a:solidFill>
                <a:latin typeface="+mn-ea"/>
                <a:ea typeface="+mn-ea"/>
              </a:rPr>
              <a:t>和</a:t>
            </a:r>
            <a:r>
              <a:rPr kumimoji="1" lang="en-US" altLang="zh-CN" sz="1200" b="0" dirty="0">
                <a:solidFill>
                  <a:schemeClr val="tx2"/>
                </a:solidFill>
                <a:latin typeface="+mn-ea"/>
                <a:ea typeface="+mn-ea"/>
              </a:rPr>
              <a:t>B2C</a:t>
            </a:r>
            <a:r>
              <a:rPr kumimoji="1" lang="zh-CN" altLang="en-US" sz="1200" b="0" dirty="0">
                <a:solidFill>
                  <a:schemeClr val="tx2"/>
                </a:solidFill>
                <a:latin typeface="+mn-ea"/>
                <a:ea typeface="+mn-ea"/>
              </a:rPr>
              <a:t>两种形式的电子商务</a:t>
            </a:r>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txBox="1">
            <a:spLocks noChangeArrowheads="1"/>
          </p:cNvSpPr>
          <p:nvPr/>
        </p:nvSpPr>
        <p:spPr bwMode="auto">
          <a:xfrm>
            <a:off x="142875" y="1196975"/>
            <a:ext cx="9001125" cy="500063"/>
          </a:xfrm>
          <a:prstGeom prst="rect">
            <a:avLst/>
          </a:prstGeom>
          <a:noFill/>
          <a:ln w="9525">
            <a:noFill/>
            <a:miter lim="800000"/>
            <a:headEnd/>
            <a:tailEnd/>
          </a:ln>
        </p:spPr>
        <p:txBody>
          <a:bodyPr anchor="ctr"/>
          <a:lstStyle/>
          <a:p>
            <a:r>
              <a:rPr kumimoji="1" lang="zh-CN" altLang="en-US" sz="2000">
                <a:solidFill>
                  <a:schemeClr val="tx2"/>
                </a:solidFill>
                <a:ea typeface="微软雅黑" pitchFamily="34" charset="-122"/>
              </a:rPr>
              <a:t> 网络团购</a:t>
            </a:r>
            <a:endParaRPr kumimoji="1" lang="en-US" altLang="zh-CN" sz="2400">
              <a:solidFill>
                <a:schemeClr val="tx2"/>
              </a:solidFill>
              <a:ea typeface="微软雅黑" pitchFamily="34" charset="-122"/>
            </a:endParaRPr>
          </a:p>
        </p:txBody>
      </p:sp>
      <p:sp>
        <p:nvSpPr>
          <p:cNvPr id="23554" name="TextBox 18"/>
          <p:cNvSpPr txBox="1">
            <a:spLocks noChangeArrowheads="1"/>
          </p:cNvSpPr>
          <p:nvPr/>
        </p:nvSpPr>
        <p:spPr bwMode="auto">
          <a:xfrm>
            <a:off x="250825" y="1628775"/>
            <a:ext cx="8072438" cy="527050"/>
          </a:xfrm>
          <a:prstGeom prst="rect">
            <a:avLst/>
          </a:prstGeom>
          <a:noFill/>
          <a:ln w="9525">
            <a:solidFill>
              <a:srgbClr val="FF0000"/>
            </a:solidFill>
            <a:miter lim="800000"/>
            <a:headEnd/>
            <a:tailEnd/>
          </a:ln>
        </p:spPr>
        <p:txBody>
          <a:bodyPr>
            <a:spAutoFit/>
          </a:bodyPr>
          <a:lstStyle/>
          <a:p>
            <a:r>
              <a:rPr kumimoji="1" lang="zh-CN" altLang="en-US" sz="1400">
                <a:solidFill>
                  <a:schemeClr val="tx2"/>
                </a:solidFill>
                <a:ea typeface="微软雅黑" pitchFamily="34" charset="-122"/>
              </a:rPr>
              <a:t>艾瑞</a:t>
            </a:r>
            <a:r>
              <a:rPr kumimoji="1" lang="en-US" altLang="zh-CN" sz="1400">
                <a:solidFill>
                  <a:schemeClr val="tx2"/>
                </a:solidFill>
                <a:ea typeface="微软雅黑" pitchFamily="34" charset="-122"/>
              </a:rPr>
              <a:t>:2010</a:t>
            </a:r>
            <a:r>
              <a:rPr kumimoji="1" lang="zh-CN" altLang="en-US" sz="1400">
                <a:solidFill>
                  <a:schemeClr val="tx2"/>
                </a:solidFill>
                <a:ea typeface="微软雅黑" pitchFamily="34" charset="-122"/>
              </a:rPr>
              <a:t>年</a:t>
            </a:r>
            <a:r>
              <a:rPr kumimoji="1" lang="en-US" altLang="zh-CN" sz="1400">
                <a:solidFill>
                  <a:schemeClr val="tx2"/>
                </a:solidFill>
                <a:ea typeface="微软雅黑" pitchFamily="34" charset="-122"/>
              </a:rPr>
              <a:t>7</a:t>
            </a:r>
            <a:r>
              <a:rPr kumimoji="1" lang="zh-CN" altLang="en-US" sz="1400">
                <a:solidFill>
                  <a:schemeClr val="tx2"/>
                </a:solidFill>
                <a:ea typeface="微软雅黑" pitchFamily="34" charset="-122"/>
              </a:rPr>
              <a:t>月，中国团购网站的访问用户规模达到</a:t>
            </a:r>
            <a:r>
              <a:rPr kumimoji="1" lang="en-US" altLang="zh-CN" sz="1400">
                <a:solidFill>
                  <a:schemeClr val="tx2"/>
                </a:solidFill>
                <a:ea typeface="微软雅黑" pitchFamily="34" charset="-122"/>
              </a:rPr>
              <a:t>4625.8</a:t>
            </a:r>
            <a:r>
              <a:rPr kumimoji="1" lang="zh-CN" altLang="en-US" sz="1400">
                <a:solidFill>
                  <a:schemeClr val="tx2"/>
                </a:solidFill>
                <a:ea typeface="微软雅黑" pitchFamily="34" charset="-122"/>
              </a:rPr>
              <a:t>万人，占所有网站访问用户的比重为</a:t>
            </a:r>
            <a:r>
              <a:rPr kumimoji="1" lang="en-US" altLang="zh-CN" sz="1400">
                <a:solidFill>
                  <a:schemeClr val="tx2"/>
                </a:solidFill>
                <a:ea typeface="微软雅黑" pitchFamily="34" charset="-122"/>
              </a:rPr>
              <a:t>12.4%</a:t>
            </a:r>
            <a:r>
              <a:rPr kumimoji="1" lang="zh-CN" altLang="en-US" sz="1400">
                <a:solidFill>
                  <a:schemeClr val="tx2"/>
                </a:solidFill>
                <a:ea typeface="微软雅黑" pitchFamily="34" charset="-122"/>
              </a:rPr>
              <a:t>，占购物网站访问量的</a:t>
            </a:r>
            <a:r>
              <a:rPr kumimoji="1" lang="en-US" altLang="zh-CN" sz="1400">
                <a:solidFill>
                  <a:schemeClr val="tx2"/>
                </a:solidFill>
                <a:ea typeface="微软雅黑" pitchFamily="34" charset="-122"/>
              </a:rPr>
              <a:t>19.3%.</a:t>
            </a:r>
          </a:p>
        </p:txBody>
      </p:sp>
      <p:pic>
        <p:nvPicPr>
          <p:cNvPr id="23555" name="Picture 4"/>
          <p:cNvPicPr>
            <a:picLocks noChangeAspect="1" noChangeArrowheads="1"/>
          </p:cNvPicPr>
          <p:nvPr/>
        </p:nvPicPr>
        <p:blipFill>
          <a:blip r:embed="rId2"/>
          <a:srcRect/>
          <a:stretch>
            <a:fillRect/>
          </a:stretch>
        </p:blipFill>
        <p:spPr bwMode="auto">
          <a:xfrm>
            <a:off x="250825" y="2349500"/>
            <a:ext cx="4581525" cy="2752725"/>
          </a:xfrm>
          <a:prstGeom prst="rect">
            <a:avLst/>
          </a:prstGeom>
          <a:noFill/>
          <a:ln w="9525">
            <a:solidFill>
              <a:srgbClr val="FF9900"/>
            </a:solidFill>
            <a:miter lim="800000"/>
            <a:headEnd/>
            <a:tailEnd/>
          </a:ln>
        </p:spPr>
      </p:pic>
      <p:sp>
        <p:nvSpPr>
          <p:cNvPr id="23556" name="TextBox 9"/>
          <p:cNvSpPr txBox="1">
            <a:spLocks noChangeArrowheads="1"/>
          </p:cNvSpPr>
          <p:nvPr/>
        </p:nvSpPr>
        <p:spPr bwMode="auto">
          <a:xfrm>
            <a:off x="5003800" y="2205038"/>
            <a:ext cx="3384550" cy="2100262"/>
          </a:xfrm>
          <a:prstGeom prst="rect">
            <a:avLst/>
          </a:prstGeom>
          <a:noFill/>
          <a:ln w="9525">
            <a:noFill/>
            <a:miter lim="800000"/>
            <a:headEnd/>
            <a:tailEnd/>
          </a:ln>
        </p:spPr>
        <p:txBody>
          <a:bodyPr>
            <a:spAutoFit/>
          </a:bodyPr>
          <a:lstStyle/>
          <a:p>
            <a:r>
              <a:rPr kumimoji="1" lang="zh-CN" altLang="en-US" sz="1200" b="0">
                <a:latin typeface="华文细黑"/>
                <a:ea typeface="华文细黑"/>
                <a:cs typeface="华文细黑"/>
              </a:rPr>
              <a:t>网络团购本质</a:t>
            </a:r>
            <a:r>
              <a:rPr kumimoji="1" lang="zh-CN" altLang="en-US" sz="1200">
                <a:latin typeface="Times New Roman" pitchFamily="18" charset="0"/>
                <a:ea typeface="黑体" pitchFamily="49" charset="-122"/>
              </a:rPr>
              <a:t>：</a:t>
            </a:r>
            <a:endParaRPr kumimoji="1" lang="en-US" altLang="zh-CN" sz="1200">
              <a:latin typeface="Times New Roman" pitchFamily="18" charset="0"/>
              <a:ea typeface="黑体" pitchFamily="49" charset="-122"/>
            </a:endParaRPr>
          </a:p>
          <a:p>
            <a:pPr>
              <a:buFont typeface="Wingdings" pitchFamily="2" charset="2"/>
              <a:buChar char="ü"/>
            </a:pPr>
            <a:r>
              <a:rPr kumimoji="1" lang="zh-CN" altLang="en-US" sz="1200" b="0">
                <a:latin typeface="华文细黑"/>
                <a:ea typeface="华文细黑"/>
                <a:cs typeface="华文细黑"/>
              </a:rPr>
              <a:t>  从消费者（</a:t>
            </a:r>
            <a:r>
              <a:rPr kumimoji="1" lang="en-US" altLang="zh-CN" sz="1200" b="0">
                <a:latin typeface="华文细黑"/>
                <a:ea typeface="华文细黑"/>
                <a:cs typeface="华文细黑"/>
              </a:rPr>
              <a:t>Consumer</a:t>
            </a:r>
            <a:r>
              <a:rPr kumimoji="1" lang="zh-CN" altLang="en-US" sz="1200" b="0">
                <a:latin typeface="华文细黑"/>
                <a:ea typeface="华文细黑"/>
                <a:cs typeface="华文细黑"/>
              </a:rPr>
              <a:t>）的角度分析，网络团购是一种网络购物方式。</a:t>
            </a:r>
            <a:endParaRPr kumimoji="1" lang="en-US" altLang="zh-CN" sz="1200" b="0">
              <a:latin typeface="华文细黑"/>
              <a:ea typeface="华文细黑"/>
              <a:cs typeface="华文细黑"/>
            </a:endParaRPr>
          </a:p>
          <a:p>
            <a:pPr>
              <a:buFont typeface="Wingdings" pitchFamily="2" charset="2"/>
              <a:buChar char="ü"/>
            </a:pPr>
            <a:r>
              <a:rPr kumimoji="1" lang="zh-CN" altLang="en-US" sz="1200" b="0">
                <a:latin typeface="华文细黑"/>
                <a:ea typeface="华文细黑"/>
                <a:cs typeface="华文细黑"/>
              </a:rPr>
              <a:t>  从商家（</a:t>
            </a:r>
            <a:r>
              <a:rPr kumimoji="1" lang="en-US" altLang="zh-CN" sz="1200" b="0">
                <a:latin typeface="华文细黑"/>
                <a:ea typeface="华文细黑"/>
                <a:cs typeface="华文细黑"/>
              </a:rPr>
              <a:t>Business</a:t>
            </a:r>
            <a:r>
              <a:rPr kumimoji="1" lang="zh-CN" altLang="en-US" sz="1200" b="0">
                <a:latin typeface="华文细黑"/>
                <a:ea typeface="华文细黑"/>
                <a:cs typeface="华文细黑"/>
              </a:rPr>
              <a:t>）的角度分析，网络团购是一种营销方式。</a:t>
            </a:r>
            <a:endParaRPr kumimoji="1" lang="en-US" altLang="zh-CN" sz="1200" b="0">
              <a:latin typeface="华文细黑"/>
              <a:ea typeface="华文细黑"/>
              <a:cs typeface="华文细黑"/>
            </a:endParaRPr>
          </a:p>
          <a:p>
            <a:endParaRPr kumimoji="1" lang="en-US" altLang="zh-CN" sz="1200" b="0">
              <a:latin typeface="华文细黑"/>
              <a:ea typeface="华文细黑"/>
              <a:cs typeface="华文细黑"/>
            </a:endParaRPr>
          </a:p>
          <a:p>
            <a:r>
              <a:rPr kumimoji="1" lang="en-US" altLang="zh-CN" sz="1200" b="0">
                <a:latin typeface="华文细黑"/>
                <a:ea typeface="华文细黑"/>
                <a:cs typeface="华文细黑"/>
              </a:rPr>
              <a:t> </a:t>
            </a:r>
            <a:r>
              <a:rPr kumimoji="1" lang="zh-CN" altLang="en-US" sz="1200" b="0">
                <a:latin typeface="华文细黑"/>
                <a:ea typeface="华文细黑"/>
                <a:cs typeface="华文细黑"/>
              </a:rPr>
              <a:t>用户群：</a:t>
            </a:r>
            <a:endParaRPr kumimoji="1" lang="en-US" altLang="zh-CN" sz="1200" b="0">
              <a:latin typeface="华文细黑"/>
              <a:ea typeface="华文细黑"/>
              <a:cs typeface="华文细黑"/>
            </a:endParaRPr>
          </a:p>
          <a:p>
            <a:r>
              <a:rPr kumimoji="1" lang="zh-CN" altLang="en-US" sz="1200">
                <a:latin typeface="Times New Roman" pitchFamily="18" charset="0"/>
                <a:ea typeface="黑体" pitchFamily="49" charset="-122"/>
              </a:rPr>
              <a:t>  </a:t>
            </a:r>
            <a:r>
              <a:rPr kumimoji="1" lang="zh-CN" altLang="en-US" sz="1200" b="0">
                <a:latin typeface="Times New Roman" pitchFamily="18" charset="0"/>
                <a:ea typeface="黑体" pitchFamily="49" charset="-122"/>
              </a:rPr>
              <a:t>学生和年轻的网民为中国团购的主力用户</a:t>
            </a:r>
            <a:r>
              <a:rPr kumimoji="1" lang="zh-CN" altLang="en-US" sz="1200">
                <a:latin typeface="Times New Roman" pitchFamily="18" charset="0"/>
                <a:ea typeface="黑体" pitchFamily="49" charset="-122"/>
              </a:rPr>
              <a:t>且</a:t>
            </a:r>
            <a:r>
              <a:rPr kumimoji="1" lang="zh-CN" altLang="en-US" sz="1200" b="0">
                <a:latin typeface="Times New Roman" pitchFamily="18" charset="0"/>
                <a:ea typeface="黑体" pitchFamily="49" charset="-122"/>
              </a:rPr>
              <a:t>家庭收入和个人收入相比来说还是偏低的。</a:t>
            </a:r>
            <a:endParaRPr kumimoji="1" lang="en-US" altLang="zh-CN" sz="1200" b="0">
              <a:latin typeface="华文细黑"/>
              <a:ea typeface="华文细黑"/>
              <a:cs typeface="华文细黑"/>
            </a:endParaRPr>
          </a:p>
          <a:p>
            <a:endParaRPr kumimoji="1" lang="en-US" altLang="zh-CN" sz="1200" b="0">
              <a:latin typeface="华文细黑"/>
              <a:ea typeface="华文细黑"/>
              <a:cs typeface="华文细黑"/>
            </a:endParaRPr>
          </a:p>
          <a:p>
            <a:r>
              <a:rPr kumimoji="1" lang="en-US" altLang="zh-CN" sz="1200">
                <a:latin typeface="Times New Roman" pitchFamily="18" charset="0"/>
                <a:ea typeface="黑体" pitchFamily="49" charset="-122"/>
              </a:rPr>
              <a:t> </a:t>
            </a:r>
            <a:endParaRPr kumimoji="1" lang="zh-CN" altLang="en-US" sz="1200">
              <a:latin typeface="Times New Roman" pitchFamily="18" charset="0"/>
              <a:ea typeface="黑体" pitchFamily="49" charset="-122"/>
            </a:endParaRPr>
          </a:p>
        </p:txBody>
      </p:sp>
      <p:pic>
        <p:nvPicPr>
          <p:cNvPr id="23557" name="Picture 3"/>
          <p:cNvPicPr>
            <a:picLocks noChangeAspect="1" noChangeArrowheads="1"/>
          </p:cNvPicPr>
          <p:nvPr/>
        </p:nvPicPr>
        <p:blipFill>
          <a:blip r:embed="rId3"/>
          <a:srcRect/>
          <a:stretch>
            <a:fillRect/>
          </a:stretch>
        </p:blipFill>
        <p:spPr bwMode="auto">
          <a:xfrm>
            <a:off x="5076825" y="4005263"/>
            <a:ext cx="3681413" cy="2370137"/>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bwMode="auto">
          <a:xfrm>
            <a:off x="1908175" y="476250"/>
            <a:ext cx="6778625" cy="5048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zh-CN" altLang="en-US" sz="2800" smtClean="0">
                <a:ea typeface="黑体" pitchFamily="49" charset="-122"/>
              </a:rPr>
              <a:t>营养保健食品发展现状分析</a:t>
            </a:r>
          </a:p>
        </p:txBody>
      </p:sp>
      <p:pic>
        <p:nvPicPr>
          <p:cNvPr id="24578" name="Picture 5" descr="QQ图片20140428191917"/>
          <p:cNvPicPr>
            <a:picLocks noChangeAspect="1" noChangeArrowheads="1"/>
          </p:cNvPicPr>
          <p:nvPr/>
        </p:nvPicPr>
        <p:blipFill>
          <a:blip r:embed="rId2"/>
          <a:srcRect/>
          <a:stretch>
            <a:fillRect/>
          </a:stretch>
        </p:blipFill>
        <p:spPr bwMode="auto">
          <a:xfrm>
            <a:off x="323850" y="1196975"/>
            <a:ext cx="7324725" cy="3843338"/>
          </a:xfrm>
          <a:prstGeom prst="rect">
            <a:avLst/>
          </a:prstGeom>
          <a:noFill/>
          <a:ln w="9525">
            <a:noFill/>
            <a:miter lim="800000"/>
            <a:headEnd/>
            <a:tailEnd/>
          </a:ln>
        </p:spPr>
      </p:pic>
      <p:pic>
        <p:nvPicPr>
          <p:cNvPr id="24579" name="Picture 6"/>
          <p:cNvPicPr>
            <a:picLocks noChangeAspect="1" noChangeArrowheads="1"/>
          </p:cNvPicPr>
          <p:nvPr/>
        </p:nvPicPr>
        <p:blipFill>
          <a:blip r:embed="rId3"/>
          <a:srcRect/>
          <a:stretch>
            <a:fillRect/>
          </a:stretch>
        </p:blipFill>
        <p:spPr bwMode="auto">
          <a:xfrm>
            <a:off x="250825" y="5013325"/>
            <a:ext cx="7200900" cy="1223963"/>
          </a:xfrm>
          <a:prstGeom prst="rect">
            <a:avLst/>
          </a:prstGeom>
          <a:noFill/>
          <a:ln w="9525" algn="ctr">
            <a:noFill/>
            <a:miter lim="800000"/>
            <a:headEnd/>
            <a:tailEnd/>
          </a:ln>
        </p:spPr>
      </p:pic>
      <p:sp>
        <p:nvSpPr>
          <p:cNvPr id="24580" name="Rectangle 8"/>
          <p:cNvSpPr>
            <a:spLocks noChangeArrowheads="1"/>
          </p:cNvSpPr>
          <p:nvPr/>
        </p:nvSpPr>
        <p:spPr bwMode="auto">
          <a:xfrm>
            <a:off x="323850" y="6524625"/>
            <a:ext cx="2160588" cy="333375"/>
          </a:xfrm>
          <a:prstGeom prst="rect">
            <a:avLst/>
          </a:prstGeom>
          <a:noFill/>
          <a:ln w="9525" algn="ctr">
            <a:noFill/>
            <a:miter lim="800000"/>
            <a:headEnd/>
            <a:tailEnd/>
          </a:ln>
        </p:spPr>
        <p:txBody>
          <a:bodyPr wrap="none" anchor="ctr"/>
          <a:lstStyle/>
          <a:p>
            <a:endParaRPr lang="zh-CN" altLang="en-US" b="0">
              <a:latin typeface="黑体" pitchFamily="49" charset="-122"/>
              <a:ea typeface="黑体" pitchFamily="49" charset="-122"/>
            </a:endParaRPr>
          </a:p>
        </p:txBody>
      </p:sp>
      <p:pic>
        <p:nvPicPr>
          <p:cNvPr id="24582" name="Picture 10" descr="QQ图片20140428191917"/>
          <p:cNvPicPr>
            <a:picLocks noChangeAspect="1" noChangeArrowheads="1"/>
          </p:cNvPicPr>
          <p:nvPr/>
        </p:nvPicPr>
        <p:blipFill>
          <a:blip r:embed="rId2"/>
          <a:srcRect/>
          <a:stretch>
            <a:fillRect/>
          </a:stretch>
        </p:blipFill>
        <p:spPr bwMode="auto">
          <a:xfrm>
            <a:off x="323850" y="1196975"/>
            <a:ext cx="7324725" cy="3843338"/>
          </a:xfrm>
          <a:prstGeom prst="rect">
            <a:avLst/>
          </a:prstGeom>
          <a:noFill/>
          <a:ln w="9525">
            <a:noFill/>
            <a:miter lim="800000"/>
            <a:headEnd/>
            <a:tailEnd/>
          </a:ln>
        </p:spPr>
      </p:pic>
      <p:sp>
        <p:nvSpPr>
          <p:cNvPr id="7" name="TextBox 6"/>
          <p:cNvSpPr txBox="1"/>
          <p:nvPr/>
        </p:nvSpPr>
        <p:spPr>
          <a:xfrm>
            <a:off x="7235825" y="1052513"/>
            <a:ext cx="1908175" cy="4786312"/>
          </a:xfrm>
          <a:prstGeom prst="rect">
            <a:avLst/>
          </a:prstGeom>
          <a:ln>
            <a:prstDash val="dashDot"/>
          </a:ln>
        </p:spPr>
        <p:style>
          <a:lnRef idx="2">
            <a:schemeClr val="accent1"/>
          </a:lnRef>
          <a:fillRef idx="1">
            <a:schemeClr val="lt1"/>
          </a:fillRef>
          <a:effectRef idx="0">
            <a:schemeClr val="accent1"/>
          </a:effectRef>
          <a:fontRef idx="minor">
            <a:schemeClr val="dk1"/>
          </a:fontRef>
        </p:style>
        <p:txBody>
          <a:bodyPr>
            <a:spAutoFit/>
          </a:bodyPr>
          <a:lstStyle/>
          <a:p>
            <a:pPr>
              <a:lnSpc>
                <a:spcPct val="150000"/>
              </a:lnSpc>
              <a:defRPr/>
            </a:pPr>
            <a:r>
              <a:rPr lang="zh-CN" altLang="en-US" sz="1200" b="0">
                <a:solidFill>
                  <a:schemeClr val="tx1"/>
                </a:solidFill>
                <a:latin typeface="黑体" pitchFamily="49" charset="-122"/>
                <a:ea typeface="黑体" pitchFamily="49" charset="-122"/>
              </a:rPr>
              <a:t>随着经济发展和国民生活水平的逐步提高，越发重视自身健康和养生；</a:t>
            </a:r>
            <a:endParaRPr lang="en-US" altLang="zh-CN" sz="1200" b="0">
              <a:solidFill>
                <a:schemeClr val="tx1"/>
              </a:solidFill>
              <a:latin typeface="黑体" pitchFamily="49" charset="-122"/>
              <a:ea typeface="黑体" pitchFamily="49" charset="-122"/>
            </a:endParaRPr>
          </a:p>
          <a:p>
            <a:pPr>
              <a:lnSpc>
                <a:spcPct val="150000"/>
              </a:lnSpc>
              <a:defRPr/>
            </a:pPr>
            <a:r>
              <a:rPr lang="zh-CN" altLang="en-US" sz="1200" b="0">
                <a:solidFill>
                  <a:schemeClr val="tx1"/>
                </a:solidFill>
                <a:latin typeface="黑体" pitchFamily="49" charset="-122"/>
                <a:ea typeface="黑体" pitchFamily="49" charset="-122"/>
              </a:rPr>
              <a:t>虽中国营养健康产业发展起步晚但发展迅速</a:t>
            </a:r>
            <a:r>
              <a:rPr lang="en-US" altLang="zh-CN" sz="1200" b="0">
                <a:solidFill>
                  <a:schemeClr val="tx1"/>
                </a:solidFill>
                <a:latin typeface="黑体" pitchFamily="49" charset="-122"/>
                <a:ea typeface="黑体" pitchFamily="49" charset="-122"/>
              </a:rPr>
              <a:t>,</a:t>
            </a:r>
            <a:r>
              <a:rPr lang="zh-CN" altLang="en-US" sz="1200" b="0">
                <a:solidFill>
                  <a:srgbClr val="000000"/>
                </a:solidFill>
                <a:latin typeface="黑体" pitchFamily="49" charset="-122"/>
                <a:ea typeface="黑体" pitchFamily="49" charset="-122"/>
              </a:rPr>
              <a:t>据国家统计局统计，截至</a:t>
            </a:r>
            <a:r>
              <a:rPr lang="en-US" altLang="zh-CN" sz="1200" b="0">
                <a:solidFill>
                  <a:srgbClr val="000000"/>
                </a:solidFill>
                <a:latin typeface="黑体" pitchFamily="49" charset="-122"/>
                <a:ea typeface="黑体" pitchFamily="49" charset="-122"/>
              </a:rPr>
              <a:t>2011</a:t>
            </a:r>
            <a:r>
              <a:rPr lang="zh-CN" altLang="en-US" sz="1200" b="0">
                <a:solidFill>
                  <a:srgbClr val="000000"/>
                </a:solidFill>
                <a:latin typeface="黑体" pitchFamily="49" charset="-122"/>
                <a:ea typeface="黑体" pitchFamily="49" charset="-122"/>
              </a:rPr>
              <a:t>年末，年销售收入总计为</a:t>
            </a:r>
            <a:r>
              <a:rPr lang="en-US" altLang="zh-CN" sz="1200" b="0">
                <a:solidFill>
                  <a:srgbClr val="000000"/>
                </a:solidFill>
                <a:latin typeface="黑体" pitchFamily="49" charset="-122"/>
                <a:ea typeface="黑体" pitchFamily="49" charset="-122"/>
              </a:rPr>
              <a:t>856.47</a:t>
            </a:r>
            <a:r>
              <a:rPr lang="zh-CN" altLang="en-US" sz="1200" b="0">
                <a:solidFill>
                  <a:srgbClr val="000000"/>
                </a:solidFill>
                <a:latin typeface="黑体" pitchFamily="49" charset="-122"/>
                <a:ea typeface="黑体" pitchFamily="49" charset="-122"/>
              </a:rPr>
              <a:t>亿元，同比增长</a:t>
            </a:r>
            <a:r>
              <a:rPr lang="en-US" altLang="zh-CN" sz="1200" b="0">
                <a:solidFill>
                  <a:srgbClr val="000000"/>
                </a:solidFill>
                <a:latin typeface="黑体" pitchFamily="49" charset="-122"/>
                <a:ea typeface="黑体" pitchFamily="49" charset="-122"/>
              </a:rPr>
              <a:t>52.25%;</a:t>
            </a:r>
            <a:r>
              <a:rPr lang="zh-CN" altLang="en-US" sz="1200" b="0">
                <a:solidFill>
                  <a:srgbClr val="000000"/>
                </a:solidFill>
                <a:latin typeface="黑体" pitchFamily="49" charset="-122"/>
                <a:ea typeface="黑体" pitchFamily="49" charset="-122"/>
              </a:rPr>
              <a:t>产品销售利润为</a:t>
            </a:r>
            <a:r>
              <a:rPr lang="en-US" altLang="zh-CN" sz="1200" b="0">
                <a:solidFill>
                  <a:srgbClr val="000000"/>
                </a:solidFill>
                <a:latin typeface="黑体" pitchFamily="49" charset="-122"/>
                <a:ea typeface="黑体" pitchFamily="49" charset="-122"/>
              </a:rPr>
              <a:t>211.97</a:t>
            </a:r>
            <a:r>
              <a:rPr lang="zh-CN" altLang="en-US" sz="1200" b="0">
                <a:solidFill>
                  <a:srgbClr val="000000"/>
                </a:solidFill>
                <a:latin typeface="黑体" pitchFamily="49" charset="-122"/>
                <a:ea typeface="黑体" pitchFamily="49" charset="-122"/>
              </a:rPr>
              <a:t>亿元，利润总计为</a:t>
            </a:r>
            <a:r>
              <a:rPr lang="en-US" altLang="zh-CN" sz="1200" b="0">
                <a:solidFill>
                  <a:srgbClr val="000000"/>
                </a:solidFill>
                <a:latin typeface="黑体" pitchFamily="49" charset="-122"/>
                <a:ea typeface="黑体" pitchFamily="49" charset="-122"/>
              </a:rPr>
              <a:t>148.33</a:t>
            </a:r>
            <a:r>
              <a:rPr lang="zh-CN" altLang="en-US" sz="1200" b="0">
                <a:solidFill>
                  <a:srgbClr val="000000"/>
                </a:solidFill>
                <a:latin typeface="黑体" pitchFamily="49" charset="-122"/>
                <a:ea typeface="黑体" pitchFamily="49" charset="-122"/>
              </a:rPr>
              <a:t>亿元，同比增长</a:t>
            </a:r>
            <a:r>
              <a:rPr lang="en-US" altLang="zh-CN" sz="1200" b="0">
                <a:solidFill>
                  <a:srgbClr val="000000"/>
                </a:solidFill>
                <a:latin typeface="黑体" pitchFamily="49" charset="-122"/>
                <a:ea typeface="黑体" pitchFamily="49" charset="-122"/>
              </a:rPr>
              <a:t>148.41%</a:t>
            </a:r>
            <a:r>
              <a:rPr lang="zh-CN" altLang="en-US" sz="1200" b="0">
                <a:solidFill>
                  <a:srgbClr val="000000"/>
                </a:solidFill>
                <a:latin typeface="黑体" pitchFamily="49" charset="-122"/>
                <a:ea typeface="黑体" pitchFamily="49" charset="-122"/>
              </a:rPr>
              <a:t>；预计到</a:t>
            </a:r>
            <a:r>
              <a:rPr lang="en-US" altLang="zh-CN" sz="1200" b="0">
                <a:solidFill>
                  <a:srgbClr val="000000"/>
                </a:solidFill>
                <a:latin typeface="黑体" pitchFamily="49" charset="-122"/>
                <a:ea typeface="黑体" pitchFamily="49" charset="-122"/>
              </a:rPr>
              <a:t>2015</a:t>
            </a:r>
            <a:r>
              <a:rPr lang="zh-CN" altLang="en-US" sz="1200" b="0">
                <a:solidFill>
                  <a:srgbClr val="000000"/>
                </a:solidFill>
                <a:latin typeface="黑体" pitchFamily="49" charset="-122"/>
                <a:ea typeface="黑体" pitchFamily="49" charset="-122"/>
              </a:rPr>
              <a:t>年，营养与保健食品产值达到</a:t>
            </a:r>
            <a:r>
              <a:rPr lang="en-US" altLang="zh-CN" sz="1200" b="0">
                <a:solidFill>
                  <a:srgbClr val="000000"/>
                </a:solidFill>
                <a:latin typeface="黑体" pitchFamily="49" charset="-122"/>
                <a:ea typeface="黑体" pitchFamily="49" charset="-122"/>
              </a:rPr>
              <a:t>1</a:t>
            </a:r>
            <a:r>
              <a:rPr lang="zh-CN" altLang="en-US" sz="1200" b="0">
                <a:solidFill>
                  <a:srgbClr val="000000"/>
                </a:solidFill>
                <a:latin typeface="黑体" pitchFamily="49" charset="-122"/>
                <a:ea typeface="黑体" pitchFamily="49" charset="-122"/>
              </a:rPr>
              <a:t>万亿元，年均增长</a:t>
            </a:r>
            <a:r>
              <a:rPr lang="en-US" altLang="zh-CN" sz="1200" b="0">
                <a:solidFill>
                  <a:srgbClr val="000000"/>
                </a:solidFill>
                <a:latin typeface="黑体" pitchFamily="49" charset="-122"/>
                <a:ea typeface="黑体" pitchFamily="49" charset="-122"/>
              </a:rPr>
              <a:t>20%;</a:t>
            </a:r>
            <a:endParaRPr lang="en-US" altLang="zh-CN" sz="1200" b="0">
              <a:solidFill>
                <a:schemeClr val="tx1"/>
              </a:solidFill>
              <a:latin typeface="黑体" pitchFamily="49" charset="-122"/>
              <a:ea typeface="黑体" pitchFamily="49" charset="-122"/>
            </a:endParaRPr>
          </a:p>
          <a:p>
            <a:pPr>
              <a:lnSpc>
                <a:spcPct val="150000"/>
              </a:lnSpc>
              <a:defRPr/>
            </a:pPr>
            <a:r>
              <a:rPr lang="zh-CN" altLang="en-US" sz="1200" i="1" u="sng">
                <a:solidFill>
                  <a:srgbClr val="FF0000"/>
                </a:solidFill>
                <a:latin typeface="黑体" pitchFamily="49" charset="-122"/>
                <a:ea typeface="黑体" pitchFamily="49" charset="-122"/>
              </a:rPr>
              <a:t>营养保健产业是未来</a:t>
            </a:r>
            <a:r>
              <a:rPr lang="en-US" altLang="zh-CN" sz="1200" i="1" u="sng">
                <a:solidFill>
                  <a:srgbClr val="FF0000"/>
                </a:solidFill>
                <a:latin typeface="黑体" pitchFamily="49" charset="-122"/>
                <a:ea typeface="黑体" pitchFamily="49" charset="-122"/>
              </a:rPr>
              <a:t>5-10</a:t>
            </a:r>
            <a:r>
              <a:rPr lang="zh-CN" altLang="en-US" sz="1200" i="1" u="sng">
                <a:solidFill>
                  <a:srgbClr val="FF0000"/>
                </a:solidFill>
                <a:latin typeface="黑体" pitchFamily="49" charset="-122"/>
                <a:ea typeface="黑体" pitchFamily="49" charset="-122"/>
              </a:rPr>
              <a:t>年最具投资价值的产业！</a:t>
            </a: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bwMode="auto">
          <a:xfrm>
            <a:off x="468313" y="1196975"/>
            <a:ext cx="8229600" cy="2063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r>
              <a:rPr lang="zh-CN" altLang="en-US" sz="2000" b="1" smtClean="0"/>
              <a:t>保健食品行业集中度分析</a:t>
            </a:r>
          </a:p>
        </p:txBody>
      </p:sp>
      <p:pic>
        <p:nvPicPr>
          <p:cNvPr id="25602" name="Picture 4"/>
          <p:cNvPicPr>
            <a:picLocks noChangeAspect="1" noChangeArrowheads="1"/>
          </p:cNvPicPr>
          <p:nvPr/>
        </p:nvPicPr>
        <p:blipFill>
          <a:blip r:embed="rId2"/>
          <a:srcRect/>
          <a:stretch>
            <a:fillRect/>
          </a:stretch>
        </p:blipFill>
        <p:spPr bwMode="auto">
          <a:xfrm>
            <a:off x="539750" y="1773238"/>
            <a:ext cx="5734050" cy="3467100"/>
          </a:xfrm>
          <a:prstGeom prst="rect">
            <a:avLst/>
          </a:prstGeom>
          <a:noFill/>
          <a:ln w="9525" algn="ctr">
            <a:solidFill>
              <a:srgbClr val="FF0000"/>
            </a:solidFill>
            <a:miter lim="800000"/>
            <a:headEnd/>
            <a:tailEnd/>
          </a:ln>
        </p:spPr>
      </p:pic>
      <p:sp>
        <p:nvSpPr>
          <p:cNvPr id="25603" name="Rectangle 5"/>
          <p:cNvSpPr>
            <a:spLocks noChangeArrowheads="1"/>
          </p:cNvSpPr>
          <p:nvPr/>
        </p:nvSpPr>
        <p:spPr bwMode="auto">
          <a:xfrm>
            <a:off x="6659563" y="1700213"/>
            <a:ext cx="2233612" cy="3168650"/>
          </a:xfrm>
          <a:prstGeom prst="rect">
            <a:avLst/>
          </a:prstGeom>
          <a:noFill/>
          <a:ln w="9525" algn="ctr">
            <a:noFill/>
            <a:miter lim="800000"/>
            <a:headEnd/>
            <a:tailEnd/>
          </a:ln>
        </p:spPr>
        <p:txBody>
          <a:bodyPr wrap="none" anchor="ctr"/>
          <a:lstStyle/>
          <a:p>
            <a:pPr marL="342900" indent="-342900" eaLnBrk="0" hangingPunct="0">
              <a:spcBef>
                <a:spcPct val="20000"/>
              </a:spcBef>
            </a:pPr>
            <a:r>
              <a:rPr kumimoji="1" lang="en-US" altLang="zh-CN" sz="1400" b="0">
                <a:latin typeface="Times New Roman" pitchFamily="18" charset="0"/>
                <a:ea typeface="黑体" pitchFamily="49" charset="-122"/>
              </a:rPr>
              <a:t>1</a:t>
            </a:r>
            <a:r>
              <a:rPr kumimoji="1" lang="zh-CN" altLang="en-US" sz="1400" b="0">
                <a:latin typeface="Times New Roman" pitchFamily="18" charset="0"/>
                <a:ea typeface="黑体" pitchFamily="49" charset="-122"/>
              </a:rPr>
              <a:t>、中国的保健食品市场主</a:t>
            </a:r>
          </a:p>
          <a:p>
            <a:pPr marL="342900" indent="-342900" eaLnBrk="0" hangingPunct="0">
              <a:spcBef>
                <a:spcPct val="20000"/>
              </a:spcBef>
            </a:pPr>
            <a:r>
              <a:rPr kumimoji="1" lang="zh-CN" altLang="en-US" sz="1400" b="0">
                <a:latin typeface="Times New Roman" pitchFamily="18" charset="0"/>
                <a:ea typeface="黑体" pitchFamily="49" charset="-122"/>
              </a:rPr>
              <a:t>要集中在广东、北京、上海</a:t>
            </a:r>
          </a:p>
          <a:p>
            <a:pPr marL="342900" indent="-342900" eaLnBrk="0" hangingPunct="0">
              <a:spcBef>
                <a:spcPct val="20000"/>
              </a:spcBef>
            </a:pPr>
            <a:r>
              <a:rPr kumimoji="1" lang="zh-CN" altLang="en-US" sz="1400" b="0">
                <a:latin typeface="Times New Roman" pitchFamily="18" charset="0"/>
                <a:ea typeface="黑体" pitchFamily="49" charset="-122"/>
              </a:rPr>
              <a:t>等经济发达省市。</a:t>
            </a:r>
          </a:p>
          <a:p>
            <a:pPr marL="342900" indent="-342900" eaLnBrk="0" hangingPunct="0">
              <a:spcBef>
                <a:spcPct val="20000"/>
              </a:spcBef>
            </a:pPr>
            <a:r>
              <a:rPr kumimoji="1" lang="en-US" altLang="zh-CN" sz="1400" b="0">
                <a:latin typeface="Times New Roman" pitchFamily="18" charset="0"/>
                <a:ea typeface="黑体" pitchFamily="49" charset="-122"/>
              </a:rPr>
              <a:t>2</a:t>
            </a:r>
            <a:r>
              <a:rPr kumimoji="1" lang="zh-CN" altLang="en-US" sz="1400" b="0">
                <a:latin typeface="Times New Roman" pitchFamily="18" charset="0"/>
                <a:ea typeface="黑体" pitchFamily="49" charset="-122"/>
              </a:rPr>
              <a:t>、广东作为发达和沿海地区，</a:t>
            </a:r>
          </a:p>
          <a:p>
            <a:pPr marL="342900" indent="-342900" eaLnBrk="0" hangingPunct="0">
              <a:spcBef>
                <a:spcPct val="20000"/>
              </a:spcBef>
            </a:pPr>
            <a:r>
              <a:rPr kumimoji="1" lang="zh-CN" altLang="en-US" sz="1400" b="0">
                <a:latin typeface="Times New Roman" pitchFamily="18" charset="0"/>
                <a:ea typeface="黑体" pitchFamily="49" charset="-122"/>
              </a:rPr>
              <a:t>是生产和消费营养保健食品的</a:t>
            </a:r>
          </a:p>
          <a:p>
            <a:pPr marL="342900" indent="-342900" eaLnBrk="0" hangingPunct="0">
              <a:spcBef>
                <a:spcPct val="20000"/>
              </a:spcBef>
            </a:pPr>
            <a:r>
              <a:rPr kumimoji="1" lang="zh-CN" altLang="en-US" sz="1400" b="0">
                <a:latin typeface="Times New Roman" pitchFamily="18" charset="0"/>
                <a:ea typeface="黑体" pitchFamily="49" charset="-122"/>
              </a:rPr>
              <a:t>第一市场。</a:t>
            </a:r>
          </a:p>
        </p:txBody>
      </p: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cmcc0">
  <a:themeElements>
    <a:clrScheme name="cmcc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mcc0">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solidFill>
            <a:srgbClr val="FF0000"/>
          </a:solidFill>
          <a:headEnd/>
          <a:tailEnd/>
        </a:ln>
      </a:spPr>
      <a:bodyPr anchor="ctr"/>
      <a:lstStyle>
        <a:defPPr algn="l">
          <a:spcBef>
            <a:spcPct val="50000"/>
          </a:spcBef>
          <a:defRPr kumimoji="1" sz="1100" dirty="0" smtClean="0">
            <a:solidFill>
              <a:srgbClr val="C00000"/>
            </a:solidFill>
            <a:latin typeface="微软雅黑" pitchFamily="34" charset="-122"/>
            <a:ea typeface="微软雅黑" pitchFamily="34" charset="-122"/>
          </a:defRPr>
        </a:defPPr>
      </a:lstStyle>
      <a:style>
        <a:lnRef idx="1">
          <a:schemeClr val="accent2"/>
        </a:lnRef>
        <a:fillRef idx="2">
          <a:schemeClr val="accent2"/>
        </a:fillRef>
        <a:effectRef idx="1">
          <a:schemeClr val="accent2"/>
        </a:effectRef>
        <a:fontRef idx="minor">
          <a:schemeClr val="dk1"/>
        </a:fontRef>
      </a: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6007100" algn="l"/>
          </a:tabLst>
          <a:defRPr kumimoji="1" lang="zh-CN" altLang="en-US" sz="2800" b="1" i="0" u="none" strike="noStrike" cap="none" normalizeH="0" baseline="0" smtClean="0">
            <a:ln>
              <a:noFill/>
            </a:ln>
            <a:solidFill>
              <a:schemeClr val="tx2"/>
            </a:solidFill>
            <a:effectLst/>
            <a:latin typeface="Times New Roman" pitchFamily="18" charset="0"/>
            <a:ea typeface="黑体" pitchFamily="2" charset="-122"/>
          </a:defRPr>
        </a:defPPr>
      </a:lstStyle>
    </a:lnDef>
  </a:objectDefaults>
  <a:extraClrSchemeLst>
    <a:extraClrScheme>
      <a:clrScheme name="cmcc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mcc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mcc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mcc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mcc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mcc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mcc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13593</TotalTime>
  <Words>3267</Words>
  <Application>Microsoft Office PowerPoint</Application>
  <PresentationFormat>全屏显示(4:3)</PresentationFormat>
  <Paragraphs>362</Paragraphs>
  <Slides>36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微软雅黑</vt:lpstr>
      <vt:lpstr>宋体</vt:lpstr>
      <vt:lpstr>Arial</vt:lpstr>
      <vt:lpstr>Times New Roman</vt:lpstr>
      <vt:lpstr>黑体</vt:lpstr>
      <vt:lpstr>华文细黑</vt:lpstr>
      <vt:lpstr>Wingdings</vt:lpstr>
      <vt:lpstr>Arial Unicode MS</vt:lpstr>
      <vt:lpstr>Calibri</vt:lpstr>
      <vt:lpstr>Georgia</vt:lpstr>
      <vt:lpstr>cmcc0</vt:lpstr>
      <vt:lpstr>幻灯片 1</vt:lpstr>
      <vt:lpstr>幻灯片 2</vt:lpstr>
      <vt:lpstr>电子商务行业发展现状分析</vt:lpstr>
      <vt:lpstr>幻灯片 4</vt:lpstr>
      <vt:lpstr>幻灯片 5</vt:lpstr>
      <vt:lpstr>幻灯片 6</vt:lpstr>
      <vt:lpstr>幻灯片 7</vt:lpstr>
      <vt:lpstr>营养保健食品发展现状分析</vt:lpstr>
      <vt:lpstr>保健食品行业集中度分析</vt:lpstr>
      <vt:lpstr>营养保健食品消费品类分析</vt:lpstr>
      <vt:lpstr>幻灯片 11</vt:lpstr>
      <vt:lpstr>潘高寿品牌营养保健品现状分析</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关键事项排期表</vt:lpstr>
      <vt:lpstr>幻灯片 31</vt:lpstr>
      <vt:lpstr>幻灯片 32</vt:lpstr>
      <vt:lpstr>幻灯片 33</vt:lpstr>
      <vt:lpstr>幻灯片 34</vt:lpstr>
      <vt:lpstr>幻灯片 35</vt:lpstr>
      <vt:lpstr>幻灯片 36</vt:lpstr>
    </vt:vector>
  </TitlesOfParts>
  <Company>CMCC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电子商务行业分析</dc:title>
  <dc:creator>白秋富</dc:creator>
  <cp:lastModifiedBy>gddc79</cp:lastModifiedBy>
  <cp:revision>1797</cp:revision>
  <dcterms:created xsi:type="dcterms:W3CDTF">2009-02-18T05:50:53Z</dcterms:created>
  <dcterms:modified xsi:type="dcterms:W3CDTF">2015-06-18T07:01:01Z</dcterms:modified>
</cp:coreProperties>
</file>