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3.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48"/>
  </p:notesMasterIdLst>
  <p:sldIdLst>
    <p:sldId id="531" r:id="rId2"/>
    <p:sldId id="533" r:id="rId3"/>
    <p:sldId id="534" r:id="rId4"/>
    <p:sldId id="592" r:id="rId5"/>
    <p:sldId id="535" r:id="rId6"/>
    <p:sldId id="536" r:id="rId7"/>
    <p:sldId id="537" r:id="rId8"/>
    <p:sldId id="538" r:id="rId9"/>
    <p:sldId id="539" r:id="rId10"/>
    <p:sldId id="540" r:id="rId11"/>
    <p:sldId id="541" r:id="rId12"/>
    <p:sldId id="542" r:id="rId13"/>
    <p:sldId id="543" r:id="rId14"/>
    <p:sldId id="544" r:id="rId15"/>
    <p:sldId id="545" r:id="rId16"/>
    <p:sldId id="546" r:id="rId17"/>
    <p:sldId id="547" r:id="rId18"/>
    <p:sldId id="548" r:id="rId19"/>
    <p:sldId id="549" r:id="rId20"/>
    <p:sldId id="550" r:id="rId21"/>
    <p:sldId id="551" r:id="rId22"/>
    <p:sldId id="552" r:id="rId23"/>
    <p:sldId id="553" r:id="rId24"/>
    <p:sldId id="554" r:id="rId25"/>
    <p:sldId id="555" r:id="rId26"/>
    <p:sldId id="556" r:id="rId27"/>
    <p:sldId id="593" r:id="rId28"/>
    <p:sldId id="589" r:id="rId29"/>
    <p:sldId id="559" r:id="rId30"/>
    <p:sldId id="560" r:id="rId31"/>
    <p:sldId id="562" r:id="rId32"/>
    <p:sldId id="563" r:id="rId33"/>
    <p:sldId id="565" r:id="rId34"/>
    <p:sldId id="590" r:id="rId35"/>
    <p:sldId id="576" r:id="rId36"/>
    <p:sldId id="578" r:id="rId37"/>
    <p:sldId id="579" r:id="rId38"/>
    <p:sldId id="580" r:id="rId39"/>
    <p:sldId id="581" r:id="rId40"/>
    <p:sldId id="582" r:id="rId41"/>
    <p:sldId id="583" r:id="rId42"/>
    <p:sldId id="584" r:id="rId43"/>
    <p:sldId id="591" r:id="rId44"/>
    <p:sldId id="567" r:id="rId45"/>
    <p:sldId id="594" r:id="rId46"/>
    <p:sldId id="529" r:id="rId47"/>
  </p:sldIdLst>
  <p:sldSz cx="9906000" cy="6858000" type="A4"/>
  <p:notesSz cx="6858000" cy="9144000"/>
  <p:defaultTextStyle>
    <a:defPPr>
      <a:defRPr lang="en-US"/>
    </a:defPPr>
    <a:lvl1pPr algn="l" rtl="0" fontAlgn="base">
      <a:spcBef>
        <a:spcPct val="0"/>
      </a:spcBef>
      <a:spcAft>
        <a:spcPct val="0"/>
      </a:spcAft>
      <a:defRPr kern="1200">
        <a:solidFill>
          <a:srgbClr val="0000FF"/>
        </a:solidFill>
        <a:latin typeface="Times New Roman" pitchFamily="18" charset="0"/>
        <a:ea typeface="宋体" pitchFamily="2" charset="-122"/>
        <a:cs typeface="+mn-cs"/>
      </a:defRPr>
    </a:lvl1pPr>
    <a:lvl2pPr marL="457200" algn="l" rtl="0" fontAlgn="base">
      <a:spcBef>
        <a:spcPct val="0"/>
      </a:spcBef>
      <a:spcAft>
        <a:spcPct val="0"/>
      </a:spcAft>
      <a:defRPr kern="1200">
        <a:solidFill>
          <a:srgbClr val="0000FF"/>
        </a:solidFill>
        <a:latin typeface="Times New Roman" pitchFamily="18" charset="0"/>
        <a:ea typeface="宋体" pitchFamily="2" charset="-122"/>
        <a:cs typeface="+mn-cs"/>
      </a:defRPr>
    </a:lvl2pPr>
    <a:lvl3pPr marL="914400" algn="l" rtl="0" fontAlgn="base">
      <a:spcBef>
        <a:spcPct val="0"/>
      </a:spcBef>
      <a:spcAft>
        <a:spcPct val="0"/>
      </a:spcAft>
      <a:defRPr kern="1200">
        <a:solidFill>
          <a:srgbClr val="0000FF"/>
        </a:solidFill>
        <a:latin typeface="Times New Roman" pitchFamily="18" charset="0"/>
        <a:ea typeface="宋体" pitchFamily="2" charset="-122"/>
        <a:cs typeface="+mn-cs"/>
      </a:defRPr>
    </a:lvl3pPr>
    <a:lvl4pPr marL="1371600" algn="l" rtl="0" fontAlgn="base">
      <a:spcBef>
        <a:spcPct val="0"/>
      </a:spcBef>
      <a:spcAft>
        <a:spcPct val="0"/>
      </a:spcAft>
      <a:defRPr kern="1200">
        <a:solidFill>
          <a:srgbClr val="0000FF"/>
        </a:solidFill>
        <a:latin typeface="Times New Roman" pitchFamily="18" charset="0"/>
        <a:ea typeface="宋体" pitchFamily="2" charset="-122"/>
        <a:cs typeface="+mn-cs"/>
      </a:defRPr>
    </a:lvl4pPr>
    <a:lvl5pPr marL="1828800" algn="l" rtl="0" fontAlgn="base">
      <a:spcBef>
        <a:spcPct val="0"/>
      </a:spcBef>
      <a:spcAft>
        <a:spcPct val="0"/>
      </a:spcAft>
      <a:defRPr kern="1200">
        <a:solidFill>
          <a:srgbClr val="0000FF"/>
        </a:solidFill>
        <a:latin typeface="Times New Roman" pitchFamily="18" charset="0"/>
        <a:ea typeface="宋体" pitchFamily="2" charset="-122"/>
        <a:cs typeface="+mn-cs"/>
      </a:defRPr>
    </a:lvl5pPr>
    <a:lvl6pPr marL="2286000" algn="l" defTabSz="914400" rtl="0" eaLnBrk="1" latinLnBrk="0" hangingPunct="1">
      <a:defRPr kern="1200">
        <a:solidFill>
          <a:srgbClr val="0000FF"/>
        </a:solidFill>
        <a:latin typeface="Times New Roman" pitchFamily="18" charset="0"/>
        <a:ea typeface="宋体" pitchFamily="2" charset="-122"/>
        <a:cs typeface="+mn-cs"/>
      </a:defRPr>
    </a:lvl6pPr>
    <a:lvl7pPr marL="2743200" algn="l" defTabSz="914400" rtl="0" eaLnBrk="1" latinLnBrk="0" hangingPunct="1">
      <a:defRPr kern="1200">
        <a:solidFill>
          <a:srgbClr val="0000FF"/>
        </a:solidFill>
        <a:latin typeface="Times New Roman" pitchFamily="18" charset="0"/>
        <a:ea typeface="宋体" pitchFamily="2" charset="-122"/>
        <a:cs typeface="+mn-cs"/>
      </a:defRPr>
    </a:lvl7pPr>
    <a:lvl8pPr marL="3200400" algn="l" defTabSz="914400" rtl="0" eaLnBrk="1" latinLnBrk="0" hangingPunct="1">
      <a:defRPr kern="1200">
        <a:solidFill>
          <a:srgbClr val="0000FF"/>
        </a:solidFill>
        <a:latin typeface="Times New Roman" pitchFamily="18" charset="0"/>
        <a:ea typeface="宋体" pitchFamily="2" charset="-122"/>
        <a:cs typeface="+mn-cs"/>
      </a:defRPr>
    </a:lvl8pPr>
    <a:lvl9pPr marL="3657600" algn="l" defTabSz="914400" rtl="0" eaLnBrk="1" latinLnBrk="0" hangingPunct="1">
      <a:defRPr kern="1200">
        <a:solidFill>
          <a:srgbClr val="0000FF"/>
        </a:solidFill>
        <a:latin typeface="Times New Roman" pitchFamily="18"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CC66"/>
    <a:srgbClr val="3333FF"/>
    <a:srgbClr val="FF9933"/>
    <a:srgbClr val="D1D1D1"/>
    <a:srgbClr val="C7C7C7"/>
    <a:srgbClr val="DEDEDE"/>
    <a:srgbClr val="D6D6D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42" d="100"/>
          <a:sy n="42" d="100"/>
        </p:scale>
        <p:origin x="-666" y="-102"/>
      </p:cViewPr>
      <p:guideLst>
        <p:guide orient="horz" pos="2251"/>
        <p:guide pos="3030"/>
      </p:guideLst>
    </p:cSldViewPr>
  </p:slideViewPr>
  <p:notesTextViewPr>
    <p:cViewPr>
      <p:scale>
        <a:sx n="100" d="100"/>
        <a:sy n="100" d="100"/>
      </p:scale>
      <p:origin x="0" y="0"/>
    </p:cViewPr>
  </p:notesTextViewPr>
  <p:sorterViewPr>
    <p:cViewPr>
      <p:scale>
        <a:sx n="66" d="100"/>
        <a:sy n="66" d="100"/>
      </p:scale>
      <p:origin x="0" y="568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461B9E-57D1-4C83-A81E-568E8296B482}" type="doc">
      <dgm:prSet loTypeId="urn:microsoft.com/office/officeart/2005/8/layout/venn1" loCatId="relationship" qsTypeId="urn:microsoft.com/office/officeart/2005/8/quickstyle/simple1" qsCatId="simple" csTypeId="urn:microsoft.com/office/officeart/2005/8/colors/accent6_5" csCatId="accent6" phldr="1"/>
      <dgm:spPr/>
    </dgm:pt>
    <dgm:pt modelId="{718FCCEE-52CC-4445-BADA-4A6CED5BDF03}">
      <dgm:prSet phldrT="[文本]" custT="1"/>
      <dgm:spPr/>
      <dgm:t>
        <a:bodyPr/>
        <a:lstStyle/>
        <a:p>
          <a:r>
            <a:rPr lang="zh-CN" altLang="en-US" sz="2000" dirty="0" smtClean="0">
              <a:latin typeface="黑体" pitchFamily="49" charset="-122"/>
              <a:ea typeface="黑体" pitchFamily="49" charset="-122"/>
            </a:rPr>
            <a:t>时尚礼品</a:t>
          </a:r>
          <a:endParaRPr lang="zh-CN" altLang="en-US" sz="2000" dirty="0">
            <a:latin typeface="黑体" pitchFamily="49" charset="-122"/>
            <a:ea typeface="黑体" pitchFamily="49" charset="-122"/>
          </a:endParaRPr>
        </a:p>
      </dgm:t>
    </dgm:pt>
    <dgm:pt modelId="{F99D5359-4B1A-4FF8-91A1-C331A7108606}" type="parTrans" cxnId="{0D433485-6420-4A2A-BB66-81BA9097F4C0}">
      <dgm:prSet/>
      <dgm:spPr/>
      <dgm:t>
        <a:bodyPr/>
        <a:lstStyle/>
        <a:p>
          <a:endParaRPr lang="zh-CN" altLang="en-US" sz="2000">
            <a:latin typeface="黑体" pitchFamily="49" charset="-122"/>
            <a:ea typeface="黑体" pitchFamily="49" charset="-122"/>
          </a:endParaRPr>
        </a:p>
      </dgm:t>
    </dgm:pt>
    <dgm:pt modelId="{743782C7-8EC1-4B66-BFC3-8C08D64F6F45}" type="sibTrans" cxnId="{0D433485-6420-4A2A-BB66-81BA9097F4C0}">
      <dgm:prSet/>
      <dgm:spPr/>
      <dgm:t>
        <a:bodyPr/>
        <a:lstStyle/>
        <a:p>
          <a:endParaRPr lang="zh-CN" altLang="en-US" sz="2000">
            <a:latin typeface="黑体" pitchFamily="49" charset="-122"/>
            <a:ea typeface="黑体" pitchFamily="49" charset="-122"/>
          </a:endParaRPr>
        </a:p>
      </dgm:t>
    </dgm:pt>
    <dgm:pt modelId="{4488A87F-1BFD-4928-AC71-990FA15A7DE3}">
      <dgm:prSet phldrT="[文本]" custT="1"/>
      <dgm:spPr/>
      <dgm:t>
        <a:bodyPr/>
        <a:lstStyle/>
        <a:p>
          <a:r>
            <a:rPr lang="zh-CN" altLang="en-US" sz="2000" dirty="0" smtClean="0">
              <a:latin typeface="黑体" pitchFamily="49" charset="-122"/>
              <a:ea typeface="黑体" pitchFamily="49" charset="-122"/>
            </a:rPr>
            <a:t>有效需求</a:t>
          </a:r>
          <a:endParaRPr lang="zh-CN" altLang="en-US" sz="2000" dirty="0">
            <a:latin typeface="黑体" pitchFamily="49" charset="-122"/>
            <a:ea typeface="黑体" pitchFamily="49" charset="-122"/>
          </a:endParaRPr>
        </a:p>
      </dgm:t>
    </dgm:pt>
    <dgm:pt modelId="{C94F36E1-3933-4148-AD35-B9CF1A13F1F4}" type="parTrans" cxnId="{E43A34B5-8FE5-473B-93BA-408A41ECC98E}">
      <dgm:prSet/>
      <dgm:spPr/>
      <dgm:t>
        <a:bodyPr/>
        <a:lstStyle/>
        <a:p>
          <a:endParaRPr lang="zh-CN" altLang="en-US" sz="2000">
            <a:latin typeface="黑体" pitchFamily="49" charset="-122"/>
            <a:ea typeface="黑体" pitchFamily="49" charset="-122"/>
          </a:endParaRPr>
        </a:p>
      </dgm:t>
    </dgm:pt>
    <dgm:pt modelId="{ACB9CE46-90B0-4E49-80A7-E4E318F39124}" type="sibTrans" cxnId="{E43A34B5-8FE5-473B-93BA-408A41ECC98E}">
      <dgm:prSet/>
      <dgm:spPr/>
      <dgm:t>
        <a:bodyPr/>
        <a:lstStyle/>
        <a:p>
          <a:endParaRPr lang="zh-CN" altLang="en-US" sz="2000">
            <a:latin typeface="黑体" pitchFamily="49" charset="-122"/>
            <a:ea typeface="黑体" pitchFamily="49" charset="-122"/>
          </a:endParaRPr>
        </a:p>
      </dgm:t>
    </dgm:pt>
    <dgm:pt modelId="{37D43BE5-2E8E-4CD2-BA24-CE98B4219B0F}" type="pres">
      <dgm:prSet presAssocID="{10461B9E-57D1-4C83-A81E-568E8296B482}" presName="compositeShape" presStyleCnt="0">
        <dgm:presLayoutVars>
          <dgm:chMax val="7"/>
          <dgm:dir/>
          <dgm:resizeHandles val="exact"/>
        </dgm:presLayoutVars>
      </dgm:prSet>
      <dgm:spPr/>
    </dgm:pt>
    <dgm:pt modelId="{21ED1219-C7FD-465A-BE59-8F613CECAC24}" type="pres">
      <dgm:prSet presAssocID="{718FCCEE-52CC-4445-BADA-4A6CED5BDF03}" presName="circ1" presStyleLbl="vennNode1" presStyleIdx="0" presStyleCnt="2"/>
      <dgm:spPr/>
      <dgm:t>
        <a:bodyPr/>
        <a:lstStyle/>
        <a:p>
          <a:endParaRPr lang="zh-CN" altLang="en-US"/>
        </a:p>
      </dgm:t>
    </dgm:pt>
    <dgm:pt modelId="{AE9945C8-E7B2-4EF6-A6C4-B22BD1C35C4E}" type="pres">
      <dgm:prSet presAssocID="{718FCCEE-52CC-4445-BADA-4A6CED5BDF03}" presName="circ1Tx" presStyleLbl="revTx" presStyleIdx="0" presStyleCnt="0">
        <dgm:presLayoutVars>
          <dgm:chMax val="0"/>
          <dgm:chPref val="0"/>
          <dgm:bulletEnabled val="1"/>
        </dgm:presLayoutVars>
      </dgm:prSet>
      <dgm:spPr/>
      <dgm:t>
        <a:bodyPr/>
        <a:lstStyle/>
        <a:p>
          <a:endParaRPr lang="zh-CN" altLang="en-US"/>
        </a:p>
      </dgm:t>
    </dgm:pt>
    <dgm:pt modelId="{6B4228B1-E7E3-401A-9FDD-4C0DC31C31EA}" type="pres">
      <dgm:prSet presAssocID="{4488A87F-1BFD-4928-AC71-990FA15A7DE3}" presName="circ2" presStyleLbl="vennNode1" presStyleIdx="1" presStyleCnt="2"/>
      <dgm:spPr/>
      <dgm:t>
        <a:bodyPr/>
        <a:lstStyle/>
        <a:p>
          <a:endParaRPr lang="zh-CN" altLang="en-US"/>
        </a:p>
      </dgm:t>
    </dgm:pt>
    <dgm:pt modelId="{42FECACC-3259-4D9E-801C-41F4A41D3375}" type="pres">
      <dgm:prSet presAssocID="{4488A87F-1BFD-4928-AC71-990FA15A7DE3}" presName="circ2Tx" presStyleLbl="revTx" presStyleIdx="0" presStyleCnt="0">
        <dgm:presLayoutVars>
          <dgm:chMax val="0"/>
          <dgm:chPref val="0"/>
          <dgm:bulletEnabled val="1"/>
        </dgm:presLayoutVars>
      </dgm:prSet>
      <dgm:spPr/>
      <dgm:t>
        <a:bodyPr/>
        <a:lstStyle/>
        <a:p>
          <a:endParaRPr lang="zh-CN" altLang="en-US"/>
        </a:p>
      </dgm:t>
    </dgm:pt>
  </dgm:ptLst>
  <dgm:cxnLst>
    <dgm:cxn modelId="{E43A34B5-8FE5-473B-93BA-408A41ECC98E}" srcId="{10461B9E-57D1-4C83-A81E-568E8296B482}" destId="{4488A87F-1BFD-4928-AC71-990FA15A7DE3}" srcOrd="1" destOrd="0" parTransId="{C94F36E1-3933-4148-AD35-B9CF1A13F1F4}" sibTransId="{ACB9CE46-90B0-4E49-80A7-E4E318F39124}"/>
    <dgm:cxn modelId="{0D433485-6420-4A2A-BB66-81BA9097F4C0}" srcId="{10461B9E-57D1-4C83-A81E-568E8296B482}" destId="{718FCCEE-52CC-4445-BADA-4A6CED5BDF03}" srcOrd="0" destOrd="0" parTransId="{F99D5359-4B1A-4FF8-91A1-C331A7108606}" sibTransId="{743782C7-8EC1-4B66-BFC3-8C08D64F6F45}"/>
    <dgm:cxn modelId="{D129E7C9-6633-49FD-9450-230357C76D55}" type="presOf" srcId="{10461B9E-57D1-4C83-A81E-568E8296B482}" destId="{37D43BE5-2E8E-4CD2-BA24-CE98B4219B0F}" srcOrd="0" destOrd="0" presId="urn:microsoft.com/office/officeart/2005/8/layout/venn1"/>
    <dgm:cxn modelId="{EA42AFD4-0FA5-427D-8EBB-6A5447B5BD20}" type="presOf" srcId="{718FCCEE-52CC-4445-BADA-4A6CED5BDF03}" destId="{21ED1219-C7FD-465A-BE59-8F613CECAC24}" srcOrd="0" destOrd="0" presId="urn:microsoft.com/office/officeart/2005/8/layout/venn1"/>
    <dgm:cxn modelId="{A14B6B95-1AD1-4F25-9C16-0780E1FA6131}" type="presOf" srcId="{4488A87F-1BFD-4928-AC71-990FA15A7DE3}" destId="{42FECACC-3259-4D9E-801C-41F4A41D3375}" srcOrd="1" destOrd="0" presId="urn:microsoft.com/office/officeart/2005/8/layout/venn1"/>
    <dgm:cxn modelId="{B783327A-02E5-4AA6-849E-0297ECF0AFDE}" type="presOf" srcId="{4488A87F-1BFD-4928-AC71-990FA15A7DE3}" destId="{6B4228B1-E7E3-401A-9FDD-4C0DC31C31EA}" srcOrd="0" destOrd="0" presId="urn:microsoft.com/office/officeart/2005/8/layout/venn1"/>
    <dgm:cxn modelId="{AAFD86CD-C505-4132-9858-316B9F0FF702}" type="presOf" srcId="{718FCCEE-52CC-4445-BADA-4A6CED5BDF03}" destId="{AE9945C8-E7B2-4EF6-A6C4-B22BD1C35C4E}" srcOrd="1" destOrd="0" presId="urn:microsoft.com/office/officeart/2005/8/layout/venn1"/>
    <dgm:cxn modelId="{0DE62C49-C4D8-4DBB-9ED2-5C52CF82526F}" type="presParOf" srcId="{37D43BE5-2E8E-4CD2-BA24-CE98B4219B0F}" destId="{21ED1219-C7FD-465A-BE59-8F613CECAC24}" srcOrd="0" destOrd="0" presId="urn:microsoft.com/office/officeart/2005/8/layout/venn1"/>
    <dgm:cxn modelId="{FDE19141-9440-43AC-86CC-4C9019905E9A}" type="presParOf" srcId="{37D43BE5-2E8E-4CD2-BA24-CE98B4219B0F}" destId="{AE9945C8-E7B2-4EF6-A6C4-B22BD1C35C4E}" srcOrd="1" destOrd="0" presId="urn:microsoft.com/office/officeart/2005/8/layout/venn1"/>
    <dgm:cxn modelId="{66A6DD57-7D47-4738-92FA-14E45012C388}" type="presParOf" srcId="{37D43BE5-2E8E-4CD2-BA24-CE98B4219B0F}" destId="{6B4228B1-E7E3-401A-9FDD-4C0DC31C31EA}" srcOrd="2" destOrd="0" presId="urn:microsoft.com/office/officeart/2005/8/layout/venn1"/>
    <dgm:cxn modelId="{03C2206A-439A-4604-AF9D-AAA4E0C0F96C}" type="presParOf" srcId="{37D43BE5-2E8E-4CD2-BA24-CE98B4219B0F}" destId="{42FECACC-3259-4D9E-801C-41F4A41D3375}" srcOrd="3" destOrd="0" presId="urn:microsoft.com/office/officeart/2005/8/layout/venn1"/>
  </dgm:cxnLst>
  <dgm:bg/>
  <dgm:whole/>
</dgm:dataModel>
</file>

<file path=ppt/diagrams/data2.xml><?xml version="1.0" encoding="utf-8"?>
<dgm:dataModel xmlns:dgm="http://schemas.openxmlformats.org/drawingml/2006/diagram" xmlns:a="http://schemas.openxmlformats.org/drawingml/2006/main">
  <dgm:ptLst>
    <dgm:pt modelId="{97703442-5958-4DEA-8EAB-715B4411EB33}" type="doc">
      <dgm:prSet loTypeId="urn:microsoft.com/office/officeart/2005/8/layout/cycle5" loCatId="cycle" qsTypeId="urn:microsoft.com/office/officeart/2005/8/quickstyle/simple4" qsCatId="simple" csTypeId="urn:microsoft.com/office/officeart/2005/8/colors/colorful5" csCatId="colorful" phldr="1"/>
      <dgm:spPr/>
      <dgm:t>
        <a:bodyPr/>
        <a:lstStyle/>
        <a:p>
          <a:endParaRPr lang="zh-CN" altLang="en-US"/>
        </a:p>
      </dgm:t>
    </dgm:pt>
    <dgm:pt modelId="{5AE9990F-E88A-4F62-8AF9-CDBF3579AE5D}">
      <dgm:prSet phldrT="[文本]" custT="1"/>
      <dgm:spPr/>
      <dgm:t>
        <a:bodyPr/>
        <a:lstStyle/>
        <a:p>
          <a:r>
            <a:rPr lang="zh-CN" altLang="en-US" sz="2000" b="1" dirty="0" smtClean="0"/>
            <a:t>微纪录片</a:t>
          </a:r>
          <a:endParaRPr lang="zh-CN" altLang="en-US" sz="2000" b="1" dirty="0"/>
        </a:p>
      </dgm:t>
    </dgm:pt>
    <dgm:pt modelId="{E7A7E1C7-3A8C-490E-AD1F-6021A1E601EA}" type="parTrans" cxnId="{235C056B-6307-4B19-AAFB-C5E21E866680}">
      <dgm:prSet/>
      <dgm:spPr/>
      <dgm:t>
        <a:bodyPr/>
        <a:lstStyle/>
        <a:p>
          <a:endParaRPr lang="zh-CN" altLang="en-US" sz="2000" b="1"/>
        </a:p>
      </dgm:t>
    </dgm:pt>
    <dgm:pt modelId="{F042492F-B0CA-4B6F-8E2E-A6A32226E2B3}" type="sibTrans" cxnId="{235C056B-6307-4B19-AAFB-C5E21E866680}">
      <dgm:prSet/>
      <dgm:spPr/>
      <dgm:t>
        <a:bodyPr/>
        <a:lstStyle/>
        <a:p>
          <a:endParaRPr lang="zh-CN" altLang="en-US" sz="2000" b="1"/>
        </a:p>
      </dgm:t>
    </dgm:pt>
    <dgm:pt modelId="{4AC79627-2027-4DD3-80D1-6F010C5434D8}">
      <dgm:prSet phldrT="[文本]" custT="1"/>
      <dgm:spPr/>
      <dgm:t>
        <a:bodyPr/>
        <a:lstStyle/>
        <a:p>
          <a:r>
            <a:rPr lang="zh-CN" altLang="en-US" sz="2000" b="1" dirty="0" smtClean="0"/>
            <a:t>图片</a:t>
          </a:r>
          <a:endParaRPr lang="zh-CN" altLang="en-US" sz="2000" b="1" dirty="0"/>
        </a:p>
      </dgm:t>
    </dgm:pt>
    <dgm:pt modelId="{D6DDDC94-F50D-4809-A9C2-33F8D983BA2C}" type="parTrans" cxnId="{0C7D4E3B-8C8B-4DCC-953F-3DD29C2ED775}">
      <dgm:prSet/>
      <dgm:spPr/>
      <dgm:t>
        <a:bodyPr/>
        <a:lstStyle/>
        <a:p>
          <a:endParaRPr lang="zh-CN" altLang="en-US" sz="2000" b="1"/>
        </a:p>
      </dgm:t>
    </dgm:pt>
    <dgm:pt modelId="{D5962478-DD4B-4D04-A9D6-1200EF12F072}" type="sibTrans" cxnId="{0C7D4E3B-8C8B-4DCC-953F-3DD29C2ED775}">
      <dgm:prSet/>
      <dgm:spPr/>
      <dgm:t>
        <a:bodyPr/>
        <a:lstStyle/>
        <a:p>
          <a:endParaRPr lang="zh-CN" altLang="en-US" sz="2000" b="1"/>
        </a:p>
      </dgm:t>
    </dgm:pt>
    <dgm:pt modelId="{BD0761B6-035D-4F33-AC93-7530FE7E2E36}">
      <dgm:prSet phldrT="[文本]" custT="1"/>
      <dgm:spPr/>
      <dgm:t>
        <a:bodyPr/>
        <a:lstStyle/>
        <a:p>
          <a:r>
            <a:rPr lang="zh-CN" altLang="en-US" sz="2000" b="1" dirty="0" smtClean="0"/>
            <a:t>文字</a:t>
          </a:r>
          <a:endParaRPr lang="zh-CN" altLang="en-US" sz="2000" b="1" dirty="0"/>
        </a:p>
      </dgm:t>
    </dgm:pt>
    <dgm:pt modelId="{8D17780D-1972-4DAF-B7BC-AB09384B54F8}" type="parTrans" cxnId="{5A355A50-1466-4DCF-8DF3-95F632256A6A}">
      <dgm:prSet/>
      <dgm:spPr/>
      <dgm:t>
        <a:bodyPr/>
        <a:lstStyle/>
        <a:p>
          <a:endParaRPr lang="zh-CN" altLang="en-US" sz="2000" b="1"/>
        </a:p>
      </dgm:t>
    </dgm:pt>
    <dgm:pt modelId="{B06951B3-9F7D-4E01-9EF0-93856E01EDD2}" type="sibTrans" cxnId="{5A355A50-1466-4DCF-8DF3-95F632256A6A}">
      <dgm:prSet/>
      <dgm:spPr/>
      <dgm:t>
        <a:bodyPr/>
        <a:lstStyle/>
        <a:p>
          <a:endParaRPr lang="zh-CN" altLang="en-US" sz="2000" b="1"/>
        </a:p>
      </dgm:t>
    </dgm:pt>
    <dgm:pt modelId="{43D4F01A-8E13-4EA2-B8C2-9A4003CB7B99}">
      <dgm:prSet phldrT="[文本]" custT="1"/>
      <dgm:spPr/>
      <dgm:t>
        <a:bodyPr/>
        <a:lstStyle/>
        <a:p>
          <a:r>
            <a:rPr lang="zh-CN" altLang="en-US" sz="2000" b="1" dirty="0" smtClean="0"/>
            <a:t>事件</a:t>
          </a:r>
          <a:endParaRPr lang="zh-CN" altLang="en-US" sz="2000" b="1" dirty="0"/>
        </a:p>
      </dgm:t>
    </dgm:pt>
    <dgm:pt modelId="{13697749-5306-4B82-BBCB-32EEDE163761}" type="parTrans" cxnId="{A56AB004-9860-4EBF-8A95-A5446C5E2EBC}">
      <dgm:prSet/>
      <dgm:spPr/>
      <dgm:t>
        <a:bodyPr/>
        <a:lstStyle/>
        <a:p>
          <a:endParaRPr lang="zh-CN" altLang="en-US" sz="2000" b="1"/>
        </a:p>
      </dgm:t>
    </dgm:pt>
    <dgm:pt modelId="{A3874D5B-1187-4A39-8A6C-30E3F6C09519}" type="sibTrans" cxnId="{A56AB004-9860-4EBF-8A95-A5446C5E2EBC}">
      <dgm:prSet/>
      <dgm:spPr/>
      <dgm:t>
        <a:bodyPr/>
        <a:lstStyle/>
        <a:p>
          <a:endParaRPr lang="zh-CN" altLang="en-US" sz="2000" b="1"/>
        </a:p>
      </dgm:t>
    </dgm:pt>
    <dgm:pt modelId="{1091C649-B9F3-4CE9-B7DD-DEBAA22D4F73}">
      <dgm:prSet phldrT="[文本]" custT="1"/>
      <dgm:spPr/>
      <dgm:t>
        <a:bodyPr/>
        <a:lstStyle/>
        <a:p>
          <a:r>
            <a:rPr lang="zh-CN" altLang="en-US" sz="2000" b="1" dirty="0" smtClean="0"/>
            <a:t>漫画</a:t>
          </a:r>
          <a:endParaRPr lang="zh-CN" altLang="en-US" sz="2000" b="1" dirty="0"/>
        </a:p>
      </dgm:t>
    </dgm:pt>
    <dgm:pt modelId="{8DDFF6D9-D573-46EE-94D7-9E5790AE9D72}" type="parTrans" cxnId="{E7BBC86F-13CD-4DAA-AD40-019DF3B13234}">
      <dgm:prSet/>
      <dgm:spPr/>
      <dgm:t>
        <a:bodyPr/>
        <a:lstStyle/>
        <a:p>
          <a:endParaRPr lang="zh-CN" altLang="en-US" sz="2000" b="1"/>
        </a:p>
      </dgm:t>
    </dgm:pt>
    <dgm:pt modelId="{2258FC82-67A3-47A2-97AC-84A25C2B1F1B}" type="sibTrans" cxnId="{E7BBC86F-13CD-4DAA-AD40-019DF3B13234}">
      <dgm:prSet/>
      <dgm:spPr/>
      <dgm:t>
        <a:bodyPr/>
        <a:lstStyle/>
        <a:p>
          <a:endParaRPr lang="zh-CN" altLang="en-US" sz="2000" b="1"/>
        </a:p>
      </dgm:t>
    </dgm:pt>
    <dgm:pt modelId="{F05FF625-43A3-40BA-8B32-4D628E0A8B87}">
      <dgm:prSet phldrT="[文本]" custT="1"/>
      <dgm:spPr/>
      <dgm:t>
        <a:bodyPr/>
        <a:lstStyle/>
        <a:p>
          <a:r>
            <a:rPr lang="zh-CN" altLang="en-US" sz="2000" b="1" dirty="0" smtClean="0"/>
            <a:t>线上线下活动</a:t>
          </a:r>
          <a:endParaRPr lang="zh-CN" altLang="en-US" sz="2000" b="1" dirty="0"/>
        </a:p>
      </dgm:t>
    </dgm:pt>
    <dgm:pt modelId="{2FD219F2-879C-4696-8171-7C7C00321D55}" type="parTrans" cxnId="{7DBA3A5C-B780-4ED6-A60D-B6D0C57A7562}">
      <dgm:prSet/>
      <dgm:spPr/>
      <dgm:t>
        <a:bodyPr/>
        <a:lstStyle/>
        <a:p>
          <a:endParaRPr lang="zh-CN" altLang="en-US" sz="2000" b="1"/>
        </a:p>
      </dgm:t>
    </dgm:pt>
    <dgm:pt modelId="{4F0E1D39-57DD-4812-BC87-946AC5F192B3}" type="sibTrans" cxnId="{7DBA3A5C-B780-4ED6-A60D-B6D0C57A7562}">
      <dgm:prSet/>
      <dgm:spPr/>
      <dgm:t>
        <a:bodyPr/>
        <a:lstStyle/>
        <a:p>
          <a:endParaRPr lang="zh-CN" altLang="en-US" sz="2000" b="1"/>
        </a:p>
      </dgm:t>
    </dgm:pt>
    <dgm:pt modelId="{11FFEB30-C97B-436E-8351-6955C3CF615E}">
      <dgm:prSet phldrT="[文本]" custT="1"/>
      <dgm:spPr/>
      <dgm:t>
        <a:bodyPr/>
        <a:lstStyle/>
        <a:p>
          <a:r>
            <a:rPr lang="zh-CN" altLang="en-US" sz="1800" b="1" dirty="0" smtClean="0"/>
            <a:t>焦点事件的应用</a:t>
          </a:r>
          <a:endParaRPr lang="zh-CN" altLang="en-US" sz="1800" b="1" dirty="0"/>
        </a:p>
      </dgm:t>
    </dgm:pt>
    <dgm:pt modelId="{B56E5384-5C02-4F92-9871-7907EDE9F522}" type="parTrans" cxnId="{CE0069A8-9BAF-421A-B1CD-D03F924A9CC5}">
      <dgm:prSet/>
      <dgm:spPr/>
      <dgm:t>
        <a:bodyPr/>
        <a:lstStyle/>
        <a:p>
          <a:endParaRPr lang="zh-CN" altLang="en-US"/>
        </a:p>
      </dgm:t>
    </dgm:pt>
    <dgm:pt modelId="{B471EB90-9325-4F4A-A609-055BDB05FFD6}" type="sibTrans" cxnId="{CE0069A8-9BAF-421A-B1CD-D03F924A9CC5}">
      <dgm:prSet/>
      <dgm:spPr/>
      <dgm:t>
        <a:bodyPr/>
        <a:lstStyle/>
        <a:p>
          <a:endParaRPr lang="zh-CN" altLang="en-US"/>
        </a:p>
      </dgm:t>
    </dgm:pt>
    <dgm:pt modelId="{6CAAC996-E08D-44CB-BBA7-46F3BBD1A2D5}" type="pres">
      <dgm:prSet presAssocID="{97703442-5958-4DEA-8EAB-715B4411EB33}" presName="cycle" presStyleCnt="0">
        <dgm:presLayoutVars>
          <dgm:dir/>
          <dgm:resizeHandles val="exact"/>
        </dgm:presLayoutVars>
      </dgm:prSet>
      <dgm:spPr/>
      <dgm:t>
        <a:bodyPr/>
        <a:lstStyle/>
        <a:p>
          <a:endParaRPr lang="zh-CN" altLang="en-US"/>
        </a:p>
      </dgm:t>
    </dgm:pt>
    <dgm:pt modelId="{9245CB17-4A3F-4189-BE52-E3D45D241878}" type="pres">
      <dgm:prSet presAssocID="{5AE9990F-E88A-4F62-8AF9-CDBF3579AE5D}" presName="node" presStyleLbl="node1" presStyleIdx="0" presStyleCnt="7" custRadScaleRad="100154" custRadScaleInc="4471">
        <dgm:presLayoutVars>
          <dgm:bulletEnabled val="1"/>
        </dgm:presLayoutVars>
      </dgm:prSet>
      <dgm:spPr/>
      <dgm:t>
        <a:bodyPr/>
        <a:lstStyle/>
        <a:p>
          <a:endParaRPr lang="zh-CN" altLang="en-US"/>
        </a:p>
      </dgm:t>
    </dgm:pt>
    <dgm:pt modelId="{209AEA7E-7553-476A-9F4D-35F0A2CCFD35}" type="pres">
      <dgm:prSet presAssocID="{5AE9990F-E88A-4F62-8AF9-CDBF3579AE5D}" presName="spNode" presStyleCnt="0"/>
      <dgm:spPr/>
      <dgm:t>
        <a:bodyPr/>
        <a:lstStyle/>
        <a:p>
          <a:endParaRPr lang="zh-CN" altLang="en-US"/>
        </a:p>
      </dgm:t>
    </dgm:pt>
    <dgm:pt modelId="{32DFF898-42E5-4B55-A6E2-4A0914F51509}" type="pres">
      <dgm:prSet presAssocID="{F042492F-B0CA-4B6F-8E2E-A6A32226E2B3}" presName="sibTrans" presStyleLbl="sibTrans1D1" presStyleIdx="0" presStyleCnt="7"/>
      <dgm:spPr/>
      <dgm:t>
        <a:bodyPr/>
        <a:lstStyle/>
        <a:p>
          <a:endParaRPr lang="zh-CN" altLang="en-US"/>
        </a:p>
      </dgm:t>
    </dgm:pt>
    <dgm:pt modelId="{F6499FBD-63E1-43FD-A17B-71B8DFDD2F0E}" type="pres">
      <dgm:prSet presAssocID="{4AC79627-2027-4DD3-80D1-6F010C5434D8}" presName="node" presStyleLbl="node1" presStyleIdx="1" presStyleCnt="7">
        <dgm:presLayoutVars>
          <dgm:bulletEnabled val="1"/>
        </dgm:presLayoutVars>
      </dgm:prSet>
      <dgm:spPr/>
      <dgm:t>
        <a:bodyPr/>
        <a:lstStyle/>
        <a:p>
          <a:endParaRPr lang="zh-CN" altLang="en-US"/>
        </a:p>
      </dgm:t>
    </dgm:pt>
    <dgm:pt modelId="{0605DF48-7492-4D45-B9E0-0EABD2AA988B}" type="pres">
      <dgm:prSet presAssocID="{4AC79627-2027-4DD3-80D1-6F010C5434D8}" presName="spNode" presStyleCnt="0"/>
      <dgm:spPr/>
      <dgm:t>
        <a:bodyPr/>
        <a:lstStyle/>
        <a:p>
          <a:endParaRPr lang="zh-CN" altLang="en-US"/>
        </a:p>
      </dgm:t>
    </dgm:pt>
    <dgm:pt modelId="{905217EF-E3A1-4E79-9803-DAB4521328EC}" type="pres">
      <dgm:prSet presAssocID="{D5962478-DD4B-4D04-A9D6-1200EF12F072}" presName="sibTrans" presStyleLbl="sibTrans1D1" presStyleIdx="1" presStyleCnt="7"/>
      <dgm:spPr/>
      <dgm:t>
        <a:bodyPr/>
        <a:lstStyle/>
        <a:p>
          <a:endParaRPr lang="zh-CN" altLang="en-US"/>
        </a:p>
      </dgm:t>
    </dgm:pt>
    <dgm:pt modelId="{DBDCDBF4-5868-4C32-A462-9F6A018F448A}" type="pres">
      <dgm:prSet presAssocID="{BD0761B6-035D-4F33-AC93-7530FE7E2E36}" presName="node" presStyleLbl="node1" presStyleIdx="2" presStyleCnt="7">
        <dgm:presLayoutVars>
          <dgm:bulletEnabled val="1"/>
        </dgm:presLayoutVars>
      </dgm:prSet>
      <dgm:spPr/>
      <dgm:t>
        <a:bodyPr/>
        <a:lstStyle/>
        <a:p>
          <a:endParaRPr lang="zh-CN" altLang="en-US"/>
        </a:p>
      </dgm:t>
    </dgm:pt>
    <dgm:pt modelId="{45BA5FA2-CFBC-4F7E-AED8-2BB619FE18DF}" type="pres">
      <dgm:prSet presAssocID="{BD0761B6-035D-4F33-AC93-7530FE7E2E36}" presName="spNode" presStyleCnt="0"/>
      <dgm:spPr/>
      <dgm:t>
        <a:bodyPr/>
        <a:lstStyle/>
        <a:p>
          <a:endParaRPr lang="zh-CN" altLang="en-US"/>
        </a:p>
      </dgm:t>
    </dgm:pt>
    <dgm:pt modelId="{63F65668-2C6D-4EC7-8EEE-6ABF7DCA742D}" type="pres">
      <dgm:prSet presAssocID="{B06951B3-9F7D-4E01-9EF0-93856E01EDD2}" presName="sibTrans" presStyleLbl="sibTrans1D1" presStyleIdx="2" presStyleCnt="7"/>
      <dgm:spPr/>
      <dgm:t>
        <a:bodyPr/>
        <a:lstStyle/>
        <a:p>
          <a:endParaRPr lang="zh-CN" altLang="en-US"/>
        </a:p>
      </dgm:t>
    </dgm:pt>
    <dgm:pt modelId="{0657145B-D0B6-4CD6-A52B-2687A6517B42}" type="pres">
      <dgm:prSet presAssocID="{43D4F01A-8E13-4EA2-B8C2-9A4003CB7B99}" presName="node" presStyleLbl="node1" presStyleIdx="3" presStyleCnt="7">
        <dgm:presLayoutVars>
          <dgm:bulletEnabled val="1"/>
        </dgm:presLayoutVars>
      </dgm:prSet>
      <dgm:spPr/>
      <dgm:t>
        <a:bodyPr/>
        <a:lstStyle/>
        <a:p>
          <a:endParaRPr lang="zh-CN" altLang="en-US"/>
        </a:p>
      </dgm:t>
    </dgm:pt>
    <dgm:pt modelId="{2FAE8B67-5C51-4A58-A075-9A487A39D893}" type="pres">
      <dgm:prSet presAssocID="{43D4F01A-8E13-4EA2-B8C2-9A4003CB7B99}" presName="spNode" presStyleCnt="0"/>
      <dgm:spPr/>
      <dgm:t>
        <a:bodyPr/>
        <a:lstStyle/>
        <a:p>
          <a:endParaRPr lang="zh-CN" altLang="en-US"/>
        </a:p>
      </dgm:t>
    </dgm:pt>
    <dgm:pt modelId="{4A512F86-252D-46AF-A960-0C04C7C3409E}" type="pres">
      <dgm:prSet presAssocID="{A3874D5B-1187-4A39-8A6C-30E3F6C09519}" presName="sibTrans" presStyleLbl="sibTrans1D1" presStyleIdx="3" presStyleCnt="7"/>
      <dgm:spPr/>
      <dgm:t>
        <a:bodyPr/>
        <a:lstStyle/>
        <a:p>
          <a:endParaRPr lang="zh-CN" altLang="en-US"/>
        </a:p>
      </dgm:t>
    </dgm:pt>
    <dgm:pt modelId="{756D6C44-F04D-476C-96E2-6E0FB7A22342}" type="pres">
      <dgm:prSet presAssocID="{1091C649-B9F3-4CE9-B7DD-DEBAA22D4F73}" presName="node" presStyleLbl="node1" presStyleIdx="4" presStyleCnt="7">
        <dgm:presLayoutVars>
          <dgm:bulletEnabled val="1"/>
        </dgm:presLayoutVars>
      </dgm:prSet>
      <dgm:spPr/>
      <dgm:t>
        <a:bodyPr/>
        <a:lstStyle/>
        <a:p>
          <a:endParaRPr lang="zh-CN" altLang="en-US"/>
        </a:p>
      </dgm:t>
    </dgm:pt>
    <dgm:pt modelId="{D14DEFB0-C5E5-41E7-A160-DEEF32DA3BEA}" type="pres">
      <dgm:prSet presAssocID="{1091C649-B9F3-4CE9-B7DD-DEBAA22D4F73}" presName="spNode" presStyleCnt="0"/>
      <dgm:spPr/>
      <dgm:t>
        <a:bodyPr/>
        <a:lstStyle/>
        <a:p>
          <a:endParaRPr lang="zh-CN" altLang="en-US"/>
        </a:p>
      </dgm:t>
    </dgm:pt>
    <dgm:pt modelId="{16A0A17F-5F2A-44BC-BA8D-7EA7D5F5C426}" type="pres">
      <dgm:prSet presAssocID="{2258FC82-67A3-47A2-97AC-84A25C2B1F1B}" presName="sibTrans" presStyleLbl="sibTrans1D1" presStyleIdx="4" presStyleCnt="7"/>
      <dgm:spPr/>
      <dgm:t>
        <a:bodyPr/>
        <a:lstStyle/>
        <a:p>
          <a:endParaRPr lang="zh-CN" altLang="en-US"/>
        </a:p>
      </dgm:t>
    </dgm:pt>
    <dgm:pt modelId="{3D76A283-9D9A-46E9-97C5-EC256FCBE1F2}" type="pres">
      <dgm:prSet presAssocID="{F05FF625-43A3-40BA-8B32-4D628E0A8B87}" presName="node" presStyleLbl="node1" presStyleIdx="5" presStyleCnt="7">
        <dgm:presLayoutVars>
          <dgm:bulletEnabled val="1"/>
        </dgm:presLayoutVars>
      </dgm:prSet>
      <dgm:spPr/>
      <dgm:t>
        <a:bodyPr/>
        <a:lstStyle/>
        <a:p>
          <a:endParaRPr lang="zh-CN" altLang="en-US"/>
        </a:p>
      </dgm:t>
    </dgm:pt>
    <dgm:pt modelId="{1D0C8CDA-17B5-4AE4-A6EE-45908EC22A65}" type="pres">
      <dgm:prSet presAssocID="{F05FF625-43A3-40BA-8B32-4D628E0A8B87}" presName="spNode" presStyleCnt="0"/>
      <dgm:spPr/>
      <dgm:t>
        <a:bodyPr/>
        <a:lstStyle/>
        <a:p>
          <a:endParaRPr lang="zh-CN" altLang="en-US"/>
        </a:p>
      </dgm:t>
    </dgm:pt>
    <dgm:pt modelId="{B8D2C613-80C2-462D-80D3-5B0A7C1BA852}" type="pres">
      <dgm:prSet presAssocID="{4F0E1D39-57DD-4812-BC87-946AC5F192B3}" presName="sibTrans" presStyleLbl="sibTrans1D1" presStyleIdx="5" presStyleCnt="7"/>
      <dgm:spPr/>
      <dgm:t>
        <a:bodyPr/>
        <a:lstStyle/>
        <a:p>
          <a:endParaRPr lang="zh-CN" altLang="en-US"/>
        </a:p>
      </dgm:t>
    </dgm:pt>
    <dgm:pt modelId="{B8634AD5-D1E0-40EE-BC78-F7E7767913AD}" type="pres">
      <dgm:prSet presAssocID="{11FFEB30-C97B-436E-8351-6955C3CF615E}" presName="node" presStyleLbl="node1" presStyleIdx="6" presStyleCnt="7">
        <dgm:presLayoutVars>
          <dgm:bulletEnabled val="1"/>
        </dgm:presLayoutVars>
      </dgm:prSet>
      <dgm:spPr/>
      <dgm:t>
        <a:bodyPr/>
        <a:lstStyle/>
        <a:p>
          <a:endParaRPr lang="zh-CN" altLang="en-US"/>
        </a:p>
      </dgm:t>
    </dgm:pt>
    <dgm:pt modelId="{5065F31D-9394-4785-B1C1-A4A0FF896C8C}" type="pres">
      <dgm:prSet presAssocID="{11FFEB30-C97B-436E-8351-6955C3CF615E}" presName="spNode" presStyleCnt="0"/>
      <dgm:spPr/>
      <dgm:t>
        <a:bodyPr/>
        <a:lstStyle/>
        <a:p>
          <a:endParaRPr lang="zh-CN" altLang="en-US"/>
        </a:p>
      </dgm:t>
    </dgm:pt>
    <dgm:pt modelId="{ABD7AA6E-A910-43BC-8D63-EE22922A5A7B}" type="pres">
      <dgm:prSet presAssocID="{B471EB90-9325-4F4A-A609-055BDB05FFD6}" presName="sibTrans" presStyleLbl="sibTrans1D1" presStyleIdx="6" presStyleCnt="7"/>
      <dgm:spPr/>
      <dgm:t>
        <a:bodyPr/>
        <a:lstStyle/>
        <a:p>
          <a:endParaRPr lang="zh-CN" altLang="en-US"/>
        </a:p>
      </dgm:t>
    </dgm:pt>
  </dgm:ptLst>
  <dgm:cxnLst>
    <dgm:cxn modelId="{235C056B-6307-4B19-AAFB-C5E21E866680}" srcId="{97703442-5958-4DEA-8EAB-715B4411EB33}" destId="{5AE9990F-E88A-4F62-8AF9-CDBF3579AE5D}" srcOrd="0" destOrd="0" parTransId="{E7A7E1C7-3A8C-490E-AD1F-6021A1E601EA}" sibTransId="{F042492F-B0CA-4B6F-8E2E-A6A32226E2B3}"/>
    <dgm:cxn modelId="{0C7D4E3B-8C8B-4DCC-953F-3DD29C2ED775}" srcId="{97703442-5958-4DEA-8EAB-715B4411EB33}" destId="{4AC79627-2027-4DD3-80D1-6F010C5434D8}" srcOrd="1" destOrd="0" parTransId="{D6DDDC94-F50D-4809-A9C2-33F8D983BA2C}" sibTransId="{D5962478-DD4B-4D04-A9D6-1200EF12F072}"/>
    <dgm:cxn modelId="{26E8C9CC-A301-45C4-8F45-F66BAF55FF9F}" type="presOf" srcId="{B06951B3-9F7D-4E01-9EF0-93856E01EDD2}" destId="{63F65668-2C6D-4EC7-8EEE-6ABF7DCA742D}" srcOrd="0" destOrd="0" presId="urn:microsoft.com/office/officeart/2005/8/layout/cycle5"/>
    <dgm:cxn modelId="{B6E7D106-02F0-4D5C-95E1-1E2BC3340D02}" type="presOf" srcId="{11FFEB30-C97B-436E-8351-6955C3CF615E}" destId="{B8634AD5-D1E0-40EE-BC78-F7E7767913AD}" srcOrd="0" destOrd="0" presId="urn:microsoft.com/office/officeart/2005/8/layout/cycle5"/>
    <dgm:cxn modelId="{53FBEE8F-6A27-42BA-9E90-0A2FD6B091CC}" type="presOf" srcId="{1091C649-B9F3-4CE9-B7DD-DEBAA22D4F73}" destId="{756D6C44-F04D-476C-96E2-6E0FB7A22342}" srcOrd="0" destOrd="0" presId="urn:microsoft.com/office/officeart/2005/8/layout/cycle5"/>
    <dgm:cxn modelId="{B5206CF6-6EAB-488F-A58E-248E394D396E}" type="presOf" srcId="{F05FF625-43A3-40BA-8B32-4D628E0A8B87}" destId="{3D76A283-9D9A-46E9-97C5-EC256FCBE1F2}" srcOrd="0" destOrd="0" presId="urn:microsoft.com/office/officeart/2005/8/layout/cycle5"/>
    <dgm:cxn modelId="{FE100A21-1214-4422-88F2-205D8E191411}" type="presOf" srcId="{2258FC82-67A3-47A2-97AC-84A25C2B1F1B}" destId="{16A0A17F-5F2A-44BC-BA8D-7EA7D5F5C426}" srcOrd="0" destOrd="0" presId="urn:microsoft.com/office/officeart/2005/8/layout/cycle5"/>
    <dgm:cxn modelId="{6074134F-F1C3-4CF2-977D-2106F4EEDC29}" type="presOf" srcId="{4AC79627-2027-4DD3-80D1-6F010C5434D8}" destId="{F6499FBD-63E1-43FD-A17B-71B8DFDD2F0E}" srcOrd="0" destOrd="0" presId="urn:microsoft.com/office/officeart/2005/8/layout/cycle5"/>
    <dgm:cxn modelId="{A56AB004-9860-4EBF-8A95-A5446C5E2EBC}" srcId="{97703442-5958-4DEA-8EAB-715B4411EB33}" destId="{43D4F01A-8E13-4EA2-B8C2-9A4003CB7B99}" srcOrd="3" destOrd="0" parTransId="{13697749-5306-4B82-BBCB-32EEDE163761}" sibTransId="{A3874D5B-1187-4A39-8A6C-30E3F6C09519}"/>
    <dgm:cxn modelId="{D6B3B97C-5839-4564-A992-C6210A4E223F}" type="presOf" srcId="{5AE9990F-E88A-4F62-8AF9-CDBF3579AE5D}" destId="{9245CB17-4A3F-4189-BE52-E3D45D241878}" srcOrd="0" destOrd="0" presId="urn:microsoft.com/office/officeart/2005/8/layout/cycle5"/>
    <dgm:cxn modelId="{DC19BBEA-F4A4-474D-A70A-230F8742A814}" type="presOf" srcId="{D5962478-DD4B-4D04-A9D6-1200EF12F072}" destId="{905217EF-E3A1-4E79-9803-DAB4521328EC}" srcOrd="0" destOrd="0" presId="urn:microsoft.com/office/officeart/2005/8/layout/cycle5"/>
    <dgm:cxn modelId="{E8EB97C5-B8CB-475D-B53F-59E19FD9554E}" type="presOf" srcId="{4F0E1D39-57DD-4812-BC87-946AC5F192B3}" destId="{B8D2C613-80C2-462D-80D3-5B0A7C1BA852}" srcOrd="0" destOrd="0" presId="urn:microsoft.com/office/officeart/2005/8/layout/cycle5"/>
    <dgm:cxn modelId="{7DBA3A5C-B780-4ED6-A60D-B6D0C57A7562}" srcId="{97703442-5958-4DEA-8EAB-715B4411EB33}" destId="{F05FF625-43A3-40BA-8B32-4D628E0A8B87}" srcOrd="5" destOrd="0" parTransId="{2FD219F2-879C-4696-8171-7C7C00321D55}" sibTransId="{4F0E1D39-57DD-4812-BC87-946AC5F192B3}"/>
    <dgm:cxn modelId="{B9BCA20B-6A0F-43D3-A171-5E839C60AAF8}" type="presOf" srcId="{97703442-5958-4DEA-8EAB-715B4411EB33}" destId="{6CAAC996-E08D-44CB-BBA7-46F3BBD1A2D5}" srcOrd="0" destOrd="0" presId="urn:microsoft.com/office/officeart/2005/8/layout/cycle5"/>
    <dgm:cxn modelId="{4D026DFA-7B17-42AF-8651-05A2647CC05E}" type="presOf" srcId="{B471EB90-9325-4F4A-A609-055BDB05FFD6}" destId="{ABD7AA6E-A910-43BC-8D63-EE22922A5A7B}" srcOrd="0" destOrd="0" presId="urn:microsoft.com/office/officeart/2005/8/layout/cycle5"/>
    <dgm:cxn modelId="{E7BBC86F-13CD-4DAA-AD40-019DF3B13234}" srcId="{97703442-5958-4DEA-8EAB-715B4411EB33}" destId="{1091C649-B9F3-4CE9-B7DD-DEBAA22D4F73}" srcOrd="4" destOrd="0" parTransId="{8DDFF6D9-D573-46EE-94D7-9E5790AE9D72}" sibTransId="{2258FC82-67A3-47A2-97AC-84A25C2B1F1B}"/>
    <dgm:cxn modelId="{5A355A50-1466-4DCF-8DF3-95F632256A6A}" srcId="{97703442-5958-4DEA-8EAB-715B4411EB33}" destId="{BD0761B6-035D-4F33-AC93-7530FE7E2E36}" srcOrd="2" destOrd="0" parTransId="{8D17780D-1972-4DAF-B7BC-AB09384B54F8}" sibTransId="{B06951B3-9F7D-4E01-9EF0-93856E01EDD2}"/>
    <dgm:cxn modelId="{D6D79E92-5F27-4344-99D9-9D43C55D50F4}" type="presOf" srcId="{A3874D5B-1187-4A39-8A6C-30E3F6C09519}" destId="{4A512F86-252D-46AF-A960-0C04C7C3409E}" srcOrd="0" destOrd="0" presId="urn:microsoft.com/office/officeart/2005/8/layout/cycle5"/>
    <dgm:cxn modelId="{37C4D8E9-9A36-4EF8-9A32-CF916E6841CD}" type="presOf" srcId="{BD0761B6-035D-4F33-AC93-7530FE7E2E36}" destId="{DBDCDBF4-5868-4C32-A462-9F6A018F448A}" srcOrd="0" destOrd="0" presId="urn:microsoft.com/office/officeart/2005/8/layout/cycle5"/>
    <dgm:cxn modelId="{CE0069A8-9BAF-421A-B1CD-D03F924A9CC5}" srcId="{97703442-5958-4DEA-8EAB-715B4411EB33}" destId="{11FFEB30-C97B-436E-8351-6955C3CF615E}" srcOrd="6" destOrd="0" parTransId="{B56E5384-5C02-4F92-9871-7907EDE9F522}" sibTransId="{B471EB90-9325-4F4A-A609-055BDB05FFD6}"/>
    <dgm:cxn modelId="{CCDFA398-4349-43E8-9276-8468EE10AE78}" type="presOf" srcId="{43D4F01A-8E13-4EA2-B8C2-9A4003CB7B99}" destId="{0657145B-D0B6-4CD6-A52B-2687A6517B42}" srcOrd="0" destOrd="0" presId="urn:microsoft.com/office/officeart/2005/8/layout/cycle5"/>
    <dgm:cxn modelId="{8305328A-3CDC-4536-BC2C-9976CD109136}" type="presOf" srcId="{F042492F-B0CA-4B6F-8E2E-A6A32226E2B3}" destId="{32DFF898-42E5-4B55-A6E2-4A0914F51509}" srcOrd="0" destOrd="0" presId="urn:microsoft.com/office/officeart/2005/8/layout/cycle5"/>
    <dgm:cxn modelId="{A09C3876-A8EA-4A6B-A072-91DDCF9C4761}" type="presParOf" srcId="{6CAAC996-E08D-44CB-BBA7-46F3BBD1A2D5}" destId="{9245CB17-4A3F-4189-BE52-E3D45D241878}" srcOrd="0" destOrd="0" presId="urn:microsoft.com/office/officeart/2005/8/layout/cycle5"/>
    <dgm:cxn modelId="{28B17002-63F8-4E27-9472-228CE9D696A5}" type="presParOf" srcId="{6CAAC996-E08D-44CB-BBA7-46F3BBD1A2D5}" destId="{209AEA7E-7553-476A-9F4D-35F0A2CCFD35}" srcOrd="1" destOrd="0" presId="urn:microsoft.com/office/officeart/2005/8/layout/cycle5"/>
    <dgm:cxn modelId="{42AADD27-3EE0-4899-A4EA-603DF9D2BDD1}" type="presParOf" srcId="{6CAAC996-E08D-44CB-BBA7-46F3BBD1A2D5}" destId="{32DFF898-42E5-4B55-A6E2-4A0914F51509}" srcOrd="2" destOrd="0" presId="urn:microsoft.com/office/officeart/2005/8/layout/cycle5"/>
    <dgm:cxn modelId="{7992888E-21BC-4903-A452-AEA1561E0775}" type="presParOf" srcId="{6CAAC996-E08D-44CB-BBA7-46F3BBD1A2D5}" destId="{F6499FBD-63E1-43FD-A17B-71B8DFDD2F0E}" srcOrd="3" destOrd="0" presId="urn:microsoft.com/office/officeart/2005/8/layout/cycle5"/>
    <dgm:cxn modelId="{976E12A7-DA10-4FA5-AED4-A445805FABA4}" type="presParOf" srcId="{6CAAC996-E08D-44CB-BBA7-46F3BBD1A2D5}" destId="{0605DF48-7492-4D45-B9E0-0EABD2AA988B}" srcOrd="4" destOrd="0" presId="urn:microsoft.com/office/officeart/2005/8/layout/cycle5"/>
    <dgm:cxn modelId="{B09CC43F-92D6-4E9B-8EEA-7FC8821BBCE9}" type="presParOf" srcId="{6CAAC996-E08D-44CB-BBA7-46F3BBD1A2D5}" destId="{905217EF-E3A1-4E79-9803-DAB4521328EC}" srcOrd="5" destOrd="0" presId="urn:microsoft.com/office/officeart/2005/8/layout/cycle5"/>
    <dgm:cxn modelId="{8626007A-A557-4A40-B0A8-C6105F106EA4}" type="presParOf" srcId="{6CAAC996-E08D-44CB-BBA7-46F3BBD1A2D5}" destId="{DBDCDBF4-5868-4C32-A462-9F6A018F448A}" srcOrd="6" destOrd="0" presId="urn:microsoft.com/office/officeart/2005/8/layout/cycle5"/>
    <dgm:cxn modelId="{86CD20B9-F134-434D-B3E5-3E6AC6DCA87C}" type="presParOf" srcId="{6CAAC996-E08D-44CB-BBA7-46F3BBD1A2D5}" destId="{45BA5FA2-CFBC-4F7E-AED8-2BB619FE18DF}" srcOrd="7" destOrd="0" presId="urn:microsoft.com/office/officeart/2005/8/layout/cycle5"/>
    <dgm:cxn modelId="{134C20E2-B1B5-49CF-B88B-5AF300DAE87A}" type="presParOf" srcId="{6CAAC996-E08D-44CB-BBA7-46F3BBD1A2D5}" destId="{63F65668-2C6D-4EC7-8EEE-6ABF7DCA742D}" srcOrd="8" destOrd="0" presId="urn:microsoft.com/office/officeart/2005/8/layout/cycle5"/>
    <dgm:cxn modelId="{900CEF58-2B9C-4E75-94C5-B02CA663844E}" type="presParOf" srcId="{6CAAC996-E08D-44CB-BBA7-46F3BBD1A2D5}" destId="{0657145B-D0B6-4CD6-A52B-2687A6517B42}" srcOrd="9" destOrd="0" presId="urn:microsoft.com/office/officeart/2005/8/layout/cycle5"/>
    <dgm:cxn modelId="{A060286D-ED6C-47C4-ABB6-8C296E327DA7}" type="presParOf" srcId="{6CAAC996-E08D-44CB-BBA7-46F3BBD1A2D5}" destId="{2FAE8B67-5C51-4A58-A075-9A487A39D893}" srcOrd="10" destOrd="0" presId="urn:microsoft.com/office/officeart/2005/8/layout/cycle5"/>
    <dgm:cxn modelId="{9488A28A-3028-4969-A76C-9F6422030534}" type="presParOf" srcId="{6CAAC996-E08D-44CB-BBA7-46F3BBD1A2D5}" destId="{4A512F86-252D-46AF-A960-0C04C7C3409E}" srcOrd="11" destOrd="0" presId="urn:microsoft.com/office/officeart/2005/8/layout/cycle5"/>
    <dgm:cxn modelId="{B2791813-969B-46FE-8FD5-FEC36FF12E73}" type="presParOf" srcId="{6CAAC996-E08D-44CB-BBA7-46F3BBD1A2D5}" destId="{756D6C44-F04D-476C-96E2-6E0FB7A22342}" srcOrd="12" destOrd="0" presId="urn:microsoft.com/office/officeart/2005/8/layout/cycle5"/>
    <dgm:cxn modelId="{28661615-234A-4F7A-BD5D-793F0368B7F7}" type="presParOf" srcId="{6CAAC996-E08D-44CB-BBA7-46F3BBD1A2D5}" destId="{D14DEFB0-C5E5-41E7-A160-DEEF32DA3BEA}" srcOrd="13" destOrd="0" presId="urn:microsoft.com/office/officeart/2005/8/layout/cycle5"/>
    <dgm:cxn modelId="{21C76790-B7F0-40BB-92A5-42E5DC18FB75}" type="presParOf" srcId="{6CAAC996-E08D-44CB-BBA7-46F3BBD1A2D5}" destId="{16A0A17F-5F2A-44BC-BA8D-7EA7D5F5C426}" srcOrd="14" destOrd="0" presId="urn:microsoft.com/office/officeart/2005/8/layout/cycle5"/>
    <dgm:cxn modelId="{EF8BC95F-0FEA-441A-A96A-C1290A73D83C}" type="presParOf" srcId="{6CAAC996-E08D-44CB-BBA7-46F3BBD1A2D5}" destId="{3D76A283-9D9A-46E9-97C5-EC256FCBE1F2}" srcOrd="15" destOrd="0" presId="urn:microsoft.com/office/officeart/2005/8/layout/cycle5"/>
    <dgm:cxn modelId="{905A0996-D87B-4E5D-B0FB-8CE5F1C2A8CD}" type="presParOf" srcId="{6CAAC996-E08D-44CB-BBA7-46F3BBD1A2D5}" destId="{1D0C8CDA-17B5-4AE4-A6EE-45908EC22A65}" srcOrd="16" destOrd="0" presId="urn:microsoft.com/office/officeart/2005/8/layout/cycle5"/>
    <dgm:cxn modelId="{BD17E70E-E9ED-4CB2-996B-7EE0B8AB4C1C}" type="presParOf" srcId="{6CAAC996-E08D-44CB-BBA7-46F3BBD1A2D5}" destId="{B8D2C613-80C2-462D-80D3-5B0A7C1BA852}" srcOrd="17" destOrd="0" presId="urn:microsoft.com/office/officeart/2005/8/layout/cycle5"/>
    <dgm:cxn modelId="{7D8554FB-5218-4809-A47B-431932EBF4C5}" type="presParOf" srcId="{6CAAC996-E08D-44CB-BBA7-46F3BBD1A2D5}" destId="{B8634AD5-D1E0-40EE-BC78-F7E7767913AD}" srcOrd="18" destOrd="0" presId="urn:microsoft.com/office/officeart/2005/8/layout/cycle5"/>
    <dgm:cxn modelId="{E8D5A86A-25CF-422B-83BD-0C99B8FE9FBD}" type="presParOf" srcId="{6CAAC996-E08D-44CB-BBA7-46F3BBD1A2D5}" destId="{5065F31D-9394-4785-B1C1-A4A0FF896C8C}" srcOrd="19" destOrd="0" presId="urn:microsoft.com/office/officeart/2005/8/layout/cycle5"/>
    <dgm:cxn modelId="{640A6AA2-0156-4BAC-AE28-DA7A68DA3406}" type="presParOf" srcId="{6CAAC996-E08D-44CB-BBA7-46F3BBD1A2D5}" destId="{ABD7AA6E-A910-43BC-8D63-EE22922A5A7B}" srcOrd="20" destOrd="0" presId="urn:microsoft.com/office/officeart/2005/8/layout/cycle5"/>
  </dgm:cxnLst>
  <dgm:bg/>
  <dgm:whole/>
</dgm:dataModel>
</file>

<file path=ppt/diagrams/data3.xml><?xml version="1.0" encoding="utf-8"?>
<dgm:dataModel xmlns:dgm="http://schemas.openxmlformats.org/drawingml/2006/diagram" xmlns:a="http://schemas.openxmlformats.org/drawingml/2006/main">
  <dgm:ptLst>
    <dgm:pt modelId="{97703442-5958-4DEA-8EAB-715B4411EB33}" type="doc">
      <dgm:prSet loTypeId="urn:microsoft.com/office/officeart/2005/8/layout/cycle5" loCatId="cycle" qsTypeId="urn:microsoft.com/office/officeart/2005/8/quickstyle/simple4" qsCatId="simple" csTypeId="urn:microsoft.com/office/officeart/2005/8/colors/accent6_4" csCatId="accent6" phldr="1"/>
      <dgm:spPr/>
      <dgm:t>
        <a:bodyPr/>
        <a:lstStyle/>
        <a:p>
          <a:endParaRPr lang="zh-CN" altLang="en-US"/>
        </a:p>
      </dgm:t>
    </dgm:pt>
    <dgm:pt modelId="{5AE9990F-E88A-4F62-8AF9-CDBF3579AE5D}">
      <dgm:prSet phldrT="[文本]" custT="1"/>
      <dgm:spPr/>
      <dgm:t>
        <a:bodyPr/>
        <a:lstStyle/>
        <a:p>
          <a:r>
            <a:rPr lang="zh-CN" altLang="en-US" sz="1800" b="1" dirty="0" smtClean="0"/>
            <a:t>微博（新浪、腾讯）</a:t>
          </a:r>
          <a:endParaRPr lang="zh-CN" altLang="en-US" sz="1800" b="1" dirty="0"/>
        </a:p>
      </dgm:t>
    </dgm:pt>
    <dgm:pt modelId="{E7A7E1C7-3A8C-490E-AD1F-6021A1E601EA}" type="parTrans" cxnId="{235C056B-6307-4B19-AAFB-C5E21E866680}">
      <dgm:prSet/>
      <dgm:spPr/>
      <dgm:t>
        <a:bodyPr/>
        <a:lstStyle/>
        <a:p>
          <a:endParaRPr lang="zh-CN" altLang="en-US" b="1"/>
        </a:p>
      </dgm:t>
    </dgm:pt>
    <dgm:pt modelId="{F042492F-B0CA-4B6F-8E2E-A6A32226E2B3}" type="sibTrans" cxnId="{235C056B-6307-4B19-AAFB-C5E21E866680}">
      <dgm:prSet/>
      <dgm:spPr/>
      <dgm:t>
        <a:bodyPr/>
        <a:lstStyle/>
        <a:p>
          <a:endParaRPr lang="zh-CN" altLang="en-US" b="1"/>
        </a:p>
      </dgm:t>
    </dgm:pt>
    <dgm:pt modelId="{4AC79627-2027-4DD3-80D1-6F010C5434D8}">
      <dgm:prSet phldrT="[文本]" custT="1"/>
      <dgm:spPr/>
      <dgm:t>
        <a:bodyPr/>
        <a:lstStyle/>
        <a:p>
          <a:r>
            <a:rPr lang="en-US" altLang="zh-CN" sz="2200" b="1" dirty="0" smtClean="0"/>
            <a:t>SNS</a:t>
          </a:r>
          <a:r>
            <a:rPr lang="zh-CN" altLang="en-US" sz="1800" b="1" dirty="0" smtClean="0"/>
            <a:t>（人人、开心）</a:t>
          </a:r>
          <a:endParaRPr lang="zh-CN" altLang="en-US" sz="1800" b="1" dirty="0"/>
        </a:p>
      </dgm:t>
    </dgm:pt>
    <dgm:pt modelId="{D6DDDC94-F50D-4809-A9C2-33F8D983BA2C}" type="parTrans" cxnId="{0C7D4E3B-8C8B-4DCC-953F-3DD29C2ED775}">
      <dgm:prSet/>
      <dgm:spPr/>
      <dgm:t>
        <a:bodyPr/>
        <a:lstStyle/>
        <a:p>
          <a:endParaRPr lang="zh-CN" altLang="en-US" b="1"/>
        </a:p>
      </dgm:t>
    </dgm:pt>
    <dgm:pt modelId="{D5962478-DD4B-4D04-A9D6-1200EF12F072}" type="sibTrans" cxnId="{0C7D4E3B-8C8B-4DCC-953F-3DD29C2ED775}">
      <dgm:prSet/>
      <dgm:spPr/>
      <dgm:t>
        <a:bodyPr/>
        <a:lstStyle/>
        <a:p>
          <a:endParaRPr lang="zh-CN" altLang="en-US" b="1"/>
        </a:p>
      </dgm:t>
    </dgm:pt>
    <dgm:pt modelId="{BD0761B6-035D-4F33-AC93-7530FE7E2E36}">
      <dgm:prSet phldrT="[文本]"/>
      <dgm:spPr/>
      <dgm:t>
        <a:bodyPr/>
        <a:lstStyle/>
        <a:p>
          <a:r>
            <a:rPr lang="zh-CN" altLang="en-US" b="1" dirty="0" smtClean="0"/>
            <a:t>论坛</a:t>
          </a:r>
          <a:endParaRPr lang="zh-CN" altLang="en-US" b="1" dirty="0"/>
        </a:p>
      </dgm:t>
    </dgm:pt>
    <dgm:pt modelId="{8D17780D-1972-4DAF-B7BC-AB09384B54F8}" type="parTrans" cxnId="{5A355A50-1466-4DCF-8DF3-95F632256A6A}">
      <dgm:prSet/>
      <dgm:spPr/>
      <dgm:t>
        <a:bodyPr/>
        <a:lstStyle/>
        <a:p>
          <a:endParaRPr lang="zh-CN" altLang="en-US" b="1"/>
        </a:p>
      </dgm:t>
    </dgm:pt>
    <dgm:pt modelId="{B06951B3-9F7D-4E01-9EF0-93856E01EDD2}" type="sibTrans" cxnId="{5A355A50-1466-4DCF-8DF3-95F632256A6A}">
      <dgm:prSet/>
      <dgm:spPr/>
      <dgm:t>
        <a:bodyPr/>
        <a:lstStyle/>
        <a:p>
          <a:endParaRPr lang="zh-CN" altLang="en-US" b="1"/>
        </a:p>
      </dgm:t>
    </dgm:pt>
    <dgm:pt modelId="{43D4F01A-8E13-4EA2-B8C2-9A4003CB7B99}">
      <dgm:prSet phldrT="[文本]"/>
      <dgm:spPr/>
      <dgm:t>
        <a:bodyPr/>
        <a:lstStyle/>
        <a:p>
          <a:r>
            <a:rPr lang="zh-CN" altLang="en-US" b="1" dirty="0" smtClean="0"/>
            <a:t>视频网站</a:t>
          </a:r>
          <a:endParaRPr lang="zh-CN" altLang="en-US" b="1" dirty="0"/>
        </a:p>
      </dgm:t>
    </dgm:pt>
    <dgm:pt modelId="{13697749-5306-4B82-BBCB-32EEDE163761}" type="parTrans" cxnId="{A56AB004-9860-4EBF-8A95-A5446C5E2EBC}">
      <dgm:prSet/>
      <dgm:spPr/>
      <dgm:t>
        <a:bodyPr/>
        <a:lstStyle/>
        <a:p>
          <a:endParaRPr lang="zh-CN" altLang="en-US" b="1"/>
        </a:p>
      </dgm:t>
    </dgm:pt>
    <dgm:pt modelId="{A3874D5B-1187-4A39-8A6C-30E3F6C09519}" type="sibTrans" cxnId="{A56AB004-9860-4EBF-8A95-A5446C5E2EBC}">
      <dgm:prSet/>
      <dgm:spPr/>
      <dgm:t>
        <a:bodyPr/>
        <a:lstStyle/>
        <a:p>
          <a:endParaRPr lang="zh-CN" altLang="en-US" b="1"/>
        </a:p>
      </dgm:t>
    </dgm:pt>
    <dgm:pt modelId="{1091C649-B9F3-4CE9-B7DD-DEBAA22D4F73}">
      <dgm:prSet phldrT="[文本]"/>
      <dgm:spPr/>
      <dgm:t>
        <a:bodyPr/>
        <a:lstStyle/>
        <a:p>
          <a:r>
            <a:rPr lang="zh-CN" altLang="en-US" b="1" dirty="0" smtClean="0"/>
            <a:t>微信</a:t>
          </a:r>
          <a:endParaRPr lang="zh-CN" altLang="en-US" b="1" dirty="0"/>
        </a:p>
      </dgm:t>
    </dgm:pt>
    <dgm:pt modelId="{8DDFF6D9-D573-46EE-94D7-9E5790AE9D72}" type="parTrans" cxnId="{E7BBC86F-13CD-4DAA-AD40-019DF3B13234}">
      <dgm:prSet/>
      <dgm:spPr/>
      <dgm:t>
        <a:bodyPr/>
        <a:lstStyle/>
        <a:p>
          <a:endParaRPr lang="zh-CN" altLang="en-US" b="1"/>
        </a:p>
      </dgm:t>
    </dgm:pt>
    <dgm:pt modelId="{2258FC82-67A3-47A2-97AC-84A25C2B1F1B}" type="sibTrans" cxnId="{E7BBC86F-13CD-4DAA-AD40-019DF3B13234}">
      <dgm:prSet/>
      <dgm:spPr/>
      <dgm:t>
        <a:bodyPr/>
        <a:lstStyle/>
        <a:p>
          <a:endParaRPr lang="zh-CN" altLang="en-US" b="1"/>
        </a:p>
      </dgm:t>
    </dgm:pt>
    <dgm:pt modelId="{8A1B0824-1C8B-4ABE-9EEC-D04867F74336}">
      <dgm:prSet phldrT="[文本]"/>
      <dgm:spPr/>
      <dgm:t>
        <a:bodyPr/>
        <a:lstStyle/>
        <a:p>
          <a:r>
            <a:rPr lang="en-US" altLang="zh-CN" b="1" dirty="0" smtClean="0"/>
            <a:t>IM</a:t>
          </a:r>
          <a:r>
            <a:rPr lang="zh-CN" altLang="en-US" b="1" dirty="0" smtClean="0"/>
            <a:t>（</a:t>
          </a:r>
          <a:r>
            <a:rPr lang="en-US" altLang="zh-CN" b="1" dirty="0" smtClean="0"/>
            <a:t>Q</a:t>
          </a:r>
          <a:r>
            <a:rPr lang="zh-CN" altLang="en-US" b="1" dirty="0" smtClean="0"/>
            <a:t>群）</a:t>
          </a:r>
          <a:endParaRPr lang="zh-CN" altLang="en-US" b="1" dirty="0"/>
        </a:p>
      </dgm:t>
    </dgm:pt>
    <dgm:pt modelId="{C5AAA8E6-FD7B-4F4B-B685-BDDBE303E89A}" type="parTrans" cxnId="{BB9C4051-8E03-4C61-9AB3-FF7436EAAFD3}">
      <dgm:prSet/>
      <dgm:spPr/>
      <dgm:t>
        <a:bodyPr/>
        <a:lstStyle/>
        <a:p>
          <a:endParaRPr lang="zh-CN" altLang="en-US" b="1"/>
        </a:p>
      </dgm:t>
    </dgm:pt>
    <dgm:pt modelId="{721A6995-2562-4F58-93AE-285B8B54E19D}" type="sibTrans" cxnId="{BB9C4051-8E03-4C61-9AB3-FF7436EAAFD3}">
      <dgm:prSet/>
      <dgm:spPr/>
      <dgm:t>
        <a:bodyPr/>
        <a:lstStyle/>
        <a:p>
          <a:endParaRPr lang="zh-CN" altLang="en-US" b="1"/>
        </a:p>
      </dgm:t>
    </dgm:pt>
    <dgm:pt modelId="{6CAAC996-E08D-44CB-BBA7-46F3BBD1A2D5}" type="pres">
      <dgm:prSet presAssocID="{97703442-5958-4DEA-8EAB-715B4411EB33}" presName="cycle" presStyleCnt="0">
        <dgm:presLayoutVars>
          <dgm:dir/>
          <dgm:resizeHandles val="exact"/>
        </dgm:presLayoutVars>
      </dgm:prSet>
      <dgm:spPr/>
      <dgm:t>
        <a:bodyPr/>
        <a:lstStyle/>
        <a:p>
          <a:endParaRPr lang="zh-CN" altLang="en-US"/>
        </a:p>
      </dgm:t>
    </dgm:pt>
    <dgm:pt modelId="{9245CB17-4A3F-4189-BE52-E3D45D241878}" type="pres">
      <dgm:prSet presAssocID="{5AE9990F-E88A-4F62-8AF9-CDBF3579AE5D}" presName="node" presStyleLbl="node1" presStyleIdx="0" presStyleCnt="6" custRadScaleRad="100154" custRadScaleInc="4471">
        <dgm:presLayoutVars>
          <dgm:bulletEnabled val="1"/>
        </dgm:presLayoutVars>
      </dgm:prSet>
      <dgm:spPr/>
      <dgm:t>
        <a:bodyPr/>
        <a:lstStyle/>
        <a:p>
          <a:endParaRPr lang="zh-CN" altLang="en-US"/>
        </a:p>
      </dgm:t>
    </dgm:pt>
    <dgm:pt modelId="{209AEA7E-7553-476A-9F4D-35F0A2CCFD35}" type="pres">
      <dgm:prSet presAssocID="{5AE9990F-E88A-4F62-8AF9-CDBF3579AE5D}" presName="spNode" presStyleCnt="0"/>
      <dgm:spPr/>
      <dgm:t>
        <a:bodyPr/>
        <a:lstStyle/>
        <a:p>
          <a:endParaRPr lang="zh-CN" altLang="en-US"/>
        </a:p>
      </dgm:t>
    </dgm:pt>
    <dgm:pt modelId="{32DFF898-42E5-4B55-A6E2-4A0914F51509}" type="pres">
      <dgm:prSet presAssocID="{F042492F-B0CA-4B6F-8E2E-A6A32226E2B3}" presName="sibTrans" presStyleLbl="sibTrans1D1" presStyleIdx="0" presStyleCnt="6"/>
      <dgm:spPr/>
      <dgm:t>
        <a:bodyPr/>
        <a:lstStyle/>
        <a:p>
          <a:endParaRPr lang="zh-CN" altLang="en-US"/>
        </a:p>
      </dgm:t>
    </dgm:pt>
    <dgm:pt modelId="{F6499FBD-63E1-43FD-A17B-71B8DFDD2F0E}" type="pres">
      <dgm:prSet presAssocID="{4AC79627-2027-4DD3-80D1-6F010C5434D8}" presName="node" presStyleLbl="node1" presStyleIdx="1" presStyleCnt="6">
        <dgm:presLayoutVars>
          <dgm:bulletEnabled val="1"/>
        </dgm:presLayoutVars>
      </dgm:prSet>
      <dgm:spPr/>
      <dgm:t>
        <a:bodyPr/>
        <a:lstStyle/>
        <a:p>
          <a:endParaRPr lang="zh-CN" altLang="en-US"/>
        </a:p>
      </dgm:t>
    </dgm:pt>
    <dgm:pt modelId="{0605DF48-7492-4D45-B9E0-0EABD2AA988B}" type="pres">
      <dgm:prSet presAssocID="{4AC79627-2027-4DD3-80D1-6F010C5434D8}" presName="spNode" presStyleCnt="0"/>
      <dgm:spPr/>
      <dgm:t>
        <a:bodyPr/>
        <a:lstStyle/>
        <a:p>
          <a:endParaRPr lang="zh-CN" altLang="en-US"/>
        </a:p>
      </dgm:t>
    </dgm:pt>
    <dgm:pt modelId="{905217EF-E3A1-4E79-9803-DAB4521328EC}" type="pres">
      <dgm:prSet presAssocID="{D5962478-DD4B-4D04-A9D6-1200EF12F072}" presName="sibTrans" presStyleLbl="sibTrans1D1" presStyleIdx="1" presStyleCnt="6"/>
      <dgm:spPr/>
      <dgm:t>
        <a:bodyPr/>
        <a:lstStyle/>
        <a:p>
          <a:endParaRPr lang="zh-CN" altLang="en-US"/>
        </a:p>
      </dgm:t>
    </dgm:pt>
    <dgm:pt modelId="{DBDCDBF4-5868-4C32-A462-9F6A018F448A}" type="pres">
      <dgm:prSet presAssocID="{BD0761B6-035D-4F33-AC93-7530FE7E2E36}" presName="node" presStyleLbl="node1" presStyleIdx="2" presStyleCnt="6">
        <dgm:presLayoutVars>
          <dgm:bulletEnabled val="1"/>
        </dgm:presLayoutVars>
      </dgm:prSet>
      <dgm:spPr/>
      <dgm:t>
        <a:bodyPr/>
        <a:lstStyle/>
        <a:p>
          <a:endParaRPr lang="zh-CN" altLang="en-US"/>
        </a:p>
      </dgm:t>
    </dgm:pt>
    <dgm:pt modelId="{45BA5FA2-CFBC-4F7E-AED8-2BB619FE18DF}" type="pres">
      <dgm:prSet presAssocID="{BD0761B6-035D-4F33-AC93-7530FE7E2E36}" presName="spNode" presStyleCnt="0"/>
      <dgm:spPr/>
      <dgm:t>
        <a:bodyPr/>
        <a:lstStyle/>
        <a:p>
          <a:endParaRPr lang="zh-CN" altLang="en-US"/>
        </a:p>
      </dgm:t>
    </dgm:pt>
    <dgm:pt modelId="{63F65668-2C6D-4EC7-8EEE-6ABF7DCA742D}" type="pres">
      <dgm:prSet presAssocID="{B06951B3-9F7D-4E01-9EF0-93856E01EDD2}" presName="sibTrans" presStyleLbl="sibTrans1D1" presStyleIdx="2" presStyleCnt="6"/>
      <dgm:spPr/>
      <dgm:t>
        <a:bodyPr/>
        <a:lstStyle/>
        <a:p>
          <a:endParaRPr lang="zh-CN" altLang="en-US"/>
        </a:p>
      </dgm:t>
    </dgm:pt>
    <dgm:pt modelId="{0657145B-D0B6-4CD6-A52B-2687A6517B42}" type="pres">
      <dgm:prSet presAssocID="{43D4F01A-8E13-4EA2-B8C2-9A4003CB7B99}" presName="node" presStyleLbl="node1" presStyleIdx="3" presStyleCnt="6">
        <dgm:presLayoutVars>
          <dgm:bulletEnabled val="1"/>
        </dgm:presLayoutVars>
      </dgm:prSet>
      <dgm:spPr/>
      <dgm:t>
        <a:bodyPr/>
        <a:lstStyle/>
        <a:p>
          <a:endParaRPr lang="zh-CN" altLang="en-US"/>
        </a:p>
      </dgm:t>
    </dgm:pt>
    <dgm:pt modelId="{2FAE8B67-5C51-4A58-A075-9A487A39D893}" type="pres">
      <dgm:prSet presAssocID="{43D4F01A-8E13-4EA2-B8C2-9A4003CB7B99}" presName="spNode" presStyleCnt="0"/>
      <dgm:spPr/>
      <dgm:t>
        <a:bodyPr/>
        <a:lstStyle/>
        <a:p>
          <a:endParaRPr lang="zh-CN" altLang="en-US"/>
        </a:p>
      </dgm:t>
    </dgm:pt>
    <dgm:pt modelId="{4A512F86-252D-46AF-A960-0C04C7C3409E}" type="pres">
      <dgm:prSet presAssocID="{A3874D5B-1187-4A39-8A6C-30E3F6C09519}" presName="sibTrans" presStyleLbl="sibTrans1D1" presStyleIdx="3" presStyleCnt="6"/>
      <dgm:spPr/>
      <dgm:t>
        <a:bodyPr/>
        <a:lstStyle/>
        <a:p>
          <a:endParaRPr lang="zh-CN" altLang="en-US"/>
        </a:p>
      </dgm:t>
    </dgm:pt>
    <dgm:pt modelId="{756D6C44-F04D-476C-96E2-6E0FB7A22342}" type="pres">
      <dgm:prSet presAssocID="{1091C649-B9F3-4CE9-B7DD-DEBAA22D4F73}" presName="node" presStyleLbl="node1" presStyleIdx="4" presStyleCnt="6">
        <dgm:presLayoutVars>
          <dgm:bulletEnabled val="1"/>
        </dgm:presLayoutVars>
      </dgm:prSet>
      <dgm:spPr/>
      <dgm:t>
        <a:bodyPr/>
        <a:lstStyle/>
        <a:p>
          <a:endParaRPr lang="zh-CN" altLang="en-US"/>
        </a:p>
      </dgm:t>
    </dgm:pt>
    <dgm:pt modelId="{D14DEFB0-C5E5-41E7-A160-DEEF32DA3BEA}" type="pres">
      <dgm:prSet presAssocID="{1091C649-B9F3-4CE9-B7DD-DEBAA22D4F73}" presName="spNode" presStyleCnt="0"/>
      <dgm:spPr/>
      <dgm:t>
        <a:bodyPr/>
        <a:lstStyle/>
        <a:p>
          <a:endParaRPr lang="zh-CN" altLang="en-US"/>
        </a:p>
      </dgm:t>
    </dgm:pt>
    <dgm:pt modelId="{16A0A17F-5F2A-44BC-BA8D-7EA7D5F5C426}" type="pres">
      <dgm:prSet presAssocID="{2258FC82-67A3-47A2-97AC-84A25C2B1F1B}" presName="sibTrans" presStyleLbl="sibTrans1D1" presStyleIdx="4" presStyleCnt="6"/>
      <dgm:spPr/>
      <dgm:t>
        <a:bodyPr/>
        <a:lstStyle/>
        <a:p>
          <a:endParaRPr lang="zh-CN" altLang="en-US"/>
        </a:p>
      </dgm:t>
    </dgm:pt>
    <dgm:pt modelId="{F34F1E87-4E3A-4DC5-BBD2-C1B95015ECD3}" type="pres">
      <dgm:prSet presAssocID="{8A1B0824-1C8B-4ABE-9EEC-D04867F74336}" presName="node" presStyleLbl="node1" presStyleIdx="5" presStyleCnt="6">
        <dgm:presLayoutVars>
          <dgm:bulletEnabled val="1"/>
        </dgm:presLayoutVars>
      </dgm:prSet>
      <dgm:spPr/>
      <dgm:t>
        <a:bodyPr/>
        <a:lstStyle/>
        <a:p>
          <a:endParaRPr lang="zh-CN" altLang="en-US"/>
        </a:p>
      </dgm:t>
    </dgm:pt>
    <dgm:pt modelId="{EED189A8-763F-4394-88A4-B54BFB88F0C9}" type="pres">
      <dgm:prSet presAssocID="{8A1B0824-1C8B-4ABE-9EEC-D04867F74336}" presName="spNode" presStyleCnt="0"/>
      <dgm:spPr/>
      <dgm:t>
        <a:bodyPr/>
        <a:lstStyle/>
        <a:p>
          <a:endParaRPr lang="zh-CN" altLang="en-US"/>
        </a:p>
      </dgm:t>
    </dgm:pt>
    <dgm:pt modelId="{0BA7FF0A-2928-4452-B174-01C1F0651902}" type="pres">
      <dgm:prSet presAssocID="{721A6995-2562-4F58-93AE-285B8B54E19D}" presName="sibTrans" presStyleLbl="sibTrans1D1" presStyleIdx="5" presStyleCnt="6"/>
      <dgm:spPr/>
      <dgm:t>
        <a:bodyPr/>
        <a:lstStyle/>
        <a:p>
          <a:endParaRPr lang="zh-CN" altLang="en-US"/>
        </a:p>
      </dgm:t>
    </dgm:pt>
  </dgm:ptLst>
  <dgm:cxnLst>
    <dgm:cxn modelId="{CC757A5E-D90F-436B-9ED4-B424EF1C4FDE}" type="presOf" srcId="{43D4F01A-8E13-4EA2-B8C2-9A4003CB7B99}" destId="{0657145B-D0B6-4CD6-A52B-2687A6517B42}" srcOrd="0" destOrd="0" presId="urn:microsoft.com/office/officeart/2005/8/layout/cycle5"/>
    <dgm:cxn modelId="{0C7D4E3B-8C8B-4DCC-953F-3DD29C2ED775}" srcId="{97703442-5958-4DEA-8EAB-715B4411EB33}" destId="{4AC79627-2027-4DD3-80D1-6F010C5434D8}" srcOrd="1" destOrd="0" parTransId="{D6DDDC94-F50D-4809-A9C2-33F8D983BA2C}" sibTransId="{D5962478-DD4B-4D04-A9D6-1200EF12F072}"/>
    <dgm:cxn modelId="{0CEF6B88-A7D5-4E36-8404-C825517F1BCC}" type="presOf" srcId="{2258FC82-67A3-47A2-97AC-84A25C2B1F1B}" destId="{16A0A17F-5F2A-44BC-BA8D-7EA7D5F5C426}" srcOrd="0" destOrd="0" presId="urn:microsoft.com/office/officeart/2005/8/layout/cycle5"/>
    <dgm:cxn modelId="{BB9C4051-8E03-4C61-9AB3-FF7436EAAFD3}" srcId="{97703442-5958-4DEA-8EAB-715B4411EB33}" destId="{8A1B0824-1C8B-4ABE-9EEC-D04867F74336}" srcOrd="5" destOrd="0" parTransId="{C5AAA8E6-FD7B-4F4B-B685-BDDBE303E89A}" sibTransId="{721A6995-2562-4F58-93AE-285B8B54E19D}"/>
    <dgm:cxn modelId="{63E37251-AE7E-414B-BF39-F01864FB04EE}" type="presOf" srcId="{A3874D5B-1187-4A39-8A6C-30E3F6C09519}" destId="{4A512F86-252D-46AF-A960-0C04C7C3409E}" srcOrd="0" destOrd="0" presId="urn:microsoft.com/office/officeart/2005/8/layout/cycle5"/>
    <dgm:cxn modelId="{949B85A5-A9E1-4E50-B654-B1182C784DF7}" type="presOf" srcId="{5AE9990F-E88A-4F62-8AF9-CDBF3579AE5D}" destId="{9245CB17-4A3F-4189-BE52-E3D45D241878}" srcOrd="0" destOrd="0" presId="urn:microsoft.com/office/officeart/2005/8/layout/cycle5"/>
    <dgm:cxn modelId="{5A355A50-1466-4DCF-8DF3-95F632256A6A}" srcId="{97703442-5958-4DEA-8EAB-715B4411EB33}" destId="{BD0761B6-035D-4F33-AC93-7530FE7E2E36}" srcOrd="2" destOrd="0" parTransId="{8D17780D-1972-4DAF-B7BC-AB09384B54F8}" sibTransId="{B06951B3-9F7D-4E01-9EF0-93856E01EDD2}"/>
    <dgm:cxn modelId="{F2937574-35E2-4FE7-90B6-28ED71550E3F}" type="presOf" srcId="{B06951B3-9F7D-4E01-9EF0-93856E01EDD2}" destId="{63F65668-2C6D-4EC7-8EEE-6ABF7DCA742D}" srcOrd="0" destOrd="0" presId="urn:microsoft.com/office/officeart/2005/8/layout/cycle5"/>
    <dgm:cxn modelId="{45CC662C-4E98-45F0-8449-D1DF41A309E4}" type="presOf" srcId="{F042492F-B0CA-4B6F-8E2E-A6A32226E2B3}" destId="{32DFF898-42E5-4B55-A6E2-4A0914F51509}" srcOrd="0" destOrd="0" presId="urn:microsoft.com/office/officeart/2005/8/layout/cycle5"/>
    <dgm:cxn modelId="{8325B363-2C25-4AF6-B1AA-6E5DEBDF1D61}" type="presOf" srcId="{1091C649-B9F3-4CE9-B7DD-DEBAA22D4F73}" destId="{756D6C44-F04D-476C-96E2-6E0FB7A22342}" srcOrd="0" destOrd="0" presId="urn:microsoft.com/office/officeart/2005/8/layout/cycle5"/>
    <dgm:cxn modelId="{2F38A4B9-ED5C-4405-8641-5894BC657950}" type="presOf" srcId="{8A1B0824-1C8B-4ABE-9EEC-D04867F74336}" destId="{F34F1E87-4E3A-4DC5-BBD2-C1B95015ECD3}" srcOrd="0" destOrd="0" presId="urn:microsoft.com/office/officeart/2005/8/layout/cycle5"/>
    <dgm:cxn modelId="{8557FDC3-394E-4672-994B-3440214E29E5}" type="presOf" srcId="{721A6995-2562-4F58-93AE-285B8B54E19D}" destId="{0BA7FF0A-2928-4452-B174-01C1F0651902}" srcOrd="0" destOrd="0" presId="urn:microsoft.com/office/officeart/2005/8/layout/cycle5"/>
    <dgm:cxn modelId="{BEF5B8A5-874C-4DA1-865C-3FA50954F8C2}" type="presOf" srcId="{4AC79627-2027-4DD3-80D1-6F010C5434D8}" destId="{F6499FBD-63E1-43FD-A17B-71B8DFDD2F0E}" srcOrd="0" destOrd="0" presId="urn:microsoft.com/office/officeart/2005/8/layout/cycle5"/>
    <dgm:cxn modelId="{98CAE734-733B-481F-90BE-786700DF15B7}" type="presOf" srcId="{D5962478-DD4B-4D04-A9D6-1200EF12F072}" destId="{905217EF-E3A1-4E79-9803-DAB4521328EC}" srcOrd="0" destOrd="0" presId="urn:microsoft.com/office/officeart/2005/8/layout/cycle5"/>
    <dgm:cxn modelId="{608BFBF3-C940-4E5B-B4F6-6FDFF243942B}" type="presOf" srcId="{BD0761B6-035D-4F33-AC93-7530FE7E2E36}" destId="{DBDCDBF4-5868-4C32-A462-9F6A018F448A}" srcOrd="0" destOrd="0" presId="urn:microsoft.com/office/officeart/2005/8/layout/cycle5"/>
    <dgm:cxn modelId="{F9844732-8FDC-4194-B9C8-B5C66DAE0B24}" type="presOf" srcId="{97703442-5958-4DEA-8EAB-715B4411EB33}" destId="{6CAAC996-E08D-44CB-BBA7-46F3BBD1A2D5}" srcOrd="0" destOrd="0" presId="urn:microsoft.com/office/officeart/2005/8/layout/cycle5"/>
    <dgm:cxn modelId="{E7BBC86F-13CD-4DAA-AD40-019DF3B13234}" srcId="{97703442-5958-4DEA-8EAB-715B4411EB33}" destId="{1091C649-B9F3-4CE9-B7DD-DEBAA22D4F73}" srcOrd="4" destOrd="0" parTransId="{8DDFF6D9-D573-46EE-94D7-9E5790AE9D72}" sibTransId="{2258FC82-67A3-47A2-97AC-84A25C2B1F1B}"/>
    <dgm:cxn modelId="{235C056B-6307-4B19-AAFB-C5E21E866680}" srcId="{97703442-5958-4DEA-8EAB-715B4411EB33}" destId="{5AE9990F-E88A-4F62-8AF9-CDBF3579AE5D}" srcOrd="0" destOrd="0" parTransId="{E7A7E1C7-3A8C-490E-AD1F-6021A1E601EA}" sibTransId="{F042492F-B0CA-4B6F-8E2E-A6A32226E2B3}"/>
    <dgm:cxn modelId="{A56AB004-9860-4EBF-8A95-A5446C5E2EBC}" srcId="{97703442-5958-4DEA-8EAB-715B4411EB33}" destId="{43D4F01A-8E13-4EA2-B8C2-9A4003CB7B99}" srcOrd="3" destOrd="0" parTransId="{13697749-5306-4B82-BBCB-32EEDE163761}" sibTransId="{A3874D5B-1187-4A39-8A6C-30E3F6C09519}"/>
    <dgm:cxn modelId="{C8BCD3FC-08C7-4422-AF02-B14AB98511B2}" type="presParOf" srcId="{6CAAC996-E08D-44CB-BBA7-46F3BBD1A2D5}" destId="{9245CB17-4A3F-4189-BE52-E3D45D241878}" srcOrd="0" destOrd="0" presId="urn:microsoft.com/office/officeart/2005/8/layout/cycle5"/>
    <dgm:cxn modelId="{52B5401C-C381-42B2-B0E4-4BAE7C7139D3}" type="presParOf" srcId="{6CAAC996-E08D-44CB-BBA7-46F3BBD1A2D5}" destId="{209AEA7E-7553-476A-9F4D-35F0A2CCFD35}" srcOrd="1" destOrd="0" presId="urn:microsoft.com/office/officeart/2005/8/layout/cycle5"/>
    <dgm:cxn modelId="{C50FD36C-98CC-494D-A452-DE652E24937C}" type="presParOf" srcId="{6CAAC996-E08D-44CB-BBA7-46F3BBD1A2D5}" destId="{32DFF898-42E5-4B55-A6E2-4A0914F51509}" srcOrd="2" destOrd="0" presId="urn:microsoft.com/office/officeart/2005/8/layout/cycle5"/>
    <dgm:cxn modelId="{79E3DD25-DBDC-4AA0-8720-995BDA002051}" type="presParOf" srcId="{6CAAC996-E08D-44CB-BBA7-46F3BBD1A2D5}" destId="{F6499FBD-63E1-43FD-A17B-71B8DFDD2F0E}" srcOrd="3" destOrd="0" presId="urn:microsoft.com/office/officeart/2005/8/layout/cycle5"/>
    <dgm:cxn modelId="{A09009C3-1754-48A2-B555-05A928388576}" type="presParOf" srcId="{6CAAC996-E08D-44CB-BBA7-46F3BBD1A2D5}" destId="{0605DF48-7492-4D45-B9E0-0EABD2AA988B}" srcOrd="4" destOrd="0" presId="urn:microsoft.com/office/officeart/2005/8/layout/cycle5"/>
    <dgm:cxn modelId="{772D36C5-B27A-4827-9719-1CF8B146B48E}" type="presParOf" srcId="{6CAAC996-E08D-44CB-BBA7-46F3BBD1A2D5}" destId="{905217EF-E3A1-4E79-9803-DAB4521328EC}" srcOrd="5" destOrd="0" presId="urn:microsoft.com/office/officeart/2005/8/layout/cycle5"/>
    <dgm:cxn modelId="{AF97531A-AAB8-413A-9946-88A3D758C74E}" type="presParOf" srcId="{6CAAC996-E08D-44CB-BBA7-46F3BBD1A2D5}" destId="{DBDCDBF4-5868-4C32-A462-9F6A018F448A}" srcOrd="6" destOrd="0" presId="urn:microsoft.com/office/officeart/2005/8/layout/cycle5"/>
    <dgm:cxn modelId="{BF0BE2C0-5384-4989-A8F1-C284B9E35A70}" type="presParOf" srcId="{6CAAC996-E08D-44CB-BBA7-46F3BBD1A2D5}" destId="{45BA5FA2-CFBC-4F7E-AED8-2BB619FE18DF}" srcOrd="7" destOrd="0" presId="urn:microsoft.com/office/officeart/2005/8/layout/cycle5"/>
    <dgm:cxn modelId="{9984D953-EFF6-4137-9D2D-105EBD6CFA9F}" type="presParOf" srcId="{6CAAC996-E08D-44CB-BBA7-46F3BBD1A2D5}" destId="{63F65668-2C6D-4EC7-8EEE-6ABF7DCA742D}" srcOrd="8" destOrd="0" presId="urn:microsoft.com/office/officeart/2005/8/layout/cycle5"/>
    <dgm:cxn modelId="{8DB0D393-BBF9-40A9-B365-D58411D4F578}" type="presParOf" srcId="{6CAAC996-E08D-44CB-BBA7-46F3BBD1A2D5}" destId="{0657145B-D0B6-4CD6-A52B-2687A6517B42}" srcOrd="9" destOrd="0" presId="urn:microsoft.com/office/officeart/2005/8/layout/cycle5"/>
    <dgm:cxn modelId="{CB0AA8C8-FCBA-4733-8C02-CB024B6F5AEA}" type="presParOf" srcId="{6CAAC996-E08D-44CB-BBA7-46F3BBD1A2D5}" destId="{2FAE8B67-5C51-4A58-A075-9A487A39D893}" srcOrd="10" destOrd="0" presId="urn:microsoft.com/office/officeart/2005/8/layout/cycle5"/>
    <dgm:cxn modelId="{2A81DD06-457F-4875-9411-1D6258E39A15}" type="presParOf" srcId="{6CAAC996-E08D-44CB-BBA7-46F3BBD1A2D5}" destId="{4A512F86-252D-46AF-A960-0C04C7C3409E}" srcOrd="11" destOrd="0" presId="urn:microsoft.com/office/officeart/2005/8/layout/cycle5"/>
    <dgm:cxn modelId="{4B8B7685-7B53-4583-983C-7C127C756E8F}" type="presParOf" srcId="{6CAAC996-E08D-44CB-BBA7-46F3BBD1A2D5}" destId="{756D6C44-F04D-476C-96E2-6E0FB7A22342}" srcOrd="12" destOrd="0" presId="urn:microsoft.com/office/officeart/2005/8/layout/cycle5"/>
    <dgm:cxn modelId="{665302FA-DB26-463B-B71A-20C4A6786112}" type="presParOf" srcId="{6CAAC996-E08D-44CB-BBA7-46F3BBD1A2D5}" destId="{D14DEFB0-C5E5-41E7-A160-DEEF32DA3BEA}" srcOrd="13" destOrd="0" presId="urn:microsoft.com/office/officeart/2005/8/layout/cycle5"/>
    <dgm:cxn modelId="{BAC3ACD2-9283-4A55-A9B0-E2ADAF3B2EFB}" type="presParOf" srcId="{6CAAC996-E08D-44CB-BBA7-46F3BBD1A2D5}" destId="{16A0A17F-5F2A-44BC-BA8D-7EA7D5F5C426}" srcOrd="14" destOrd="0" presId="urn:microsoft.com/office/officeart/2005/8/layout/cycle5"/>
    <dgm:cxn modelId="{90F20996-8499-4A9E-B311-B3F5FFC084CD}" type="presParOf" srcId="{6CAAC996-E08D-44CB-BBA7-46F3BBD1A2D5}" destId="{F34F1E87-4E3A-4DC5-BBD2-C1B95015ECD3}" srcOrd="15" destOrd="0" presId="urn:microsoft.com/office/officeart/2005/8/layout/cycle5"/>
    <dgm:cxn modelId="{73637CB9-E091-4A5B-8EBA-BD2A372C454A}" type="presParOf" srcId="{6CAAC996-E08D-44CB-BBA7-46F3BBD1A2D5}" destId="{EED189A8-763F-4394-88A4-B54BFB88F0C9}" srcOrd="16" destOrd="0" presId="urn:microsoft.com/office/officeart/2005/8/layout/cycle5"/>
    <dgm:cxn modelId="{4BB035FD-FC13-4C85-8BB6-9B6FAD714956}" type="presParOf" srcId="{6CAAC996-E08D-44CB-BBA7-46F3BBD1A2D5}" destId="{0BA7FF0A-2928-4452-B174-01C1F0651902}" srcOrd="17" destOrd="0" presId="urn:microsoft.com/office/officeart/2005/8/layout/cycle5"/>
  </dgm:cxnLst>
  <dgm:bg/>
  <dgm:whole/>
</dgm:dataModel>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tx1"/>
                </a:solidFill>
              </a:defRPr>
            </a:lvl1pPr>
          </a:lstStyle>
          <a:p>
            <a:pPr>
              <a:defRPr/>
            </a:pPr>
            <a:endParaRPr lang="zh-CN" altLang="en-US"/>
          </a:p>
        </p:txBody>
      </p:sp>
      <p:sp>
        <p:nvSpPr>
          <p:cNvPr id="2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solidFill>
                  <a:schemeClr val="tx1"/>
                </a:solidFill>
              </a:defRPr>
            </a:lvl1pPr>
          </a:lstStyle>
          <a:p>
            <a:pPr>
              <a:defRPr/>
            </a:pPr>
            <a:endParaRPr lang="zh-CN" altLang="zh-CN"/>
          </a:p>
        </p:txBody>
      </p:sp>
      <p:sp>
        <p:nvSpPr>
          <p:cNvPr id="61444" name="Rectangle 4"/>
          <p:cNvSpPr>
            <a:spLocks noGrp="1" noRot="1" noChangeAspect="1" noChangeArrowheads="1"/>
          </p:cNvSpPr>
          <p:nvPr>
            <p:ph type="sldImg" idx="2"/>
          </p:nvPr>
        </p:nvSpPr>
        <p:spPr bwMode="auto">
          <a:xfrm>
            <a:off x="952500" y="685800"/>
            <a:ext cx="4953000" cy="3429000"/>
          </a:xfrm>
          <a:prstGeom prst="rect">
            <a:avLst/>
          </a:prstGeom>
          <a:noFill/>
          <a:ln w="9525">
            <a:noFill/>
            <a:miter lim="800000"/>
            <a:headEnd/>
            <a:tailEnd/>
          </a:ln>
        </p:spPr>
      </p:sp>
      <p:sp>
        <p:nvSpPr>
          <p:cNvPr id="2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solidFill>
                  <a:schemeClr val="tx1"/>
                </a:solidFill>
              </a:defRPr>
            </a:lvl1pPr>
          </a:lstStyle>
          <a:p>
            <a:pPr>
              <a:defRPr/>
            </a:pPr>
            <a:endParaRPr lang="zh-CN" altLang="zh-CN"/>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82D9A5AB-4731-4513-BF2C-DC2CA2BAF02C}"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42950" y="2130425"/>
            <a:ext cx="84201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95300" y="1600200"/>
            <a:ext cx="89154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181850" y="274638"/>
            <a:ext cx="222885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95300" y="274638"/>
            <a:ext cx="653415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95300" y="1600200"/>
            <a:ext cx="89154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953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0292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0" y="273050"/>
            <a:ext cx="3259138"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文本占位符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513" y="4800600"/>
            <a:ext cx="59436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tx1"/>
        </a:solidFill>
        <a:effectLst/>
      </p:bgPr>
    </p:bg>
    <p:spTree>
      <p:nvGrpSpPr>
        <p:cNvPr id="1" name=""/>
        <p:cNvGrpSpPr/>
        <p:nvPr/>
      </p:nvGrpSpPr>
      <p:grpSpPr>
        <a:xfrm>
          <a:off x="0" y="0"/>
          <a:ext cx="0" cy="0"/>
          <a:chOff x="0" y="0"/>
          <a:chExt cx="0" cy="0"/>
        </a:xfrm>
      </p:grpSpPr>
      <p:pic>
        <p:nvPicPr>
          <p:cNvPr id="1028" name="Picture 2" descr="图片2"/>
          <p:cNvPicPr>
            <a:picLocks noChangeAspect="1" noChangeArrowheads="1"/>
          </p:cNvPicPr>
          <p:nvPr userDrawn="1"/>
        </p:nvPicPr>
        <p:blipFill>
          <a:blip r:embed="rId13"/>
          <a:srcRect/>
          <a:stretch>
            <a:fillRect/>
          </a:stretch>
        </p:blipFill>
        <p:spPr bwMode="auto">
          <a:xfrm>
            <a:off x="0" y="668338"/>
            <a:ext cx="9906000" cy="6189662"/>
          </a:xfrm>
          <a:prstGeom prst="rect">
            <a:avLst/>
          </a:prstGeom>
          <a:noFill/>
          <a:ln w="9525">
            <a:noFill/>
            <a:miter lim="800000"/>
            <a:headEnd/>
            <a:tailEnd/>
          </a:ln>
        </p:spPr>
      </p:pic>
      <p:sp>
        <p:nvSpPr>
          <p:cNvPr id="2" name="Rectangle 4"/>
          <p:cNvSpPr>
            <a:spLocks noChangeArrowheads="1"/>
          </p:cNvSpPr>
          <p:nvPr userDrawn="1"/>
        </p:nvSpPr>
        <p:spPr bwMode="auto">
          <a:xfrm>
            <a:off x="0" y="0"/>
            <a:ext cx="9906000" cy="1125538"/>
          </a:xfrm>
          <a:prstGeom prst="rect">
            <a:avLst/>
          </a:prstGeom>
          <a:solidFill>
            <a:schemeClr val="bg1"/>
          </a:solidFill>
          <a:ln w="28575">
            <a:noFill/>
            <a:miter lim="800000"/>
            <a:headEnd/>
            <a:tailEnd/>
          </a:ln>
          <a:effectLst/>
        </p:spPr>
        <p:txBody>
          <a:bodyPr anchor="ctr">
            <a:spAutoFit/>
          </a:bodyPr>
          <a:lstStyle/>
          <a:p>
            <a:pPr>
              <a:defRPr/>
            </a:pPr>
            <a:endParaRPr lang="zh-CN" altLang="en-US"/>
          </a:p>
        </p:txBody>
      </p:sp>
      <p:pic>
        <p:nvPicPr>
          <p:cNvPr id="5" name="Picture 2" descr="图片1"/>
          <p:cNvPicPr>
            <a:picLocks noChangeAspect="1" noChangeArrowheads="1"/>
          </p:cNvPicPr>
          <p:nvPr userDrawn="1"/>
        </p:nvPicPr>
        <p:blipFill>
          <a:blip r:embed="rId14"/>
          <a:srcRect t="7470" r="-261"/>
          <a:stretch>
            <a:fillRect/>
          </a:stretch>
        </p:blipFill>
        <p:spPr bwMode="auto">
          <a:xfrm>
            <a:off x="-1" y="0"/>
            <a:ext cx="9946877" cy="6884989"/>
          </a:xfrm>
          <a:prstGeom prst="rect">
            <a:avLst/>
          </a:prstGeom>
          <a:noFill/>
          <a:ln w="9525">
            <a:noFill/>
            <a:miter lim="800000"/>
            <a:headEnd/>
            <a:tailEnd/>
          </a:ln>
        </p:spPr>
      </p:pic>
      <p:sp>
        <p:nvSpPr>
          <p:cNvPr id="6" name="Rectangle 3"/>
          <p:cNvSpPr>
            <a:spLocks noChangeArrowheads="1"/>
          </p:cNvSpPr>
          <p:nvPr userDrawn="1"/>
        </p:nvSpPr>
        <p:spPr bwMode="auto">
          <a:xfrm flipV="1">
            <a:off x="1588" y="0"/>
            <a:ext cx="9180512" cy="1844675"/>
          </a:xfrm>
          <a:prstGeom prst="rect">
            <a:avLst/>
          </a:prstGeom>
          <a:noFill/>
          <a:ln w="9525">
            <a:noFill/>
            <a:miter lim="800000"/>
            <a:headEnd/>
            <a:tailEnd/>
          </a:ln>
          <a:effectLst/>
        </p:spPr>
        <p:txBody>
          <a:bodyPr anchor="ctr"/>
          <a:lstStyle/>
          <a:p>
            <a:endParaRPr lang="zh-CN" altLang="en-US"/>
          </a:p>
        </p:txBody>
      </p:sp>
      <p:pic>
        <p:nvPicPr>
          <p:cNvPr id="7" name="Picture 4" descr="1 拷贝"/>
          <p:cNvPicPr>
            <a:picLocks noChangeAspect="1" noChangeArrowheads="1"/>
          </p:cNvPicPr>
          <p:nvPr userDrawn="1"/>
        </p:nvPicPr>
        <p:blipFill>
          <a:blip r:embed="rId15"/>
          <a:srcRect r="18692"/>
          <a:stretch>
            <a:fillRect/>
          </a:stretch>
        </p:blipFill>
        <p:spPr bwMode="auto">
          <a:xfrm>
            <a:off x="2484438" y="6021388"/>
            <a:ext cx="1893887" cy="682625"/>
          </a:xfrm>
          <a:prstGeom prst="rect">
            <a:avLst/>
          </a:prstGeom>
          <a:noFill/>
          <a:ln w="9525">
            <a:noFill/>
            <a:miter lim="800000"/>
            <a:headEnd/>
            <a:tailEnd/>
          </a:ln>
        </p:spPr>
      </p:pic>
      <p:pic>
        <p:nvPicPr>
          <p:cNvPr id="8" name="Picture 18" descr="deej-logo"/>
          <p:cNvPicPr>
            <a:picLocks noChangeAspect="1" noChangeArrowheads="1"/>
          </p:cNvPicPr>
          <p:nvPr userDrawn="1"/>
        </p:nvPicPr>
        <p:blipFill>
          <a:blip r:embed="rId16">
            <a:clrChange>
              <a:clrFrom>
                <a:srgbClr val="FFFFFF"/>
              </a:clrFrom>
              <a:clrTo>
                <a:srgbClr val="FFFFFF">
                  <a:alpha val="0"/>
                </a:srgbClr>
              </a:clrTo>
            </a:clrChange>
          </a:blip>
          <a:srcRect l="19438" r="19560"/>
          <a:stretch>
            <a:fillRect/>
          </a:stretch>
        </p:blipFill>
        <p:spPr bwMode="auto">
          <a:xfrm>
            <a:off x="5214942" y="5902325"/>
            <a:ext cx="1008063" cy="955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oleObject" Target="../embeddings/oleObject9.bin"/><Relationship Id="rId4" Type="http://schemas.openxmlformats.org/officeDocument/2006/relationships/image" Target="../media/image27.jpeg"/><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image" Target="../media/image38.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oleObject" Target="../embeddings/oleObject13.bin"/><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diagramColors" Target="../diagrams/colors3.xml"/><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image" Target="../media/image65.jpe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oleObject" Target="../embeddings/oleObject16.bin"/><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oleObject" Target="../embeddings/oleObject17.bin"/></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image" Target="../media/image71.jpeg"/><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hyperlink" Target="http://www.youku.com/" TargetMode="External"/><Relationship Id="rId7"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image" Target="../media/image76.jpeg"/><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oleObject" Target="../embeddings/oleObject21.bin"/></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vmlDrawing" Target="../drawings/vmlDrawing22.vml"/><Relationship Id="rId4" Type="http://schemas.openxmlformats.org/officeDocument/2006/relationships/oleObject" Target="../embeddings/oleObject22.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oleObject" Target="../embeddings/oleObject23.bin"/></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90.png"/><Relationship Id="rId11" Type="http://schemas.openxmlformats.org/officeDocument/2006/relationships/oleObject" Target="../embeddings/oleObject25.bin"/><Relationship Id="rId5" Type="http://schemas.openxmlformats.org/officeDocument/2006/relationships/image" Target="../media/image89.png"/><Relationship Id="rId10" Type="http://schemas.openxmlformats.org/officeDocument/2006/relationships/image" Target="../media/image92.png"/><Relationship Id="rId4" Type="http://schemas.openxmlformats.org/officeDocument/2006/relationships/image" Target="../media/image88.jpe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26.v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27.vml"/><Relationship Id="rId4" Type="http://schemas.openxmlformats.org/officeDocument/2006/relationships/oleObject" Target="../embeddings/oleObject27.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3" Type="http://schemas.openxmlformats.org/officeDocument/2006/relationships/image" Target="../media/image102.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5" Type="http://schemas.openxmlformats.org/officeDocument/2006/relationships/image" Target="../media/image124.png"/><Relationship Id="rId2" Type="http://schemas.openxmlformats.org/officeDocument/2006/relationships/image" Target="../media/image101.png"/><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png"/><Relationship Id="rId24" Type="http://schemas.openxmlformats.org/officeDocument/2006/relationships/image" Target="../media/image123.png"/><Relationship Id="rId5" Type="http://schemas.openxmlformats.org/officeDocument/2006/relationships/image" Target="../media/image104.png"/><Relationship Id="rId15" Type="http://schemas.openxmlformats.org/officeDocument/2006/relationships/image" Target="../media/image114.png"/><Relationship Id="rId23" Type="http://schemas.openxmlformats.org/officeDocument/2006/relationships/image" Target="../media/image122.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121.png"/></Relationships>
</file>

<file path=ppt/slides/_rels/slide39.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image" Target="../media/image125.png"/><Relationship Id="rId16"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png"/></Relationships>
</file>

<file path=ppt/slides/_rels/slide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29.vml"/><Relationship Id="rId4" Type="http://schemas.openxmlformats.org/officeDocument/2006/relationships/oleObject" Target="../embeddings/oleObject29.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30.vml"/><Relationship Id="rId4" Type="http://schemas.openxmlformats.org/officeDocument/2006/relationships/image" Target="../media/image150.jpe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31.vml"/></Relationships>
</file>

<file path=ppt/slides/_rels/slide4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www.wei-lan.cn/"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11.jpe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0"/>
          <p:cNvPicPr>
            <a:picLocks noChangeAspect="1" noChangeArrowheads="1"/>
          </p:cNvPicPr>
          <p:nvPr/>
        </p:nvPicPr>
        <p:blipFill>
          <a:blip r:embed="rId2"/>
          <a:srcRect/>
          <a:stretch>
            <a:fillRect/>
          </a:stretch>
        </p:blipFill>
        <p:spPr bwMode="auto">
          <a:xfrm>
            <a:off x="0" y="-25400"/>
            <a:ext cx="9977438" cy="6846888"/>
          </a:xfrm>
          <a:prstGeom prst="rect">
            <a:avLst/>
          </a:prstGeom>
          <a:noFill/>
          <a:ln w="9525">
            <a:noFill/>
            <a:miter lim="800000"/>
            <a:headEnd/>
            <a:tailEnd/>
          </a:ln>
        </p:spPr>
      </p:pic>
      <p:sp>
        <p:nvSpPr>
          <p:cNvPr id="39939" name="Rectangle 3"/>
          <p:cNvSpPr>
            <a:spLocks noGrp="1" noChangeArrowheads="1"/>
          </p:cNvSpPr>
          <p:nvPr>
            <p:ph type="ctrTitle" idx="4294967295"/>
          </p:nvPr>
        </p:nvSpPr>
        <p:spPr bwMode="auto">
          <a:xfrm>
            <a:off x="1441450" y="2852738"/>
            <a:ext cx="7058025" cy="1371600"/>
          </a:xfrm>
          <a:prstGeom prst="rect">
            <a:avLst/>
          </a:prstGeom>
          <a:noFill/>
          <a:ln>
            <a:miter lim="800000"/>
            <a:headEnd/>
            <a:tailEnd/>
          </a:ln>
        </p:spPr>
        <p:txBody>
          <a:bodyPr anchor="b"/>
          <a:lstStyle/>
          <a:p>
            <a:r>
              <a:rPr lang="zh-CN" altLang="en-US" sz="4000" dirty="0" smtClean="0">
                <a:solidFill>
                  <a:srgbClr val="FFFFFF"/>
                </a:solidFill>
                <a:latin typeface="黑体" pitchFamily="49" charset="-122"/>
                <a:ea typeface="黑体" pitchFamily="49" charset="-122"/>
              </a:rPr>
              <a:t/>
            </a:r>
            <a:br>
              <a:rPr lang="zh-CN" altLang="en-US" sz="4000" dirty="0" smtClean="0">
                <a:solidFill>
                  <a:srgbClr val="FFFFFF"/>
                </a:solidFill>
                <a:latin typeface="黑体" pitchFamily="49" charset="-122"/>
                <a:ea typeface="黑体" pitchFamily="49" charset="-122"/>
              </a:rPr>
            </a:br>
            <a:r>
              <a:rPr lang="zh-CN" altLang="en-US" sz="4000" dirty="0" smtClean="0">
                <a:solidFill>
                  <a:srgbClr val="FFFFFF"/>
                </a:solidFill>
                <a:latin typeface="黑体" pitchFamily="49" charset="-122"/>
                <a:ea typeface="黑体" pitchFamily="49" charset="-122"/>
              </a:rPr>
              <a:t>东阿阿胶社会化媒体营销方案</a:t>
            </a:r>
            <a:r>
              <a:rPr lang="zh-CN" altLang="en-US" sz="4000" b="1" dirty="0" smtClean="0">
                <a:solidFill>
                  <a:schemeClr val="bg1"/>
                </a:solidFill>
                <a:latin typeface="黑体" pitchFamily="49" charset="-122"/>
                <a:ea typeface="黑体" pitchFamily="49" charset="-122"/>
              </a:rPr>
              <a:t/>
            </a:r>
            <a:br>
              <a:rPr lang="zh-CN" altLang="en-US" sz="4000" b="1" dirty="0" smtClean="0">
                <a:solidFill>
                  <a:schemeClr val="bg1"/>
                </a:solidFill>
                <a:latin typeface="黑体" pitchFamily="49" charset="-122"/>
                <a:ea typeface="黑体" pitchFamily="49" charset="-122"/>
              </a:rPr>
            </a:br>
            <a:r>
              <a:rPr lang="en-US" altLang="zh-CN" sz="2400" dirty="0" smtClean="0">
                <a:solidFill>
                  <a:schemeClr val="bg1"/>
                </a:solidFill>
                <a:latin typeface="黑体" pitchFamily="49" charset="-122"/>
                <a:ea typeface="黑体" pitchFamily="49" charset="-122"/>
              </a:rPr>
              <a:t>(2013)</a:t>
            </a:r>
            <a:endParaRPr lang="en-US" altLang="zh-CN" sz="2400" dirty="0" smtClean="0">
              <a:solidFill>
                <a:srgbClr val="FFFFFF"/>
              </a:solidFill>
              <a:latin typeface="黑体" pitchFamily="49" charset="-122"/>
              <a:ea typeface="黑体" pitchFamily="49" charset="-122"/>
            </a:endParaRPr>
          </a:p>
        </p:txBody>
      </p:sp>
      <p:sp>
        <p:nvSpPr>
          <p:cNvPr id="39940" name="Rectangle 3"/>
          <p:cNvSpPr txBox="1">
            <a:spLocks noChangeArrowheads="1"/>
          </p:cNvSpPr>
          <p:nvPr/>
        </p:nvSpPr>
        <p:spPr bwMode="auto">
          <a:xfrm>
            <a:off x="1423988" y="4549775"/>
            <a:ext cx="7058025" cy="431800"/>
          </a:xfrm>
          <a:prstGeom prst="rect">
            <a:avLst/>
          </a:prstGeom>
          <a:noFill/>
          <a:ln w="9525">
            <a:noFill/>
            <a:miter lim="800000"/>
            <a:headEnd/>
            <a:tailEnd/>
          </a:ln>
        </p:spPr>
        <p:txBody>
          <a:bodyPr anchor="b"/>
          <a:lstStyle/>
          <a:p>
            <a:pPr algn="ctr" eaLnBrk="0" hangingPunct="0">
              <a:lnSpc>
                <a:spcPct val="150000"/>
              </a:lnSpc>
            </a:pPr>
            <a:r>
              <a:rPr lang="zh-CN" altLang="en-US" sz="4000" dirty="0">
                <a:solidFill>
                  <a:srgbClr val="FFFFFF"/>
                </a:solidFill>
                <a:latin typeface="黑体" pitchFamily="49" charset="-122"/>
                <a:ea typeface="黑体" pitchFamily="49" charset="-122"/>
              </a:rPr>
              <a:t/>
            </a:r>
            <a:br>
              <a:rPr lang="zh-CN" altLang="en-US" sz="4000" dirty="0">
                <a:solidFill>
                  <a:srgbClr val="FFFFFF"/>
                </a:solidFill>
                <a:latin typeface="黑体" pitchFamily="49" charset="-122"/>
                <a:ea typeface="黑体" pitchFamily="49" charset="-122"/>
              </a:rPr>
            </a:br>
            <a:r>
              <a:rPr lang="en-US" altLang="zh-CN" sz="2000" dirty="0" smtClean="0">
                <a:solidFill>
                  <a:schemeClr val="tx1"/>
                </a:solidFill>
                <a:latin typeface="黑体" pitchFamily="49" charset="-122"/>
                <a:ea typeface="黑体" pitchFamily="49" charset="-122"/>
              </a:rPr>
              <a:t>2012.10</a:t>
            </a:r>
            <a:endParaRPr lang="zh-CN" altLang="en-US" sz="2000" dirty="0">
              <a:solidFill>
                <a:schemeClr val="tx1"/>
              </a:solidFill>
              <a:latin typeface="黑体" pitchFamily="49" charset="-122"/>
              <a:ea typeface="黑体" pitchFamily="49" charset="-122"/>
            </a:endParaRPr>
          </a:p>
        </p:txBody>
      </p:sp>
    </p:spTree>
  </p:cSld>
  <p:clrMapOvr>
    <a:masterClrMapping/>
  </p:clrMapOvr>
  <p:transition>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ChangeArrowheads="1"/>
          </p:cNvSpPr>
          <p:nvPr/>
        </p:nvSpPr>
        <p:spPr bwMode="auto">
          <a:xfrm>
            <a:off x="1352550" y="534988"/>
            <a:ext cx="902811" cy="637675"/>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dirty="0">
                <a:solidFill>
                  <a:schemeClr val="tx1"/>
                </a:solidFill>
                <a:latin typeface="黑体" pitchFamily="2" charset="-122"/>
                <a:ea typeface="黑体" pitchFamily="2" charset="-122"/>
              </a:rPr>
              <a:t>漫画</a:t>
            </a:r>
          </a:p>
        </p:txBody>
      </p:sp>
      <p:pic>
        <p:nvPicPr>
          <p:cNvPr id="122883" name="Picture 2" descr="http://pic0.xihuan.me/edr/680__/t02885111754c0ae65c.png"/>
          <p:cNvPicPr>
            <a:picLocks noChangeAspect="1" noChangeArrowheads="1"/>
          </p:cNvPicPr>
          <p:nvPr/>
        </p:nvPicPr>
        <p:blipFill>
          <a:blip r:embed="rId3"/>
          <a:srcRect/>
          <a:stretch>
            <a:fillRect/>
          </a:stretch>
        </p:blipFill>
        <p:spPr bwMode="auto">
          <a:xfrm>
            <a:off x="771525" y="1663700"/>
            <a:ext cx="2400300" cy="1668463"/>
          </a:xfrm>
          <a:prstGeom prst="rect">
            <a:avLst/>
          </a:prstGeom>
          <a:ln>
            <a:noFill/>
          </a:ln>
          <a:effectLst>
            <a:outerShdw blurRad="190500" algn="tl" rotWithShape="0">
              <a:srgbClr val="000000">
                <a:alpha val="70000"/>
              </a:srgbClr>
            </a:outerShdw>
          </a:effectLst>
        </p:spPr>
      </p:pic>
      <p:pic>
        <p:nvPicPr>
          <p:cNvPr id="122884" name="图片 4" descr="1.jpg"/>
          <p:cNvPicPr>
            <a:picLocks noChangeAspect="1" noChangeArrowheads="1"/>
          </p:cNvPicPr>
          <p:nvPr/>
        </p:nvPicPr>
        <p:blipFill>
          <a:blip r:embed="rId4"/>
          <a:srcRect/>
          <a:stretch>
            <a:fillRect/>
          </a:stretch>
        </p:blipFill>
        <p:spPr bwMode="auto">
          <a:xfrm>
            <a:off x="387350" y="3214688"/>
            <a:ext cx="2166938" cy="2311400"/>
          </a:xfrm>
          <a:prstGeom prst="rect">
            <a:avLst/>
          </a:prstGeom>
          <a:ln>
            <a:noFill/>
          </a:ln>
          <a:effectLst>
            <a:outerShdw blurRad="190500" algn="tl" rotWithShape="0">
              <a:srgbClr val="000000">
                <a:alpha val="70000"/>
              </a:srgbClr>
            </a:outerShdw>
          </a:effectLst>
        </p:spPr>
      </p:pic>
      <p:pic>
        <p:nvPicPr>
          <p:cNvPr id="122885" name="图片 10" descr="1.jpg"/>
          <p:cNvPicPr>
            <a:picLocks noChangeAspect="1" noChangeArrowheads="1"/>
          </p:cNvPicPr>
          <p:nvPr/>
        </p:nvPicPr>
        <p:blipFill>
          <a:blip r:embed="rId5"/>
          <a:srcRect/>
          <a:stretch>
            <a:fillRect/>
          </a:stretch>
        </p:blipFill>
        <p:spPr bwMode="auto">
          <a:xfrm>
            <a:off x="2786063" y="2214563"/>
            <a:ext cx="2352675" cy="2500312"/>
          </a:xfrm>
          <a:prstGeom prst="rect">
            <a:avLst/>
          </a:prstGeom>
          <a:ln>
            <a:noFill/>
          </a:ln>
          <a:effectLst>
            <a:outerShdw blurRad="190500" algn="tl" rotWithShape="0">
              <a:srgbClr val="000000">
                <a:alpha val="70000"/>
              </a:srgbClr>
            </a:outerShdw>
          </a:effectLst>
        </p:spPr>
      </p:pic>
      <p:pic>
        <p:nvPicPr>
          <p:cNvPr id="122886" name="图片 11" descr="巫依文1.jpg"/>
          <p:cNvPicPr>
            <a:picLocks noChangeAspect="1" noChangeArrowheads="1"/>
          </p:cNvPicPr>
          <p:nvPr/>
        </p:nvPicPr>
        <p:blipFill>
          <a:blip r:embed="rId6"/>
          <a:srcRect/>
          <a:stretch>
            <a:fillRect/>
          </a:stretch>
        </p:blipFill>
        <p:spPr bwMode="auto">
          <a:xfrm>
            <a:off x="4922838" y="549275"/>
            <a:ext cx="4178300" cy="2643188"/>
          </a:xfrm>
          <a:prstGeom prst="rect">
            <a:avLst/>
          </a:prstGeom>
          <a:ln>
            <a:noFill/>
          </a:ln>
          <a:effectLst>
            <a:outerShdw blurRad="190500" algn="tl" rotWithShape="0">
              <a:srgbClr val="000000">
                <a:alpha val="70000"/>
              </a:srgbClr>
            </a:outerShdw>
          </a:effectLst>
        </p:spPr>
      </p:pic>
      <p:pic>
        <p:nvPicPr>
          <p:cNvPr id="122887" name="图片 12" descr="巫依文.jpg"/>
          <p:cNvPicPr>
            <a:picLocks noChangeAspect="1" noChangeArrowheads="1"/>
          </p:cNvPicPr>
          <p:nvPr/>
        </p:nvPicPr>
        <p:blipFill>
          <a:blip r:embed="rId7"/>
          <a:srcRect/>
          <a:stretch>
            <a:fillRect/>
          </a:stretch>
        </p:blipFill>
        <p:spPr bwMode="auto">
          <a:xfrm>
            <a:off x="2786063" y="236538"/>
            <a:ext cx="3421062" cy="1643062"/>
          </a:xfrm>
          <a:prstGeom prst="rect">
            <a:avLst/>
          </a:prstGeom>
          <a:ln>
            <a:noFill/>
          </a:ln>
          <a:effectLst>
            <a:outerShdw blurRad="190500" algn="tl" rotWithShape="0">
              <a:srgbClr val="000000">
                <a:alpha val="70000"/>
              </a:srgbClr>
            </a:outerShdw>
          </a:effectLst>
        </p:spPr>
      </p:pic>
      <p:pic>
        <p:nvPicPr>
          <p:cNvPr id="122888" name="图片 13" descr="顺产记1.jpg"/>
          <p:cNvPicPr>
            <a:picLocks noChangeAspect="1" noChangeArrowheads="1"/>
          </p:cNvPicPr>
          <p:nvPr/>
        </p:nvPicPr>
        <p:blipFill>
          <a:blip r:embed="rId8"/>
          <a:srcRect/>
          <a:stretch>
            <a:fillRect/>
          </a:stretch>
        </p:blipFill>
        <p:spPr bwMode="auto">
          <a:xfrm>
            <a:off x="5959475" y="2720975"/>
            <a:ext cx="3327400" cy="3000375"/>
          </a:xfrm>
          <a:prstGeom prst="rect">
            <a:avLst/>
          </a:prstGeom>
          <a:ln>
            <a:noFill/>
          </a:ln>
          <a:effectLst>
            <a:outerShdw blurRad="190500" algn="tl" rotWithShape="0">
              <a:srgbClr val="000000">
                <a:alpha val="70000"/>
              </a:srgbClr>
            </a:outerShdw>
          </a:effectLst>
        </p:spPr>
      </p:pic>
      <p:pic>
        <p:nvPicPr>
          <p:cNvPr id="122889" name="图片 14" descr="顺产记2.jpg"/>
          <p:cNvPicPr>
            <a:picLocks noChangeAspect="1" noChangeArrowheads="1"/>
          </p:cNvPicPr>
          <p:nvPr/>
        </p:nvPicPr>
        <p:blipFill>
          <a:blip r:embed="rId9"/>
          <a:srcRect/>
          <a:stretch>
            <a:fillRect/>
          </a:stretch>
        </p:blipFill>
        <p:spPr bwMode="auto">
          <a:xfrm>
            <a:off x="2708275" y="3929063"/>
            <a:ext cx="3792538" cy="1550987"/>
          </a:xfrm>
          <a:prstGeom prst="rect">
            <a:avLst/>
          </a:prstGeom>
          <a:ln>
            <a:noFill/>
          </a:ln>
          <a:effectLst>
            <a:outerShdw blurRad="190500" algn="tl" rotWithShape="0">
              <a:srgbClr val="000000">
                <a:alpha val="70000"/>
              </a:srgbClr>
            </a:outerShdw>
          </a:effectLst>
        </p:spPr>
      </p:pic>
      <p:sp>
        <p:nvSpPr>
          <p:cNvPr id="9227" name="TextBox 15"/>
          <p:cNvSpPr txBox="1">
            <a:spLocks noChangeArrowheads="1"/>
          </p:cNvSpPr>
          <p:nvPr/>
        </p:nvSpPr>
        <p:spPr bwMode="auto">
          <a:xfrm>
            <a:off x="3881430" y="4071942"/>
            <a:ext cx="4875212" cy="954107"/>
          </a:xfrm>
          <a:prstGeom prst="rect">
            <a:avLst/>
          </a:prstGeom>
          <a:noFill/>
          <a:ln w="9525">
            <a:noFill/>
            <a:miter lim="800000"/>
            <a:headEnd/>
            <a:tailEnd/>
          </a:ln>
        </p:spPr>
        <p:txBody>
          <a:bodyPr>
            <a:spAutoFit/>
          </a:bodyPr>
          <a:lstStyle/>
          <a:p>
            <a:r>
              <a:rPr lang="zh-CN" altLang="en-US" sz="1400" b="1" dirty="0">
                <a:solidFill>
                  <a:schemeClr val="tx1"/>
                </a:solidFill>
                <a:latin typeface="宋体" pitchFamily="2" charset="-122"/>
              </a:rPr>
              <a:t>漫画</a:t>
            </a:r>
            <a:r>
              <a:rPr lang="en-US" altLang="zh-CN" sz="1400" b="1" dirty="0">
                <a:solidFill>
                  <a:schemeClr val="tx1"/>
                </a:solidFill>
                <a:latin typeface="宋体" pitchFamily="2" charset="-122"/>
              </a:rPr>
              <a:t>《</a:t>
            </a:r>
            <a:r>
              <a:rPr lang="zh-CN" altLang="en-US" sz="1400" b="1" dirty="0">
                <a:solidFill>
                  <a:schemeClr val="tx1"/>
                </a:solidFill>
                <a:latin typeface="宋体" pitchFamily="2" charset="-122"/>
              </a:rPr>
              <a:t>顺产记</a:t>
            </a:r>
            <a:r>
              <a:rPr lang="en-US" altLang="zh-CN" sz="1400" b="1" dirty="0">
                <a:solidFill>
                  <a:schemeClr val="tx1"/>
                </a:solidFill>
                <a:latin typeface="宋体" pitchFamily="2" charset="-122"/>
              </a:rPr>
              <a:t>》</a:t>
            </a:r>
            <a:r>
              <a:rPr lang="zh-CN" altLang="en-US" sz="1400" b="1" dirty="0">
                <a:solidFill>
                  <a:schemeClr val="tx1"/>
                </a:solidFill>
                <a:latin typeface="宋体" pitchFamily="2" charset="-122"/>
              </a:rPr>
              <a:t>由于纪实、幽默的方式，在没有红人账号推广情况下社交平台传播量超过</a:t>
            </a:r>
            <a:r>
              <a:rPr lang="en-US" altLang="zh-CN" sz="1400" b="1" dirty="0">
                <a:solidFill>
                  <a:schemeClr val="tx1"/>
                </a:solidFill>
                <a:latin typeface="宋体" pitchFamily="2" charset="-122"/>
              </a:rPr>
              <a:t>10</a:t>
            </a:r>
            <a:r>
              <a:rPr lang="zh-CN" altLang="en-US" sz="1400" b="1" dirty="0">
                <a:solidFill>
                  <a:schemeClr val="tx1"/>
                </a:solidFill>
                <a:latin typeface="宋体" pitchFamily="2" charset="-122"/>
              </a:rPr>
              <a:t>万真实回复粉丝覆盖过百万，缔造了</a:t>
            </a:r>
            <a:r>
              <a:rPr lang="en-US" altLang="zh-CN" sz="1400" b="1" dirty="0">
                <a:solidFill>
                  <a:schemeClr val="tx1"/>
                </a:solidFill>
                <a:latin typeface="宋体" pitchFamily="2" charset="-122"/>
              </a:rPr>
              <a:t>0</a:t>
            </a:r>
            <a:r>
              <a:rPr lang="zh-CN" altLang="en-US" sz="1400" b="1" dirty="0">
                <a:solidFill>
                  <a:schemeClr val="tx1"/>
                </a:solidFill>
                <a:latin typeface="宋体" pitchFamily="2" charset="-122"/>
              </a:rPr>
              <a:t>成本运作的传奇，是近期漫画佳作的代表。在人人网上一个账号阅读量就超过</a:t>
            </a:r>
            <a:r>
              <a:rPr lang="en-US" altLang="zh-CN" sz="1400" b="1" dirty="0">
                <a:solidFill>
                  <a:schemeClr val="tx1"/>
                </a:solidFill>
                <a:latin typeface="宋体" pitchFamily="2" charset="-122"/>
              </a:rPr>
              <a:t>11</a:t>
            </a:r>
            <a:r>
              <a:rPr lang="zh-CN" altLang="en-US" sz="1400" b="1" dirty="0">
                <a:solidFill>
                  <a:schemeClr val="tx1"/>
                </a:solidFill>
                <a:latin typeface="宋体" pitchFamily="2" charset="-122"/>
              </a:rPr>
              <a:t>万次。</a:t>
            </a:r>
          </a:p>
        </p:txBody>
      </p:sp>
      <p:sp>
        <p:nvSpPr>
          <p:cNvPr id="9228" name="矩形 16"/>
          <p:cNvSpPr>
            <a:spLocks noChangeArrowheads="1"/>
          </p:cNvSpPr>
          <p:nvPr/>
        </p:nvSpPr>
        <p:spPr bwMode="auto">
          <a:xfrm>
            <a:off x="7661275" y="1571625"/>
            <a:ext cx="1471613" cy="214313"/>
          </a:xfrm>
          <a:prstGeom prst="rect">
            <a:avLst/>
          </a:prstGeom>
          <a:noFill/>
          <a:ln w="28575">
            <a:solidFill>
              <a:srgbClr val="FF0000"/>
            </a:solidFill>
            <a:miter lim="800000"/>
            <a:headEnd/>
            <a:tailEnd/>
          </a:ln>
        </p:spPr>
        <p:txBody>
          <a:bodyPr/>
          <a:lstStyle/>
          <a:p>
            <a:endParaRPr lang="zh-CN" altLang="en-US"/>
          </a:p>
        </p:txBody>
      </p:sp>
      <p:sp>
        <p:nvSpPr>
          <p:cNvPr id="9229" name="矩形 17"/>
          <p:cNvSpPr>
            <a:spLocks noChangeArrowheads="1"/>
          </p:cNvSpPr>
          <p:nvPr/>
        </p:nvSpPr>
        <p:spPr bwMode="auto">
          <a:xfrm>
            <a:off x="8435975" y="3714750"/>
            <a:ext cx="850900" cy="214313"/>
          </a:xfrm>
          <a:prstGeom prst="rect">
            <a:avLst/>
          </a:prstGeom>
          <a:noFill/>
          <a:ln w="28575">
            <a:solidFill>
              <a:srgbClr val="FF0000"/>
            </a:solidFill>
            <a:miter lim="800000"/>
            <a:headEnd/>
            <a:tailEnd/>
          </a:ln>
        </p:spPr>
        <p:txBody>
          <a:bodyPr/>
          <a:lstStyle/>
          <a:p>
            <a:endParaRPr lang="zh-CN" altLang="en-US"/>
          </a:p>
        </p:txBody>
      </p:sp>
      <p:sp>
        <p:nvSpPr>
          <p:cNvPr id="9230" name="矩形 18"/>
          <p:cNvSpPr>
            <a:spLocks noChangeArrowheads="1"/>
          </p:cNvSpPr>
          <p:nvPr/>
        </p:nvSpPr>
        <p:spPr bwMode="auto">
          <a:xfrm>
            <a:off x="5184775" y="5286375"/>
            <a:ext cx="1238250" cy="214313"/>
          </a:xfrm>
          <a:prstGeom prst="rect">
            <a:avLst/>
          </a:prstGeom>
          <a:noFill/>
          <a:ln w="28575">
            <a:solidFill>
              <a:srgbClr val="FF0000"/>
            </a:solidFill>
            <a:miter lim="800000"/>
            <a:headEnd/>
            <a:tailEnd/>
          </a:ln>
        </p:spPr>
        <p:txBody>
          <a:bodyPr/>
          <a:lstStyle/>
          <a:p>
            <a:endParaRPr lang="zh-CN" altLang="en-US"/>
          </a:p>
        </p:txBody>
      </p:sp>
      <p:sp>
        <p:nvSpPr>
          <p:cNvPr id="9231" name="矩形 19"/>
          <p:cNvSpPr>
            <a:spLocks noChangeArrowheads="1"/>
          </p:cNvSpPr>
          <p:nvPr/>
        </p:nvSpPr>
        <p:spPr bwMode="auto">
          <a:xfrm>
            <a:off x="8435975" y="5500688"/>
            <a:ext cx="850900" cy="214312"/>
          </a:xfrm>
          <a:prstGeom prst="rect">
            <a:avLst/>
          </a:prstGeom>
          <a:noFill/>
          <a:ln w="28575">
            <a:solidFill>
              <a:srgbClr val="FF0000"/>
            </a:solidFill>
            <a:miter lim="800000"/>
            <a:headEnd/>
            <a:tailEnd/>
          </a:ln>
        </p:spPr>
        <p:txBody>
          <a:bodyPr/>
          <a:lstStyle/>
          <a:p>
            <a:endParaRPr lang="zh-CN" altLang="en-US"/>
          </a:p>
        </p:txBody>
      </p:sp>
      <p:graphicFrame>
        <p:nvGraphicFramePr>
          <p:cNvPr id="9218" name="Object 15"/>
          <p:cNvGraphicFramePr>
            <a:graphicFrameLocks noChangeAspect="1"/>
          </p:cNvGraphicFramePr>
          <p:nvPr/>
        </p:nvGraphicFramePr>
        <p:xfrm>
          <a:off x="631825" y="620713"/>
          <a:ext cx="600075" cy="720725"/>
        </p:xfrm>
        <a:graphic>
          <a:graphicData uri="http://schemas.openxmlformats.org/presentationml/2006/ole">
            <p:oleObj spid="_x0000_s9218" r:id="rId10"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ChangeArrowheads="1"/>
          </p:cNvSpPr>
          <p:nvPr/>
        </p:nvSpPr>
        <p:spPr bwMode="auto">
          <a:xfrm>
            <a:off x="1352550" y="534988"/>
            <a:ext cx="902811" cy="637675"/>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dirty="0">
                <a:solidFill>
                  <a:schemeClr val="tx1"/>
                </a:solidFill>
                <a:latin typeface="黑体" pitchFamily="2" charset="-122"/>
                <a:ea typeface="黑体" pitchFamily="2" charset="-122"/>
              </a:rPr>
              <a:t>漫画</a:t>
            </a:r>
          </a:p>
        </p:txBody>
      </p:sp>
      <p:pic>
        <p:nvPicPr>
          <p:cNvPr id="123907" name="图片 9" descr="漫画.jpg"/>
          <p:cNvPicPr>
            <a:picLocks noChangeAspect="1" noChangeArrowheads="1"/>
          </p:cNvPicPr>
          <p:nvPr/>
        </p:nvPicPr>
        <p:blipFill>
          <a:blip r:embed="rId3"/>
          <a:srcRect/>
          <a:stretch>
            <a:fillRect/>
          </a:stretch>
        </p:blipFill>
        <p:spPr bwMode="auto">
          <a:xfrm>
            <a:off x="128588" y="1774825"/>
            <a:ext cx="4537075" cy="2697163"/>
          </a:xfrm>
          <a:prstGeom prst="rect">
            <a:avLst/>
          </a:prstGeom>
          <a:ln>
            <a:noFill/>
          </a:ln>
          <a:effectLst>
            <a:outerShdw blurRad="190500" algn="tl" rotWithShape="0">
              <a:srgbClr val="000000">
                <a:alpha val="70000"/>
              </a:srgbClr>
            </a:outerShdw>
          </a:effectLst>
        </p:spPr>
      </p:pic>
      <p:pic>
        <p:nvPicPr>
          <p:cNvPr id="123908" name="Picture 2" descr="http://pic3.xihuan.me/edr/680__/t02da2fa2e0e60ef919.jpg"/>
          <p:cNvPicPr>
            <a:picLocks noChangeAspect="1" noChangeArrowheads="1"/>
          </p:cNvPicPr>
          <p:nvPr/>
        </p:nvPicPr>
        <p:blipFill>
          <a:blip r:embed="rId4"/>
          <a:srcRect/>
          <a:stretch>
            <a:fillRect/>
          </a:stretch>
        </p:blipFill>
        <p:spPr bwMode="auto">
          <a:xfrm>
            <a:off x="7256463" y="222250"/>
            <a:ext cx="2049462" cy="5511800"/>
          </a:xfrm>
          <a:prstGeom prst="rect">
            <a:avLst/>
          </a:prstGeom>
          <a:ln>
            <a:noFill/>
          </a:ln>
          <a:effectLst>
            <a:outerShdw blurRad="190500" algn="tl" rotWithShape="0">
              <a:srgbClr val="000000">
                <a:alpha val="70000"/>
              </a:srgbClr>
            </a:outerShdw>
          </a:effectLst>
        </p:spPr>
      </p:pic>
      <p:pic>
        <p:nvPicPr>
          <p:cNvPr id="123909" name="Picture 4" descr="http://pic1.xihuan.me/edr/680__/t02db5cc3e35752f6b6.jpg"/>
          <p:cNvPicPr>
            <a:picLocks noChangeAspect="1" noChangeArrowheads="1"/>
          </p:cNvPicPr>
          <p:nvPr/>
        </p:nvPicPr>
        <p:blipFill>
          <a:blip r:embed="rId5"/>
          <a:srcRect/>
          <a:stretch>
            <a:fillRect/>
          </a:stretch>
        </p:blipFill>
        <p:spPr bwMode="auto">
          <a:xfrm>
            <a:off x="4881563" y="222250"/>
            <a:ext cx="2166937" cy="5511800"/>
          </a:xfrm>
          <a:prstGeom prst="rect">
            <a:avLst/>
          </a:prstGeom>
          <a:ln>
            <a:noFill/>
          </a:ln>
          <a:effectLst>
            <a:outerShdw blurRad="190500" algn="tl" rotWithShape="0">
              <a:srgbClr val="000000">
                <a:alpha val="70000"/>
              </a:srgbClr>
            </a:outerShdw>
          </a:effectLst>
        </p:spPr>
      </p:pic>
      <p:sp>
        <p:nvSpPr>
          <p:cNvPr id="10247" name="矩形 12"/>
          <p:cNvSpPr>
            <a:spLocks noChangeArrowheads="1"/>
          </p:cNvSpPr>
          <p:nvPr/>
        </p:nvSpPr>
        <p:spPr bwMode="auto">
          <a:xfrm>
            <a:off x="238092" y="2357430"/>
            <a:ext cx="1238250" cy="214312"/>
          </a:xfrm>
          <a:prstGeom prst="rect">
            <a:avLst/>
          </a:prstGeom>
          <a:noFill/>
          <a:ln w="28575">
            <a:solidFill>
              <a:srgbClr val="FF0000"/>
            </a:solidFill>
            <a:miter lim="800000"/>
            <a:headEnd/>
            <a:tailEnd/>
          </a:ln>
        </p:spPr>
        <p:txBody>
          <a:bodyPr/>
          <a:lstStyle/>
          <a:p>
            <a:endParaRPr lang="zh-CN" altLang="en-US"/>
          </a:p>
        </p:txBody>
      </p:sp>
      <p:sp>
        <p:nvSpPr>
          <p:cNvPr id="10248" name="TextBox 13"/>
          <p:cNvSpPr txBox="1">
            <a:spLocks noChangeArrowheads="1"/>
          </p:cNvSpPr>
          <p:nvPr/>
        </p:nvSpPr>
        <p:spPr bwMode="auto">
          <a:xfrm>
            <a:off x="463550" y="4929188"/>
            <a:ext cx="3948113" cy="584775"/>
          </a:xfrm>
          <a:prstGeom prst="rect">
            <a:avLst/>
          </a:prstGeom>
          <a:noFill/>
          <a:ln w="9525">
            <a:noFill/>
            <a:miter lim="800000"/>
            <a:headEnd/>
            <a:tailEnd/>
          </a:ln>
        </p:spPr>
        <p:txBody>
          <a:bodyPr>
            <a:spAutoFit/>
          </a:bodyPr>
          <a:lstStyle/>
          <a:p>
            <a:r>
              <a:rPr lang="zh-CN" altLang="en-US" sz="1600" b="1" dirty="0">
                <a:solidFill>
                  <a:schemeClr val="tx1"/>
                </a:solidFill>
                <a:latin typeface="宋体" pitchFamily="2" charset="-122"/>
              </a:rPr>
              <a:t>漫画“嫁了只</a:t>
            </a:r>
            <a:r>
              <a:rPr lang="en-US" altLang="zh-CN" sz="1600" b="1" dirty="0">
                <a:solidFill>
                  <a:schemeClr val="tx1"/>
                </a:solidFill>
                <a:latin typeface="宋体" pitchFamily="2" charset="-122"/>
              </a:rPr>
              <a:t>2B</a:t>
            </a:r>
            <a:r>
              <a:rPr lang="zh-CN" altLang="en-US" sz="1600" b="1" dirty="0">
                <a:solidFill>
                  <a:schemeClr val="tx1"/>
                </a:solidFill>
                <a:latin typeface="宋体" pitchFamily="2" charset="-122"/>
              </a:rPr>
              <a:t>老公”上线仅</a:t>
            </a:r>
            <a:r>
              <a:rPr lang="en-US" altLang="zh-CN" sz="1600" b="1" dirty="0">
                <a:solidFill>
                  <a:schemeClr val="tx1"/>
                </a:solidFill>
                <a:latin typeface="宋体" pitchFamily="2" charset="-122"/>
              </a:rPr>
              <a:t>1</a:t>
            </a:r>
            <a:r>
              <a:rPr lang="zh-CN" altLang="en-US" sz="1600" b="1" dirty="0">
                <a:solidFill>
                  <a:schemeClr val="tx1"/>
                </a:solidFill>
                <a:latin typeface="宋体" pitchFamily="2" charset="-122"/>
              </a:rPr>
              <a:t>天半在天涯真实点击已有</a:t>
            </a:r>
            <a:r>
              <a:rPr lang="en-US" altLang="zh-CN" sz="1600" b="1" dirty="0">
                <a:solidFill>
                  <a:srgbClr val="FF0000"/>
                </a:solidFill>
                <a:latin typeface="宋体" pitchFamily="2" charset="-122"/>
              </a:rPr>
              <a:t>38</a:t>
            </a:r>
            <a:r>
              <a:rPr lang="zh-CN" altLang="en-US" sz="1600" b="1" dirty="0">
                <a:solidFill>
                  <a:srgbClr val="FF0000"/>
                </a:solidFill>
                <a:latin typeface="宋体" pitchFamily="2" charset="-122"/>
              </a:rPr>
              <a:t>万</a:t>
            </a:r>
            <a:r>
              <a:rPr lang="zh-CN" altLang="en-US" sz="1600" b="1" dirty="0">
                <a:solidFill>
                  <a:schemeClr val="tx1"/>
                </a:solidFill>
                <a:latin typeface="宋体" pitchFamily="2" charset="-122"/>
              </a:rPr>
              <a:t>，回复</a:t>
            </a:r>
            <a:r>
              <a:rPr lang="en-US" altLang="zh-CN" sz="1600" b="1" dirty="0">
                <a:solidFill>
                  <a:srgbClr val="FF0000"/>
                </a:solidFill>
                <a:latin typeface="宋体" pitchFamily="2" charset="-122"/>
              </a:rPr>
              <a:t>2086</a:t>
            </a:r>
            <a:r>
              <a:rPr lang="zh-CN" altLang="en-US" sz="1600" b="1" dirty="0">
                <a:solidFill>
                  <a:srgbClr val="FF0000"/>
                </a:solidFill>
                <a:latin typeface="宋体" pitchFamily="2" charset="-122"/>
              </a:rPr>
              <a:t>条</a:t>
            </a:r>
            <a:r>
              <a:rPr lang="zh-CN" altLang="en-US" sz="1600" b="1" dirty="0">
                <a:solidFill>
                  <a:schemeClr val="tx1"/>
                </a:solidFill>
                <a:latin typeface="宋体" pitchFamily="2" charset="-122"/>
              </a:rPr>
              <a:t>。</a:t>
            </a:r>
          </a:p>
        </p:txBody>
      </p:sp>
      <p:graphicFrame>
        <p:nvGraphicFramePr>
          <p:cNvPr id="10242" name="Object 8"/>
          <p:cNvGraphicFramePr>
            <a:graphicFrameLocks noChangeAspect="1"/>
          </p:cNvGraphicFramePr>
          <p:nvPr/>
        </p:nvGraphicFramePr>
        <p:xfrm>
          <a:off x="631825" y="620713"/>
          <a:ext cx="600075" cy="720725"/>
        </p:xfrm>
        <a:graphic>
          <a:graphicData uri="http://schemas.openxmlformats.org/presentationml/2006/ole">
            <p:oleObj spid="_x0000_s10242" r:id="rId6"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1352550" y="534988"/>
            <a:ext cx="902811" cy="637675"/>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dirty="0">
                <a:solidFill>
                  <a:schemeClr val="tx1"/>
                </a:solidFill>
                <a:latin typeface="黑体" pitchFamily="2" charset="-122"/>
                <a:ea typeface="黑体" pitchFamily="2" charset="-122"/>
              </a:rPr>
              <a:t>漫画</a:t>
            </a:r>
          </a:p>
        </p:txBody>
      </p:sp>
      <p:pic>
        <p:nvPicPr>
          <p:cNvPr id="11268" name="Picture 4" descr="http://imgsrc.baidu.com/forum/abpic/item/4425948211113fff6d8119e2.jpg"/>
          <p:cNvPicPr>
            <a:picLocks noChangeAspect="1" noChangeArrowheads="1"/>
          </p:cNvPicPr>
          <p:nvPr/>
        </p:nvPicPr>
        <p:blipFill>
          <a:blip r:embed="rId3"/>
          <a:srcRect/>
          <a:stretch>
            <a:fillRect/>
          </a:stretch>
        </p:blipFill>
        <p:spPr bwMode="auto">
          <a:xfrm>
            <a:off x="5473700" y="755650"/>
            <a:ext cx="2554288" cy="2359025"/>
          </a:xfrm>
          <a:prstGeom prst="rect">
            <a:avLst/>
          </a:prstGeom>
          <a:noFill/>
          <a:ln w="9525">
            <a:noFill/>
            <a:miter lim="800000"/>
            <a:headEnd/>
            <a:tailEnd/>
          </a:ln>
        </p:spPr>
      </p:pic>
      <p:pic>
        <p:nvPicPr>
          <p:cNvPr id="11269" name="Picture 2" descr="http://imgsrc.baidu.com/forum/abpic/item/0c09ba11ee5a433ecb80c4e2.jpg"/>
          <p:cNvPicPr>
            <a:picLocks noChangeAspect="1" noChangeArrowheads="1"/>
          </p:cNvPicPr>
          <p:nvPr/>
        </p:nvPicPr>
        <p:blipFill>
          <a:blip r:embed="rId4"/>
          <a:srcRect/>
          <a:stretch>
            <a:fillRect/>
          </a:stretch>
        </p:blipFill>
        <p:spPr bwMode="auto">
          <a:xfrm>
            <a:off x="696913" y="1571625"/>
            <a:ext cx="2862262" cy="3478213"/>
          </a:xfrm>
          <a:prstGeom prst="rect">
            <a:avLst/>
          </a:prstGeom>
          <a:noFill/>
          <a:ln w="9525">
            <a:noFill/>
            <a:miter lim="800000"/>
            <a:headEnd/>
            <a:tailEnd/>
          </a:ln>
        </p:spPr>
      </p:pic>
      <p:sp>
        <p:nvSpPr>
          <p:cNvPr id="11270" name="Rectangle 4"/>
          <p:cNvSpPr>
            <a:spLocks noChangeArrowheads="1"/>
          </p:cNvSpPr>
          <p:nvPr/>
        </p:nvSpPr>
        <p:spPr bwMode="auto">
          <a:xfrm>
            <a:off x="3559175" y="3111500"/>
            <a:ext cx="4567238" cy="1323975"/>
          </a:xfrm>
          <a:prstGeom prst="rect">
            <a:avLst/>
          </a:prstGeom>
          <a:noFill/>
          <a:ln w="9525">
            <a:noFill/>
            <a:miter lim="800000"/>
            <a:headEnd/>
            <a:tailEnd/>
          </a:ln>
        </p:spPr>
        <p:txBody>
          <a:bodyPr>
            <a:spAutoFit/>
          </a:bodyPr>
          <a:lstStyle/>
          <a:p>
            <a:pPr>
              <a:spcBef>
                <a:spcPct val="50000"/>
              </a:spcBef>
              <a:buFont typeface="Wingdings" pitchFamily="2" charset="2"/>
              <a:buChar char="ü"/>
            </a:pPr>
            <a:r>
              <a:rPr lang="zh-CN" altLang="en-US" sz="1600" dirty="0">
                <a:solidFill>
                  <a:schemeClr val="tx1"/>
                </a:solidFill>
                <a:latin typeface="黑体" pitchFamily="2" charset="-122"/>
                <a:ea typeface="黑体" pitchFamily="2" charset="-122"/>
              </a:rPr>
              <a:t>制作“桃花姬”卡通漫画系列。</a:t>
            </a:r>
          </a:p>
          <a:p>
            <a:pPr>
              <a:spcBef>
                <a:spcPct val="50000"/>
              </a:spcBef>
              <a:buFont typeface="Wingdings" pitchFamily="2" charset="2"/>
              <a:buChar char="ü"/>
            </a:pPr>
            <a:r>
              <a:rPr lang="zh-CN" altLang="en-US" sz="1600" dirty="0">
                <a:solidFill>
                  <a:schemeClr val="tx1"/>
                </a:solidFill>
                <a:latin typeface="黑体" pitchFamily="2" charset="-122"/>
                <a:ea typeface="黑体" pitchFamily="2" charset="-122"/>
              </a:rPr>
              <a:t>以现代女性的养生、美容、恋爱、婚姻、生育子女等为漫画题材。</a:t>
            </a:r>
          </a:p>
          <a:p>
            <a:pPr>
              <a:spcBef>
                <a:spcPct val="50000"/>
              </a:spcBef>
              <a:buFont typeface="Wingdings" pitchFamily="2" charset="2"/>
              <a:buChar char="ü"/>
            </a:pPr>
            <a:r>
              <a:rPr lang="zh-CN" altLang="en-US" sz="1600" dirty="0">
                <a:solidFill>
                  <a:schemeClr val="tx1"/>
                </a:solidFill>
                <a:latin typeface="黑体" pitchFamily="2" charset="-122"/>
                <a:ea typeface="黑体" pitchFamily="2" charset="-122"/>
              </a:rPr>
              <a:t>每月一期，一个系列共</a:t>
            </a:r>
            <a:r>
              <a:rPr lang="en-US" altLang="zh-CN" sz="1600" dirty="0">
                <a:solidFill>
                  <a:schemeClr val="tx1"/>
                </a:solidFill>
                <a:latin typeface="黑体" pitchFamily="2" charset="-122"/>
                <a:ea typeface="黑体" pitchFamily="2" charset="-122"/>
              </a:rPr>
              <a:t>12</a:t>
            </a:r>
            <a:r>
              <a:rPr lang="zh-CN" altLang="en-US" sz="1600" dirty="0">
                <a:solidFill>
                  <a:schemeClr val="tx1"/>
                </a:solidFill>
                <a:latin typeface="黑体" pitchFamily="2" charset="-122"/>
                <a:ea typeface="黑体" pitchFamily="2" charset="-122"/>
              </a:rPr>
              <a:t>期。</a:t>
            </a:r>
          </a:p>
        </p:txBody>
      </p:sp>
      <p:pic>
        <p:nvPicPr>
          <p:cNvPr id="11271" name="Picture 6" descr="http://imgsrc.baidu.com/forum/abpic/item/3aea7a8b5d130106c9fc7a77.jpg"/>
          <p:cNvPicPr>
            <a:picLocks noChangeAspect="1" noChangeArrowheads="1"/>
          </p:cNvPicPr>
          <p:nvPr/>
        </p:nvPicPr>
        <p:blipFill>
          <a:blip r:embed="rId5"/>
          <a:srcRect/>
          <a:stretch>
            <a:fillRect/>
          </a:stretch>
        </p:blipFill>
        <p:spPr bwMode="auto">
          <a:xfrm>
            <a:off x="6608763" y="4217988"/>
            <a:ext cx="2474912" cy="1524000"/>
          </a:xfrm>
          <a:prstGeom prst="rect">
            <a:avLst/>
          </a:prstGeom>
          <a:noFill/>
          <a:ln w="9525">
            <a:noFill/>
            <a:miter lim="800000"/>
            <a:headEnd/>
            <a:tailEnd/>
          </a:ln>
        </p:spPr>
      </p:pic>
      <p:graphicFrame>
        <p:nvGraphicFramePr>
          <p:cNvPr id="11266" name="Object 7"/>
          <p:cNvGraphicFramePr>
            <a:graphicFrameLocks noChangeAspect="1"/>
          </p:cNvGraphicFramePr>
          <p:nvPr/>
        </p:nvGraphicFramePr>
        <p:xfrm>
          <a:off x="631825" y="620713"/>
          <a:ext cx="600075" cy="720725"/>
        </p:xfrm>
        <a:graphic>
          <a:graphicData uri="http://schemas.openxmlformats.org/presentationml/2006/ole">
            <p:oleObj spid="_x0000_s11266" r:id="rId6"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ChangeArrowheads="1"/>
          </p:cNvSpPr>
          <p:nvPr/>
        </p:nvSpPr>
        <p:spPr bwMode="auto">
          <a:xfrm>
            <a:off x="1366838" y="469900"/>
            <a:ext cx="2339102" cy="637675"/>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dirty="0">
                <a:solidFill>
                  <a:schemeClr val="tx1"/>
                </a:solidFill>
                <a:latin typeface="黑体" pitchFamily="2" charset="-122"/>
                <a:ea typeface="黑体" pitchFamily="2" charset="-122"/>
              </a:rPr>
              <a:t>线上线下活动</a:t>
            </a:r>
          </a:p>
        </p:txBody>
      </p:sp>
      <p:sp>
        <p:nvSpPr>
          <p:cNvPr id="12292" name="TextBox 2"/>
          <p:cNvSpPr txBox="1">
            <a:spLocks noChangeArrowheads="1"/>
          </p:cNvSpPr>
          <p:nvPr/>
        </p:nvSpPr>
        <p:spPr bwMode="auto">
          <a:xfrm>
            <a:off x="595282" y="1571612"/>
            <a:ext cx="3482975" cy="1816100"/>
          </a:xfrm>
          <a:prstGeom prst="rect">
            <a:avLst/>
          </a:prstGeom>
          <a:noFill/>
          <a:ln w="9525">
            <a:noFill/>
            <a:miter lim="800000"/>
            <a:headEnd/>
            <a:tailEnd/>
          </a:ln>
        </p:spPr>
        <p:txBody>
          <a:bodyPr>
            <a:spAutoFit/>
          </a:bodyPr>
          <a:lstStyle/>
          <a:p>
            <a:pPr>
              <a:buFont typeface="Wingdings" pitchFamily="2" charset="2"/>
              <a:buChar char="ü"/>
            </a:pPr>
            <a:r>
              <a:rPr lang="zh-CN" altLang="en-US" sz="1600" dirty="0">
                <a:solidFill>
                  <a:schemeClr val="tx1"/>
                </a:solidFill>
                <a:latin typeface="宋体" pitchFamily="2" charset="-122"/>
              </a:rPr>
              <a:t>线上活动推广以保健品和快消品的角度来做。一年</a:t>
            </a:r>
            <a:r>
              <a:rPr lang="en-US" altLang="zh-CN" sz="1600" dirty="0">
                <a:solidFill>
                  <a:schemeClr val="tx1"/>
                </a:solidFill>
                <a:latin typeface="宋体" pitchFamily="2" charset="-122"/>
              </a:rPr>
              <a:t>12</a:t>
            </a:r>
            <a:r>
              <a:rPr lang="zh-CN" altLang="en-US" sz="1600" dirty="0">
                <a:solidFill>
                  <a:schemeClr val="tx1"/>
                </a:solidFill>
                <a:latin typeface="宋体" pitchFamily="2" charset="-122"/>
              </a:rPr>
              <a:t>次。</a:t>
            </a:r>
          </a:p>
          <a:p>
            <a:pPr>
              <a:buFont typeface="Wingdings" pitchFamily="2" charset="2"/>
              <a:buChar char="ü"/>
            </a:pPr>
            <a:r>
              <a:rPr lang="zh-CN" altLang="en-US" sz="1600" dirty="0">
                <a:solidFill>
                  <a:schemeClr val="tx1"/>
                </a:solidFill>
                <a:latin typeface="宋体" pitchFamily="2" charset="-122"/>
              </a:rPr>
              <a:t>东阿阿胶和桃花姬同步做整点抽奖。</a:t>
            </a:r>
          </a:p>
          <a:p>
            <a:pPr>
              <a:buFont typeface="Wingdings" pitchFamily="2" charset="2"/>
              <a:buChar char="ü"/>
            </a:pPr>
            <a:r>
              <a:rPr lang="zh-CN" altLang="en-US" sz="1600" dirty="0">
                <a:solidFill>
                  <a:schemeClr val="tx1"/>
                </a:solidFill>
                <a:latin typeface="宋体" pitchFamily="2" charset="-122"/>
              </a:rPr>
              <a:t>奖品就送桃花姬和东阿阿胶其他同等价值的产品，还可定制“桃花姬”娃娃、钥匙扣等。</a:t>
            </a:r>
          </a:p>
          <a:p>
            <a:pPr>
              <a:buFont typeface="Wingdings" pitchFamily="2" charset="2"/>
              <a:buChar char="ü"/>
            </a:pPr>
            <a:r>
              <a:rPr lang="zh-CN" altLang="en-US" sz="1600" dirty="0">
                <a:solidFill>
                  <a:schemeClr val="tx1"/>
                </a:solidFill>
                <a:latin typeface="宋体" pitchFamily="2" charset="-122"/>
              </a:rPr>
              <a:t>线下活动可以与事件合并起来执行。</a:t>
            </a:r>
          </a:p>
        </p:txBody>
      </p:sp>
      <p:pic>
        <p:nvPicPr>
          <p:cNvPr id="125956" name="图片 3" descr="1.jpg"/>
          <p:cNvPicPr>
            <a:picLocks noChangeAspect="1" noChangeArrowheads="1"/>
          </p:cNvPicPr>
          <p:nvPr/>
        </p:nvPicPr>
        <p:blipFill>
          <a:blip r:embed="rId3"/>
          <a:srcRect/>
          <a:stretch>
            <a:fillRect/>
          </a:stretch>
        </p:blipFill>
        <p:spPr bwMode="auto">
          <a:xfrm>
            <a:off x="5649913" y="219075"/>
            <a:ext cx="3562350" cy="2571750"/>
          </a:xfrm>
          <a:prstGeom prst="rect">
            <a:avLst/>
          </a:prstGeom>
          <a:ln>
            <a:noFill/>
          </a:ln>
          <a:effectLst>
            <a:outerShdw blurRad="190500" algn="tl" rotWithShape="0">
              <a:srgbClr val="000000">
                <a:alpha val="70000"/>
              </a:srgbClr>
            </a:outerShdw>
          </a:effectLst>
        </p:spPr>
      </p:pic>
      <p:pic>
        <p:nvPicPr>
          <p:cNvPr id="125957" name="图片 4" descr="2.jpg"/>
          <p:cNvPicPr>
            <a:picLocks noChangeAspect="1" noChangeArrowheads="1"/>
          </p:cNvPicPr>
          <p:nvPr/>
        </p:nvPicPr>
        <p:blipFill>
          <a:blip r:embed="rId4"/>
          <a:srcRect/>
          <a:stretch>
            <a:fillRect/>
          </a:stretch>
        </p:blipFill>
        <p:spPr bwMode="auto">
          <a:xfrm>
            <a:off x="5649913" y="4005263"/>
            <a:ext cx="3870325" cy="1670050"/>
          </a:xfrm>
          <a:prstGeom prst="rect">
            <a:avLst/>
          </a:prstGeom>
          <a:ln>
            <a:noFill/>
          </a:ln>
          <a:effectLst>
            <a:outerShdw blurRad="190500" algn="tl" rotWithShape="0">
              <a:srgbClr val="000000">
                <a:alpha val="70000"/>
              </a:srgbClr>
            </a:outerShdw>
          </a:effectLst>
        </p:spPr>
      </p:pic>
      <p:pic>
        <p:nvPicPr>
          <p:cNvPr id="125958" name="图片 5" descr="3.jpg"/>
          <p:cNvPicPr>
            <a:picLocks noChangeAspect="1" noChangeArrowheads="1"/>
          </p:cNvPicPr>
          <p:nvPr/>
        </p:nvPicPr>
        <p:blipFill>
          <a:blip r:embed="rId5"/>
          <a:srcRect/>
          <a:stretch>
            <a:fillRect/>
          </a:stretch>
        </p:blipFill>
        <p:spPr bwMode="auto">
          <a:xfrm>
            <a:off x="4595810" y="1500174"/>
            <a:ext cx="3328988" cy="2957512"/>
          </a:xfrm>
          <a:prstGeom prst="rect">
            <a:avLst/>
          </a:prstGeom>
          <a:ln>
            <a:noFill/>
          </a:ln>
          <a:effectLst>
            <a:outerShdw blurRad="190500" algn="tl" rotWithShape="0">
              <a:srgbClr val="000000">
                <a:alpha val="70000"/>
              </a:srgbClr>
            </a:outerShdw>
          </a:effectLst>
        </p:spPr>
      </p:pic>
      <p:sp>
        <p:nvSpPr>
          <p:cNvPr id="12296" name="TextBox 6"/>
          <p:cNvSpPr txBox="1">
            <a:spLocks noChangeArrowheads="1"/>
          </p:cNvSpPr>
          <p:nvPr/>
        </p:nvSpPr>
        <p:spPr bwMode="auto">
          <a:xfrm>
            <a:off x="452406" y="3857628"/>
            <a:ext cx="3565518" cy="1384300"/>
          </a:xfrm>
          <a:prstGeom prst="rect">
            <a:avLst/>
          </a:prstGeom>
          <a:noFill/>
          <a:ln w="9525">
            <a:noFill/>
            <a:miter lim="800000"/>
            <a:headEnd/>
            <a:tailEnd/>
          </a:ln>
        </p:spPr>
        <p:txBody>
          <a:bodyPr wrap="square">
            <a:spAutoFit/>
          </a:bodyPr>
          <a:lstStyle/>
          <a:p>
            <a:r>
              <a:rPr lang="en-US" altLang="zh-CN" sz="1400" b="1" dirty="0">
                <a:solidFill>
                  <a:srgbClr val="C00000"/>
                </a:solidFill>
                <a:latin typeface="宋体" pitchFamily="2" charset="-122"/>
              </a:rPr>
              <a:t>@</a:t>
            </a:r>
            <a:r>
              <a:rPr lang="zh-CN" altLang="en-US" sz="1400" b="1" dirty="0">
                <a:solidFill>
                  <a:srgbClr val="C00000"/>
                </a:solidFill>
                <a:latin typeface="宋体" pitchFamily="2" charset="-122"/>
              </a:rPr>
              <a:t>魅族科技 </a:t>
            </a:r>
            <a:r>
              <a:rPr lang="zh-CN" altLang="en-US" sz="1400" dirty="0">
                <a:solidFill>
                  <a:srgbClr val="C00000"/>
                </a:solidFill>
                <a:latin typeface="宋体" pitchFamily="2" charset="-122"/>
              </a:rPr>
              <a:t>是魅族手机的官微，近一年来凭借整点抽奖活动粉丝增长了</a:t>
            </a:r>
            <a:r>
              <a:rPr lang="en-US" altLang="zh-CN" sz="1400" dirty="0">
                <a:solidFill>
                  <a:srgbClr val="C00000"/>
                </a:solidFill>
                <a:latin typeface="宋体" pitchFamily="2" charset="-122"/>
              </a:rPr>
              <a:t>28</a:t>
            </a:r>
            <a:r>
              <a:rPr lang="zh-CN" altLang="en-US" sz="1400" dirty="0">
                <a:solidFill>
                  <a:srgbClr val="C00000"/>
                </a:solidFill>
                <a:latin typeface="宋体" pitchFamily="2" charset="-122"/>
              </a:rPr>
              <a:t>万。</a:t>
            </a:r>
          </a:p>
          <a:p>
            <a:r>
              <a:rPr lang="zh-CN" altLang="en-US" sz="1400" dirty="0">
                <a:solidFill>
                  <a:srgbClr val="C00000"/>
                </a:solidFill>
                <a:latin typeface="宋体" pitchFamily="2" charset="-122"/>
              </a:rPr>
              <a:t>魅族的成功不是偶然，是因为他们运用抽奖的方式聚集了人气，并且有专属人员全天候与粉丝互动，人气很高，粉丝很活跃，每次中奖公布转发量都能达到</a:t>
            </a:r>
            <a:r>
              <a:rPr lang="en-US" altLang="zh-CN" sz="1400" dirty="0">
                <a:solidFill>
                  <a:srgbClr val="C00000"/>
                </a:solidFill>
                <a:latin typeface="宋体" pitchFamily="2" charset="-122"/>
              </a:rPr>
              <a:t>3000</a:t>
            </a:r>
            <a:r>
              <a:rPr lang="zh-CN" altLang="en-US" sz="1400" dirty="0">
                <a:solidFill>
                  <a:srgbClr val="C00000"/>
                </a:solidFill>
                <a:latin typeface="宋体" pitchFamily="2" charset="-122"/>
              </a:rPr>
              <a:t>以上。</a:t>
            </a:r>
          </a:p>
        </p:txBody>
      </p:sp>
      <p:graphicFrame>
        <p:nvGraphicFramePr>
          <p:cNvPr id="12290" name="Object 8"/>
          <p:cNvGraphicFramePr>
            <a:graphicFrameLocks noChangeAspect="1"/>
          </p:cNvGraphicFramePr>
          <p:nvPr/>
        </p:nvGraphicFramePr>
        <p:xfrm>
          <a:off x="631825" y="549275"/>
          <a:ext cx="600075" cy="720725"/>
        </p:xfrm>
        <a:graphic>
          <a:graphicData uri="http://schemas.openxmlformats.org/presentationml/2006/ole">
            <p:oleObj spid="_x0000_s12290" r:id="rId6"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ChangeArrowheads="1"/>
          </p:cNvSpPr>
          <p:nvPr/>
        </p:nvSpPr>
        <p:spPr bwMode="auto">
          <a:xfrm>
            <a:off x="1281113" y="333375"/>
            <a:ext cx="2339102" cy="637675"/>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dirty="0">
                <a:solidFill>
                  <a:schemeClr val="tx1"/>
                </a:solidFill>
                <a:latin typeface="黑体" pitchFamily="2" charset="-122"/>
                <a:ea typeface="黑体" pitchFamily="2" charset="-122"/>
              </a:rPr>
              <a:t>结合焦点事件</a:t>
            </a:r>
          </a:p>
        </p:txBody>
      </p:sp>
      <p:sp>
        <p:nvSpPr>
          <p:cNvPr id="13316" name="TextBox 2"/>
          <p:cNvSpPr txBox="1">
            <a:spLocks noChangeArrowheads="1"/>
          </p:cNvSpPr>
          <p:nvPr/>
        </p:nvSpPr>
        <p:spPr bwMode="auto">
          <a:xfrm>
            <a:off x="6024563" y="487363"/>
            <a:ext cx="3560762" cy="3540125"/>
          </a:xfrm>
          <a:prstGeom prst="rect">
            <a:avLst/>
          </a:prstGeom>
          <a:noFill/>
          <a:ln w="9525">
            <a:noFill/>
            <a:miter lim="800000"/>
            <a:headEnd/>
            <a:tailEnd/>
          </a:ln>
        </p:spPr>
        <p:txBody>
          <a:bodyPr>
            <a:spAutoFit/>
          </a:bodyPr>
          <a:lstStyle/>
          <a:p>
            <a:r>
              <a:rPr lang="zh-CN" altLang="en-US" sz="1400" b="1" dirty="0">
                <a:solidFill>
                  <a:schemeClr val="tx1"/>
                </a:solidFill>
                <a:latin typeface="宋体" pitchFamily="2" charset="-122"/>
              </a:rPr>
              <a:t>案例描述：</a:t>
            </a:r>
          </a:p>
          <a:p>
            <a:r>
              <a:rPr lang="en-US" altLang="zh-CN" sz="1400" dirty="0">
                <a:solidFill>
                  <a:schemeClr val="tx1"/>
                </a:solidFill>
                <a:latin typeface="宋体" pitchFamily="2" charset="-122"/>
              </a:rPr>
              <a:t>2008</a:t>
            </a:r>
            <a:r>
              <a:rPr lang="zh-CN" altLang="en-US" sz="1400" dirty="0">
                <a:solidFill>
                  <a:schemeClr val="tx1"/>
                </a:solidFill>
                <a:latin typeface="宋体" pitchFamily="2" charset="-122"/>
              </a:rPr>
              <a:t>年</a:t>
            </a:r>
            <a:r>
              <a:rPr lang="en-US" altLang="zh-CN" sz="1400" dirty="0">
                <a:solidFill>
                  <a:schemeClr val="tx1"/>
                </a:solidFill>
                <a:latin typeface="宋体" pitchFamily="2" charset="-122"/>
              </a:rPr>
              <a:t>6</a:t>
            </a:r>
            <a:r>
              <a:rPr lang="zh-CN" altLang="en-US" sz="1400" dirty="0">
                <a:solidFill>
                  <a:schemeClr val="tx1"/>
                </a:solidFill>
                <a:latin typeface="宋体" pitchFamily="2" charset="-122"/>
              </a:rPr>
              <a:t>月</a:t>
            </a:r>
            <a:r>
              <a:rPr lang="en-US" altLang="zh-CN" sz="1400" dirty="0">
                <a:solidFill>
                  <a:schemeClr val="tx1"/>
                </a:solidFill>
                <a:latin typeface="宋体" pitchFamily="2" charset="-122"/>
              </a:rPr>
              <a:t>18</a:t>
            </a:r>
            <a:r>
              <a:rPr lang="zh-CN" altLang="en-US" sz="1400" dirty="0">
                <a:solidFill>
                  <a:schemeClr val="tx1"/>
                </a:solidFill>
                <a:latin typeface="宋体" pitchFamily="2" charset="-122"/>
              </a:rPr>
              <a:t>日，</a:t>
            </a:r>
            <a:r>
              <a:rPr lang="en-US" altLang="zh-CN" sz="1400" dirty="0">
                <a:solidFill>
                  <a:schemeClr val="tx1"/>
                </a:solidFill>
                <a:latin typeface="宋体" pitchFamily="2" charset="-122"/>
              </a:rPr>
              <a:t>CCTV</a:t>
            </a:r>
            <a:r>
              <a:rPr lang="zh-CN" altLang="en-US" sz="1400" dirty="0">
                <a:solidFill>
                  <a:schemeClr val="tx1"/>
                </a:solidFill>
                <a:latin typeface="宋体" pitchFamily="2" charset="-122"/>
              </a:rPr>
              <a:t>赈灾晚会成为史上收视率最高的节目。而在本次晚会中以一介民营企业身份，用一亿元巨款捐助灾区的王老吉饮料，引起了最多国人的注意。第二天，在国内著名的互动网络论坛天涯</a:t>
            </a:r>
            <a:r>
              <a:rPr lang="en-US" altLang="zh-CN" sz="1400" dirty="0">
                <a:solidFill>
                  <a:schemeClr val="tx1"/>
                </a:solidFill>
                <a:latin typeface="宋体" pitchFamily="2" charset="-122"/>
              </a:rPr>
              <a:t>BBS</a:t>
            </a:r>
            <a:r>
              <a:rPr lang="zh-CN" altLang="en-US" sz="1400" dirty="0">
                <a:solidFill>
                  <a:schemeClr val="tx1"/>
                </a:solidFill>
                <a:latin typeface="宋体" pitchFamily="2" charset="-122"/>
              </a:rPr>
              <a:t>上，一篇“</a:t>
            </a:r>
            <a:r>
              <a:rPr lang="zh-CN" altLang="en-US" sz="1400" dirty="0">
                <a:solidFill>
                  <a:srgbClr val="FF0000"/>
                </a:solidFill>
                <a:latin typeface="宋体" pitchFamily="2" charset="-122"/>
              </a:rPr>
              <a:t>封杀王老吉</a:t>
            </a:r>
            <a:r>
              <a:rPr lang="zh-CN" altLang="en-US" sz="1400" dirty="0">
                <a:solidFill>
                  <a:schemeClr val="tx1"/>
                </a:solidFill>
                <a:latin typeface="宋体" pitchFamily="2" charset="-122"/>
              </a:rPr>
              <a:t>”的帖子引起了网民的注意。这篇帖子在短短数小时内点击量飙升到数百万，回帖以十万计，转帖无数，遍及互联网各个角落，影响空前。但其内容却是用极为简短的几句话，借亿元捐款，号召大家以实际行动回报慷慨的王老吉。网上一度爆出不少王老吉饮料在商场供不应求的新闻，许多网民自发组织购买，导致王老吉在多个城市的终端都出现了断货的情况。</a:t>
            </a:r>
          </a:p>
        </p:txBody>
      </p:sp>
      <p:pic>
        <p:nvPicPr>
          <p:cNvPr id="126980" name="图片 4" descr="1.jpg"/>
          <p:cNvPicPr>
            <a:picLocks noChangeAspect="1" noChangeArrowheads="1"/>
          </p:cNvPicPr>
          <p:nvPr/>
        </p:nvPicPr>
        <p:blipFill>
          <a:blip r:embed="rId3"/>
          <a:srcRect/>
          <a:stretch>
            <a:fillRect/>
          </a:stretch>
        </p:blipFill>
        <p:spPr bwMode="auto">
          <a:xfrm>
            <a:off x="3703638" y="657225"/>
            <a:ext cx="2166937" cy="2428875"/>
          </a:xfrm>
          <a:prstGeom prst="rect">
            <a:avLst/>
          </a:prstGeom>
          <a:ln>
            <a:noFill/>
          </a:ln>
          <a:effectLst>
            <a:outerShdw blurRad="190500" algn="tl" rotWithShape="0">
              <a:srgbClr val="000000">
                <a:alpha val="70000"/>
              </a:srgbClr>
            </a:outerShdw>
          </a:effectLst>
        </p:spPr>
      </p:pic>
      <p:sp>
        <p:nvSpPr>
          <p:cNvPr id="13318" name="矩形 5"/>
          <p:cNvSpPr>
            <a:spLocks noChangeArrowheads="1"/>
          </p:cNvSpPr>
          <p:nvPr/>
        </p:nvSpPr>
        <p:spPr bwMode="auto">
          <a:xfrm>
            <a:off x="3738554" y="2500306"/>
            <a:ext cx="1857375" cy="214312"/>
          </a:xfrm>
          <a:prstGeom prst="rect">
            <a:avLst/>
          </a:prstGeom>
          <a:noFill/>
          <a:ln w="19050">
            <a:solidFill>
              <a:srgbClr val="FF0000"/>
            </a:solidFill>
            <a:miter lim="800000"/>
            <a:headEnd/>
            <a:tailEnd/>
          </a:ln>
        </p:spPr>
        <p:txBody>
          <a:bodyPr/>
          <a:lstStyle/>
          <a:p>
            <a:endParaRPr lang="zh-CN" altLang="en-US" sz="2400">
              <a:solidFill>
                <a:schemeClr val="tx1"/>
              </a:solidFill>
            </a:endParaRPr>
          </a:p>
        </p:txBody>
      </p:sp>
      <p:sp>
        <p:nvSpPr>
          <p:cNvPr id="13319" name="TextBox 6"/>
          <p:cNvSpPr txBox="1">
            <a:spLocks noChangeArrowheads="1"/>
          </p:cNvSpPr>
          <p:nvPr/>
        </p:nvSpPr>
        <p:spPr bwMode="auto">
          <a:xfrm>
            <a:off x="6024563" y="4344988"/>
            <a:ext cx="3405187" cy="1385887"/>
          </a:xfrm>
          <a:prstGeom prst="rect">
            <a:avLst/>
          </a:prstGeom>
          <a:noFill/>
          <a:ln w="9525">
            <a:noFill/>
            <a:miter lim="800000"/>
            <a:headEnd/>
            <a:tailEnd/>
          </a:ln>
        </p:spPr>
        <p:txBody>
          <a:bodyPr>
            <a:spAutoFit/>
          </a:bodyPr>
          <a:lstStyle/>
          <a:p>
            <a:r>
              <a:rPr lang="zh-CN" altLang="en-US" sz="1400" b="1" dirty="0">
                <a:solidFill>
                  <a:schemeClr val="tx1"/>
                </a:solidFill>
                <a:latin typeface="宋体" pitchFamily="2" charset="-122"/>
              </a:rPr>
              <a:t>总结：</a:t>
            </a:r>
          </a:p>
          <a:p>
            <a:r>
              <a:rPr lang="zh-CN" altLang="en-US" sz="1400" dirty="0">
                <a:solidFill>
                  <a:schemeClr val="tx1"/>
                </a:solidFill>
                <a:latin typeface="宋体" pitchFamily="2" charset="-122"/>
              </a:rPr>
              <a:t>从销售额来看，</a:t>
            </a:r>
            <a:r>
              <a:rPr lang="en-US" altLang="zh-CN" sz="1400" b="1" dirty="0">
                <a:solidFill>
                  <a:srgbClr val="FF0000"/>
                </a:solidFill>
                <a:latin typeface="宋体" pitchFamily="2" charset="-122"/>
              </a:rPr>
              <a:t>08</a:t>
            </a:r>
            <a:r>
              <a:rPr lang="zh-CN" altLang="en-US" sz="1400" b="1" dirty="0">
                <a:solidFill>
                  <a:srgbClr val="FF0000"/>
                </a:solidFill>
                <a:latin typeface="宋体" pitchFamily="2" charset="-122"/>
              </a:rPr>
              <a:t>年比</a:t>
            </a:r>
            <a:r>
              <a:rPr lang="en-US" altLang="zh-CN" sz="1400" b="1" dirty="0">
                <a:solidFill>
                  <a:srgbClr val="FF0000"/>
                </a:solidFill>
                <a:latin typeface="宋体" pitchFamily="2" charset="-122"/>
              </a:rPr>
              <a:t>07</a:t>
            </a:r>
            <a:r>
              <a:rPr lang="zh-CN" altLang="en-US" sz="1400" b="1" dirty="0">
                <a:solidFill>
                  <a:srgbClr val="FF0000"/>
                </a:solidFill>
                <a:latin typeface="宋体" pitchFamily="2" charset="-122"/>
              </a:rPr>
              <a:t>年增长了</a:t>
            </a:r>
            <a:r>
              <a:rPr lang="en-US" altLang="zh-CN" sz="1400" b="1" dirty="0">
                <a:solidFill>
                  <a:srgbClr val="FF0000"/>
                </a:solidFill>
                <a:latin typeface="宋体" pitchFamily="2" charset="-122"/>
              </a:rPr>
              <a:t>60</a:t>
            </a:r>
            <a:r>
              <a:rPr lang="zh-CN" altLang="en-US" sz="1400" b="1" dirty="0">
                <a:solidFill>
                  <a:srgbClr val="FF0000"/>
                </a:solidFill>
                <a:latin typeface="宋体" pitchFamily="2" charset="-122"/>
              </a:rPr>
              <a:t>亿</a:t>
            </a:r>
            <a:r>
              <a:rPr lang="zh-CN" altLang="en-US" sz="1400" dirty="0">
                <a:solidFill>
                  <a:schemeClr val="tx1"/>
                </a:solidFill>
                <a:latin typeface="宋体" pitchFamily="2" charset="-122"/>
              </a:rPr>
              <a:t>，是销售额增长最快的一次。本次事件均是王老吉的公关公司一手策划，借势赈灾晚会，成为网络营销界低成本高产出的经典案例。</a:t>
            </a:r>
          </a:p>
        </p:txBody>
      </p:sp>
      <p:pic>
        <p:nvPicPr>
          <p:cNvPr id="126983" name="Picture 2" descr="2547929122_63c217423a"/>
          <p:cNvPicPr>
            <a:picLocks noChangeAspect="1" noChangeArrowheads="1"/>
          </p:cNvPicPr>
          <p:nvPr/>
        </p:nvPicPr>
        <p:blipFill>
          <a:blip r:embed="rId4"/>
          <a:srcRect/>
          <a:stretch>
            <a:fillRect/>
          </a:stretch>
        </p:blipFill>
        <p:spPr bwMode="auto">
          <a:xfrm>
            <a:off x="685800" y="3130550"/>
            <a:ext cx="4875213" cy="2600325"/>
          </a:xfrm>
          <a:prstGeom prst="rect">
            <a:avLst/>
          </a:prstGeom>
          <a:ln>
            <a:noFill/>
          </a:ln>
          <a:effectLst>
            <a:outerShdw blurRad="190500" algn="tl" rotWithShape="0">
              <a:srgbClr val="000000">
                <a:alpha val="70000"/>
              </a:srgbClr>
            </a:outerShdw>
          </a:effectLst>
        </p:spPr>
      </p:pic>
      <p:sp>
        <p:nvSpPr>
          <p:cNvPr id="126984" name="TextBox 8"/>
          <p:cNvSpPr txBox="1">
            <a:spLocks noChangeArrowheads="1"/>
          </p:cNvSpPr>
          <p:nvPr/>
        </p:nvSpPr>
        <p:spPr bwMode="auto">
          <a:xfrm>
            <a:off x="685800" y="1487488"/>
            <a:ext cx="2940050" cy="1169987"/>
          </a:xfrm>
          <a:prstGeom prst="rect">
            <a:avLst/>
          </a:prstGeom>
          <a:solidFill>
            <a:schemeClr val="accent2">
              <a:alpha val="29999"/>
            </a:schemeClr>
          </a:solidFill>
          <a:ln w="38100">
            <a:solidFill>
              <a:schemeClr val="bg1"/>
            </a:solidFill>
            <a:miter lim="800000"/>
            <a:headEnd/>
            <a:tailEnd/>
          </a:ln>
          <a:effectLst>
            <a:outerShdw dist="20000" dir="5400000" algn="ctr" rotWithShape="0">
              <a:srgbClr val="000000">
                <a:alpha val="37000"/>
              </a:srgbClr>
            </a:outerShdw>
          </a:effectLst>
        </p:spPr>
        <p:txBody>
          <a:bodyPr>
            <a:spAutoFit/>
          </a:bodyPr>
          <a:lstStyle/>
          <a:p>
            <a:pPr>
              <a:defRPr/>
            </a:pPr>
            <a:r>
              <a:rPr lang="zh-CN" altLang="en-US" sz="1400" b="1" dirty="0">
                <a:solidFill>
                  <a:schemeClr val="tx1"/>
                </a:solidFill>
                <a:latin typeface="Arial" pitchFamily="34" charset="0"/>
              </a:rPr>
              <a:t>王老吉事件是偶然的，但是网络监控是必然的。</a:t>
            </a:r>
          </a:p>
          <a:p>
            <a:pPr>
              <a:defRPr/>
            </a:pPr>
            <a:r>
              <a:rPr lang="zh-CN" altLang="en-US" sz="1400" b="1" dirty="0">
                <a:solidFill>
                  <a:schemeClr val="tx1"/>
                </a:solidFill>
                <a:latin typeface="Arial" pitchFamily="34" charset="0"/>
              </a:rPr>
              <a:t>有平时对网络新闻的监控，配合专业的公关策划技巧才能缔造下一个传奇。</a:t>
            </a:r>
          </a:p>
        </p:txBody>
      </p:sp>
      <p:graphicFrame>
        <p:nvGraphicFramePr>
          <p:cNvPr id="13314" name="Object 9"/>
          <p:cNvGraphicFramePr>
            <a:graphicFrameLocks noChangeAspect="1"/>
          </p:cNvGraphicFramePr>
          <p:nvPr/>
        </p:nvGraphicFramePr>
        <p:xfrm>
          <a:off x="631825" y="476250"/>
          <a:ext cx="600075" cy="720725"/>
        </p:xfrm>
        <a:graphic>
          <a:graphicData uri="http://schemas.openxmlformats.org/presentationml/2006/ole">
            <p:oleObj spid="_x0000_s13314" r:id="rId5"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ChangeArrowheads="1"/>
          </p:cNvSpPr>
          <p:nvPr/>
        </p:nvSpPr>
        <p:spPr bwMode="auto">
          <a:xfrm>
            <a:off x="1341438" y="160338"/>
            <a:ext cx="4151312" cy="738187"/>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b="1">
                <a:latin typeface="黑体" pitchFamily="2" charset="-122"/>
                <a:ea typeface="黑体" pitchFamily="2" charset="-122"/>
              </a:rPr>
              <a:t>多种社会化媒体平台投放</a:t>
            </a:r>
          </a:p>
        </p:txBody>
      </p:sp>
      <p:graphicFrame>
        <p:nvGraphicFramePr>
          <p:cNvPr id="14338" name="Object 4"/>
          <p:cNvGraphicFramePr>
            <a:graphicFrameLocks noChangeAspect="1"/>
          </p:cNvGraphicFramePr>
          <p:nvPr/>
        </p:nvGraphicFramePr>
        <p:xfrm>
          <a:off x="560388" y="260350"/>
          <a:ext cx="600075" cy="720725"/>
        </p:xfrm>
        <a:graphic>
          <a:graphicData uri="http://schemas.openxmlformats.org/presentationml/2006/ole">
            <p:oleObj spid="_x0000_s14338" r:id="rId3" imgW="1828571" imgH="2196825" progId="">
              <p:embed/>
            </p:oleObj>
          </a:graphicData>
        </a:graphic>
      </p:graphicFrame>
      <p:graphicFrame>
        <p:nvGraphicFramePr>
          <p:cNvPr id="5" name="图示 4"/>
          <p:cNvGraphicFramePr/>
          <p:nvPr/>
        </p:nvGraphicFramePr>
        <p:xfrm>
          <a:off x="1523976" y="1142984"/>
          <a:ext cx="6858048" cy="45720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图示 4"/>
          <p:cNvPicPr>
            <a:picLocks noChangeArrowheads="1"/>
          </p:cNvPicPr>
          <p:nvPr/>
        </p:nvPicPr>
        <p:blipFill>
          <a:blip r:embed="rId2"/>
          <a:srcRect/>
          <a:stretch>
            <a:fillRect/>
          </a:stretch>
        </p:blipFill>
        <p:spPr bwMode="auto">
          <a:xfrm>
            <a:off x="595282" y="428604"/>
            <a:ext cx="7231062" cy="1042988"/>
          </a:xfrm>
          <a:prstGeom prst="rect">
            <a:avLst/>
          </a:prstGeom>
          <a:noFill/>
          <a:ln w="9525">
            <a:noFill/>
            <a:miter lim="800000"/>
            <a:headEnd/>
            <a:tailEnd/>
          </a:ln>
        </p:spPr>
      </p:pic>
      <p:sp>
        <p:nvSpPr>
          <p:cNvPr id="129027" name="矩形 5"/>
          <p:cNvSpPr>
            <a:spLocks noChangeArrowheads="1"/>
          </p:cNvSpPr>
          <p:nvPr/>
        </p:nvSpPr>
        <p:spPr bwMode="auto">
          <a:xfrm>
            <a:off x="5810256" y="1571612"/>
            <a:ext cx="3471893" cy="1166809"/>
          </a:xfrm>
          <a:prstGeom prst="rect">
            <a:avLst/>
          </a:prstGeom>
          <a:solidFill>
            <a:schemeClr val="bg1"/>
          </a:solidFill>
          <a:ln w="9525">
            <a:solidFill>
              <a:srgbClr val="7F7F7F"/>
            </a:solidFill>
            <a:miter lim="800000"/>
            <a:headEnd/>
            <a:tailEnd/>
          </a:ln>
          <a:effectLst>
            <a:outerShdw dist="38100" algn="ctr" rotWithShape="0">
              <a:srgbClr val="000000">
                <a:alpha val="39000"/>
              </a:srgbClr>
            </a:outerShdw>
          </a:effectLst>
        </p:spPr>
        <p:txBody>
          <a:bodyPr/>
          <a:lstStyle/>
          <a:p>
            <a:pPr>
              <a:defRPr/>
            </a:pPr>
            <a:r>
              <a:rPr lang="zh-CN" altLang="en-US" sz="1400" dirty="0">
                <a:solidFill>
                  <a:srgbClr val="262673"/>
                </a:solidFill>
                <a:latin typeface="宋体" pitchFamily="2" charset="-122"/>
              </a:rPr>
              <a:t>新浪微博注册用户虽然没有腾讯微博公布的多，但是腾讯用户的激增是基于</a:t>
            </a:r>
            <a:r>
              <a:rPr lang="en-US" altLang="zh-CN" sz="1400" dirty="0">
                <a:solidFill>
                  <a:srgbClr val="262673"/>
                </a:solidFill>
                <a:latin typeface="宋体" pitchFamily="2" charset="-122"/>
              </a:rPr>
              <a:t>IM</a:t>
            </a:r>
            <a:r>
              <a:rPr lang="zh-CN" altLang="en-US" sz="1400" dirty="0">
                <a:solidFill>
                  <a:srgbClr val="262673"/>
                </a:solidFill>
                <a:latin typeface="宋体" pitchFamily="2" charset="-122"/>
              </a:rPr>
              <a:t>注册用户的硬性推广，所以活跃用户没有新浪微博高。</a:t>
            </a:r>
          </a:p>
          <a:p>
            <a:pPr>
              <a:defRPr/>
            </a:pPr>
            <a:r>
              <a:rPr lang="zh-CN" altLang="en-US" sz="1400" dirty="0">
                <a:solidFill>
                  <a:srgbClr val="262673"/>
                </a:solidFill>
                <a:latin typeface="宋体" pitchFamily="2" charset="-122"/>
              </a:rPr>
              <a:t>两个微博平台会有重复用户。</a:t>
            </a:r>
          </a:p>
        </p:txBody>
      </p:sp>
      <p:sp>
        <p:nvSpPr>
          <p:cNvPr id="40964" name="TextBox 6"/>
          <p:cNvSpPr txBox="1">
            <a:spLocks noChangeArrowheads="1"/>
          </p:cNvSpPr>
          <p:nvPr/>
        </p:nvSpPr>
        <p:spPr bwMode="auto">
          <a:xfrm>
            <a:off x="498475" y="3119438"/>
            <a:ext cx="4411663" cy="2462212"/>
          </a:xfrm>
          <a:prstGeom prst="rect">
            <a:avLst/>
          </a:prstGeom>
          <a:noFill/>
          <a:ln w="15875">
            <a:solidFill>
              <a:srgbClr val="7F7F7F"/>
            </a:solidFill>
            <a:prstDash val="dash"/>
            <a:miter lim="800000"/>
            <a:headEnd/>
            <a:tailEnd/>
          </a:ln>
        </p:spPr>
        <p:txBody>
          <a:bodyPr>
            <a:spAutoFit/>
          </a:bodyPr>
          <a:lstStyle/>
          <a:p>
            <a:r>
              <a:rPr lang="zh-CN" altLang="en-US" sz="1400" b="1" dirty="0">
                <a:solidFill>
                  <a:schemeClr val="tx1"/>
                </a:solidFill>
                <a:latin typeface="宋体" pitchFamily="2" charset="-122"/>
              </a:rPr>
              <a:t>执行方案：</a:t>
            </a:r>
          </a:p>
          <a:p>
            <a:pPr>
              <a:buFont typeface="Wingdings" pitchFamily="2" charset="2"/>
              <a:buChar char="ü"/>
            </a:pPr>
            <a:r>
              <a:rPr lang="zh-CN" altLang="en-US" sz="1400" dirty="0">
                <a:solidFill>
                  <a:schemeClr val="tx1"/>
                </a:solidFill>
                <a:latin typeface="宋体" pitchFamily="2" charset="-122"/>
              </a:rPr>
              <a:t>在原先开通的“东阿阿胶”官微及“桃花姬”官微上开始</a:t>
            </a:r>
            <a:r>
              <a:rPr lang="zh-CN" altLang="en-US" sz="1400" dirty="0">
                <a:solidFill>
                  <a:srgbClr val="FF0000"/>
                </a:solidFill>
                <a:latin typeface="宋体" pitchFamily="2" charset="-122"/>
              </a:rPr>
              <a:t>持续性维护</a:t>
            </a:r>
            <a:r>
              <a:rPr lang="zh-CN" altLang="en-US" sz="1400" dirty="0">
                <a:solidFill>
                  <a:schemeClr val="tx1"/>
                </a:solidFill>
                <a:latin typeface="宋体" pitchFamily="2" charset="-122"/>
              </a:rPr>
              <a:t>。</a:t>
            </a:r>
          </a:p>
          <a:p>
            <a:pPr>
              <a:buFont typeface="Wingdings" pitchFamily="2" charset="2"/>
              <a:buChar char="ü"/>
            </a:pPr>
            <a:r>
              <a:rPr lang="zh-CN" altLang="en-US" sz="1400" dirty="0">
                <a:solidFill>
                  <a:schemeClr val="tx1"/>
                </a:solidFill>
                <a:latin typeface="宋体" pitchFamily="2" charset="-122"/>
              </a:rPr>
              <a:t>将前面所述图片、文字、活动、漫画、微纪录片等元素进行</a:t>
            </a:r>
            <a:r>
              <a:rPr lang="zh-CN" altLang="en-US" sz="1400" dirty="0">
                <a:solidFill>
                  <a:srgbClr val="FF0000"/>
                </a:solidFill>
                <a:latin typeface="宋体" pitchFamily="2" charset="-122"/>
              </a:rPr>
              <a:t>全年定期投放</a:t>
            </a:r>
            <a:r>
              <a:rPr lang="zh-CN" altLang="en-US" sz="1400" dirty="0">
                <a:solidFill>
                  <a:schemeClr val="tx1"/>
                </a:solidFill>
                <a:latin typeface="宋体" pitchFamily="2" charset="-122"/>
              </a:rPr>
              <a:t>。</a:t>
            </a:r>
          </a:p>
          <a:p>
            <a:pPr>
              <a:buFont typeface="Wingdings" pitchFamily="2" charset="2"/>
              <a:buChar char="ü"/>
            </a:pPr>
            <a:r>
              <a:rPr lang="zh-CN" altLang="en-US" sz="1400" dirty="0">
                <a:solidFill>
                  <a:schemeClr val="tx1"/>
                </a:solidFill>
                <a:latin typeface="宋体" pitchFamily="2" charset="-122"/>
              </a:rPr>
              <a:t>配合全年</a:t>
            </a:r>
            <a:r>
              <a:rPr lang="zh-CN" altLang="en-US" sz="1400" dirty="0">
                <a:solidFill>
                  <a:srgbClr val="FF0000"/>
                </a:solidFill>
                <a:latin typeface="宋体" pitchFamily="2" charset="-122"/>
              </a:rPr>
              <a:t>微博红人转发</a:t>
            </a:r>
            <a:r>
              <a:rPr lang="zh-CN" altLang="en-US" sz="1400" dirty="0">
                <a:solidFill>
                  <a:schemeClr val="tx1"/>
                </a:solidFill>
                <a:latin typeface="宋体" pitchFamily="2" charset="-122"/>
              </a:rPr>
              <a:t>，增加传播效果。</a:t>
            </a:r>
          </a:p>
          <a:p>
            <a:pPr>
              <a:buFont typeface="Wingdings" pitchFamily="2" charset="2"/>
              <a:buChar char="ü"/>
            </a:pPr>
            <a:r>
              <a:rPr lang="zh-CN" altLang="en-US" sz="1400" dirty="0">
                <a:solidFill>
                  <a:schemeClr val="tx1"/>
                </a:solidFill>
                <a:latin typeface="宋体" pitchFamily="2" charset="-122"/>
              </a:rPr>
              <a:t>定期举行抽奖活动，</a:t>
            </a:r>
            <a:r>
              <a:rPr lang="zh-CN" altLang="en-US" sz="1400" dirty="0">
                <a:solidFill>
                  <a:srgbClr val="FF0000"/>
                </a:solidFill>
                <a:latin typeface="宋体" pitchFamily="2" charset="-122"/>
              </a:rPr>
              <a:t>聚集高质量活跃粉丝</a:t>
            </a:r>
            <a:r>
              <a:rPr lang="zh-CN" altLang="en-US" sz="1400" dirty="0">
                <a:solidFill>
                  <a:schemeClr val="tx1"/>
                </a:solidFill>
                <a:latin typeface="宋体" pitchFamily="2" charset="-122"/>
              </a:rPr>
              <a:t>。</a:t>
            </a:r>
          </a:p>
          <a:p>
            <a:pPr>
              <a:buFont typeface="Wingdings" pitchFamily="2" charset="2"/>
              <a:buChar char="ü"/>
            </a:pPr>
            <a:r>
              <a:rPr lang="zh-CN" altLang="en-US" sz="1400" dirty="0">
                <a:solidFill>
                  <a:schemeClr val="tx1"/>
                </a:solidFill>
                <a:latin typeface="宋体" pitchFamily="2" charset="-122"/>
              </a:rPr>
              <a:t>根据主品牌及子品牌针对不同消费者的属性，重新制定新的内容策略。东阿阿胶应做中国文化，桃花姬应偏重女性、养生、时尚。</a:t>
            </a:r>
          </a:p>
          <a:p>
            <a:pPr>
              <a:buFont typeface="Wingdings" pitchFamily="2" charset="2"/>
              <a:buChar char="ü"/>
            </a:pPr>
            <a:r>
              <a:rPr lang="zh-CN" altLang="en-US" sz="1400" dirty="0">
                <a:solidFill>
                  <a:schemeClr val="tx1"/>
                </a:solidFill>
                <a:latin typeface="宋体" pitchFamily="2" charset="-122"/>
              </a:rPr>
              <a:t>专人进行舆情监控。</a:t>
            </a:r>
          </a:p>
        </p:txBody>
      </p:sp>
      <p:sp>
        <p:nvSpPr>
          <p:cNvPr id="40965" name="TextBox 8"/>
          <p:cNvSpPr txBox="1">
            <a:spLocks noChangeArrowheads="1"/>
          </p:cNvSpPr>
          <p:nvPr/>
        </p:nvSpPr>
        <p:spPr bwMode="auto">
          <a:xfrm>
            <a:off x="4987925" y="3119438"/>
            <a:ext cx="4411663" cy="2462212"/>
          </a:xfrm>
          <a:prstGeom prst="rect">
            <a:avLst/>
          </a:prstGeom>
          <a:noFill/>
          <a:ln w="15875">
            <a:solidFill>
              <a:srgbClr val="7F7F7F"/>
            </a:solidFill>
            <a:prstDash val="dash"/>
            <a:miter lim="800000"/>
            <a:headEnd/>
            <a:tailEnd/>
          </a:ln>
        </p:spPr>
        <p:txBody>
          <a:bodyPr>
            <a:spAutoFit/>
          </a:bodyPr>
          <a:lstStyle/>
          <a:p>
            <a:r>
              <a:rPr lang="zh-CN" altLang="en-US" sz="1400" b="1" dirty="0">
                <a:solidFill>
                  <a:schemeClr val="tx1"/>
                </a:solidFill>
                <a:latin typeface="宋体" pitchFamily="2" charset="-122"/>
              </a:rPr>
              <a:t>效果预估：</a:t>
            </a:r>
          </a:p>
          <a:p>
            <a:pPr>
              <a:buFont typeface="Wingdings" pitchFamily="2" charset="2"/>
              <a:buChar char="ü"/>
            </a:pPr>
            <a:r>
              <a:rPr lang="zh-CN" altLang="en-US" sz="1400" dirty="0">
                <a:solidFill>
                  <a:schemeClr val="tx1"/>
                </a:solidFill>
                <a:latin typeface="宋体" pitchFamily="2" charset="-122"/>
              </a:rPr>
              <a:t>微博运营粉丝在原有基础上增长</a:t>
            </a:r>
            <a:r>
              <a:rPr lang="en-US" altLang="zh-CN" sz="1400" dirty="0">
                <a:solidFill>
                  <a:schemeClr val="tx1"/>
                </a:solidFill>
                <a:latin typeface="宋体" pitchFamily="2" charset="-122"/>
              </a:rPr>
              <a:t>10</a:t>
            </a:r>
            <a:r>
              <a:rPr lang="zh-CN" altLang="en-US" sz="1400" dirty="0">
                <a:solidFill>
                  <a:schemeClr val="tx1"/>
                </a:solidFill>
                <a:latin typeface="宋体" pitchFamily="2" charset="-122"/>
              </a:rPr>
              <a:t>万</a:t>
            </a:r>
            <a:r>
              <a:rPr lang="en-US" altLang="zh-CN" sz="1400" dirty="0">
                <a:solidFill>
                  <a:schemeClr val="tx1"/>
                </a:solidFill>
                <a:latin typeface="宋体" pitchFamily="2" charset="-122"/>
              </a:rPr>
              <a:t>/</a:t>
            </a:r>
            <a:r>
              <a:rPr lang="zh-CN" altLang="en-US" sz="1400" dirty="0">
                <a:solidFill>
                  <a:schemeClr val="tx1"/>
                </a:solidFill>
                <a:latin typeface="宋体" pitchFamily="2" charset="-122"/>
              </a:rPr>
              <a:t>年。</a:t>
            </a:r>
          </a:p>
          <a:p>
            <a:pPr>
              <a:buFont typeface="Wingdings" pitchFamily="2" charset="2"/>
              <a:buChar char="ü"/>
            </a:pPr>
            <a:r>
              <a:rPr lang="zh-CN" altLang="en-US" sz="1400" dirty="0">
                <a:solidFill>
                  <a:schemeClr val="tx1"/>
                </a:solidFill>
                <a:latin typeface="宋体" pitchFamily="2" charset="-122"/>
              </a:rPr>
              <a:t>主题大活动不低于</a:t>
            </a:r>
            <a:r>
              <a:rPr lang="en-US" altLang="zh-CN" sz="1400" dirty="0">
                <a:solidFill>
                  <a:schemeClr val="tx1"/>
                </a:solidFill>
                <a:latin typeface="宋体" pitchFamily="2" charset="-122"/>
              </a:rPr>
              <a:t>12</a:t>
            </a:r>
            <a:r>
              <a:rPr lang="zh-CN" altLang="en-US" sz="1400" dirty="0">
                <a:solidFill>
                  <a:schemeClr val="tx1"/>
                </a:solidFill>
                <a:latin typeface="宋体" pitchFamily="2" charset="-122"/>
              </a:rPr>
              <a:t>次</a:t>
            </a:r>
            <a:r>
              <a:rPr lang="en-US" altLang="zh-CN" sz="1400" dirty="0">
                <a:solidFill>
                  <a:schemeClr val="tx1"/>
                </a:solidFill>
                <a:latin typeface="宋体" pitchFamily="2" charset="-122"/>
              </a:rPr>
              <a:t>/</a:t>
            </a:r>
            <a:r>
              <a:rPr lang="zh-CN" altLang="en-US" sz="1400" dirty="0">
                <a:solidFill>
                  <a:schemeClr val="tx1"/>
                </a:solidFill>
                <a:latin typeface="宋体" pitchFamily="2" charset="-122"/>
              </a:rPr>
              <a:t>年。</a:t>
            </a:r>
          </a:p>
          <a:p>
            <a:pPr>
              <a:buFont typeface="Wingdings" pitchFamily="2" charset="2"/>
              <a:buChar char="ü"/>
            </a:pPr>
            <a:r>
              <a:rPr lang="zh-CN" altLang="en-US" sz="1400" dirty="0">
                <a:solidFill>
                  <a:schemeClr val="tx1"/>
                </a:solidFill>
                <a:latin typeface="宋体" pitchFamily="2" charset="-122"/>
              </a:rPr>
              <a:t>每年参与</a:t>
            </a:r>
            <a:r>
              <a:rPr lang="en-US" altLang="zh-CN" sz="1400" dirty="0">
                <a:solidFill>
                  <a:schemeClr val="tx1"/>
                </a:solidFill>
                <a:latin typeface="宋体" pitchFamily="2" charset="-122"/>
              </a:rPr>
              <a:t>200</a:t>
            </a:r>
            <a:r>
              <a:rPr lang="zh-CN" altLang="en-US" sz="1400" dirty="0">
                <a:solidFill>
                  <a:schemeClr val="tx1"/>
                </a:solidFill>
                <a:latin typeface="宋体" pitchFamily="2" charset="-122"/>
              </a:rPr>
              <a:t>个话题互动。</a:t>
            </a:r>
          </a:p>
          <a:p>
            <a:pPr>
              <a:buFont typeface="Wingdings" pitchFamily="2" charset="2"/>
              <a:buChar char="ü"/>
            </a:pPr>
            <a:r>
              <a:rPr lang="zh-CN" altLang="en-US" sz="1400" dirty="0">
                <a:solidFill>
                  <a:schemeClr val="tx1"/>
                </a:solidFill>
                <a:latin typeface="宋体" pitchFamily="2" charset="-122"/>
              </a:rPr>
              <a:t>全年原创微博发布不低于</a:t>
            </a:r>
            <a:r>
              <a:rPr lang="en-US" altLang="zh-CN" sz="1400" dirty="0">
                <a:solidFill>
                  <a:schemeClr val="tx1"/>
                </a:solidFill>
                <a:latin typeface="宋体" pitchFamily="2" charset="-122"/>
              </a:rPr>
              <a:t>2000</a:t>
            </a:r>
            <a:r>
              <a:rPr lang="zh-CN" altLang="en-US" sz="1400" dirty="0">
                <a:solidFill>
                  <a:schemeClr val="tx1"/>
                </a:solidFill>
                <a:latin typeface="宋体" pitchFamily="2" charset="-122"/>
              </a:rPr>
              <a:t>条，获得</a:t>
            </a:r>
            <a:r>
              <a:rPr lang="en-US" altLang="zh-CN" sz="1400" dirty="0">
                <a:solidFill>
                  <a:schemeClr val="tx1"/>
                </a:solidFill>
                <a:latin typeface="宋体" pitchFamily="2" charset="-122"/>
              </a:rPr>
              <a:t>5</a:t>
            </a:r>
            <a:r>
              <a:rPr lang="zh-CN" altLang="en-US" sz="1400" dirty="0">
                <a:solidFill>
                  <a:schemeClr val="tx1"/>
                </a:solidFill>
                <a:latin typeface="宋体" pitchFamily="2" charset="-122"/>
              </a:rPr>
              <a:t>万个评论，</a:t>
            </a:r>
            <a:r>
              <a:rPr lang="en-US" altLang="zh-CN" sz="1400" dirty="0">
                <a:solidFill>
                  <a:schemeClr val="tx1"/>
                </a:solidFill>
                <a:latin typeface="宋体" pitchFamily="2" charset="-122"/>
              </a:rPr>
              <a:t>200000</a:t>
            </a:r>
            <a:r>
              <a:rPr lang="zh-CN" altLang="en-US" sz="1400" dirty="0">
                <a:solidFill>
                  <a:schemeClr val="tx1"/>
                </a:solidFill>
                <a:latin typeface="宋体" pitchFamily="2" charset="-122"/>
              </a:rPr>
              <a:t>条转发。</a:t>
            </a:r>
          </a:p>
          <a:p>
            <a:pPr>
              <a:buFont typeface="Wingdings" pitchFamily="2" charset="2"/>
              <a:buChar char="ü"/>
            </a:pPr>
            <a:r>
              <a:rPr lang="zh-CN" altLang="en-US" sz="1400" dirty="0">
                <a:solidFill>
                  <a:srgbClr val="FF0000"/>
                </a:solidFill>
                <a:latin typeface="宋体" pitchFamily="2" charset="-122"/>
              </a:rPr>
              <a:t>预计覆盖粉丝超过</a:t>
            </a:r>
            <a:r>
              <a:rPr lang="en-US" altLang="zh-CN" sz="1400" dirty="0">
                <a:solidFill>
                  <a:srgbClr val="FF0000"/>
                </a:solidFill>
                <a:latin typeface="宋体" pitchFamily="2" charset="-122"/>
              </a:rPr>
              <a:t>2</a:t>
            </a:r>
            <a:r>
              <a:rPr lang="zh-CN" altLang="en-US" sz="1400" dirty="0">
                <a:solidFill>
                  <a:srgbClr val="FF0000"/>
                </a:solidFill>
                <a:latin typeface="宋体" pitchFamily="2" charset="-122"/>
              </a:rPr>
              <a:t>亿人次。</a:t>
            </a:r>
          </a:p>
          <a:p>
            <a:endParaRPr lang="zh-CN" altLang="en-US" sz="1400" dirty="0">
              <a:solidFill>
                <a:schemeClr val="tx1"/>
              </a:solidFill>
              <a:latin typeface="宋体" pitchFamily="2" charset="-122"/>
            </a:endParaRPr>
          </a:p>
          <a:p>
            <a:r>
              <a:rPr lang="zh-CN" altLang="en-US" sz="1400" dirty="0">
                <a:solidFill>
                  <a:schemeClr val="tx1"/>
                </a:solidFill>
                <a:latin typeface="宋体" pitchFamily="2" charset="-122"/>
              </a:rPr>
              <a:t>微博意见领袖：用于活动事件推广的微博红人领袖（万级至千百万级红人号）近千个根据活动主旨筛选使用。</a:t>
            </a:r>
          </a:p>
        </p:txBody>
      </p:sp>
      <p:pic>
        <p:nvPicPr>
          <p:cNvPr id="129030" name="图片 11" descr="2.jpg"/>
          <p:cNvPicPr>
            <a:picLocks noChangeAspect="1" noChangeArrowheads="1"/>
          </p:cNvPicPr>
          <p:nvPr/>
        </p:nvPicPr>
        <p:blipFill>
          <a:blip r:embed="rId3"/>
          <a:srcRect/>
          <a:stretch>
            <a:fillRect/>
          </a:stretch>
        </p:blipFill>
        <p:spPr bwMode="auto">
          <a:xfrm>
            <a:off x="654050" y="2119313"/>
            <a:ext cx="2735263" cy="796925"/>
          </a:xfrm>
          <a:prstGeom prst="rect">
            <a:avLst/>
          </a:prstGeom>
          <a:ln>
            <a:noFill/>
          </a:ln>
          <a:effectLst>
            <a:outerShdw blurRad="190500" algn="tl" rotWithShape="0">
              <a:srgbClr val="000000">
                <a:alpha val="70000"/>
              </a:srgbClr>
            </a:outerShdw>
          </a:effectLst>
        </p:spPr>
      </p:pic>
      <p:pic>
        <p:nvPicPr>
          <p:cNvPr id="129031" name="图片 12" descr="1.jpg"/>
          <p:cNvPicPr>
            <a:picLocks noChangeAspect="1" noChangeArrowheads="1"/>
          </p:cNvPicPr>
          <p:nvPr/>
        </p:nvPicPr>
        <p:blipFill>
          <a:blip r:embed="rId4"/>
          <a:srcRect/>
          <a:stretch>
            <a:fillRect/>
          </a:stretch>
        </p:blipFill>
        <p:spPr bwMode="auto">
          <a:xfrm>
            <a:off x="3052763" y="1619250"/>
            <a:ext cx="2554287" cy="817563"/>
          </a:xfrm>
          <a:prstGeom prst="rect">
            <a:avLst/>
          </a:prstGeom>
          <a:ln>
            <a:noFill/>
          </a:ln>
          <a:effectLst>
            <a:outerShdw blurRad="190500" algn="tl" rotWithShape="0">
              <a:srgbClr val="000000">
                <a:alpha val="70000"/>
              </a:srgbClr>
            </a:outerShdw>
          </a:effectLst>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组合 1"/>
          <p:cNvPicPr>
            <a:picLocks noChangeArrowheads="1"/>
          </p:cNvPicPr>
          <p:nvPr/>
        </p:nvPicPr>
        <p:blipFill>
          <a:blip r:embed="rId2"/>
          <a:srcRect/>
          <a:stretch>
            <a:fillRect/>
          </a:stretch>
        </p:blipFill>
        <p:spPr bwMode="auto">
          <a:xfrm>
            <a:off x="2024042" y="285728"/>
            <a:ext cx="4986337" cy="1108075"/>
          </a:xfrm>
          <a:prstGeom prst="rect">
            <a:avLst/>
          </a:prstGeom>
          <a:noFill/>
          <a:ln w="9525">
            <a:noFill/>
            <a:miter lim="800000"/>
            <a:headEnd/>
            <a:tailEnd/>
          </a:ln>
        </p:spPr>
      </p:pic>
      <p:sp>
        <p:nvSpPr>
          <p:cNvPr id="130051" name="椭圆 2"/>
          <p:cNvSpPr>
            <a:spLocks noChangeArrowheads="1"/>
          </p:cNvSpPr>
          <p:nvPr/>
        </p:nvSpPr>
        <p:spPr bwMode="auto">
          <a:xfrm>
            <a:off x="455592" y="325416"/>
            <a:ext cx="2322512" cy="849312"/>
          </a:xfrm>
          <a:prstGeom prst="ellipse">
            <a:avLst/>
          </a:prstGeom>
          <a:blipFill dpi="0" rotWithShape="0">
            <a:blip r:embed="rId3"/>
            <a:srcRect/>
            <a:stretch>
              <a:fillRect/>
            </a:stretch>
          </a:blipFill>
          <a:ln w="9525">
            <a:solidFill>
              <a:srgbClr val="A4C7CA"/>
            </a:solidFill>
            <a:round/>
            <a:headEnd/>
            <a:tailEnd/>
          </a:ln>
          <a:effectLst>
            <a:outerShdw dist="20000" dir="5400000" algn="ctr" rotWithShape="0">
              <a:srgbClr val="000000">
                <a:alpha val="37000"/>
              </a:srgbClr>
            </a:outerShdw>
          </a:effectLst>
        </p:spPr>
        <p:txBody>
          <a:bodyPr/>
          <a:lstStyle/>
          <a:p>
            <a:pPr>
              <a:defRPr/>
            </a:pPr>
            <a:endParaRPr lang="zh-CN" altLang="en-US"/>
          </a:p>
        </p:txBody>
      </p:sp>
      <p:sp>
        <p:nvSpPr>
          <p:cNvPr id="41988" name="TextBox 6"/>
          <p:cNvSpPr txBox="1">
            <a:spLocks noChangeArrowheads="1"/>
          </p:cNvSpPr>
          <p:nvPr/>
        </p:nvSpPr>
        <p:spPr bwMode="auto">
          <a:xfrm>
            <a:off x="446088" y="3071813"/>
            <a:ext cx="4410075" cy="2462212"/>
          </a:xfrm>
          <a:prstGeom prst="rect">
            <a:avLst/>
          </a:prstGeom>
          <a:noFill/>
          <a:ln w="15875">
            <a:solidFill>
              <a:srgbClr val="7F7F7F"/>
            </a:solidFill>
            <a:prstDash val="dash"/>
            <a:miter lim="800000"/>
            <a:headEnd/>
            <a:tailEnd/>
          </a:ln>
        </p:spPr>
        <p:txBody>
          <a:bodyPr>
            <a:spAutoFit/>
          </a:bodyPr>
          <a:lstStyle/>
          <a:p>
            <a:r>
              <a:rPr lang="zh-CN" altLang="en-US" sz="1400" b="1" dirty="0">
                <a:solidFill>
                  <a:schemeClr val="tx1"/>
                </a:solidFill>
                <a:latin typeface="宋体" pitchFamily="2" charset="-122"/>
              </a:rPr>
              <a:t>执行方案：</a:t>
            </a:r>
          </a:p>
          <a:p>
            <a:pPr>
              <a:buFont typeface="Wingdings" pitchFamily="2" charset="2"/>
              <a:buChar char="ü"/>
            </a:pPr>
            <a:r>
              <a:rPr lang="zh-CN" altLang="en-US" sz="1400" dirty="0">
                <a:solidFill>
                  <a:schemeClr val="tx1"/>
                </a:solidFill>
                <a:latin typeface="宋体" pitchFamily="2" charset="-122"/>
              </a:rPr>
              <a:t>在原先开通的“东阿阿胶”官微及“桃花姬”官微上开始</a:t>
            </a:r>
            <a:r>
              <a:rPr lang="zh-CN" altLang="en-US" sz="1400" dirty="0">
                <a:solidFill>
                  <a:srgbClr val="FF0000"/>
                </a:solidFill>
                <a:latin typeface="宋体" pitchFamily="2" charset="-122"/>
              </a:rPr>
              <a:t>持续性维护</a:t>
            </a:r>
            <a:r>
              <a:rPr lang="zh-CN" altLang="en-US" sz="1400" dirty="0">
                <a:solidFill>
                  <a:schemeClr val="tx1"/>
                </a:solidFill>
                <a:latin typeface="宋体" pitchFamily="2" charset="-122"/>
              </a:rPr>
              <a:t>。</a:t>
            </a:r>
          </a:p>
          <a:p>
            <a:pPr>
              <a:buFont typeface="Wingdings" pitchFamily="2" charset="2"/>
              <a:buChar char="ü"/>
            </a:pPr>
            <a:r>
              <a:rPr lang="zh-CN" altLang="en-US" sz="1400" dirty="0">
                <a:solidFill>
                  <a:schemeClr val="tx1"/>
                </a:solidFill>
                <a:latin typeface="宋体" pitchFamily="2" charset="-122"/>
              </a:rPr>
              <a:t>将前面所述图片、文字、活动、漫画、微纪录片等元素进行全年定期投放。</a:t>
            </a:r>
          </a:p>
          <a:p>
            <a:pPr>
              <a:buFont typeface="Wingdings" pitchFamily="2" charset="2"/>
              <a:buChar char="ü"/>
            </a:pPr>
            <a:r>
              <a:rPr lang="zh-CN" altLang="en-US" sz="1400" dirty="0">
                <a:solidFill>
                  <a:schemeClr val="tx1"/>
                </a:solidFill>
                <a:latin typeface="宋体" pitchFamily="2" charset="-122"/>
              </a:rPr>
              <a:t>配合全年微博红人转发，增加传播效果。</a:t>
            </a:r>
          </a:p>
          <a:p>
            <a:pPr>
              <a:buFont typeface="Wingdings" pitchFamily="2" charset="2"/>
              <a:buChar char="ü"/>
            </a:pPr>
            <a:r>
              <a:rPr lang="zh-CN" altLang="en-US" sz="1400" dirty="0">
                <a:solidFill>
                  <a:schemeClr val="tx1"/>
                </a:solidFill>
                <a:latin typeface="宋体" pitchFamily="2" charset="-122"/>
              </a:rPr>
              <a:t>定期举行有奖活动，聚集高质量活跃粉丝。</a:t>
            </a:r>
          </a:p>
          <a:p>
            <a:pPr>
              <a:buFont typeface="Wingdings" pitchFamily="2" charset="2"/>
              <a:buChar char="ü"/>
            </a:pPr>
            <a:r>
              <a:rPr lang="zh-CN" altLang="en-US" sz="1400" dirty="0">
                <a:solidFill>
                  <a:schemeClr val="tx1"/>
                </a:solidFill>
                <a:latin typeface="宋体" pitchFamily="2" charset="-122"/>
              </a:rPr>
              <a:t>根据主品牌及子品牌针对不同消费者的属性，重新制定新的内容策略。东阿阿胶应做中国文化，桃花姬应偏重女性、养生、时尚。</a:t>
            </a:r>
          </a:p>
          <a:p>
            <a:pPr>
              <a:buFont typeface="Wingdings" pitchFamily="2" charset="2"/>
              <a:buChar char="ü"/>
            </a:pPr>
            <a:r>
              <a:rPr lang="zh-CN" altLang="en-US" sz="1400" dirty="0">
                <a:solidFill>
                  <a:schemeClr val="tx1"/>
                </a:solidFill>
                <a:latin typeface="宋体" pitchFamily="2" charset="-122"/>
              </a:rPr>
              <a:t>专人进行舆情监控。</a:t>
            </a:r>
          </a:p>
        </p:txBody>
      </p:sp>
      <p:sp>
        <p:nvSpPr>
          <p:cNvPr id="41989" name="TextBox 7"/>
          <p:cNvSpPr txBox="1">
            <a:spLocks noChangeArrowheads="1"/>
          </p:cNvSpPr>
          <p:nvPr/>
        </p:nvSpPr>
        <p:spPr bwMode="auto">
          <a:xfrm>
            <a:off x="4933950" y="3071813"/>
            <a:ext cx="4411663" cy="2462212"/>
          </a:xfrm>
          <a:prstGeom prst="rect">
            <a:avLst/>
          </a:prstGeom>
          <a:noFill/>
          <a:ln w="15875">
            <a:solidFill>
              <a:srgbClr val="7F7F7F"/>
            </a:solidFill>
            <a:prstDash val="dash"/>
            <a:miter lim="800000"/>
            <a:headEnd/>
            <a:tailEnd/>
          </a:ln>
        </p:spPr>
        <p:txBody>
          <a:bodyPr>
            <a:spAutoFit/>
          </a:bodyPr>
          <a:lstStyle/>
          <a:p>
            <a:r>
              <a:rPr lang="zh-CN" altLang="en-US" sz="1400" b="1">
                <a:solidFill>
                  <a:schemeClr val="tx1"/>
                </a:solidFill>
                <a:latin typeface="宋体" pitchFamily="2" charset="-122"/>
              </a:rPr>
              <a:t>效果预估：</a:t>
            </a:r>
          </a:p>
          <a:p>
            <a:pPr>
              <a:buFont typeface="Wingdings" pitchFamily="2" charset="2"/>
              <a:buChar char="ü"/>
            </a:pPr>
            <a:r>
              <a:rPr lang="zh-CN" altLang="en-US" sz="1400">
                <a:solidFill>
                  <a:schemeClr val="tx1"/>
                </a:solidFill>
                <a:latin typeface="宋体" pitchFamily="2" charset="-122"/>
              </a:rPr>
              <a:t>微博运营粉丝在原有基础上增长</a:t>
            </a:r>
            <a:r>
              <a:rPr lang="en-US" altLang="zh-CN" sz="1400">
                <a:solidFill>
                  <a:schemeClr val="tx1"/>
                </a:solidFill>
                <a:latin typeface="宋体" pitchFamily="2" charset="-122"/>
              </a:rPr>
              <a:t>10</a:t>
            </a:r>
            <a:r>
              <a:rPr lang="zh-CN" altLang="en-US" sz="1400">
                <a:solidFill>
                  <a:schemeClr val="tx1"/>
                </a:solidFill>
                <a:latin typeface="宋体" pitchFamily="2" charset="-122"/>
              </a:rPr>
              <a:t>万</a:t>
            </a:r>
            <a:r>
              <a:rPr lang="en-US" altLang="zh-CN" sz="1400">
                <a:solidFill>
                  <a:schemeClr val="tx1"/>
                </a:solidFill>
                <a:latin typeface="宋体" pitchFamily="2" charset="-122"/>
              </a:rPr>
              <a:t>/</a:t>
            </a:r>
            <a:r>
              <a:rPr lang="zh-CN" altLang="en-US" sz="1400">
                <a:solidFill>
                  <a:schemeClr val="tx1"/>
                </a:solidFill>
                <a:latin typeface="宋体" pitchFamily="2" charset="-122"/>
              </a:rPr>
              <a:t>年。</a:t>
            </a:r>
          </a:p>
          <a:p>
            <a:pPr>
              <a:buFont typeface="Wingdings" pitchFamily="2" charset="2"/>
              <a:buChar char="ü"/>
            </a:pPr>
            <a:r>
              <a:rPr lang="zh-CN" altLang="en-US" sz="1400">
                <a:solidFill>
                  <a:schemeClr val="tx1"/>
                </a:solidFill>
                <a:latin typeface="宋体" pitchFamily="2" charset="-122"/>
              </a:rPr>
              <a:t>主题大活动不低于</a:t>
            </a:r>
            <a:r>
              <a:rPr lang="en-US" altLang="zh-CN" sz="1400">
                <a:solidFill>
                  <a:schemeClr val="tx1"/>
                </a:solidFill>
                <a:latin typeface="宋体" pitchFamily="2" charset="-122"/>
              </a:rPr>
              <a:t>12</a:t>
            </a:r>
            <a:r>
              <a:rPr lang="zh-CN" altLang="en-US" sz="1400">
                <a:solidFill>
                  <a:schemeClr val="tx1"/>
                </a:solidFill>
                <a:latin typeface="宋体" pitchFamily="2" charset="-122"/>
              </a:rPr>
              <a:t>次</a:t>
            </a:r>
            <a:r>
              <a:rPr lang="en-US" altLang="zh-CN" sz="1400">
                <a:solidFill>
                  <a:schemeClr val="tx1"/>
                </a:solidFill>
                <a:latin typeface="宋体" pitchFamily="2" charset="-122"/>
              </a:rPr>
              <a:t>/</a:t>
            </a:r>
            <a:r>
              <a:rPr lang="zh-CN" altLang="en-US" sz="1400">
                <a:solidFill>
                  <a:schemeClr val="tx1"/>
                </a:solidFill>
                <a:latin typeface="宋体" pitchFamily="2" charset="-122"/>
              </a:rPr>
              <a:t>年。</a:t>
            </a:r>
          </a:p>
          <a:p>
            <a:pPr>
              <a:buFont typeface="Wingdings" pitchFamily="2" charset="2"/>
              <a:buChar char="ü"/>
            </a:pPr>
            <a:r>
              <a:rPr lang="zh-CN" altLang="en-US" sz="1400">
                <a:solidFill>
                  <a:schemeClr val="tx1"/>
                </a:solidFill>
                <a:latin typeface="宋体" pitchFamily="2" charset="-122"/>
              </a:rPr>
              <a:t>每年参与</a:t>
            </a:r>
            <a:r>
              <a:rPr lang="en-US" altLang="zh-CN" sz="1400">
                <a:solidFill>
                  <a:schemeClr val="tx1"/>
                </a:solidFill>
                <a:latin typeface="宋体" pitchFamily="2" charset="-122"/>
              </a:rPr>
              <a:t>200</a:t>
            </a:r>
            <a:r>
              <a:rPr lang="zh-CN" altLang="en-US" sz="1400">
                <a:solidFill>
                  <a:schemeClr val="tx1"/>
                </a:solidFill>
                <a:latin typeface="宋体" pitchFamily="2" charset="-122"/>
              </a:rPr>
              <a:t>个话题互动。</a:t>
            </a:r>
          </a:p>
          <a:p>
            <a:pPr>
              <a:buFont typeface="Wingdings" pitchFamily="2" charset="2"/>
              <a:buChar char="ü"/>
            </a:pPr>
            <a:r>
              <a:rPr lang="zh-CN" altLang="en-US" sz="1400">
                <a:solidFill>
                  <a:schemeClr val="tx1"/>
                </a:solidFill>
                <a:latin typeface="宋体" pitchFamily="2" charset="-122"/>
              </a:rPr>
              <a:t>全年原创微博发布不低于</a:t>
            </a:r>
            <a:r>
              <a:rPr lang="en-US" altLang="zh-CN" sz="1400">
                <a:solidFill>
                  <a:schemeClr val="tx1"/>
                </a:solidFill>
                <a:latin typeface="宋体" pitchFamily="2" charset="-122"/>
              </a:rPr>
              <a:t>1000</a:t>
            </a:r>
            <a:r>
              <a:rPr lang="zh-CN" altLang="en-US" sz="1400">
                <a:solidFill>
                  <a:schemeClr val="tx1"/>
                </a:solidFill>
                <a:latin typeface="宋体" pitchFamily="2" charset="-122"/>
              </a:rPr>
              <a:t>条，获得</a:t>
            </a:r>
            <a:r>
              <a:rPr lang="en-US" altLang="zh-CN" sz="1400">
                <a:solidFill>
                  <a:schemeClr val="tx1"/>
                </a:solidFill>
                <a:latin typeface="宋体" pitchFamily="2" charset="-122"/>
              </a:rPr>
              <a:t>3</a:t>
            </a:r>
            <a:r>
              <a:rPr lang="zh-CN" altLang="en-US" sz="1400">
                <a:solidFill>
                  <a:schemeClr val="tx1"/>
                </a:solidFill>
                <a:latin typeface="宋体" pitchFamily="2" charset="-122"/>
              </a:rPr>
              <a:t>万个评论，</a:t>
            </a:r>
            <a:r>
              <a:rPr lang="en-US" altLang="zh-CN" sz="1400">
                <a:solidFill>
                  <a:schemeClr val="tx1"/>
                </a:solidFill>
                <a:latin typeface="宋体" pitchFamily="2" charset="-122"/>
              </a:rPr>
              <a:t>100000</a:t>
            </a:r>
            <a:r>
              <a:rPr lang="zh-CN" altLang="en-US" sz="1400">
                <a:solidFill>
                  <a:schemeClr val="tx1"/>
                </a:solidFill>
                <a:latin typeface="宋体" pitchFamily="2" charset="-122"/>
              </a:rPr>
              <a:t>条转发。</a:t>
            </a:r>
          </a:p>
          <a:p>
            <a:pPr>
              <a:buFont typeface="Wingdings" pitchFamily="2" charset="2"/>
              <a:buChar char="ü"/>
            </a:pPr>
            <a:r>
              <a:rPr lang="zh-CN" altLang="en-US" sz="1400">
                <a:solidFill>
                  <a:schemeClr val="tx1"/>
                </a:solidFill>
                <a:latin typeface="宋体" pitchFamily="2" charset="-122"/>
              </a:rPr>
              <a:t>预计覆盖粉丝超过</a:t>
            </a:r>
            <a:r>
              <a:rPr lang="en-US" altLang="zh-CN" sz="1400">
                <a:solidFill>
                  <a:schemeClr val="tx1"/>
                </a:solidFill>
                <a:latin typeface="宋体" pitchFamily="2" charset="-122"/>
              </a:rPr>
              <a:t>1.5</a:t>
            </a:r>
            <a:r>
              <a:rPr lang="zh-CN" altLang="en-US" sz="1400">
                <a:solidFill>
                  <a:schemeClr val="tx1"/>
                </a:solidFill>
                <a:latin typeface="宋体" pitchFamily="2" charset="-122"/>
              </a:rPr>
              <a:t>亿人次。</a:t>
            </a:r>
          </a:p>
          <a:p>
            <a:endParaRPr lang="zh-CN" altLang="en-US" sz="1400">
              <a:solidFill>
                <a:schemeClr val="tx1"/>
              </a:solidFill>
              <a:latin typeface="宋体" pitchFamily="2" charset="-122"/>
            </a:endParaRPr>
          </a:p>
          <a:p>
            <a:r>
              <a:rPr lang="zh-CN" altLang="en-US" sz="1400">
                <a:solidFill>
                  <a:schemeClr val="tx1"/>
                </a:solidFill>
                <a:latin typeface="宋体" pitchFamily="2" charset="-122"/>
              </a:rPr>
              <a:t>微博意见领袖：用于活动事件推广的微博红人领袖（万级至百万级红人号）近</a:t>
            </a:r>
            <a:r>
              <a:rPr lang="en-US" altLang="zh-CN" sz="1400">
                <a:solidFill>
                  <a:schemeClr val="tx1"/>
                </a:solidFill>
                <a:latin typeface="宋体" pitchFamily="2" charset="-122"/>
              </a:rPr>
              <a:t>500</a:t>
            </a:r>
            <a:r>
              <a:rPr lang="zh-CN" altLang="en-US" sz="1400">
                <a:solidFill>
                  <a:schemeClr val="tx1"/>
                </a:solidFill>
                <a:latin typeface="宋体" pitchFamily="2" charset="-122"/>
              </a:rPr>
              <a:t>个根据活动主旨筛选使用。</a:t>
            </a:r>
          </a:p>
        </p:txBody>
      </p:sp>
      <p:pic>
        <p:nvPicPr>
          <p:cNvPr id="130054" name="图片 8" descr="1.jpg"/>
          <p:cNvPicPr>
            <a:picLocks noChangeAspect="1" noChangeArrowheads="1"/>
          </p:cNvPicPr>
          <p:nvPr/>
        </p:nvPicPr>
        <p:blipFill>
          <a:blip r:embed="rId4"/>
          <a:srcRect/>
          <a:stretch>
            <a:fillRect/>
          </a:stretch>
        </p:blipFill>
        <p:spPr bwMode="auto">
          <a:xfrm>
            <a:off x="1065213" y="1643063"/>
            <a:ext cx="3636962" cy="1317625"/>
          </a:xfrm>
          <a:prstGeom prst="rect">
            <a:avLst/>
          </a:prstGeom>
          <a:ln>
            <a:noFill/>
          </a:ln>
          <a:effectLst>
            <a:outerShdw blurRad="190500" algn="tl" rotWithShape="0">
              <a:srgbClr val="000000">
                <a:alpha val="70000"/>
              </a:srgbClr>
            </a:outerShdw>
          </a:effectLst>
        </p:spPr>
      </p:pic>
      <p:pic>
        <p:nvPicPr>
          <p:cNvPr id="130055" name="图片 9" descr="2.jpg"/>
          <p:cNvPicPr>
            <a:picLocks noChangeAspect="1" noChangeArrowheads="1"/>
          </p:cNvPicPr>
          <p:nvPr/>
        </p:nvPicPr>
        <p:blipFill>
          <a:blip r:embed="rId5"/>
          <a:srcRect/>
          <a:stretch>
            <a:fillRect/>
          </a:stretch>
        </p:blipFill>
        <p:spPr bwMode="auto">
          <a:xfrm>
            <a:off x="5011738" y="1643063"/>
            <a:ext cx="3559175" cy="1311275"/>
          </a:xfrm>
          <a:prstGeom prst="rect">
            <a:avLst/>
          </a:prstGeom>
          <a:ln>
            <a:noFill/>
          </a:ln>
          <a:effectLst>
            <a:outerShdw blurRad="190500" algn="tl" rotWithShape="0">
              <a:srgbClr val="000000">
                <a:alpha val="70000"/>
              </a:srgbClr>
            </a:outerShdw>
          </a:effec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图示 1"/>
          <p:cNvPicPr>
            <a:picLocks noChangeArrowheads="1"/>
          </p:cNvPicPr>
          <p:nvPr/>
        </p:nvPicPr>
        <p:blipFill>
          <a:blip r:embed="rId2"/>
          <a:srcRect/>
          <a:stretch>
            <a:fillRect/>
          </a:stretch>
        </p:blipFill>
        <p:spPr bwMode="auto">
          <a:xfrm>
            <a:off x="523844" y="285728"/>
            <a:ext cx="7431088" cy="1122362"/>
          </a:xfrm>
          <a:prstGeom prst="rect">
            <a:avLst/>
          </a:prstGeom>
          <a:noFill/>
          <a:ln w="9525">
            <a:noFill/>
            <a:miter lim="800000"/>
            <a:headEnd/>
            <a:tailEnd/>
          </a:ln>
        </p:spPr>
      </p:pic>
      <p:sp>
        <p:nvSpPr>
          <p:cNvPr id="43011" name="TextBox 11"/>
          <p:cNvSpPr txBox="1">
            <a:spLocks noChangeArrowheads="1"/>
          </p:cNvSpPr>
          <p:nvPr/>
        </p:nvSpPr>
        <p:spPr bwMode="auto">
          <a:xfrm>
            <a:off x="449263" y="2824163"/>
            <a:ext cx="4256087" cy="2678112"/>
          </a:xfrm>
          <a:prstGeom prst="rect">
            <a:avLst/>
          </a:prstGeom>
          <a:noFill/>
          <a:ln w="15875">
            <a:solidFill>
              <a:srgbClr val="7F7F7F"/>
            </a:solidFill>
            <a:prstDash val="dash"/>
            <a:miter lim="800000"/>
            <a:headEnd/>
            <a:tailEnd/>
          </a:ln>
        </p:spPr>
        <p:txBody>
          <a:bodyPr>
            <a:spAutoFit/>
          </a:bodyPr>
          <a:lstStyle/>
          <a:p>
            <a:r>
              <a:rPr lang="zh-CN" altLang="en-US" sz="1400" b="1" dirty="0">
                <a:solidFill>
                  <a:schemeClr val="tx1"/>
                </a:solidFill>
                <a:latin typeface="宋体" pitchFamily="2" charset="-122"/>
              </a:rPr>
              <a:t>执行方案：</a:t>
            </a:r>
          </a:p>
          <a:p>
            <a:pPr>
              <a:buFont typeface="Wingdings" pitchFamily="2" charset="2"/>
              <a:buChar char="ü"/>
            </a:pPr>
            <a:r>
              <a:rPr lang="zh-CN" altLang="en-US" sz="1400" dirty="0">
                <a:solidFill>
                  <a:schemeClr val="tx1"/>
                </a:solidFill>
                <a:latin typeface="宋体" pitchFamily="2" charset="-122"/>
              </a:rPr>
              <a:t>维护“东阿阿胶”的公共主页，开设“桃花姬”的公共主页，要</a:t>
            </a:r>
            <a:r>
              <a:rPr lang="zh-CN" altLang="en-US" sz="1400" dirty="0">
                <a:solidFill>
                  <a:srgbClr val="FF0000"/>
                </a:solidFill>
                <a:latin typeface="宋体" pitchFamily="2" charset="-122"/>
              </a:rPr>
              <a:t>让账号“活”起来</a:t>
            </a:r>
            <a:r>
              <a:rPr lang="zh-CN" altLang="en-US" sz="1400" dirty="0">
                <a:solidFill>
                  <a:schemeClr val="tx1"/>
                </a:solidFill>
                <a:latin typeface="宋体" pitchFamily="2" charset="-122"/>
              </a:rPr>
              <a:t>。</a:t>
            </a:r>
          </a:p>
          <a:p>
            <a:pPr>
              <a:buFont typeface="Wingdings" pitchFamily="2" charset="2"/>
              <a:buChar char="ü"/>
            </a:pPr>
            <a:r>
              <a:rPr lang="zh-CN" altLang="en-US" sz="1400" dirty="0">
                <a:solidFill>
                  <a:schemeClr val="tx1"/>
                </a:solidFill>
                <a:latin typeface="宋体" pitchFamily="2" charset="-122"/>
              </a:rPr>
              <a:t>将前面所述图片、文字、活动、漫画、微纪录片等元素进行</a:t>
            </a:r>
            <a:r>
              <a:rPr lang="zh-CN" altLang="en-US" sz="1400" dirty="0">
                <a:solidFill>
                  <a:srgbClr val="FF0000"/>
                </a:solidFill>
                <a:latin typeface="宋体" pitchFamily="2" charset="-122"/>
              </a:rPr>
              <a:t>全年定期投放</a:t>
            </a:r>
            <a:r>
              <a:rPr lang="zh-CN" altLang="en-US" sz="1400" dirty="0">
                <a:solidFill>
                  <a:schemeClr val="tx1"/>
                </a:solidFill>
                <a:latin typeface="宋体" pitchFamily="2" charset="-122"/>
              </a:rPr>
              <a:t>。</a:t>
            </a:r>
          </a:p>
          <a:p>
            <a:pPr>
              <a:buFont typeface="Wingdings" pitchFamily="2" charset="2"/>
              <a:buChar char="ü"/>
            </a:pPr>
            <a:r>
              <a:rPr lang="zh-CN" altLang="en-US" sz="1400" dirty="0">
                <a:solidFill>
                  <a:schemeClr val="tx1"/>
                </a:solidFill>
                <a:latin typeface="宋体" pitchFamily="2" charset="-122"/>
              </a:rPr>
              <a:t>配合全年</a:t>
            </a:r>
            <a:r>
              <a:rPr lang="zh-CN" altLang="en-US" sz="1400" dirty="0">
                <a:solidFill>
                  <a:srgbClr val="FF0000"/>
                </a:solidFill>
                <a:latin typeface="宋体" pitchFamily="2" charset="-122"/>
              </a:rPr>
              <a:t>人人红人账号转发</a:t>
            </a:r>
            <a:r>
              <a:rPr lang="zh-CN" altLang="en-US" sz="1400" dirty="0">
                <a:solidFill>
                  <a:schemeClr val="tx1"/>
                </a:solidFill>
                <a:latin typeface="宋体" pitchFamily="2" charset="-122"/>
              </a:rPr>
              <a:t>，增加传播效果。</a:t>
            </a:r>
          </a:p>
          <a:p>
            <a:pPr>
              <a:buFont typeface="Wingdings" pitchFamily="2" charset="2"/>
              <a:buChar char="ü"/>
            </a:pPr>
            <a:r>
              <a:rPr lang="zh-CN" altLang="en-US" sz="1400" dirty="0">
                <a:solidFill>
                  <a:schemeClr val="tx1"/>
                </a:solidFill>
                <a:latin typeface="宋体" pitchFamily="2" charset="-122"/>
              </a:rPr>
              <a:t>定期举行有奖活动，</a:t>
            </a:r>
            <a:r>
              <a:rPr lang="zh-CN" altLang="en-US" sz="1400" dirty="0">
                <a:solidFill>
                  <a:srgbClr val="FF0000"/>
                </a:solidFill>
                <a:latin typeface="宋体" pitchFamily="2" charset="-122"/>
              </a:rPr>
              <a:t>聚集高质量活跃粉丝</a:t>
            </a:r>
            <a:r>
              <a:rPr lang="zh-CN" altLang="en-US" sz="1400" dirty="0">
                <a:solidFill>
                  <a:schemeClr val="tx1"/>
                </a:solidFill>
                <a:latin typeface="宋体" pitchFamily="2" charset="-122"/>
              </a:rPr>
              <a:t>。</a:t>
            </a:r>
          </a:p>
          <a:p>
            <a:pPr>
              <a:buFont typeface="Wingdings" pitchFamily="2" charset="2"/>
              <a:buChar char="ü"/>
            </a:pPr>
            <a:r>
              <a:rPr lang="zh-CN" altLang="en-US" sz="1400" dirty="0">
                <a:solidFill>
                  <a:schemeClr val="tx1"/>
                </a:solidFill>
                <a:latin typeface="宋体" pitchFamily="2" charset="-122"/>
              </a:rPr>
              <a:t>根据主品牌及子品牌针对不同消费者的属性，重新制定新的内容策略。东阿阿胶应做中国文化，桃花姬应偏重女性、养生、时尚。</a:t>
            </a:r>
          </a:p>
          <a:p>
            <a:pPr>
              <a:buFont typeface="Wingdings" pitchFamily="2" charset="2"/>
              <a:buChar char="ü"/>
            </a:pPr>
            <a:r>
              <a:rPr lang="zh-CN" altLang="en-US" sz="1400" dirty="0">
                <a:solidFill>
                  <a:schemeClr val="tx1"/>
                </a:solidFill>
                <a:latin typeface="宋体" pitchFamily="2" charset="-122"/>
              </a:rPr>
              <a:t>专人监控整个平台的互动及负面信息。</a:t>
            </a:r>
          </a:p>
          <a:p>
            <a:pPr>
              <a:buFont typeface="Wingdings" pitchFamily="2" charset="2"/>
              <a:buChar char="ü"/>
            </a:pPr>
            <a:r>
              <a:rPr lang="zh-CN" altLang="en-US" sz="1400" dirty="0">
                <a:solidFill>
                  <a:srgbClr val="FF0000"/>
                </a:solidFill>
                <a:latin typeface="宋体" pitchFamily="2" charset="-122"/>
              </a:rPr>
              <a:t>与其他平台持续互动</a:t>
            </a:r>
            <a:r>
              <a:rPr lang="zh-CN" altLang="en-US" sz="1400" dirty="0">
                <a:solidFill>
                  <a:schemeClr val="tx1"/>
                </a:solidFill>
                <a:latin typeface="宋体" pitchFamily="2" charset="-122"/>
              </a:rPr>
              <a:t>。</a:t>
            </a:r>
          </a:p>
        </p:txBody>
      </p:sp>
      <p:sp>
        <p:nvSpPr>
          <p:cNvPr id="131076" name="矩形 12"/>
          <p:cNvSpPr>
            <a:spLocks noChangeArrowheads="1"/>
          </p:cNvSpPr>
          <p:nvPr/>
        </p:nvSpPr>
        <p:spPr bwMode="auto">
          <a:xfrm>
            <a:off x="4452934" y="1500174"/>
            <a:ext cx="4378355" cy="1143008"/>
          </a:xfrm>
          <a:prstGeom prst="rect">
            <a:avLst/>
          </a:prstGeom>
          <a:solidFill>
            <a:schemeClr val="bg1"/>
          </a:solidFill>
          <a:ln w="9525">
            <a:solidFill>
              <a:srgbClr val="7F7F7F"/>
            </a:solidFill>
            <a:miter lim="800000"/>
            <a:headEnd/>
            <a:tailEnd/>
          </a:ln>
          <a:effectLst>
            <a:outerShdw dist="38100" algn="ctr" rotWithShape="0">
              <a:srgbClr val="000000">
                <a:alpha val="39000"/>
              </a:srgbClr>
            </a:outerShdw>
          </a:effectLst>
        </p:spPr>
        <p:txBody>
          <a:bodyPr/>
          <a:lstStyle/>
          <a:p>
            <a:pPr>
              <a:defRPr/>
            </a:pPr>
            <a:r>
              <a:rPr lang="zh-CN" altLang="en-US" sz="1400" dirty="0">
                <a:solidFill>
                  <a:srgbClr val="262673"/>
                </a:solidFill>
                <a:latin typeface="宋体" pitchFamily="2" charset="-122"/>
              </a:rPr>
              <a:t>根据蔚蓝广告所做的“</a:t>
            </a:r>
            <a:r>
              <a:rPr lang="zh-CN" altLang="en-US" sz="1400" dirty="0">
                <a:solidFill>
                  <a:srgbClr val="FF0000"/>
                </a:solidFill>
                <a:latin typeface="宋体" pitchFamily="2" charset="-122"/>
              </a:rPr>
              <a:t>东阿阿胶</a:t>
            </a:r>
            <a:r>
              <a:rPr lang="en-US" altLang="zh-CN" sz="1400" dirty="0">
                <a:solidFill>
                  <a:srgbClr val="FF0000"/>
                </a:solidFill>
                <a:latin typeface="宋体" pitchFamily="2" charset="-122"/>
              </a:rPr>
              <a:t>2012</a:t>
            </a:r>
            <a:r>
              <a:rPr lang="zh-CN" altLang="en-US" sz="1400" dirty="0">
                <a:solidFill>
                  <a:srgbClr val="FF0000"/>
                </a:solidFill>
                <a:latin typeface="宋体" pitchFamily="2" charset="-122"/>
              </a:rPr>
              <a:t>社会化媒体平台分析报告</a:t>
            </a:r>
            <a:r>
              <a:rPr lang="zh-CN" altLang="en-US" sz="1400" dirty="0">
                <a:solidFill>
                  <a:srgbClr val="262673"/>
                </a:solidFill>
                <a:latin typeface="宋体" pitchFamily="2" charset="-122"/>
              </a:rPr>
              <a:t>”中调查结果显示，在</a:t>
            </a:r>
            <a:r>
              <a:rPr lang="en-US" altLang="zh-CN" sz="1400" dirty="0">
                <a:solidFill>
                  <a:srgbClr val="262673"/>
                </a:solidFill>
                <a:latin typeface="宋体" pitchFamily="2" charset="-122"/>
              </a:rPr>
              <a:t>SNS</a:t>
            </a:r>
            <a:r>
              <a:rPr lang="zh-CN" altLang="en-US" sz="1400" dirty="0">
                <a:solidFill>
                  <a:srgbClr val="262673"/>
                </a:solidFill>
                <a:latin typeface="宋体" pitchFamily="2" charset="-122"/>
              </a:rPr>
              <a:t>平台中东阿阿胶在人人网的粉丝关注度高于开心网，所以本次选择人人网作为</a:t>
            </a:r>
            <a:r>
              <a:rPr lang="en-US" altLang="zh-CN" sz="1400" dirty="0">
                <a:solidFill>
                  <a:srgbClr val="262673"/>
                </a:solidFill>
                <a:latin typeface="宋体" pitchFamily="2" charset="-122"/>
              </a:rPr>
              <a:t>SNS</a:t>
            </a:r>
            <a:r>
              <a:rPr lang="zh-CN" altLang="en-US" sz="1400" dirty="0">
                <a:solidFill>
                  <a:srgbClr val="262673"/>
                </a:solidFill>
                <a:latin typeface="宋体" pitchFamily="2" charset="-122"/>
              </a:rPr>
              <a:t>传播的第一大阵营。</a:t>
            </a:r>
          </a:p>
          <a:p>
            <a:pPr>
              <a:defRPr/>
            </a:pPr>
            <a:r>
              <a:rPr lang="zh-CN" altLang="en-US" sz="1400" dirty="0">
                <a:solidFill>
                  <a:srgbClr val="262673"/>
                </a:solidFill>
                <a:latin typeface="宋体" pitchFamily="2" charset="-122"/>
              </a:rPr>
              <a:t>开心网由于游戏热度已过，用户有流失。</a:t>
            </a:r>
          </a:p>
        </p:txBody>
      </p:sp>
      <p:sp>
        <p:nvSpPr>
          <p:cNvPr id="43013" name="TextBox 13"/>
          <p:cNvSpPr txBox="1">
            <a:spLocks noChangeArrowheads="1"/>
          </p:cNvSpPr>
          <p:nvPr/>
        </p:nvSpPr>
        <p:spPr bwMode="auto">
          <a:xfrm>
            <a:off x="4860925" y="2824163"/>
            <a:ext cx="4565650" cy="2678112"/>
          </a:xfrm>
          <a:prstGeom prst="rect">
            <a:avLst/>
          </a:prstGeom>
          <a:noFill/>
          <a:ln w="15875">
            <a:solidFill>
              <a:srgbClr val="7F7F7F"/>
            </a:solidFill>
            <a:prstDash val="dash"/>
            <a:miter lim="800000"/>
            <a:headEnd/>
            <a:tailEnd/>
          </a:ln>
        </p:spPr>
        <p:txBody>
          <a:bodyPr>
            <a:spAutoFit/>
          </a:bodyPr>
          <a:lstStyle/>
          <a:p>
            <a:r>
              <a:rPr lang="zh-CN" altLang="en-US" sz="1400" b="1" dirty="0">
                <a:solidFill>
                  <a:schemeClr val="tx1"/>
                </a:solidFill>
                <a:latin typeface="宋体" pitchFamily="2" charset="-122"/>
              </a:rPr>
              <a:t>效果预估：</a:t>
            </a:r>
          </a:p>
          <a:p>
            <a:pPr>
              <a:buFont typeface="Wingdings" pitchFamily="2" charset="2"/>
              <a:buChar char="ü"/>
            </a:pPr>
            <a:r>
              <a:rPr lang="zh-CN" altLang="en-US" sz="1400" dirty="0">
                <a:solidFill>
                  <a:schemeClr val="tx1"/>
                </a:solidFill>
                <a:latin typeface="宋体" pitchFamily="2" charset="-122"/>
              </a:rPr>
              <a:t>主品牌及子品牌公共主页粉丝再原有基础上各增长</a:t>
            </a:r>
            <a:r>
              <a:rPr lang="en-US" altLang="zh-CN" sz="1400" dirty="0">
                <a:solidFill>
                  <a:schemeClr val="tx1"/>
                </a:solidFill>
                <a:latin typeface="宋体" pitchFamily="2" charset="-122"/>
              </a:rPr>
              <a:t>5</a:t>
            </a:r>
            <a:r>
              <a:rPr lang="zh-CN" altLang="en-US" sz="1400" dirty="0">
                <a:solidFill>
                  <a:schemeClr val="tx1"/>
                </a:solidFill>
                <a:latin typeface="宋体" pitchFamily="2" charset="-122"/>
              </a:rPr>
              <a:t>万个。</a:t>
            </a:r>
          </a:p>
          <a:p>
            <a:pPr>
              <a:buFont typeface="Wingdings" pitchFamily="2" charset="2"/>
              <a:buChar char="ü"/>
            </a:pPr>
            <a:r>
              <a:rPr lang="zh-CN" altLang="en-US" sz="1400" dirty="0">
                <a:solidFill>
                  <a:schemeClr val="tx1"/>
                </a:solidFill>
                <a:latin typeface="宋体" pitchFamily="2" charset="-122"/>
              </a:rPr>
              <a:t>全年主品牌与子品牌每个公共主页不少于</a:t>
            </a:r>
            <a:r>
              <a:rPr lang="en-US" altLang="zh-CN" sz="1400" dirty="0">
                <a:solidFill>
                  <a:schemeClr val="tx1"/>
                </a:solidFill>
                <a:latin typeface="宋体" pitchFamily="2" charset="-122"/>
              </a:rPr>
              <a:t>109500</a:t>
            </a:r>
            <a:r>
              <a:rPr lang="zh-CN" altLang="en-US" sz="1400" dirty="0">
                <a:solidFill>
                  <a:schemeClr val="tx1"/>
                </a:solidFill>
                <a:latin typeface="宋体" pitchFamily="2" charset="-122"/>
              </a:rPr>
              <a:t>个状态撰写。</a:t>
            </a:r>
          </a:p>
          <a:p>
            <a:pPr>
              <a:buFont typeface="Wingdings" pitchFamily="2" charset="2"/>
              <a:buChar char="ü"/>
            </a:pPr>
            <a:r>
              <a:rPr lang="zh-CN" altLang="en-US" sz="1400" dirty="0">
                <a:solidFill>
                  <a:schemeClr val="tx1"/>
                </a:solidFill>
                <a:latin typeface="宋体" pitchFamily="2" charset="-122"/>
              </a:rPr>
              <a:t>年度不低于</a:t>
            </a:r>
            <a:r>
              <a:rPr lang="en-US" altLang="zh-CN" sz="1400" dirty="0">
                <a:solidFill>
                  <a:schemeClr val="tx1"/>
                </a:solidFill>
                <a:latin typeface="宋体" pitchFamily="2" charset="-122"/>
              </a:rPr>
              <a:t>100</a:t>
            </a:r>
            <a:r>
              <a:rPr lang="zh-CN" altLang="en-US" sz="1400" dirty="0">
                <a:solidFill>
                  <a:schemeClr val="tx1"/>
                </a:solidFill>
                <a:latin typeface="宋体" pitchFamily="2" charset="-122"/>
              </a:rPr>
              <a:t>篇日志。</a:t>
            </a:r>
          </a:p>
          <a:p>
            <a:pPr>
              <a:buFont typeface="Wingdings" pitchFamily="2" charset="2"/>
              <a:buChar char="ü"/>
            </a:pPr>
            <a:r>
              <a:rPr lang="zh-CN" altLang="en-US" sz="1400" dirty="0">
                <a:solidFill>
                  <a:schemeClr val="tx1"/>
                </a:solidFill>
                <a:latin typeface="宋体" pitchFamily="2" charset="-122"/>
              </a:rPr>
              <a:t>预计获得</a:t>
            </a:r>
            <a:r>
              <a:rPr lang="en-US" altLang="zh-CN" sz="1400" dirty="0">
                <a:solidFill>
                  <a:schemeClr val="tx1"/>
                </a:solidFill>
                <a:latin typeface="宋体" pitchFamily="2" charset="-122"/>
              </a:rPr>
              <a:t>500</a:t>
            </a:r>
            <a:r>
              <a:rPr lang="zh-CN" altLang="en-US" sz="1400" dirty="0">
                <a:solidFill>
                  <a:schemeClr val="tx1"/>
                </a:solidFill>
                <a:latin typeface="宋体" pitchFamily="2" charset="-122"/>
              </a:rPr>
              <a:t>万次点击，十万次分享，</a:t>
            </a:r>
            <a:r>
              <a:rPr lang="en-US" altLang="zh-CN" sz="1400" dirty="0">
                <a:solidFill>
                  <a:schemeClr val="tx1"/>
                </a:solidFill>
                <a:latin typeface="宋体" pitchFamily="2" charset="-122"/>
              </a:rPr>
              <a:t>1</a:t>
            </a:r>
            <a:r>
              <a:rPr lang="zh-CN" altLang="en-US" sz="1400" dirty="0">
                <a:solidFill>
                  <a:schemeClr val="tx1"/>
                </a:solidFill>
                <a:latin typeface="宋体" pitchFamily="2" charset="-122"/>
              </a:rPr>
              <a:t>万个评论。</a:t>
            </a:r>
          </a:p>
          <a:p>
            <a:pPr>
              <a:buFont typeface="Wingdings" pitchFamily="2" charset="2"/>
              <a:buChar char="ü"/>
            </a:pPr>
            <a:r>
              <a:rPr lang="zh-CN" altLang="en-US" sz="1400" dirty="0">
                <a:solidFill>
                  <a:srgbClr val="FF0000"/>
                </a:solidFill>
                <a:latin typeface="宋体" pitchFamily="2" charset="-122"/>
              </a:rPr>
              <a:t>预计覆盖粉丝</a:t>
            </a:r>
            <a:r>
              <a:rPr lang="en-US" altLang="zh-CN" sz="1400" dirty="0">
                <a:solidFill>
                  <a:srgbClr val="FF0000"/>
                </a:solidFill>
                <a:latin typeface="宋体" pitchFamily="2" charset="-122"/>
              </a:rPr>
              <a:t>5000</a:t>
            </a:r>
            <a:r>
              <a:rPr lang="zh-CN" altLang="en-US" sz="1400" dirty="0">
                <a:solidFill>
                  <a:srgbClr val="FF0000"/>
                </a:solidFill>
                <a:latin typeface="宋体" pitchFamily="2" charset="-122"/>
              </a:rPr>
              <a:t>万以上。</a:t>
            </a:r>
          </a:p>
          <a:p>
            <a:pPr>
              <a:buFont typeface="Wingdings" pitchFamily="2" charset="2"/>
              <a:buChar char="ü"/>
            </a:pPr>
            <a:r>
              <a:rPr lang="zh-CN" altLang="en-US" sz="1400" dirty="0">
                <a:solidFill>
                  <a:schemeClr val="tx1"/>
                </a:solidFill>
                <a:latin typeface="宋体" pitchFamily="2" charset="-122"/>
              </a:rPr>
              <a:t>每个品牌单品一个主题相册，每个相册分享不低于</a:t>
            </a:r>
            <a:r>
              <a:rPr lang="en-US" altLang="zh-CN" sz="1400" dirty="0">
                <a:solidFill>
                  <a:schemeClr val="tx1"/>
                </a:solidFill>
                <a:latin typeface="宋体" pitchFamily="2" charset="-122"/>
              </a:rPr>
              <a:t>1</a:t>
            </a:r>
            <a:r>
              <a:rPr lang="zh-CN" altLang="en-US" sz="1400" dirty="0">
                <a:solidFill>
                  <a:schemeClr val="tx1"/>
                </a:solidFill>
                <a:latin typeface="宋体" pitchFamily="2" charset="-122"/>
              </a:rPr>
              <a:t>万次。</a:t>
            </a:r>
          </a:p>
          <a:p>
            <a:pPr>
              <a:buFont typeface="Wingdings" pitchFamily="2" charset="2"/>
              <a:buChar char="ü"/>
            </a:pPr>
            <a:r>
              <a:rPr lang="zh-CN" altLang="en-US" sz="1400" dirty="0">
                <a:solidFill>
                  <a:schemeClr val="tx1"/>
                </a:solidFill>
                <a:latin typeface="宋体" pitchFamily="2" charset="-122"/>
              </a:rPr>
              <a:t>人人网红人发帖：每月</a:t>
            </a:r>
            <a:r>
              <a:rPr lang="en-US" altLang="zh-CN" sz="1400" dirty="0">
                <a:solidFill>
                  <a:schemeClr val="tx1"/>
                </a:solidFill>
                <a:latin typeface="宋体" pitchFamily="2" charset="-122"/>
              </a:rPr>
              <a:t>10</a:t>
            </a:r>
            <a:r>
              <a:rPr lang="zh-CN" altLang="en-US" sz="1400" dirty="0">
                <a:solidFill>
                  <a:schemeClr val="tx1"/>
                </a:solidFill>
                <a:latin typeface="宋体" pitchFamily="2" charset="-122"/>
              </a:rPr>
              <a:t>篇帖子，每篇选</a:t>
            </a:r>
            <a:r>
              <a:rPr lang="en-US" altLang="zh-CN" sz="1400" dirty="0">
                <a:solidFill>
                  <a:schemeClr val="tx1"/>
                </a:solidFill>
                <a:latin typeface="宋体" pitchFamily="2" charset="-122"/>
              </a:rPr>
              <a:t>20</a:t>
            </a:r>
            <a:r>
              <a:rPr lang="zh-CN" altLang="en-US" sz="1400" dirty="0">
                <a:solidFill>
                  <a:schemeClr val="tx1"/>
                </a:solidFill>
                <a:latin typeface="宋体" pitchFamily="2" charset="-122"/>
              </a:rPr>
              <a:t>个红人领袖发帖，预计总覆盖人群不低于</a:t>
            </a:r>
            <a:r>
              <a:rPr lang="en-US" altLang="zh-CN" sz="1400" dirty="0">
                <a:solidFill>
                  <a:schemeClr val="tx1"/>
                </a:solidFill>
                <a:latin typeface="宋体" pitchFamily="2" charset="-122"/>
              </a:rPr>
              <a:t>5000</a:t>
            </a:r>
            <a:r>
              <a:rPr lang="zh-CN" altLang="en-US" sz="1400" dirty="0">
                <a:solidFill>
                  <a:schemeClr val="tx1"/>
                </a:solidFill>
                <a:latin typeface="宋体" pitchFamily="2" charset="-122"/>
              </a:rPr>
              <a:t>万。</a:t>
            </a:r>
          </a:p>
        </p:txBody>
      </p:sp>
      <p:pic>
        <p:nvPicPr>
          <p:cNvPr id="131078" name="Picture 3" descr="C:\Users\thinkpad\Documents\Tencent Files\438596966\Image\Image1\AH66}X]60}FB{K5P3SO69GP.jpg"/>
          <p:cNvPicPr>
            <a:picLocks noChangeAspect="1" noChangeArrowheads="1"/>
          </p:cNvPicPr>
          <p:nvPr/>
        </p:nvPicPr>
        <p:blipFill>
          <a:blip r:embed="rId3"/>
          <a:srcRect/>
          <a:stretch>
            <a:fillRect/>
          </a:stretch>
        </p:blipFill>
        <p:spPr bwMode="auto">
          <a:xfrm>
            <a:off x="1381100" y="1500174"/>
            <a:ext cx="2398712" cy="1209675"/>
          </a:xfrm>
          <a:prstGeom prst="rect">
            <a:avLst/>
          </a:prstGeom>
          <a:ln>
            <a:noFill/>
          </a:ln>
          <a:effectLst>
            <a:outerShdw blurRad="190500" algn="tl" rotWithShape="0">
              <a:srgbClr val="000000">
                <a:alpha val="70000"/>
              </a:srgbClr>
            </a:outerShdw>
          </a:effec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图示 1"/>
          <p:cNvPicPr>
            <a:picLocks noChangeArrowheads="1"/>
          </p:cNvPicPr>
          <p:nvPr/>
        </p:nvPicPr>
        <p:blipFill>
          <a:blip r:embed="rId2"/>
          <a:srcRect/>
          <a:stretch>
            <a:fillRect/>
          </a:stretch>
        </p:blipFill>
        <p:spPr bwMode="auto">
          <a:xfrm>
            <a:off x="1566863" y="450850"/>
            <a:ext cx="7431087" cy="1036638"/>
          </a:xfrm>
          <a:prstGeom prst="rect">
            <a:avLst/>
          </a:prstGeom>
          <a:noFill/>
          <a:ln w="9525">
            <a:noFill/>
            <a:miter lim="800000"/>
            <a:headEnd/>
            <a:tailEnd/>
          </a:ln>
        </p:spPr>
      </p:pic>
      <p:sp>
        <p:nvSpPr>
          <p:cNvPr id="44035" name="TextBox 2"/>
          <p:cNvSpPr txBox="1">
            <a:spLocks noChangeArrowheads="1"/>
          </p:cNvSpPr>
          <p:nvPr/>
        </p:nvSpPr>
        <p:spPr bwMode="auto">
          <a:xfrm>
            <a:off x="485775" y="2914650"/>
            <a:ext cx="4257675" cy="2678113"/>
          </a:xfrm>
          <a:prstGeom prst="rect">
            <a:avLst/>
          </a:prstGeom>
          <a:noFill/>
          <a:ln w="15875">
            <a:solidFill>
              <a:srgbClr val="7F7F7F"/>
            </a:solidFill>
            <a:prstDash val="dash"/>
            <a:miter lim="800000"/>
            <a:headEnd/>
            <a:tailEnd/>
          </a:ln>
        </p:spPr>
        <p:txBody>
          <a:bodyPr>
            <a:spAutoFit/>
          </a:bodyPr>
          <a:lstStyle/>
          <a:p>
            <a:r>
              <a:rPr lang="zh-CN" altLang="en-US" sz="1400" b="1" dirty="0">
                <a:solidFill>
                  <a:schemeClr val="tx1"/>
                </a:solidFill>
                <a:latin typeface="宋体" pitchFamily="2" charset="-122"/>
              </a:rPr>
              <a:t>执行方案：</a:t>
            </a:r>
          </a:p>
          <a:p>
            <a:pPr>
              <a:buFont typeface="Wingdings" pitchFamily="2" charset="2"/>
              <a:buChar char="ü"/>
            </a:pPr>
            <a:r>
              <a:rPr lang="zh-CN" altLang="en-US" sz="1400" dirty="0">
                <a:solidFill>
                  <a:schemeClr val="tx1"/>
                </a:solidFill>
                <a:latin typeface="宋体" pitchFamily="2" charset="-122"/>
              </a:rPr>
              <a:t>开设“东阿阿胶” （根据调研只有个人主页）与“桃花姬”的公共主页，要</a:t>
            </a:r>
            <a:r>
              <a:rPr lang="zh-CN" altLang="en-US" sz="1400" dirty="0">
                <a:solidFill>
                  <a:srgbClr val="FF0000"/>
                </a:solidFill>
                <a:latin typeface="宋体" pitchFamily="2" charset="-122"/>
              </a:rPr>
              <a:t>让账号“活”起来</a:t>
            </a:r>
            <a:r>
              <a:rPr lang="zh-CN" altLang="en-US" sz="1400" dirty="0">
                <a:solidFill>
                  <a:schemeClr val="tx1"/>
                </a:solidFill>
                <a:latin typeface="宋体" pitchFamily="2" charset="-122"/>
              </a:rPr>
              <a:t>。</a:t>
            </a:r>
          </a:p>
          <a:p>
            <a:pPr>
              <a:buFont typeface="Wingdings" pitchFamily="2" charset="2"/>
              <a:buChar char="ü"/>
            </a:pPr>
            <a:r>
              <a:rPr lang="zh-CN" altLang="en-US" sz="1400" dirty="0">
                <a:solidFill>
                  <a:schemeClr val="tx1"/>
                </a:solidFill>
                <a:latin typeface="宋体" pitchFamily="2" charset="-122"/>
              </a:rPr>
              <a:t>将前面所述图片、文字、活动、漫画、微纪录片等元素进行</a:t>
            </a:r>
            <a:r>
              <a:rPr lang="zh-CN" altLang="en-US" sz="1400" dirty="0">
                <a:solidFill>
                  <a:srgbClr val="FF0000"/>
                </a:solidFill>
                <a:latin typeface="宋体" pitchFamily="2" charset="-122"/>
              </a:rPr>
              <a:t>全年定期投放</a:t>
            </a:r>
            <a:r>
              <a:rPr lang="zh-CN" altLang="en-US" sz="1400" dirty="0">
                <a:solidFill>
                  <a:schemeClr val="tx1"/>
                </a:solidFill>
                <a:latin typeface="宋体" pitchFamily="2" charset="-122"/>
              </a:rPr>
              <a:t>。</a:t>
            </a:r>
          </a:p>
          <a:p>
            <a:pPr>
              <a:buFont typeface="Wingdings" pitchFamily="2" charset="2"/>
              <a:buChar char="ü"/>
            </a:pPr>
            <a:r>
              <a:rPr lang="zh-CN" altLang="en-US" sz="1400" dirty="0">
                <a:solidFill>
                  <a:schemeClr val="tx1"/>
                </a:solidFill>
                <a:latin typeface="宋体" pitchFamily="2" charset="-122"/>
              </a:rPr>
              <a:t>配合全年</a:t>
            </a:r>
            <a:r>
              <a:rPr lang="zh-CN" altLang="en-US" sz="1400" dirty="0">
                <a:solidFill>
                  <a:srgbClr val="FF0000"/>
                </a:solidFill>
                <a:latin typeface="宋体" pitchFamily="2" charset="-122"/>
              </a:rPr>
              <a:t>开心红人账号转发</a:t>
            </a:r>
            <a:r>
              <a:rPr lang="zh-CN" altLang="en-US" sz="1400" dirty="0">
                <a:solidFill>
                  <a:schemeClr val="tx1"/>
                </a:solidFill>
                <a:latin typeface="宋体" pitchFamily="2" charset="-122"/>
              </a:rPr>
              <a:t>，增加传播效果。</a:t>
            </a:r>
          </a:p>
          <a:p>
            <a:pPr>
              <a:buFont typeface="Wingdings" pitchFamily="2" charset="2"/>
              <a:buChar char="ü"/>
            </a:pPr>
            <a:r>
              <a:rPr lang="zh-CN" altLang="en-US" sz="1400" dirty="0">
                <a:solidFill>
                  <a:schemeClr val="tx1"/>
                </a:solidFill>
                <a:latin typeface="宋体" pitchFamily="2" charset="-122"/>
              </a:rPr>
              <a:t>定期举行有奖活动，</a:t>
            </a:r>
            <a:r>
              <a:rPr lang="zh-CN" altLang="en-US" sz="1400" dirty="0">
                <a:solidFill>
                  <a:srgbClr val="FF0000"/>
                </a:solidFill>
                <a:latin typeface="宋体" pitchFamily="2" charset="-122"/>
              </a:rPr>
              <a:t>聚集高质量活跃粉丝</a:t>
            </a:r>
            <a:r>
              <a:rPr lang="zh-CN" altLang="en-US" sz="1400" dirty="0">
                <a:solidFill>
                  <a:schemeClr val="tx1"/>
                </a:solidFill>
                <a:latin typeface="宋体" pitchFamily="2" charset="-122"/>
              </a:rPr>
              <a:t>。</a:t>
            </a:r>
          </a:p>
          <a:p>
            <a:pPr>
              <a:buFont typeface="Wingdings" pitchFamily="2" charset="2"/>
              <a:buChar char="ü"/>
            </a:pPr>
            <a:r>
              <a:rPr lang="zh-CN" altLang="en-US" sz="1400" dirty="0">
                <a:solidFill>
                  <a:schemeClr val="tx1"/>
                </a:solidFill>
                <a:latin typeface="宋体" pitchFamily="2" charset="-122"/>
              </a:rPr>
              <a:t>根据主品牌及子品牌针对不同消费者的属性，重新制定新的内容策略。东阿阿胶应做中国文化，桃花姬应偏重女性、养生、时尚。</a:t>
            </a:r>
          </a:p>
          <a:p>
            <a:pPr>
              <a:buFont typeface="Wingdings" pitchFamily="2" charset="2"/>
              <a:buChar char="ü"/>
            </a:pPr>
            <a:r>
              <a:rPr lang="zh-CN" altLang="en-US" sz="1400" dirty="0">
                <a:solidFill>
                  <a:schemeClr val="tx1"/>
                </a:solidFill>
                <a:latin typeface="宋体" pitchFamily="2" charset="-122"/>
              </a:rPr>
              <a:t>专人监控整个平台的互动及负面信息。</a:t>
            </a:r>
          </a:p>
          <a:p>
            <a:pPr>
              <a:buFont typeface="Wingdings" pitchFamily="2" charset="2"/>
              <a:buChar char="ü"/>
            </a:pPr>
            <a:r>
              <a:rPr lang="zh-CN" altLang="en-US" sz="1400" dirty="0">
                <a:solidFill>
                  <a:srgbClr val="FF0000"/>
                </a:solidFill>
                <a:latin typeface="宋体" pitchFamily="2" charset="-122"/>
              </a:rPr>
              <a:t>与其他平台持续互动</a:t>
            </a:r>
            <a:r>
              <a:rPr lang="zh-CN" altLang="en-US" sz="1400" dirty="0">
                <a:solidFill>
                  <a:schemeClr val="tx1"/>
                </a:solidFill>
                <a:latin typeface="宋体" pitchFamily="2" charset="-122"/>
              </a:rPr>
              <a:t>。</a:t>
            </a:r>
          </a:p>
        </p:txBody>
      </p:sp>
      <p:sp>
        <p:nvSpPr>
          <p:cNvPr id="44036" name="TextBox 3"/>
          <p:cNvSpPr txBox="1">
            <a:spLocks noChangeArrowheads="1"/>
          </p:cNvSpPr>
          <p:nvPr/>
        </p:nvSpPr>
        <p:spPr bwMode="auto">
          <a:xfrm>
            <a:off x="4897438" y="2914650"/>
            <a:ext cx="4565650" cy="2678113"/>
          </a:xfrm>
          <a:prstGeom prst="rect">
            <a:avLst/>
          </a:prstGeom>
          <a:noFill/>
          <a:ln w="15875">
            <a:solidFill>
              <a:srgbClr val="7F7F7F"/>
            </a:solidFill>
            <a:prstDash val="dash"/>
            <a:miter lim="800000"/>
            <a:headEnd/>
            <a:tailEnd/>
          </a:ln>
        </p:spPr>
        <p:txBody>
          <a:bodyPr>
            <a:spAutoFit/>
          </a:bodyPr>
          <a:lstStyle/>
          <a:p>
            <a:r>
              <a:rPr lang="zh-CN" altLang="en-US" sz="1400" b="1" dirty="0">
                <a:solidFill>
                  <a:schemeClr val="tx1"/>
                </a:solidFill>
                <a:latin typeface="宋体" pitchFamily="2" charset="-122"/>
              </a:rPr>
              <a:t>效果预估：</a:t>
            </a:r>
          </a:p>
          <a:p>
            <a:pPr>
              <a:buFont typeface="Wingdings" pitchFamily="2" charset="2"/>
              <a:buChar char="ü"/>
            </a:pPr>
            <a:r>
              <a:rPr lang="zh-CN" altLang="en-US" sz="1400" dirty="0">
                <a:solidFill>
                  <a:schemeClr val="tx1"/>
                </a:solidFill>
                <a:latin typeface="宋体" pitchFamily="2" charset="-122"/>
              </a:rPr>
              <a:t>主品牌及子品牌公共主页粉丝再原有基础上各增长</a:t>
            </a:r>
            <a:r>
              <a:rPr lang="en-US" altLang="zh-CN" sz="1400" dirty="0">
                <a:solidFill>
                  <a:schemeClr val="tx1"/>
                </a:solidFill>
                <a:latin typeface="宋体" pitchFamily="2" charset="-122"/>
              </a:rPr>
              <a:t>5</a:t>
            </a:r>
            <a:r>
              <a:rPr lang="zh-CN" altLang="en-US" sz="1400" dirty="0">
                <a:solidFill>
                  <a:schemeClr val="tx1"/>
                </a:solidFill>
                <a:latin typeface="宋体" pitchFamily="2" charset="-122"/>
              </a:rPr>
              <a:t>万个。</a:t>
            </a:r>
          </a:p>
          <a:p>
            <a:pPr>
              <a:buFont typeface="Wingdings" pitchFamily="2" charset="2"/>
              <a:buChar char="ü"/>
            </a:pPr>
            <a:r>
              <a:rPr lang="zh-CN" altLang="en-US" sz="1400" dirty="0">
                <a:solidFill>
                  <a:schemeClr val="tx1"/>
                </a:solidFill>
                <a:latin typeface="宋体" pitchFamily="2" charset="-122"/>
              </a:rPr>
              <a:t>全年主品牌与子品牌每个公共主页不少于</a:t>
            </a:r>
            <a:r>
              <a:rPr lang="en-US" altLang="zh-CN" sz="1400" dirty="0">
                <a:solidFill>
                  <a:schemeClr val="tx1"/>
                </a:solidFill>
                <a:latin typeface="宋体" pitchFamily="2" charset="-122"/>
              </a:rPr>
              <a:t>109500</a:t>
            </a:r>
            <a:r>
              <a:rPr lang="zh-CN" altLang="en-US" sz="1400" dirty="0">
                <a:solidFill>
                  <a:schemeClr val="tx1"/>
                </a:solidFill>
                <a:latin typeface="宋体" pitchFamily="2" charset="-122"/>
              </a:rPr>
              <a:t>个状态撰写。</a:t>
            </a:r>
          </a:p>
          <a:p>
            <a:pPr>
              <a:buFont typeface="Wingdings" pitchFamily="2" charset="2"/>
              <a:buChar char="ü"/>
            </a:pPr>
            <a:r>
              <a:rPr lang="zh-CN" altLang="en-US" sz="1400" dirty="0">
                <a:solidFill>
                  <a:schemeClr val="tx1"/>
                </a:solidFill>
                <a:latin typeface="宋体" pitchFamily="2" charset="-122"/>
              </a:rPr>
              <a:t>年度不低于</a:t>
            </a:r>
            <a:r>
              <a:rPr lang="en-US" altLang="zh-CN" sz="1400" dirty="0">
                <a:solidFill>
                  <a:schemeClr val="tx1"/>
                </a:solidFill>
                <a:latin typeface="宋体" pitchFamily="2" charset="-122"/>
              </a:rPr>
              <a:t>100</a:t>
            </a:r>
            <a:r>
              <a:rPr lang="zh-CN" altLang="en-US" sz="1400" dirty="0">
                <a:solidFill>
                  <a:schemeClr val="tx1"/>
                </a:solidFill>
                <a:latin typeface="宋体" pitchFamily="2" charset="-122"/>
              </a:rPr>
              <a:t>篇日志。</a:t>
            </a:r>
          </a:p>
          <a:p>
            <a:pPr>
              <a:buFont typeface="Wingdings" pitchFamily="2" charset="2"/>
              <a:buChar char="ü"/>
            </a:pPr>
            <a:r>
              <a:rPr lang="zh-CN" altLang="en-US" sz="1400" dirty="0">
                <a:solidFill>
                  <a:schemeClr val="tx1"/>
                </a:solidFill>
                <a:latin typeface="宋体" pitchFamily="2" charset="-122"/>
              </a:rPr>
              <a:t>预计获得</a:t>
            </a:r>
            <a:r>
              <a:rPr lang="en-US" altLang="zh-CN" sz="1400" dirty="0">
                <a:solidFill>
                  <a:schemeClr val="tx1"/>
                </a:solidFill>
                <a:latin typeface="宋体" pitchFamily="2" charset="-122"/>
              </a:rPr>
              <a:t>500</a:t>
            </a:r>
            <a:r>
              <a:rPr lang="zh-CN" altLang="en-US" sz="1400" dirty="0">
                <a:solidFill>
                  <a:schemeClr val="tx1"/>
                </a:solidFill>
                <a:latin typeface="宋体" pitchFamily="2" charset="-122"/>
              </a:rPr>
              <a:t>万次点击，十万次分享，</a:t>
            </a:r>
            <a:r>
              <a:rPr lang="en-US" altLang="zh-CN" sz="1400" dirty="0">
                <a:solidFill>
                  <a:schemeClr val="tx1"/>
                </a:solidFill>
                <a:latin typeface="宋体" pitchFamily="2" charset="-122"/>
              </a:rPr>
              <a:t>1</a:t>
            </a:r>
            <a:r>
              <a:rPr lang="zh-CN" altLang="en-US" sz="1400" dirty="0">
                <a:solidFill>
                  <a:schemeClr val="tx1"/>
                </a:solidFill>
                <a:latin typeface="宋体" pitchFamily="2" charset="-122"/>
              </a:rPr>
              <a:t>万个评论。</a:t>
            </a:r>
          </a:p>
          <a:p>
            <a:pPr>
              <a:buFont typeface="Wingdings" pitchFamily="2" charset="2"/>
              <a:buChar char="ü"/>
            </a:pPr>
            <a:r>
              <a:rPr lang="zh-CN" altLang="en-US" sz="1400" dirty="0">
                <a:solidFill>
                  <a:srgbClr val="FF0000"/>
                </a:solidFill>
                <a:latin typeface="宋体" pitchFamily="2" charset="-122"/>
              </a:rPr>
              <a:t>预计覆盖</a:t>
            </a:r>
            <a:r>
              <a:rPr lang="zh-CN" altLang="en-US" sz="1400" dirty="0" smtClean="0">
                <a:solidFill>
                  <a:srgbClr val="FF0000"/>
                </a:solidFill>
                <a:latin typeface="宋体" pitchFamily="2" charset="-122"/>
              </a:rPr>
              <a:t>粉丝</a:t>
            </a:r>
            <a:r>
              <a:rPr lang="en-US" altLang="zh-CN" sz="1400" dirty="0" smtClean="0">
                <a:solidFill>
                  <a:srgbClr val="FF0000"/>
                </a:solidFill>
                <a:latin typeface="宋体" pitchFamily="2" charset="-122"/>
              </a:rPr>
              <a:t>3500</a:t>
            </a:r>
            <a:r>
              <a:rPr lang="zh-CN" altLang="en-US" sz="1400" dirty="0">
                <a:solidFill>
                  <a:srgbClr val="FF0000"/>
                </a:solidFill>
                <a:latin typeface="宋体" pitchFamily="2" charset="-122"/>
              </a:rPr>
              <a:t>万以上</a:t>
            </a:r>
            <a:r>
              <a:rPr lang="zh-CN" altLang="en-US" sz="1400" dirty="0">
                <a:solidFill>
                  <a:schemeClr val="tx1"/>
                </a:solidFill>
                <a:latin typeface="宋体" pitchFamily="2" charset="-122"/>
              </a:rPr>
              <a:t>。</a:t>
            </a:r>
          </a:p>
          <a:p>
            <a:pPr>
              <a:buFont typeface="Wingdings" pitchFamily="2" charset="2"/>
              <a:buChar char="ü"/>
            </a:pPr>
            <a:r>
              <a:rPr lang="zh-CN" altLang="en-US" sz="1400" dirty="0">
                <a:solidFill>
                  <a:schemeClr val="tx1"/>
                </a:solidFill>
                <a:latin typeface="宋体" pitchFamily="2" charset="-122"/>
              </a:rPr>
              <a:t>每个品牌单品一个主题相册，每个相册分享不低于</a:t>
            </a:r>
            <a:r>
              <a:rPr lang="en-US" altLang="zh-CN" sz="1400" dirty="0">
                <a:solidFill>
                  <a:schemeClr val="tx1"/>
                </a:solidFill>
                <a:latin typeface="宋体" pitchFamily="2" charset="-122"/>
              </a:rPr>
              <a:t>1</a:t>
            </a:r>
            <a:r>
              <a:rPr lang="zh-CN" altLang="en-US" sz="1400" dirty="0">
                <a:solidFill>
                  <a:schemeClr val="tx1"/>
                </a:solidFill>
                <a:latin typeface="宋体" pitchFamily="2" charset="-122"/>
              </a:rPr>
              <a:t>万次。</a:t>
            </a:r>
          </a:p>
          <a:p>
            <a:pPr>
              <a:buFont typeface="Wingdings" pitchFamily="2" charset="2"/>
              <a:buChar char="ü"/>
            </a:pPr>
            <a:r>
              <a:rPr lang="zh-CN" altLang="en-US" sz="1400" dirty="0">
                <a:solidFill>
                  <a:schemeClr val="tx1"/>
                </a:solidFill>
                <a:latin typeface="宋体" pitchFamily="2" charset="-122"/>
              </a:rPr>
              <a:t>开心网红人发帖：每月</a:t>
            </a:r>
            <a:r>
              <a:rPr lang="en-US" altLang="zh-CN" sz="1400" dirty="0">
                <a:solidFill>
                  <a:schemeClr val="tx1"/>
                </a:solidFill>
                <a:latin typeface="宋体" pitchFamily="2" charset="-122"/>
              </a:rPr>
              <a:t>10</a:t>
            </a:r>
            <a:r>
              <a:rPr lang="zh-CN" altLang="en-US" sz="1400" dirty="0">
                <a:solidFill>
                  <a:schemeClr val="tx1"/>
                </a:solidFill>
                <a:latin typeface="宋体" pitchFamily="2" charset="-122"/>
              </a:rPr>
              <a:t>篇帖子，每篇选</a:t>
            </a:r>
            <a:r>
              <a:rPr lang="en-US" altLang="zh-CN" sz="1400" dirty="0">
                <a:solidFill>
                  <a:schemeClr val="tx1"/>
                </a:solidFill>
                <a:latin typeface="宋体" pitchFamily="2" charset="-122"/>
              </a:rPr>
              <a:t>20</a:t>
            </a:r>
            <a:r>
              <a:rPr lang="zh-CN" altLang="en-US" sz="1400" dirty="0">
                <a:solidFill>
                  <a:schemeClr val="tx1"/>
                </a:solidFill>
                <a:latin typeface="宋体" pitchFamily="2" charset="-122"/>
              </a:rPr>
              <a:t>个红人领袖发帖，预计总覆盖人群不低于</a:t>
            </a:r>
            <a:r>
              <a:rPr lang="en-US" altLang="zh-CN" sz="1400" dirty="0">
                <a:solidFill>
                  <a:schemeClr val="tx1"/>
                </a:solidFill>
                <a:latin typeface="宋体" pitchFamily="2" charset="-122"/>
              </a:rPr>
              <a:t>5000</a:t>
            </a:r>
            <a:r>
              <a:rPr lang="zh-CN" altLang="en-US" sz="1400" dirty="0">
                <a:solidFill>
                  <a:schemeClr val="tx1"/>
                </a:solidFill>
                <a:latin typeface="宋体" pitchFamily="2" charset="-122"/>
              </a:rPr>
              <a:t>万。</a:t>
            </a:r>
          </a:p>
        </p:txBody>
      </p:sp>
      <p:pic>
        <p:nvPicPr>
          <p:cNvPr id="132101" name="图片 4" descr="1.jpg"/>
          <p:cNvPicPr>
            <a:picLocks noChangeAspect="1" noChangeArrowheads="1"/>
          </p:cNvPicPr>
          <p:nvPr/>
        </p:nvPicPr>
        <p:blipFill>
          <a:blip r:embed="rId3"/>
          <a:srcRect/>
          <a:stretch>
            <a:fillRect/>
          </a:stretch>
        </p:blipFill>
        <p:spPr bwMode="auto">
          <a:xfrm>
            <a:off x="563563" y="1628775"/>
            <a:ext cx="4643437" cy="1028700"/>
          </a:xfrm>
          <a:prstGeom prst="rect">
            <a:avLst/>
          </a:prstGeom>
          <a:noFill/>
          <a:ln w="9525">
            <a:noFill/>
            <a:miter lim="800000"/>
            <a:headEnd/>
            <a:tailEnd/>
          </a:ln>
          <a:effectLst>
            <a:outerShdw algn="ctr" rotWithShape="0">
              <a:srgbClr val="000000">
                <a:alpha val="68999"/>
              </a:srgbClr>
            </a:outerShdw>
          </a:effectLst>
        </p:spPr>
      </p:pic>
      <p:pic>
        <p:nvPicPr>
          <p:cNvPr id="132102" name="图片 5" descr="1.jpg"/>
          <p:cNvPicPr>
            <a:picLocks noChangeAspect="1" noChangeArrowheads="1"/>
          </p:cNvPicPr>
          <p:nvPr/>
        </p:nvPicPr>
        <p:blipFill>
          <a:blip r:embed="rId4"/>
          <a:srcRect/>
          <a:stretch>
            <a:fillRect/>
          </a:stretch>
        </p:blipFill>
        <p:spPr bwMode="auto">
          <a:xfrm>
            <a:off x="5284788" y="1628775"/>
            <a:ext cx="4013200" cy="1071563"/>
          </a:xfrm>
          <a:prstGeom prst="rect">
            <a:avLst/>
          </a:prstGeom>
          <a:noFill/>
          <a:ln w="9525">
            <a:noFill/>
            <a:miter lim="800000"/>
            <a:headEnd/>
            <a:tailEnd/>
          </a:ln>
          <a:effectLst>
            <a:outerShdw algn="ctr" rotWithShape="0">
              <a:srgbClr val="000000">
                <a:alpha val="68999"/>
              </a:srgbClr>
            </a:outerShdw>
          </a:effec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Grp="1" noChangeArrowheads="1"/>
          </p:cNvSpPr>
          <p:nvPr>
            <p:ph type="subTitle" idx="4294967295"/>
          </p:nvPr>
        </p:nvSpPr>
        <p:spPr bwMode="auto">
          <a:xfrm>
            <a:off x="1762125" y="5734050"/>
            <a:ext cx="6934200" cy="838200"/>
          </a:xfrm>
          <a:prstGeom prst="rect">
            <a:avLst/>
          </a:prstGeom>
          <a:noFill/>
          <a:ln>
            <a:miter lim="800000"/>
            <a:headEnd/>
            <a:tailEnd/>
          </a:ln>
        </p:spPr>
        <p:txBody>
          <a:bodyPr/>
          <a:lstStyle/>
          <a:p>
            <a:pPr marL="0" indent="0" algn="ctr">
              <a:buFontTx/>
              <a:buNone/>
            </a:pPr>
            <a:r>
              <a:rPr lang="en-US" altLang="zh-CN" sz="400" i="1" smtClean="0">
                <a:latin typeface="宋体" pitchFamily="2" charset="-122"/>
              </a:rPr>
              <a:t>----</a:t>
            </a:r>
            <a:r>
              <a:rPr lang="zh-CN" altLang="en-US" sz="400" i="1" smtClean="0">
                <a:latin typeface="宋体" pitchFamily="2" charset="-122"/>
              </a:rPr>
              <a:t>蔚蓝</a:t>
            </a:r>
            <a:r>
              <a:rPr lang="en-US" altLang="zh-CN" sz="400" i="1" smtClean="0">
                <a:latin typeface="宋体" pitchFamily="2" charset="-122"/>
              </a:rPr>
              <a:t>(</a:t>
            </a:r>
            <a:r>
              <a:rPr lang="zh-CN" altLang="en-US" sz="400" i="1" smtClean="0">
                <a:latin typeface="宋体" pitchFamily="2" charset="-122"/>
              </a:rPr>
              <a:t>北京</a:t>
            </a:r>
            <a:r>
              <a:rPr lang="en-US" altLang="zh-CN" sz="400" i="1" smtClean="0">
                <a:latin typeface="宋体" pitchFamily="2" charset="-122"/>
              </a:rPr>
              <a:t>)</a:t>
            </a:r>
            <a:r>
              <a:rPr lang="zh-CN" altLang="en-US" sz="400" i="1" smtClean="0">
                <a:latin typeface="宋体" pitchFamily="2" charset="-122"/>
              </a:rPr>
              <a:t>广告有限公司出品</a:t>
            </a:r>
            <a:r>
              <a:rPr lang="en-US" altLang="zh-CN" sz="400" i="1" smtClean="0">
                <a:latin typeface="宋体" pitchFamily="2" charset="-122"/>
              </a:rPr>
              <a:t>----</a:t>
            </a:r>
          </a:p>
        </p:txBody>
      </p:sp>
      <p:sp>
        <p:nvSpPr>
          <p:cNvPr id="115718" name="Text Box 6"/>
          <p:cNvSpPr txBox="1">
            <a:spLocks noChangeArrowheads="1"/>
          </p:cNvSpPr>
          <p:nvPr/>
        </p:nvSpPr>
        <p:spPr bwMode="auto">
          <a:xfrm>
            <a:off x="2144713" y="2565400"/>
            <a:ext cx="7561262" cy="519113"/>
          </a:xfrm>
          <a:prstGeom prst="rect">
            <a:avLst/>
          </a:prstGeom>
          <a:noFill/>
          <a:ln w="9525">
            <a:noFill/>
            <a:miter lim="800000"/>
            <a:headEnd/>
            <a:tailEnd/>
          </a:ln>
          <a:effectLst/>
        </p:spPr>
        <p:txBody>
          <a:bodyPr>
            <a:spAutoFit/>
          </a:bodyPr>
          <a:lstStyle/>
          <a:p>
            <a:pPr>
              <a:spcBef>
                <a:spcPct val="50000"/>
              </a:spcBef>
              <a:defRPr/>
            </a:pPr>
            <a:r>
              <a:rPr lang="zh-CN" altLang="en-US" sz="2800" b="1" dirty="0">
                <a:solidFill>
                  <a:schemeClr val="tx1"/>
                </a:solidFill>
                <a:effectLst>
                  <a:outerShdw blurRad="38100" dist="38100" dir="2700000" algn="tl">
                    <a:srgbClr val="FFFFFF"/>
                  </a:outerShdw>
                </a:effectLst>
                <a:latin typeface="黑体" pitchFamily="49" charset="-122"/>
                <a:ea typeface="黑体" pitchFamily="49" charset="-122"/>
              </a:rPr>
              <a:t>  第一部分</a:t>
            </a:r>
            <a:r>
              <a:rPr lang="en-US" altLang="zh-CN" sz="2800" b="1" dirty="0">
                <a:solidFill>
                  <a:schemeClr val="tx1"/>
                </a:solidFill>
                <a:effectLst>
                  <a:outerShdw blurRad="38100" dist="38100" dir="2700000" algn="tl">
                    <a:srgbClr val="FFFFFF"/>
                  </a:outerShdw>
                </a:effectLst>
                <a:latin typeface="黑体" pitchFamily="49" charset="-122"/>
                <a:ea typeface="黑体" pitchFamily="49" charset="-122"/>
              </a:rPr>
              <a:t>:</a:t>
            </a:r>
            <a:r>
              <a:rPr lang="zh-CN" altLang="en-US" sz="2800" b="1" dirty="0">
                <a:solidFill>
                  <a:schemeClr val="tx1"/>
                </a:solidFill>
                <a:latin typeface="黑体" pitchFamily="49" charset="-122"/>
                <a:ea typeface="黑体" pitchFamily="49" charset="-122"/>
              </a:rPr>
              <a:t>东阿阿胶社会化媒体营销方案</a:t>
            </a:r>
          </a:p>
        </p:txBody>
      </p:sp>
      <p:grpSp>
        <p:nvGrpSpPr>
          <p:cNvPr id="2053" name="Group 7"/>
          <p:cNvGrpSpPr>
            <a:grpSpLocks/>
          </p:cNvGrpSpPr>
          <p:nvPr/>
        </p:nvGrpSpPr>
        <p:grpSpPr bwMode="auto">
          <a:xfrm>
            <a:off x="2432050" y="2492375"/>
            <a:ext cx="6553200" cy="792163"/>
            <a:chOff x="0" y="0"/>
            <a:chExt cx="1591" cy="431"/>
          </a:xfrm>
        </p:grpSpPr>
        <p:sp>
          <p:nvSpPr>
            <p:cNvPr id="2055" name="Line 7"/>
            <p:cNvSpPr>
              <a:spLocks noChangeShapeType="1"/>
            </p:cNvSpPr>
            <p:nvPr/>
          </p:nvSpPr>
          <p:spPr bwMode="auto">
            <a:xfrm>
              <a:off x="0" y="0"/>
              <a:ext cx="1591" cy="0"/>
            </a:xfrm>
            <a:prstGeom prst="line">
              <a:avLst/>
            </a:prstGeom>
            <a:noFill/>
            <a:ln w="19050">
              <a:solidFill>
                <a:schemeClr val="tx1"/>
              </a:solidFill>
              <a:round/>
              <a:headEnd/>
              <a:tailEnd/>
            </a:ln>
          </p:spPr>
          <p:txBody>
            <a:bodyPr/>
            <a:lstStyle/>
            <a:p>
              <a:endParaRPr lang="zh-CN" altLang="en-US"/>
            </a:p>
          </p:txBody>
        </p:sp>
        <p:sp>
          <p:nvSpPr>
            <p:cNvPr id="2056" name="Line 8"/>
            <p:cNvSpPr>
              <a:spLocks noChangeShapeType="1"/>
            </p:cNvSpPr>
            <p:nvPr/>
          </p:nvSpPr>
          <p:spPr bwMode="auto">
            <a:xfrm>
              <a:off x="18" y="431"/>
              <a:ext cx="1573" cy="0"/>
            </a:xfrm>
            <a:prstGeom prst="line">
              <a:avLst/>
            </a:prstGeom>
            <a:noFill/>
            <a:ln w="19050">
              <a:solidFill>
                <a:schemeClr val="tx1"/>
              </a:solidFill>
              <a:round/>
              <a:headEnd/>
              <a:tailEnd/>
            </a:ln>
          </p:spPr>
          <p:txBody>
            <a:bodyPr/>
            <a:lstStyle/>
            <a:p>
              <a:endParaRPr lang="zh-CN" altLang="en-US"/>
            </a:p>
          </p:txBody>
        </p:sp>
      </p:grpSp>
      <p:pic>
        <p:nvPicPr>
          <p:cNvPr id="2054" name="Picture 9" descr="deej-logo"/>
          <p:cNvPicPr>
            <a:picLocks noChangeAspect="1" noChangeArrowheads="1"/>
          </p:cNvPicPr>
          <p:nvPr/>
        </p:nvPicPr>
        <p:blipFill>
          <a:blip r:embed="rId3">
            <a:clrChange>
              <a:clrFrom>
                <a:srgbClr val="FFFFFF"/>
              </a:clrFrom>
              <a:clrTo>
                <a:srgbClr val="FFFFFF">
                  <a:alpha val="0"/>
                </a:srgbClr>
              </a:clrTo>
            </a:clrChange>
          </a:blip>
          <a:srcRect l="19438" r="19560"/>
          <a:stretch>
            <a:fillRect/>
          </a:stretch>
        </p:blipFill>
        <p:spPr bwMode="auto">
          <a:xfrm>
            <a:off x="5097463" y="3500438"/>
            <a:ext cx="1295400" cy="1176337"/>
          </a:xfrm>
          <a:prstGeom prst="rect">
            <a:avLst/>
          </a:prstGeom>
          <a:noFill/>
          <a:ln w="9525">
            <a:noFill/>
            <a:miter lim="800000"/>
            <a:headEnd/>
            <a:tailEnd/>
          </a:ln>
        </p:spPr>
      </p:pic>
      <p:graphicFrame>
        <p:nvGraphicFramePr>
          <p:cNvPr id="2050" name="Object 11"/>
          <p:cNvGraphicFramePr>
            <a:graphicFrameLocks noChangeAspect="1"/>
          </p:cNvGraphicFramePr>
          <p:nvPr/>
        </p:nvGraphicFramePr>
        <p:xfrm>
          <a:off x="631825" y="908050"/>
          <a:ext cx="600075" cy="720725"/>
        </p:xfrm>
        <a:graphic>
          <a:graphicData uri="http://schemas.openxmlformats.org/presentationml/2006/ole">
            <p:oleObj spid="_x0000_s2050" r:id="rId4"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图示 2"/>
          <p:cNvPicPr>
            <a:picLocks noChangeArrowheads="1"/>
          </p:cNvPicPr>
          <p:nvPr/>
        </p:nvPicPr>
        <p:blipFill>
          <a:blip r:embed="rId2"/>
          <a:srcRect/>
          <a:stretch>
            <a:fillRect/>
          </a:stretch>
        </p:blipFill>
        <p:spPr bwMode="auto">
          <a:xfrm>
            <a:off x="738158" y="428604"/>
            <a:ext cx="8455025" cy="1347788"/>
          </a:xfrm>
          <a:prstGeom prst="rect">
            <a:avLst/>
          </a:prstGeom>
          <a:noFill/>
          <a:ln w="9525">
            <a:noFill/>
            <a:miter lim="800000"/>
            <a:headEnd/>
            <a:tailEnd/>
          </a:ln>
        </p:spPr>
      </p:pic>
      <p:pic>
        <p:nvPicPr>
          <p:cNvPr id="45059" name="图片 3" descr="1.jpg"/>
          <p:cNvPicPr>
            <a:picLocks noChangeAspect="1" noChangeArrowheads="1"/>
          </p:cNvPicPr>
          <p:nvPr/>
        </p:nvPicPr>
        <p:blipFill>
          <a:blip r:embed="rId3"/>
          <a:srcRect/>
          <a:stretch>
            <a:fillRect/>
          </a:stretch>
        </p:blipFill>
        <p:spPr bwMode="auto">
          <a:xfrm>
            <a:off x="928688" y="2286000"/>
            <a:ext cx="1160462" cy="1039813"/>
          </a:xfrm>
          <a:prstGeom prst="rect">
            <a:avLst/>
          </a:prstGeom>
          <a:noFill/>
          <a:ln w="9525">
            <a:noFill/>
            <a:miter lim="800000"/>
            <a:headEnd/>
            <a:tailEnd/>
          </a:ln>
        </p:spPr>
      </p:pic>
      <p:pic>
        <p:nvPicPr>
          <p:cNvPr id="45060" name="Picture 2" descr="http://a2.att.hudong.com/00/12/19300001357251131477124421276.jpg"/>
          <p:cNvPicPr>
            <a:picLocks noChangeAspect="1" noChangeArrowheads="1"/>
          </p:cNvPicPr>
          <p:nvPr/>
        </p:nvPicPr>
        <p:blipFill>
          <a:blip r:embed="rId4"/>
          <a:srcRect/>
          <a:stretch>
            <a:fillRect/>
          </a:stretch>
        </p:blipFill>
        <p:spPr bwMode="auto">
          <a:xfrm>
            <a:off x="2398713" y="4500563"/>
            <a:ext cx="928687" cy="857250"/>
          </a:xfrm>
          <a:prstGeom prst="rect">
            <a:avLst/>
          </a:prstGeom>
          <a:noFill/>
          <a:ln w="9525">
            <a:noFill/>
            <a:miter lim="800000"/>
            <a:headEnd/>
            <a:tailEnd/>
          </a:ln>
        </p:spPr>
      </p:pic>
      <p:pic>
        <p:nvPicPr>
          <p:cNvPr id="45061" name="Picture 4" descr="http://t3.baidu.com/it/u=1109429299,2717232865&amp;fm=51&amp;gp=0.jpg"/>
          <p:cNvPicPr>
            <a:picLocks noChangeAspect="1" noChangeArrowheads="1"/>
          </p:cNvPicPr>
          <p:nvPr/>
        </p:nvPicPr>
        <p:blipFill>
          <a:blip r:embed="rId5"/>
          <a:srcRect/>
          <a:stretch>
            <a:fillRect/>
          </a:stretch>
        </p:blipFill>
        <p:spPr bwMode="auto">
          <a:xfrm>
            <a:off x="3792538" y="2643188"/>
            <a:ext cx="928687" cy="857250"/>
          </a:xfrm>
          <a:prstGeom prst="rect">
            <a:avLst/>
          </a:prstGeom>
          <a:noFill/>
          <a:ln w="9525">
            <a:noFill/>
            <a:miter lim="800000"/>
            <a:headEnd/>
            <a:tailEnd/>
          </a:ln>
        </p:spPr>
      </p:pic>
      <p:cxnSp>
        <p:nvCxnSpPr>
          <p:cNvPr id="45062" name="直接箭头连接符 9"/>
          <p:cNvCxnSpPr>
            <a:cxnSpLocks noChangeShapeType="1"/>
          </p:cNvCxnSpPr>
          <p:nvPr/>
        </p:nvCxnSpPr>
        <p:spPr bwMode="auto">
          <a:xfrm rot="16200000" flipH="1">
            <a:off x="1428751" y="3548062"/>
            <a:ext cx="857250" cy="619125"/>
          </a:xfrm>
          <a:prstGeom prst="straightConnector1">
            <a:avLst/>
          </a:prstGeom>
          <a:noFill/>
          <a:ln w="34925" cmpd="tri">
            <a:solidFill>
              <a:srgbClr val="72BFC5"/>
            </a:solidFill>
            <a:round/>
            <a:headEnd type="arrow" w="med" len="med"/>
            <a:tailEnd type="arrow" w="med" len="med"/>
          </a:ln>
        </p:spPr>
      </p:cxnSp>
      <p:cxnSp>
        <p:nvCxnSpPr>
          <p:cNvPr id="45063" name="直接箭头连接符 12"/>
          <p:cNvCxnSpPr>
            <a:cxnSpLocks noChangeShapeType="1"/>
          </p:cNvCxnSpPr>
          <p:nvPr/>
        </p:nvCxnSpPr>
        <p:spPr bwMode="auto">
          <a:xfrm rot="5400000">
            <a:off x="3434556" y="3613945"/>
            <a:ext cx="714375" cy="773112"/>
          </a:xfrm>
          <a:prstGeom prst="straightConnector1">
            <a:avLst/>
          </a:prstGeom>
          <a:noFill/>
          <a:ln w="34925" cmpd="tri">
            <a:solidFill>
              <a:srgbClr val="72BFC5"/>
            </a:solidFill>
            <a:round/>
            <a:headEnd type="arrow" w="med" len="med"/>
            <a:tailEnd type="arrow" w="med" len="med"/>
          </a:ln>
        </p:spPr>
      </p:cxnSp>
      <p:cxnSp>
        <p:nvCxnSpPr>
          <p:cNvPr id="45064" name="直接箭头连接符 17"/>
          <p:cNvCxnSpPr>
            <a:cxnSpLocks noChangeShapeType="1"/>
          </p:cNvCxnSpPr>
          <p:nvPr/>
        </p:nvCxnSpPr>
        <p:spPr bwMode="auto">
          <a:xfrm rot="10800000">
            <a:off x="2398713" y="2786063"/>
            <a:ext cx="1160462" cy="214312"/>
          </a:xfrm>
          <a:prstGeom prst="straightConnector1">
            <a:avLst/>
          </a:prstGeom>
          <a:noFill/>
          <a:ln w="34925" cmpd="tri">
            <a:solidFill>
              <a:srgbClr val="72BFC5"/>
            </a:solidFill>
            <a:round/>
            <a:headEnd type="arrow" w="med" len="med"/>
            <a:tailEnd type="arrow" w="med" len="med"/>
          </a:ln>
        </p:spPr>
      </p:cxnSp>
      <p:sp>
        <p:nvSpPr>
          <p:cNvPr id="45065" name="TextBox 20"/>
          <p:cNvSpPr txBox="1">
            <a:spLocks noChangeArrowheads="1"/>
          </p:cNvSpPr>
          <p:nvPr/>
        </p:nvSpPr>
        <p:spPr bwMode="auto">
          <a:xfrm>
            <a:off x="5310190" y="2357430"/>
            <a:ext cx="3946525" cy="2892425"/>
          </a:xfrm>
          <a:prstGeom prst="rect">
            <a:avLst/>
          </a:prstGeom>
          <a:noFill/>
          <a:ln w="15875">
            <a:solidFill>
              <a:srgbClr val="7F7F7F"/>
            </a:solidFill>
            <a:prstDash val="dash"/>
            <a:miter lim="800000"/>
            <a:headEnd/>
            <a:tailEnd/>
          </a:ln>
        </p:spPr>
        <p:txBody>
          <a:bodyPr>
            <a:spAutoFit/>
          </a:bodyPr>
          <a:lstStyle/>
          <a:p>
            <a:r>
              <a:rPr lang="zh-CN" altLang="en-US" sz="1400" b="1" dirty="0">
                <a:solidFill>
                  <a:schemeClr val="tx1"/>
                </a:solidFill>
                <a:latin typeface="宋体" pitchFamily="2" charset="-122"/>
              </a:rPr>
              <a:t>执行方案：</a:t>
            </a:r>
          </a:p>
          <a:p>
            <a:pPr>
              <a:buFont typeface="Wingdings" pitchFamily="2" charset="2"/>
              <a:buChar char="ü"/>
            </a:pPr>
            <a:r>
              <a:rPr lang="zh-CN" altLang="en-US" sz="1400" dirty="0">
                <a:solidFill>
                  <a:schemeClr val="tx1"/>
                </a:solidFill>
                <a:latin typeface="宋体" pitchFamily="2" charset="-122"/>
              </a:rPr>
              <a:t>桃花姬的微信账号，互粉好友达到</a:t>
            </a:r>
            <a:r>
              <a:rPr lang="en-US" altLang="zh-CN" sz="1400" dirty="0">
                <a:solidFill>
                  <a:schemeClr val="tx1"/>
                </a:solidFill>
                <a:latin typeface="宋体" pitchFamily="2" charset="-122"/>
              </a:rPr>
              <a:t>1000</a:t>
            </a:r>
            <a:r>
              <a:rPr lang="zh-CN" altLang="en-US" sz="1400" dirty="0">
                <a:solidFill>
                  <a:schemeClr val="tx1"/>
                </a:solidFill>
                <a:latin typeface="宋体" pitchFamily="2" charset="-122"/>
              </a:rPr>
              <a:t>做微信认证。作为官方微信平台。（东阿阿胶暂时不做，一方面桃花姬更时尚感另一方面微信营销很新，需要试水）</a:t>
            </a:r>
          </a:p>
          <a:p>
            <a:pPr>
              <a:buFont typeface="Wingdings" pitchFamily="2" charset="2"/>
              <a:buChar char="ü"/>
            </a:pPr>
            <a:r>
              <a:rPr lang="zh-CN" altLang="en-US" sz="1400" dirty="0">
                <a:solidFill>
                  <a:schemeClr val="tx1"/>
                </a:solidFill>
                <a:latin typeface="宋体" pitchFamily="2" charset="-122"/>
              </a:rPr>
              <a:t>利用微信账户相册、漂流瓶，公共信息发布等方式积累粉丝并发布产品信息。</a:t>
            </a:r>
          </a:p>
          <a:p>
            <a:pPr>
              <a:buFont typeface="Wingdings" pitchFamily="2" charset="2"/>
              <a:buChar char="ü"/>
            </a:pPr>
            <a:r>
              <a:rPr lang="zh-CN" altLang="en-US" sz="1400" dirty="0">
                <a:solidFill>
                  <a:schemeClr val="tx1"/>
                </a:solidFill>
                <a:latin typeface="宋体" pitchFamily="2" charset="-122"/>
              </a:rPr>
              <a:t>东阿阿胶拥有实体店，可运用“附近的人”选项就近拉客促销。</a:t>
            </a:r>
          </a:p>
          <a:p>
            <a:pPr>
              <a:buFont typeface="Wingdings" pitchFamily="2" charset="2"/>
              <a:buChar char="ü"/>
            </a:pPr>
            <a:r>
              <a:rPr lang="zh-CN" altLang="en-US" sz="1400" dirty="0">
                <a:solidFill>
                  <a:schemeClr val="tx1"/>
                </a:solidFill>
                <a:latin typeface="宋体" pitchFamily="2" charset="-122"/>
              </a:rPr>
              <a:t>基于</a:t>
            </a:r>
            <a:r>
              <a:rPr lang="en-US" altLang="zh-CN" sz="1400" dirty="0">
                <a:solidFill>
                  <a:schemeClr val="tx1"/>
                </a:solidFill>
                <a:latin typeface="宋体" pitchFamily="2" charset="-122"/>
              </a:rPr>
              <a:t>QQ</a:t>
            </a:r>
            <a:r>
              <a:rPr lang="zh-CN" altLang="en-US" sz="1400" dirty="0">
                <a:solidFill>
                  <a:schemeClr val="tx1"/>
                </a:solidFill>
                <a:latin typeface="宋体" pitchFamily="2" charset="-122"/>
              </a:rPr>
              <a:t>好友及通讯录的使网络上的强关系群体有强大的粘性基础，“摇一摇”和“附近的人”选项弱关系建立的方式，让我们的网络营销可达到最大的影响力。</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kuqin.com/upimg/allimg/120822/1K2504E9-1.png"/>
          <p:cNvPicPr>
            <a:picLocks noChangeAspect="1" noChangeArrowheads="1"/>
          </p:cNvPicPr>
          <p:nvPr/>
        </p:nvPicPr>
        <p:blipFill>
          <a:blip r:embed="rId2"/>
          <a:srcRect/>
          <a:stretch>
            <a:fillRect/>
          </a:stretch>
        </p:blipFill>
        <p:spPr bwMode="auto">
          <a:xfrm>
            <a:off x="977911" y="1214422"/>
            <a:ext cx="2579699" cy="3571891"/>
          </a:xfrm>
          <a:prstGeom prst="rect">
            <a:avLst/>
          </a:prstGeom>
          <a:ln>
            <a:noFill/>
          </a:ln>
          <a:effectLst>
            <a:outerShdw blurRad="190500" algn="tl" rotWithShape="0">
              <a:srgbClr val="000000">
                <a:alpha val="70000"/>
              </a:srgbClr>
            </a:outerShdw>
          </a:effectLst>
        </p:spPr>
      </p:pic>
      <p:pic>
        <p:nvPicPr>
          <p:cNvPr id="46083" name="Picture 4" descr="http://www.kuqin.com/upimg/allimg/120822/1K2501314-2.png"/>
          <p:cNvPicPr>
            <a:picLocks noChangeAspect="1" noChangeArrowheads="1"/>
          </p:cNvPicPr>
          <p:nvPr/>
        </p:nvPicPr>
        <p:blipFill>
          <a:blip r:embed="rId3"/>
          <a:srcRect/>
          <a:stretch>
            <a:fillRect/>
          </a:stretch>
        </p:blipFill>
        <p:spPr bwMode="auto">
          <a:xfrm>
            <a:off x="3687773" y="1214422"/>
            <a:ext cx="2579699" cy="3571891"/>
          </a:xfrm>
          <a:prstGeom prst="rect">
            <a:avLst/>
          </a:prstGeom>
          <a:ln>
            <a:noFill/>
          </a:ln>
          <a:effectLst>
            <a:outerShdw blurRad="190500" algn="tl" rotWithShape="0">
              <a:srgbClr val="000000">
                <a:alpha val="70000"/>
              </a:srgbClr>
            </a:outerShdw>
          </a:effectLst>
        </p:spPr>
      </p:pic>
      <p:pic>
        <p:nvPicPr>
          <p:cNvPr id="46084" name="Picture 6" descr="http://s2.it.itc.cn/d/screenshot/20110608_195058_6671020e945d554f_o.jpg"/>
          <p:cNvPicPr>
            <a:picLocks noChangeAspect="1" noChangeArrowheads="1"/>
          </p:cNvPicPr>
          <p:nvPr/>
        </p:nvPicPr>
        <p:blipFill>
          <a:blip r:embed="rId4"/>
          <a:srcRect/>
          <a:stretch>
            <a:fillRect/>
          </a:stretch>
        </p:blipFill>
        <p:spPr bwMode="auto">
          <a:xfrm>
            <a:off x="6524636" y="1214422"/>
            <a:ext cx="2579699" cy="3571891"/>
          </a:xfrm>
          <a:prstGeom prst="rect">
            <a:avLst/>
          </a:prstGeom>
          <a:ln>
            <a:noFill/>
          </a:ln>
          <a:effectLst>
            <a:outerShdw blurRad="190500" algn="tl" rotWithShape="0">
              <a:srgbClr val="000000">
                <a:alpha val="70000"/>
              </a:srgbClr>
            </a:outerShdw>
          </a:effectLst>
        </p:spPr>
      </p:pic>
      <p:sp>
        <p:nvSpPr>
          <p:cNvPr id="46085" name="TextBox 4"/>
          <p:cNvSpPr txBox="1">
            <a:spLocks noChangeArrowheads="1"/>
          </p:cNvSpPr>
          <p:nvPr/>
        </p:nvSpPr>
        <p:spPr bwMode="auto">
          <a:xfrm>
            <a:off x="1809728" y="5072074"/>
            <a:ext cx="7108825" cy="400050"/>
          </a:xfrm>
          <a:prstGeom prst="rect">
            <a:avLst/>
          </a:prstGeom>
          <a:noFill/>
          <a:ln w="9525">
            <a:noFill/>
            <a:miter lim="800000"/>
            <a:headEnd/>
            <a:tailEnd/>
          </a:ln>
        </p:spPr>
        <p:txBody>
          <a:bodyPr wrap="none">
            <a:spAutoFit/>
          </a:bodyPr>
          <a:lstStyle/>
          <a:p>
            <a:r>
              <a:rPr lang="zh-CN" altLang="en-US" sz="2000" b="1" dirty="0">
                <a:solidFill>
                  <a:schemeClr val="tx1"/>
                </a:solidFill>
                <a:latin typeface="宋体" pitchFamily="2" charset="-122"/>
              </a:rPr>
              <a:t>微信发起活动非常方便，并且与其他社交平台能很好的互动。</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
          <p:cNvSpPr>
            <a:spLocks noChangeArrowheads="1"/>
          </p:cNvSpPr>
          <p:nvPr/>
        </p:nvSpPr>
        <p:spPr bwMode="auto">
          <a:xfrm>
            <a:off x="1520825" y="457200"/>
            <a:ext cx="2159566" cy="637675"/>
          </a:xfrm>
          <a:prstGeom prst="rect">
            <a:avLst/>
          </a:prstGeom>
          <a:noFill/>
          <a:ln w="9525">
            <a:noFill/>
            <a:miter lim="800000"/>
            <a:headEnd/>
            <a:tailEnd/>
          </a:ln>
        </p:spPr>
        <p:txBody>
          <a:bodyPr wrap="none">
            <a:spAutoFit/>
          </a:bodyPr>
          <a:lstStyle/>
          <a:p>
            <a:pPr>
              <a:lnSpc>
                <a:spcPct val="150000"/>
              </a:lnSpc>
              <a:spcBef>
                <a:spcPct val="50000"/>
              </a:spcBef>
            </a:pPr>
            <a:r>
              <a:rPr lang="en-US" altLang="zh-CN" sz="2800" dirty="0">
                <a:solidFill>
                  <a:schemeClr val="tx1"/>
                </a:solidFill>
                <a:latin typeface="黑体" pitchFamily="2" charset="-122"/>
                <a:ea typeface="黑体" pitchFamily="2" charset="-122"/>
              </a:rPr>
              <a:t>BBS</a:t>
            </a:r>
            <a:r>
              <a:rPr lang="zh-CN" altLang="en-US" sz="2800" dirty="0">
                <a:solidFill>
                  <a:schemeClr val="tx1"/>
                </a:solidFill>
                <a:latin typeface="黑体" pitchFamily="2" charset="-122"/>
                <a:ea typeface="黑体" pitchFamily="2" charset="-122"/>
              </a:rPr>
              <a:t>（论坛）</a:t>
            </a:r>
          </a:p>
        </p:txBody>
      </p:sp>
      <p:sp>
        <p:nvSpPr>
          <p:cNvPr id="15364" name="TextBox 2"/>
          <p:cNvSpPr txBox="1">
            <a:spLocks noChangeArrowheads="1"/>
          </p:cNvSpPr>
          <p:nvPr/>
        </p:nvSpPr>
        <p:spPr bwMode="auto">
          <a:xfrm>
            <a:off x="619125" y="1706563"/>
            <a:ext cx="3482975" cy="3970337"/>
          </a:xfrm>
          <a:prstGeom prst="rect">
            <a:avLst/>
          </a:prstGeom>
          <a:noFill/>
          <a:ln w="15875">
            <a:solidFill>
              <a:srgbClr val="7F7F7F"/>
            </a:solidFill>
            <a:prstDash val="dash"/>
            <a:miter lim="800000"/>
            <a:headEnd/>
            <a:tailEnd/>
          </a:ln>
        </p:spPr>
        <p:txBody>
          <a:bodyPr>
            <a:spAutoFit/>
          </a:bodyPr>
          <a:lstStyle/>
          <a:p>
            <a:r>
              <a:rPr lang="zh-CN" altLang="en-US" sz="1400" b="1">
                <a:solidFill>
                  <a:schemeClr val="tx1"/>
                </a:solidFill>
                <a:latin typeface="宋体" pitchFamily="2" charset="-122"/>
              </a:rPr>
              <a:t>执行方案：</a:t>
            </a:r>
          </a:p>
          <a:p>
            <a:pPr>
              <a:buFont typeface="Wingdings" pitchFamily="2" charset="2"/>
              <a:buChar char="ü"/>
            </a:pPr>
            <a:r>
              <a:rPr lang="zh-CN" altLang="en-US" sz="1400">
                <a:solidFill>
                  <a:schemeClr val="tx1"/>
                </a:solidFill>
                <a:latin typeface="宋体" pitchFamily="2" charset="-122"/>
              </a:rPr>
              <a:t>本次我们将贴吧和普通论坛分开执行。贴吧要当做一个长期维护消费者的网络基地。</a:t>
            </a:r>
          </a:p>
          <a:p>
            <a:pPr>
              <a:buFont typeface="Wingdings" pitchFamily="2" charset="2"/>
              <a:buChar char="ü"/>
            </a:pPr>
            <a:r>
              <a:rPr lang="zh-CN" altLang="en-US" sz="1400">
                <a:solidFill>
                  <a:schemeClr val="tx1"/>
                </a:solidFill>
                <a:latin typeface="宋体" pitchFamily="2" charset="-122"/>
              </a:rPr>
              <a:t>本次普通论坛我们不但保证论坛投放的宽度（论坛投放数量）还要保证论坛投放的深度（好质量的论坛帖及粉丝的优质回复）。</a:t>
            </a:r>
          </a:p>
          <a:p>
            <a:pPr>
              <a:buFont typeface="Wingdings" pitchFamily="2" charset="2"/>
              <a:buChar char="ü"/>
            </a:pPr>
            <a:r>
              <a:rPr lang="zh-CN" altLang="en-US" sz="1400">
                <a:solidFill>
                  <a:schemeClr val="tx1"/>
                </a:solidFill>
                <a:latin typeface="宋体" pitchFamily="2" charset="-122"/>
              </a:rPr>
              <a:t>论坛我们将选择优秀的</a:t>
            </a:r>
            <a:r>
              <a:rPr lang="en-US" altLang="zh-CN" sz="1400">
                <a:solidFill>
                  <a:schemeClr val="tx1"/>
                </a:solidFill>
                <a:latin typeface="宋体" pitchFamily="2" charset="-122"/>
              </a:rPr>
              <a:t>100</a:t>
            </a:r>
            <a:r>
              <a:rPr lang="zh-CN" altLang="en-US" sz="1400">
                <a:solidFill>
                  <a:schemeClr val="tx1"/>
                </a:solidFill>
                <a:latin typeface="宋体" pitchFamily="2" charset="-122"/>
              </a:rPr>
              <a:t>个论坛分别用于“东阿阿胶”及“桃花姬”内容的长期投放。</a:t>
            </a:r>
          </a:p>
          <a:p>
            <a:pPr>
              <a:buFont typeface="Wingdings" pitchFamily="2" charset="2"/>
              <a:buChar char="ü"/>
            </a:pPr>
            <a:r>
              <a:rPr lang="zh-CN" altLang="en-US" sz="1400">
                <a:solidFill>
                  <a:schemeClr val="tx1"/>
                </a:solidFill>
                <a:latin typeface="宋体" pitchFamily="2" charset="-122"/>
              </a:rPr>
              <a:t>我们将坚持每个品牌每周</a:t>
            </a:r>
            <a:r>
              <a:rPr lang="en-US" altLang="zh-CN" sz="1400">
                <a:solidFill>
                  <a:schemeClr val="tx1"/>
                </a:solidFill>
                <a:latin typeface="宋体" pitchFamily="2" charset="-122"/>
              </a:rPr>
              <a:t>2</a:t>
            </a:r>
            <a:r>
              <a:rPr lang="zh-CN" altLang="en-US" sz="1400">
                <a:solidFill>
                  <a:schemeClr val="tx1"/>
                </a:solidFill>
                <a:latin typeface="宋体" pitchFamily="2" charset="-122"/>
              </a:rPr>
              <a:t>篇稿件量的投放，有时事热点会适当增加。</a:t>
            </a:r>
          </a:p>
          <a:p>
            <a:pPr>
              <a:buFont typeface="Wingdings" pitchFamily="2" charset="2"/>
              <a:buChar char="ü"/>
            </a:pPr>
            <a:r>
              <a:rPr lang="zh-CN" altLang="en-US" sz="1400">
                <a:solidFill>
                  <a:schemeClr val="tx1"/>
                </a:solidFill>
                <a:latin typeface="宋体" pitchFamily="2" charset="-122"/>
              </a:rPr>
              <a:t>“东阿阿胶”选择的论坛将主要是在健康类、养生类、病后保养类、中国古典文化相关的、公益慈善类。</a:t>
            </a:r>
          </a:p>
          <a:p>
            <a:pPr>
              <a:buFont typeface="Wingdings" pitchFamily="2" charset="2"/>
              <a:buChar char="ü"/>
            </a:pPr>
            <a:r>
              <a:rPr lang="zh-CN" altLang="en-US" sz="1400">
                <a:solidFill>
                  <a:schemeClr val="tx1"/>
                </a:solidFill>
                <a:latin typeface="宋体" pitchFamily="2" charset="-122"/>
              </a:rPr>
              <a:t>“桃花姬”将在时尚类、美容类、女性类、健康类、慈善类论坛中投放。</a:t>
            </a:r>
          </a:p>
        </p:txBody>
      </p:sp>
      <p:pic>
        <p:nvPicPr>
          <p:cNvPr id="135172" name="图片 3" descr="1.jpg"/>
          <p:cNvPicPr>
            <a:picLocks noChangeAspect="1" noChangeArrowheads="1"/>
          </p:cNvPicPr>
          <p:nvPr/>
        </p:nvPicPr>
        <p:blipFill>
          <a:blip r:embed="rId3"/>
          <a:srcRect/>
          <a:stretch>
            <a:fillRect/>
          </a:stretch>
        </p:blipFill>
        <p:spPr bwMode="auto">
          <a:xfrm>
            <a:off x="4178300" y="777875"/>
            <a:ext cx="5211763" cy="1587500"/>
          </a:xfrm>
          <a:prstGeom prst="rect">
            <a:avLst/>
          </a:prstGeom>
          <a:noFill/>
          <a:ln w="9525">
            <a:noFill/>
            <a:miter lim="800000"/>
            <a:headEnd/>
            <a:tailEnd/>
          </a:ln>
          <a:effectLst>
            <a:outerShdw algn="ctr" rotWithShape="0">
              <a:srgbClr val="000000">
                <a:alpha val="68999"/>
              </a:srgbClr>
            </a:outerShdw>
          </a:effectLst>
        </p:spPr>
      </p:pic>
      <p:pic>
        <p:nvPicPr>
          <p:cNvPr id="135173" name="图片 4" descr="2.jpg"/>
          <p:cNvPicPr>
            <a:picLocks noChangeAspect="1" noChangeArrowheads="1"/>
          </p:cNvPicPr>
          <p:nvPr/>
        </p:nvPicPr>
        <p:blipFill>
          <a:blip r:embed="rId4"/>
          <a:srcRect/>
          <a:stretch>
            <a:fillRect/>
          </a:stretch>
        </p:blipFill>
        <p:spPr bwMode="auto">
          <a:xfrm>
            <a:off x="4487863" y="2492375"/>
            <a:ext cx="2220912" cy="1214438"/>
          </a:xfrm>
          <a:prstGeom prst="rect">
            <a:avLst/>
          </a:prstGeom>
          <a:noFill/>
          <a:ln w="9525">
            <a:noFill/>
            <a:miter lim="800000"/>
            <a:headEnd/>
            <a:tailEnd/>
          </a:ln>
          <a:effectLst>
            <a:outerShdw algn="ctr" rotWithShape="0">
              <a:srgbClr val="000000">
                <a:alpha val="68999"/>
              </a:srgbClr>
            </a:outerShdw>
          </a:effectLst>
        </p:spPr>
      </p:pic>
      <p:pic>
        <p:nvPicPr>
          <p:cNvPr id="135174" name="图片 5" descr="3.jpg"/>
          <p:cNvPicPr>
            <a:picLocks noChangeAspect="1" noChangeArrowheads="1"/>
          </p:cNvPicPr>
          <p:nvPr/>
        </p:nvPicPr>
        <p:blipFill>
          <a:blip r:embed="rId5"/>
          <a:srcRect/>
          <a:stretch>
            <a:fillRect/>
          </a:stretch>
        </p:blipFill>
        <p:spPr bwMode="auto">
          <a:xfrm>
            <a:off x="7273925" y="2492375"/>
            <a:ext cx="1625600" cy="1254125"/>
          </a:xfrm>
          <a:prstGeom prst="rect">
            <a:avLst/>
          </a:prstGeom>
          <a:noFill/>
          <a:ln w="9525">
            <a:noFill/>
            <a:miter lim="800000"/>
            <a:headEnd/>
            <a:tailEnd/>
          </a:ln>
          <a:effectLst>
            <a:outerShdw algn="ctr" rotWithShape="0">
              <a:srgbClr val="000000">
                <a:alpha val="68999"/>
              </a:srgbClr>
            </a:outerShdw>
          </a:effectLst>
        </p:spPr>
      </p:pic>
      <p:sp>
        <p:nvSpPr>
          <p:cNvPr id="15368" name="TextBox 6"/>
          <p:cNvSpPr txBox="1">
            <a:spLocks noChangeArrowheads="1"/>
          </p:cNvSpPr>
          <p:nvPr/>
        </p:nvSpPr>
        <p:spPr bwMode="auto">
          <a:xfrm>
            <a:off x="4565650" y="3849688"/>
            <a:ext cx="4494213" cy="307975"/>
          </a:xfrm>
          <a:prstGeom prst="rect">
            <a:avLst/>
          </a:prstGeom>
          <a:noFill/>
          <a:ln w="9525">
            <a:noFill/>
            <a:miter lim="800000"/>
            <a:headEnd/>
            <a:tailEnd/>
          </a:ln>
        </p:spPr>
        <p:txBody>
          <a:bodyPr wrap="none">
            <a:spAutoFit/>
          </a:bodyPr>
          <a:lstStyle/>
          <a:p>
            <a:r>
              <a:rPr lang="zh-CN" altLang="en-US" sz="1400" b="1">
                <a:solidFill>
                  <a:srgbClr val="FF0000"/>
                </a:solidFill>
                <a:latin typeface="宋体" pitchFamily="2" charset="-122"/>
              </a:rPr>
              <a:t>第一贴吧“李毅吧”，会员</a:t>
            </a:r>
            <a:r>
              <a:rPr lang="en-US" altLang="zh-CN" sz="1400" b="1">
                <a:solidFill>
                  <a:srgbClr val="FF0000"/>
                </a:solidFill>
                <a:latin typeface="宋体" pitchFamily="2" charset="-122"/>
              </a:rPr>
              <a:t>265</a:t>
            </a:r>
            <a:r>
              <a:rPr lang="zh-CN" altLang="en-US" sz="1400" b="1">
                <a:solidFill>
                  <a:srgbClr val="FF0000"/>
                </a:solidFill>
                <a:latin typeface="宋体" pitchFamily="2" charset="-122"/>
              </a:rPr>
              <a:t>万，每日签到</a:t>
            </a:r>
            <a:r>
              <a:rPr lang="en-US" altLang="zh-CN" sz="1400" b="1">
                <a:solidFill>
                  <a:srgbClr val="FF0000"/>
                </a:solidFill>
                <a:latin typeface="宋体" pitchFamily="2" charset="-122"/>
              </a:rPr>
              <a:t>3</a:t>
            </a:r>
            <a:r>
              <a:rPr lang="zh-CN" altLang="en-US" sz="1400" b="1">
                <a:solidFill>
                  <a:srgbClr val="FF0000"/>
                </a:solidFill>
                <a:latin typeface="宋体" pitchFamily="2" charset="-122"/>
              </a:rPr>
              <a:t>万以上。</a:t>
            </a:r>
          </a:p>
        </p:txBody>
      </p:sp>
      <p:sp>
        <p:nvSpPr>
          <p:cNvPr id="15369" name="TextBox 7"/>
          <p:cNvSpPr txBox="1">
            <a:spLocks noChangeArrowheads="1"/>
          </p:cNvSpPr>
          <p:nvPr/>
        </p:nvSpPr>
        <p:spPr bwMode="auto">
          <a:xfrm>
            <a:off x="4797425" y="4349750"/>
            <a:ext cx="3948113" cy="1169988"/>
          </a:xfrm>
          <a:prstGeom prst="rect">
            <a:avLst/>
          </a:prstGeom>
          <a:noFill/>
          <a:ln w="15875">
            <a:solidFill>
              <a:srgbClr val="7F7F7F"/>
            </a:solidFill>
            <a:prstDash val="dash"/>
            <a:miter lim="800000"/>
            <a:headEnd/>
            <a:tailEnd/>
          </a:ln>
        </p:spPr>
        <p:txBody>
          <a:bodyPr>
            <a:spAutoFit/>
          </a:bodyPr>
          <a:lstStyle/>
          <a:p>
            <a:r>
              <a:rPr lang="zh-CN" altLang="en-US" sz="1400" b="1">
                <a:solidFill>
                  <a:schemeClr val="tx1"/>
                </a:solidFill>
                <a:latin typeface="宋体" pitchFamily="2" charset="-122"/>
              </a:rPr>
              <a:t>效果预估：</a:t>
            </a:r>
          </a:p>
          <a:p>
            <a:r>
              <a:rPr lang="zh-CN" altLang="en-US" sz="1400">
                <a:solidFill>
                  <a:schemeClr val="tx1"/>
                </a:solidFill>
                <a:latin typeface="宋体" pitchFamily="2" charset="-122"/>
              </a:rPr>
              <a:t>论坛：年度发布论坛帖</a:t>
            </a:r>
            <a:r>
              <a:rPr lang="en-US" altLang="zh-CN" sz="1400">
                <a:solidFill>
                  <a:schemeClr val="tx1"/>
                </a:solidFill>
                <a:latin typeface="宋体" pitchFamily="2" charset="-122"/>
              </a:rPr>
              <a:t>4500</a:t>
            </a:r>
            <a:r>
              <a:rPr lang="zh-CN" altLang="en-US" sz="1400">
                <a:solidFill>
                  <a:schemeClr val="tx1"/>
                </a:solidFill>
                <a:latin typeface="宋体" pitchFamily="2" charset="-122"/>
              </a:rPr>
              <a:t>篇。预计</a:t>
            </a:r>
            <a:r>
              <a:rPr lang="en-US" altLang="zh-CN" sz="1400">
                <a:solidFill>
                  <a:schemeClr val="tx1"/>
                </a:solidFill>
                <a:latin typeface="宋体" pitchFamily="2" charset="-122"/>
              </a:rPr>
              <a:t>400</a:t>
            </a:r>
            <a:r>
              <a:rPr lang="zh-CN" altLang="en-US" sz="1400">
                <a:solidFill>
                  <a:schemeClr val="tx1"/>
                </a:solidFill>
                <a:latin typeface="宋体" pitchFamily="2" charset="-122"/>
              </a:rPr>
              <a:t>篇加精置顶。预计点击数</a:t>
            </a:r>
            <a:r>
              <a:rPr lang="en-US" altLang="zh-CN" sz="1400">
                <a:solidFill>
                  <a:schemeClr val="tx1"/>
                </a:solidFill>
                <a:latin typeface="宋体" pitchFamily="2" charset="-122"/>
              </a:rPr>
              <a:t>2000</a:t>
            </a:r>
            <a:r>
              <a:rPr lang="zh-CN" altLang="en-US" sz="1400">
                <a:solidFill>
                  <a:schemeClr val="tx1"/>
                </a:solidFill>
                <a:latin typeface="宋体" pitchFamily="2" charset="-122"/>
              </a:rPr>
              <a:t>万，回帖数</a:t>
            </a:r>
            <a:r>
              <a:rPr lang="en-US" altLang="zh-CN" sz="1400">
                <a:solidFill>
                  <a:schemeClr val="tx1"/>
                </a:solidFill>
                <a:latin typeface="宋体" pitchFamily="2" charset="-122"/>
              </a:rPr>
              <a:t>9</a:t>
            </a:r>
            <a:r>
              <a:rPr lang="zh-CN" altLang="en-US" sz="1400">
                <a:solidFill>
                  <a:schemeClr val="tx1"/>
                </a:solidFill>
                <a:latin typeface="宋体" pitchFamily="2" charset="-122"/>
              </a:rPr>
              <a:t>万。</a:t>
            </a:r>
          </a:p>
          <a:p>
            <a:r>
              <a:rPr lang="zh-CN" altLang="en-US" sz="1400">
                <a:solidFill>
                  <a:schemeClr val="tx1"/>
                </a:solidFill>
                <a:latin typeface="宋体" pitchFamily="2" charset="-122"/>
              </a:rPr>
              <a:t>贴吧：同步微博运营推广年度增长</a:t>
            </a:r>
            <a:r>
              <a:rPr lang="en-US" altLang="zh-CN" sz="1400">
                <a:solidFill>
                  <a:schemeClr val="tx1"/>
                </a:solidFill>
                <a:latin typeface="宋体" pitchFamily="2" charset="-122"/>
              </a:rPr>
              <a:t>1</a:t>
            </a:r>
            <a:r>
              <a:rPr lang="zh-CN" altLang="en-US" sz="1400">
                <a:solidFill>
                  <a:schemeClr val="tx1"/>
                </a:solidFill>
                <a:latin typeface="宋体" pitchFamily="2" charset="-122"/>
              </a:rPr>
              <a:t>万粉丝，发布</a:t>
            </a:r>
            <a:r>
              <a:rPr lang="en-US" altLang="zh-CN" sz="1400">
                <a:solidFill>
                  <a:schemeClr val="tx1"/>
                </a:solidFill>
                <a:latin typeface="宋体" pitchFamily="2" charset="-122"/>
              </a:rPr>
              <a:t>3000</a:t>
            </a:r>
            <a:r>
              <a:rPr lang="zh-CN" altLang="en-US" sz="1400">
                <a:solidFill>
                  <a:schemeClr val="tx1"/>
                </a:solidFill>
                <a:latin typeface="宋体" pitchFamily="2" charset="-122"/>
              </a:rPr>
              <a:t>篇论坛帖。预计覆盖粉丝数近百万。</a:t>
            </a:r>
          </a:p>
        </p:txBody>
      </p:sp>
      <p:graphicFrame>
        <p:nvGraphicFramePr>
          <p:cNvPr id="15362" name="Object 9"/>
          <p:cNvGraphicFramePr>
            <a:graphicFrameLocks noChangeAspect="1"/>
          </p:cNvGraphicFramePr>
          <p:nvPr/>
        </p:nvGraphicFramePr>
        <p:xfrm>
          <a:off x="752475" y="620713"/>
          <a:ext cx="600075" cy="720725"/>
        </p:xfrm>
        <a:graphic>
          <a:graphicData uri="http://schemas.openxmlformats.org/presentationml/2006/ole">
            <p:oleObj spid="_x0000_s15362" r:id="rId6"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ChangeArrowheads="1"/>
          </p:cNvSpPr>
          <p:nvPr/>
        </p:nvSpPr>
        <p:spPr bwMode="auto">
          <a:xfrm>
            <a:off x="1520825" y="750888"/>
            <a:ext cx="1800493" cy="637675"/>
          </a:xfrm>
          <a:prstGeom prst="rect">
            <a:avLst/>
          </a:prstGeom>
          <a:noFill/>
          <a:ln w="9525">
            <a:noFill/>
            <a:miter lim="800000"/>
            <a:headEnd/>
            <a:tailEnd/>
          </a:ln>
        </p:spPr>
        <p:txBody>
          <a:bodyPr wrap="none">
            <a:spAutoFit/>
          </a:bodyPr>
          <a:lstStyle/>
          <a:p>
            <a:pPr>
              <a:lnSpc>
                <a:spcPct val="150000"/>
              </a:lnSpc>
              <a:spcBef>
                <a:spcPct val="50000"/>
              </a:spcBef>
            </a:pPr>
            <a:r>
              <a:rPr lang="en-US" altLang="zh-CN" sz="2800" dirty="0">
                <a:solidFill>
                  <a:schemeClr val="tx1"/>
                </a:solidFill>
                <a:latin typeface="黑体" pitchFamily="2" charset="-122"/>
                <a:ea typeface="黑体" pitchFamily="2" charset="-122"/>
              </a:rPr>
              <a:t>IM</a:t>
            </a:r>
            <a:r>
              <a:rPr lang="zh-CN" altLang="en-US" sz="2800" dirty="0">
                <a:solidFill>
                  <a:schemeClr val="tx1"/>
                </a:solidFill>
                <a:latin typeface="黑体" pitchFamily="2" charset="-122"/>
                <a:ea typeface="黑体" pitchFamily="2" charset="-122"/>
              </a:rPr>
              <a:t>（</a:t>
            </a:r>
            <a:r>
              <a:rPr lang="en-US" altLang="zh-CN" sz="2800" dirty="0">
                <a:solidFill>
                  <a:schemeClr val="tx1"/>
                </a:solidFill>
                <a:latin typeface="黑体" pitchFamily="2" charset="-122"/>
                <a:ea typeface="黑体" pitchFamily="2" charset="-122"/>
              </a:rPr>
              <a:t>Q</a:t>
            </a:r>
            <a:r>
              <a:rPr lang="zh-CN" altLang="en-US" sz="2800" dirty="0">
                <a:solidFill>
                  <a:schemeClr val="tx1"/>
                </a:solidFill>
                <a:latin typeface="黑体" pitchFamily="2" charset="-122"/>
                <a:ea typeface="黑体" pitchFamily="2" charset="-122"/>
              </a:rPr>
              <a:t>群）</a:t>
            </a:r>
          </a:p>
        </p:txBody>
      </p:sp>
      <p:pic>
        <p:nvPicPr>
          <p:cNvPr id="136195" name="Picture 2" descr="http://img3.zhubajie.com/task/2010-08/09/390139/r0d5hn61.jpg"/>
          <p:cNvPicPr>
            <a:picLocks noChangeAspect="1" noChangeArrowheads="1"/>
          </p:cNvPicPr>
          <p:nvPr/>
        </p:nvPicPr>
        <p:blipFill>
          <a:blip r:embed="rId3"/>
          <a:srcRect/>
          <a:stretch>
            <a:fillRect/>
          </a:stretch>
        </p:blipFill>
        <p:spPr bwMode="auto">
          <a:xfrm>
            <a:off x="463550" y="2428875"/>
            <a:ext cx="4876800" cy="3157538"/>
          </a:xfrm>
          <a:prstGeom prst="rect">
            <a:avLst/>
          </a:prstGeom>
          <a:ln>
            <a:noFill/>
          </a:ln>
          <a:effectLst>
            <a:outerShdw blurRad="190500" algn="tl" rotWithShape="0">
              <a:srgbClr val="000000">
                <a:alpha val="70000"/>
              </a:srgbClr>
            </a:outerShdw>
          </a:effectLst>
        </p:spPr>
      </p:pic>
      <p:pic>
        <p:nvPicPr>
          <p:cNvPr id="136196" name="Picture 4" descr="http://wenwen.soso.com/p/20110417/20110417152240-1038878412.jpg"/>
          <p:cNvPicPr>
            <a:picLocks noChangeAspect="1" noChangeArrowheads="1"/>
          </p:cNvPicPr>
          <p:nvPr/>
        </p:nvPicPr>
        <p:blipFill>
          <a:blip r:embed="rId4"/>
          <a:srcRect/>
          <a:stretch>
            <a:fillRect/>
          </a:stretch>
        </p:blipFill>
        <p:spPr bwMode="auto">
          <a:xfrm>
            <a:off x="4808538" y="476250"/>
            <a:ext cx="4799012" cy="2649538"/>
          </a:xfrm>
          <a:prstGeom prst="rect">
            <a:avLst/>
          </a:prstGeom>
          <a:ln>
            <a:noFill/>
          </a:ln>
          <a:effectLst>
            <a:outerShdw blurRad="190500" algn="tl" rotWithShape="0">
              <a:srgbClr val="000000">
                <a:alpha val="70000"/>
              </a:srgbClr>
            </a:outerShdw>
          </a:effectLst>
        </p:spPr>
      </p:pic>
      <p:sp>
        <p:nvSpPr>
          <p:cNvPr id="16390" name="TextBox 4"/>
          <p:cNvSpPr txBox="1">
            <a:spLocks noChangeArrowheads="1"/>
          </p:cNvSpPr>
          <p:nvPr/>
        </p:nvSpPr>
        <p:spPr bwMode="auto">
          <a:xfrm>
            <a:off x="5649913" y="3786188"/>
            <a:ext cx="3405187" cy="1570037"/>
          </a:xfrm>
          <a:prstGeom prst="rect">
            <a:avLst/>
          </a:prstGeom>
          <a:noFill/>
          <a:ln w="9525">
            <a:noFill/>
            <a:miter lim="800000"/>
            <a:headEnd/>
            <a:tailEnd/>
          </a:ln>
        </p:spPr>
        <p:txBody>
          <a:bodyPr>
            <a:spAutoFit/>
          </a:bodyPr>
          <a:lstStyle/>
          <a:p>
            <a:pPr>
              <a:buFont typeface="Wingdings" pitchFamily="2" charset="2"/>
              <a:buChar char="ü"/>
            </a:pPr>
            <a:r>
              <a:rPr lang="zh-CN" altLang="en-US" sz="1600" dirty="0">
                <a:solidFill>
                  <a:schemeClr val="tx1"/>
                </a:solidFill>
                <a:latin typeface="宋体" pitchFamily="2" charset="-122"/>
              </a:rPr>
              <a:t>在其他平台运营基础上建立超级交流群，每群</a:t>
            </a:r>
            <a:r>
              <a:rPr lang="en-US" altLang="zh-CN" sz="1600" dirty="0">
                <a:solidFill>
                  <a:schemeClr val="tx1"/>
                </a:solidFill>
                <a:latin typeface="宋体" pitchFamily="2" charset="-122"/>
              </a:rPr>
              <a:t>500</a:t>
            </a:r>
            <a:r>
              <a:rPr lang="zh-CN" altLang="en-US" sz="1600" dirty="0">
                <a:solidFill>
                  <a:schemeClr val="tx1"/>
                </a:solidFill>
                <a:latin typeface="宋体" pitchFamily="2" charset="-122"/>
              </a:rPr>
              <a:t>人，一年内做</a:t>
            </a:r>
            <a:r>
              <a:rPr lang="en-US" altLang="zh-CN" sz="1600" dirty="0">
                <a:solidFill>
                  <a:schemeClr val="tx1"/>
                </a:solidFill>
                <a:latin typeface="宋体" pitchFamily="2" charset="-122"/>
              </a:rPr>
              <a:t>20</a:t>
            </a:r>
            <a:r>
              <a:rPr lang="zh-CN" altLang="en-US" sz="1600" dirty="0">
                <a:solidFill>
                  <a:schemeClr val="tx1"/>
                </a:solidFill>
                <a:latin typeface="宋体" pitchFamily="2" charset="-122"/>
              </a:rPr>
              <a:t>个群的维护。</a:t>
            </a:r>
          </a:p>
          <a:p>
            <a:pPr>
              <a:buFont typeface="Wingdings" pitchFamily="2" charset="2"/>
              <a:buChar char="ü"/>
            </a:pPr>
            <a:r>
              <a:rPr lang="zh-CN" altLang="en-US" sz="1600" dirty="0">
                <a:solidFill>
                  <a:schemeClr val="tx1"/>
                </a:solidFill>
                <a:latin typeface="宋体" pitchFamily="2" charset="-122"/>
              </a:rPr>
              <a:t>由专业工作人员担任群主，负责互动、答疑、接受投诉等等。</a:t>
            </a:r>
          </a:p>
          <a:p>
            <a:pPr>
              <a:buFont typeface="Wingdings" pitchFamily="2" charset="2"/>
              <a:buChar char="ü"/>
            </a:pPr>
            <a:r>
              <a:rPr lang="zh-CN" altLang="en-US" sz="1600" dirty="0">
                <a:solidFill>
                  <a:schemeClr val="tx1"/>
                </a:solidFill>
                <a:latin typeface="宋体" pitchFamily="2" charset="-122"/>
              </a:rPr>
              <a:t>建立最大的阿胶用户交流群体。</a:t>
            </a:r>
          </a:p>
        </p:txBody>
      </p:sp>
      <p:graphicFrame>
        <p:nvGraphicFramePr>
          <p:cNvPr id="16386" name="Object 6"/>
          <p:cNvGraphicFramePr>
            <a:graphicFrameLocks noChangeAspect="1"/>
          </p:cNvGraphicFramePr>
          <p:nvPr/>
        </p:nvGraphicFramePr>
        <p:xfrm>
          <a:off x="752475" y="836613"/>
          <a:ext cx="600075" cy="720725"/>
        </p:xfrm>
        <a:graphic>
          <a:graphicData uri="http://schemas.openxmlformats.org/presentationml/2006/ole">
            <p:oleObj spid="_x0000_s16386" r:id="rId5"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ChangeArrowheads="1"/>
          </p:cNvSpPr>
          <p:nvPr/>
        </p:nvSpPr>
        <p:spPr bwMode="auto">
          <a:xfrm>
            <a:off x="1520825" y="750888"/>
            <a:ext cx="3416320" cy="637675"/>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a:solidFill>
                  <a:schemeClr val="tx1"/>
                </a:solidFill>
                <a:latin typeface="黑体" pitchFamily="2" charset="-122"/>
                <a:ea typeface="黑体" pitchFamily="2" charset="-122"/>
              </a:rPr>
              <a:t>蔚蓝广告执行亮点一</a:t>
            </a:r>
          </a:p>
        </p:txBody>
      </p:sp>
      <p:pic>
        <p:nvPicPr>
          <p:cNvPr id="137219" name="Picture 2" descr="http://www.medianet.cn/uploads/allimg/100908/0Z9303294-2.gif"/>
          <p:cNvPicPr>
            <a:picLocks noChangeAspect="1" noChangeArrowheads="1"/>
          </p:cNvPicPr>
          <p:nvPr/>
        </p:nvPicPr>
        <p:blipFill>
          <a:blip r:embed="rId3"/>
          <a:srcRect/>
          <a:stretch>
            <a:fillRect/>
          </a:stretch>
        </p:blipFill>
        <p:spPr bwMode="auto">
          <a:xfrm>
            <a:off x="619125" y="2143125"/>
            <a:ext cx="5418138" cy="3208338"/>
          </a:xfrm>
          <a:prstGeom prst="rect">
            <a:avLst/>
          </a:prstGeom>
          <a:ln>
            <a:noFill/>
          </a:ln>
          <a:effectLst>
            <a:outerShdw blurRad="190500" algn="tl" rotWithShape="0">
              <a:srgbClr val="000000">
                <a:alpha val="70000"/>
              </a:srgbClr>
            </a:outerShdw>
          </a:effectLst>
        </p:spPr>
      </p:pic>
      <p:sp>
        <p:nvSpPr>
          <p:cNvPr id="17413" name="TextBox 3"/>
          <p:cNvSpPr txBox="1">
            <a:spLocks noChangeArrowheads="1"/>
          </p:cNvSpPr>
          <p:nvPr/>
        </p:nvSpPr>
        <p:spPr bwMode="auto">
          <a:xfrm>
            <a:off x="6269038" y="2643188"/>
            <a:ext cx="1585690" cy="369332"/>
          </a:xfrm>
          <a:prstGeom prst="rect">
            <a:avLst/>
          </a:prstGeom>
          <a:noFill/>
          <a:ln w="9525">
            <a:noFill/>
            <a:miter lim="800000"/>
            <a:headEnd/>
            <a:tailEnd/>
          </a:ln>
        </p:spPr>
        <p:txBody>
          <a:bodyPr wrap="none">
            <a:spAutoFit/>
          </a:bodyPr>
          <a:lstStyle/>
          <a:p>
            <a:r>
              <a:rPr lang="en-US" altLang="zh-CN" b="1" dirty="0" err="1">
                <a:solidFill>
                  <a:srgbClr val="FF0000"/>
                </a:solidFill>
                <a:latin typeface="宋体" pitchFamily="2" charset="-122"/>
              </a:rPr>
              <a:t>Minisite</a:t>
            </a:r>
            <a:r>
              <a:rPr lang="zh-CN" altLang="en-US" b="1" dirty="0">
                <a:solidFill>
                  <a:srgbClr val="FF0000"/>
                </a:solidFill>
                <a:latin typeface="宋体" pitchFamily="2" charset="-122"/>
              </a:rPr>
              <a:t>页面</a:t>
            </a:r>
          </a:p>
        </p:txBody>
      </p:sp>
      <p:sp>
        <p:nvSpPr>
          <p:cNvPr id="17414" name="TextBox 4"/>
          <p:cNvSpPr txBox="1">
            <a:spLocks noChangeArrowheads="1"/>
          </p:cNvSpPr>
          <p:nvPr/>
        </p:nvSpPr>
        <p:spPr bwMode="auto">
          <a:xfrm>
            <a:off x="6191250" y="3500438"/>
            <a:ext cx="3405188" cy="1570037"/>
          </a:xfrm>
          <a:prstGeom prst="rect">
            <a:avLst/>
          </a:prstGeom>
          <a:noFill/>
          <a:ln w="9525">
            <a:noFill/>
            <a:miter lim="800000"/>
            <a:headEnd/>
            <a:tailEnd/>
          </a:ln>
        </p:spPr>
        <p:txBody>
          <a:bodyPr>
            <a:spAutoFit/>
          </a:bodyPr>
          <a:lstStyle/>
          <a:p>
            <a:r>
              <a:rPr lang="zh-CN" altLang="en-US" sz="1600">
                <a:solidFill>
                  <a:schemeClr val="tx1"/>
                </a:solidFill>
                <a:latin typeface="宋体" pitchFamily="2" charset="-122"/>
              </a:rPr>
              <a:t>在东阿阿胶官网上建立</a:t>
            </a:r>
            <a:r>
              <a:rPr lang="en-US" altLang="zh-CN" sz="1600">
                <a:solidFill>
                  <a:schemeClr val="tx1"/>
                </a:solidFill>
                <a:latin typeface="宋体" pitchFamily="2" charset="-122"/>
              </a:rPr>
              <a:t>minisite</a:t>
            </a:r>
            <a:r>
              <a:rPr lang="zh-CN" altLang="en-US" sz="1600">
                <a:solidFill>
                  <a:schemeClr val="tx1"/>
                </a:solidFill>
                <a:latin typeface="宋体" pitchFamily="2" charset="-122"/>
              </a:rPr>
              <a:t>页面，方便全年工作的展现和汇总。同时可以对公众展示东阿阿胶全年品牌建设的全貌，并加深东阿阿胶品牌涵义的深度了解，便于行业专业人士分析也便于老百姓查询资料。</a:t>
            </a:r>
          </a:p>
        </p:txBody>
      </p:sp>
      <p:graphicFrame>
        <p:nvGraphicFramePr>
          <p:cNvPr id="17410" name="Object 6"/>
          <p:cNvGraphicFramePr>
            <a:graphicFrameLocks noChangeAspect="1"/>
          </p:cNvGraphicFramePr>
          <p:nvPr/>
        </p:nvGraphicFramePr>
        <p:xfrm>
          <a:off x="823913" y="908050"/>
          <a:ext cx="600075" cy="720725"/>
        </p:xfrm>
        <a:graphic>
          <a:graphicData uri="http://schemas.openxmlformats.org/presentationml/2006/ole">
            <p:oleObj spid="_x0000_s17410" r:id="rId4"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1520825" y="750888"/>
            <a:ext cx="3416320" cy="637675"/>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dirty="0">
                <a:solidFill>
                  <a:schemeClr val="tx1"/>
                </a:solidFill>
                <a:latin typeface="黑体" pitchFamily="2" charset="-122"/>
                <a:ea typeface="黑体" pitchFamily="2" charset="-122"/>
              </a:rPr>
              <a:t>蔚蓝广告执行亮点二</a:t>
            </a:r>
          </a:p>
        </p:txBody>
      </p:sp>
      <p:sp>
        <p:nvSpPr>
          <p:cNvPr id="18436" name="TextBox 2"/>
          <p:cNvSpPr txBox="1">
            <a:spLocks noChangeArrowheads="1"/>
          </p:cNvSpPr>
          <p:nvPr/>
        </p:nvSpPr>
        <p:spPr bwMode="auto">
          <a:xfrm>
            <a:off x="1006475" y="2143125"/>
            <a:ext cx="1568450" cy="369888"/>
          </a:xfrm>
          <a:prstGeom prst="rect">
            <a:avLst/>
          </a:prstGeom>
          <a:noFill/>
          <a:ln w="9525">
            <a:noFill/>
            <a:miter lim="800000"/>
            <a:headEnd/>
            <a:tailEnd/>
          </a:ln>
        </p:spPr>
        <p:txBody>
          <a:bodyPr wrap="none">
            <a:spAutoFit/>
          </a:bodyPr>
          <a:lstStyle/>
          <a:p>
            <a:r>
              <a:rPr lang="zh-CN" altLang="en-US" b="1" dirty="0">
                <a:solidFill>
                  <a:srgbClr val="FF0000"/>
                </a:solidFill>
                <a:latin typeface="宋体" pitchFamily="2" charset="-122"/>
              </a:rPr>
              <a:t>明星客服选拔</a:t>
            </a:r>
          </a:p>
        </p:txBody>
      </p:sp>
      <p:sp>
        <p:nvSpPr>
          <p:cNvPr id="18437" name="TextBox 3"/>
          <p:cNvSpPr txBox="1">
            <a:spLocks noChangeArrowheads="1"/>
          </p:cNvSpPr>
          <p:nvPr/>
        </p:nvSpPr>
        <p:spPr bwMode="auto">
          <a:xfrm>
            <a:off x="928688" y="2714625"/>
            <a:ext cx="4024312" cy="2800350"/>
          </a:xfrm>
          <a:prstGeom prst="rect">
            <a:avLst/>
          </a:prstGeom>
          <a:noFill/>
          <a:ln w="9525">
            <a:noFill/>
            <a:miter lim="800000"/>
            <a:headEnd/>
            <a:tailEnd/>
          </a:ln>
        </p:spPr>
        <p:txBody>
          <a:bodyPr>
            <a:spAutoFit/>
          </a:bodyPr>
          <a:lstStyle/>
          <a:p>
            <a:pPr>
              <a:buFont typeface="Wingdings" pitchFamily="2" charset="2"/>
              <a:buChar char="ü"/>
            </a:pPr>
            <a:r>
              <a:rPr lang="zh-CN" altLang="en-US" sz="1600">
                <a:solidFill>
                  <a:schemeClr val="tx1"/>
                </a:solidFill>
                <a:latin typeface="宋体" pitchFamily="2" charset="-122"/>
              </a:rPr>
              <a:t>选拔本身就是个小型活动，可作为线上活动造势。</a:t>
            </a:r>
          </a:p>
          <a:p>
            <a:pPr>
              <a:buFont typeface="Wingdings" pitchFamily="2" charset="2"/>
              <a:buChar char="ü"/>
            </a:pPr>
            <a:r>
              <a:rPr lang="en-US" altLang="zh-CN" sz="1600">
                <a:solidFill>
                  <a:schemeClr val="tx1"/>
                </a:solidFill>
                <a:latin typeface="宋体" pitchFamily="2" charset="-122"/>
              </a:rPr>
              <a:t>5</a:t>
            </a:r>
            <a:r>
              <a:rPr lang="zh-CN" altLang="en-US" sz="1600">
                <a:solidFill>
                  <a:schemeClr val="tx1"/>
                </a:solidFill>
                <a:latin typeface="宋体" pitchFamily="2" charset="-122"/>
              </a:rPr>
              <a:t>位明星客服实际上就是为东阿阿胶培养自己的明星，因为要在各大平台开设属于他们的个人账号，并培养粉丝。未来这就是东阿阿胶自己的社交媒体明星。</a:t>
            </a:r>
          </a:p>
          <a:p>
            <a:pPr>
              <a:buFont typeface="Wingdings" pitchFamily="2" charset="2"/>
              <a:buChar char="ü"/>
            </a:pPr>
            <a:r>
              <a:rPr lang="zh-CN" altLang="en-US" sz="1600">
                <a:solidFill>
                  <a:schemeClr val="tx1"/>
                </a:solidFill>
                <a:latin typeface="宋体" pitchFamily="2" charset="-122"/>
              </a:rPr>
              <a:t>明星客服不是花架子，是真的要具备专业知识，在各大社交媒体平台与消费者互动的真人。每天的任务就是陪着消费者“玩”。</a:t>
            </a:r>
          </a:p>
          <a:p>
            <a:pPr>
              <a:buFont typeface="Wingdings" pitchFamily="2" charset="2"/>
              <a:buChar char="ü"/>
            </a:pPr>
            <a:r>
              <a:rPr lang="zh-CN" altLang="en-US" sz="1600">
                <a:solidFill>
                  <a:schemeClr val="tx1"/>
                </a:solidFill>
                <a:latin typeface="宋体" pitchFamily="2" charset="-122"/>
              </a:rPr>
              <a:t>打造售前售后精英客服的雏形。</a:t>
            </a:r>
          </a:p>
        </p:txBody>
      </p:sp>
      <p:pic>
        <p:nvPicPr>
          <p:cNvPr id="138245" name="图片 4" descr="1.jpg"/>
          <p:cNvPicPr>
            <a:picLocks noChangeAspect="1" noChangeArrowheads="1"/>
          </p:cNvPicPr>
          <p:nvPr/>
        </p:nvPicPr>
        <p:blipFill>
          <a:blip r:embed="rId3"/>
          <a:srcRect/>
          <a:stretch>
            <a:fillRect/>
          </a:stretch>
        </p:blipFill>
        <p:spPr bwMode="auto">
          <a:xfrm>
            <a:off x="5489575" y="260350"/>
            <a:ext cx="1751013" cy="2713038"/>
          </a:xfrm>
          <a:prstGeom prst="rect">
            <a:avLst/>
          </a:prstGeom>
          <a:ln>
            <a:noFill/>
          </a:ln>
          <a:effectLst>
            <a:outerShdw blurRad="190500" algn="tl" rotWithShape="0">
              <a:srgbClr val="000000">
                <a:alpha val="70000"/>
              </a:srgbClr>
            </a:outerShdw>
          </a:effectLst>
        </p:spPr>
      </p:pic>
      <p:pic>
        <p:nvPicPr>
          <p:cNvPr id="138246" name="图片 5" descr="2.jpg"/>
          <p:cNvPicPr>
            <a:picLocks noChangeAspect="1" noChangeArrowheads="1"/>
          </p:cNvPicPr>
          <p:nvPr/>
        </p:nvPicPr>
        <p:blipFill>
          <a:blip r:embed="rId4"/>
          <a:srcRect/>
          <a:stretch>
            <a:fillRect/>
          </a:stretch>
        </p:blipFill>
        <p:spPr bwMode="auto">
          <a:xfrm>
            <a:off x="7688263" y="1052513"/>
            <a:ext cx="1625600" cy="2551112"/>
          </a:xfrm>
          <a:prstGeom prst="rect">
            <a:avLst/>
          </a:prstGeom>
          <a:ln>
            <a:noFill/>
          </a:ln>
          <a:effectLst>
            <a:outerShdw blurRad="190500" algn="tl" rotWithShape="0">
              <a:srgbClr val="000000">
                <a:alpha val="70000"/>
              </a:srgbClr>
            </a:outerShdw>
          </a:effectLst>
        </p:spPr>
      </p:pic>
      <p:pic>
        <p:nvPicPr>
          <p:cNvPr id="138247" name="图片 6" descr="3.jpg"/>
          <p:cNvPicPr>
            <a:picLocks noChangeAspect="1" noChangeArrowheads="1"/>
          </p:cNvPicPr>
          <p:nvPr/>
        </p:nvPicPr>
        <p:blipFill>
          <a:blip r:embed="rId5"/>
          <a:srcRect/>
          <a:stretch>
            <a:fillRect/>
          </a:stretch>
        </p:blipFill>
        <p:spPr bwMode="auto">
          <a:xfrm>
            <a:off x="5745163" y="3222625"/>
            <a:ext cx="1779587" cy="2438400"/>
          </a:xfrm>
          <a:prstGeom prst="rect">
            <a:avLst/>
          </a:prstGeom>
          <a:ln>
            <a:noFill/>
          </a:ln>
          <a:effectLst>
            <a:outerShdw blurRad="190500" algn="tl" rotWithShape="0">
              <a:srgbClr val="000000">
                <a:alpha val="70000"/>
              </a:srgbClr>
            </a:outerShdw>
          </a:effectLst>
        </p:spPr>
      </p:pic>
      <p:graphicFrame>
        <p:nvGraphicFramePr>
          <p:cNvPr id="18434" name="Object 8"/>
          <p:cNvGraphicFramePr>
            <a:graphicFrameLocks noChangeAspect="1"/>
          </p:cNvGraphicFramePr>
          <p:nvPr/>
        </p:nvGraphicFramePr>
        <p:xfrm>
          <a:off x="823913" y="908050"/>
          <a:ext cx="600075" cy="720725"/>
        </p:xfrm>
        <a:graphic>
          <a:graphicData uri="http://schemas.openxmlformats.org/presentationml/2006/ole">
            <p:oleObj spid="_x0000_s18434" r:id="rId6"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ChangeArrowheads="1"/>
          </p:cNvSpPr>
          <p:nvPr/>
        </p:nvSpPr>
        <p:spPr bwMode="auto">
          <a:xfrm>
            <a:off x="1539875" y="406400"/>
            <a:ext cx="3416320" cy="637675"/>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dirty="0">
                <a:solidFill>
                  <a:schemeClr val="tx1"/>
                </a:solidFill>
                <a:latin typeface="黑体" pitchFamily="2" charset="-122"/>
                <a:ea typeface="黑体" pitchFamily="2" charset="-122"/>
              </a:rPr>
              <a:t>蔚蓝广告执行亮点三</a:t>
            </a:r>
          </a:p>
        </p:txBody>
      </p:sp>
      <p:pic>
        <p:nvPicPr>
          <p:cNvPr id="19460" name="Picture 2" descr="乐蜂网">
            <a:hlinkClick r:id="rId3"/>
          </p:cNvPr>
          <p:cNvPicPr>
            <a:picLocks noChangeAspect="1" noChangeArrowheads="1"/>
          </p:cNvPicPr>
          <p:nvPr/>
        </p:nvPicPr>
        <p:blipFill>
          <a:blip r:embed="rId4"/>
          <a:srcRect/>
          <a:stretch>
            <a:fillRect/>
          </a:stretch>
        </p:blipFill>
        <p:spPr bwMode="auto">
          <a:xfrm>
            <a:off x="7450138" y="1370013"/>
            <a:ext cx="1701800" cy="860425"/>
          </a:xfrm>
          <a:prstGeom prst="rect">
            <a:avLst/>
          </a:prstGeom>
          <a:ln>
            <a:noFill/>
          </a:ln>
          <a:effectLst>
            <a:outerShdw blurRad="190500" algn="tl" rotWithShape="0">
              <a:srgbClr val="000000">
                <a:alpha val="70000"/>
              </a:srgbClr>
            </a:outerShdw>
          </a:effectLst>
        </p:spPr>
      </p:pic>
      <p:sp>
        <p:nvSpPr>
          <p:cNvPr id="19461" name="TextBox 3"/>
          <p:cNvSpPr txBox="1">
            <a:spLocks noChangeArrowheads="1"/>
          </p:cNvSpPr>
          <p:nvPr/>
        </p:nvSpPr>
        <p:spPr bwMode="auto">
          <a:xfrm>
            <a:off x="5595942" y="785794"/>
            <a:ext cx="2492375" cy="368300"/>
          </a:xfrm>
          <a:prstGeom prst="rect">
            <a:avLst/>
          </a:prstGeom>
          <a:noFill/>
          <a:ln w="9525">
            <a:noFill/>
            <a:miter lim="800000"/>
            <a:headEnd/>
            <a:tailEnd/>
          </a:ln>
        </p:spPr>
        <p:txBody>
          <a:bodyPr wrap="none">
            <a:spAutoFit/>
          </a:bodyPr>
          <a:lstStyle/>
          <a:p>
            <a:r>
              <a:rPr lang="zh-CN" altLang="en-US" b="1" dirty="0">
                <a:solidFill>
                  <a:srgbClr val="FF0000"/>
                </a:solidFill>
                <a:latin typeface="宋体" pitchFamily="2" charset="-122"/>
              </a:rPr>
              <a:t>与乐蜂网达成战略合作</a:t>
            </a:r>
          </a:p>
        </p:txBody>
      </p:sp>
      <p:pic>
        <p:nvPicPr>
          <p:cNvPr id="139269" name="Picture 4" descr="http://www.531springs.com/uploadfile/2010/1215/20101215014119937.jpg"/>
          <p:cNvPicPr>
            <a:picLocks noChangeAspect="1" noChangeArrowheads="1"/>
          </p:cNvPicPr>
          <p:nvPr/>
        </p:nvPicPr>
        <p:blipFill>
          <a:blip r:embed="rId5"/>
          <a:srcRect/>
          <a:stretch>
            <a:fillRect/>
          </a:stretch>
        </p:blipFill>
        <p:spPr bwMode="auto">
          <a:xfrm>
            <a:off x="7527925" y="2370138"/>
            <a:ext cx="1624013" cy="1760537"/>
          </a:xfrm>
          <a:prstGeom prst="rect">
            <a:avLst/>
          </a:prstGeom>
          <a:ln>
            <a:noFill/>
          </a:ln>
          <a:effectLst>
            <a:outerShdw blurRad="190500" algn="tl" rotWithShape="0">
              <a:srgbClr val="000000">
                <a:alpha val="70000"/>
              </a:srgbClr>
            </a:outerShdw>
          </a:effectLst>
        </p:spPr>
      </p:pic>
      <p:pic>
        <p:nvPicPr>
          <p:cNvPr id="139270" name="图片 5" descr="1.jpg"/>
          <p:cNvPicPr>
            <a:picLocks noChangeAspect="1" noChangeArrowheads="1"/>
          </p:cNvPicPr>
          <p:nvPr/>
        </p:nvPicPr>
        <p:blipFill>
          <a:blip r:embed="rId6"/>
          <a:srcRect/>
          <a:stretch>
            <a:fillRect/>
          </a:stretch>
        </p:blipFill>
        <p:spPr bwMode="auto">
          <a:xfrm>
            <a:off x="561975" y="1584325"/>
            <a:ext cx="6597650" cy="2500313"/>
          </a:xfrm>
          <a:prstGeom prst="rect">
            <a:avLst/>
          </a:prstGeom>
          <a:ln>
            <a:noFill/>
          </a:ln>
          <a:effectLst>
            <a:outerShdw blurRad="190500" algn="tl" rotWithShape="0">
              <a:srgbClr val="000000">
                <a:alpha val="70000"/>
              </a:srgbClr>
            </a:outerShdw>
          </a:effectLst>
        </p:spPr>
      </p:pic>
      <p:sp>
        <p:nvSpPr>
          <p:cNvPr id="19464" name="TextBox 6"/>
          <p:cNvSpPr txBox="1">
            <a:spLocks noChangeArrowheads="1"/>
          </p:cNvSpPr>
          <p:nvPr/>
        </p:nvSpPr>
        <p:spPr bwMode="auto">
          <a:xfrm>
            <a:off x="717550" y="4513263"/>
            <a:ext cx="8589963" cy="1076325"/>
          </a:xfrm>
          <a:prstGeom prst="rect">
            <a:avLst/>
          </a:prstGeom>
          <a:noFill/>
          <a:ln w="9525">
            <a:noFill/>
            <a:miter lim="800000"/>
            <a:headEnd/>
            <a:tailEnd/>
          </a:ln>
        </p:spPr>
        <p:txBody>
          <a:bodyPr>
            <a:spAutoFit/>
          </a:bodyPr>
          <a:lstStyle/>
          <a:p>
            <a:pPr>
              <a:buFont typeface="Wingdings" pitchFamily="2" charset="2"/>
              <a:buChar char="ü"/>
            </a:pPr>
            <a:r>
              <a:rPr lang="zh-CN" altLang="en-US" sz="1600" dirty="0">
                <a:solidFill>
                  <a:schemeClr val="tx1"/>
                </a:solidFill>
                <a:latin typeface="宋体" pitchFamily="2" charset="-122"/>
              </a:rPr>
              <a:t>与乐蜂网达成战略合作，本身乐蜂网就是目前一线的</a:t>
            </a:r>
            <a:r>
              <a:rPr lang="en-US" altLang="zh-CN" sz="1600" dirty="0">
                <a:solidFill>
                  <a:schemeClr val="tx1"/>
                </a:solidFill>
                <a:latin typeface="宋体" pitchFamily="2" charset="-122"/>
              </a:rPr>
              <a:t>B2C</a:t>
            </a:r>
            <a:r>
              <a:rPr lang="zh-CN" altLang="en-US" sz="1600" dirty="0">
                <a:solidFill>
                  <a:schemeClr val="tx1"/>
                </a:solidFill>
                <a:latin typeface="宋体" pitchFamily="2" charset="-122"/>
              </a:rPr>
              <a:t>时尚女性购物网站，并且开有美容保养专区，给品牌设立专栏。适合东阿阿胶和桃花姬的保养群体。</a:t>
            </a:r>
          </a:p>
          <a:p>
            <a:pPr>
              <a:buFont typeface="Wingdings" pitchFamily="2" charset="2"/>
              <a:buChar char="ü"/>
            </a:pPr>
            <a:r>
              <a:rPr lang="zh-CN" altLang="en-US" sz="1600" dirty="0">
                <a:solidFill>
                  <a:schemeClr val="tx1"/>
                </a:solidFill>
                <a:latin typeface="宋体" pitchFamily="2" charset="-122"/>
              </a:rPr>
              <a:t>李静的电视栏目制作公司拥有众多明星资源，包括李静本人，都可以为东阿阿胶服务。</a:t>
            </a:r>
          </a:p>
          <a:p>
            <a:pPr>
              <a:buFont typeface="Wingdings" pitchFamily="2" charset="2"/>
              <a:buChar char="ü"/>
            </a:pPr>
            <a:r>
              <a:rPr lang="zh-CN" altLang="en-US" sz="1600" dirty="0">
                <a:solidFill>
                  <a:schemeClr val="tx1"/>
                </a:solidFill>
                <a:latin typeface="宋体" pitchFamily="2" charset="-122"/>
              </a:rPr>
              <a:t>李静的栏目制作公司可协助东阿阿胶或者桃花姬完成自己的养生栏目。</a:t>
            </a:r>
          </a:p>
        </p:txBody>
      </p:sp>
      <p:graphicFrame>
        <p:nvGraphicFramePr>
          <p:cNvPr id="19458" name="Object 8"/>
          <p:cNvGraphicFramePr>
            <a:graphicFrameLocks noChangeAspect="1"/>
          </p:cNvGraphicFramePr>
          <p:nvPr/>
        </p:nvGraphicFramePr>
        <p:xfrm>
          <a:off x="823913" y="549275"/>
          <a:ext cx="600075" cy="720725"/>
        </p:xfrm>
        <a:graphic>
          <a:graphicData uri="http://schemas.openxmlformats.org/presentationml/2006/ole">
            <p:oleObj spid="_x0000_s19458" r:id="rId7"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3976" y="500042"/>
            <a:ext cx="3416320" cy="738664"/>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dirty="0">
                <a:solidFill>
                  <a:schemeClr val="tx1"/>
                </a:solidFill>
                <a:latin typeface="黑体" pitchFamily="2" charset="-122"/>
                <a:ea typeface="黑体" pitchFamily="2" charset="-122"/>
              </a:rPr>
              <a:t>蔚蓝广告执行</a:t>
            </a:r>
            <a:r>
              <a:rPr lang="zh-CN" altLang="en-US" sz="2800" dirty="0" smtClean="0">
                <a:solidFill>
                  <a:schemeClr val="tx1"/>
                </a:solidFill>
                <a:latin typeface="黑体" pitchFamily="2" charset="-122"/>
                <a:ea typeface="黑体" pitchFamily="2" charset="-122"/>
              </a:rPr>
              <a:t>亮点四</a:t>
            </a:r>
            <a:endParaRPr lang="zh-CN" altLang="en-US" sz="2800" dirty="0">
              <a:solidFill>
                <a:schemeClr val="tx1"/>
              </a:solidFill>
              <a:latin typeface="黑体" pitchFamily="2" charset="-122"/>
              <a:ea typeface="黑体" pitchFamily="2" charset="-122"/>
            </a:endParaRPr>
          </a:p>
        </p:txBody>
      </p:sp>
      <p:graphicFrame>
        <p:nvGraphicFramePr>
          <p:cNvPr id="103426" name="Object 8"/>
          <p:cNvGraphicFramePr>
            <a:graphicFrameLocks noChangeAspect="1"/>
          </p:cNvGraphicFramePr>
          <p:nvPr/>
        </p:nvGraphicFramePr>
        <p:xfrm>
          <a:off x="823913" y="549275"/>
          <a:ext cx="600075" cy="720725"/>
        </p:xfrm>
        <a:graphic>
          <a:graphicData uri="http://schemas.openxmlformats.org/presentationml/2006/ole">
            <p:oleObj spid="_x0000_s103426" r:id="rId3" imgW="1828571" imgH="2196825" progId="">
              <p:embed/>
            </p:oleObj>
          </a:graphicData>
        </a:graphic>
      </p:graphicFrame>
      <p:sp>
        <p:nvSpPr>
          <p:cNvPr id="4" name="TextBox 3"/>
          <p:cNvSpPr txBox="1">
            <a:spLocks noChangeArrowheads="1"/>
          </p:cNvSpPr>
          <p:nvPr/>
        </p:nvSpPr>
        <p:spPr bwMode="auto">
          <a:xfrm>
            <a:off x="5667380" y="785794"/>
            <a:ext cx="1465466" cy="369332"/>
          </a:xfrm>
          <a:prstGeom prst="rect">
            <a:avLst/>
          </a:prstGeom>
          <a:noFill/>
          <a:ln w="9525">
            <a:noFill/>
            <a:miter lim="800000"/>
            <a:headEnd/>
            <a:tailEnd/>
          </a:ln>
        </p:spPr>
        <p:txBody>
          <a:bodyPr wrap="none">
            <a:spAutoFit/>
          </a:bodyPr>
          <a:lstStyle/>
          <a:p>
            <a:r>
              <a:rPr lang="en-US" altLang="zh-CN" b="1" dirty="0" smtClean="0">
                <a:solidFill>
                  <a:srgbClr val="FF0000"/>
                </a:solidFill>
                <a:latin typeface="宋体" pitchFamily="2" charset="-122"/>
              </a:rPr>
              <a:t>DIY</a:t>
            </a:r>
            <a:r>
              <a:rPr lang="zh-CN" altLang="en-US" b="1" dirty="0" smtClean="0">
                <a:solidFill>
                  <a:srgbClr val="FF0000"/>
                </a:solidFill>
                <a:latin typeface="宋体" pitchFamily="2" charset="-122"/>
              </a:rPr>
              <a:t>礼品创意</a:t>
            </a:r>
            <a:endParaRPr lang="zh-CN" altLang="en-US" b="1" dirty="0">
              <a:solidFill>
                <a:srgbClr val="FF0000"/>
              </a:solidFill>
              <a:latin typeface="宋体" pitchFamily="2" charset="-122"/>
            </a:endParaRPr>
          </a:p>
        </p:txBody>
      </p:sp>
      <p:grpSp>
        <p:nvGrpSpPr>
          <p:cNvPr id="5" name="组合 7"/>
          <p:cNvGrpSpPr>
            <a:grpSpLocks/>
          </p:cNvGrpSpPr>
          <p:nvPr/>
        </p:nvGrpSpPr>
        <p:grpSpPr bwMode="auto">
          <a:xfrm>
            <a:off x="1643063" y="1357313"/>
            <a:ext cx="6189662" cy="952500"/>
            <a:chOff x="142877" y="642937"/>
            <a:chExt cx="6189486" cy="793673"/>
          </a:xfrm>
        </p:grpSpPr>
        <p:sp>
          <p:nvSpPr>
            <p:cNvPr id="6" name="圆角矩形 5"/>
            <p:cNvSpPr/>
            <p:nvPr/>
          </p:nvSpPr>
          <p:spPr>
            <a:xfrm>
              <a:off x="142877" y="642937"/>
              <a:ext cx="6189486" cy="793673"/>
            </a:xfrm>
            <a:prstGeom prst="roundRect">
              <a:avLst/>
            </a:prstGeom>
            <a:solidFill>
              <a:srgbClr val="0070C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圆角矩形 4"/>
            <p:cNvSpPr/>
            <p:nvPr/>
          </p:nvSpPr>
          <p:spPr>
            <a:xfrm>
              <a:off x="180976" y="681297"/>
              <a:ext cx="6113288" cy="716951"/>
            </a:xfrm>
            <a:prstGeom prst="rect">
              <a:avLst/>
            </a:prstGeom>
          </p:spPr>
          <p:style>
            <a:lnRef idx="0">
              <a:scrgbClr r="0" g="0" b="0"/>
            </a:lnRef>
            <a:fillRef idx="0">
              <a:scrgbClr r="0" g="0" b="0"/>
            </a:fillRef>
            <a:effectRef idx="0">
              <a:scrgbClr r="0" g="0" b="0"/>
            </a:effectRef>
            <a:fontRef idx="minor">
              <a:schemeClr val="lt1"/>
            </a:fontRef>
          </p:style>
          <p:txBody>
            <a:bodyPr lIns="172002" tIns="0" rIns="172002" bIns="0" spcCol="1270" anchor="ctr"/>
            <a:lstStyle/>
            <a:p>
              <a:pPr defTabSz="622300">
                <a:lnSpc>
                  <a:spcPct val="90000"/>
                </a:lnSpc>
                <a:spcAft>
                  <a:spcPct val="35000"/>
                </a:spcAft>
                <a:defRPr/>
              </a:pPr>
              <a:r>
                <a:rPr lang="zh-CN" altLang="en-US" b="1" dirty="0">
                  <a:latin typeface="微软雅黑" pitchFamily="34" charset="-122"/>
                  <a:ea typeface="微软雅黑" pitchFamily="34" charset="-122"/>
                </a:rPr>
                <a:t>将“东阿阿胶”中华老字号融入“时尚”和“礼品”的元素，将传统与现代完美结合，在网络平台上传播推广。</a:t>
              </a:r>
            </a:p>
          </p:txBody>
        </p:sp>
      </p:grpSp>
      <p:grpSp>
        <p:nvGrpSpPr>
          <p:cNvPr id="8" name="组合 10"/>
          <p:cNvGrpSpPr>
            <a:grpSpLocks/>
          </p:cNvGrpSpPr>
          <p:nvPr/>
        </p:nvGrpSpPr>
        <p:grpSpPr bwMode="auto">
          <a:xfrm>
            <a:off x="1643063" y="2500313"/>
            <a:ext cx="6189662" cy="952500"/>
            <a:chOff x="309171" y="1239833"/>
            <a:chExt cx="6189486" cy="793673"/>
          </a:xfrm>
        </p:grpSpPr>
        <p:sp>
          <p:nvSpPr>
            <p:cNvPr id="9" name="圆角矩形 8"/>
            <p:cNvSpPr/>
            <p:nvPr/>
          </p:nvSpPr>
          <p:spPr>
            <a:xfrm>
              <a:off x="309171" y="1239833"/>
              <a:ext cx="6189486" cy="793673"/>
            </a:xfrm>
            <a:prstGeom prst="roundRect">
              <a:avLst/>
            </a:prstGeom>
            <a:solidFill>
              <a:srgbClr val="92D05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圆角矩形 4"/>
            <p:cNvSpPr/>
            <p:nvPr/>
          </p:nvSpPr>
          <p:spPr>
            <a:xfrm>
              <a:off x="309171" y="1251738"/>
              <a:ext cx="6111701" cy="715629"/>
            </a:xfrm>
            <a:prstGeom prst="rect">
              <a:avLst/>
            </a:prstGeom>
          </p:spPr>
          <p:style>
            <a:lnRef idx="0">
              <a:scrgbClr r="0" g="0" b="0"/>
            </a:lnRef>
            <a:fillRef idx="0">
              <a:scrgbClr r="0" g="0" b="0"/>
            </a:fillRef>
            <a:effectRef idx="0">
              <a:scrgbClr r="0" g="0" b="0"/>
            </a:effectRef>
            <a:fontRef idx="minor">
              <a:schemeClr val="lt1"/>
            </a:fontRef>
          </p:style>
          <p:txBody>
            <a:bodyPr lIns="172002" tIns="0" rIns="172002" bIns="0" spcCol="1270" anchor="ctr"/>
            <a:lstStyle/>
            <a:p>
              <a:pPr defTabSz="622300">
                <a:lnSpc>
                  <a:spcPct val="90000"/>
                </a:lnSpc>
                <a:spcAft>
                  <a:spcPct val="35000"/>
                </a:spcAft>
                <a:defRPr/>
              </a:pPr>
              <a:r>
                <a:rPr lang="zh-CN" altLang="en-US" b="1" dirty="0">
                  <a:latin typeface="微软雅黑" pitchFamily="34" charset="-122"/>
                  <a:ea typeface="微软雅黑" pitchFamily="34" charset="-122"/>
                </a:rPr>
                <a:t>将传统的“阿胶块”变化为新的样式，尝试产品营销方式变革，发起网络营销风暴。</a:t>
              </a:r>
            </a:p>
          </p:txBody>
        </p:sp>
      </p:grpSp>
      <p:sp>
        <p:nvSpPr>
          <p:cNvPr id="11" name="右箭头 10"/>
          <p:cNvSpPr/>
          <p:nvPr/>
        </p:nvSpPr>
        <p:spPr>
          <a:xfrm>
            <a:off x="4500562" y="4114804"/>
            <a:ext cx="595314" cy="1371610"/>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CN" altLang="en-US"/>
          </a:p>
        </p:txBody>
      </p:sp>
      <p:sp>
        <p:nvSpPr>
          <p:cNvPr id="12" name="圆角矩形 11"/>
          <p:cNvSpPr/>
          <p:nvPr/>
        </p:nvSpPr>
        <p:spPr>
          <a:xfrm>
            <a:off x="1643063" y="3686175"/>
            <a:ext cx="6286500" cy="2143125"/>
          </a:xfrm>
          <a:prstGeom prst="roundRect">
            <a:avLst/>
          </a:prstGeom>
          <a:noFill/>
          <a:ln w="444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3" name="Picture 2" descr="http://img.xmfish.com/attachment/thumb/Mon_1104/32_336907_878d890a9430378.jpg"/>
          <p:cNvPicPr>
            <a:picLocks noChangeAspect="1" noChangeArrowheads="1"/>
          </p:cNvPicPr>
          <p:nvPr/>
        </p:nvPicPr>
        <p:blipFill>
          <a:blip r:embed="rId4"/>
          <a:srcRect/>
          <a:stretch>
            <a:fillRect/>
          </a:stretch>
        </p:blipFill>
        <p:spPr bwMode="auto">
          <a:xfrm>
            <a:off x="2024042" y="3857625"/>
            <a:ext cx="2119333" cy="1857375"/>
          </a:xfrm>
          <a:prstGeom prst="rect">
            <a:avLst/>
          </a:prstGeom>
          <a:noFill/>
          <a:ln w="9525">
            <a:noFill/>
            <a:miter lim="800000"/>
            <a:headEnd/>
            <a:tailEnd/>
          </a:ln>
        </p:spPr>
      </p:pic>
      <p:pic>
        <p:nvPicPr>
          <p:cNvPr id="14" name="Picture 2" descr="http://www.700diy.com/uploads/allimg/110307/1_110307095255_2.jpg"/>
          <p:cNvPicPr>
            <a:picLocks noChangeAspect="1" noChangeArrowheads="1"/>
          </p:cNvPicPr>
          <p:nvPr/>
        </p:nvPicPr>
        <p:blipFill>
          <a:blip r:embed="rId5"/>
          <a:srcRect/>
          <a:stretch>
            <a:fillRect/>
          </a:stretch>
        </p:blipFill>
        <p:spPr bwMode="auto">
          <a:xfrm>
            <a:off x="5500688" y="3857625"/>
            <a:ext cx="1809766" cy="1804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5"/>
          <p:cNvSpPr>
            <a:spLocks noGrp="1" noChangeArrowheads="1"/>
          </p:cNvSpPr>
          <p:nvPr>
            <p:ph type="subTitle" idx="4294967295"/>
          </p:nvPr>
        </p:nvSpPr>
        <p:spPr bwMode="auto">
          <a:xfrm>
            <a:off x="1762125" y="5734050"/>
            <a:ext cx="6934200" cy="838200"/>
          </a:xfrm>
          <a:prstGeom prst="rect">
            <a:avLst/>
          </a:prstGeom>
          <a:noFill/>
          <a:ln>
            <a:miter lim="800000"/>
            <a:headEnd/>
            <a:tailEnd/>
          </a:ln>
        </p:spPr>
        <p:txBody>
          <a:bodyPr/>
          <a:lstStyle/>
          <a:p>
            <a:pPr marL="0" indent="0" algn="ctr">
              <a:buFontTx/>
              <a:buNone/>
            </a:pPr>
            <a:r>
              <a:rPr lang="en-US" altLang="zh-CN" sz="400" i="1" smtClean="0">
                <a:latin typeface="宋体" pitchFamily="2" charset="-122"/>
              </a:rPr>
              <a:t>----</a:t>
            </a:r>
            <a:r>
              <a:rPr lang="zh-CN" altLang="en-US" sz="400" i="1" smtClean="0">
                <a:latin typeface="宋体" pitchFamily="2" charset="-122"/>
              </a:rPr>
              <a:t>蔚蓝</a:t>
            </a:r>
            <a:r>
              <a:rPr lang="en-US" altLang="zh-CN" sz="400" i="1" smtClean="0">
                <a:latin typeface="宋体" pitchFamily="2" charset="-122"/>
              </a:rPr>
              <a:t>(</a:t>
            </a:r>
            <a:r>
              <a:rPr lang="zh-CN" altLang="en-US" sz="400" i="1" smtClean="0">
                <a:latin typeface="宋体" pitchFamily="2" charset="-122"/>
              </a:rPr>
              <a:t>北京</a:t>
            </a:r>
            <a:r>
              <a:rPr lang="en-US" altLang="zh-CN" sz="400" i="1" smtClean="0">
                <a:latin typeface="宋体" pitchFamily="2" charset="-122"/>
              </a:rPr>
              <a:t>)</a:t>
            </a:r>
            <a:r>
              <a:rPr lang="zh-CN" altLang="en-US" sz="400" i="1" smtClean="0">
                <a:latin typeface="宋体" pitchFamily="2" charset="-122"/>
              </a:rPr>
              <a:t>广告有限公司出品</a:t>
            </a:r>
            <a:r>
              <a:rPr lang="en-US" altLang="zh-CN" sz="400" i="1" smtClean="0">
                <a:latin typeface="宋体" pitchFamily="2" charset="-122"/>
              </a:rPr>
              <a:t>----</a:t>
            </a:r>
          </a:p>
        </p:txBody>
      </p:sp>
      <p:sp>
        <p:nvSpPr>
          <p:cNvPr id="181251" name="Text Box 6"/>
          <p:cNvSpPr txBox="1">
            <a:spLocks noChangeArrowheads="1"/>
          </p:cNvSpPr>
          <p:nvPr/>
        </p:nvSpPr>
        <p:spPr bwMode="auto">
          <a:xfrm>
            <a:off x="2144713" y="2565400"/>
            <a:ext cx="7561262" cy="519113"/>
          </a:xfrm>
          <a:prstGeom prst="rect">
            <a:avLst/>
          </a:prstGeom>
          <a:noFill/>
          <a:ln w="9525">
            <a:noFill/>
            <a:miter lim="800000"/>
            <a:headEnd/>
            <a:tailEnd/>
          </a:ln>
          <a:effectLst/>
        </p:spPr>
        <p:txBody>
          <a:bodyPr>
            <a:spAutoFit/>
          </a:bodyPr>
          <a:lstStyle/>
          <a:p>
            <a:pPr>
              <a:spcBef>
                <a:spcPct val="50000"/>
              </a:spcBef>
              <a:defRPr/>
            </a:pPr>
            <a:r>
              <a:rPr lang="zh-CN" altLang="en-US" sz="2800" b="1" dirty="0">
                <a:solidFill>
                  <a:schemeClr val="tx1"/>
                </a:solidFill>
                <a:effectLst>
                  <a:outerShdw blurRad="38100" dist="38100" dir="2700000" algn="tl">
                    <a:srgbClr val="FFFFFF"/>
                  </a:outerShdw>
                </a:effectLst>
                <a:latin typeface="黑体" pitchFamily="49" charset="-122"/>
                <a:ea typeface="黑体" pitchFamily="49" charset="-122"/>
              </a:rPr>
              <a:t>  第二部分</a:t>
            </a:r>
            <a:r>
              <a:rPr lang="en-US" altLang="zh-CN" sz="2800" b="1" dirty="0">
                <a:solidFill>
                  <a:schemeClr val="tx1"/>
                </a:solidFill>
                <a:effectLst>
                  <a:outerShdw blurRad="38100" dist="38100" dir="2700000" algn="tl">
                    <a:srgbClr val="FFFFFF"/>
                  </a:outerShdw>
                </a:effectLst>
                <a:latin typeface="黑体" pitchFamily="49" charset="-122"/>
                <a:ea typeface="黑体" pitchFamily="49" charset="-122"/>
              </a:rPr>
              <a:t>:</a:t>
            </a:r>
            <a:r>
              <a:rPr lang="zh-CN" altLang="en-US" sz="2800" b="1" dirty="0">
                <a:solidFill>
                  <a:schemeClr val="tx1"/>
                </a:solidFill>
                <a:ea typeface="黑体" pitchFamily="49" charset="-122"/>
              </a:rPr>
              <a:t>东阿阿胶互联网精准广告投放</a:t>
            </a:r>
            <a:endParaRPr lang="zh-CN" altLang="en-US" sz="2800" dirty="0">
              <a:solidFill>
                <a:schemeClr val="tx1"/>
              </a:solidFill>
              <a:ea typeface="黑体" pitchFamily="49" charset="-122"/>
            </a:endParaRPr>
          </a:p>
        </p:txBody>
      </p:sp>
      <p:grpSp>
        <p:nvGrpSpPr>
          <p:cNvPr id="20485" name="Group 4"/>
          <p:cNvGrpSpPr>
            <a:grpSpLocks/>
          </p:cNvGrpSpPr>
          <p:nvPr/>
        </p:nvGrpSpPr>
        <p:grpSpPr bwMode="auto">
          <a:xfrm>
            <a:off x="2432050" y="2492375"/>
            <a:ext cx="6553200" cy="792163"/>
            <a:chOff x="0" y="0"/>
            <a:chExt cx="1591" cy="431"/>
          </a:xfrm>
        </p:grpSpPr>
        <p:sp>
          <p:nvSpPr>
            <p:cNvPr id="20487" name="Line 7"/>
            <p:cNvSpPr>
              <a:spLocks noChangeShapeType="1"/>
            </p:cNvSpPr>
            <p:nvPr/>
          </p:nvSpPr>
          <p:spPr bwMode="auto">
            <a:xfrm>
              <a:off x="0" y="0"/>
              <a:ext cx="1591" cy="0"/>
            </a:xfrm>
            <a:prstGeom prst="line">
              <a:avLst/>
            </a:prstGeom>
            <a:noFill/>
            <a:ln w="19050">
              <a:solidFill>
                <a:schemeClr val="tx1"/>
              </a:solidFill>
              <a:round/>
              <a:headEnd/>
              <a:tailEnd/>
            </a:ln>
          </p:spPr>
          <p:txBody>
            <a:bodyPr/>
            <a:lstStyle/>
            <a:p>
              <a:endParaRPr lang="zh-CN" altLang="en-US"/>
            </a:p>
          </p:txBody>
        </p:sp>
        <p:sp>
          <p:nvSpPr>
            <p:cNvPr id="20488" name="Line 8"/>
            <p:cNvSpPr>
              <a:spLocks noChangeShapeType="1"/>
            </p:cNvSpPr>
            <p:nvPr/>
          </p:nvSpPr>
          <p:spPr bwMode="auto">
            <a:xfrm>
              <a:off x="18" y="431"/>
              <a:ext cx="1573" cy="0"/>
            </a:xfrm>
            <a:prstGeom prst="line">
              <a:avLst/>
            </a:prstGeom>
            <a:noFill/>
            <a:ln w="19050">
              <a:solidFill>
                <a:schemeClr val="tx1"/>
              </a:solidFill>
              <a:round/>
              <a:headEnd/>
              <a:tailEnd/>
            </a:ln>
          </p:spPr>
          <p:txBody>
            <a:bodyPr/>
            <a:lstStyle/>
            <a:p>
              <a:endParaRPr lang="zh-CN" altLang="en-US"/>
            </a:p>
          </p:txBody>
        </p:sp>
      </p:grpSp>
      <p:pic>
        <p:nvPicPr>
          <p:cNvPr id="20486" name="Picture 9" descr="deej-logo"/>
          <p:cNvPicPr>
            <a:picLocks noChangeAspect="1" noChangeArrowheads="1"/>
          </p:cNvPicPr>
          <p:nvPr/>
        </p:nvPicPr>
        <p:blipFill>
          <a:blip r:embed="rId3">
            <a:clrChange>
              <a:clrFrom>
                <a:srgbClr val="FFFFFF"/>
              </a:clrFrom>
              <a:clrTo>
                <a:srgbClr val="FFFFFF">
                  <a:alpha val="0"/>
                </a:srgbClr>
              </a:clrTo>
            </a:clrChange>
          </a:blip>
          <a:srcRect l="19438" r="19560"/>
          <a:stretch>
            <a:fillRect/>
          </a:stretch>
        </p:blipFill>
        <p:spPr bwMode="auto">
          <a:xfrm>
            <a:off x="5097463" y="3500438"/>
            <a:ext cx="1295400" cy="1176337"/>
          </a:xfrm>
          <a:prstGeom prst="rect">
            <a:avLst/>
          </a:prstGeom>
          <a:noFill/>
          <a:ln w="9525">
            <a:noFill/>
            <a:miter lim="800000"/>
            <a:headEnd/>
            <a:tailEnd/>
          </a:ln>
        </p:spPr>
      </p:pic>
      <p:graphicFrame>
        <p:nvGraphicFramePr>
          <p:cNvPr id="20482" name="Object 8"/>
          <p:cNvGraphicFramePr>
            <a:graphicFrameLocks noChangeAspect="1"/>
          </p:cNvGraphicFramePr>
          <p:nvPr/>
        </p:nvGraphicFramePr>
        <p:xfrm>
          <a:off x="631825" y="908050"/>
          <a:ext cx="600075" cy="720725"/>
        </p:xfrm>
        <a:graphic>
          <a:graphicData uri="http://schemas.openxmlformats.org/presentationml/2006/ole">
            <p:oleObj spid="_x0000_s20482" r:id="rId4"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内容占位符 2"/>
          <p:cNvSpPr txBox="1">
            <a:spLocks noChangeArrowheads="1"/>
          </p:cNvSpPr>
          <p:nvPr/>
        </p:nvSpPr>
        <p:spPr bwMode="auto">
          <a:xfrm>
            <a:off x="696913" y="1600200"/>
            <a:ext cx="8713787" cy="1114425"/>
          </a:xfrm>
          <a:prstGeom prst="rect">
            <a:avLst/>
          </a:prstGeom>
          <a:noFill/>
          <a:ln w="9525">
            <a:noFill/>
            <a:miter lim="800000"/>
            <a:headEnd/>
            <a:tailEnd/>
          </a:ln>
        </p:spPr>
        <p:txBody>
          <a:bodyPr/>
          <a:lstStyle/>
          <a:p>
            <a:pPr marL="342900" indent="-342900">
              <a:spcBef>
                <a:spcPct val="20000"/>
              </a:spcBef>
              <a:buFont typeface="Wingdings" pitchFamily="2" charset="2"/>
              <a:buChar char="ü"/>
            </a:pPr>
            <a:r>
              <a:rPr lang="zh-CN" altLang="en-US">
                <a:solidFill>
                  <a:schemeClr val="tx1"/>
                </a:solidFill>
                <a:latin typeface="宋体" pitchFamily="2" charset="-122"/>
              </a:rPr>
              <a:t>基于每天</a:t>
            </a:r>
            <a:r>
              <a:rPr lang="en-US" altLang="zh-CN" b="1">
                <a:solidFill>
                  <a:srgbClr val="FF0000"/>
                </a:solidFill>
                <a:latin typeface="宋体" pitchFamily="2" charset="-122"/>
              </a:rPr>
              <a:t>1.2</a:t>
            </a:r>
            <a:r>
              <a:rPr lang="zh-CN" altLang="en-US" b="1">
                <a:solidFill>
                  <a:srgbClr val="FF0000"/>
                </a:solidFill>
                <a:latin typeface="宋体" pitchFamily="2" charset="-122"/>
              </a:rPr>
              <a:t>亿</a:t>
            </a:r>
            <a:r>
              <a:rPr lang="zh-CN" altLang="en-US">
                <a:solidFill>
                  <a:schemeClr val="tx1"/>
                </a:solidFill>
                <a:latin typeface="宋体" pitchFamily="2" charset="-122"/>
              </a:rPr>
              <a:t>独立网民</a:t>
            </a:r>
            <a:r>
              <a:rPr lang="zh-CN" altLang="en-US" b="1">
                <a:solidFill>
                  <a:srgbClr val="FF0000"/>
                </a:solidFill>
                <a:latin typeface="宋体" pitchFamily="2" charset="-122"/>
              </a:rPr>
              <a:t>连续三年</a:t>
            </a:r>
            <a:r>
              <a:rPr lang="zh-CN" altLang="en-US">
                <a:solidFill>
                  <a:schemeClr val="tx1"/>
                </a:solidFill>
                <a:latin typeface="宋体" pitchFamily="2" charset="-122"/>
              </a:rPr>
              <a:t>的</a:t>
            </a:r>
            <a:r>
              <a:rPr lang="zh-CN" altLang="en-US" b="1">
                <a:solidFill>
                  <a:srgbClr val="FF0000"/>
                </a:solidFill>
                <a:latin typeface="宋体" pitchFamily="2" charset="-122"/>
              </a:rPr>
              <a:t>全网</a:t>
            </a:r>
            <a:r>
              <a:rPr lang="zh-CN" altLang="en-US">
                <a:solidFill>
                  <a:schemeClr val="tx1"/>
                </a:solidFill>
                <a:latin typeface="宋体" pitchFamily="2" charset="-122"/>
              </a:rPr>
              <a:t>浏览</a:t>
            </a:r>
            <a:r>
              <a:rPr lang="zh-CN" altLang="en-US" b="1">
                <a:solidFill>
                  <a:srgbClr val="FF0000"/>
                </a:solidFill>
                <a:latin typeface="宋体" pitchFamily="2" charset="-122"/>
              </a:rPr>
              <a:t>行为跟踪</a:t>
            </a:r>
            <a:r>
              <a:rPr lang="zh-CN" altLang="en-US">
                <a:solidFill>
                  <a:schemeClr val="tx1"/>
                </a:solidFill>
                <a:latin typeface="宋体" pitchFamily="2" charset="-122"/>
              </a:rPr>
              <a:t>，精细记录</a:t>
            </a:r>
            <a:r>
              <a:rPr lang="en-US" altLang="zh-CN" b="1">
                <a:solidFill>
                  <a:srgbClr val="FF0000"/>
                </a:solidFill>
                <a:latin typeface="宋体" pitchFamily="2" charset="-122"/>
              </a:rPr>
              <a:t>20</a:t>
            </a:r>
            <a:r>
              <a:rPr lang="zh-CN" altLang="en-US">
                <a:solidFill>
                  <a:schemeClr val="tx1"/>
                </a:solidFill>
                <a:latin typeface="宋体" pitchFamily="2" charset="-122"/>
              </a:rPr>
              <a:t>大类</a:t>
            </a:r>
            <a:r>
              <a:rPr lang="zh-CN" altLang="en-US" b="1">
                <a:solidFill>
                  <a:srgbClr val="FF0000"/>
                </a:solidFill>
                <a:latin typeface="宋体" pitchFamily="2" charset="-122"/>
              </a:rPr>
              <a:t>内容</a:t>
            </a:r>
            <a:r>
              <a:rPr lang="zh-CN" altLang="en-US">
                <a:solidFill>
                  <a:schemeClr val="tx1"/>
                </a:solidFill>
                <a:latin typeface="宋体" pitchFamily="2" charset="-122"/>
              </a:rPr>
              <a:t>资讯</a:t>
            </a:r>
            <a:r>
              <a:rPr lang="zh-CN" altLang="en-US" b="1">
                <a:solidFill>
                  <a:srgbClr val="FF0000"/>
                </a:solidFill>
                <a:latin typeface="宋体" pitchFamily="2" charset="-122"/>
              </a:rPr>
              <a:t>被关注</a:t>
            </a:r>
            <a:r>
              <a:rPr lang="zh-CN" altLang="en-US">
                <a:solidFill>
                  <a:schemeClr val="tx1"/>
                </a:solidFill>
                <a:latin typeface="宋体" pitchFamily="2" charset="-122"/>
              </a:rPr>
              <a:t>的</a:t>
            </a:r>
            <a:r>
              <a:rPr lang="zh-CN" altLang="en-US" b="1">
                <a:solidFill>
                  <a:srgbClr val="FF0000"/>
                </a:solidFill>
                <a:latin typeface="宋体" pitchFamily="2" charset="-122"/>
              </a:rPr>
              <a:t>时间峰值</a:t>
            </a:r>
            <a:r>
              <a:rPr lang="zh-CN" altLang="en-US">
                <a:solidFill>
                  <a:schemeClr val="tx1"/>
                </a:solidFill>
                <a:latin typeface="宋体" pitchFamily="2" charset="-122"/>
              </a:rPr>
              <a:t>，</a:t>
            </a:r>
            <a:r>
              <a:rPr lang="en-US" altLang="zh-CN" b="1">
                <a:solidFill>
                  <a:srgbClr val="FF0000"/>
                </a:solidFill>
                <a:latin typeface="宋体" pitchFamily="2" charset="-122"/>
              </a:rPr>
              <a:t>350</a:t>
            </a:r>
            <a:r>
              <a:rPr lang="zh-CN" altLang="en-US" b="1">
                <a:solidFill>
                  <a:srgbClr val="FF0000"/>
                </a:solidFill>
                <a:latin typeface="宋体" pitchFamily="2" charset="-122"/>
              </a:rPr>
              <a:t>万兴趣点</a:t>
            </a:r>
            <a:r>
              <a:rPr lang="zh-CN" altLang="en-US">
                <a:solidFill>
                  <a:schemeClr val="tx1"/>
                </a:solidFill>
                <a:latin typeface="宋体" pitchFamily="2" charset="-122"/>
              </a:rPr>
              <a:t>的</a:t>
            </a:r>
            <a:r>
              <a:rPr lang="zh-CN" altLang="en-US" b="1">
                <a:solidFill>
                  <a:srgbClr val="FF0000"/>
                </a:solidFill>
                <a:latin typeface="宋体" pitchFamily="2" charset="-122"/>
              </a:rPr>
              <a:t>热点时间</a:t>
            </a:r>
            <a:r>
              <a:rPr lang="zh-CN" altLang="en-US">
                <a:solidFill>
                  <a:schemeClr val="tx1"/>
                </a:solidFill>
                <a:latin typeface="宋体" pitchFamily="2" charset="-122"/>
              </a:rPr>
              <a:t>。</a:t>
            </a:r>
          </a:p>
          <a:p>
            <a:pPr marL="342900" indent="-342900">
              <a:spcBef>
                <a:spcPct val="20000"/>
              </a:spcBef>
              <a:buFont typeface="Wingdings" pitchFamily="2" charset="2"/>
              <a:buChar char="ü"/>
            </a:pPr>
            <a:r>
              <a:rPr lang="zh-CN" altLang="en-US">
                <a:solidFill>
                  <a:schemeClr val="tx1"/>
                </a:solidFill>
                <a:latin typeface="宋体" pitchFamily="2" charset="-122"/>
              </a:rPr>
              <a:t>利用时</a:t>
            </a:r>
            <a:r>
              <a:rPr lang="zh-CN" altLang="en-US" b="1">
                <a:solidFill>
                  <a:srgbClr val="FF0000"/>
                </a:solidFill>
                <a:latin typeface="宋体" pitchFamily="2" charset="-122"/>
              </a:rPr>
              <a:t>间峰值</a:t>
            </a:r>
            <a:r>
              <a:rPr lang="zh-CN" altLang="en-US">
                <a:solidFill>
                  <a:schemeClr val="tx1"/>
                </a:solidFill>
                <a:latin typeface="宋体" pitchFamily="2" charset="-122"/>
              </a:rPr>
              <a:t>针对目标受众进行</a:t>
            </a:r>
            <a:r>
              <a:rPr lang="zh-CN" altLang="en-US" b="1">
                <a:solidFill>
                  <a:srgbClr val="FF0000"/>
                </a:solidFill>
                <a:latin typeface="宋体" pitchFamily="2" charset="-122"/>
              </a:rPr>
              <a:t>信息传递</a:t>
            </a:r>
            <a:r>
              <a:rPr lang="zh-CN" altLang="en-US">
                <a:solidFill>
                  <a:schemeClr val="tx1"/>
                </a:solidFill>
                <a:latin typeface="宋体" pitchFamily="2" charset="-122"/>
              </a:rPr>
              <a:t>，有效</a:t>
            </a:r>
            <a:r>
              <a:rPr lang="zh-CN" altLang="en-US" b="1">
                <a:solidFill>
                  <a:srgbClr val="FF0000"/>
                </a:solidFill>
                <a:latin typeface="宋体" pitchFamily="2" charset="-122"/>
              </a:rPr>
              <a:t>利用互联网</a:t>
            </a:r>
            <a:r>
              <a:rPr lang="zh-CN" altLang="en-US">
                <a:solidFill>
                  <a:schemeClr val="tx1"/>
                </a:solidFill>
                <a:latin typeface="宋体" pitchFamily="2" charset="-122"/>
              </a:rPr>
              <a:t>的</a:t>
            </a:r>
            <a:r>
              <a:rPr lang="zh-CN" altLang="en-US" b="1">
                <a:solidFill>
                  <a:srgbClr val="FF0000"/>
                </a:solidFill>
                <a:latin typeface="宋体" pitchFamily="2" charset="-122"/>
              </a:rPr>
              <a:t>传播速度优势</a:t>
            </a:r>
            <a:r>
              <a:rPr lang="zh-CN" altLang="en-US">
                <a:solidFill>
                  <a:schemeClr val="tx1"/>
                </a:solidFill>
                <a:latin typeface="宋体" pitchFamily="2" charset="-122"/>
              </a:rPr>
              <a:t>。</a:t>
            </a:r>
          </a:p>
        </p:txBody>
      </p:sp>
      <p:sp>
        <p:nvSpPr>
          <p:cNvPr id="22532" name="TextBox 2"/>
          <p:cNvSpPr txBox="1">
            <a:spLocks noChangeArrowheads="1"/>
          </p:cNvSpPr>
          <p:nvPr/>
        </p:nvSpPr>
        <p:spPr bwMode="auto">
          <a:xfrm>
            <a:off x="1238250" y="836613"/>
            <a:ext cx="4113213" cy="519112"/>
          </a:xfrm>
          <a:prstGeom prst="rect">
            <a:avLst/>
          </a:prstGeom>
          <a:noFill/>
          <a:ln w="9525">
            <a:noFill/>
            <a:miter lim="800000"/>
            <a:headEnd/>
            <a:tailEnd/>
          </a:ln>
        </p:spPr>
        <p:txBody>
          <a:bodyPr wrap="none">
            <a:spAutoFit/>
          </a:bodyPr>
          <a:lstStyle/>
          <a:p>
            <a:r>
              <a:rPr lang="zh-CN" altLang="en-US" sz="2800" b="1">
                <a:solidFill>
                  <a:srgbClr val="0D0D0D"/>
                </a:solidFill>
                <a:latin typeface="宋体" pitchFamily="2" charset="-122"/>
              </a:rPr>
              <a:t>锁定目标受众的时间焦点</a:t>
            </a:r>
          </a:p>
        </p:txBody>
      </p:sp>
      <p:pic>
        <p:nvPicPr>
          <p:cNvPr id="22533" name="Picture 2" descr="D:\Cedar Wang\Desktop\{06A0F27F-FB19-4C0A-971F-59843BA424E8}.png"/>
          <p:cNvPicPr>
            <a:picLocks noChangeAspect="1" noChangeArrowheads="1"/>
          </p:cNvPicPr>
          <p:nvPr/>
        </p:nvPicPr>
        <p:blipFill>
          <a:blip r:embed="rId3"/>
          <a:srcRect/>
          <a:stretch>
            <a:fillRect/>
          </a:stretch>
        </p:blipFill>
        <p:spPr bwMode="auto">
          <a:xfrm>
            <a:off x="1470025" y="3071813"/>
            <a:ext cx="7197725" cy="3067050"/>
          </a:xfrm>
          <a:prstGeom prst="rect">
            <a:avLst/>
          </a:prstGeom>
          <a:noFill/>
          <a:ln w="9525">
            <a:noFill/>
            <a:miter lim="800000"/>
            <a:headEnd/>
            <a:tailEnd/>
          </a:ln>
        </p:spPr>
      </p:pic>
      <p:graphicFrame>
        <p:nvGraphicFramePr>
          <p:cNvPr id="22530" name="Object 5"/>
          <p:cNvGraphicFramePr>
            <a:graphicFrameLocks noChangeAspect="1"/>
          </p:cNvGraphicFramePr>
          <p:nvPr/>
        </p:nvGraphicFramePr>
        <p:xfrm>
          <a:off x="631825" y="765175"/>
          <a:ext cx="600075" cy="720725"/>
        </p:xfrm>
        <a:graphic>
          <a:graphicData uri="http://schemas.openxmlformats.org/presentationml/2006/ole">
            <p:oleObj spid="_x0000_s22530" r:id="rId4"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ChangeArrowheads="1"/>
          </p:cNvSpPr>
          <p:nvPr/>
        </p:nvSpPr>
        <p:spPr bwMode="auto">
          <a:xfrm>
            <a:off x="1520825" y="750888"/>
            <a:ext cx="5594801" cy="738664"/>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b="1" dirty="0" smtClean="0">
                <a:solidFill>
                  <a:schemeClr val="tx1"/>
                </a:solidFill>
                <a:latin typeface="黑体" pitchFamily="2" charset="-122"/>
                <a:ea typeface="黑体" pitchFamily="2" charset="-122"/>
              </a:rPr>
              <a:t>“阿胶块”</a:t>
            </a:r>
            <a:r>
              <a:rPr lang="zh-CN" altLang="en-US" sz="2800" b="1" dirty="0">
                <a:solidFill>
                  <a:schemeClr val="tx1"/>
                </a:solidFill>
                <a:latin typeface="黑体" pitchFamily="2" charset="-122"/>
                <a:ea typeface="黑体" pitchFamily="2" charset="-122"/>
              </a:rPr>
              <a:t>与“桃花姬”传播定位</a:t>
            </a:r>
          </a:p>
        </p:txBody>
      </p:sp>
      <p:sp>
        <p:nvSpPr>
          <p:cNvPr id="3076" name="Rectangle 4"/>
          <p:cNvSpPr>
            <a:spLocks noChangeArrowheads="1"/>
          </p:cNvSpPr>
          <p:nvPr/>
        </p:nvSpPr>
        <p:spPr bwMode="auto">
          <a:xfrm>
            <a:off x="1352550" y="1628775"/>
            <a:ext cx="7431088" cy="1925638"/>
          </a:xfrm>
          <a:prstGeom prst="rect">
            <a:avLst/>
          </a:prstGeom>
          <a:noFill/>
          <a:ln w="9525">
            <a:noFill/>
            <a:miter lim="800000"/>
            <a:headEnd/>
            <a:tailEnd/>
          </a:ln>
        </p:spPr>
        <p:txBody>
          <a:bodyPr>
            <a:spAutoFit/>
          </a:bodyPr>
          <a:lstStyle/>
          <a:p>
            <a:pPr>
              <a:lnSpc>
                <a:spcPct val="150000"/>
              </a:lnSpc>
              <a:spcBef>
                <a:spcPct val="50000"/>
              </a:spcBef>
            </a:pPr>
            <a:r>
              <a:rPr lang="zh-CN" altLang="en-US" sz="2000" b="1" dirty="0" smtClean="0">
                <a:solidFill>
                  <a:schemeClr val="tx1"/>
                </a:solidFill>
                <a:latin typeface="黑体" pitchFamily="2" charset="-122"/>
                <a:ea typeface="黑体" pitchFamily="2" charset="-122"/>
              </a:rPr>
              <a:t>“阿胶块”</a:t>
            </a:r>
            <a:r>
              <a:rPr lang="zh-CN" altLang="en-US" sz="2000" b="1" dirty="0">
                <a:solidFill>
                  <a:schemeClr val="tx1"/>
                </a:solidFill>
                <a:latin typeface="黑体" pitchFamily="2" charset="-122"/>
                <a:ea typeface="黑体" pitchFamily="2" charset="-122"/>
              </a:rPr>
              <a:t>关键字 </a:t>
            </a:r>
            <a:r>
              <a:rPr lang="zh-CN" altLang="en-US" sz="2000" dirty="0" smtClean="0">
                <a:solidFill>
                  <a:schemeClr val="tx1"/>
                </a:solidFill>
                <a:latin typeface="黑体" pitchFamily="2" charset="-122"/>
                <a:ea typeface="黑体" pitchFamily="2" charset="-122"/>
              </a:rPr>
              <a:t>：</a:t>
            </a:r>
            <a:r>
              <a:rPr lang="zh-CN" altLang="en-US" sz="2000" dirty="0" smtClean="0">
                <a:solidFill>
                  <a:srgbClr val="FF0000"/>
                </a:solidFill>
                <a:latin typeface="黑体" pitchFamily="2" charset="-122"/>
                <a:ea typeface="黑体" pitchFamily="2" charset="-122"/>
              </a:rPr>
              <a:t>上品体验 经典千年 </a:t>
            </a:r>
            <a:endParaRPr lang="zh-CN" altLang="en-US" sz="2000" dirty="0">
              <a:solidFill>
                <a:srgbClr val="FF0000"/>
              </a:solidFill>
              <a:latin typeface="黑体" pitchFamily="2" charset="-122"/>
              <a:ea typeface="黑体" pitchFamily="2" charset="-122"/>
            </a:endParaRPr>
          </a:p>
          <a:p>
            <a:pPr>
              <a:lnSpc>
                <a:spcPct val="150000"/>
              </a:lnSpc>
              <a:spcBef>
                <a:spcPct val="50000"/>
              </a:spcBef>
            </a:pPr>
            <a:r>
              <a:rPr lang="zh-CN" altLang="en-US" dirty="0">
                <a:solidFill>
                  <a:schemeClr val="tx1"/>
                </a:solidFill>
                <a:latin typeface="黑体" pitchFamily="2" charset="-122"/>
                <a:ea typeface="黑体" pitchFamily="2" charset="-122"/>
              </a:rPr>
              <a:t>社会化媒体营销内容定位：阿胶文化、非物质文化遗产、国家保密配方、阿胶食用方法、阿胶如何养生、阿胶在国内外的影响、东阿阿胶的公益事业等。</a:t>
            </a:r>
          </a:p>
        </p:txBody>
      </p:sp>
      <p:sp>
        <p:nvSpPr>
          <p:cNvPr id="3077" name="Rectangle 4"/>
          <p:cNvSpPr>
            <a:spLocks noChangeArrowheads="1"/>
          </p:cNvSpPr>
          <p:nvPr/>
        </p:nvSpPr>
        <p:spPr bwMode="auto">
          <a:xfrm>
            <a:off x="1352550" y="3644900"/>
            <a:ext cx="7848600" cy="1512888"/>
          </a:xfrm>
          <a:prstGeom prst="rect">
            <a:avLst/>
          </a:prstGeom>
          <a:noFill/>
          <a:ln w="9525">
            <a:noFill/>
            <a:miter lim="800000"/>
            <a:headEnd/>
            <a:tailEnd/>
          </a:ln>
        </p:spPr>
        <p:txBody>
          <a:bodyPr>
            <a:spAutoFit/>
          </a:bodyPr>
          <a:lstStyle/>
          <a:p>
            <a:pPr>
              <a:lnSpc>
                <a:spcPct val="150000"/>
              </a:lnSpc>
              <a:spcBef>
                <a:spcPct val="50000"/>
              </a:spcBef>
            </a:pPr>
            <a:r>
              <a:rPr lang="zh-CN" altLang="en-US" sz="2000" b="1" dirty="0">
                <a:solidFill>
                  <a:schemeClr val="tx1"/>
                </a:solidFill>
                <a:latin typeface="黑体" pitchFamily="2" charset="-122"/>
                <a:ea typeface="黑体" pitchFamily="2" charset="-122"/>
              </a:rPr>
              <a:t>“桃花姬”关键字 ：</a:t>
            </a:r>
            <a:r>
              <a:rPr lang="zh-CN" altLang="en-US" sz="2000" dirty="0">
                <a:solidFill>
                  <a:srgbClr val="FF0000"/>
                </a:solidFill>
                <a:latin typeface="黑体" pitchFamily="2" charset="-122"/>
                <a:ea typeface="黑体" pitchFamily="2" charset="-122"/>
              </a:rPr>
              <a:t>由内而外 驻</a:t>
            </a:r>
            <a:r>
              <a:rPr lang="zh-CN" altLang="en-US" sz="2000" dirty="0" smtClean="0">
                <a:solidFill>
                  <a:srgbClr val="FF0000"/>
                </a:solidFill>
                <a:latin typeface="黑体" pitchFamily="2" charset="-122"/>
                <a:ea typeface="黑体" pitchFamily="2" charset="-122"/>
              </a:rPr>
              <a:t>颜康健</a:t>
            </a:r>
            <a:endParaRPr lang="zh-CN" altLang="en-US" sz="2000" dirty="0">
              <a:solidFill>
                <a:srgbClr val="FF0000"/>
              </a:solidFill>
              <a:latin typeface="黑体" pitchFamily="2" charset="-122"/>
              <a:ea typeface="黑体" pitchFamily="2" charset="-122"/>
            </a:endParaRPr>
          </a:p>
          <a:p>
            <a:pPr>
              <a:lnSpc>
                <a:spcPct val="150000"/>
              </a:lnSpc>
              <a:spcBef>
                <a:spcPct val="50000"/>
              </a:spcBef>
            </a:pPr>
            <a:r>
              <a:rPr lang="zh-CN" altLang="en-US" dirty="0">
                <a:solidFill>
                  <a:schemeClr val="tx1"/>
                </a:solidFill>
                <a:latin typeface="黑体" pitchFamily="2" charset="-122"/>
                <a:ea typeface="黑体" pitchFamily="2" charset="-122"/>
              </a:rPr>
              <a:t>社会化媒体营销内容定位：桃花姬对女性养护的作用、时尚达人如何食用阿胶、桃花姬是什么样的女性、桃花姬女性的精彩生活、女性公益事业等。</a:t>
            </a:r>
          </a:p>
        </p:txBody>
      </p:sp>
      <p:graphicFrame>
        <p:nvGraphicFramePr>
          <p:cNvPr id="3074" name="Object 5"/>
          <p:cNvGraphicFramePr>
            <a:graphicFrameLocks noChangeAspect="1"/>
          </p:cNvGraphicFramePr>
          <p:nvPr/>
        </p:nvGraphicFramePr>
        <p:xfrm>
          <a:off x="631825" y="836613"/>
          <a:ext cx="600075" cy="720725"/>
        </p:xfrm>
        <a:graphic>
          <a:graphicData uri="http://schemas.openxmlformats.org/presentationml/2006/ole">
            <p:oleObj spid="_x0000_s3074" r:id="rId3"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内容占位符 2"/>
          <p:cNvSpPr txBox="1">
            <a:spLocks noChangeArrowheads="1"/>
          </p:cNvSpPr>
          <p:nvPr/>
        </p:nvSpPr>
        <p:spPr bwMode="auto">
          <a:xfrm>
            <a:off x="835025" y="1376363"/>
            <a:ext cx="8915400" cy="1114425"/>
          </a:xfrm>
          <a:prstGeom prst="rect">
            <a:avLst/>
          </a:prstGeom>
          <a:noFill/>
          <a:ln w="9525">
            <a:noFill/>
            <a:miter lim="800000"/>
            <a:headEnd/>
            <a:tailEnd/>
          </a:ln>
        </p:spPr>
        <p:txBody>
          <a:bodyPr/>
          <a:lstStyle/>
          <a:p>
            <a:pPr marL="342900" indent="-342900">
              <a:spcBef>
                <a:spcPct val="20000"/>
              </a:spcBef>
              <a:buFont typeface="Wingdings" pitchFamily="2" charset="2"/>
              <a:buChar char="ü"/>
            </a:pPr>
            <a:r>
              <a:rPr lang="zh-CN" altLang="en-US" sz="1600">
                <a:solidFill>
                  <a:schemeClr val="tx1"/>
                </a:solidFill>
                <a:latin typeface="宋体" pitchFamily="2" charset="-122"/>
              </a:rPr>
              <a:t>精准定向全国所有</a:t>
            </a:r>
            <a:r>
              <a:rPr lang="en-US" altLang="zh-CN" sz="1600" b="1">
                <a:solidFill>
                  <a:srgbClr val="FF0000"/>
                </a:solidFill>
                <a:latin typeface="宋体" pitchFamily="2" charset="-122"/>
              </a:rPr>
              <a:t>661</a:t>
            </a:r>
            <a:r>
              <a:rPr lang="zh-CN" altLang="en-US" sz="1600" b="1">
                <a:solidFill>
                  <a:srgbClr val="FF0000"/>
                </a:solidFill>
                <a:latin typeface="宋体" pitchFamily="2" charset="-122"/>
              </a:rPr>
              <a:t>个</a:t>
            </a:r>
            <a:r>
              <a:rPr lang="zh-CN" altLang="en-US" sz="1600">
                <a:solidFill>
                  <a:schemeClr val="tx1"/>
                </a:solidFill>
                <a:latin typeface="宋体" pitchFamily="2" charset="-122"/>
              </a:rPr>
              <a:t>行政市，可精确所定至</a:t>
            </a:r>
            <a:r>
              <a:rPr lang="zh-CN" altLang="en-US" sz="1600" b="1">
                <a:solidFill>
                  <a:srgbClr val="FF0000"/>
                </a:solidFill>
                <a:latin typeface="宋体" pitchFamily="2" charset="-122"/>
              </a:rPr>
              <a:t>省级、地级、县级</a:t>
            </a:r>
            <a:r>
              <a:rPr lang="zh-CN" altLang="en-US" sz="1600">
                <a:solidFill>
                  <a:schemeClr val="tx1"/>
                </a:solidFill>
                <a:latin typeface="宋体" pitchFamily="2" charset="-122"/>
              </a:rPr>
              <a:t>任何城市。</a:t>
            </a:r>
          </a:p>
          <a:p>
            <a:pPr marL="342900" indent="-342900">
              <a:spcBef>
                <a:spcPct val="20000"/>
              </a:spcBef>
              <a:buFont typeface="Wingdings" pitchFamily="2" charset="2"/>
              <a:buChar char="ü"/>
            </a:pPr>
            <a:r>
              <a:rPr lang="zh-CN" altLang="en-US" sz="1600">
                <a:solidFill>
                  <a:schemeClr val="tx1"/>
                </a:solidFill>
                <a:latin typeface="宋体" pitchFamily="2" charset="-122"/>
              </a:rPr>
              <a:t>利用</a:t>
            </a:r>
            <a:r>
              <a:rPr lang="en-US" altLang="zh-CN" sz="1600">
                <a:solidFill>
                  <a:schemeClr val="tx1"/>
                </a:solidFill>
                <a:latin typeface="宋体" pitchFamily="2" charset="-122"/>
              </a:rPr>
              <a:t>IP</a:t>
            </a:r>
            <a:r>
              <a:rPr lang="zh-CN" altLang="en-US" sz="1600">
                <a:solidFill>
                  <a:schemeClr val="tx1"/>
                </a:solidFill>
                <a:latin typeface="宋体" pitchFamily="2" charset="-122"/>
              </a:rPr>
              <a:t>定向可精准锁定</a:t>
            </a:r>
            <a:r>
              <a:rPr lang="zh-CN" altLang="en-US" sz="1600" b="1">
                <a:solidFill>
                  <a:srgbClr val="FF0000"/>
                </a:solidFill>
                <a:latin typeface="宋体" pitchFamily="2" charset="-122"/>
              </a:rPr>
              <a:t>商业中心、</a:t>
            </a:r>
            <a:r>
              <a:rPr lang="en-US" altLang="zh-CN" sz="1600" b="1">
                <a:solidFill>
                  <a:srgbClr val="FF0000"/>
                </a:solidFill>
                <a:latin typeface="宋体" pitchFamily="2" charset="-122"/>
              </a:rPr>
              <a:t>CBD</a:t>
            </a:r>
            <a:r>
              <a:rPr lang="zh-CN" altLang="en-US" sz="1600" b="1">
                <a:solidFill>
                  <a:srgbClr val="FF0000"/>
                </a:solidFill>
                <a:latin typeface="宋体" pitchFamily="2" charset="-122"/>
              </a:rPr>
              <a:t>、住宅区</a:t>
            </a:r>
            <a:r>
              <a:rPr lang="zh-CN" altLang="en-US" sz="1600">
                <a:solidFill>
                  <a:schemeClr val="tx1"/>
                </a:solidFill>
                <a:latin typeface="宋体" pitchFamily="2" charset="-122"/>
              </a:rPr>
              <a:t>等，细分目标受众进行宣传。</a:t>
            </a:r>
          </a:p>
        </p:txBody>
      </p:sp>
      <p:sp>
        <p:nvSpPr>
          <p:cNvPr id="23556" name="TextBox 3"/>
          <p:cNvSpPr txBox="1">
            <a:spLocks noChangeArrowheads="1"/>
          </p:cNvSpPr>
          <p:nvPr/>
        </p:nvSpPr>
        <p:spPr bwMode="auto">
          <a:xfrm>
            <a:off x="1160463" y="519113"/>
            <a:ext cx="4513262" cy="522287"/>
          </a:xfrm>
          <a:prstGeom prst="rect">
            <a:avLst/>
          </a:prstGeom>
          <a:noFill/>
          <a:ln w="9525">
            <a:noFill/>
            <a:miter lim="800000"/>
            <a:headEnd/>
            <a:tailEnd/>
          </a:ln>
        </p:spPr>
        <p:txBody>
          <a:bodyPr wrap="none">
            <a:spAutoFit/>
          </a:bodyPr>
          <a:lstStyle/>
          <a:p>
            <a:r>
              <a:rPr lang="zh-CN" altLang="en-US" sz="2800" b="1">
                <a:solidFill>
                  <a:srgbClr val="0D0D0D"/>
                </a:solidFill>
                <a:latin typeface="宋体" pitchFamily="2" charset="-122"/>
              </a:rPr>
              <a:t>将宣传精准到每一个平方米</a:t>
            </a:r>
          </a:p>
        </p:txBody>
      </p:sp>
      <p:pic>
        <p:nvPicPr>
          <p:cNvPr id="23557" name="Picture 1" descr="D:\图库\png图标\20071120202829987.png"/>
          <p:cNvPicPr>
            <a:picLocks noChangeAspect="1" noChangeArrowheads="1"/>
          </p:cNvPicPr>
          <p:nvPr/>
        </p:nvPicPr>
        <p:blipFill>
          <a:blip r:embed="rId3"/>
          <a:srcRect/>
          <a:stretch>
            <a:fillRect/>
          </a:stretch>
        </p:blipFill>
        <p:spPr bwMode="auto">
          <a:xfrm>
            <a:off x="3095625" y="3162300"/>
            <a:ext cx="2166938" cy="2000250"/>
          </a:xfrm>
          <a:prstGeom prst="rect">
            <a:avLst/>
          </a:prstGeom>
          <a:noFill/>
          <a:ln w="9525">
            <a:noFill/>
            <a:miter lim="800000"/>
            <a:headEnd/>
            <a:tailEnd/>
          </a:ln>
        </p:spPr>
      </p:pic>
      <p:pic>
        <p:nvPicPr>
          <p:cNvPr id="23558" name="图片 6" descr="p18.png"/>
          <p:cNvPicPr>
            <a:picLocks noChangeAspect="1" noChangeArrowheads="1"/>
          </p:cNvPicPr>
          <p:nvPr/>
        </p:nvPicPr>
        <p:blipFill>
          <a:blip r:embed="rId4">
            <a:grayscl/>
          </a:blip>
          <a:srcRect/>
          <a:stretch>
            <a:fillRect/>
          </a:stretch>
        </p:blipFill>
        <p:spPr bwMode="auto">
          <a:xfrm>
            <a:off x="387350" y="4448175"/>
            <a:ext cx="2544763" cy="1071563"/>
          </a:xfrm>
          <a:prstGeom prst="rect">
            <a:avLst/>
          </a:prstGeom>
          <a:noFill/>
          <a:ln w="9525">
            <a:noFill/>
            <a:miter lim="800000"/>
            <a:headEnd/>
            <a:tailEnd/>
          </a:ln>
        </p:spPr>
      </p:pic>
      <p:pic>
        <p:nvPicPr>
          <p:cNvPr id="23559" name="Picture 4" descr="D:\图库\png图标\左箭头.png"/>
          <p:cNvPicPr>
            <a:picLocks noChangeAspect="1" noChangeArrowheads="1"/>
          </p:cNvPicPr>
          <p:nvPr/>
        </p:nvPicPr>
        <p:blipFill>
          <a:blip r:embed="rId5"/>
          <a:srcRect/>
          <a:stretch>
            <a:fillRect/>
          </a:stretch>
        </p:blipFill>
        <p:spPr bwMode="auto">
          <a:xfrm rot="-900000">
            <a:off x="5062538" y="3511550"/>
            <a:ext cx="1176337" cy="371475"/>
          </a:xfrm>
          <a:prstGeom prst="rect">
            <a:avLst/>
          </a:prstGeom>
          <a:noFill/>
          <a:ln w="9525">
            <a:noFill/>
            <a:miter lim="800000"/>
            <a:headEnd/>
            <a:tailEnd/>
          </a:ln>
        </p:spPr>
      </p:pic>
      <p:pic>
        <p:nvPicPr>
          <p:cNvPr id="23560" name="Picture 5" descr="D:\图库\png图标\右箭头.png"/>
          <p:cNvPicPr>
            <a:picLocks noChangeAspect="1" noChangeArrowheads="1"/>
          </p:cNvPicPr>
          <p:nvPr/>
        </p:nvPicPr>
        <p:blipFill>
          <a:blip r:embed="rId6"/>
          <a:srcRect/>
          <a:stretch>
            <a:fillRect/>
          </a:stretch>
        </p:blipFill>
        <p:spPr bwMode="auto">
          <a:xfrm rot="-2700000">
            <a:off x="2225675" y="3603625"/>
            <a:ext cx="501650" cy="1292225"/>
          </a:xfrm>
          <a:prstGeom prst="rect">
            <a:avLst/>
          </a:prstGeom>
          <a:noFill/>
          <a:ln w="9525">
            <a:noFill/>
            <a:miter lim="800000"/>
            <a:headEnd/>
            <a:tailEnd/>
          </a:ln>
        </p:spPr>
      </p:pic>
      <p:sp>
        <p:nvSpPr>
          <p:cNvPr id="23561" name="TextBox 9"/>
          <p:cNvSpPr txBox="1">
            <a:spLocks noChangeArrowheads="1"/>
          </p:cNvSpPr>
          <p:nvPr/>
        </p:nvSpPr>
        <p:spPr bwMode="auto">
          <a:xfrm>
            <a:off x="1339850" y="4976813"/>
            <a:ext cx="823913" cy="339725"/>
          </a:xfrm>
          <a:prstGeom prst="rect">
            <a:avLst/>
          </a:prstGeom>
          <a:noFill/>
          <a:ln w="9525">
            <a:noFill/>
            <a:miter lim="800000"/>
            <a:headEnd/>
            <a:tailEnd/>
          </a:ln>
        </p:spPr>
        <p:txBody>
          <a:bodyPr>
            <a:spAutoFit/>
          </a:bodyPr>
          <a:lstStyle/>
          <a:p>
            <a:r>
              <a:rPr lang="zh-CN" altLang="en-US" sz="1600" b="1">
                <a:latin typeface="微软雅黑" pitchFamily="34" charset="-122"/>
                <a:ea typeface="微软雅黑" pitchFamily="34" charset="-122"/>
              </a:rPr>
              <a:t>全国</a:t>
            </a:r>
          </a:p>
        </p:txBody>
      </p:sp>
      <p:sp>
        <p:nvSpPr>
          <p:cNvPr id="23562" name="TextBox 10"/>
          <p:cNvSpPr txBox="1">
            <a:spLocks noChangeArrowheads="1"/>
          </p:cNvSpPr>
          <p:nvPr/>
        </p:nvSpPr>
        <p:spPr bwMode="auto">
          <a:xfrm>
            <a:off x="3860800" y="3906838"/>
            <a:ext cx="636588" cy="338137"/>
          </a:xfrm>
          <a:prstGeom prst="rect">
            <a:avLst/>
          </a:prstGeom>
          <a:noFill/>
          <a:ln w="9525">
            <a:noFill/>
            <a:miter lim="800000"/>
            <a:headEnd/>
            <a:tailEnd/>
          </a:ln>
        </p:spPr>
        <p:txBody>
          <a:bodyPr>
            <a:spAutoFit/>
          </a:bodyPr>
          <a:lstStyle/>
          <a:p>
            <a:r>
              <a:rPr lang="zh-CN" altLang="en-US" sz="1600" b="1">
                <a:latin typeface="宋体" pitchFamily="2" charset="-122"/>
              </a:rPr>
              <a:t>上海</a:t>
            </a:r>
          </a:p>
        </p:txBody>
      </p:sp>
      <p:pic>
        <p:nvPicPr>
          <p:cNvPr id="23563" name="Picture 2"/>
          <p:cNvPicPr>
            <a:picLocks noChangeAspect="1" noChangeArrowheads="1"/>
          </p:cNvPicPr>
          <p:nvPr/>
        </p:nvPicPr>
        <p:blipFill>
          <a:blip r:embed="rId7"/>
          <a:srcRect/>
          <a:stretch>
            <a:fillRect/>
          </a:stretch>
        </p:blipFill>
        <p:spPr bwMode="auto">
          <a:xfrm>
            <a:off x="5724525" y="2163763"/>
            <a:ext cx="2103438" cy="1712912"/>
          </a:xfrm>
          <a:prstGeom prst="rect">
            <a:avLst/>
          </a:prstGeom>
          <a:noFill/>
          <a:ln w="9525">
            <a:noFill/>
            <a:miter lim="800000"/>
            <a:headEnd/>
            <a:tailEnd/>
          </a:ln>
        </p:spPr>
      </p:pic>
      <p:sp>
        <p:nvSpPr>
          <p:cNvPr id="23564" name="TextBox 12"/>
          <p:cNvSpPr txBox="1">
            <a:spLocks noChangeArrowheads="1"/>
          </p:cNvSpPr>
          <p:nvPr/>
        </p:nvSpPr>
        <p:spPr bwMode="auto">
          <a:xfrm>
            <a:off x="7507288" y="3233738"/>
            <a:ext cx="614362" cy="338137"/>
          </a:xfrm>
          <a:prstGeom prst="rect">
            <a:avLst/>
          </a:prstGeom>
          <a:noFill/>
          <a:ln w="9525">
            <a:noFill/>
            <a:miter lim="800000"/>
            <a:headEnd/>
            <a:tailEnd/>
          </a:ln>
        </p:spPr>
        <p:txBody>
          <a:bodyPr>
            <a:spAutoFit/>
          </a:bodyPr>
          <a:lstStyle/>
          <a:p>
            <a:r>
              <a:rPr lang="en-US" altLang="zh-CN" sz="1600" b="1">
                <a:latin typeface="宋体" pitchFamily="2" charset="-122"/>
              </a:rPr>
              <a:t>CBD</a:t>
            </a:r>
            <a:endParaRPr lang="zh-CN" altLang="en-US" sz="1600" b="1">
              <a:latin typeface="宋体" pitchFamily="2" charset="-122"/>
            </a:endParaRPr>
          </a:p>
        </p:txBody>
      </p:sp>
      <p:pic>
        <p:nvPicPr>
          <p:cNvPr id="23565" name="Picture 5" descr="D:\图库\png图标\右箭头.png"/>
          <p:cNvPicPr>
            <a:picLocks noChangeAspect="1" noChangeArrowheads="1"/>
          </p:cNvPicPr>
          <p:nvPr/>
        </p:nvPicPr>
        <p:blipFill>
          <a:blip r:embed="rId6"/>
          <a:srcRect/>
          <a:stretch>
            <a:fillRect/>
          </a:stretch>
        </p:blipFill>
        <p:spPr bwMode="auto">
          <a:xfrm>
            <a:off x="5141913" y="3910013"/>
            <a:ext cx="933450" cy="363537"/>
          </a:xfrm>
          <a:prstGeom prst="rect">
            <a:avLst/>
          </a:prstGeom>
          <a:noFill/>
          <a:ln w="9525">
            <a:noFill/>
            <a:miter lim="800000"/>
            <a:headEnd/>
            <a:tailEnd/>
          </a:ln>
        </p:spPr>
      </p:pic>
      <p:pic>
        <p:nvPicPr>
          <p:cNvPr id="23566" name="Picture 4"/>
          <p:cNvPicPr>
            <a:picLocks noChangeAspect="1" noChangeArrowheads="1"/>
          </p:cNvPicPr>
          <p:nvPr/>
        </p:nvPicPr>
        <p:blipFill>
          <a:blip r:embed="rId8"/>
          <a:srcRect/>
          <a:stretch>
            <a:fillRect/>
          </a:stretch>
        </p:blipFill>
        <p:spPr bwMode="auto">
          <a:xfrm>
            <a:off x="5419725" y="4090988"/>
            <a:ext cx="3260725" cy="1358900"/>
          </a:xfrm>
          <a:prstGeom prst="rect">
            <a:avLst/>
          </a:prstGeom>
          <a:noFill/>
          <a:ln w="9525">
            <a:noFill/>
            <a:miter lim="800000"/>
            <a:headEnd/>
            <a:tailEnd/>
          </a:ln>
        </p:spPr>
      </p:pic>
      <p:sp>
        <p:nvSpPr>
          <p:cNvPr id="23567" name="TextBox 17"/>
          <p:cNvSpPr txBox="1">
            <a:spLocks noChangeArrowheads="1"/>
          </p:cNvSpPr>
          <p:nvPr/>
        </p:nvSpPr>
        <p:spPr bwMode="auto">
          <a:xfrm>
            <a:off x="8048625" y="5162550"/>
            <a:ext cx="865188" cy="307975"/>
          </a:xfrm>
          <a:prstGeom prst="rect">
            <a:avLst/>
          </a:prstGeom>
          <a:noFill/>
          <a:ln w="9525">
            <a:noFill/>
            <a:miter lim="800000"/>
            <a:headEnd/>
            <a:tailEnd/>
          </a:ln>
        </p:spPr>
        <p:txBody>
          <a:bodyPr>
            <a:spAutoFit/>
          </a:bodyPr>
          <a:lstStyle/>
          <a:p>
            <a:r>
              <a:rPr lang="zh-CN" altLang="en-US" sz="1400" b="1">
                <a:latin typeface="微软雅黑" pitchFamily="34" charset="-122"/>
                <a:ea typeface="微软雅黑" pitchFamily="34" charset="-122"/>
              </a:rPr>
              <a:t>住宅区</a:t>
            </a:r>
          </a:p>
        </p:txBody>
      </p:sp>
      <p:graphicFrame>
        <p:nvGraphicFramePr>
          <p:cNvPr id="23554" name="Object 15"/>
          <p:cNvGraphicFramePr>
            <a:graphicFrameLocks noChangeAspect="1"/>
          </p:cNvGraphicFramePr>
          <p:nvPr/>
        </p:nvGraphicFramePr>
        <p:xfrm>
          <a:off x="536575" y="476250"/>
          <a:ext cx="600075" cy="720725"/>
        </p:xfrm>
        <a:graphic>
          <a:graphicData uri="http://schemas.openxmlformats.org/presentationml/2006/ole">
            <p:oleObj spid="_x0000_s23554" r:id="rId9"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http://www.0755car.com/n/img/2009/0409/08412541256747.jpg"/>
          <p:cNvPicPr>
            <a:picLocks noChangeAspect="1" noChangeArrowheads="1"/>
          </p:cNvPicPr>
          <p:nvPr/>
        </p:nvPicPr>
        <p:blipFill>
          <a:blip r:embed="rId3"/>
          <a:srcRect/>
          <a:stretch>
            <a:fillRect/>
          </a:stretch>
        </p:blipFill>
        <p:spPr bwMode="auto">
          <a:xfrm>
            <a:off x="6288088" y="2493963"/>
            <a:ext cx="3019425" cy="2087562"/>
          </a:xfrm>
          <a:prstGeom prst="rect">
            <a:avLst/>
          </a:prstGeom>
          <a:noFill/>
          <a:ln w="9525">
            <a:noFill/>
            <a:miter lim="800000"/>
            <a:headEnd/>
            <a:tailEnd/>
          </a:ln>
        </p:spPr>
      </p:pic>
      <p:pic>
        <p:nvPicPr>
          <p:cNvPr id="25604" name="Picture 1"/>
          <p:cNvPicPr>
            <a:picLocks noChangeAspect="1" noChangeArrowheads="1"/>
          </p:cNvPicPr>
          <p:nvPr/>
        </p:nvPicPr>
        <p:blipFill>
          <a:blip r:embed="rId4"/>
          <a:srcRect/>
          <a:stretch>
            <a:fillRect/>
          </a:stretch>
        </p:blipFill>
        <p:spPr bwMode="auto">
          <a:xfrm>
            <a:off x="203200" y="2781300"/>
            <a:ext cx="5602288" cy="2801938"/>
          </a:xfrm>
          <a:prstGeom prst="rect">
            <a:avLst/>
          </a:prstGeom>
          <a:noFill/>
          <a:ln w="9525">
            <a:noFill/>
            <a:miter lim="800000"/>
            <a:headEnd/>
            <a:tailEnd/>
          </a:ln>
        </p:spPr>
      </p:pic>
      <p:sp>
        <p:nvSpPr>
          <p:cNvPr id="25605" name="内容占位符 2"/>
          <p:cNvSpPr txBox="1">
            <a:spLocks noChangeArrowheads="1"/>
          </p:cNvSpPr>
          <p:nvPr/>
        </p:nvSpPr>
        <p:spPr bwMode="auto">
          <a:xfrm>
            <a:off x="828675" y="1281113"/>
            <a:ext cx="8915400" cy="1328737"/>
          </a:xfrm>
          <a:prstGeom prst="rect">
            <a:avLst/>
          </a:prstGeom>
          <a:noFill/>
          <a:ln w="9525">
            <a:noFill/>
            <a:miter lim="800000"/>
            <a:headEnd/>
            <a:tailEnd/>
          </a:ln>
        </p:spPr>
        <p:txBody>
          <a:bodyPr/>
          <a:lstStyle/>
          <a:p>
            <a:pPr marL="342900" indent="-342900">
              <a:spcBef>
                <a:spcPct val="20000"/>
              </a:spcBef>
              <a:buFont typeface="Wingdings" pitchFamily="2" charset="2"/>
              <a:buChar char="ü"/>
            </a:pPr>
            <a:r>
              <a:rPr lang="zh-CN" altLang="en-US" sz="1600">
                <a:solidFill>
                  <a:schemeClr val="tx1"/>
                </a:solidFill>
                <a:latin typeface="微软雅黑" pitchFamily="34" charset="-122"/>
                <a:ea typeface="微软雅黑" pitchFamily="34" charset="-122"/>
              </a:rPr>
              <a:t>通过</a:t>
            </a:r>
            <a:r>
              <a:rPr lang="zh-CN" altLang="en-US" sz="1600" b="1">
                <a:solidFill>
                  <a:srgbClr val="FF0000"/>
                </a:solidFill>
                <a:latin typeface="微软雅黑" pitchFamily="34" charset="-122"/>
                <a:ea typeface="微软雅黑" pitchFamily="34" charset="-122"/>
              </a:rPr>
              <a:t>实时搜索技术</a:t>
            </a:r>
            <a:r>
              <a:rPr lang="zh-CN" altLang="en-US" sz="1600">
                <a:solidFill>
                  <a:schemeClr val="tx1"/>
                </a:solidFill>
                <a:latin typeface="微软雅黑" pitchFamily="34" charset="-122"/>
                <a:ea typeface="微软雅黑" pitchFamily="34" charset="-122"/>
              </a:rPr>
              <a:t>，全面</a:t>
            </a:r>
            <a:r>
              <a:rPr lang="zh-CN" altLang="en-US" sz="1600" b="1">
                <a:solidFill>
                  <a:srgbClr val="FF0000"/>
                </a:solidFill>
                <a:latin typeface="微软雅黑" pitchFamily="34" charset="-122"/>
                <a:ea typeface="微软雅黑" pitchFamily="34" charset="-122"/>
              </a:rPr>
              <a:t>智能语义分析</a:t>
            </a:r>
            <a:r>
              <a:rPr lang="zh-CN" altLang="en-US" sz="1600">
                <a:solidFill>
                  <a:schemeClr val="tx1"/>
                </a:solidFill>
                <a:latin typeface="微软雅黑" pitchFamily="34" charset="-122"/>
                <a:ea typeface="微软雅黑" pitchFamily="34" charset="-122"/>
              </a:rPr>
              <a:t>所有合作媒体的</a:t>
            </a:r>
            <a:r>
              <a:rPr lang="zh-CN" altLang="en-US" sz="1600" b="1">
                <a:solidFill>
                  <a:srgbClr val="FF0000"/>
                </a:solidFill>
                <a:latin typeface="微软雅黑" pitchFamily="34" charset="-122"/>
                <a:ea typeface="微软雅黑" pitchFamily="34" charset="-122"/>
              </a:rPr>
              <a:t>每一个页面</a:t>
            </a:r>
            <a:r>
              <a:rPr lang="zh-CN" altLang="en-US" sz="1600">
                <a:solidFill>
                  <a:schemeClr val="tx1"/>
                </a:solidFill>
                <a:latin typeface="微软雅黑" pitchFamily="34" charset="-122"/>
                <a:ea typeface="微软雅黑" pitchFamily="34" charset="-122"/>
              </a:rPr>
              <a:t>的</a:t>
            </a:r>
            <a:r>
              <a:rPr lang="zh-CN" altLang="en-US" sz="1600" b="1">
                <a:solidFill>
                  <a:srgbClr val="FF0000"/>
                </a:solidFill>
                <a:latin typeface="微软雅黑" pitchFamily="34" charset="-122"/>
                <a:ea typeface="微软雅黑" pitchFamily="34" charset="-122"/>
              </a:rPr>
              <a:t>兴趣导向</a:t>
            </a:r>
            <a:r>
              <a:rPr lang="zh-CN" altLang="en-US" sz="1600">
                <a:solidFill>
                  <a:schemeClr val="tx1"/>
                </a:solidFill>
                <a:latin typeface="微软雅黑" pitchFamily="34" charset="-122"/>
                <a:ea typeface="微软雅黑" pitchFamily="34" charset="-122"/>
              </a:rPr>
              <a:t>。</a:t>
            </a:r>
          </a:p>
          <a:p>
            <a:pPr marL="342900" indent="-342900">
              <a:spcBef>
                <a:spcPct val="20000"/>
              </a:spcBef>
              <a:buFont typeface="Wingdings" pitchFamily="2" charset="2"/>
              <a:buChar char="ü"/>
            </a:pPr>
            <a:r>
              <a:rPr lang="zh-CN" altLang="en-US" sz="1600">
                <a:solidFill>
                  <a:schemeClr val="tx1"/>
                </a:solidFill>
                <a:latin typeface="微软雅黑" pitchFamily="34" charset="-122"/>
                <a:ea typeface="微软雅黑" pitchFamily="34" charset="-122"/>
              </a:rPr>
              <a:t>通过“</a:t>
            </a:r>
            <a:r>
              <a:rPr lang="zh-CN" altLang="en-US" sz="1600" b="1">
                <a:solidFill>
                  <a:srgbClr val="FF0000"/>
                </a:solidFill>
                <a:latin typeface="微软雅黑" pitchFamily="34" charset="-122"/>
                <a:ea typeface="微软雅黑" pitchFamily="34" charset="-122"/>
              </a:rPr>
              <a:t>广告智能投放系统</a:t>
            </a:r>
            <a:r>
              <a:rPr lang="zh-CN" altLang="en-US" sz="1600">
                <a:solidFill>
                  <a:schemeClr val="tx1"/>
                </a:solidFill>
                <a:latin typeface="微软雅黑" pitchFamily="34" charset="-122"/>
                <a:ea typeface="微软雅黑" pitchFamily="34" charset="-122"/>
              </a:rPr>
              <a:t>”，针对</a:t>
            </a:r>
            <a:r>
              <a:rPr lang="zh-CN" altLang="en-US" sz="1600" b="1">
                <a:solidFill>
                  <a:srgbClr val="FF0000"/>
                </a:solidFill>
                <a:latin typeface="微软雅黑" pitchFamily="34" charset="-122"/>
                <a:ea typeface="微软雅黑" pitchFamily="34" charset="-122"/>
              </a:rPr>
              <a:t>广告主</a:t>
            </a:r>
            <a:r>
              <a:rPr lang="zh-CN" altLang="en-US" sz="1600">
                <a:solidFill>
                  <a:schemeClr val="tx1"/>
                </a:solidFill>
                <a:latin typeface="微软雅黑" pitchFamily="34" charset="-122"/>
                <a:ea typeface="微软雅黑" pitchFamily="34" charset="-122"/>
              </a:rPr>
              <a:t>的</a:t>
            </a:r>
            <a:r>
              <a:rPr lang="zh-CN" altLang="en-US" sz="1600" b="1">
                <a:solidFill>
                  <a:srgbClr val="FF0000"/>
                </a:solidFill>
                <a:latin typeface="微软雅黑" pitchFamily="34" charset="-122"/>
                <a:ea typeface="微软雅黑" pitchFamily="34" charset="-122"/>
              </a:rPr>
              <a:t>行业、目标受众、产品特点</a:t>
            </a:r>
            <a:r>
              <a:rPr lang="zh-CN" altLang="en-US" sz="1600">
                <a:solidFill>
                  <a:schemeClr val="tx1"/>
                </a:solidFill>
                <a:latin typeface="微软雅黑" pitchFamily="34" charset="-122"/>
                <a:ea typeface="微软雅黑" pitchFamily="34" charset="-122"/>
              </a:rPr>
              <a:t>等信息，与归类整理</a:t>
            </a:r>
            <a:r>
              <a:rPr lang="en-US" altLang="zh-CN" sz="1600" b="1">
                <a:solidFill>
                  <a:srgbClr val="FF0000"/>
                </a:solidFill>
                <a:latin typeface="微软雅黑" pitchFamily="34" charset="-122"/>
                <a:ea typeface="微软雅黑" pitchFamily="34" charset="-122"/>
              </a:rPr>
              <a:t>20</a:t>
            </a:r>
            <a:r>
              <a:rPr lang="zh-CN" altLang="en-US" sz="1600" b="1">
                <a:solidFill>
                  <a:srgbClr val="FF0000"/>
                </a:solidFill>
                <a:latin typeface="微软雅黑" pitchFamily="34" charset="-122"/>
                <a:ea typeface="微软雅黑" pitchFamily="34" charset="-122"/>
              </a:rPr>
              <a:t>大类</a:t>
            </a:r>
            <a:r>
              <a:rPr lang="en-US" altLang="zh-CN" sz="1600" b="1">
                <a:solidFill>
                  <a:srgbClr val="FF0000"/>
                </a:solidFill>
                <a:latin typeface="微软雅黑" pitchFamily="34" charset="-122"/>
                <a:ea typeface="微软雅黑" pitchFamily="34" charset="-122"/>
              </a:rPr>
              <a:t>350</a:t>
            </a:r>
            <a:r>
              <a:rPr lang="zh-CN" altLang="en-US" sz="1600" b="1">
                <a:solidFill>
                  <a:srgbClr val="FF0000"/>
                </a:solidFill>
                <a:latin typeface="微软雅黑" pitchFamily="34" charset="-122"/>
                <a:ea typeface="微软雅黑" pitchFamily="34" charset="-122"/>
              </a:rPr>
              <a:t>万个兴趣点</a:t>
            </a:r>
            <a:r>
              <a:rPr lang="zh-CN" altLang="en-US" sz="1600">
                <a:solidFill>
                  <a:schemeClr val="tx1"/>
                </a:solidFill>
                <a:latin typeface="微软雅黑" pitchFamily="34" charset="-122"/>
                <a:ea typeface="微软雅黑" pitchFamily="34" charset="-122"/>
              </a:rPr>
              <a:t>进行</a:t>
            </a:r>
            <a:r>
              <a:rPr lang="zh-CN" altLang="en-US" sz="1600" b="1">
                <a:solidFill>
                  <a:srgbClr val="FF0000"/>
                </a:solidFill>
                <a:latin typeface="微软雅黑" pitchFamily="34" charset="-122"/>
                <a:ea typeface="微软雅黑" pitchFamily="34" charset="-122"/>
              </a:rPr>
              <a:t>点对点匹配</a:t>
            </a:r>
            <a:r>
              <a:rPr lang="zh-CN" altLang="en-US" sz="1600">
                <a:solidFill>
                  <a:schemeClr val="tx1"/>
                </a:solidFill>
                <a:latin typeface="微软雅黑" pitchFamily="34" charset="-122"/>
                <a:ea typeface="微软雅黑" pitchFamily="34" charset="-122"/>
              </a:rPr>
              <a:t>，准确确定</a:t>
            </a:r>
            <a:r>
              <a:rPr lang="zh-CN" altLang="en-US" sz="1600" b="1">
                <a:solidFill>
                  <a:srgbClr val="FF0000"/>
                </a:solidFill>
                <a:latin typeface="微软雅黑" pitchFamily="34" charset="-122"/>
                <a:ea typeface="微软雅黑" pitchFamily="34" charset="-122"/>
              </a:rPr>
              <a:t>投放的媒体</a:t>
            </a:r>
            <a:r>
              <a:rPr lang="zh-CN" altLang="en-US" sz="1600">
                <a:solidFill>
                  <a:schemeClr val="tx1"/>
                </a:solidFill>
                <a:latin typeface="微软雅黑" pitchFamily="34" charset="-122"/>
                <a:ea typeface="微软雅黑" pitchFamily="34" charset="-122"/>
              </a:rPr>
              <a:t>，</a:t>
            </a:r>
            <a:r>
              <a:rPr lang="zh-CN" altLang="en-US" sz="1600" b="1">
                <a:solidFill>
                  <a:srgbClr val="FF0000"/>
                </a:solidFill>
                <a:latin typeface="微软雅黑" pitchFamily="34" charset="-122"/>
                <a:ea typeface="微软雅黑" pitchFamily="34" charset="-122"/>
              </a:rPr>
              <a:t>投放的页面</a:t>
            </a:r>
            <a:r>
              <a:rPr lang="zh-CN" altLang="en-US" sz="1600">
                <a:solidFill>
                  <a:schemeClr val="tx1"/>
                </a:solidFill>
                <a:latin typeface="微软雅黑" pitchFamily="34" charset="-122"/>
                <a:ea typeface="微软雅黑" pitchFamily="34" charset="-122"/>
              </a:rPr>
              <a:t>。</a:t>
            </a:r>
          </a:p>
        </p:txBody>
      </p:sp>
      <p:sp>
        <p:nvSpPr>
          <p:cNvPr id="25606" name="TextBox 3"/>
          <p:cNvSpPr txBox="1">
            <a:spLocks noChangeArrowheads="1"/>
          </p:cNvSpPr>
          <p:nvPr/>
        </p:nvSpPr>
        <p:spPr bwMode="auto">
          <a:xfrm>
            <a:off x="1231900" y="638175"/>
            <a:ext cx="5233988" cy="523875"/>
          </a:xfrm>
          <a:prstGeom prst="rect">
            <a:avLst/>
          </a:prstGeom>
          <a:noFill/>
          <a:ln w="9525">
            <a:noFill/>
            <a:miter lim="800000"/>
            <a:headEnd/>
            <a:tailEnd/>
          </a:ln>
        </p:spPr>
        <p:txBody>
          <a:bodyPr wrap="none">
            <a:spAutoFit/>
          </a:bodyPr>
          <a:lstStyle/>
          <a:p>
            <a:r>
              <a:rPr lang="zh-CN" altLang="en-US" sz="2800" b="1">
                <a:solidFill>
                  <a:srgbClr val="0D0D0D"/>
                </a:solidFill>
                <a:latin typeface="宋体" pitchFamily="2" charset="-122"/>
              </a:rPr>
              <a:t>精细分析广告应出现的具体位置</a:t>
            </a:r>
          </a:p>
        </p:txBody>
      </p:sp>
      <p:pic>
        <p:nvPicPr>
          <p:cNvPr id="25607" name="Picture 5"/>
          <p:cNvPicPr>
            <a:picLocks noChangeAspect="1" noChangeArrowheads="1"/>
          </p:cNvPicPr>
          <p:nvPr/>
        </p:nvPicPr>
        <p:blipFill>
          <a:blip r:embed="rId5"/>
          <a:srcRect/>
          <a:stretch>
            <a:fillRect/>
          </a:stretch>
        </p:blipFill>
        <p:spPr bwMode="auto">
          <a:xfrm>
            <a:off x="3948113" y="3890963"/>
            <a:ext cx="1793875" cy="1252537"/>
          </a:xfrm>
          <a:prstGeom prst="rect">
            <a:avLst/>
          </a:prstGeom>
          <a:noFill/>
          <a:ln w="9525">
            <a:noFill/>
            <a:miter lim="800000"/>
            <a:headEnd/>
            <a:tailEnd/>
          </a:ln>
        </p:spPr>
      </p:pic>
      <p:sp>
        <p:nvSpPr>
          <p:cNvPr id="145415" name="圆角矩形 7"/>
          <p:cNvSpPr>
            <a:spLocks noChangeArrowheads="1"/>
          </p:cNvSpPr>
          <p:nvPr/>
        </p:nvSpPr>
        <p:spPr bwMode="auto">
          <a:xfrm>
            <a:off x="6122988" y="2209800"/>
            <a:ext cx="3327400" cy="2571750"/>
          </a:xfrm>
          <a:prstGeom prst="roundRect">
            <a:avLst>
              <a:gd name="adj" fmla="val 4560"/>
            </a:avLst>
          </a:prstGeom>
          <a:noFill/>
          <a:ln w="19050">
            <a:solidFill>
              <a:srgbClr val="FF0000"/>
            </a:solidFill>
            <a:prstDash val="sysDot"/>
            <a:round/>
            <a:headEnd/>
            <a:tailEnd/>
          </a:ln>
        </p:spPr>
        <p:txBody>
          <a:bodyPr anchor="ctr"/>
          <a:lstStyle/>
          <a:p>
            <a:pPr algn="ctr"/>
            <a:endParaRPr lang="zh-CN" altLang="en-US" sz="1400">
              <a:solidFill>
                <a:schemeClr val="tx1"/>
              </a:solidFill>
              <a:latin typeface="微软雅黑" pitchFamily="34" charset="-122"/>
              <a:ea typeface="微软雅黑" pitchFamily="34" charset="-122"/>
            </a:endParaRPr>
          </a:p>
        </p:txBody>
      </p:sp>
      <p:cxnSp>
        <p:nvCxnSpPr>
          <p:cNvPr id="145416" name="肘形连接符 8"/>
          <p:cNvCxnSpPr>
            <a:cxnSpLocks noChangeShapeType="1"/>
          </p:cNvCxnSpPr>
          <p:nvPr/>
        </p:nvCxnSpPr>
        <p:spPr bwMode="auto">
          <a:xfrm flipV="1">
            <a:off x="5580063" y="3213100"/>
            <a:ext cx="546100" cy="774700"/>
          </a:xfrm>
          <a:prstGeom prst="bentConnector3">
            <a:avLst>
              <a:gd name="adj1" fmla="val -1556"/>
            </a:avLst>
          </a:prstGeom>
          <a:noFill/>
          <a:ln w="28575">
            <a:solidFill>
              <a:srgbClr val="FF0000"/>
            </a:solidFill>
            <a:prstDash val="sysDot"/>
            <a:miter lim="800000"/>
            <a:headEnd/>
            <a:tailEnd type="arrow" w="med" len="med"/>
          </a:ln>
        </p:spPr>
      </p:cxnSp>
      <p:sp>
        <p:nvSpPr>
          <p:cNvPr id="145417" name="矩形 9"/>
          <p:cNvSpPr>
            <a:spLocks noChangeArrowheads="1"/>
          </p:cNvSpPr>
          <p:nvPr/>
        </p:nvSpPr>
        <p:spPr bwMode="auto">
          <a:xfrm>
            <a:off x="395288" y="4567238"/>
            <a:ext cx="3173412" cy="987425"/>
          </a:xfrm>
          <a:prstGeom prst="rect">
            <a:avLst/>
          </a:prstGeom>
          <a:solidFill>
            <a:srgbClr val="FF0000">
              <a:alpha val="39999"/>
            </a:srgbClr>
          </a:solidFill>
          <a:ln w="9525">
            <a:noFill/>
            <a:miter lim="800000"/>
            <a:headEnd/>
            <a:tailEnd/>
          </a:ln>
        </p:spPr>
        <p:txBody>
          <a:bodyPr anchor="ctr"/>
          <a:lstStyle/>
          <a:p>
            <a:pPr algn="ctr"/>
            <a:r>
              <a:rPr lang="zh-CN" altLang="en-US" sz="1400" b="1">
                <a:solidFill>
                  <a:srgbClr val="FFFF00"/>
                </a:solidFill>
                <a:latin typeface="微软雅黑" pitchFamily="34" charset="-122"/>
                <a:ea typeface="微软雅黑" pitchFamily="34" charset="-122"/>
              </a:rPr>
              <a:t>通过内容的语义分析，确定该页面为中高档汽车信息页面</a:t>
            </a:r>
          </a:p>
        </p:txBody>
      </p:sp>
      <p:sp>
        <p:nvSpPr>
          <p:cNvPr id="145418" name="TextBox 10"/>
          <p:cNvSpPr txBox="1">
            <a:spLocks noChangeArrowheads="1"/>
          </p:cNvSpPr>
          <p:nvPr/>
        </p:nvSpPr>
        <p:spPr bwMode="auto">
          <a:xfrm>
            <a:off x="6199188" y="4852988"/>
            <a:ext cx="3251200" cy="738187"/>
          </a:xfrm>
          <a:prstGeom prst="rect">
            <a:avLst/>
          </a:prstGeom>
          <a:noFill/>
          <a:ln w="9525">
            <a:noFill/>
            <a:miter lim="800000"/>
            <a:headEnd/>
            <a:tailEnd/>
          </a:ln>
        </p:spPr>
        <p:txBody>
          <a:bodyPr>
            <a:spAutoFit/>
          </a:bodyPr>
          <a:lstStyle/>
          <a:p>
            <a:pPr>
              <a:lnSpc>
                <a:spcPct val="150000"/>
              </a:lnSpc>
            </a:pPr>
            <a:r>
              <a:rPr lang="zh-CN" altLang="en-US" sz="1400" b="1">
                <a:latin typeface="微软雅黑" pitchFamily="34" charset="-122"/>
                <a:ea typeface="微软雅黑" pitchFamily="34" charset="-122"/>
              </a:rPr>
              <a:t>通过广告与媒体内容匹配，确定该页面投放</a:t>
            </a:r>
            <a:r>
              <a:rPr lang="en-US" altLang="zh-CN" sz="1400" b="1">
                <a:latin typeface="微软雅黑" pitchFamily="34" charset="-122"/>
                <a:ea typeface="微软雅黑" pitchFamily="34" charset="-122"/>
              </a:rPr>
              <a:t>Volvo</a:t>
            </a:r>
            <a:r>
              <a:rPr lang="zh-CN" altLang="en-US" sz="1400" b="1">
                <a:latin typeface="微软雅黑" pitchFamily="34" charset="-122"/>
                <a:ea typeface="微软雅黑" pitchFamily="34" charset="-122"/>
              </a:rPr>
              <a:t>新车广告</a:t>
            </a:r>
          </a:p>
        </p:txBody>
      </p:sp>
      <p:sp>
        <p:nvSpPr>
          <p:cNvPr id="145419" name="椭圆 11"/>
          <p:cNvSpPr>
            <a:spLocks noChangeArrowheads="1"/>
          </p:cNvSpPr>
          <p:nvPr/>
        </p:nvSpPr>
        <p:spPr bwMode="auto">
          <a:xfrm>
            <a:off x="241300" y="4352925"/>
            <a:ext cx="463550" cy="428625"/>
          </a:xfrm>
          <a:prstGeom prst="ellipse">
            <a:avLst/>
          </a:prstGeom>
          <a:solidFill>
            <a:srgbClr val="FF0000"/>
          </a:solidFill>
          <a:ln w="9525">
            <a:noFill/>
            <a:round/>
            <a:headEnd/>
            <a:tailEnd/>
          </a:ln>
          <a:effectLst>
            <a:outerShdw dist="38100" dir="2700000" algn="ctr" rotWithShape="0">
              <a:srgbClr val="000000">
                <a:alpha val="39000"/>
              </a:srgbClr>
            </a:outerShdw>
          </a:effectLst>
        </p:spPr>
        <p:txBody>
          <a:bodyPr anchor="ctr"/>
          <a:lstStyle/>
          <a:p>
            <a:pPr algn="ctr">
              <a:defRPr/>
            </a:pPr>
            <a:r>
              <a:rPr lang="en-US" altLang="zh-CN" sz="2400" b="1">
                <a:solidFill>
                  <a:schemeClr val="bg1"/>
                </a:solidFill>
                <a:latin typeface="微软雅黑" pitchFamily="34" charset="-122"/>
                <a:ea typeface="微软雅黑" pitchFamily="34" charset="-122"/>
              </a:rPr>
              <a:t>1</a:t>
            </a:r>
            <a:endParaRPr lang="zh-CN" altLang="en-US" sz="1400" b="1">
              <a:solidFill>
                <a:schemeClr val="bg1"/>
              </a:solidFill>
              <a:latin typeface="微软雅黑" pitchFamily="34" charset="-122"/>
              <a:ea typeface="微软雅黑" pitchFamily="34" charset="-122"/>
            </a:endParaRPr>
          </a:p>
        </p:txBody>
      </p:sp>
      <p:sp>
        <p:nvSpPr>
          <p:cNvPr id="145420" name="椭圆 12"/>
          <p:cNvSpPr>
            <a:spLocks noChangeArrowheads="1"/>
          </p:cNvSpPr>
          <p:nvPr/>
        </p:nvSpPr>
        <p:spPr bwMode="auto">
          <a:xfrm>
            <a:off x="6045200" y="2138363"/>
            <a:ext cx="463550" cy="428625"/>
          </a:xfrm>
          <a:prstGeom prst="ellipse">
            <a:avLst/>
          </a:prstGeom>
          <a:solidFill>
            <a:srgbClr val="FF0000"/>
          </a:solidFill>
          <a:ln w="9525">
            <a:noFill/>
            <a:round/>
            <a:headEnd/>
            <a:tailEnd/>
          </a:ln>
          <a:effectLst>
            <a:outerShdw dist="38100" dir="2700000" algn="ctr" rotWithShape="0">
              <a:srgbClr val="000000">
                <a:alpha val="39000"/>
              </a:srgbClr>
            </a:outerShdw>
          </a:effectLst>
        </p:spPr>
        <p:txBody>
          <a:bodyPr anchor="ctr"/>
          <a:lstStyle/>
          <a:p>
            <a:pPr algn="ctr">
              <a:defRPr/>
            </a:pPr>
            <a:r>
              <a:rPr lang="en-US" altLang="zh-CN" sz="2400" b="1">
                <a:solidFill>
                  <a:schemeClr val="bg1"/>
                </a:solidFill>
                <a:latin typeface="微软雅黑" pitchFamily="34" charset="-122"/>
                <a:ea typeface="微软雅黑" pitchFamily="34" charset="-122"/>
              </a:rPr>
              <a:t>2</a:t>
            </a:r>
            <a:endParaRPr lang="zh-CN" altLang="en-US" sz="1400" b="1">
              <a:solidFill>
                <a:schemeClr val="bg1"/>
              </a:solidFill>
              <a:latin typeface="微软雅黑" pitchFamily="34" charset="-122"/>
              <a:ea typeface="微软雅黑" pitchFamily="34" charset="-122"/>
            </a:endParaRPr>
          </a:p>
        </p:txBody>
      </p:sp>
      <p:graphicFrame>
        <p:nvGraphicFramePr>
          <p:cNvPr id="25602" name="Object 13"/>
          <p:cNvGraphicFramePr>
            <a:graphicFrameLocks noChangeAspect="1"/>
          </p:cNvGraphicFramePr>
          <p:nvPr/>
        </p:nvGraphicFramePr>
        <p:xfrm>
          <a:off x="631825" y="549275"/>
          <a:ext cx="600075" cy="720725"/>
        </p:xfrm>
        <a:graphic>
          <a:graphicData uri="http://schemas.openxmlformats.org/presentationml/2006/ole">
            <p:oleObj spid="_x0000_s25602" r:id="rId6" imgW="1828571" imgH="2196825" progId="">
              <p:embed/>
            </p:oleObj>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5417"/>
                                        </p:tgtEl>
                                        <p:attrNameLst>
                                          <p:attrName>style.visibility</p:attrName>
                                        </p:attrNameLst>
                                      </p:cBhvr>
                                      <p:to>
                                        <p:strVal val="visible"/>
                                      </p:to>
                                    </p:set>
                                    <p:animEffect transition="in" filter="fade">
                                      <p:cBhvr>
                                        <p:cTn id="7" dur="500"/>
                                        <p:tgtEl>
                                          <p:spTgt spid="1454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5419"/>
                                        </p:tgtEl>
                                        <p:attrNameLst>
                                          <p:attrName>style.visibility</p:attrName>
                                        </p:attrNameLst>
                                      </p:cBhvr>
                                      <p:to>
                                        <p:strVal val="visible"/>
                                      </p:to>
                                    </p:set>
                                    <p:animEffect transition="in" filter="fade">
                                      <p:cBhvr>
                                        <p:cTn id="10" dur="500"/>
                                        <p:tgtEl>
                                          <p:spTgt spid="145419"/>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45420"/>
                                        </p:tgtEl>
                                        <p:attrNameLst>
                                          <p:attrName>style.visibility</p:attrName>
                                        </p:attrNameLst>
                                      </p:cBhvr>
                                      <p:to>
                                        <p:strVal val="visible"/>
                                      </p:to>
                                    </p:set>
                                    <p:animEffect transition="in" filter="fade">
                                      <p:cBhvr>
                                        <p:cTn id="13" dur="500"/>
                                        <p:tgtEl>
                                          <p:spTgt spid="14542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5415"/>
                                        </p:tgtEl>
                                        <p:attrNameLst>
                                          <p:attrName>style.visibility</p:attrName>
                                        </p:attrNameLst>
                                      </p:cBhvr>
                                      <p:to>
                                        <p:strVal val="visible"/>
                                      </p:to>
                                    </p:set>
                                    <p:animEffect transition="in" filter="fade">
                                      <p:cBhvr>
                                        <p:cTn id="16" dur="500"/>
                                        <p:tgtEl>
                                          <p:spTgt spid="14541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45418"/>
                                        </p:tgtEl>
                                        <p:attrNameLst>
                                          <p:attrName>style.visibility</p:attrName>
                                        </p:attrNameLst>
                                      </p:cBhvr>
                                      <p:to>
                                        <p:strVal val="visible"/>
                                      </p:to>
                                    </p:set>
                                    <p:animEffect transition="in" filter="fade">
                                      <p:cBhvr>
                                        <p:cTn id="19" dur="500"/>
                                        <p:tgtEl>
                                          <p:spTgt spid="145418"/>
                                        </p:tgtEl>
                                      </p:cBhvr>
                                    </p:animEffect>
                                  </p:childTnLst>
                                </p:cTn>
                              </p:par>
                              <p:par>
                                <p:cTn id="20" presetID="10" presetClass="entr" presetSubtype="0" fill="hold" nodeType="withEffect">
                                  <p:stCondLst>
                                    <p:cond delay="1000"/>
                                  </p:stCondLst>
                                  <p:childTnLst>
                                    <p:set>
                                      <p:cBhvr>
                                        <p:cTn id="21" dur="1" fill="hold">
                                          <p:stCondLst>
                                            <p:cond delay="0"/>
                                          </p:stCondLst>
                                        </p:cTn>
                                        <p:tgtEl>
                                          <p:spTgt spid="145416"/>
                                        </p:tgtEl>
                                        <p:attrNameLst>
                                          <p:attrName>style.visibility</p:attrName>
                                        </p:attrNameLst>
                                      </p:cBhvr>
                                      <p:to>
                                        <p:strVal val="visible"/>
                                      </p:to>
                                    </p:set>
                                    <p:animEffect transition="in" filter="fade">
                                      <p:cBhvr>
                                        <p:cTn id="22" dur="500"/>
                                        <p:tgtEl>
                                          <p:spTgt spid="145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5" grpId="0" animBg="1" autoUpdateAnimBg="0"/>
      <p:bldP spid="145417" grpId="0" animBg="1" autoUpdateAnimBg="0"/>
      <p:bldP spid="145418" grpId="0" autoUpdateAnimBg="0"/>
      <p:bldP spid="145419" grpId="0" animBg="1" autoUpdateAnimBg="0"/>
      <p:bldP spid="145420"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圆角矩形 2"/>
          <p:cNvSpPr>
            <a:spLocks noChangeArrowheads="1"/>
          </p:cNvSpPr>
          <p:nvPr/>
        </p:nvSpPr>
        <p:spPr bwMode="auto">
          <a:xfrm>
            <a:off x="4076700" y="3987800"/>
            <a:ext cx="1703388" cy="1214438"/>
          </a:xfrm>
          <a:prstGeom prst="roundRect">
            <a:avLst>
              <a:gd name="adj" fmla="val 10597"/>
            </a:avLst>
          </a:prstGeom>
          <a:gradFill rotWithShape="1">
            <a:gsLst>
              <a:gs pos="0">
                <a:srgbClr val="A6A6A6"/>
              </a:gs>
              <a:gs pos="50000">
                <a:srgbClr val="F2F2F2"/>
              </a:gs>
              <a:gs pos="100000">
                <a:srgbClr val="FFFFFF"/>
              </a:gs>
            </a:gsLst>
            <a:lin ang="5400000" scaled="1"/>
          </a:gradFill>
          <a:ln w="9525">
            <a:solidFill>
              <a:srgbClr val="A6A6A6"/>
            </a:solidFill>
            <a:round/>
            <a:headEnd/>
            <a:tailEnd/>
          </a:ln>
        </p:spPr>
        <p:txBody>
          <a:bodyPr anchor="ctr"/>
          <a:lstStyle/>
          <a:p>
            <a:pPr algn="ctr"/>
            <a:endParaRPr lang="zh-CN" altLang="en-US" sz="1400">
              <a:solidFill>
                <a:schemeClr val="tx1"/>
              </a:solidFill>
              <a:latin typeface="微软雅黑" pitchFamily="34" charset="-122"/>
              <a:ea typeface="微软雅黑" pitchFamily="34" charset="-122"/>
            </a:endParaRPr>
          </a:p>
        </p:txBody>
      </p:sp>
      <p:sp>
        <p:nvSpPr>
          <p:cNvPr id="26628" name="圆角矩形 3"/>
          <p:cNvSpPr>
            <a:spLocks noChangeArrowheads="1"/>
          </p:cNvSpPr>
          <p:nvPr/>
        </p:nvSpPr>
        <p:spPr bwMode="auto">
          <a:xfrm>
            <a:off x="4062413" y="2589213"/>
            <a:ext cx="1701800" cy="1214437"/>
          </a:xfrm>
          <a:prstGeom prst="roundRect">
            <a:avLst>
              <a:gd name="adj" fmla="val 10597"/>
            </a:avLst>
          </a:prstGeom>
          <a:gradFill rotWithShape="1">
            <a:gsLst>
              <a:gs pos="0">
                <a:srgbClr val="A6A6A6"/>
              </a:gs>
              <a:gs pos="50000">
                <a:srgbClr val="F2F2F2"/>
              </a:gs>
              <a:gs pos="100000">
                <a:srgbClr val="FFFFFF"/>
              </a:gs>
            </a:gsLst>
            <a:lin ang="5400000" scaled="1"/>
          </a:gradFill>
          <a:ln w="9525">
            <a:solidFill>
              <a:srgbClr val="A6A6A6"/>
            </a:solidFill>
            <a:round/>
            <a:headEnd/>
            <a:tailEnd/>
          </a:ln>
        </p:spPr>
        <p:txBody>
          <a:bodyPr anchor="ctr"/>
          <a:lstStyle/>
          <a:p>
            <a:pPr algn="ctr"/>
            <a:endParaRPr lang="zh-CN" altLang="en-US" sz="1400">
              <a:solidFill>
                <a:schemeClr val="tx1"/>
              </a:solidFill>
              <a:latin typeface="微软雅黑" pitchFamily="34" charset="-122"/>
              <a:ea typeface="微软雅黑" pitchFamily="34" charset="-122"/>
            </a:endParaRPr>
          </a:p>
        </p:txBody>
      </p:sp>
      <p:sp>
        <p:nvSpPr>
          <p:cNvPr id="26629" name="内容占位符 2"/>
          <p:cNvSpPr txBox="1">
            <a:spLocks noChangeArrowheads="1"/>
          </p:cNvSpPr>
          <p:nvPr/>
        </p:nvSpPr>
        <p:spPr bwMode="auto">
          <a:xfrm>
            <a:off x="563563" y="1374775"/>
            <a:ext cx="8915400" cy="1285875"/>
          </a:xfrm>
          <a:prstGeom prst="rect">
            <a:avLst/>
          </a:prstGeom>
          <a:noFill/>
          <a:ln w="9525">
            <a:noFill/>
            <a:miter lim="800000"/>
            <a:headEnd/>
            <a:tailEnd/>
          </a:ln>
        </p:spPr>
        <p:txBody>
          <a:bodyPr/>
          <a:lstStyle/>
          <a:p>
            <a:pPr marL="342900" indent="-342900">
              <a:spcBef>
                <a:spcPct val="20000"/>
              </a:spcBef>
              <a:buFont typeface="Wingdings" pitchFamily="2" charset="2"/>
              <a:buChar char="ü"/>
            </a:pPr>
            <a:r>
              <a:rPr lang="zh-CN" altLang="en-US" sz="1400" dirty="0">
                <a:solidFill>
                  <a:schemeClr val="tx1"/>
                </a:solidFill>
                <a:latin typeface="微软雅黑" pitchFamily="34" charset="-122"/>
                <a:ea typeface="微软雅黑" pitchFamily="34" charset="-122"/>
              </a:rPr>
              <a:t>基于</a:t>
            </a:r>
            <a:r>
              <a:rPr lang="zh-CN" altLang="en-US" sz="1400" b="1" dirty="0">
                <a:solidFill>
                  <a:srgbClr val="FF0000"/>
                </a:solidFill>
                <a:latin typeface="微软雅黑" pitchFamily="34" charset="-122"/>
                <a:ea typeface="微软雅黑" pitchFamily="34" charset="-122"/>
              </a:rPr>
              <a:t>独立广告观众标识</a:t>
            </a:r>
            <a:r>
              <a:rPr lang="zh-CN" altLang="en-US" sz="1400" dirty="0">
                <a:solidFill>
                  <a:schemeClr val="tx1"/>
                </a:solidFill>
                <a:latin typeface="微软雅黑" pitchFamily="34" charset="-122"/>
                <a:ea typeface="微软雅黑" pitchFamily="34" charset="-122"/>
              </a:rPr>
              <a:t>（</a:t>
            </a:r>
            <a:r>
              <a:rPr lang="en-US" altLang="zh-CN" sz="1400" dirty="0">
                <a:solidFill>
                  <a:schemeClr val="tx1"/>
                </a:solidFill>
                <a:latin typeface="微软雅黑" pitchFamily="34" charset="-122"/>
                <a:ea typeface="微软雅黑" pitchFamily="34" charset="-122"/>
              </a:rPr>
              <a:t>Cookie</a:t>
            </a:r>
            <a:r>
              <a:rPr lang="zh-CN" altLang="en-US" sz="1400" dirty="0">
                <a:solidFill>
                  <a:schemeClr val="tx1"/>
                </a:solidFill>
                <a:latin typeface="微软雅黑" pitchFamily="34" charset="-122"/>
                <a:ea typeface="微软雅黑" pitchFamily="34" charset="-122"/>
              </a:rPr>
              <a:t>），通过全媒体</a:t>
            </a:r>
            <a:r>
              <a:rPr lang="zh-CN" altLang="en-US" sz="1400" b="1" dirty="0">
                <a:solidFill>
                  <a:srgbClr val="FF0000"/>
                </a:solidFill>
                <a:latin typeface="微软雅黑" pitchFamily="34" charset="-122"/>
                <a:ea typeface="微软雅黑" pitchFamily="34" charset="-122"/>
              </a:rPr>
              <a:t>浏览行为、广告交互、搜索行为</a:t>
            </a:r>
            <a:r>
              <a:rPr lang="zh-CN" altLang="en-US" sz="1400" dirty="0">
                <a:solidFill>
                  <a:schemeClr val="tx1"/>
                </a:solidFill>
                <a:latin typeface="微软雅黑" pitchFamily="34" charset="-122"/>
                <a:ea typeface="微软雅黑" pitchFamily="34" charset="-122"/>
              </a:rPr>
              <a:t>等主动跟踪，</a:t>
            </a:r>
            <a:r>
              <a:rPr lang="zh-CN" altLang="en-US" sz="1400" b="1" dirty="0">
                <a:solidFill>
                  <a:srgbClr val="FF0000"/>
                </a:solidFill>
                <a:latin typeface="微软雅黑" pitchFamily="34" charset="-122"/>
                <a:ea typeface="微软雅黑" pitchFamily="34" charset="-122"/>
              </a:rPr>
              <a:t>智能挖掘</a:t>
            </a:r>
            <a:r>
              <a:rPr lang="zh-CN" altLang="en-US" sz="1400" dirty="0">
                <a:solidFill>
                  <a:schemeClr val="tx1"/>
                </a:solidFill>
                <a:latin typeface="微软雅黑" pitchFamily="34" charset="-122"/>
                <a:ea typeface="微软雅黑" pitchFamily="34" charset="-122"/>
              </a:rPr>
              <a:t>受众</a:t>
            </a:r>
            <a:r>
              <a:rPr lang="zh-CN" altLang="en-US" sz="1400" b="1" dirty="0">
                <a:solidFill>
                  <a:srgbClr val="FF0000"/>
                </a:solidFill>
                <a:latin typeface="微软雅黑" pitchFamily="34" charset="-122"/>
                <a:ea typeface="微软雅黑" pitchFamily="34" charset="-122"/>
              </a:rPr>
              <a:t>心理</a:t>
            </a:r>
            <a:r>
              <a:rPr lang="zh-CN" altLang="en-US" sz="1400" dirty="0">
                <a:solidFill>
                  <a:schemeClr val="tx1"/>
                </a:solidFill>
                <a:latin typeface="微软雅黑" pitchFamily="34" charset="-122"/>
                <a:ea typeface="微软雅黑" pitchFamily="34" charset="-122"/>
              </a:rPr>
              <a:t>进行定向。</a:t>
            </a:r>
          </a:p>
          <a:p>
            <a:pPr marL="342900" indent="-342900">
              <a:spcBef>
                <a:spcPct val="20000"/>
              </a:spcBef>
              <a:buFont typeface="Wingdings" pitchFamily="2" charset="2"/>
              <a:buChar char="ü"/>
            </a:pPr>
            <a:r>
              <a:rPr lang="zh-CN" altLang="en-US" sz="1400" dirty="0">
                <a:solidFill>
                  <a:schemeClr val="tx1"/>
                </a:solidFill>
                <a:latin typeface="微软雅黑" pitchFamily="34" charset="-122"/>
                <a:ea typeface="微软雅黑" pitchFamily="34" charset="-122"/>
              </a:rPr>
              <a:t>针对</a:t>
            </a:r>
            <a:r>
              <a:rPr lang="en-US" altLang="zh-CN" sz="1400" b="1" dirty="0">
                <a:solidFill>
                  <a:srgbClr val="FF0000"/>
                </a:solidFill>
                <a:latin typeface="微软雅黑" pitchFamily="34" charset="-122"/>
                <a:ea typeface="微软雅黑" pitchFamily="34" charset="-122"/>
              </a:rPr>
              <a:t>3.2</a:t>
            </a:r>
            <a:r>
              <a:rPr lang="zh-CN" altLang="en-US" sz="1400" b="1" dirty="0">
                <a:solidFill>
                  <a:srgbClr val="FF0000"/>
                </a:solidFill>
                <a:latin typeface="微软雅黑" pitchFamily="34" charset="-122"/>
                <a:ea typeface="微软雅黑" pitchFamily="34" charset="-122"/>
              </a:rPr>
              <a:t>亿</a:t>
            </a:r>
            <a:r>
              <a:rPr lang="zh-CN" altLang="en-US" sz="1400" dirty="0">
                <a:solidFill>
                  <a:schemeClr val="tx1"/>
                </a:solidFill>
                <a:latin typeface="微软雅黑" pitchFamily="34" charset="-122"/>
                <a:ea typeface="微软雅黑" pitchFamily="34" charset="-122"/>
              </a:rPr>
              <a:t>独立广告观众进行</a:t>
            </a:r>
            <a:r>
              <a:rPr lang="zh-CN" altLang="en-US" sz="1400" b="1" dirty="0">
                <a:solidFill>
                  <a:srgbClr val="FF0000"/>
                </a:solidFill>
                <a:latin typeface="微软雅黑" pitchFamily="34" charset="-122"/>
                <a:ea typeface="微软雅黑" pitchFamily="34" charset="-122"/>
              </a:rPr>
              <a:t>循环跟踪</a:t>
            </a:r>
            <a:r>
              <a:rPr lang="zh-CN" altLang="en-US" sz="1400" dirty="0">
                <a:solidFill>
                  <a:schemeClr val="tx1"/>
                </a:solidFill>
                <a:latin typeface="微软雅黑" pitchFamily="34" charset="-122"/>
                <a:ea typeface="微软雅黑" pitchFamily="34" charset="-122"/>
              </a:rPr>
              <a:t>，</a:t>
            </a:r>
            <a:r>
              <a:rPr lang="zh-CN" altLang="en-US" sz="1400" b="1" dirty="0">
                <a:solidFill>
                  <a:srgbClr val="FF0000"/>
                </a:solidFill>
                <a:latin typeface="微软雅黑" pitchFamily="34" charset="-122"/>
                <a:ea typeface="微软雅黑" pitchFamily="34" charset="-122"/>
              </a:rPr>
              <a:t>每天</a:t>
            </a:r>
            <a:r>
              <a:rPr lang="zh-CN" altLang="en-US" sz="1400" dirty="0">
                <a:solidFill>
                  <a:schemeClr val="tx1"/>
                </a:solidFill>
                <a:latin typeface="微软雅黑" pitchFamily="34" charset="-122"/>
                <a:ea typeface="微软雅黑" pitchFamily="34" charset="-122"/>
              </a:rPr>
              <a:t>覆盖</a:t>
            </a:r>
            <a:r>
              <a:rPr lang="en-US" altLang="zh-CN" sz="1400" b="1" dirty="0">
                <a:solidFill>
                  <a:srgbClr val="FF0000"/>
                </a:solidFill>
                <a:latin typeface="微软雅黑" pitchFamily="34" charset="-122"/>
                <a:ea typeface="微软雅黑" pitchFamily="34" charset="-122"/>
              </a:rPr>
              <a:t>1.2</a:t>
            </a:r>
            <a:r>
              <a:rPr lang="zh-CN" altLang="en-US" sz="1400" b="1" dirty="0">
                <a:solidFill>
                  <a:srgbClr val="FF0000"/>
                </a:solidFill>
                <a:latin typeface="微软雅黑" pitchFamily="34" charset="-122"/>
                <a:ea typeface="微软雅黑" pitchFamily="34" charset="-122"/>
              </a:rPr>
              <a:t>亿</a:t>
            </a:r>
            <a:r>
              <a:rPr lang="zh-CN" altLang="en-US" sz="1400" dirty="0">
                <a:solidFill>
                  <a:schemeClr val="tx1"/>
                </a:solidFill>
                <a:latin typeface="微软雅黑" pitchFamily="34" charset="-122"/>
                <a:ea typeface="微软雅黑" pitchFamily="34" charset="-122"/>
              </a:rPr>
              <a:t>独立广告观众</a:t>
            </a:r>
            <a:r>
              <a:rPr lang="zh-CN" altLang="en-US" sz="1400" b="1" dirty="0">
                <a:solidFill>
                  <a:srgbClr val="FF0000"/>
                </a:solidFill>
                <a:latin typeface="微软雅黑" pitchFamily="34" charset="-122"/>
                <a:ea typeface="微软雅黑" pitchFamily="34" charset="-122"/>
              </a:rPr>
              <a:t>的浏览行为</a:t>
            </a:r>
            <a:r>
              <a:rPr lang="zh-CN" altLang="en-US" sz="1400" dirty="0">
                <a:solidFill>
                  <a:schemeClr val="tx1"/>
                </a:solidFill>
                <a:latin typeface="微软雅黑" pitchFamily="34" charset="-122"/>
                <a:ea typeface="微软雅黑" pitchFamily="34" charset="-122"/>
              </a:rPr>
              <a:t>，通过跟踪</a:t>
            </a:r>
            <a:r>
              <a:rPr lang="zh-CN" altLang="en-US" sz="1400" b="1" dirty="0">
                <a:solidFill>
                  <a:srgbClr val="FF0000"/>
                </a:solidFill>
                <a:latin typeface="微软雅黑" pitchFamily="34" charset="-122"/>
                <a:ea typeface="微软雅黑" pitchFamily="34" charset="-122"/>
              </a:rPr>
              <a:t>不同兴趣点</a:t>
            </a:r>
            <a:r>
              <a:rPr lang="zh-CN" altLang="en-US" sz="1400" dirty="0">
                <a:solidFill>
                  <a:schemeClr val="tx1"/>
                </a:solidFill>
                <a:latin typeface="微软雅黑" pitchFamily="34" charset="-122"/>
                <a:ea typeface="微软雅黑" pitchFamily="34" charset="-122"/>
              </a:rPr>
              <a:t>的</a:t>
            </a:r>
            <a:r>
              <a:rPr lang="zh-CN" altLang="en-US" sz="1400" b="1" dirty="0">
                <a:solidFill>
                  <a:srgbClr val="FF0000"/>
                </a:solidFill>
                <a:latin typeface="微软雅黑" pitchFamily="34" charset="-122"/>
                <a:ea typeface="微软雅黑" pitchFamily="34" charset="-122"/>
              </a:rPr>
              <a:t>浏览频次、浏览深度、浏览周期</a:t>
            </a:r>
            <a:r>
              <a:rPr lang="zh-CN" altLang="en-US" sz="1400" dirty="0">
                <a:solidFill>
                  <a:schemeClr val="tx1"/>
                </a:solidFill>
                <a:latin typeface="微软雅黑" pitchFamily="34" charset="-122"/>
                <a:ea typeface="微软雅黑" pitchFamily="34" charset="-122"/>
              </a:rPr>
              <a:t>等信息，</a:t>
            </a:r>
            <a:r>
              <a:rPr lang="zh-CN" altLang="en-US" sz="1400" b="1" dirty="0">
                <a:solidFill>
                  <a:srgbClr val="FF0000"/>
                </a:solidFill>
                <a:latin typeface="微软雅黑" pitchFamily="34" charset="-122"/>
                <a:ea typeface="微软雅黑" pitchFamily="34" charset="-122"/>
              </a:rPr>
              <a:t>深度分析</a:t>
            </a:r>
            <a:r>
              <a:rPr lang="zh-CN" altLang="en-US" sz="1400" dirty="0">
                <a:solidFill>
                  <a:schemeClr val="tx1"/>
                </a:solidFill>
                <a:latin typeface="微软雅黑" pitchFamily="34" charset="-122"/>
                <a:ea typeface="微软雅黑" pitchFamily="34" charset="-122"/>
              </a:rPr>
              <a:t>受众的</a:t>
            </a:r>
            <a:r>
              <a:rPr lang="zh-CN" altLang="en-US" sz="1400" b="1" dirty="0">
                <a:solidFill>
                  <a:srgbClr val="FF0000"/>
                </a:solidFill>
                <a:latin typeface="微软雅黑" pitchFamily="34" charset="-122"/>
                <a:ea typeface="微软雅黑" pitchFamily="34" charset="-122"/>
              </a:rPr>
              <a:t>单一兴趣点热度</a:t>
            </a:r>
            <a:r>
              <a:rPr lang="zh-CN" altLang="en-US" sz="1400" dirty="0">
                <a:solidFill>
                  <a:schemeClr val="tx1"/>
                </a:solidFill>
                <a:latin typeface="微软雅黑" pitchFamily="34" charset="-122"/>
                <a:ea typeface="微软雅黑" pitchFamily="34" charset="-122"/>
              </a:rPr>
              <a:t>、</a:t>
            </a:r>
            <a:r>
              <a:rPr lang="zh-CN" altLang="en-US" sz="1400" b="1" dirty="0">
                <a:solidFill>
                  <a:srgbClr val="FF0000"/>
                </a:solidFill>
                <a:latin typeface="微软雅黑" pitchFamily="34" charset="-122"/>
                <a:ea typeface="微软雅黑" pitchFamily="34" charset="-122"/>
              </a:rPr>
              <a:t>关注行业</a:t>
            </a:r>
            <a:r>
              <a:rPr lang="zh-CN" altLang="en-US" sz="1400" dirty="0">
                <a:solidFill>
                  <a:schemeClr val="tx1"/>
                </a:solidFill>
                <a:latin typeface="微软雅黑" pitchFamily="34" charset="-122"/>
                <a:ea typeface="微软雅黑" pitchFamily="34" charset="-122"/>
              </a:rPr>
              <a:t>、</a:t>
            </a:r>
            <a:r>
              <a:rPr lang="zh-CN" altLang="en-US" sz="1400" b="1" dirty="0">
                <a:solidFill>
                  <a:srgbClr val="FF0000"/>
                </a:solidFill>
                <a:latin typeface="微软雅黑" pitchFamily="34" charset="-122"/>
                <a:ea typeface="微软雅黑" pitchFamily="34" charset="-122"/>
              </a:rPr>
              <a:t>关注品牌</a:t>
            </a:r>
            <a:r>
              <a:rPr lang="zh-CN" altLang="en-US" sz="1400" dirty="0">
                <a:solidFill>
                  <a:schemeClr val="tx1"/>
                </a:solidFill>
                <a:latin typeface="微软雅黑" pitchFamily="34" charset="-122"/>
                <a:ea typeface="微软雅黑" pitchFamily="34" charset="-122"/>
              </a:rPr>
              <a:t>、</a:t>
            </a:r>
            <a:r>
              <a:rPr lang="zh-CN" altLang="en-US" sz="1400" b="1" dirty="0">
                <a:solidFill>
                  <a:srgbClr val="FF0000"/>
                </a:solidFill>
                <a:latin typeface="微软雅黑" pitchFamily="34" charset="-122"/>
                <a:ea typeface="微软雅黑" pitchFamily="34" charset="-122"/>
              </a:rPr>
              <a:t>价位区间</a:t>
            </a:r>
            <a:r>
              <a:rPr lang="zh-CN" altLang="en-US" sz="1400" dirty="0">
                <a:solidFill>
                  <a:schemeClr val="tx1"/>
                </a:solidFill>
                <a:latin typeface="微软雅黑" pitchFamily="34" charset="-122"/>
                <a:ea typeface="微软雅黑" pitchFamily="34" charset="-122"/>
              </a:rPr>
              <a:t>。</a:t>
            </a:r>
          </a:p>
        </p:txBody>
      </p:sp>
      <p:sp>
        <p:nvSpPr>
          <p:cNvPr id="26630" name="TextBox 3"/>
          <p:cNvSpPr txBox="1">
            <a:spLocks noChangeArrowheads="1"/>
          </p:cNvSpPr>
          <p:nvPr/>
        </p:nvSpPr>
        <p:spPr bwMode="auto">
          <a:xfrm>
            <a:off x="1182688" y="660400"/>
            <a:ext cx="4873625" cy="523875"/>
          </a:xfrm>
          <a:prstGeom prst="rect">
            <a:avLst/>
          </a:prstGeom>
          <a:noFill/>
          <a:ln w="9525">
            <a:noFill/>
            <a:miter lim="800000"/>
            <a:headEnd/>
            <a:tailEnd/>
          </a:ln>
        </p:spPr>
        <p:txBody>
          <a:bodyPr wrap="none">
            <a:spAutoFit/>
          </a:bodyPr>
          <a:lstStyle/>
          <a:p>
            <a:r>
              <a:rPr lang="zh-CN" altLang="en-US" sz="2800" b="1">
                <a:solidFill>
                  <a:srgbClr val="0D0D0D"/>
                </a:solidFill>
                <a:latin typeface="宋体" pitchFamily="2" charset="-122"/>
              </a:rPr>
              <a:t>深度挖掘心理属性，精准推广</a:t>
            </a:r>
          </a:p>
        </p:txBody>
      </p:sp>
      <p:sp>
        <p:nvSpPr>
          <p:cNvPr id="26631" name="TextBox 5"/>
          <p:cNvSpPr txBox="1">
            <a:spLocks noChangeArrowheads="1"/>
          </p:cNvSpPr>
          <p:nvPr/>
        </p:nvSpPr>
        <p:spPr bwMode="auto">
          <a:xfrm>
            <a:off x="657225" y="4875213"/>
            <a:ext cx="1441450" cy="30797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需求明确关注者</a:t>
            </a:r>
          </a:p>
        </p:txBody>
      </p:sp>
      <p:sp>
        <p:nvSpPr>
          <p:cNvPr id="26632" name="TextBox 6"/>
          <p:cNvSpPr txBox="1">
            <a:spLocks noChangeArrowheads="1"/>
          </p:cNvSpPr>
          <p:nvPr/>
        </p:nvSpPr>
        <p:spPr bwMode="auto">
          <a:xfrm>
            <a:off x="595313" y="3633788"/>
            <a:ext cx="1441450" cy="30797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选择汽车徘徊者</a:t>
            </a:r>
          </a:p>
        </p:txBody>
      </p:sp>
      <p:sp>
        <p:nvSpPr>
          <p:cNvPr id="26633" name="TextBox 7"/>
          <p:cNvSpPr txBox="1">
            <a:spLocks noChangeArrowheads="1"/>
          </p:cNvSpPr>
          <p:nvPr/>
        </p:nvSpPr>
        <p:spPr bwMode="auto">
          <a:xfrm>
            <a:off x="4254500" y="3517900"/>
            <a:ext cx="1262063" cy="30797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汽车资讯页面</a:t>
            </a:r>
          </a:p>
        </p:txBody>
      </p:sp>
      <p:sp>
        <p:nvSpPr>
          <p:cNvPr id="26634" name="TextBox 8"/>
          <p:cNvSpPr txBox="1">
            <a:spLocks noChangeArrowheads="1"/>
          </p:cNvSpPr>
          <p:nvPr/>
        </p:nvSpPr>
        <p:spPr bwMode="auto">
          <a:xfrm>
            <a:off x="4294188" y="4875213"/>
            <a:ext cx="1262062" cy="30797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旅游资讯页面</a:t>
            </a:r>
          </a:p>
        </p:txBody>
      </p:sp>
      <p:sp>
        <p:nvSpPr>
          <p:cNvPr id="26635" name="TextBox 9"/>
          <p:cNvSpPr txBox="1">
            <a:spLocks noChangeArrowheads="1"/>
          </p:cNvSpPr>
          <p:nvPr/>
        </p:nvSpPr>
        <p:spPr bwMode="auto">
          <a:xfrm>
            <a:off x="1512888" y="5303838"/>
            <a:ext cx="6135687" cy="339725"/>
          </a:xfrm>
          <a:prstGeom prst="rect">
            <a:avLst/>
          </a:prstGeom>
          <a:noFill/>
          <a:ln w="9525">
            <a:noFill/>
            <a:miter lim="800000"/>
            <a:headEnd/>
            <a:tailEnd/>
          </a:ln>
        </p:spPr>
        <p:txBody>
          <a:bodyPr wrap="none">
            <a:spAutoFit/>
          </a:bodyPr>
          <a:lstStyle/>
          <a:p>
            <a:r>
              <a:rPr lang="zh-CN" altLang="en-US" sz="1600">
                <a:solidFill>
                  <a:srgbClr val="FF0000"/>
                </a:solidFill>
                <a:latin typeface="微软雅黑" pitchFamily="34" charset="-122"/>
                <a:ea typeface="微软雅黑" pitchFamily="34" charset="-122"/>
              </a:rPr>
              <a:t>根据目标受众的兴趣度等级，选择投放的具体方式、具体媒体平台</a:t>
            </a:r>
          </a:p>
        </p:txBody>
      </p:sp>
      <p:sp>
        <p:nvSpPr>
          <p:cNvPr id="26636" name="TextBox 10"/>
          <p:cNvSpPr txBox="1">
            <a:spLocks noChangeArrowheads="1"/>
          </p:cNvSpPr>
          <p:nvPr/>
        </p:nvSpPr>
        <p:spPr bwMode="auto">
          <a:xfrm>
            <a:off x="8086725" y="4446588"/>
            <a:ext cx="901700" cy="307975"/>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汽车广告</a:t>
            </a:r>
          </a:p>
        </p:txBody>
      </p:sp>
      <p:pic>
        <p:nvPicPr>
          <p:cNvPr id="146444" name="Picture 4"/>
          <p:cNvPicPr>
            <a:picLocks noChangeAspect="1" noChangeArrowheads="1"/>
          </p:cNvPicPr>
          <p:nvPr/>
        </p:nvPicPr>
        <p:blipFill>
          <a:blip r:embed="rId3"/>
          <a:srcRect/>
          <a:stretch>
            <a:fillRect/>
          </a:stretch>
        </p:blipFill>
        <p:spPr bwMode="auto">
          <a:xfrm>
            <a:off x="4221163" y="2717800"/>
            <a:ext cx="1401762" cy="762000"/>
          </a:xfrm>
          <a:prstGeom prst="rect">
            <a:avLst/>
          </a:prstGeom>
          <a:noFill/>
          <a:ln w="9525">
            <a:noFill/>
            <a:miter lim="800000"/>
            <a:headEnd/>
            <a:tailEnd/>
          </a:ln>
          <a:effectLst>
            <a:outerShdw dist="38100" dir="2700000" algn="ctr" rotWithShape="0">
              <a:srgbClr val="000000">
                <a:alpha val="39000"/>
              </a:srgbClr>
            </a:outerShdw>
          </a:effectLst>
        </p:spPr>
      </p:pic>
      <p:pic>
        <p:nvPicPr>
          <p:cNvPr id="146445" name="Picture 5"/>
          <p:cNvPicPr>
            <a:picLocks noChangeAspect="1" noChangeArrowheads="1"/>
          </p:cNvPicPr>
          <p:nvPr/>
        </p:nvPicPr>
        <p:blipFill>
          <a:blip r:embed="rId4"/>
          <a:srcRect/>
          <a:stretch>
            <a:fillRect/>
          </a:stretch>
        </p:blipFill>
        <p:spPr bwMode="auto">
          <a:xfrm>
            <a:off x="4216400" y="4044950"/>
            <a:ext cx="1447800" cy="817563"/>
          </a:xfrm>
          <a:prstGeom prst="rect">
            <a:avLst/>
          </a:prstGeom>
          <a:noFill/>
          <a:ln w="9525">
            <a:noFill/>
            <a:miter lim="800000"/>
            <a:headEnd/>
            <a:tailEnd/>
          </a:ln>
          <a:effectLst>
            <a:outerShdw dist="38100" dir="2700000" algn="ctr" rotWithShape="0">
              <a:srgbClr val="000000">
                <a:alpha val="39000"/>
              </a:srgbClr>
            </a:outerShdw>
          </a:effectLst>
        </p:spPr>
      </p:pic>
      <p:sp>
        <p:nvSpPr>
          <p:cNvPr id="26639" name="TextBox 20"/>
          <p:cNvSpPr txBox="1">
            <a:spLocks noChangeArrowheads="1"/>
          </p:cNvSpPr>
          <p:nvPr/>
        </p:nvSpPr>
        <p:spPr bwMode="auto">
          <a:xfrm>
            <a:off x="6229350" y="4589463"/>
            <a:ext cx="1547813" cy="523875"/>
          </a:xfrm>
          <a:prstGeom prst="rect">
            <a:avLst/>
          </a:prstGeom>
          <a:noFill/>
          <a:ln w="9525">
            <a:noFill/>
            <a:miter lim="800000"/>
            <a:headEnd/>
            <a:tailEnd/>
          </a:ln>
        </p:spPr>
        <p:txBody>
          <a:bodyPr>
            <a:spAutoFit/>
          </a:bodyPr>
          <a:lstStyle/>
          <a:p>
            <a:r>
              <a:rPr lang="zh-CN" altLang="en-US" sz="1400">
                <a:solidFill>
                  <a:srgbClr val="0070C0"/>
                </a:solidFill>
                <a:latin typeface="微软雅黑" pitchFamily="34" charset="-122"/>
                <a:ea typeface="微软雅黑" pitchFamily="34" charset="-122"/>
              </a:rPr>
              <a:t>需求明确，任何位置均可投放</a:t>
            </a:r>
          </a:p>
        </p:txBody>
      </p:sp>
      <p:sp>
        <p:nvSpPr>
          <p:cNvPr id="26640" name="TextBox 21"/>
          <p:cNvSpPr txBox="1">
            <a:spLocks noChangeArrowheads="1"/>
          </p:cNvSpPr>
          <p:nvPr/>
        </p:nvSpPr>
        <p:spPr bwMode="auto">
          <a:xfrm>
            <a:off x="6461125" y="2732088"/>
            <a:ext cx="1547813" cy="523875"/>
          </a:xfrm>
          <a:prstGeom prst="rect">
            <a:avLst/>
          </a:prstGeom>
          <a:noFill/>
          <a:ln w="9525">
            <a:noFill/>
            <a:miter lim="800000"/>
            <a:headEnd/>
            <a:tailEnd/>
          </a:ln>
        </p:spPr>
        <p:txBody>
          <a:bodyPr>
            <a:spAutoFit/>
          </a:bodyPr>
          <a:lstStyle/>
          <a:p>
            <a:r>
              <a:rPr lang="zh-CN" altLang="en-US" sz="1400">
                <a:solidFill>
                  <a:srgbClr val="0070C0"/>
                </a:solidFill>
                <a:latin typeface="微软雅黑" pitchFamily="34" charset="-122"/>
                <a:ea typeface="微软雅黑" pitchFamily="34" charset="-122"/>
              </a:rPr>
              <a:t>投其所好，推广新品</a:t>
            </a:r>
          </a:p>
        </p:txBody>
      </p:sp>
      <p:pic>
        <p:nvPicPr>
          <p:cNvPr id="26641" name="Picture 2" descr="D:\Cedar Wang\Desktop\{369960F5-C519-428C-BBF9-DE3EBAA7319F}.png"/>
          <p:cNvPicPr>
            <a:picLocks noChangeAspect="1" noChangeArrowheads="1"/>
          </p:cNvPicPr>
          <p:nvPr/>
        </p:nvPicPr>
        <p:blipFill>
          <a:blip r:embed="rId5"/>
          <a:srcRect/>
          <a:stretch>
            <a:fillRect/>
          </a:stretch>
        </p:blipFill>
        <p:spPr bwMode="auto">
          <a:xfrm>
            <a:off x="423863" y="2660650"/>
            <a:ext cx="2117725" cy="1001713"/>
          </a:xfrm>
          <a:prstGeom prst="rect">
            <a:avLst/>
          </a:prstGeom>
          <a:noFill/>
          <a:ln w="9525">
            <a:noFill/>
            <a:miter lim="800000"/>
            <a:headEnd/>
            <a:tailEnd/>
          </a:ln>
        </p:spPr>
      </p:pic>
      <p:pic>
        <p:nvPicPr>
          <p:cNvPr id="26642" name="Picture 3" descr="D:\Cedar Wang\Desktop\{910E8587-2DBA-4B45-903B-898E958C33FE}.png"/>
          <p:cNvPicPr>
            <a:picLocks noChangeAspect="1" noChangeArrowheads="1"/>
          </p:cNvPicPr>
          <p:nvPr/>
        </p:nvPicPr>
        <p:blipFill>
          <a:blip r:embed="rId6"/>
          <a:srcRect/>
          <a:stretch>
            <a:fillRect/>
          </a:stretch>
        </p:blipFill>
        <p:spPr bwMode="auto">
          <a:xfrm>
            <a:off x="579438" y="4017963"/>
            <a:ext cx="1598612" cy="879475"/>
          </a:xfrm>
          <a:prstGeom prst="rect">
            <a:avLst/>
          </a:prstGeom>
          <a:noFill/>
          <a:ln w="9525">
            <a:noFill/>
            <a:miter lim="800000"/>
            <a:headEnd/>
            <a:tailEnd/>
          </a:ln>
        </p:spPr>
      </p:pic>
      <p:pic>
        <p:nvPicPr>
          <p:cNvPr id="26643" name="Picture 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7699375" y="3160713"/>
            <a:ext cx="1679575" cy="1285875"/>
          </a:xfrm>
          <a:prstGeom prst="rect">
            <a:avLst/>
          </a:prstGeom>
          <a:noFill/>
          <a:ln w="9525">
            <a:noFill/>
            <a:miter lim="800000"/>
            <a:headEnd/>
            <a:tailEnd/>
          </a:ln>
        </p:spPr>
      </p:pic>
      <p:pic>
        <p:nvPicPr>
          <p:cNvPr id="26644" name="Picture 4" descr="D:\图库\png图标\左箭头.png"/>
          <p:cNvPicPr>
            <a:picLocks noChangeAspect="1" noChangeArrowheads="1"/>
          </p:cNvPicPr>
          <p:nvPr/>
        </p:nvPicPr>
        <p:blipFill>
          <a:blip r:embed="rId8"/>
          <a:srcRect/>
          <a:stretch>
            <a:fillRect/>
          </a:stretch>
        </p:blipFill>
        <p:spPr bwMode="auto">
          <a:xfrm>
            <a:off x="6073775" y="3946525"/>
            <a:ext cx="1608138" cy="508000"/>
          </a:xfrm>
          <a:prstGeom prst="rect">
            <a:avLst/>
          </a:prstGeom>
          <a:noFill/>
          <a:ln w="9525">
            <a:noFill/>
            <a:miter lim="800000"/>
            <a:headEnd/>
            <a:tailEnd/>
          </a:ln>
        </p:spPr>
      </p:pic>
      <p:pic>
        <p:nvPicPr>
          <p:cNvPr id="26645" name="Picture 5" descr="D:\图库\png图标\右箭头.png"/>
          <p:cNvPicPr>
            <a:picLocks noChangeAspect="1" noChangeArrowheads="1"/>
          </p:cNvPicPr>
          <p:nvPr/>
        </p:nvPicPr>
        <p:blipFill>
          <a:blip r:embed="rId9"/>
          <a:srcRect/>
          <a:stretch>
            <a:fillRect/>
          </a:stretch>
        </p:blipFill>
        <p:spPr bwMode="auto">
          <a:xfrm>
            <a:off x="6056313" y="3136900"/>
            <a:ext cx="1341437" cy="520700"/>
          </a:xfrm>
          <a:prstGeom prst="rect">
            <a:avLst/>
          </a:prstGeom>
          <a:noFill/>
          <a:ln w="9525">
            <a:noFill/>
            <a:miter lim="800000"/>
            <a:headEnd/>
            <a:tailEnd/>
          </a:ln>
        </p:spPr>
      </p:pic>
      <p:pic>
        <p:nvPicPr>
          <p:cNvPr id="26646" name="Picture 6" descr="D:\图库\png图标\直箭头.png"/>
          <p:cNvPicPr>
            <a:picLocks noChangeAspect="1" noChangeArrowheads="1"/>
          </p:cNvPicPr>
          <p:nvPr/>
        </p:nvPicPr>
        <p:blipFill>
          <a:blip r:embed="rId10"/>
          <a:srcRect l="65575" t="3845"/>
          <a:stretch>
            <a:fillRect/>
          </a:stretch>
        </p:blipFill>
        <p:spPr bwMode="auto">
          <a:xfrm>
            <a:off x="2528888" y="3089275"/>
            <a:ext cx="1300162" cy="357188"/>
          </a:xfrm>
          <a:prstGeom prst="rect">
            <a:avLst/>
          </a:prstGeom>
          <a:noFill/>
          <a:ln w="9525">
            <a:noFill/>
            <a:miter lim="800000"/>
            <a:headEnd/>
            <a:tailEnd/>
          </a:ln>
        </p:spPr>
      </p:pic>
      <p:pic>
        <p:nvPicPr>
          <p:cNvPr id="26647" name="Picture 6" descr="D:\图库\png图标\直箭头.png"/>
          <p:cNvPicPr>
            <a:picLocks noChangeAspect="1" noChangeArrowheads="1"/>
          </p:cNvPicPr>
          <p:nvPr/>
        </p:nvPicPr>
        <p:blipFill>
          <a:blip r:embed="rId10"/>
          <a:srcRect l="65575" t="3845"/>
          <a:stretch>
            <a:fillRect/>
          </a:stretch>
        </p:blipFill>
        <p:spPr bwMode="auto">
          <a:xfrm>
            <a:off x="2528888" y="4375150"/>
            <a:ext cx="1300162" cy="357188"/>
          </a:xfrm>
          <a:prstGeom prst="rect">
            <a:avLst/>
          </a:prstGeom>
          <a:noFill/>
          <a:ln w="9525">
            <a:noFill/>
            <a:miter lim="800000"/>
            <a:headEnd/>
            <a:tailEnd/>
          </a:ln>
        </p:spPr>
      </p:pic>
      <p:graphicFrame>
        <p:nvGraphicFramePr>
          <p:cNvPr id="26626" name="Object 23"/>
          <p:cNvGraphicFramePr>
            <a:graphicFrameLocks noChangeAspect="1"/>
          </p:cNvGraphicFramePr>
          <p:nvPr/>
        </p:nvGraphicFramePr>
        <p:xfrm>
          <a:off x="560388" y="620713"/>
          <a:ext cx="600075" cy="720725"/>
        </p:xfrm>
        <a:graphic>
          <a:graphicData uri="http://schemas.openxmlformats.org/presentationml/2006/ole">
            <p:oleObj spid="_x0000_s26626" r:id="rId11"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标题 1"/>
          <p:cNvSpPr txBox="1">
            <a:spLocks noChangeArrowheads="1"/>
          </p:cNvSpPr>
          <p:nvPr/>
        </p:nvSpPr>
        <p:spPr bwMode="auto">
          <a:xfrm>
            <a:off x="1316038" y="928688"/>
            <a:ext cx="8915400" cy="642937"/>
          </a:xfrm>
          <a:prstGeom prst="rect">
            <a:avLst/>
          </a:prstGeom>
          <a:noFill/>
          <a:ln w="9525">
            <a:noFill/>
            <a:miter lim="800000"/>
            <a:headEnd/>
            <a:tailEnd/>
          </a:ln>
        </p:spPr>
        <p:txBody>
          <a:bodyPr/>
          <a:lstStyle/>
          <a:p>
            <a:r>
              <a:rPr lang="zh-CN" altLang="en-US" sz="2800" b="1" dirty="0">
                <a:solidFill>
                  <a:schemeClr val="tx1"/>
                </a:solidFill>
                <a:latin typeface="宋体" pitchFamily="2" charset="-122"/>
              </a:rPr>
              <a:t>精准广告投放效果预估</a:t>
            </a:r>
          </a:p>
        </p:txBody>
      </p:sp>
      <p:graphicFrame>
        <p:nvGraphicFramePr>
          <p:cNvPr id="148483" name="Group 3"/>
          <p:cNvGraphicFramePr>
            <a:graphicFrameLocks noGrp="1"/>
          </p:cNvGraphicFramePr>
          <p:nvPr/>
        </p:nvGraphicFramePr>
        <p:xfrm>
          <a:off x="1238250" y="3571875"/>
          <a:ext cx="7512050" cy="1103313"/>
        </p:xfrm>
        <a:graphic>
          <a:graphicData uri="http://schemas.openxmlformats.org/drawingml/2006/table">
            <a:tbl>
              <a:tblPr/>
              <a:tblGrid>
                <a:gridCol w="2805113"/>
                <a:gridCol w="987425"/>
                <a:gridCol w="1857375"/>
                <a:gridCol w="1862137"/>
              </a:tblGrid>
              <a:tr h="3778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2000" b="1" i="1" u="sng" strike="noStrike" cap="none" normalizeH="0" baseline="0" dirty="0" smtClean="0">
                          <a:ln>
                            <a:noFill/>
                          </a:ln>
                          <a:effectLst/>
                          <a:latin typeface="宋体" pitchFamily="2" charset="-122"/>
                          <a:ea typeface="宋体" pitchFamily="2" charset="-122"/>
                        </a:rPr>
                        <a:t>预计精准展现：</a:t>
                      </a:r>
                    </a:p>
                  </a:txBody>
                  <a:tcPr marL="6681" marR="6681" marT="6167"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2000" b="0" i="0" u="none" strike="noStrike" cap="none" normalizeH="0" baseline="0" smtClean="0">
                          <a:ln>
                            <a:noFill/>
                          </a:ln>
                          <a:effectLst/>
                          <a:latin typeface="宋体" pitchFamily="2" charset="-122"/>
                          <a:ea typeface="宋体" pitchFamily="2" charset="-122"/>
                        </a:rPr>
                        <a:t>　</a:t>
                      </a:r>
                    </a:p>
                  </a:txBody>
                  <a:tcPr marL="6681" marR="6681" marT="6167"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C00000"/>
                          </a:solidFill>
                          <a:effectLst/>
                          <a:latin typeface="宋体" pitchFamily="2" charset="-122"/>
                          <a:ea typeface="宋体" pitchFamily="2" charset="-122"/>
                        </a:rPr>
                        <a:t>5,3333.33</a:t>
                      </a:r>
                    </a:p>
                  </a:txBody>
                  <a:tcPr marL="6681" marR="6681" marT="6167"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2000" b="0" i="0" u="none" strike="noStrike" cap="none" normalizeH="0" baseline="0" dirty="0" smtClean="0">
                          <a:ln>
                            <a:noFill/>
                          </a:ln>
                          <a:effectLst/>
                          <a:latin typeface="宋体" pitchFamily="2" charset="-122"/>
                          <a:ea typeface="宋体" pitchFamily="2" charset="-122"/>
                        </a:rPr>
                        <a:t>万次</a:t>
                      </a:r>
                    </a:p>
                  </a:txBody>
                  <a:tcPr marL="6681" marR="6681" marT="6167" marB="0" anchor="ctr" horzOverflow="overflow">
                    <a:lnL>
                      <a:noFill/>
                    </a:lnL>
                    <a:lnR>
                      <a:noFill/>
                    </a:lnR>
                    <a:lnT>
                      <a:noFill/>
                    </a:lnT>
                    <a:lnB>
                      <a:noFill/>
                    </a:lnB>
                    <a:lnTlToBr>
                      <a:noFill/>
                    </a:lnTlToBr>
                    <a:lnBlToTr>
                      <a:noFill/>
                    </a:lnBlToTr>
                    <a:noFill/>
                  </a:tcPr>
                </a:tc>
              </a:tr>
              <a:tr h="725488">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2000" b="1" i="1" u="sng" strike="noStrike" cap="none" normalizeH="0" baseline="0" dirty="0" smtClean="0">
                          <a:ln>
                            <a:noFill/>
                          </a:ln>
                          <a:effectLst/>
                          <a:latin typeface="宋体" pitchFamily="2" charset="-122"/>
                          <a:ea typeface="宋体" pitchFamily="2" charset="-122"/>
                        </a:rPr>
                        <a:t>预计访问网站的精准目标受众：</a:t>
                      </a:r>
                    </a:p>
                  </a:txBody>
                  <a:tcPr marL="6681" marR="6681" marT="6167" marB="0" anchor="ctr" horzOverflow="overflow">
                    <a:lnL>
                      <a:noFill/>
                    </a:lnL>
                    <a:lnR>
                      <a:noFill/>
                    </a:lnR>
                    <a:lnT>
                      <a:noFill/>
                    </a:lnT>
                    <a:lnB>
                      <a:noFill/>
                    </a:lnB>
                    <a:lnTlToBr>
                      <a:noFill/>
                    </a:lnTlToBr>
                    <a:lnBlToTr>
                      <a:noFill/>
                    </a:lnBlToTr>
                    <a:noFill/>
                  </a:tcPr>
                </a:tc>
                <a:tc hMerge="1">
                  <a:txBody>
                    <a:bodyPr/>
                    <a:lstStyle/>
                    <a:p>
                      <a:endParaRPr lang="zh-CN" altLang="en-US"/>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C00000"/>
                          </a:solidFill>
                          <a:effectLst/>
                          <a:latin typeface="宋体" pitchFamily="2" charset="-122"/>
                          <a:ea typeface="宋体" pitchFamily="2" charset="-122"/>
                        </a:rPr>
                        <a:t>1066</a:t>
                      </a:r>
                    </a:p>
                  </a:txBody>
                  <a:tcPr marL="6681" marR="6681" marT="6167"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2000" b="0" i="0" u="none" strike="noStrike" cap="none" normalizeH="0" baseline="0" dirty="0" smtClean="0">
                          <a:ln>
                            <a:noFill/>
                          </a:ln>
                          <a:effectLst/>
                          <a:latin typeface="宋体" pitchFamily="2" charset="-122"/>
                          <a:ea typeface="宋体" pitchFamily="2" charset="-122"/>
                        </a:rPr>
                        <a:t>万人次</a:t>
                      </a:r>
                    </a:p>
                  </a:txBody>
                  <a:tcPr marL="6681" marR="6681" marT="6167" marB="0" anchor="ctr" horzOverflow="overflow">
                    <a:lnL>
                      <a:noFill/>
                    </a:lnL>
                    <a:lnR>
                      <a:noFill/>
                    </a:lnR>
                    <a:lnT>
                      <a:noFill/>
                    </a:lnT>
                    <a:lnB>
                      <a:noFill/>
                    </a:lnB>
                    <a:lnTlToBr>
                      <a:noFill/>
                    </a:lnTlToBr>
                    <a:lnBlToTr>
                      <a:noFill/>
                    </a:lnBlToTr>
                    <a:noFill/>
                  </a:tcPr>
                </a:tc>
              </a:tr>
            </a:tbl>
          </a:graphicData>
        </a:graphic>
      </p:graphicFrame>
      <p:sp>
        <p:nvSpPr>
          <p:cNvPr id="28684" name="TextBox 5"/>
          <p:cNvSpPr txBox="1">
            <a:spLocks noChangeArrowheads="1"/>
          </p:cNvSpPr>
          <p:nvPr/>
        </p:nvSpPr>
        <p:spPr bwMode="auto">
          <a:xfrm>
            <a:off x="1238224" y="2000240"/>
            <a:ext cx="7585075" cy="1200329"/>
          </a:xfrm>
          <a:prstGeom prst="rect">
            <a:avLst/>
          </a:prstGeom>
          <a:noFill/>
          <a:ln w="9525">
            <a:noFill/>
            <a:miter lim="800000"/>
            <a:headEnd/>
            <a:tailEnd/>
          </a:ln>
        </p:spPr>
        <p:txBody>
          <a:bodyPr>
            <a:spAutoFit/>
          </a:bodyPr>
          <a:lstStyle/>
          <a:p>
            <a:r>
              <a:rPr lang="zh-CN" altLang="en-US" sz="2400" dirty="0">
                <a:solidFill>
                  <a:schemeClr val="tx1"/>
                </a:solidFill>
                <a:latin typeface="+mn-ea"/>
                <a:ea typeface="+mn-ea"/>
              </a:rPr>
              <a:t>本次精准投放预计全年</a:t>
            </a:r>
            <a:r>
              <a:rPr lang="en-US" altLang="zh-CN" sz="2400" dirty="0">
                <a:solidFill>
                  <a:schemeClr val="tx1"/>
                </a:solidFill>
                <a:latin typeface="+mn-ea"/>
                <a:ea typeface="+mn-ea"/>
              </a:rPr>
              <a:t>800</a:t>
            </a:r>
            <a:r>
              <a:rPr lang="zh-CN" altLang="en-US" sz="2400" dirty="0" smtClean="0">
                <a:solidFill>
                  <a:schemeClr val="tx1"/>
                </a:solidFill>
                <a:latin typeface="+mn-ea"/>
                <a:ea typeface="+mn-ea"/>
              </a:rPr>
              <a:t>万元的</a:t>
            </a:r>
            <a:r>
              <a:rPr lang="zh-CN" altLang="en-US" sz="2400" dirty="0">
                <a:solidFill>
                  <a:schemeClr val="tx1"/>
                </a:solidFill>
                <a:latin typeface="+mn-ea"/>
                <a:ea typeface="+mn-ea"/>
              </a:rPr>
              <a:t>投放，并按</a:t>
            </a:r>
            <a:r>
              <a:rPr lang="en-US" altLang="zh-CN" sz="2400" dirty="0">
                <a:solidFill>
                  <a:schemeClr val="tx1"/>
                </a:solidFill>
                <a:latin typeface="+mn-ea"/>
                <a:ea typeface="+mn-ea"/>
              </a:rPr>
              <a:t>1:3</a:t>
            </a:r>
            <a:r>
              <a:rPr lang="zh-CN" altLang="en-US" sz="2400" dirty="0">
                <a:solidFill>
                  <a:schemeClr val="tx1"/>
                </a:solidFill>
                <a:latin typeface="+mn-ea"/>
                <a:ea typeface="+mn-ea"/>
              </a:rPr>
              <a:t>的比例</a:t>
            </a:r>
            <a:r>
              <a:rPr lang="zh-CN" altLang="en-US" sz="2400" dirty="0" smtClean="0">
                <a:solidFill>
                  <a:schemeClr val="tx1"/>
                </a:solidFill>
                <a:latin typeface="+mn-ea"/>
                <a:ea typeface="+mn-ea"/>
              </a:rPr>
              <a:t>配送（非原位配送），</a:t>
            </a:r>
            <a:r>
              <a:rPr lang="zh-CN" altLang="en-US" sz="2400" dirty="0">
                <a:solidFill>
                  <a:schemeClr val="tx1"/>
                </a:solidFill>
                <a:latin typeface="+mn-ea"/>
                <a:ea typeface="+mn-ea"/>
              </a:rPr>
              <a:t>相当于整体互联网精准广告投放</a:t>
            </a:r>
            <a:r>
              <a:rPr lang="zh-CN" altLang="en-US" sz="2400" dirty="0" smtClean="0">
                <a:solidFill>
                  <a:schemeClr val="tx1"/>
                </a:solidFill>
                <a:latin typeface="+mn-ea"/>
                <a:ea typeface="+mn-ea"/>
              </a:rPr>
              <a:t>达到</a:t>
            </a:r>
            <a:r>
              <a:rPr lang="en-US" altLang="zh-CN" sz="2400" dirty="0" smtClean="0">
                <a:solidFill>
                  <a:schemeClr val="tx1"/>
                </a:solidFill>
                <a:latin typeface="+mn-ea"/>
                <a:ea typeface="+mn-ea"/>
              </a:rPr>
              <a:t>3200</a:t>
            </a:r>
            <a:r>
              <a:rPr lang="zh-CN" altLang="en-US" sz="2400" dirty="0" smtClean="0">
                <a:solidFill>
                  <a:schemeClr val="tx1"/>
                </a:solidFill>
                <a:latin typeface="+mn-ea"/>
                <a:ea typeface="+mn-ea"/>
              </a:rPr>
              <a:t>万元。</a:t>
            </a:r>
            <a:endParaRPr lang="zh-CN" altLang="en-US" sz="2400" dirty="0">
              <a:solidFill>
                <a:schemeClr val="tx1"/>
              </a:solidFill>
              <a:latin typeface="+mn-ea"/>
              <a:ea typeface="+mn-ea"/>
            </a:endParaRPr>
          </a:p>
        </p:txBody>
      </p:sp>
      <p:graphicFrame>
        <p:nvGraphicFramePr>
          <p:cNvPr id="28674" name="Object 12"/>
          <p:cNvGraphicFramePr>
            <a:graphicFrameLocks noChangeAspect="1"/>
          </p:cNvGraphicFramePr>
          <p:nvPr/>
        </p:nvGraphicFramePr>
        <p:xfrm>
          <a:off x="704850" y="836613"/>
          <a:ext cx="600075" cy="720725"/>
        </p:xfrm>
        <a:graphic>
          <a:graphicData uri="http://schemas.openxmlformats.org/presentationml/2006/ole">
            <p:oleObj spid="_x0000_s28674" r:id="rId3"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5"/>
          <p:cNvSpPr>
            <a:spLocks noGrp="1" noChangeArrowheads="1"/>
          </p:cNvSpPr>
          <p:nvPr>
            <p:ph type="subTitle" idx="4294967295"/>
          </p:nvPr>
        </p:nvSpPr>
        <p:spPr bwMode="auto">
          <a:xfrm>
            <a:off x="1762125" y="5734050"/>
            <a:ext cx="6934200" cy="838200"/>
          </a:xfrm>
          <a:prstGeom prst="rect">
            <a:avLst/>
          </a:prstGeom>
          <a:noFill/>
          <a:ln>
            <a:miter lim="800000"/>
            <a:headEnd/>
            <a:tailEnd/>
          </a:ln>
        </p:spPr>
        <p:txBody>
          <a:bodyPr/>
          <a:lstStyle/>
          <a:p>
            <a:pPr marL="0" indent="0" algn="ctr">
              <a:buFontTx/>
              <a:buNone/>
            </a:pPr>
            <a:r>
              <a:rPr lang="en-US" altLang="zh-CN" sz="400" i="1" smtClean="0">
                <a:latin typeface="宋体" pitchFamily="2" charset="-122"/>
              </a:rPr>
              <a:t>----</a:t>
            </a:r>
            <a:r>
              <a:rPr lang="zh-CN" altLang="en-US" sz="400" i="1" smtClean="0">
                <a:latin typeface="宋体" pitchFamily="2" charset="-122"/>
              </a:rPr>
              <a:t>蔚蓝</a:t>
            </a:r>
            <a:r>
              <a:rPr lang="en-US" altLang="zh-CN" sz="400" i="1" smtClean="0">
                <a:latin typeface="宋体" pitchFamily="2" charset="-122"/>
              </a:rPr>
              <a:t>(</a:t>
            </a:r>
            <a:r>
              <a:rPr lang="zh-CN" altLang="en-US" sz="400" i="1" smtClean="0">
                <a:latin typeface="宋体" pitchFamily="2" charset="-122"/>
              </a:rPr>
              <a:t>北京</a:t>
            </a:r>
            <a:r>
              <a:rPr lang="en-US" altLang="zh-CN" sz="400" i="1" smtClean="0">
                <a:latin typeface="宋体" pitchFamily="2" charset="-122"/>
              </a:rPr>
              <a:t>)</a:t>
            </a:r>
            <a:r>
              <a:rPr lang="zh-CN" altLang="en-US" sz="400" i="1" smtClean="0">
                <a:latin typeface="宋体" pitchFamily="2" charset="-122"/>
              </a:rPr>
              <a:t>广告有限公司出品</a:t>
            </a:r>
            <a:r>
              <a:rPr lang="en-US" altLang="zh-CN" sz="400" i="1" smtClean="0">
                <a:latin typeface="宋体" pitchFamily="2" charset="-122"/>
              </a:rPr>
              <a:t>----</a:t>
            </a:r>
          </a:p>
        </p:txBody>
      </p:sp>
      <p:sp>
        <p:nvSpPr>
          <p:cNvPr id="182275" name="Text Box 6"/>
          <p:cNvSpPr txBox="1">
            <a:spLocks noChangeArrowheads="1"/>
          </p:cNvSpPr>
          <p:nvPr/>
        </p:nvSpPr>
        <p:spPr bwMode="auto">
          <a:xfrm>
            <a:off x="2144713" y="2565400"/>
            <a:ext cx="7561262" cy="519113"/>
          </a:xfrm>
          <a:prstGeom prst="rect">
            <a:avLst/>
          </a:prstGeom>
          <a:noFill/>
          <a:ln w="9525">
            <a:noFill/>
            <a:miter lim="800000"/>
            <a:headEnd/>
            <a:tailEnd/>
          </a:ln>
          <a:effectLst/>
        </p:spPr>
        <p:txBody>
          <a:bodyPr>
            <a:spAutoFit/>
          </a:bodyPr>
          <a:lstStyle/>
          <a:p>
            <a:pPr>
              <a:spcBef>
                <a:spcPct val="50000"/>
              </a:spcBef>
              <a:defRPr/>
            </a:pPr>
            <a:r>
              <a:rPr lang="zh-CN" altLang="en-US" sz="2800" b="1">
                <a:effectLst>
                  <a:outerShdw blurRad="38100" dist="38100" dir="2700000" algn="tl">
                    <a:srgbClr val="FFFFFF"/>
                  </a:outerShdw>
                </a:effectLst>
                <a:latin typeface="黑体" pitchFamily="49" charset="-122"/>
                <a:ea typeface="黑体" pitchFamily="49" charset="-122"/>
              </a:rPr>
              <a:t>   </a:t>
            </a:r>
            <a:r>
              <a:rPr lang="zh-CN" altLang="en-US" sz="2800" b="1">
                <a:solidFill>
                  <a:srgbClr val="3333FF"/>
                </a:solidFill>
                <a:effectLst>
                  <a:outerShdw blurRad="38100" dist="38100" dir="2700000" algn="tl">
                    <a:srgbClr val="FFFFFF"/>
                  </a:outerShdw>
                </a:effectLst>
                <a:latin typeface="黑体" pitchFamily="49" charset="-122"/>
                <a:ea typeface="黑体" pitchFamily="49" charset="-122"/>
              </a:rPr>
              <a:t>第三部分</a:t>
            </a:r>
            <a:r>
              <a:rPr lang="en-US" altLang="zh-CN" sz="2800" b="1">
                <a:solidFill>
                  <a:srgbClr val="3333FF"/>
                </a:solidFill>
                <a:effectLst>
                  <a:outerShdw blurRad="38100" dist="38100" dir="2700000" algn="tl">
                    <a:srgbClr val="FFFFFF"/>
                  </a:outerShdw>
                </a:effectLst>
                <a:latin typeface="黑体" pitchFamily="49" charset="-122"/>
                <a:ea typeface="黑体" pitchFamily="49" charset="-122"/>
              </a:rPr>
              <a:t>:</a:t>
            </a:r>
            <a:r>
              <a:rPr lang="zh-CN" altLang="en-US" sz="2800" b="1">
                <a:solidFill>
                  <a:srgbClr val="3333FF"/>
                </a:solidFill>
                <a:ea typeface="黑体" pitchFamily="49" charset="-122"/>
              </a:rPr>
              <a:t>东阿阿胶移动互联广告投放</a:t>
            </a:r>
          </a:p>
        </p:txBody>
      </p:sp>
      <p:grpSp>
        <p:nvGrpSpPr>
          <p:cNvPr id="29701" name="Group 4"/>
          <p:cNvGrpSpPr>
            <a:grpSpLocks/>
          </p:cNvGrpSpPr>
          <p:nvPr/>
        </p:nvGrpSpPr>
        <p:grpSpPr bwMode="auto">
          <a:xfrm>
            <a:off x="2432050" y="2492375"/>
            <a:ext cx="6553200" cy="792163"/>
            <a:chOff x="0" y="0"/>
            <a:chExt cx="1591" cy="431"/>
          </a:xfrm>
        </p:grpSpPr>
        <p:sp>
          <p:nvSpPr>
            <p:cNvPr id="29703" name="Line 7"/>
            <p:cNvSpPr>
              <a:spLocks noChangeShapeType="1"/>
            </p:cNvSpPr>
            <p:nvPr/>
          </p:nvSpPr>
          <p:spPr bwMode="auto">
            <a:xfrm>
              <a:off x="0" y="0"/>
              <a:ext cx="1591" cy="0"/>
            </a:xfrm>
            <a:prstGeom prst="line">
              <a:avLst/>
            </a:prstGeom>
            <a:noFill/>
            <a:ln w="19050">
              <a:solidFill>
                <a:schemeClr val="tx1"/>
              </a:solidFill>
              <a:round/>
              <a:headEnd/>
              <a:tailEnd/>
            </a:ln>
          </p:spPr>
          <p:txBody>
            <a:bodyPr/>
            <a:lstStyle/>
            <a:p>
              <a:endParaRPr lang="zh-CN" altLang="en-US"/>
            </a:p>
          </p:txBody>
        </p:sp>
        <p:sp>
          <p:nvSpPr>
            <p:cNvPr id="29704" name="Line 8"/>
            <p:cNvSpPr>
              <a:spLocks noChangeShapeType="1"/>
            </p:cNvSpPr>
            <p:nvPr/>
          </p:nvSpPr>
          <p:spPr bwMode="auto">
            <a:xfrm>
              <a:off x="18" y="431"/>
              <a:ext cx="1573" cy="0"/>
            </a:xfrm>
            <a:prstGeom prst="line">
              <a:avLst/>
            </a:prstGeom>
            <a:noFill/>
            <a:ln w="19050">
              <a:solidFill>
                <a:schemeClr val="tx1"/>
              </a:solidFill>
              <a:round/>
              <a:headEnd/>
              <a:tailEnd/>
            </a:ln>
          </p:spPr>
          <p:txBody>
            <a:bodyPr/>
            <a:lstStyle/>
            <a:p>
              <a:endParaRPr lang="zh-CN" altLang="en-US"/>
            </a:p>
          </p:txBody>
        </p:sp>
      </p:grpSp>
      <p:pic>
        <p:nvPicPr>
          <p:cNvPr id="29702" name="Picture 9" descr="deej-logo"/>
          <p:cNvPicPr>
            <a:picLocks noChangeAspect="1" noChangeArrowheads="1"/>
          </p:cNvPicPr>
          <p:nvPr/>
        </p:nvPicPr>
        <p:blipFill>
          <a:blip r:embed="rId3">
            <a:clrChange>
              <a:clrFrom>
                <a:srgbClr val="FFFFFF"/>
              </a:clrFrom>
              <a:clrTo>
                <a:srgbClr val="FFFFFF">
                  <a:alpha val="0"/>
                </a:srgbClr>
              </a:clrTo>
            </a:clrChange>
          </a:blip>
          <a:srcRect l="19438" r="19560"/>
          <a:stretch>
            <a:fillRect/>
          </a:stretch>
        </p:blipFill>
        <p:spPr bwMode="auto">
          <a:xfrm>
            <a:off x="5097463" y="3500438"/>
            <a:ext cx="1295400" cy="1176337"/>
          </a:xfrm>
          <a:prstGeom prst="rect">
            <a:avLst/>
          </a:prstGeom>
          <a:noFill/>
          <a:ln w="9525">
            <a:noFill/>
            <a:miter lim="800000"/>
            <a:headEnd/>
            <a:tailEnd/>
          </a:ln>
        </p:spPr>
      </p:pic>
      <p:graphicFrame>
        <p:nvGraphicFramePr>
          <p:cNvPr id="29698" name="Object 8"/>
          <p:cNvGraphicFramePr>
            <a:graphicFrameLocks noChangeAspect="1"/>
          </p:cNvGraphicFramePr>
          <p:nvPr/>
        </p:nvGraphicFramePr>
        <p:xfrm>
          <a:off x="631825" y="908050"/>
          <a:ext cx="600075" cy="720725"/>
        </p:xfrm>
        <a:graphic>
          <a:graphicData uri="http://schemas.openxmlformats.org/presentationml/2006/ole">
            <p:oleObj spid="_x0000_s29698" r:id="rId4"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p:cNvPicPr>
            <a:picLocks noChangeAspect="1" noChangeArrowheads="1"/>
          </p:cNvPicPr>
          <p:nvPr/>
        </p:nvPicPr>
        <p:blipFill>
          <a:blip r:embed="rId3"/>
          <a:srcRect/>
          <a:stretch>
            <a:fillRect/>
          </a:stretch>
        </p:blipFill>
        <p:spPr bwMode="auto">
          <a:xfrm>
            <a:off x="538163" y="3144838"/>
            <a:ext cx="1749425" cy="914400"/>
          </a:xfrm>
          <a:prstGeom prst="rect">
            <a:avLst/>
          </a:prstGeom>
          <a:noFill/>
          <a:ln w="9525">
            <a:noFill/>
            <a:miter lim="800000"/>
            <a:headEnd/>
            <a:tailEnd/>
          </a:ln>
        </p:spPr>
      </p:pic>
      <p:pic>
        <p:nvPicPr>
          <p:cNvPr id="30724" name="Picture 3"/>
          <p:cNvPicPr>
            <a:picLocks noChangeAspect="1" noChangeArrowheads="1"/>
          </p:cNvPicPr>
          <p:nvPr/>
        </p:nvPicPr>
        <p:blipFill>
          <a:blip r:embed="rId4"/>
          <a:srcRect/>
          <a:stretch>
            <a:fillRect/>
          </a:stretch>
        </p:blipFill>
        <p:spPr bwMode="auto">
          <a:xfrm>
            <a:off x="2330450" y="3144838"/>
            <a:ext cx="1766888" cy="914400"/>
          </a:xfrm>
          <a:prstGeom prst="rect">
            <a:avLst/>
          </a:prstGeom>
          <a:noFill/>
          <a:ln w="9525">
            <a:noFill/>
            <a:miter lim="800000"/>
            <a:headEnd/>
            <a:tailEnd/>
          </a:ln>
        </p:spPr>
      </p:pic>
      <p:pic>
        <p:nvPicPr>
          <p:cNvPr id="30725" name="Picture 5"/>
          <p:cNvPicPr>
            <a:picLocks noChangeAspect="1" noChangeArrowheads="1"/>
          </p:cNvPicPr>
          <p:nvPr/>
        </p:nvPicPr>
        <p:blipFill>
          <a:blip r:embed="rId5"/>
          <a:srcRect/>
          <a:stretch>
            <a:fillRect/>
          </a:stretch>
        </p:blipFill>
        <p:spPr bwMode="auto">
          <a:xfrm>
            <a:off x="4179888" y="3143250"/>
            <a:ext cx="1774825" cy="930275"/>
          </a:xfrm>
          <a:prstGeom prst="rect">
            <a:avLst/>
          </a:prstGeom>
          <a:noFill/>
          <a:ln w="9525">
            <a:noFill/>
            <a:miter lim="800000"/>
            <a:headEnd/>
            <a:tailEnd/>
          </a:ln>
        </p:spPr>
      </p:pic>
      <p:pic>
        <p:nvPicPr>
          <p:cNvPr id="30726" name="Picture 6"/>
          <p:cNvPicPr>
            <a:picLocks noChangeAspect="1" noChangeArrowheads="1"/>
          </p:cNvPicPr>
          <p:nvPr/>
        </p:nvPicPr>
        <p:blipFill>
          <a:blip r:embed="rId6"/>
          <a:srcRect/>
          <a:stretch>
            <a:fillRect/>
          </a:stretch>
        </p:blipFill>
        <p:spPr bwMode="auto">
          <a:xfrm>
            <a:off x="6037263" y="3143250"/>
            <a:ext cx="1774825" cy="930275"/>
          </a:xfrm>
          <a:prstGeom prst="rect">
            <a:avLst/>
          </a:prstGeom>
          <a:noFill/>
          <a:ln w="9525">
            <a:noFill/>
            <a:miter lim="800000"/>
            <a:headEnd/>
            <a:tailEnd/>
          </a:ln>
        </p:spPr>
      </p:pic>
      <p:pic>
        <p:nvPicPr>
          <p:cNvPr id="30727" name="Picture 4"/>
          <p:cNvPicPr>
            <a:picLocks noChangeAspect="1" noChangeArrowheads="1"/>
          </p:cNvPicPr>
          <p:nvPr/>
        </p:nvPicPr>
        <p:blipFill>
          <a:blip r:embed="rId7"/>
          <a:srcRect/>
          <a:stretch>
            <a:fillRect/>
          </a:stretch>
        </p:blipFill>
        <p:spPr bwMode="auto">
          <a:xfrm>
            <a:off x="7881938" y="3144838"/>
            <a:ext cx="1766887" cy="920750"/>
          </a:xfrm>
          <a:prstGeom prst="rect">
            <a:avLst/>
          </a:prstGeom>
          <a:noFill/>
          <a:ln w="9525">
            <a:noFill/>
            <a:miter lim="800000"/>
            <a:headEnd/>
            <a:tailEnd/>
          </a:ln>
        </p:spPr>
      </p:pic>
      <p:sp>
        <p:nvSpPr>
          <p:cNvPr id="30728" name="TextBox 6"/>
          <p:cNvSpPr txBox="1">
            <a:spLocks noChangeArrowheads="1"/>
          </p:cNvSpPr>
          <p:nvPr/>
        </p:nvSpPr>
        <p:spPr bwMode="auto">
          <a:xfrm>
            <a:off x="515938" y="4144963"/>
            <a:ext cx="1857375" cy="938212"/>
          </a:xfrm>
          <a:prstGeom prst="rect">
            <a:avLst/>
          </a:prstGeom>
          <a:noFill/>
          <a:ln w="9525">
            <a:noFill/>
            <a:miter lim="800000"/>
            <a:headEnd/>
            <a:tailEnd/>
          </a:ln>
        </p:spPr>
        <p:txBody>
          <a:bodyPr>
            <a:spAutoFit/>
          </a:bodyPr>
          <a:lstStyle/>
          <a:p>
            <a:r>
              <a:rPr lang="zh-CN" altLang="en-US" sz="1100">
                <a:latin typeface="微软雅黑" pitchFamily="34" charset="-122"/>
                <a:ea typeface="微软雅黑" pitchFamily="34" charset="-122"/>
              </a:rPr>
              <a:t>两大系统</a:t>
            </a:r>
            <a:r>
              <a:rPr lang="en-US" altLang="zh-CN" sz="1100">
                <a:latin typeface="微软雅黑" pitchFamily="34" charset="-122"/>
                <a:ea typeface="微软雅黑" pitchFamily="34" charset="-122"/>
              </a:rPr>
              <a:t>android&amp;iOS</a:t>
            </a:r>
            <a:r>
              <a:rPr lang="zh-CN" altLang="en-US" sz="1100">
                <a:latin typeface="微软雅黑" pitchFamily="34" charset="-122"/>
                <a:ea typeface="微软雅黑" pitchFamily="34" charset="-122"/>
              </a:rPr>
              <a:t>平台，日均曝光量</a:t>
            </a:r>
            <a:r>
              <a:rPr lang="en-US" altLang="zh-CN" sz="1100" b="1">
                <a:solidFill>
                  <a:srgbClr val="FF0000"/>
                </a:solidFill>
                <a:latin typeface="微软雅黑" pitchFamily="34" charset="-122"/>
                <a:ea typeface="微软雅黑" pitchFamily="34" charset="-122"/>
              </a:rPr>
              <a:t>5000</a:t>
            </a:r>
            <a:r>
              <a:rPr lang="zh-CN" altLang="en-US" sz="1100" b="1">
                <a:solidFill>
                  <a:srgbClr val="FF0000"/>
                </a:solidFill>
                <a:latin typeface="微软雅黑" pitchFamily="34" charset="-122"/>
                <a:ea typeface="微软雅黑" pitchFamily="34" charset="-122"/>
              </a:rPr>
              <a:t>万</a:t>
            </a:r>
            <a:r>
              <a:rPr lang="zh-CN" altLang="en-US" sz="1100">
                <a:latin typeface="微软雅黑" pitchFamily="34" charset="-122"/>
                <a:ea typeface="微软雅黑" pitchFamily="34" charset="-122"/>
              </a:rPr>
              <a:t>以上，整体覆盖人群达到</a:t>
            </a:r>
            <a:r>
              <a:rPr lang="en-US" altLang="zh-CN" sz="1100" b="1">
                <a:solidFill>
                  <a:srgbClr val="FF0000"/>
                </a:solidFill>
                <a:latin typeface="微软雅黑" pitchFamily="34" charset="-122"/>
                <a:ea typeface="微软雅黑" pitchFamily="34" charset="-122"/>
              </a:rPr>
              <a:t>1500</a:t>
            </a:r>
            <a:r>
              <a:rPr lang="zh-CN" altLang="en-US" sz="1100" b="1">
                <a:solidFill>
                  <a:srgbClr val="FF0000"/>
                </a:solidFill>
                <a:latin typeface="微软雅黑" pitchFamily="34" charset="-122"/>
                <a:ea typeface="微软雅黑" pitchFamily="34" charset="-122"/>
              </a:rPr>
              <a:t>万</a:t>
            </a:r>
            <a:r>
              <a:rPr lang="zh-CN" altLang="en-US" sz="1100">
                <a:latin typeface="微软雅黑" pitchFamily="34" charset="-122"/>
                <a:ea typeface="微软雅黑" pitchFamily="34" charset="-122"/>
              </a:rPr>
              <a:t>，每天活跃用户至少</a:t>
            </a:r>
            <a:r>
              <a:rPr lang="en-US" altLang="zh-CN" sz="1100" b="1">
                <a:solidFill>
                  <a:srgbClr val="FF0000"/>
                </a:solidFill>
                <a:latin typeface="微软雅黑" pitchFamily="34" charset="-122"/>
                <a:ea typeface="微软雅黑" pitchFamily="34" charset="-122"/>
              </a:rPr>
              <a:t>250</a:t>
            </a:r>
            <a:r>
              <a:rPr lang="zh-CN" altLang="en-US" sz="1100" b="1">
                <a:solidFill>
                  <a:srgbClr val="FF0000"/>
                </a:solidFill>
                <a:latin typeface="微软雅黑" pitchFamily="34" charset="-122"/>
                <a:ea typeface="微软雅黑" pitchFamily="34" charset="-122"/>
              </a:rPr>
              <a:t>万</a:t>
            </a:r>
            <a:r>
              <a:rPr lang="zh-CN" altLang="en-US" sz="1100">
                <a:latin typeface="微软雅黑" pitchFamily="34" charset="-122"/>
                <a:ea typeface="微软雅黑" pitchFamily="34" charset="-122"/>
              </a:rPr>
              <a:t>人</a:t>
            </a:r>
          </a:p>
        </p:txBody>
      </p:sp>
      <p:sp>
        <p:nvSpPr>
          <p:cNvPr id="30729" name="TextBox 13"/>
          <p:cNvSpPr txBox="1">
            <a:spLocks noChangeArrowheads="1"/>
          </p:cNvSpPr>
          <p:nvPr/>
        </p:nvSpPr>
        <p:spPr bwMode="auto">
          <a:xfrm>
            <a:off x="2295525" y="4144963"/>
            <a:ext cx="1781175" cy="600075"/>
          </a:xfrm>
          <a:prstGeom prst="rect">
            <a:avLst/>
          </a:prstGeom>
          <a:noFill/>
          <a:ln w="9525">
            <a:noFill/>
            <a:miter lim="800000"/>
            <a:headEnd/>
            <a:tailEnd/>
          </a:ln>
        </p:spPr>
        <p:txBody>
          <a:bodyPr>
            <a:spAutoFit/>
          </a:bodyPr>
          <a:lstStyle/>
          <a:p>
            <a:r>
              <a:rPr lang="zh-CN" altLang="en-US" sz="1100">
                <a:latin typeface="微软雅黑" pitchFamily="34" charset="-122"/>
                <a:ea typeface="微软雅黑" pitchFamily="34" charset="-122"/>
              </a:rPr>
              <a:t>触达高收入及高购买能力人群，合作移动应用</a:t>
            </a:r>
            <a:r>
              <a:rPr lang="en-US" altLang="zh-CN" sz="1100">
                <a:latin typeface="微软雅黑" pitchFamily="34" charset="-122"/>
                <a:ea typeface="微软雅黑" pitchFamily="34" charset="-122"/>
              </a:rPr>
              <a:t>APP</a:t>
            </a:r>
            <a:r>
              <a:rPr lang="zh-CN" altLang="en-US" sz="1100">
                <a:latin typeface="微软雅黑" pitchFamily="34" charset="-122"/>
                <a:ea typeface="微软雅黑" pitchFamily="34" charset="-122"/>
              </a:rPr>
              <a:t>数量超过</a:t>
            </a:r>
            <a:r>
              <a:rPr lang="en-US" altLang="zh-CN" sz="1100" b="1">
                <a:solidFill>
                  <a:srgbClr val="FF0000"/>
                </a:solidFill>
                <a:latin typeface="微软雅黑" pitchFamily="34" charset="-122"/>
                <a:ea typeface="微软雅黑" pitchFamily="34" charset="-122"/>
              </a:rPr>
              <a:t>30,000+</a:t>
            </a:r>
            <a:endParaRPr lang="zh-CN" altLang="en-US" sz="1100" b="1">
              <a:solidFill>
                <a:srgbClr val="FF0000"/>
              </a:solidFill>
              <a:latin typeface="微软雅黑" pitchFamily="34" charset="-122"/>
              <a:ea typeface="微软雅黑" pitchFamily="34" charset="-122"/>
            </a:endParaRPr>
          </a:p>
        </p:txBody>
      </p:sp>
      <p:sp>
        <p:nvSpPr>
          <p:cNvPr id="30730" name="TextBox 19"/>
          <p:cNvSpPr txBox="1">
            <a:spLocks noChangeArrowheads="1"/>
          </p:cNvSpPr>
          <p:nvPr/>
        </p:nvSpPr>
        <p:spPr bwMode="auto">
          <a:xfrm>
            <a:off x="4152900" y="4144963"/>
            <a:ext cx="1781175" cy="938212"/>
          </a:xfrm>
          <a:prstGeom prst="rect">
            <a:avLst/>
          </a:prstGeom>
          <a:noFill/>
          <a:ln w="9525">
            <a:noFill/>
            <a:miter lim="800000"/>
            <a:headEnd/>
            <a:tailEnd/>
          </a:ln>
        </p:spPr>
        <p:txBody>
          <a:bodyPr>
            <a:spAutoFit/>
          </a:bodyPr>
          <a:lstStyle/>
          <a:p>
            <a:r>
              <a:rPr lang="zh-CN" altLang="en-US" sz="1100">
                <a:latin typeface="微软雅黑" pitchFamily="34" charset="-122"/>
                <a:ea typeface="微软雅黑" pitchFamily="34" charset="-122"/>
              </a:rPr>
              <a:t>通过检测用户的</a:t>
            </a:r>
            <a:r>
              <a:rPr lang="en-US" altLang="zh-CN" sz="1100">
                <a:latin typeface="微软雅黑" pitchFamily="34" charset="-122"/>
                <a:ea typeface="微软雅黑" pitchFamily="34" charset="-122"/>
              </a:rPr>
              <a:t>ID</a:t>
            </a:r>
            <a:r>
              <a:rPr lang="zh-CN" altLang="en-US" sz="1100">
                <a:latin typeface="微软雅黑" pitchFamily="34" charset="-122"/>
                <a:ea typeface="微软雅黑" pitchFamily="34" charset="-122"/>
              </a:rPr>
              <a:t>，限制虚假点击，为广告主预算做到最高的</a:t>
            </a:r>
            <a:r>
              <a:rPr lang="en-US" altLang="zh-CN" sz="1100">
                <a:latin typeface="微软雅黑" pitchFamily="34" charset="-122"/>
                <a:ea typeface="微软雅黑" pitchFamily="34" charset="-122"/>
              </a:rPr>
              <a:t>ROI</a:t>
            </a:r>
            <a:r>
              <a:rPr lang="zh-CN" altLang="en-US" sz="1100">
                <a:latin typeface="微软雅黑" pitchFamily="34" charset="-122"/>
                <a:ea typeface="微软雅黑" pitchFamily="34" charset="-122"/>
              </a:rPr>
              <a:t>，目前其他媒体或广告大部分均不支持此项智能技术</a:t>
            </a:r>
          </a:p>
        </p:txBody>
      </p:sp>
      <p:sp>
        <p:nvSpPr>
          <p:cNvPr id="30731" name="TextBox 15"/>
          <p:cNvSpPr txBox="1">
            <a:spLocks noChangeArrowheads="1"/>
          </p:cNvSpPr>
          <p:nvPr/>
        </p:nvSpPr>
        <p:spPr bwMode="auto">
          <a:xfrm>
            <a:off x="6088063" y="4144963"/>
            <a:ext cx="1703387" cy="938212"/>
          </a:xfrm>
          <a:prstGeom prst="rect">
            <a:avLst/>
          </a:prstGeom>
          <a:noFill/>
          <a:ln w="9525">
            <a:noFill/>
            <a:miter lim="800000"/>
            <a:headEnd/>
            <a:tailEnd/>
          </a:ln>
        </p:spPr>
        <p:txBody>
          <a:bodyPr>
            <a:spAutoFit/>
          </a:bodyPr>
          <a:lstStyle/>
          <a:p>
            <a:r>
              <a:rPr lang="zh-CN" altLang="en-US" sz="1100">
                <a:latin typeface="微软雅黑" pitchFamily="34" charset="-122"/>
                <a:ea typeface="微软雅黑" pitchFamily="34" charset="-122"/>
              </a:rPr>
              <a:t>自定义选择投放媒体、投放区域、</a:t>
            </a:r>
            <a:r>
              <a:rPr lang="zh-CN" altLang="en-US" sz="1100" b="1">
                <a:solidFill>
                  <a:srgbClr val="FF0000"/>
                </a:solidFill>
                <a:latin typeface="微软雅黑" pitchFamily="34" charset="-122"/>
                <a:ea typeface="微软雅黑" pitchFamily="34" charset="-122"/>
              </a:rPr>
              <a:t>手机品牌、手机型号</a:t>
            </a:r>
            <a:r>
              <a:rPr lang="zh-CN" altLang="en-US" sz="1100">
                <a:latin typeface="微软雅黑" pitchFamily="34" charset="-122"/>
                <a:ea typeface="微软雅黑" pitchFamily="34" charset="-122"/>
              </a:rPr>
              <a:t>，为您提供更加精准的投放方式，降低成本</a:t>
            </a:r>
          </a:p>
        </p:txBody>
      </p:sp>
      <p:sp>
        <p:nvSpPr>
          <p:cNvPr id="30732" name="TextBox 10"/>
          <p:cNvSpPr txBox="1">
            <a:spLocks noChangeArrowheads="1"/>
          </p:cNvSpPr>
          <p:nvPr/>
        </p:nvSpPr>
        <p:spPr bwMode="auto">
          <a:xfrm>
            <a:off x="7867650" y="4151313"/>
            <a:ext cx="1806575" cy="600075"/>
          </a:xfrm>
          <a:prstGeom prst="rect">
            <a:avLst/>
          </a:prstGeom>
          <a:noFill/>
          <a:ln w="9525">
            <a:noFill/>
            <a:miter lim="800000"/>
            <a:headEnd/>
            <a:tailEnd/>
          </a:ln>
        </p:spPr>
        <p:txBody>
          <a:bodyPr>
            <a:spAutoFit/>
          </a:bodyPr>
          <a:lstStyle/>
          <a:p>
            <a:r>
              <a:rPr lang="zh-CN" altLang="en-US" sz="1100">
                <a:latin typeface="微软雅黑" pitchFamily="34" charset="-122"/>
                <a:ea typeface="微软雅黑" pitchFamily="34" charset="-122"/>
              </a:rPr>
              <a:t>丰富、互动、多样的广告表现形式（</a:t>
            </a:r>
            <a:r>
              <a:rPr lang="en-US" altLang="zh-CN" sz="1100">
                <a:latin typeface="微软雅黑" pitchFamily="34" charset="-122"/>
                <a:ea typeface="微软雅黑" pitchFamily="34" charset="-122"/>
              </a:rPr>
              <a:t>banner</a:t>
            </a:r>
            <a:r>
              <a:rPr lang="zh-CN" altLang="en-US" sz="1100">
                <a:latin typeface="微软雅黑" pitchFamily="34" charset="-122"/>
                <a:ea typeface="微软雅黑" pitchFamily="34" charset="-122"/>
              </a:rPr>
              <a:t>、全屏、半屏）</a:t>
            </a:r>
          </a:p>
        </p:txBody>
      </p:sp>
      <p:sp>
        <p:nvSpPr>
          <p:cNvPr id="30733" name="TextBox 11"/>
          <p:cNvSpPr txBox="1">
            <a:spLocks noChangeArrowheads="1"/>
          </p:cNvSpPr>
          <p:nvPr/>
        </p:nvSpPr>
        <p:spPr bwMode="auto">
          <a:xfrm>
            <a:off x="1547813" y="1785938"/>
            <a:ext cx="6965950" cy="1062037"/>
          </a:xfrm>
          <a:prstGeom prst="rect">
            <a:avLst/>
          </a:prstGeom>
          <a:noFill/>
          <a:ln w="9525">
            <a:noFill/>
            <a:miter lim="800000"/>
            <a:headEnd/>
            <a:tailEnd/>
          </a:ln>
        </p:spPr>
        <p:txBody>
          <a:bodyPr>
            <a:spAutoFit/>
          </a:bodyPr>
          <a:lstStyle/>
          <a:p>
            <a:pPr>
              <a:lnSpc>
                <a:spcPct val="150000"/>
              </a:lnSpc>
              <a:buFont typeface="Wingdings" pitchFamily="2" charset="2"/>
              <a:buChar char="n"/>
            </a:pPr>
            <a:r>
              <a:rPr lang="en-US" altLang="zh-CN" sz="1400">
                <a:latin typeface="微软雅黑" pitchFamily="34" charset="-122"/>
                <a:ea typeface="微软雅黑" pitchFamily="34" charset="-122"/>
              </a:rPr>
              <a:t> </a:t>
            </a:r>
            <a:r>
              <a:rPr lang="zh-CN" altLang="en-US" sz="1400">
                <a:latin typeface="微软雅黑" pitchFamily="34" charset="-122"/>
                <a:ea typeface="微软雅黑" pitchFamily="34" charset="-122"/>
              </a:rPr>
              <a:t>蔚蓝的</a:t>
            </a:r>
            <a:r>
              <a:rPr lang="en-US" altLang="zh-CN" sz="1400">
                <a:latin typeface="微软雅黑" pitchFamily="34" charset="-122"/>
                <a:ea typeface="微软雅黑" pitchFamily="34" charset="-122"/>
              </a:rPr>
              <a:t>in apps</a:t>
            </a:r>
            <a:r>
              <a:rPr lang="zh-CN" altLang="en-US" sz="1400">
                <a:latin typeface="微软雅黑" pitchFamily="34" charset="-122"/>
                <a:ea typeface="微软雅黑" pitchFamily="34" charset="-122"/>
              </a:rPr>
              <a:t>平台是中国领先的移动广告自助交易平台，智能手机广告平台；</a:t>
            </a:r>
          </a:p>
          <a:p>
            <a:pPr>
              <a:lnSpc>
                <a:spcPct val="150000"/>
              </a:lnSpc>
              <a:buFont typeface="Wingdings" pitchFamily="2" charset="2"/>
              <a:buChar char="n"/>
            </a:pPr>
            <a:r>
              <a:rPr lang="zh-CN" altLang="en-US" sz="1400">
                <a:latin typeface="微软雅黑" pitchFamily="34" charset="-122"/>
                <a:ea typeface="微软雅黑" pitchFamily="34" charset="-122"/>
              </a:rPr>
              <a:t> 致力于为数以万计的广告主提供</a:t>
            </a:r>
            <a:r>
              <a:rPr lang="zh-CN" altLang="en-US" sz="1400" b="1">
                <a:solidFill>
                  <a:srgbClr val="FF0000"/>
                </a:solidFill>
                <a:latin typeface="微软雅黑" pitchFamily="34" charset="-122"/>
                <a:ea typeface="微软雅黑" pitchFamily="34" charset="-122"/>
              </a:rPr>
              <a:t>精准</a:t>
            </a:r>
            <a:r>
              <a:rPr lang="zh-CN" altLang="en-US" sz="1400">
                <a:latin typeface="微软雅黑" pitchFamily="34" charset="-122"/>
                <a:ea typeface="微软雅黑" pitchFamily="34" charset="-122"/>
              </a:rPr>
              <a:t>的移动互联网产品营销和品牌推广服务；</a:t>
            </a:r>
          </a:p>
          <a:p>
            <a:pPr>
              <a:lnSpc>
                <a:spcPct val="150000"/>
              </a:lnSpc>
              <a:buFont typeface="Wingdings" pitchFamily="2" charset="2"/>
              <a:buChar char="n"/>
            </a:pPr>
            <a:r>
              <a:rPr lang="zh-CN" altLang="en-US" sz="1400">
                <a:latin typeface="微软雅黑" pitchFamily="34" charset="-122"/>
                <a:ea typeface="微软雅黑" pitchFamily="34" charset="-122"/>
              </a:rPr>
              <a:t> 广告主可以通过力美的</a:t>
            </a:r>
            <a:r>
              <a:rPr lang="en-US" altLang="zh-CN" sz="1400">
                <a:latin typeface="微软雅黑" pitchFamily="34" charset="-122"/>
                <a:ea typeface="微软雅黑" pitchFamily="34" charset="-122"/>
              </a:rPr>
              <a:t>in apps</a:t>
            </a:r>
            <a:r>
              <a:rPr lang="zh-CN" altLang="en-US" sz="1400">
                <a:latin typeface="微软雅黑" pitchFamily="34" charset="-122"/>
                <a:ea typeface="微软雅黑" pitchFamily="34" charset="-122"/>
              </a:rPr>
              <a:t>平台把广告信息精准的传达给目标受众；</a:t>
            </a:r>
          </a:p>
        </p:txBody>
      </p:sp>
      <p:sp>
        <p:nvSpPr>
          <p:cNvPr id="30734" name="TextBox 1"/>
          <p:cNvSpPr txBox="1">
            <a:spLocks noChangeArrowheads="1"/>
          </p:cNvSpPr>
          <p:nvPr/>
        </p:nvSpPr>
        <p:spPr bwMode="auto">
          <a:xfrm>
            <a:off x="920750" y="981075"/>
            <a:ext cx="4179888" cy="701675"/>
          </a:xfrm>
          <a:prstGeom prst="rect">
            <a:avLst/>
          </a:prstGeom>
          <a:noFill/>
          <a:ln w="9525">
            <a:noFill/>
            <a:miter lim="800000"/>
            <a:headEnd/>
            <a:tailEnd/>
          </a:ln>
        </p:spPr>
        <p:txBody>
          <a:bodyPr>
            <a:spAutoFit/>
          </a:bodyPr>
          <a:lstStyle/>
          <a:p>
            <a:pPr algn="ctr"/>
            <a:r>
              <a:rPr lang="en-US" altLang="zh-CN" sz="4000" b="1">
                <a:solidFill>
                  <a:srgbClr val="FF0000"/>
                </a:solidFill>
                <a:latin typeface="微软雅黑" pitchFamily="34" charset="-122"/>
                <a:ea typeface="微软雅黑" pitchFamily="34" charset="-122"/>
              </a:rPr>
              <a:t>in apps</a:t>
            </a:r>
            <a:r>
              <a:rPr lang="zh-CN" altLang="en-US" sz="4000" b="1">
                <a:solidFill>
                  <a:srgbClr val="FF0000"/>
                </a:solidFill>
                <a:latin typeface="微软雅黑" pitchFamily="34" charset="-122"/>
                <a:ea typeface="微软雅黑" pitchFamily="34" charset="-122"/>
              </a:rPr>
              <a:t>平台</a:t>
            </a:r>
          </a:p>
        </p:txBody>
      </p:sp>
      <p:graphicFrame>
        <p:nvGraphicFramePr>
          <p:cNvPr id="30722" name="Object 14"/>
          <p:cNvGraphicFramePr>
            <a:graphicFrameLocks noChangeAspect="1"/>
          </p:cNvGraphicFramePr>
          <p:nvPr/>
        </p:nvGraphicFramePr>
        <p:xfrm>
          <a:off x="823913" y="979488"/>
          <a:ext cx="600075" cy="720725"/>
        </p:xfrm>
        <a:graphic>
          <a:graphicData uri="http://schemas.openxmlformats.org/presentationml/2006/ole">
            <p:oleObj spid="_x0000_s30722" r:id="rId8"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矩形 1"/>
          <p:cNvSpPr>
            <a:spLocks noChangeArrowheads="1"/>
          </p:cNvSpPr>
          <p:nvPr/>
        </p:nvSpPr>
        <p:spPr bwMode="auto">
          <a:xfrm flipH="1">
            <a:off x="463550" y="1555750"/>
            <a:ext cx="9232900" cy="401638"/>
          </a:xfrm>
          <a:prstGeom prst="rect">
            <a:avLst/>
          </a:prstGeom>
          <a:noFill/>
          <a:ln w="9525">
            <a:noFill/>
            <a:miter lim="800000"/>
            <a:headEnd/>
            <a:tailEnd/>
          </a:ln>
        </p:spPr>
        <p:txBody>
          <a:bodyPr>
            <a:spAutoFit/>
          </a:bodyPr>
          <a:lstStyle/>
          <a:p>
            <a:r>
              <a:rPr lang="zh-CN" altLang="en-US" sz="2000" b="1">
                <a:solidFill>
                  <a:srgbClr val="FF0000"/>
                </a:solidFill>
                <a:latin typeface="微软雅黑" pitchFamily="34" charset="-122"/>
                <a:ea typeface="微软雅黑" pitchFamily="34" charset="-122"/>
              </a:rPr>
              <a:t>先进技术</a:t>
            </a:r>
            <a:r>
              <a:rPr lang="en-US" altLang="zh-CN" sz="2000">
                <a:solidFill>
                  <a:srgbClr val="FF0000"/>
                </a:solidFill>
                <a:latin typeface="微软雅黑" pitchFamily="34" charset="-122"/>
                <a:ea typeface="微软雅黑" pitchFamily="34" charset="-122"/>
              </a:rPr>
              <a:t>-</a:t>
            </a:r>
            <a:r>
              <a:rPr lang="zh-CN" altLang="en-US" sz="2000">
                <a:latin typeface="微软雅黑" pitchFamily="34" charset="-122"/>
                <a:ea typeface="微软雅黑" pitchFamily="34" charset="-122"/>
              </a:rPr>
              <a:t>强大的接入及定向技术，确保了所有类型的媒体都可以轻松集成</a:t>
            </a:r>
          </a:p>
        </p:txBody>
      </p:sp>
      <p:sp>
        <p:nvSpPr>
          <p:cNvPr id="152579" name="AutoShape 3"/>
          <p:cNvSpPr>
            <a:spLocks noChangeArrowheads="1"/>
          </p:cNvSpPr>
          <p:nvPr/>
        </p:nvSpPr>
        <p:spPr bwMode="auto">
          <a:xfrm>
            <a:off x="568325" y="2513013"/>
            <a:ext cx="3021013" cy="587375"/>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algn="ctr" eaLnBrk="0" hangingPunct="0">
              <a:defRPr/>
            </a:pPr>
            <a:r>
              <a:rPr lang="zh-CN" altLang="en-US" b="1">
                <a:solidFill>
                  <a:schemeClr val="bg1"/>
                </a:solidFill>
                <a:latin typeface="微软雅黑" pitchFamily="34" charset="-122"/>
                <a:ea typeface="微软雅黑" pitchFamily="34" charset="-122"/>
              </a:rPr>
              <a:t>普通</a:t>
            </a:r>
            <a:r>
              <a:rPr lang="en-US" altLang="zh-CN" b="1">
                <a:solidFill>
                  <a:schemeClr val="bg1"/>
                </a:solidFill>
                <a:latin typeface="微软雅黑" pitchFamily="34" charset="-122"/>
                <a:ea typeface="微软雅黑" pitchFamily="34" charset="-122"/>
              </a:rPr>
              <a:t>banner</a:t>
            </a:r>
          </a:p>
        </p:txBody>
      </p:sp>
      <p:sp>
        <p:nvSpPr>
          <p:cNvPr id="152580" name="AutoShape 4"/>
          <p:cNvSpPr>
            <a:spLocks noChangeArrowheads="1"/>
          </p:cNvSpPr>
          <p:nvPr/>
        </p:nvSpPr>
        <p:spPr bwMode="auto">
          <a:xfrm>
            <a:off x="568325" y="3162300"/>
            <a:ext cx="3021013" cy="585788"/>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algn="ctr" eaLnBrk="0" hangingPunct="0">
              <a:defRPr/>
            </a:pPr>
            <a:r>
              <a:rPr lang="en-US" altLang="zh-CN" b="1">
                <a:solidFill>
                  <a:schemeClr val="bg1"/>
                </a:solidFill>
                <a:latin typeface="微软雅黑" pitchFamily="34" charset="-122"/>
                <a:ea typeface="微软雅黑" pitchFamily="34" charset="-122"/>
              </a:rPr>
              <a:t>Loading</a:t>
            </a:r>
            <a:r>
              <a:rPr lang="zh-CN" altLang="en-US" b="1">
                <a:solidFill>
                  <a:schemeClr val="bg1"/>
                </a:solidFill>
                <a:latin typeface="微软雅黑" pitchFamily="34" charset="-122"/>
                <a:ea typeface="微软雅黑" pitchFamily="34" charset="-122"/>
              </a:rPr>
              <a:t>页全屏广告</a:t>
            </a:r>
          </a:p>
        </p:txBody>
      </p:sp>
      <p:sp>
        <p:nvSpPr>
          <p:cNvPr id="152581" name="AutoShape 5"/>
          <p:cNvSpPr>
            <a:spLocks noChangeArrowheads="1"/>
          </p:cNvSpPr>
          <p:nvPr/>
        </p:nvSpPr>
        <p:spPr bwMode="auto">
          <a:xfrm>
            <a:off x="568325" y="3810000"/>
            <a:ext cx="3021013" cy="585788"/>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algn="ctr" eaLnBrk="0" hangingPunct="0">
              <a:defRPr/>
            </a:pPr>
            <a:r>
              <a:rPr lang="zh-CN" altLang="en-US" b="1">
                <a:solidFill>
                  <a:schemeClr val="bg1"/>
                </a:solidFill>
                <a:latin typeface="微软雅黑" pitchFamily="34" charset="-122"/>
                <a:ea typeface="微软雅黑" pitchFamily="34" charset="-122"/>
              </a:rPr>
              <a:t>炫动广告</a:t>
            </a:r>
          </a:p>
        </p:txBody>
      </p:sp>
      <p:grpSp>
        <p:nvGrpSpPr>
          <p:cNvPr id="48134" name="Group 6"/>
          <p:cNvGrpSpPr>
            <a:grpSpLocks/>
          </p:cNvGrpSpPr>
          <p:nvPr/>
        </p:nvGrpSpPr>
        <p:grpSpPr bwMode="auto">
          <a:xfrm>
            <a:off x="3670300" y="3810000"/>
            <a:ext cx="639763" cy="652463"/>
            <a:chOff x="0" y="0"/>
            <a:chExt cx="403" cy="411"/>
          </a:xfrm>
        </p:grpSpPr>
        <p:pic>
          <p:nvPicPr>
            <p:cNvPr id="48165" name="AutoShape 6"/>
            <p:cNvPicPr>
              <a:picLocks noChangeArrowheads="1"/>
            </p:cNvPicPr>
            <p:nvPr/>
          </p:nvPicPr>
          <p:blipFill>
            <a:blip r:embed="rId2"/>
            <a:srcRect/>
            <a:stretch>
              <a:fillRect/>
            </a:stretch>
          </p:blipFill>
          <p:spPr bwMode="auto">
            <a:xfrm>
              <a:off x="0" y="0"/>
              <a:ext cx="403" cy="411"/>
            </a:xfrm>
            <a:prstGeom prst="rect">
              <a:avLst/>
            </a:prstGeom>
            <a:noFill/>
            <a:ln w="9525">
              <a:noFill/>
              <a:miter lim="800000"/>
              <a:headEnd/>
              <a:tailEnd/>
            </a:ln>
          </p:spPr>
        </p:pic>
        <p:sp>
          <p:nvSpPr>
            <p:cNvPr id="48166" name="Text Box 8"/>
            <p:cNvSpPr txBox="1">
              <a:spLocks noChangeArrowheads="1"/>
            </p:cNvSpPr>
            <p:nvPr/>
          </p:nvSpPr>
          <p:spPr bwMode="auto">
            <a:xfrm>
              <a:off x="36" y="19"/>
              <a:ext cx="334" cy="344"/>
            </a:xfrm>
            <a:prstGeom prst="rect">
              <a:avLst/>
            </a:prstGeom>
            <a:noFill/>
            <a:ln w="9525">
              <a:noFill/>
              <a:miter lim="800000"/>
              <a:headEnd/>
              <a:tailEnd/>
            </a:ln>
          </p:spPr>
          <p:txBody>
            <a:bodyPr wrap="none" anchor="ctr"/>
            <a:lstStyle/>
            <a:p>
              <a:endParaRPr lang="zh-CN" altLang="en-US">
                <a:solidFill>
                  <a:srgbClr val="FFFFFF"/>
                </a:solidFill>
                <a:latin typeface="Arial" charset="0"/>
              </a:endParaRPr>
            </a:p>
          </p:txBody>
        </p:sp>
      </p:grpSp>
      <p:grpSp>
        <p:nvGrpSpPr>
          <p:cNvPr id="48135" name="Group 9"/>
          <p:cNvGrpSpPr>
            <a:grpSpLocks/>
          </p:cNvGrpSpPr>
          <p:nvPr/>
        </p:nvGrpSpPr>
        <p:grpSpPr bwMode="auto">
          <a:xfrm>
            <a:off x="4332288" y="3152775"/>
            <a:ext cx="2122487" cy="1552575"/>
            <a:chOff x="0" y="0"/>
            <a:chExt cx="1234" cy="978"/>
          </a:xfrm>
        </p:grpSpPr>
        <p:sp>
          <p:nvSpPr>
            <p:cNvPr id="152586" name="Oval 8"/>
            <p:cNvSpPr>
              <a:spLocks noChangeArrowheads="1"/>
            </p:cNvSpPr>
            <p:nvPr/>
          </p:nvSpPr>
          <p:spPr bwMode="auto">
            <a:xfrm>
              <a:off x="0" y="330"/>
              <a:ext cx="151" cy="327"/>
            </a:xfrm>
            <a:prstGeom prst="ellipse">
              <a:avLst/>
            </a:prstGeom>
            <a:gradFill rotWithShape="1">
              <a:gsLst>
                <a:gs pos="0">
                  <a:schemeClr val="accent1"/>
                </a:gs>
                <a:gs pos="50000">
                  <a:srgbClr val="FFFFFF"/>
                </a:gs>
                <a:gs pos="100000">
                  <a:schemeClr val="accent1"/>
                </a:gs>
              </a:gsLst>
              <a:lin ang="18900000" scaled="1"/>
            </a:gradFill>
            <a:ln w="9525">
              <a:noFill/>
              <a:round/>
              <a:headEnd/>
              <a:tailEnd/>
            </a:ln>
          </p:spPr>
          <p:txBody>
            <a:bodyPr wrap="none" anchor="ctr">
              <a:spAutoFit/>
            </a:bodyPr>
            <a:lstStyle/>
            <a:p>
              <a:pPr>
                <a:defRPr/>
              </a:pPr>
              <a:endParaRPr lang="zh-CN" altLang="en-US"/>
            </a:p>
          </p:txBody>
        </p:sp>
        <p:sp>
          <p:nvSpPr>
            <p:cNvPr id="48155" name="Oval 9"/>
            <p:cNvSpPr>
              <a:spLocks noChangeArrowheads="1"/>
            </p:cNvSpPr>
            <p:nvPr/>
          </p:nvSpPr>
          <p:spPr bwMode="auto">
            <a:xfrm>
              <a:off x="0" y="330"/>
              <a:ext cx="151" cy="327"/>
            </a:xfrm>
            <a:prstGeom prst="ellipse">
              <a:avLst/>
            </a:prstGeom>
            <a:gradFill rotWithShape="1">
              <a:gsLst>
                <a:gs pos="0">
                  <a:schemeClr val="accent1">
                    <a:alpha val="31998"/>
                  </a:schemeClr>
                </a:gs>
                <a:gs pos="100000">
                  <a:srgbClr val="576869"/>
                </a:gs>
              </a:gsLst>
              <a:lin ang="18900000" scaled="1"/>
            </a:gradFill>
            <a:ln w="9525">
              <a:noFill/>
              <a:round/>
              <a:headEnd/>
              <a:tailEnd/>
            </a:ln>
          </p:spPr>
          <p:txBody>
            <a:bodyPr wrap="none" anchor="ctr">
              <a:spAutoFit/>
            </a:bodyPr>
            <a:lstStyle/>
            <a:p>
              <a:endParaRPr lang="zh-CN" altLang="en-US"/>
            </a:p>
          </p:txBody>
        </p:sp>
        <p:sp>
          <p:nvSpPr>
            <p:cNvPr id="152588" name="Oval 10"/>
            <p:cNvSpPr>
              <a:spLocks noChangeArrowheads="1"/>
            </p:cNvSpPr>
            <p:nvPr/>
          </p:nvSpPr>
          <p:spPr bwMode="auto">
            <a:xfrm>
              <a:off x="86" y="330"/>
              <a:ext cx="1147" cy="327"/>
            </a:xfrm>
            <a:prstGeom prst="ellipse">
              <a:avLst/>
            </a:prstGeom>
            <a:gradFill rotWithShape="1">
              <a:gsLst>
                <a:gs pos="0">
                  <a:schemeClr val="accent1"/>
                </a:gs>
                <a:gs pos="50000">
                  <a:srgbClr val="65797B"/>
                </a:gs>
                <a:gs pos="100000">
                  <a:schemeClr val="accent1"/>
                </a:gs>
              </a:gsLst>
              <a:lin ang="2700000" scaled="1"/>
            </a:gradFill>
            <a:ln w="9525">
              <a:noFill/>
              <a:round/>
              <a:headEnd/>
              <a:tailEnd/>
            </a:ln>
          </p:spPr>
          <p:txBody>
            <a:bodyPr anchor="ctr">
              <a:spAutoFit/>
            </a:bodyPr>
            <a:lstStyle/>
            <a:p>
              <a:pPr>
                <a:defRPr/>
              </a:pPr>
              <a:endParaRPr lang="zh-CN" altLang="en-US"/>
            </a:p>
          </p:txBody>
        </p:sp>
        <p:sp>
          <p:nvSpPr>
            <p:cNvPr id="48157" name="Oval 11"/>
            <p:cNvSpPr>
              <a:spLocks noChangeArrowheads="1"/>
            </p:cNvSpPr>
            <p:nvPr/>
          </p:nvSpPr>
          <p:spPr bwMode="auto">
            <a:xfrm>
              <a:off x="87" y="332"/>
              <a:ext cx="1147" cy="327"/>
            </a:xfrm>
            <a:prstGeom prst="ellipse">
              <a:avLst/>
            </a:prstGeom>
            <a:gradFill rotWithShape="1">
              <a:gsLst>
                <a:gs pos="0">
                  <a:srgbClr val="778E90"/>
                </a:gs>
                <a:gs pos="100000">
                  <a:schemeClr val="accent1">
                    <a:alpha val="0"/>
                  </a:schemeClr>
                </a:gs>
              </a:gsLst>
              <a:lin ang="18900000" scaled="1"/>
            </a:gradFill>
            <a:ln w="9525">
              <a:noFill/>
              <a:round/>
              <a:headEnd/>
              <a:tailEnd/>
            </a:ln>
          </p:spPr>
          <p:txBody>
            <a:bodyPr anchor="ctr">
              <a:spAutoFit/>
            </a:bodyPr>
            <a:lstStyle/>
            <a:p>
              <a:endParaRPr lang="zh-CN" altLang="en-US"/>
            </a:p>
          </p:txBody>
        </p:sp>
        <p:sp>
          <p:nvSpPr>
            <p:cNvPr id="48158" name="Oval 12"/>
            <p:cNvSpPr>
              <a:spLocks noChangeArrowheads="1"/>
            </p:cNvSpPr>
            <p:nvPr/>
          </p:nvSpPr>
          <p:spPr bwMode="auto">
            <a:xfrm>
              <a:off x="143" y="330"/>
              <a:ext cx="1033" cy="327"/>
            </a:xfrm>
            <a:prstGeom prst="ellipse">
              <a:avLst/>
            </a:prstGeom>
            <a:solidFill>
              <a:srgbClr val="333333"/>
            </a:solidFill>
            <a:ln w="9525">
              <a:noFill/>
              <a:round/>
              <a:headEnd/>
              <a:tailEnd/>
            </a:ln>
          </p:spPr>
          <p:txBody>
            <a:bodyPr anchor="ctr">
              <a:spAutoFit/>
            </a:bodyPr>
            <a:lstStyle/>
            <a:p>
              <a:endParaRPr lang="zh-CN" altLang="en-US"/>
            </a:p>
          </p:txBody>
        </p:sp>
        <p:grpSp>
          <p:nvGrpSpPr>
            <p:cNvPr id="48159" name="Group 15"/>
            <p:cNvGrpSpPr>
              <a:grpSpLocks/>
            </p:cNvGrpSpPr>
            <p:nvPr/>
          </p:nvGrpSpPr>
          <p:grpSpPr bwMode="auto">
            <a:xfrm>
              <a:off x="160" y="0"/>
              <a:ext cx="999" cy="978"/>
              <a:chOff x="0" y="0"/>
              <a:chExt cx="1252" cy="1252"/>
            </a:xfrm>
          </p:grpSpPr>
          <p:sp>
            <p:nvSpPr>
              <p:cNvPr id="48161" name="Oval 14"/>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lang="zh-CN" altLang="en-US"/>
              </a:p>
            </p:txBody>
          </p:sp>
          <p:sp>
            <p:nvSpPr>
              <p:cNvPr id="48162" name="Oval 15"/>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lang="zh-CN" altLang="en-US"/>
              </a:p>
            </p:txBody>
          </p:sp>
          <p:sp>
            <p:nvSpPr>
              <p:cNvPr id="48163" name="Oval 16"/>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lang="zh-CN" altLang="en-US"/>
              </a:p>
            </p:txBody>
          </p:sp>
          <p:sp>
            <p:nvSpPr>
              <p:cNvPr id="48164" name="Oval 17"/>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lang="zh-CN" altLang="en-US"/>
              </a:p>
            </p:txBody>
          </p:sp>
        </p:grpSp>
        <p:sp>
          <p:nvSpPr>
            <p:cNvPr id="48160" name="Text Box 18"/>
            <p:cNvSpPr txBox="1">
              <a:spLocks noChangeArrowheads="1"/>
            </p:cNvSpPr>
            <p:nvPr/>
          </p:nvSpPr>
          <p:spPr bwMode="auto">
            <a:xfrm>
              <a:off x="228" y="368"/>
              <a:ext cx="823" cy="291"/>
            </a:xfrm>
            <a:prstGeom prst="rect">
              <a:avLst/>
            </a:prstGeom>
            <a:noFill/>
            <a:ln w="9525">
              <a:noFill/>
              <a:miter lim="800000"/>
              <a:headEnd/>
              <a:tailEnd/>
            </a:ln>
          </p:spPr>
          <p:txBody>
            <a:bodyPr wrap="none">
              <a:spAutoFit/>
            </a:bodyPr>
            <a:lstStyle/>
            <a:p>
              <a:pPr algn="ctr" eaLnBrk="0" hangingPunct="0"/>
              <a:r>
                <a:rPr lang="zh-CN" altLang="en-US" sz="2400" b="1">
                  <a:latin typeface="微软雅黑" pitchFamily="34" charset="-122"/>
                  <a:ea typeface="微软雅黑" pitchFamily="34" charset="-122"/>
                </a:rPr>
                <a:t>广告形式</a:t>
              </a:r>
            </a:p>
          </p:txBody>
        </p:sp>
      </p:grpSp>
      <p:grpSp>
        <p:nvGrpSpPr>
          <p:cNvPr id="48136" name="Group 21"/>
          <p:cNvGrpSpPr>
            <a:grpSpLocks/>
          </p:cNvGrpSpPr>
          <p:nvPr/>
        </p:nvGrpSpPr>
        <p:grpSpPr bwMode="auto">
          <a:xfrm>
            <a:off x="6583363" y="3810000"/>
            <a:ext cx="639762" cy="652463"/>
            <a:chOff x="0" y="0"/>
            <a:chExt cx="403" cy="411"/>
          </a:xfrm>
        </p:grpSpPr>
        <p:pic>
          <p:nvPicPr>
            <p:cNvPr id="48152" name="AutoShape 6"/>
            <p:cNvPicPr>
              <a:picLocks noChangeArrowheads="1"/>
            </p:cNvPicPr>
            <p:nvPr/>
          </p:nvPicPr>
          <p:blipFill>
            <a:blip r:embed="rId3"/>
            <a:srcRect/>
            <a:stretch>
              <a:fillRect/>
            </a:stretch>
          </p:blipFill>
          <p:spPr bwMode="auto">
            <a:xfrm>
              <a:off x="0" y="0"/>
              <a:ext cx="403" cy="411"/>
            </a:xfrm>
            <a:prstGeom prst="rect">
              <a:avLst/>
            </a:prstGeom>
            <a:noFill/>
            <a:ln w="9525">
              <a:noFill/>
              <a:miter lim="800000"/>
              <a:headEnd/>
              <a:tailEnd/>
            </a:ln>
          </p:spPr>
        </p:pic>
        <p:sp>
          <p:nvSpPr>
            <p:cNvPr id="48153" name="Text Box 23"/>
            <p:cNvSpPr txBox="1">
              <a:spLocks noChangeArrowheads="1"/>
            </p:cNvSpPr>
            <p:nvPr/>
          </p:nvSpPr>
          <p:spPr bwMode="auto">
            <a:xfrm>
              <a:off x="36" y="19"/>
              <a:ext cx="334" cy="344"/>
            </a:xfrm>
            <a:prstGeom prst="rect">
              <a:avLst/>
            </a:prstGeom>
            <a:noFill/>
            <a:ln w="9525">
              <a:noFill/>
              <a:miter lim="800000"/>
              <a:headEnd/>
              <a:tailEnd/>
            </a:ln>
          </p:spPr>
          <p:txBody>
            <a:bodyPr wrap="none" anchor="ctr"/>
            <a:lstStyle/>
            <a:p>
              <a:endParaRPr lang="zh-CN" altLang="en-US">
                <a:solidFill>
                  <a:srgbClr val="FFFFFF"/>
                </a:solidFill>
                <a:latin typeface="Arial" charset="0"/>
              </a:endParaRPr>
            </a:p>
          </p:txBody>
        </p:sp>
      </p:grpSp>
      <p:grpSp>
        <p:nvGrpSpPr>
          <p:cNvPr id="48137" name="Group 24"/>
          <p:cNvGrpSpPr>
            <a:grpSpLocks/>
          </p:cNvGrpSpPr>
          <p:nvPr/>
        </p:nvGrpSpPr>
        <p:grpSpPr bwMode="auto">
          <a:xfrm>
            <a:off x="7300913" y="3152775"/>
            <a:ext cx="2122487" cy="1552575"/>
            <a:chOff x="0" y="0"/>
            <a:chExt cx="1234" cy="978"/>
          </a:xfrm>
        </p:grpSpPr>
        <p:sp>
          <p:nvSpPr>
            <p:cNvPr id="152601" name="Oval 8"/>
            <p:cNvSpPr>
              <a:spLocks noChangeArrowheads="1"/>
            </p:cNvSpPr>
            <p:nvPr/>
          </p:nvSpPr>
          <p:spPr bwMode="auto">
            <a:xfrm>
              <a:off x="0" y="330"/>
              <a:ext cx="151" cy="327"/>
            </a:xfrm>
            <a:prstGeom prst="ellipse">
              <a:avLst/>
            </a:prstGeom>
            <a:gradFill rotWithShape="1">
              <a:gsLst>
                <a:gs pos="0">
                  <a:schemeClr val="accent1"/>
                </a:gs>
                <a:gs pos="50000">
                  <a:srgbClr val="FFFFFF"/>
                </a:gs>
                <a:gs pos="100000">
                  <a:schemeClr val="accent1"/>
                </a:gs>
              </a:gsLst>
              <a:lin ang="18900000" scaled="1"/>
            </a:gradFill>
            <a:ln w="9525">
              <a:noFill/>
              <a:round/>
              <a:headEnd/>
              <a:tailEnd/>
            </a:ln>
          </p:spPr>
          <p:txBody>
            <a:bodyPr wrap="none" anchor="ctr">
              <a:spAutoFit/>
            </a:bodyPr>
            <a:lstStyle/>
            <a:p>
              <a:pPr>
                <a:defRPr/>
              </a:pPr>
              <a:endParaRPr lang="zh-CN" altLang="en-US"/>
            </a:p>
          </p:txBody>
        </p:sp>
        <p:sp>
          <p:nvSpPr>
            <p:cNvPr id="48142" name="Oval 9"/>
            <p:cNvSpPr>
              <a:spLocks noChangeArrowheads="1"/>
            </p:cNvSpPr>
            <p:nvPr/>
          </p:nvSpPr>
          <p:spPr bwMode="auto">
            <a:xfrm>
              <a:off x="0" y="330"/>
              <a:ext cx="151" cy="327"/>
            </a:xfrm>
            <a:prstGeom prst="ellipse">
              <a:avLst/>
            </a:prstGeom>
            <a:gradFill rotWithShape="1">
              <a:gsLst>
                <a:gs pos="0">
                  <a:schemeClr val="accent1">
                    <a:alpha val="31998"/>
                  </a:schemeClr>
                </a:gs>
                <a:gs pos="100000">
                  <a:srgbClr val="576869"/>
                </a:gs>
              </a:gsLst>
              <a:lin ang="18900000" scaled="1"/>
            </a:gradFill>
            <a:ln w="9525">
              <a:noFill/>
              <a:round/>
              <a:headEnd/>
              <a:tailEnd/>
            </a:ln>
          </p:spPr>
          <p:txBody>
            <a:bodyPr wrap="none" anchor="ctr">
              <a:spAutoFit/>
            </a:bodyPr>
            <a:lstStyle/>
            <a:p>
              <a:endParaRPr lang="zh-CN" altLang="en-US"/>
            </a:p>
          </p:txBody>
        </p:sp>
        <p:sp>
          <p:nvSpPr>
            <p:cNvPr id="152603" name="Oval 10"/>
            <p:cNvSpPr>
              <a:spLocks noChangeArrowheads="1"/>
            </p:cNvSpPr>
            <p:nvPr/>
          </p:nvSpPr>
          <p:spPr bwMode="auto">
            <a:xfrm>
              <a:off x="86" y="330"/>
              <a:ext cx="1147" cy="327"/>
            </a:xfrm>
            <a:prstGeom prst="ellipse">
              <a:avLst/>
            </a:prstGeom>
            <a:gradFill rotWithShape="1">
              <a:gsLst>
                <a:gs pos="0">
                  <a:schemeClr val="accent1"/>
                </a:gs>
                <a:gs pos="50000">
                  <a:srgbClr val="65797B"/>
                </a:gs>
                <a:gs pos="100000">
                  <a:schemeClr val="accent1"/>
                </a:gs>
              </a:gsLst>
              <a:lin ang="2700000" scaled="1"/>
            </a:gradFill>
            <a:ln w="9525">
              <a:noFill/>
              <a:round/>
              <a:headEnd/>
              <a:tailEnd/>
            </a:ln>
          </p:spPr>
          <p:txBody>
            <a:bodyPr anchor="ctr">
              <a:spAutoFit/>
            </a:bodyPr>
            <a:lstStyle/>
            <a:p>
              <a:pPr>
                <a:defRPr/>
              </a:pPr>
              <a:endParaRPr lang="zh-CN" altLang="en-US"/>
            </a:p>
          </p:txBody>
        </p:sp>
        <p:sp>
          <p:nvSpPr>
            <p:cNvPr id="48144" name="Oval 11"/>
            <p:cNvSpPr>
              <a:spLocks noChangeArrowheads="1"/>
            </p:cNvSpPr>
            <p:nvPr/>
          </p:nvSpPr>
          <p:spPr bwMode="auto">
            <a:xfrm>
              <a:off x="87" y="332"/>
              <a:ext cx="1147" cy="327"/>
            </a:xfrm>
            <a:prstGeom prst="ellipse">
              <a:avLst/>
            </a:prstGeom>
            <a:gradFill rotWithShape="1">
              <a:gsLst>
                <a:gs pos="0">
                  <a:srgbClr val="778E90"/>
                </a:gs>
                <a:gs pos="100000">
                  <a:schemeClr val="accent1">
                    <a:alpha val="0"/>
                  </a:schemeClr>
                </a:gs>
              </a:gsLst>
              <a:lin ang="18900000" scaled="1"/>
            </a:gradFill>
            <a:ln w="9525">
              <a:noFill/>
              <a:round/>
              <a:headEnd/>
              <a:tailEnd/>
            </a:ln>
          </p:spPr>
          <p:txBody>
            <a:bodyPr anchor="ctr">
              <a:spAutoFit/>
            </a:bodyPr>
            <a:lstStyle/>
            <a:p>
              <a:endParaRPr lang="zh-CN" altLang="en-US"/>
            </a:p>
          </p:txBody>
        </p:sp>
        <p:sp>
          <p:nvSpPr>
            <p:cNvPr id="48145" name="Oval 12"/>
            <p:cNvSpPr>
              <a:spLocks noChangeArrowheads="1"/>
            </p:cNvSpPr>
            <p:nvPr/>
          </p:nvSpPr>
          <p:spPr bwMode="auto">
            <a:xfrm>
              <a:off x="143" y="330"/>
              <a:ext cx="1033" cy="327"/>
            </a:xfrm>
            <a:prstGeom prst="ellipse">
              <a:avLst/>
            </a:prstGeom>
            <a:solidFill>
              <a:srgbClr val="333333"/>
            </a:solidFill>
            <a:ln w="9525">
              <a:noFill/>
              <a:round/>
              <a:headEnd/>
              <a:tailEnd/>
            </a:ln>
          </p:spPr>
          <p:txBody>
            <a:bodyPr anchor="ctr">
              <a:spAutoFit/>
            </a:bodyPr>
            <a:lstStyle/>
            <a:p>
              <a:endParaRPr lang="zh-CN" altLang="en-US"/>
            </a:p>
          </p:txBody>
        </p:sp>
        <p:grpSp>
          <p:nvGrpSpPr>
            <p:cNvPr id="48146" name="Group 30"/>
            <p:cNvGrpSpPr>
              <a:grpSpLocks/>
            </p:cNvGrpSpPr>
            <p:nvPr/>
          </p:nvGrpSpPr>
          <p:grpSpPr bwMode="auto">
            <a:xfrm>
              <a:off x="160" y="0"/>
              <a:ext cx="999" cy="978"/>
              <a:chOff x="0" y="0"/>
              <a:chExt cx="1252" cy="1252"/>
            </a:xfrm>
          </p:grpSpPr>
          <p:sp>
            <p:nvSpPr>
              <p:cNvPr id="48148" name="Oval 14"/>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lang="zh-CN" altLang="en-US"/>
              </a:p>
            </p:txBody>
          </p:sp>
          <p:sp>
            <p:nvSpPr>
              <p:cNvPr id="48149" name="Oval 15"/>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lang="zh-CN" altLang="en-US"/>
              </a:p>
            </p:txBody>
          </p:sp>
          <p:sp>
            <p:nvSpPr>
              <p:cNvPr id="48150" name="Oval 16"/>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lang="zh-CN" altLang="en-US"/>
              </a:p>
            </p:txBody>
          </p:sp>
          <p:sp>
            <p:nvSpPr>
              <p:cNvPr id="48151" name="Oval 17"/>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lang="zh-CN" altLang="en-US"/>
              </a:p>
            </p:txBody>
          </p:sp>
        </p:grpSp>
        <p:sp>
          <p:nvSpPr>
            <p:cNvPr id="48147" name="Text Box 18"/>
            <p:cNvSpPr txBox="1">
              <a:spLocks noChangeArrowheads="1"/>
            </p:cNvSpPr>
            <p:nvPr/>
          </p:nvSpPr>
          <p:spPr bwMode="auto">
            <a:xfrm>
              <a:off x="228" y="368"/>
              <a:ext cx="823" cy="291"/>
            </a:xfrm>
            <a:prstGeom prst="rect">
              <a:avLst/>
            </a:prstGeom>
            <a:noFill/>
            <a:ln w="9525">
              <a:noFill/>
              <a:miter lim="800000"/>
              <a:headEnd/>
              <a:tailEnd/>
            </a:ln>
          </p:spPr>
          <p:txBody>
            <a:bodyPr wrap="none">
              <a:spAutoFit/>
            </a:bodyPr>
            <a:lstStyle/>
            <a:p>
              <a:pPr algn="ctr" eaLnBrk="0" hangingPunct="0"/>
              <a:r>
                <a:rPr lang="zh-CN" altLang="en-US" sz="2400" b="1">
                  <a:latin typeface="微软雅黑" pitchFamily="34" charset="-122"/>
                  <a:ea typeface="微软雅黑" pitchFamily="34" charset="-122"/>
                </a:rPr>
                <a:t>接入媒体</a:t>
              </a:r>
            </a:p>
          </p:txBody>
        </p:sp>
      </p:grpSp>
      <p:sp>
        <p:nvSpPr>
          <p:cNvPr id="152612" name="矩形 36"/>
          <p:cNvSpPr>
            <a:spLocks noChangeArrowheads="1"/>
          </p:cNvSpPr>
          <p:nvPr/>
        </p:nvSpPr>
        <p:spPr bwMode="auto">
          <a:xfrm>
            <a:off x="1779588" y="269875"/>
            <a:ext cx="6191250" cy="973138"/>
          </a:xfrm>
          <a:prstGeom prst="rect">
            <a:avLst/>
          </a:prstGeom>
          <a:solidFill>
            <a:srgbClr val="F2F2F2"/>
          </a:solidFill>
          <a:ln w="25400">
            <a:solidFill>
              <a:srgbClr val="F2F2F2"/>
            </a:solidFill>
            <a:miter lim="800000"/>
            <a:headEnd/>
            <a:tailEnd/>
          </a:ln>
          <a:effectLst>
            <a:outerShdw dist="38100" dir="5400000" algn="ctr" rotWithShape="0">
              <a:srgbClr val="000000">
                <a:alpha val="39000"/>
              </a:srgbClr>
            </a:outerShdw>
          </a:effectLst>
        </p:spPr>
        <p:txBody>
          <a:bodyPr anchor="ctr"/>
          <a:lstStyle/>
          <a:p>
            <a:pPr algn="ctr">
              <a:defRPr/>
            </a:pPr>
            <a:r>
              <a:rPr lang="zh-CN" altLang="en-US" b="1">
                <a:solidFill>
                  <a:schemeClr val="tx1"/>
                </a:solidFill>
                <a:latin typeface="微软雅黑" pitchFamily="34" charset="-122"/>
                <a:ea typeface="微软雅黑" pitchFamily="34" charset="-122"/>
              </a:rPr>
              <a:t>多样的创意表现形式极大加强推广成效</a:t>
            </a:r>
          </a:p>
          <a:p>
            <a:pPr algn="ctr">
              <a:defRPr/>
            </a:pPr>
            <a:r>
              <a:rPr lang="zh-CN" altLang="en-US" b="1">
                <a:solidFill>
                  <a:schemeClr val="tx1"/>
                </a:solidFill>
                <a:latin typeface="微软雅黑" pitchFamily="34" charset="-122"/>
                <a:ea typeface="微软雅黑" pitchFamily="34" charset="-122"/>
              </a:rPr>
              <a:t>精准定向技术紧跟用户移动互联网足迹</a:t>
            </a:r>
          </a:p>
        </p:txBody>
      </p:sp>
      <p:sp>
        <p:nvSpPr>
          <p:cNvPr id="152613" name="AutoShape 5"/>
          <p:cNvSpPr>
            <a:spLocks noChangeArrowheads="1"/>
          </p:cNvSpPr>
          <p:nvPr/>
        </p:nvSpPr>
        <p:spPr bwMode="auto">
          <a:xfrm>
            <a:off x="568325" y="4446588"/>
            <a:ext cx="3021013" cy="587375"/>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algn="ctr" eaLnBrk="0" hangingPunct="0">
              <a:defRPr/>
            </a:pPr>
            <a:r>
              <a:rPr lang="zh-CN" altLang="en-US" b="1">
                <a:solidFill>
                  <a:schemeClr val="bg1"/>
                </a:solidFill>
                <a:latin typeface="微软雅黑" pitchFamily="34" charset="-122"/>
                <a:ea typeface="微软雅黑" pitchFamily="34" charset="-122"/>
              </a:rPr>
              <a:t>视频广告</a:t>
            </a:r>
          </a:p>
        </p:txBody>
      </p:sp>
      <p:sp>
        <p:nvSpPr>
          <p:cNvPr id="152614" name="AutoShape 5"/>
          <p:cNvSpPr>
            <a:spLocks noChangeArrowheads="1"/>
          </p:cNvSpPr>
          <p:nvPr/>
        </p:nvSpPr>
        <p:spPr bwMode="auto">
          <a:xfrm>
            <a:off x="568325" y="5095875"/>
            <a:ext cx="3021013" cy="585788"/>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algn="ctr" eaLnBrk="0" hangingPunct="0">
              <a:defRPr/>
            </a:pPr>
            <a:r>
              <a:rPr lang="en-US" altLang="zh-CN" b="1">
                <a:solidFill>
                  <a:schemeClr val="bg1"/>
                </a:solidFill>
                <a:latin typeface="微软雅黑" pitchFamily="34" charset="-122"/>
                <a:ea typeface="微软雅黑" pitchFamily="34" charset="-122"/>
              </a:rPr>
              <a:t>LBS</a:t>
            </a:r>
            <a:r>
              <a:rPr lang="zh-CN" altLang="en-US" b="1">
                <a:solidFill>
                  <a:schemeClr val="bg1"/>
                </a:solidFill>
                <a:latin typeface="微软雅黑" pitchFamily="34" charset="-122"/>
                <a:ea typeface="微软雅黑" pitchFamily="34" charset="-122"/>
              </a:rPr>
              <a:t>广告</a:t>
            </a: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矩形 1"/>
          <p:cNvSpPr>
            <a:spLocks noChangeArrowheads="1"/>
          </p:cNvSpPr>
          <p:nvPr/>
        </p:nvSpPr>
        <p:spPr bwMode="auto">
          <a:xfrm>
            <a:off x="1547813" y="857250"/>
            <a:ext cx="6373812" cy="708025"/>
          </a:xfrm>
          <a:prstGeom prst="rect">
            <a:avLst/>
          </a:prstGeom>
          <a:noFill/>
          <a:ln w="9525">
            <a:noFill/>
            <a:miter lim="800000"/>
            <a:headEnd/>
            <a:tailEnd/>
          </a:ln>
        </p:spPr>
        <p:txBody>
          <a:bodyPr wrap="none">
            <a:spAutoFit/>
          </a:bodyPr>
          <a:lstStyle/>
          <a:p>
            <a:r>
              <a:rPr lang="zh-CN" altLang="en-US" sz="4000" b="1">
                <a:solidFill>
                  <a:srgbClr val="FF0000"/>
                </a:solidFill>
                <a:latin typeface="微软雅黑" pitchFamily="34" charset="-122"/>
                <a:ea typeface="微软雅黑" pitchFamily="34" charset="-122"/>
              </a:rPr>
              <a:t>独占国内最大精品</a:t>
            </a:r>
            <a:r>
              <a:rPr lang="en-US" altLang="zh-CN" sz="4000" b="1">
                <a:solidFill>
                  <a:srgbClr val="FF0000"/>
                </a:solidFill>
                <a:latin typeface="微软雅黑" pitchFamily="34" charset="-122"/>
                <a:ea typeface="微软雅黑" pitchFamily="34" charset="-122"/>
              </a:rPr>
              <a:t>APP</a:t>
            </a:r>
            <a:r>
              <a:rPr lang="zh-CN" altLang="en-US" sz="4000" b="1">
                <a:solidFill>
                  <a:srgbClr val="FF0000"/>
                </a:solidFill>
                <a:latin typeface="微软雅黑" pitchFamily="34" charset="-122"/>
                <a:ea typeface="微软雅黑" pitchFamily="34" charset="-122"/>
              </a:rPr>
              <a:t>集群</a:t>
            </a:r>
          </a:p>
        </p:txBody>
      </p:sp>
      <p:sp>
        <p:nvSpPr>
          <p:cNvPr id="49155" name="TextBox 2"/>
          <p:cNvSpPr txBox="1">
            <a:spLocks noChangeArrowheads="1"/>
          </p:cNvSpPr>
          <p:nvPr/>
        </p:nvSpPr>
        <p:spPr bwMode="auto">
          <a:xfrm>
            <a:off x="4487863" y="2500313"/>
            <a:ext cx="5213350" cy="3170237"/>
          </a:xfrm>
          <a:prstGeom prst="rect">
            <a:avLst/>
          </a:prstGeom>
          <a:noFill/>
          <a:ln w="9525">
            <a:noFill/>
            <a:miter lim="800000"/>
            <a:headEnd/>
            <a:tailEnd/>
          </a:ln>
        </p:spPr>
        <p:txBody>
          <a:bodyPr>
            <a:spAutoFit/>
          </a:bodyPr>
          <a:lstStyle/>
          <a:p>
            <a:pPr>
              <a:lnSpc>
                <a:spcPts val="3000"/>
              </a:lnSpc>
              <a:buFont typeface="Wingdings" pitchFamily="2" charset="2"/>
              <a:buChar char="n"/>
            </a:pPr>
            <a:r>
              <a:rPr lang="en-US" altLang="zh-CN" b="1">
                <a:solidFill>
                  <a:srgbClr val="FF0000"/>
                </a:solidFill>
                <a:latin typeface="微软雅黑" pitchFamily="34" charset="-122"/>
                <a:ea typeface="微软雅黑" pitchFamily="34" charset="-122"/>
              </a:rPr>
              <a:t>30,000+</a:t>
            </a:r>
            <a:r>
              <a:rPr lang="zh-CN" altLang="en-US">
                <a:latin typeface="微软雅黑" pitchFamily="34" charset="-122"/>
                <a:ea typeface="微软雅黑" pitchFamily="34" charset="-122"/>
              </a:rPr>
              <a:t>款高品质应用每日广告展示</a:t>
            </a:r>
            <a:r>
              <a:rPr lang="en-US" altLang="zh-CN">
                <a:latin typeface="微软雅黑" pitchFamily="34" charset="-122"/>
                <a:ea typeface="微软雅黑" pitchFamily="34" charset="-122"/>
              </a:rPr>
              <a:t>PV</a:t>
            </a:r>
            <a:r>
              <a:rPr lang="zh-CN" altLang="en-US">
                <a:latin typeface="微软雅黑" pitchFamily="34" charset="-122"/>
                <a:ea typeface="微软雅黑" pitchFamily="34" charset="-122"/>
              </a:rPr>
              <a:t>近</a:t>
            </a:r>
            <a:r>
              <a:rPr lang="en-US" altLang="zh-CN" b="1">
                <a:solidFill>
                  <a:srgbClr val="FF0000"/>
                </a:solidFill>
                <a:latin typeface="微软雅黑" pitchFamily="34" charset="-122"/>
                <a:ea typeface="微软雅黑" pitchFamily="34" charset="-122"/>
              </a:rPr>
              <a:t>7,440</a:t>
            </a:r>
            <a:r>
              <a:rPr lang="zh-CN" altLang="en-US" b="1">
                <a:solidFill>
                  <a:srgbClr val="FF0000"/>
                </a:solidFill>
                <a:latin typeface="微软雅黑" pitchFamily="34" charset="-122"/>
                <a:ea typeface="微软雅黑" pitchFamily="34" charset="-122"/>
              </a:rPr>
              <a:t>万，</a:t>
            </a:r>
          </a:p>
          <a:p>
            <a:pPr>
              <a:lnSpc>
                <a:spcPts val="3000"/>
              </a:lnSpc>
            </a:pPr>
            <a:r>
              <a:rPr lang="zh-CN" altLang="en-US" b="1">
                <a:solidFill>
                  <a:srgbClr val="FF0000"/>
                </a:solidFill>
                <a:latin typeface="微软雅黑" pitchFamily="34" charset="-122"/>
                <a:ea typeface="微软雅黑" pitchFamily="34" charset="-122"/>
              </a:rPr>
              <a:t>   </a:t>
            </a:r>
            <a:r>
              <a:rPr lang="en-US" altLang="zh-CN">
                <a:latin typeface="微软雅黑" pitchFamily="34" charset="-122"/>
                <a:ea typeface="微软雅黑" pitchFamily="34" charset="-122"/>
              </a:rPr>
              <a:t>CTR</a:t>
            </a:r>
            <a:r>
              <a:rPr lang="en-US" altLang="zh-CN" b="1">
                <a:solidFill>
                  <a:srgbClr val="FF0000"/>
                </a:solidFill>
                <a:latin typeface="微软雅黑" pitchFamily="34" charset="-122"/>
                <a:ea typeface="微软雅黑" pitchFamily="34" charset="-122"/>
              </a:rPr>
              <a:t> 0.5%</a:t>
            </a:r>
            <a:r>
              <a:rPr lang="zh-CN" altLang="en-US">
                <a:latin typeface="微软雅黑" pitchFamily="34" charset="-122"/>
                <a:ea typeface="微软雅黑" pitchFamily="34" charset="-122"/>
              </a:rPr>
              <a:t>左右；</a:t>
            </a:r>
            <a:r>
              <a:rPr lang="zh-CN" altLang="en-US" b="1">
                <a:solidFill>
                  <a:srgbClr val="FF0000"/>
                </a:solidFill>
                <a:latin typeface="微软雅黑" pitchFamily="34" charset="-122"/>
                <a:ea typeface="微软雅黑" pitchFamily="34" charset="-122"/>
              </a:rPr>
              <a:t>  </a:t>
            </a:r>
          </a:p>
          <a:p>
            <a:pPr>
              <a:lnSpc>
                <a:spcPts val="3000"/>
              </a:lnSpc>
              <a:buFont typeface="Wingdings" pitchFamily="2" charset="2"/>
              <a:buChar char="n"/>
            </a:pPr>
            <a:r>
              <a:rPr lang="zh-CN" altLang="en-US">
                <a:latin typeface="微软雅黑" pitchFamily="34" charset="-122"/>
                <a:ea typeface="微软雅黑" pitchFamily="34" charset="-122"/>
              </a:rPr>
              <a:t>涵盖游戏、阅读、音乐、视频等各类主流应用类型；</a:t>
            </a:r>
          </a:p>
          <a:p>
            <a:pPr>
              <a:lnSpc>
                <a:spcPts val="3000"/>
              </a:lnSpc>
              <a:buFont typeface="Wingdings" pitchFamily="2" charset="2"/>
              <a:buChar char="n"/>
            </a:pPr>
            <a:r>
              <a:rPr lang="en-US" altLang="zh-CN">
                <a:latin typeface="微软雅黑" pitchFamily="34" charset="-122"/>
                <a:ea typeface="微软雅黑" pitchFamily="34" charset="-122"/>
              </a:rPr>
              <a:t>iphone</a:t>
            </a:r>
            <a:r>
              <a:rPr lang="zh-CN" altLang="en-US">
                <a:latin typeface="微软雅黑" pitchFamily="34" charset="-122"/>
                <a:ea typeface="微软雅黑" pitchFamily="34" charset="-122"/>
              </a:rPr>
              <a:t>日均</a:t>
            </a:r>
            <a:r>
              <a:rPr lang="en-US" altLang="zh-CN">
                <a:latin typeface="微软雅黑" pitchFamily="34" charset="-122"/>
                <a:ea typeface="微软雅黑" pitchFamily="34" charset="-122"/>
              </a:rPr>
              <a:t>PV</a:t>
            </a:r>
            <a:r>
              <a:rPr lang="en-US" altLang="zh-CN" b="1">
                <a:solidFill>
                  <a:srgbClr val="FF0000"/>
                </a:solidFill>
                <a:latin typeface="微软雅黑" pitchFamily="34" charset="-122"/>
                <a:ea typeface="微软雅黑" pitchFamily="34" charset="-122"/>
              </a:rPr>
              <a:t>2,400</a:t>
            </a:r>
            <a:r>
              <a:rPr lang="zh-CN" altLang="en-US" b="1">
                <a:solidFill>
                  <a:srgbClr val="FF0000"/>
                </a:solidFill>
                <a:latin typeface="微软雅黑" pitchFamily="34" charset="-122"/>
                <a:ea typeface="微软雅黑" pitchFamily="34" charset="-122"/>
              </a:rPr>
              <a:t>万</a:t>
            </a:r>
            <a:r>
              <a:rPr lang="zh-CN" altLang="en-US">
                <a:latin typeface="微软雅黑" pitchFamily="34" charset="-122"/>
                <a:ea typeface="微软雅黑" pitchFamily="34" charset="-122"/>
              </a:rPr>
              <a:t>；</a:t>
            </a:r>
          </a:p>
          <a:p>
            <a:pPr>
              <a:lnSpc>
                <a:spcPts val="3000"/>
              </a:lnSpc>
              <a:buFont typeface="Wingdings" pitchFamily="2" charset="2"/>
              <a:buChar char="n"/>
            </a:pPr>
            <a:r>
              <a:rPr lang="en-US" altLang="zh-CN">
                <a:latin typeface="微软雅黑" pitchFamily="34" charset="-122"/>
                <a:ea typeface="微软雅黑" pitchFamily="34" charset="-122"/>
              </a:rPr>
              <a:t>ipad</a:t>
            </a:r>
            <a:r>
              <a:rPr lang="zh-CN" altLang="en-US">
                <a:latin typeface="微软雅黑" pitchFamily="34" charset="-122"/>
                <a:ea typeface="微软雅黑" pitchFamily="34" charset="-122"/>
              </a:rPr>
              <a:t>日均</a:t>
            </a:r>
            <a:r>
              <a:rPr lang="en-US" altLang="zh-CN">
                <a:latin typeface="微软雅黑" pitchFamily="34" charset="-122"/>
                <a:ea typeface="微软雅黑" pitchFamily="34" charset="-122"/>
              </a:rPr>
              <a:t>PV</a:t>
            </a:r>
            <a:r>
              <a:rPr lang="en-US" altLang="zh-CN" b="1">
                <a:solidFill>
                  <a:srgbClr val="FF0000"/>
                </a:solidFill>
                <a:latin typeface="微软雅黑" pitchFamily="34" charset="-122"/>
                <a:ea typeface="微软雅黑" pitchFamily="34" charset="-122"/>
              </a:rPr>
              <a:t>1,440</a:t>
            </a:r>
            <a:r>
              <a:rPr lang="zh-CN" altLang="en-US" b="1">
                <a:solidFill>
                  <a:srgbClr val="FF0000"/>
                </a:solidFill>
                <a:latin typeface="微软雅黑" pitchFamily="34" charset="-122"/>
                <a:ea typeface="微软雅黑" pitchFamily="34" charset="-122"/>
              </a:rPr>
              <a:t>万</a:t>
            </a:r>
            <a:r>
              <a:rPr lang="zh-CN" altLang="en-US">
                <a:latin typeface="微软雅黑" pitchFamily="34" charset="-122"/>
                <a:ea typeface="微软雅黑" pitchFamily="34" charset="-122"/>
              </a:rPr>
              <a:t>；</a:t>
            </a:r>
          </a:p>
          <a:p>
            <a:pPr>
              <a:lnSpc>
                <a:spcPts val="3000"/>
              </a:lnSpc>
              <a:buFont typeface="Wingdings" pitchFamily="2" charset="2"/>
              <a:buChar char="n"/>
            </a:pPr>
            <a:r>
              <a:rPr lang="en-US" altLang="zh-CN">
                <a:latin typeface="微软雅黑" pitchFamily="34" charset="-122"/>
                <a:ea typeface="微软雅黑" pitchFamily="34" charset="-122"/>
              </a:rPr>
              <a:t>android</a:t>
            </a:r>
            <a:r>
              <a:rPr lang="zh-CN" altLang="en-US">
                <a:latin typeface="微软雅黑" pitchFamily="34" charset="-122"/>
                <a:ea typeface="微软雅黑" pitchFamily="34" charset="-122"/>
              </a:rPr>
              <a:t>日均</a:t>
            </a:r>
            <a:r>
              <a:rPr lang="en-US" altLang="zh-CN">
                <a:latin typeface="微软雅黑" pitchFamily="34" charset="-122"/>
                <a:ea typeface="微软雅黑" pitchFamily="34" charset="-122"/>
              </a:rPr>
              <a:t>PV</a:t>
            </a:r>
            <a:r>
              <a:rPr lang="en-US" altLang="zh-CN" b="1">
                <a:solidFill>
                  <a:srgbClr val="FF0000"/>
                </a:solidFill>
                <a:latin typeface="微软雅黑" pitchFamily="34" charset="-122"/>
                <a:ea typeface="微软雅黑" pitchFamily="34" charset="-122"/>
              </a:rPr>
              <a:t>3600</a:t>
            </a:r>
            <a:r>
              <a:rPr lang="zh-CN" altLang="en-US" b="1">
                <a:solidFill>
                  <a:srgbClr val="FF0000"/>
                </a:solidFill>
                <a:latin typeface="微软雅黑" pitchFamily="34" charset="-122"/>
                <a:ea typeface="微软雅黑" pitchFamily="34" charset="-122"/>
              </a:rPr>
              <a:t>万</a:t>
            </a:r>
            <a:r>
              <a:rPr lang="zh-CN" altLang="en-US">
                <a:latin typeface="微软雅黑" pitchFamily="34" charset="-122"/>
                <a:ea typeface="微软雅黑" pitchFamily="34" charset="-122"/>
              </a:rPr>
              <a:t>；</a:t>
            </a:r>
          </a:p>
        </p:txBody>
      </p:sp>
      <p:pic>
        <p:nvPicPr>
          <p:cNvPr id="49156" name="图片 3" descr="http://www.leiphone.com/wp-content/uploads/2011/12/Mobile-App-Developers.jpg"/>
          <p:cNvPicPr>
            <a:picLocks noChangeAspect="1" noChangeArrowheads="1"/>
          </p:cNvPicPr>
          <p:nvPr/>
        </p:nvPicPr>
        <p:blipFill>
          <a:blip r:embed="rId2"/>
          <a:srcRect/>
          <a:stretch>
            <a:fillRect/>
          </a:stretch>
        </p:blipFill>
        <p:spPr bwMode="auto">
          <a:xfrm>
            <a:off x="541338" y="2071688"/>
            <a:ext cx="3792537" cy="192881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1090613" y="2225675"/>
            <a:ext cx="1092200" cy="1004888"/>
          </a:xfrm>
          <a:prstGeom prst="rect">
            <a:avLst/>
          </a:prstGeom>
          <a:noFill/>
          <a:ln w="9525">
            <a:noFill/>
            <a:miter lim="800000"/>
            <a:headEnd/>
            <a:tailEnd/>
          </a:ln>
        </p:spPr>
      </p:pic>
      <p:pic>
        <p:nvPicPr>
          <p:cNvPr id="50179" name="Picture 26"/>
          <p:cNvPicPr>
            <a:picLocks noChangeAspect="1" noChangeArrowheads="1"/>
          </p:cNvPicPr>
          <p:nvPr/>
        </p:nvPicPr>
        <p:blipFill>
          <a:blip r:embed="rId3"/>
          <a:srcRect/>
          <a:stretch>
            <a:fillRect/>
          </a:stretch>
        </p:blipFill>
        <p:spPr bwMode="auto">
          <a:xfrm>
            <a:off x="2182813" y="2219325"/>
            <a:ext cx="1090612" cy="1004888"/>
          </a:xfrm>
          <a:prstGeom prst="rect">
            <a:avLst/>
          </a:prstGeom>
          <a:noFill/>
          <a:ln w="9525">
            <a:noFill/>
            <a:miter lim="800000"/>
            <a:headEnd/>
            <a:tailEnd/>
          </a:ln>
        </p:spPr>
      </p:pic>
      <p:pic>
        <p:nvPicPr>
          <p:cNvPr id="50180" name="Picture 15"/>
          <p:cNvPicPr>
            <a:picLocks noChangeAspect="1" noChangeArrowheads="1"/>
          </p:cNvPicPr>
          <p:nvPr/>
        </p:nvPicPr>
        <p:blipFill>
          <a:blip r:embed="rId4"/>
          <a:srcRect/>
          <a:stretch>
            <a:fillRect/>
          </a:stretch>
        </p:blipFill>
        <p:spPr bwMode="auto">
          <a:xfrm>
            <a:off x="5449888" y="2255838"/>
            <a:ext cx="1090612" cy="1004887"/>
          </a:xfrm>
          <a:prstGeom prst="rect">
            <a:avLst/>
          </a:prstGeom>
          <a:noFill/>
          <a:ln w="9525">
            <a:noFill/>
            <a:miter lim="800000"/>
            <a:headEnd/>
            <a:tailEnd/>
          </a:ln>
        </p:spPr>
      </p:pic>
      <p:pic>
        <p:nvPicPr>
          <p:cNvPr id="50181" name="Picture 3"/>
          <p:cNvPicPr>
            <a:picLocks noChangeAspect="1" noChangeArrowheads="1"/>
          </p:cNvPicPr>
          <p:nvPr/>
        </p:nvPicPr>
        <p:blipFill>
          <a:blip r:embed="rId5"/>
          <a:srcRect/>
          <a:stretch>
            <a:fillRect/>
          </a:stretch>
        </p:blipFill>
        <p:spPr bwMode="auto">
          <a:xfrm>
            <a:off x="1103313" y="3297238"/>
            <a:ext cx="1090612" cy="1012825"/>
          </a:xfrm>
          <a:prstGeom prst="rect">
            <a:avLst/>
          </a:prstGeom>
          <a:noFill/>
          <a:ln w="9525">
            <a:noFill/>
            <a:miter lim="800000"/>
            <a:headEnd/>
            <a:tailEnd/>
          </a:ln>
        </p:spPr>
      </p:pic>
      <p:pic>
        <p:nvPicPr>
          <p:cNvPr id="50182" name="Picture 3"/>
          <p:cNvPicPr>
            <a:picLocks noChangeAspect="1" noChangeArrowheads="1"/>
          </p:cNvPicPr>
          <p:nvPr/>
        </p:nvPicPr>
        <p:blipFill>
          <a:blip r:embed="rId6"/>
          <a:srcRect/>
          <a:stretch>
            <a:fillRect/>
          </a:stretch>
        </p:blipFill>
        <p:spPr bwMode="auto">
          <a:xfrm>
            <a:off x="3286125" y="3297238"/>
            <a:ext cx="1090613" cy="1012825"/>
          </a:xfrm>
          <a:prstGeom prst="rect">
            <a:avLst/>
          </a:prstGeom>
          <a:noFill/>
          <a:ln w="9525">
            <a:noFill/>
            <a:miter lim="800000"/>
            <a:headEnd/>
            <a:tailEnd/>
          </a:ln>
        </p:spPr>
      </p:pic>
      <p:pic>
        <p:nvPicPr>
          <p:cNvPr id="50183" name="Picture 4"/>
          <p:cNvPicPr>
            <a:picLocks noChangeAspect="1" noChangeArrowheads="1"/>
          </p:cNvPicPr>
          <p:nvPr/>
        </p:nvPicPr>
        <p:blipFill>
          <a:blip r:embed="rId7"/>
          <a:srcRect/>
          <a:stretch>
            <a:fillRect/>
          </a:stretch>
        </p:blipFill>
        <p:spPr bwMode="auto">
          <a:xfrm>
            <a:off x="4376738" y="3297238"/>
            <a:ext cx="1090612" cy="1012825"/>
          </a:xfrm>
          <a:prstGeom prst="rect">
            <a:avLst/>
          </a:prstGeom>
          <a:noFill/>
          <a:ln w="9525">
            <a:noFill/>
            <a:miter lim="800000"/>
            <a:headEnd/>
            <a:tailEnd/>
          </a:ln>
        </p:spPr>
      </p:pic>
      <p:pic>
        <p:nvPicPr>
          <p:cNvPr id="50184" name="Picture 14"/>
          <p:cNvPicPr>
            <a:picLocks noChangeAspect="1" noChangeArrowheads="1"/>
          </p:cNvPicPr>
          <p:nvPr/>
        </p:nvPicPr>
        <p:blipFill>
          <a:blip r:embed="rId8"/>
          <a:srcRect/>
          <a:stretch>
            <a:fillRect/>
          </a:stretch>
        </p:blipFill>
        <p:spPr bwMode="auto">
          <a:xfrm>
            <a:off x="5462588" y="3297238"/>
            <a:ext cx="1096962" cy="1012825"/>
          </a:xfrm>
          <a:prstGeom prst="rect">
            <a:avLst/>
          </a:prstGeom>
          <a:noFill/>
          <a:ln w="9525">
            <a:noFill/>
            <a:miter lim="800000"/>
            <a:headEnd/>
            <a:tailEnd/>
          </a:ln>
        </p:spPr>
      </p:pic>
      <p:pic>
        <p:nvPicPr>
          <p:cNvPr id="50185" name="Picture 15"/>
          <p:cNvPicPr>
            <a:picLocks noChangeAspect="1" noChangeArrowheads="1"/>
          </p:cNvPicPr>
          <p:nvPr/>
        </p:nvPicPr>
        <p:blipFill>
          <a:blip r:embed="rId9"/>
          <a:srcRect/>
          <a:stretch>
            <a:fillRect/>
          </a:stretch>
        </p:blipFill>
        <p:spPr bwMode="auto">
          <a:xfrm>
            <a:off x="6559550" y="3297238"/>
            <a:ext cx="1090613" cy="1006475"/>
          </a:xfrm>
          <a:prstGeom prst="rect">
            <a:avLst/>
          </a:prstGeom>
          <a:noFill/>
          <a:ln w="9525">
            <a:noFill/>
            <a:miter lim="800000"/>
            <a:headEnd/>
            <a:tailEnd/>
          </a:ln>
        </p:spPr>
      </p:pic>
      <p:pic>
        <p:nvPicPr>
          <p:cNvPr id="50186" name="Picture 16"/>
          <p:cNvPicPr>
            <a:picLocks noChangeAspect="1" noChangeArrowheads="1"/>
          </p:cNvPicPr>
          <p:nvPr/>
        </p:nvPicPr>
        <p:blipFill>
          <a:blip r:embed="rId10"/>
          <a:srcRect/>
          <a:stretch>
            <a:fillRect/>
          </a:stretch>
        </p:blipFill>
        <p:spPr bwMode="auto">
          <a:xfrm>
            <a:off x="2193925" y="3297238"/>
            <a:ext cx="1092200" cy="1012825"/>
          </a:xfrm>
          <a:prstGeom prst="rect">
            <a:avLst/>
          </a:prstGeom>
          <a:noFill/>
          <a:ln w="9525">
            <a:noFill/>
            <a:miter lim="800000"/>
            <a:headEnd/>
            <a:tailEnd/>
          </a:ln>
        </p:spPr>
      </p:pic>
      <p:pic>
        <p:nvPicPr>
          <p:cNvPr id="50187" name="Picture 20"/>
          <p:cNvPicPr>
            <a:picLocks noChangeAspect="1" noChangeArrowheads="1"/>
          </p:cNvPicPr>
          <p:nvPr/>
        </p:nvPicPr>
        <p:blipFill>
          <a:blip r:embed="rId11"/>
          <a:srcRect/>
          <a:stretch>
            <a:fillRect/>
          </a:stretch>
        </p:blipFill>
        <p:spPr bwMode="auto">
          <a:xfrm>
            <a:off x="7650163" y="3297238"/>
            <a:ext cx="1092200" cy="1012825"/>
          </a:xfrm>
          <a:prstGeom prst="rect">
            <a:avLst/>
          </a:prstGeom>
          <a:noFill/>
          <a:ln w="9525">
            <a:noFill/>
            <a:miter lim="800000"/>
            <a:headEnd/>
            <a:tailEnd/>
          </a:ln>
        </p:spPr>
      </p:pic>
      <p:pic>
        <p:nvPicPr>
          <p:cNvPr id="50188" name="Picture 7"/>
          <p:cNvPicPr>
            <a:picLocks noChangeAspect="1" noChangeArrowheads="1"/>
          </p:cNvPicPr>
          <p:nvPr/>
        </p:nvPicPr>
        <p:blipFill>
          <a:blip r:embed="rId12"/>
          <a:srcRect/>
          <a:stretch>
            <a:fillRect/>
          </a:stretch>
        </p:blipFill>
        <p:spPr bwMode="auto">
          <a:xfrm>
            <a:off x="4370388" y="2255838"/>
            <a:ext cx="1092200" cy="1004887"/>
          </a:xfrm>
          <a:prstGeom prst="rect">
            <a:avLst/>
          </a:prstGeom>
          <a:noFill/>
          <a:ln w="9525">
            <a:noFill/>
            <a:miter lim="800000"/>
            <a:headEnd/>
            <a:tailEnd/>
          </a:ln>
        </p:spPr>
      </p:pic>
      <p:pic>
        <p:nvPicPr>
          <p:cNvPr id="50189" name="Picture 17"/>
          <p:cNvPicPr>
            <a:picLocks noChangeAspect="1" noChangeArrowheads="1"/>
          </p:cNvPicPr>
          <p:nvPr/>
        </p:nvPicPr>
        <p:blipFill>
          <a:blip r:embed="rId13"/>
          <a:srcRect/>
          <a:stretch>
            <a:fillRect/>
          </a:stretch>
        </p:blipFill>
        <p:spPr bwMode="auto">
          <a:xfrm>
            <a:off x="3273425" y="2255838"/>
            <a:ext cx="1096963" cy="1004887"/>
          </a:xfrm>
          <a:prstGeom prst="rect">
            <a:avLst/>
          </a:prstGeom>
          <a:noFill/>
          <a:ln w="9525">
            <a:noFill/>
            <a:miter lim="800000"/>
            <a:headEnd/>
            <a:tailEnd/>
          </a:ln>
        </p:spPr>
      </p:pic>
      <p:grpSp>
        <p:nvGrpSpPr>
          <p:cNvPr id="50190" name="Group 14"/>
          <p:cNvGrpSpPr>
            <a:grpSpLocks noChangeAspect="1"/>
          </p:cNvGrpSpPr>
          <p:nvPr/>
        </p:nvGrpSpPr>
        <p:grpSpPr bwMode="auto">
          <a:xfrm>
            <a:off x="1135063" y="4357688"/>
            <a:ext cx="7669212" cy="1030287"/>
            <a:chOff x="0" y="0"/>
            <a:chExt cx="7078801" cy="1030252"/>
          </a:xfrm>
        </p:grpSpPr>
        <p:pic>
          <p:nvPicPr>
            <p:cNvPr id="50200" name="Picture 9"/>
            <p:cNvPicPr>
              <a:picLocks noChangeAspect="1" noChangeArrowheads="1"/>
            </p:cNvPicPr>
            <p:nvPr/>
          </p:nvPicPr>
          <p:blipFill>
            <a:blip r:embed="rId14"/>
            <a:srcRect/>
            <a:stretch>
              <a:fillRect/>
            </a:stretch>
          </p:blipFill>
          <p:spPr bwMode="auto">
            <a:xfrm>
              <a:off x="-1470" y="19090"/>
              <a:ext cx="1007247" cy="1005840"/>
            </a:xfrm>
            <a:prstGeom prst="rect">
              <a:avLst/>
            </a:prstGeom>
            <a:noFill/>
            <a:ln w="9525">
              <a:noFill/>
              <a:miter lim="800000"/>
              <a:headEnd/>
              <a:tailEnd/>
            </a:ln>
          </p:spPr>
        </p:pic>
        <p:pic>
          <p:nvPicPr>
            <p:cNvPr id="50201" name="Picture 11"/>
            <p:cNvPicPr>
              <a:picLocks noChangeAspect="1" noChangeArrowheads="1"/>
            </p:cNvPicPr>
            <p:nvPr/>
          </p:nvPicPr>
          <p:blipFill>
            <a:blip r:embed="rId15"/>
            <a:srcRect/>
            <a:stretch>
              <a:fillRect/>
            </a:stretch>
          </p:blipFill>
          <p:spPr bwMode="auto">
            <a:xfrm>
              <a:off x="988896" y="25186"/>
              <a:ext cx="1012874" cy="1005840"/>
            </a:xfrm>
            <a:prstGeom prst="rect">
              <a:avLst/>
            </a:prstGeom>
            <a:noFill/>
            <a:ln w="9525">
              <a:noFill/>
              <a:miter lim="800000"/>
              <a:headEnd/>
              <a:tailEnd/>
            </a:ln>
          </p:spPr>
        </p:pic>
        <p:pic>
          <p:nvPicPr>
            <p:cNvPr id="50202" name="Picture 12"/>
            <p:cNvPicPr>
              <a:picLocks noChangeAspect="1" noChangeArrowheads="1"/>
            </p:cNvPicPr>
            <p:nvPr/>
          </p:nvPicPr>
          <p:blipFill>
            <a:blip r:embed="rId16"/>
            <a:srcRect/>
            <a:stretch>
              <a:fillRect/>
            </a:stretch>
          </p:blipFill>
          <p:spPr bwMode="auto">
            <a:xfrm>
              <a:off x="1990516" y="19090"/>
              <a:ext cx="1007247" cy="1005840"/>
            </a:xfrm>
            <a:prstGeom prst="rect">
              <a:avLst/>
            </a:prstGeom>
            <a:noFill/>
            <a:ln w="9525">
              <a:noFill/>
              <a:miter lim="800000"/>
              <a:headEnd/>
              <a:tailEnd/>
            </a:ln>
          </p:spPr>
        </p:pic>
        <p:pic>
          <p:nvPicPr>
            <p:cNvPr id="50203" name="Picture 18"/>
            <p:cNvPicPr>
              <a:picLocks noChangeAspect="1" noChangeArrowheads="1"/>
            </p:cNvPicPr>
            <p:nvPr/>
          </p:nvPicPr>
          <p:blipFill>
            <a:blip r:embed="rId17"/>
            <a:srcRect/>
            <a:stretch>
              <a:fillRect/>
            </a:stretch>
          </p:blipFill>
          <p:spPr bwMode="auto">
            <a:xfrm>
              <a:off x="2997762" y="25186"/>
              <a:ext cx="1007247" cy="1005840"/>
            </a:xfrm>
            <a:prstGeom prst="rect">
              <a:avLst/>
            </a:prstGeom>
            <a:noFill/>
            <a:ln w="9525">
              <a:noFill/>
              <a:miter lim="800000"/>
              <a:headEnd/>
              <a:tailEnd/>
            </a:ln>
          </p:spPr>
        </p:pic>
        <p:pic>
          <p:nvPicPr>
            <p:cNvPr id="50204" name="Picture 19"/>
            <p:cNvPicPr>
              <a:picLocks noChangeAspect="1" noChangeArrowheads="1"/>
            </p:cNvPicPr>
            <p:nvPr/>
          </p:nvPicPr>
          <p:blipFill>
            <a:blip r:embed="rId18"/>
            <a:srcRect/>
            <a:stretch>
              <a:fillRect/>
            </a:stretch>
          </p:blipFill>
          <p:spPr bwMode="auto">
            <a:xfrm>
              <a:off x="3993755" y="19090"/>
              <a:ext cx="1007247" cy="1005840"/>
            </a:xfrm>
            <a:prstGeom prst="rect">
              <a:avLst/>
            </a:prstGeom>
            <a:noFill/>
            <a:ln w="9525">
              <a:noFill/>
              <a:miter lim="800000"/>
              <a:headEnd/>
              <a:tailEnd/>
            </a:ln>
          </p:spPr>
        </p:pic>
        <p:pic>
          <p:nvPicPr>
            <p:cNvPr id="50205" name="Picture 21"/>
            <p:cNvPicPr>
              <a:picLocks noChangeAspect="1" noChangeArrowheads="1"/>
            </p:cNvPicPr>
            <p:nvPr/>
          </p:nvPicPr>
          <p:blipFill>
            <a:blip r:embed="rId19"/>
            <a:srcRect/>
            <a:stretch>
              <a:fillRect/>
            </a:stretch>
          </p:blipFill>
          <p:spPr bwMode="auto">
            <a:xfrm>
              <a:off x="5023510" y="802"/>
              <a:ext cx="1007247" cy="1005840"/>
            </a:xfrm>
            <a:prstGeom prst="rect">
              <a:avLst/>
            </a:prstGeom>
            <a:noFill/>
            <a:ln w="9525">
              <a:noFill/>
              <a:miter lim="800000"/>
              <a:headEnd/>
              <a:tailEnd/>
            </a:ln>
          </p:spPr>
        </p:pic>
        <p:pic>
          <p:nvPicPr>
            <p:cNvPr id="50206" name="Picture 22"/>
            <p:cNvPicPr>
              <a:picLocks noChangeAspect="1" noChangeArrowheads="1"/>
            </p:cNvPicPr>
            <p:nvPr/>
          </p:nvPicPr>
          <p:blipFill>
            <a:blip r:embed="rId20"/>
            <a:srcRect/>
            <a:stretch>
              <a:fillRect/>
            </a:stretch>
          </p:blipFill>
          <p:spPr bwMode="auto">
            <a:xfrm>
              <a:off x="6070147" y="802"/>
              <a:ext cx="1007247" cy="1005840"/>
            </a:xfrm>
            <a:prstGeom prst="rect">
              <a:avLst/>
            </a:prstGeom>
            <a:noFill/>
            <a:ln w="9525">
              <a:noFill/>
              <a:miter lim="800000"/>
              <a:headEnd/>
              <a:tailEnd/>
            </a:ln>
          </p:spPr>
        </p:pic>
      </p:grpSp>
      <p:pic>
        <p:nvPicPr>
          <p:cNvPr id="50191" name="Picture 14"/>
          <p:cNvPicPr>
            <a:picLocks noChangeAspect="1" noChangeArrowheads="1"/>
          </p:cNvPicPr>
          <p:nvPr/>
        </p:nvPicPr>
        <p:blipFill>
          <a:blip r:embed="rId21"/>
          <a:srcRect/>
          <a:stretch>
            <a:fillRect/>
          </a:stretch>
        </p:blipFill>
        <p:spPr bwMode="auto">
          <a:xfrm>
            <a:off x="6540500" y="2249488"/>
            <a:ext cx="1092200" cy="1006475"/>
          </a:xfrm>
          <a:prstGeom prst="rect">
            <a:avLst/>
          </a:prstGeom>
          <a:noFill/>
          <a:ln w="9525">
            <a:noFill/>
            <a:miter lim="800000"/>
            <a:headEnd/>
            <a:tailEnd/>
          </a:ln>
        </p:spPr>
      </p:pic>
      <p:pic>
        <p:nvPicPr>
          <p:cNvPr id="50192" name="Picture 10"/>
          <p:cNvPicPr>
            <a:picLocks noChangeAspect="1" noChangeArrowheads="1"/>
          </p:cNvPicPr>
          <p:nvPr/>
        </p:nvPicPr>
        <p:blipFill>
          <a:blip r:embed="rId22"/>
          <a:srcRect/>
          <a:stretch>
            <a:fillRect/>
          </a:stretch>
        </p:blipFill>
        <p:spPr bwMode="auto">
          <a:xfrm>
            <a:off x="3541713" y="695325"/>
            <a:ext cx="1616075" cy="1487488"/>
          </a:xfrm>
          <a:prstGeom prst="rect">
            <a:avLst/>
          </a:prstGeom>
          <a:noFill/>
          <a:ln w="9525">
            <a:noFill/>
            <a:miter lim="800000"/>
            <a:headEnd/>
            <a:tailEnd/>
          </a:ln>
        </p:spPr>
      </p:pic>
      <p:pic>
        <p:nvPicPr>
          <p:cNvPr id="50193" name="Picture 5"/>
          <p:cNvPicPr>
            <a:picLocks noChangeAspect="1" noChangeArrowheads="1"/>
          </p:cNvPicPr>
          <p:nvPr/>
        </p:nvPicPr>
        <p:blipFill>
          <a:blip r:embed="rId23"/>
          <a:srcRect/>
          <a:stretch>
            <a:fillRect/>
          </a:stretch>
        </p:blipFill>
        <p:spPr bwMode="auto">
          <a:xfrm>
            <a:off x="1871663" y="695325"/>
            <a:ext cx="1614487" cy="1493838"/>
          </a:xfrm>
          <a:prstGeom prst="rect">
            <a:avLst/>
          </a:prstGeom>
          <a:noFill/>
          <a:ln w="9525">
            <a:noFill/>
            <a:miter lim="800000"/>
            <a:headEnd/>
            <a:tailEnd/>
          </a:ln>
        </p:spPr>
      </p:pic>
      <p:pic>
        <p:nvPicPr>
          <p:cNvPr id="50194" name="Picture 23"/>
          <p:cNvPicPr>
            <a:picLocks noChangeAspect="1" noChangeArrowheads="1"/>
          </p:cNvPicPr>
          <p:nvPr/>
        </p:nvPicPr>
        <p:blipFill>
          <a:blip r:embed="rId24"/>
          <a:srcRect/>
          <a:stretch>
            <a:fillRect/>
          </a:stretch>
        </p:blipFill>
        <p:spPr bwMode="auto">
          <a:xfrm>
            <a:off x="5175250" y="695325"/>
            <a:ext cx="1616075" cy="1487488"/>
          </a:xfrm>
          <a:prstGeom prst="rect">
            <a:avLst/>
          </a:prstGeom>
          <a:noFill/>
          <a:ln w="9525">
            <a:noFill/>
            <a:miter lim="800000"/>
            <a:headEnd/>
            <a:tailEnd/>
          </a:ln>
        </p:spPr>
      </p:pic>
      <p:pic>
        <p:nvPicPr>
          <p:cNvPr id="50195" name="Picture 21"/>
          <p:cNvPicPr>
            <a:picLocks noChangeAspect="1" noChangeArrowheads="1"/>
          </p:cNvPicPr>
          <p:nvPr/>
        </p:nvPicPr>
        <p:blipFill>
          <a:blip r:embed="rId25"/>
          <a:srcRect/>
          <a:stretch>
            <a:fillRect/>
          </a:stretch>
        </p:blipFill>
        <p:spPr bwMode="auto">
          <a:xfrm>
            <a:off x="7693025" y="2249488"/>
            <a:ext cx="1090613" cy="1006475"/>
          </a:xfrm>
          <a:prstGeom prst="rect">
            <a:avLst/>
          </a:prstGeom>
          <a:noFill/>
          <a:ln w="9525">
            <a:noFill/>
            <a:miter lim="800000"/>
            <a:headEnd/>
            <a:tailEnd/>
          </a:ln>
        </p:spPr>
      </p:pic>
      <p:sp>
        <p:nvSpPr>
          <p:cNvPr id="50196" name="矩形 26"/>
          <p:cNvSpPr>
            <a:spLocks noChangeArrowheads="1"/>
          </p:cNvSpPr>
          <p:nvPr/>
        </p:nvSpPr>
        <p:spPr bwMode="auto">
          <a:xfrm>
            <a:off x="273050" y="2211388"/>
            <a:ext cx="9344025" cy="1042987"/>
          </a:xfrm>
          <a:prstGeom prst="rect">
            <a:avLst/>
          </a:prstGeom>
          <a:solidFill>
            <a:srgbClr val="F2F2F2">
              <a:alpha val="54901"/>
            </a:srgbClr>
          </a:solidFill>
          <a:ln w="25400">
            <a:solidFill>
              <a:srgbClr val="F2F2F2">
                <a:alpha val="0"/>
              </a:srgbClr>
            </a:solidFill>
            <a:miter lim="800000"/>
            <a:headEnd/>
            <a:tailEnd/>
          </a:ln>
        </p:spPr>
        <p:txBody>
          <a:bodyPr anchor="ctr"/>
          <a:lstStyle/>
          <a:p>
            <a:pPr algn="ctr"/>
            <a:r>
              <a:rPr lang="zh-CN" altLang="en-US" sz="3200" b="1">
                <a:solidFill>
                  <a:srgbClr val="FF0000"/>
                </a:solidFill>
                <a:latin typeface="微软雅黑" pitchFamily="34" charset="-122"/>
                <a:ea typeface="微软雅黑" pitchFamily="34" charset="-122"/>
              </a:rPr>
              <a:t>策略类</a:t>
            </a:r>
          </a:p>
        </p:txBody>
      </p:sp>
      <p:sp>
        <p:nvSpPr>
          <p:cNvPr id="50197" name="矩形 27"/>
          <p:cNvSpPr>
            <a:spLocks noChangeArrowheads="1"/>
          </p:cNvSpPr>
          <p:nvPr/>
        </p:nvSpPr>
        <p:spPr bwMode="auto">
          <a:xfrm>
            <a:off x="254000" y="3327400"/>
            <a:ext cx="9329738" cy="1042988"/>
          </a:xfrm>
          <a:prstGeom prst="rect">
            <a:avLst/>
          </a:prstGeom>
          <a:solidFill>
            <a:srgbClr val="F2F2F2">
              <a:alpha val="54901"/>
            </a:srgbClr>
          </a:solidFill>
          <a:ln w="25400">
            <a:solidFill>
              <a:srgbClr val="F2F2F2">
                <a:alpha val="0"/>
              </a:srgbClr>
            </a:solidFill>
            <a:miter lim="800000"/>
            <a:headEnd/>
            <a:tailEnd/>
          </a:ln>
        </p:spPr>
        <p:txBody>
          <a:bodyPr anchor="ctr"/>
          <a:lstStyle/>
          <a:p>
            <a:pPr algn="ctr"/>
            <a:r>
              <a:rPr lang="en-US" altLang="zh-CN" sz="3200" b="1">
                <a:solidFill>
                  <a:srgbClr val="FF0000"/>
                </a:solidFill>
                <a:latin typeface="微软雅黑" pitchFamily="34" charset="-122"/>
                <a:ea typeface="微软雅黑" pitchFamily="34" charset="-122"/>
              </a:rPr>
              <a:t>EA</a:t>
            </a:r>
            <a:r>
              <a:rPr lang="zh-CN" altLang="en-US" sz="3200" b="1">
                <a:solidFill>
                  <a:srgbClr val="FF0000"/>
                </a:solidFill>
                <a:latin typeface="微软雅黑" pitchFamily="34" charset="-122"/>
                <a:ea typeface="微软雅黑" pitchFamily="34" charset="-122"/>
              </a:rPr>
              <a:t>游戏</a:t>
            </a:r>
          </a:p>
        </p:txBody>
      </p:sp>
      <p:sp>
        <p:nvSpPr>
          <p:cNvPr id="50198" name="矩形 28"/>
          <p:cNvSpPr>
            <a:spLocks noChangeArrowheads="1"/>
          </p:cNvSpPr>
          <p:nvPr/>
        </p:nvSpPr>
        <p:spPr bwMode="auto">
          <a:xfrm>
            <a:off x="254000" y="4443413"/>
            <a:ext cx="9375775" cy="1042987"/>
          </a:xfrm>
          <a:prstGeom prst="rect">
            <a:avLst/>
          </a:prstGeom>
          <a:solidFill>
            <a:srgbClr val="F2F2F2">
              <a:alpha val="54901"/>
            </a:srgbClr>
          </a:solidFill>
          <a:ln w="25400">
            <a:solidFill>
              <a:srgbClr val="F2F2F2">
                <a:alpha val="0"/>
              </a:srgbClr>
            </a:solidFill>
            <a:miter lim="800000"/>
            <a:headEnd/>
            <a:tailEnd/>
          </a:ln>
        </p:spPr>
        <p:txBody>
          <a:bodyPr anchor="ctr"/>
          <a:lstStyle/>
          <a:p>
            <a:pPr algn="ctr"/>
            <a:r>
              <a:rPr lang="zh-CN" altLang="en-US" sz="3200" b="1">
                <a:solidFill>
                  <a:srgbClr val="FF0000"/>
                </a:solidFill>
                <a:latin typeface="微软雅黑" pitchFamily="34" charset="-122"/>
                <a:ea typeface="微软雅黑" pitchFamily="34" charset="-122"/>
              </a:rPr>
              <a:t>休闲益智</a:t>
            </a:r>
          </a:p>
        </p:txBody>
      </p:sp>
      <p:sp>
        <p:nvSpPr>
          <p:cNvPr id="50199" name="矩形 29"/>
          <p:cNvSpPr>
            <a:spLocks noChangeArrowheads="1"/>
          </p:cNvSpPr>
          <p:nvPr/>
        </p:nvSpPr>
        <p:spPr bwMode="auto">
          <a:xfrm>
            <a:off x="6877050" y="911225"/>
            <a:ext cx="1825625" cy="584200"/>
          </a:xfrm>
          <a:prstGeom prst="rect">
            <a:avLst/>
          </a:prstGeom>
          <a:noFill/>
          <a:ln w="9525">
            <a:noFill/>
            <a:miter lim="800000"/>
            <a:headEnd/>
            <a:tailEnd/>
          </a:ln>
        </p:spPr>
        <p:txBody>
          <a:bodyPr wrap="none">
            <a:spAutoFit/>
          </a:bodyPr>
          <a:lstStyle/>
          <a:p>
            <a:pPr algn="ctr"/>
            <a:r>
              <a:rPr lang="zh-CN" altLang="en-US" sz="3200" b="1">
                <a:solidFill>
                  <a:srgbClr val="FF0000"/>
                </a:solidFill>
                <a:latin typeface="微软雅黑" pitchFamily="34" charset="-122"/>
                <a:ea typeface="微软雅黑" pitchFamily="34" charset="-122"/>
              </a:rPr>
              <a:t>主打游戏</a:t>
            </a: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noChangeAspect="1"/>
          </p:cNvGrpSpPr>
          <p:nvPr/>
        </p:nvGrpSpPr>
        <p:grpSpPr bwMode="auto">
          <a:xfrm>
            <a:off x="773113" y="3011488"/>
            <a:ext cx="3232150" cy="1017587"/>
            <a:chOff x="0" y="0"/>
            <a:chExt cx="2984000" cy="1016896"/>
          </a:xfrm>
        </p:grpSpPr>
        <p:pic>
          <p:nvPicPr>
            <p:cNvPr id="51224" name="Picture 2"/>
            <p:cNvPicPr>
              <a:picLocks noChangeAspect="1" noChangeArrowheads="1"/>
            </p:cNvPicPr>
            <p:nvPr/>
          </p:nvPicPr>
          <p:blipFill>
            <a:blip r:embed="rId2"/>
            <a:srcRect/>
            <a:stretch>
              <a:fillRect/>
            </a:stretch>
          </p:blipFill>
          <p:spPr bwMode="auto">
            <a:xfrm>
              <a:off x="0" y="1"/>
              <a:ext cx="1000132" cy="1011307"/>
            </a:xfrm>
            <a:prstGeom prst="rect">
              <a:avLst/>
            </a:prstGeom>
            <a:noFill/>
            <a:ln w="9525">
              <a:noFill/>
              <a:miter lim="800000"/>
              <a:headEnd/>
              <a:tailEnd/>
            </a:ln>
          </p:spPr>
        </p:pic>
        <p:pic>
          <p:nvPicPr>
            <p:cNvPr id="51225" name="Picture 3"/>
            <p:cNvPicPr>
              <a:picLocks noChangeAspect="1" noChangeArrowheads="1"/>
            </p:cNvPicPr>
            <p:nvPr/>
          </p:nvPicPr>
          <p:blipFill>
            <a:blip r:embed="rId3"/>
            <a:srcRect/>
            <a:stretch>
              <a:fillRect/>
            </a:stretch>
          </p:blipFill>
          <p:spPr bwMode="auto">
            <a:xfrm>
              <a:off x="1000132" y="0"/>
              <a:ext cx="967342" cy="1000133"/>
            </a:xfrm>
            <a:prstGeom prst="rect">
              <a:avLst/>
            </a:prstGeom>
            <a:noFill/>
            <a:ln w="9525">
              <a:noFill/>
              <a:miter lim="800000"/>
              <a:headEnd/>
              <a:tailEnd/>
            </a:ln>
          </p:spPr>
        </p:pic>
        <p:pic>
          <p:nvPicPr>
            <p:cNvPr id="51226" name="Picture 4"/>
            <p:cNvPicPr>
              <a:picLocks noChangeAspect="1" noChangeArrowheads="1"/>
            </p:cNvPicPr>
            <p:nvPr/>
          </p:nvPicPr>
          <p:blipFill>
            <a:blip r:embed="rId4"/>
            <a:srcRect/>
            <a:stretch>
              <a:fillRect/>
            </a:stretch>
          </p:blipFill>
          <p:spPr bwMode="auto">
            <a:xfrm>
              <a:off x="1983868" y="1"/>
              <a:ext cx="1000132" cy="1016895"/>
            </a:xfrm>
            <a:prstGeom prst="rect">
              <a:avLst/>
            </a:prstGeom>
            <a:noFill/>
            <a:ln w="9525">
              <a:noFill/>
              <a:miter lim="800000"/>
              <a:headEnd/>
              <a:tailEnd/>
            </a:ln>
          </p:spPr>
        </p:pic>
      </p:grpSp>
      <p:pic>
        <p:nvPicPr>
          <p:cNvPr id="51203" name="Picture 5"/>
          <p:cNvPicPr>
            <a:picLocks noChangeAspect="1" noChangeArrowheads="1"/>
          </p:cNvPicPr>
          <p:nvPr/>
        </p:nvPicPr>
        <p:blipFill>
          <a:blip r:embed="rId5"/>
          <a:srcRect/>
          <a:stretch>
            <a:fillRect/>
          </a:stretch>
        </p:blipFill>
        <p:spPr bwMode="auto">
          <a:xfrm>
            <a:off x="3790950" y="1109663"/>
            <a:ext cx="1603375" cy="1493837"/>
          </a:xfrm>
          <a:prstGeom prst="rect">
            <a:avLst/>
          </a:prstGeom>
          <a:noFill/>
          <a:ln w="9525">
            <a:noFill/>
            <a:miter lim="800000"/>
            <a:headEnd/>
            <a:tailEnd/>
          </a:ln>
        </p:spPr>
      </p:pic>
      <p:pic>
        <p:nvPicPr>
          <p:cNvPr id="51204" name="Picture 6"/>
          <p:cNvPicPr>
            <a:picLocks noChangeAspect="1" noChangeArrowheads="1"/>
          </p:cNvPicPr>
          <p:nvPr/>
        </p:nvPicPr>
        <p:blipFill>
          <a:blip r:embed="rId6"/>
          <a:srcRect/>
          <a:stretch>
            <a:fillRect/>
          </a:stretch>
        </p:blipFill>
        <p:spPr bwMode="auto">
          <a:xfrm>
            <a:off x="2152650" y="1109663"/>
            <a:ext cx="1633538" cy="1493837"/>
          </a:xfrm>
          <a:prstGeom prst="rect">
            <a:avLst/>
          </a:prstGeom>
          <a:noFill/>
          <a:ln w="9525">
            <a:noFill/>
            <a:miter lim="800000"/>
            <a:headEnd/>
            <a:tailEnd/>
          </a:ln>
        </p:spPr>
      </p:pic>
      <p:pic>
        <p:nvPicPr>
          <p:cNvPr id="51205" name="Picture 9"/>
          <p:cNvPicPr>
            <a:picLocks noChangeAspect="1" noChangeArrowheads="1"/>
          </p:cNvPicPr>
          <p:nvPr/>
        </p:nvPicPr>
        <p:blipFill>
          <a:blip r:embed="rId7"/>
          <a:srcRect/>
          <a:stretch>
            <a:fillRect/>
          </a:stretch>
        </p:blipFill>
        <p:spPr bwMode="auto">
          <a:xfrm>
            <a:off x="536575" y="1109663"/>
            <a:ext cx="1633538" cy="1493837"/>
          </a:xfrm>
          <a:prstGeom prst="rect">
            <a:avLst/>
          </a:prstGeom>
          <a:noFill/>
          <a:ln w="9525">
            <a:noFill/>
            <a:miter lim="800000"/>
            <a:headEnd/>
            <a:tailEnd/>
          </a:ln>
        </p:spPr>
      </p:pic>
      <p:grpSp>
        <p:nvGrpSpPr>
          <p:cNvPr id="51206" name="Group 9"/>
          <p:cNvGrpSpPr>
            <a:grpSpLocks noChangeAspect="1"/>
          </p:cNvGrpSpPr>
          <p:nvPr/>
        </p:nvGrpSpPr>
        <p:grpSpPr bwMode="auto">
          <a:xfrm>
            <a:off x="4600575" y="4238625"/>
            <a:ext cx="3276600" cy="1028700"/>
            <a:chOff x="0" y="0"/>
            <a:chExt cx="3024224" cy="1028913"/>
          </a:xfrm>
        </p:grpSpPr>
        <p:pic>
          <p:nvPicPr>
            <p:cNvPr id="51221" name="Picture 10"/>
            <p:cNvPicPr>
              <a:picLocks noChangeAspect="1" noChangeArrowheads="1"/>
            </p:cNvPicPr>
            <p:nvPr/>
          </p:nvPicPr>
          <p:blipFill>
            <a:blip r:embed="rId8"/>
            <a:srcRect/>
            <a:stretch>
              <a:fillRect/>
            </a:stretch>
          </p:blipFill>
          <p:spPr bwMode="auto">
            <a:xfrm>
              <a:off x="2016354" y="-1349"/>
              <a:ext cx="1007247" cy="1011936"/>
            </a:xfrm>
            <a:prstGeom prst="rect">
              <a:avLst/>
            </a:prstGeom>
            <a:noFill/>
            <a:ln w="9525">
              <a:noFill/>
              <a:miter lim="800000"/>
              <a:headEnd/>
              <a:tailEnd/>
            </a:ln>
          </p:spPr>
        </p:pic>
        <p:pic>
          <p:nvPicPr>
            <p:cNvPr id="51222" name="Picture 6"/>
            <p:cNvPicPr>
              <a:picLocks noChangeAspect="1" noChangeArrowheads="1"/>
            </p:cNvPicPr>
            <p:nvPr/>
          </p:nvPicPr>
          <p:blipFill>
            <a:blip r:embed="rId9"/>
            <a:srcRect/>
            <a:stretch>
              <a:fillRect/>
            </a:stretch>
          </p:blipFill>
          <p:spPr bwMode="auto">
            <a:xfrm>
              <a:off x="1009108" y="-1349"/>
              <a:ext cx="1007247" cy="1011936"/>
            </a:xfrm>
            <a:prstGeom prst="rect">
              <a:avLst/>
            </a:prstGeom>
            <a:noFill/>
            <a:ln w="9525">
              <a:noFill/>
              <a:miter lim="800000"/>
              <a:headEnd/>
              <a:tailEnd/>
            </a:ln>
          </p:spPr>
        </p:pic>
        <p:pic>
          <p:nvPicPr>
            <p:cNvPr id="51223" name="Picture 12"/>
            <p:cNvPicPr>
              <a:picLocks noChangeAspect="1" noChangeArrowheads="1"/>
            </p:cNvPicPr>
            <p:nvPr/>
          </p:nvPicPr>
          <p:blipFill>
            <a:blip r:embed="rId10"/>
            <a:srcRect/>
            <a:stretch>
              <a:fillRect/>
            </a:stretch>
          </p:blipFill>
          <p:spPr bwMode="auto">
            <a:xfrm>
              <a:off x="1861" y="23035"/>
              <a:ext cx="1007247" cy="1005840"/>
            </a:xfrm>
            <a:prstGeom prst="rect">
              <a:avLst/>
            </a:prstGeom>
            <a:noFill/>
            <a:ln w="9525">
              <a:noFill/>
              <a:miter lim="800000"/>
              <a:headEnd/>
              <a:tailEnd/>
            </a:ln>
          </p:spPr>
        </p:pic>
      </p:grpSp>
      <p:grpSp>
        <p:nvGrpSpPr>
          <p:cNvPr id="51207" name="Group 13"/>
          <p:cNvGrpSpPr>
            <a:grpSpLocks noChangeAspect="1"/>
          </p:cNvGrpSpPr>
          <p:nvPr/>
        </p:nvGrpSpPr>
        <p:grpSpPr bwMode="auto">
          <a:xfrm>
            <a:off x="754063" y="4237038"/>
            <a:ext cx="3303587" cy="1019175"/>
            <a:chOff x="0" y="0"/>
            <a:chExt cx="3048882" cy="1020160"/>
          </a:xfrm>
        </p:grpSpPr>
        <p:pic>
          <p:nvPicPr>
            <p:cNvPr id="51218" name="Picture 8"/>
            <p:cNvPicPr>
              <a:picLocks noChangeAspect="1" noChangeArrowheads="1"/>
            </p:cNvPicPr>
            <p:nvPr/>
          </p:nvPicPr>
          <p:blipFill>
            <a:blip r:embed="rId11"/>
            <a:srcRect/>
            <a:stretch>
              <a:fillRect/>
            </a:stretch>
          </p:blipFill>
          <p:spPr bwMode="auto">
            <a:xfrm>
              <a:off x="1031130" y="12547"/>
              <a:ext cx="1007247" cy="1005840"/>
            </a:xfrm>
            <a:prstGeom prst="rect">
              <a:avLst/>
            </a:prstGeom>
            <a:noFill/>
            <a:ln w="9525">
              <a:noFill/>
              <a:miter lim="800000"/>
              <a:headEnd/>
              <a:tailEnd/>
            </a:ln>
          </p:spPr>
        </p:pic>
        <p:pic>
          <p:nvPicPr>
            <p:cNvPr id="51219" name="Picture 11"/>
            <p:cNvPicPr>
              <a:picLocks noChangeAspect="1" noChangeArrowheads="1"/>
            </p:cNvPicPr>
            <p:nvPr/>
          </p:nvPicPr>
          <p:blipFill>
            <a:blip r:embed="rId12"/>
            <a:srcRect/>
            <a:stretch>
              <a:fillRect/>
            </a:stretch>
          </p:blipFill>
          <p:spPr bwMode="auto">
            <a:xfrm>
              <a:off x="1375" y="12547"/>
              <a:ext cx="1007247" cy="1005840"/>
            </a:xfrm>
            <a:prstGeom prst="rect">
              <a:avLst/>
            </a:prstGeom>
            <a:noFill/>
            <a:ln w="9525">
              <a:noFill/>
              <a:miter lim="800000"/>
              <a:headEnd/>
              <a:tailEnd/>
            </a:ln>
          </p:spPr>
        </p:pic>
        <p:pic>
          <p:nvPicPr>
            <p:cNvPr id="51220" name="Picture 13"/>
            <p:cNvPicPr>
              <a:picLocks noChangeAspect="1" noChangeArrowheads="1"/>
            </p:cNvPicPr>
            <p:nvPr/>
          </p:nvPicPr>
          <p:blipFill>
            <a:blip r:embed="rId13"/>
            <a:srcRect/>
            <a:stretch>
              <a:fillRect/>
            </a:stretch>
          </p:blipFill>
          <p:spPr bwMode="auto">
            <a:xfrm>
              <a:off x="2038377" y="355"/>
              <a:ext cx="1012874" cy="1005840"/>
            </a:xfrm>
            <a:prstGeom prst="rect">
              <a:avLst/>
            </a:prstGeom>
            <a:noFill/>
            <a:ln w="9525">
              <a:noFill/>
              <a:miter lim="800000"/>
              <a:headEnd/>
              <a:tailEnd/>
            </a:ln>
          </p:spPr>
        </p:pic>
      </p:grpSp>
      <p:sp>
        <p:nvSpPr>
          <p:cNvPr id="51208" name="矩形 16"/>
          <p:cNvSpPr>
            <a:spLocks noChangeArrowheads="1"/>
          </p:cNvSpPr>
          <p:nvPr/>
        </p:nvSpPr>
        <p:spPr bwMode="auto">
          <a:xfrm>
            <a:off x="7016750" y="5248275"/>
            <a:ext cx="984250" cy="522288"/>
          </a:xfrm>
          <a:prstGeom prst="rect">
            <a:avLst/>
          </a:prstGeom>
          <a:noFill/>
          <a:ln w="9525">
            <a:noFill/>
            <a:miter lim="800000"/>
            <a:headEnd/>
            <a:tailEnd/>
          </a:ln>
        </p:spPr>
        <p:txBody>
          <a:bodyPr wrap="none">
            <a:spAutoFit/>
          </a:bodyPr>
          <a:lstStyle/>
          <a:p>
            <a:r>
              <a:rPr lang="en-US" altLang="zh-CN" sz="2800" b="1">
                <a:latin typeface="微软雅黑" pitchFamily="34" charset="-122"/>
                <a:ea typeface="微软雅黑" pitchFamily="34" charset="-122"/>
              </a:rPr>
              <a:t>… …</a:t>
            </a:r>
            <a:endParaRPr lang="zh-CN" altLang="en-US" sz="2800" b="1">
              <a:latin typeface="微软雅黑" pitchFamily="34" charset="-122"/>
              <a:ea typeface="微软雅黑" pitchFamily="34" charset="-122"/>
            </a:endParaRPr>
          </a:p>
        </p:txBody>
      </p:sp>
      <p:grpSp>
        <p:nvGrpSpPr>
          <p:cNvPr id="51209" name="Group 18"/>
          <p:cNvGrpSpPr>
            <a:grpSpLocks noChangeAspect="1"/>
          </p:cNvGrpSpPr>
          <p:nvPr/>
        </p:nvGrpSpPr>
        <p:grpSpPr bwMode="auto">
          <a:xfrm>
            <a:off x="4572000" y="2992438"/>
            <a:ext cx="3246438" cy="1019175"/>
            <a:chOff x="0" y="0"/>
            <a:chExt cx="2996939" cy="1019537"/>
          </a:xfrm>
        </p:grpSpPr>
        <p:pic>
          <p:nvPicPr>
            <p:cNvPr id="51215" name="Picture 16"/>
            <p:cNvPicPr>
              <a:picLocks noChangeAspect="1" noChangeArrowheads="1"/>
            </p:cNvPicPr>
            <p:nvPr/>
          </p:nvPicPr>
          <p:blipFill>
            <a:blip r:embed="rId14"/>
            <a:srcRect/>
            <a:stretch>
              <a:fillRect/>
            </a:stretch>
          </p:blipFill>
          <p:spPr bwMode="auto">
            <a:xfrm>
              <a:off x="1008112" y="0"/>
              <a:ext cx="1000132" cy="1005689"/>
            </a:xfrm>
            <a:prstGeom prst="rect">
              <a:avLst/>
            </a:prstGeom>
            <a:noFill/>
            <a:ln w="9525">
              <a:noFill/>
              <a:miter lim="800000"/>
              <a:headEnd/>
              <a:tailEnd/>
            </a:ln>
          </p:spPr>
        </p:pic>
        <p:pic>
          <p:nvPicPr>
            <p:cNvPr id="51216" name="Picture 9"/>
            <p:cNvPicPr>
              <a:picLocks noChangeAspect="1" noChangeArrowheads="1"/>
            </p:cNvPicPr>
            <p:nvPr/>
          </p:nvPicPr>
          <p:blipFill>
            <a:blip r:embed="rId15"/>
            <a:srcRect/>
            <a:stretch>
              <a:fillRect/>
            </a:stretch>
          </p:blipFill>
          <p:spPr bwMode="auto">
            <a:xfrm>
              <a:off x="-203" y="310"/>
              <a:ext cx="1007247" cy="1005840"/>
            </a:xfrm>
            <a:prstGeom prst="rect">
              <a:avLst/>
            </a:prstGeom>
            <a:noFill/>
            <a:ln w="9525">
              <a:noFill/>
              <a:miter lim="800000"/>
              <a:headEnd/>
              <a:tailEnd/>
            </a:ln>
          </p:spPr>
        </p:pic>
        <p:pic>
          <p:nvPicPr>
            <p:cNvPr id="51217" name="Picture 18"/>
            <p:cNvPicPr>
              <a:picLocks noChangeAspect="1" noChangeArrowheads="1"/>
            </p:cNvPicPr>
            <p:nvPr/>
          </p:nvPicPr>
          <p:blipFill>
            <a:blip r:embed="rId16"/>
            <a:srcRect/>
            <a:stretch>
              <a:fillRect/>
            </a:stretch>
          </p:blipFill>
          <p:spPr bwMode="auto">
            <a:xfrm>
              <a:off x="1986155" y="12502"/>
              <a:ext cx="1012874" cy="1005840"/>
            </a:xfrm>
            <a:prstGeom prst="rect">
              <a:avLst/>
            </a:prstGeom>
            <a:noFill/>
            <a:ln w="9525">
              <a:noFill/>
              <a:miter lim="800000"/>
              <a:headEnd/>
              <a:tailEnd/>
            </a:ln>
          </p:spPr>
        </p:pic>
      </p:grpSp>
      <p:sp>
        <p:nvSpPr>
          <p:cNvPr id="51210" name="矩形 21"/>
          <p:cNvSpPr>
            <a:spLocks noChangeArrowheads="1"/>
          </p:cNvSpPr>
          <p:nvPr/>
        </p:nvSpPr>
        <p:spPr bwMode="auto">
          <a:xfrm>
            <a:off x="5513388" y="1400175"/>
            <a:ext cx="3878262" cy="1200150"/>
          </a:xfrm>
          <a:prstGeom prst="rect">
            <a:avLst/>
          </a:prstGeom>
          <a:noFill/>
          <a:ln w="9525">
            <a:noFill/>
            <a:miter lim="800000"/>
            <a:headEnd/>
            <a:tailEnd/>
          </a:ln>
        </p:spPr>
        <p:txBody>
          <a:bodyPr wrap="none">
            <a:spAutoFit/>
          </a:bodyPr>
          <a:lstStyle/>
          <a:p>
            <a:pPr algn="ctr"/>
            <a:r>
              <a:rPr lang="zh-CN" altLang="en-US" sz="7200" b="1">
                <a:solidFill>
                  <a:srgbClr val="FF0000"/>
                </a:solidFill>
                <a:latin typeface="微软雅黑" pitchFamily="34" charset="-122"/>
                <a:ea typeface="微软雅黑" pitchFamily="34" charset="-122"/>
              </a:rPr>
              <a:t>主打应用</a:t>
            </a:r>
          </a:p>
        </p:txBody>
      </p:sp>
      <p:sp>
        <p:nvSpPr>
          <p:cNvPr id="51211" name="矩形 22"/>
          <p:cNvSpPr>
            <a:spLocks noChangeArrowheads="1"/>
          </p:cNvSpPr>
          <p:nvPr/>
        </p:nvSpPr>
        <p:spPr bwMode="auto">
          <a:xfrm>
            <a:off x="515938" y="2995613"/>
            <a:ext cx="3744912" cy="1044575"/>
          </a:xfrm>
          <a:prstGeom prst="rect">
            <a:avLst/>
          </a:prstGeom>
          <a:solidFill>
            <a:srgbClr val="F2F2F2">
              <a:alpha val="54901"/>
            </a:srgbClr>
          </a:solidFill>
          <a:ln w="25400">
            <a:solidFill>
              <a:srgbClr val="F2F2F2">
                <a:alpha val="0"/>
              </a:srgbClr>
            </a:solidFill>
            <a:miter lim="800000"/>
            <a:headEnd/>
            <a:tailEnd/>
          </a:ln>
        </p:spPr>
        <p:txBody>
          <a:bodyPr anchor="ctr"/>
          <a:lstStyle/>
          <a:p>
            <a:pPr algn="ctr"/>
            <a:r>
              <a:rPr lang="zh-CN" altLang="en-US" sz="4000" b="1">
                <a:solidFill>
                  <a:srgbClr val="FF0000"/>
                </a:solidFill>
                <a:latin typeface="微软雅黑" pitchFamily="34" charset="-122"/>
                <a:ea typeface="微软雅黑" pitchFamily="34" charset="-122"/>
              </a:rPr>
              <a:t>应用市场</a:t>
            </a:r>
          </a:p>
        </p:txBody>
      </p:sp>
      <p:sp>
        <p:nvSpPr>
          <p:cNvPr id="51212" name="矩形 23"/>
          <p:cNvSpPr>
            <a:spLocks noChangeArrowheads="1"/>
          </p:cNvSpPr>
          <p:nvPr/>
        </p:nvSpPr>
        <p:spPr bwMode="auto">
          <a:xfrm>
            <a:off x="4338638" y="2998788"/>
            <a:ext cx="3743325" cy="1044575"/>
          </a:xfrm>
          <a:prstGeom prst="rect">
            <a:avLst/>
          </a:prstGeom>
          <a:solidFill>
            <a:srgbClr val="F2F2F2">
              <a:alpha val="54901"/>
            </a:srgbClr>
          </a:solidFill>
          <a:ln w="25400">
            <a:solidFill>
              <a:srgbClr val="F2F2F2">
                <a:alpha val="0"/>
              </a:srgbClr>
            </a:solidFill>
            <a:miter lim="800000"/>
            <a:headEnd/>
            <a:tailEnd/>
          </a:ln>
        </p:spPr>
        <p:txBody>
          <a:bodyPr anchor="ctr"/>
          <a:lstStyle/>
          <a:p>
            <a:pPr algn="ctr"/>
            <a:r>
              <a:rPr lang="zh-CN" altLang="en-US" sz="4000" b="1">
                <a:solidFill>
                  <a:srgbClr val="FF0000"/>
                </a:solidFill>
                <a:latin typeface="微软雅黑" pitchFamily="34" charset="-122"/>
                <a:ea typeface="微软雅黑" pitchFamily="34" charset="-122"/>
              </a:rPr>
              <a:t>百科查询</a:t>
            </a:r>
          </a:p>
        </p:txBody>
      </p:sp>
      <p:sp>
        <p:nvSpPr>
          <p:cNvPr id="51213" name="矩形 24"/>
          <p:cNvSpPr>
            <a:spLocks noChangeArrowheads="1"/>
          </p:cNvSpPr>
          <p:nvPr/>
        </p:nvSpPr>
        <p:spPr bwMode="auto">
          <a:xfrm>
            <a:off x="515938" y="4222750"/>
            <a:ext cx="3744912" cy="1044575"/>
          </a:xfrm>
          <a:prstGeom prst="rect">
            <a:avLst/>
          </a:prstGeom>
          <a:solidFill>
            <a:srgbClr val="F2F2F2">
              <a:alpha val="54901"/>
            </a:srgbClr>
          </a:solidFill>
          <a:ln w="25400">
            <a:solidFill>
              <a:srgbClr val="F2F2F2">
                <a:alpha val="0"/>
              </a:srgbClr>
            </a:solidFill>
            <a:miter lim="800000"/>
            <a:headEnd/>
            <a:tailEnd/>
          </a:ln>
        </p:spPr>
        <p:txBody>
          <a:bodyPr anchor="ctr"/>
          <a:lstStyle/>
          <a:p>
            <a:pPr algn="ctr"/>
            <a:r>
              <a:rPr lang="zh-CN" altLang="en-US" sz="4000" b="1">
                <a:solidFill>
                  <a:srgbClr val="FF0000"/>
                </a:solidFill>
                <a:latin typeface="微软雅黑" pitchFamily="34" charset="-122"/>
                <a:ea typeface="微软雅黑" pitchFamily="34" charset="-122"/>
              </a:rPr>
              <a:t>通讯</a:t>
            </a:r>
          </a:p>
        </p:txBody>
      </p:sp>
      <p:sp>
        <p:nvSpPr>
          <p:cNvPr id="51214" name="矩形 25"/>
          <p:cNvSpPr>
            <a:spLocks noChangeArrowheads="1"/>
          </p:cNvSpPr>
          <p:nvPr/>
        </p:nvSpPr>
        <p:spPr bwMode="auto">
          <a:xfrm>
            <a:off x="4338638" y="4222750"/>
            <a:ext cx="3743325" cy="1044575"/>
          </a:xfrm>
          <a:prstGeom prst="rect">
            <a:avLst/>
          </a:prstGeom>
          <a:solidFill>
            <a:srgbClr val="F2F2F2">
              <a:alpha val="54901"/>
            </a:srgbClr>
          </a:solidFill>
          <a:ln w="25400">
            <a:solidFill>
              <a:srgbClr val="F2F2F2">
                <a:alpha val="0"/>
              </a:srgbClr>
            </a:solidFill>
            <a:miter lim="800000"/>
            <a:headEnd/>
            <a:tailEnd/>
          </a:ln>
        </p:spPr>
        <p:txBody>
          <a:bodyPr anchor="ctr"/>
          <a:lstStyle/>
          <a:p>
            <a:pPr algn="ctr"/>
            <a:r>
              <a:rPr lang="zh-CN" altLang="en-US" sz="4000" b="1">
                <a:solidFill>
                  <a:srgbClr val="FF0000"/>
                </a:solidFill>
                <a:latin typeface="微软雅黑" pitchFamily="34" charset="-122"/>
                <a:ea typeface="微软雅黑" pitchFamily="34" charset="-122"/>
              </a:rPr>
              <a:t>视频阅读</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0825" y="750888"/>
            <a:ext cx="1627369" cy="637675"/>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b="1" dirty="0" smtClean="0">
                <a:solidFill>
                  <a:schemeClr val="tx1"/>
                </a:solidFill>
                <a:latin typeface="黑体" pitchFamily="2" charset="-122"/>
                <a:ea typeface="黑体" pitchFamily="2" charset="-122"/>
              </a:rPr>
              <a:t>礼品概念</a:t>
            </a:r>
            <a:endParaRPr lang="zh-CN" altLang="en-US" sz="2800" b="1" dirty="0">
              <a:solidFill>
                <a:schemeClr val="tx1"/>
              </a:solidFill>
              <a:latin typeface="黑体" pitchFamily="2" charset="-122"/>
              <a:ea typeface="黑体" pitchFamily="2" charset="-122"/>
            </a:endParaRPr>
          </a:p>
        </p:txBody>
      </p:sp>
      <p:graphicFrame>
        <p:nvGraphicFramePr>
          <p:cNvPr id="3" name="Object 5"/>
          <p:cNvGraphicFramePr>
            <a:graphicFrameLocks noChangeAspect="1"/>
          </p:cNvGraphicFramePr>
          <p:nvPr/>
        </p:nvGraphicFramePr>
        <p:xfrm>
          <a:off x="631825" y="836613"/>
          <a:ext cx="600075" cy="720725"/>
        </p:xfrm>
        <a:graphic>
          <a:graphicData uri="http://schemas.openxmlformats.org/presentationml/2006/ole">
            <p:oleObj spid="_x0000_s72706" r:id="rId3" imgW="1828571" imgH="2196825" progId="">
              <p:embed/>
            </p:oleObj>
          </a:graphicData>
        </a:graphic>
      </p:graphicFrame>
      <p:graphicFrame>
        <p:nvGraphicFramePr>
          <p:cNvPr id="5" name="图示 4"/>
          <p:cNvGraphicFramePr/>
          <p:nvPr/>
        </p:nvGraphicFramePr>
        <p:xfrm>
          <a:off x="3024174" y="3857628"/>
          <a:ext cx="4000528" cy="1785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圆角矩形 5"/>
          <p:cNvSpPr/>
          <p:nvPr/>
        </p:nvSpPr>
        <p:spPr bwMode="auto">
          <a:xfrm>
            <a:off x="1095348" y="1571612"/>
            <a:ext cx="3214710" cy="1736646"/>
          </a:xfrm>
          <a:prstGeom prst="roundRect">
            <a:avLst/>
          </a:prstGeom>
          <a:solidFill>
            <a:srgbClr val="00B0F0">
              <a:alpha val="32000"/>
            </a:srgbClr>
          </a:solidFill>
          <a:ln w="28575" cap="flat" cmpd="sng" algn="ctr">
            <a:noFill/>
            <a:prstDash val="solid"/>
            <a:round/>
            <a:headEnd type="none" w="med" len="med"/>
            <a:tailEnd type="none" w="med" len="med"/>
          </a:ln>
          <a:effectLst>
            <a:outerShdw blurRad="50800" dist="38100" dir="18900000" algn="bl" rotWithShape="0">
              <a:prstClr val="black">
                <a:alpha val="40000"/>
              </a:prstClr>
            </a:outerShdw>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a:defRPr/>
            </a:pPr>
            <a:r>
              <a:rPr lang="zh-CN" altLang="en-US" sz="1600" b="1" dirty="0">
                <a:solidFill>
                  <a:schemeClr val="tx1"/>
                </a:solidFill>
                <a:latin typeface="黑体" pitchFamily="49" charset="-122"/>
                <a:ea typeface="黑体" pitchFamily="49" charset="-122"/>
              </a:rPr>
              <a:t>传播内容：</a:t>
            </a:r>
            <a:endParaRPr lang="en-US" altLang="zh-CN" sz="1600" b="1" dirty="0">
              <a:solidFill>
                <a:schemeClr val="tx1"/>
              </a:solidFill>
              <a:latin typeface="黑体" pitchFamily="49" charset="-122"/>
              <a:ea typeface="黑体" pitchFamily="49" charset="-122"/>
            </a:endParaRPr>
          </a:p>
          <a:p>
            <a:pPr marL="457200" indent="-457200">
              <a:buFont typeface="+mj-lt"/>
              <a:buAutoNum type="arabicPeriod"/>
              <a:defRPr/>
            </a:pPr>
            <a:r>
              <a:rPr lang="zh-CN" altLang="en-US" sz="1600" dirty="0">
                <a:solidFill>
                  <a:schemeClr val="tx1"/>
                </a:solidFill>
                <a:latin typeface="黑体" pitchFamily="49" charset="-122"/>
                <a:ea typeface="黑体" pitchFamily="49" charset="-122"/>
              </a:rPr>
              <a:t>食用方法、产品种类、产品功效等产品知识普及。</a:t>
            </a:r>
            <a:endParaRPr lang="en-US" altLang="zh-CN" sz="1600" dirty="0">
              <a:solidFill>
                <a:schemeClr val="tx1"/>
              </a:solidFill>
              <a:latin typeface="黑体" pitchFamily="49" charset="-122"/>
              <a:ea typeface="黑体" pitchFamily="49" charset="-122"/>
            </a:endParaRPr>
          </a:p>
          <a:p>
            <a:pPr marL="457200" indent="-457200">
              <a:buFont typeface="+mj-lt"/>
              <a:buAutoNum type="arabicPeriod"/>
              <a:defRPr/>
            </a:pPr>
            <a:r>
              <a:rPr lang="zh-CN" altLang="en-US" sz="1600" dirty="0">
                <a:solidFill>
                  <a:schemeClr val="tx1"/>
                </a:solidFill>
                <a:latin typeface="黑体" pitchFamily="49" charset="-122"/>
                <a:ea typeface="黑体" pitchFamily="49" charset="-122"/>
              </a:rPr>
              <a:t>以及高品质、非物质文化遗产、国家保密配方等已有概念。</a:t>
            </a:r>
          </a:p>
        </p:txBody>
      </p:sp>
      <p:sp>
        <p:nvSpPr>
          <p:cNvPr id="7" name="圆角矩形 6"/>
          <p:cNvSpPr/>
          <p:nvPr/>
        </p:nvSpPr>
        <p:spPr bwMode="auto">
          <a:xfrm>
            <a:off x="5738818" y="1571612"/>
            <a:ext cx="3071834" cy="1643074"/>
          </a:xfrm>
          <a:prstGeom prst="roundRect">
            <a:avLst/>
          </a:prstGeom>
          <a:solidFill>
            <a:srgbClr val="FFC000">
              <a:alpha val="35000"/>
            </a:srgbClr>
          </a:solidFill>
          <a:ln w="28575" cap="flat" cmpd="sng" algn="ctr">
            <a:noFill/>
            <a:prstDash val="solid"/>
            <a:round/>
            <a:headEnd type="none" w="med" len="med"/>
            <a:tailEnd type="none" w="med" len="med"/>
          </a:ln>
          <a:effectLst>
            <a:outerShdw blurRad="50800" dist="38100" dir="18900000" algn="bl" rotWithShape="0">
              <a:prstClr val="black">
                <a:alpha val="40000"/>
              </a:prstClr>
            </a:outerShdw>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zh-CN" altLang="en-US" dirty="0" smtClean="0">
                <a:solidFill>
                  <a:schemeClr val="tx1"/>
                </a:solidFill>
                <a:latin typeface="黑体" pitchFamily="49" charset="-122"/>
                <a:ea typeface="黑体" pitchFamily="49" charset="-122"/>
              </a:rPr>
              <a:t>微博、</a:t>
            </a:r>
            <a:r>
              <a:rPr lang="en-US" altLang="zh-CN" dirty="0" smtClean="0">
                <a:solidFill>
                  <a:schemeClr val="tx1"/>
                </a:solidFill>
                <a:latin typeface="黑体" pitchFamily="49" charset="-122"/>
                <a:ea typeface="黑体" pitchFamily="49" charset="-122"/>
              </a:rPr>
              <a:t>SNS</a:t>
            </a:r>
            <a:r>
              <a:rPr lang="zh-CN" altLang="en-US" dirty="0" smtClean="0">
                <a:solidFill>
                  <a:schemeClr val="tx1"/>
                </a:solidFill>
                <a:latin typeface="黑体" pitchFamily="49" charset="-122"/>
                <a:ea typeface="黑体" pitchFamily="49" charset="-122"/>
              </a:rPr>
              <a:t>、论坛、博客、视频网站平台上，配合微电影、漫画、</a:t>
            </a:r>
            <a:r>
              <a:rPr lang="en-US" altLang="zh-CN" dirty="0" smtClean="0">
                <a:solidFill>
                  <a:schemeClr val="tx1"/>
                </a:solidFill>
                <a:latin typeface="黑体" pitchFamily="49" charset="-122"/>
                <a:ea typeface="黑体" pitchFamily="49" charset="-122"/>
              </a:rPr>
              <a:t>APP</a:t>
            </a:r>
            <a:r>
              <a:rPr lang="zh-CN" altLang="en-US" dirty="0" smtClean="0">
                <a:solidFill>
                  <a:schemeClr val="tx1"/>
                </a:solidFill>
                <a:latin typeface="黑体" pitchFamily="49" charset="-122"/>
                <a:ea typeface="黑体" pitchFamily="49" charset="-122"/>
              </a:rPr>
              <a:t>等新的内容展现形式，在相关的送礼时节强势促销。</a:t>
            </a:r>
            <a:endParaRPr lang="zh-CN" altLang="en-US" dirty="0">
              <a:solidFill>
                <a:schemeClr val="tx1"/>
              </a:solidFill>
              <a:latin typeface="黑体" pitchFamily="49" charset="-122"/>
              <a:ea typeface="黑体" pitchFamily="49" charset="-122"/>
            </a:endParaRPr>
          </a:p>
        </p:txBody>
      </p:sp>
      <p:sp>
        <p:nvSpPr>
          <p:cNvPr id="8" name="左右箭头 7"/>
          <p:cNvSpPr/>
          <p:nvPr/>
        </p:nvSpPr>
        <p:spPr bwMode="auto">
          <a:xfrm>
            <a:off x="4452934" y="2000240"/>
            <a:ext cx="1071570" cy="733663"/>
          </a:xfrm>
          <a:prstGeom prst="leftRightArrow">
            <a:avLst/>
          </a:prstGeom>
          <a:solidFill>
            <a:srgbClr val="FF0000">
              <a:alpha val="39000"/>
            </a:srgbClr>
          </a:solidFill>
          <a:ln w="28575" cap="flat" cmpd="sng" algn="ctr">
            <a:noFill/>
            <a:prstDash val="solid"/>
            <a:round/>
            <a:headEnd type="none" w="med" len="med"/>
            <a:tailEnd type="none" w="med" len="med"/>
          </a:ln>
          <a:effectLst>
            <a:outerShdw blurRad="50800" dist="38100" dir="18900000" algn="bl" rotWithShape="0">
              <a:prstClr val="black">
                <a:alpha val="40000"/>
              </a:prstClr>
            </a:outerShdw>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rgbClr val="0000FF"/>
              </a:solidFill>
              <a:effectLst/>
              <a:latin typeface="Times New Roman" pitchFamily="18" charset="0"/>
              <a:ea typeface="宋体" pitchFamily="2" charset="-122"/>
            </a:endParaRPr>
          </a:p>
        </p:txBody>
      </p:sp>
      <p:sp>
        <p:nvSpPr>
          <p:cNvPr id="9" name="左右箭头 8"/>
          <p:cNvSpPr/>
          <p:nvPr/>
        </p:nvSpPr>
        <p:spPr bwMode="auto">
          <a:xfrm>
            <a:off x="6381760" y="3429000"/>
            <a:ext cx="1071570" cy="733663"/>
          </a:xfrm>
          <a:prstGeom prst="leftRightArrow">
            <a:avLst/>
          </a:prstGeom>
          <a:solidFill>
            <a:srgbClr val="00B050">
              <a:alpha val="39000"/>
            </a:srgbClr>
          </a:solidFill>
          <a:ln w="28575" cap="flat" cmpd="sng" algn="ctr">
            <a:noFill/>
            <a:prstDash val="solid"/>
            <a:round/>
            <a:headEnd type="none" w="med" len="med"/>
            <a:tailEnd type="none" w="med" len="med"/>
          </a:ln>
          <a:effectLst>
            <a:outerShdw blurRad="50800" dist="38100" dir="18900000" algn="bl" rotWithShape="0">
              <a:prstClr val="black">
                <a:alpha val="40000"/>
              </a:prstClr>
            </a:outerShdw>
          </a:effectLst>
          <a:scene3d>
            <a:camera prst="orthographicFront">
              <a:rot lat="0" lon="0" rev="2400000"/>
            </a:camera>
            <a:lightRig rig="threePt" dir="t"/>
          </a:scene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rgbClr val="0000FF"/>
              </a:solidFill>
              <a:effectLst/>
              <a:latin typeface="Times New Roman" pitchFamily="18" charset="0"/>
              <a:ea typeface="宋体" pitchFamily="2" charset="-122"/>
            </a:endParaRPr>
          </a:p>
        </p:txBody>
      </p:sp>
      <p:sp>
        <p:nvSpPr>
          <p:cNvPr id="10" name="左右箭头 9"/>
          <p:cNvSpPr/>
          <p:nvPr/>
        </p:nvSpPr>
        <p:spPr bwMode="auto">
          <a:xfrm>
            <a:off x="2595546" y="3500438"/>
            <a:ext cx="1071570" cy="733663"/>
          </a:xfrm>
          <a:prstGeom prst="leftRightArrow">
            <a:avLst/>
          </a:prstGeom>
          <a:solidFill>
            <a:srgbClr val="6600CC">
              <a:alpha val="38824"/>
            </a:srgbClr>
          </a:solidFill>
          <a:ln w="28575" cap="flat" cmpd="sng" algn="ctr">
            <a:noFill/>
            <a:prstDash val="solid"/>
            <a:round/>
            <a:headEnd type="none" w="med" len="med"/>
            <a:tailEnd type="none" w="med" len="med"/>
          </a:ln>
          <a:effectLst>
            <a:outerShdw blurRad="50800" dist="38100" dir="18900000" algn="bl" rotWithShape="0">
              <a:prstClr val="black">
                <a:alpha val="40000"/>
              </a:prstClr>
            </a:outerShdw>
          </a:effectLst>
          <a:scene3d>
            <a:camera prst="orthographicFront">
              <a:rot lat="0" lon="0" rev="19799999"/>
            </a:camera>
            <a:lightRig rig="threePt" dir="t"/>
          </a:scene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rgbClr val="0000FF"/>
              </a:solidFill>
              <a:effectLst/>
              <a:latin typeface="Times New Roman" pitchFamily="18" charset="0"/>
              <a:ea typeface="宋体" pitchFamily="2"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1"/>
          <p:cNvSpPr>
            <a:spLocks noChangeArrowheads="1"/>
          </p:cNvSpPr>
          <p:nvPr/>
        </p:nvSpPr>
        <p:spPr bwMode="auto">
          <a:xfrm>
            <a:off x="550863" y="4732338"/>
            <a:ext cx="7326312" cy="914400"/>
          </a:xfrm>
          <a:prstGeom prst="rect">
            <a:avLst/>
          </a:prstGeom>
          <a:noFill/>
          <a:ln w="9525">
            <a:noFill/>
            <a:miter lim="800000"/>
            <a:headEnd/>
            <a:tailEnd/>
          </a:ln>
        </p:spPr>
        <p:txBody>
          <a:bodyPr/>
          <a:lstStyle/>
          <a:p>
            <a:pPr marL="342900" indent="-342900">
              <a:spcBef>
                <a:spcPct val="20000"/>
              </a:spcBef>
            </a:pPr>
            <a:r>
              <a:rPr lang="zh-CN" altLang="en-US" b="1">
                <a:solidFill>
                  <a:srgbClr val="FF0000"/>
                </a:solidFill>
                <a:latin typeface="微软雅黑" pitchFamily="34" charset="-122"/>
                <a:ea typeface="微软雅黑" pitchFamily="34" charset="-122"/>
              </a:rPr>
              <a:t>功能应用：</a:t>
            </a:r>
          </a:p>
          <a:p>
            <a:pPr marL="342900" indent="-342900">
              <a:spcBef>
                <a:spcPct val="20000"/>
              </a:spcBef>
            </a:pPr>
            <a:r>
              <a:rPr lang="zh-CN" altLang="en-US" sz="1600">
                <a:latin typeface="微软雅黑" pitchFamily="34" charset="-122"/>
                <a:ea typeface="微软雅黑" pitchFamily="34" charset="-122"/>
              </a:rPr>
              <a:t>地域性品牌推广，可根据客户需求，进行精准的地域定向；</a:t>
            </a:r>
          </a:p>
          <a:p>
            <a:pPr marL="342900" indent="-342900">
              <a:spcBef>
                <a:spcPct val="20000"/>
              </a:spcBef>
            </a:pPr>
            <a:r>
              <a:rPr lang="zh-CN" altLang="en-US" sz="1600">
                <a:latin typeface="微软雅黑" pitchFamily="34" charset="-122"/>
                <a:ea typeface="微软雅黑" pitchFamily="34" charset="-122"/>
              </a:rPr>
              <a:t>全国性的品牌推广需求，可针对不同地域的用户采用不同的广告诉求；</a:t>
            </a:r>
          </a:p>
        </p:txBody>
      </p:sp>
      <p:grpSp>
        <p:nvGrpSpPr>
          <p:cNvPr id="52227" name="Group 3"/>
          <p:cNvGrpSpPr>
            <a:grpSpLocks/>
          </p:cNvGrpSpPr>
          <p:nvPr/>
        </p:nvGrpSpPr>
        <p:grpSpPr bwMode="auto">
          <a:xfrm>
            <a:off x="565150" y="1670050"/>
            <a:ext cx="6142038" cy="3357563"/>
            <a:chOff x="0" y="0"/>
            <a:chExt cx="5313364" cy="3156807"/>
          </a:xfrm>
        </p:grpSpPr>
        <p:pic>
          <p:nvPicPr>
            <p:cNvPr id="52285" name="Picture 3"/>
            <p:cNvPicPr>
              <a:picLocks noChangeAspect="1" noChangeArrowheads="1"/>
            </p:cNvPicPr>
            <p:nvPr/>
          </p:nvPicPr>
          <p:blipFill>
            <a:blip r:embed="rId2"/>
            <a:srcRect/>
            <a:stretch>
              <a:fillRect/>
            </a:stretch>
          </p:blipFill>
          <p:spPr bwMode="auto">
            <a:xfrm>
              <a:off x="152400" y="488837"/>
              <a:ext cx="3297238" cy="2442596"/>
            </a:xfrm>
            <a:prstGeom prst="rect">
              <a:avLst/>
            </a:prstGeom>
            <a:noFill/>
            <a:ln w="9525">
              <a:noFill/>
              <a:miter lim="800000"/>
              <a:headEnd/>
              <a:tailEnd/>
            </a:ln>
          </p:spPr>
        </p:pic>
        <p:pic>
          <p:nvPicPr>
            <p:cNvPr id="52286" name="Picture 4"/>
            <p:cNvPicPr>
              <a:picLocks noChangeAspect="1" noChangeArrowheads="1"/>
            </p:cNvPicPr>
            <p:nvPr/>
          </p:nvPicPr>
          <p:blipFill>
            <a:blip r:embed="rId3">
              <a:lum bright="6000"/>
            </a:blip>
            <a:srcRect/>
            <a:stretch>
              <a:fillRect/>
            </a:stretch>
          </p:blipFill>
          <p:spPr bwMode="auto">
            <a:xfrm>
              <a:off x="3886200" y="1634746"/>
              <a:ext cx="609600" cy="571368"/>
            </a:xfrm>
            <a:prstGeom prst="rect">
              <a:avLst/>
            </a:prstGeom>
            <a:noFill/>
            <a:ln w="9525">
              <a:noFill/>
              <a:miter lim="800000"/>
              <a:headEnd/>
              <a:tailEnd/>
            </a:ln>
          </p:spPr>
        </p:pic>
        <p:pic>
          <p:nvPicPr>
            <p:cNvPr id="52287" name="Picture 5"/>
            <p:cNvPicPr>
              <a:picLocks noChangeAspect="1" noChangeArrowheads="1"/>
            </p:cNvPicPr>
            <p:nvPr/>
          </p:nvPicPr>
          <p:blipFill>
            <a:blip r:embed="rId4">
              <a:lum bright="12000"/>
            </a:blip>
            <a:srcRect/>
            <a:stretch>
              <a:fillRect/>
            </a:stretch>
          </p:blipFill>
          <p:spPr bwMode="auto">
            <a:xfrm>
              <a:off x="3810001" y="0"/>
              <a:ext cx="796925" cy="1022113"/>
            </a:xfrm>
            <a:prstGeom prst="rect">
              <a:avLst/>
            </a:prstGeom>
            <a:noFill/>
            <a:ln w="9525">
              <a:noFill/>
              <a:miter lim="800000"/>
              <a:headEnd/>
              <a:tailEnd/>
            </a:ln>
          </p:spPr>
        </p:pic>
        <p:sp>
          <p:nvSpPr>
            <p:cNvPr id="52288" name="Rectangle 6"/>
            <p:cNvSpPr>
              <a:spLocks noChangeArrowheads="1"/>
            </p:cNvSpPr>
            <p:nvPr/>
          </p:nvSpPr>
          <p:spPr bwMode="auto">
            <a:xfrm>
              <a:off x="4343401" y="76182"/>
              <a:ext cx="969963" cy="434058"/>
            </a:xfrm>
            <a:prstGeom prst="rect">
              <a:avLst/>
            </a:prstGeom>
            <a:noFill/>
            <a:ln w="9525">
              <a:noFill/>
              <a:miter lim="800000"/>
              <a:headEnd/>
              <a:tailEnd/>
            </a:ln>
          </p:spPr>
          <p:txBody>
            <a:bodyPr>
              <a:spAutoFit/>
            </a:bodyPr>
            <a:lstStyle/>
            <a:p>
              <a:r>
                <a:rPr lang="zh-CN" altLang="en-US" sz="1200">
                  <a:latin typeface="微软雅黑" pitchFamily="34" charset="-122"/>
                  <a:ea typeface="微软雅黑" pitchFamily="34" charset="-122"/>
                </a:rPr>
                <a:t>蔚蓝</a:t>
              </a:r>
              <a:r>
                <a:rPr lang="en-US" altLang="zh-CN" sz="1200">
                  <a:latin typeface="微软雅黑" pitchFamily="34" charset="-122"/>
                  <a:ea typeface="微软雅黑" pitchFamily="34" charset="-122"/>
                </a:rPr>
                <a:t>in apps</a:t>
              </a:r>
              <a:endParaRPr lang="zh-CN" altLang="en-US" sz="1200">
                <a:latin typeface="微软雅黑" pitchFamily="34" charset="-122"/>
                <a:ea typeface="微软雅黑" pitchFamily="34" charset="-122"/>
              </a:endParaRPr>
            </a:p>
            <a:p>
              <a:r>
                <a:rPr lang="zh-CN" altLang="en-US" sz="1200">
                  <a:latin typeface="微软雅黑" pitchFamily="34" charset="-122"/>
                  <a:ea typeface="微软雅黑" pitchFamily="34" charset="-122"/>
                </a:rPr>
                <a:t> </a:t>
              </a:r>
              <a:r>
                <a:rPr lang="en-US" altLang="zh-CN" sz="1200">
                  <a:latin typeface="微软雅黑" pitchFamily="34" charset="-122"/>
                  <a:ea typeface="微软雅黑" pitchFamily="34" charset="-122"/>
                </a:rPr>
                <a:t>IP </a:t>
              </a:r>
              <a:r>
                <a:rPr lang="zh-CN" altLang="en-US" sz="1200">
                  <a:latin typeface="微软雅黑" pitchFamily="34" charset="-122"/>
                  <a:ea typeface="微软雅黑" pitchFamily="34" charset="-122"/>
                </a:rPr>
                <a:t>数据库</a:t>
              </a:r>
            </a:p>
          </p:txBody>
        </p:sp>
        <p:sp>
          <p:nvSpPr>
            <p:cNvPr id="52289" name="AutoShape 7"/>
            <p:cNvSpPr>
              <a:spLocks noChangeArrowheads="1"/>
            </p:cNvSpPr>
            <p:nvPr/>
          </p:nvSpPr>
          <p:spPr bwMode="auto">
            <a:xfrm>
              <a:off x="0" y="184108"/>
              <a:ext cx="3810000" cy="2972699"/>
            </a:xfrm>
            <a:prstGeom prst="wedgeEllipseCallout">
              <a:avLst>
                <a:gd name="adj1" fmla="val 54375"/>
                <a:gd name="adj2" fmla="val -33440"/>
              </a:avLst>
            </a:prstGeom>
            <a:solidFill>
              <a:srgbClr val="FFE5E5">
                <a:alpha val="21176"/>
              </a:srgbClr>
            </a:solidFill>
            <a:ln w="9525">
              <a:solidFill>
                <a:srgbClr val="DDDDDD"/>
              </a:solidFill>
              <a:miter lim="800000"/>
              <a:headEnd/>
              <a:tailEnd/>
            </a:ln>
          </p:spPr>
          <p:txBody>
            <a:bodyPr/>
            <a:lstStyle/>
            <a:p>
              <a:endParaRPr lang="zh-CN" altLang="en-US">
                <a:latin typeface="微软雅黑" pitchFamily="34" charset="-122"/>
                <a:ea typeface="微软雅黑" pitchFamily="34" charset="-122"/>
              </a:endParaRPr>
            </a:p>
          </p:txBody>
        </p:sp>
        <p:sp>
          <p:nvSpPr>
            <p:cNvPr id="52290" name="Line 8"/>
            <p:cNvSpPr>
              <a:spLocks noChangeShapeType="1"/>
            </p:cNvSpPr>
            <p:nvPr/>
          </p:nvSpPr>
          <p:spPr bwMode="auto">
            <a:xfrm>
              <a:off x="4419600" y="1933128"/>
              <a:ext cx="381000" cy="3174"/>
            </a:xfrm>
            <a:prstGeom prst="line">
              <a:avLst/>
            </a:prstGeom>
            <a:noFill/>
            <a:ln w="19050">
              <a:solidFill>
                <a:srgbClr val="CC0000"/>
              </a:solidFill>
              <a:round/>
              <a:headEnd/>
              <a:tailEnd type="triangle" w="med" len="med"/>
            </a:ln>
          </p:spPr>
          <p:txBody>
            <a:bodyPr/>
            <a:lstStyle/>
            <a:p>
              <a:endParaRPr lang="zh-CN" altLang="en-US"/>
            </a:p>
          </p:txBody>
        </p:sp>
        <p:sp>
          <p:nvSpPr>
            <p:cNvPr id="52291" name="Rectangle 9"/>
            <p:cNvSpPr>
              <a:spLocks noChangeArrowheads="1"/>
            </p:cNvSpPr>
            <p:nvPr/>
          </p:nvSpPr>
          <p:spPr bwMode="auto">
            <a:xfrm>
              <a:off x="3733800" y="2210875"/>
              <a:ext cx="762000" cy="289372"/>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服务器</a:t>
              </a:r>
            </a:p>
          </p:txBody>
        </p:sp>
        <p:sp>
          <p:nvSpPr>
            <p:cNvPr id="52292" name="Line 12"/>
            <p:cNvSpPr>
              <a:spLocks noChangeShapeType="1"/>
            </p:cNvSpPr>
            <p:nvPr/>
          </p:nvSpPr>
          <p:spPr bwMode="auto">
            <a:xfrm flipV="1">
              <a:off x="3187700" y="1904559"/>
              <a:ext cx="546100" cy="152365"/>
            </a:xfrm>
            <a:prstGeom prst="line">
              <a:avLst/>
            </a:prstGeom>
            <a:noFill/>
            <a:ln w="19050">
              <a:solidFill>
                <a:srgbClr val="CC0000"/>
              </a:solidFill>
              <a:round/>
              <a:headEnd/>
              <a:tailEnd type="triangle" w="med" len="med"/>
            </a:ln>
          </p:spPr>
          <p:txBody>
            <a:bodyPr/>
            <a:lstStyle/>
            <a:p>
              <a:endParaRPr lang="zh-CN" altLang="en-US"/>
            </a:p>
          </p:txBody>
        </p:sp>
        <p:sp>
          <p:nvSpPr>
            <p:cNvPr id="52293" name="Line 13"/>
            <p:cNvSpPr>
              <a:spLocks noChangeShapeType="1"/>
            </p:cNvSpPr>
            <p:nvPr/>
          </p:nvSpPr>
          <p:spPr bwMode="auto">
            <a:xfrm flipV="1">
              <a:off x="2667000" y="1904560"/>
              <a:ext cx="1143000" cy="763410"/>
            </a:xfrm>
            <a:prstGeom prst="line">
              <a:avLst/>
            </a:prstGeom>
            <a:noFill/>
            <a:ln w="19050">
              <a:solidFill>
                <a:srgbClr val="CC0000"/>
              </a:solidFill>
              <a:round/>
              <a:headEnd/>
              <a:tailEnd type="triangle" w="med" len="med"/>
            </a:ln>
          </p:spPr>
          <p:txBody>
            <a:bodyPr/>
            <a:lstStyle/>
            <a:p>
              <a:endParaRPr lang="zh-CN" altLang="en-US"/>
            </a:p>
          </p:txBody>
        </p:sp>
      </p:grpSp>
      <p:sp>
        <p:nvSpPr>
          <p:cNvPr id="156685" name="矩形 12"/>
          <p:cNvSpPr>
            <a:spLocks noChangeArrowheads="1"/>
          </p:cNvSpPr>
          <p:nvPr/>
        </p:nvSpPr>
        <p:spPr bwMode="auto">
          <a:xfrm>
            <a:off x="1403350" y="231775"/>
            <a:ext cx="5494338" cy="642938"/>
          </a:xfrm>
          <a:prstGeom prst="rect">
            <a:avLst/>
          </a:prstGeom>
          <a:solidFill>
            <a:srgbClr val="F1F9F9"/>
          </a:solidFill>
          <a:ln w="25400">
            <a:solidFill>
              <a:srgbClr val="F1F9F9"/>
            </a:solidFill>
            <a:miter lim="800000"/>
            <a:headEnd/>
            <a:tailEnd/>
          </a:ln>
          <a:effectLst>
            <a:outerShdw dist="38100" dir="5400000" algn="ctr" rotWithShape="0">
              <a:srgbClr val="000000">
                <a:alpha val="39000"/>
              </a:srgbClr>
            </a:outerShdw>
          </a:effectLst>
        </p:spPr>
        <p:txBody>
          <a:bodyPr anchor="ctr"/>
          <a:lstStyle/>
          <a:p>
            <a:pPr algn="ctr">
              <a:defRPr/>
            </a:pPr>
            <a:r>
              <a:rPr lang="en-US" altLang="zh-CN" sz="2400" b="1">
                <a:solidFill>
                  <a:srgbClr val="FF0000"/>
                </a:solidFill>
                <a:latin typeface="微软雅黑" pitchFamily="34" charset="-122"/>
                <a:ea typeface="微软雅黑" pitchFamily="34" charset="-122"/>
              </a:rPr>
              <a:t>1-</a:t>
            </a:r>
            <a:r>
              <a:rPr lang="zh-CN" altLang="en-US" sz="2400" b="1">
                <a:solidFill>
                  <a:srgbClr val="FF0000"/>
                </a:solidFill>
                <a:latin typeface="微软雅黑" pitchFamily="34" charset="-122"/>
                <a:ea typeface="微软雅黑" pitchFamily="34" charset="-122"/>
              </a:rPr>
              <a:t>地域定向</a:t>
            </a:r>
            <a:r>
              <a:rPr lang="en-US" altLang="zh-CN" sz="2400">
                <a:solidFill>
                  <a:srgbClr val="FF0000"/>
                </a:solidFill>
                <a:latin typeface="微软雅黑" pitchFamily="34" charset="-122"/>
                <a:ea typeface="微软雅黑" pitchFamily="34" charset="-122"/>
              </a:rPr>
              <a:t>-</a:t>
            </a:r>
            <a:r>
              <a:rPr lang="zh-CN" altLang="en-US" sz="2400">
                <a:solidFill>
                  <a:schemeClr val="tx1"/>
                </a:solidFill>
                <a:latin typeface="微软雅黑" pitchFamily="34" charset="-122"/>
                <a:ea typeface="微软雅黑" pitchFamily="34" charset="-122"/>
              </a:rPr>
              <a:t>实现地域性有效推广</a:t>
            </a:r>
          </a:p>
        </p:txBody>
      </p:sp>
      <p:sp>
        <p:nvSpPr>
          <p:cNvPr id="52229" name="矩形 13"/>
          <p:cNvSpPr>
            <a:spLocks noChangeArrowheads="1"/>
          </p:cNvSpPr>
          <p:nvPr/>
        </p:nvSpPr>
        <p:spPr bwMode="auto">
          <a:xfrm>
            <a:off x="1169988" y="946150"/>
            <a:ext cx="8048625" cy="733425"/>
          </a:xfrm>
          <a:prstGeom prst="rect">
            <a:avLst/>
          </a:prstGeom>
          <a:noFill/>
          <a:ln w="9525">
            <a:noFill/>
            <a:miter lim="800000"/>
            <a:headEnd/>
            <a:tailEnd/>
          </a:ln>
        </p:spPr>
        <p:txBody>
          <a:bodyPr>
            <a:spAutoFit/>
          </a:bodyPr>
          <a:lstStyle/>
          <a:p>
            <a:pPr>
              <a:lnSpc>
                <a:spcPts val="2500"/>
              </a:lnSpc>
              <a:buFont typeface="Wingdings" pitchFamily="2" charset="2"/>
              <a:buChar char="n"/>
            </a:pPr>
            <a:r>
              <a:rPr lang="zh-CN" altLang="en-US" sz="1600">
                <a:latin typeface="微软雅黑" pitchFamily="34" charset="-122"/>
                <a:ea typeface="微软雅黑" pitchFamily="34" charset="-122"/>
              </a:rPr>
              <a:t>通过跟踪用户</a:t>
            </a:r>
            <a:r>
              <a:rPr lang="en-US" altLang="zh-CN" sz="1600">
                <a:latin typeface="微软雅黑" pitchFamily="34" charset="-122"/>
                <a:ea typeface="微软雅黑" pitchFamily="34" charset="-122"/>
              </a:rPr>
              <a:t>IP</a:t>
            </a:r>
            <a:r>
              <a:rPr lang="zh-CN" altLang="en-US" sz="1600">
                <a:latin typeface="微软雅黑" pitchFamily="34" charset="-122"/>
                <a:ea typeface="微软雅黑" pitchFamily="34" charset="-122"/>
              </a:rPr>
              <a:t>地址可知道用户所处地址，进而进行针对性地广告投放；</a:t>
            </a:r>
          </a:p>
          <a:p>
            <a:pPr>
              <a:lnSpc>
                <a:spcPts val="2500"/>
              </a:lnSpc>
              <a:buFont typeface="Wingdings" pitchFamily="2" charset="2"/>
              <a:buChar char="n"/>
            </a:pPr>
            <a:r>
              <a:rPr lang="zh-CN" altLang="en-US" sz="1600">
                <a:latin typeface="微软雅黑" pitchFamily="34" charset="-122"/>
                <a:ea typeface="微软雅黑" pitchFamily="34" charset="-122"/>
              </a:rPr>
              <a:t>蔚蓝广告的</a:t>
            </a:r>
            <a:r>
              <a:rPr lang="en-US" altLang="zh-CN" sz="1600">
                <a:latin typeface="微软雅黑" pitchFamily="34" charset="-122"/>
                <a:ea typeface="微软雅黑" pitchFamily="34" charset="-122"/>
              </a:rPr>
              <a:t>IP</a:t>
            </a:r>
            <a:r>
              <a:rPr lang="zh-CN" altLang="en-US" sz="1600">
                <a:latin typeface="微软雅黑" pitchFamily="34" charset="-122"/>
                <a:ea typeface="微软雅黑" pitchFamily="34" charset="-122"/>
              </a:rPr>
              <a:t>库可定向精准至省、省会城市及二线城市，精确度超过</a:t>
            </a:r>
            <a:r>
              <a:rPr lang="en-US" altLang="zh-CN" sz="1600">
                <a:latin typeface="微软雅黑" pitchFamily="34" charset="-122"/>
                <a:ea typeface="微软雅黑" pitchFamily="34" charset="-122"/>
              </a:rPr>
              <a:t>96%</a:t>
            </a:r>
            <a:r>
              <a:rPr lang="zh-CN" altLang="en-US" sz="1600">
                <a:latin typeface="微软雅黑" pitchFamily="34" charset="-122"/>
                <a:ea typeface="微软雅黑" pitchFamily="34" charset="-122"/>
              </a:rPr>
              <a:t>；</a:t>
            </a:r>
          </a:p>
        </p:txBody>
      </p:sp>
      <p:grpSp>
        <p:nvGrpSpPr>
          <p:cNvPr id="52230" name="Group 15"/>
          <p:cNvGrpSpPr>
            <a:grpSpLocks/>
          </p:cNvGrpSpPr>
          <p:nvPr/>
        </p:nvGrpSpPr>
        <p:grpSpPr bwMode="auto">
          <a:xfrm>
            <a:off x="6897688" y="4160838"/>
            <a:ext cx="2476500" cy="1571625"/>
            <a:chOff x="0" y="0"/>
            <a:chExt cx="5173662" cy="4108450"/>
          </a:xfrm>
        </p:grpSpPr>
        <p:pic>
          <p:nvPicPr>
            <p:cNvPr id="52231" name="Picture 125"/>
            <p:cNvPicPr>
              <a:picLocks noChangeAspect="1" noChangeArrowheads="1"/>
            </p:cNvPicPr>
            <p:nvPr/>
          </p:nvPicPr>
          <p:blipFill>
            <a:blip r:embed="rId5">
              <a:lum bright="-30000"/>
            </a:blip>
            <a:srcRect/>
            <a:stretch>
              <a:fillRect/>
            </a:stretch>
          </p:blipFill>
          <p:spPr bwMode="auto">
            <a:xfrm>
              <a:off x="317499" y="2970212"/>
              <a:ext cx="4110037" cy="1138238"/>
            </a:xfrm>
            <a:prstGeom prst="rect">
              <a:avLst/>
            </a:prstGeom>
            <a:noFill/>
            <a:ln w="9525">
              <a:noFill/>
              <a:miter lim="800000"/>
              <a:headEnd/>
              <a:tailEnd/>
            </a:ln>
          </p:spPr>
        </p:pic>
        <p:grpSp>
          <p:nvGrpSpPr>
            <p:cNvPr id="52232" name="Group 17"/>
            <p:cNvGrpSpPr>
              <a:grpSpLocks/>
            </p:cNvGrpSpPr>
            <p:nvPr/>
          </p:nvGrpSpPr>
          <p:grpSpPr bwMode="auto">
            <a:xfrm>
              <a:off x="650874" y="0"/>
              <a:ext cx="3471862" cy="3503613"/>
              <a:chOff x="0" y="0"/>
              <a:chExt cx="2187" cy="2207"/>
            </a:xfrm>
          </p:grpSpPr>
          <p:sp>
            <p:nvSpPr>
              <p:cNvPr id="52278" name="Oval 6"/>
              <p:cNvSpPr>
                <a:spLocks noChangeArrowheads="1"/>
              </p:cNvSpPr>
              <p:nvPr/>
            </p:nvSpPr>
            <p:spPr bwMode="auto">
              <a:xfrm>
                <a:off x="0" y="23"/>
                <a:ext cx="2187" cy="2184"/>
              </a:xfrm>
              <a:prstGeom prst="ellipse">
                <a:avLst/>
              </a:prstGeom>
              <a:solidFill>
                <a:srgbClr val="777777"/>
              </a:solidFill>
              <a:ln w="9525">
                <a:round/>
                <a:headEnd/>
                <a:tailEnd/>
              </a:ln>
              <a:scene3d>
                <a:camera prst="legacyPerspectiveTop"/>
                <a:lightRig rig="legacyFlat4" dir="t"/>
              </a:scene3d>
              <a:sp3d extrusionH="887400" prstMaterial="legacyMatte">
                <a:bevelT w="13500" h="13500" prst="angle"/>
                <a:bevelB w="13500" h="13500" prst="angle"/>
                <a:extrusionClr>
                  <a:schemeClr val="bg1"/>
                </a:extrusionClr>
              </a:sp3d>
            </p:spPr>
            <p:txBody>
              <a:bodyPr>
                <a:flatTx/>
              </a:bodyPr>
              <a:lstStyle/>
              <a:p>
                <a:endParaRPr lang="en-GB" altLang="en-US"/>
              </a:p>
            </p:txBody>
          </p:sp>
          <p:sp>
            <p:nvSpPr>
              <p:cNvPr id="52279" name="Oval 8"/>
              <p:cNvSpPr>
                <a:spLocks noChangeArrowheads="1"/>
              </p:cNvSpPr>
              <p:nvPr/>
            </p:nvSpPr>
            <p:spPr bwMode="auto">
              <a:xfrm>
                <a:off x="7" y="0"/>
                <a:ext cx="2173" cy="2172"/>
              </a:xfrm>
              <a:prstGeom prst="ellipse">
                <a:avLst/>
              </a:prstGeom>
              <a:gradFill rotWithShape="1">
                <a:gsLst>
                  <a:gs pos="0">
                    <a:srgbClr val="9F9F9F"/>
                  </a:gs>
                  <a:gs pos="100000">
                    <a:srgbClr val="E4E4E4"/>
                  </a:gs>
                </a:gsLst>
                <a:lin ang="18900000" scaled="1"/>
              </a:gradFill>
              <a:ln w="19050">
                <a:solidFill>
                  <a:schemeClr val="bg1"/>
                </a:solidFill>
                <a:round/>
                <a:headEnd/>
                <a:tailEnd/>
              </a:ln>
            </p:spPr>
            <p:txBody>
              <a:bodyPr wrap="none" anchor="ctr"/>
              <a:lstStyle/>
              <a:p>
                <a:endParaRPr lang="en-GB" altLang="en-US"/>
              </a:p>
            </p:txBody>
          </p:sp>
          <p:sp>
            <p:nvSpPr>
              <p:cNvPr id="52280" name="Oval 9"/>
              <p:cNvSpPr>
                <a:spLocks noChangeArrowheads="1"/>
              </p:cNvSpPr>
              <p:nvPr/>
            </p:nvSpPr>
            <p:spPr bwMode="auto">
              <a:xfrm>
                <a:off x="231" y="224"/>
                <a:ext cx="1726" cy="1725"/>
              </a:xfrm>
              <a:prstGeom prst="ellipse">
                <a:avLst/>
              </a:prstGeom>
              <a:gradFill rotWithShape="1">
                <a:gsLst>
                  <a:gs pos="0">
                    <a:srgbClr val="FFFFFF"/>
                  </a:gs>
                  <a:gs pos="100000">
                    <a:srgbClr val="EAEAEA"/>
                  </a:gs>
                </a:gsLst>
                <a:lin ang="18900000" scaled="1"/>
              </a:gradFill>
              <a:ln w="19050">
                <a:solidFill>
                  <a:schemeClr val="bg1"/>
                </a:solidFill>
                <a:round/>
                <a:headEnd/>
                <a:tailEnd/>
              </a:ln>
            </p:spPr>
            <p:txBody>
              <a:bodyPr/>
              <a:lstStyle/>
              <a:p>
                <a:endParaRPr lang="en-GB" altLang="en-US"/>
              </a:p>
            </p:txBody>
          </p:sp>
          <p:sp>
            <p:nvSpPr>
              <p:cNvPr id="52281" name="Oval 10"/>
              <p:cNvSpPr>
                <a:spLocks noChangeArrowheads="1"/>
              </p:cNvSpPr>
              <p:nvPr/>
            </p:nvSpPr>
            <p:spPr bwMode="auto">
              <a:xfrm>
                <a:off x="447" y="439"/>
                <a:ext cx="1293" cy="1294"/>
              </a:xfrm>
              <a:prstGeom prst="ellipse">
                <a:avLst/>
              </a:prstGeom>
              <a:gradFill rotWithShape="1">
                <a:gsLst>
                  <a:gs pos="0">
                    <a:srgbClr val="333333"/>
                  </a:gs>
                  <a:gs pos="100000">
                    <a:srgbClr val="B1B1B1"/>
                  </a:gs>
                </a:gsLst>
                <a:lin ang="18900000" scaled="1"/>
              </a:gradFill>
              <a:ln w="19050">
                <a:solidFill>
                  <a:schemeClr val="bg1"/>
                </a:solidFill>
                <a:round/>
                <a:headEnd/>
                <a:tailEnd/>
              </a:ln>
            </p:spPr>
            <p:txBody>
              <a:bodyPr/>
              <a:lstStyle/>
              <a:p>
                <a:endParaRPr lang="en-GB" altLang="en-US"/>
              </a:p>
            </p:txBody>
          </p:sp>
          <p:sp>
            <p:nvSpPr>
              <p:cNvPr id="52282" name="Oval 11"/>
              <p:cNvSpPr>
                <a:spLocks noChangeArrowheads="1"/>
              </p:cNvSpPr>
              <p:nvPr/>
            </p:nvSpPr>
            <p:spPr bwMode="auto">
              <a:xfrm>
                <a:off x="651" y="644"/>
                <a:ext cx="887" cy="884"/>
              </a:xfrm>
              <a:prstGeom prst="ellipse">
                <a:avLst/>
              </a:prstGeom>
              <a:gradFill rotWithShape="1">
                <a:gsLst>
                  <a:gs pos="0">
                    <a:srgbClr val="FFFFFF"/>
                  </a:gs>
                  <a:gs pos="100000">
                    <a:srgbClr val="EAEAEA"/>
                  </a:gs>
                </a:gsLst>
                <a:lin ang="18900000" scaled="1"/>
              </a:gradFill>
              <a:ln w="19050">
                <a:solidFill>
                  <a:schemeClr val="bg1"/>
                </a:solidFill>
                <a:round/>
                <a:headEnd/>
                <a:tailEnd/>
              </a:ln>
            </p:spPr>
            <p:txBody>
              <a:bodyPr/>
              <a:lstStyle/>
              <a:p>
                <a:endParaRPr lang="en-GB" altLang="en-US"/>
              </a:p>
            </p:txBody>
          </p:sp>
          <p:sp>
            <p:nvSpPr>
              <p:cNvPr id="52283" name="Oval 12"/>
              <p:cNvSpPr>
                <a:spLocks noChangeArrowheads="1"/>
              </p:cNvSpPr>
              <p:nvPr/>
            </p:nvSpPr>
            <p:spPr bwMode="auto">
              <a:xfrm flipV="1">
                <a:off x="828" y="820"/>
                <a:ext cx="533" cy="533"/>
              </a:xfrm>
              <a:prstGeom prst="ellipse">
                <a:avLst/>
              </a:prstGeom>
              <a:solidFill>
                <a:schemeClr val="tx1"/>
              </a:solidFill>
              <a:ln w="9525">
                <a:solidFill>
                  <a:srgbClr val="E2E2E2"/>
                </a:solidFill>
                <a:round/>
                <a:headEnd/>
                <a:tailEnd/>
              </a:ln>
            </p:spPr>
            <p:txBody>
              <a:bodyPr rot="10800000"/>
              <a:lstStyle/>
              <a:p>
                <a:endParaRPr lang="en-GB" altLang="en-US"/>
              </a:p>
            </p:txBody>
          </p:sp>
          <p:sp>
            <p:nvSpPr>
              <p:cNvPr id="52284" name="Oval 12"/>
              <p:cNvSpPr>
                <a:spLocks noChangeArrowheads="1"/>
              </p:cNvSpPr>
              <p:nvPr/>
            </p:nvSpPr>
            <p:spPr bwMode="auto">
              <a:xfrm flipV="1">
                <a:off x="1009" y="993"/>
                <a:ext cx="187" cy="187"/>
              </a:xfrm>
              <a:prstGeom prst="ellipse">
                <a:avLst/>
              </a:prstGeom>
              <a:solidFill>
                <a:srgbClr val="C00000"/>
              </a:solidFill>
              <a:ln w="9525">
                <a:solidFill>
                  <a:srgbClr val="E2E2E2"/>
                </a:solidFill>
                <a:round/>
                <a:headEnd/>
                <a:tailEnd/>
              </a:ln>
            </p:spPr>
            <p:txBody>
              <a:bodyPr rot="10800000"/>
              <a:lstStyle/>
              <a:p>
                <a:endParaRPr lang="en-GB" altLang="en-US"/>
              </a:p>
            </p:txBody>
          </p:sp>
        </p:grpSp>
        <p:grpSp>
          <p:nvGrpSpPr>
            <p:cNvPr id="52233" name="Group 25"/>
            <p:cNvGrpSpPr>
              <a:grpSpLocks/>
            </p:cNvGrpSpPr>
            <p:nvPr/>
          </p:nvGrpSpPr>
          <p:grpSpPr bwMode="auto">
            <a:xfrm>
              <a:off x="2982911" y="2381252"/>
              <a:ext cx="1547813" cy="1592263"/>
              <a:chOff x="0" y="0"/>
              <a:chExt cx="975" cy="1003"/>
            </a:xfrm>
          </p:grpSpPr>
          <p:grpSp>
            <p:nvGrpSpPr>
              <p:cNvPr id="52262" name="Group 26"/>
              <p:cNvGrpSpPr>
                <a:grpSpLocks/>
              </p:cNvGrpSpPr>
              <p:nvPr/>
            </p:nvGrpSpPr>
            <p:grpSpPr bwMode="auto">
              <a:xfrm>
                <a:off x="40" y="36"/>
                <a:ext cx="935" cy="967"/>
                <a:chOff x="0" y="0"/>
                <a:chExt cx="935" cy="967"/>
              </a:xfrm>
            </p:grpSpPr>
            <p:sp>
              <p:nvSpPr>
                <p:cNvPr id="52273" name="Freeform 277"/>
                <p:cNvSpPr>
                  <a:spLocks/>
                </p:cNvSpPr>
                <p:nvPr/>
              </p:nvSpPr>
              <p:spPr bwMode="auto">
                <a:xfrm rot="-10756093">
                  <a:off x="0" y="0"/>
                  <a:ext cx="476" cy="532"/>
                </a:xfrm>
                <a:custGeom>
                  <a:avLst/>
                  <a:gdLst>
                    <a:gd name="T0" fmla="*/ 306 w 365"/>
                    <a:gd name="T1" fmla="*/ 321 h 456"/>
                    <a:gd name="T2" fmla="*/ 210 w 365"/>
                    <a:gd name="T3" fmla="*/ 212 h 456"/>
                    <a:gd name="T4" fmla="*/ 23 w 365"/>
                    <a:gd name="T5" fmla="*/ 42 h 456"/>
                    <a:gd name="T6" fmla="*/ 23 w 365"/>
                    <a:gd name="T7" fmla="*/ 86 h 456"/>
                    <a:gd name="T8" fmla="*/ 145 w 365"/>
                    <a:gd name="T9" fmla="*/ 276 h 456"/>
                    <a:gd name="T10" fmla="*/ 238 w 365"/>
                    <a:gd name="T11" fmla="*/ 382 h 456"/>
                    <a:gd name="T12" fmla="*/ 326 w 365"/>
                    <a:gd name="T13" fmla="*/ 451 h 456"/>
                    <a:gd name="T14" fmla="*/ 365 w 365"/>
                    <a:gd name="T15" fmla="*/ 412 h 456"/>
                    <a:gd name="T16" fmla="*/ 306 w 365"/>
                    <a:gd name="T17" fmla="*/ 321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5"/>
                    <a:gd name="T28" fmla="*/ 0 h 456"/>
                    <a:gd name="T29" fmla="*/ 365 w 365"/>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5" h="456">
                      <a:moveTo>
                        <a:pt x="306" y="321"/>
                      </a:moveTo>
                      <a:cubicBezTo>
                        <a:pt x="210" y="212"/>
                        <a:pt x="210" y="212"/>
                        <a:pt x="210" y="212"/>
                      </a:cubicBezTo>
                      <a:cubicBezTo>
                        <a:pt x="23" y="42"/>
                        <a:pt x="23" y="42"/>
                        <a:pt x="23" y="42"/>
                      </a:cubicBezTo>
                      <a:cubicBezTo>
                        <a:pt x="23" y="42"/>
                        <a:pt x="0" y="0"/>
                        <a:pt x="23" y="86"/>
                      </a:cubicBezTo>
                      <a:cubicBezTo>
                        <a:pt x="145" y="276"/>
                        <a:pt x="145" y="276"/>
                        <a:pt x="145" y="276"/>
                      </a:cubicBezTo>
                      <a:cubicBezTo>
                        <a:pt x="238" y="382"/>
                        <a:pt x="238" y="382"/>
                        <a:pt x="238" y="382"/>
                      </a:cubicBezTo>
                      <a:cubicBezTo>
                        <a:pt x="326" y="451"/>
                        <a:pt x="326" y="451"/>
                        <a:pt x="326" y="451"/>
                      </a:cubicBezTo>
                      <a:cubicBezTo>
                        <a:pt x="326" y="451"/>
                        <a:pt x="364" y="456"/>
                        <a:pt x="365" y="412"/>
                      </a:cubicBezTo>
                      <a:lnTo>
                        <a:pt x="306" y="321"/>
                      </a:lnTo>
                      <a:close/>
                    </a:path>
                  </a:pathLst>
                </a:custGeom>
                <a:gradFill rotWithShape="1">
                  <a:gsLst>
                    <a:gs pos="0">
                      <a:srgbClr val="AB0505"/>
                    </a:gs>
                    <a:gs pos="100000">
                      <a:srgbClr val="4F0202"/>
                    </a:gs>
                  </a:gsLst>
                  <a:lin ang="0" scaled="1"/>
                </a:gradFill>
                <a:ln w="9525">
                  <a:noFill/>
                  <a:round/>
                  <a:headEnd/>
                  <a:tailEnd/>
                </a:ln>
              </p:spPr>
              <p:txBody>
                <a:bodyPr rot="10800000" vert="eaVert"/>
                <a:lstStyle/>
                <a:p>
                  <a:endParaRPr lang="zh-CN" altLang="en-US"/>
                </a:p>
              </p:txBody>
            </p:sp>
            <p:sp>
              <p:nvSpPr>
                <p:cNvPr id="52274" name="Freeform 278"/>
                <p:cNvSpPr>
                  <a:spLocks/>
                </p:cNvSpPr>
                <p:nvPr/>
              </p:nvSpPr>
              <p:spPr bwMode="auto">
                <a:xfrm rot="-10756093">
                  <a:off x="281" y="209"/>
                  <a:ext cx="654" cy="446"/>
                </a:xfrm>
                <a:custGeom>
                  <a:avLst/>
                  <a:gdLst>
                    <a:gd name="T0" fmla="*/ 201 w 501"/>
                    <a:gd name="T1" fmla="*/ 0 h 383"/>
                    <a:gd name="T2" fmla="*/ 27 w 501"/>
                    <a:gd name="T3" fmla="*/ 50 h 383"/>
                    <a:gd name="T4" fmla="*/ 431 w 501"/>
                    <a:gd name="T5" fmla="*/ 383 h 383"/>
                    <a:gd name="T6" fmla="*/ 501 w 501"/>
                    <a:gd name="T7" fmla="*/ 317 h 383"/>
                    <a:gd name="T8" fmla="*/ 201 w 501"/>
                    <a:gd name="T9" fmla="*/ 0 h 383"/>
                    <a:gd name="T10" fmla="*/ 0 60000 65536"/>
                    <a:gd name="T11" fmla="*/ 0 60000 65536"/>
                    <a:gd name="T12" fmla="*/ 0 60000 65536"/>
                    <a:gd name="T13" fmla="*/ 0 60000 65536"/>
                    <a:gd name="T14" fmla="*/ 0 60000 65536"/>
                    <a:gd name="T15" fmla="*/ 0 w 501"/>
                    <a:gd name="T16" fmla="*/ 0 h 383"/>
                    <a:gd name="T17" fmla="*/ 501 w 501"/>
                    <a:gd name="T18" fmla="*/ 383 h 383"/>
                  </a:gdLst>
                  <a:ahLst/>
                  <a:cxnLst>
                    <a:cxn ang="T10">
                      <a:pos x="T0" y="T1"/>
                    </a:cxn>
                    <a:cxn ang="T11">
                      <a:pos x="T2" y="T3"/>
                    </a:cxn>
                    <a:cxn ang="T12">
                      <a:pos x="T4" y="T5"/>
                    </a:cxn>
                    <a:cxn ang="T13">
                      <a:pos x="T6" y="T7"/>
                    </a:cxn>
                    <a:cxn ang="T14">
                      <a:pos x="T8" y="T9"/>
                    </a:cxn>
                  </a:cxnLst>
                  <a:rect l="T15" t="T16" r="T17" b="T18"/>
                  <a:pathLst>
                    <a:path w="501" h="383">
                      <a:moveTo>
                        <a:pt x="201" y="0"/>
                      </a:moveTo>
                      <a:cubicBezTo>
                        <a:pt x="201" y="0"/>
                        <a:pt x="36" y="6"/>
                        <a:pt x="27" y="50"/>
                      </a:cubicBezTo>
                      <a:cubicBezTo>
                        <a:pt x="0" y="179"/>
                        <a:pt x="431" y="383"/>
                        <a:pt x="431" y="383"/>
                      </a:cubicBezTo>
                      <a:cubicBezTo>
                        <a:pt x="501" y="317"/>
                        <a:pt x="501" y="317"/>
                        <a:pt x="501" y="317"/>
                      </a:cubicBezTo>
                      <a:lnTo>
                        <a:pt x="201" y="0"/>
                      </a:lnTo>
                      <a:close/>
                    </a:path>
                  </a:pathLst>
                </a:custGeom>
                <a:solidFill>
                  <a:srgbClr val="AB0505"/>
                </a:solidFill>
                <a:ln w="9525">
                  <a:noFill/>
                  <a:round/>
                  <a:headEnd/>
                  <a:tailEnd/>
                </a:ln>
              </p:spPr>
              <p:txBody>
                <a:bodyPr rot="10800000" vert="eaVert"/>
                <a:lstStyle/>
                <a:p>
                  <a:endParaRPr lang="zh-CN" altLang="en-US"/>
                </a:p>
              </p:txBody>
            </p:sp>
            <p:sp>
              <p:nvSpPr>
                <p:cNvPr id="52275" name="Freeform 279"/>
                <p:cNvSpPr>
                  <a:spLocks/>
                </p:cNvSpPr>
                <p:nvPr/>
              </p:nvSpPr>
              <p:spPr bwMode="auto">
                <a:xfrm rot="-10756093">
                  <a:off x="170" y="285"/>
                  <a:ext cx="499" cy="682"/>
                </a:xfrm>
                <a:custGeom>
                  <a:avLst/>
                  <a:gdLst>
                    <a:gd name="T0" fmla="*/ 126 w 383"/>
                    <a:gd name="T1" fmla="*/ 5 h 586"/>
                    <a:gd name="T2" fmla="*/ 0 w 383"/>
                    <a:gd name="T3" fmla="*/ 269 h 586"/>
                    <a:gd name="T4" fmla="*/ 300 w 383"/>
                    <a:gd name="T5" fmla="*/ 586 h 586"/>
                    <a:gd name="T6" fmla="*/ 383 w 383"/>
                    <a:gd name="T7" fmla="*/ 442 h 586"/>
                    <a:gd name="T8" fmla="*/ 126 w 383"/>
                    <a:gd name="T9" fmla="*/ 5 h 586"/>
                    <a:gd name="T10" fmla="*/ 0 60000 65536"/>
                    <a:gd name="T11" fmla="*/ 0 60000 65536"/>
                    <a:gd name="T12" fmla="*/ 0 60000 65536"/>
                    <a:gd name="T13" fmla="*/ 0 60000 65536"/>
                    <a:gd name="T14" fmla="*/ 0 60000 65536"/>
                    <a:gd name="T15" fmla="*/ 0 w 383"/>
                    <a:gd name="T16" fmla="*/ 0 h 586"/>
                    <a:gd name="T17" fmla="*/ 383 w 383"/>
                    <a:gd name="T18" fmla="*/ 586 h 586"/>
                  </a:gdLst>
                  <a:ahLst/>
                  <a:cxnLst>
                    <a:cxn ang="T10">
                      <a:pos x="T0" y="T1"/>
                    </a:cxn>
                    <a:cxn ang="T11">
                      <a:pos x="T2" y="T3"/>
                    </a:cxn>
                    <a:cxn ang="T12">
                      <a:pos x="T4" y="T5"/>
                    </a:cxn>
                    <a:cxn ang="T13">
                      <a:pos x="T6" y="T7"/>
                    </a:cxn>
                    <a:cxn ang="T14">
                      <a:pos x="T8" y="T9"/>
                    </a:cxn>
                  </a:cxnLst>
                  <a:rect l="T15" t="T16" r="T17" b="T18"/>
                  <a:pathLst>
                    <a:path w="383" h="586">
                      <a:moveTo>
                        <a:pt x="126" y="5"/>
                      </a:moveTo>
                      <a:cubicBezTo>
                        <a:pt x="53" y="8"/>
                        <a:pt x="0" y="269"/>
                        <a:pt x="0" y="269"/>
                      </a:cubicBezTo>
                      <a:cubicBezTo>
                        <a:pt x="300" y="586"/>
                        <a:pt x="300" y="586"/>
                        <a:pt x="300" y="586"/>
                      </a:cubicBezTo>
                      <a:cubicBezTo>
                        <a:pt x="383" y="442"/>
                        <a:pt x="383" y="442"/>
                        <a:pt x="383" y="442"/>
                      </a:cubicBezTo>
                      <a:cubicBezTo>
                        <a:pt x="383" y="442"/>
                        <a:pt x="252" y="0"/>
                        <a:pt x="126" y="5"/>
                      </a:cubicBezTo>
                      <a:close/>
                    </a:path>
                  </a:pathLst>
                </a:custGeom>
                <a:solidFill>
                  <a:srgbClr val="AB0505"/>
                </a:solidFill>
                <a:ln w="9525">
                  <a:noFill/>
                  <a:round/>
                  <a:headEnd/>
                  <a:tailEnd/>
                </a:ln>
              </p:spPr>
              <p:txBody>
                <a:bodyPr rot="10800000" vert="eaVert"/>
                <a:lstStyle/>
                <a:p>
                  <a:endParaRPr lang="zh-CN" altLang="en-US"/>
                </a:p>
              </p:txBody>
            </p:sp>
            <p:sp>
              <p:nvSpPr>
                <p:cNvPr id="52276" name="Freeform 280"/>
                <p:cNvSpPr>
                  <a:spLocks/>
                </p:cNvSpPr>
                <p:nvPr/>
              </p:nvSpPr>
              <p:spPr bwMode="auto">
                <a:xfrm rot="-10756093">
                  <a:off x="283" y="112"/>
                  <a:ext cx="391" cy="542"/>
                </a:xfrm>
                <a:custGeom>
                  <a:avLst/>
                  <a:gdLst>
                    <a:gd name="T0" fmla="*/ 0 w 300"/>
                    <a:gd name="T1" fmla="*/ 0 h 466"/>
                    <a:gd name="T2" fmla="*/ 40 w 300"/>
                    <a:gd name="T3" fmla="*/ 280 h 466"/>
                    <a:gd name="T4" fmla="*/ 269 w 300"/>
                    <a:gd name="T5" fmla="*/ 466 h 466"/>
                    <a:gd name="T6" fmla="*/ 300 w 300"/>
                    <a:gd name="T7" fmla="*/ 317 h 466"/>
                    <a:gd name="T8" fmla="*/ 0 w 300"/>
                    <a:gd name="T9" fmla="*/ 0 h 466"/>
                    <a:gd name="T10" fmla="*/ 0 60000 65536"/>
                    <a:gd name="T11" fmla="*/ 0 60000 65536"/>
                    <a:gd name="T12" fmla="*/ 0 60000 65536"/>
                    <a:gd name="T13" fmla="*/ 0 60000 65536"/>
                    <a:gd name="T14" fmla="*/ 0 60000 65536"/>
                    <a:gd name="T15" fmla="*/ 0 w 300"/>
                    <a:gd name="T16" fmla="*/ 0 h 466"/>
                    <a:gd name="T17" fmla="*/ 300 w 300"/>
                    <a:gd name="T18" fmla="*/ 466 h 466"/>
                  </a:gdLst>
                  <a:ahLst/>
                  <a:cxnLst>
                    <a:cxn ang="T10">
                      <a:pos x="T0" y="T1"/>
                    </a:cxn>
                    <a:cxn ang="T11">
                      <a:pos x="T2" y="T3"/>
                    </a:cxn>
                    <a:cxn ang="T12">
                      <a:pos x="T4" y="T5"/>
                    </a:cxn>
                    <a:cxn ang="T13">
                      <a:pos x="T6" y="T7"/>
                    </a:cxn>
                    <a:cxn ang="T14">
                      <a:pos x="T8" y="T9"/>
                    </a:cxn>
                  </a:cxnLst>
                  <a:rect l="T15" t="T16" r="T17" b="T18"/>
                  <a:pathLst>
                    <a:path w="300" h="466">
                      <a:moveTo>
                        <a:pt x="0" y="0"/>
                      </a:moveTo>
                      <a:cubicBezTo>
                        <a:pt x="0" y="0"/>
                        <a:pt x="5" y="219"/>
                        <a:pt x="40" y="280"/>
                      </a:cubicBezTo>
                      <a:cubicBezTo>
                        <a:pt x="77" y="344"/>
                        <a:pt x="269" y="466"/>
                        <a:pt x="269" y="466"/>
                      </a:cubicBezTo>
                      <a:cubicBezTo>
                        <a:pt x="300" y="317"/>
                        <a:pt x="300" y="317"/>
                        <a:pt x="300" y="317"/>
                      </a:cubicBezTo>
                      <a:lnTo>
                        <a:pt x="0" y="0"/>
                      </a:lnTo>
                      <a:close/>
                    </a:path>
                  </a:pathLst>
                </a:custGeom>
                <a:gradFill rotWithShape="1">
                  <a:gsLst>
                    <a:gs pos="0">
                      <a:srgbClr val="C40505"/>
                    </a:gs>
                    <a:gs pos="100000">
                      <a:srgbClr val="5B0202"/>
                    </a:gs>
                  </a:gsLst>
                  <a:lin ang="2700000" scaled="1"/>
                </a:gradFill>
                <a:ln w="9525">
                  <a:noFill/>
                  <a:round/>
                  <a:headEnd/>
                  <a:tailEnd/>
                </a:ln>
              </p:spPr>
              <p:txBody>
                <a:bodyPr/>
                <a:lstStyle/>
                <a:p>
                  <a:endParaRPr lang="zh-CN" altLang="en-US"/>
                </a:p>
              </p:txBody>
            </p:sp>
            <p:sp>
              <p:nvSpPr>
                <p:cNvPr id="52277" name="Freeform 281"/>
                <p:cNvSpPr>
                  <a:spLocks/>
                </p:cNvSpPr>
                <p:nvPr/>
              </p:nvSpPr>
              <p:spPr bwMode="auto">
                <a:xfrm rot="-10756093">
                  <a:off x="106" y="283"/>
                  <a:ext cx="566" cy="413"/>
                </a:xfrm>
                <a:custGeom>
                  <a:avLst/>
                  <a:gdLst>
                    <a:gd name="T0" fmla="*/ 0 w 435"/>
                    <a:gd name="T1" fmla="*/ 37 h 354"/>
                    <a:gd name="T2" fmla="*/ 279 w 435"/>
                    <a:gd name="T3" fmla="*/ 35 h 354"/>
                    <a:gd name="T4" fmla="*/ 435 w 435"/>
                    <a:gd name="T5" fmla="*/ 300 h 354"/>
                    <a:gd name="T6" fmla="*/ 300 w 435"/>
                    <a:gd name="T7" fmla="*/ 354 h 354"/>
                    <a:gd name="T8" fmla="*/ 0 w 435"/>
                    <a:gd name="T9" fmla="*/ 37 h 354"/>
                    <a:gd name="T10" fmla="*/ 0 60000 65536"/>
                    <a:gd name="T11" fmla="*/ 0 60000 65536"/>
                    <a:gd name="T12" fmla="*/ 0 60000 65536"/>
                    <a:gd name="T13" fmla="*/ 0 60000 65536"/>
                    <a:gd name="T14" fmla="*/ 0 60000 65536"/>
                    <a:gd name="T15" fmla="*/ 0 w 435"/>
                    <a:gd name="T16" fmla="*/ 0 h 354"/>
                    <a:gd name="T17" fmla="*/ 435 w 435"/>
                    <a:gd name="T18" fmla="*/ 354 h 354"/>
                  </a:gdLst>
                  <a:ahLst/>
                  <a:cxnLst>
                    <a:cxn ang="T10">
                      <a:pos x="T0" y="T1"/>
                    </a:cxn>
                    <a:cxn ang="T11">
                      <a:pos x="T2" y="T3"/>
                    </a:cxn>
                    <a:cxn ang="T12">
                      <a:pos x="T4" y="T5"/>
                    </a:cxn>
                    <a:cxn ang="T13">
                      <a:pos x="T6" y="T7"/>
                    </a:cxn>
                    <a:cxn ang="T14">
                      <a:pos x="T8" y="T9"/>
                    </a:cxn>
                  </a:cxnLst>
                  <a:rect l="T15" t="T16" r="T17" b="T18"/>
                  <a:pathLst>
                    <a:path w="435" h="354">
                      <a:moveTo>
                        <a:pt x="0" y="37"/>
                      </a:moveTo>
                      <a:cubicBezTo>
                        <a:pt x="0" y="37"/>
                        <a:pt x="219" y="0"/>
                        <a:pt x="279" y="35"/>
                      </a:cubicBezTo>
                      <a:cubicBezTo>
                        <a:pt x="346" y="73"/>
                        <a:pt x="435" y="300"/>
                        <a:pt x="435" y="300"/>
                      </a:cubicBezTo>
                      <a:cubicBezTo>
                        <a:pt x="300" y="354"/>
                        <a:pt x="300" y="354"/>
                        <a:pt x="300" y="354"/>
                      </a:cubicBezTo>
                      <a:lnTo>
                        <a:pt x="0" y="37"/>
                      </a:lnTo>
                      <a:close/>
                    </a:path>
                  </a:pathLst>
                </a:custGeom>
                <a:gradFill rotWithShape="1">
                  <a:gsLst>
                    <a:gs pos="0">
                      <a:srgbClr val="6D0303"/>
                    </a:gs>
                    <a:gs pos="100000">
                      <a:srgbClr val="320101"/>
                    </a:gs>
                  </a:gsLst>
                  <a:lin ang="18900000" scaled="1"/>
                </a:gradFill>
                <a:ln w="9525">
                  <a:noFill/>
                  <a:round/>
                  <a:headEnd/>
                  <a:tailEnd/>
                </a:ln>
              </p:spPr>
              <p:txBody>
                <a:bodyPr rot="10800000" vert="eaVert"/>
                <a:lstStyle/>
                <a:p>
                  <a:endParaRPr lang="zh-CN" altLang="en-US"/>
                </a:p>
              </p:txBody>
            </p:sp>
          </p:grpSp>
          <p:grpSp>
            <p:nvGrpSpPr>
              <p:cNvPr id="52263" name="Group 32"/>
              <p:cNvGrpSpPr>
                <a:grpSpLocks/>
              </p:cNvGrpSpPr>
              <p:nvPr/>
            </p:nvGrpSpPr>
            <p:grpSpPr bwMode="auto">
              <a:xfrm>
                <a:off x="0" y="0"/>
                <a:ext cx="176" cy="164"/>
                <a:chOff x="0" y="0"/>
                <a:chExt cx="176" cy="164"/>
              </a:xfrm>
            </p:grpSpPr>
            <p:sp>
              <p:nvSpPr>
                <p:cNvPr id="52271" name="Freeform 283"/>
                <p:cNvSpPr>
                  <a:spLocks/>
                </p:cNvSpPr>
                <p:nvPr/>
              </p:nvSpPr>
              <p:spPr bwMode="auto">
                <a:xfrm rot="-10756093">
                  <a:off x="0" y="0"/>
                  <a:ext cx="80" cy="79"/>
                </a:xfrm>
                <a:custGeom>
                  <a:avLst/>
                  <a:gdLst>
                    <a:gd name="T0" fmla="*/ 61 w 61"/>
                    <a:gd name="T1" fmla="*/ 68 h 68"/>
                    <a:gd name="T2" fmla="*/ 3 w 61"/>
                    <a:gd name="T3" fmla="*/ 16 h 68"/>
                    <a:gd name="T4" fmla="*/ 0 w 61"/>
                    <a:gd name="T5" fmla="*/ 13 h 68"/>
                    <a:gd name="T6" fmla="*/ 8 w 61"/>
                    <a:gd name="T7" fmla="*/ 0 h 68"/>
                    <a:gd name="T8" fmla="*/ 10 w 61"/>
                    <a:gd name="T9" fmla="*/ 3 h 68"/>
                    <a:gd name="T10" fmla="*/ 61 w 61"/>
                    <a:gd name="T11" fmla="*/ 67 h 68"/>
                    <a:gd name="T12" fmla="*/ 61 w 61"/>
                    <a:gd name="T13" fmla="*/ 68 h 68"/>
                    <a:gd name="T14" fmla="*/ 0 60000 65536"/>
                    <a:gd name="T15" fmla="*/ 0 60000 65536"/>
                    <a:gd name="T16" fmla="*/ 0 60000 65536"/>
                    <a:gd name="T17" fmla="*/ 0 60000 65536"/>
                    <a:gd name="T18" fmla="*/ 0 60000 65536"/>
                    <a:gd name="T19" fmla="*/ 0 60000 65536"/>
                    <a:gd name="T20" fmla="*/ 0 60000 65536"/>
                    <a:gd name="T21" fmla="*/ 0 w 61"/>
                    <a:gd name="T22" fmla="*/ 0 h 68"/>
                    <a:gd name="T23" fmla="*/ 61 w 61"/>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8">
                      <a:moveTo>
                        <a:pt x="61" y="68"/>
                      </a:moveTo>
                      <a:cubicBezTo>
                        <a:pt x="3" y="16"/>
                        <a:pt x="3" y="16"/>
                        <a:pt x="3" y="16"/>
                      </a:cubicBezTo>
                      <a:cubicBezTo>
                        <a:pt x="0" y="13"/>
                        <a:pt x="0" y="13"/>
                        <a:pt x="0" y="13"/>
                      </a:cubicBezTo>
                      <a:cubicBezTo>
                        <a:pt x="0" y="13"/>
                        <a:pt x="4" y="4"/>
                        <a:pt x="8" y="0"/>
                      </a:cubicBezTo>
                      <a:cubicBezTo>
                        <a:pt x="10" y="3"/>
                        <a:pt x="10" y="3"/>
                        <a:pt x="10" y="3"/>
                      </a:cubicBezTo>
                      <a:cubicBezTo>
                        <a:pt x="61" y="67"/>
                        <a:pt x="61" y="67"/>
                        <a:pt x="61" y="67"/>
                      </a:cubicBezTo>
                      <a:lnTo>
                        <a:pt x="61" y="68"/>
                      </a:lnTo>
                      <a:close/>
                    </a:path>
                  </a:pathLst>
                </a:custGeom>
                <a:gradFill rotWithShape="1">
                  <a:gsLst>
                    <a:gs pos="0">
                      <a:srgbClr val="666666"/>
                    </a:gs>
                    <a:gs pos="100000">
                      <a:srgbClr val="DDDDDD"/>
                    </a:gs>
                  </a:gsLst>
                  <a:lin ang="18900000" scaled="1"/>
                </a:gradFill>
                <a:ln w="9525">
                  <a:noFill/>
                  <a:round/>
                  <a:headEnd/>
                  <a:tailEnd/>
                </a:ln>
              </p:spPr>
              <p:txBody>
                <a:bodyPr/>
                <a:lstStyle/>
                <a:p>
                  <a:endParaRPr lang="zh-CN" altLang="en-US"/>
                </a:p>
              </p:txBody>
            </p:sp>
            <p:sp>
              <p:nvSpPr>
                <p:cNvPr id="52272" name="Freeform 284"/>
                <p:cNvSpPr>
                  <a:spLocks/>
                </p:cNvSpPr>
                <p:nvPr/>
              </p:nvSpPr>
              <p:spPr bwMode="auto">
                <a:xfrm rot="-10756093">
                  <a:off x="39" y="33"/>
                  <a:ext cx="137" cy="131"/>
                </a:xfrm>
                <a:custGeom>
                  <a:avLst/>
                  <a:gdLst>
                    <a:gd name="T0" fmla="*/ 60 w 106"/>
                    <a:gd name="T1" fmla="*/ 0 h 113"/>
                    <a:gd name="T2" fmla="*/ 41 w 106"/>
                    <a:gd name="T3" fmla="*/ 41 h 113"/>
                    <a:gd name="T4" fmla="*/ 0 w 106"/>
                    <a:gd name="T5" fmla="*/ 56 h 113"/>
                    <a:gd name="T6" fmla="*/ 64 w 106"/>
                    <a:gd name="T7" fmla="*/ 106 h 113"/>
                    <a:gd name="T8" fmla="*/ 103 w 106"/>
                    <a:gd name="T9" fmla="*/ 67 h 113"/>
                    <a:gd name="T10" fmla="*/ 60 w 106"/>
                    <a:gd name="T11" fmla="*/ 0 h 113"/>
                    <a:gd name="T12" fmla="*/ 0 60000 65536"/>
                    <a:gd name="T13" fmla="*/ 0 60000 65536"/>
                    <a:gd name="T14" fmla="*/ 0 60000 65536"/>
                    <a:gd name="T15" fmla="*/ 0 60000 65536"/>
                    <a:gd name="T16" fmla="*/ 0 60000 65536"/>
                    <a:gd name="T17" fmla="*/ 0 60000 65536"/>
                    <a:gd name="T18" fmla="*/ 0 w 106"/>
                    <a:gd name="T19" fmla="*/ 0 h 113"/>
                    <a:gd name="T20" fmla="*/ 106 w 106"/>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106" h="113">
                      <a:moveTo>
                        <a:pt x="60" y="0"/>
                      </a:moveTo>
                      <a:cubicBezTo>
                        <a:pt x="60" y="0"/>
                        <a:pt x="62" y="20"/>
                        <a:pt x="41" y="41"/>
                      </a:cubicBezTo>
                      <a:cubicBezTo>
                        <a:pt x="17" y="63"/>
                        <a:pt x="0" y="56"/>
                        <a:pt x="0" y="56"/>
                      </a:cubicBezTo>
                      <a:cubicBezTo>
                        <a:pt x="64" y="106"/>
                        <a:pt x="64" y="106"/>
                        <a:pt x="64" y="106"/>
                      </a:cubicBezTo>
                      <a:cubicBezTo>
                        <a:pt x="64" y="106"/>
                        <a:pt x="106" y="113"/>
                        <a:pt x="103" y="67"/>
                      </a:cubicBezTo>
                      <a:lnTo>
                        <a:pt x="60" y="0"/>
                      </a:lnTo>
                      <a:close/>
                    </a:path>
                  </a:pathLst>
                </a:custGeom>
                <a:gradFill rotWithShape="1">
                  <a:gsLst>
                    <a:gs pos="0">
                      <a:srgbClr val="000000"/>
                    </a:gs>
                    <a:gs pos="100000">
                      <a:srgbClr val="FEA501"/>
                    </a:gs>
                  </a:gsLst>
                  <a:lin ang="2700000" scaled="1"/>
                </a:gradFill>
                <a:ln w="9525">
                  <a:noFill/>
                  <a:round/>
                  <a:headEnd/>
                  <a:tailEnd/>
                </a:ln>
              </p:spPr>
              <p:txBody>
                <a:bodyPr rot="10800000" vert="eaVert"/>
                <a:lstStyle/>
                <a:p>
                  <a:endParaRPr lang="zh-CN" altLang="en-US"/>
                </a:p>
              </p:txBody>
            </p:sp>
          </p:grpSp>
          <p:grpSp>
            <p:nvGrpSpPr>
              <p:cNvPr id="52264" name="Group 35"/>
              <p:cNvGrpSpPr>
                <a:grpSpLocks/>
              </p:cNvGrpSpPr>
              <p:nvPr/>
            </p:nvGrpSpPr>
            <p:grpSpPr bwMode="auto">
              <a:xfrm>
                <a:off x="45" y="45"/>
                <a:ext cx="124" cy="110"/>
                <a:chOff x="0" y="0"/>
                <a:chExt cx="124" cy="110"/>
              </a:xfrm>
            </p:grpSpPr>
            <p:sp>
              <p:nvSpPr>
                <p:cNvPr id="52265" name="Freeform 286"/>
                <p:cNvSpPr>
                  <a:spLocks/>
                </p:cNvSpPr>
                <p:nvPr/>
              </p:nvSpPr>
              <p:spPr bwMode="auto">
                <a:xfrm rot="-10756093">
                  <a:off x="34" y="35"/>
                  <a:ext cx="78" cy="63"/>
                </a:xfrm>
                <a:custGeom>
                  <a:avLst/>
                  <a:gdLst>
                    <a:gd name="T0" fmla="*/ 57 w 60"/>
                    <a:gd name="T1" fmla="*/ 0 h 55"/>
                    <a:gd name="T2" fmla="*/ 41 w 60"/>
                    <a:gd name="T3" fmla="*/ 41 h 55"/>
                    <a:gd name="T4" fmla="*/ 0 w 60"/>
                    <a:gd name="T5" fmla="*/ 50 h 55"/>
                    <a:gd name="T6" fmla="*/ 43 w 60"/>
                    <a:gd name="T7" fmla="*/ 42 h 55"/>
                    <a:gd name="T8" fmla="*/ 57 w 60"/>
                    <a:gd name="T9" fmla="*/ 0 h 55"/>
                    <a:gd name="T10" fmla="*/ 0 60000 65536"/>
                    <a:gd name="T11" fmla="*/ 0 60000 65536"/>
                    <a:gd name="T12" fmla="*/ 0 60000 65536"/>
                    <a:gd name="T13" fmla="*/ 0 60000 65536"/>
                    <a:gd name="T14" fmla="*/ 0 60000 65536"/>
                    <a:gd name="T15" fmla="*/ 0 w 60"/>
                    <a:gd name="T16" fmla="*/ 0 h 55"/>
                    <a:gd name="T17" fmla="*/ 60 w 60"/>
                    <a:gd name="T18" fmla="*/ 55 h 55"/>
                  </a:gdLst>
                  <a:ahLst/>
                  <a:cxnLst>
                    <a:cxn ang="T10">
                      <a:pos x="T0" y="T1"/>
                    </a:cxn>
                    <a:cxn ang="T11">
                      <a:pos x="T2" y="T3"/>
                    </a:cxn>
                    <a:cxn ang="T12">
                      <a:pos x="T4" y="T5"/>
                    </a:cxn>
                    <a:cxn ang="T13">
                      <a:pos x="T6" y="T7"/>
                    </a:cxn>
                    <a:cxn ang="T14">
                      <a:pos x="T8" y="T9"/>
                    </a:cxn>
                  </a:cxnLst>
                  <a:rect l="T15" t="T16" r="T17" b="T18"/>
                  <a:pathLst>
                    <a:path w="60" h="55">
                      <a:moveTo>
                        <a:pt x="57" y="0"/>
                      </a:moveTo>
                      <a:cubicBezTo>
                        <a:pt x="58" y="15"/>
                        <a:pt x="53" y="31"/>
                        <a:pt x="41" y="41"/>
                      </a:cubicBezTo>
                      <a:cubicBezTo>
                        <a:pt x="30" y="51"/>
                        <a:pt x="14" y="53"/>
                        <a:pt x="0" y="50"/>
                      </a:cubicBezTo>
                      <a:cubicBezTo>
                        <a:pt x="14" y="55"/>
                        <a:pt x="31" y="53"/>
                        <a:pt x="43" y="42"/>
                      </a:cubicBezTo>
                      <a:cubicBezTo>
                        <a:pt x="55" y="32"/>
                        <a:pt x="60" y="16"/>
                        <a:pt x="57" y="0"/>
                      </a:cubicBezTo>
                      <a:close/>
                    </a:path>
                  </a:pathLst>
                </a:custGeom>
                <a:gradFill rotWithShape="1">
                  <a:gsLst>
                    <a:gs pos="0">
                      <a:srgbClr val="D03737"/>
                    </a:gs>
                    <a:gs pos="50000">
                      <a:srgbClr val="3F1111"/>
                    </a:gs>
                    <a:gs pos="100000">
                      <a:srgbClr val="D03737"/>
                    </a:gs>
                  </a:gsLst>
                  <a:lin ang="2700000" scaled="1"/>
                </a:gradFill>
                <a:ln w="9525">
                  <a:noFill/>
                  <a:round/>
                  <a:headEnd/>
                  <a:tailEnd/>
                </a:ln>
              </p:spPr>
              <p:txBody>
                <a:bodyPr/>
                <a:lstStyle/>
                <a:p>
                  <a:endParaRPr lang="zh-CN" altLang="en-US"/>
                </a:p>
              </p:txBody>
            </p:sp>
            <p:sp>
              <p:nvSpPr>
                <p:cNvPr id="52266" name="Freeform 287"/>
                <p:cNvSpPr>
                  <a:spLocks/>
                </p:cNvSpPr>
                <p:nvPr/>
              </p:nvSpPr>
              <p:spPr bwMode="auto">
                <a:xfrm rot="-10756093">
                  <a:off x="42" y="43"/>
                  <a:ext cx="82" cy="67"/>
                </a:xfrm>
                <a:custGeom>
                  <a:avLst/>
                  <a:gdLst>
                    <a:gd name="T0" fmla="*/ 60 w 63"/>
                    <a:gd name="T1" fmla="*/ 0 h 58"/>
                    <a:gd name="T2" fmla="*/ 43 w 63"/>
                    <a:gd name="T3" fmla="*/ 43 h 58"/>
                    <a:gd name="T4" fmla="*/ 0 w 63"/>
                    <a:gd name="T5" fmla="*/ 53 h 58"/>
                    <a:gd name="T6" fmla="*/ 45 w 63"/>
                    <a:gd name="T7" fmla="*/ 45 h 58"/>
                    <a:gd name="T8" fmla="*/ 60 w 63"/>
                    <a:gd name="T9" fmla="*/ 0 h 58"/>
                    <a:gd name="T10" fmla="*/ 0 60000 65536"/>
                    <a:gd name="T11" fmla="*/ 0 60000 65536"/>
                    <a:gd name="T12" fmla="*/ 0 60000 65536"/>
                    <a:gd name="T13" fmla="*/ 0 60000 65536"/>
                    <a:gd name="T14" fmla="*/ 0 60000 65536"/>
                    <a:gd name="T15" fmla="*/ 0 w 63"/>
                    <a:gd name="T16" fmla="*/ 0 h 58"/>
                    <a:gd name="T17" fmla="*/ 63 w 63"/>
                    <a:gd name="T18" fmla="*/ 58 h 58"/>
                  </a:gdLst>
                  <a:ahLst/>
                  <a:cxnLst>
                    <a:cxn ang="T10">
                      <a:pos x="T0" y="T1"/>
                    </a:cxn>
                    <a:cxn ang="T11">
                      <a:pos x="T2" y="T3"/>
                    </a:cxn>
                    <a:cxn ang="T12">
                      <a:pos x="T4" y="T5"/>
                    </a:cxn>
                    <a:cxn ang="T13">
                      <a:pos x="T6" y="T7"/>
                    </a:cxn>
                    <a:cxn ang="T14">
                      <a:pos x="T8" y="T9"/>
                    </a:cxn>
                  </a:cxnLst>
                  <a:rect l="T15" t="T16" r="T17" b="T18"/>
                  <a:pathLst>
                    <a:path w="63" h="58">
                      <a:moveTo>
                        <a:pt x="60" y="0"/>
                      </a:moveTo>
                      <a:cubicBezTo>
                        <a:pt x="61" y="16"/>
                        <a:pt x="56" y="33"/>
                        <a:pt x="43" y="43"/>
                      </a:cubicBezTo>
                      <a:cubicBezTo>
                        <a:pt x="31" y="54"/>
                        <a:pt x="15" y="57"/>
                        <a:pt x="0" y="53"/>
                      </a:cubicBezTo>
                      <a:cubicBezTo>
                        <a:pt x="15" y="58"/>
                        <a:pt x="32" y="55"/>
                        <a:pt x="45" y="45"/>
                      </a:cubicBezTo>
                      <a:cubicBezTo>
                        <a:pt x="58" y="34"/>
                        <a:pt x="63" y="17"/>
                        <a:pt x="60" y="0"/>
                      </a:cubicBezTo>
                      <a:close/>
                    </a:path>
                  </a:pathLst>
                </a:custGeom>
                <a:gradFill rotWithShape="1">
                  <a:gsLst>
                    <a:gs pos="0">
                      <a:srgbClr val="D03737"/>
                    </a:gs>
                    <a:gs pos="50000">
                      <a:srgbClr val="3F1111"/>
                    </a:gs>
                    <a:gs pos="100000">
                      <a:srgbClr val="D03737"/>
                    </a:gs>
                  </a:gsLst>
                  <a:lin ang="2700000" scaled="1"/>
                </a:gradFill>
                <a:ln w="9525">
                  <a:noFill/>
                  <a:round/>
                  <a:headEnd/>
                  <a:tailEnd/>
                </a:ln>
              </p:spPr>
              <p:txBody>
                <a:bodyPr/>
                <a:lstStyle/>
                <a:p>
                  <a:endParaRPr lang="zh-CN" altLang="en-US"/>
                </a:p>
              </p:txBody>
            </p:sp>
            <p:sp>
              <p:nvSpPr>
                <p:cNvPr id="52267" name="Freeform 288"/>
                <p:cNvSpPr>
                  <a:spLocks/>
                </p:cNvSpPr>
                <p:nvPr/>
              </p:nvSpPr>
              <p:spPr bwMode="auto">
                <a:xfrm rot="-10756093">
                  <a:off x="26" y="29"/>
                  <a:ext cx="76" cy="60"/>
                </a:xfrm>
                <a:custGeom>
                  <a:avLst/>
                  <a:gdLst>
                    <a:gd name="T0" fmla="*/ 55 w 58"/>
                    <a:gd name="T1" fmla="*/ 0 h 52"/>
                    <a:gd name="T2" fmla="*/ 40 w 58"/>
                    <a:gd name="T3" fmla="*/ 39 h 52"/>
                    <a:gd name="T4" fmla="*/ 0 w 58"/>
                    <a:gd name="T5" fmla="*/ 48 h 52"/>
                    <a:gd name="T6" fmla="*/ 41 w 58"/>
                    <a:gd name="T7" fmla="*/ 40 h 52"/>
                    <a:gd name="T8" fmla="*/ 55 w 58"/>
                    <a:gd name="T9" fmla="*/ 0 h 52"/>
                    <a:gd name="T10" fmla="*/ 0 60000 65536"/>
                    <a:gd name="T11" fmla="*/ 0 60000 65536"/>
                    <a:gd name="T12" fmla="*/ 0 60000 65536"/>
                    <a:gd name="T13" fmla="*/ 0 60000 65536"/>
                    <a:gd name="T14" fmla="*/ 0 60000 65536"/>
                    <a:gd name="T15" fmla="*/ 0 w 58"/>
                    <a:gd name="T16" fmla="*/ 0 h 52"/>
                    <a:gd name="T17" fmla="*/ 58 w 58"/>
                    <a:gd name="T18" fmla="*/ 52 h 52"/>
                  </a:gdLst>
                  <a:ahLst/>
                  <a:cxnLst>
                    <a:cxn ang="T10">
                      <a:pos x="T0" y="T1"/>
                    </a:cxn>
                    <a:cxn ang="T11">
                      <a:pos x="T2" y="T3"/>
                    </a:cxn>
                    <a:cxn ang="T12">
                      <a:pos x="T4" y="T5"/>
                    </a:cxn>
                    <a:cxn ang="T13">
                      <a:pos x="T6" y="T7"/>
                    </a:cxn>
                    <a:cxn ang="T14">
                      <a:pos x="T8" y="T9"/>
                    </a:cxn>
                  </a:cxnLst>
                  <a:rect l="T15" t="T16" r="T17" b="T18"/>
                  <a:pathLst>
                    <a:path w="58" h="52">
                      <a:moveTo>
                        <a:pt x="55" y="0"/>
                      </a:moveTo>
                      <a:cubicBezTo>
                        <a:pt x="57" y="15"/>
                        <a:pt x="52" y="29"/>
                        <a:pt x="40" y="39"/>
                      </a:cubicBezTo>
                      <a:cubicBezTo>
                        <a:pt x="29" y="48"/>
                        <a:pt x="14" y="51"/>
                        <a:pt x="0" y="48"/>
                      </a:cubicBezTo>
                      <a:cubicBezTo>
                        <a:pt x="15" y="52"/>
                        <a:pt x="30" y="50"/>
                        <a:pt x="41" y="40"/>
                      </a:cubicBezTo>
                      <a:cubicBezTo>
                        <a:pt x="53" y="30"/>
                        <a:pt x="58" y="15"/>
                        <a:pt x="55" y="0"/>
                      </a:cubicBezTo>
                      <a:close/>
                    </a:path>
                  </a:pathLst>
                </a:custGeom>
                <a:gradFill rotWithShape="1">
                  <a:gsLst>
                    <a:gs pos="0">
                      <a:srgbClr val="D03737"/>
                    </a:gs>
                    <a:gs pos="50000">
                      <a:srgbClr val="3F1111"/>
                    </a:gs>
                    <a:gs pos="100000">
                      <a:srgbClr val="D03737"/>
                    </a:gs>
                  </a:gsLst>
                  <a:lin ang="2700000" scaled="1"/>
                </a:gradFill>
                <a:ln w="9525">
                  <a:noFill/>
                  <a:round/>
                  <a:headEnd/>
                  <a:tailEnd/>
                </a:ln>
              </p:spPr>
              <p:txBody>
                <a:bodyPr/>
                <a:lstStyle/>
                <a:p>
                  <a:endParaRPr lang="zh-CN" altLang="en-US"/>
                </a:p>
              </p:txBody>
            </p:sp>
            <p:sp>
              <p:nvSpPr>
                <p:cNvPr id="52268" name="Freeform 289"/>
                <p:cNvSpPr>
                  <a:spLocks/>
                </p:cNvSpPr>
                <p:nvPr/>
              </p:nvSpPr>
              <p:spPr bwMode="auto">
                <a:xfrm rot="-10756093">
                  <a:off x="8" y="6"/>
                  <a:ext cx="64" cy="51"/>
                </a:xfrm>
                <a:custGeom>
                  <a:avLst/>
                  <a:gdLst>
                    <a:gd name="T0" fmla="*/ 47 w 49"/>
                    <a:gd name="T1" fmla="*/ 0 h 44"/>
                    <a:gd name="T2" fmla="*/ 34 w 49"/>
                    <a:gd name="T3" fmla="*/ 33 h 44"/>
                    <a:gd name="T4" fmla="*/ 0 w 49"/>
                    <a:gd name="T5" fmla="*/ 40 h 44"/>
                    <a:gd name="T6" fmla="*/ 35 w 49"/>
                    <a:gd name="T7" fmla="*/ 34 h 44"/>
                    <a:gd name="T8" fmla="*/ 47 w 49"/>
                    <a:gd name="T9" fmla="*/ 0 h 44"/>
                    <a:gd name="T10" fmla="*/ 0 60000 65536"/>
                    <a:gd name="T11" fmla="*/ 0 60000 65536"/>
                    <a:gd name="T12" fmla="*/ 0 60000 65536"/>
                    <a:gd name="T13" fmla="*/ 0 60000 65536"/>
                    <a:gd name="T14" fmla="*/ 0 60000 65536"/>
                    <a:gd name="T15" fmla="*/ 0 w 49"/>
                    <a:gd name="T16" fmla="*/ 0 h 44"/>
                    <a:gd name="T17" fmla="*/ 49 w 49"/>
                    <a:gd name="T18" fmla="*/ 44 h 44"/>
                  </a:gdLst>
                  <a:ahLst/>
                  <a:cxnLst>
                    <a:cxn ang="T10">
                      <a:pos x="T0" y="T1"/>
                    </a:cxn>
                    <a:cxn ang="T11">
                      <a:pos x="T2" y="T3"/>
                    </a:cxn>
                    <a:cxn ang="T12">
                      <a:pos x="T4" y="T5"/>
                    </a:cxn>
                    <a:cxn ang="T13">
                      <a:pos x="T6" y="T7"/>
                    </a:cxn>
                    <a:cxn ang="T14">
                      <a:pos x="T8" y="T9"/>
                    </a:cxn>
                  </a:cxnLst>
                  <a:rect l="T15" t="T16" r="T17" b="T18"/>
                  <a:pathLst>
                    <a:path w="49" h="44">
                      <a:moveTo>
                        <a:pt x="47" y="0"/>
                      </a:moveTo>
                      <a:cubicBezTo>
                        <a:pt x="48" y="12"/>
                        <a:pt x="44" y="25"/>
                        <a:pt x="34" y="33"/>
                      </a:cubicBezTo>
                      <a:cubicBezTo>
                        <a:pt x="25" y="41"/>
                        <a:pt x="12" y="43"/>
                        <a:pt x="0" y="40"/>
                      </a:cubicBezTo>
                      <a:cubicBezTo>
                        <a:pt x="12" y="44"/>
                        <a:pt x="25" y="42"/>
                        <a:pt x="35" y="34"/>
                      </a:cubicBezTo>
                      <a:cubicBezTo>
                        <a:pt x="45" y="26"/>
                        <a:pt x="49" y="12"/>
                        <a:pt x="47" y="0"/>
                      </a:cubicBezTo>
                      <a:close/>
                    </a:path>
                  </a:pathLst>
                </a:custGeom>
                <a:gradFill rotWithShape="1">
                  <a:gsLst>
                    <a:gs pos="0">
                      <a:srgbClr val="D03737"/>
                    </a:gs>
                    <a:gs pos="50000">
                      <a:srgbClr val="3F1111"/>
                    </a:gs>
                    <a:gs pos="100000">
                      <a:srgbClr val="D03737"/>
                    </a:gs>
                  </a:gsLst>
                  <a:lin ang="2700000" scaled="1"/>
                </a:gradFill>
                <a:ln w="9525">
                  <a:noFill/>
                  <a:round/>
                  <a:headEnd/>
                  <a:tailEnd/>
                </a:ln>
              </p:spPr>
              <p:txBody>
                <a:bodyPr/>
                <a:lstStyle/>
                <a:p>
                  <a:endParaRPr lang="zh-CN" altLang="en-US"/>
                </a:p>
              </p:txBody>
            </p:sp>
            <p:sp>
              <p:nvSpPr>
                <p:cNvPr id="52269" name="Freeform 290"/>
                <p:cNvSpPr>
                  <a:spLocks/>
                </p:cNvSpPr>
                <p:nvPr/>
              </p:nvSpPr>
              <p:spPr bwMode="auto">
                <a:xfrm rot="-10756093">
                  <a:off x="13" y="13"/>
                  <a:ext cx="67" cy="54"/>
                </a:xfrm>
                <a:custGeom>
                  <a:avLst/>
                  <a:gdLst>
                    <a:gd name="T0" fmla="*/ 49 w 51"/>
                    <a:gd name="T1" fmla="*/ 0 h 47"/>
                    <a:gd name="T2" fmla="*/ 35 w 51"/>
                    <a:gd name="T3" fmla="*/ 35 h 47"/>
                    <a:gd name="T4" fmla="*/ 0 w 51"/>
                    <a:gd name="T5" fmla="*/ 42 h 47"/>
                    <a:gd name="T6" fmla="*/ 37 w 51"/>
                    <a:gd name="T7" fmla="*/ 36 h 47"/>
                    <a:gd name="T8" fmla="*/ 49 w 51"/>
                    <a:gd name="T9" fmla="*/ 0 h 47"/>
                    <a:gd name="T10" fmla="*/ 0 60000 65536"/>
                    <a:gd name="T11" fmla="*/ 0 60000 65536"/>
                    <a:gd name="T12" fmla="*/ 0 60000 65536"/>
                    <a:gd name="T13" fmla="*/ 0 60000 65536"/>
                    <a:gd name="T14" fmla="*/ 0 60000 65536"/>
                    <a:gd name="T15" fmla="*/ 0 w 51"/>
                    <a:gd name="T16" fmla="*/ 0 h 47"/>
                    <a:gd name="T17" fmla="*/ 51 w 51"/>
                    <a:gd name="T18" fmla="*/ 47 h 47"/>
                  </a:gdLst>
                  <a:ahLst/>
                  <a:cxnLst>
                    <a:cxn ang="T10">
                      <a:pos x="T0" y="T1"/>
                    </a:cxn>
                    <a:cxn ang="T11">
                      <a:pos x="T2" y="T3"/>
                    </a:cxn>
                    <a:cxn ang="T12">
                      <a:pos x="T4" y="T5"/>
                    </a:cxn>
                    <a:cxn ang="T13">
                      <a:pos x="T6" y="T7"/>
                    </a:cxn>
                    <a:cxn ang="T14">
                      <a:pos x="T8" y="T9"/>
                    </a:cxn>
                  </a:cxnLst>
                  <a:rect l="T15" t="T16" r="T17" b="T18"/>
                  <a:pathLst>
                    <a:path w="51" h="47">
                      <a:moveTo>
                        <a:pt x="49" y="0"/>
                      </a:moveTo>
                      <a:cubicBezTo>
                        <a:pt x="50" y="13"/>
                        <a:pt x="46" y="26"/>
                        <a:pt x="35" y="35"/>
                      </a:cubicBezTo>
                      <a:cubicBezTo>
                        <a:pt x="26" y="43"/>
                        <a:pt x="12" y="46"/>
                        <a:pt x="0" y="42"/>
                      </a:cubicBezTo>
                      <a:cubicBezTo>
                        <a:pt x="12" y="47"/>
                        <a:pt x="26" y="45"/>
                        <a:pt x="37" y="36"/>
                      </a:cubicBezTo>
                      <a:cubicBezTo>
                        <a:pt x="47" y="27"/>
                        <a:pt x="51" y="13"/>
                        <a:pt x="49" y="0"/>
                      </a:cubicBezTo>
                      <a:close/>
                    </a:path>
                  </a:pathLst>
                </a:custGeom>
                <a:gradFill rotWithShape="1">
                  <a:gsLst>
                    <a:gs pos="0">
                      <a:srgbClr val="D03737"/>
                    </a:gs>
                    <a:gs pos="50000">
                      <a:srgbClr val="3F1111"/>
                    </a:gs>
                    <a:gs pos="100000">
                      <a:srgbClr val="D03737"/>
                    </a:gs>
                  </a:gsLst>
                  <a:lin ang="2700000" scaled="1"/>
                </a:gradFill>
                <a:ln w="9525">
                  <a:noFill/>
                  <a:round/>
                  <a:headEnd/>
                  <a:tailEnd/>
                </a:ln>
              </p:spPr>
              <p:txBody>
                <a:bodyPr/>
                <a:lstStyle/>
                <a:p>
                  <a:endParaRPr lang="zh-CN" altLang="en-US"/>
                </a:p>
              </p:txBody>
            </p:sp>
            <p:sp>
              <p:nvSpPr>
                <p:cNvPr id="52270" name="Freeform 291"/>
                <p:cNvSpPr>
                  <a:spLocks/>
                </p:cNvSpPr>
                <p:nvPr/>
              </p:nvSpPr>
              <p:spPr bwMode="auto">
                <a:xfrm rot="-10756093">
                  <a:off x="0" y="0"/>
                  <a:ext cx="61" cy="50"/>
                </a:xfrm>
                <a:custGeom>
                  <a:avLst/>
                  <a:gdLst>
                    <a:gd name="T0" fmla="*/ 45 w 47"/>
                    <a:gd name="T1" fmla="*/ 0 h 43"/>
                    <a:gd name="T2" fmla="*/ 33 w 47"/>
                    <a:gd name="T3" fmla="*/ 32 h 43"/>
                    <a:gd name="T4" fmla="*/ 0 w 47"/>
                    <a:gd name="T5" fmla="*/ 39 h 43"/>
                    <a:gd name="T6" fmla="*/ 34 w 47"/>
                    <a:gd name="T7" fmla="*/ 33 h 43"/>
                    <a:gd name="T8" fmla="*/ 45 w 47"/>
                    <a:gd name="T9" fmla="*/ 0 h 43"/>
                    <a:gd name="T10" fmla="*/ 0 60000 65536"/>
                    <a:gd name="T11" fmla="*/ 0 60000 65536"/>
                    <a:gd name="T12" fmla="*/ 0 60000 65536"/>
                    <a:gd name="T13" fmla="*/ 0 60000 65536"/>
                    <a:gd name="T14" fmla="*/ 0 60000 65536"/>
                    <a:gd name="T15" fmla="*/ 0 w 47"/>
                    <a:gd name="T16" fmla="*/ 0 h 43"/>
                    <a:gd name="T17" fmla="*/ 47 w 47"/>
                    <a:gd name="T18" fmla="*/ 43 h 43"/>
                  </a:gdLst>
                  <a:ahLst/>
                  <a:cxnLst>
                    <a:cxn ang="T10">
                      <a:pos x="T0" y="T1"/>
                    </a:cxn>
                    <a:cxn ang="T11">
                      <a:pos x="T2" y="T3"/>
                    </a:cxn>
                    <a:cxn ang="T12">
                      <a:pos x="T4" y="T5"/>
                    </a:cxn>
                    <a:cxn ang="T13">
                      <a:pos x="T6" y="T7"/>
                    </a:cxn>
                    <a:cxn ang="T14">
                      <a:pos x="T8" y="T9"/>
                    </a:cxn>
                  </a:cxnLst>
                  <a:rect l="T15" t="T16" r="T17" b="T18"/>
                  <a:pathLst>
                    <a:path w="47" h="43">
                      <a:moveTo>
                        <a:pt x="45" y="0"/>
                      </a:moveTo>
                      <a:cubicBezTo>
                        <a:pt x="46" y="12"/>
                        <a:pt x="42" y="24"/>
                        <a:pt x="33" y="32"/>
                      </a:cubicBezTo>
                      <a:cubicBezTo>
                        <a:pt x="24" y="39"/>
                        <a:pt x="12" y="42"/>
                        <a:pt x="0" y="39"/>
                      </a:cubicBezTo>
                      <a:cubicBezTo>
                        <a:pt x="12" y="43"/>
                        <a:pt x="25" y="41"/>
                        <a:pt x="34" y="33"/>
                      </a:cubicBezTo>
                      <a:cubicBezTo>
                        <a:pt x="43" y="25"/>
                        <a:pt x="47" y="12"/>
                        <a:pt x="45" y="0"/>
                      </a:cubicBezTo>
                      <a:close/>
                    </a:path>
                  </a:pathLst>
                </a:custGeom>
                <a:gradFill rotWithShape="1">
                  <a:gsLst>
                    <a:gs pos="0">
                      <a:srgbClr val="D03737"/>
                    </a:gs>
                    <a:gs pos="50000">
                      <a:srgbClr val="3F1111"/>
                    </a:gs>
                    <a:gs pos="100000">
                      <a:srgbClr val="D03737"/>
                    </a:gs>
                  </a:gsLst>
                  <a:lin ang="2700000" scaled="1"/>
                </a:gradFill>
                <a:ln w="9525">
                  <a:noFill/>
                  <a:round/>
                  <a:headEnd/>
                  <a:tailEnd/>
                </a:ln>
              </p:spPr>
              <p:txBody>
                <a:bodyPr/>
                <a:lstStyle/>
                <a:p>
                  <a:endParaRPr lang="zh-CN" altLang="en-US"/>
                </a:p>
              </p:txBody>
            </p:sp>
          </p:grpSp>
        </p:grpSp>
        <p:grpSp>
          <p:nvGrpSpPr>
            <p:cNvPr id="52234" name="Group 42"/>
            <p:cNvGrpSpPr>
              <a:grpSpLocks/>
            </p:cNvGrpSpPr>
            <p:nvPr/>
          </p:nvGrpSpPr>
          <p:grpSpPr bwMode="auto">
            <a:xfrm>
              <a:off x="0" y="481012"/>
              <a:ext cx="1820861" cy="1381125"/>
              <a:chOff x="0" y="0"/>
              <a:chExt cx="1147" cy="870"/>
            </a:xfrm>
          </p:grpSpPr>
          <p:sp>
            <p:nvSpPr>
              <p:cNvPr id="52249" name="Freeform 205"/>
              <p:cNvSpPr>
                <a:spLocks/>
              </p:cNvSpPr>
              <p:nvPr/>
            </p:nvSpPr>
            <p:spPr bwMode="auto">
              <a:xfrm rot="-2077348">
                <a:off x="502" y="270"/>
                <a:ext cx="491" cy="548"/>
              </a:xfrm>
              <a:custGeom>
                <a:avLst/>
                <a:gdLst>
                  <a:gd name="T0" fmla="*/ 306 w 365"/>
                  <a:gd name="T1" fmla="*/ 321 h 456"/>
                  <a:gd name="T2" fmla="*/ 210 w 365"/>
                  <a:gd name="T3" fmla="*/ 212 h 456"/>
                  <a:gd name="T4" fmla="*/ 23 w 365"/>
                  <a:gd name="T5" fmla="*/ 42 h 456"/>
                  <a:gd name="T6" fmla="*/ 23 w 365"/>
                  <a:gd name="T7" fmla="*/ 86 h 456"/>
                  <a:gd name="T8" fmla="*/ 145 w 365"/>
                  <a:gd name="T9" fmla="*/ 276 h 456"/>
                  <a:gd name="T10" fmla="*/ 238 w 365"/>
                  <a:gd name="T11" fmla="*/ 382 h 456"/>
                  <a:gd name="T12" fmla="*/ 326 w 365"/>
                  <a:gd name="T13" fmla="*/ 451 h 456"/>
                  <a:gd name="T14" fmla="*/ 365 w 365"/>
                  <a:gd name="T15" fmla="*/ 412 h 456"/>
                  <a:gd name="T16" fmla="*/ 306 w 365"/>
                  <a:gd name="T17" fmla="*/ 321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5"/>
                  <a:gd name="T28" fmla="*/ 0 h 456"/>
                  <a:gd name="T29" fmla="*/ 365 w 365"/>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5" h="456">
                    <a:moveTo>
                      <a:pt x="306" y="321"/>
                    </a:moveTo>
                    <a:cubicBezTo>
                      <a:pt x="210" y="212"/>
                      <a:pt x="210" y="212"/>
                      <a:pt x="210" y="212"/>
                    </a:cubicBezTo>
                    <a:cubicBezTo>
                      <a:pt x="23" y="42"/>
                      <a:pt x="23" y="42"/>
                      <a:pt x="23" y="42"/>
                    </a:cubicBezTo>
                    <a:cubicBezTo>
                      <a:pt x="23" y="42"/>
                      <a:pt x="0" y="0"/>
                      <a:pt x="23" y="86"/>
                    </a:cubicBezTo>
                    <a:cubicBezTo>
                      <a:pt x="145" y="276"/>
                      <a:pt x="145" y="276"/>
                      <a:pt x="145" y="276"/>
                    </a:cubicBezTo>
                    <a:cubicBezTo>
                      <a:pt x="238" y="382"/>
                      <a:pt x="238" y="382"/>
                      <a:pt x="238" y="382"/>
                    </a:cubicBezTo>
                    <a:cubicBezTo>
                      <a:pt x="326" y="451"/>
                      <a:pt x="326" y="451"/>
                      <a:pt x="326" y="451"/>
                    </a:cubicBezTo>
                    <a:cubicBezTo>
                      <a:pt x="326" y="451"/>
                      <a:pt x="364" y="456"/>
                      <a:pt x="365" y="412"/>
                    </a:cubicBezTo>
                    <a:lnTo>
                      <a:pt x="306" y="321"/>
                    </a:lnTo>
                    <a:close/>
                  </a:path>
                </a:pathLst>
              </a:custGeom>
              <a:gradFill rotWithShape="1">
                <a:gsLst>
                  <a:gs pos="0">
                    <a:srgbClr val="4C7013"/>
                  </a:gs>
                  <a:gs pos="100000">
                    <a:srgbClr val="233409"/>
                  </a:gs>
                </a:gsLst>
                <a:lin ang="2700000" scaled="1"/>
              </a:gradFill>
              <a:ln w="9525">
                <a:noFill/>
                <a:round/>
                <a:headEnd/>
                <a:tailEnd/>
              </a:ln>
            </p:spPr>
            <p:txBody>
              <a:bodyPr/>
              <a:lstStyle/>
              <a:p>
                <a:endParaRPr lang="zh-CN" altLang="en-US"/>
              </a:p>
            </p:txBody>
          </p:sp>
          <p:sp>
            <p:nvSpPr>
              <p:cNvPr id="52250" name="Freeform 206"/>
              <p:cNvSpPr>
                <a:spLocks/>
              </p:cNvSpPr>
              <p:nvPr/>
            </p:nvSpPr>
            <p:spPr bwMode="auto">
              <a:xfrm rot="-2077348">
                <a:off x="0" y="397"/>
                <a:ext cx="674" cy="459"/>
              </a:xfrm>
              <a:custGeom>
                <a:avLst/>
                <a:gdLst>
                  <a:gd name="T0" fmla="*/ 201 w 501"/>
                  <a:gd name="T1" fmla="*/ 0 h 383"/>
                  <a:gd name="T2" fmla="*/ 27 w 501"/>
                  <a:gd name="T3" fmla="*/ 50 h 383"/>
                  <a:gd name="T4" fmla="*/ 431 w 501"/>
                  <a:gd name="T5" fmla="*/ 383 h 383"/>
                  <a:gd name="T6" fmla="*/ 501 w 501"/>
                  <a:gd name="T7" fmla="*/ 317 h 383"/>
                  <a:gd name="T8" fmla="*/ 201 w 501"/>
                  <a:gd name="T9" fmla="*/ 0 h 383"/>
                  <a:gd name="T10" fmla="*/ 0 60000 65536"/>
                  <a:gd name="T11" fmla="*/ 0 60000 65536"/>
                  <a:gd name="T12" fmla="*/ 0 60000 65536"/>
                  <a:gd name="T13" fmla="*/ 0 60000 65536"/>
                  <a:gd name="T14" fmla="*/ 0 60000 65536"/>
                  <a:gd name="T15" fmla="*/ 0 w 501"/>
                  <a:gd name="T16" fmla="*/ 0 h 383"/>
                  <a:gd name="T17" fmla="*/ 501 w 501"/>
                  <a:gd name="T18" fmla="*/ 383 h 383"/>
                </a:gdLst>
                <a:ahLst/>
                <a:cxnLst>
                  <a:cxn ang="T10">
                    <a:pos x="T0" y="T1"/>
                  </a:cxn>
                  <a:cxn ang="T11">
                    <a:pos x="T2" y="T3"/>
                  </a:cxn>
                  <a:cxn ang="T12">
                    <a:pos x="T4" y="T5"/>
                  </a:cxn>
                  <a:cxn ang="T13">
                    <a:pos x="T6" y="T7"/>
                  </a:cxn>
                  <a:cxn ang="T14">
                    <a:pos x="T8" y="T9"/>
                  </a:cxn>
                </a:cxnLst>
                <a:rect l="T15" t="T16" r="T17" b="T18"/>
                <a:pathLst>
                  <a:path w="501" h="383">
                    <a:moveTo>
                      <a:pt x="201" y="0"/>
                    </a:moveTo>
                    <a:cubicBezTo>
                      <a:pt x="201" y="0"/>
                      <a:pt x="36" y="6"/>
                      <a:pt x="27" y="50"/>
                    </a:cubicBezTo>
                    <a:cubicBezTo>
                      <a:pt x="0" y="179"/>
                      <a:pt x="431" y="383"/>
                      <a:pt x="431" y="383"/>
                    </a:cubicBezTo>
                    <a:cubicBezTo>
                      <a:pt x="501" y="317"/>
                      <a:pt x="501" y="317"/>
                      <a:pt x="501" y="317"/>
                    </a:cubicBezTo>
                    <a:lnTo>
                      <a:pt x="201" y="0"/>
                    </a:lnTo>
                    <a:close/>
                  </a:path>
                </a:pathLst>
              </a:custGeom>
              <a:gradFill rotWithShape="1">
                <a:gsLst>
                  <a:gs pos="0">
                    <a:srgbClr val="699B1A"/>
                  </a:gs>
                  <a:gs pos="100000">
                    <a:srgbClr val="31480C"/>
                  </a:gs>
                </a:gsLst>
                <a:lin ang="0" scaled="1"/>
              </a:gradFill>
              <a:ln w="9525">
                <a:noFill/>
                <a:round/>
                <a:headEnd/>
                <a:tailEnd/>
              </a:ln>
            </p:spPr>
            <p:txBody>
              <a:bodyPr/>
              <a:lstStyle/>
              <a:p>
                <a:endParaRPr lang="zh-CN" altLang="en-US"/>
              </a:p>
            </p:txBody>
          </p:sp>
          <p:sp>
            <p:nvSpPr>
              <p:cNvPr id="52251" name="Freeform 207"/>
              <p:cNvSpPr>
                <a:spLocks/>
              </p:cNvSpPr>
              <p:nvPr/>
            </p:nvSpPr>
            <p:spPr bwMode="auto">
              <a:xfrm rot="-2077348">
                <a:off x="124" y="0"/>
                <a:ext cx="515" cy="702"/>
              </a:xfrm>
              <a:custGeom>
                <a:avLst/>
                <a:gdLst>
                  <a:gd name="T0" fmla="*/ 126 w 383"/>
                  <a:gd name="T1" fmla="*/ 5 h 586"/>
                  <a:gd name="T2" fmla="*/ 0 w 383"/>
                  <a:gd name="T3" fmla="*/ 269 h 586"/>
                  <a:gd name="T4" fmla="*/ 300 w 383"/>
                  <a:gd name="T5" fmla="*/ 586 h 586"/>
                  <a:gd name="T6" fmla="*/ 383 w 383"/>
                  <a:gd name="T7" fmla="*/ 442 h 586"/>
                  <a:gd name="T8" fmla="*/ 126 w 383"/>
                  <a:gd name="T9" fmla="*/ 5 h 586"/>
                  <a:gd name="T10" fmla="*/ 0 60000 65536"/>
                  <a:gd name="T11" fmla="*/ 0 60000 65536"/>
                  <a:gd name="T12" fmla="*/ 0 60000 65536"/>
                  <a:gd name="T13" fmla="*/ 0 60000 65536"/>
                  <a:gd name="T14" fmla="*/ 0 60000 65536"/>
                  <a:gd name="T15" fmla="*/ 0 w 383"/>
                  <a:gd name="T16" fmla="*/ 0 h 586"/>
                  <a:gd name="T17" fmla="*/ 383 w 383"/>
                  <a:gd name="T18" fmla="*/ 586 h 586"/>
                </a:gdLst>
                <a:ahLst/>
                <a:cxnLst>
                  <a:cxn ang="T10">
                    <a:pos x="T0" y="T1"/>
                  </a:cxn>
                  <a:cxn ang="T11">
                    <a:pos x="T2" y="T3"/>
                  </a:cxn>
                  <a:cxn ang="T12">
                    <a:pos x="T4" y="T5"/>
                  </a:cxn>
                  <a:cxn ang="T13">
                    <a:pos x="T6" y="T7"/>
                  </a:cxn>
                  <a:cxn ang="T14">
                    <a:pos x="T8" y="T9"/>
                  </a:cxn>
                </a:cxnLst>
                <a:rect l="T15" t="T16" r="T17" b="T18"/>
                <a:pathLst>
                  <a:path w="383" h="586">
                    <a:moveTo>
                      <a:pt x="126" y="5"/>
                    </a:moveTo>
                    <a:cubicBezTo>
                      <a:pt x="53" y="8"/>
                      <a:pt x="0" y="269"/>
                      <a:pt x="0" y="269"/>
                    </a:cubicBezTo>
                    <a:cubicBezTo>
                      <a:pt x="300" y="586"/>
                      <a:pt x="300" y="586"/>
                      <a:pt x="300" y="586"/>
                    </a:cubicBezTo>
                    <a:cubicBezTo>
                      <a:pt x="383" y="442"/>
                      <a:pt x="383" y="442"/>
                      <a:pt x="383" y="442"/>
                    </a:cubicBezTo>
                    <a:cubicBezTo>
                      <a:pt x="383" y="442"/>
                      <a:pt x="252" y="0"/>
                      <a:pt x="126" y="5"/>
                    </a:cubicBezTo>
                    <a:close/>
                  </a:path>
                </a:pathLst>
              </a:custGeom>
              <a:gradFill rotWithShape="1">
                <a:gsLst>
                  <a:gs pos="0">
                    <a:srgbClr val="699B1A"/>
                  </a:gs>
                  <a:gs pos="100000">
                    <a:srgbClr val="31480C"/>
                  </a:gs>
                </a:gsLst>
                <a:lin ang="0" scaled="1"/>
              </a:gradFill>
              <a:ln w="9525">
                <a:noFill/>
                <a:round/>
                <a:headEnd/>
                <a:tailEnd/>
              </a:ln>
            </p:spPr>
            <p:txBody>
              <a:bodyPr/>
              <a:lstStyle/>
              <a:p>
                <a:endParaRPr lang="zh-CN" altLang="en-US"/>
              </a:p>
            </p:txBody>
          </p:sp>
          <p:sp>
            <p:nvSpPr>
              <p:cNvPr id="52252" name="Freeform 208"/>
              <p:cNvSpPr>
                <a:spLocks/>
              </p:cNvSpPr>
              <p:nvPr/>
            </p:nvSpPr>
            <p:spPr bwMode="auto">
              <a:xfrm rot="-2077348">
                <a:off x="275" y="311"/>
                <a:ext cx="403" cy="559"/>
              </a:xfrm>
              <a:custGeom>
                <a:avLst/>
                <a:gdLst>
                  <a:gd name="T0" fmla="*/ 0 w 300"/>
                  <a:gd name="T1" fmla="*/ 0 h 466"/>
                  <a:gd name="T2" fmla="*/ 40 w 300"/>
                  <a:gd name="T3" fmla="*/ 280 h 466"/>
                  <a:gd name="T4" fmla="*/ 269 w 300"/>
                  <a:gd name="T5" fmla="*/ 466 h 466"/>
                  <a:gd name="T6" fmla="*/ 300 w 300"/>
                  <a:gd name="T7" fmla="*/ 317 h 466"/>
                  <a:gd name="T8" fmla="*/ 0 w 300"/>
                  <a:gd name="T9" fmla="*/ 0 h 466"/>
                  <a:gd name="T10" fmla="*/ 0 60000 65536"/>
                  <a:gd name="T11" fmla="*/ 0 60000 65536"/>
                  <a:gd name="T12" fmla="*/ 0 60000 65536"/>
                  <a:gd name="T13" fmla="*/ 0 60000 65536"/>
                  <a:gd name="T14" fmla="*/ 0 60000 65536"/>
                  <a:gd name="T15" fmla="*/ 0 w 300"/>
                  <a:gd name="T16" fmla="*/ 0 h 466"/>
                  <a:gd name="T17" fmla="*/ 300 w 300"/>
                  <a:gd name="T18" fmla="*/ 466 h 466"/>
                </a:gdLst>
                <a:ahLst/>
                <a:cxnLst>
                  <a:cxn ang="T10">
                    <a:pos x="T0" y="T1"/>
                  </a:cxn>
                  <a:cxn ang="T11">
                    <a:pos x="T2" y="T3"/>
                  </a:cxn>
                  <a:cxn ang="T12">
                    <a:pos x="T4" y="T5"/>
                  </a:cxn>
                  <a:cxn ang="T13">
                    <a:pos x="T6" y="T7"/>
                  </a:cxn>
                  <a:cxn ang="T14">
                    <a:pos x="T8" y="T9"/>
                  </a:cxn>
                </a:cxnLst>
                <a:rect l="T15" t="T16" r="T17" b="T18"/>
                <a:pathLst>
                  <a:path w="300" h="466">
                    <a:moveTo>
                      <a:pt x="0" y="0"/>
                    </a:moveTo>
                    <a:cubicBezTo>
                      <a:pt x="0" y="0"/>
                      <a:pt x="5" y="219"/>
                      <a:pt x="40" y="280"/>
                    </a:cubicBezTo>
                    <a:cubicBezTo>
                      <a:pt x="77" y="344"/>
                      <a:pt x="269" y="466"/>
                      <a:pt x="269" y="466"/>
                    </a:cubicBezTo>
                    <a:cubicBezTo>
                      <a:pt x="300" y="317"/>
                      <a:pt x="300" y="317"/>
                      <a:pt x="300" y="317"/>
                    </a:cubicBezTo>
                    <a:lnTo>
                      <a:pt x="0" y="0"/>
                    </a:lnTo>
                    <a:close/>
                  </a:path>
                </a:pathLst>
              </a:custGeom>
              <a:gradFill rotWithShape="1">
                <a:gsLst>
                  <a:gs pos="0">
                    <a:srgbClr val="4C7013"/>
                  </a:gs>
                  <a:gs pos="100000">
                    <a:srgbClr val="233409"/>
                  </a:gs>
                </a:gsLst>
                <a:lin ang="2700000" scaled="1"/>
              </a:gradFill>
              <a:ln w="9525">
                <a:noFill/>
                <a:round/>
                <a:headEnd/>
                <a:tailEnd/>
              </a:ln>
            </p:spPr>
            <p:txBody>
              <a:bodyPr/>
              <a:lstStyle/>
              <a:p>
                <a:endParaRPr lang="zh-CN" altLang="en-US"/>
              </a:p>
            </p:txBody>
          </p:sp>
          <p:sp>
            <p:nvSpPr>
              <p:cNvPr id="52253" name="Freeform 209"/>
              <p:cNvSpPr>
                <a:spLocks/>
              </p:cNvSpPr>
              <p:nvPr/>
            </p:nvSpPr>
            <p:spPr bwMode="auto">
              <a:xfrm rot="-2077348">
                <a:off x="197" y="235"/>
                <a:ext cx="583" cy="425"/>
              </a:xfrm>
              <a:custGeom>
                <a:avLst/>
                <a:gdLst>
                  <a:gd name="T0" fmla="*/ 0 w 435"/>
                  <a:gd name="T1" fmla="*/ 37 h 354"/>
                  <a:gd name="T2" fmla="*/ 279 w 435"/>
                  <a:gd name="T3" fmla="*/ 35 h 354"/>
                  <a:gd name="T4" fmla="*/ 435 w 435"/>
                  <a:gd name="T5" fmla="*/ 300 h 354"/>
                  <a:gd name="T6" fmla="*/ 300 w 435"/>
                  <a:gd name="T7" fmla="*/ 354 h 354"/>
                  <a:gd name="T8" fmla="*/ 0 w 435"/>
                  <a:gd name="T9" fmla="*/ 37 h 354"/>
                  <a:gd name="T10" fmla="*/ 0 60000 65536"/>
                  <a:gd name="T11" fmla="*/ 0 60000 65536"/>
                  <a:gd name="T12" fmla="*/ 0 60000 65536"/>
                  <a:gd name="T13" fmla="*/ 0 60000 65536"/>
                  <a:gd name="T14" fmla="*/ 0 60000 65536"/>
                  <a:gd name="T15" fmla="*/ 0 w 435"/>
                  <a:gd name="T16" fmla="*/ 0 h 354"/>
                  <a:gd name="T17" fmla="*/ 435 w 435"/>
                  <a:gd name="T18" fmla="*/ 354 h 354"/>
                </a:gdLst>
                <a:ahLst/>
                <a:cxnLst>
                  <a:cxn ang="T10">
                    <a:pos x="T0" y="T1"/>
                  </a:cxn>
                  <a:cxn ang="T11">
                    <a:pos x="T2" y="T3"/>
                  </a:cxn>
                  <a:cxn ang="T12">
                    <a:pos x="T4" y="T5"/>
                  </a:cxn>
                  <a:cxn ang="T13">
                    <a:pos x="T6" y="T7"/>
                  </a:cxn>
                  <a:cxn ang="T14">
                    <a:pos x="T8" y="T9"/>
                  </a:cxn>
                </a:cxnLst>
                <a:rect l="T15" t="T16" r="T17" b="T18"/>
                <a:pathLst>
                  <a:path w="435" h="354">
                    <a:moveTo>
                      <a:pt x="0" y="37"/>
                    </a:moveTo>
                    <a:cubicBezTo>
                      <a:pt x="0" y="37"/>
                      <a:pt x="219" y="0"/>
                      <a:pt x="279" y="35"/>
                    </a:cubicBezTo>
                    <a:cubicBezTo>
                      <a:pt x="346" y="73"/>
                      <a:pt x="435" y="300"/>
                      <a:pt x="435" y="300"/>
                    </a:cubicBezTo>
                    <a:cubicBezTo>
                      <a:pt x="300" y="354"/>
                      <a:pt x="300" y="354"/>
                      <a:pt x="300" y="354"/>
                    </a:cubicBezTo>
                    <a:lnTo>
                      <a:pt x="0" y="37"/>
                    </a:lnTo>
                    <a:close/>
                  </a:path>
                </a:pathLst>
              </a:custGeom>
              <a:gradFill rotWithShape="1">
                <a:gsLst>
                  <a:gs pos="0">
                    <a:srgbClr val="4C7013"/>
                  </a:gs>
                  <a:gs pos="100000">
                    <a:srgbClr val="233409"/>
                  </a:gs>
                </a:gsLst>
                <a:lin ang="2700000" scaled="1"/>
              </a:gradFill>
              <a:ln w="9525">
                <a:noFill/>
                <a:round/>
                <a:headEnd/>
                <a:tailEnd/>
              </a:ln>
            </p:spPr>
            <p:txBody>
              <a:bodyPr/>
              <a:lstStyle/>
              <a:p>
                <a:endParaRPr lang="zh-CN" altLang="en-US"/>
              </a:p>
            </p:txBody>
          </p:sp>
          <p:sp>
            <p:nvSpPr>
              <p:cNvPr id="52254" name="Freeform 211"/>
              <p:cNvSpPr>
                <a:spLocks/>
              </p:cNvSpPr>
              <p:nvPr/>
            </p:nvSpPr>
            <p:spPr bwMode="auto">
              <a:xfrm rot="-2077348">
                <a:off x="1065" y="585"/>
                <a:ext cx="82" cy="81"/>
              </a:xfrm>
              <a:custGeom>
                <a:avLst/>
                <a:gdLst>
                  <a:gd name="T0" fmla="*/ 61 w 61"/>
                  <a:gd name="T1" fmla="*/ 68 h 68"/>
                  <a:gd name="T2" fmla="*/ 3 w 61"/>
                  <a:gd name="T3" fmla="*/ 16 h 68"/>
                  <a:gd name="T4" fmla="*/ 0 w 61"/>
                  <a:gd name="T5" fmla="*/ 13 h 68"/>
                  <a:gd name="T6" fmla="*/ 8 w 61"/>
                  <a:gd name="T7" fmla="*/ 0 h 68"/>
                  <a:gd name="T8" fmla="*/ 10 w 61"/>
                  <a:gd name="T9" fmla="*/ 3 h 68"/>
                  <a:gd name="T10" fmla="*/ 61 w 61"/>
                  <a:gd name="T11" fmla="*/ 67 h 68"/>
                  <a:gd name="T12" fmla="*/ 61 w 61"/>
                  <a:gd name="T13" fmla="*/ 68 h 68"/>
                  <a:gd name="T14" fmla="*/ 0 60000 65536"/>
                  <a:gd name="T15" fmla="*/ 0 60000 65536"/>
                  <a:gd name="T16" fmla="*/ 0 60000 65536"/>
                  <a:gd name="T17" fmla="*/ 0 60000 65536"/>
                  <a:gd name="T18" fmla="*/ 0 60000 65536"/>
                  <a:gd name="T19" fmla="*/ 0 60000 65536"/>
                  <a:gd name="T20" fmla="*/ 0 60000 65536"/>
                  <a:gd name="T21" fmla="*/ 0 w 61"/>
                  <a:gd name="T22" fmla="*/ 0 h 68"/>
                  <a:gd name="T23" fmla="*/ 61 w 61"/>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8">
                    <a:moveTo>
                      <a:pt x="61" y="68"/>
                    </a:moveTo>
                    <a:cubicBezTo>
                      <a:pt x="3" y="16"/>
                      <a:pt x="3" y="16"/>
                      <a:pt x="3" y="16"/>
                    </a:cubicBezTo>
                    <a:cubicBezTo>
                      <a:pt x="0" y="13"/>
                      <a:pt x="0" y="13"/>
                      <a:pt x="0" y="13"/>
                    </a:cubicBezTo>
                    <a:cubicBezTo>
                      <a:pt x="0" y="13"/>
                      <a:pt x="4" y="4"/>
                      <a:pt x="8" y="0"/>
                    </a:cubicBezTo>
                    <a:cubicBezTo>
                      <a:pt x="10" y="3"/>
                      <a:pt x="10" y="3"/>
                      <a:pt x="10" y="3"/>
                    </a:cubicBezTo>
                    <a:cubicBezTo>
                      <a:pt x="61" y="67"/>
                      <a:pt x="61" y="67"/>
                      <a:pt x="61" y="67"/>
                    </a:cubicBezTo>
                    <a:lnTo>
                      <a:pt x="61" y="68"/>
                    </a:lnTo>
                    <a:close/>
                  </a:path>
                </a:pathLst>
              </a:custGeom>
              <a:gradFill rotWithShape="1">
                <a:gsLst>
                  <a:gs pos="0">
                    <a:srgbClr val="764C00"/>
                  </a:gs>
                  <a:gs pos="100000">
                    <a:srgbClr val="FEA501"/>
                  </a:gs>
                </a:gsLst>
                <a:lin ang="18900000" scaled="1"/>
              </a:gradFill>
              <a:ln w="9525">
                <a:noFill/>
                <a:round/>
                <a:headEnd/>
                <a:tailEnd/>
              </a:ln>
            </p:spPr>
            <p:txBody>
              <a:bodyPr/>
              <a:lstStyle/>
              <a:p>
                <a:endParaRPr lang="zh-CN" altLang="en-US"/>
              </a:p>
            </p:txBody>
          </p:sp>
          <p:sp>
            <p:nvSpPr>
              <p:cNvPr id="52255" name="Freeform 212"/>
              <p:cNvSpPr>
                <a:spLocks/>
              </p:cNvSpPr>
              <p:nvPr/>
            </p:nvSpPr>
            <p:spPr bwMode="auto">
              <a:xfrm rot="-2077348">
                <a:off x="943" y="550"/>
                <a:ext cx="142" cy="135"/>
              </a:xfrm>
              <a:custGeom>
                <a:avLst/>
                <a:gdLst>
                  <a:gd name="T0" fmla="*/ 60 w 106"/>
                  <a:gd name="T1" fmla="*/ 0 h 113"/>
                  <a:gd name="T2" fmla="*/ 41 w 106"/>
                  <a:gd name="T3" fmla="*/ 41 h 113"/>
                  <a:gd name="T4" fmla="*/ 0 w 106"/>
                  <a:gd name="T5" fmla="*/ 56 h 113"/>
                  <a:gd name="T6" fmla="*/ 64 w 106"/>
                  <a:gd name="T7" fmla="*/ 106 h 113"/>
                  <a:gd name="T8" fmla="*/ 103 w 106"/>
                  <a:gd name="T9" fmla="*/ 67 h 113"/>
                  <a:gd name="T10" fmla="*/ 60 w 106"/>
                  <a:gd name="T11" fmla="*/ 0 h 113"/>
                  <a:gd name="T12" fmla="*/ 0 60000 65536"/>
                  <a:gd name="T13" fmla="*/ 0 60000 65536"/>
                  <a:gd name="T14" fmla="*/ 0 60000 65536"/>
                  <a:gd name="T15" fmla="*/ 0 60000 65536"/>
                  <a:gd name="T16" fmla="*/ 0 60000 65536"/>
                  <a:gd name="T17" fmla="*/ 0 60000 65536"/>
                  <a:gd name="T18" fmla="*/ 0 w 106"/>
                  <a:gd name="T19" fmla="*/ 0 h 113"/>
                  <a:gd name="T20" fmla="*/ 106 w 106"/>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106" h="113">
                    <a:moveTo>
                      <a:pt x="60" y="0"/>
                    </a:moveTo>
                    <a:cubicBezTo>
                      <a:pt x="60" y="0"/>
                      <a:pt x="62" y="20"/>
                      <a:pt x="41" y="41"/>
                    </a:cubicBezTo>
                    <a:cubicBezTo>
                      <a:pt x="17" y="63"/>
                      <a:pt x="0" y="56"/>
                      <a:pt x="0" y="56"/>
                    </a:cubicBezTo>
                    <a:cubicBezTo>
                      <a:pt x="64" y="106"/>
                      <a:pt x="64" y="106"/>
                      <a:pt x="64" y="106"/>
                    </a:cubicBezTo>
                    <a:cubicBezTo>
                      <a:pt x="64" y="106"/>
                      <a:pt x="106" y="113"/>
                      <a:pt x="103" y="67"/>
                    </a:cubicBezTo>
                    <a:lnTo>
                      <a:pt x="60" y="0"/>
                    </a:lnTo>
                    <a:close/>
                  </a:path>
                </a:pathLst>
              </a:custGeom>
              <a:gradFill rotWithShape="1">
                <a:gsLst>
                  <a:gs pos="0">
                    <a:srgbClr val="000000"/>
                  </a:gs>
                  <a:gs pos="100000">
                    <a:srgbClr val="FEA501"/>
                  </a:gs>
                </a:gsLst>
                <a:lin ang="2700000" scaled="1"/>
              </a:gradFill>
              <a:ln w="9525">
                <a:noFill/>
                <a:round/>
                <a:headEnd/>
                <a:tailEnd/>
              </a:ln>
            </p:spPr>
            <p:txBody>
              <a:bodyPr/>
              <a:lstStyle/>
              <a:p>
                <a:endParaRPr lang="zh-CN" altLang="en-US"/>
              </a:p>
            </p:txBody>
          </p:sp>
          <p:sp>
            <p:nvSpPr>
              <p:cNvPr id="52256" name="Freeform 214"/>
              <p:cNvSpPr>
                <a:spLocks/>
              </p:cNvSpPr>
              <p:nvPr/>
            </p:nvSpPr>
            <p:spPr bwMode="auto">
              <a:xfrm rot="-2077348">
                <a:off x="959" y="575"/>
                <a:ext cx="80" cy="66"/>
              </a:xfrm>
              <a:custGeom>
                <a:avLst/>
                <a:gdLst>
                  <a:gd name="T0" fmla="*/ 57 w 60"/>
                  <a:gd name="T1" fmla="*/ 0 h 55"/>
                  <a:gd name="T2" fmla="*/ 41 w 60"/>
                  <a:gd name="T3" fmla="*/ 41 h 55"/>
                  <a:gd name="T4" fmla="*/ 0 w 60"/>
                  <a:gd name="T5" fmla="*/ 50 h 55"/>
                  <a:gd name="T6" fmla="*/ 43 w 60"/>
                  <a:gd name="T7" fmla="*/ 42 h 55"/>
                  <a:gd name="T8" fmla="*/ 57 w 60"/>
                  <a:gd name="T9" fmla="*/ 0 h 55"/>
                  <a:gd name="T10" fmla="*/ 0 60000 65536"/>
                  <a:gd name="T11" fmla="*/ 0 60000 65536"/>
                  <a:gd name="T12" fmla="*/ 0 60000 65536"/>
                  <a:gd name="T13" fmla="*/ 0 60000 65536"/>
                  <a:gd name="T14" fmla="*/ 0 60000 65536"/>
                  <a:gd name="T15" fmla="*/ 0 w 60"/>
                  <a:gd name="T16" fmla="*/ 0 h 55"/>
                  <a:gd name="T17" fmla="*/ 60 w 60"/>
                  <a:gd name="T18" fmla="*/ 55 h 55"/>
                </a:gdLst>
                <a:ahLst/>
                <a:cxnLst>
                  <a:cxn ang="T10">
                    <a:pos x="T0" y="T1"/>
                  </a:cxn>
                  <a:cxn ang="T11">
                    <a:pos x="T2" y="T3"/>
                  </a:cxn>
                  <a:cxn ang="T12">
                    <a:pos x="T4" y="T5"/>
                  </a:cxn>
                  <a:cxn ang="T13">
                    <a:pos x="T6" y="T7"/>
                  </a:cxn>
                  <a:cxn ang="T14">
                    <a:pos x="T8" y="T9"/>
                  </a:cxn>
                </a:cxnLst>
                <a:rect l="T15" t="T16" r="T17" b="T18"/>
                <a:pathLst>
                  <a:path w="60" h="55">
                    <a:moveTo>
                      <a:pt x="57" y="0"/>
                    </a:moveTo>
                    <a:cubicBezTo>
                      <a:pt x="58" y="15"/>
                      <a:pt x="53" y="31"/>
                      <a:pt x="41" y="41"/>
                    </a:cubicBezTo>
                    <a:cubicBezTo>
                      <a:pt x="30" y="51"/>
                      <a:pt x="14" y="53"/>
                      <a:pt x="0" y="50"/>
                    </a:cubicBezTo>
                    <a:cubicBezTo>
                      <a:pt x="14" y="55"/>
                      <a:pt x="31" y="53"/>
                      <a:pt x="43" y="42"/>
                    </a:cubicBezTo>
                    <a:cubicBezTo>
                      <a:pt x="55" y="32"/>
                      <a:pt x="60" y="16"/>
                      <a:pt x="57" y="0"/>
                    </a:cubicBezTo>
                    <a:close/>
                  </a:path>
                </a:pathLst>
              </a:custGeom>
              <a:gradFill rotWithShape="1">
                <a:gsLst>
                  <a:gs pos="0">
                    <a:srgbClr val="0061B2"/>
                  </a:gs>
                  <a:gs pos="50000">
                    <a:srgbClr val="001D36"/>
                  </a:gs>
                  <a:gs pos="100000">
                    <a:srgbClr val="0061B2"/>
                  </a:gs>
                </a:gsLst>
                <a:lin ang="2700000" scaled="1"/>
              </a:gradFill>
              <a:ln w="9525">
                <a:noFill/>
                <a:round/>
                <a:headEnd/>
                <a:tailEnd/>
              </a:ln>
            </p:spPr>
            <p:txBody>
              <a:bodyPr/>
              <a:lstStyle/>
              <a:p>
                <a:endParaRPr lang="zh-CN" altLang="en-US"/>
              </a:p>
            </p:txBody>
          </p:sp>
          <p:sp>
            <p:nvSpPr>
              <p:cNvPr id="52257" name="Freeform 215"/>
              <p:cNvSpPr>
                <a:spLocks/>
              </p:cNvSpPr>
              <p:nvPr/>
            </p:nvSpPr>
            <p:spPr bwMode="auto">
              <a:xfrm rot="-2077348">
                <a:off x="942" y="571"/>
                <a:ext cx="84" cy="69"/>
              </a:xfrm>
              <a:custGeom>
                <a:avLst/>
                <a:gdLst>
                  <a:gd name="T0" fmla="*/ 60 w 63"/>
                  <a:gd name="T1" fmla="*/ 0 h 58"/>
                  <a:gd name="T2" fmla="*/ 43 w 63"/>
                  <a:gd name="T3" fmla="*/ 43 h 58"/>
                  <a:gd name="T4" fmla="*/ 0 w 63"/>
                  <a:gd name="T5" fmla="*/ 53 h 58"/>
                  <a:gd name="T6" fmla="*/ 45 w 63"/>
                  <a:gd name="T7" fmla="*/ 45 h 58"/>
                  <a:gd name="T8" fmla="*/ 60 w 63"/>
                  <a:gd name="T9" fmla="*/ 0 h 58"/>
                  <a:gd name="T10" fmla="*/ 0 60000 65536"/>
                  <a:gd name="T11" fmla="*/ 0 60000 65536"/>
                  <a:gd name="T12" fmla="*/ 0 60000 65536"/>
                  <a:gd name="T13" fmla="*/ 0 60000 65536"/>
                  <a:gd name="T14" fmla="*/ 0 60000 65536"/>
                  <a:gd name="T15" fmla="*/ 0 w 63"/>
                  <a:gd name="T16" fmla="*/ 0 h 58"/>
                  <a:gd name="T17" fmla="*/ 63 w 63"/>
                  <a:gd name="T18" fmla="*/ 58 h 58"/>
                </a:gdLst>
                <a:ahLst/>
                <a:cxnLst>
                  <a:cxn ang="T10">
                    <a:pos x="T0" y="T1"/>
                  </a:cxn>
                  <a:cxn ang="T11">
                    <a:pos x="T2" y="T3"/>
                  </a:cxn>
                  <a:cxn ang="T12">
                    <a:pos x="T4" y="T5"/>
                  </a:cxn>
                  <a:cxn ang="T13">
                    <a:pos x="T6" y="T7"/>
                  </a:cxn>
                  <a:cxn ang="T14">
                    <a:pos x="T8" y="T9"/>
                  </a:cxn>
                </a:cxnLst>
                <a:rect l="T15" t="T16" r="T17" b="T18"/>
                <a:pathLst>
                  <a:path w="63" h="58">
                    <a:moveTo>
                      <a:pt x="60" y="0"/>
                    </a:moveTo>
                    <a:cubicBezTo>
                      <a:pt x="61" y="16"/>
                      <a:pt x="56" y="33"/>
                      <a:pt x="43" y="43"/>
                    </a:cubicBezTo>
                    <a:cubicBezTo>
                      <a:pt x="31" y="54"/>
                      <a:pt x="15" y="57"/>
                      <a:pt x="0" y="53"/>
                    </a:cubicBezTo>
                    <a:cubicBezTo>
                      <a:pt x="15" y="58"/>
                      <a:pt x="32" y="55"/>
                      <a:pt x="45" y="45"/>
                    </a:cubicBezTo>
                    <a:cubicBezTo>
                      <a:pt x="58" y="34"/>
                      <a:pt x="63" y="17"/>
                      <a:pt x="60" y="0"/>
                    </a:cubicBezTo>
                    <a:close/>
                  </a:path>
                </a:pathLst>
              </a:custGeom>
              <a:gradFill rotWithShape="1">
                <a:gsLst>
                  <a:gs pos="0">
                    <a:srgbClr val="0061B2"/>
                  </a:gs>
                  <a:gs pos="50000">
                    <a:srgbClr val="001D36"/>
                  </a:gs>
                  <a:gs pos="100000">
                    <a:srgbClr val="0061B2"/>
                  </a:gs>
                </a:gsLst>
                <a:lin ang="2700000" scaled="1"/>
              </a:gradFill>
              <a:ln w="9525">
                <a:noFill/>
                <a:round/>
                <a:headEnd/>
                <a:tailEnd/>
              </a:ln>
            </p:spPr>
            <p:txBody>
              <a:bodyPr/>
              <a:lstStyle/>
              <a:p>
                <a:endParaRPr lang="zh-CN" altLang="en-US"/>
              </a:p>
            </p:txBody>
          </p:sp>
          <p:sp>
            <p:nvSpPr>
              <p:cNvPr id="52258" name="Freeform 216"/>
              <p:cNvSpPr>
                <a:spLocks/>
              </p:cNvSpPr>
              <p:nvPr/>
            </p:nvSpPr>
            <p:spPr bwMode="auto">
              <a:xfrm rot="-2077348">
                <a:off x="973" y="579"/>
                <a:ext cx="77" cy="62"/>
              </a:xfrm>
              <a:custGeom>
                <a:avLst/>
                <a:gdLst>
                  <a:gd name="T0" fmla="*/ 55 w 58"/>
                  <a:gd name="T1" fmla="*/ 0 h 52"/>
                  <a:gd name="T2" fmla="*/ 40 w 58"/>
                  <a:gd name="T3" fmla="*/ 39 h 52"/>
                  <a:gd name="T4" fmla="*/ 0 w 58"/>
                  <a:gd name="T5" fmla="*/ 48 h 52"/>
                  <a:gd name="T6" fmla="*/ 41 w 58"/>
                  <a:gd name="T7" fmla="*/ 40 h 52"/>
                  <a:gd name="T8" fmla="*/ 55 w 58"/>
                  <a:gd name="T9" fmla="*/ 0 h 52"/>
                  <a:gd name="T10" fmla="*/ 0 60000 65536"/>
                  <a:gd name="T11" fmla="*/ 0 60000 65536"/>
                  <a:gd name="T12" fmla="*/ 0 60000 65536"/>
                  <a:gd name="T13" fmla="*/ 0 60000 65536"/>
                  <a:gd name="T14" fmla="*/ 0 60000 65536"/>
                  <a:gd name="T15" fmla="*/ 0 w 58"/>
                  <a:gd name="T16" fmla="*/ 0 h 52"/>
                  <a:gd name="T17" fmla="*/ 58 w 58"/>
                  <a:gd name="T18" fmla="*/ 52 h 52"/>
                </a:gdLst>
                <a:ahLst/>
                <a:cxnLst>
                  <a:cxn ang="T10">
                    <a:pos x="T0" y="T1"/>
                  </a:cxn>
                  <a:cxn ang="T11">
                    <a:pos x="T2" y="T3"/>
                  </a:cxn>
                  <a:cxn ang="T12">
                    <a:pos x="T4" y="T5"/>
                  </a:cxn>
                  <a:cxn ang="T13">
                    <a:pos x="T6" y="T7"/>
                  </a:cxn>
                  <a:cxn ang="T14">
                    <a:pos x="T8" y="T9"/>
                  </a:cxn>
                </a:cxnLst>
                <a:rect l="T15" t="T16" r="T17" b="T18"/>
                <a:pathLst>
                  <a:path w="58" h="52">
                    <a:moveTo>
                      <a:pt x="55" y="0"/>
                    </a:moveTo>
                    <a:cubicBezTo>
                      <a:pt x="57" y="15"/>
                      <a:pt x="52" y="29"/>
                      <a:pt x="40" y="39"/>
                    </a:cubicBezTo>
                    <a:cubicBezTo>
                      <a:pt x="29" y="48"/>
                      <a:pt x="14" y="51"/>
                      <a:pt x="0" y="48"/>
                    </a:cubicBezTo>
                    <a:cubicBezTo>
                      <a:pt x="15" y="52"/>
                      <a:pt x="30" y="50"/>
                      <a:pt x="41" y="40"/>
                    </a:cubicBezTo>
                    <a:cubicBezTo>
                      <a:pt x="53" y="30"/>
                      <a:pt x="58" y="15"/>
                      <a:pt x="55" y="0"/>
                    </a:cubicBezTo>
                    <a:close/>
                  </a:path>
                </a:pathLst>
              </a:custGeom>
              <a:gradFill rotWithShape="1">
                <a:gsLst>
                  <a:gs pos="0">
                    <a:srgbClr val="0061B2"/>
                  </a:gs>
                  <a:gs pos="50000">
                    <a:srgbClr val="001D36"/>
                  </a:gs>
                  <a:gs pos="100000">
                    <a:srgbClr val="0061B2"/>
                  </a:gs>
                </a:gsLst>
                <a:lin ang="2700000" scaled="1"/>
              </a:gradFill>
              <a:ln w="9525">
                <a:noFill/>
                <a:round/>
                <a:headEnd/>
                <a:tailEnd/>
              </a:ln>
            </p:spPr>
            <p:txBody>
              <a:bodyPr/>
              <a:lstStyle/>
              <a:p>
                <a:endParaRPr lang="zh-CN" altLang="en-US"/>
              </a:p>
            </p:txBody>
          </p:sp>
          <p:sp>
            <p:nvSpPr>
              <p:cNvPr id="52259" name="Freeform 217"/>
              <p:cNvSpPr>
                <a:spLocks/>
              </p:cNvSpPr>
              <p:nvPr/>
            </p:nvSpPr>
            <p:spPr bwMode="auto">
              <a:xfrm rot="-2077348">
                <a:off x="1014" y="591"/>
                <a:ext cx="66" cy="52"/>
              </a:xfrm>
              <a:custGeom>
                <a:avLst/>
                <a:gdLst>
                  <a:gd name="T0" fmla="*/ 47 w 49"/>
                  <a:gd name="T1" fmla="*/ 0 h 44"/>
                  <a:gd name="T2" fmla="*/ 34 w 49"/>
                  <a:gd name="T3" fmla="*/ 33 h 44"/>
                  <a:gd name="T4" fmla="*/ 0 w 49"/>
                  <a:gd name="T5" fmla="*/ 40 h 44"/>
                  <a:gd name="T6" fmla="*/ 35 w 49"/>
                  <a:gd name="T7" fmla="*/ 34 h 44"/>
                  <a:gd name="T8" fmla="*/ 47 w 49"/>
                  <a:gd name="T9" fmla="*/ 0 h 44"/>
                  <a:gd name="T10" fmla="*/ 0 60000 65536"/>
                  <a:gd name="T11" fmla="*/ 0 60000 65536"/>
                  <a:gd name="T12" fmla="*/ 0 60000 65536"/>
                  <a:gd name="T13" fmla="*/ 0 60000 65536"/>
                  <a:gd name="T14" fmla="*/ 0 60000 65536"/>
                  <a:gd name="T15" fmla="*/ 0 w 49"/>
                  <a:gd name="T16" fmla="*/ 0 h 44"/>
                  <a:gd name="T17" fmla="*/ 49 w 49"/>
                  <a:gd name="T18" fmla="*/ 44 h 44"/>
                </a:gdLst>
                <a:ahLst/>
                <a:cxnLst>
                  <a:cxn ang="T10">
                    <a:pos x="T0" y="T1"/>
                  </a:cxn>
                  <a:cxn ang="T11">
                    <a:pos x="T2" y="T3"/>
                  </a:cxn>
                  <a:cxn ang="T12">
                    <a:pos x="T4" y="T5"/>
                  </a:cxn>
                  <a:cxn ang="T13">
                    <a:pos x="T6" y="T7"/>
                  </a:cxn>
                  <a:cxn ang="T14">
                    <a:pos x="T8" y="T9"/>
                  </a:cxn>
                </a:cxnLst>
                <a:rect l="T15" t="T16" r="T17" b="T18"/>
                <a:pathLst>
                  <a:path w="49" h="44">
                    <a:moveTo>
                      <a:pt x="47" y="0"/>
                    </a:moveTo>
                    <a:cubicBezTo>
                      <a:pt x="48" y="12"/>
                      <a:pt x="44" y="25"/>
                      <a:pt x="34" y="33"/>
                    </a:cubicBezTo>
                    <a:cubicBezTo>
                      <a:pt x="25" y="41"/>
                      <a:pt x="12" y="43"/>
                      <a:pt x="0" y="40"/>
                    </a:cubicBezTo>
                    <a:cubicBezTo>
                      <a:pt x="12" y="44"/>
                      <a:pt x="25" y="42"/>
                      <a:pt x="35" y="34"/>
                    </a:cubicBezTo>
                    <a:cubicBezTo>
                      <a:pt x="45" y="26"/>
                      <a:pt x="49" y="12"/>
                      <a:pt x="47" y="0"/>
                    </a:cubicBezTo>
                    <a:close/>
                  </a:path>
                </a:pathLst>
              </a:custGeom>
              <a:gradFill rotWithShape="1">
                <a:gsLst>
                  <a:gs pos="0">
                    <a:srgbClr val="0061B2"/>
                  </a:gs>
                  <a:gs pos="50000">
                    <a:srgbClr val="001D36"/>
                  </a:gs>
                  <a:gs pos="100000">
                    <a:srgbClr val="0061B2"/>
                  </a:gs>
                </a:gsLst>
                <a:lin ang="2700000" scaled="1"/>
              </a:gradFill>
              <a:ln w="9525">
                <a:noFill/>
                <a:round/>
                <a:headEnd/>
                <a:tailEnd/>
              </a:ln>
            </p:spPr>
            <p:txBody>
              <a:bodyPr/>
              <a:lstStyle/>
              <a:p>
                <a:endParaRPr lang="zh-CN" altLang="en-US"/>
              </a:p>
            </p:txBody>
          </p:sp>
          <p:sp>
            <p:nvSpPr>
              <p:cNvPr id="52260" name="Freeform 218"/>
              <p:cNvSpPr>
                <a:spLocks/>
              </p:cNvSpPr>
              <p:nvPr/>
            </p:nvSpPr>
            <p:spPr bwMode="auto">
              <a:xfrm rot="-2077348">
                <a:off x="1003" y="588"/>
                <a:ext cx="68" cy="56"/>
              </a:xfrm>
              <a:custGeom>
                <a:avLst/>
                <a:gdLst>
                  <a:gd name="T0" fmla="*/ 49 w 51"/>
                  <a:gd name="T1" fmla="*/ 0 h 47"/>
                  <a:gd name="T2" fmla="*/ 35 w 51"/>
                  <a:gd name="T3" fmla="*/ 35 h 47"/>
                  <a:gd name="T4" fmla="*/ 0 w 51"/>
                  <a:gd name="T5" fmla="*/ 42 h 47"/>
                  <a:gd name="T6" fmla="*/ 37 w 51"/>
                  <a:gd name="T7" fmla="*/ 36 h 47"/>
                  <a:gd name="T8" fmla="*/ 49 w 51"/>
                  <a:gd name="T9" fmla="*/ 0 h 47"/>
                  <a:gd name="T10" fmla="*/ 0 60000 65536"/>
                  <a:gd name="T11" fmla="*/ 0 60000 65536"/>
                  <a:gd name="T12" fmla="*/ 0 60000 65536"/>
                  <a:gd name="T13" fmla="*/ 0 60000 65536"/>
                  <a:gd name="T14" fmla="*/ 0 60000 65536"/>
                  <a:gd name="T15" fmla="*/ 0 w 51"/>
                  <a:gd name="T16" fmla="*/ 0 h 47"/>
                  <a:gd name="T17" fmla="*/ 51 w 51"/>
                  <a:gd name="T18" fmla="*/ 47 h 47"/>
                </a:gdLst>
                <a:ahLst/>
                <a:cxnLst>
                  <a:cxn ang="T10">
                    <a:pos x="T0" y="T1"/>
                  </a:cxn>
                  <a:cxn ang="T11">
                    <a:pos x="T2" y="T3"/>
                  </a:cxn>
                  <a:cxn ang="T12">
                    <a:pos x="T4" y="T5"/>
                  </a:cxn>
                  <a:cxn ang="T13">
                    <a:pos x="T6" y="T7"/>
                  </a:cxn>
                  <a:cxn ang="T14">
                    <a:pos x="T8" y="T9"/>
                  </a:cxn>
                </a:cxnLst>
                <a:rect l="T15" t="T16" r="T17" b="T18"/>
                <a:pathLst>
                  <a:path w="51" h="47">
                    <a:moveTo>
                      <a:pt x="49" y="0"/>
                    </a:moveTo>
                    <a:cubicBezTo>
                      <a:pt x="50" y="13"/>
                      <a:pt x="46" y="26"/>
                      <a:pt x="35" y="35"/>
                    </a:cubicBezTo>
                    <a:cubicBezTo>
                      <a:pt x="26" y="43"/>
                      <a:pt x="12" y="46"/>
                      <a:pt x="0" y="42"/>
                    </a:cubicBezTo>
                    <a:cubicBezTo>
                      <a:pt x="12" y="47"/>
                      <a:pt x="26" y="45"/>
                      <a:pt x="37" y="36"/>
                    </a:cubicBezTo>
                    <a:cubicBezTo>
                      <a:pt x="47" y="27"/>
                      <a:pt x="51" y="13"/>
                      <a:pt x="49" y="0"/>
                    </a:cubicBezTo>
                    <a:close/>
                  </a:path>
                </a:pathLst>
              </a:custGeom>
              <a:gradFill rotWithShape="1">
                <a:gsLst>
                  <a:gs pos="0">
                    <a:srgbClr val="0061B2"/>
                  </a:gs>
                  <a:gs pos="50000">
                    <a:srgbClr val="001D36"/>
                  </a:gs>
                  <a:gs pos="100000">
                    <a:srgbClr val="0061B2"/>
                  </a:gs>
                </a:gsLst>
                <a:lin ang="2700000" scaled="1"/>
              </a:gradFill>
              <a:ln w="9525">
                <a:noFill/>
                <a:round/>
                <a:headEnd/>
                <a:tailEnd/>
              </a:ln>
            </p:spPr>
            <p:txBody>
              <a:bodyPr/>
              <a:lstStyle/>
              <a:p>
                <a:endParaRPr lang="zh-CN" altLang="en-US"/>
              </a:p>
            </p:txBody>
          </p:sp>
          <p:sp>
            <p:nvSpPr>
              <p:cNvPr id="52261" name="Freeform 219"/>
              <p:cNvSpPr>
                <a:spLocks/>
              </p:cNvSpPr>
              <p:nvPr/>
            </p:nvSpPr>
            <p:spPr bwMode="auto">
              <a:xfrm rot="-2077348">
                <a:off x="1027" y="593"/>
                <a:ext cx="63" cy="52"/>
              </a:xfrm>
              <a:custGeom>
                <a:avLst/>
                <a:gdLst>
                  <a:gd name="T0" fmla="*/ 45 w 47"/>
                  <a:gd name="T1" fmla="*/ 0 h 43"/>
                  <a:gd name="T2" fmla="*/ 33 w 47"/>
                  <a:gd name="T3" fmla="*/ 32 h 43"/>
                  <a:gd name="T4" fmla="*/ 0 w 47"/>
                  <a:gd name="T5" fmla="*/ 39 h 43"/>
                  <a:gd name="T6" fmla="*/ 34 w 47"/>
                  <a:gd name="T7" fmla="*/ 33 h 43"/>
                  <a:gd name="T8" fmla="*/ 45 w 47"/>
                  <a:gd name="T9" fmla="*/ 0 h 43"/>
                  <a:gd name="T10" fmla="*/ 0 60000 65536"/>
                  <a:gd name="T11" fmla="*/ 0 60000 65536"/>
                  <a:gd name="T12" fmla="*/ 0 60000 65536"/>
                  <a:gd name="T13" fmla="*/ 0 60000 65536"/>
                  <a:gd name="T14" fmla="*/ 0 60000 65536"/>
                  <a:gd name="T15" fmla="*/ 0 w 47"/>
                  <a:gd name="T16" fmla="*/ 0 h 43"/>
                  <a:gd name="T17" fmla="*/ 47 w 47"/>
                  <a:gd name="T18" fmla="*/ 43 h 43"/>
                </a:gdLst>
                <a:ahLst/>
                <a:cxnLst>
                  <a:cxn ang="T10">
                    <a:pos x="T0" y="T1"/>
                  </a:cxn>
                  <a:cxn ang="T11">
                    <a:pos x="T2" y="T3"/>
                  </a:cxn>
                  <a:cxn ang="T12">
                    <a:pos x="T4" y="T5"/>
                  </a:cxn>
                  <a:cxn ang="T13">
                    <a:pos x="T6" y="T7"/>
                  </a:cxn>
                  <a:cxn ang="T14">
                    <a:pos x="T8" y="T9"/>
                  </a:cxn>
                </a:cxnLst>
                <a:rect l="T15" t="T16" r="T17" b="T18"/>
                <a:pathLst>
                  <a:path w="47" h="43">
                    <a:moveTo>
                      <a:pt x="45" y="0"/>
                    </a:moveTo>
                    <a:cubicBezTo>
                      <a:pt x="46" y="12"/>
                      <a:pt x="42" y="24"/>
                      <a:pt x="33" y="32"/>
                    </a:cubicBezTo>
                    <a:cubicBezTo>
                      <a:pt x="24" y="39"/>
                      <a:pt x="12" y="42"/>
                      <a:pt x="0" y="39"/>
                    </a:cubicBezTo>
                    <a:cubicBezTo>
                      <a:pt x="12" y="43"/>
                      <a:pt x="25" y="41"/>
                      <a:pt x="34" y="33"/>
                    </a:cubicBezTo>
                    <a:cubicBezTo>
                      <a:pt x="43" y="25"/>
                      <a:pt x="47" y="12"/>
                      <a:pt x="45" y="0"/>
                    </a:cubicBezTo>
                    <a:close/>
                  </a:path>
                </a:pathLst>
              </a:custGeom>
              <a:gradFill rotWithShape="1">
                <a:gsLst>
                  <a:gs pos="0">
                    <a:srgbClr val="0061B2"/>
                  </a:gs>
                  <a:gs pos="50000">
                    <a:srgbClr val="001D36"/>
                  </a:gs>
                  <a:gs pos="100000">
                    <a:srgbClr val="0061B2"/>
                  </a:gs>
                </a:gsLst>
                <a:lin ang="2700000" scaled="1"/>
              </a:gradFill>
              <a:ln w="9525">
                <a:noFill/>
                <a:round/>
                <a:headEnd/>
                <a:tailEnd/>
              </a:ln>
            </p:spPr>
            <p:txBody>
              <a:bodyPr/>
              <a:lstStyle/>
              <a:p>
                <a:endParaRPr lang="zh-CN" altLang="en-US"/>
              </a:p>
            </p:txBody>
          </p:sp>
        </p:grpSp>
        <p:grpSp>
          <p:nvGrpSpPr>
            <p:cNvPr id="52235" name="Group 56"/>
            <p:cNvGrpSpPr>
              <a:grpSpLocks/>
            </p:cNvGrpSpPr>
            <p:nvPr/>
          </p:nvGrpSpPr>
          <p:grpSpPr bwMode="auto">
            <a:xfrm rot="-1554848" flipH="1" flipV="1">
              <a:off x="3352803" y="252416"/>
              <a:ext cx="1820861" cy="1381125"/>
              <a:chOff x="0" y="0"/>
              <a:chExt cx="1147" cy="870"/>
            </a:xfrm>
          </p:grpSpPr>
          <p:sp>
            <p:nvSpPr>
              <p:cNvPr id="52236" name="Freeform 205"/>
              <p:cNvSpPr>
                <a:spLocks/>
              </p:cNvSpPr>
              <p:nvPr/>
            </p:nvSpPr>
            <p:spPr bwMode="auto">
              <a:xfrm rot="-2077348">
                <a:off x="502" y="270"/>
                <a:ext cx="491" cy="548"/>
              </a:xfrm>
              <a:custGeom>
                <a:avLst/>
                <a:gdLst>
                  <a:gd name="T0" fmla="*/ 306 w 365"/>
                  <a:gd name="T1" fmla="*/ 321 h 456"/>
                  <a:gd name="T2" fmla="*/ 210 w 365"/>
                  <a:gd name="T3" fmla="*/ 212 h 456"/>
                  <a:gd name="T4" fmla="*/ 23 w 365"/>
                  <a:gd name="T5" fmla="*/ 42 h 456"/>
                  <a:gd name="T6" fmla="*/ 23 w 365"/>
                  <a:gd name="T7" fmla="*/ 86 h 456"/>
                  <a:gd name="T8" fmla="*/ 145 w 365"/>
                  <a:gd name="T9" fmla="*/ 276 h 456"/>
                  <a:gd name="T10" fmla="*/ 238 w 365"/>
                  <a:gd name="T11" fmla="*/ 382 h 456"/>
                  <a:gd name="T12" fmla="*/ 326 w 365"/>
                  <a:gd name="T13" fmla="*/ 451 h 456"/>
                  <a:gd name="T14" fmla="*/ 365 w 365"/>
                  <a:gd name="T15" fmla="*/ 412 h 456"/>
                  <a:gd name="T16" fmla="*/ 306 w 365"/>
                  <a:gd name="T17" fmla="*/ 321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5"/>
                  <a:gd name="T28" fmla="*/ 0 h 456"/>
                  <a:gd name="T29" fmla="*/ 365 w 365"/>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5" h="456">
                    <a:moveTo>
                      <a:pt x="306" y="321"/>
                    </a:moveTo>
                    <a:cubicBezTo>
                      <a:pt x="210" y="212"/>
                      <a:pt x="210" y="212"/>
                      <a:pt x="210" y="212"/>
                    </a:cubicBezTo>
                    <a:cubicBezTo>
                      <a:pt x="23" y="42"/>
                      <a:pt x="23" y="42"/>
                      <a:pt x="23" y="42"/>
                    </a:cubicBezTo>
                    <a:cubicBezTo>
                      <a:pt x="23" y="42"/>
                      <a:pt x="0" y="0"/>
                      <a:pt x="23" y="86"/>
                    </a:cubicBezTo>
                    <a:cubicBezTo>
                      <a:pt x="145" y="276"/>
                      <a:pt x="145" y="276"/>
                      <a:pt x="145" y="276"/>
                    </a:cubicBezTo>
                    <a:cubicBezTo>
                      <a:pt x="238" y="382"/>
                      <a:pt x="238" y="382"/>
                      <a:pt x="238" y="382"/>
                    </a:cubicBezTo>
                    <a:cubicBezTo>
                      <a:pt x="326" y="451"/>
                      <a:pt x="326" y="451"/>
                      <a:pt x="326" y="451"/>
                    </a:cubicBezTo>
                    <a:cubicBezTo>
                      <a:pt x="326" y="451"/>
                      <a:pt x="364" y="456"/>
                      <a:pt x="365" y="412"/>
                    </a:cubicBezTo>
                    <a:lnTo>
                      <a:pt x="306" y="321"/>
                    </a:lnTo>
                    <a:close/>
                  </a:path>
                </a:pathLst>
              </a:custGeom>
              <a:gradFill rotWithShape="1">
                <a:gsLst>
                  <a:gs pos="0">
                    <a:srgbClr val="4C7013"/>
                  </a:gs>
                  <a:gs pos="100000">
                    <a:srgbClr val="233409"/>
                  </a:gs>
                </a:gsLst>
                <a:lin ang="2700000" scaled="1"/>
              </a:gradFill>
              <a:ln w="9525">
                <a:noFill/>
                <a:round/>
                <a:headEnd/>
                <a:tailEnd/>
              </a:ln>
            </p:spPr>
            <p:txBody>
              <a:bodyPr/>
              <a:lstStyle/>
              <a:p>
                <a:endParaRPr lang="zh-CN" altLang="en-US"/>
              </a:p>
            </p:txBody>
          </p:sp>
          <p:sp>
            <p:nvSpPr>
              <p:cNvPr id="52237" name="Freeform 206"/>
              <p:cNvSpPr>
                <a:spLocks/>
              </p:cNvSpPr>
              <p:nvPr/>
            </p:nvSpPr>
            <p:spPr bwMode="auto">
              <a:xfrm rot="-2077348">
                <a:off x="0" y="397"/>
                <a:ext cx="674" cy="459"/>
              </a:xfrm>
              <a:custGeom>
                <a:avLst/>
                <a:gdLst>
                  <a:gd name="T0" fmla="*/ 201 w 501"/>
                  <a:gd name="T1" fmla="*/ 0 h 383"/>
                  <a:gd name="T2" fmla="*/ 27 w 501"/>
                  <a:gd name="T3" fmla="*/ 50 h 383"/>
                  <a:gd name="T4" fmla="*/ 431 w 501"/>
                  <a:gd name="T5" fmla="*/ 383 h 383"/>
                  <a:gd name="T6" fmla="*/ 501 w 501"/>
                  <a:gd name="T7" fmla="*/ 317 h 383"/>
                  <a:gd name="T8" fmla="*/ 201 w 501"/>
                  <a:gd name="T9" fmla="*/ 0 h 383"/>
                  <a:gd name="T10" fmla="*/ 0 60000 65536"/>
                  <a:gd name="T11" fmla="*/ 0 60000 65536"/>
                  <a:gd name="T12" fmla="*/ 0 60000 65536"/>
                  <a:gd name="T13" fmla="*/ 0 60000 65536"/>
                  <a:gd name="T14" fmla="*/ 0 60000 65536"/>
                  <a:gd name="T15" fmla="*/ 0 w 501"/>
                  <a:gd name="T16" fmla="*/ 0 h 383"/>
                  <a:gd name="T17" fmla="*/ 501 w 501"/>
                  <a:gd name="T18" fmla="*/ 383 h 383"/>
                </a:gdLst>
                <a:ahLst/>
                <a:cxnLst>
                  <a:cxn ang="T10">
                    <a:pos x="T0" y="T1"/>
                  </a:cxn>
                  <a:cxn ang="T11">
                    <a:pos x="T2" y="T3"/>
                  </a:cxn>
                  <a:cxn ang="T12">
                    <a:pos x="T4" y="T5"/>
                  </a:cxn>
                  <a:cxn ang="T13">
                    <a:pos x="T6" y="T7"/>
                  </a:cxn>
                  <a:cxn ang="T14">
                    <a:pos x="T8" y="T9"/>
                  </a:cxn>
                </a:cxnLst>
                <a:rect l="T15" t="T16" r="T17" b="T18"/>
                <a:pathLst>
                  <a:path w="501" h="383">
                    <a:moveTo>
                      <a:pt x="201" y="0"/>
                    </a:moveTo>
                    <a:cubicBezTo>
                      <a:pt x="201" y="0"/>
                      <a:pt x="36" y="6"/>
                      <a:pt x="27" y="50"/>
                    </a:cubicBezTo>
                    <a:cubicBezTo>
                      <a:pt x="0" y="179"/>
                      <a:pt x="431" y="383"/>
                      <a:pt x="431" y="383"/>
                    </a:cubicBezTo>
                    <a:cubicBezTo>
                      <a:pt x="501" y="317"/>
                      <a:pt x="501" y="317"/>
                      <a:pt x="501" y="317"/>
                    </a:cubicBezTo>
                    <a:lnTo>
                      <a:pt x="201" y="0"/>
                    </a:lnTo>
                    <a:close/>
                  </a:path>
                </a:pathLst>
              </a:custGeom>
              <a:gradFill rotWithShape="1">
                <a:gsLst>
                  <a:gs pos="0">
                    <a:srgbClr val="699B1A"/>
                  </a:gs>
                  <a:gs pos="100000">
                    <a:srgbClr val="31480C"/>
                  </a:gs>
                </a:gsLst>
                <a:lin ang="0" scaled="1"/>
              </a:gradFill>
              <a:ln w="9525">
                <a:noFill/>
                <a:round/>
                <a:headEnd/>
                <a:tailEnd/>
              </a:ln>
            </p:spPr>
            <p:txBody>
              <a:bodyPr/>
              <a:lstStyle/>
              <a:p>
                <a:endParaRPr lang="zh-CN" altLang="en-US"/>
              </a:p>
            </p:txBody>
          </p:sp>
          <p:sp>
            <p:nvSpPr>
              <p:cNvPr id="52238" name="Freeform 207"/>
              <p:cNvSpPr>
                <a:spLocks/>
              </p:cNvSpPr>
              <p:nvPr/>
            </p:nvSpPr>
            <p:spPr bwMode="auto">
              <a:xfrm rot="-2077348">
                <a:off x="124" y="0"/>
                <a:ext cx="515" cy="702"/>
              </a:xfrm>
              <a:custGeom>
                <a:avLst/>
                <a:gdLst>
                  <a:gd name="T0" fmla="*/ 126 w 383"/>
                  <a:gd name="T1" fmla="*/ 5 h 586"/>
                  <a:gd name="T2" fmla="*/ 0 w 383"/>
                  <a:gd name="T3" fmla="*/ 269 h 586"/>
                  <a:gd name="T4" fmla="*/ 300 w 383"/>
                  <a:gd name="T5" fmla="*/ 586 h 586"/>
                  <a:gd name="T6" fmla="*/ 383 w 383"/>
                  <a:gd name="T7" fmla="*/ 442 h 586"/>
                  <a:gd name="T8" fmla="*/ 126 w 383"/>
                  <a:gd name="T9" fmla="*/ 5 h 586"/>
                  <a:gd name="T10" fmla="*/ 0 60000 65536"/>
                  <a:gd name="T11" fmla="*/ 0 60000 65536"/>
                  <a:gd name="T12" fmla="*/ 0 60000 65536"/>
                  <a:gd name="T13" fmla="*/ 0 60000 65536"/>
                  <a:gd name="T14" fmla="*/ 0 60000 65536"/>
                  <a:gd name="T15" fmla="*/ 0 w 383"/>
                  <a:gd name="T16" fmla="*/ 0 h 586"/>
                  <a:gd name="T17" fmla="*/ 383 w 383"/>
                  <a:gd name="T18" fmla="*/ 586 h 586"/>
                </a:gdLst>
                <a:ahLst/>
                <a:cxnLst>
                  <a:cxn ang="T10">
                    <a:pos x="T0" y="T1"/>
                  </a:cxn>
                  <a:cxn ang="T11">
                    <a:pos x="T2" y="T3"/>
                  </a:cxn>
                  <a:cxn ang="T12">
                    <a:pos x="T4" y="T5"/>
                  </a:cxn>
                  <a:cxn ang="T13">
                    <a:pos x="T6" y="T7"/>
                  </a:cxn>
                  <a:cxn ang="T14">
                    <a:pos x="T8" y="T9"/>
                  </a:cxn>
                </a:cxnLst>
                <a:rect l="T15" t="T16" r="T17" b="T18"/>
                <a:pathLst>
                  <a:path w="383" h="586">
                    <a:moveTo>
                      <a:pt x="126" y="5"/>
                    </a:moveTo>
                    <a:cubicBezTo>
                      <a:pt x="53" y="8"/>
                      <a:pt x="0" y="269"/>
                      <a:pt x="0" y="269"/>
                    </a:cubicBezTo>
                    <a:cubicBezTo>
                      <a:pt x="300" y="586"/>
                      <a:pt x="300" y="586"/>
                      <a:pt x="300" y="586"/>
                    </a:cubicBezTo>
                    <a:cubicBezTo>
                      <a:pt x="383" y="442"/>
                      <a:pt x="383" y="442"/>
                      <a:pt x="383" y="442"/>
                    </a:cubicBezTo>
                    <a:cubicBezTo>
                      <a:pt x="383" y="442"/>
                      <a:pt x="252" y="0"/>
                      <a:pt x="126" y="5"/>
                    </a:cubicBezTo>
                    <a:close/>
                  </a:path>
                </a:pathLst>
              </a:custGeom>
              <a:gradFill rotWithShape="1">
                <a:gsLst>
                  <a:gs pos="0">
                    <a:srgbClr val="699B1A"/>
                  </a:gs>
                  <a:gs pos="100000">
                    <a:srgbClr val="31480C"/>
                  </a:gs>
                </a:gsLst>
                <a:lin ang="0" scaled="1"/>
              </a:gradFill>
              <a:ln w="9525">
                <a:noFill/>
                <a:round/>
                <a:headEnd/>
                <a:tailEnd/>
              </a:ln>
            </p:spPr>
            <p:txBody>
              <a:bodyPr/>
              <a:lstStyle/>
              <a:p>
                <a:endParaRPr lang="zh-CN" altLang="en-US"/>
              </a:p>
            </p:txBody>
          </p:sp>
          <p:sp>
            <p:nvSpPr>
              <p:cNvPr id="52239" name="Freeform 208"/>
              <p:cNvSpPr>
                <a:spLocks/>
              </p:cNvSpPr>
              <p:nvPr/>
            </p:nvSpPr>
            <p:spPr bwMode="auto">
              <a:xfrm rot="-2077348">
                <a:off x="275" y="311"/>
                <a:ext cx="403" cy="559"/>
              </a:xfrm>
              <a:custGeom>
                <a:avLst/>
                <a:gdLst>
                  <a:gd name="T0" fmla="*/ 0 w 300"/>
                  <a:gd name="T1" fmla="*/ 0 h 466"/>
                  <a:gd name="T2" fmla="*/ 40 w 300"/>
                  <a:gd name="T3" fmla="*/ 280 h 466"/>
                  <a:gd name="T4" fmla="*/ 269 w 300"/>
                  <a:gd name="T5" fmla="*/ 466 h 466"/>
                  <a:gd name="T6" fmla="*/ 300 w 300"/>
                  <a:gd name="T7" fmla="*/ 317 h 466"/>
                  <a:gd name="T8" fmla="*/ 0 w 300"/>
                  <a:gd name="T9" fmla="*/ 0 h 466"/>
                  <a:gd name="T10" fmla="*/ 0 60000 65536"/>
                  <a:gd name="T11" fmla="*/ 0 60000 65536"/>
                  <a:gd name="T12" fmla="*/ 0 60000 65536"/>
                  <a:gd name="T13" fmla="*/ 0 60000 65536"/>
                  <a:gd name="T14" fmla="*/ 0 60000 65536"/>
                  <a:gd name="T15" fmla="*/ 0 w 300"/>
                  <a:gd name="T16" fmla="*/ 0 h 466"/>
                  <a:gd name="T17" fmla="*/ 300 w 300"/>
                  <a:gd name="T18" fmla="*/ 466 h 466"/>
                </a:gdLst>
                <a:ahLst/>
                <a:cxnLst>
                  <a:cxn ang="T10">
                    <a:pos x="T0" y="T1"/>
                  </a:cxn>
                  <a:cxn ang="T11">
                    <a:pos x="T2" y="T3"/>
                  </a:cxn>
                  <a:cxn ang="T12">
                    <a:pos x="T4" y="T5"/>
                  </a:cxn>
                  <a:cxn ang="T13">
                    <a:pos x="T6" y="T7"/>
                  </a:cxn>
                  <a:cxn ang="T14">
                    <a:pos x="T8" y="T9"/>
                  </a:cxn>
                </a:cxnLst>
                <a:rect l="T15" t="T16" r="T17" b="T18"/>
                <a:pathLst>
                  <a:path w="300" h="466">
                    <a:moveTo>
                      <a:pt x="0" y="0"/>
                    </a:moveTo>
                    <a:cubicBezTo>
                      <a:pt x="0" y="0"/>
                      <a:pt x="5" y="219"/>
                      <a:pt x="40" y="280"/>
                    </a:cubicBezTo>
                    <a:cubicBezTo>
                      <a:pt x="77" y="344"/>
                      <a:pt x="269" y="466"/>
                      <a:pt x="269" y="466"/>
                    </a:cubicBezTo>
                    <a:cubicBezTo>
                      <a:pt x="300" y="317"/>
                      <a:pt x="300" y="317"/>
                      <a:pt x="300" y="317"/>
                    </a:cubicBezTo>
                    <a:lnTo>
                      <a:pt x="0" y="0"/>
                    </a:lnTo>
                    <a:close/>
                  </a:path>
                </a:pathLst>
              </a:custGeom>
              <a:gradFill rotWithShape="1">
                <a:gsLst>
                  <a:gs pos="0">
                    <a:srgbClr val="4C7013"/>
                  </a:gs>
                  <a:gs pos="100000">
                    <a:srgbClr val="233409"/>
                  </a:gs>
                </a:gsLst>
                <a:lin ang="2700000" scaled="1"/>
              </a:gradFill>
              <a:ln w="9525">
                <a:noFill/>
                <a:round/>
                <a:headEnd/>
                <a:tailEnd/>
              </a:ln>
            </p:spPr>
            <p:txBody>
              <a:bodyPr/>
              <a:lstStyle/>
              <a:p>
                <a:endParaRPr lang="zh-CN" altLang="en-US"/>
              </a:p>
            </p:txBody>
          </p:sp>
          <p:sp>
            <p:nvSpPr>
              <p:cNvPr id="52240" name="Freeform 209"/>
              <p:cNvSpPr>
                <a:spLocks/>
              </p:cNvSpPr>
              <p:nvPr/>
            </p:nvSpPr>
            <p:spPr bwMode="auto">
              <a:xfrm rot="-2077348">
                <a:off x="197" y="235"/>
                <a:ext cx="583" cy="425"/>
              </a:xfrm>
              <a:custGeom>
                <a:avLst/>
                <a:gdLst>
                  <a:gd name="T0" fmla="*/ 0 w 435"/>
                  <a:gd name="T1" fmla="*/ 37 h 354"/>
                  <a:gd name="T2" fmla="*/ 279 w 435"/>
                  <a:gd name="T3" fmla="*/ 35 h 354"/>
                  <a:gd name="T4" fmla="*/ 435 w 435"/>
                  <a:gd name="T5" fmla="*/ 300 h 354"/>
                  <a:gd name="T6" fmla="*/ 300 w 435"/>
                  <a:gd name="T7" fmla="*/ 354 h 354"/>
                  <a:gd name="T8" fmla="*/ 0 w 435"/>
                  <a:gd name="T9" fmla="*/ 37 h 354"/>
                  <a:gd name="T10" fmla="*/ 0 60000 65536"/>
                  <a:gd name="T11" fmla="*/ 0 60000 65536"/>
                  <a:gd name="T12" fmla="*/ 0 60000 65536"/>
                  <a:gd name="T13" fmla="*/ 0 60000 65536"/>
                  <a:gd name="T14" fmla="*/ 0 60000 65536"/>
                  <a:gd name="T15" fmla="*/ 0 w 435"/>
                  <a:gd name="T16" fmla="*/ 0 h 354"/>
                  <a:gd name="T17" fmla="*/ 435 w 435"/>
                  <a:gd name="T18" fmla="*/ 354 h 354"/>
                </a:gdLst>
                <a:ahLst/>
                <a:cxnLst>
                  <a:cxn ang="T10">
                    <a:pos x="T0" y="T1"/>
                  </a:cxn>
                  <a:cxn ang="T11">
                    <a:pos x="T2" y="T3"/>
                  </a:cxn>
                  <a:cxn ang="T12">
                    <a:pos x="T4" y="T5"/>
                  </a:cxn>
                  <a:cxn ang="T13">
                    <a:pos x="T6" y="T7"/>
                  </a:cxn>
                  <a:cxn ang="T14">
                    <a:pos x="T8" y="T9"/>
                  </a:cxn>
                </a:cxnLst>
                <a:rect l="T15" t="T16" r="T17" b="T18"/>
                <a:pathLst>
                  <a:path w="435" h="354">
                    <a:moveTo>
                      <a:pt x="0" y="37"/>
                    </a:moveTo>
                    <a:cubicBezTo>
                      <a:pt x="0" y="37"/>
                      <a:pt x="219" y="0"/>
                      <a:pt x="279" y="35"/>
                    </a:cubicBezTo>
                    <a:cubicBezTo>
                      <a:pt x="346" y="73"/>
                      <a:pt x="435" y="300"/>
                      <a:pt x="435" y="300"/>
                    </a:cubicBezTo>
                    <a:cubicBezTo>
                      <a:pt x="300" y="354"/>
                      <a:pt x="300" y="354"/>
                      <a:pt x="300" y="354"/>
                    </a:cubicBezTo>
                    <a:lnTo>
                      <a:pt x="0" y="37"/>
                    </a:lnTo>
                    <a:close/>
                  </a:path>
                </a:pathLst>
              </a:custGeom>
              <a:gradFill rotWithShape="1">
                <a:gsLst>
                  <a:gs pos="0">
                    <a:srgbClr val="4C7013"/>
                  </a:gs>
                  <a:gs pos="100000">
                    <a:srgbClr val="233409"/>
                  </a:gs>
                </a:gsLst>
                <a:lin ang="2700000" scaled="1"/>
              </a:gradFill>
              <a:ln w="9525">
                <a:noFill/>
                <a:round/>
                <a:headEnd/>
                <a:tailEnd/>
              </a:ln>
            </p:spPr>
            <p:txBody>
              <a:bodyPr/>
              <a:lstStyle/>
              <a:p>
                <a:endParaRPr lang="zh-CN" altLang="en-US"/>
              </a:p>
            </p:txBody>
          </p:sp>
          <p:sp>
            <p:nvSpPr>
              <p:cNvPr id="52241" name="Freeform 211"/>
              <p:cNvSpPr>
                <a:spLocks/>
              </p:cNvSpPr>
              <p:nvPr/>
            </p:nvSpPr>
            <p:spPr bwMode="auto">
              <a:xfrm rot="-2077348">
                <a:off x="1065" y="585"/>
                <a:ext cx="82" cy="81"/>
              </a:xfrm>
              <a:custGeom>
                <a:avLst/>
                <a:gdLst>
                  <a:gd name="T0" fmla="*/ 61 w 61"/>
                  <a:gd name="T1" fmla="*/ 68 h 68"/>
                  <a:gd name="T2" fmla="*/ 3 w 61"/>
                  <a:gd name="T3" fmla="*/ 16 h 68"/>
                  <a:gd name="T4" fmla="*/ 0 w 61"/>
                  <a:gd name="T5" fmla="*/ 13 h 68"/>
                  <a:gd name="T6" fmla="*/ 8 w 61"/>
                  <a:gd name="T7" fmla="*/ 0 h 68"/>
                  <a:gd name="T8" fmla="*/ 10 w 61"/>
                  <a:gd name="T9" fmla="*/ 3 h 68"/>
                  <a:gd name="T10" fmla="*/ 61 w 61"/>
                  <a:gd name="T11" fmla="*/ 67 h 68"/>
                  <a:gd name="T12" fmla="*/ 61 w 61"/>
                  <a:gd name="T13" fmla="*/ 68 h 68"/>
                  <a:gd name="T14" fmla="*/ 0 60000 65536"/>
                  <a:gd name="T15" fmla="*/ 0 60000 65536"/>
                  <a:gd name="T16" fmla="*/ 0 60000 65536"/>
                  <a:gd name="T17" fmla="*/ 0 60000 65536"/>
                  <a:gd name="T18" fmla="*/ 0 60000 65536"/>
                  <a:gd name="T19" fmla="*/ 0 60000 65536"/>
                  <a:gd name="T20" fmla="*/ 0 60000 65536"/>
                  <a:gd name="T21" fmla="*/ 0 w 61"/>
                  <a:gd name="T22" fmla="*/ 0 h 68"/>
                  <a:gd name="T23" fmla="*/ 61 w 61"/>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8">
                    <a:moveTo>
                      <a:pt x="61" y="68"/>
                    </a:moveTo>
                    <a:cubicBezTo>
                      <a:pt x="3" y="16"/>
                      <a:pt x="3" y="16"/>
                      <a:pt x="3" y="16"/>
                    </a:cubicBezTo>
                    <a:cubicBezTo>
                      <a:pt x="0" y="13"/>
                      <a:pt x="0" y="13"/>
                      <a:pt x="0" y="13"/>
                    </a:cubicBezTo>
                    <a:cubicBezTo>
                      <a:pt x="0" y="13"/>
                      <a:pt x="4" y="4"/>
                      <a:pt x="8" y="0"/>
                    </a:cubicBezTo>
                    <a:cubicBezTo>
                      <a:pt x="10" y="3"/>
                      <a:pt x="10" y="3"/>
                      <a:pt x="10" y="3"/>
                    </a:cubicBezTo>
                    <a:cubicBezTo>
                      <a:pt x="61" y="67"/>
                      <a:pt x="61" y="67"/>
                      <a:pt x="61" y="67"/>
                    </a:cubicBezTo>
                    <a:lnTo>
                      <a:pt x="61" y="68"/>
                    </a:lnTo>
                    <a:close/>
                  </a:path>
                </a:pathLst>
              </a:custGeom>
              <a:gradFill rotWithShape="1">
                <a:gsLst>
                  <a:gs pos="0">
                    <a:srgbClr val="764C00"/>
                  </a:gs>
                  <a:gs pos="100000">
                    <a:srgbClr val="FEA501"/>
                  </a:gs>
                </a:gsLst>
                <a:lin ang="18900000" scaled="1"/>
              </a:gradFill>
              <a:ln w="9525">
                <a:noFill/>
                <a:round/>
                <a:headEnd/>
                <a:tailEnd/>
              </a:ln>
            </p:spPr>
            <p:txBody>
              <a:bodyPr/>
              <a:lstStyle/>
              <a:p>
                <a:endParaRPr lang="zh-CN" altLang="en-US"/>
              </a:p>
            </p:txBody>
          </p:sp>
          <p:sp>
            <p:nvSpPr>
              <p:cNvPr id="52242" name="Freeform 212"/>
              <p:cNvSpPr>
                <a:spLocks/>
              </p:cNvSpPr>
              <p:nvPr/>
            </p:nvSpPr>
            <p:spPr bwMode="auto">
              <a:xfrm rot="-2077348">
                <a:off x="943" y="550"/>
                <a:ext cx="142" cy="135"/>
              </a:xfrm>
              <a:custGeom>
                <a:avLst/>
                <a:gdLst>
                  <a:gd name="T0" fmla="*/ 60 w 106"/>
                  <a:gd name="T1" fmla="*/ 0 h 113"/>
                  <a:gd name="T2" fmla="*/ 41 w 106"/>
                  <a:gd name="T3" fmla="*/ 41 h 113"/>
                  <a:gd name="T4" fmla="*/ 0 w 106"/>
                  <a:gd name="T5" fmla="*/ 56 h 113"/>
                  <a:gd name="T6" fmla="*/ 64 w 106"/>
                  <a:gd name="T7" fmla="*/ 106 h 113"/>
                  <a:gd name="T8" fmla="*/ 103 w 106"/>
                  <a:gd name="T9" fmla="*/ 67 h 113"/>
                  <a:gd name="T10" fmla="*/ 60 w 106"/>
                  <a:gd name="T11" fmla="*/ 0 h 113"/>
                  <a:gd name="T12" fmla="*/ 0 60000 65536"/>
                  <a:gd name="T13" fmla="*/ 0 60000 65536"/>
                  <a:gd name="T14" fmla="*/ 0 60000 65536"/>
                  <a:gd name="T15" fmla="*/ 0 60000 65536"/>
                  <a:gd name="T16" fmla="*/ 0 60000 65536"/>
                  <a:gd name="T17" fmla="*/ 0 60000 65536"/>
                  <a:gd name="T18" fmla="*/ 0 w 106"/>
                  <a:gd name="T19" fmla="*/ 0 h 113"/>
                  <a:gd name="T20" fmla="*/ 106 w 106"/>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106" h="113">
                    <a:moveTo>
                      <a:pt x="60" y="0"/>
                    </a:moveTo>
                    <a:cubicBezTo>
                      <a:pt x="60" y="0"/>
                      <a:pt x="62" y="20"/>
                      <a:pt x="41" y="41"/>
                    </a:cubicBezTo>
                    <a:cubicBezTo>
                      <a:pt x="17" y="63"/>
                      <a:pt x="0" y="56"/>
                      <a:pt x="0" y="56"/>
                    </a:cubicBezTo>
                    <a:cubicBezTo>
                      <a:pt x="64" y="106"/>
                      <a:pt x="64" y="106"/>
                      <a:pt x="64" y="106"/>
                    </a:cubicBezTo>
                    <a:cubicBezTo>
                      <a:pt x="64" y="106"/>
                      <a:pt x="106" y="113"/>
                      <a:pt x="103" y="67"/>
                    </a:cubicBezTo>
                    <a:lnTo>
                      <a:pt x="60" y="0"/>
                    </a:lnTo>
                    <a:close/>
                  </a:path>
                </a:pathLst>
              </a:custGeom>
              <a:gradFill rotWithShape="1">
                <a:gsLst>
                  <a:gs pos="0">
                    <a:srgbClr val="000000"/>
                  </a:gs>
                  <a:gs pos="100000">
                    <a:srgbClr val="FEA501"/>
                  </a:gs>
                </a:gsLst>
                <a:lin ang="2700000" scaled="1"/>
              </a:gradFill>
              <a:ln w="9525">
                <a:noFill/>
                <a:round/>
                <a:headEnd/>
                <a:tailEnd/>
              </a:ln>
            </p:spPr>
            <p:txBody>
              <a:bodyPr/>
              <a:lstStyle/>
              <a:p>
                <a:endParaRPr lang="zh-CN" altLang="en-US"/>
              </a:p>
            </p:txBody>
          </p:sp>
          <p:sp>
            <p:nvSpPr>
              <p:cNvPr id="52243" name="Freeform 214"/>
              <p:cNvSpPr>
                <a:spLocks/>
              </p:cNvSpPr>
              <p:nvPr/>
            </p:nvSpPr>
            <p:spPr bwMode="auto">
              <a:xfrm rot="-2077348">
                <a:off x="959" y="575"/>
                <a:ext cx="80" cy="66"/>
              </a:xfrm>
              <a:custGeom>
                <a:avLst/>
                <a:gdLst>
                  <a:gd name="T0" fmla="*/ 57 w 60"/>
                  <a:gd name="T1" fmla="*/ 0 h 55"/>
                  <a:gd name="T2" fmla="*/ 41 w 60"/>
                  <a:gd name="T3" fmla="*/ 41 h 55"/>
                  <a:gd name="T4" fmla="*/ 0 w 60"/>
                  <a:gd name="T5" fmla="*/ 50 h 55"/>
                  <a:gd name="T6" fmla="*/ 43 w 60"/>
                  <a:gd name="T7" fmla="*/ 42 h 55"/>
                  <a:gd name="T8" fmla="*/ 57 w 60"/>
                  <a:gd name="T9" fmla="*/ 0 h 55"/>
                  <a:gd name="T10" fmla="*/ 0 60000 65536"/>
                  <a:gd name="T11" fmla="*/ 0 60000 65536"/>
                  <a:gd name="T12" fmla="*/ 0 60000 65536"/>
                  <a:gd name="T13" fmla="*/ 0 60000 65536"/>
                  <a:gd name="T14" fmla="*/ 0 60000 65536"/>
                  <a:gd name="T15" fmla="*/ 0 w 60"/>
                  <a:gd name="T16" fmla="*/ 0 h 55"/>
                  <a:gd name="T17" fmla="*/ 60 w 60"/>
                  <a:gd name="T18" fmla="*/ 55 h 55"/>
                </a:gdLst>
                <a:ahLst/>
                <a:cxnLst>
                  <a:cxn ang="T10">
                    <a:pos x="T0" y="T1"/>
                  </a:cxn>
                  <a:cxn ang="T11">
                    <a:pos x="T2" y="T3"/>
                  </a:cxn>
                  <a:cxn ang="T12">
                    <a:pos x="T4" y="T5"/>
                  </a:cxn>
                  <a:cxn ang="T13">
                    <a:pos x="T6" y="T7"/>
                  </a:cxn>
                  <a:cxn ang="T14">
                    <a:pos x="T8" y="T9"/>
                  </a:cxn>
                </a:cxnLst>
                <a:rect l="T15" t="T16" r="T17" b="T18"/>
                <a:pathLst>
                  <a:path w="60" h="55">
                    <a:moveTo>
                      <a:pt x="57" y="0"/>
                    </a:moveTo>
                    <a:cubicBezTo>
                      <a:pt x="58" y="15"/>
                      <a:pt x="53" y="31"/>
                      <a:pt x="41" y="41"/>
                    </a:cubicBezTo>
                    <a:cubicBezTo>
                      <a:pt x="30" y="51"/>
                      <a:pt x="14" y="53"/>
                      <a:pt x="0" y="50"/>
                    </a:cubicBezTo>
                    <a:cubicBezTo>
                      <a:pt x="14" y="55"/>
                      <a:pt x="31" y="53"/>
                      <a:pt x="43" y="42"/>
                    </a:cubicBezTo>
                    <a:cubicBezTo>
                      <a:pt x="55" y="32"/>
                      <a:pt x="60" y="16"/>
                      <a:pt x="57" y="0"/>
                    </a:cubicBezTo>
                    <a:close/>
                  </a:path>
                </a:pathLst>
              </a:custGeom>
              <a:gradFill rotWithShape="1">
                <a:gsLst>
                  <a:gs pos="0">
                    <a:srgbClr val="0061B2"/>
                  </a:gs>
                  <a:gs pos="50000">
                    <a:srgbClr val="001D36"/>
                  </a:gs>
                  <a:gs pos="100000">
                    <a:srgbClr val="0061B2"/>
                  </a:gs>
                </a:gsLst>
                <a:lin ang="2700000" scaled="1"/>
              </a:gradFill>
              <a:ln w="9525">
                <a:noFill/>
                <a:round/>
                <a:headEnd/>
                <a:tailEnd/>
              </a:ln>
            </p:spPr>
            <p:txBody>
              <a:bodyPr/>
              <a:lstStyle/>
              <a:p>
                <a:endParaRPr lang="zh-CN" altLang="en-US"/>
              </a:p>
            </p:txBody>
          </p:sp>
          <p:sp>
            <p:nvSpPr>
              <p:cNvPr id="52244" name="Freeform 215"/>
              <p:cNvSpPr>
                <a:spLocks/>
              </p:cNvSpPr>
              <p:nvPr/>
            </p:nvSpPr>
            <p:spPr bwMode="auto">
              <a:xfrm rot="-2077348">
                <a:off x="942" y="571"/>
                <a:ext cx="84" cy="69"/>
              </a:xfrm>
              <a:custGeom>
                <a:avLst/>
                <a:gdLst>
                  <a:gd name="T0" fmla="*/ 60 w 63"/>
                  <a:gd name="T1" fmla="*/ 0 h 58"/>
                  <a:gd name="T2" fmla="*/ 43 w 63"/>
                  <a:gd name="T3" fmla="*/ 43 h 58"/>
                  <a:gd name="T4" fmla="*/ 0 w 63"/>
                  <a:gd name="T5" fmla="*/ 53 h 58"/>
                  <a:gd name="T6" fmla="*/ 45 w 63"/>
                  <a:gd name="T7" fmla="*/ 45 h 58"/>
                  <a:gd name="T8" fmla="*/ 60 w 63"/>
                  <a:gd name="T9" fmla="*/ 0 h 58"/>
                  <a:gd name="T10" fmla="*/ 0 60000 65536"/>
                  <a:gd name="T11" fmla="*/ 0 60000 65536"/>
                  <a:gd name="T12" fmla="*/ 0 60000 65536"/>
                  <a:gd name="T13" fmla="*/ 0 60000 65536"/>
                  <a:gd name="T14" fmla="*/ 0 60000 65536"/>
                  <a:gd name="T15" fmla="*/ 0 w 63"/>
                  <a:gd name="T16" fmla="*/ 0 h 58"/>
                  <a:gd name="T17" fmla="*/ 63 w 63"/>
                  <a:gd name="T18" fmla="*/ 58 h 58"/>
                </a:gdLst>
                <a:ahLst/>
                <a:cxnLst>
                  <a:cxn ang="T10">
                    <a:pos x="T0" y="T1"/>
                  </a:cxn>
                  <a:cxn ang="T11">
                    <a:pos x="T2" y="T3"/>
                  </a:cxn>
                  <a:cxn ang="T12">
                    <a:pos x="T4" y="T5"/>
                  </a:cxn>
                  <a:cxn ang="T13">
                    <a:pos x="T6" y="T7"/>
                  </a:cxn>
                  <a:cxn ang="T14">
                    <a:pos x="T8" y="T9"/>
                  </a:cxn>
                </a:cxnLst>
                <a:rect l="T15" t="T16" r="T17" b="T18"/>
                <a:pathLst>
                  <a:path w="63" h="58">
                    <a:moveTo>
                      <a:pt x="60" y="0"/>
                    </a:moveTo>
                    <a:cubicBezTo>
                      <a:pt x="61" y="16"/>
                      <a:pt x="56" y="33"/>
                      <a:pt x="43" y="43"/>
                    </a:cubicBezTo>
                    <a:cubicBezTo>
                      <a:pt x="31" y="54"/>
                      <a:pt x="15" y="57"/>
                      <a:pt x="0" y="53"/>
                    </a:cubicBezTo>
                    <a:cubicBezTo>
                      <a:pt x="15" y="58"/>
                      <a:pt x="32" y="55"/>
                      <a:pt x="45" y="45"/>
                    </a:cubicBezTo>
                    <a:cubicBezTo>
                      <a:pt x="58" y="34"/>
                      <a:pt x="63" y="17"/>
                      <a:pt x="60" y="0"/>
                    </a:cubicBezTo>
                    <a:close/>
                  </a:path>
                </a:pathLst>
              </a:custGeom>
              <a:gradFill rotWithShape="1">
                <a:gsLst>
                  <a:gs pos="0">
                    <a:srgbClr val="0061B2"/>
                  </a:gs>
                  <a:gs pos="50000">
                    <a:srgbClr val="001D36"/>
                  </a:gs>
                  <a:gs pos="100000">
                    <a:srgbClr val="0061B2"/>
                  </a:gs>
                </a:gsLst>
                <a:lin ang="2700000" scaled="1"/>
              </a:gradFill>
              <a:ln w="9525">
                <a:noFill/>
                <a:round/>
                <a:headEnd/>
                <a:tailEnd/>
              </a:ln>
            </p:spPr>
            <p:txBody>
              <a:bodyPr/>
              <a:lstStyle/>
              <a:p>
                <a:endParaRPr lang="zh-CN" altLang="en-US"/>
              </a:p>
            </p:txBody>
          </p:sp>
          <p:sp>
            <p:nvSpPr>
              <p:cNvPr id="52245" name="Freeform 216"/>
              <p:cNvSpPr>
                <a:spLocks/>
              </p:cNvSpPr>
              <p:nvPr/>
            </p:nvSpPr>
            <p:spPr bwMode="auto">
              <a:xfrm rot="-2077348">
                <a:off x="973" y="579"/>
                <a:ext cx="77" cy="62"/>
              </a:xfrm>
              <a:custGeom>
                <a:avLst/>
                <a:gdLst>
                  <a:gd name="T0" fmla="*/ 55 w 58"/>
                  <a:gd name="T1" fmla="*/ 0 h 52"/>
                  <a:gd name="T2" fmla="*/ 40 w 58"/>
                  <a:gd name="T3" fmla="*/ 39 h 52"/>
                  <a:gd name="T4" fmla="*/ 0 w 58"/>
                  <a:gd name="T5" fmla="*/ 48 h 52"/>
                  <a:gd name="T6" fmla="*/ 41 w 58"/>
                  <a:gd name="T7" fmla="*/ 40 h 52"/>
                  <a:gd name="T8" fmla="*/ 55 w 58"/>
                  <a:gd name="T9" fmla="*/ 0 h 52"/>
                  <a:gd name="T10" fmla="*/ 0 60000 65536"/>
                  <a:gd name="T11" fmla="*/ 0 60000 65536"/>
                  <a:gd name="T12" fmla="*/ 0 60000 65536"/>
                  <a:gd name="T13" fmla="*/ 0 60000 65536"/>
                  <a:gd name="T14" fmla="*/ 0 60000 65536"/>
                  <a:gd name="T15" fmla="*/ 0 w 58"/>
                  <a:gd name="T16" fmla="*/ 0 h 52"/>
                  <a:gd name="T17" fmla="*/ 58 w 58"/>
                  <a:gd name="T18" fmla="*/ 52 h 52"/>
                </a:gdLst>
                <a:ahLst/>
                <a:cxnLst>
                  <a:cxn ang="T10">
                    <a:pos x="T0" y="T1"/>
                  </a:cxn>
                  <a:cxn ang="T11">
                    <a:pos x="T2" y="T3"/>
                  </a:cxn>
                  <a:cxn ang="T12">
                    <a:pos x="T4" y="T5"/>
                  </a:cxn>
                  <a:cxn ang="T13">
                    <a:pos x="T6" y="T7"/>
                  </a:cxn>
                  <a:cxn ang="T14">
                    <a:pos x="T8" y="T9"/>
                  </a:cxn>
                </a:cxnLst>
                <a:rect l="T15" t="T16" r="T17" b="T18"/>
                <a:pathLst>
                  <a:path w="58" h="52">
                    <a:moveTo>
                      <a:pt x="55" y="0"/>
                    </a:moveTo>
                    <a:cubicBezTo>
                      <a:pt x="57" y="15"/>
                      <a:pt x="52" y="29"/>
                      <a:pt x="40" y="39"/>
                    </a:cubicBezTo>
                    <a:cubicBezTo>
                      <a:pt x="29" y="48"/>
                      <a:pt x="14" y="51"/>
                      <a:pt x="0" y="48"/>
                    </a:cubicBezTo>
                    <a:cubicBezTo>
                      <a:pt x="15" y="52"/>
                      <a:pt x="30" y="50"/>
                      <a:pt x="41" y="40"/>
                    </a:cubicBezTo>
                    <a:cubicBezTo>
                      <a:pt x="53" y="30"/>
                      <a:pt x="58" y="15"/>
                      <a:pt x="55" y="0"/>
                    </a:cubicBezTo>
                    <a:close/>
                  </a:path>
                </a:pathLst>
              </a:custGeom>
              <a:gradFill rotWithShape="1">
                <a:gsLst>
                  <a:gs pos="0">
                    <a:srgbClr val="0061B2"/>
                  </a:gs>
                  <a:gs pos="50000">
                    <a:srgbClr val="001D36"/>
                  </a:gs>
                  <a:gs pos="100000">
                    <a:srgbClr val="0061B2"/>
                  </a:gs>
                </a:gsLst>
                <a:lin ang="2700000" scaled="1"/>
              </a:gradFill>
              <a:ln w="9525">
                <a:noFill/>
                <a:round/>
                <a:headEnd/>
                <a:tailEnd/>
              </a:ln>
            </p:spPr>
            <p:txBody>
              <a:bodyPr/>
              <a:lstStyle/>
              <a:p>
                <a:endParaRPr lang="zh-CN" altLang="en-US"/>
              </a:p>
            </p:txBody>
          </p:sp>
          <p:sp>
            <p:nvSpPr>
              <p:cNvPr id="52246" name="Freeform 217"/>
              <p:cNvSpPr>
                <a:spLocks/>
              </p:cNvSpPr>
              <p:nvPr/>
            </p:nvSpPr>
            <p:spPr bwMode="auto">
              <a:xfrm rot="-2077348">
                <a:off x="1014" y="591"/>
                <a:ext cx="66" cy="52"/>
              </a:xfrm>
              <a:custGeom>
                <a:avLst/>
                <a:gdLst>
                  <a:gd name="T0" fmla="*/ 47 w 49"/>
                  <a:gd name="T1" fmla="*/ 0 h 44"/>
                  <a:gd name="T2" fmla="*/ 34 w 49"/>
                  <a:gd name="T3" fmla="*/ 33 h 44"/>
                  <a:gd name="T4" fmla="*/ 0 w 49"/>
                  <a:gd name="T5" fmla="*/ 40 h 44"/>
                  <a:gd name="T6" fmla="*/ 35 w 49"/>
                  <a:gd name="T7" fmla="*/ 34 h 44"/>
                  <a:gd name="T8" fmla="*/ 47 w 49"/>
                  <a:gd name="T9" fmla="*/ 0 h 44"/>
                  <a:gd name="T10" fmla="*/ 0 60000 65536"/>
                  <a:gd name="T11" fmla="*/ 0 60000 65536"/>
                  <a:gd name="T12" fmla="*/ 0 60000 65536"/>
                  <a:gd name="T13" fmla="*/ 0 60000 65536"/>
                  <a:gd name="T14" fmla="*/ 0 60000 65536"/>
                  <a:gd name="T15" fmla="*/ 0 w 49"/>
                  <a:gd name="T16" fmla="*/ 0 h 44"/>
                  <a:gd name="T17" fmla="*/ 49 w 49"/>
                  <a:gd name="T18" fmla="*/ 44 h 44"/>
                </a:gdLst>
                <a:ahLst/>
                <a:cxnLst>
                  <a:cxn ang="T10">
                    <a:pos x="T0" y="T1"/>
                  </a:cxn>
                  <a:cxn ang="T11">
                    <a:pos x="T2" y="T3"/>
                  </a:cxn>
                  <a:cxn ang="T12">
                    <a:pos x="T4" y="T5"/>
                  </a:cxn>
                  <a:cxn ang="T13">
                    <a:pos x="T6" y="T7"/>
                  </a:cxn>
                  <a:cxn ang="T14">
                    <a:pos x="T8" y="T9"/>
                  </a:cxn>
                </a:cxnLst>
                <a:rect l="T15" t="T16" r="T17" b="T18"/>
                <a:pathLst>
                  <a:path w="49" h="44">
                    <a:moveTo>
                      <a:pt x="47" y="0"/>
                    </a:moveTo>
                    <a:cubicBezTo>
                      <a:pt x="48" y="12"/>
                      <a:pt x="44" y="25"/>
                      <a:pt x="34" y="33"/>
                    </a:cubicBezTo>
                    <a:cubicBezTo>
                      <a:pt x="25" y="41"/>
                      <a:pt x="12" y="43"/>
                      <a:pt x="0" y="40"/>
                    </a:cubicBezTo>
                    <a:cubicBezTo>
                      <a:pt x="12" y="44"/>
                      <a:pt x="25" y="42"/>
                      <a:pt x="35" y="34"/>
                    </a:cubicBezTo>
                    <a:cubicBezTo>
                      <a:pt x="45" y="26"/>
                      <a:pt x="49" y="12"/>
                      <a:pt x="47" y="0"/>
                    </a:cubicBezTo>
                    <a:close/>
                  </a:path>
                </a:pathLst>
              </a:custGeom>
              <a:gradFill rotWithShape="1">
                <a:gsLst>
                  <a:gs pos="0">
                    <a:srgbClr val="0061B2"/>
                  </a:gs>
                  <a:gs pos="50000">
                    <a:srgbClr val="001D36"/>
                  </a:gs>
                  <a:gs pos="100000">
                    <a:srgbClr val="0061B2"/>
                  </a:gs>
                </a:gsLst>
                <a:lin ang="2700000" scaled="1"/>
              </a:gradFill>
              <a:ln w="9525">
                <a:noFill/>
                <a:round/>
                <a:headEnd/>
                <a:tailEnd/>
              </a:ln>
            </p:spPr>
            <p:txBody>
              <a:bodyPr/>
              <a:lstStyle/>
              <a:p>
                <a:endParaRPr lang="zh-CN" altLang="en-US"/>
              </a:p>
            </p:txBody>
          </p:sp>
          <p:sp>
            <p:nvSpPr>
              <p:cNvPr id="52247" name="Freeform 218"/>
              <p:cNvSpPr>
                <a:spLocks/>
              </p:cNvSpPr>
              <p:nvPr/>
            </p:nvSpPr>
            <p:spPr bwMode="auto">
              <a:xfrm rot="-2077348">
                <a:off x="1003" y="588"/>
                <a:ext cx="68" cy="56"/>
              </a:xfrm>
              <a:custGeom>
                <a:avLst/>
                <a:gdLst>
                  <a:gd name="T0" fmla="*/ 49 w 51"/>
                  <a:gd name="T1" fmla="*/ 0 h 47"/>
                  <a:gd name="T2" fmla="*/ 35 w 51"/>
                  <a:gd name="T3" fmla="*/ 35 h 47"/>
                  <a:gd name="T4" fmla="*/ 0 w 51"/>
                  <a:gd name="T5" fmla="*/ 42 h 47"/>
                  <a:gd name="T6" fmla="*/ 37 w 51"/>
                  <a:gd name="T7" fmla="*/ 36 h 47"/>
                  <a:gd name="T8" fmla="*/ 49 w 51"/>
                  <a:gd name="T9" fmla="*/ 0 h 47"/>
                  <a:gd name="T10" fmla="*/ 0 60000 65536"/>
                  <a:gd name="T11" fmla="*/ 0 60000 65536"/>
                  <a:gd name="T12" fmla="*/ 0 60000 65536"/>
                  <a:gd name="T13" fmla="*/ 0 60000 65536"/>
                  <a:gd name="T14" fmla="*/ 0 60000 65536"/>
                  <a:gd name="T15" fmla="*/ 0 w 51"/>
                  <a:gd name="T16" fmla="*/ 0 h 47"/>
                  <a:gd name="T17" fmla="*/ 51 w 51"/>
                  <a:gd name="T18" fmla="*/ 47 h 47"/>
                </a:gdLst>
                <a:ahLst/>
                <a:cxnLst>
                  <a:cxn ang="T10">
                    <a:pos x="T0" y="T1"/>
                  </a:cxn>
                  <a:cxn ang="T11">
                    <a:pos x="T2" y="T3"/>
                  </a:cxn>
                  <a:cxn ang="T12">
                    <a:pos x="T4" y="T5"/>
                  </a:cxn>
                  <a:cxn ang="T13">
                    <a:pos x="T6" y="T7"/>
                  </a:cxn>
                  <a:cxn ang="T14">
                    <a:pos x="T8" y="T9"/>
                  </a:cxn>
                </a:cxnLst>
                <a:rect l="T15" t="T16" r="T17" b="T18"/>
                <a:pathLst>
                  <a:path w="51" h="47">
                    <a:moveTo>
                      <a:pt x="49" y="0"/>
                    </a:moveTo>
                    <a:cubicBezTo>
                      <a:pt x="50" y="13"/>
                      <a:pt x="46" y="26"/>
                      <a:pt x="35" y="35"/>
                    </a:cubicBezTo>
                    <a:cubicBezTo>
                      <a:pt x="26" y="43"/>
                      <a:pt x="12" y="46"/>
                      <a:pt x="0" y="42"/>
                    </a:cubicBezTo>
                    <a:cubicBezTo>
                      <a:pt x="12" y="47"/>
                      <a:pt x="26" y="45"/>
                      <a:pt x="37" y="36"/>
                    </a:cubicBezTo>
                    <a:cubicBezTo>
                      <a:pt x="47" y="27"/>
                      <a:pt x="51" y="13"/>
                      <a:pt x="49" y="0"/>
                    </a:cubicBezTo>
                    <a:close/>
                  </a:path>
                </a:pathLst>
              </a:custGeom>
              <a:gradFill rotWithShape="1">
                <a:gsLst>
                  <a:gs pos="0">
                    <a:srgbClr val="0061B2"/>
                  </a:gs>
                  <a:gs pos="50000">
                    <a:srgbClr val="001D36"/>
                  </a:gs>
                  <a:gs pos="100000">
                    <a:srgbClr val="0061B2"/>
                  </a:gs>
                </a:gsLst>
                <a:lin ang="2700000" scaled="1"/>
              </a:gradFill>
              <a:ln w="9525">
                <a:noFill/>
                <a:round/>
                <a:headEnd/>
                <a:tailEnd/>
              </a:ln>
            </p:spPr>
            <p:txBody>
              <a:bodyPr/>
              <a:lstStyle/>
              <a:p>
                <a:endParaRPr lang="zh-CN" altLang="en-US"/>
              </a:p>
            </p:txBody>
          </p:sp>
          <p:sp>
            <p:nvSpPr>
              <p:cNvPr id="52248" name="Freeform 219"/>
              <p:cNvSpPr>
                <a:spLocks/>
              </p:cNvSpPr>
              <p:nvPr/>
            </p:nvSpPr>
            <p:spPr bwMode="auto">
              <a:xfrm rot="-2077348">
                <a:off x="1027" y="593"/>
                <a:ext cx="63" cy="52"/>
              </a:xfrm>
              <a:custGeom>
                <a:avLst/>
                <a:gdLst>
                  <a:gd name="T0" fmla="*/ 45 w 47"/>
                  <a:gd name="T1" fmla="*/ 0 h 43"/>
                  <a:gd name="T2" fmla="*/ 33 w 47"/>
                  <a:gd name="T3" fmla="*/ 32 h 43"/>
                  <a:gd name="T4" fmla="*/ 0 w 47"/>
                  <a:gd name="T5" fmla="*/ 39 h 43"/>
                  <a:gd name="T6" fmla="*/ 34 w 47"/>
                  <a:gd name="T7" fmla="*/ 33 h 43"/>
                  <a:gd name="T8" fmla="*/ 45 w 47"/>
                  <a:gd name="T9" fmla="*/ 0 h 43"/>
                  <a:gd name="T10" fmla="*/ 0 60000 65536"/>
                  <a:gd name="T11" fmla="*/ 0 60000 65536"/>
                  <a:gd name="T12" fmla="*/ 0 60000 65536"/>
                  <a:gd name="T13" fmla="*/ 0 60000 65536"/>
                  <a:gd name="T14" fmla="*/ 0 60000 65536"/>
                  <a:gd name="T15" fmla="*/ 0 w 47"/>
                  <a:gd name="T16" fmla="*/ 0 h 43"/>
                  <a:gd name="T17" fmla="*/ 47 w 47"/>
                  <a:gd name="T18" fmla="*/ 43 h 43"/>
                </a:gdLst>
                <a:ahLst/>
                <a:cxnLst>
                  <a:cxn ang="T10">
                    <a:pos x="T0" y="T1"/>
                  </a:cxn>
                  <a:cxn ang="T11">
                    <a:pos x="T2" y="T3"/>
                  </a:cxn>
                  <a:cxn ang="T12">
                    <a:pos x="T4" y="T5"/>
                  </a:cxn>
                  <a:cxn ang="T13">
                    <a:pos x="T6" y="T7"/>
                  </a:cxn>
                  <a:cxn ang="T14">
                    <a:pos x="T8" y="T9"/>
                  </a:cxn>
                </a:cxnLst>
                <a:rect l="T15" t="T16" r="T17" b="T18"/>
                <a:pathLst>
                  <a:path w="47" h="43">
                    <a:moveTo>
                      <a:pt x="45" y="0"/>
                    </a:moveTo>
                    <a:cubicBezTo>
                      <a:pt x="46" y="12"/>
                      <a:pt x="42" y="24"/>
                      <a:pt x="33" y="32"/>
                    </a:cubicBezTo>
                    <a:cubicBezTo>
                      <a:pt x="24" y="39"/>
                      <a:pt x="12" y="42"/>
                      <a:pt x="0" y="39"/>
                    </a:cubicBezTo>
                    <a:cubicBezTo>
                      <a:pt x="12" y="43"/>
                      <a:pt x="25" y="41"/>
                      <a:pt x="34" y="33"/>
                    </a:cubicBezTo>
                    <a:cubicBezTo>
                      <a:pt x="43" y="25"/>
                      <a:pt x="47" y="12"/>
                      <a:pt x="45" y="0"/>
                    </a:cubicBezTo>
                    <a:close/>
                  </a:path>
                </a:pathLst>
              </a:custGeom>
              <a:gradFill rotWithShape="1">
                <a:gsLst>
                  <a:gs pos="0">
                    <a:srgbClr val="0061B2"/>
                  </a:gs>
                  <a:gs pos="50000">
                    <a:srgbClr val="001D36"/>
                  </a:gs>
                  <a:gs pos="100000">
                    <a:srgbClr val="0061B2"/>
                  </a:gs>
                </a:gsLst>
                <a:lin ang="2700000" scaled="1"/>
              </a:gradFill>
              <a:ln w="9525">
                <a:noFill/>
                <a:round/>
                <a:headEnd/>
                <a:tailEnd/>
              </a:ln>
            </p:spPr>
            <p:txBody>
              <a:bodyPr/>
              <a:lstStyle/>
              <a:p>
                <a:endParaRPr lang="zh-CN" altLang="en-US"/>
              </a:p>
            </p:txBody>
          </p:sp>
        </p:grpSp>
      </p:gr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矩形 1"/>
          <p:cNvSpPr>
            <a:spLocks noChangeArrowheads="1"/>
          </p:cNvSpPr>
          <p:nvPr/>
        </p:nvSpPr>
        <p:spPr bwMode="auto">
          <a:xfrm>
            <a:off x="1392238" y="857250"/>
            <a:ext cx="5695950" cy="642938"/>
          </a:xfrm>
          <a:prstGeom prst="rect">
            <a:avLst/>
          </a:prstGeom>
          <a:solidFill>
            <a:srgbClr val="F1F9F9"/>
          </a:solidFill>
          <a:ln w="25400">
            <a:solidFill>
              <a:srgbClr val="F1F9F9"/>
            </a:solidFill>
            <a:miter lim="800000"/>
            <a:headEnd/>
            <a:tailEnd/>
          </a:ln>
          <a:effectLst>
            <a:outerShdw dist="38100" dir="5400000" algn="ctr" rotWithShape="0">
              <a:srgbClr val="000000">
                <a:alpha val="39000"/>
              </a:srgbClr>
            </a:outerShdw>
          </a:effectLst>
        </p:spPr>
        <p:txBody>
          <a:bodyPr anchor="ctr"/>
          <a:lstStyle/>
          <a:p>
            <a:pPr algn="ctr">
              <a:defRPr/>
            </a:pPr>
            <a:r>
              <a:rPr lang="en-US" altLang="zh-CN" sz="2400" b="1">
                <a:solidFill>
                  <a:srgbClr val="FF0000"/>
                </a:solidFill>
                <a:latin typeface="微软雅黑" pitchFamily="34" charset="-122"/>
                <a:ea typeface="微软雅黑" pitchFamily="34" charset="-122"/>
              </a:rPr>
              <a:t>2-</a:t>
            </a:r>
            <a:r>
              <a:rPr lang="zh-CN" altLang="en-US" sz="2400" b="1">
                <a:solidFill>
                  <a:srgbClr val="FF0000"/>
                </a:solidFill>
                <a:latin typeface="微软雅黑" pitchFamily="34" charset="-122"/>
                <a:ea typeface="微软雅黑" pitchFamily="34" charset="-122"/>
              </a:rPr>
              <a:t>手机系统定向</a:t>
            </a:r>
            <a:r>
              <a:rPr lang="en-US" altLang="zh-CN" sz="2400" b="1">
                <a:solidFill>
                  <a:srgbClr val="FF0000"/>
                </a:solidFill>
                <a:latin typeface="微软雅黑" pitchFamily="34" charset="-122"/>
                <a:ea typeface="微软雅黑" pitchFamily="34" charset="-122"/>
              </a:rPr>
              <a:t>-</a:t>
            </a:r>
            <a:r>
              <a:rPr lang="zh-CN" altLang="en-US" sz="2400">
                <a:solidFill>
                  <a:schemeClr val="tx1"/>
                </a:solidFill>
                <a:latin typeface="微软雅黑" pitchFamily="34" charset="-122"/>
                <a:ea typeface="微软雅黑" pitchFamily="34" charset="-122"/>
              </a:rPr>
              <a:t>系统版本更全面</a:t>
            </a:r>
          </a:p>
        </p:txBody>
      </p:sp>
      <p:sp>
        <p:nvSpPr>
          <p:cNvPr id="53251" name="TextBox 2"/>
          <p:cNvSpPr txBox="1">
            <a:spLocks noChangeArrowheads="1"/>
          </p:cNvSpPr>
          <p:nvPr/>
        </p:nvSpPr>
        <p:spPr bwMode="auto">
          <a:xfrm>
            <a:off x="6245225" y="2463800"/>
            <a:ext cx="582613" cy="369888"/>
          </a:xfrm>
          <a:prstGeom prst="rect">
            <a:avLst/>
          </a:prstGeom>
          <a:noFill/>
          <a:ln w="9525">
            <a:noFill/>
            <a:miter lim="800000"/>
            <a:headEnd/>
            <a:tailEnd/>
          </a:ln>
        </p:spPr>
        <p:txBody>
          <a:bodyPr wrap="none">
            <a:spAutoFit/>
          </a:bodyPr>
          <a:lstStyle/>
          <a:p>
            <a:r>
              <a:rPr lang="en-US" altLang="zh-CN" b="1">
                <a:solidFill>
                  <a:srgbClr val="FF0000"/>
                </a:solidFill>
                <a:latin typeface="微软雅黑" pitchFamily="34" charset="-122"/>
                <a:ea typeface="微软雅黑" pitchFamily="34" charset="-122"/>
              </a:rPr>
              <a:t>iOS</a:t>
            </a:r>
            <a:endParaRPr lang="zh-CN" altLang="en-US" b="1">
              <a:solidFill>
                <a:srgbClr val="FF0000"/>
              </a:solidFill>
              <a:latin typeface="微软雅黑" pitchFamily="34" charset="-122"/>
              <a:ea typeface="微软雅黑" pitchFamily="34" charset="-122"/>
            </a:endParaRPr>
          </a:p>
        </p:txBody>
      </p:sp>
      <p:pic>
        <p:nvPicPr>
          <p:cNvPr id="157700" name="Picture 3" descr="C:\Documents and Settings\Administrator\桌面\未标题-4.png"/>
          <p:cNvPicPr>
            <a:picLocks noChangeAspect="1" noChangeArrowheads="1"/>
          </p:cNvPicPr>
          <p:nvPr/>
        </p:nvPicPr>
        <p:blipFill>
          <a:blip r:embed="rId2"/>
          <a:srcRect/>
          <a:stretch>
            <a:fillRect/>
          </a:stretch>
        </p:blipFill>
        <p:spPr bwMode="auto">
          <a:xfrm>
            <a:off x="6864350" y="1898650"/>
            <a:ext cx="1331913" cy="1243013"/>
          </a:xfrm>
          <a:prstGeom prst="rect">
            <a:avLst/>
          </a:prstGeom>
          <a:noFill/>
          <a:ln w="9525">
            <a:noFill/>
            <a:miter lim="800000"/>
            <a:headEnd/>
            <a:tailEnd/>
          </a:ln>
          <a:effectLst>
            <a:outerShdw dist="38100" dir="2700000" algn="ctr" rotWithShape="0">
              <a:srgbClr val="000000">
                <a:alpha val="39000"/>
              </a:srgbClr>
            </a:outerShdw>
          </a:effectLst>
        </p:spPr>
      </p:pic>
      <p:cxnSp>
        <p:nvCxnSpPr>
          <p:cNvPr id="53253" name="直接连接符 4"/>
          <p:cNvCxnSpPr>
            <a:cxnSpLocks noChangeShapeType="1"/>
          </p:cNvCxnSpPr>
          <p:nvPr/>
        </p:nvCxnSpPr>
        <p:spPr bwMode="auto">
          <a:xfrm rot="5400000">
            <a:off x="3262312" y="3432176"/>
            <a:ext cx="2786063" cy="17462"/>
          </a:xfrm>
          <a:prstGeom prst="line">
            <a:avLst/>
          </a:prstGeom>
          <a:noFill/>
          <a:ln w="9525">
            <a:solidFill>
              <a:schemeClr val="bg1"/>
            </a:solidFill>
            <a:round/>
            <a:headEnd/>
            <a:tailEnd/>
          </a:ln>
        </p:spPr>
      </p:cxnSp>
      <p:sp>
        <p:nvSpPr>
          <p:cNvPr id="53254" name="TextBox 5"/>
          <p:cNvSpPr txBox="1">
            <a:spLocks noChangeArrowheads="1"/>
          </p:cNvSpPr>
          <p:nvPr/>
        </p:nvSpPr>
        <p:spPr bwMode="auto">
          <a:xfrm>
            <a:off x="1096963" y="2309813"/>
            <a:ext cx="1230312" cy="369887"/>
          </a:xfrm>
          <a:prstGeom prst="rect">
            <a:avLst/>
          </a:prstGeom>
          <a:noFill/>
          <a:ln w="9525">
            <a:noFill/>
            <a:miter lim="800000"/>
            <a:headEnd/>
            <a:tailEnd/>
          </a:ln>
        </p:spPr>
        <p:txBody>
          <a:bodyPr wrap="none">
            <a:spAutoFit/>
          </a:bodyPr>
          <a:lstStyle/>
          <a:p>
            <a:r>
              <a:rPr lang="en-US" altLang="zh-CN" b="1">
                <a:solidFill>
                  <a:srgbClr val="FF0000"/>
                </a:solidFill>
                <a:latin typeface="微软雅黑" pitchFamily="34" charset="-122"/>
                <a:ea typeface="微软雅黑" pitchFamily="34" charset="-122"/>
              </a:rPr>
              <a:t>android  </a:t>
            </a:r>
            <a:endParaRPr lang="zh-CN" altLang="en-US" b="1">
              <a:solidFill>
                <a:srgbClr val="FF0000"/>
              </a:solidFill>
              <a:latin typeface="微软雅黑" pitchFamily="34" charset="-122"/>
              <a:ea typeface="微软雅黑" pitchFamily="34" charset="-122"/>
            </a:endParaRPr>
          </a:p>
        </p:txBody>
      </p:sp>
      <p:pic>
        <p:nvPicPr>
          <p:cNvPr id="157703" name="Picture 2" descr="C:\Documents and Settings\Administrator\桌面\未标题-4.png"/>
          <p:cNvPicPr>
            <a:picLocks noChangeAspect="1" noChangeArrowheads="1"/>
          </p:cNvPicPr>
          <p:nvPr/>
        </p:nvPicPr>
        <p:blipFill>
          <a:blip r:embed="rId3"/>
          <a:srcRect/>
          <a:stretch>
            <a:fillRect/>
          </a:stretch>
        </p:blipFill>
        <p:spPr bwMode="auto">
          <a:xfrm>
            <a:off x="2474913" y="1924050"/>
            <a:ext cx="1316037" cy="1289050"/>
          </a:xfrm>
          <a:prstGeom prst="rect">
            <a:avLst/>
          </a:prstGeom>
          <a:noFill/>
          <a:ln w="9525">
            <a:noFill/>
            <a:miter lim="800000"/>
            <a:headEnd/>
            <a:tailEnd/>
          </a:ln>
          <a:effectLst>
            <a:outerShdw dist="38100" dir="2700000" algn="ctr" rotWithShape="0">
              <a:srgbClr val="000000">
                <a:alpha val="39000"/>
              </a:srgbClr>
            </a:outerShdw>
          </a:effectLst>
        </p:spPr>
      </p:pic>
      <p:sp>
        <p:nvSpPr>
          <p:cNvPr id="53256" name="TextBox 19"/>
          <p:cNvSpPr txBox="1">
            <a:spLocks noChangeArrowheads="1"/>
          </p:cNvSpPr>
          <p:nvPr/>
        </p:nvSpPr>
        <p:spPr bwMode="auto">
          <a:xfrm>
            <a:off x="928688" y="5072063"/>
            <a:ext cx="8199437" cy="369887"/>
          </a:xfrm>
          <a:prstGeom prst="rect">
            <a:avLst/>
          </a:prstGeom>
          <a:noFill/>
          <a:ln w="9525">
            <a:noFill/>
            <a:miter lim="800000"/>
            <a:headEnd/>
            <a:tailEnd/>
          </a:ln>
        </p:spPr>
        <p:txBody>
          <a:bodyPr>
            <a:spAutoFit/>
          </a:bodyPr>
          <a:lstStyle/>
          <a:p>
            <a:r>
              <a:rPr lang="en-US" altLang="zh-CN" b="1">
                <a:solidFill>
                  <a:srgbClr val="FF0000"/>
                </a:solidFill>
                <a:latin typeface="微软雅黑" pitchFamily="34" charset="-122"/>
                <a:ea typeface="微软雅黑" pitchFamily="34" charset="-122"/>
              </a:rPr>
              <a:t>ios</a:t>
            </a:r>
            <a:r>
              <a:rPr lang="zh-CN" altLang="en-US" b="1">
                <a:solidFill>
                  <a:srgbClr val="FF0000"/>
                </a:solidFill>
                <a:latin typeface="微软雅黑" pitchFamily="34" charset="-122"/>
                <a:ea typeface="微软雅黑" pitchFamily="34" charset="-122"/>
              </a:rPr>
              <a:t>、</a:t>
            </a:r>
            <a:r>
              <a:rPr lang="en-US" altLang="zh-CN" b="1">
                <a:solidFill>
                  <a:srgbClr val="FF0000"/>
                </a:solidFill>
                <a:latin typeface="微软雅黑" pitchFamily="34" charset="-122"/>
                <a:ea typeface="微软雅黑" pitchFamily="34" charset="-122"/>
              </a:rPr>
              <a:t>android</a:t>
            </a:r>
            <a:r>
              <a:rPr lang="zh-CN" altLang="en-US" b="1">
                <a:solidFill>
                  <a:srgbClr val="FF0000"/>
                </a:solidFill>
                <a:latin typeface="微软雅黑" pitchFamily="34" charset="-122"/>
                <a:ea typeface="微软雅黑" pitchFamily="34" charset="-122"/>
              </a:rPr>
              <a:t>全面覆盖移动网络终端，覆盖主流智能机用户终端</a:t>
            </a:r>
          </a:p>
        </p:txBody>
      </p:sp>
      <p:sp>
        <p:nvSpPr>
          <p:cNvPr id="157705" name="AutoShape 5"/>
          <p:cNvSpPr>
            <a:spLocks noChangeArrowheads="1"/>
          </p:cNvSpPr>
          <p:nvPr/>
        </p:nvSpPr>
        <p:spPr bwMode="auto">
          <a:xfrm>
            <a:off x="758825" y="3440113"/>
            <a:ext cx="858838" cy="422275"/>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algn="ctr" eaLnBrk="0" hangingPunct="0">
              <a:defRPr/>
            </a:pPr>
            <a:r>
              <a:rPr lang="en-US" altLang="zh-CN" b="1">
                <a:solidFill>
                  <a:schemeClr val="bg1"/>
                </a:solidFill>
                <a:latin typeface="微软雅黑" pitchFamily="34" charset="-122"/>
                <a:ea typeface="微软雅黑" pitchFamily="34" charset="-122"/>
              </a:rPr>
              <a:t>2.0</a:t>
            </a:r>
          </a:p>
        </p:txBody>
      </p:sp>
      <p:sp>
        <p:nvSpPr>
          <p:cNvPr id="157706" name="AutoShape 5"/>
          <p:cNvSpPr>
            <a:spLocks noChangeArrowheads="1"/>
          </p:cNvSpPr>
          <p:nvPr/>
        </p:nvSpPr>
        <p:spPr bwMode="auto">
          <a:xfrm>
            <a:off x="2144713" y="4008438"/>
            <a:ext cx="858837" cy="420687"/>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algn="ctr" eaLnBrk="0" hangingPunct="0">
              <a:defRPr/>
            </a:pPr>
            <a:r>
              <a:rPr lang="en-US" altLang="zh-CN" b="1">
                <a:solidFill>
                  <a:schemeClr val="bg1"/>
                </a:solidFill>
                <a:latin typeface="微软雅黑" pitchFamily="34" charset="-122"/>
                <a:ea typeface="微软雅黑" pitchFamily="34" charset="-122"/>
              </a:rPr>
              <a:t>4.0</a:t>
            </a:r>
          </a:p>
        </p:txBody>
      </p:sp>
      <p:sp>
        <p:nvSpPr>
          <p:cNvPr id="157707" name="AutoShape 5"/>
          <p:cNvSpPr>
            <a:spLocks noChangeArrowheads="1"/>
          </p:cNvSpPr>
          <p:nvPr/>
        </p:nvSpPr>
        <p:spPr bwMode="auto">
          <a:xfrm>
            <a:off x="1189038" y="4008438"/>
            <a:ext cx="857250" cy="420687"/>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algn="ctr" eaLnBrk="0" hangingPunct="0">
              <a:defRPr/>
            </a:pPr>
            <a:r>
              <a:rPr lang="en-US" altLang="zh-CN" b="1">
                <a:solidFill>
                  <a:schemeClr val="bg1"/>
                </a:solidFill>
                <a:latin typeface="微软雅黑" pitchFamily="34" charset="-122"/>
                <a:ea typeface="微软雅黑" pitchFamily="34" charset="-122"/>
              </a:rPr>
              <a:t>3.0</a:t>
            </a:r>
          </a:p>
        </p:txBody>
      </p:sp>
      <p:sp>
        <p:nvSpPr>
          <p:cNvPr id="157708" name="AutoShape 5"/>
          <p:cNvSpPr>
            <a:spLocks noChangeArrowheads="1"/>
          </p:cNvSpPr>
          <p:nvPr/>
        </p:nvSpPr>
        <p:spPr bwMode="auto">
          <a:xfrm>
            <a:off x="3548063" y="3443288"/>
            <a:ext cx="858837" cy="420687"/>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algn="ctr" eaLnBrk="0" hangingPunct="0">
              <a:defRPr/>
            </a:pPr>
            <a:r>
              <a:rPr lang="en-US" altLang="zh-CN" b="1">
                <a:solidFill>
                  <a:schemeClr val="bg1"/>
                </a:solidFill>
                <a:latin typeface="微软雅黑" pitchFamily="34" charset="-122"/>
                <a:ea typeface="微软雅黑" pitchFamily="34" charset="-122"/>
              </a:rPr>
              <a:t>2.3</a:t>
            </a:r>
          </a:p>
        </p:txBody>
      </p:sp>
      <p:sp>
        <p:nvSpPr>
          <p:cNvPr id="157709" name="AutoShape 5"/>
          <p:cNvSpPr>
            <a:spLocks noChangeArrowheads="1"/>
          </p:cNvSpPr>
          <p:nvPr/>
        </p:nvSpPr>
        <p:spPr bwMode="auto">
          <a:xfrm>
            <a:off x="2613025" y="3440113"/>
            <a:ext cx="857250" cy="422275"/>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algn="ctr" eaLnBrk="0" hangingPunct="0">
              <a:defRPr/>
            </a:pPr>
            <a:r>
              <a:rPr lang="en-US" altLang="zh-CN" b="1">
                <a:solidFill>
                  <a:schemeClr val="bg1"/>
                </a:solidFill>
                <a:latin typeface="微软雅黑" pitchFamily="34" charset="-122"/>
                <a:ea typeface="微软雅黑" pitchFamily="34" charset="-122"/>
              </a:rPr>
              <a:t>2.2</a:t>
            </a:r>
          </a:p>
        </p:txBody>
      </p:sp>
      <p:sp>
        <p:nvSpPr>
          <p:cNvPr id="157710" name="AutoShape 5"/>
          <p:cNvSpPr>
            <a:spLocks noChangeArrowheads="1"/>
          </p:cNvSpPr>
          <p:nvPr/>
        </p:nvSpPr>
        <p:spPr bwMode="auto">
          <a:xfrm>
            <a:off x="1676400" y="3440113"/>
            <a:ext cx="858838" cy="422275"/>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algn="ctr" eaLnBrk="0" hangingPunct="0">
              <a:defRPr/>
            </a:pPr>
            <a:r>
              <a:rPr lang="en-US" altLang="zh-CN" b="1">
                <a:solidFill>
                  <a:schemeClr val="bg1"/>
                </a:solidFill>
                <a:latin typeface="微软雅黑" pitchFamily="34" charset="-122"/>
                <a:ea typeface="微软雅黑" pitchFamily="34" charset="-122"/>
              </a:rPr>
              <a:t>2.1</a:t>
            </a:r>
          </a:p>
        </p:txBody>
      </p:sp>
      <p:sp>
        <p:nvSpPr>
          <p:cNvPr id="157711" name="AutoShape 5"/>
          <p:cNvSpPr>
            <a:spLocks noChangeArrowheads="1"/>
          </p:cNvSpPr>
          <p:nvPr/>
        </p:nvSpPr>
        <p:spPr bwMode="auto">
          <a:xfrm>
            <a:off x="3081338" y="4008438"/>
            <a:ext cx="857250" cy="420687"/>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algn="ctr" eaLnBrk="0" hangingPunct="0">
              <a:defRPr/>
            </a:pPr>
            <a:r>
              <a:rPr lang="en-US" altLang="zh-CN" b="1">
                <a:solidFill>
                  <a:schemeClr val="bg1"/>
                </a:solidFill>
                <a:latin typeface="微软雅黑" pitchFamily="34" charset="-122"/>
                <a:ea typeface="微软雅黑" pitchFamily="34" charset="-122"/>
              </a:rPr>
              <a:t>4.1</a:t>
            </a:r>
          </a:p>
        </p:txBody>
      </p:sp>
      <p:sp>
        <p:nvSpPr>
          <p:cNvPr id="157712" name="AutoShape 5"/>
          <p:cNvSpPr>
            <a:spLocks noChangeArrowheads="1"/>
          </p:cNvSpPr>
          <p:nvPr/>
        </p:nvSpPr>
        <p:spPr bwMode="auto">
          <a:xfrm>
            <a:off x="5694363" y="3429000"/>
            <a:ext cx="1617662" cy="422275"/>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indent="73025" algn="ctr">
              <a:defRPr/>
            </a:pPr>
            <a:r>
              <a:rPr lang="zh-CN" altLang="en-US" b="1">
                <a:solidFill>
                  <a:schemeClr val="bg1"/>
                </a:solidFill>
                <a:latin typeface="微软雅黑" pitchFamily="34" charset="-122"/>
                <a:ea typeface="微软雅黑" pitchFamily="34" charset="-122"/>
              </a:rPr>
              <a:t>2.0</a:t>
            </a:r>
            <a:r>
              <a:rPr lang="en-US" altLang="zh-CN" b="1">
                <a:solidFill>
                  <a:schemeClr val="bg1"/>
                </a:solidFill>
                <a:latin typeface="微软雅黑" pitchFamily="34" charset="-122"/>
                <a:ea typeface="微软雅黑" pitchFamily="34" charset="-122"/>
              </a:rPr>
              <a:t>- 2.2.1</a:t>
            </a:r>
            <a:endParaRPr lang="en-US" altLang="zh-CN">
              <a:solidFill>
                <a:schemeClr val="bg1"/>
              </a:solidFill>
              <a:latin typeface="微软雅黑" pitchFamily="34" charset="-122"/>
              <a:ea typeface="微软雅黑" pitchFamily="34" charset="-122"/>
            </a:endParaRPr>
          </a:p>
        </p:txBody>
      </p:sp>
      <p:cxnSp>
        <p:nvCxnSpPr>
          <p:cNvPr id="157713" name="直接连接符 16"/>
          <p:cNvCxnSpPr>
            <a:cxnSpLocks noChangeShapeType="1"/>
          </p:cNvCxnSpPr>
          <p:nvPr/>
        </p:nvCxnSpPr>
        <p:spPr bwMode="auto">
          <a:xfrm rot="16200000">
            <a:off x="4022725" y="3644901"/>
            <a:ext cx="2016125" cy="0"/>
          </a:xfrm>
          <a:prstGeom prst="line">
            <a:avLst/>
          </a:prstGeom>
          <a:noFill/>
          <a:ln w="25400">
            <a:solidFill>
              <a:srgbClr val="DAEDEF"/>
            </a:solidFill>
            <a:round/>
            <a:headEnd/>
            <a:tailEnd/>
          </a:ln>
          <a:effectLst>
            <a:outerShdw dist="20000" dir="5400000" algn="ctr" rotWithShape="0">
              <a:srgbClr val="000000">
                <a:alpha val="37000"/>
              </a:srgbClr>
            </a:outerShdw>
          </a:effectLst>
        </p:spPr>
      </p:cxnSp>
      <p:sp>
        <p:nvSpPr>
          <p:cNvPr id="157714" name="AutoShape 5"/>
          <p:cNvSpPr>
            <a:spLocks noChangeArrowheads="1"/>
          </p:cNvSpPr>
          <p:nvPr/>
        </p:nvSpPr>
        <p:spPr bwMode="auto">
          <a:xfrm>
            <a:off x="7391400" y="3429000"/>
            <a:ext cx="1617663" cy="422275"/>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indent="73025" algn="ctr">
              <a:defRPr/>
            </a:pPr>
            <a:r>
              <a:rPr lang="zh-CN" altLang="en-US" b="1">
                <a:solidFill>
                  <a:schemeClr val="bg1"/>
                </a:solidFill>
                <a:latin typeface="微软雅黑" pitchFamily="34" charset="-122"/>
                <a:ea typeface="微软雅黑" pitchFamily="34" charset="-122"/>
              </a:rPr>
              <a:t>3.0</a:t>
            </a:r>
            <a:r>
              <a:rPr lang="en-US" altLang="zh-CN" b="1">
                <a:solidFill>
                  <a:schemeClr val="bg1"/>
                </a:solidFill>
                <a:latin typeface="微软雅黑" pitchFamily="34" charset="-122"/>
                <a:ea typeface="微软雅黑" pitchFamily="34" charset="-122"/>
              </a:rPr>
              <a:t>-3.2.1</a:t>
            </a:r>
            <a:endParaRPr lang="en-US" altLang="zh-CN">
              <a:solidFill>
                <a:schemeClr val="bg1"/>
              </a:solidFill>
              <a:latin typeface="微软雅黑" pitchFamily="34" charset="-122"/>
              <a:ea typeface="微软雅黑" pitchFamily="34" charset="-122"/>
            </a:endParaRPr>
          </a:p>
        </p:txBody>
      </p:sp>
      <p:sp>
        <p:nvSpPr>
          <p:cNvPr id="157715" name="AutoShape 5"/>
          <p:cNvSpPr>
            <a:spLocks noChangeArrowheads="1"/>
          </p:cNvSpPr>
          <p:nvPr/>
        </p:nvSpPr>
        <p:spPr bwMode="auto">
          <a:xfrm>
            <a:off x="5694363" y="3933825"/>
            <a:ext cx="1619250" cy="420688"/>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indent="73025" algn="ctr">
              <a:defRPr/>
            </a:pPr>
            <a:r>
              <a:rPr lang="en-US" altLang="zh-CN" b="1">
                <a:solidFill>
                  <a:schemeClr val="bg1"/>
                </a:solidFill>
                <a:latin typeface="微软雅黑" pitchFamily="34" charset="-122"/>
                <a:ea typeface="微软雅黑" pitchFamily="34" charset="-122"/>
              </a:rPr>
              <a:t>4</a:t>
            </a:r>
            <a:r>
              <a:rPr lang="zh-CN" altLang="en-US" b="1">
                <a:solidFill>
                  <a:schemeClr val="bg1"/>
                </a:solidFill>
                <a:latin typeface="微软雅黑" pitchFamily="34" charset="-122"/>
                <a:ea typeface="微软雅黑" pitchFamily="34" charset="-122"/>
              </a:rPr>
              <a:t>.0</a:t>
            </a:r>
            <a:r>
              <a:rPr lang="en-US" altLang="zh-CN" b="1">
                <a:solidFill>
                  <a:schemeClr val="bg1"/>
                </a:solidFill>
                <a:latin typeface="微软雅黑" pitchFamily="34" charset="-122"/>
                <a:ea typeface="微软雅黑" pitchFamily="34" charset="-122"/>
              </a:rPr>
              <a:t>-4.3.3</a:t>
            </a:r>
            <a:endParaRPr lang="en-US" altLang="zh-CN">
              <a:solidFill>
                <a:schemeClr val="bg1"/>
              </a:solidFill>
              <a:latin typeface="微软雅黑" pitchFamily="34" charset="-122"/>
              <a:ea typeface="微软雅黑" pitchFamily="34" charset="-122"/>
            </a:endParaRPr>
          </a:p>
        </p:txBody>
      </p:sp>
      <p:sp>
        <p:nvSpPr>
          <p:cNvPr id="157716" name="AutoShape 5"/>
          <p:cNvSpPr>
            <a:spLocks noChangeArrowheads="1"/>
          </p:cNvSpPr>
          <p:nvPr/>
        </p:nvSpPr>
        <p:spPr bwMode="auto">
          <a:xfrm>
            <a:off x="7391400" y="3944938"/>
            <a:ext cx="1617663" cy="420687"/>
          </a:xfrm>
          <a:prstGeom prst="roundRect">
            <a:avLst>
              <a:gd name="adj" fmla="val 9106"/>
            </a:avLst>
          </a:prstGeom>
          <a:solidFill>
            <a:srgbClr val="AF1B3E"/>
          </a:solidFill>
          <a:ln w="25400">
            <a:solidFill>
              <a:srgbClr val="AF1B3E"/>
            </a:solidFill>
            <a:round/>
            <a:headEnd/>
            <a:tailEnd/>
          </a:ln>
          <a:effectLst>
            <a:outerShdw dist="38100" dir="5400000" algn="ctr" rotWithShape="0">
              <a:srgbClr val="000000">
                <a:alpha val="39000"/>
              </a:srgbClr>
            </a:outerShdw>
          </a:effectLst>
        </p:spPr>
        <p:txBody>
          <a:bodyPr wrap="none" anchor="ctr"/>
          <a:lstStyle/>
          <a:p>
            <a:pPr indent="73025" algn="ctr">
              <a:defRPr/>
            </a:pPr>
            <a:r>
              <a:rPr lang="en-US" altLang="zh-CN" b="1">
                <a:solidFill>
                  <a:schemeClr val="bg1"/>
                </a:solidFill>
                <a:latin typeface="微软雅黑" pitchFamily="34" charset="-122"/>
                <a:ea typeface="微软雅黑" pitchFamily="34" charset="-122"/>
              </a:rPr>
              <a:t>5</a:t>
            </a:r>
            <a:r>
              <a:rPr lang="zh-CN" altLang="en-US" b="1">
                <a:solidFill>
                  <a:schemeClr val="bg1"/>
                </a:solidFill>
                <a:latin typeface="微软雅黑" pitchFamily="34" charset="-122"/>
                <a:ea typeface="微软雅黑" pitchFamily="34" charset="-122"/>
              </a:rPr>
              <a:t>.0</a:t>
            </a:r>
            <a:r>
              <a:rPr lang="en-US" altLang="zh-CN" b="1">
                <a:solidFill>
                  <a:schemeClr val="bg1"/>
                </a:solidFill>
                <a:latin typeface="微软雅黑" pitchFamily="34" charset="-122"/>
                <a:ea typeface="微软雅黑" pitchFamily="34" charset="-122"/>
              </a:rPr>
              <a:t>-5.1.1</a:t>
            </a:r>
            <a:endParaRPr lang="en-US" altLang="zh-CN">
              <a:solidFill>
                <a:schemeClr val="bg1"/>
              </a:solidFill>
              <a:latin typeface="微软雅黑" pitchFamily="34" charset="-122"/>
              <a:ea typeface="微软雅黑" pitchFamily="34" charset="-122"/>
            </a:endParaRP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2"/>
          <p:cNvSpPr txBox="1">
            <a:spLocks noChangeArrowheads="1"/>
          </p:cNvSpPr>
          <p:nvPr/>
        </p:nvSpPr>
        <p:spPr bwMode="auto">
          <a:xfrm>
            <a:off x="1238224" y="428604"/>
            <a:ext cx="8280400" cy="461962"/>
          </a:xfrm>
          <a:prstGeom prst="rect">
            <a:avLst/>
          </a:prstGeom>
          <a:noFill/>
          <a:ln w="9525">
            <a:noFill/>
            <a:miter lim="800000"/>
            <a:headEnd/>
            <a:tailEnd/>
          </a:ln>
        </p:spPr>
        <p:txBody>
          <a:bodyPr>
            <a:spAutoFit/>
          </a:bodyPr>
          <a:lstStyle/>
          <a:p>
            <a:r>
              <a:rPr lang="zh-CN" altLang="en-US" sz="2400" b="1" dirty="0" smtClean="0">
                <a:solidFill>
                  <a:srgbClr val="FF0000"/>
                </a:solidFill>
                <a:latin typeface="微软雅黑" pitchFamily="34" charset="-122"/>
                <a:ea typeface="微软雅黑" pitchFamily="34" charset="-122"/>
              </a:rPr>
              <a:t>普通</a:t>
            </a:r>
            <a:r>
              <a:rPr lang="en-US" altLang="zh-CN" sz="2400" b="1" dirty="0">
                <a:solidFill>
                  <a:srgbClr val="FF0000"/>
                </a:solidFill>
                <a:latin typeface="微软雅黑" pitchFamily="34" charset="-122"/>
                <a:ea typeface="微软雅黑" pitchFamily="34" charset="-122"/>
              </a:rPr>
              <a:t>banner</a:t>
            </a:r>
            <a:r>
              <a:rPr lang="zh-CN" altLang="en-US" sz="2400" b="1" dirty="0">
                <a:solidFill>
                  <a:srgbClr val="FF0000"/>
                </a:solidFill>
                <a:latin typeface="微软雅黑" pitchFamily="34" charset="-122"/>
                <a:ea typeface="微软雅黑" pitchFamily="34" charset="-122"/>
              </a:rPr>
              <a:t>广告</a:t>
            </a:r>
            <a:r>
              <a:rPr lang="en-US" altLang="zh-CN" sz="2400" b="1" dirty="0">
                <a:solidFill>
                  <a:srgbClr val="FF0000"/>
                </a:solidFill>
                <a:latin typeface="微软雅黑" pitchFamily="34" charset="-122"/>
                <a:ea typeface="微软雅黑" pitchFamily="34" charset="-122"/>
              </a:rPr>
              <a:t>-</a:t>
            </a:r>
            <a:r>
              <a:rPr lang="zh-CN" altLang="en-US" sz="2400" b="1" dirty="0">
                <a:solidFill>
                  <a:srgbClr val="FF0000"/>
                </a:solidFill>
                <a:latin typeface="微软雅黑" pitchFamily="34" charset="-122"/>
                <a:ea typeface="微软雅黑" pitchFamily="34" charset="-122"/>
              </a:rPr>
              <a:t>内容表现丰富，品牌形象提升利器</a:t>
            </a:r>
          </a:p>
        </p:txBody>
      </p:sp>
      <p:sp>
        <p:nvSpPr>
          <p:cNvPr id="54275" name="TextBox 4"/>
          <p:cNvSpPr txBox="1">
            <a:spLocks noChangeArrowheads="1"/>
          </p:cNvSpPr>
          <p:nvPr/>
        </p:nvSpPr>
        <p:spPr bwMode="auto">
          <a:xfrm>
            <a:off x="849313" y="947738"/>
            <a:ext cx="6577012" cy="1200150"/>
          </a:xfrm>
          <a:prstGeom prst="rect">
            <a:avLst/>
          </a:prstGeom>
          <a:noFill/>
          <a:ln w="9525">
            <a:noFill/>
            <a:miter lim="800000"/>
            <a:headEnd/>
            <a:tailEnd/>
          </a:ln>
        </p:spPr>
        <p:txBody>
          <a:bodyPr>
            <a:spAutoFit/>
          </a:bodyPr>
          <a:lstStyle/>
          <a:p>
            <a:pPr>
              <a:lnSpc>
                <a:spcPct val="150000"/>
              </a:lnSpc>
              <a:buFont typeface="Wingdings" pitchFamily="2" charset="2"/>
              <a:buChar char="n"/>
            </a:pPr>
            <a:r>
              <a:rPr lang="zh-CN" altLang="en-US" sz="1600">
                <a:latin typeface="微软雅黑" pitchFamily="34" charset="-122"/>
                <a:ea typeface="微软雅黑" pitchFamily="34" charset="-122"/>
              </a:rPr>
              <a:t> 手机屏幕醒目位置，吸引用户关注；</a:t>
            </a:r>
          </a:p>
          <a:p>
            <a:pPr>
              <a:lnSpc>
                <a:spcPct val="150000"/>
              </a:lnSpc>
              <a:buFont typeface="Wingdings" pitchFamily="2" charset="2"/>
              <a:buChar char="n"/>
            </a:pPr>
            <a:r>
              <a:rPr lang="zh-CN" altLang="en-US" sz="1600">
                <a:latin typeface="微软雅黑" pitchFamily="34" charset="-122"/>
                <a:ea typeface="微软雅黑" pitchFamily="34" charset="-122"/>
              </a:rPr>
              <a:t> 可呈现内容丰富，充分传递广告主信息的同时提升品牌曝光；</a:t>
            </a:r>
          </a:p>
          <a:p>
            <a:pPr>
              <a:lnSpc>
                <a:spcPct val="150000"/>
              </a:lnSpc>
              <a:buFont typeface="Wingdings" pitchFamily="2" charset="2"/>
              <a:buChar char="n"/>
            </a:pPr>
            <a:r>
              <a:rPr lang="zh-CN" altLang="en-US" sz="1600">
                <a:latin typeface="微软雅黑" pitchFamily="34" charset="-122"/>
                <a:ea typeface="微软雅黑" pitchFamily="34" charset="-122"/>
              </a:rPr>
              <a:t>适合品牌大面积曝光；</a:t>
            </a:r>
          </a:p>
        </p:txBody>
      </p:sp>
      <p:grpSp>
        <p:nvGrpSpPr>
          <p:cNvPr id="54276" name="Group 4"/>
          <p:cNvGrpSpPr>
            <a:grpSpLocks/>
          </p:cNvGrpSpPr>
          <p:nvPr/>
        </p:nvGrpSpPr>
        <p:grpSpPr bwMode="auto">
          <a:xfrm>
            <a:off x="1778000" y="2219325"/>
            <a:ext cx="2281238" cy="3533775"/>
            <a:chOff x="0" y="0"/>
            <a:chExt cx="2106612" cy="3695733"/>
          </a:xfrm>
        </p:grpSpPr>
        <p:grpSp>
          <p:nvGrpSpPr>
            <p:cNvPr id="54280" name="Group 5"/>
            <p:cNvGrpSpPr>
              <a:grpSpLocks/>
            </p:cNvGrpSpPr>
            <p:nvPr/>
          </p:nvGrpSpPr>
          <p:grpSpPr bwMode="auto">
            <a:xfrm>
              <a:off x="0" y="0"/>
              <a:ext cx="2106612" cy="3466297"/>
              <a:chOff x="0" y="0"/>
              <a:chExt cx="2106612" cy="3466297"/>
            </a:xfrm>
          </p:grpSpPr>
          <p:grpSp>
            <p:nvGrpSpPr>
              <p:cNvPr id="54282" name="Group 6"/>
              <p:cNvGrpSpPr>
                <a:grpSpLocks noChangeAspect="1"/>
              </p:cNvGrpSpPr>
              <p:nvPr/>
            </p:nvGrpSpPr>
            <p:grpSpPr bwMode="auto">
              <a:xfrm>
                <a:off x="142876" y="0"/>
                <a:ext cx="1785938" cy="3466297"/>
                <a:chOff x="0" y="0"/>
                <a:chExt cx="1928812" cy="3466683"/>
              </a:xfrm>
            </p:grpSpPr>
            <p:grpSp>
              <p:nvGrpSpPr>
                <p:cNvPr id="54284" name="Group 7"/>
                <p:cNvGrpSpPr>
                  <a:grpSpLocks noChangeAspect="1"/>
                </p:cNvGrpSpPr>
                <p:nvPr/>
              </p:nvGrpSpPr>
              <p:grpSpPr bwMode="auto">
                <a:xfrm>
                  <a:off x="0" y="0"/>
                  <a:ext cx="1928812" cy="3466683"/>
                  <a:chOff x="0" y="0"/>
                  <a:chExt cx="2357438" cy="3466683"/>
                </a:xfrm>
              </p:grpSpPr>
              <p:pic>
                <p:nvPicPr>
                  <p:cNvPr id="158728" name="Picture 21" descr="C:\Documents and Settings\Administrator\桌面\sina iphone.png"/>
                  <p:cNvPicPr>
                    <a:picLocks noChangeAspect="1" noChangeArrowheads="1"/>
                  </p:cNvPicPr>
                  <p:nvPr/>
                </p:nvPicPr>
                <p:blipFill>
                  <a:blip r:embed="rId2"/>
                  <a:srcRect/>
                  <a:stretch>
                    <a:fillRect/>
                  </a:stretch>
                </p:blipFill>
                <p:spPr bwMode="auto">
                  <a:xfrm>
                    <a:off x="-892" y="0"/>
                    <a:ext cx="2358876" cy="3467003"/>
                  </a:xfrm>
                  <a:prstGeom prst="rect">
                    <a:avLst/>
                  </a:prstGeom>
                  <a:noFill/>
                  <a:ln w="9525">
                    <a:noFill/>
                    <a:miter lim="800000"/>
                    <a:headEnd/>
                    <a:tailEnd/>
                  </a:ln>
                  <a:effectLst>
                    <a:outerShdw algn="ctr" rotWithShape="0">
                      <a:srgbClr val="000000">
                        <a:alpha val="68999"/>
                      </a:srgbClr>
                    </a:outerShdw>
                  </a:effectLst>
                </p:spPr>
              </p:pic>
              <p:pic>
                <p:nvPicPr>
                  <p:cNvPr id="54287" name="Picture 3"/>
                  <p:cNvPicPr>
                    <a:picLocks noChangeAspect="1" noChangeArrowheads="1"/>
                  </p:cNvPicPr>
                  <p:nvPr/>
                </p:nvPicPr>
                <p:blipFill>
                  <a:blip r:embed="rId3"/>
                  <a:srcRect/>
                  <a:stretch>
                    <a:fillRect/>
                  </a:stretch>
                </p:blipFill>
                <p:spPr bwMode="auto">
                  <a:xfrm>
                    <a:off x="174609" y="590254"/>
                    <a:ext cx="2008203" cy="2214578"/>
                  </a:xfrm>
                  <a:prstGeom prst="rect">
                    <a:avLst/>
                  </a:prstGeom>
                  <a:noFill/>
                  <a:ln w="9525">
                    <a:noFill/>
                    <a:miter lim="800000"/>
                    <a:headEnd/>
                    <a:tailEnd/>
                  </a:ln>
                </p:spPr>
              </p:pic>
            </p:grpSp>
            <p:pic>
              <p:nvPicPr>
                <p:cNvPr id="54285" name="Picture 2" descr="D:\我的文档\桌面\好的\2.jpg"/>
                <p:cNvPicPr>
                  <a:picLocks noChangeAspect="1" noChangeArrowheads="1"/>
                </p:cNvPicPr>
                <p:nvPr/>
              </p:nvPicPr>
              <p:blipFill>
                <a:blip r:embed="rId4"/>
                <a:srcRect/>
                <a:stretch>
                  <a:fillRect/>
                </a:stretch>
              </p:blipFill>
              <p:spPr bwMode="auto">
                <a:xfrm>
                  <a:off x="142862" y="565788"/>
                  <a:ext cx="1643074" cy="2239044"/>
                </a:xfrm>
                <a:prstGeom prst="rect">
                  <a:avLst/>
                </a:prstGeom>
                <a:noFill/>
                <a:ln w="9525">
                  <a:noFill/>
                  <a:miter lim="800000"/>
                  <a:headEnd/>
                  <a:tailEnd/>
                </a:ln>
              </p:spPr>
            </p:pic>
          </p:grpSp>
          <p:sp>
            <p:nvSpPr>
              <p:cNvPr id="54283" name="矩形 7"/>
              <p:cNvSpPr>
                <a:spLocks noChangeArrowheads="1"/>
              </p:cNvSpPr>
              <p:nvPr/>
            </p:nvSpPr>
            <p:spPr bwMode="auto">
              <a:xfrm>
                <a:off x="0" y="906576"/>
                <a:ext cx="2106612" cy="450746"/>
              </a:xfrm>
              <a:prstGeom prst="rect">
                <a:avLst/>
              </a:prstGeom>
              <a:noFill/>
              <a:ln w="38100">
                <a:solidFill>
                  <a:srgbClr val="FF0000"/>
                </a:solidFill>
                <a:miter lim="800000"/>
                <a:headEnd/>
                <a:tailEnd/>
              </a:ln>
            </p:spPr>
            <p:txBody>
              <a:bodyPr anchor="ctr"/>
              <a:lstStyle/>
              <a:p>
                <a:pPr algn="ctr"/>
                <a:endParaRPr lang="zh-CN" altLang="en-US">
                  <a:solidFill>
                    <a:srgbClr val="FFFFFF"/>
                  </a:solidFill>
                  <a:latin typeface="Arial" charset="0"/>
                </a:endParaRPr>
              </a:p>
            </p:txBody>
          </p:sp>
        </p:grpSp>
        <p:sp>
          <p:nvSpPr>
            <p:cNvPr id="54281" name="TextBox 15"/>
            <p:cNvSpPr txBox="1">
              <a:spLocks noChangeArrowheads="1"/>
            </p:cNvSpPr>
            <p:nvPr/>
          </p:nvSpPr>
          <p:spPr bwMode="auto">
            <a:xfrm>
              <a:off x="428628" y="3418734"/>
              <a:ext cx="1144582" cy="276999"/>
            </a:xfrm>
            <a:prstGeom prst="rect">
              <a:avLst/>
            </a:prstGeom>
            <a:noFill/>
            <a:ln w="9525">
              <a:noFill/>
              <a:miter lim="800000"/>
              <a:headEnd/>
              <a:tailEnd/>
            </a:ln>
          </p:spPr>
          <p:txBody>
            <a:bodyPr>
              <a:spAutoFit/>
            </a:bodyPr>
            <a:lstStyle/>
            <a:p>
              <a:r>
                <a:rPr lang="zh-CN" altLang="en-US" sz="1200" b="1">
                  <a:solidFill>
                    <a:srgbClr val="FF0000"/>
                  </a:solidFill>
                  <a:latin typeface="微软雅黑" pitchFamily="34" charset="-122"/>
                  <a:ea typeface="微软雅黑" pitchFamily="34" charset="-122"/>
                </a:rPr>
                <a:t>静态</a:t>
              </a:r>
              <a:r>
                <a:rPr lang="en-US" altLang="zh-CN" sz="1200" b="1">
                  <a:solidFill>
                    <a:srgbClr val="FF0000"/>
                  </a:solidFill>
                  <a:latin typeface="微软雅黑" pitchFamily="34" charset="-122"/>
                  <a:ea typeface="微软雅黑" pitchFamily="34" charset="-122"/>
                </a:rPr>
                <a:t>banner</a:t>
              </a:r>
              <a:endParaRPr lang="zh-CN" altLang="en-US" sz="1200" b="1">
                <a:solidFill>
                  <a:srgbClr val="FF0000"/>
                </a:solidFill>
                <a:latin typeface="微软雅黑" pitchFamily="34" charset="-122"/>
                <a:ea typeface="微软雅黑" pitchFamily="34" charset="-122"/>
              </a:endParaRPr>
            </a:p>
          </p:txBody>
        </p:sp>
      </p:grpSp>
      <p:grpSp>
        <p:nvGrpSpPr>
          <p:cNvPr id="54277" name="Group 13"/>
          <p:cNvGrpSpPr>
            <a:grpSpLocks/>
          </p:cNvGrpSpPr>
          <p:nvPr/>
        </p:nvGrpSpPr>
        <p:grpSpPr bwMode="auto">
          <a:xfrm>
            <a:off x="5414963" y="1963738"/>
            <a:ext cx="2476500" cy="3754437"/>
            <a:chOff x="0" y="0"/>
            <a:chExt cx="2286017" cy="3927367"/>
          </a:xfrm>
        </p:grpSpPr>
        <p:pic>
          <p:nvPicPr>
            <p:cNvPr id="54278" name="Picture 4"/>
            <p:cNvPicPr>
              <a:picLocks noChangeAspect="1" noChangeArrowheads="1"/>
            </p:cNvPicPr>
            <p:nvPr/>
          </p:nvPicPr>
          <p:blipFill>
            <a:blip r:embed="rId5"/>
            <a:srcRect/>
            <a:stretch>
              <a:fillRect/>
            </a:stretch>
          </p:blipFill>
          <p:spPr bwMode="auto">
            <a:xfrm>
              <a:off x="0" y="0"/>
              <a:ext cx="2286017" cy="3650368"/>
            </a:xfrm>
            <a:prstGeom prst="rect">
              <a:avLst/>
            </a:prstGeom>
            <a:noFill/>
            <a:ln w="9525">
              <a:noFill/>
              <a:miter lim="800000"/>
              <a:headEnd/>
              <a:tailEnd/>
            </a:ln>
          </p:spPr>
        </p:pic>
        <p:sp>
          <p:nvSpPr>
            <p:cNvPr id="54279" name="TextBox 15"/>
            <p:cNvSpPr txBox="1">
              <a:spLocks noChangeArrowheads="1"/>
            </p:cNvSpPr>
            <p:nvPr/>
          </p:nvSpPr>
          <p:spPr bwMode="auto">
            <a:xfrm>
              <a:off x="714380" y="3650368"/>
              <a:ext cx="1144582" cy="276999"/>
            </a:xfrm>
            <a:prstGeom prst="rect">
              <a:avLst/>
            </a:prstGeom>
            <a:noFill/>
            <a:ln w="9525">
              <a:noFill/>
              <a:miter lim="800000"/>
              <a:headEnd/>
              <a:tailEnd/>
            </a:ln>
          </p:spPr>
          <p:txBody>
            <a:bodyPr>
              <a:spAutoFit/>
            </a:bodyPr>
            <a:lstStyle/>
            <a:p>
              <a:r>
                <a:rPr lang="zh-CN" altLang="en-US" sz="1200" b="1">
                  <a:solidFill>
                    <a:srgbClr val="FF0000"/>
                  </a:solidFill>
                  <a:latin typeface="微软雅黑" pitchFamily="34" charset="-122"/>
                  <a:ea typeface="微软雅黑" pitchFamily="34" charset="-122"/>
                </a:rPr>
                <a:t>动态</a:t>
              </a:r>
              <a:r>
                <a:rPr lang="en-US" altLang="zh-CN" sz="1200" b="1">
                  <a:solidFill>
                    <a:srgbClr val="FF0000"/>
                  </a:solidFill>
                  <a:latin typeface="微软雅黑" pitchFamily="34" charset="-122"/>
                  <a:ea typeface="微软雅黑" pitchFamily="34" charset="-122"/>
                </a:rPr>
                <a:t>banner</a:t>
              </a:r>
              <a:endParaRPr lang="zh-CN" altLang="en-US" sz="1200" b="1">
                <a:solidFill>
                  <a:srgbClr val="FF0000"/>
                </a:solidFill>
                <a:latin typeface="微软雅黑" pitchFamily="34" charset="-122"/>
                <a:ea typeface="微软雅黑" pitchFamily="34" charset="-122"/>
              </a:endParaRPr>
            </a:p>
          </p:txBody>
        </p:sp>
      </p:gr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
          <p:cNvSpPr>
            <a:spLocks noGrp="1" noChangeArrowheads="1"/>
          </p:cNvSpPr>
          <p:nvPr>
            <p:ph type="subTitle" idx="4294967295"/>
          </p:nvPr>
        </p:nvSpPr>
        <p:spPr bwMode="auto">
          <a:xfrm>
            <a:off x="1762125" y="5734050"/>
            <a:ext cx="6934200" cy="838200"/>
          </a:xfrm>
          <a:prstGeom prst="rect">
            <a:avLst/>
          </a:prstGeom>
          <a:noFill/>
          <a:ln>
            <a:miter lim="800000"/>
            <a:headEnd/>
            <a:tailEnd/>
          </a:ln>
        </p:spPr>
        <p:txBody>
          <a:bodyPr/>
          <a:lstStyle/>
          <a:p>
            <a:pPr marL="0" indent="0" algn="ctr">
              <a:buFontTx/>
              <a:buNone/>
            </a:pPr>
            <a:r>
              <a:rPr lang="en-US" altLang="zh-CN" sz="400" i="1" smtClean="0">
                <a:latin typeface="宋体" pitchFamily="2" charset="-122"/>
              </a:rPr>
              <a:t>----</a:t>
            </a:r>
            <a:r>
              <a:rPr lang="zh-CN" altLang="en-US" sz="400" i="1" smtClean="0">
                <a:latin typeface="宋体" pitchFamily="2" charset="-122"/>
              </a:rPr>
              <a:t>蔚蓝</a:t>
            </a:r>
            <a:r>
              <a:rPr lang="en-US" altLang="zh-CN" sz="400" i="1" smtClean="0">
                <a:latin typeface="宋体" pitchFamily="2" charset="-122"/>
              </a:rPr>
              <a:t>(</a:t>
            </a:r>
            <a:r>
              <a:rPr lang="zh-CN" altLang="en-US" sz="400" i="1" smtClean="0">
                <a:latin typeface="宋体" pitchFamily="2" charset="-122"/>
              </a:rPr>
              <a:t>北京</a:t>
            </a:r>
            <a:r>
              <a:rPr lang="en-US" altLang="zh-CN" sz="400" i="1" smtClean="0">
                <a:latin typeface="宋体" pitchFamily="2" charset="-122"/>
              </a:rPr>
              <a:t>)</a:t>
            </a:r>
            <a:r>
              <a:rPr lang="zh-CN" altLang="en-US" sz="400" i="1" smtClean="0">
                <a:latin typeface="宋体" pitchFamily="2" charset="-122"/>
              </a:rPr>
              <a:t>广告有限公司出品</a:t>
            </a:r>
            <a:r>
              <a:rPr lang="en-US" altLang="zh-CN" sz="400" i="1" smtClean="0">
                <a:latin typeface="宋体" pitchFamily="2" charset="-122"/>
              </a:rPr>
              <a:t>----</a:t>
            </a:r>
          </a:p>
        </p:txBody>
      </p:sp>
      <p:sp>
        <p:nvSpPr>
          <p:cNvPr id="183299" name="Text Box 6"/>
          <p:cNvSpPr txBox="1">
            <a:spLocks noChangeArrowheads="1"/>
          </p:cNvSpPr>
          <p:nvPr/>
        </p:nvSpPr>
        <p:spPr bwMode="auto">
          <a:xfrm>
            <a:off x="2144713" y="2565400"/>
            <a:ext cx="7561262" cy="519113"/>
          </a:xfrm>
          <a:prstGeom prst="rect">
            <a:avLst/>
          </a:prstGeom>
          <a:noFill/>
          <a:ln w="9525">
            <a:noFill/>
            <a:miter lim="800000"/>
            <a:headEnd/>
            <a:tailEnd/>
          </a:ln>
          <a:effectLst/>
        </p:spPr>
        <p:txBody>
          <a:bodyPr>
            <a:spAutoFit/>
          </a:bodyPr>
          <a:lstStyle/>
          <a:p>
            <a:pPr>
              <a:spcBef>
                <a:spcPct val="50000"/>
              </a:spcBef>
              <a:defRPr/>
            </a:pPr>
            <a:r>
              <a:rPr lang="zh-CN" altLang="en-US" sz="2800" b="1">
                <a:effectLst>
                  <a:outerShdw blurRad="38100" dist="38100" dir="2700000" algn="tl">
                    <a:srgbClr val="FFFFFF"/>
                  </a:outerShdw>
                </a:effectLst>
                <a:latin typeface="黑体" pitchFamily="49" charset="-122"/>
                <a:ea typeface="黑体" pitchFamily="49" charset="-122"/>
              </a:rPr>
              <a:t>  </a:t>
            </a:r>
            <a:r>
              <a:rPr lang="zh-CN" altLang="en-US" sz="2800" b="1">
                <a:solidFill>
                  <a:srgbClr val="3333FF"/>
                </a:solidFill>
                <a:effectLst>
                  <a:outerShdw blurRad="38100" dist="38100" dir="2700000" algn="tl">
                    <a:srgbClr val="FFFFFF"/>
                  </a:outerShdw>
                </a:effectLst>
                <a:latin typeface="黑体" pitchFamily="49" charset="-122"/>
                <a:ea typeface="黑体" pitchFamily="49" charset="-122"/>
              </a:rPr>
              <a:t>第四部分</a:t>
            </a:r>
            <a:r>
              <a:rPr lang="en-US" altLang="zh-CN" sz="2800" b="1">
                <a:solidFill>
                  <a:srgbClr val="3333FF"/>
                </a:solidFill>
                <a:effectLst>
                  <a:outerShdw blurRad="38100" dist="38100" dir="2700000" algn="tl">
                    <a:srgbClr val="FFFFFF"/>
                  </a:outerShdw>
                </a:effectLst>
                <a:latin typeface="黑体" pitchFamily="49" charset="-122"/>
                <a:ea typeface="黑体" pitchFamily="49" charset="-122"/>
              </a:rPr>
              <a:t>:</a:t>
            </a:r>
            <a:r>
              <a:rPr lang="zh-CN" altLang="en-US" sz="2800" b="1">
                <a:solidFill>
                  <a:srgbClr val="3333FF"/>
                </a:solidFill>
                <a:ea typeface="黑体" pitchFamily="49" charset="-122"/>
              </a:rPr>
              <a:t>东阿阿胶互联网直投广告建议</a:t>
            </a:r>
          </a:p>
        </p:txBody>
      </p:sp>
      <p:grpSp>
        <p:nvGrpSpPr>
          <p:cNvPr id="31749" name="Group 4"/>
          <p:cNvGrpSpPr>
            <a:grpSpLocks/>
          </p:cNvGrpSpPr>
          <p:nvPr/>
        </p:nvGrpSpPr>
        <p:grpSpPr bwMode="auto">
          <a:xfrm>
            <a:off x="2432050" y="2492375"/>
            <a:ext cx="6553200" cy="792163"/>
            <a:chOff x="0" y="0"/>
            <a:chExt cx="1591" cy="431"/>
          </a:xfrm>
        </p:grpSpPr>
        <p:sp>
          <p:nvSpPr>
            <p:cNvPr id="31751" name="Line 7"/>
            <p:cNvSpPr>
              <a:spLocks noChangeShapeType="1"/>
            </p:cNvSpPr>
            <p:nvPr/>
          </p:nvSpPr>
          <p:spPr bwMode="auto">
            <a:xfrm>
              <a:off x="0" y="0"/>
              <a:ext cx="1591" cy="0"/>
            </a:xfrm>
            <a:prstGeom prst="line">
              <a:avLst/>
            </a:prstGeom>
            <a:noFill/>
            <a:ln w="19050">
              <a:solidFill>
                <a:schemeClr val="tx1"/>
              </a:solidFill>
              <a:round/>
              <a:headEnd/>
              <a:tailEnd/>
            </a:ln>
          </p:spPr>
          <p:txBody>
            <a:bodyPr/>
            <a:lstStyle/>
            <a:p>
              <a:endParaRPr lang="zh-CN" altLang="en-US"/>
            </a:p>
          </p:txBody>
        </p:sp>
        <p:sp>
          <p:nvSpPr>
            <p:cNvPr id="31752" name="Line 8"/>
            <p:cNvSpPr>
              <a:spLocks noChangeShapeType="1"/>
            </p:cNvSpPr>
            <p:nvPr/>
          </p:nvSpPr>
          <p:spPr bwMode="auto">
            <a:xfrm>
              <a:off x="18" y="431"/>
              <a:ext cx="1573" cy="0"/>
            </a:xfrm>
            <a:prstGeom prst="line">
              <a:avLst/>
            </a:prstGeom>
            <a:noFill/>
            <a:ln w="19050">
              <a:solidFill>
                <a:schemeClr val="tx1"/>
              </a:solidFill>
              <a:round/>
              <a:headEnd/>
              <a:tailEnd/>
            </a:ln>
          </p:spPr>
          <p:txBody>
            <a:bodyPr/>
            <a:lstStyle/>
            <a:p>
              <a:endParaRPr lang="zh-CN" altLang="en-US"/>
            </a:p>
          </p:txBody>
        </p:sp>
      </p:grpSp>
      <p:pic>
        <p:nvPicPr>
          <p:cNvPr id="31750" name="Picture 9" descr="deej-logo"/>
          <p:cNvPicPr>
            <a:picLocks noChangeAspect="1" noChangeArrowheads="1"/>
          </p:cNvPicPr>
          <p:nvPr/>
        </p:nvPicPr>
        <p:blipFill>
          <a:blip r:embed="rId3">
            <a:clrChange>
              <a:clrFrom>
                <a:srgbClr val="FFFFFF"/>
              </a:clrFrom>
              <a:clrTo>
                <a:srgbClr val="FFFFFF">
                  <a:alpha val="0"/>
                </a:srgbClr>
              </a:clrTo>
            </a:clrChange>
          </a:blip>
          <a:srcRect l="19438" r="19560"/>
          <a:stretch>
            <a:fillRect/>
          </a:stretch>
        </p:blipFill>
        <p:spPr bwMode="auto">
          <a:xfrm>
            <a:off x="5097463" y="3500438"/>
            <a:ext cx="1295400" cy="1176337"/>
          </a:xfrm>
          <a:prstGeom prst="rect">
            <a:avLst/>
          </a:prstGeom>
          <a:noFill/>
          <a:ln w="9525">
            <a:noFill/>
            <a:miter lim="800000"/>
            <a:headEnd/>
            <a:tailEnd/>
          </a:ln>
        </p:spPr>
      </p:pic>
      <p:graphicFrame>
        <p:nvGraphicFramePr>
          <p:cNvPr id="31746" name="Object 8"/>
          <p:cNvGraphicFramePr>
            <a:graphicFrameLocks noChangeAspect="1"/>
          </p:cNvGraphicFramePr>
          <p:nvPr/>
        </p:nvGraphicFramePr>
        <p:xfrm>
          <a:off x="631825" y="908050"/>
          <a:ext cx="600075" cy="720725"/>
        </p:xfrm>
        <a:graphic>
          <a:graphicData uri="http://schemas.openxmlformats.org/presentationml/2006/ole">
            <p:oleObj spid="_x0000_s31746" r:id="rId4"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标题 1"/>
          <p:cNvSpPr txBox="1">
            <a:spLocks noChangeArrowheads="1"/>
          </p:cNvSpPr>
          <p:nvPr/>
        </p:nvSpPr>
        <p:spPr bwMode="auto">
          <a:xfrm>
            <a:off x="1238224" y="357166"/>
            <a:ext cx="2243127" cy="590532"/>
          </a:xfrm>
          <a:prstGeom prst="rect">
            <a:avLst/>
          </a:prstGeom>
          <a:noFill/>
          <a:ln w="9525">
            <a:noFill/>
            <a:miter lim="800000"/>
            <a:headEnd/>
            <a:tailEnd/>
          </a:ln>
        </p:spPr>
        <p:txBody>
          <a:bodyPr/>
          <a:lstStyle/>
          <a:p>
            <a:r>
              <a:rPr lang="zh-CN" altLang="en-US" sz="2800" b="1" dirty="0">
                <a:solidFill>
                  <a:schemeClr val="tx1"/>
                </a:solidFill>
                <a:latin typeface="黑体" pitchFamily="49" charset="-122"/>
                <a:ea typeface="黑体" pitchFamily="49" charset="-122"/>
              </a:rPr>
              <a:t>媒体推荐</a:t>
            </a:r>
          </a:p>
        </p:txBody>
      </p:sp>
      <p:graphicFrame>
        <p:nvGraphicFramePr>
          <p:cNvPr id="32770" name="Object 19"/>
          <p:cNvGraphicFramePr>
            <a:graphicFrameLocks noChangeAspect="1"/>
          </p:cNvGraphicFramePr>
          <p:nvPr/>
        </p:nvGraphicFramePr>
        <p:xfrm>
          <a:off x="608013" y="260350"/>
          <a:ext cx="600075" cy="720725"/>
        </p:xfrm>
        <a:graphic>
          <a:graphicData uri="http://schemas.openxmlformats.org/presentationml/2006/ole">
            <p:oleObj spid="_x0000_s32770" r:id="rId3" imgW="1828571" imgH="2196825" progId="">
              <p:embed/>
            </p:oleObj>
          </a:graphicData>
        </a:graphic>
      </p:graphicFrame>
      <p:sp>
        <p:nvSpPr>
          <p:cNvPr id="4" name="TextBox 3"/>
          <p:cNvSpPr txBox="1"/>
          <p:nvPr/>
        </p:nvSpPr>
        <p:spPr>
          <a:xfrm>
            <a:off x="809596" y="1357298"/>
            <a:ext cx="2954655" cy="461665"/>
          </a:xfrm>
          <a:prstGeom prst="rect">
            <a:avLst/>
          </a:prstGeom>
          <a:noFill/>
        </p:spPr>
        <p:txBody>
          <a:bodyPr wrap="none" rtlCol="0">
            <a:spAutoFit/>
          </a:bodyPr>
          <a:lstStyle/>
          <a:p>
            <a:r>
              <a:rPr lang="zh-CN" altLang="en-US" sz="2400" dirty="0" smtClean="0">
                <a:solidFill>
                  <a:schemeClr val="tx1"/>
                </a:solidFill>
                <a:latin typeface="黑体" pitchFamily="49" charset="-122"/>
                <a:ea typeface="黑体" pitchFamily="49" charset="-122"/>
              </a:rPr>
              <a:t>人民网首页轮播图片</a:t>
            </a:r>
            <a:endParaRPr lang="zh-CN" altLang="en-US" sz="2400" dirty="0">
              <a:solidFill>
                <a:schemeClr val="tx1"/>
              </a:solidFill>
              <a:latin typeface="黑体" pitchFamily="49" charset="-122"/>
              <a:ea typeface="黑体" pitchFamily="49" charset="-122"/>
            </a:endParaRPr>
          </a:p>
        </p:txBody>
      </p:sp>
      <p:pic>
        <p:nvPicPr>
          <p:cNvPr id="5" name="图片 4" descr="1.jpg"/>
          <p:cNvPicPr>
            <a:picLocks noChangeAspect="1"/>
          </p:cNvPicPr>
          <p:nvPr/>
        </p:nvPicPr>
        <p:blipFill>
          <a:blip r:embed="rId4"/>
          <a:stretch>
            <a:fillRect/>
          </a:stretch>
        </p:blipFill>
        <p:spPr>
          <a:xfrm>
            <a:off x="3881430" y="928670"/>
            <a:ext cx="5410200" cy="3981450"/>
          </a:xfrm>
          <a:prstGeom prst="rect">
            <a:avLst/>
          </a:prstGeom>
          <a:ln>
            <a:noFill/>
          </a:ln>
          <a:effectLst>
            <a:outerShdw blurRad="190500" algn="tl" rotWithShape="0">
              <a:srgbClr val="000000">
                <a:alpha val="70000"/>
              </a:srgbClr>
            </a:outerShdw>
          </a:effectLst>
        </p:spPr>
      </p:pic>
      <p:sp>
        <p:nvSpPr>
          <p:cNvPr id="9" name="矩形 8"/>
          <p:cNvSpPr/>
          <p:nvPr/>
        </p:nvSpPr>
        <p:spPr bwMode="auto">
          <a:xfrm>
            <a:off x="3881430" y="3071810"/>
            <a:ext cx="1571636" cy="1000132"/>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rgbClr val="0000FF"/>
              </a:solidFill>
              <a:effectLst/>
              <a:latin typeface="Times New Roman" pitchFamily="18" charset="0"/>
              <a:ea typeface="宋体" pitchFamily="2" charset="-122"/>
            </a:endParaRPr>
          </a:p>
        </p:txBody>
      </p:sp>
      <p:sp>
        <p:nvSpPr>
          <p:cNvPr id="10" name="TextBox 9"/>
          <p:cNvSpPr txBox="1"/>
          <p:nvPr/>
        </p:nvSpPr>
        <p:spPr>
          <a:xfrm>
            <a:off x="1238224" y="1785926"/>
            <a:ext cx="1659429" cy="461665"/>
          </a:xfrm>
          <a:prstGeom prst="rect">
            <a:avLst/>
          </a:prstGeom>
          <a:noFill/>
        </p:spPr>
        <p:txBody>
          <a:bodyPr wrap="none" rtlCol="0">
            <a:spAutoFit/>
          </a:bodyPr>
          <a:lstStyle/>
          <a:p>
            <a:r>
              <a:rPr lang="en-US" altLang="zh-CN" sz="2400" b="1" dirty="0" smtClean="0">
                <a:solidFill>
                  <a:srgbClr val="FF0000"/>
                </a:solidFill>
              </a:rPr>
              <a:t>300</a:t>
            </a:r>
            <a:r>
              <a:rPr lang="zh-CN" altLang="en-US" sz="2400" b="1" dirty="0" smtClean="0">
                <a:solidFill>
                  <a:srgbClr val="FF0000"/>
                </a:solidFill>
              </a:rPr>
              <a:t>万元</a:t>
            </a:r>
            <a:r>
              <a:rPr lang="en-US" altLang="zh-CN" sz="2400" b="1" dirty="0" smtClean="0">
                <a:solidFill>
                  <a:srgbClr val="FF0000"/>
                </a:solidFill>
              </a:rPr>
              <a:t>/</a:t>
            </a:r>
            <a:r>
              <a:rPr lang="zh-CN" altLang="en-US" sz="2400" b="1" dirty="0" smtClean="0">
                <a:solidFill>
                  <a:srgbClr val="FF0000"/>
                </a:solidFill>
              </a:rPr>
              <a:t>年</a:t>
            </a:r>
            <a:endParaRPr lang="zh-CN" altLang="en-US" sz="2400" b="1" dirty="0">
              <a:solidFill>
                <a:srgbClr val="FF0000"/>
              </a:solidFill>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noChangeArrowheads="1"/>
          </p:cNvSpPr>
          <p:nvPr/>
        </p:nvSpPr>
        <p:spPr bwMode="auto">
          <a:xfrm>
            <a:off x="1281113" y="338139"/>
            <a:ext cx="2243127" cy="590532"/>
          </a:xfrm>
          <a:prstGeom prst="rect">
            <a:avLst/>
          </a:prstGeom>
          <a:noFill/>
          <a:ln w="9525">
            <a:noFill/>
            <a:miter lim="800000"/>
            <a:headEnd/>
            <a:tailEnd/>
          </a:ln>
        </p:spPr>
        <p:txBody>
          <a:bodyPr/>
          <a:lstStyle/>
          <a:p>
            <a:r>
              <a:rPr lang="zh-CN" altLang="en-US" sz="2800" b="1" dirty="0">
                <a:solidFill>
                  <a:schemeClr val="tx1"/>
                </a:solidFill>
                <a:latin typeface="黑体" pitchFamily="49" charset="-122"/>
                <a:ea typeface="黑体" pitchFamily="49" charset="-122"/>
              </a:rPr>
              <a:t>媒体推荐</a:t>
            </a:r>
          </a:p>
        </p:txBody>
      </p:sp>
      <p:graphicFrame>
        <p:nvGraphicFramePr>
          <p:cNvPr id="3" name="Object 19"/>
          <p:cNvGraphicFramePr>
            <a:graphicFrameLocks noChangeAspect="1"/>
          </p:cNvGraphicFramePr>
          <p:nvPr/>
        </p:nvGraphicFramePr>
        <p:xfrm>
          <a:off x="608013" y="260350"/>
          <a:ext cx="600075" cy="720725"/>
        </p:xfrm>
        <a:graphic>
          <a:graphicData uri="http://schemas.openxmlformats.org/presentationml/2006/ole">
            <p:oleObj spid="_x0000_s113666" r:id="rId3" imgW="1828571" imgH="2196825" progId="">
              <p:embed/>
            </p:oleObj>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865438" y="3644900"/>
            <a:ext cx="4535487" cy="2063750"/>
          </a:xfrm>
          <a:prstGeom prst="rect">
            <a:avLst/>
          </a:prstGeom>
          <a:noFill/>
          <a:ln w="9525">
            <a:noFill/>
            <a:miter lim="800000"/>
            <a:headEnd/>
            <a:tailEnd/>
          </a:ln>
        </p:spPr>
        <p:txBody>
          <a:bodyPr>
            <a:spAutoFit/>
          </a:bodyPr>
          <a:lstStyle/>
          <a:p>
            <a:pPr>
              <a:lnSpc>
                <a:spcPct val="90000"/>
              </a:lnSpc>
            </a:pPr>
            <a:r>
              <a:rPr lang="zh-CN" altLang="en-US" sz="1400" b="1">
                <a:solidFill>
                  <a:schemeClr val="tx1"/>
                </a:solidFill>
              </a:rPr>
              <a:t>北京：朝阳区建国路93号万达广场6号楼1203室</a:t>
            </a:r>
          </a:p>
          <a:p>
            <a:pPr>
              <a:lnSpc>
                <a:spcPct val="90000"/>
              </a:lnSpc>
            </a:pPr>
            <a:r>
              <a:rPr lang="zh-CN" altLang="en-US" sz="1400" b="1">
                <a:solidFill>
                  <a:schemeClr val="tx1"/>
                </a:solidFill>
              </a:rPr>
              <a:t>Tel：</a:t>
            </a:r>
            <a:r>
              <a:rPr lang="en-US" altLang="zh-CN" sz="1400" b="1">
                <a:solidFill>
                  <a:schemeClr val="tx1"/>
                </a:solidFill>
              </a:rPr>
              <a:t>010</a:t>
            </a:r>
            <a:r>
              <a:rPr lang="zh-CN" altLang="en-US" sz="1400" b="1">
                <a:solidFill>
                  <a:schemeClr val="tx1"/>
                </a:solidFill>
              </a:rPr>
              <a:t>-5</a:t>
            </a:r>
            <a:r>
              <a:rPr lang="en-US" altLang="zh-CN" sz="1400" b="1">
                <a:solidFill>
                  <a:schemeClr val="tx1"/>
                </a:solidFill>
              </a:rPr>
              <a:t>2867251</a:t>
            </a:r>
            <a:r>
              <a:rPr lang="zh-CN" altLang="en-US" sz="1400" b="1">
                <a:solidFill>
                  <a:schemeClr val="tx1"/>
                </a:solidFill>
              </a:rPr>
              <a:t>、2、3</a:t>
            </a:r>
            <a:r>
              <a:rPr lang="en-US" altLang="zh-CN" sz="1400" b="1">
                <a:solidFill>
                  <a:schemeClr val="tx1"/>
                </a:solidFill>
              </a:rPr>
              <a:t>   </a:t>
            </a:r>
            <a:r>
              <a:rPr lang="zh-CN" altLang="en-US" sz="1400" b="1">
                <a:solidFill>
                  <a:schemeClr val="tx1"/>
                </a:solidFill>
              </a:rPr>
              <a:t>Fax</a:t>
            </a:r>
            <a:r>
              <a:rPr lang="en-US" altLang="zh-CN" sz="1400" b="1">
                <a:solidFill>
                  <a:schemeClr val="tx1"/>
                </a:solidFill>
              </a:rPr>
              <a:t>: 010</a:t>
            </a:r>
            <a:r>
              <a:rPr lang="zh-CN" altLang="en-US" sz="1400" b="1">
                <a:solidFill>
                  <a:schemeClr val="tx1"/>
                </a:solidFill>
              </a:rPr>
              <a:t>--58208272</a:t>
            </a:r>
            <a:endParaRPr lang="en-US" altLang="zh-CN" sz="1400" b="1">
              <a:solidFill>
                <a:schemeClr val="tx1"/>
              </a:solidFill>
            </a:endParaRPr>
          </a:p>
          <a:p>
            <a:pPr>
              <a:lnSpc>
                <a:spcPct val="90000"/>
              </a:lnSpc>
            </a:pPr>
            <a:endParaRPr lang="en-US" altLang="zh-CN" sz="1400" b="1">
              <a:solidFill>
                <a:schemeClr val="tx1"/>
              </a:solidFill>
            </a:endParaRPr>
          </a:p>
          <a:p>
            <a:pPr>
              <a:lnSpc>
                <a:spcPct val="90000"/>
              </a:lnSpc>
            </a:pPr>
            <a:r>
              <a:rPr lang="zh-CN" altLang="en-US" sz="1400" b="1">
                <a:solidFill>
                  <a:schemeClr val="tx1"/>
                </a:solidFill>
              </a:rPr>
              <a:t>四川：成都市成华区建设路</a:t>
            </a:r>
            <a:r>
              <a:rPr lang="en-US" altLang="zh-CN" sz="1400" b="1">
                <a:solidFill>
                  <a:schemeClr val="tx1"/>
                </a:solidFill>
              </a:rPr>
              <a:t>9</a:t>
            </a:r>
            <a:r>
              <a:rPr lang="zh-CN" altLang="en-US" sz="1400" b="1">
                <a:solidFill>
                  <a:schemeClr val="tx1"/>
                </a:solidFill>
              </a:rPr>
              <a:t>号8栋1单元803室  </a:t>
            </a:r>
          </a:p>
          <a:p>
            <a:pPr>
              <a:lnSpc>
                <a:spcPct val="90000"/>
              </a:lnSpc>
            </a:pPr>
            <a:r>
              <a:rPr lang="zh-CN" altLang="en-US" sz="1400" b="1">
                <a:solidFill>
                  <a:schemeClr val="tx1"/>
                </a:solidFill>
              </a:rPr>
              <a:t>Tel</a:t>
            </a:r>
            <a:r>
              <a:rPr lang="en-US" altLang="zh-CN" sz="1400" b="1">
                <a:solidFill>
                  <a:schemeClr val="tx1"/>
                </a:solidFill>
              </a:rPr>
              <a:t>/</a:t>
            </a:r>
            <a:r>
              <a:rPr lang="zh-CN" altLang="en-US" sz="1400" b="1">
                <a:solidFill>
                  <a:schemeClr val="tx1"/>
                </a:solidFill>
              </a:rPr>
              <a:t>Fax：</a:t>
            </a:r>
            <a:r>
              <a:rPr lang="en-US" altLang="zh-CN" sz="1400" b="1">
                <a:solidFill>
                  <a:schemeClr val="tx1"/>
                </a:solidFill>
              </a:rPr>
              <a:t>028-84252891</a:t>
            </a:r>
            <a:r>
              <a:rPr lang="zh-CN" altLang="en-US" sz="1400" b="1">
                <a:solidFill>
                  <a:schemeClr val="tx1"/>
                </a:solidFill>
              </a:rPr>
              <a:t>  移动座机：15719473582</a:t>
            </a:r>
          </a:p>
          <a:p>
            <a:pPr>
              <a:lnSpc>
                <a:spcPct val="90000"/>
              </a:lnSpc>
            </a:pPr>
            <a:endParaRPr lang="en-US" altLang="zh-CN" sz="1400" b="1">
              <a:solidFill>
                <a:schemeClr val="tx1"/>
              </a:solidFill>
            </a:endParaRPr>
          </a:p>
          <a:p>
            <a:pPr>
              <a:lnSpc>
                <a:spcPct val="90000"/>
              </a:lnSpc>
            </a:pPr>
            <a:r>
              <a:rPr lang="zh-CN" altLang="en-US" sz="1400" b="1">
                <a:solidFill>
                  <a:schemeClr val="tx1"/>
                </a:solidFill>
              </a:rPr>
              <a:t>上海：上海绿地总部大道</a:t>
            </a:r>
            <a:r>
              <a:rPr lang="en-US" altLang="zh-CN" sz="1400" b="1">
                <a:solidFill>
                  <a:schemeClr val="tx1"/>
                </a:solidFill>
              </a:rPr>
              <a:t>231</a:t>
            </a:r>
            <a:r>
              <a:rPr lang="zh-CN" altLang="en-US" sz="1400" b="1">
                <a:solidFill>
                  <a:schemeClr val="tx1"/>
                </a:solidFill>
              </a:rPr>
              <a:t>弄</a:t>
            </a:r>
            <a:r>
              <a:rPr lang="en-US" altLang="zh-CN" sz="1400" b="1">
                <a:solidFill>
                  <a:schemeClr val="tx1"/>
                </a:solidFill>
              </a:rPr>
              <a:t>9</a:t>
            </a:r>
            <a:r>
              <a:rPr lang="zh-CN" altLang="en-US" sz="1400" b="1">
                <a:solidFill>
                  <a:schemeClr val="tx1"/>
                </a:solidFill>
              </a:rPr>
              <a:t>号杰座</a:t>
            </a:r>
            <a:r>
              <a:rPr lang="en-US" altLang="zh-CN" sz="1400" b="1">
                <a:solidFill>
                  <a:schemeClr val="tx1"/>
                </a:solidFill>
              </a:rPr>
              <a:t>1003</a:t>
            </a:r>
            <a:r>
              <a:rPr lang="zh-CN" altLang="en-US" sz="1400" b="1">
                <a:solidFill>
                  <a:schemeClr val="tx1"/>
                </a:solidFill>
              </a:rPr>
              <a:t>室</a:t>
            </a:r>
          </a:p>
          <a:p>
            <a:pPr>
              <a:lnSpc>
                <a:spcPct val="90000"/>
              </a:lnSpc>
            </a:pPr>
            <a:r>
              <a:rPr lang="zh-CN" altLang="en-US" sz="1400" b="1">
                <a:solidFill>
                  <a:schemeClr val="tx1"/>
                </a:solidFill>
              </a:rPr>
              <a:t>Tel：</a:t>
            </a:r>
            <a:r>
              <a:rPr lang="en-US" altLang="zh-CN" sz="1400" b="1">
                <a:solidFill>
                  <a:schemeClr val="tx1"/>
                </a:solidFill>
              </a:rPr>
              <a:t>021-39254338/631  </a:t>
            </a:r>
            <a:r>
              <a:rPr lang="zh-CN" altLang="en-US" sz="1400" b="1">
                <a:solidFill>
                  <a:schemeClr val="tx1"/>
                </a:solidFill>
              </a:rPr>
              <a:t>Fax：</a:t>
            </a:r>
            <a:r>
              <a:rPr lang="en-US" altLang="zh-CN" sz="1400" b="1">
                <a:solidFill>
                  <a:schemeClr val="tx1"/>
                </a:solidFill>
              </a:rPr>
              <a:t>021-39254613</a:t>
            </a:r>
          </a:p>
          <a:p>
            <a:pPr>
              <a:lnSpc>
                <a:spcPct val="90000"/>
              </a:lnSpc>
            </a:pPr>
            <a:r>
              <a:rPr lang="zh-CN" altLang="en-US" sz="1400" b="1">
                <a:solidFill>
                  <a:schemeClr val="tx1"/>
                </a:solidFill>
              </a:rPr>
              <a:t>Web：</a:t>
            </a:r>
            <a:r>
              <a:rPr lang="en-US" altLang="zh-CN" sz="1400" b="1">
                <a:solidFill>
                  <a:schemeClr val="tx1"/>
                </a:solidFill>
                <a:hlinkClick r:id="rId2"/>
              </a:rPr>
              <a:t>www.wei-lan.cn</a:t>
            </a:r>
            <a:r>
              <a:rPr lang="en-US" altLang="zh-CN" sz="1400" b="1">
                <a:solidFill>
                  <a:schemeClr val="tx1"/>
                </a:solidFill>
              </a:rPr>
              <a:t>    </a:t>
            </a:r>
            <a:r>
              <a:rPr lang="zh-CN" altLang="en-US" sz="1400" b="1">
                <a:solidFill>
                  <a:schemeClr val="tx1"/>
                </a:solidFill>
              </a:rPr>
              <a:t>E-mail:</a:t>
            </a:r>
            <a:r>
              <a:rPr lang="en-US" altLang="zh-CN" sz="1400" b="1">
                <a:solidFill>
                  <a:schemeClr val="tx1"/>
                </a:solidFill>
              </a:rPr>
              <a:t>wl@wei-lan.cn</a:t>
            </a:r>
          </a:p>
          <a:p>
            <a:pPr>
              <a:lnSpc>
                <a:spcPct val="90000"/>
              </a:lnSpc>
            </a:pPr>
            <a:endParaRPr lang="en-US" altLang="zh-CN" b="1">
              <a:solidFill>
                <a:schemeClr val="tx1"/>
              </a:solidFill>
            </a:endParaRPr>
          </a:p>
        </p:txBody>
      </p:sp>
      <p:pic>
        <p:nvPicPr>
          <p:cNvPr id="60419" name="矩形 3"/>
          <p:cNvPicPr>
            <a:picLocks noGrp="1" noChangeArrowheads="1"/>
          </p:cNvPicPr>
          <p:nvPr>
            <p:ph idx="4294967295"/>
          </p:nvPr>
        </p:nvPicPr>
        <p:blipFill>
          <a:blip r:embed="rId3"/>
          <a:srcRect/>
          <a:stretch>
            <a:fillRect/>
          </a:stretch>
        </p:blipFill>
        <p:spPr bwMode="auto">
          <a:xfrm>
            <a:off x="560388" y="476250"/>
            <a:ext cx="8915400" cy="4527550"/>
          </a:xfrm>
          <a:prstGeom prst="rect">
            <a:avLst/>
          </a:prstGeom>
          <a:noFill/>
          <a:ln>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ChangeArrowheads="1"/>
          </p:cNvSpPr>
          <p:nvPr/>
        </p:nvSpPr>
        <p:spPr bwMode="auto">
          <a:xfrm>
            <a:off x="920750" y="287338"/>
            <a:ext cx="3797835" cy="481863"/>
          </a:xfrm>
          <a:prstGeom prst="rect">
            <a:avLst/>
          </a:prstGeom>
          <a:noFill/>
          <a:ln w="9525">
            <a:noFill/>
            <a:miter lim="800000"/>
            <a:headEnd/>
            <a:tailEnd/>
          </a:ln>
        </p:spPr>
        <p:txBody>
          <a:bodyPr wrap="none">
            <a:spAutoFit/>
          </a:bodyPr>
          <a:lstStyle/>
          <a:p>
            <a:pPr>
              <a:lnSpc>
                <a:spcPct val="150000"/>
              </a:lnSpc>
              <a:spcBef>
                <a:spcPct val="50000"/>
              </a:spcBef>
            </a:pPr>
            <a:r>
              <a:rPr lang="zh-CN" altLang="en-US" sz="2000" b="1" dirty="0">
                <a:solidFill>
                  <a:schemeClr val="tx1"/>
                </a:solidFill>
                <a:latin typeface="黑体" pitchFamily="2" charset="-122"/>
                <a:ea typeface="黑体" pitchFamily="2" charset="-122"/>
              </a:rPr>
              <a:t>多种形式的社会化媒体营销素材</a:t>
            </a:r>
          </a:p>
        </p:txBody>
      </p:sp>
      <p:graphicFrame>
        <p:nvGraphicFramePr>
          <p:cNvPr id="4098" name="Object 4"/>
          <p:cNvGraphicFramePr>
            <a:graphicFrameLocks noChangeAspect="1"/>
          </p:cNvGraphicFramePr>
          <p:nvPr/>
        </p:nvGraphicFramePr>
        <p:xfrm>
          <a:off x="273050" y="331788"/>
          <a:ext cx="600075" cy="720725"/>
        </p:xfrm>
        <a:graphic>
          <a:graphicData uri="http://schemas.openxmlformats.org/presentationml/2006/ole">
            <p:oleObj spid="_x0000_s4098" r:id="rId3" imgW="1828571" imgH="2196825" progId="">
              <p:embed/>
            </p:oleObj>
          </a:graphicData>
        </a:graphic>
      </p:graphicFrame>
      <p:graphicFrame>
        <p:nvGraphicFramePr>
          <p:cNvPr id="5" name="图示 4"/>
          <p:cNvGraphicFramePr/>
          <p:nvPr/>
        </p:nvGraphicFramePr>
        <p:xfrm>
          <a:off x="1381100" y="1000108"/>
          <a:ext cx="6929486" cy="47149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ChangeArrowheads="1"/>
          </p:cNvSpPr>
          <p:nvPr/>
        </p:nvSpPr>
        <p:spPr bwMode="auto">
          <a:xfrm>
            <a:off x="1136650" y="319088"/>
            <a:ext cx="1620957" cy="637675"/>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dirty="0">
                <a:solidFill>
                  <a:schemeClr val="tx1"/>
                </a:solidFill>
                <a:latin typeface="黑体" pitchFamily="2" charset="-122"/>
                <a:ea typeface="黑体" pitchFamily="2" charset="-122"/>
              </a:rPr>
              <a:t>微纪录片</a:t>
            </a:r>
          </a:p>
        </p:txBody>
      </p:sp>
      <p:pic>
        <p:nvPicPr>
          <p:cNvPr id="118787" name="图片 2" descr="1.jpg"/>
          <p:cNvPicPr>
            <a:picLocks noChangeAspect="1" noChangeArrowheads="1"/>
          </p:cNvPicPr>
          <p:nvPr/>
        </p:nvPicPr>
        <p:blipFill>
          <a:blip r:embed="rId3"/>
          <a:srcRect/>
          <a:stretch>
            <a:fillRect/>
          </a:stretch>
        </p:blipFill>
        <p:spPr bwMode="auto">
          <a:xfrm>
            <a:off x="4810124" y="2714620"/>
            <a:ext cx="4721225" cy="1500188"/>
          </a:xfrm>
          <a:prstGeom prst="rect">
            <a:avLst/>
          </a:prstGeom>
          <a:ln>
            <a:noFill/>
          </a:ln>
          <a:effectLst>
            <a:outerShdw blurRad="190500" algn="tl" rotWithShape="0">
              <a:srgbClr val="000000">
                <a:alpha val="70000"/>
              </a:srgbClr>
            </a:outerShdw>
          </a:effectLst>
        </p:spPr>
      </p:pic>
      <p:sp>
        <p:nvSpPr>
          <p:cNvPr id="5125" name="矩形 3"/>
          <p:cNvSpPr>
            <a:spLocks noChangeArrowheads="1"/>
          </p:cNvSpPr>
          <p:nvPr/>
        </p:nvSpPr>
        <p:spPr bwMode="auto">
          <a:xfrm>
            <a:off x="8626474" y="3938583"/>
            <a:ext cx="773113" cy="285750"/>
          </a:xfrm>
          <a:prstGeom prst="rect">
            <a:avLst/>
          </a:prstGeom>
          <a:noFill/>
          <a:ln w="38100">
            <a:solidFill>
              <a:srgbClr val="FF0000"/>
            </a:solidFill>
            <a:miter lim="800000"/>
            <a:headEnd/>
            <a:tailEnd/>
          </a:ln>
        </p:spPr>
        <p:txBody>
          <a:bodyPr anchor="ctr"/>
          <a:lstStyle/>
          <a:p>
            <a:pPr algn="ctr"/>
            <a:endParaRPr lang="zh-CN" altLang="en-US">
              <a:solidFill>
                <a:srgbClr val="FFFFFF"/>
              </a:solidFill>
              <a:latin typeface="Arial" charset="0"/>
            </a:endParaRPr>
          </a:p>
        </p:txBody>
      </p:sp>
      <p:sp>
        <p:nvSpPr>
          <p:cNvPr id="5126" name="矩形 4"/>
          <p:cNvSpPr>
            <a:spLocks noChangeArrowheads="1"/>
          </p:cNvSpPr>
          <p:nvPr/>
        </p:nvSpPr>
        <p:spPr bwMode="auto">
          <a:xfrm>
            <a:off x="8699499" y="3146420"/>
            <a:ext cx="773113" cy="285750"/>
          </a:xfrm>
          <a:prstGeom prst="rect">
            <a:avLst/>
          </a:prstGeom>
          <a:noFill/>
          <a:ln w="38100">
            <a:solidFill>
              <a:srgbClr val="FF0000"/>
            </a:solidFill>
            <a:miter lim="800000"/>
            <a:headEnd/>
            <a:tailEnd/>
          </a:ln>
        </p:spPr>
        <p:txBody>
          <a:bodyPr anchor="ctr"/>
          <a:lstStyle/>
          <a:p>
            <a:pPr algn="ctr"/>
            <a:endParaRPr lang="zh-CN" altLang="en-US">
              <a:solidFill>
                <a:srgbClr val="FFFFFF"/>
              </a:solidFill>
              <a:latin typeface="Arial" charset="0"/>
            </a:endParaRPr>
          </a:p>
        </p:txBody>
      </p:sp>
      <p:pic>
        <p:nvPicPr>
          <p:cNvPr id="118790" name="图片 5" descr="纪录片.jpg"/>
          <p:cNvPicPr>
            <a:picLocks noChangeAspect="1" noChangeArrowheads="1"/>
          </p:cNvPicPr>
          <p:nvPr/>
        </p:nvPicPr>
        <p:blipFill>
          <a:blip r:embed="rId4"/>
          <a:srcRect/>
          <a:stretch>
            <a:fillRect/>
          </a:stretch>
        </p:blipFill>
        <p:spPr bwMode="auto">
          <a:xfrm>
            <a:off x="5184775" y="315913"/>
            <a:ext cx="3173413" cy="2346325"/>
          </a:xfrm>
          <a:prstGeom prst="rect">
            <a:avLst/>
          </a:prstGeom>
          <a:ln>
            <a:noFill/>
          </a:ln>
          <a:effectLst>
            <a:outerShdw blurRad="190500" algn="tl" rotWithShape="0">
              <a:srgbClr val="000000">
                <a:alpha val="70000"/>
              </a:srgbClr>
            </a:outerShdw>
          </a:effectLst>
        </p:spPr>
      </p:pic>
      <p:pic>
        <p:nvPicPr>
          <p:cNvPr id="118791" name="Picture 2" descr="http://imgsrc.baidu.com/forum/pic/item/192be733dd0097d5ac4b5fd3.jpg"/>
          <p:cNvPicPr>
            <a:picLocks noChangeAspect="1" noChangeArrowheads="1"/>
          </p:cNvPicPr>
          <p:nvPr/>
        </p:nvPicPr>
        <p:blipFill>
          <a:blip r:embed="rId5"/>
          <a:srcRect/>
          <a:stretch>
            <a:fillRect/>
          </a:stretch>
        </p:blipFill>
        <p:spPr bwMode="auto">
          <a:xfrm>
            <a:off x="773113" y="1465263"/>
            <a:ext cx="4179887" cy="2003425"/>
          </a:xfrm>
          <a:prstGeom prst="rect">
            <a:avLst/>
          </a:prstGeom>
          <a:ln>
            <a:noFill/>
          </a:ln>
          <a:effectLst>
            <a:outerShdw blurRad="190500" algn="tl" rotWithShape="0">
              <a:srgbClr val="000000">
                <a:alpha val="70000"/>
              </a:srgbClr>
            </a:outerShdw>
          </a:effectLst>
        </p:spPr>
      </p:pic>
      <p:sp>
        <p:nvSpPr>
          <p:cNvPr id="5129" name="TextBox 7"/>
          <p:cNvSpPr txBox="1">
            <a:spLocks noChangeArrowheads="1"/>
          </p:cNvSpPr>
          <p:nvPr/>
        </p:nvSpPr>
        <p:spPr bwMode="auto">
          <a:xfrm>
            <a:off x="779463" y="3789363"/>
            <a:ext cx="3870325" cy="1798637"/>
          </a:xfrm>
          <a:prstGeom prst="rect">
            <a:avLst/>
          </a:prstGeom>
          <a:noFill/>
          <a:ln w="9525">
            <a:noFill/>
            <a:miter lim="800000"/>
            <a:headEnd/>
            <a:tailEnd/>
          </a:ln>
        </p:spPr>
        <p:txBody>
          <a:bodyPr>
            <a:spAutoFit/>
          </a:bodyPr>
          <a:lstStyle/>
          <a:p>
            <a:pPr>
              <a:buFontTx/>
              <a:buBlip>
                <a:blip r:embed="rId6"/>
              </a:buBlip>
            </a:pPr>
            <a:r>
              <a:rPr lang="zh-CN" altLang="en-US" sz="1400" dirty="0">
                <a:solidFill>
                  <a:schemeClr val="tx1"/>
                </a:solidFill>
                <a:latin typeface="宋体" pitchFamily="2" charset="-122"/>
              </a:rPr>
              <a:t>拍摄东阿阿胶系列微纪录片（共</a:t>
            </a:r>
            <a:r>
              <a:rPr lang="en-US" altLang="zh-CN" sz="1400" dirty="0">
                <a:solidFill>
                  <a:schemeClr val="tx1"/>
                </a:solidFill>
                <a:latin typeface="宋体" pitchFamily="2" charset="-122"/>
              </a:rPr>
              <a:t>4</a:t>
            </a:r>
            <a:r>
              <a:rPr lang="zh-CN" altLang="en-US" sz="1400" dirty="0">
                <a:solidFill>
                  <a:schemeClr val="tx1"/>
                </a:solidFill>
                <a:latin typeface="宋体" pitchFamily="2" charset="-122"/>
              </a:rPr>
              <a:t>集，每集</a:t>
            </a:r>
            <a:r>
              <a:rPr lang="en-US" altLang="zh-CN" sz="1400" dirty="0">
                <a:solidFill>
                  <a:schemeClr val="tx1"/>
                </a:solidFill>
                <a:latin typeface="宋体" pitchFamily="2" charset="-122"/>
              </a:rPr>
              <a:t>20</a:t>
            </a:r>
            <a:r>
              <a:rPr lang="zh-CN" altLang="en-US" sz="1400" dirty="0">
                <a:solidFill>
                  <a:schemeClr val="tx1"/>
                </a:solidFill>
                <a:latin typeface="宋体" pitchFamily="2" charset="-122"/>
              </a:rPr>
              <a:t>分钟）。</a:t>
            </a:r>
          </a:p>
          <a:p>
            <a:pPr>
              <a:buFontTx/>
              <a:buBlip>
                <a:blip r:embed="rId6"/>
              </a:buBlip>
            </a:pPr>
            <a:r>
              <a:rPr lang="zh-CN" altLang="en-US" sz="1400" dirty="0">
                <a:solidFill>
                  <a:schemeClr val="tx1"/>
                </a:solidFill>
                <a:latin typeface="宋体" pitchFamily="2" charset="-122"/>
              </a:rPr>
              <a:t>纪录片拍摄采用央视纪录片的手法打造唯美、神秘的效果，并借势</a:t>
            </a:r>
            <a:r>
              <a:rPr lang="en-US" altLang="zh-CN" sz="1400" dirty="0">
                <a:solidFill>
                  <a:schemeClr val="tx1"/>
                </a:solidFill>
                <a:latin typeface="宋体" pitchFamily="2" charset="-122"/>
              </a:rPr>
              <a:t>2013</a:t>
            </a:r>
            <a:r>
              <a:rPr lang="zh-CN" altLang="en-US" sz="1400" dirty="0">
                <a:solidFill>
                  <a:schemeClr val="tx1"/>
                </a:solidFill>
                <a:latin typeface="宋体" pitchFamily="2" charset="-122"/>
              </a:rPr>
              <a:t>年</a:t>
            </a:r>
            <a:r>
              <a:rPr lang="en-US" altLang="zh-CN" sz="1400" dirty="0">
                <a:solidFill>
                  <a:schemeClr val="tx1"/>
                </a:solidFill>
                <a:latin typeface="宋体" pitchFamily="2" charset="-122"/>
              </a:rPr>
              <a:t>《</a:t>
            </a:r>
            <a:r>
              <a:rPr lang="zh-CN" altLang="en-US" sz="1400" dirty="0">
                <a:solidFill>
                  <a:schemeClr val="tx1"/>
                </a:solidFill>
                <a:latin typeface="宋体" pitchFamily="2" charset="-122"/>
              </a:rPr>
              <a:t>舌尖上的中国</a:t>
            </a:r>
            <a:r>
              <a:rPr lang="en-US" altLang="zh-CN" sz="1400" dirty="0">
                <a:solidFill>
                  <a:schemeClr val="tx1"/>
                </a:solidFill>
                <a:latin typeface="宋体" pitchFamily="2" charset="-122"/>
              </a:rPr>
              <a:t>2》</a:t>
            </a:r>
            <a:r>
              <a:rPr lang="zh-CN" altLang="en-US" sz="1400" dirty="0">
                <a:solidFill>
                  <a:schemeClr val="tx1"/>
                </a:solidFill>
                <a:latin typeface="宋体" pitchFamily="2" charset="-122"/>
              </a:rPr>
              <a:t>在网络上同步播出。</a:t>
            </a:r>
          </a:p>
          <a:p>
            <a:pPr>
              <a:buFontTx/>
              <a:buBlip>
                <a:blip r:embed="rId6"/>
              </a:buBlip>
            </a:pPr>
            <a:r>
              <a:rPr lang="zh-CN" altLang="en-US" sz="1400" dirty="0">
                <a:solidFill>
                  <a:schemeClr val="tx1"/>
                </a:solidFill>
                <a:latin typeface="宋体" pitchFamily="2" charset="-122"/>
              </a:rPr>
              <a:t>该系列纪录片将在新浪微博、腾讯微博、开心网、人人网、论坛当中循环用超过万人次的红人账号转发并辅专业公关助推广方法。</a:t>
            </a:r>
          </a:p>
        </p:txBody>
      </p:sp>
      <p:sp>
        <p:nvSpPr>
          <p:cNvPr id="5130" name="TextBox 8"/>
          <p:cNvSpPr txBox="1">
            <a:spLocks noChangeArrowheads="1"/>
          </p:cNvSpPr>
          <p:nvPr/>
        </p:nvSpPr>
        <p:spPr bwMode="auto">
          <a:xfrm>
            <a:off x="5027613" y="4524375"/>
            <a:ext cx="4567237" cy="954088"/>
          </a:xfrm>
          <a:prstGeom prst="rect">
            <a:avLst/>
          </a:prstGeom>
          <a:noFill/>
          <a:ln w="9525">
            <a:noFill/>
            <a:miter lim="800000"/>
            <a:headEnd/>
            <a:tailEnd/>
          </a:ln>
        </p:spPr>
        <p:txBody>
          <a:bodyPr>
            <a:spAutoFit/>
          </a:bodyPr>
          <a:lstStyle/>
          <a:p>
            <a:r>
              <a:rPr lang="zh-CN" altLang="en-US" sz="1400" b="1">
                <a:solidFill>
                  <a:srgbClr val="C00000"/>
                </a:solidFill>
                <a:latin typeface="宋体" pitchFamily="2" charset="-122"/>
              </a:rPr>
              <a:t>案例展示：</a:t>
            </a:r>
            <a:r>
              <a:rPr lang="zh-CN" altLang="en-US" sz="1400">
                <a:solidFill>
                  <a:srgbClr val="161645"/>
                </a:solidFill>
                <a:latin typeface="宋体" pitchFamily="2" charset="-122"/>
              </a:rPr>
              <a:t>上方是</a:t>
            </a:r>
            <a:r>
              <a:rPr lang="en-US" altLang="zh-CN" sz="1400">
                <a:solidFill>
                  <a:srgbClr val="161645"/>
                </a:solidFill>
                <a:latin typeface="宋体" pitchFamily="2" charset="-122"/>
              </a:rPr>
              <a:t>09</a:t>
            </a:r>
            <a:r>
              <a:rPr lang="zh-CN" altLang="en-US" sz="1400">
                <a:solidFill>
                  <a:srgbClr val="161645"/>
                </a:solidFill>
                <a:latin typeface="宋体" pitchFamily="2" charset="-122"/>
              </a:rPr>
              <a:t>年央视关于山东东阿的纪录片，在人人网上于</a:t>
            </a:r>
            <a:r>
              <a:rPr lang="en-US" altLang="zh-CN" sz="1400">
                <a:solidFill>
                  <a:srgbClr val="161645"/>
                </a:solidFill>
                <a:latin typeface="宋体" pitchFamily="2" charset="-122"/>
              </a:rPr>
              <a:t>2011</a:t>
            </a:r>
            <a:r>
              <a:rPr lang="zh-CN" altLang="en-US" sz="1400">
                <a:solidFill>
                  <a:srgbClr val="161645"/>
                </a:solidFill>
                <a:latin typeface="宋体" pitchFamily="2" charset="-122"/>
              </a:rPr>
              <a:t>年、</a:t>
            </a:r>
            <a:r>
              <a:rPr lang="en-US" altLang="zh-CN" sz="1400">
                <a:solidFill>
                  <a:srgbClr val="161645"/>
                </a:solidFill>
                <a:latin typeface="宋体" pitchFamily="2" charset="-122"/>
              </a:rPr>
              <a:t>2012</a:t>
            </a:r>
            <a:r>
              <a:rPr lang="zh-CN" altLang="en-US" sz="1400">
                <a:solidFill>
                  <a:srgbClr val="161645"/>
                </a:solidFill>
                <a:latin typeface="宋体" pitchFamily="2" charset="-122"/>
              </a:rPr>
              <a:t>年由两个个人账号发布信息没有经过公关推广，全部靠网友自发传播。数据显示口碑非常好，网友对中国地域文化踊跃支持和喜爱。</a:t>
            </a:r>
          </a:p>
        </p:txBody>
      </p:sp>
      <p:graphicFrame>
        <p:nvGraphicFramePr>
          <p:cNvPr id="5122" name="Object 10"/>
          <p:cNvGraphicFramePr>
            <a:graphicFrameLocks noChangeAspect="1"/>
          </p:cNvGraphicFramePr>
          <p:nvPr/>
        </p:nvGraphicFramePr>
        <p:xfrm>
          <a:off x="488950" y="404813"/>
          <a:ext cx="600075" cy="720725"/>
        </p:xfrm>
        <a:graphic>
          <a:graphicData uri="http://schemas.openxmlformats.org/presentationml/2006/ole">
            <p:oleObj spid="_x0000_s5122" r:id="rId7"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ChangeArrowheads="1"/>
          </p:cNvSpPr>
          <p:nvPr/>
        </p:nvSpPr>
        <p:spPr bwMode="auto">
          <a:xfrm>
            <a:off x="954088" y="163513"/>
            <a:ext cx="2698175" cy="637675"/>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dirty="0">
                <a:solidFill>
                  <a:schemeClr val="tx1"/>
                </a:solidFill>
                <a:latin typeface="黑体" pitchFamily="2" charset="-122"/>
                <a:ea typeface="黑体" pitchFamily="2" charset="-122"/>
              </a:rPr>
              <a:t>图片、文字配搭</a:t>
            </a:r>
          </a:p>
        </p:txBody>
      </p:sp>
      <p:pic>
        <p:nvPicPr>
          <p:cNvPr id="119811" name="图片 3" descr="1.jpg"/>
          <p:cNvPicPr>
            <a:picLocks noChangeAspect="1" noChangeArrowheads="1"/>
          </p:cNvPicPr>
          <p:nvPr/>
        </p:nvPicPr>
        <p:blipFill>
          <a:blip r:embed="rId3"/>
          <a:srcRect/>
          <a:stretch>
            <a:fillRect/>
          </a:stretch>
        </p:blipFill>
        <p:spPr bwMode="auto">
          <a:xfrm>
            <a:off x="361950" y="1270000"/>
            <a:ext cx="3632200" cy="3395663"/>
          </a:xfrm>
          <a:prstGeom prst="rect">
            <a:avLst/>
          </a:prstGeom>
          <a:ln>
            <a:noFill/>
          </a:ln>
          <a:effectLst>
            <a:outerShdw blurRad="190500" algn="tl" rotWithShape="0">
              <a:srgbClr val="000000">
                <a:alpha val="70000"/>
              </a:srgbClr>
            </a:outerShdw>
          </a:effectLst>
        </p:spPr>
      </p:pic>
      <p:pic>
        <p:nvPicPr>
          <p:cNvPr id="119812" name="图片 4" descr="2.jpg"/>
          <p:cNvPicPr>
            <a:picLocks noChangeAspect="1" noChangeArrowheads="1"/>
          </p:cNvPicPr>
          <p:nvPr/>
        </p:nvPicPr>
        <p:blipFill>
          <a:blip r:embed="rId4"/>
          <a:srcRect/>
          <a:stretch>
            <a:fillRect/>
          </a:stretch>
        </p:blipFill>
        <p:spPr bwMode="auto">
          <a:xfrm>
            <a:off x="284163" y="4699000"/>
            <a:ext cx="3760787" cy="500063"/>
          </a:xfrm>
          <a:prstGeom prst="rect">
            <a:avLst/>
          </a:prstGeom>
          <a:ln>
            <a:noFill/>
          </a:ln>
          <a:effectLst>
            <a:outerShdw blurRad="190500" algn="tl" rotWithShape="0">
              <a:srgbClr val="000000">
                <a:alpha val="70000"/>
              </a:srgbClr>
            </a:outerShdw>
          </a:effectLst>
        </p:spPr>
      </p:pic>
      <p:pic>
        <p:nvPicPr>
          <p:cNvPr id="119813" name="Picture 2" descr="http://ww4.sinaimg.cn/bmiddle/4c001b17jw1dxk3sr9ue9j.jpg"/>
          <p:cNvPicPr>
            <a:picLocks noChangeAspect="1" noChangeArrowheads="1"/>
          </p:cNvPicPr>
          <p:nvPr/>
        </p:nvPicPr>
        <p:blipFill>
          <a:blip r:embed="rId5"/>
          <a:srcRect/>
          <a:stretch>
            <a:fillRect/>
          </a:stretch>
        </p:blipFill>
        <p:spPr bwMode="auto">
          <a:xfrm>
            <a:off x="4927600" y="309563"/>
            <a:ext cx="2786063" cy="3500437"/>
          </a:xfrm>
          <a:prstGeom prst="rect">
            <a:avLst/>
          </a:prstGeom>
          <a:ln>
            <a:noFill/>
          </a:ln>
          <a:effectLst>
            <a:outerShdw blurRad="190500" algn="tl" rotWithShape="0">
              <a:srgbClr val="000000">
                <a:alpha val="70000"/>
              </a:srgbClr>
            </a:outerShdw>
          </a:effectLst>
        </p:spPr>
      </p:pic>
      <p:pic>
        <p:nvPicPr>
          <p:cNvPr id="119814" name="图片 6" descr="3.jpg"/>
          <p:cNvPicPr>
            <a:picLocks noChangeAspect="1" noChangeArrowheads="1"/>
          </p:cNvPicPr>
          <p:nvPr/>
        </p:nvPicPr>
        <p:blipFill>
          <a:blip r:embed="rId6"/>
          <a:srcRect/>
          <a:stretch>
            <a:fillRect/>
          </a:stretch>
        </p:blipFill>
        <p:spPr bwMode="auto">
          <a:xfrm>
            <a:off x="4927600" y="3341688"/>
            <a:ext cx="3948113" cy="995362"/>
          </a:xfrm>
          <a:prstGeom prst="rect">
            <a:avLst/>
          </a:prstGeom>
          <a:ln>
            <a:noFill/>
          </a:ln>
          <a:effectLst>
            <a:outerShdw blurRad="190500" algn="tl" rotWithShape="0">
              <a:srgbClr val="000000">
                <a:alpha val="70000"/>
              </a:srgbClr>
            </a:outerShdw>
          </a:effectLst>
        </p:spPr>
      </p:pic>
      <p:sp>
        <p:nvSpPr>
          <p:cNvPr id="6152" name="矩形 7"/>
          <p:cNvSpPr>
            <a:spLocks noChangeArrowheads="1"/>
          </p:cNvSpPr>
          <p:nvPr/>
        </p:nvSpPr>
        <p:spPr bwMode="auto">
          <a:xfrm>
            <a:off x="4927600" y="3341688"/>
            <a:ext cx="2090738" cy="285750"/>
          </a:xfrm>
          <a:prstGeom prst="rect">
            <a:avLst/>
          </a:prstGeom>
          <a:noFill/>
          <a:ln w="28575">
            <a:solidFill>
              <a:srgbClr val="FF0000"/>
            </a:solidFill>
            <a:miter lim="800000"/>
            <a:headEnd/>
            <a:tailEnd/>
          </a:ln>
        </p:spPr>
        <p:txBody>
          <a:bodyPr/>
          <a:lstStyle/>
          <a:p>
            <a:endParaRPr lang="zh-CN" altLang="en-US"/>
          </a:p>
        </p:txBody>
      </p:sp>
      <p:sp>
        <p:nvSpPr>
          <p:cNvPr id="6153" name="TextBox 8"/>
          <p:cNvSpPr txBox="1">
            <a:spLocks noChangeArrowheads="1"/>
          </p:cNvSpPr>
          <p:nvPr/>
        </p:nvSpPr>
        <p:spPr bwMode="auto">
          <a:xfrm>
            <a:off x="4524372" y="4572008"/>
            <a:ext cx="4565650" cy="1168400"/>
          </a:xfrm>
          <a:prstGeom prst="rect">
            <a:avLst/>
          </a:prstGeom>
          <a:noFill/>
          <a:ln w="9525">
            <a:noFill/>
            <a:miter lim="800000"/>
            <a:headEnd/>
            <a:tailEnd/>
          </a:ln>
        </p:spPr>
        <p:txBody>
          <a:bodyPr>
            <a:spAutoFit/>
          </a:bodyPr>
          <a:lstStyle/>
          <a:p>
            <a:pPr>
              <a:buFontTx/>
              <a:buBlip>
                <a:blip r:embed="rId7"/>
              </a:buBlip>
            </a:pPr>
            <a:r>
              <a:rPr lang="zh-CN" altLang="en-US" sz="1400" dirty="0">
                <a:solidFill>
                  <a:schemeClr val="tx1"/>
                </a:solidFill>
                <a:latin typeface="宋体" pitchFamily="2" charset="-122"/>
              </a:rPr>
              <a:t>本次社会化媒体营销执行中我们将文字与图片重新组合设计，不止依据养颜养生网做关于东阿阿胶的相关产品信息和食用方法，还要将网民喜欢的元素都加进去，增加网友自发传递的积极性。</a:t>
            </a:r>
          </a:p>
          <a:p>
            <a:pPr>
              <a:buFontTx/>
              <a:buBlip>
                <a:blip r:embed="rId7"/>
              </a:buBlip>
            </a:pPr>
            <a:r>
              <a:rPr lang="zh-CN" altLang="en-US" sz="1400" dirty="0">
                <a:solidFill>
                  <a:schemeClr val="tx1"/>
                </a:solidFill>
                <a:latin typeface="宋体" pitchFamily="2" charset="-122"/>
              </a:rPr>
              <a:t>文字和图片内容都会用网民语言，不讲官话讲民话。</a:t>
            </a:r>
          </a:p>
        </p:txBody>
      </p:sp>
      <p:graphicFrame>
        <p:nvGraphicFramePr>
          <p:cNvPr id="6146" name="Object 9"/>
          <p:cNvGraphicFramePr>
            <a:graphicFrameLocks noChangeAspect="1"/>
          </p:cNvGraphicFramePr>
          <p:nvPr/>
        </p:nvGraphicFramePr>
        <p:xfrm>
          <a:off x="320675" y="331788"/>
          <a:ext cx="600075" cy="720725"/>
        </p:xfrm>
        <a:graphic>
          <a:graphicData uri="http://schemas.openxmlformats.org/presentationml/2006/ole">
            <p:oleObj spid="_x0000_s6146" r:id="rId8"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ChangeArrowheads="1"/>
          </p:cNvSpPr>
          <p:nvPr/>
        </p:nvSpPr>
        <p:spPr bwMode="auto">
          <a:xfrm>
            <a:off x="1208088" y="260350"/>
            <a:ext cx="902811" cy="637675"/>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dirty="0">
                <a:solidFill>
                  <a:schemeClr val="tx1"/>
                </a:solidFill>
                <a:latin typeface="黑体" pitchFamily="2" charset="-122"/>
                <a:ea typeface="黑体" pitchFamily="2" charset="-122"/>
              </a:rPr>
              <a:t>事件</a:t>
            </a:r>
          </a:p>
        </p:txBody>
      </p:sp>
      <p:sp>
        <p:nvSpPr>
          <p:cNvPr id="7172" name="Rectangle 4"/>
          <p:cNvSpPr>
            <a:spLocks noChangeArrowheads="1"/>
          </p:cNvSpPr>
          <p:nvPr/>
        </p:nvSpPr>
        <p:spPr bwMode="auto">
          <a:xfrm>
            <a:off x="4506913" y="3708400"/>
            <a:ext cx="4565650" cy="1816100"/>
          </a:xfrm>
          <a:prstGeom prst="rect">
            <a:avLst/>
          </a:prstGeom>
          <a:noFill/>
          <a:ln w="9525">
            <a:noFill/>
            <a:miter lim="800000"/>
            <a:headEnd/>
            <a:tailEnd/>
          </a:ln>
        </p:spPr>
        <p:txBody>
          <a:bodyPr>
            <a:spAutoFit/>
          </a:bodyPr>
          <a:lstStyle/>
          <a:p>
            <a:pPr>
              <a:spcBef>
                <a:spcPct val="50000"/>
              </a:spcBef>
            </a:pPr>
            <a:r>
              <a:rPr lang="zh-CN" altLang="en-US" sz="1600" b="1" dirty="0">
                <a:solidFill>
                  <a:schemeClr val="tx1"/>
                </a:solidFill>
                <a:latin typeface="黑体" pitchFamily="2" charset="-122"/>
                <a:ea typeface="黑体" pitchFamily="2" charset="-122"/>
              </a:rPr>
              <a:t>“东阿阿胶”</a:t>
            </a:r>
            <a:endParaRPr lang="zh-CN" altLang="en-US" sz="1600" dirty="0">
              <a:solidFill>
                <a:schemeClr val="tx1"/>
              </a:solidFill>
              <a:latin typeface="黑体" pitchFamily="2" charset="-122"/>
              <a:ea typeface="黑体" pitchFamily="2" charset="-122"/>
            </a:endParaRPr>
          </a:p>
          <a:p>
            <a:pPr>
              <a:spcBef>
                <a:spcPct val="50000"/>
              </a:spcBef>
              <a:buFont typeface="Wingdings" pitchFamily="2" charset="2"/>
              <a:buChar char="ü"/>
            </a:pPr>
            <a:r>
              <a:rPr lang="zh-CN" altLang="en-US" sz="1600" dirty="0">
                <a:solidFill>
                  <a:schemeClr val="tx1"/>
                </a:solidFill>
                <a:latin typeface="黑体" pitchFamily="2" charset="-122"/>
                <a:ea typeface="黑体" pitchFamily="2" charset="-122"/>
              </a:rPr>
              <a:t>直营店养生专家免费诊断“是否可以补阿胶”</a:t>
            </a:r>
          </a:p>
          <a:p>
            <a:pPr>
              <a:spcBef>
                <a:spcPct val="50000"/>
              </a:spcBef>
              <a:buFont typeface="Wingdings" pitchFamily="2" charset="2"/>
              <a:buChar char="ü"/>
            </a:pPr>
            <a:r>
              <a:rPr lang="zh-CN" altLang="en-US" sz="1600" dirty="0">
                <a:solidFill>
                  <a:schemeClr val="tx1"/>
                </a:solidFill>
                <a:latin typeface="黑体" pitchFamily="2" charset="-122"/>
                <a:ea typeface="黑体" pitchFamily="2" charset="-122"/>
              </a:rPr>
              <a:t>到场前</a:t>
            </a:r>
            <a:r>
              <a:rPr lang="en-US" altLang="zh-CN" sz="1600" dirty="0">
                <a:solidFill>
                  <a:schemeClr val="tx1"/>
                </a:solidFill>
                <a:latin typeface="黑体" pitchFamily="2" charset="-122"/>
                <a:ea typeface="黑体" pitchFamily="2" charset="-122"/>
              </a:rPr>
              <a:t>3</a:t>
            </a:r>
            <a:r>
              <a:rPr lang="zh-CN" altLang="en-US" sz="1600" dirty="0">
                <a:solidFill>
                  <a:schemeClr val="tx1"/>
                </a:solidFill>
                <a:latin typeface="黑体" pitchFamily="2" charset="-122"/>
                <a:ea typeface="黑体" pitchFamily="2" charset="-122"/>
              </a:rPr>
              <a:t>位有机会获得东阿阿胶原粉一盒</a:t>
            </a:r>
          </a:p>
          <a:p>
            <a:pPr>
              <a:spcBef>
                <a:spcPct val="50000"/>
              </a:spcBef>
              <a:buFont typeface="Wingdings" pitchFamily="2" charset="2"/>
              <a:buChar char="ü"/>
            </a:pPr>
            <a:r>
              <a:rPr lang="zh-CN" altLang="en-US" sz="1600" dirty="0">
                <a:solidFill>
                  <a:schemeClr val="tx1"/>
                </a:solidFill>
                <a:latin typeface="黑体" pitchFamily="2" charset="-122"/>
                <a:ea typeface="黑体" pitchFamily="2" charset="-122"/>
              </a:rPr>
              <a:t>前</a:t>
            </a:r>
            <a:r>
              <a:rPr lang="en-US" altLang="zh-CN" sz="1600" dirty="0">
                <a:solidFill>
                  <a:schemeClr val="tx1"/>
                </a:solidFill>
                <a:latin typeface="黑体" pitchFamily="2" charset="-122"/>
                <a:ea typeface="黑体" pitchFamily="2" charset="-122"/>
              </a:rPr>
              <a:t>4-10</a:t>
            </a:r>
            <a:r>
              <a:rPr lang="zh-CN" altLang="en-US" sz="1600" dirty="0">
                <a:solidFill>
                  <a:schemeClr val="tx1"/>
                </a:solidFill>
                <a:latin typeface="黑体" pitchFamily="2" charset="-122"/>
                <a:ea typeface="黑体" pitchFamily="2" charset="-122"/>
              </a:rPr>
              <a:t>位有机会获得桃花姬阿胶糕</a:t>
            </a:r>
            <a:r>
              <a:rPr lang="en-US" altLang="zh-CN" sz="1600" dirty="0">
                <a:solidFill>
                  <a:schemeClr val="tx1"/>
                </a:solidFill>
                <a:latin typeface="黑体" pitchFamily="2" charset="-122"/>
                <a:ea typeface="黑体" pitchFamily="2" charset="-122"/>
              </a:rPr>
              <a:t>300G</a:t>
            </a:r>
            <a:r>
              <a:rPr lang="zh-CN" altLang="en-US" sz="1600" dirty="0">
                <a:solidFill>
                  <a:schemeClr val="tx1"/>
                </a:solidFill>
                <a:latin typeface="黑体" pitchFamily="2" charset="-122"/>
                <a:ea typeface="黑体" pitchFamily="2" charset="-122"/>
              </a:rPr>
              <a:t>一盒</a:t>
            </a:r>
          </a:p>
          <a:p>
            <a:pPr>
              <a:spcBef>
                <a:spcPct val="50000"/>
              </a:spcBef>
              <a:buFont typeface="Wingdings" pitchFamily="2" charset="2"/>
              <a:buChar char="ü"/>
            </a:pPr>
            <a:r>
              <a:rPr lang="zh-CN" altLang="en-US" sz="1600" dirty="0">
                <a:solidFill>
                  <a:schemeClr val="tx1"/>
                </a:solidFill>
                <a:latin typeface="黑体" pitchFamily="2" charset="-122"/>
                <a:ea typeface="黑体" pitchFamily="2" charset="-122"/>
              </a:rPr>
              <a:t>其余消费者均可到场试吃桃花姬阿胶糕。</a:t>
            </a:r>
          </a:p>
        </p:txBody>
      </p:sp>
      <p:pic>
        <p:nvPicPr>
          <p:cNvPr id="7173" name="Picture 2" descr="http://www.junjing.net/picture/C/N/5I3DVBCN_m.jpg"/>
          <p:cNvPicPr>
            <a:picLocks noChangeAspect="1" noChangeArrowheads="1"/>
          </p:cNvPicPr>
          <p:nvPr/>
        </p:nvPicPr>
        <p:blipFill>
          <a:blip r:embed="rId3"/>
          <a:srcRect/>
          <a:stretch>
            <a:fillRect/>
          </a:stretch>
        </p:blipFill>
        <p:spPr bwMode="auto">
          <a:xfrm>
            <a:off x="5953132" y="1357298"/>
            <a:ext cx="3076601" cy="2506709"/>
          </a:xfrm>
          <a:prstGeom prst="rect">
            <a:avLst/>
          </a:prstGeom>
          <a:ln>
            <a:noFill/>
          </a:ln>
          <a:effectLst>
            <a:outerShdw blurRad="190500" algn="tl" rotWithShape="0">
              <a:srgbClr val="000000">
                <a:alpha val="70000"/>
              </a:srgbClr>
            </a:outerShdw>
          </a:effectLst>
        </p:spPr>
      </p:pic>
      <p:pic>
        <p:nvPicPr>
          <p:cNvPr id="7174" name="Picture 4" descr="http://img.liecheng.com/2011/11/14/03/bpic/20111114035757906.JPG"/>
          <p:cNvPicPr>
            <a:picLocks noChangeAspect="1" noChangeArrowheads="1"/>
          </p:cNvPicPr>
          <p:nvPr/>
        </p:nvPicPr>
        <p:blipFill>
          <a:blip r:embed="rId4"/>
          <a:srcRect/>
          <a:stretch>
            <a:fillRect/>
          </a:stretch>
        </p:blipFill>
        <p:spPr bwMode="auto">
          <a:xfrm>
            <a:off x="3017838" y="-71438"/>
            <a:ext cx="3211512" cy="3063876"/>
          </a:xfrm>
          <a:prstGeom prst="rect">
            <a:avLst/>
          </a:prstGeom>
          <a:noFill/>
          <a:ln w="9525">
            <a:noFill/>
            <a:miter lim="800000"/>
            <a:headEnd/>
            <a:tailEnd/>
          </a:ln>
        </p:spPr>
      </p:pic>
      <p:pic>
        <p:nvPicPr>
          <p:cNvPr id="120838" name="Picture 2" descr="http://www.cnhan.com/gb/images/2008-10/28/xin_441005281435495119694.jpg"/>
          <p:cNvPicPr>
            <a:picLocks noChangeAspect="1" noChangeArrowheads="1"/>
          </p:cNvPicPr>
          <p:nvPr/>
        </p:nvPicPr>
        <p:blipFill>
          <a:blip r:embed="rId5"/>
          <a:srcRect/>
          <a:stretch>
            <a:fillRect/>
          </a:stretch>
        </p:blipFill>
        <p:spPr bwMode="auto">
          <a:xfrm>
            <a:off x="714375" y="1350963"/>
            <a:ext cx="1493838" cy="2071687"/>
          </a:xfrm>
          <a:prstGeom prst="rect">
            <a:avLst/>
          </a:prstGeom>
          <a:ln>
            <a:noFill/>
          </a:ln>
          <a:effectLst>
            <a:outerShdw blurRad="190500" algn="tl" rotWithShape="0">
              <a:srgbClr val="000000">
                <a:alpha val="70000"/>
              </a:srgbClr>
            </a:outerShdw>
          </a:effectLst>
        </p:spPr>
      </p:pic>
      <p:pic>
        <p:nvPicPr>
          <p:cNvPr id="120839" name="Picture 4" descr="http://www.okmaidan.net/images/201110/goods_img/1653_G_1319243437670.jpg"/>
          <p:cNvPicPr>
            <a:picLocks noChangeAspect="1" noChangeArrowheads="1"/>
          </p:cNvPicPr>
          <p:nvPr/>
        </p:nvPicPr>
        <p:blipFill>
          <a:blip r:embed="rId6"/>
          <a:srcRect/>
          <a:stretch>
            <a:fillRect/>
          </a:stretch>
        </p:blipFill>
        <p:spPr bwMode="auto">
          <a:xfrm>
            <a:off x="2493963" y="2636838"/>
            <a:ext cx="2012950" cy="1857375"/>
          </a:xfrm>
          <a:prstGeom prst="rect">
            <a:avLst/>
          </a:prstGeom>
          <a:ln>
            <a:noFill/>
          </a:ln>
          <a:effectLst>
            <a:outerShdw blurRad="190500" algn="tl" rotWithShape="0">
              <a:srgbClr val="000000">
                <a:alpha val="70000"/>
              </a:srgbClr>
            </a:outerShdw>
          </a:effectLst>
        </p:spPr>
      </p:pic>
      <p:pic>
        <p:nvPicPr>
          <p:cNvPr id="120840" name="Picture 6" descr="http://fs0.139js.com/file/s_jpg_8ae525bajw1dnjutea8lwj.jpg"/>
          <p:cNvPicPr>
            <a:picLocks noChangeAspect="1" noChangeArrowheads="1"/>
          </p:cNvPicPr>
          <p:nvPr/>
        </p:nvPicPr>
        <p:blipFill>
          <a:blip r:embed="rId7"/>
          <a:srcRect/>
          <a:stretch>
            <a:fillRect/>
          </a:stretch>
        </p:blipFill>
        <p:spPr bwMode="auto">
          <a:xfrm>
            <a:off x="714375" y="3922713"/>
            <a:ext cx="2476500" cy="1522412"/>
          </a:xfrm>
          <a:prstGeom prst="rect">
            <a:avLst/>
          </a:prstGeom>
          <a:ln>
            <a:noFill/>
          </a:ln>
          <a:effectLst>
            <a:outerShdw blurRad="190500" algn="tl" rotWithShape="0">
              <a:srgbClr val="000000">
                <a:alpha val="70000"/>
              </a:srgbClr>
            </a:outerShdw>
          </a:effectLst>
        </p:spPr>
      </p:pic>
      <p:sp>
        <p:nvSpPr>
          <p:cNvPr id="7178" name="TextBox 10"/>
          <p:cNvSpPr txBox="1">
            <a:spLocks noChangeArrowheads="1"/>
          </p:cNvSpPr>
          <p:nvPr/>
        </p:nvSpPr>
        <p:spPr bwMode="auto">
          <a:xfrm>
            <a:off x="5953132" y="428604"/>
            <a:ext cx="3327400" cy="830997"/>
          </a:xfrm>
          <a:prstGeom prst="rect">
            <a:avLst/>
          </a:prstGeom>
          <a:noFill/>
          <a:ln w="9525">
            <a:noFill/>
            <a:miter lim="800000"/>
            <a:headEnd/>
            <a:tailEnd/>
          </a:ln>
        </p:spPr>
        <p:txBody>
          <a:bodyPr>
            <a:spAutoFit/>
          </a:bodyPr>
          <a:lstStyle/>
          <a:p>
            <a:r>
              <a:rPr lang="zh-CN" altLang="en-US" sz="1600" b="1">
                <a:solidFill>
                  <a:srgbClr val="C00000"/>
                </a:solidFill>
                <a:latin typeface="宋体" pitchFamily="2" charset="-122"/>
              </a:rPr>
              <a:t>落地活动可以当做网络传播热点，还可以配搭报纸杂志的报道。可邀请记者团同步体验。</a:t>
            </a:r>
          </a:p>
        </p:txBody>
      </p:sp>
      <p:graphicFrame>
        <p:nvGraphicFramePr>
          <p:cNvPr id="7170" name="Object 10"/>
          <p:cNvGraphicFramePr>
            <a:graphicFrameLocks noChangeAspect="1"/>
          </p:cNvGraphicFramePr>
          <p:nvPr/>
        </p:nvGraphicFramePr>
        <p:xfrm>
          <a:off x="488950" y="404813"/>
          <a:ext cx="600075" cy="720725"/>
        </p:xfrm>
        <a:graphic>
          <a:graphicData uri="http://schemas.openxmlformats.org/presentationml/2006/ole">
            <p:oleObj spid="_x0000_s7170" r:id="rId8" imgW="1828571" imgH="2196825" progId="">
              <p:embed/>
            </p:oleObj>
          </a:graphicData>
        </a:graphic>
      </p:graphicFrame>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ChangeArrowheads="1"/>
          </p:cNvSpPr>
          <p:nvPr/>
        </p:nvSpPr>
        <p:spPr bwMode="auto">
          <a:xfrm>
            <a:off x="1295400" y="544513"/>
            <a:ext cx="902811" cy="637675"/>
          </a:xfrm>
          <a:prstGeom prst="rect">
            <a:avLst/>
          </a:prstGeom>
          <a:noFill/>
          <a:ln w="9525">
            <a:noFill/>
            <a:miter lim="800000"/>
            <a:headEnd/>
            <a:tailEnd/>
          </a:ln>
        </p:spPr>
        <p:txBody>
          <a:bodyPr wrap="none">
            <a:spAutoFit/>
          </a:bodyPr>
          <a:lstStyle/>
          <a:p>
            <a:pPr>
              <a:lnSpc>
                <a:spcPct val="150000"/>
              </a:lnSpc>
              <a:spcBef>
                <a:spcPct val="50000"/>
              </a:spcBef>
            </a:pPr>
            <a:r>
              <a:rPr lang="zh-CN" altLang="en-US" sz="2800" dirty="0">
                <a:solidFill>
                  <a:schemeClr val="tx1"/>
                </a:solidFill>
                <a:latin typeface="黑体" pitchFamily="2" charset="-122"/>
                <a:ea typeface="黑体" pitchFamily="2" charset="-122"/>
              </a:rPr>
              <a:t>事件</a:t>
            </a:r>
          </a:p>
        </p:txBody>
      </p:sp>
      <p:sp>
        <p:nvSpPr>
          <p:cNvPr id="8196" name="Rectangle 4"/>
          <p:cNvSpPr>
            <a:spLocks noChangeArrowheads="1"/>
          </p:cNvSpPr>
          <p:nvPr/>
        </p:nvSpPr>
        <p:spPr bwMode="auto">
          <a:xfrm>
            <a:off x="3722688" y="3124200"/>
            <a:ext cx="5649912" cy="2536825"/>
          </a:xfrm>
          <a:prstGeom prst="rect">
            <a:avLst/>
          </a:prstGeom>
          <a:noFill/>
          <a:ln w="9525">
            <a:noFill/>
            <a:miter lim="800000"/>
            <a:headEnd/>
            <a:tailEnd/>
          </a:ln>
        </p:spPr>
        <p:txBody>
          <a:bodyPr>
            <a:spAutoFit/>
          </a:bodyPr>
          <a:lstStyle/>
          <a:p>
            <a:pPr>
              <a:lnSpc>
                <a:spcPct val="150000"/>
              </a:lnSpc>
              <a:spcBef>
                <a:spcPct val="50000"/>
              </a:spcBef>
            </a:pPr>
            <a:r>
              <a:rPr lang="zh-CN" altLang="en-US" sz="1600" b="1" dirty="0">
                <a:solidFill>
                  <a:schemeClr val="tx1"/>
                </a:solidFill>
                <a:latin typeface="黑体" pitchFamily="2" charset="-122"/>
                <a:ea typeface="黑体" pitchFamily="2" charset="-122"/>
              </a:rPr>
              <a:t>“桃花姬”</a:t>
            </a:r>
            <a:endParaRPr lang="zh-CN" altLang="en-US" sz="1600" dirty="0">
              <a:solidFill>
                <a:schemeClr val="tx1"/>
              </a:solidFill>
              <a:latin typeface="黑体" pitchFamily="2" charset="-122"/>
              <a:ea typeface="黑体" pitchFamily="2" charset="-122"/>
            </a:endParaRPr>
          </a:p>
          <a:p>
            <a:pPr>
              <a:spcBef>
                <a:spcPct val="50000"/>
              </a:spcBef>
              <a:buFont typeface="Wingdings" pitchFamily="2" charset="2"/>
              <a:buChar char="ü"/>
            </a:pPr>
            <a:r>
              <a:rPr lang="zh-CN" altLang="en-US" sz="1600" dirty="0">
                <a:solidFill>
                  <a:schemeClr val="tx1"/>
                </a:solidFill>
                <a:latin typeface="黑体" pitchFamily="2" charset="-122"/>
                <a:ea typeface="黑体" pitchFamily="2" charset="-122"/>
              </a:rPr>
              <a:t>网络上招募“桃花姬”专业社会化媒体营销客服人员。</a:t>
            </a:r>
          </a:p>
          <a:p>
            <a:pPr>
              <a:spcBef>
                <a:spcPct val="50000"/>
              </a:spcBef>
              <a:buFont typeface="Wingdings" pitchFamily="2" charset="2"/>
              <a:buChar char="ü"/>
            </a:pPr>
            <a:r>
              <a:rPr lang="zh-CN" altLang="en-US" sz="1600" dirty="0">
                <a:solidFill>
                  <a:schemeClr val="tx1"/>
                </a:solidFill>
                <a:latin typeface="黑体" pitchFamily="2" charset="-122"/>
                <a:ea typeface="黑体" pitchFamily="2" charset="-122"/>
              </a:rPr>
              <a:t>了解微博、微信、</a:t>
            </a:r>
            <a:r>
              <a:rPr lang="en-US" altLang="zh-CN" sz="1600" dirty="0">
                <a:solidFill>
                  <a:schemeClr val="tx1"/>
                </a:solidFill>
                <a:latin typeface="黑体" pitchFamily="2" charset="-122"/>
                <a:ea typeface="黑体" pitchFamily="2" charset="-122"/>
              </a:rPr>
              <a:t>SNS</a:t>
            </a:r>
            <a:r>
              <a:rPr lang="zh-CN" altLang="en-US" sz="1600" dirty="0">
                <a:solidFill>
                  <a:schemeClr val="tx1"/>
                </a:solidFill>
                <a:latin typeface="黑体" pitchFamily="2" charset="-122"/>
                <a:ea typeface="黑体" pitchFamily="2" charset="-122"/>
              </a:rPr>
              <a:t>、论坛等社会化媒体应用。</a:t>
            </a:r>
          </a:p>
          <a:p>
            <a:pPr>
              <a:spcBef>
                <a:spcPct val="50000"/>
              </a:spcBef>
              <a:buFont typeface="Wingdings" pitchFamily="2" charset="2"/>
              <a:buChar char="ü"/>
            </a:pPr>
            <a:r>
              <a:rPr lang="zh-CN" altLang="en-US" sz="1600" dirty="0">
                <a:solidFill>
                  <a:schemeClr val="tx1"/>
                </a:solidFill>
                <a:latin typeface="黑体" pitchFamily="2" charset="-122"/>
                <a:ea typeface="黑体" pitchFamily="2" charset="-122"/>
              </a:rPr>
              <a:t>精通美容保养常识，样貌优秀，了解养生之道。</a:t>
            </a:r>
          </a:p>
          <a:p>
            <a:pPr>
              <a:spcBef>
                <a:spcPct val="50000"/>
              </a:spcBef>
              <a:buFont typeface="Wingdings" pitchFamily="2" charset="2"/>
              <a:buChar char="ü"/>
            </a:pPr>
            <a:r>
              <a:rPr lang="en-US" altLang="zh-CN" sz="1600" dirty="0">
                <a:solidFill>
                  <a:schemeClr val="tx1"/>
                </a:solidFill>
                <a:latin typeface="黑体" pitchFamily="2" charset="-122"/>
                <a:ea typeface="黑体" pitchFamily="2" charset="-122"/>
              </a:rPr>
              <a:t>5</a:t>
            </a:r>
            <a:r>
              <a:rPr lang="zh-CN" altLang="en-US" sz="1600" dirty="0">
                <a:solidFill>
                  <a:schemeClr val="tx1"/>
                </a:solidFill>
                <a:latin typeface="黑体" pitchFamily="2" charset="-122"/>
                <a:ea typeface="黑体" pitchFamily="2" charset="-122"/>
              </a:rPr>
              <a:t>位明星客服，选拔通过即可得到万元月薪，为桃花姬品牌服务。</a:t>
            </a:r>
          </a:p>
          <a:p>
            <a:pPr>
              <a:spcBef>
                <a:spcPct val="50000"/>
              </a:spcBef>
              <a:buFont typeface="Wingdings" pitchFamily="2" charset="2"/>
              <a:buChar char="ü"/>
            </a:pPr>
            <a:r>
              <a:rPr lang="zh-CN" altLang="en-US" sz="1600" dirty="0">
                <a:solidFill>
                  <a:schemeClr val="tx1"/>
                </a:solidFill>
                <a:latin typeface="黑体" pitchFamily="2" charset="-122"/>
                <a:ea typeface="黑体" pitchFamily="2" charset="-122"/>
              </a:rPr>
              <a:t>时尚美容意见领袖优先考虑。</a:t>
            </a:r>
          </a:p>
        </p:txBody>
      </p:sp>
      <p:pic>
        <p:nvPicPr>
          <p:cNvPr id="8197" name="图片 6" descr="1.jpg"/>
          <p:cNvPicPr>
            <a:picLocks noChangeAspect="1" noChangeArrowheads="1"/>
          </p:cNvPicPr>
          <p:nvPr/>
        </p:nvPicPr>
        <p:blipFill>
          <a:blip r:embed="rId3"/>
          <a:srcRect/>
          <a:stretch>
            <a:fillRect/>
          </a:stretch>
        </p:blipFill>
        <p:spPr bwMode="auto">
          <a:xfrm>
            <a:off x="395288" y="1722438"/>
            <a:ext cx="1581150" cy="2643187"/>
          </a:xfrm>
          <a:prstGeom prst="rect">
            <a:avLst/>
          </a:prstGeom>
          <a:ln>
            <a:noFill/>
          </a:ln>
          <a:effectLst>
            <a:outerShdw blurRad="190500" algn="tl" rotWithShape="0">
              <a:srgbClr val="000000">
                <a:alpha val="70000"/>
              </a:srgbClr>
            </a:outerShdw>
          </a:effectLst>
        </p:spPr>
      </p:pic>
      <p:pic>
        <p:nvPicPr>
          <p:cNvPr id="8198" name="图片 7" descr="2.jpg"/>
          <p:cNvPicPr>
            <a:picLocks noChangeAspect="1" noChangeArrowheads="1"/>
          </p:cNvPicPr>
          <p:nvPr/>
        </p:nvPicPr>
        <p:blipFill>
          <a:blip r:embed="rId4"/>
          <a:srcRect/>
          <a:stretch>
            <a:fillRect/>
          </a:stretch>
        </p:blipFill>
        <p:spPr bwMode="auto">
          <a:xfrm>
            <a:off x="2097088" y="3079750"/>
            <a:ext cx="1547812" cy="2590800"/>
          </a:xfrm>
          <a:prstGeom prst="rect">
            <a:avLst/>
          </a:prstGeom>
          <a:ln>
            <a:noFill/>
          </a:ln>
          <a:effectLst>
            <a:outerShdw blurRad="190500" algn="tl" rotWithShape="0">
              <a:srgbClr val="000000">
                <a:alpha val="70000"/>
              </a:srgbClr>
            </a:outerShdw>
          </a:effectLst>
        </p:spPr>
      </p:pic>
      <p:pic>
        <p:nvPicPr>
          <p:cNvPr id="8199" name="图片 8" descr="3.jpg"/>
          <p:cNvPicPr>
            <a:picLocks noChangeAspect="1" noChangeArrowheads="1"/>
          </p:cNvPicPr>
          <p:nvPr/>
        </p:nvPicPr>
        <p:blipFill>
          <a:blip r:embed="rId5"/>
          <a:srcRect/>
          <a:stretch>
            <a:fillRect/>
          </a:stretch>
        </p:blipFill>
        <p:spPr bwMode="auto">
          <a:xfrm>
            <a:off x="2794000" y="579438"/>
            <a:ext cx="1547813" cy="2360612"/>
          </a:xfrm>
          <a:prstGeom prst="rect">
            <a:avLst/>
          </a:prstGeom>
          <a:ln>
            <a:noFill/>
          </a:ln>
          <a:effectLst>
            <a:outerShdw blurRad="190500" algn="tl" rotWithShape="0">
              <a:srgbClr val="000000">
                <a:alpha val="70000"/>
              </a:srgbClr>
            </a:outerShdw>
          </a:effectLst>
        </p:spPr>
      </p:pic>
      <p:pic>
        <p:nvPicPr>
          <p:cNvPr id="8200" name="图片 9" descr="4.jpg"/>
          <p:cNvPicPr>
            <a:picLocks noChangeAspect="1" noChangeArrowheads="1"/>
          </p:cNvPicPr>
          <p:nvPr/>
        </p:nvPicPr>
        <p:blipFill>
          <a:blip r:embed="rId6"/>
          <a:srcRect/>
          <a:stretch>
            <a:fillRect/>
          </a:stretch>
        </p:blipFill>
        <p:spPr bwMode="auto">
          <a:xfrm>
            <a:off x="4419600" y="579438"/>
            <a:ext cx="1543050" cy="2357437"/>
          </a:xfrm>
          <a:prstGeom prst="rect">
            <a:avLst/>
          </a:prstGeom>
          <a:ln>
            <a:noFill/>
          </a:ln>
          <a:effectLst>
            <a:outerShdw blurRad="190500" algn="tl" rotWithShape="0">
              <a:srgbClr val="000000">
                <a:alpha val="70000"/>
              </a:srgbClr>
            </a:outerShdw>
          </a:effectLst>
        </p:spPr>
      </p:pic>
      <p:sp>
        <p:nvSpPr>
          <p:cNvPr id="8201" name="TextBox 10"/>
          <p:cNvSpPr txBox="1">
            <a:spLocks noChangeArrowheads="1"/>
          </p:cNvSpPr>
          <p:nvPr/>
        </p:nvSpPr>
        <p:spPr bwMode="auto">
          <a:xfrm>
            <a:off x="395288" y="4722813"/>
            <a:ext cx="1547812" cy="830262"/>
          </a:xfrm>
          <a:prstGeom prst="rect">
            <a:avLst/>
          </a:prstGeom>
          <a:noFill/>
          <a:ln w="9525">
            <a:noFill/>
            <a:miter lim="800000"/>
            <a:headEnd/>
            <a:tailEnd/>
          </a:ln>
        </p:spPr>
        <p:txBody>
          <a:bodyPr>
            <a:spAutoFit/>
          </a:bodyPr>
          <a:lstStyle/>
          <a:p>
            <a:r>
              <a:rPr lang="zh-CN" altLang="en-US" sz="1200" b="1">
                <a:solidFill>
                  <a:srgbClr val="C00000"/>
                </a:solidFill>
                <a:latin typeface="宋体" pitchFamily="2" charset="-122"/>
              </a:rPr>
              <a:t>认证达人基本每个粉丝都过</a:t>
            </a:r>
            <a:r>
              <a:rPr lang="en-US" altLang="zh-CN" sz="1200" b="1">
                <a:solidFill>
                  <a:srgbClr val="C00000"/>
                </a:solidFill>
                <a:latin typeface="宋体" pitchFamily="2" charset="-122"/>
              </a:rPr>
              <a:t>5</a:t>
            </a:r>
            <a:r>
              <a:rPr lang="zh-CN" altLang="en-US" sz="1200" b="1">
                <a:solidFill>
                  <a:srgbClr val="C00000"/>
                </a:solidFill>
                <a:latin typeface="宋体" pitchFamily="2" charset="-122"/>
              </a:rPr>
              <a:t>万，并且活跃，有的还拥有多平台账号。</a:t>
            </a:r>
          </a:p>
        </p:txBody>
      </p:sp>
      <p:pic>
        <p:nvPicPr>
          <p:cNvPr id="8202" name="图片 11" descr="5.jpg"/>
          <p:cNvPicPr>
            <a:picLocks noChangeAspect="1" noChangeArrowheads="1"/>
          </p:cNvPicPr>
          <p:nvPr/>
        </p:nvPicPr>
        <p:blipFill>
          <a:blip r:embed="rId7"/>
          <a:srcRect/>
          <a:stretch>
            <a:fillRect/>
          </a:stretch>
        </p:blipFill>
        <p:spPr bwMode="auto">
          <a:xfrm>
            <a:off x="6121400" y="579438"/>
            <a:ext cx="1363663" cy="2400300"/>
          </a:xfrm>
          <a:prstGeom prst="rect">
            <a:avLst/>
          </a:prstGeom>
          <a:ln>
            <a:noFill/>
          </a:ln>
          <a:effectLst>
            <a:outerShdw blurRad="190500" algn="tl" rotWithShape="0">
              <a:srgbClr val="000000">
                <a:alpha val="70000"/>
              </a:srgbClr>
            </a:outerShdw>
          </a:effectLst>
        </p:spPr>
      </p:pic>
      <p:pic>
        <p:nvPicPr>
          <p:cNvPr id="8203" name="图片 12" descr="7.jpg"/>
          <p:cNvPicPr>
            <a:picLocks noChangeAspect="1" noChangeArrowheads="1"/>
          </p:cNvPicPr>
          <p:nvPr/>
        </p:nvPicPr>
        <p:blipFill>
          <a:blip r:embed="rId8"/>
          <a:srcRect/>
          <a:stretch>
            <a:fillRect/>
          </a:stretch>
        </p:blipFill>
        <p:spPr bwMode="auto">
          <a:xfrm>
            <a:off x="7593013" y="579438"/>
            <a:ext cx="1582737" cy="2357437"/>
          </a:xfrm>
          <a:prstGeom prst="rect">
            <a:avLst/>
          </a:prstGeom>
          <a:ln>
            <a:noFill/>
          </a:ln>
          <a:effectLst>
            <a:outerShdw blurRad="190500" algn="tl" rotWithShape="0">
              <a:srgbClr val="000000">
                <a:alpha val="70000"/>
              </a:srgbClr>
            </a:outerShdw>
          </a:effectLst>
        </p:spPr>
      </p:pic>
      <p:graphicFrame>
        <p:nvGraphicFramePr>
          <p:cNvPr id="8194" name="Object 11"/>
          <p:cNvGraphicFramePr>
            <a:graphicFrameLocks noChangeAspect="1"/>
          </p:cNvGraphicFramePr>
          <p:nvPr/>
        </p:nvGraphicFramePr>
        <p:xfrm>
          <a:off x="631825" y="620713"/>
          <a:ext cx="600075" cy="720725"/>
        </p:xfrm>
        <a:graphic>
          <a:graphicData uri="http://schemas.openxmlformats.org/presentationml/2006/ole">
            <p:oleObj spid="_x0000_s8194" r:id="rId9" imgW="1828571" imgH="2196825" progId="">
              <p:embed/>
            </p:oleObj>
          </a:graphicData>
        </a:graphic>
      </p:graphicFrame>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FF"/>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noFill/>
        <a:ln w="28575"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FF"/>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157255524</TotalTime>
  <Pages>0</Pages>
  <Words>3971</Words>
  <Characters>0</Characters>
  <Application>Microsoft Office PowerPoint</Application>
  <DocSecurity>0</DocSecurity>
  <PresentationFormat>A4 纸张(210x297 毫米)</PresentationFormat>
  <Lines>0</Lines>
  <Paragraphs>304</Paragraphs>
  <Slides>46</Slides>
  <Notes>0</Notes>
  <HiddenSlides>0</HiddenSlides>
  <MMClips>0</MMClips>
  <ScaleCrop>false</ScaleCrop>
  <HeadingPairs>
    <vt:vector size="6" baseType="variant">
      <vt:variant>
        <vt:lpstr>主题</vt:lpstr>
      </vt:variant>
      <vt:variant>
        <vt:i4>1</vt:i4>
      </vt:variant>
      <vt:variant>
        <vt:lpstr>嵌入 OLE 服务器</vt:lpstr>
      </vt:variant>
      <vt:variant>
        <vt:i4>0</vt:i4>
      </vt:variant>
      <vt:variant>
        <vt:lpstr>幻灯片标题</vt:lpstr>
      </vt:variant>
      <vt:variant>
        <vt:i4>46</vt:i4>
      </vt:variant>
    </vt:vector>
  </HeadingPairs>
  <TitlesOfParts>
    <vt:vector size="47" baseType="lpstr">
      <vt:lpstr>默认设计模板</vt:lpstr>
      <vt:lpstr> 东阿阿胶社会化媒体营销方案 (2013)</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vector>
  </TitlesOfParts>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dc:creator>
  <cp:lastModifiedBy>thinkpad</cp:lastModifiedBy>
  <cp:revision>292</cp:revision>
  <cp:lastPrinted>1899-12-30T00:00:00Z</cp:lastPrinted>
  <dcterms:created xsi:type="dcterms:W3CDTF">2012-06-27T08:00:19Z</dcterms:created>
  <dcterms:modified xsi:type="dcterms:W3CDTF">2012-10-22T06:52:48Z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2052-8.1.0.3281</vt:lpwstr>
  </property>
</Properties>
</file>