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71" r:id="rId10"/>
    <p:sldId id="270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0" r:id="rId19"/>
    <p:sldId id="283" r:id="rId20"/>
    <p:sldId id="288" r:id="rId21"/>
    <p:sldId id="322" r:id="rId22"/>
    <p:sldId id="319" r:id="rId23"/>
    <p:sldId id="320" r:id="rId24"/>
    <p:sldId id="318" r:id="rId25"/>
    <p:sldId id="289" r:id="rId26"/>
    <p:sldId id="302" r:id="rId27"/>
    <p:sldId id="310" r:id="rId28"/>
    <p:sldId id="311" r:id="rId29"/>
    <p:sldId id="312" r:id="rId30"/>
    <p:sldId id="315" r:id="rId31"/>
    <p:sldId id="323" r:id="rId32"/>
    <p:sldId id="317" r:id="rId3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4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D7EF4-2695-47E1-8ADF-92BC51271B32}" type="datetimeFigureOut">
              <a:rPr lang="zh-CN" altLang="en-US" smtClean="0"/>
              <a:pPr/>
              <a:t>2013/3/10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A0A9E-3637-4C1D-B9A9-92F48D09AF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Picture 2" descr="C:\Users\Administrator\Desktop\7a899e510fb30f2440973c4fc895d143ad4b0368.jpg"/>
          <p:cNvPicPr>
            <a:picLocks noChangeAspect="1" noChangeArrowheads="1"/>
          </p:cNvPicPr>
          <p:nvPr userDrawn="1"/>
        </p:nvPicPr>
        <p:blipFill>
          <a:blip r:embed="rId13" cstate="print"/>
          <a:srcRect l="21875" t="19625" r="21875" b="27500"/>
          <a:stretch>
            <a:fillRect/>
          </a:stretch>
        </p:blipFill>
        <p:spPr bwMode="auto">
          <a:xfrm>
            <a:off x="142844" y="71420"/>
            <a:ext cx="714380" cy="642942"/>
          </a:xfrm>
          <a:prstGeom prst="rect">
            <a:avLst/>
          </a:prstGeom>
          <a:noFill/>
        </p:spPr>
      </p:pic>
      <p:sp>
        <p:nvSpPr>
          <p:cNvPr id="10" name="矩形 9"/>
          <p:cNvSpPr/>
          <p:nvPr userDrawn="1"/>
        </p:nvSpPr>
        <p:spPr>
          <a:xfrm>
            <a:off x="857224" y="500048"/>
            <a:ext cx="8280000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4125422_104945542357_2.jpg"/>
          <p:cNvPicPr>
            <a:picLocks noChangeAspect="1" noChangeArrowheads="1"/>
          </p:cNvPicPr>
          <p:nvPr/>
        </p:nvPicPr>
        <p:blipFill>
          <a:blip r:embed="rId2" cstate="print"/>
          <a:srcRect t="3884" b="6768"/>
          <a:stretch>
            <a:fillRect/>
          </a:stretch>
        </p:blipFill>
        <p:spPr bwMode="auto">
          <a:xfrm>
            <a:off x="0" y="0"/>
            <a:ext cx="9144032" cy="51435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2571750"/>
            <a:ext cx="9144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291" name="TextBox 10"/>
          <p:cNvSpPr txBox="1">
            <a:spLocks noChangeArrowheads="1"/>
          </p:cNvSpPr>
          <p:nvPr/>
        </p:nvSpPr>
        <p:spPr bwMode="auto">
          <a:xfrm>
            <a:off x="3428993" y="2578244"/>
            <a:ext cx="22860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撰写人：高杰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1470" y="114299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0</a:t>
            </a:r>
            <a:r>
              <a:rPr lang="en-US" altLang="zh-CN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年福牌阿胶行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销规划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643565" y="2880231"/>
            <a:ext cx="35004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2880231"/>
            <a:ext cx="3571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33"/>
          <p:cNvSpPr>
            <a:spLocks noChangeShapeType="1"/>
          </p:cNvSpPr>
          <p:nvPr/>
        </p:nvSpPr>
        <p:spPr bwMode="auto">
          <a:xfrm flipH="1">
            <a:off x="3429000" y="456408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7" name="Line 33"/>
          <p:cNvSpPr>
            <a:spLocks noChangeShapeType="1"/>
          </p:cNvSpPr>
          <p:nvPr/>
        </p:nvSpPr>
        <p:spPr bwMode="auto">
          <a:xfrm flipH="1">
            <a:off x="3429000" y="342108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8" name="Line 33"/>
          <p:cNvSpPr>
            <a:spLocks noChangeShapeType="1"/>
          </p:cNvSpPr>
          <p:nvPr/>
        </p:nvSpPr>
        <p:spPr bwMode="auto">
          <a:xfrm flipH="1">
            <a:off x="3429000" y="234951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785938" y="2670193"/>
            <a:ext cx="164306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500820" y="-71456"/>
            <a:ext cx="2714650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商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超形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象工程</a:t>
            </a:r>
          </a:p>
        </p:txBody>
      </p:sp>
      <p:sp>
        <p:nvSpPr>
          <p:cNvPr id="21511" name="Oval 9"/>
          <p:cNvSpPr>
            <a:spLocks noChangeArrowheads="1"/>
          </p:cNvSpPr>
          <p:nvPr/>
        </p:nvSpPr>
        <p:spPr bwMode="ltGray">
          <a:xfrm>
            <a:off x="142875" y="1884380"/>
            <a:ext cx="1600200" cy="1536700"/>
          </a:xfrm>
          <a:prstGeom prst="ellipse">
            <a:avLst/>
          </a:prstGeom>
          <a:solidFill>
            <a:srgbClr val="008080">
              <a:alpha val="74117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" y="2313005"/>
            <a:ext cx="1285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商超渠道形象</a:t>
            </a:r>
          </a:p>
        </p:txBody>
      </p:sp>
      <p:cxnSp>
        <p:nvCxnSpPr>
          <p:cNvPr id="8" name="直接连接符 7"/>
          <p:cNvCxnSpPr/>
          <p:nvPr/>
        </p:nvCxnSpPr>
        <p:spPr>
          <a:xfrm rot="16200000" flipV="1">
            <a:off x="1607344" y="2742424"/>
            <a:ext cx="3643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Line 33"/>
          <p:cNvSpPr>
            <a:spLocks noChangeShapeType="1"/>
          </p:cNvSpPr>
          <p:nvPr/>
        </p:nvSpPr>
        <p:spPr bwMode="auto">
          <a:xfrm flipH="1">
            <a:off x="3429000" y="92076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5" name="Rectangle 32"/>
          <p:cNvSpPr>
            <a:spLocks noChangeArrowheads="1"/>
          </p:cNvSpPr>
          <p:nvPr/>
        </p:nvSpPr>
        <p:spPr bwMode="white">
          <a:xfrm>
            <a:off x="3857625" y="777893"/>
            <a:ext cx="1928813" cy="3048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品牌平台工程</a:t>
            </a:r>
          </a:p>
        </p:txBody>
      </p:sp>
      <p:sp>
        <p:nvSpPr>
          <p:cNvPr id="21516" name="Rectangle 32"/>
          <p:cNvSpPr>
            <a:spLocks noChangeArrowheads="1"/>
          </p:cNvSpPr>
          <p:nvPr/>
        </p:nvSpPr>
        <p:spPr bwMode="white">
          <a:xfrm>
            <a:off x="1928813" y="2000268"/>
            <a:ext cx="1285875" cy="3048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核心原则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1928813" y="2286018"/>
            <a:ext cx="128587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分级管理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品牌形象配置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销售贡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献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大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店</a:t>
            </a:r>
            <a:endParaRPr lang="zh-CN" altLang="en-US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gray">
          <a:xfrm>
            <a:off x="3857625" y="1063643"/>
            <a:ext cx="1928813" cy="5000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聚焦区域，选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择销售额前</a:t>
            </a:r>
            <a:r>
              <a:rPr lang="en-US" altLang="zh-CN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200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家商超店。</a:t>
            </a:r>
            <a:endParaRPr lang="en-US" altLang="zh-CN" sz="11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endParaRPr lang="zh-CN" altLang="en-US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1519" name="Line 33"/>
          <p:cNvSpPr>
            <a:spLocks noChangeShapeType="1"/>
          </p:cNvSpPr>
          <p:nvPr/>
        </p:nvSpPr>
        <p:spPr bwMode="auto">
          <a:xfrm flipH="1">
            <a:off x="5786438" y="127795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0" name="Rectangle 35"/>
          <p:cNvSpPr>
            <a:spLocks noChangeArrowheads="1"/>
          </p:cNvSpPr>
          <p:nvPr/>
        </p:nvSpPr>
        <p:spPr bwMode="auto">
          <a:xfrm>
            <a:off x="6376988" y="769955"/>
            <a:ext cx="254000" cy="936625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21521" name="Rectangle 32"/>
          <p:cNvSpPr>
            <a:spLocks noChangeArrowheads="1"/>
          </p:cNvSpPr>
          <p:nvPr/>
        </p:nvSpPr>
        <p:spPr bwMode="white">
          <a:xfrm>
            <a:off x="3857625" y="1778018"/>
            <a:ext cx="1928813" cy="3048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品牌形象陈列</a:t>
            </a: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gray">
          <a:xfrm>
            <a:off x="3857625" y="2063768"/>
            <a:ext cx="1928813" cy="571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altLang="zh-CN" sz="1200" dirty="0">
              <a:ea typeface="宋体" pitchFamily="2" charset="-122"/>
            </a:endParaRPr>
          </a:p>
          <a:p>
            <a:pPr>
              <a:defRPr/>
            </a:pPr>
            <a:endParaRPr lang="en-US" altLang="zh-CN" sz="11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en-US" altLang="zh-CN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1.</a:t>
            </a: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形象品牌布建</a:t>
            </a:r>
            <a:endParaRPr lang="en-US" altLang="zh-CN" sz="11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en-US" altLang="zh-CN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2.</a:t>
            </a: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产品陈列标准及生动化陈列要求、产品组合</a:t>
            </a:r>
            <a:endParaRPr lang="en-US" altLang="zh-CN" sz="11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endParaRPr lang="en-US" altLang="zh-CN" sz="11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endParaRPr lang="zh-CN" altLang="en-US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1523" name="Rectangle 32"/>
          <p:cNvSpPr>
            <a:spLocks noChangeArrowheads="1"/>
          </p:cNvSpPr>
          <p:nvPr/>
        </p:nvSpPr>
        <p:spPr bwMode="white">
          <a:xfrm>
            <a:off x="3857625" y="2849580"/>
            <a:ext cx="1928813" cy="3048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推广活动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gray">
          <a:xfrm>
            <a:off x="3857625" y="3135330"/>
            <a:ext cx="1928813" cy="571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产品推介与消费者沟通互动展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示，福牌阿胶品牌推广。</a:t>
            </a:r>
            <a:endParaRPr lang="zh-CN" altLang="en-US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1525" name="Rectangle 32"/>
          <p:cNvSpPr>
            <a:spLocks noChangeArrowheads="1"/>
          </p:cNvSpPr>
          <p:nvPr/>
        </p:nvSpPr>
        <p:spPr bwMode="white">
          <a:xfrm>
            <a:off x="3857625" y="3992580"/>
            <a:ext cx="1928813" cy="3048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建立价格管理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gray">
          <a:xfrm>
            <a:off x="3857625" y="4278330"/>
            <a:ext cx="1928813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完善价格体系机制，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defRPr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严格管理</a:t>
            </a:r>
            <a:endParaRPr lang="zh-CN" altLang="en-US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gray">
          <a:xfrm>
            <a:off x="6643688" y="769955"/>
            <a:ext cx="2214592" cy="9286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1.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商超卖场周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边药店铺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货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率</a:t>
            </a:r>
            <a:r>
              <a:rPr lang="en-US" altLang="zh-CN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90%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以上渗透，选择重点卖场形象布建</a:t>
            </a:r>
            <a:endParaRPr lang="en-US" altLang="zh-CN" sz="11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en-US" altLang="zh-CN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2.</a:t>
            </a: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费用投入产出占比分析，实现销售同比</a:t>
            </a:r>
            <a:r>
              <a:rPr lang="zh-CN" altLang="en-US" sz="1100" b="1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增</a:t>
            </a:r>
            <a:r>
              <a:rPr lang="zh-CN" altLang="en-US" sz="1100" b="1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长</a:t>
            </a:r>
            <a:r>
              <a:rPr lang="en-US" altLang="zh-CN" sz="1100" b="1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40%</a:t>
            </a: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以上</a:t>
            </a:r>
          </a:p>
        </p:txBody>
      </p:sp>
      <p:sp>
        <p:nvSpPr>
          <p:cNvPr id="21528" name="Line 33"/>
          <p:cNvSpPr>
            <a:spLocks noChangeShapeType="1"/>
          </p:cNvSpPr>
          <p:nvPr/>
        </p:nvSpPr>
        <p:spPr bwMode="auto">
          <a:xfrm flipH="1">
            <a:off x="5786438" y="220664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9" name="Rectangle 35"/>
          <p:cNvSpPr>
            <a:spLocks noChangeArrowheads="1"/>
          </p:cNvSpPr>
          <p:nvPr/>
        </p:nvSpPr>
        <p:spPr bwMode="auto">
          <a:xfrm>
            <a:off x="6376988" y="1778018"/>
            <a:ext cx="254000" cy="1071562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gray">
          <a:xfrm>
            <a:off x="6643688" y="1778018"/>
            <a:ext cx="2214592" cy="10715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en-US" altLang="zh-CN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1.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重点卖场：形象包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柱</a:t>
            </a:r>
            <a:r>
              <a:rPr lang="en-US" altLang="zh-CN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/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展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示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柜、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端架。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en-US" altLang="zh-CN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2. 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人流大、销售额高卖场：配合电视投放，播放广告。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3</a:t>
            </a:r>
            <a:r>
              <a:rPr lang="en-US" altLang="zh-CN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.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超市：采购制作铁质货架投放，进行多点陈列。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endParaRPr lang="zh-CN" altLang="en-US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1531" name="Line 33"/>
          <p:cNvSpPr>
            <a:spLocks noChangeShapeType="1"/>
          </p:cNvSpPr>
          <p:nvPr/>
        </p:nvSpPr>
        <p:spPr bwMode="auto">
          <a:xfrm flipH="1">
            <a:off x="5786438" y="342108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2" name="Rectangle 35"/>
          <p:cNvSpPr>
            <a:spLocks noChangeArrowheads="1"/>
          </p:cNvSpPr>
          <p:nvPr/>
        </p:nvSpPr>
        <p:spPr bwMode="auto">
          <a:xfrm>
            <a:off x="6357938" y="2992455"/>
            <a:ext cx="254000" cy="936625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6624638" y="2992455"/>
            <a:ext cx="2233642" cy="9286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1.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统一规划活动档期，按总部推广方案执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行节日促销及主题促销活动。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2.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生动化陈列、形象主题配合</a:t>
            </a:r>
            <a:endParaRPr lang="zh-CN" altLang="en-US" sz="11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1534" name="Line 33"/>
          <p:cNvSpPr>
            <a:spLocks noChangeShapeType="1"/>
          </p:cNvSpPr>
          <p:nvPr/>
        </p:nvSpPr>
        <p:spPr bwMode="auto">
          <a:xfrm flipH="1">
            <a:off x="5786438" y="442120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5" name="Rectangle 35"/>
          <p:cNvSpPr>
            <a:spLocks noChangeArrowheads="1"/>
          </p:cNvSpPr>
          <p:nvPr/>
        </p:nvSpPr>
        <p:spPr bwMode="auto">
          <a:xfrm>
            <a:off x="6376988" y="4064018"/>
            <a:ext cx="254000" cy="936625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gray">
          <a:xfrm>
            <a:off x="6643688" y="4064018"/>
            <a:ext cx="2214592" cy="9286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1.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统一商超最低供价、促销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价，避免窜货、及市场价格混乱。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2.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建立终端坎级价格</a:t>
            </a:r>
            <a:endParaRPr lang="zh-CN" altLang="en-US" sz="11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00071" y="4786346"/>
            <a:ext cx="5286375" cy="3571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商超渠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道形象，</a:t>
            </a:r>
            <a:r>
              <a:rPr lang="en-US" altLang="zh-CN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月份销售部完成谈判，</a:t>
            </a:r>
            <a:r>
              <a:rPr lang="en-US" altLang="zh-CN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月份企划部协助完成建设。</a:t>
            </a:r>
            <a:endParaRPr lang="zh-CN" altLang="en-US" sz="1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86446" y="-71456"/>
            <a:ext cx="3786188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 品牌形象标准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71472" y="714362"/>
          <a:ext cx="8215370" cy="4283066"/>
        </p:xfrm>
        <a:graphic>
          <a:graphicData uri="http://schemas.openxmlformats.org/drawingml/2006/table">
            <a:tbl>
              <a:tblPr/>
              <a:tblGrid>
                <a:gridCol w="714380"/>
                <a:gridCol w="1000132"/>
                <a:gridCol w="1071570"/>
                <a:gridCol w="2214578"/>
                <a:gridCol w="1863350"/>
                <a:gridCol w="1351360"/>
              </a:tblGrid>
              <a:tr h="4045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渠道类型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客户类型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店内布建陈列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陈列要求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形象店制作及物料要求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制作位置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8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药店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形象店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专柜陈列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、专柜陈列按照公司陈列标准统一陈列。                  </a:t>
                      </a:r>
                      <a:r>
                        <a:rPr lang="zh-CN" altLang="en-US" sz="1200" b="0" i="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             </a:t>
                      </a:r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、户外有橱窗形象包装。            </a:t>
                      </a:r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、投放帐篷或太阳伞。      </a:t>
                      </a:r>
                      <a:r>
                        <a:rPr lang="zh-CN" altLang="en-US" sz="1200" b="0" i="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、产品陈列有明显价格提示（爆炸签）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、户外写真、</a:t>
                      </a:r>
                      <a:r>
                        <a:rPr 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KT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板、爆炸签</a:t>
                      </a:r>
                      <a:r>
                        <a:rPr lang="zh-CN" altLang="en-US" sz="1200" b="0" i="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。                                  </a:t>
                      </a:r>
                      <a:r>
                        <a:rPr lang="en-US" altLang="zh-CN" sz="1200" b="0" i="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、专柜使用灯箱片等。      </a:t>
                      </a:r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、太阳伞、帐篷。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保健品售卖区、第一顺位区为主，紧贴东阿阿胶。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1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核心店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货架陈列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、陈列公司主推产品。      </a:t>
                      </a:r>
                      <a:r>
                        <a:rPr lang="zh-CN" altLang="en-US" sz="1200" b="0" i="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、户外有橱窗形象包装。      </a:t>
                      </a:r>
                      <a:r>
                        <a:rPr lang="zh-CN" altLang="en-US" sz="1200" b="0" i="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    </a:t>
                      </a:r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、地理位置优越店面可投放帐篷或太阳伞。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、货架。                  </a:t>
                      </a:r>
                      <a:r>
                        <a:rPr lang="zh-CN" altLang="en-US" sz="1200" b="0" i="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       </a:t>
                      </a:r>
                      <a:r>
                        <a:rPr lang="en-US" altLang="zh-CN" sz="1200" b="0" i="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、户外写真</a:t>
                      </a:r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围挡。      </a:t>
                      </a:r>
                      <a:r>
                        <a:rPr lang="zh-CN" altLang="en-US" sz="1200" b="0" i="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     </a:t>
                      </a:r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、太阳伞、帐篷。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保健品售卖区、收银台旁、入口为主。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2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商超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形象店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包柱</a:t>
                      </a:r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专柜陈列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、重点核心门店配备电视机。   </a:t>
                      </a:r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、使用灯箱片美化。         </a:t>
                      </a:r>
                      <a:r>
                        <a:rPr lang="zh-CN" altLang="en-US" sz="1200" b="0" i="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、陈列要求按照公司标准。     </a:t>
                      </a:r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、周六日配备短促。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、电视、灯箱片亮化、画面使用符合公司</a:t>
                      </a:r>
                      <a:r>
                        <a:rPr lang="en-US" sz="12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VI</a:t>
                      </a:r>
                      <a:r>
                        <a:rPr lang="zh-CN" altLang="en-US" sz="12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标准。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保健品区域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2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核心店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端架</a:t>
                      </a:r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货架陈列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、使用公司元素设计制作包装。</a:t>
                      </a:r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、配合陈列货架投放。          </a:t>
                      </a:r>
                      <a:r>
                        <a:rPr lang="en-US" altLang="zh-CN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、陈列要求结合总部主推产品及区域核心产品陈列。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、画面元素使用符合公司</a:t>
                      </a:r>
                      <a:r>
                        <a:rPr lang="en-US" sz="12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VI</a:t>
                      </a:r>
                      <a:r>
                        <a:rPr lang="zh-CN" altLang="en-US" sz="12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标准。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第一顺位端架或货架位置。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>
            <a:off x="6357950" y="4786328"/>
            <a:ext cx="2428855" cy="3571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专卖店要求按照公司现有标准。</a:t>
            </a:r>
            <a:endParaRPr lang="zh-CN" altLang="en-US" sz="1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2" name="Rectangle 8"/>
          <p:cNvSpPr>
            <a:spLocks noChangeArrowheads="1"/>
          </p:cNvSpPr>
          <p:nvPr/>
        </p:nvSpPr>
        <p:spPr bwMode="auto">
          <a:xfrm rot="14111312" flipH="1">
            <a:off x="4729359" y="3236178"/>
            <a:ext cx="804863" cy="1080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34" y="-71456"/>
            <a:ext cx="3786188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品牌形象工程排期</a:t>
            </a:r>
          </a:p>
        </p:txBody>
      </p:sp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142875" y="2725756"/>
          <a:ext cx="8786880" cy="274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32240"/>
                <a:gridCol w="732240"/>
                <a:gridCol w="732240"/>
                <a:gridCol w="732240"/>
                <a:gridCol w="732240"/>
                <a:gridCol w="732240"/>
                <a:gridCol w="732240"/>
                <a:gridCol w="732240"/>
                <a:gridCol w="732240"/>
                <a:gridCol w="732240"/>
                <a:gridCol w="732240"/>
                <a:gridCol w="732240"/>
              </a:tblGrid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sp>
        <p:nvSpPr>
          <p:cNvPr id="34" name="圆角矩形 33"/>
          <p:cNvSpPr/>
          <p:nvPr/>
        </p:nvSpPr>
        <p:spPr bwMode="auto">
          <a:xfrm>
            <a:off x="214313" y="971567"/>
            <a:ext cx="428625" cy="1600200"/>
          </a:xfrm>
          <a:prstGeom prst="roundRect">
            <a:avLst/>
          </a:prstGeom>
          <a:solidFill>
            <a:srgbClr val="0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商超渠道</a:t>
            </a:r>
          </a:p>
        </p:txBody>
      </p:sp>
      <p:sp>
        <p:nvSpPr>
          <p:cNvPr id="35" name="圆角矩形 34"/>
          <p:cNvSpPr/>
          <p:nvPr/>
        </p:nvSpPr>
        <p:spPr bwMode="auto">
          <a:xfrm>
            <a:off x="214313" y="3143271"/>
            <a:ext cx="428625" cy="1600021"/>
          </a:xfrm>
          <a:prstGeom prst="roundRect">
            <a:avLst/>
          </a:prstGeom>
          <a:solidFill>
            <a:srgbClr val="0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药店渠</a:t>
            </a:r>
            <a:r>
              <a:rPr kumimoji="1"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道</a:t>
            </a:r>
          </a:p>
        </p:txBody>
      </p:sp>
      <p:sp>
        <p:nvSpPr>
          <p:cNvPr id="24594" name="Rectangle 8"/>
          <p:cNvSpPr>
            <a:spLocks noChangeArrowheads="1"/>
          </p:cNvSpPr>
          <p:nvPr/>
        </p:nvSpPr>
        <p:spPr bwMode="auto">
          <a:xfrm rot="17497802" flipH="1">
            <a:off x="2457250" y="2472501"/>
            <a:ext cx="520700" cy="1080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4595" name="矩形 22"/>
          <p:cNvSpPr>
            <a:spLocks noChangeArrowheads="1"/>
          </p:cNvSpPr>
          <p:nvPr/>
        </p:nvSpPr>
        <p:spPr bwMode="auto">
          <a:xfrm>
            <a:off x="2714612" y="1341790"/>
            <a:ext cx="23574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卖场周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边药店铺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市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率</a:t>
            </a:r>
            <a:r>
              <a:rPr lang="en-US" altLang="zh-CN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%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以上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家形象门店选择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 卖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场谈判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方案审批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24596" name="Rectangle 8"/>
          <p:cNvSpPr>
            <a:spLocks noChangeArrowheads="1"/>
          </p:cNvSpPr>
          <p:nvPr/>
        </p:nvSpPr>
        <p:spPr bwMode="auto">
          <a:xfrm rot="17497802" flipH="1">
            <a:off x="3774528" y="2301273"/>
            <a:ext cx="874713" cy="1080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4597" name="Rectangle 8"/>
          <p:cNvSpPr>
            <a:spLocks noChangeArrowheads="1"/>
          </p:cNvSpPr>
          <p:nvPr/>
        </p:nvSpPr>
        <p:spPr bwMode="auto">
          <a:xfrm flipH="1" flipV="1">
            <a:off x="4357698" y="1928808"/>
            <a:ext cx="1643062" cy="106362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4598" name="Rectangle 8"/>
          <p:cNvSpPr>
            <a:spLocks noChangeArrowheads="1"/>
          </p:cNvSpPr>
          <p:nvPr/>
        </p:nvSpPr>
        <p:spPr bwMode="auto">
          <a:xfrm flipH="1" flipV="1">
            <a:off x="2786058" y="2285998"/>
            <a:ext cx="1071562" cy="106362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4599" name="矩形 22"/>
          <p:cNvSpPr>
            <a:spLocks noChangeArrowheads="1"/>
          </p:cNvSpPr>
          <p:nvPr/>
        </p:nvSpPr>
        <p:spPr bwMode="auto">
          <a:xfrm>
            <a:off x="4357688" y="2109788"/>
            <a:ext cx="178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品牌布建执行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门店进度跟进及检查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600" name="Rectangle 8"/>
          <p:cNvSpPr>
            <a:spLocks noChangeArrowheads="1"/>
          </p:cNvSpPr>
          <p:nvPr/>
        </p:nvSpPr>
        <p:spPr bwMode="auto">
          <a:xfrm rot="17497802" flipH="1">
            <a:off x="6704259" y="2292770"/>
            <a:ext cx="873125" cy="1080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4601" name="Rectangle 8"/>
          <p:cNvSpPr>
            <a:spLocks noChangeArrowheads="1"/>
          </p:cNvSpPr>
          <p:nvPr/>
        </p:nvSpPr>
        <p:spPr bwMode="auto">
          <a:xfrm flipH="1" flipV="1">
            <a:off x="7286625" y="1928831"/>
            <a:ext cx="1260000" cy="106362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4602" name="矩形 47"/>
          <p:cNvSpPr>
            <a:spLocks noChangeArrowheads="1"/>
          </p:cNvSpPr>
          <p:nvPr/>
        </p:nvSpPr>
        <p:spPr bwMode="auto">
          <a:xfrm>
            <a:off x="7215188" y="2143143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12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品牌形象门店淘汰调整</a:t>
            </a:r>
            <a:endParaRPr lang="en-US" altLang="zh-CN" sz="120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2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形象店评比</a:t>
            </a:r>
          </a:p>
        </p:txBody>
      </p:sp>
      <p:sp>
        <p:nvSpPr>
          <p:cNvPr id="24605" name="矩形 22"/>
          <p:cNvSpPr>
            <a:spLocks noChangeArrowheads="1"/>
          </p:cNvSpPr>
          <p:nvPr/>
        </p:nvSpPr>
        <p:spPr bwMode="auto">
          <a:xfrm>
            <a:off x="3000381" y="3000378"/>
            <a:ext cx="2357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对终端门店进行选择排查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空白渠道和网点开发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完善经销商网络布局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门店标准确认，提交备案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607" name="Rectangle 8"/>
          <p:cNvSpPr>
            <a:spLocks noChangeArrowheads="1"/>
          </p:cNvSpPr>
          <p:nvPr/>
        </p:nvSpPr>
        <p:spPr bwMode="auto">
          <a:xfrm rot="10800000" flipH="1">
            <a:off x="3071803" y="3786196"/>
            <a:ext cx="1643063" cy="1080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4609" name="Rectangle 8"/>
          <p:cNvSpPr>
            <a:spLocks noChangeArrowheads="1"/>
          </p:cNvSpPr>
          <p:nvPr/>
        </p:nvSpPr>
        <p:spPr bwMode="auto">
          <a:xfrm rot="14111312" flipH="1">
            <a:off x="6863293" y="3252654"/>
            <a:ext cx="849313" cy="1080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4610" name="Rectangle 8"/>
          <p:cNvSpPr>
            <a:spLocks noChangeArrowheads="1"/>
          </p:cNvSpPr>
          <p:nvPr/>
        </p:nvSpPr>
        <p:spPr bwMode="auto">
          <a:xfrm rot="10800000" flipH="1">
            <a:off x="7500958" y="3571893"/>
            <a:ext cx="1260000" cy="106363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4611" name="矩形 57"/>
          <p:cNvSpPr>
            <a:spLocks noChangeArrowheads="1"/>
          </p:cNvSpPr>
          <p:nvPr/>
        </p:nvSpPr>
        <p:spPr bwMode="auto">
          <a:xfrm>
            <a:off x="7500938" y="3071831"/>
            <a:ext cx="1357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 陈列目标完成，并进行淘汰调整</a:t>
            </a:r>
          </a:p>
        </p:txBody>
      </p:sp>
      <p:sp>
        <p:nvSpPr>
          <p:cNvPr id="24613" name="Rectangle 8"/>
          <p:cNvSpPr>
            <a:spLocks noChangeArrowheads="1"/>
          </p:cNvSpPr>
          <p:nvPr/>
        </p:nvSpPr>
        <p:spPr bwMode="auto">
          <a:xfrm rot="10800000" flipH="1">
            <a:off x="5286380" y="3536958"/>
            <a:ext cx="1071562" cy="106362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4614" name="矩形 22"/>
          <p:cNvSpPr>
            <a:spLocks noChangeArrowheads="1"/>
          </p:cNvSpPr>
          <p:nvPr/>
        </p:nvSpPr>
        <p:spPr bwMode="auto">
          <a:xfrm>
            <a:off x="5214942" y="3143271"/>
            <a:ext cx="1643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门店进度跟进及检查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1500166" y="4429138"/>
            <a:ext cx="6643734" cy="50006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说明：商超重点核心门店从</a:t>
            </a:r>
            <a:r>
              <a:rPr lang="en-US" altLang="zh-CN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中旬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每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周六、日进行促销员上岗促销，为中秋节旺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季销售做铺垫。</a:t>
            </a:r>
            <a:endParaRPr lang="zh-CN" altLang="en-US" sz="1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 rot="14344748" flipH="1">
            <a:off x="2284105" y="3365943"/>
            <a:ext cx="1080000" cy="1080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57845" y="-71456"/>
            <a:ext cx="3786187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形象工程费用预算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57188" y="928688"/>
          <a:ext cx="8429680" cy="2571758"/>
        </p:xfrm>
        <a:graphic>
          <a:graphicData uri="http://schemas.openxmlformats.org/drawingml/2006/table">
            <a:tbl>
              <a:tblPr/>
              <a:tblGrid>
                <a:gridCol w="1152973"/>
                <a:gridCol w="549761"/>
                <a:gridCol w="549761"/>
                <a:gridCol w="923905"/>
                <a:gridCol w="977355"/>
                <a:gridCol w="855185"/>
                <a:gridCol w="855185"/>
                <a:gridCol w="855185"/>
                <a:gridCol w="855185"/>
                <a:gridCol w="855185"/>
              </a:tblGrid>
              <a:tr h="3673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市场类别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渠道类别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客户类型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销量要求（单位：元）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费用预算（单位：元）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73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月最低销量要求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投放家数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年度销量预估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陈列费用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品牌布建费用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费用小计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费用占比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3673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直辖市</a:t>
                      </a:r>
                      <a:r>
                        <a:rPr lang="en-US" altLang="zh-CN" sz="10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10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省会</a:t>
                      </a:r>
                      <a:r>
                        <a:rPr lang="en-US" altLang="zh-CN" sz="10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10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地级市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药店</a:t>
                      </a:r>
                      <a:endParaRPr lang="en-US" sz="1000" b="0" i="0" u="none" strike="noStrike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形象店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小计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73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直辖市</a:t>
                      </a:r>
                      <a:r>
                        <a:rPr lang="en-US" altLang="zh-CN" sz="10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省会</a:t>
                      </a:r>
                      <a:r>
                        <a:rPr lang="en-US" altLang="zh-CN" sz="10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地级市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latin typeface="微软雅黑" pitchFamily="34" charset="-122"/>
                          <a:ea typeface="微软雅黑" pitchFamily="34" charset="-122"/>
                        </a:rPr>
                        <a:t>商超</a:t>
                      </a:r>
                      <a:endParaRPr lang="zh-CN" altLang="en-US" sz="1000" b="0" i="0" u="none" strike="noStrike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核心店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小计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73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合计</a:t>
                      </a:r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5522" marR="5522" marT="5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矩形 22"/>
          <p:cNvSpPr>
            <a:spLocks noChangeArrowheads="1"/>
          </p:cNvSpPr>
          <p:nvPr/>
        </p:nvSpPr>
        <p:spPr bwMode="auto">
          <a:xfrm>
            <a:off x="3929058" y="4127837"/>
            <a:ext cx="4572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由于暂时不了解渠道销售情况，具体费率等待定。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 bwMode="auto">
          <a:xfrm>
            <a:off x="1366838" y="428610"/>
            <a:ext cx="1547218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rte" pitchFamily="66" charset="0"/>
                <a:ea typeface="华文琥珀" pitchFamily="2" charset="-122"/>
              </a:rPr>
              <a:t>3</a:t>
            </a:r>
            <a:endParaRPr lang="zh-CN" altLang="en-US" sz="20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orte" pitchFamily="66" charset="0"/>
              <a:ea typeface="华文琥珀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915988" y="3071813"/>
            <a:ext cx="2441575" cy="989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行销规划</a:t>
            </a:r>
            <a:endParaRPr lang="en-US" altLang="zh-C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6629" name="Picture 9" descr="目录蓝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0"/>
            <a:ext cx="13954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目录蓝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900" y="0"/>
            <a:ext cx="930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gray">
          <a:xfrm>
            <a:off x="2786063" y="1509713"/>
            <a:ext cx="2928937" cy="2633662"/>
          </a:xfrm>
          <a:prstGeom prst="ellipse">
            <a:avLst/>
          </a:prstGeom>
          <a:solidFill>
            <a:srgbClr val="92D050">
              <a:alpha val="79999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gray">
          <a:xfrm>
            <a:off x="3729038" y="2024063"/>
            <a:ext cx="1914525" cy="1690687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gray">
          <a:xfrm>
            <a:off x="2967038" y="2805113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gray">
          <a:xfrm>
            <a:off x="3805238" y="1662113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gray">
          <a:xfrm flipH="1">
            <a:off x="3900488" y="3186113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gray">
          <a:xfrm>
            <a:off x="5100638" y="3109913"/>
            <a:ext cx="471487" cy="461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gray">
          <a:xfrm flipV="1">
            <a:off x="5100638" y="1814513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gray">
          <a:xfrm>
            <a:off x="4367213" y="2414588"/>
            <a:ext cx="895350" cy="895350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86063" y="785813"/>
            <a:ext cx="1285875" cy="1384300"/>
            <a:chOff x="2064" y="1008"/>
            <a:chExt cx="722" cy="858"/>
          </a:xfrm>
        </p:grpSpPr>
        <p:sp>
          <p:nvSpPr>
            <p:cNvPr id="28822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087" y="1027"/>
              <a:ext cx="680" cy="839"/>
              <a:chOff x="3972" y="1593"/>
              <a:chExt cx="930" cy="1154"/>
            </a:xfrm>
          </p:grpSpPr>
          <p:pic>
            <p:nvPicPr>
              <p:cNvPr id="28836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37" name="Oval 15"/>
              <p:cNvSpPr>
                <a:spLocks noChangeArrowheads="1"/>
              </p:cNvSpPr>
              <p:nvPr/>
            </p:nvSpPr>
            <p:spPr bwMode="gray">
              <a:xfrm>
                <a:off x="3972" y="1593"/>
                <a:ext cx="930" cy="937"/>
              </a:xfrm>
              <a:prstGeom prst="ellipse">
                <a:avLst/>
              </a:prstGeom>
              <a:solidFill>
                <a:schemeClr val="hlink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pic>
            <p:nvPicPr>
              <p:cNvPr id="28838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6" name="Group 18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8846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847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848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849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884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84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84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84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 rot="-3733502" flipH="1" flipV="1">
              <a:off x="2365" y="1505"/>
              <a:ext cx="525" cy="122"/>
              <a:chOff x="2532" y="1060"/>
              <a:chExt cx="890" cy="236"/>
            </a:xfrm>
          </p:grpSpPr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2532" y="1060"/>
                <a:ext cx="737" cy="186"/>
                <a:chOff x="1574" y="2568"/>
                <a:chExt cx="1109" cy="279"/>
              </a:xfrm>
            </p:grpSpPr>
            <p:sp>
              <p:nvSpPr>
                <p:cNvPr id="2883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68" y="227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83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83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83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8828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829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830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831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8825" name="Rectangle 39"/>
            <p:cNvSpPr>
              <a:spLocks noChangeArrowheads="1"/>
            </p:cNvSpPr>
            <p:nvPr/>
          </p:nvSpPr>
          <p:spPr bwMode="gray">
            <a:xfrm>
              <a:off x="2242" y="1272"/>
              <a:ext cx="377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000000"/>
                  </a:solidFill>
                </a:rPr>
                <a:t>品牌</a:t>
              </a:r>
              <a:endParaRPr lang="en-US" altLang="zh-CN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1901825" y="2187575"/>
            <a:ext cx="1146175" cy="1384300"/>
            <a:chOff x="2064" y="1008"/>
            <a:chExt cx="722" cy="872"/>
          </a:xfrm>
        </p:grpSpPr>
        <p:sp>
          <p:nvSpPr>
            <p:cNvPr id="28794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28808" name="Picture 4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09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6600">
                  <a:alpha val="49803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pic>
            <p:nvPicPr>
              <p:cNvPr id="28810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14" name="Group 47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8818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819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820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821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8814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815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816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817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16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17" name="Group 58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28804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805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806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807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8800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801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802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803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8797" name="Rectangle 68"/>
            <p:cNvSpPr>
              <a:spLocks noChangeArrowheads="1"/>
            </p:cNvSpPr>
            <p:nvPr/>
          </p:nvSpPr>
          <p:spPr bwMode="gray">
            <a:xfrm>
              <a:off x="2242" y="1272"/>
              <a:ext cx="377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000000"/>
                  </a:solidFill>
                </a:rPr>
                <a:t>销售</a:t>
              </a:r>
              <a:endParaRPr lang="en-US" altLang="zh-CN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2786063" y="3929063"/>
            <a:ext cx="1217612" cy="1384300"/>
            <a:chOff x="2064" y="1008"/>
            <a:chExt cx="722" cy="872"/>
          </a:xfrm>
        </p:grpSpPr>
        <p:sp>
          <p:nvSpPr>
            <p:cNvPr id="28766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20" name="Group 71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28780" name="Picture 72" descr="circuler_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81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CC66FF">
                  <a:alpha val="49803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pic>
            <p:nvPicPr>
              <p:cNvPr id="28782" name="Picture 74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22" name="Group 76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8790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91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92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93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8786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87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88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89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24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25" name="Group 87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28776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77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78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79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6" name="Group 9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8772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73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74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75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8769" name="Rectangle 97"/>
            <p:cNvSpPr>
              <a:spLocks noChangeArrowheads="1"/>
            </p:cNvSpPr>
            <p:nvPr/>
          </p:nvSpPr>
          <p:spPr bwMode="gray">
            <a:xfrm>
              <a:off x="2242" y="1272"/>
              <a:ext cx="377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000000"/>
                  </a:solidFill>
                </a:rPr>
                <a:t>竞品</a:t>
              </a:r>
              <a:endParaRPr lang="en-US" altLang="zh-CN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98"/>
          <p:cNvGrpSpPr>
            <a:grpSpLocks/>
          </p:cNvGrpSpPr>
          <p:nvPr/>
        </p:nvGrpSpPr>
        <p:grpSpPr bwMode="auto">
          <a:xfrm>
            <a:off x="5429250" y="3286125"/>
            <a:ext cx="1169988" cy="1398588"/>
            <a:chOff x="2064" y="1008"/>
            <a:chExt cx="722" cy="866"/>
          </a:xfrm>
        </p:grpSpPr>
        <p:sp>
          <p:nvSpPr>
            <p:cNvPr id="28738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28" name="Group 100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28752" name="Picture 101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53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99CC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pic>
            <p:nvPicPr>
              <p:cNvPr id="28754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30" name="Group 105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8762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63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64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65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1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8758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59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60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61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28672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28673" name="Group 116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28748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49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50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51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8675" name="Group 12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8744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45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46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47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8741" name="Rectangle 126"/>
            <p:cNvSpPr>
              <a:spLocks noChangeArrowheads="1"/>
            </p:cNvSpPr>
            <p:nvPr/>
          </p:nvSpPr>
          <p:spPr bwMode="gray">
            <a:xfrm>
              <a:off x="2257" y="1263"/>
              <a:ext cx="358" cy="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000000"/>
                  </a:solidFill>
                </a:rPr>
                <a:t>健康</a:t>
              </a:r>
              <a:endParaRPr lang="en-US" altLang="zh-CN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8682" name="Group 127"/>
          <p:cNvGrpSpPr>
            <a:grpSpLocks/>
          </p:cNvGrpSpPr>
          <p:nvPr/>
        </p:nvGrpSpPr>
        <p:grpSpPr bwMode="auto">
          <a:xfrm>
            <a:off x="5286375" y="928688"/>
            <a:ext cx="1176338" cy="1325562"/>
            <a:chOff x="2064" y="1008"/>
            <a:chExt cx="722" cy="858"/>
          </a:xfrm>
        </p:grpSpPr>
        <p:sp>
          <p:nvSpPr>
            <p:cNvPr id="28710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28683" name="Group 129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28724" name="Picture 130" descr="circuler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25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rgbClr val="FFC000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pic>
            <p:nvPicPr>
              <p:cNvPr id="2872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8684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28685" name="Group 134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8734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35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36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37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8686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8730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31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32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8733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28687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28689" name="Group 145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28720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21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22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23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8691" name="Group 150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8716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17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18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19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8713" name="Rectangle 155"/>
            <p:cNvSpPr>
              <a:spLocks noChangeArrowheads="1"/>
            </p:cNvSpPr>
            <p:nvPr/>
          </p:nvSpPr>
          <p:spPr bwMode="gray">
            <a:xfrm>
              <a:off x="2215" y="1239"/>
              <a:ext cx="507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000000"/>
                  </a:solidFill>
                </a:rPr>
                <a:t>趣味性</a:t>
              </a:r>
              <a:endParaRPr lang="en-US" altLang="zh-CN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8693" name="Group 156"/>
          <p:cNvGrpSpPr>
            <a:grpSpLocks/>
          </p:cNvGrpSpPr>
          <p:nvPr/>
        </p:nvGrpSpPr>
        <p:grpSpPr bwMode="auto">
          <a:xfrm rot="4976862" flipH="1">
            <a:off x="3990181" y="2121694"/>
            <a:ext cx="1430338" cy="1784350"/>
            <a:chOff x="1925" y="1109"/>
            <a:chExt cx="223" cy="196"/>
          </a:xfrm>
        </p:grpSpPr>
        <p:pic>
          <p:nvPicPr>
            <p:cNvPr id="28695" name="Picture 157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7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28694" name="Group 159"/>
            <p:cNvGrpSpPr>
              <a:grpSpLocks/>
            </p:cNvGrpSpPr>
            <p:nvPr/>
          </p:nvGrpSpPr>
          <p:grpSpPr bwMode="auto">
            <a:xfrm rot="1297425" flipV="1">
              <a:off x="1964" y="1253"/>
              <a:ext cx="149" cy="36"/>
              <a:chOff x="2526" y="1060"/>
              <a:chExt cx="896" cy="236"/>
            </a:xfrm>
          </p:grpSpPr>
          <p:grpSp>
            <p:nvGrpSpPr>
              <p:cNvPr id="28696" name="Group 160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28706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07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08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09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8697" name="Group 165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8702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03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04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28705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8698" name="Arc 170"/>
            <p:cNvSpPr>
              <a:spLocks/>
            </p:cNvSpPr>
            <p:nvPr/>
          </p:nvSpPr>
          <p:spPr bwMode="gray">
            <a:xfrm rot="3847716">
              <a:off x="1939" y="1095"/>
              <a:ext cx="196" cy="223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8699" name="Picture 171" descr="light_shadow1"/>
            <p:cNvPicPr>
              <a:picLocks noChangeAspect="1" noChangeArrowheads="1"/>
            </p:cNvPicPr>
            <p:nvPr/>
          </p:nvPicPr>
          <p:blipFill>
            <a:blip r:embed="rId12" cstate="print"/>
            <a:srcRect t="23740"/>
            <a:stretch>
              <a:fillRect/>
            </a:stretch>
          </p:blipFill>
          <p:spPr bwMode="gray">
            <a:xfrm rot="2569845" flipH="1">
              <a:off x="2013" y="1130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88" name="AutoShape 172"/>
          <p:cNvSpPr>
            <a:spLocks/>
          </p:cNvSpPr>
          <p:nvPr/>
        </p:nvSpPr>
        <p:spPr bwMode="auto">
          <a:xfrm>
            <a:off x="7248525" y="1066800"/>
            <a:ext cx="1752600" cy="361950"/>
          </a:xfrm>
          <a:prstGeom prst="accentCallout2">
            <a:avLst>
              <a:gd name="adj1" fmla="val 31167"/>
              <a:gd name="adj2" fmla="val -5046"/>
              <a:gd name="adj3" fmla="val 132810"/>
              <a:gd name="adj4" fmla="val -21921"/>
              <a:gd name="adj5" fmla="val 174773"/>
              <a:gd name="adj6" fmla="val -5725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</p:spPr>
        <p:txBody>
          <a:bodyPr anchor="ctr"/>
          <a:lstStyle/>
          <a:p>
            <a:pPr eaLnBrk="0" hangingPunct="0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迎合目标群体的特性，对新奇的活动方式，有新鲜感，增强互动性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2" name="AutoShape 173"/>
          <p:cNvSpPr>
            <a:spLocks/>
          </p:cNvSpPr>
          <p:nvPr/>
        </p:nvSpPr>
        <p:spPr bwMode="auto">
          <a:xfrm>
            <a:off x="7286625" y="3071813"/>
            <a:ext cx="1714500" cy="392112"/>
          </a:xfrm>
          <a:prstGeom prst="accentCallout2">
            <a:avLst>
              <a:gd name="adj1" fmla="val 29148"/>
              <a:gd name="adj2" fmla="val -5046"/>
              <a:gd name="adj3" fmla="val 46835"/>
              <a:gd name="adj4" fmla="val -30934"/>
              <a:gd name="adj5" fmla="val 132285"/>
              <a:gd name="adj6" fmla="val -52187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diamond" w="med" len="med"/>
          </a:ln>
          <a:effectLst/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现在的人们，对营养健康的概念，比较重视，通过活动传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播阿胶的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健康诉求点，建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立食用阿胶系列产品的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饮食习惯</a:t>
            </a:r>
            <a:endParaRPr lang="en-US" altLang="zh-CN" sz="1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90" name="AutoShape 174"/>
          <p:cNvSpPr>
            <a:spLocks/>
          </p:cNvSpPr>
          <p:nvPr/>
        </p:nvSpPr>
        <p:spPr bwMode="auto">
          <a:xfrm>
            <a:off x="785786" y="857238"/>
            <a:ext cx="1571625" cy="642931"/>
          </a:xfrm>
          <a:prstGeom prst="accentCallout2">
            <a:avLst>
              <a:gd name="adj1" fmla="val 29565"/>
              <a:gd name="adj2" fmla="val 101139"/>
              <a:gd name="adj3" fmla="val 109097"/>
              <a:gd name="adj4" fmla="val 120806"/>
              <a:gd name="adj5" fmla="val 110352"/>
              <a:gd name="adj6" fmla="val 140949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diamond" w="med" len="med"/>
          </a:ln>
        </p:spPr>
        <p:txBody>
          <a:bodyPr anchor="ctr"/>
          <a:lstStyle/>
          <a:p>
            <a:pPr eaLnBrk="0" hangingPunct="0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通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过促销活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动，增强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福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牌阿胶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目标族群的品牌渗透率，提升品牌市场音量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" name="AutoShape 175"/>
          <p:cNvSpPr>
            <a:spLocks/>
          </p:cNvSpPr>
          <p:nvPr/>
        </p:nvSpPr>
        <p:spPr bwMode="auto">
          <a:xfrm>
            <a:off x="285750" y="3175000"/>
            <a:ext cx="1614488" cy="434975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8926"/>
              <a:gd name="adj5" fmla="val -35769"/>
              <a:gd name="adj6" fmla="val 134463"/>
            </a:avLst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 type="diamond" w="med" len="med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拉动销售业绩增长，加快对终端店铺货及生动化提升</a:t>
            </a:r>
            <a:endParaRPr lang="en-US" altLang="zh-CN" sz="1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92" name="AutoShape 176"/>
          <p:cNvSpPr>
            <a:spLocks/>
          </p:cNvSpPr>
          <p:nvPr/>
        </p:nvSpPr>
        <p:spPr bwMode="auto">
          <a:xfrm>
            <a:off x="357188" y="4481513"/>
            <a:ext cx="1714500" cy="392112"/>
          </a:xfrm>
          <a:prstGeom prst="accentCallout2">
            <a:avLst>
              <a:gd name="adj1" fmla="val 29148"/>
              <a:gd name="adj2" fmla="val 105046"/>
              <a:gd name="adj3" fmla="val 8310"/>
              <a:gd name="adj4" fmla="val 131926"/>
              <a:gd name="adj5" fmla="val 43394"/>
              <a:gd name="adj6" fmla="val 166509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</p:spPr>
        <p:txBody>
          <a:bodyPr anchor="ctr"/>
          <a:lstStyle/>
          <a:p>
            <a:pPr eaLnBrk="0" hangingPunct="0"/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抢夺市场份额，增强市场竞争力</a:t>
            </a:r>
            <a:endParaRPr lang="en-US" altLang="zh-CN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143375" y="2578100"/>
            <a:ext cx="12144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缤纷享受每一天</a:t>
            </a:r>
          </a:p>
        </p:txBody>
      </p:sp>
      <p:sp>
        <p:nvSpPr>
          <p:cNvPr id="17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43702" y="-71456"/>
            <a:ext cx="2786056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主题核心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 flipV="1">
            <a:off x="2857488" y="2786038"/>
            <a:ext cx="21431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AutoShape 9"/>
          <p:cNvSpPr>
            <a:spLocks noChangeArrowheads="1"/>
          </p:cNvSpPr>
          <p:nvPr/>
        </p:nvSpPr>
        <p:spPr bwMode="auto">
          <a:xfrm>
            <a:off x="2643181" y="1071552"/>
            <a:ext cx="642938" cy="3643312"/>
          </a:xfrm>
          <a:prstGeom prst="roundRect">
            <a:avLst>
              <a:gd name="adj" fmla="val 7542"/>
            </a:avLst>
          </a:prstGeom>
          <a:gradFill rotWithShape="1">
            <a:gsLst>
              <a:gs pos="0">
                <a:srgbClr val="96C1C1"/>
              </a:gs>
              <a:gs pos="50000">
                <a:srgbClr val="C0D7D7"/>
              </a:gs>
              <a:gs pos="100000">
                <a:srgbClr val="E1EBEB"/>
              </a:gs>
            </a:gsLst>
            <a:lin ang="0" scaled="1"/>
          </a:gradFill>
          <a:ln w="6350" algn="ctr">
            <a:solidFill>
              <a:schemeClr val="tx1"/>
            </a:solidFill>
            <a:round/>
            <a:headEnd/>
            <a:tailEnd/>
          </a:ln>
          <a:effectLst>
            <a:glow rad="101600">
              <a:srgbClr val="008080">
                <a:alpha val="6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>
              <a:defRPr/>
            </a:pPr>
            <a:endParaRPr lang="en-US" altLang="zh-CN" b="1">
              <a:solidFill>
                <a:srgbClr val="5A5A5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86472" y="-71456"/>
            <a:ext cx="3786188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行销规划架构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285994" y="1500177"/>
            <a:ext cx="527050" cy="2714625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3" name="TextBox 5"/>
          <p:cNvSpPr txBox="1">
            <a:spLocks noChangeArrowheads="1"/>
          </p:cNvSpPr>
          <p:nvPr/>
        </p:nvSpPr>
        <p:spPr bwMode="auto">
          <a:xfrm>
            <a:off x="2285984" y="1643056"/>
            <a:ext cx="4286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福牌阿胶行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销主题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6050" y="1558063"/>
            <a:ext cx="42862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福牌阿胶  </a:t>
            </a:r>
            <a:endParaRPr lang="en-US" altLang="zh-CN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altLang="zh-CN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福满中国</a:t>
            </a:r>
            <a:endParaRPr lang="zh-CN" altLang="en-US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286119" y="2786052"/>
            <a:ext cx="3571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5400000">
            <a:off x="2679714" y="2678077"/>
            <a:ext cx="25003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0" name="Rectangle 35"/>
          <p:cNvSpPr>
            <a:spLocks noChangeArrowheads="1"/>
          </p:cNvSpPr>
          <p:nvPr/>
        </p:nvSpPr>
        <p:spPr bwMode="auto">
          <a:xfrm>
            <a:off x="4857764" y="1214402"/>
            <a:ext cx="1714500" cy="500062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“把福带回家”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陈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列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形象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买赠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9711" name="Rectangle 35"/>
          <p:cNvSpPr>
            <a:spLocks noChangeArrowheads="1"/>
          </p:cNvSpPr>
          <p:nvPr/>
        </p:nvSpPr>
        <p:spPr bwMode="auto">
          <a:xfrm>
            <a:off x="4857764" y="1857339"/>
            <a:ext cx="1714500" cy="500063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“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健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康随身带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”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陈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列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试吃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买赠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9712" name="Rectangle 35"/>
          <p:cNvSpPr>
            <a:spLocks noChangeArrowheads="1"/>
          </p:cNvSpPr>
          <p:nvPr/>
        </p:nvSpPr>
        <p:spPr bwMode="auto">
          <a:xfrm>
            <a:off x="4857764" y="2500277"/>
            <a:ext cx="1714500" cy="500062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“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福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牌阿胶  福满中国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”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陈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列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形象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买赠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3929077" y="1428714"/>
            <a:ext cx="92868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3929077" y="2143089"/>
            <a:ext cx="92868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3929077" y="2786027"/>
            <a:ext cx="92868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3929077" y="3357527"/>
            <a:ext cx="92868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3929077" y="3929027"/>
            <a:ext cx="92868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8" name="Rectangle 35"/>
          <p:cNvSpPr>
            <a:spLocks noChangeArrowheads="1"/>
          </p:cNvSpPr>
          <p:nvPr/>
        </p:nvSpPr>
        <p:spPr bwMode="auto">
          <a:xfrm>
            <a:off x="4857764" y="3143214"/>
            <a:ext cx="1714500" cy="500063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“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福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牌阿胶 吃出好气色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”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陈</a:t>
            </a:r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列</a:t>
            </a:r>
            <a:r>
              <a:rPr lang="en-US" altLang="zh-CN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形象</a:t>
            </a:r>
            <a:r>
              <a:rPr lang="en-US" altLang="zh-CN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试吃</a:t>
            </a:r>
            <a:r>
              <a:rPr lang="en-US" altLang="zh-CN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买赠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9719" name="Rectangle 35"/>
          <p:cNvSpPr>
            <a:spLocks noChangeArrowheads="1"/>
          </p:cNvSpPr>
          <p:nvPr/>
        </p:nvSpPr>
        <p:spPr bwMode="auto">
          <a:xfrm>
            <a:off x="4857764" y="3786152"/>
            <a:ext cx="1714500" cy="500062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主题</a:t>
            </a:r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EVENT</a:t>
            </a:r>
            <a:endParaRPr lang="zh-CN" altLang="en-US" sz="11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 rot="5400000">
            <a:off x="4347369" y="1702594"/>
            <a:ext cx="3079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rot="5400000">
            <a:off x="7098188" y="3117375"/>
            <a:ext cx="2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5400000">
            <a:off x="5124462" y="3124200"/>
            <a:ext cx="257175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860675" y="1049325"/>
            <a:ext cx="3354388" cy="546100"/>
          </a:xfrm>
          <a:prstGeom prst="roundRect">
            <a:avLst>
              <a:gd name="adj" fmla="val 7542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6350" algn="ctr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zh-CN" altLang="en-US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福牌阿胶   福满中国</a:t>
            </a:r>
            <a:endParaRPr lang="en-US" altLang="zh-CN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857884" y="-71452"/>
            <a:ext cx="4214812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主题策略</a:t>
            </a: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3044825" y="785813"/>
            <a:ext cx="2955925" cy="4318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福牌阿胶推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广主题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857250" y="1857375"/>
            <a:ext cx="75009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6200000" flipH="1">
            <a:off x="-428625" y="3143250"/>
            <a:ext cx="2571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7"/>
          <p:cNvSpPr>
            <a:spLocks noChangeArrowheads="1"/>
          </p:cNvSpPr>
          <p:nvPr/>
        </p:nvSpPr>
        <p:spPr bwMode="gray">
          <a:xfrm>
            <a:off x="71438" y="2500313"/>
            <a:ext cx="1500166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春节销售黄金节点，大卖场特价和买赠，促进销售提升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rot="5400000">
            <a:off x="1410480" y="3124993"/>
            <a:ext cx="2571750" cy="36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7"/>
          <p:cNvSpPr>
            <a:spLocks noChangeArrowheads="1"/>
          </p:cNvSpPr>
          <p:nvPr/>
        </p:nvSpPr>
        <p:spPr bwMode="gray">
          <a:xfrm>
            <a:off x="1928814" y="2643188"/>
            <a:ext cx="1571616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商超主题活动 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，即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食阿胶推广。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写字楼、社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区户动推广，提升消费者参与度，及对品牌的好感度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gray">
          <a:xfrm>
            <a:off x="5643579" y="2928938"/>
            <a:ext cx="1643065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结合产品属性，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在四季度做产品推广促销，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强调与消费者互动沟通性，注重活动品质提升</a:t>
            </a:r>
          </a:p>
        </p:txBody>
      </p:sp>
      <p:sp>
        <p:nvSpPr>
          <p:cNvPr id="30740" name="Rectangle 32"/>
          <p:cNvSpPr>
            <a:spLocks noChangeArrowheads="1"/>
          </p:cNvSpPr>
          <p:nvPr/>
        </p:nvSpPr>
        <p:spPr bwMode="white">
          <a:xfrm>
            <a:off x="7643834" y="2643188"/>
            <a:ext cx="1428719" cy="500062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主题</a:t>
            </a:r>
            <a:r>
              <a:rPr lang="en-US" altLang="zh-CN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EVENT</a:t>
            </a:r>
            <a:endParaRPr lang="zh-CN" altLang="en-US" sz="1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gray">
          <a:xfrm>
            <a:off x="7643834" y="3071812"/>
            <a:ext cx="1428719" cy="12858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围绕特定的节日或事件在重点区域开展主题消费互动活动，如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：三八妇女节、好客山东、电视剧植入等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PR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活动。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rot="5400000">
            <a:off x="3196431" y="3124994"/>
            <a:ext cx="2571750" cy="36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7"/>
          <p:cNvSpPr>
            <a:spLocks noChangeArrowheads="1"/>
          </p:cNvSpPr>
          <p:nvPr/>
        </p:nvSpPr>
        <p:spPr bwMode="gray">
          <a:xfrm>
            <a:off x="3786192" y="2786063"/>
            <a:ext cx="1571626" cy="13573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围绕福文化做品牌推广，增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加消费者对品牌认知度，提升消费者对产品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的食用频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次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食用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时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机，培育品牌忠诚度。</a:t>
            </a:r>
          </a:p>
        </p:txBody>
      </p:sp>
      <p:sp>
        <p:nvSpPr>
          <p:cNvPr id="30745" name="Rectangle 32"/>
          <p:cNvSpPr>
            <a:spLocks noChangeArrowheads="1"/>
          </p:cNvSpPr>
          <p:nvPr/>
        </p:nvSpPr>
        <p:spPr bwMode="white">
          <a:xfrm>
            <a:off x="71438" y="4429125"/>
            <a:ext cx="1357312" cy="276999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活动产品系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列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71405" y="2000246"/>
            <a:ext cx="1500177" cy="500062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“把福带回家”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陈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列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形象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买赠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1928794" y="2143122"/>
            <a:ext cx="1571628" cy="500063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“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健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康随身带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”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陈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列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试吃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买赠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3786182" y="2285998"/>
            <a:ext cx="1571636" cy="500062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“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福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牌阿胶  福满中国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”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陈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列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形象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买赠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5643570" y="2428877"/>
            <a:ext cx="1643074" cy="500063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“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福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牌阿胶 吃出好气色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”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陈</a:t>
            </a:r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列</a:t>
            </a:r>
            <a:r>
              <a:rPr lang="en-US" altLang="zh-CN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形象</a:t>
            </a:r>
            <a:r>
              <a:rPr lang="en-US" altLang="zh-CN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试吃</a:t>
            </a:r>
            <a:r>
              <a:rPr lang="en-US" altLang="zh-CN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买赠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white">
          <a:xfrm>
            <a:off x="1928804" y="4429138"/>
            <a:ext cx="1357312" cy="276999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活动产品系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列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white">
          <a:xfrm>
            <a:off x="7643834" y="4429138"/>
            <a:ext cx="1357312" cy="276999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活动产品系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列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white">
          <a:xfrm>
            <a:off x="5715018" y="4429138"/>
            <a:ext cx="1357312" cy="276999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活动产品系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列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white">
          <a:xfrm>
            <a:off x="3929068" y="4429138"/>
            <a:ext cx="1357312" cy="276999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活动产品系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列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71500" y="1214438"/>
          <a:ext cx="8429688" cy="2743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2474"/>
                <a:gridCol w="702474"/>
                <a:gridCol w="702474"/>
                <a:gridCol w="702474"/>
                <a:gridCol w="702474"/>
                <a:gridCol w="702474"/>
                <a:gridCol w="702474"/>
                <a:gridCol w="702474"/>
                <a:gridCol w="702474"/>
                <a:gridCol w="702474"/>
                <a:gridCol w="702474"/>
                <a:gridCol w="702474"/>
              </a:tblGrid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sp>
        <p:nvSpPr>
          <p:cNvPr id="3" name="燕尾形 2"/>
          <p:cNvSpPr/>
          <p:nvPr/>
        </p:nvSpPr>
        <p:spPr bwMode="auto">
          <a:xfrm>
            <a:off x="1000155" y="785813"/>
            <a:ext cx="7786687" cy="350837"/>
          </a:xfrm>
          <a:prstGeom prst="chevron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福牌阿胶   福满中国</a:t>
            </a:r>
            <a:endParaRPr lang="en-US" altLang="zh-CN" sz="1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35" y="-71456"/>
            <a:ext cx="3786187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推广活动排期</a:t>
            </a:r>
          </a:p>
        </p:txBody>
      </p:sp>
      <p:sp>
        <p:nvSpPr>
          <p:cNvPr id="5" name="燕尾形 4"/>
          <p:cNvSpPr/>
          <p:nvPr/>
        </p:nvSpPr>
        <p:spPr bwMode="auto">
          <a:xfrm>
            <a:off x="571472" y="1571620"/>
            <a:ext cx="2000250" cy="360000"/>
          </a:xfrm>
          <a:prstGeom prst="chevron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“把福带回家”</a:t>
            </a:r>
            <a:endParaRPr lang="en-US" altLang="zh-CN" sz="1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7" name="Text Box 70"/>
          <p:cNvSpPr txBox="1">
            <a:spLocks noChangeArrowheads="1"/>
          </p:cNvSpPr>
          <p:nvPr/>
        </p:nvSpPr>
        <p:spPr bwMode="auto">
          <a:xfrm>
            <a:off x="112713" y="1785938"/>
            <a:ext cx="315912" cy="584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主题</a:t>
            </a: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-1500187" y="2857500"/>
            <a:ext cx="40020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71438" y="3559186"/>
            <a:ext cx="357187" cy="584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形式</a:t>
            </a:r>
          </a:p>
        </p:txBody>
      </p:sp>
      <p:sp>
        <p:nvSpPr>
          <p:cNvPr id="12" name="Rectangle 62"/>
          <p:cNvSpPr>
            <a:spLocks noChangeArrowheads="1"/>
          </p:cNvSpPr>
          <p:nvPr/>
        </p:nvSpPr>
        <p:spPr bwMode="gray">
          <a:xfrm>
            <a:off x="642910" y="4286262"/>
            <a:ext cx="1643074" cy="71438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defTabSz="784225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SzPct val="125000"/>
              <a:tabLst>
                <a:tab pos="1698625" algn="l"/>
                <a:tab pos="2063750" algn="l"/>
              </a:tabLst>
              <a:defRPr/>
            </a:pPr>
            <a:endParaRPr lang="en-US" altLang="zh-CN" sz="1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defTabSz="784225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SzPct val="125000"/>
              <a:tabLst>
                <a:tab pos="1698625" algn="l"/>
                <a:tab pos="2063750" algn="l"/>
              </a:tabLst>
              <a:defRPr/>
            </a:pPr>
            <a:r>
              <a:rPr lang="en-US" altLang="zh-CN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特价买赠、产品大礼包</a:t>
            </a:r>
            <a:endParaRPr lang="en-US" altLang="zh-CN" sz="1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defTabSz="784225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SzPct val="125000"/>
              <a:tabLst>
                <a:tab pos="1698625" algn="l"/>
                <a:tab pos="2063750" algn="l"/>
              </a:tabLst>
              <a:defRPr/>
            </a:pPr>
            <a:r>
              <a:rPr lang="en-US" altLang="zh-CN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礼盒</a:t>
            </a:r>
            <a:endParaRPr lang="en-US" altLang="zh-CN" sz="1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defTabSz="784225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SzPct val="125000"/>
              <a:tabLst>
                <a:tab pos="1698625" algn="l"/>
                <a:tab pos="2063750" algn="l"/>
              </a:tabLst>
              <a:defRPr/>
            </a:pPr>
            <a:r>
              <a:rPr lang="en-US" altLang="zh-CN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形象店选择</a:t>
            </a:r>
          </a:p>
          <a:p>
            <a:pPr>
              <a:defRPr/>
            </a:pPr>
            <a:endParaRPr lang="en-US" altLang="zh-CN" sz="1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571472" y="3284543"/>
            <a:ext cx="8358187" cy="1587"/>
          </a:xfrm>
          <a:prstGeom prst="line">
            <a:avLst/>
          </a:prstGeom>
          <a:ln w="19050">
            <a:solidFill>
              <a:srgbClr val="00B0F0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71438" y="4345004"/>
            <a:ext cx="357187" cy="584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执行</a:t>
            </a:r>
          </a:p>
        </p:txBody>
      </p:sp>
      <p:sp>
        <p:nvSpPr>
          <p:cNvPr id="15" name="Rectangle 62"/>
          <p:cNvSpPr>
            <a:spLocks noChangeArrowheads="1"/>
          </p:cNvSpPr>
          <p:nvPr/>
        </p:nvSpPr>
        <p:spPr bwMode="gray">
          <a:xfrm>
            <a:off x="642910" y="3487751"/>
            <a:ext cx="1714512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CN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礼盒装为主，进行陈列</a:t>
            </a: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形象</a:t>
            </a: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买赠。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62"/>
          <p:cNvSpPr>
            <a:spLocks noChangeArrowheads="1"/>
          </p:cNvSpPr>
          <p:nvPr/>
        </p:nvSpPr>
        <p:spPr bwMode="gray">
          <a:xfrm>
            <a:off x="642938" y="2171640"/>
            <a:ext cx="171448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结合元旦、春节和元宵，突出主题与产品属性的关联性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642938" y="4141799"/>
            <a:ext cx="8286750" cy="1587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燕尾形 18"/>
          <p:cNvSpPr/>
          <p:nvPr/>
        </p:nvSpPr>
        <p:spPr bwMode="auto">
          <a:xfrm>
            <a:off x="2643174" y="1571625"/>
            <a:ext cx="2071688" cy="360000"/>
          </a:xfrm>
          <a:prstGeom prst="chevron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“健康随身带”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0" name="Rectangle 62"/>
          <p:cNvSpPr>
            <a:spLocks noChangeArrowheads="1"/>
          </p:cNvSpPr>
          <p:nvPr/>
        </p:nvSpPr>
        <p:spPr bwMode="gray">
          <a:xfrm>
            <a:off x="2857488" y="2143122"/>
            <a:ext cx="17859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即食阿胶，</a:t>
            </a:r>
            <a:r>
              <a:rPr lang="zh-CN" altLang="en-US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给予消费者更多选择，在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不同时</a:t>
            </a:r>
            <a:r>
              <a:rPr lang="zh-CN" altLang="en-US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机场所饮用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Rectangle 62"/>
          <p:cNvSpPr>
            <a:spLocks noChangeArrowheads="1"/>
          </p:cNvSpPr>
          <p:nvPr/>
        </p:nvSpPr>
        <p:spPr bwMode="gray">
          <a:xfrm>
            <a:off x="2857488" y="3487751"/>
            <a:ext cx="1714512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写字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楼、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药店、社区试吃，买赠及消费者教育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62"/>
          <p:cNvSpPr>
            <a:spLocks noChangeArrowheads="1"/>
          </p:cNvSpPr>
          <p:nvPr/>
        </p:nvSpPr>
        <p:spPr bwMode="gray">
          <a:xfrm>
            <a:off x="2857488" y="4286262"/>
            <a:ext cx="1714512" cy="785818"/>
          </a:xfrm>
          <a:prstGeom prst="rect">
            <a:avLst/>
          </a:prstGeom>
          <a:solidFill>
            <a:srgbClr val="33CC33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342900" indent="-342900" defTabSz="784225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SzPct val="125000"/>
              <a:tabLst>
                <a:tab pos="1698625" algn="l"/>
                <a:tab pos="2063750" algn="l"/>
              </a:tabLst>
              <a:defRPr/>
            </a:pPr>
            <a:r>
              <a:rPr lang="en-US" altLang="zh-CN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商超主题专案</a:t>
            </a:r>
            <a:endParaRPr lang="en-US" altLang="zh-CN" sz="1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defTabSz="784225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SzPct val="125000"/>
              <a:tabLst>
                <a:tab pos="1698625" algn="l"/>
                <a:tab pos="2063750" algn="l"/>
              </a:tabLst>
              <a:defRPr/>
            </a:pPr>
            <a:r>
              <a:rPr lang="en-US" altLang="zh-CN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重点区域“贴心进社区”</a:t>
            </a:r>
            <a:endParaRPr lang="en-US" altLang="zh-CN" sz="1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defTabSz="784225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SzPct val="125000"/>
              <a:tabLst>
                <a:tab pos="1698625" algn="l"/>
                <a:tab pos="2063750" algn="l"/>
              </a:tabLst>
              <a:defRPr/>
            </a:pPr>
            <a:r>
              <a:rPr lang="zh-CN" altLang="en-US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活动开展</a:t>
            </a:r>
            <a:endParaRPr lang="en-US" altLang="zh-CN" sz="1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defTabSz="784225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SzPct val="125000"/>
              <a:tabLst>
                <a:tab pos="1698625" algn="l"/>
                <a:tab pos="2063750" algn="l"/>
              </a:tabLst>
              <a:defRPr/>
            </a:pPr>
            <a:r>
              <a:rPr lang="zh-CN" altLang="en-US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品牌形象工程启动</a:t>
            </a:r>
            <a:endParaRPr lang="en-US" altLang="zh-CN" sz="1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燕尾形 22"/>
          <p:cNvSpPr/>
          <p:nvPr/>
        </p:nvSpPr>
        <p:spPr bwMode="auto">
          <a:xfrm>
            <a:off x="4786314" y="1571625"/>
            <a:ext cx="2071687" cy="360000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“福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牌阿胶  福满中国”</a:t>
            </a:r>
            <a:endParaRPr kumimoji="1"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7" name="Rectangle 62"/>
          <p:cNvSpPr>
            <a:spLocks noChangeArrowheads="1"/>
          </p:cNvSpPr>
          <p:nvPr/>
        </p:nvSpPr>
        <p:spPr bwMode="gray">
          <a:xfrm>
            <a:off x="5072066" y="2089190"/>
            <a:ext cx="1857388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主题推广延续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重</a:t>
            </a:r>
            <a:r>
              <a:rPr lang="zh-CN" altLang="en-US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点在双节期间体现实惠与家人、朋友分享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的健康喜</a:t>
            </a:r>
            <a:r>
              <a:rPr lang="zh-CN" altLang="en-US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悦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Rectangle 62"/>
          <p:cNvSpPr>
            <a:spLocks noChangeArrowheads="1"/>
          </p:cNvSpPr>
          <p:nvPr/>
        </p:nvSpPr>
        <p:spPr bwMode="gray">
          <a:xfrm>
            <a:off x="5072066" y="3487751"/>
            <a:ext cx="1714512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消费者赠饮、买赠和特价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商超生动化陈列配合、流通礼盒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Rectangle 62"/>
          <p:cNvSpPr>
            <a:spLocks noChangeArrowheads="1"/>
          </p:cNvSpPr>
          <p:nvPr/>
        </p:nvSpPr>
        <p:spPr bwMode="gray">
          <a:xfrm>
            <a:off x="5143504" y="4286262"/>
            <a:ext cx="1643074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defTabSz="784225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SzPct val="125000"/>
              <a:tabLst>
                <a:tab pos="1698625" algn="l"/>
                <a:tab pos="2063750" algn="l"/>
              </a:tabLst>
              <a:defRPr/>
            </a:pPr>
            <a:r>
              <a:rPr lang="en-US" altLang="zh-CN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特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价促销，产品组合</a:t>
            </a:r>
            <a:endParaRPr lang="en-US" altLang="zh-CN" sz="1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defTabSz="784225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SzPct val="125000"/>
              <a:tabLst>
                <a:tab pos="1698625" algn="l"/>
                <a:tab pos="2063750" algn="l"/>
              </a:tabLst>
              <a:defRPr/>
            </a:pPr>
            <a:r>
              <a:rPr lang="en-US" altLang="zh-CN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、礼盒。</a:t>
            </a:r>
            <a:endParaRPr lang="en-US" altLang="zh-CN" sz="1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defTabSz="784225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SzPct val="125000"/>
              <a:tabLst>
                <a:tab pos="1698625" algn="l"/>
                <a:tab pos="2063750" algn="l"/>
              </a:tabLst>
              <a:defRPr/>
            </a:pPr>
            <a:r>
              <a:rPr lang="en-US" altLang="zh-CN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、买赠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消费者教育</a:t>
            </a:r>
            <a:endParaRPr lang="en-US" altLang="zh-CN" sz="1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defTabSz="784225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SzPct val="125000"/>
              <a:tabLst>
                <a:tab pos="1698625" algn="l"/>
                <a:tab pos="2063750" algn="l"/>
              </a:tabLst>
              <a:defRPr/>
            </a:pPr>
            <a:r>
              <a:rPr lang="zh-CN" altLang="en-US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DM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单等）</a:t>
            </a:r>
            <a:endParaRPr lang="en-US" altLang="zh-CN" sz="1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燕尾形 32"/>
          <p:cNvSpPr/>
          <p:nvPr/>
        </p:nvSpPr>
        <p:spPr bwMode="auto">
          <a:xfrm>
            <a:off x="6929469" y="1571625"/>
            <a:ext cx="2143125" cy="360000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“福牌阿胶 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吃出好气色”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34" name="Rectangle 62"/>
          <p:cNvSpPr>
            <a:spLocks noChangeArrowheads="1"/>
          </p:cNvSpPr>
          <p:nvPr/>
        </p:nvSpPr>
        <p:spPr bwMode="gray">
          <a:xfrm>
            <a:off x="7072330" y="2089190"/>
            <a:ext cx="1928794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产品特性推广。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月份后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新</a:t>
            </a:r>
            <a:r>
              <a:rPr lang="zh-CN" altLang="en-US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年元素和专题促销贯穿，活跃市场及口碑形成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Rectangle 62"/>
          <p:cNvSpPr>
            <a:spLocks noChangeArrowheads="1"/>
          </p:cNvSpPr>
          <p:nvPr/>
        </p:nvSpPr>
        <p:spPr bwMode="gray">
          <a:xfrm>
            <a:off x="7072330" y="3500444"/>
            <a:ext cx="1928826" cy="530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CN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买赠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、特</a:t>
            </a:r>
            <a:r>
              <a:rPr lang="zh-CN" altLang="en-US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价派送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广宣配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合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、联合促销换购等。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Rectangle 62"/>
          <p:cNvSpPr>
            <a:spLocks noChangeArrowheads="1"/>
          </p:cNvSpPr>
          <p:nvPr/>
        </p:nvSpPr>
        <p:spPr bwMode="gray">
          <a:xfrm>
            <a:off x="7072330" y="4214824"/>
            <a:ext cx="1928826" cy="8572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defTabSz="784225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SzPct val="125000"/>
              <a:tabLst>
                <a:tab pos="1698625" algn="l"/>
                <a:tab pos="2063750" algn="l"/>
              </a:tabLst>
              <a:defRPr/>
            </a:pPr>
            <a:r>
              <a:rPr lang="en-US" altLang="zh-CN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商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超、药店执行常</a:t>
            </a:r>
            <a:r>
              <a:rPr lang="zh-CN" altLang="en-US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规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CP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促</a:t>
            </a:r>
            <a:r>
              <a:rPr lang="zh-CN" altLang="en-US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销</a:t>
            </a:r>
            <a:endParaRPr lang="en-US" altLang="zh-CN" sz="1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defTabSz="784225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SzPct val="125000"/>
              <a:tabLst>
                <a:tab pos="1698625" algn="l"/>
                <a:tab pos="2063750" algn="l"/>
              </a:tabLst>
              <a:defRPr/>
            </a:pPr>
            <a:r>
              <a:rPr lang="en-US" altLang="zh-CN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、专家讲座、广告投放（电</a:t>
            </a:r>
            <a:endParaRPr lang="en-US" altLang="zh-CN" sz="1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defTabSz="784225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SzPct val="125000"/>
              <a:tabLst>
                <a:tab pos="1698625" algn="l"/>
                <a:tab pos="2063750" algn="l"/>
              </a:tabLst>
              <a:defRPr/>
            </a:pPr>
            <a:r>
              <a:rPr lang="zh-CN" altLang="en-US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视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报纸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网络）</a:t>
            </a:r>
            <a:endParaRPr lang="en-US" altLang="zh-CN" sz="1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Rectangle 62"/>
          <p:cNvSpPr>
            <a:spLocks noChangeArrowheads="1"/>
          </p:cNvSpPr>
          <p:nvPr/>
        </p:nvSpPr>
        <p:spPr bwMode="gray">
          <a:xfrm>
            <a:off x="2071670" y="2783254"/>
            <a:ext cx="6929518" cy="3600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主题</a:t>
            </a: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event  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（围绕三八妇女节、端午节、重阳节等节日开展促销活动及当地重点</a:t>
            </a: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PR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），电商做好各档期推广促销活动。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43694" y="-71456"/>
            <a:ext cx="3214652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活动内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容一、</a:t>
            </a:r>
            <a:endPara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142844" y="785802"/>
            <a:ext cx="6072230" cy="6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p"/>
              <a:defRPr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活动主题一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“把福带回家”</a:t>
            </a:r>
            <a:endParaRPr lang="en-US" altLang="zh-CN" sz="2800" b="1" dirty="0" smtClean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24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428596" y="1428742"/>
            <a:ext cx="76438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1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活动时间：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活动区域</a:t>
            </a:r>
            <a:r>
              <a:rPr lang="zh-CN" altLang="en-US" sz="1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核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心区域（山东、浙江、广东、北京、天津） 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执行通路</a:t>
            </a:r>
            <a:r>
              <a:rPr lang="zh-CN" altLang="en-US" sz="1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药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店、商超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活动品项</a:t>
            </a:r>
            <a:r>
              <a:rPr lang="zh-CN" altLang="en-US" sz="1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阿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胶礼盒装、阿胶口服液等礼盒装为主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活动类型</a:t>
            </a:r>
            <a:r>
              <a:rPr lang="zh-CN" altLang="en-US" sz="1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陈列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形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象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买赠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导购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陈列配合</a:t>
            </a:r>
            <a:r>
              <a:rPr lang="zh-CN" altLang="en-US" sz="1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形象店、端架、地推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目       的：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抢占春节销售旺季，提升单次购买量增加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活动方式</a:t>
            </a:r>
            <a:r>
              <a:rPr lang="zh-CN" altLang="en-US" sz="1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买赠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   </a:t>
            </a: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   </a:t>
            </a:r>
          </a:p>
        </p:txBody>
      </p:sp>
      <p:sp>
        <p:nvSpPr>
          <p:cNvPr id="34822" name="矩形 9"/>
          <p:cNvSpPr>
            <a:spLocks noChangeArrowheads="1"/>
          </p:cNvSpPr>
          <p:nvPr/>
        </p:nvSpPr>
        <p:spPr bwMode="auto">
          <a:xfrm>
            <a:off x="357158" y="3184760"/>
            <a:ext cx="678657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方式一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：福牌系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列全品项（口味、规格不限）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      A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：凡一次性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购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福牌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系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列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满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66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，即可得时尚乐扣饭盒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个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      B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：凡一次性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购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福牌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系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列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满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99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，即可得精美抽纸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盒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      C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：凡一次性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购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福牌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系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列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满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399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，即可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得福字挂件一套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      D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：凡一次性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购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福牌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系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列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满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，即可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得炭雕摆件一套   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E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、或重点产品进行买赠 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以上促销品及套餐按照实际产品费率进行制定，仅供参考。</a:t>
            </a:r>
            <a:endParaRPr lang="en-US" altLang="zh-CN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393817"/>
            <a:ext cx="1428760" cy="146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Administrator\Desktop\T2fjpYXjleXXXXXXXX_!!669789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714362"/>
            <a:ext cx="1278638" cy="2347908"/>
          </a:xfrm>
          <a:prstGeom prst="rect">
            <a:avLst/>
          </a:prstGeom>
          <a:noFill/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572132" y="3143254"/>
            <a:ext cx="3214710" cy="6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12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图片仅供参考，福字字体使用福牌集团字体</a:t>
            </a:r>
            <a:endParaRPr lang="en-US" altLang="zh-CN" sz="1200" b="1" dirty="0" smtClean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2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此促销品实际采购较便宜</a:t>
            </a:r>
            <a:r>
              <a:rPr lang="zh-CN" altLang="en-US" sz="12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6"/>
          <p:cNvSpPr>
            <a:spLocks/>
          </p:cNvSpPr>
          <p:nvPr/>
        </p:nvSpPr>
        <p:spPr bwMode="auto">
          <a:xfrm rot="5400000">
            <a:off x="-2046288" y="668338"/>
            <a:ext cx="4071937" cy="4592638"/>
          </a:xfrm>
          <a:custGeom>
            <a:avLst/>
            <a:gdLst>
              <a:gd name="T0" fmla="*/ 401 w 21600"/>
              <a:gd name="T1" fmla="*/ 0 h 21600"/>
              <a:gd name="T2" fmla="*/ 21199 w 21600"/>
              <a:gd name="T3" fmla="*/ 13628 h 21600"/>
            </a:gdLst>
            <a:ahLst/>
            <a:cxnLst>
              <a:cxn ang="0">
                <a:pos x="323" y="10641"/>
              </a:cxn>
              <a:cxn ang="0">
                <a:pos x="10800" y="322"/>
              </a:cxn>
              <a:cxn ang="0">
                <a:pos x="21276" y="10641"/>
              </a:cxn>
              <a:cxn ang="0">
                <a:pos x="21598" y="10636"/>
              </a:cxn>
              <a:cxn ang="0">
                <a:pos x="10799" y="0"/>
              </a:cxn>
              <a:cxn ang="0">
                <a:pos x="1" y="10636"/>
              </a:cxn>
              <a:cxn ang="0">
                <a:pos x="323" y="10641"/>
              </a:cxn>
            </a:cxnLst>
            <a:rect l="T0" t="T1" r="T2" b="T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50000">
                <a:schemeClr val="bg2"/>
              </a:gs>
              <a:gs pos="100000">
                <a:srgbClr val="E2E2E2"/>
              </a:gs>
            </a:gsLst>
            <a:lin ang="0" scaled="1"/>
          </a:gra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43814" y="-71456"/>
            <a:ext cx="1500218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13316" name="AutoShape 52"/>
          <p:cNvSpPr>
            <a:spLocks noChangeArrowheads="1"/>
          </p:cNvSpPr>
          <p:nvPr/>
        </p:nvSpPr>
        <p:spPr bwMode="auto">
          <a:xfrm>
            <a:off x="1785918" y="1071552"/>
            <a:ext cx="4419600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一、行销主线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14414" y="1190618"/>
            <a:ext cx="381000" cy="381000"/>
            <a:chOff x="0" y="0"/>
            <a:chExt cx="1615" cy="1615"/>
          </a:xfrm>
        </p:grpSpPr>
        <p:sp>
          <p:nvSpPr>
            <p:cNvPr id="13343" name="Oval 54"/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4" name="Oval 55"/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56"/>
            <p:cNvSpPr>
              <a:spLocks noChangeArrowheads="1"/>
            </p:cNvSpPr>
            <p:nvPr/>
          </p:nvSpPr>
          <p:spPr bwMode="auto">
            <a:xfrm>
              <a:off x="175" y="17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346" name="Oval 57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" name="Oval 58"/>
            <p:cNvSpPr>
              <a:spLocks noChangeArrowheads="1"/>
            </p:cNvSpPr>
            <p:nvPr/>
          </p:nvSpPr>
          <p:spPr bwMode="auto">
            <a:xfrm>
              <a:off x="256" y="25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348" name="Oval 59"/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3318" name="AutoShape 49"/>
          <p:cNvSpPr>
            <a:spLocks noChangeArrowheads="1"/>
          </p:cNvSpPr>
          <p:nvPr/>
        </p:nvSpPr>
        <p:spPr bwMode="auto">
          <a:xfrm>
            <a:off x="2438416" y="2135188"/>
            <a:ext cx="4419600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二、品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牌工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程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28794" y="2190750"/>
            <a:ext cx="381000" cy="381000"/>
            <a:chOff x="0" y="0"/>
            <a:chExt cx="1615" cy="1615"/>
          </a:xfrm>
        </p:grpSpPr>
        <p:sp>
          <p:nvSpPr>
            <p:cNvPr id="13337" name="Oval 61"/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8" name="Oval 62"/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Oval 63"/>
            <p:cNvSpPr>
              <a:spLocks noChangeArrowheads="1"/>
            </p:cNvSpPr>
            <p:nvPr/>
          </p:nvSpPr>
          <p:spPr bwMode="auto">
            <a:xfrm>
              <a:off x="175" y="17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340" name="Oval 64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" name="Oval 65"/>
            <p:cNvSpPr>
              <a:spLocks noChangeArrowheads="1"/>
            </p:cNvSpPr>
            <p:nvPr/>
          </p:nvSpPr>
          <p:spPr bwMode="auto">
            <a:xfrm>
              <a:off x="256" y="25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342" name="Oval 66"/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3320" name="AutoShape 51"/>
          <p:cNvSpPr>
            <a:spLocks noChangeArrowheads="1"/>
          </p:cNvSpPr>
          <p:nvPr/>
        </p:nvSpPr>
        <p:spPr bwMode="auto">
          <a:xfrm>
            <a:off x="2428860" y="3206758"/>
            <a:ext cx="4419600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 三、推广规划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00232" y="3262320"/>
            <a:ext cx="381000" cy="381000"/>
            <a:chOff x="0" y="0"/>
            <a:chExt cx="1615" cy="1615"/>
          </a:xfrm>
        </p:grpSpPr>
        <p:sp>
          <p:nvSpPr>
            <p:cNvPr id="13331" name="Oval 68"/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2" name="Oval 69"/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Oval 70"/>
            <p:cNvSpPr>
              <a:spLocks noChangeArrowheads="1"/>
            </p:cNvSpPr>
            <p:nvPr/>
          </p:nvSpPr>
          <p:spPr bwMode="auto">
            <a:xfrm>
              <a:off x="175" y="17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334" name="Oval 71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" name="Oval 72"/>
            <p:cNvSpPr>
              <a:spLocks noChangeArrowheads="1"/>
            </p:cNvSpPr>
            <p:nvPr/>
          </p:nvSpPr>
          <p:spPr bwMode="auto">
            <a:xfrm>
              <a:off x="256" y="25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336" name="Oval 73"/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3322" name="AutoShape 51"/>
          <p:cNvSpPr>
            <a:spLocks noChangeArrowheads="1"/>
          </p:cNvSpPr>
          <p:nvPr/>
        </p:nvSpPr>
        <p:spPr bwMode="auto">
          <a:xfrm>
            <a:off x="1643042" y="4286262"/>
            <a:ext cx="4419600" cy="5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 四、渠道规划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285852" y="4333890"/>
            <a:ext cx="381000" cy="381000"/>
            <a:chOff x="0" y="0"/>
            <a:chExt cx="1615" cy="1615"/>
          </a:xfrm>
        </p:grpSpPr>
        <p:sp>
          <p:nvSpPr>
            <p:cNvPr id="13325" name="Oval 75"/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6" name="Oval 76"/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Oval 77"/>
            <p:cNvSpPr>
              <a:spLocks noChangeArrowheads="1"/>
            </p:cNvSpPr>
            <p:nvPr/>
          </p:nvSpPr>
          <p:spPr bwMode="auto">
            <a:xfrm>
              <a:off x="175" y="17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328" name="Oval 78"/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" name="Oval 79"/>
            <p:cNvSpPr>
              <a:spLocks noChangeArrowheads="1"/>
            </p:cNvSpPr>
            <p:nvPr/>
          </p:nvSpPr>
          <p:spPr bwMode="auto">
            <a:xfrm>
              <a:off x="256" y="25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37538A"/>
                </a:gs>
                <a:gs pos="50000">
                  <a:schemeClr val="hlink"/>
                </a:gs>
                <a:gs pos="100000">
                  <a:srgbClr val="37538A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330" name="Oval 80"/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1" name="流程图: 延期 40"/>
          <p:cNvSpPr/>
          <p:nvPr/>
        </p:nvSpPr>
        <p:spPr>
          <a:xfrm>
            <a:off x="0" y="1571618"/>
            <a:ext cx="1714500" cy="2857500"/>
          </a:xfrm>
          <a:prstGeom prst="flowChartDelay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AutoShape 3"/>
          <p:cNvSpPr>
            <a:spLocks noChangeArrowheads="1"/>
          </p:cNvSpPr>
          <p:nvPr/>
        </p:nvSpPr>
        <p:spPr bwMode="auto">
          <a:xfrm>
            <a:off x="642910" y="785800"/>
            <a:ext cx="8318500" cy="2194786"/>
          </a:xfrm>
          <a:prstGeom prst="roundRect">
            <a:avLst>
              <a:gd name="adj" fmla="val 9495"/>
            </a:avLst>
          </a:prstGeom>
          <a:noFill/>
          <a:ln w="28575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2800" dirty="0">
                <a:solidFill>
                  <a:srgbClr val="FF0000"/>
                </a:solidFill>
                <a:ea typeface="华文仿宋" pitchFamily="2" charset="-122"/>
              </a:rPr>
              <a:t>            </a:t>
            </a:r>
            <a:r>
              <a:rPr lang="zh-CN" altLang="en-US" sz="2800" dirty="0" smtClean="0">
                <a:solidFill>
                  <a:srgbClr val="FF0000"/>
                </a:solidFill>
                <a:ea typeface="华文仿宋" pitchFamily="2" charset="-122"/>
              </a:rPr>
              <a:t>               </a:t>
            </a:r>
            <a:r>
              <a:rPr lang="zh-CN" altLang="en-US" sz="28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“ 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健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康随身带”</a:t>
            </a:r>
            <a:endParaRPr lang="zh-CN" altLang="en-US" sz="28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过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对即食阿胶推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广，让消费者有即饮产品的随身享受，上班的途中、办公、家庭、休闲场所等。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产品包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装，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给予消费者更多的选择空间，每一种都有它的独特之处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，福牌阿胶随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身快乐享受。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开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展写字楼主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题推广，贴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近目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标群体，特显产品独特属性。</a:t>
            </a:r>
          </a:p>
        </p:txBody>
      </p:sp>
      <p:pic>
        <p:nvPicPr>
          <p:cNvPr id="6" name="图片 5" descr="20083189550921_2.jpg"/>
          <p:cNvPicPr>
            <a:picLocks noChangeAspect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>
          <a:xfrm>
            <a:off x="1357303" y="3357568"/>
            <a:ext cx="1928813" cy="1357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图片 7" descr="200881114334159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429006"/>
            <a:ext cx="1622118" cy="1151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图片 8" descr="20083288288945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5248" y="3357568"/>
            <a:ext cx="1040024" cy="14649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图片 4" descr="86119b4d85345a3b766eee407d_560.jpg"/>
          <p:cNvPicPr>
            <a:picLocks noChangeAspect="1"/>
          </p:cNvPicPr>
          <p:nvPr/>
        </p:nvPicPr>
        <p:blipFill>
          <a:blip r:embed="rId5" cstate="print"/>
          <a:srcRect b="4166"/>
          <a:stretch>
            <a:fillRect/>
          </a:stretch>
        </p:blipFill>
        <p:spPr>
          <a:xfrm>
            <a:off x="5214942" y="3357568"/>
            <a:ext cx="1001971" cy="13539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43694" y="-71456"/>
            <a:ext cx="3214652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活动内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容二、</a:t>
            </a:r>
            <a:endPara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43694" y="-71456"/>
            <a:ext cx="3214652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活动内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容二、</a:t>
            </a:r>
            <a:endPara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428596" y="1000114"/>
            <a:ext cx="6072230" cy="6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p"/>
              <a:defRPr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活动主题一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“健康随身带”</a:t>
            </a:r>
            <a:endParaRPr lang="en-US" altLang="zh-CN" sz="2800" b="1" dirty="0" smtClean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24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714402" y="1571631"/>
            <a:ext cx="7643812" cy="292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3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活动时间：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3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活动区域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核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心区域（山东、浙江、广东、北京、天津） 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3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执行通路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写字楼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3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活动品项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即食阿胶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3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活动类型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产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品宣传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试吃装派送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3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陈列配合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产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品陈列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周边商超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药店铺市陈列配合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3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目       的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过试吃装派送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提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升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消费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者首次试吃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3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活动方式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试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吃派送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3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          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活动具体执行细案不再详述。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</a:t>
            </a: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15068" y="-71456"/>
            <a:ext cx="3143278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活动内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容二、</a:t>
            </a:r>
            <a:endPara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142844" y="785800"/>
            <a:ext cx="5500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p"/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活动主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题二 </a:t>
            </a:r>
            <a:r>
              <a:rPr lang="zh-CN" altLang="en-US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“快乐随身享</a:t>
            </a:r>
            <a:r>
              <a:rPr lang="en-US" altLang="zh-CN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贴心社区行”</a:t>
            </a:r>
            <a:endParaRPr lang="en-US" altLang="zh-CN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24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64" name="Freeform 5"/>
          <p:cNvSpPr>
            <a:spLocks/>
          </p:cNvSpPr>
          <p:nvPr/>
        </p:nvSpPr>
        <p:spPr bwMode="auto">
          <a:xfrm>
            <a:off x="3143250" y="1557338"/>
            <a:ext cx="2155825" cy="966787"/>
          </a:xfrm>
          <a:custGeom>
            <a:avLst/>
            <a:gdLst>
              <a:gd name="T0" fmla="*/ 0 w 873"/>
              <a:gd name="T1" fmla="*/ 0 h 895"/>
              <a:gd name="T2" fmla="*/ 0 w 873"/>
              <a:gd name="T3" fmla="*/ 2147483647 h 895"/>
              <a:gd name="T4" fmla="*/ 2147483647 w 873"/>
              <a:gd name="T5" fmla="*/ 2147483647 h 895"/>
              <a:gd name="T6" fmla="*/ 0 60000 65536"/>
              <a:gd name="T7" fmla="*/ 0 60000 65536"/>
              <a:gd name="T8" fmla="*/ 0 60000 65536"/>
              <a:gd name="T9" fmla="*/ 0 w 873"/>
              <a:gd name="T10" fmla="*/ 0 h 895"/>
              <a:gd name="T11" fmla="*/ 873 w 873"/>
              <a:gd name="T12" fmla="*/ 895 h 8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>
            <a:solidFill>
              <a:srgbClr val="3366CC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40965" name="Rectangle 9"/>
          <p:cNvSpPr>
            <a:spLocks noChangeArrowheads="1"/>
          </p:cNvSpPr>
          <p:nvPr/>
        </p:nvSpPr>
        <p:spPr bwMode="auto">
          <a:xfrm>
            <a:off x="3214688" y="1357313"/>
            <a:ext cx="271462" cy="271462"/>
          </a:xfrm>
          <a:prstGeom prst="rect">
            <a:avLst/>
          </a:prstGeom>
          <a:solidFill>
            <a:schemeClr val="hlink"/>
          </a:solidFill>
          <a:ln w="6350">
            <a:solidFill>
              <a:srgbClr val="3366CC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zh-CN" alt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66" name="Text Box 14"/>
          <p:cNvSpPr txBox="1">
            <a:spLocks noChangeArrowheads="1"/>
          </p:cNvSpPr>
          <p:nvPr/>
        </p:nvSpPr>
        <p:spPr bwMode="auto">
          <a:xfrm>
            <a:off x="3695700" y="1484313"/>
            <a:ext cx="4032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b="1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赠送、试饮</a:t>
            </a:r>
            <a:endParaRPr lang="en-US" altLang="zh-CN" sz="1200" b="1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b="1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                 （引起注意）</a:t>
            </a:r>
          </a:p>
          <a:p>
            <a:pPr>
              <a:buFontTx/>
              <a:buChar char="•"/>
            </a:pP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以公益的角色进入社区，聚拢人气</a:t>
            </a:r>
          </a:p>
          <a:p>
            <a:pPr>
              <a:buFontTx/>
              <a:buChar char="•"/>
            </a:pP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向社区的主要目标群体人派赠产品</a:t>
            </a:r>
          </a:p>
          <a:p>
            <a:pPr>
              <a:buFontTx/>
              <a:buChar char="•"/>
            </a:pP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进行赠饮品尝活动</a:t>
            </a:r>
          </a:p>
        </p:txBody>
      </p:sp>
      <p:sp>
        <p:nvSpPr>
          <p:cNvPr id="40967" name="Freeform 6"/>
          <p:cNvSpPr>
            <a:spLocks/>
          </p:cNvSpPr>
          <p:nvPr/>
        </p:nvSpPr>
        <p:spPr bwMode="auto">
          <a:xfrm rot="5400000">
            <a:off x="6207125" y="1663701"/>
            <a:ext cx="1100137" cy="2773362"/>
          </a:xfrm>
          <a:custGeom>
            <a:avLst/>
            <a:gdLst>
              <a:gd name="T0" fmla="*/ 0 w 873"/>
              <a:gd name="T1" fmla="*/ 0 h 895"/>
              <a:gd name="T2" fmla="*/ 0 w 873"/>
              <a:gd name="T3" fmla="*/ 2147483647 h 895"/>
              <a:gd name="T4" fmla="*/ 2147483647 w 873"/>
              <a:gd name="T5" fmla="*/ 2147483647 h 895"/>
              <a:gd name="T6" fmla="*/ 0 60000 65536"/>
              <a:gd name="T7" fmla="*/ 0 60000 65536"/>
              <a:gd name="T8" fmla="*/ 0 60000 65536"/>
              <a:gd name="T9" fmla="*/ 0 w 873"/>
              <a:gd name="T10" fmla="*/ 0 h 895"/>
              <a:gd name="T11" fmla="*/ 873 w 873"/>
              <a:gd name="T12" fmla="*/ 895 h 8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>
            <a:solidFill>
              <a:srgbClr val="3366CC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8215313" y="2357438"/>
            <a:ext cx="271462" cy="271462"/>
          </a:xfrm>
          <a:prstGeom prst="rect">
            <a:avLst/>
          </a:prstGeom>
          <a:solidFill>
            <a:schemeClr val="hlink"/>
          </a:solidFill>
          <a:ln w="6350">
            <a:solidFill>
              <a:srgbClr val="3366CC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zh-CN" alt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969" name="Text Box 4"/>
          <p:cNvSpPr txBox="1">
            <a:spLocks noChangeArrowheads="1"/>
          </p:cNvSpPr>
          <p:nvPr/>
        </p:nvSpPr>
        <p:spPr bwMode="auto">
          <a:xfrm>
            <a:off x="5429250" y="2500313"/>
            <a:ext cx="27971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游戏互动</a:t>
            </a:r>
            <a:endParaRPr lang="en-US" altLang="zh-CN" sz="12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             （快乐体验）</a:t>
            </a:r>
            <a:endParaRPr lang="en-US" altLang="zh-CN" sz="12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buFontTx/>
              <a:buChar char="•"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结合公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司产品可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现场展示和介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绍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使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用方法和利益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点，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条件允许可重点场次现场制作阿胶制作过程。</a:t>
            </a:r>
            <a:endParaRPr lang="zh-CN" altLang="en-US" sz="1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buFontTx/>
              <a:buChar char="•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营造品牌氛围，让消费者亲身体验融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入环境去感受品牌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70" name="Freeform 8"/>
          <p:cNvSpPr>
            <a:spLocks/>
          </p:cNvSpPr>
          <p:nvPr/>
        </p:nvSpPr>
        <p:spPr bwMode="auto">
          <a:xfrm rot="5400000" flipH="1" flipV="1">
            <a:off x="1475582" y="2024856"/>
            <a:ext cx="1143000" cy="2236787"/>
          </a:xfrm>
          <a:custGeom>
            <a:avLst/>
            <a:gdLst>
              <a:gd name="T0" fmla="*/ 0 w 873"/>
              <a:gd name="T1" fmla="*/ 0 h 895"/>
              <a:gd name="T2" fmla="*/ 0 w 873"/>
              <a:gd name="T3" fmla="*/ 2147483647 h 895"/>
              <a:gd name="T4" fmla="*/ 2147483647 w 873"/>
              <a:gd name="T5" fmla="*/ 2147483647 h 895"/>
              <a:gd name="T6" fmla="*/ 0 60000 65536"/>
              <a:gd name="T7" fmla="*/ 0 60000 65536"/>
              <a:gd name="T8" fmla="*/ 0 60000 65536"/>
              <a:gd name="T9" fmla="*/ 0 w 873"/>
              <a:gd name="T10" fmla="*/ 0 h 895"/>
              <a:gd name="T11" fmla="*/ 873 w 873"/>
              <a:gd name="T12" fmla="*/ 895 h 8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>
            <a:solidFill>
              <a:srgbClr val="3366CC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40971" name="Rectangle 9"/>
          <p:cNvSpPr>
            <a:spLocks noChangeArrowheads="1"/>
          </p:cNvSpPr>
          <p:nvPr/>
        </p:nvSpPr>
        <p:spPr bwMode="auto">
          <a:xfrm>
            <a:off x="571500" y="3571875"/>
            <a:ext cx="271463" cy="271463"/>
          </a:xfrm>
          <a:prstGeom prst="rect">
            <a:avLst/>
          </a:prstGeom>
          <a:solidFill>
            <a:schemeClr val="hlink"/>
          </a:solidFill>
          <a:ln w="6350">
            <a:solidFill>
              <a:srgbClr val="3366CC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altLang="zh-CN" sz="1200" b="1">
                <a:solidFill>
                  <a:schemeClr val="bg1"/>
                </a:solidFill>
              </a:rPr>
              <a:t>4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40972" name="Text Box 16"/>
          <p:cNvSpPr txBox="1">
            <a:spLocks noChangeArrowheads="1"/>
          </p:cNvSpPr>
          <p:nvPr/>
        </p:nvSpPr>
        <p:spPr bwMode="auto">
          <a:xfrm>
            <a:off x="838200" y="2627313"/>
            <a:ext cx="2447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b="1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特卖促销</a:t>
            </a:r>
            <a:endParaRPr lang="en-US" altLang="zh-CN" sz="1200" b="1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b="1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           （利益驱动）</a:t>
            </a:r>
          </a:p>
          <a:p>
            <a:pPr>
              <a:buFontTx/>
              <a:buChar char="•"/>
            </a:pP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开拓渠道，拉动销售</a:t>
            </a:r>
          </a:p>
          <a:p>
            <a:pPr>
              <a:buFontTx/>
              <a:buChar char="•"/>
            </a:pP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现场产品展示</a:t>
            </a:r>
            <a:endParaRPr lang="en-US" altLang="zh-CN" sz="1200"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Char char="•"/>
            </a:pP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特价促销、产品买赠</a:t>
            </a:r>
            <a:endParaRPr lang="en-US" altLang="zh-CN" sz="1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73" name="Freeform 7"/>
          <p:cNvSpPr>
            <a:spLocks/>
          </p:cNvSpPr>
          <p:nvPr/>
        </p:nvSpPr>
        <p:spPr bwMode="auto">
          <a:xfrm flipH="1" flipV="1">
            <a:off x="3286125" y="3643313"/>
            <a:ext cx="2101850" cy="1285875"/>
          </a:xfrm>
          <a:custGeom>
            <a:avLst/>
            <a:gdLst>
              <a:gd name="T0" fmla="*/ 0 w 873"/>
              <a:gd name="T1" fmla="*/ 0 h 895"/>
              <a:gd name="T2" fmla="*/ 0 w 873"/>
              <a:gd name="T3" fmla="*/ 2147483647 h 895"/>
              <a:gd name="T4" fmla="*/ 2147483647 w 873"/>
              <a:gd name="T5" fmla="*/ 2147483647 h 895"/>
              <a:gd name="T6" fmla="*/ 0 60000 65536"/>
              <a:gd name="T7" fmla="*/ 0 60000 65536"/>
              <a:gd name="T8" fmla="*/ 0 60000 65536"/>
              <a:gd name="T9" fmla="*/ 0 w 873"/>
              <a:gd name="T10" fmla="*/ 0 h 895"/>
              <a:gd name="T11" fmla="*/ 873 w 873"/>
              <a:gd name="T12" fmla="*/ 895 h 8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>
            <a:solidFill>
              <a:srgbClr val="3366CC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40974" name="Rectangle 10"/>
          <p:cNvSpPr>
            <a:spLocks noChangeArrowheads="1"/>
          </p:cNvSpPr>
          <p:nvPr/>
        </p:nvSpPr>
        <p:spPr bwMode="auto">
          <a:xfrm>
            <a:off x="5072063" y="4714875"/>
            <a:ext cx="271462" cy="271463"/>
          </a:xfrm>
          <a:prstGeom prst="rect">
            <a:avLst/>
          </a:prstGeom>
          <a:solidFill>
            <a:schemeClr val="hlink"/>
          </a:solidFill>
          <a:ln w="6350">
            <a:solidFill>
              <a:srgbClr val="3366CC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altLang="zh-CN" sz="1200" b="1">
                <a:solidFill>
                  <a:schemeClr val="bg1"/>
                </a:solidFill>
              </a:rPr>
              <a:t>3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143250" y="3643313"/>
            <a:ext cx="20716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     健康饮食       </a:t>
            </a:r>
            <a:endParaRPr lang="en-US" altLang="zh-CN" sz="1200" b="1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00" b="1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                    </a:t>
            </a:r>
            <a:r>
              <a:rPr lang="zh-CN" altLang="en-US" sz="1200" b="1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（情感沟通）</a:t>
            </a:r>
            <a:endParaRPr lang="en-US" altLang="zh-CN" sz="1200" b="1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 开展健康饮食的讲座教育</a:t>
            </a:r>
            <a:endParaRPr lang="en-US" altLang="zh-CN" sz="12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传播企业形象，体现社会责任感</a:t>
            </a:r>
          </a:p>
          <a:p>
            <a:pPr>
              <a:lnSpc>
                <a:spcPct val="130000"/>
              </a:lnSpc>
            </a:pPr>
            <a:endParaRPr lang="zh-CN" altLang="en-US" sz="1200" b="1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gray">
          <a:xfrm>
            <a:off x="3265488" y="2636838"/>
            <a:ext cx="27352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福牌阿胶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       贴心社区行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2000" b="1" dirty="0">
                <a:latin typeface="微软雅黑" pitchFamily="34" charset="-122"/>
                <a:ea typeface="微软雅黑" pitchFamily="34" charset="-122"/>
              </a:rPr>
            </a:b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929322" y="-71456"/>
            <a:ext cx="3786188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活动内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容二、</a:t>
            </a:r>
            <a:endPara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987" name="TextBox 7"/>
          <p:cNvSpPr txBox="1">
            <a:spLocks noChangeArrowheads="1"/>
          </p:cNvSpPr>
          <p:nvPr/>
        </p:nvSpPr>
        <p:spPr bwMode="auto">
          <a:xfrm>
            <a:off x="357188" y="1285875"/>
            <a:ext cx="7572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活动时间：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—2012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31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日（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周末、节假日）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活动区域：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全国重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点区域，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选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择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家社区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活动品项</a:t>
            </a:r>
            <a:r>
              <a:rPr lang="zh-CN" altLang="en-US" sz="1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系列产品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执行场次</a:t>
            </a:r>
            <a:r>
              <a:rPr lang="zh-CN" altLang="en-US" sz="1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400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场，每个阶段执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行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场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执行通路</a:t>
            </a:r>
            <a:r>
              <a:rPr lang="zh-CN" altLang="en-US" sz="1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社区（尽量依托社区药店开展，节约费用）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场地要求：</a:t>
            </a:r>
            <a:endParaRPr lang="en-US" altLang="zh-CN" sz="1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2441862"/>
            <a:ext cx="5857916" cy="14157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  <a:alpha val="71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中高档社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区（确保目标消费群），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足够人流量，居民人口超过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以上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周边药店、商超产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品铺货率高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，周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边方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圆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公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里内有大型商超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社区中可用活动场地不低于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平米，建议有几个区域供选择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 社区中心广场（重点区域、尽量在社区广场开展活动，增加活动影响区域和人数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人流集中处，重点在出口和入口处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社区商超门口前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社区配合度高，并在周边网点进行活动预热</a:t>
            </a:r>
          </a:p>
        </p:txBody>
      </p:sp>
      <p:sp>
        <p:nvSpPr>
          <p:cNvPr id="41991" name="TextBox 7"/>
          <p:cNvSpPr txBox="1">
            <a:spLocks noChangeArrowheads="1"/>
          </p:cNvSpPr>
          <p:nvPr/>
        </p:nvSpPr>
        <p:spPr bwMode="auto">
          <a:xfrm>
            <a:off x="357188" y="3871913"/>
            <a:ext cx="6786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 活动方式：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   A.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凡购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买福牌阿胶系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列（口味不限）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满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39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，赠送时尚乐扣杯一个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   B.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凡购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买福牌阿胶系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列（口味不限）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满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66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，赠送精美饭盒一个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   C.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凡购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买福牌阿胶系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列（口味不限）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满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99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，赠送精美油壶一个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凡购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买福牌阿胶饮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系列（口味不限）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满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159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，赠送精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美福字挂轴一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套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（注：以上奖品为建议性，可地区调整）</a:t>
            </a:r>
            <a:endParaRPr lang="en-US" altLang="zh-CN" sz="1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19" descr="DSC022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571882"/>
            <a:ext cx="1857388" cy="1393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图片 13" descr="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571750"/>
            <a:ext cx="1579624" cy="1181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图片 14" descr="xin_05301060909554531961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857238"/>
            <a:ext cx="2071702" cy="1551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42844" y="785800"/>
            <a:ext cx="5500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p"/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活动主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题二 </a:t>
            </a:r>
            <a:r>
              <a:rPr lang="zh-CN" altLang="en-US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“快乐随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身带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贴心社区行”</a:t>
            </a:r>
            <a:endParaRPr lang="en-US" altLang="zh-CN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24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00786" y="-71456"/>
            <a:ext cx="3786188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活动内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容三、</a:t>
            </a:r>
            <a:endPara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785786" y="785800"/>
            <a:ext cx="607223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p"/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活动主题一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“福牌阿胶 福满中国”</a:t>
            </a:r>
            <a:endParaRPr lang="en-US" altLang="zh-CN" sz="28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24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857224" y="1214428"/>
            <a:ext cx="764381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7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活动时间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秋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节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活动区域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核心市场（山东、广东、浙江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、北京等）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执行通路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商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超、药店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活动品项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阿胶、阿胶口服液等核心产品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活动类型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品牌形象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导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购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买赠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陈列配合：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主题堆箱、地堆或端架陈列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挂架或挂网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目       的：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抢占春节销售旺季，提升单次购买量增加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zh-CN" altLang="en-US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活动方式</a:t>
            </a:r>
            <a:r>
              <a:rPr lang="zh-CN" altLang="en-US" sz="1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药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店执行直接买赠促销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商超执行换购联合促销、买赠促销等方式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具体执行细则此处省略。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</a:t>
            </a: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00786" y="-71452"/>
            <a:ext cx="3786188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活动内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容四、</a:t>
            </a:r>
            <a:endPara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85720" y="785800"/>
            <a:ext cx="457203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p"/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活动主题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“福牌阿胶 吃出好气色”</a:t>
            </a:r>
            <a:endParaRPr lang="en-US" altLang="zh-CN" sz="28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24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357158" y="1357304"/>
            <a:ext cx="67865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活动时间：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活动区域</a:t>
            </a:r>
            <a:r>
              <a:rPr lang="zh-CN" altLang="en-US" sz="1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核心区域（山东、浙江、广东等）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执行通路</a:t>
            </a:r>
            <a:r>
              <a:rPr lang="zh-CN" altLang="en-US" sz="1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商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超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药店（药店在商超内为核心店面执行）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活动品项</a:t>
            </a:r>
            <a:r>
              <a:rPr lang="zh-CN" altLang="en-US" sz="1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阿胶、即食阿胶（根据公司核心产品具体制定）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活动类型：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中小型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CP+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导购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陈列配合：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主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题形象包柱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专柜、地堆、端架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货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架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活动方式</a:t>
            </a:r>
            <a:r>
              <a:rPr lang="zh-CN" altLang="en-US" sz="1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试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吃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产品宣传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买赠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   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14335" y="2886069"/>
            <a:ext cx="7572375" cy="104300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6350" algn="ctr">
            <a:solidFill>
              <a:schemeClr val="accent5">
                <a:lumMod val="75000"/>
              </a:schemeClr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tIns="0" bIns="0"/>
          <a:lstStyle/>
          <a:p>
            <a:pPr>
              <a:defRPr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   </a:t>
            </a:r>
          </a:p>
          <a:p>
            <a:pPr>
              <a:defRPr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、商超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药店执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行中小型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CP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，凡购买指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定福牌产品即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可参加获得相应赠品。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月份气温相对较高，执行场外促销活动，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月份后转到场内。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    C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、药店在商超内的核心店面配合专家咨询座谈等形式，开展公益活动。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357290" y="1643056"/>
            <a:ext cx="6929486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p"/>
              <a:defRPr/>
            </a:pPr>
            <a:r>
              <a:rPr lang="zh-CN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ENENT</a:t>
            </a:r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专题活动</a:t>
            </a:r>
            <a:r>
              <a:rPr lang="zh-CN" alt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一</a:t>
            </a:r>
            <a:endParaRPr lang="en-US" altLang="zh-CN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C3300"/>
              </a:soli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altLang="zh-CN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C3300"/>
              </a:soli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43042" y="2357436"/>
            <a:ext cx="5500726" cy="64294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具体活动细案根据实际事件活动具体制定，此处省略。</a:t>
            </a:r>
            <a:endParaRPr lang="zh-CN" alt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43570" y="-71456"/>
            <a:ext cx="3786188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行销物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料支持</a:t>
            </a:r>
            <a:endPara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43" name="TextBox 7"/>
          <p:cNvSpPr txBox="1">
            <a:spLocks noChangeArrowheads="1"/>
          </p:cNvSpPr>
          <p:nvPr/>
        </p:nvSpPr>
        <p:spPr bwMode="auto">
          <a:xfrm>
            <a:off x="1142976" y="1643056"/>
            <a:ext cx="7143800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、推广物料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陈列货架、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太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阳伞、帐篷、促销台、促销服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腰麦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ts val="27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、促销物料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福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字挂轴、炭雕摆件、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抽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纸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果盘等</a:t>
            </a:r>
            <a:endParaRPr lang="zh-CN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、广宣物料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海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报、围挡、爆炸签、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单页等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85852" y="4071948"/>
            <a:ext cx="6858048" cy="64294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以上物料仅供参考，具体采购及分配数量按照实际费率计提。</a:t>
            </a:r>
            <a:endParaRPr lang="zh-CN" alt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 bwMode="auto">
          <a:xfrm>
            <a:off x="1366838" y="428610"/>
            <a:ext cx="1443024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rte" pitchFamily="66" charset="0"/>
                <a:ea typeface="华文琥珀" pitchFamily="2" charset="-122"/>
              </a:rPr>
              <a:t>4</a:t>
            </a:r>
            <a:endParaRPr lang="zh-CN" altLang="en-US" sz="20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orte" pitchFamily="66" charset="0"/>
              <a:ea typeface="华文琥珀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915988" y="3071813"/>
            <a:ext cx="2441575" cy="989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渠道规划</a:t>
            </a:r>
            <a:endParaRPr lang="en-US" altLang="zh-C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2469" name="Picture 9" descr="目录蓝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0"/>
            <a:ext cx="13954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9" descr="目录蓝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900" y="0"/>
            <a:ext cx="930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接连接符 34"/>
          <p:cNvCxnSpPr/>
          <p:nvPr/>
        </p:nvCxnSpPr>
        <p:spPr bwMode="auto">
          <a:xfrm>
            <a:off x="0" y="2000246"/>
            <a:ext cx="9144000" cy="1588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2714613" y="1214417"/>
            <a:ext cx="2143139" cy="428628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zh-CN" sz="16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endParaRPr lang="zh-CN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43570" y="-71452"/>
            <a:ext cx="3786188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渠道活动排期</a:t>
            </a:r>
          </a:p>
        </p:txBody>
      </p:sp>
      <p:sp>
        <p:nvSpPr>
          <p:cNvPr id="6" name="圆角矩形 5"/>
          <p:cNvSpPr/>
          <p:nvPr/>
        </p:nvSpPr>
        <p:spPr bwMode="auto">
          <a:xfrm>
            <a:off x="142847" y="2071684"/>
            <a:ext cx="428625" cy="825605"/>
          </a:xfrm>
          <a:prstGeom prst="roundRect">
            <a:avLst/>
          </a:prstGeom>
          <a:solidFill>
            <a:srgbClr val="0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</a:t>
            </a:r>
            <a:r>
              <a:rPr kumimoji="1"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超</a:t>
            </a:r>
            <a:endParaRPr kumimoji="1"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42844" y="1142980"/>
            <a:ext cx="428625" cy="825605"/>
          </a:xfrm>
          <a:prstGeom prst="roundRect">
            <a:avLst/>
          </a:prstGeom>
          <a:solidFill>
            <a:srgbClr val="0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药店</a:t>
            </a:r>
            <a:endParaRPr kumimoji="1"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1500" y="785800"/>
          <a:ext cx="8501124" cy="274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08427"/>
                <a:gridCol w="708427"/>
                <a:gridCol w="708427"/>
                <a:gridCol w="708427"/>
                <a:gridCol w="708427"/>
                <a:gridCol w="708427"/>
                <a:gridCol w="708427"/>
                <a:gridCol w="708427"/>
                <a:gridCol w="708427"/>
                <a:gridCol w="708427"/>
                <a:gridCol w="708427"/>
                <a:gridCol w="708427"/>
              </a:tblGrid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sp>
        <p:nvSpPr>
          <p:cNvPr id="63522" name="矩形 22"/>
          <p:cNvSpPr>
            <a:spLocks noChangeArrowheads="1"/>
          </p:cNvSpPr>
          <p:nvPr/>
        </p:nvSpPr>
        <p:spPr bwMode="auto">
          <a:xfrm>
            <a:off x="2714612" y="1214417"/>
            <a:ext cx="2071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en-US" altLang="zh-CN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年销售系统店面梳理，进行品牌形象店布建。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0" y="2998790"/>
            <a:ext cx="9144000" cy="1588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7786710" y="1142979"/>
            <a:ext cx="1285906" cy="4608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年底召开经销商年度会议</a:t>
            </a:r>
            <a:endParaRPr lang="en-US" altLang="zh-CN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57224" y="2143122"/>
            <a:ext cx="1357322" cy="460800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“把福带回家”春节促销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571736" y="2428874"/>
            <a:ext cx="2357454" cy="4608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charset="0"/>
              <a:buChar char="•"/>
              <a:defRPr/>
            </a:pPr>
            <a:endParaRPr lang="en-US" altLang="zh-CN" sz="14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528" name="矩形 21"/>
          <p:cNvSpPr>
            <a:spLocks noChangeArrowheads="1"/>
          </p:cNvSpPr>
          <p:nvPr/>
        </p:nvSpPr>
        <p:spPr bwMode="auto">
          <a:xfrm>
            <a:off x="2786050" y="2500312"/>
            <a:ext cx="2000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重</a:t>
            </a: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点核心店和形象店建立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857884" y="1714494"/>
            <a:ext cx="2143152" cy="460800"/>
          </a:xfrm>
          <a:prstGeom prst="roundRect">
            <a:avLst/>
          </a:prstGeom>
          <a:solidFill>
            <a:srgbClr val="FF0000">
              <a:tint val="66000"/>
              <a:satMod val="16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秀风采，动起来”</a:t>
            </a: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药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店、商超陈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列比赛</a:t>
            </a: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857884" y="2396702"/>
            <a:ext cx="1571636" cy="4608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charset="0"/>
              <a:buChar char="•"/>
              <a:defRPr/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福牌阿胶 福满中国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sz="1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秋促销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2643174" y="1714494"/>
            <a:ext cx="2286016" cy="4608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“健康随身带”重点以社区内药店、商超为主</a:t>
            </a: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7500958" y="2396702"/>
            <a:ext cx="1571636" cy="460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“福牌阿胶  吃出好气色”旺季促销  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圆角矩形 32"/>
          <p:cNvSpPr/>
          <p:nvPr/>
        </p:nvSpPr>
        <p:spPr bwMode="auto">
          <a:xfrm>
            <a:off x="142844" y="3000378"/>
            <a:ext cx="428625" cy="1190420"/>
          </a:xfrm>
          <a:prstGeom prst="roundRect">
            <a:avLst/>
          </a:prstGeom>
          <a:solidFill>
            <a:srgbClr val="0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专卖店</a:t>
            </a:r>
            <a:endParaRPr kumimoji="1"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圆角矩形 33"/>
          <p:cNvSpPr/>
          <p:nvPr/>
        </p:nvSpPr>
        <p:spPr bwMode="auto">
          <a:xfrm>
            <a:off x="142847" y="4246475"/>
            <a:ext cx="428625" cy="825605"/>
          </a:xfrm>
          <a:prstGeom prst="roundRect">
            <a:avLst/>
          </a:prstGeom>
          <a:solidFill>
            <a:srgbClr val="0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电商</a:t>
            </a:r>
            <a:endParaRPr kumimoji="1"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85786" y="3286130"/>
            <a:ext cx="1357322" cy="460800"/>
          </a:xfrm>
          <a:prstGeom prst="roundRect">
            <a:avLst/>
          </a:prstGeom>
          <a:solidFill>
            <a:srgbClr val="FF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“把福带回家”春节促销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85786" y="4429138"/>
            <a:ext cx="8215370" cy="4608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紧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跟电商各大时间促销节点开展促销买赠、降价、秒杀等促销活动（如三八节、情人节、双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等）进行促销紧贴。</a:t>
            </a: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>
            <a:off x="-32" y="4213236"/>
            <a:ext cx="9144000" cy="1588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圆角矩形 38"/>
          <p:cNvSpPr/>
          <p:nvPr/>
        </p:nvSpPr>
        <p:spPr>
          <a:xfrm>
            <a:off x="5857884" y="3253958"/>
            <a:ext cx="1571636" cy="4608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charset="0"/>
              <a:buChar char="•"/>
              <a:defRPr/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福牌阿胶 福满中国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sz="1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秋促销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7500958" y="3253958"/>
            <a:ext cx="1571636" cy="460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“福牌阿胶  吃出好气色”旺季促销  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 bwMode="auto">
          <a:xfrm>
            <a:off x="1366838" y="428610"/>
            <a:ext cx="1146208" cy="317023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rte" pitchFamily="66" charset="0"/>
                <a:ea typeface="华文琥珀" pitchFamily="2" charset="-122"/>
              </a:rPr>
              <a:t>1</a:t>
            </a:r>
            <a:endParaRPr lang="zh-CN" altLang="en-US" sz="20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orte" pitchFamily="66" charset="0"/>
              <a:ea typeface="华文琥珀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714375" y="3071813"/>
            <a:ext cx="2441575" cy="989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行销主线</a:t>
            </a:r>
            <a:endParaRPr lang="en-US" altLang="zh-C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4341" name="Picture 9" descr="目录蓝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0"/>
            <a:ext cx="13954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目录蓝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900" y="0"/>
            <a:ext cx="930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929348" y="-71456"/>
            <a:ext cx="3786188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活动内容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85720" y="857238"/>
            <a:ext cx="62865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p"/>
              <a:defRPr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“秀风采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，红起</a:t>
            </a:r>
            <a:r>
              <a:rPr lang="zh-CN" altLang="en-US" sz="2800" b="1" dirty="0"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来”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商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药店陈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列比赛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 </a:t>
            </a:r>
            <a:endParaRPr lang="en-US" altLang="zh-CN" sz="2800" b="1" dirty="0">
              <a:solidFill>
                <a:srgbClr val="FF0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24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564" name="TextBox 7"/>
          <p:cNvSpPr txBox="1">
            <a:spLocks noChangeArrowheads="1"/>
          </p:cNvSpPr>
          <p:nvPr/>
        </p:nvSpPr>
        <p:spPr bwMode="auto">
          <a:xfrm>
            <a:off x="285720" y="1500188"/>
            <a:ext cx="86439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活动主题：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“秀风采，动起来”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活动目的：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为了推进公司的终端生动化标准建设，有效激励销售部门全力执行终端生动化建设要求，活跃工         作氛围，提高生动化建设水平，树立生动化建设楷模。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活动时间：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活动区域：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全国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执行通路</a:t>
            </a:r>
            <a:r>
              <a:rPr lang="zh-CN" altLang="en-US" sz="1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商超、药店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活动内容：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陈列形式范围为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：包柱、专柜、货架、端架、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TG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陈列。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   2.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陈列标准由统一拟定，以执行细案为准。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   3.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生动工具的使用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，爆炸签、价格签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、围挡、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KT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板。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DM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单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等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   4.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多点陈列数量、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区域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565" name="矩形 7"/>
          <p:cNvSpPr>
            <a:spLocks noChangeArrowheads="1"/>
          </p:cNvSpPr>
          <p:nvPr/>
        </p:nvSpPr>
        <p:spPr bwMode="auto">
          <a:xfrm>
            <a:off x="214313" y="2786063"/>
            <a:ext cx="8643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14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500048"/>
            <a:ext cx="8229600" cy="3714776"/>
          </a:xfrm>
        </p:spPr>
        <p:txBody>
          <a:bodyPr/>
          <a:lstStyle/>
          <a:p>
            <a:pPr>
              <a:buNone/>
            </a:pP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备注：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由于本人对贵公司的产品、销售渠道、核心区域、季度推广主线了解不深入，故本方案中提到的产品、推广渠道或许不一定符合产品特性，以上方案仅为本次方案主题思路。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43108" y="1357304"/>
            <a:ext cx="485775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谢   谢！</a:t>
            </a:r>
            <a:endParaRPr lang="zh-CN" altLang="en-US" sz="6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71670" y="2357436"/>
            <a:ext cx="5286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撰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写人：高杰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电   话：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18600328561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428596" y="928688"/>
            <a:ext cx="7527925" cy="3822700"/>
          </a:xfrm>
          <a:custGeom>
            <a:avLst/>
            <a:gdLst>
              <a:gd name="connsiteX0" fmla="*/ 0 w 7677573"/>
              <a:gd name="connsiteY0" fmla="*/ 0 h 3931920"/>
              <a:gd name="connsiteX1" fmla="*/ 2225040 w 7677573"/>
              <a:gd name="connsiteY1" fmla="*/ 1219200 h 3931920"/>
              <a:gd name="connsiteX2" fmla="*/ 3129280 w 7677573"/>
              <a:gd name="connsiteY2" fmla="*/ 1361440 h 3931920"/>
              <a:gd name="connsiteX3" fmla="*/ 4023360 w 7677573"/>
              <a:gd name="connsiteY3" fmla="*/ 2113280 h 3931920"/>
              <a:gd name="connsiteX4" fmla="*/ 5232400 w 7677573"/>
              <a:gd name="connsiteY4" fmla="*/ 2174240 h 3931920"/>
              <a:gd name="connsiteX5" fmla="*/ 7294880 w 7677573"/>
              <a:gd name="connsiteY5" fmla="*/ 3657600 h 3931920"/>
              <a:gd name="connsiteX6" fmla="*/ 7528560 w 7677573"/>
              <a:gd name="connsiteY6" fmla="*/ 3820160 h 3931920"/>
              <a:gd name="connsiteX0" fmla="*/ 0 w 7677975"/>
              <a:gd name="connsiteY0" fmla="*/ 0 h 3931625"/>
              <a:gd name="connsiteX1" fmla="*/ 2225040 w 7677975"/>
              <a:gd name="connsiteY1" fmla="*/ 1219200 h 3931625"/>
              <a:gd name="connsiteX2" fmla="*/ 3129280 w 7677975"/>
              <a:gd name="connsiteY2" fmla="*/ 1361440 h 3931625"/>
              <a:gd name="connsiteX3" fmla="*/ 4023360 w 7677975"/>
              <a:gd name="connsiteY3" fmla="*/ 2113280 h 3931625"/>
              <a:gd name="connsiteX4" fmla="*/ 5232400 w 7677975"/>
              <a:gd name="connsiteY4" fmla="*/ 2174240 h 3931625"/>
              <a:gd name="connsiteX5" fmla="*/ 7295282 w 7677975"/>
              <a:gd name="connsiteY5" fmla="*/ 3657305 h 3931625"/>
              <a:gd name="connsiteX6" fmla="*/ 7528560 w 7677975"/>
              <a:gd name="connsiteY6" fmla="*/ 3820160 h 3931625"/>
              <a:gd name="connsiteX0" fmla="*/ 0 w 7677975"/>
              <a:gd name="connsiteY0" fmla="*/ 0 h 3931625"/>
              <a:gd name="connsiteX1" fmla="*/ 2225040 w 7677975"/>
              <a:gd name="connsiteY1" fmla="*/ 1219200 h 3931625"/>
              <a:gd name="connsiteX2" fmla="*/ 3129280 w 7677975"/>
              <a:gd name="connsiteY2" fmla="*/ 1361440 h 3931625"/>
              <a:gd name="connsiteX3" fmla="*/ 4023360 w 7677975"/>
              <a:gd name="connsiteY3" fmla="*/ 2113280 h 3931625"/>
              <a:gd name="connsiteX4" fmla="*/ 5232400 w 7677975"/>
              <a:gd name="connsiteY4" fmla="*/ 2174240 h 3931625"/>
              <a:gd name="connsiteX5" fmla="*/ 7295282 w 7677975"/>
              <a:gd name="connsiteY5" fmla="*/ 3657305 h 3931625"/>
              <a:gd name="connsiteX6" fmla="*/ 7528560 w 7677975"/>
              <a:gd name="connsiteY6" fmla="*/ 3820160 h 3931625"/>
              <a:gd name="connsiteX0" fmla="*/ 0 w 7677975"/>
              <a:gd name="connsiteY0" fmla="*/ 0 h 3931625"/>
              <a:gd name="connsiteX1" fmla="*/ 2225040 w 7677975"/>
              <a:gd name="connsiteY1" fmla="*/ 1219200 h 3931625"/>
              <a:gd name="connsiteX2" fmla="*/ 3129280 w 7677975"/>
              <a:gd name="connsiteY2" fmla="*/ 1361440 h 3931625"/>
              <a:gd name="connsiteX3" fmla="*/ 4023360 w 7677975"/>
              <a:gd name="connsiteY3" fmla="*/ 2113280 h 3931625"/>
              <a:gd name="connsiteX4" fmla="*/ 5232400 w 7677975"/>
              <a:gd name="connsiteY4" fmla="*/ 2174240 h 3931625"/>
              <a:gd name="connsiteX5" fmla="*/ 7295282 w 7677975"/>
              <a:gd name="connsiteY5" fmla="*/ 3657305 h 3931625"/>
              <a:gd name="connsiteX6" fmla="*/ 7528560 w 7677975"/>
              <a:gd name="connsiteY6" fmla="*/ 3820160 h 3931625"/>
              <a:gd name="connsiteX0" fmla="*/ 0 w 7528560"/>
              <a:gd name="connsiteY0" fmla="*/ 0 h 3821853"/>
              <a:gd name="connsiteX1" fmla="*/ 2225040 w 7528560"/>
              <a:gd name="connsiteY1" fmla="*/ 1219200 h 3821853"/>
              <a:gd name="connsiteX2" fmla="*/ 3129280 w 7528560"/>
              <a:gd name="connsiteY2" fmla="*/ 1361440 h 3821853"/>
              <a:gd name="connsiteX3" fmla="*/ 4023360 w 7528560"/>
              <a:gd name="connsiteY3" fmla="*/ 2113280 h 3821853"/>
              <a:gd name="connsiteX4" fmla="*/ 5232400 w 7528560"/>
              <a:gd name="connsiteY4" fmla="*/ 2174240 h 3821853"/>
              <a:gd name="connsiteX5" fmla="*/ 6581233 w 7528560"/>
              <a:gd name="connsiteY5" fmla="*/ 3156966 h 3821853"/>
              <a:gd name="connsiteX6" fmla="*/ 7528560 w 7528560"/>
              <a:gd name="connsiteY6" fmla="*/ 3820160 h 3821853"/>
              <a:gd name="connsiteX0" fmla="*/ 0 w 7528560"/>
              <a:gd name="connsiteY0" fmla="*/ 0 h 3821853"/>
              <a:gd name="connsiteX1" fmla="*/ 2225040 w 7528560"/>
              <a:gd name="connsiteY1" fmla="*/ 1219200 h 3821853"/>
              <a:gd name="connsiteX2" fmla="*/ 3129280 w 7528560"/>
              <a:gd name="connsiteY2" fmla="*/ 1361440 h 3821853"/>
              <a:gd name="connsiteX3" fmla="*/ 4023360 w 7528560"/>
              <a:gd name="connsiteY3" fmla="*/ 2113280 h 3821853"/>
              <a:gd name="connsiteX4" fmla="*/ 4232469 w 7528560"/>
              <a:gd name="connsiteY4" fmla="*/ 2745505 h 3821853"/>
              <a:gd name="connsiteX5" fmla="*/ 6581233 w 7528560"/>
              <a:gd name="connsiteY5" fmla="*/ 3156966 h 3821853"/>
              <a:gd name="connsiteX6" fmla="*/ 7528560 w 7528560"/>
              <a:gd name="connsiteY6" fmla="*/ 3820160 h 3821853"/>
              <a:gd name="connsiteX0" fmla="*/ 0 w 7528560"/>
              <a:gd name="connsiteY0" fmla="*/ 0 h 3821853"/>
              <a:gd name="connsiteX1" fmla="*/ 2225040 w 7528560"/>
              <a:gd name="connsiteY1" fmla="*/ 1219200 h 3821853"/>
              <a:gd name="connsiteX2" fmla="*/ 3129280 w 7528560"/>
              <a:gd name="connsiteY2" fmla="*/ 1361440 h 3821853"/>
              <a:gd name="connsiteX3" fmla="*/ 4023360 w 7528560"/>
              <a:gd name="connsiteY3" fmla="*/ 2113280 h 3821853"/>
              <a:gd name="connsiteX4" fmla="*/ 4232469 w 7528560"/>
              <a:gd name="connsiteY4" fmla="*/ 2745505 h 3821853"/>
              <a:gd name="connsiteX5" fmla="*/ 4540499 w 7528560"/>
              <a:gd name="connsiteY5" fmla="*/ 2881711 h 3821853"/>
              <a:gd name="connsiteX6" fmla="*/ 6581233 w 7528560"/>
              <a:gd name="connsiteY6" fmla="*/ 3156966 h 3821853"/>
              <a:gd name="connsiteX7" fmla="*/ 7528560 w 7528560"/>
              <a:gd name="connsiteY7" fmla="*/ 3820160 h 3821853"/>
              <a:gd name="connsiteX0" fmla="*/ 0 w 7528560"/>
              <a:gd name="connsiteY0" fmla="*/ 0 h 3821853"/>
              <a:gd name="connsiteX1" fmla="*/ 2225040 w 7528560"/>
              <a:gd name="connsiteY1" fmla="*/ 1219200 h 3821853"/>
              <a:gd name="connsiteX2" fmla="*/ 3129280 w 7528560"/>
              <a:gd name="connsiteY2" fmla="*/ 1361440 h 3821853"/>
              <a:gd name="connsiteX3" fmla="*/ 4023360 w 7528560"/>
              <a:gd name="connsiteY3" fmla="*/ 2113280 h 3821853"/>
              <a:gd name="connsiteX4" fmla="*/ 4232469 w 7528560"/>
              <a:gd name="connsiteY4" fmla="*/ 2745505 h 3821853"/>
              <a:gd name="connsiteX5" fmla="*/ 4540499 w 7528560"/>
              <a:gd name="connsiteY5" fmla="*/ 2881711 h 3821853"/>
              <a:gd name="connsiteX6" fmla="*/ 6581233 w 7528560"/>
              <a:gd name="connsiteY6" fmla="*/ 3156966 h 3821853"/>
              <a:gd name="connsiteX7" fmla="*/ 7528560 w 7528560"/>
              <a:gd name="connsiteY7" fmla="*/ 3820160 h 3821853"/>
              <a:gd name="connsiteX0" fmla="*/ 0 w 7528560"/>
              <a:gd name="connsiteY0" fmla="*/ 0 h 3821853"/>
              <a:gd name="connsiteX1" fmla="*/ 2225040 w 7528560"/>
              <a:gd name="connsiteY1" fmla="*/ 1219200 h 3821853"/>
              <a:gd name="connsiteX2" fmla="*/ 3129280 w 7528560"/>
              <a:gd name="connsiteY2" fmla="*/ 1361440 h 3821853"/>
              <a:gd name="connsiteX3" fmla="*/ 3542931 w 7528560"/>
              <a:gd name="connsiteY3" fmla="*/ 1936621 h 3821853"/>
              <a:gd name="connsiteX4" fmla="*/ 4023360 w 7528560"/>
              <a:gd name="connsiteY4" fmla="*/ 2113280 h 3821853"/>
              <a:gd name="connsiteX5" fmla="*/ 4232469 w 7528560"/>
              <a:gd name="connsiteY5" fmla="*/ 2745505 h 3821853"/>
              <a:gd name="connsiteX6" fmla="*/ 4540499 w 7528560"/>
              <a:gd name="connsiteY6" fmla="*/ 2881711 h 3821853"/>
              <a:gd name="connsiteX7" fmla="*/ 6581233 w 7528560"/>
              <a:gd name="connsiteY7" fmla="*/ 3156966 h 3821853"/>
              <a:gd name="connsiteX8" fmla="*/ 7528560 w 7528560"/>
              <a:gd name="connsiteY8" fmla="*/ 3820160 h 382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8560" h="3821853">
                <a:moveTo>
                  <a:pt x="0" y="0"/>
                </a:moveTo>
                <a:cubicBezTo>
                  <a:pt x="851746" y="496146"/>
                  <a:pt x="1703493" y="992293"/>
                  <a:pt x="2225040" y="1219200"/>
                </a:cubicBezTo>
                <a:cubicBezTo>
                  <a:pt x="2746587" y="1446107"/>
                  <a:pt x="2909632" y="1241870"/>
                  <a:pt x="3129280" y="1361440"/>
                </a:cubicBezTo>
                <a:cubicBezTo>
                  <a:pt x="3348928" y="1481010"/>
                  <a:pt x="3393918" y="1811314"/>
                  <a:pt x="3542931" y="1936621"/>
                </a:cubicBezTo>
                <a:cubicBezTo>
                  <a:pt x="3691944" y="2061928"/>
                  <a:pt x="3908437" y="1978466"/>
                  <a:pt x="4023360" y="2113280"/>
                </a:cubicBezTo>
                <a:cubicBezTo>
                  <a:pt x="4138283" y="2248094"/>
                  <a:pt x="4146279" y="2617433"/>
                  <a:pt x="4232469" y="2745505"/>
                </a:cubicBezTo>
                <a:cubicBezTo>
                  <a:pt x="4318659" y="2873577"/>
                  <a:pt x="4331203" y="2857346"/>
                  <a:pt x="4540499" y="2881711"/>
                </a:cubicBezTo>
                <a:cubicBezTo>
                  <a:pt x="4931960" y="2950288"/>
                  <a:pt x="6035600" y="2976750"/>
                  <a:pt x="6581233" y="3156966"/>
                </a:cubicBezTo>
                <a:cubicBezTo>
                  <a:pt x="6963926" y="3431286"/>
                  <a:pt x="7491307" y="3821853"/>
                  <a:pt x="7528560" y="3820160"/>
                </a:cubicBez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>
            <a:off x="1000125" y="1071563"/>
            <a:ext cx="714375" cy="428625"/>
          </a:xfrm>
          <a:prstGeom prst="hexagon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3786188" y="2643188"/>
            <a:ext cx="714375" cy="428625"/>
          </a:xfrm>
          <a:prstGeom prst="hexagon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4429124" y="3571885"/>
            <a:ext cx="714375" cy="428625"/>
          </a:xfrm>
          <a:prstGeom prst="hexagon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6929438" y="3929063"/>
            <a:ext cx="714375" cy="428625"/>
          </a:xfrm>
          <a:prstGeom prst="hexagon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gray">
          <a:xfrm>
            <a:off x="1142976" y="4286250"/>
            <a:ext cx="5500712" cy="571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   通过淡季做品牌基础工作，集中资源打造和优化终端活跃市场；销售旺季期间，配合广告和促销拉动，形成快速分销，拉动业绩增长。</a:t>
            </a:r>
            <a:endParaRPr lang="zh-CN" altLang="en-US" sz="14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786597" y="-71456"/>
            <a:ext cx="2714625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背景及目的</a:t>
            </a: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1500166" y="1214428"/>
            <a:ext cx="785818" cy="2857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 flipH="1" flipV="1">
            <a:off x="4446588" y="2303461"/>
            <a:ext cx="285750" cy="393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000628" y="3357568"/>
            <a:ext cx="285750" cy="250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 flipH="1" flipV="1">
            <a:off x="6643688" y="4143375"/>
            <a:ext cx="285750" cy="2857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边形 18"/>
          <p:cNvSpPr/>
          <p:nvPr/>
        </p:nvSpPr>
        <p:spPr>
          <a:xfrm>
            <a:off x="2928938" y="2000250"/>
            <a:ext cx="714375" cy="428625"/>
          </a:xfrm>
          <a:prstGeom prst="hexagon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3000364" y="2357436"/>
            <a:ext cx="357189" cy="2857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7"/>
          <p:cNvSpPr>
            <a:spLocks noChangeArrowheads="1"/>
          </p:cNvSpPr>
          <p:nvPr/>
        </p:nvSpPr>
        <p:spPr bwMode="gray">
          <a:xfrm>
            <a:off x="142845" y="2643194"/>
            <a:ext cx="3143272" cy="8572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  通过在上半年的通路和品牌基础建设，制定通路促销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SP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案，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目的刺激经销商进货和消费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者购买，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提升销量。</a:t>
            </a:r>
            <a:endParaRPr lang="zh-CN" altLang="en-US" sz="14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gray">
          <a:xfrm>
            <a:off x="4714876" y="2714624"/>
            <a:ext cx="4286280" cy="64294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“福”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文化推广、提升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品牌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认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知度，拉动销售业绩增长，并建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立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消费者之间的关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系；开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展消费者互动体验活动，以买赠、试吃、特卖会形式进行推广。</a:t>
            </a:r>
            <a:endParaRPr lang="zh-CN" altLang="en-US" sz="14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2071716" y="642924"/>
            <a:ext cx="6572250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年加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强对渠道整合能力，以三个聚焦为核心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“聚焦产品、聚焦区域、聚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焦渠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道”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全面提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升品牌知名度，实现销售业绩增长和市场竞争力。</a:t>
            </a:r>
            <a:endParaRPr lang="zh-CN" altLang="en-US" sz="14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4643438" y="1857371"/>
            <a:ext cx="4143376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  线下开展品牌形象工程建设，以产品陈列配合、品牌布建进行形象展示  ，提升品牌曝光度。</a:t>
            </a:r>
            <a:endParaRPr lang="zh-CN" altLang="en-US" sz="14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928687" y="1714500"/>
            <a:ext cx="3143250" cy="26431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16" y="-71456"/>
            <a:ext cx="2714625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整合行销</a:t>
            </a:r>
          </a:p>
        </p:txBody>
      </p:sp>
      <p:sp>
        <p:nvSpPr>
          <p:cNvPr id="16388" name="AutoShape 14"/>
          <p:cNvSpPr>
            <a:spLocks noChangeArrowheads="1"/>
          </p:cNvSpPr>
          <p:nvPr/>
        </p:nvSpPr>
        <p:spPr bwMode="auto">
          <a:xfrm>
            <a:off x="1785918" y="2478095"/>
            <a:ext cx="1476375" cy="1165225"/>
          </a:xfrm>
          <a:prstGeom prst="hexagon">
            <a:avLst>
              <a:gd name="adj" fmla="val 22502"/>
              <a:gd name="vf" fmla="val 115470"/>
            </a:avLst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wrap="none" lIns="72000" tIns="0" rIns="0" bIns="0" anchor="ctr"/>
          <a:lstStyle/>
          <a:p>
            <a:pPr algn="ctr" eaLnBrk="0" hangingPunct="0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16389" name="Text Box 15"/>
          <p:cNvSpPr txBox="1">
            <a:spLocks noChangeArrowheads="1"/>
          </p:cNvSpPr>
          <p:nvPr/>
        </p:nvSpPr>
        <p:spPr bwMode="auto">
          <a:xfrm flipH="1">
            <a:off x="1860550" y="2833688"/>
            <a:ext cx="1282700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ea typeface="微软雅黑" pitchFamily="34" charset="-122"/>
              </a:rPr>
              <a:t>整合行销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809741" y="1000114"/>
            <a:ext cx="1476375" cy="1166812"/>
          </a:xfrm>
          <a:prstGeom prst="hexagon">
            <a:avLst>
              <a:gd name="adj" fmla="val 22471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 flipH="1">
            <a:off x="1931987" y="1500188"/>
            <a:ext cx="1282700" cy="215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zh-CN" altLang="en-US" sz="1400" dirty="0">
                <a:ea typeface="微软雅黑" pitchFamily="34" charset="-122"/>
              </a:rPr>
              <a:t>渠道拓展</a:t>
            </a:r>
          </a:p>
        </p:txBody>
      </p:sp>
      <p:sp>
        <p:nvSpPr>
          <p:cNvPr id="16396" name="Rectangle 35"/>
          <p:cNvSpPr>
            <a:spLocks noChangeArrowheads="1"/>
          </p:cNvSpPr>
          <p:nvPr/>
        </p:nvSpPr>
        <p:spPr bwMode="auto">
          <a:xfrm>
            <a:off x="4929190" y="928688"/>
            <a:ext cx="1000125" cy="714375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渠道拓展</a:t>
            </a:r>
            <a:endParaRPr lang="zh-CN" altLang="zh-CN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5857884" y="928688"/>
            <a:ext cx="3143271" cy="7143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产品粘合渠道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，以药店、商超为核心渠道，电商为辅，试点拓展美容院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、特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卖店（类似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泰山名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饮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店，</a:t>
            </a:r>
            <a:r>
              <a:rPr lang="en-US" altLang="zh-CN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2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大重点节日铺市）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等特通渠道，开</a:t>
            </a: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拓销售机会点，扩大销售份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额。</a:t>
            </a:r>
            <a:endParaRPr lang="zh-CN" altLang="en-US" sz="11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6398" name="Rectangle 35"/>
          <p:cNvSpPr>
            <a:spLocks noChangeArrowheads="1"/>
          </p:cNvSpPr>
          <p:nvPr/>
        </p:nvSpPr>
        <p:spPr bwMode="auto">
          <a:xfrm>
            <a:off x="4929190" y="1928813"/>
            <a:ext cx="1000125" cy="714375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主题专案</a:t>
            </a:r>
            <a:endParaRPr lang="zh-CN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5857884" y="1928813"/>
            <a:ext cx="3143271" cy="7143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在不同阶段针对性推出品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牌主</a:t>
            </a: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打主题，全面提升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品牌</a:t>
            </a: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形象，增强与目标消费者的有效沟通，提升品牌渗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透。</a:t>
            </a:r>
            <a:endParaRPr lang="zh-CN" altLang="en-US" sz="11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6400" name="Rectangle 35"/>
          <p:cNvSpPr>
            <a:spLocks noChangeArrowheads="1"/>
          </p:cNvSpPr>
          <p:nvPr/>
        </p:nvSpPr>
        <p:spPr bwMode="auto">
          <a:xfrm>
            <a:off x="4929190" y="3000375"/>
            <a:ext cx="1000125" cy="714375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品牌形象</a:t>
            </a:r>
            <a:endParaRPr lang="zh-CN" altLang="zh-CN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5857884" y="3000375"/>
            <a:ext cx="3143271" cy="7143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搭建品牌形象平台，沟通品牌个性，通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过药店、商超形象专柜</a:t>
            </a:r>
            <a:r>
              <a:rPr lang="en-US" altLang="zh-CN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/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展示柜，药店橱窗等品</a:t>
            </a: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牌信息传播和促销推广，实现联动销售提升。</a:t>
            </a:r>
          </a:p>
        </p:txBody>
      </p:sp>
      <p:sp>
        <p:nvSpPr>
          <p:cNvPr id="16404" name="Rectangle 35"/>
          <p:cNvSpPr>
            <a:spLocks noChangeArrowheads="1"/>
          </p:cNvSpPr>
          <p:nvPr/>
        </p:nvSpPr>
        <p:spPr bwMode="auto">
          <a:xfrm>
            <a:off x="4929190" y="4000500"/>
            <a:ext cx="1000125" cy="714375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媒体支持</a:t>
            </a:r>
            <a:endParaRPr lang="zh-CN" altLang="zh-CN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gray">
          <a:xfrm>
            <a:off x="5929314" y="4000510"/>
            <a:ext cx="3143247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媒体资源投放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，央视投放品牌广告、重点市场卫视投放产品广告，报纸软文</a:t>
            </a:r>
            <a:r>
              <a:rPr lang="en-US" altLang="zh-CN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硬广，户外</a:t>
            </a:r>
            <a:r>
              <a:rPr lang="en-US" altLang="zh-CN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+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网络为辅进行组合投放，全</a:t>
            </a: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方位与目标消费群体深度沟通，传递产品特性和信息，提升品牌曝光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度。</a:t>
            </a:r>
            <a:endParaRPr lang="zh-CN" altLang="en-US" sz="11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1809741" y="3905268"/>
            <a:ext cx="1476375" cy="1166812"/>
          </a:xfrm>
          <a:prstGeom prst="hexagon">
            <a:avLst>
              <a:gd name="adj" fmla="val 22471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142844" y="2476508"/>
            <a:ext cx="1476375" cy="1166812"/>
          </a:xfrm>
          <a:prstGeom prst="hexagon">
            <a:avLst>
              <a:gd name="adj" fmla="val 22471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3357554" y="2428874"/>
            <a:ext cx="1476375" cy="1166812"/>
          </a:xfrm>
          <a:prstGeom prst="hexagon">
            <a:avLst>
              <a:gd name="adj" fmla="val 22471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16394" name="Text Box 16"/>
          <p:cNvSpPr txBox="1">
            <a:spLocks noChangeArrowheads="1"/>
          </p:cNvSpPr>
          <p:nvPr/>
        </p:nvSpPr>
        <p:spPr bwMode="auto">
          <a:xfrm flipH="1">
            <a:off x="3503614" y="2857502"/>
            <a:ext cx="1282700" cy="215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zh-CN" altLang="en-US" sz="1400" dirty="0">
                <a:ea typeface="微软雅黑" pitchFamily="34" charset="-122"/>
              </a:rPr>
              <a:t>主题专案</a:t>
            </a:r>
          </a:p>
        </p:txBody>
      </p:sp>
      <p:sp>
        <p:nvSpPr>
          <p:cNvPr id="16403" name="Text Box 16"/>
          <p:cNvSpPr txBox="1">
            <a:spLocks noChangeArrowheads="1"/>
          </p:cNvSpPr>
          <p:nvPr/>
        </p:nvSpPr>
        <p:spPr bwMode="auto">
          <a:xfrm flipH="1">
            <a:off x="214312" y="2928938"/>
            <a:ext cx="1282700" cy="215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zh-CN" altLang="en-US" sz="1400" dirty="0">
                <a:ea typeface="微软雅黑" pitchFamily="34" charset="-122"/>
              </a:rPr>
              <a:t>媒体支持</a:t>
            </a:r>
          </a:p>
        </p:txBody>
      </p:sp>
      <p:sp>
        <p:nvSpPr>
          <p:cNvPr id="16395" name="Text Box 16"/>
          <p:cNvSpPr txBox="1">
            <a:spLocks noChangeArrowheads="1"/>
          </p:cNvSpPr>
          <p:nvPr/>
        </p:nvSpPr>
        <p:spPr bwMode="auto">
          <a:xfrm flipH="1">
            <a:off x="1931978" y="4356114"/>
            <a:ext cx="1282700" cy="215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zh-CN" altLang="en-US" sz="1400" dirty="0">
                <a:ea typeface="微软雅黑" pitchFamily="34" charset="-122"/>
              </a:rPr>
              <a:t>品牌形象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786596" y="-71456"/>
            <a:ext cx="2571750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行销主线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57188" y="2346337"/>
          <a:ext cx="8715432" cy="35687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26286"/>
                <a:gridCol w="726286"/>
                <a:gridCol w="726286"/>
                <a:gridCol w="726286"/>
                <a:gridCol w="726286"/>
                <a:gridCol w="726286"/>
                <a:gridCol w="726286"/>
                <a:gridCol w="726286"/>
                <a:gridCol w="726286"/>
                <a:gridCol w="726286"/>
                <a:gridCol w="726286"/>
                <a:gridCol w="726286"/>
              </a:tblGrid>
              <a:tr h="3568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25463" y="917587"/>
            <a:ext cx="46037" cy="3429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346337"/>
            <a:ext cx="357188" cy="35718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428" name="圆角矩形 7"/>
          <p:cNvSpPr>
            <a:spLocks noChangeArrowheads="1"/>
          </p:cNvSpPr>
          <p:nvPr/>
        </p:nvSpPr>
        <p:spPr bwMode="auto">
          <a:xfrm>
            <a:off x="71438" y="725486"/>
            <a:ext cx="428625" cy="155575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推广主线</a:t>
            </a:r>
          </a:p>
        </p:txBody>
      </p:sp>
      <p:sp>
        <p:nvSpPr>
          <p:cNvPr id="17429" name="圆角矩形 8"/>
          <p:cNvSpPr>
            <a:spLocks noChangeArrowheads="1"/>
          </p:cNvSpPr>
          <p:nvPr/>
        </p:nvSpPr>
        <p:spPr bwMode="auto">
          <a:xfrm>
            <a:off x="71438" y="2846400"/>
            <a:ext cx="428625" cy="155575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渠道主线</a:t>
            </a:r>
          </a:p>
        </p:txBody>
      </p:sp>
      <p:sp>
        <p:nvSpPr>
          <p:cNvPr id="17430" name="矩形 22"/>
          <p:cNvSpPr>
            <a:spLocks noChangeArrowheads="1"/>
          </p:cNvSpPr>
          <p:nvPr/>
        </p:nvSpPr>
        <p:spPr bwMode="auto">
          <a:xfrm>
            <a:off x="642910" y="962559"/>
            <a:ext cx="19288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1000" b="1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000" b="1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把福带回家</a:t>
            </a:r>
            <a:r>
              <a:rPr lang="zh-CN" altLang="en-US" sz="1000" b="1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”春节推</a:t>
            </a:r>
            <a:r>
              <a:rPr lang="zh-CN" altLang="en-US" sz="1000" b="1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广主题</a:t>
            </a:r>
            <a:r>
              <a:rPr lang="en-US" altLang="zh-CN" sz="1000" b="1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 药店、商超渠道春节礼盒  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  买赠推广促销。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 三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八妇女节促销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35" name="矩形 22"/>
          <p:cNvSpPr>
            <a:spLocks noChangeArrowheads="1"/>
          </p:cNvSpPr>
          <p:nvPr/>
        </p:nvSpPr>
        <p:spPr bwMode="auto">
          <a:xfrm>
            <a:off x="714348" y="2928940"/>
            <a:ext cx="17145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0" b="1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商超：</a:t>
            </a:r>
            <a:endParaRPr lang="en-US" altLang="zh-CN" sz="1000" b="1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商超渠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道端架、货架陈列。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促销员促销推广。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促销品买赠。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00" b="1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药店：</a:t>
            </a:r>
            <a:endParaRPr lang="en-US" altLang="zh-CN" sz="1000" b="1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货架投放，进行产品陈列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促销品买赠。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37" name="矩形 22"/>
          <p:cNvSpPr>
            <a:spLocks noChangeArrowheads="1"/>
          </p:cNvSpPr>
          <p:nvPr/>
        </p:nvSpPr>
        <p:spPr bwMode="auto">
          <a:xfrm>
            <a:off x="2714612" y="868362"/>
            <a:ext cx="17859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1000" b="1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“健康随身带”</a:t>
            </a:r>
            <a:r>
              <a:rPr lang="zh-CN" altLang="en-US" sz="1000" b="1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推广主</a:t>
            </a:r>
            <a:r>
              <a:rPr lang="zh-CN" altLang="en-US" sz="1000" b="1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题</a:t>
            </a:r>
            <a:endParaRPr lang="en-US" altLang="zh-CN" sz="1000" b="1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产品买赠、试吃、社区推广活动。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1000" b="1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“红色风暴”推广主题</a:t>
            </a:r>
            <a:endParaRPr lang="en-US" altLang="zh-CN" sz="1000" b="1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全国核心市场形象店建设及帐篷、太阳伞、围挡、海报等物料投放。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DM</a:t>
            </a:r>
            <a:r>
              <a:rPr lang="zh-CN" altLang="en-US" sz="100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单派发。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39" name="矩形 22"/>
          <p:cNvSpPr>
            <a:spLocks noChangeArrowheads="1"/>
          </p:cNvSpPr>
          <p:nvPr/>
        </p:nvSpPr>
        <p:spPr bwMode="auto">
          <a:xfrm>
            <a:off x="2643188" y="2928940"/>
            <a:ext cx="18684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0" b="1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商超：</a:t>
            </a:r>
            <a:endParaRPr lang="en-US" altLang="zh-CN" sz="1000" b="1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在保健品区以形象包柱、端架陈列为主进行品牌布建及产品生动化陈列。配合周六日促销员上岗。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00" b="1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药店：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户外橱窗、店内专柜包装。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帐篷、太阳伞重点以地理位置优越、人流量大药店投放。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围挡、海报配合投放。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 DM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单派发。</a:t>
            </a:r>
            <a:endParaRPr lang="en-US" altLang="zh-CN" sz="1000" dirty="0" smtClean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42" name="矩形 29"/>
          <p:cNvSpPr>
            <a:spLocks noChangeArrowheads="1"/>
          </p:cNvSpPr>
          <p:nvPr/>
        </p:nvSpPr>
        <p:spPr bwMode="auto">
          <a:xfrm>
            <a:off x="4857752" y="1000114"/>
            <a:ext cx="17145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“福牌阿胶   福满中国”中秋节推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广主题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 地堆、端架陈列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   促销员上岗促销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促销品配合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45" name="矩形 22"/>
          <p:cNvSpPr>
            <a:spLocks noChangeArrowheads="1"/>
          </p:cNvSpPr>
          <p:nvPr/>
        </p:nvSpPr>
        <p:spPr bwMode="auto">
          <a:xfrm>
            <a:off x="4786314" y="2714626"/>
            <a:ext cx="20002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商超：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地堆、端架陈列画面更换为“福牌阿胶  福满中国”主题。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  促销员服装统一，样式以古典 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与现代结合，可以旗袍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唐装进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行延展结合。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促销品  福字延展福字挂轴、福字餐具套装、阿胶水晶枣（促销装）、中国结等。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药店：</a:t>
            </a:r>
            <a:endParaRPr lang="en-US" altLang="zh-CN" sz="10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重点门店促销员上岗。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促销品买赠促销。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48" name="矩形 37"/>
          <p:cNvSpPr>
            <a:spLocks noChangeArrowheads="1"/>
          </p:cNvSpPr>
          <p:nvPr/>
        </p:nvSpPr>
        <p:spPr bwMode="auto">
          <a:xfrm>
            <a:off x="7072330" y="1071552"/>
            <a:ext cx="1714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“福牌阿胶 吃出好气色”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推广主题。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51" name="矩形 22"/>
          <p:cNvSpPr>
            <a:spLocks noChangeArrowheads="1"/>
          </p:cNvSpPr>
          <p:nvPr/>
        </p:nvSpPr>
        <p:spPr bwMode="auto">
          <a:xfrm>
            <a:off x="7000892" y="2857503"/>
            <a:ext cx="20002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商超：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  以陈列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形象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试吃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买赠四位一体推广模式，开展促销活动，提升产品销量。 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药</a:t>
            </a:r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店：</a:t>
            </a:r>
            <a:endParaRPr lang="en-US" altLang="zh-CN" sz="10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开展专家养生讲座等形式开展公益促销活动。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500034" y="4786328"/>
            <a:ext cx="8215343" cy="2857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en-US" altLang="zh-CN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zh-CN" altLang="en-US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起，启动品牌形象工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程（执行</a:t>
            </a:r>
            <a:r>
              <a:rPr lang="en-US" altLang="zh-CN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年），</a:t>
            </a:r>
            <a:r>
              <a:rPr lang="zh-CN" altLang="en-US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聚焦城市和渠道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；全年行销活动围绕福文化开展，快速建立福牌阿胶知名度。</a:t>
            </a:r>
            <a:endParaRPr lang="zh-CN" altLang="en-US" sz="1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25713" y="1011250"/>
            <a:ext cx="46037" cy="3429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597400" y="1011250"/>
            <a:ext cx="46038" cy="3429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786563" y="1011250"/>
            <a:ext cx="46037" cy="3429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 bwMode="auto">
          <a:xfrm>
            <a:off x="1366838" y="428610"/>
            <a:ext cx="1335622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rte" pitchFamily="66" charset="0"/>
                <a:ea typeface="华文琥珀" pitchFamily="2" charset="-122"/>
              </a:rPr>
              <a:t>2</a:t>
            </a:r>
            <a:endParaRPr lang="zh-CN" altLang="en-US" sz="20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orte" pitchFamily="66" charset="0"/>
              <a:ea typeface="华文琥珀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000100" y="3071813"/>
            <a:ext cx="2441694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品</a:t>
            </a: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牌工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程</a:t>
            </a:r>
            <a:endParaRPr lang="en-US" altLang="zh-C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9461" name="Picture 9" descr="目录蓝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0"/>
            <a:ext cx="13954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目录蓝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900" y="0"/>
            <a:ext cx="930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43813" y="-71452"/>
            <a:ext cx="1571625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目的</a:t>
            </a:r>
          </a:p>
        </p:txBody>
      </p:sp>
      <p:sp>
        <p:nvSpPr>
          <p:cNvPr id="11" name="矩形 10"/>
          <p:cNvSpPr/>
          <p:nvPr/>
        </p:nvSpPr>
        <p:spPr>
          <a:xfrm>
            <a:off x="214313" y="1714500"/>
            <a:ext cx="3000375" cy="830997"/>
          </a:xfrm>
          <a:prstGeom prst="rect">
            <a:avLst/>
          </a:prstGeom>
          <a:gradFill flip="none" rotWithShape="1">
            <a:gsLst>
              <a:gs pos="0">
                <a:srgbClr val="008080">
                  <a:tint val="66000"/>
                  <a:satMod val="160000"/>
                </a:srgbClr>
              </a:gs>
              <a:gs pos="50000">
                <a:srgbClr val="008080">
                  <a:tint val="44500"/>
                  <a:satMod val="160000"/>
                </a:srgbClr>
              </a:gs>
              <a:gs pos="100000">
                <a:srgbClr val="0080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indent="355600" eaLnBrk="0" hangingPunct="0">
              <a:buFont typeface="Wingdings" pitchFamily="2" charset="2"/>
              <a:buChar char="Ø"/>
              <a:defRPr/>
            </a:pPr>
            <a:r>
              <a:rPr lang="zh-CN" sz="16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搭建品牌平台，通</a:t>
            </a:r>
            <a:r>
              <a:rPr lang="zh-CN" sz="16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过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药店和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商超渠道的推广进行核心终端门店选择，实现聚焦经营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rot="16200000" flipH="1">
            <a:off x="2250281" y="2821782"/>
            <a:ext cx="642937" cy="571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214813" y="1285875"/>
            <a:ext cx="3000375" cy="1077913"/>
          </a:xfrm>
          <a:prstGeom prst="rect">
            <a:avLst/>
          </a:prstGeom>
          <a:gradFill flip="none" rotWithShape="1">
            <a:gsLst>
              <a:gs pos="0">
                <a:srgbClr val="008080">
                  <a:tint val="66000"/>
                  <a:satMod val="160000"/>
                </a:srgbClr>
              </a:gs>
              <a:gs pos="50000">
                <a:srgbClr val="008080">
                  <a:tint val="44500"/>
                  <a:satMod val="160000"/>
                </a:srgbClr>
              </a:gs>
              <a:gs pos="100000">
                <a:srgbClr val="0080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indent="355600" eaLnBrk="0" hangingPunct="0">
              <a:buFont typeface="Wingdings" pitchFamily="2" charset="2"/>
              <a:buChar char="Ø"/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结合线上广告，促进品牌落地；围绕品牌平台工程进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行产品推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广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、买赠等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活动，开展促销活动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57875" y="3214688"/>
            <a:ext cx="3071813" cy="1323975"/>
          </a:xfrm>
          <a:prstGeom prst="rect">
            <a:avLst/>
          </a:prstGeom>
          <a:gradFill flip="none" rotWithShape="1">
            <a:gsLst>
              <a:gs pos="0">
                <a:srgbClr val="008080">
                  <a:tint val="66000"/>
                  <a:satMod val="160000"/>
                </a:srgbClr>
              </a:gs>
              <a:gs pos="50000">
                <a:srgbClr val="008080">
                  <a:tint val="44500"/>
                  <a:satMod val="160000"/>
                </a:srgbClr>
              </a:gs>
              <a:gs pos="100000">
                <a:srgbClr val="0080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indent="355600" eaLnBrk="0" hangingPunct="0">
              <a:buFont typeface="Wingdings" pitchFamily="2" charset="2"/>
              <a:buChar char="Ø"/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从货架陈列、生动化陈列、促销人员、价格体系等方面规范操作，树立样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板店，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实现品牌展示，进而拉动整体市场的销售，实现对消费者的培养与教育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rot="5400000">
            <a:off x="3929063" y="2643188"/>
            <a:ext cx="1000125" cy="42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10800000">
            <a:off x="4714875" y="3929063"/>
            <a:ext cx="1143000" cy="214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流程图: 可选过程 6"/>
          <p:cNvSpPr/>
          <p:nvPr/>
        </p:nvSpPr>
        <p:spPr>
          <a:xfrm>
            <a:off x="2714625" y="3357563"/>
            <a:ext cx="2000250" cy="857250"/>
          </a:xfrm>
          <a:prstGeom prst="flowChartAlternateProcess">
            <a:avLst/>
          </a:prstGeom>
          <a:solidFill>
            <a:srgbClr val="00808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品牌形象工程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3"/>
          <p:cNvSpPr>
            <a:spLocks noChangeShapeType="1"/>
          </p:cNvSpPr>
          <p:nvPr/>
        </p:nvSpPr>
        <p:spPr bwMode="auto">
          <a:xfrm flipH="1">
            <a:off x="3429000" y="45720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1" name="Line 33"/>
          <p:cNvSpPr>
            <a:spLocks noChangeShapeType="1"/>
          </p:cNvSpPr>
          <p:nvPr/>
        </p:nvSpPr>
        <p:spPr bwMode="auto">
          <a:xfrm flipH="1">
            <a:off x="3429000" y="9207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15132" y="-71456"/>
            <a:ext cx="3143214" cy="6429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药店形象工程</a:t>
            </a:r>
          </a:p>
        </p:txBody>
      </p:sp>
      <p:sp>
        <p:nvSpPr>
          <p:cNvPr id="22533" name="Oval 9"/>
          <p:cNvSpPr>
            <a:spLocks noChangeArrowheads="1"/>
          </p:cNvSpPr>
          <p:nvPr/>
        </p:nvSpPr>
        <p:spPr bwMode="ltGray">
          <a:xfrm>
            <a:off x="142875" y="1884363"/>
            <a:ext cx="1600200" cy="1536700"/>
          </a:xfrm>
          <a:prstGeom prst="ellipse">
            <a:avLst/>
          </a:prstGeom>
          <a:solidFill>
            <a:srgbClr val="008080">
              <a:alpha val="74117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2312988"/>
            <a:ext cx="12858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药店渠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道形象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785938" y="2670175"/>
            <a:ext cx="164306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 flipH="1" flipV="1">
            <a:off x="1603375" y="2746375"/>
            <a:ext cx="3651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Rectangle 32"/>
          <p:cNvSpPr>
            <a:spLocks noChangeArrowheads="1"/>
          </p:cNvSpPr>
          <p:nvPr/>
        </p:nvSpPr>
        <p:spPr bwMode="white">
          <a:xfrm>
            <a:off x="2000250" y="2119313"/>
            <a:ext cx="1214438" cy="3048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核心原则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2000250" y="2405063"/>
            <a:ext cx="1214438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以点带面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关注客户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掌控终端</a:t>
            </a: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2539" name="Rectangle 32"/>
          <p:cNvSpPr>
            <a:spLocks noChangeArrowheads="1"/>
          </p:cNvSpPr>
          <p:nvPr/>
        </p:nvSpPr>
        <p:spPr bwMode="white">
          <a:xfrm>
            <a:off x="3857625" y="777875"/>
            <a:ext cx="1928813" cy="3048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完善重点区域经营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gray">
          <a:xfrm>
            <a:off x="3857625" y="1063625"/>
            <a:ext cx="1928813" cy="500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altLang="zh-CN" sz="120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zh-CN" altLang="en-US" sz="11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集中优势资源局部突破</a:t>
            </a:r>
            <a:endParaRPr lang="en-US" altLang="zh-CN" sz="110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zh-CN" altLang="en-US" sz="11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建立样板区域推广全区域</a:t>
            </a:r>
            <a:endParaRPr lang="zh-CN" altLang="zh-CN" sz="110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endParaRPr lang="zh-CN" altLang="en-US" sz="120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2541" name="Line 33"/>
          <p:cNvSpPr>
            <a:spLocks noChangeShapeType="1"/>
          </p:cNvSpPr>
          <p:nvPr/>
        </p:nvSpPr>
        <p:spPr bwMode="auto">
          <a:xfrm flipH="1">
            <a:off x="3429000" y="22145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2" name="Rectangle 32"/>
          <p:cNvSpPr>
            <a:spLocks noChangeArrowheads="1"/>
          </p:cNvSpPr>
          <p:nvPr/>
        </p:nvSpPr>
        <p:spPr bwMode="white">
          <a:xfrm>
            <a:off x="3857625" y="1785938"/>
            <a:ext cx="1928813" cy="3048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打造重点渠道样板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3857625" y="2071688"/>
            <a:ext cx="1928813" cy="6429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altLang="zh-CN" sz="120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ts val="1650"/>
              </a:lnSpc>
              <a:defRPr/>
            </a:pPr>
            <a:r>
              <a:rPr lang="zh-CN" altLang="en-US" sz="11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重点终端集中投入</a:t>
            </a:r>
            <a:endParaRPr lang="en-US" altLang="zh-CN" sz="110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ts val="1650"/>
              </a:lnSpc>
              <a:defRPr/>
            </a:pPr>
            <a:r>
              <a:rPr lang="zh-CN" altLang="en-US" sz="11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树立标杆</a:t>
            </a:r>
            <a:endParaRPr lang="en-US" altLang="zh-CN" sz="110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lnSpc>
                <a:spcPts val="1650"/>
              </a:lnSpc>
              <a:defRPr/>
            </a:pPr>
            <a:r>
              <a:rPr lang="zh-CN" altLang="en-US" sz="11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以点带面</a:t>
            </a:r>
          </a:p>
          <a:p>
            <a:pPr>
              <a:defRPr/>
            </a:pPr>
            <a:endParaRPr lang="zh-CN" altLang="en-US" sz="120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2544" name="Line 33"/>
          <p:cNvSpPr>
            <a:spLocks noChangeShapeType="1"/>
          </p:cNvSpPr>
          <p:nvPr/>
        </p:nvSpPr>
        <p:spPr bwMode="auto">
          <a:xfrm flipH="1">
            <a:off x="3429000" y="32861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5" name="Rectangle 32"/>
          <p:cNvSpPr>
            <a:spLocks noChangeArrowheads="1"/>
          </p:cNvSpPr>
          <p:nvPr/>
        </p:nvSpPr>
        <p:spPr bwMode="white">
          <a:xfrm>
            <a:off x="3857625" y="2928938"/>
            <a:ext cx="1928813" cy="3048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品牌形象陈列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3857625" y="3214688"/>
            <a:ext cx="1928813" cy="571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altLang="zh-CN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en-US" altLang="zh-CN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1.</a:t>
            </a: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形象品牌布建</a:t>
            </a:r>
            <a:endParaRPr lang="en-US" altLang="zh-CN" sz="11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en-US" altLang="zh-CN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2.</a:t>
            </a: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产品陈列标准及生动化陈列要求、产品组合</a:t>
            </a:r>
            <a:endParaRPr lang="en-US" altLang="zh-CN" sz="11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endParaRPr lang="zh-CN" altLang="en-US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2547" name="Rectangle 32"/>
          <p:cNvSpPr>
            <a:spLocks noChangeArrowheads="1"/>
          </p:cNvSpPr>
          <p:nvPr/>
        </p:nvSpPr>
        <p:spPr bwMode="white">
          <a:xfrm>
            <a:off x="3857625" y="4000500"/>
            <a:ext cx="1928813" cy="304800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推广活动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3857625" y="4286250"/>
            <a:ext cx="1928813" cy="4286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altLang="zh-CN" sz="1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zh-CN" altLang="en-US" sz="12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产品推介与消费者沟通互动展示</a:t>
            </a:r>
          </a:p>
          <a:p>
            <a:pPr>
              <a:defRPr/>
            </a:pPr>
            <a:endParaRPr lang="zh-CN" altLang="en-US" sz="12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2549" name="Line 33"/>
          <p:cNvSpPr>
            <a:spLocks noChangeShapeType="1"/>
          </p:cNvSpPr>
          <p:nvPr/>
        </p:nvSpPr>
        <p:spPr bwMode="auto">
          <a:xfrm flipH="1">
            <a:off x="5786438" y="12779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50" name="Rectangle 35"/>
          <p:cNvSpPr>
            <a:spLocks noChangeArrowheads="1"/>
          </p:cNvSpPr>
          <p:nvPr/>
        </p:nvSpPr>
        <p:spPr bwMode="auto">
          <a:xfrm>
            <a:off x="6376988" y="769938"/>
            <a:ext cx="254000" cy="936625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gray">
          <a:xfrm>
            <a:off x="6643688" y="769938"/>
            <a:ext cx="2143125" cy="9286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1.</a:t>
            </a: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完成一、二级城市经销网路布建，开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发经销</a:t>
            </a: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商完善网络布局</a:t>
            </a:r>
            <a:endParaRPr lang="en-US" altLang="zh-CN" sz="11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en-US" altLang="zh-CN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2.</a:t>
            </a: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业</a:t>
            </a:r>
            <a:r>
              <a:rPr lang="zh-CN" altLang="en-US" sz="11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务定</a:t>
            </a:r>
            <a:r>
              <a:rPr lang="zh-CN" altLang="en-US" sz="11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期拜访和经销商自有管理推进渠道精耕</a:t>
            </a:r>
          </a:p>
        </p:txBody>
      </p:sp>
      <p:sp>
        <p:nvSpPr>
          <p:cNvPr id="22552" name="Line 33"/>
          <p:cNvSpPr>
            <a:spLocks noChangeShapeType="1"/>
          </p:cNvSpPr>
          <p:nvPr/>
        </p:nvSpPr>
        <p:spPr bwMode="auto">
          <a:xfrm flipH="1">
            <a:off x="5786438" y="23574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53" name="Rectangle 35"/>
          <p:cNvSpPr>
            <a:spLocks noChangeArrowheads="1"/>
          </p:cNvSpPr>
          <p:nvPr/>
        </p:nvSpPr>
        <p:spPr bwMode="auto">
          <a:xfrm>
            <a:off x="6376988" y="1785938"/>
            <a:ext cx="254000" cy="1071562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gray">
          <a:xfrm>
            <a:off x="6643688" y="1785938"/>
            <a:ext cx="2143125" cy="10715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1.</a:t>
            </a:r>
            <a:r>
              <a:rPr lang="zh-CN" altLang="en-US" sz="100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重点终端店形象建立，打造核心终端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店</a:t>
            </a: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1000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家。</a:t>
            </a:r>
            <a:endParaRPr lang="en-US" altLang="zh-CN" sz="1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en-US" altLang="zh-CN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2.</a:t>
            </a:r>
            <a:r>
              <a:rPr lang="zh-CN" altLang="en-US" sz="1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 专柜包装、货架投放、户外橱窗包装、帐篷、太阳伞投放配合。提升市场氛围。</a:t>
            </a:r>
            <a:endParaRPr lang="zh-CN" altLang="en-US" sz="1000" b="1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2555" name="Line 33"/>
          <p:cNvSpPr>
            <a:spLocks noChangeShapeType="1"/>
          </p:cNvSpPr>
          <p:nvPr/>
        </p:nvSpPr>
        <p:spPr bwMode="auto">
          <a:xfrm flipH="1">
            <a:off x="5786438" y="35004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56" name="Rectangle 35"/>
          <p:cNvSpPr>
            <a:spLocks noChangeArrowheads="1"/>
          </p:cNvSpPr>
          <p:nvPr/>
        </p:nvSpPr>
        <p:spPr bwMode="auto">
          <a:xfrm>
            <a:off x="6376988" y="3000375"/>
            <a:ext cx="254000" cy="1071563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6643688" y="3000375"/>
            <a:ext cx="2143125" cy="10715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1.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制定全国统一生动化陈列标准</a:t>
            </a:r>
            <a:endParaRPr lang="en-US" altLang="zh-CN" sz="11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en-US" altLang="zh-CN" sz="1100" dirty="0">
                <a:latin typeface="微软雅黑" pitchFamily="34" charset="-122"/>
                <a:ea typeface="微软雅黑" pitchFamily="34" charset="-122"/>
                <a:cs typeface="Arial" charset="0"/>
              </a:rPr>
              <a:t>2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.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陈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列货架投放</a:t>
            </a:r>
            <a:endParaRPr lang="en-US" altLang="zh-CN" sz="1100" dirty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>
              <a:defRPr/>
            </a:pPr>
            <a:r>
              <a:rPr lang="en-US" altLang="zh-CN" sz="1100" dirty="0">
                <a:latin typeface="微软雅黑" pitchFamily="34" charset="-122"/>
                <a:ea typeface="微软雅黑" pitchFamily="34" charset="-122"/>
                <a:cs typeface="Arial" charset="0"/>
              </a:rPr>
              <a:t>3.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  <a:cs typeface="Arial" charset="0"/>
              </a:rPr>
              <a:t>主力产品和区域主推产品优化组合</a:t>
            </a:r>
          </a:p>
        </p:txBody>
      </p:sp>
      <p:sp>
        <p:nvSpPr>
          <p:cNvPr id="22558" name="Line 33"/>
          <p:cNvSpPr>
            <a:spLocks noChangeShapeType="1"/>
          </p:cNvSpPr>
          <p:nvPr/>
        </p:nvSpPr>
        <p:spPr bwMode="auto">
          <a:xfrm flipH="1">
            <a:off x="5786438" y="45720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59" name="Rectangle 35"/>
          <p:cNvSpPr>
            <a:spLocks noChangeArrowheads="1"/>
          </p:cNvSpPr>
          <p:nvPr/>
        </p:nvSpPr>
        <p:spPr bwMode="auto">
          <a:xfrm>
            <a:off x="6376988" y="4214813"/>
            <a:ext cx="254000" cy="785812"/>
          </a:xfrm>
          <a:prstGeom prst="rect">
            <a:avLst/>
          </a:prstGeom>
          <a:solidFill>
            <a:srgbClr val="008080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gray">
          <a:xfrm>
            <a:off x="6643688" y="4214813"/>
            <a:ext cx="2143125" cy="7858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buAutoNum type="arabicPeriod"/>
              <a:defRPr/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通过促销员与消费者进行面对面互动。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marL="228600" indent="-228600">
              <a:buAutoNum type="arabicPeriod"/>
              <a:defRPr/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制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作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DM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单页发放等多形式推广，让消费者了解品牌。</a:t>
            </a:r>
            <a:endParaRPr lang="en-US" altLang="zh-CN" sz="1100" dirty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785823" y="4786328"/>
            <a:ext cx="5286375" cy="3571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药店渠道形象，</a:t>
            </a:r>
            <a:r>
              <a:rPr lang="en-US" altLang="zh-CN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月份销售部完成谈判，</a:t>
            </a:r>
            <a:r>
              <a:rPr lang="en-US" altLang="zh-CN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月份企划部协助完成建设。</a:t>
            </a:r>
            <a:endParaRPr lang="zh-CN" altLang="en-US" sz="1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6491</Words>
  <Application>Microsoft Office PowerPoint</Application>
  <PresentationFormat>全屏显示(16:9)</PresentationFormat>
  <Paragraphs>523</Paragraphs>
  <Slides>32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幻灯片 1</vt:lpstr>
      <vt:lpstr>目录</vt:lpstr>
      <vt:lpstr>幻灯片 3</vt:lpstr>
      <vt:lpstr>背景及目的</vt:lpstr>
      <vt:lpstr>整合行销</vt:lpstr>
      <vt:lpstr>行销主线</vt:lpstr>
      <vt:lpstr>幻灯片 7</vt:lpstr>
      <vt:lpstr>目的</vt:lpstr>
      <vt:lpstr>药店形象工程</vt:lpstr>
      <vt:lpstr>商超形象工程</vt:lpstr>
      <vt:lpstr>      品牌形象标准</vt:lpstr>
      <vt:lpstr>品牌形象工程排期</vt:lpstr>
      <vt:lpstr>形象工程费用预算</vt:lpstr>
      <vt:lpstr>幻灯片 14</vt:lpstr>
      <vt:lpstr>主题核心</vt:lpstr>
      <vt:lpstr>行销规划架构</vt:lpstr>
      <vt:lpstr>主题策略</vt:lpstr>
      <vt:lpstr>推广活动排期</vt:lpstr>
      <vt:lpstr>活动内容一、</vt:lpstr>
      <vt:lpstr>活动内容二、</vt:lpstr>
      <vt:lpstr>活动内容二、</vt:lpstr>
      <vt:lpstr>活动内容二、</vt:lpstr>
      <vt:lpstr>活动内容二、</vt:lpstr>
      <vt:lpstr>活动内容三、</vt:lpstr>
      <vt:lpstr>活动内容四、</vt:lpstr>
      <vt:lpstr>具体活动细案根据实际事件活动具体制定，此处省略。</vt:lpstr>
      <vt:lpstr>行销物料支持</vt:lpstr>
      <vt:lpstr>幻灯片 28</vt:lpstr>
      <vt:lpstr>渠道活动排期</vt:lpstr>
      <vt:lpstr>活动内容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184</cp:revision>
  <dcterms:created xsi:type="dcterms:W3CDTF">2013-03-09T02:28:36Z</dcterms:created>
  <dcterms:modified xsi:type="dcterms:W3CDTF">2013-03-10T14:09:42Z</dcterms:modified>
</cp:coreProperties>
</file>