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2"/>
  </p:notesMasterIdLst>
  <p:sldIdLst>
    <p:sldId id="256" r:id="rId3"/>
    <p:sldId id="257" r:id="rId4"/>
    <p:sldId id="258" r:id="rId5"/>
    <p:sldId id="259" r:id="rId6"/>
    <p:sldId id="260" r:id="rId7"/>
    <p:sldId id="310" r:id="rId8"/>
    <p:sldId id="311" r:id="rId9"/>
    <p:sldId id="312" r:id="rId10"/>
    <p:sldId id="313" r:id="rId11"/>
    <p:sldId id="262" r:id="rId12"/>
    <p:sldId id="314" r:id="rId13"/>
    <p:sldId id="315" r:id="rId14"/>
    <p:sldId id="316" r:id="rId15"/>
    <p:sldId id="318" r:id="rId16"/>
    <p:sldId id="319" r:id="rId17"/>
    <p:sldId id="320" r:id="rId18"/>
    <p:sldId id="322" r:id="rId19"/>
    <p:sldId id="321"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4F81BD"/>
    <a:srgbClr val="F2F2F2"/>
    <a:srgbClr val="D0EAEB"/>
    <a:srgbClr val="FFCCFF"/>
    <a:srgbClr val="FF0066"/>
    <a:srgbClr val="FF99FF"/>
    <a:srgbClr val="000000"/>
    <a:srgbClr val="E46C0A"/>
    <a:srgbClr val="69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1514" autoAdjust="0"/>
  </p:normalViewPr>
  <p:slideViewPr>
    <p:cSldViewPr snapToGrid="0" showGuides="1">
      <p:cViewPr varScale="1">
        <p:scale>
          <a:sx n="104" d="100"/>
          <a:sy n="104" d="100"/>
        </p:scale>
        <p:origin x="-768" y="-96"/>
      </p:cViewPr>
      <p:guideLst>
        <p:guide orient="horz" pos="2160"/>
        <p:guide pos="3840"/>
      </p:guideLst>
    </p:cSldViewPr>
  </p:slideViewPr>
  <p:outlineViewPr>
    <p:cViewPr>
      <p:scale>
        <a:sx n="33" d="100"/>
        <a:sy n="33" d="100"/>
      </p:scale>
      <p:origin x="0" y="5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42363-F6AD-43CB-A52E-30BF172AD314}" type="datetimeFigureOut">
              <a:rPr lang="zh-CN" altLang="en-US" smtClean="0"/>
              <a:t>2016/10/25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3E2BA-FC32-4DC6-84C0-DF2FAEF9B109}" type="slidenum">
              <a:rPr lang="zh-CN" altLang="en-US" smtClean="0"/>
              <a:t>‹#›</a:t>
            </a:fld>
            <a:endParaRPr lang="zh-CN" altLang="en-US"/>
          </a:p>
        </p:txBody>
      </p:sp>
    </p:spTree>
    <p:extLst>
      <p:ext uri="{BB962C8B-B14F-4D97-AF65-F5344CB8AC3E}">
        <p14:creationId xmlns:p14="http://schemas.microsoft.com/office/powerpoint/2010/main" val="134538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5F48F07-6AC5-47AF-9B36-9B4E83AB260F}" type="slidenum">
              <a:rPr lang="en-US" smtClean="0">
                <a:solidFill>
                  <a:prstClr val="black"/>
                </a:solidFill>
              </a:rPr>
              <a:t>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65" name="矩形 64"/>
          <p:cNvSpPr/>
          <p:nvPr userDrawn="1"/>
        </p:nvSpPr>
        <p:spPr>
          <a:xfrm>
            <a:off x="1614675" y="1"/>
            <a:ext cx="107972" cy="6858000"/>
          </a:xfrm>
          <a:prstGeom prst="rect">
            <a:avLst/>
          </a:prstGeom>
          <a:solidFill>
            <a:srgbClr val="FFFFFF">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defTabSz="913765"/>
            <a:endParaRPr lang="zh-CN" altLang="en-US" sz="1700">
              <a:solidFill>
                <a:prstClr val="white"/>
              </a:solidFill>
            </a:endParaRPr>
          </a:p>
        </p:txBody>
      </p:sp>
      <p:sp>
        <p:nvSpPr>
          <p:cNvPr id="14" name="TextBox 15"/>
          <p:cNvSpPr txBox="1"/>
          <p:nvPr userDrawn="1"/>
        </p:nvSpPr>
        <p:spPr>
          <a:xfrm>
            <a:off x="1272720" y="452234"/>
            <a:ext cx="791882" cy="353931"/>
          </a:xfrm>
          <a:prstGeom prst="rect">
            <a:avLst/>
          </a:prstGeom>
          <a:noFill/>
        </p:spPr>
        <p:txBody>
          <a:bodyPr wrap="square" lIns="91403" tIns="45702" rIns="91403" bIns="45702" rtlCol="0">
            <a:spAutoFit/>
          </a:bodyPr>
          <a:lstStyle/>
          <a:p>
            <a:pPr algn="ctr" defTabSz="913765"/>
            <a:fld id="{2EEF1883-7A0E-4F66-9932-E581691AD397}" type="slidenum">
              <a:rPr lang="zh-CN" altLang="en-US" sz="1700">
                <a:solidFill>
                  <a:prstClr val="white"/>
                </a:solidFill>
                <a:latin typeface="Impact" panose="020B0806030902050204" pitchFamily="34" charset="0"/>
              </a:rPr>
              <a:t>‹#›</a:t>
            </a:fld>
            <a:r>
              <a:rPr lang="zh-CN" altLang="en-US" sz="1700" dirty="0">
                <a:solidFill>
                  <a:prstClr val="white"/>
                </a:solidFill>
                <a:latin typeface="Impact" panose="020B0806030902050204" pitchFamily="34" charset="0"/>
              </a:rPr>
              <a:t> </a:t>
            </a:r>
            <a:endParaRPr lang="zh-CN" altLang="en-US" sz="1700" dirty="0">
              <a:solidFill>
                <a:prstClr val="white"/>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过渡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过渡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垂直排列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1682A0-A2B0-4E34-BA1B-E78450B2A1A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682A0-A2B0-4E34-BA1B-E78450B2A1A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Horz">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15"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700" kern="1200">
          <a:solidFill>
            <a:schemeClr val="tx1"/>
          </a:solidFill>
          <a:latin typeface="+mn-lt"/>
          <a:ea typeface="+mn-ea"/>
          <a:cs typeface="+mn-cs"/>
        </a:defRPr>
      </a:lvl1pPr>
      <a:lvl2pPr marL="457200" algn="l" defTabSz="913765" rtl="0" eaLnBrk="1" latinLnBrk="0" hangingPunct="1">
        <a:defRPr sz="1700" kern="1200">
          <a:solidFill>
            <a:schemeClr val="tx1"/>
          </a:solidFill>
          <a:latin typeface="+mn-lt"/>
          <a:ea typeface="+mn-ea"/>
          <a:cs typeface="+mn-cs"/>
        </a:defRPr>
      </a:lvl2pPr>
      <a:lvl3pPr marL="913765" algn="l" defTabSz="913765" rtl="0" eaLnBrk="1" latinLnBrk="0" hangingPunct="1">
        <a:defRPr sz="1700" kern="1200">
          <a:solidFill>
            <a:schemeClr val="tx1"/>
          </a:solidFill>
          <a:latin typeface="+mn-lt"/>
          <a:ea typeface="+mn-ea"/>
          <a:cs typeface="+mn-cs"/>
        </a:defRPr>
      </a:lvl3pPr>
      <a:lvl4pPr marL="1370965" algn="l" defTabSz="913765" rtl="0" eaLnBrk="1" latinLnBrk="0" hangingPunct="1">
        <a:defRPr sz="1700" kern="1200">
          <a:solidFill>
            <a:schemeClr val="tx1"/>
          </a:solidFill>
          <a:latin typeface="+mn-lt"/>
          <a:ea typeface="+mn-ea"/>
          <a:cs typeface="+mn-cs"/>
        </a:defRPr>
      </a:lvl4pPr>
      <a:lvl5pPr marL="1828165" algn="l" defTabSz="913765" rtl="0" eaLnBrk="1" latinLnBrk="0" hangingPunct="1">
        <a:defRPr sz="1700" kern="1200">
          <a:solidFill>
            <a:schemeClr val="tx1"/>
          </a:solidFill>
          <a:latin typeface="+mn-lt"/>
          <a:ea typeface="+mn-ea"/>
          <a:cs typeface="+mn-cs"/>
        </a:defRPr>
      </a:lvl5pPr>
      <a:lvl6pPr marL="2284730" algn="l" defTabSz="913765" rtl="0" eaLnBrk="1" latinLnBrk="0" hangingPunct="1">
        <a:defRPr sz="1700" kern="1200">
          <a:solidFill>
            <a:schemeClr val="tx1"/>
          </a:solidFill>
          <a:latin typeface="+mn-lt"/>
          <a:ea typeface="+mn-ea"/>
          <a:cs typeface="+mn-cs"/>
        </a:defRPr>
      </a:lvl6pPr>
      <a:lvl7pPr marL="2741930" algn="l" defTabSz="913765" rtl="0" eaLnBrk="1" latinLnBrk="0" hangingPunct="1">
        <a:defRPr sz="1700" kern="1200">
          <a:solidFill>
            <a:schemeClr val="tx1"/>
          </a:solidFill>
          <a:latin typeface="+mn-lt"/>
          <a:ea typeface="+mn-ea"/>
          <a:cs typeface="+mn-cs"/>
        </a:defRPr>
      </a:lvl7pPr>
      <a:lvl8pPr marL="3199130" algn="l" defTabSz="913765" rtl="0" eaLnBrk="1" latinLnBrk="0" hangingPunct="1">
        <a:defRPr sz="1700" kern="1200">
          <a:solidFill>
            <a:schemeClr val="tx1"/>
          </a:solidFill>
          <a:latin typeface="+mn-lt"/>
          <a:ea typeface="+mn-ea"/>
          <a:cs typeface="+mn-cs"/>
        </a:defRPr>
      </a:lvl8pPr>
      <a:lvl9pPr marL="3655695" algn="l" defTabSz="91376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aynebond\Desktop\57c5305cd363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00"/>
            <a:ext cx="12192000" cy="689040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0" y="3916697"/>
            <a:ext cx="4367284" cy="151490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p:cNvSpPr/>
          <p:nvPr/>
        </p:nvSpPr>
        <p:spPr>
          <a:xfrm>
            <a:off x="4367283" y="3916697"/>
            <a:ext cx="7824717" cy="151490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12"/>
          <p:cNvSpPr txBox="1"/>
          <p:nvPr/>
        </p:nvSpPr>
        <p:spPr>
          <a:xfrm>
            <a:off x="4443329" y="4289427"/>
            <a:ext cx="6040374" cy="769441"/>
          </a:xfrm>
          <a:prstGeom prst="rect">
            <a:avLst/>
          </a:prstGeom>
          <a:noFill/>
        </p:spPr>
        <p:txBody>
          <a:bodyPr wrap="square" rtlCol="0">
            <a:spAutoFit/>
          </a:bodyPr>
          <a:lstStyle/>
          <a:p>
            <a:r>
              <a:rPr lang="en-US" altLang="zh-CN" sz="4400" b="1" dirty="0" smtClean="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XXXXXXXX</a:t>
            </a:r>
            <a:r>
              <a:rPr lang="zh-CN" altLang="en-US" sz="4400" b="1" dirty="0" smtClean="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endParaRPr lang="zh-CN" altLang="en-US" sz="4400"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文本框 12"/>
          <p:cNvSpPr txBox="1"/>
          <p:nvPr/>
        </p:nvSpPr>
        <p:spPr>
          <a:xfrm>
            <a:off x="678094" y="4272668"/>
            <a:ext cx="3606828" cy="769441"/>
          </a:xfrm>
          <a:prstGeom prst="rect">
            <a:avLst/>
          </a:prstGeom>
          <a:noFill/>
        </p:spPr>
        <p:txBody>
          <a:bodyPr wrap="square" rtlCol="0">
            <a:spAutoFit/>
          </a:bodyPr>
          <a:lstStyle/>
          <a:p>
            <a:r>
              <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营销</a:t>
            </a:r>
            <a:r>
              <a:rPr lang="zh-CN" altLang="en-US" sz="44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策划方案</a:t>
            </a:r>
            <a:endPar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TextBox 22"/>
          <p:cNvSpPr txBox="1"/>
          <p:nvPr/>
        </p:nvSpPr>
        <p:spPr>
          <a:xfrm flipH="1">
            <a:off x="678094" y="5025543"/>
            <a:ext cx="3554858" cy="369332"/>
          </a:xfrm>
          <a:prstGeom prst="rect">
            <a:avLst/>
          </a:prstGeom>
          <a:noFill/>
        </p:spPr>
        <p:txBody>
          <a:bodyPr wrap="square" rtlCol="0">
            <a:spAutoFit/>
          </a:bodyPr>
          <a:lstStyle/>
          <a:p>
            <a:r>
              <a:rPr lang="en-US" altLang="zh-CN"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Marketing planning program</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TextBox 23"/>
          <p:cNvSpPr txBox="1"/>
          <p:nvPr/>
        </p:nvSpPr>
        <p:spPr>
          <a:xfrm flipH="1">
            <a:off x="4508350" y="5042109"/>
            <a:ext cx="2955166" cy="369332"/>
          </a:xfrm>
          <a:prstGeom prst="rect">
            <a:avLst/>
          </a:prstGeom>
          <a:noFill/>
        </p:spPr>
        <p:txBody>
          <a:bodyPr wrap="square" rtlCol="0">
            <a:spAutoFit/>
          </a:bodyPr>
          <a:lstStyle/>
          <a:p>
            <a:r>
              <a:rPr lang="zh-CN" altLang="en-US" b="1" dirty="0" smtClean="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发展策划中心     </a:t>
            </a:r>
            <a:r>
              <a:rPr lang="en-US" altLang="zh-CN" b="1" dirty="0" smtClean="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2016.10</a:t>
            </a:r>
            <a:endParaRPr lang="zh-CN" altLang="en-US" b="1" dirty="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全员营销</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12774" y="863029"/>
            <a:ext cx="6299684" cy="5613524"/>
          </a:xfrm>
          <a:prstGeom prst="rect">
            <a:avLst/>
          </a:prstGeom>
          <a:noFill/>
        </p:spPr>
        <p:txBody>
          <a:bodyPr wrap="square" rtlCol="0">
            <a:spAutoFit/>
          </a:bodyPr>
          <a:lstStyle/>
          <a:p>
            <a:pPr>
              <a:lnSpc>
                <a:spcPts val="3100"/>
              </a:lnSpc>
            </a:pPr>
            <a:r>
              <a:rPr lang="en-US" altLang="zh-CN" b="1" dirty="0" smtClean="0">
                <a:latin typeface="微软雅黑" panose="020B0503020204020204" pitchFamily="34" charset="-122"/>
                <a:ea typeface="微软雅黑" panose="020B0503020204020204" pitchFamily="34" charset="-122"/>
              </a:rPr>
              <a:t>1</a:t>
            </a:r>
            <a:r>
              <a:rPr lang="en-US" altLang="zh-CN" b="1" dirty="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树立</a:t>
            </a:r>
            <a:r>
              <a:rPr lang="zh-CN" altLang="en-US" b="1" dirty="0">
                <a:latin typeface="微软雅黑" panose="020B0503020204020204" pitchFamily="34" charset="-122"/>
                <a:ea typeface="微软雅黑" panose="020B0503020204020204" pitchFamily="34" charset="-122"/>
              </a:rPr>
              <a:t>全员经营思想和科学的市场营销观念</a:t>
            </a:r>
          </a:p>
          <a:p>
            <a:pPr>
              <a:lnSpc>
                <a:spcPts val="3100"/>
              </a:lnSpc>
            </a:pPr>
            <a:r>
              <a:rPr lang="zh-CN" altLang="en-US" dirty="0" smtClean="0">
                <a:latin typeface="微软雅黑" panose="020B0503020204020204" pitchFamily="34" charset="-122"/>
                <a:ea typeface="微软雅黑" panose="020B0503020204020204" pitchFamily="34" charset="-122"/>
              </a:rPr>
              <a:t>       转变</a:t>
            </a:r>
            <a:r>
              <a:rPr lang="zh-CN" altLang="en-US" dirty="0">
                <a:latin typeface="微软雅黑" panose="020B0503020204020204" pitchFamily="34" charset="-122"/>
                <a:ea typeface="微软雅黑" panose="020B0503020204020204" pitchFamily="34" charset="-122"/>
              </a:rPr>
              <a:t>职工的经营思想，以适应医疗市场形势的同时，确立科学的市场营销观念，是实施市场营销策略的前提。在这方面，我院的具体做法有以下两点。</a:t>
            </a:r>
          </a:p>
          <a:p>
            <a:pPr>
              <a:lnSpc>
                <a:spcPts val="3100"/>
              </a:lnSpc>
            </a:pPr>
            <a:r>
              <a:rPr lang="en-US" altLang="zh-CN" b="1" dirty="0" smtClean="0">
                <a:latin typeface="微软雅黑" panose="020B0503020204020204" pitchFamily="34" charset="-122"/>
                <a:ea typeface="微软雅黑" panose="020B0503020204020204" pitchFamily="34" charset="-122"/>
              </a:rPr>
              <a:t>2.</a:t>
            </a:r>
            <a:r>
              <a:rPr lang="zh-CN" altLang="en-US" b="1" dirty="0" smtClean="0">
                <a:latin typeface="微软雅黑" panose="020B0503020204020204" pitchFamily="34" charset="-122"/>
                <a:ea typeface="微软雅黑" panose="020B0503020204020204" pitchFamily="34" charset="-122"/>
              </a:rPr>
              <a:t>转变</a:t>
            </a:r>
            <a:r>
              <a:rPr lang="zh-CN" altLang="en-US" b="1" dirty="0">
                <a:latin typeface="微软雅黑" panose="020B0503020204020204" pitchFamily="34" charset="-122"/>
                <a:ea typeface="微软雅黑" panose="020B0503020204020204" pitchFamily="34" charset="-122"/>
              </a:rPr>
              <a:t>传统的行医观念，树立全员参与市场经营的思想</a:t>
            </a:r>
          </a:p>
          <a:p>
            <a:pPr>
              <a:lnSpc>
                <a:spcPts val="3100"/>
              </a:lnSpc>
            </a:pPr>
            <a:r>
              <a:rPr lang="zh-CN" altLang="en-US" dirty="0" smtClean="0">
                <a:latin typeface="微软雅黑" panose="020B0503020204020204" pitchFamily="34" charset="-122"/>
                <a:ea typeface="微软雅黑" panose="020B0503020204020204" pitchFamily="34" charset="-122"/>
              </a:rPr>
              <a:t>       随着</a:t>
            </a:r>
            <a:r>
              <a:rPr lang="zh-CN" altLang="en-US" dirty="0">
                <a:latin typeface="微软雅黑" panose="020B0503020204020204" pitchFamily="34" charset="-122"/>
                <a:ea typeface="微软雅黑" panose="020B0503020204020204" pitchFamily="34" charset="-122"/>
              </a:rPr>
              <a:t>医疗卫生改革的深入和医疗市场的形成和逐步完善，医务人员的角色也在发生悄然的变化。其中最为重要的方面，是医患之间、医院与医务人员之间、医院与社会之间相互关系的转变。转变行医观念，树立全员参与经营的思想，是新形势下医院生存和发展对医务人员提出的新要求，也是患者和社会对医务人员的期待。基于这种认识，通过观念教育，要求全院职工在这种思想的指导下，通过医患互动过程，对患者和社会公众施加一定的影响，贯彻市场营销思想，落实医院的营销策略。</a:t>
            </a:r>
          </a:p>
        </p:txBody>
      </p:sp>
      <p:pic>
        <p:nvPicPr>
          <p:cNvPr id="7170" name="Picture 2" descr="C:\Users\waynebond\Desktop\a7439e8c221e3e4ac396ee573d7506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59" y="975580"/>
            <a:ext cx="3875739" cy="538842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大市场营销</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12773" y="1017139"/>
            <a:ext cx="10542911" cy="1682512"/>
          </a:xfrm>
          <a:prstGeom prst="rect">
            <a:avLst/>
          </a:prstGeom>
          <a:noFill/>
        </p:spPr>
        <p:txBody>
          <a:bodyPr wrap="square" rtlCol="0">
            <a:spAutoFit/>
          </a:bodyPr>
          <a:lstStyle/>
          <a:p>
            <a:pPr>
              <a:lnSpc>
                <a:spcPts val="3100"/>
              </a:lnSpc>
            </a:pPr>
            <a:r>
              <a:rPr lang="zh-CN" altLang="en-US" dirty="0" smtClean="0">
                <a:latin typeface="微软雅黑" panose="020B0503020204020204" pitchFamily="34" charset="-122"/>
                <a:ea typeface="微软雅黑" panose="020B0503020204020204" pitchFamily="34" charset="-122"/>
              </a:rPr>
              <a:t>       大</a:t>
            </a:r>
            <a:r>
              <a:rPr lang="zh-CN" altLang="en-US" dirty="0">
                <a:latin typeface="微软雅黑" panose="020B0503020204020204" pitchFamily="34" charset="-122"/>
                <a:ea typeface="微软雅黑" panose="020B0503020204020204" pitchFamily="34" charset="-122"/>
              </a:rPr>
              <a:t>市场观念是指改变单纯对医疗市场需求的被动适应，通过开展营销活动，引导医疗消费，从服务项目、服务的数量和质量等方面拓宽医疗市场，从而在一定程度和范围内，让市场需求适应自己，掌握一定的主动权。譬如，我院可以进行健康宣教，引导社会公众树立科学的医疗保健观念，提供相应的服务项目。</a:t>
            </a:r>
          </a:p>
        </p:txBody>
      </p:sp>
      <p:pic>
        <p:nvPicPr>
          <p:cNvPr id="8194" name="Picture 2" descr="C:\Users\waynebond\Desktop\552f27b15a9ffdacdd6e9dc8fa0c69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706" y="3030874"/>
            <a:ext cx="10199044" cy="342396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3801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病人至上</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12773" y="1017139"/>
            <a:ext cx="10542911" cy="2477601"/>
          </a:xfrm>
          <a:prstGeom prst="rect">
            <a:avLst/>
          </a:prstGeom>
          <a:noFill/>
        </p:spPr>
        <p:txBody>
          <a:bodyPr wrap="square" rtlCol="0">
            <a:spAutoFit/>
          </a:bodyPr>
          <a:lstStyle/>
          <a:p>
            <a:pPr>
              <a:lnSpc>
                <a:spcPts val="3100"/>
              </a:lnSpc>
            </a:pPr>
            <a:r>
              <a:rPr lang="zh-CN" altLang="en-US"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“顾客”的范围不仅仅只局限于病人，还应该包括亚健康状态人群，甚至是健康状态人群。</a:t>
            </a:r>
            <a:r>
              <a:rPr lang="zh-CN" altLang="en-US" dirty="0">
                <a:latin typeface="微软雅黑" panose="020B0503020204020204" pitchFamily="34" charset="-122"/>
                <a:ea typeface="微软雅黑" panose="020B0503020204020204" pitchFamily="34" charset="-122"/>
              </a:rPr>
              <a:t>医院要重视他们的需求，并当成自己追求的目标，由此便产生了</a:t>
            </a:r>
            <a:r>
              <a:rPr lang="zh-CN" altLang="en-US" b="1" dirty="0">
                <a:latin typeface="微软雅黑" panose="020B0503020204020204" pitchFamily="34" charset="-122"/>
                <a:ea typeface="微软雅黑" panose="020B0503020204020204" pitchFamily="34" charset="-122"/>
              </a:rPr>
              <a:t>医疗、保健、康复、体检、健康教育、心理咨询、特需服务、</a:t>
            </a:r>
            <a:r>
              <a:rPr lang="en-US" altLang="zh-CN" b="1" dirty="0">
                <a:latin typeface="微软雅黑" panose="020B0503020204020204" pitchFamily="34" charset="-122"/>
                <a:ea typeface="微软雅黑" panose="020B0503020204020204" pitchFamily="34" charset="-122"/>
              </a:rPr>
              <a:t>VIP</a:t>
            </a:r>
            <a:r>
              <a:rPr lang="zh-CN" altLang="en-US" b="1" dirty="0">
                <a:latin typeface="微软雅黑" panose="020B0503020204020204" pitchFamily="34" charset="-122"/>
                <a:ea typeface="微软雅黑" panose="020B0503020204020204" pitchFamily="34" charset="-122"/>
              </a:rPr>
              <a:t>门诊等服务产品</a:t>
            </a:r>
            <a:r>
              <a:rPr lang="zh-CN" altLang="en-US" b="1" dirty="0" smtClean="0">
                <a:latin typeface="微软雅黑" panose="020B0503020204020204" pitchFamily="34" charset="-122"/>
                <a:ea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endParaRPr>
          </a:p>
          <a:p>
            <a:pPr>
              <a:lnSpc>
                <a:spcPts val="3100"/>
              </a:lnSpc>
            </a:pPr>
            <a:r>
              <a:rPr lang="zh-CN" altLang="en-US" dirty="0" smtClean="0">
                <a:latin typeface="微软雅黑" panose="020B0503020204020204" pitchFamily="34" charset="-122"/>
                <a:ea typeface="微软雅黑" panose="020B0503020204020204" pitchFamily="34" charset="-122"/>
              </a:rPr>
              <a:t>       就医</a:t>
            </a:r>
            <a:r>
              <a:rPr lang="zh-CN" altLang="en-US" dirty="0">
                <a:latin typeface="微软雅黑" panose="020B0503020204020204" pitchFamily="34" charset="-122"/>
                <a:ea typeface="微软雅黑" panose="020B0503020204020204" pitchFamily="34" charset="-122"/>
              </a:rPr>
              <a:t>者是否满意既是判断医疗服务好坏的重要标准，也是医疗服务的宗旨。同时，也是维系顾客忠诚程度的重要方面，进而就是影响医院在市场竞争中是否能保持长久竞争力的关键。为此，我们努力实践“</a:t>
            </a:r>
            <a:r>
              <a:rPr lang="zh-CN" altLang="en-US" b="1" dirty="0">
                <a:latin typeface="微软雅黑" panose="020B0503020204020204" pitchFamily="34" charset="-122"/>
                <a:ea typeface="微软雅黑" panose="020B0503020204020204" pitchFamily="34" charset="-122"/>
              </a:rPr>
              <a:t>在不违背医疗原则的前提下，尽量满足患者的一切合理需求</a:t>
            </a:r>
            <a:r>
              <a:rPr lang="zh-CN" altLang="en-US" dirty="0">
                <a:latin typeface="微软雅黑" panose="020B0503020204020204" pitchFamily="34" charset="-122"/>
                <a:ea typeface="微软雅黑" panose="020B0503020204020204" pitchFamily="34" charset="-122"/>
              </a:rPr>
              <a:t>”。</a:t>
            </a:r>
          </a:p>
        </p:txBody>
      </p:sp>
      <p:pic>
        <p:nvPicPr>
          <p:cNvPr id="9218" name="Picture 2" descr="C:\Users\waynebond\Desktop\75e317f1830da253125edb468b6068a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74" y="3822861"/>
            <a:ext cx="336763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waynebond\Desktop\460d3f4ea3a32a349e00b617097613c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456" y="3822861"/>
            <a:ext cx="4310069" cy="25200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waynebond\Desktop\c23c6328ed4e99b6ec89983ced7553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054" y="3822861"/>
            <a:ext cx="2276690" cy="2520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7499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营销系统</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31"/>
          <p:cNvSpPr/>
          <p:nvPr/>
        </p:nvSpPr>
        <p:spPr bwMode="auto">
          <a:xfrm>
            <a:off x="347704" y="3322344"/>
            <a:ext cx="2231419" cy="2951231"/>
          </a:xfrm>
          <a:prstGeom prst="rect">
            <a:avLst/>
          </a:prstGeom>
          <a:solidFill>
            <a:srgbClr val="FF8A00"/>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algn="ctr" defTabSz="684530">
              <a:defRPr/>
            </a:pPr>
            <a:endParaRPr lang="en-US" sz="1700" kern="0" dirty="0">
              <a:solidFill>
                <a:srgbClr val="FFFFFF">
                  <a:lumMod val="20000"/>
                  <a:lumOff val="8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Text Box 44"/>
          <p:cNvSpPr txBox="1">
            <a:spLocks noChangeArrowheads="1"/>
          </p:cNvSpPr>
          <p:nvPr/>
        </p:nvSpPr>
        <p:spPr bwMode="auto">
          <a:xfrm>
            <a:off x="347704" y="3396548"/>
            <a:ext cx="2231420" cy="427709"/>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2" rIns="91403" bIns="45702">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r>
              <a:rPr lang="en-US" altLang="zh-CN" sz="1800" b="1" dirty="0" smtClean="0">
                <a:solidFill>
                  <a:prstClr val="white"/>
                </a:solidFill>
              </a:rPr>
              <a:t>1.</a:t>
            </a:r>
            <a:r>
              <a:rPr lang="zh-CN" altLang="en-US" sz="1800" b="1" dirty="0" smtClean="0">
                <a:solidFill>
                  <a:prstClr val="white"/>
                </a:solidFill>
              </a:rPr>
              <a:t>营销部</a:t>
            </a:r>
            <a:endParaRPr lang="zh-CN" altLang="en-US" sz="1800" b="1" dirty="0">
              <a:solidFill>
                <a:prstClr val="white"/>
              </a:solidFill>
            </a:endParaRPr>
          </a:p>
        </p:txBody>
      </p:sp>
      <p:sp>
        <p:nvSpPr>
          <p:cNvPr id="11" name="TextBox 6"/>
          <p:cNvSpPr txBox="1"/>
          <p:nvPr/>
        </p:nvSpPr>
        <p:spPr>
          <a:xfrm>
            <a:off x="347704" y="4060473"/>
            <a:ext cx="2231420" cy="2012822"/>
          </a:xfrm>
          <a:prstGeom prst="rect">
            <a:avLst/>
          </a:prstGeom>
          <a:noFill/>
        </p:spPr>
        <p:txBody>
          <a:bodyPr wrap="square" lIns="91403" tIns="45702" rIns="91403" bIns="45702" rtlCol="0">
            <a:spAutoFit/>
          </a:bodyPr>
          <a:lstStyle/>
          <a:p>
            <a:pPr defTabSz="913765">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主要从事医疗市场信息如本地医疗市场的宏观环境、周边医院经营管理情况、患者需求变化情况等的调查、分析等工作。</a:t>
            </a:r>
          </a:p>
        </p:txBody>
      </p:sp>
      <p:sp>
        <p:nvSpPr>
          <p:cNvPr id="12" name="Rectangle 31"/>
          <p:cNvSpPr/>
          <p:nvPr/>
        </p:nvSpPr>
        <p:spPr bwMode="auto">
          <a:xfrm>
            <a:off x="2652160" y="3322344"/>
            <a:ext cx="2231419" cy="2951231"/>
          </a:xfrm>
          <a:prstGeom prst="rect">
            <a:avLst/>
          </a:prstGeom>
          <a:solidFill>
            <a:srgbClr val="8CC600"/>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algn="ctr" defTabSz="684530">
              <a:defRPr/>
            </a:pPr>
            <a:endParaRPr lang="en-US" sz="1700" kern="0" dirty="0">
              <a:solidFill>
                <a:srgbClr val="FFFFFF">
                  <a:lumMod val="20000"/>
                  <a:lumOff val="8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Rectangle 31"/>
          <p:cNvSpPr/>
          <p:nvPr/>
        </p:nvSpPr>
        <p:spPr bwMode="auto">
          <a:xfrm>
            <a:off x="4966395" y="3322344"/>
            <a:ext cx="2231419" cy="2951231"/>
          </a:xfrm>
          <a:prstGeom prst="rect">
            <a:avLst/>
          </a:prstGeom>
          <a:solidFill>
            <a:srgbClr val="00AEEF"/>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algn="ctr" defTabSz="684530">
              <a:defRPr/>
            </a:pPr>
            <a:endParaRPr lang="en-US" sz="1700" kern="0" dirty="0">
              <a:solidFill>
                <a:srgbClr val="FFFFFF">
                  <a:lumMod val="20000"/>
                  <a:lumOff val="8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Rectangle 31"/>
          <p:cNvSpPr/>
          <p:nvPr/>
        </p:nvSpPr>
        <p:spPr bwMode="auto">
          <a:xfrm>
            <a:off x="7270357" y="3322344"/>
            <a:ext cx="2231419" cy="2951231"/>
          </a:xfrm>
          <a:prstGeom prst="rect">
            <a:avLst/>
          </a:prstGeom>
          <a:solidFill>
            <a:schemeClr val="accent2">
              <a:lumMod val="60000"/>
              <a:lumOff val="40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algn="ctr" defTabSz="684530">
              <a:defRPr/>
            </a:pPr>
            <a:endParaRPr lang="en-US" sz="1700" kern="0" dirty="0">
              <a:solidFill>
                <a:srgbClr val="FFFFFF">
                  <a:lumMod val="20000"/>
                  <a:lumOff val="8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ext Box 44"/>
          <p:cNvSpPr txBox="1">
            <a:spLocks noChangeArrowheads="1"/>
          </p:cNvSpPr>
          <p:nvPr/>
        </p:nvSpPr>
        <p:spPr bwMode="auto">
          <a:xfrm>
            <a:off x="2652160" y="3396548"/>
            <a:ext cx="2231420" cy="46624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2" rIns="91403" bIns="45702">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r>
              <a:rPr lang="en-US" altLang="zh-CN" sz="1800" b="1" dirty="0" smtClean="0">
                <a:solidFill>
                  <a:prstClr val="white"/>
                </a:solidFill>
              </a:rPr>
              <a:t>2.</a:t>
            </a:r>
            <a:r>
              <a:rPr lang="zh-CN" altLang="en-US" sz="1800" b="1" dirty="0" smtClean="0">
                <a:solidFill>
                  <a:prstClr val="white"/>
                </a:solidFill>
              </a:rPr>
              <a:t>医院办公室</a:t>
            </a:r>
            <a:endParaRPr lang="zh-CN" altLang="en-US" sz="1800" b="1" dirty="0">
              <a:solidFill>
                <a:prstClr val="white"/>
              </a:solidFill>
            </a:endParaRPr>
          </a:p>
        </p:txBody>
      </p:sp>
      <p:sp>
        <p:nvSpPr>
          <p:cNvPr id="16" name="Text Box 44"/>
          <p:cNvSpPr txBox="1">
            <a:spLocks noChangeArrowheads="1"/>
          </p:cNvSpPr>
          <p:nvPr/>
        </p:nvSpPr>
        <p:spPr bwMode="auto">
          <a:xfrm>
            <a:off x="4966394" y="3396548"/>
            <a:ext cx="2231420" cy="46624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2" rIns="91403" bIns="45702">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r>
              <a:rPr lang="en-US" altLang="zh-CN" sz="1800" b="1" dirty="0" smtClean="0">
                <a:solidFill>
                  <a:prstClr val="white"/>
                </a:solidFill>
              </a:rPr>
              <a:t>3.</a:t>
            </a:r>
            <a:r>
              <a:rPr lang="zh-CN" altLang="en-US" sz="1800" b="1" dirty="0" smtClean="0">
                <a:solidFill>
                  <a:prstClr val="white"/>
                </a:solidFill>
              </a:rPr>
              <a:t>医务科</a:t>
            </a:r>
            <a:endParaRPr lang="zh-CN" altLang="en-US" sz="1800" b="1" dirty="0">
              <a:solidFill>
                <a:prstClr val="white"/>
              </a:solidFill>
            </a:endParaRPr>
          </a:p>
        </p:txBody>
      </p:sp>
      <p:sp>
        <p:nvSpPr>
          <p:cNvPr id="17" name="Text Box 44"/>
          <p:cNvSpPr txBox="1">
            <a:spLocks noChangeArrowheads="1"/>
          </p:cNvSpPr>
          <p:nvPr/>
        </p:nvSpPr>
        <p:spPr bwMode="auto">
          <a:xfrm>
            <a:off x="7275638" y="3396547"/>
            <a:ext cx="2231420" cy="427709"/>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2" rIns="91403" bIns="45702">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r>
              <a:rPr lang="en-US" altLang="zh-CN" sz="1800" b="1" dirty="0" smtClean="0">
                <a:solidFill>
                  <a:prstClr val="white"/>
                </a:solidFill>
              </a:rPr>
              <a:t>4.</a:t>
            </a:r>
            <a:r>
              <a:rPr lang="zh-CN" altLang="en-US" sz="1800" b="1" dirty="0" smtClean="0">
                <a:solidFill>
                  <a:prstClr val="white"/>
                </a:solidFill>
              </a:rPr>
              <a:t>体检中心</a:t>
            </a:r>
            <a:endParaRPr lang="en-US" sz="1800" b="1" dirty="0">
              <a:solidFill>
                <a:prstClr val="white"/>
              </a:solidFill>
            </a:endParaRPr>
          </a:p>
        </p:txBody>
      </p:sp>
      <p:sp>
        <p:nvSpPr>
          <p:cNvPr id="18" name="TextBox 6"/>
          <p:cNvSpPr txBox="1"/>
          <p:nvPr/>
        </p:nvSpPr>
        <p:spPr>
          <a:xfrm>
            <a:off x="2652159" y="4060658"/>
            <a:ext cx="2231420" cy="1372647"/>
          </a:xfrm>
          <a:prstGeom prst="rect">
            <a:avLst/>
          </a:prstGeom>
          <a:noFill/>
        </p:spPr>
        <p:txBody>
          <a:bodyPr wrap="square" lIns="91403" tIns="45702" rIns="91403" bIns="45702" rtlCol="0">
            <a:spAutoFit/>
          </a:bodyPr>
          <a:lstStyle/>
          <a:p>
            <a:pPr defTabSz="913765">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主要对国家医疗卫生改革政策、医疗法律规章等方面的信息进行收集、整理和分析。</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9" name="TextBox 6"/>
          <p:cNvSpPr txBox="1"/>
          <p:nvPr/>
        </p:nvSpPr>
        <p:spPr>
          <a:xfrm>
            <a:off x="4966394" y="4060658"/>
            <a:ext cx="2224758" cy="1372647"/>
          </a:xfrm>
          <a:prstGeom prst="rect">
            <a:avLst/>
          </a:prstGeom>
          <a:noFill/>
        </p:spPr>
        <p:txBody>
          <a:bodyPr wrap="square" lIns="91403" tIns="45702" rIns="91403" bIns="45702" rtlCol="0">
            <a:spAutoFit/>
          </a:bodyPr>
          <a:lstStyle/>
          <a:p>
            <a:pPr defTabSz="913765">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通过患者的满意度调查、院内医疗服务质量的监控，了解患者意见及其需求变化的情况。</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0" name="TextBox 6"/>
          <p:cNvSpPr txBox="1"/>
          <p:nvPr/>
        </p:nvSpPr>
        <p:spPr>
          <a:xfrm>
            <a:off x="7270357" y="4060658"/>
            <a:ext cx="2224758" cy="2012822"/>
          </a:xfrm>
          <a:prstGeom prst="rect">
            <a:avLst/>
          </a:prstGeom>
          <a:noFill/>
        </p:spPr>
        <p:txBody>
          <a:bodyPr wrap="square" lIns="91403" tIns="45702" rIns="91403" bIns="45702" rtlCol="0">
            <a:spAutoFit/>
          </a:bodyPr>
          <a:lstStyle/>
          <a:p>
            <a:pPr defTabSz="913765">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体检中心通过外出联系体检、开展社区服务活动、与企事业单位签定医疗服务合同等，在拓展业务方面发挥着积极作用。</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1" name="Rectangle 31"/>
          <p:cNvSpPr/>
          <p:nvPr/>
        </p:nvSpPr>
        <p:spPr bwMode="auto">
          <a:xfrm>
            <a:off x="9582021" y="3322345"/>
            <a:ext cx="2231419" cy="2951231"/>
          </a:xfrm>
          <a:prstGeom prst="rect">
            <a:avLst/>
          </a:prstGeom>
          <a:solidFill>
            <a:schemeClr val="tx2">
              <a:lumMod val="40000"/>
              <a:lumOff val="60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algn="ctr" defTabSz="684530">
              <a:defRPr/>
            </a:pPr>
            <a:endParaRPr lang="en-US" sz="1700" kern="0" dirty="0">
              <a:solidFill>
                <a:srgbClr val="FFFFFF">
                  <a:lumMod val="20000"/>
                  <a:lumOff val="8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Text Box 44"/>
          <p:cNvSpPr txBox="1">
            <a:spLocks noChangeArrowheads="1"/>
          </p:cNvSpPr>
          <p:nvPr/>
        </p:nvSpPr>
        <p:spPr bwMode="auto">
          <a:xfrm>
            <a:off x="9582020" y="3404160"/>
            <a:ext cx="2231420" cy="427709"/>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2" rIns="91403" bIns="45702">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r>
              <a:rPr lang="en-US" altLang="zh-CN" sz="1800" b="1" dirty="0" smtClean="0">
                <a:solidFill>
                  <a:prstClr val="white"/>
                </a:solidFill>
              </a:rPr>
              <a:t>5.</a:t>
            </a:r>
            <a:r>
              <a:rPr lang="zh-CN" altLang="en-US" sz="1800" b="1" dirty="0" smtClean="0">
                <a:solidFill>
                  <a:prstClr val="white"/>
                </a:solidFill>
              </a:rPr>
              <a:t>医务人员</a:t>
            </a:r>
            <a:endParaRPr lang="en-US" sz="1800" b="1" dirty="0">
              <a:solidFill>
                <a:prstClr val="white"/>
              </a:solidFill>
            </a:endParaRPr>
          </a:p>
        </p:txBody>
      </p:sp>
      <p:sp>
        <p:nvSpPr>
          <p:cNvPr id="23" name="TextBox 6"/>
          <p:cNvSpPr txBox="1"/>
          <p:nvPr/>
        </p:nvSpPr>
        <p:spPr>
          <a:xfrm>
            <a:off x="9571746" y="4060658"/>
            <a:ext cx="2224758" cy="2012822"/>
          </a:xfrm>
          <a:prstGeom prst="rect">
            <a:avLst/>
          </a:prstGeom>
          <a:noFill/>
        </p:spPr>
        <p:txBody>
          <a:bodyPr wrap="square" lIns="91403" tIns="45702" rIns="91403" bIns="45702" rtlCol="0">
            <a:spAutoFit/>
          </a:bodyPr>
          <a:lstStyle/>
          <a:p>
            <a:pPr defTabSz="913765">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各科医务人员作为医疗市场营销的重要力量，通过医疗服务过程实施对患者的影响，在客观上对市场营销和宣传起到积极的推动作用。</a:t>
            </a:r>
          </a:p>
        </p:txBody>
      </p:sp>
      <p:sp>
        <p:nvSpPr>
          <p:cNvPr id="2" name="矩形 1"/>
          <p:cNvSpPr/>
          <p:nvPr/>
        </p:nvSpPr>
        <p:spPr>
          <a:xfrm>
            <a:off x="1051389" y="1010713"/>
            <a:ext cx="10089222" cy="1892826"/>
          </a:xfrm>
          <a:prstGeom prst="rect">
            <a:avLst/>
          </a:prstGeom>
        </p:spPr>
        <p:txBody>
          <a:bodyPr wrap="square">
            <a:spAutoFit/>
          </a:bodyPr>
          <a:lstStyle/>
          <a:p>
            <a:pPr algn="ctr">
              <a:lnSpc>
                <a:spcPct val="150000"/>
              </a:lnSpc>
            </a:pPr>
            <a:r>
              <a:rPr lang="zh-CN" altLang="zh-CN" sz="2400" b="1" dirty="0">
                <a:latin typeface="微软雅黑" panose="020B0503020204020204" pitchFamily="34" charset="-122"/>
                <a:ea typeface="微软雅黑" panose="020B0503020204020204" pitchFamily="34" charset="-122"/>
              </a:rPr>
              <a:t>建立市场营销系统</a:t>
            </a:r>
            <a:r>
              <a:rPr lang="en-US" altLang="zh-CN" sz="2400" b="1" dirty="0">
                <a:latin typeface="微软雅黑" panose="020B0503020204020204" pitchFamily="34" charset="-122"/>
                <a:ea typeface="微软雅黑" panose="020B0503020204020204" pitchFamily="34" charset="-122"/>
              </a:rPr>
              <a:t>  </a:t>
            </a:r>
            <a:r>
              <a:rPr lang="zh-CN" altLang="zh-CN" sz="2400" b="1" dirty="0">
                <a:latin typeface="微软雅黑" panose="020B0503020204020204" pitchFamily="34" charset="-122"/>
                <a:ea typeface="微软雅黑" panose="020B0503020204020204" pitchFamily="34" charset="-122"/>
              </a:rPr>
              <a:t>掌握市场信息</a:t>
            </a:r>
          </a:p>
          <a:p>
            <a:pPr>
              <a:lnSpc>
                <a:spcPct val="150000"/>
              </a:lnSpc>
            </a:pP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医疗</a:t>
            </a:r>
            <a:r>
              <a:rPr lang="zh-CN" altLang="zh-CN" dirty="0">
                <a:latin typeface="微软雅黑" panose="020B0503020204020204" pitchFamily="34" charset="-122"/>
                <a:ea typeface="微软雅黑" panose="020B0503020204020204" pitchFamily="34" charset="-122"/>
              </a:rPr>
              <a:t>市场营销是以对市场的科学分析为基础的。因而，建立市场营销的组织系统是开展市场营销活动的基础。重视市场营销信息系统的建设，通过实践和摸索，建立比较完善的市场营销组织系统，并逐步进入到规范化运作的阶段。</a:t>
            </a:r>
          </a:p>
        </p:txBody>
      </p:sp>
      <p:sp>
        <p:nvSpPr>
          <p:cNvPr id="25" name="矩形 24"/>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0607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14"/>
          <p:cNvSpPr>
            <a:spLocks noChangeArrowheads="1"/>
          </p:cNvSpPr>
          <p:nvPr/>
        </p:nvSpPr>
        <p:spPr bwMode="auto">
          <a:xfrm>
            <a:off x="1057275" y="1954213"/>
            <a:ext cx="3635375" cy="3635375"/>
          </a:xfrm>
          <a:prstGeom prst="ellipse">
            <a:avLst/>
          </a:prstGeom>
          <a:solidFill>
            <a:srgbClr val="1F497D"/>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52"/>
          <p:cNvSpPr>
            <a:spLocks noChangeArrowheads="1"/>
          </p:cNvSpPr>
          <p:nvPr/>
        </p:nvSpPr>
        <p:spPr bwMode="auto">
          <a:xfrm>
            <a:off x="3870325" y="5586413"/>
            <a:ext cx="923925" cy="923925"/>
          </a:xfrm>
          <a:prstGeom prst="ellipse">
            <a:avLst/>
          </a:prstGeom>
          <a:solidFill>
            <a:srgbClr val="1F497D">
              <a:alpha val="67059"/>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53"/>
          <p:cNvSpPr>
            <a:spLocks noChangeArrowheads="1"/>
          </p:cNvSpPr>
          <p:nvPr/>
        </p:nvSpPr>
        <p:spPr bwMode="auto">
          <a:xfrm>
            <a:off x="3432175" y="1146175"/>
            <a:ext cx="631825" cy="631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文本框 54"/>
          <p:cNvSpPr>
            <a:spLocks noChangeArrowheads="1"/>
          </p:cNvSpPr>
          <p:nvPr/>
        </p:nvSpPr>
        <p:spPr bwMode="auto">
          <a:xfrm>
            <a:off x="6841166" y="3580686"/>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smtClean="0">
                <a:solidFill>
                  <a:srgbClr val="000000"/>
                </a:solidFill>
                <a:latin typeface="微软雅黑" panose="020B0503020204020204" pitchFamily="34" charset="-122"/>
                <a:ea typeface="微软雅黑" panose="020B0503020204020204" pitchFamily="34" charset="-122"/>
                <a:cs typeface="Calibri" pitchFamily="34" charset="0"/>
                <a:sym typeface="Calibri" pitchFamily="34" charset="0"/>
              </a:rPr>
              <a:t>医院市场营销策略</a:t>
            </a:r>
            <a:endParaRPr lang="en-US" altLang="zh-CN" sz="2800" dirty="0">
              <a:solidFill>
                <a:srgbClr val="262626"/>
              </a:solidFill>
              <a:latin typeface="微软雅黑" panose="020B0503020204020204" pitchFamily="34" charset="-122"/>
              <a:ea typeface="微软雅黑" panose="020B0503020204020204" pitchFamily="34" charset="-122"/>
              <a:sym typeface="华文宋体" pitchFamily="2" charset="-122"/>
            </a:endParaRPr>
          </a:p>
        </p:txBody>
      </p:sp>
      <p:sp>
        <p:nvSpPr>
          <p:cNvPr id="18" name="直接连接符 56"/>
          <p:cNvSpPr>
            <a:spLocks noChangeShapeType="1"/>
          </p:cNvSpPr>
          <p:nvPr/>
        </p:nvSpPr>
        <p:spPr bwMode="auto">
          <a:xfrm rot="5400000" flipH="1">
            <a:off x="8780158" y="2313292"/>
            <a:ext cx="2" cy="3933219"/>
          </a:xfrm>
          <a:prstGeom prst="line">
            <a:avLst/>
          </a:prstGeom>
          <a:noFill/>
          <a:ln w="12700" cap="flat" cmpd="sng">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椭圆 58"/>
          <p:cNvSpPr>
            <a:spLocks noChangeArrowheads="1"/>
          </p:cNvSpPr>
          <p:nvPr/>
        </p:nvSpPr>
        <p:spPr bwMode="auto">
          <a:xfrm>
            <a:off x="5873750" y="1954213"/>
            <a:ext cx="1012825" cy="1012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pSp>
        <p:nvGrpSpPr>
          <p:cNvPr id="20" name="组合 59"/>
          <p:cNvGrpSpPr>
            <a:grpSpLocks/>
          </p:cNvGrpSpPr>
          <p:nvPr/>
        </p:nvGrpSpPr>
        <p:grpSpPr bwMode="auto">
          <a:xfrm>
            <a:off x="6149975" y="2284413"/>
            <a:ext cx="498475" cy="477837"/>
            <a:chOff x="0" y="0"/>
            <a:chExt cx="2438400" cy="2332038"/>
          </a:xfrm>
        </p:grpSpPr>
        <p:sp>
          <p:nvSpPr>
            <p:cNvPr id="21"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任意多边形 61"/>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sp>
        <p:nvSpPr>
          <p:cNvPr id="24" name="椭圆 15"/>
          <p:cNvSpPr>
            <a:spLocks noChangeArrowheads="1"/>
          </p:cNvSpPr>
          <p:nvPr/>
        </p:nvSpPr>
        <p:spPr bwMode="auto">
          <a:xfrm>
            <a:off x="1233488" y="2127250"/>
            <a:ext cx="3282950" cy="3282950"/>
          </a:xfrm>
          <a:prstGeom prst="ellipse">
            <a:avLst/>
          </a:prstGeom>
          <a:noFill/>
          <a:ln w="63500" cap="flat" cmpd="sng">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文本框 57"/>
          <p:cNvSpPr>
            <a:spLocks noChangeArrowheads="1"/>
          </p:cNvSpPr>
          <p:nvPr/>
        </p:nvSpPr>
        <p:spPr bwMode="auto">
          <a:xfrm>
            <a:off x="1690984" y="2682112"/>
            <a:ext cx="23679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3800" b="1" dirty="0" smtClean="0">
                <a:solidFill>
                  <a:srgbClr val="FDFDFD"/>
                </a:solidFill>
                <a:latin typeface="微软雅黑" panose="020B0503020204020204" pitchFamily="34" charset="-122"/>
                <a:ea typeface="微软雅黑" panose="020B0503020204020204" pitchFamily="34" charset="-122"/>
                <a:sym typeface="华文宋体" pitchFamily="2" charset="-122"/>
              </a:rPr>
              <a:t>03</a:t>
            </a:r>
            <a:endParaRPr lang="zh-CN" altLang="en-US" sz="13800" b="1" dirty="0">
              <a:solidFill>
                <a:srgbClr val="FDFDFD"/>
              </a:solidFill>
              <a:latin typeface="微软雅黑" panose="020B0503020204020204" pitchFamily="34" charset="-122"/>
              <a:ea typeface="微软雅黑" panose="020B0503020204020204" pitchFamily="34" charset="-122"/>
              <a:sym typeface="华文宋体" pitchFamily="2" charset="-122"/>
            </a:endParaRPr>
          </a:p>
        </p:txBody>
      </p:sp>
    </p:spTree>
    <p:extLst>
      <p:ext uri="{BB962C8B-B14F-4D97-AF65-F5344CB8AC3E}">
        <p14:creationId xmlns:p14="http://schemas.microsoft.com/office/powerpoint/2010/main" val="198311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aynebond\Desktop\666cd4338753859dc90a94433b8ddb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00439"/>
            <a:ext cx="12196492" cy="5370790"/>
          </a:xfrm>
          <a:prstGeom prst="rect">
            <a:avLst/>
          </a:prstGeom>
          <a:noFill/>
          <a:extLst>
            <a:ext uri="{909E8E84-426E-40DD-AFC4-6F175D3DCCD1}">
              <a14:hiddenFill xmlns:a14="http://schemas.microsoft.com/office/drawing/2010/main">
                <a:solidFill>
                  <a:srgbClr val="FFFFFF"/>
                </a:solidFill>
              </a14:hiddenFill>
            </a:ext>
          </a:extLst>
        </p:spPr>
      </p:pic>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营销策略</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473561" y="1193551"/>
            <a:ext cx="11244878" cy="1477328"/>
          </a:xfrm>
          <a:prstGeom prst="rect">
            <a:avLst/>
          </a:prstGeom>
          <a:noFill/>
        </p:spPr>
        <p:txBody>
          <a:bodyPr wrap="square">
            <a:spAutoFit/>
          </a:bodyPr>
          <a:lstStyle/>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营销</a:t>
            </a:r>
            <a:r>
              <a:rPr lang="zh-CN" altLang="en-US" sz="2400" b="1" dirty="0" smtClean="0">
                <a:solidFill>
                  <a:schemeClr val="bg1"/>
                </a:solidFill>
                <a:latin typeface="微软雅黑" panose="020B0503020204020204" pitchFamily="34" charset="-122"/>
                <a:ea typeface="微软雅黑" panose="020B0503020204020204" pitchFamily="34" charset="-122"/>
              </a:rPr>
              <a:t>策略实施目的</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smtClean="0">
                <a:solidFill>
                  <a:schemeClr val="bg1"/>
                </a:solidFill>
                <a:latin typeface="微软雅黑" panose="020B0503020204020204" pitchFamily="34" charset="-122"/>
                <a:ea typeface="微软雅黑" panose="020B0503020204020204" pitchFamily="34" charset="-122"/>
              </a:rPr>
              <a:t>       为适应医疗</a:t>
            </a:r>
            <a:r>
              <a:rPr lang="zh-CN" altLang="en-US" dirty="0">
                <a:solidFill>
                  <a:schemeClr val="bg1"/>
                </a:solidFill>
                <a:latin typeface="微软雅黑" panose="020B0503020204020204" pitchFamily="34" charset="-122"/>
                <a:ea typeface="微软雅黑" panose="020B0503020204020204" pitchFamily="34" charset="-122"/>
              </a:rPr>
              <a:t>市场的竞争态势</a:t>
            </a:r>
            <a:r>
              <a:rPr lang="zh-CN" altLang="en-US" dirty="0" smtClean="0">
                <a:solidFill>
                  <a:schemeClr val="bg1"/>
                </a:solidFill>
                <a:latin typeface="微软雅黑" panose="020B0503020204020204" pitchFamily="34" charset="-122"/>
                <a:ea typeface="微软雅黑" panose="020B0503020204020204" pitchFamily="34" charset="-122"/>
              </a:rPr>
              <a:t>和实现医院的</a:t>
            </a:r>
            <a:r>
              <a:rPr lang="zh-CN" altLang="en-US" dirty="0">
                <a:solidFill>
                  <a:schemeClr val="bg1"/>
                </a:solidFill>
                <a:latin typeface="微软雅黑" panose="020B0503020204020204" pitchFamily="34" charset="-122"/>
                <a:ea typeface="微软雅黑" panose="020B0503020204020204" pitchFamily="34" charset="-122"/>
              </a:rPr>
              <a:t>营销目标，我们</a:t>
            </a:r>
            <a:r>
              <a:rPr lang="zh-CN" altLang="en-US" b="1" dirty="0" smtClean="0">
                <a:solidFill>
                  <a:schemeClr val="bg1"/>
                </a:solidFill>
                <a:latin typeface="微软雅黑" panose="020B0503020204020204" pitchFamily="34" charset="-122"/>
                <a:ea typeface="微软雅黑" panose="020B0503020204020204" pitchFamily="34" charset="-122"/>
              </a:rPr>
              <a:t>从</a:t>
            </a:r>
            <a:r>
              <a:rPr lang="zh-CN" altLang="en-US" b="1" dirty="0">
                <a:solidFill>
                  <a:schemeClr val="bg1"/>
                </a:solidFill>
                <a:latin typeface="微软雅黑" panose="020B0503020204020204" pitchFamily="34" charset="-122"/>
                <a:ea typeface="微软雅黑" panose="020B0503020204020204" pitchFamily="34" charset="-122"/>
              </a:rPr>
              <a:t>服务</a:t>
            </a:r>
            <a:r>
              <a:rPr lang="zh-CN" altLang="en-US" b="1" dirty="0" smtClean="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价格、渠道和促销等方面进行营销组合的设计，从成本、价值等方面实施营销策略。</a:t>
            </a:r>
            <a:endParaRPr lang="zh-CN" altLang="zh-CN"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60949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waynebond\Desktop\5705b28c57f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5801" y="3290832"/>
            <a:ext cx="4919088" cy="2887200"/>
          </a:xfrm>
          <a:prstGeom prst="rect">
            <a:avLst/>
          </a:prstGeom>
          <a:noFill/>
          <a:extLst>
            <a:ext uri="{909E8E84-426E-40DD-AFC4-6F175D3DCCD1}">
              <a14:hiddenFill xmlns:a14="http://schemas.microsoft.com/office/drawing/2010/main">
                <a:solidFill>
                  <a:srgbClr val="FFFFFF"/>
                </a:solidFill>
              </a14:hiddenFill>
            </a:ext>
          </a:extLst>
        </p:spPr>
      </p:pic>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差异化</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912774" y="990165"/>
            <a:ext cx="10450444" cy="1892826"/>
          </a:xfrm>
          <a:prstGeom prst="rect">
            <a:avLst/>
          </a:prstGeom>
        </p:spPr>
        <p:txBody>
          <a:bodyPr wrap="square">
            <a:spAutoFit/>
          </a:bodyPr>
          <a:lstStyle/>
          <a:p>
            <a:pPr algn="ctr">
              <a:lnSpc>
                <a:spcPct val="150000"/>
              </a:lnSpc>
            </a:pPr>
            <a:r>
              <a:rPr lang="zh-CN" altLang="en-US" sz="2400" b="1" dirty="0">
                <a:latin typeface="微软雅黑" panose="020B0503020204020204" pitchFamily="34" charset="-122"/>
                <a:ea typeface="微软雅黑" panose="020B0503020204020204" pitchFamily="34" charset="-122"/>
              </a:rPr>
              <a:t>差异化策略</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差异化策略</a:t>
            </a:r>
            <a:r>
              <a:rPr lang="zh-CN" altLang="en-US" dirty="0">
                <a:latin typeface="微软雅黑" panose="020B0503020204020204" pitchFamily="34" charset="-122"/>
                <a:ea typeface="微软雅黑" panose="020B0503020204020204" pitchFamily="34" charset="-122"/>
              </a:rPr>
              <a:t>是医院营销策略的基础，针对的是医疗服务的产品。一般而言，</a:t>
            </a:r>
            <a:r>
              <a:rPr lang="zh-CN" altLang="en-US" b="1" dirty="0">
                <a:latin typeface="微软雅黑" panose="020B0503020204020204" pitchFamily="34" charset="-122"/>
                <a:ea typeface="微软雅黑" panose="020B0503020204020204" pitchFamily="34" charset="-122"/>
              </a:rPr>
              <a:t>医疗服务包括核心服务、诊疗服务、辅助服务、便利服务四个层次。</a:t>
            </a:r>
            <a:r>
              <a:rPr lang="zh-CN" altLang="en-US" dirty="0">
                <a:latin typeface="微软雅黑" panose="020B0503020204020204" pitchFamily="34" charset="-122"/>
                <a:ea typeface="微软雅黑" panose="020B0503020204020204" pitchFamily="34" charset="-122"/>
              </a:rPr>
              <a:t>通过对医院的服务产品进行全面的梳理，我们从内部最优化和外部差异化两个方面打造自己的服务品牌。</a:t>
            </a:r>
            <a:endParaRPr lang="zh-CN" altLang="zh-CN" sz="1400" dirty="0">
              <a:latin typeface="微软雅黑" panose="020B0503020204020204" pitchFamily="34" charset="-122"/>
              <a:ea typeface="微软雅黑" panose="020B0503020204020204" pitchFamily="34" charset="-122"/>
            </a:endParaRPr>
          </a:p>
        </p:txBody>
      </p:sp>
      <p:pic>
        <p:nvPicPr>
          <p:cNvPr id="2050" name="Picture 2" descr="C:\Users\waynebond\Desktop\e665f063515c9c4af41b8eaeee4840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692" y="3290832"/>
            <a:ext cx="5071109" cy="2886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50584" y="3764936"/>
            <a:ext cx="3739793" cy="1938992"/>
          </a:xfrm>
          <a:prstGeom prst="rect">
            <a:avLst/>
          </a:prstGeom>
          <a:solidFill>
            <a:srgbClr val="1F497D">
              <a:alpha val="43137"/>
            </a:srgbClr>
          </a:solidFill>
        </p:spPr>
        <p:txBody>
          <a:bodyPr wrap="square" rtlCol="0">
            <a:spAutoFit/>
          </a:bodyPr>
          <a:lstStyle/>
          <a:p>
            <a:pPr algn="ctr">
              <a:lnSpc>
                <a:spcPct val="150000"/>
              </a:lnSpc>
            </a:pPr>
            <a:r>
              <a:rPr lang="zh-CN" altLang="en-US"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差异化≠为了差异化而差异化</a:t>
            </a:r>
          </a:p>
          <a:p>
            <a:pPr algn="ctr">
              <a:lnSpc>
                <a:spcPct val="150000"/>
              </a:lnSpc>
            </a:pPr>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差异化≠背道而驰</a:t>
            </a:r>
            <a:endParaRPr lang="en-US" altLang="zh-CN"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差异</a:t>
            </a:r>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化≠不守规矩</a:t>
            </a:r>
            <a:endParaRPr lang="en-US" altLang="zh-CN"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差异</a:t>
            </a:r>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化≠特立独行</a:t>
            </a:r>
            <a:endParaRPr lang="en-US" altLang="zh-CN"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46986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扩大差异化</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912773" y="712767"/>
            <a:ext cx="6484620" cy="5657959"/>
          </a:xfrm>
          <a:prstGeom prst="rect">
            <a:avLst/>
          </a:prstGeom>
        </p:spPr>
        <p:txBody>
          <a:bodyPr wrap="square">
            <a:spAutoFit/>
          </a:bodyPr>
          <a:lstStyle/>
          <a:p>
            <a:pPr algn="ctr">
              <a:lnSpc>
                <a:spcPts val="3100"/>
              </a:lnSpc>
            </a:pPr>
            <a:r>
              <a:rPr lang="zh-CN" altLang="en-US" sz="2400" b="1" dirty="0" smtClean="0">
                <a:latin typeface="微软雅黑" panose="020B0503020204020204" pitchFamily="34" charset="-122"/>
                <a:ea typeface="微软雅黑" panose="020B0503020204020204" pitchFamily="34" charset="-122"/>
              </a:rPr>
              <a:t>扩大差异化</a:t>
            </a:r>
            <a:endParaRPr lang="en-US" altLang="zh-CN" sz="2400" b="1" dirty="0" smtClean="0">
              <a:latin typeface="微软雅黑" panose="020B0503020204020204" pitchFamily="34" charset="-122"/>
              <a:ea typeface="微软雅黑" panose="020B0503020204020204" pitchFamily="34" charset="-122"/>
            </a:endParaRPr>
          </a:p>
          <a:p>
            <a:pPr>
              <a:lnSpc>
                <a:spcPts val="3100"/>
              </a:lnSpc>
            </a:pPr>
            <a:r>
              <a:rPr lang="zh-CN" altLang="en-US" dirty="0" smtClean="0">
                <a:latin typeface="微软雅黑" panose="020B0503020204020204" pitchFamily="34" charset="-122"/>
                <a:ea typeface="微软雅黑" panose="020B0503020204020204" pitchFamily="34" charset="-122"/>
              </a:rPr>
              <a:t>       在</a:t>
            </a:r>
            <a:r>
              <a:rPr lang="zh-CN" altLang="en-US" dirty="0">
                <a:latin typeface="微软雅黑" panose="020B0503020204020204" pitchFamily="34" charset="-122"/>
                <a:ea typeface="微软雅黑" panose="020B0503020204020204" pitchFamily="34" charset="-122"/>
              </a:rPr>
              <a:t>辅助服务、便利服务方面，</a:t>
            </a:r>
            <a:r>
              <a:rPr lang="zh-CN" altLang="en-US" dirty="0" smtClean="0">
                <a:latin typeface="微软雅黑" panose="020B0503020204020204" pitchFamily="34" charset="-122"/>
                <a:ea typeface="微软雅黑" panose="020B0503020204020204" pitchFamily="34" charset="-122"/>
              </a:rPr>
              <a:t>我们要特别</a:t>
            </a:r>
            <a:r>
              <a:rPr lang="zh-CN" altLang="en-US" dirty="0">
                <a:latin typeface="微软雅黑" panose="020B0503020204020204" pitchFamily="34" charset="-122"/>
                <a:ea typeface="微软雅黑" panose="020B0503020204020204" pitchFamily="34" charset="-122"/>
              </a:rPr>
              <a:t>注重自身服务与周边医院的差异化。</a:t>
            </a:r>
            <a:r>
              <a:rPr lang="zh-CN" altLang="en-US" b="1" dirty="0">
                <a:latin typeface="微软雅黑" panose="020B0503020204020204" pitchFamily="34" charset="-122"/>
                <a:ea typeface="微软雅黑" panose="020B0503020204020204" pitchFamily="34" charset="-122"/>
              </a:rPr>
              <a:t>为了使就医者实现更大的让渡价值，我们从硬件建设、服务产品设计等方面采取措施，扩大辅助服务、提供便利服务</a:t>
            </a:r>
            <a:r>
              <a:rPr lang="zh-CN" altLang="en-US" b="1" dirty="0" smtClean="0">
                <a:latin typeface="微软雅黑" panose="020B0503020204020204" pitchFamily="34" charset="-122"/>
                <a:ea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endParaRPr>
          </a:p>
          <a:p>
            <a:pPr>
              <a:lnSpc>
                <a:spcPts val="3100"/>
              </a:lnSpc>
            </a:pPr>
            <a:r>
              <a:rPr lang="zh-CN" altLang="en-US" dirty="0" smtClean="0">
                <a:latin typeface="微软雅黑" panose="020B0503020204020204" pitchFamily="34" charset="-122"/>
                <a:ea typeface="微软雅黑" panose="020B0503020204020204" pitchFamily="34" charset="-122"/>
              </a:rPr>
              <a:t>       在</a:t>
            </a:r>
            <a:r>
              <a:rPr lang="zh-CN" altLang="en-US" dirty="0">
                <a:latin typeface="微软雅黑" panose="020B0503020204020204" pitchFamily="34" charset="-122"/>
                <a:ea typeface="微软雅黑" panose="020B0503020204020204" pitchFamily="34" charset="-122"/>
              </a:rPr>
              <a:t>硬件建设上，我</a:t>
            </a:r>
            <a:r>
              <a:rPr lang="zh-CN" altLang="en-US" dirty="0" smtClean="0">
                <a:latin typeface="微软雅黑" panose="020B0503020204020204" pitchFamily="34" charset="-122"/>
                <a:ea typeface="微软雅黑" panose="020B0503020204020204" pitchFamily="34" charset="-122"/>
              </a:rPr>
              <a:t>院的宾馆式</a:t>
            </a:r>
            <a:r>
              <a:rPr lang="zh-CN" altLang="en-US" dirty="0">
                <a:latin typeface="微软雅黑" panose="020B0503020204020204" pitchFamily="34" charset="-122"/>
                <a:ea typeface="微软雅黑" panose="020B0503020204020204" pitchFamily="34" charset="-122"/>
              </a:rPr>
              <a:t>的就诊大厅、家居式的病房，满足顾客对就医环境清新、幽雅、舒适的需要</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nSpc>
                <a:spcPts val="31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同时</a:t>
            </a:r>
            <a:r>
              <a:rPr lang="zh-CN" altLang="en-US" dirty="0">
                <a:latin typeface="微软雅黑" panose="020B0503020204020204" pitchFamily="34" charset="-122"/>
                <a:ea typeface="微软雅黑" panose="020B0503020204020204" pitchFamily="34" charset="-122"/>
              </a:rPr>
              <a:t>，医院通过信息化系统建设</a:t>
            </a:r>
            <a:r>
              <a:rPr lang="zh-CN" altLang="en-US" dirty="0" smtClean="0">
                <a:latin typeface="微软雅黑" panose="020B0503020204020204" pitchFamily="34" charset="-122"/>
                <a:ea typeface="微软雅黑" panose="020B0503020204020204" pitchFamily="34" charset="-122"/>
              </a:rPr>
              <a:t>，实现</a:t>
            </a:r>
            <a:r>
              <a:rPr lang="zh-CN" altLang="en-US" dirty="0">
                <a:latin typeface="微软雅黑" panose="020B0503020204020204" pitchFamily="34" charset="-122"/>
                <a:ea typeface="微软雅黑" panose="020B0503020204020204" pitchFamily="34" charset="-122"/>
              </a:rPr>
              <a:t>了免划价、免排队取药，减少就医者在非诊疗环节上花费的时间；在服务设计</a:t>
            </a:r>
            <a:r>
              <a:rPr lang="zh-CN" altLang="en-US" dirty="0" smtClean="0">
                <a:latin typeface="微软雅黑" panose="020B0503020204020204" pitchFamily="34" charset="-122"/>
                <a:ea typeface="微软雅黑" panose="020B0503020204020204" pitchFamily="34" charset="-122"/>
              </a:rPr>
              <a:t>上实行导</a:t>
            </a:r>
            <a:r>
              <a:rPr lang="zh-CN" altLang="en-US" dirty="0">
                <a:latin typeface="微软雅黑" panose="020B0503020204020204" pitchFamily="34" charset="-122"/>
                <a:ea typeface="微软雅黑" panose="020B0503020204020204" pitchFamily="34" charset="-122"/>
              </a:rPr>
              <a:t>诊制（导诊护士一律接受星级酒店专业培训、每个诊室均配备一名）、特诊制（即为部分有特殊需求的患者提供全程陪同服务</a:t>
            </a:r>
            <a:r>
              <a:rPr lang="zh-CN" altLang="en-US" dirty="0" smtClean="0">
                <a:latin typeface="微软雅黑" panose="020B0503020204020204" pitchFamily="34" charset="-122"/>
                <a:ea typeface="微软雅黑" panose="020B0503020204020204" pitchFamily="34" charset="-122"/>
              </a:rPr>
              <a:t>）等</a:t>
            </a:r>
            <a:r>
              <a:rPr lang="zh-CN" altLang="en-US" dirty="0">
                <a:latin typeface="微软雅黑" panose="020B0503020204020204" pitchFamily="34" charset="-122"/>
                <a:ea typeface="微软雅黑" panose="020B0503020204020204" pitchFamily="34" charset="-122"/>
              </a:rPr>
              <a:t>。同时，积极顺应医疗健康产业发展的需要，投入大量人力、物力</a:t>
            </a:r>
            <a:r>
              <a:rPr lang="zh-CN" altLang="en-US" dirty="0" smtClean="0">
                <a:latin typeface="微软雅黑" panose="020B0503020204020204" pitchFamily="34" charset="-122"/>
                <a:ea typeface="微软雅黑" panose="020B0503020204020204" pitchFamily="34" charset="-122"/>
              </a:rPr>
              <a:t>建设健康</a:t>
            </a:r>
            <a:r>
              <a:rPr lang="zh-CN" altLang="en-US" dirty="0">
                <a:latin typeface="微软雅黑" panose="020B0503020204020204" pitchFamily="34" charset="-122"/>
                <a:ea typeface="微软雅黑" panose="020B0503020204020204" pitchFamily="34" charset="-122"/>
              </a:rPr>
              <a:t>体检中心，积极开展健康体检、健康教育、健康咨询和预防保健等项目。</a:t>
            </a:r>
            <a:endParaRPr lang="zh-CN" altLang="zh-CN" sz="1400" dirty="0">
              <a:latin typeface="微软雅黑" panose="020B0503020204020204" pitchFamily="34" charset="-122"/>
              <a:ea typeface="微软雅黑" panose="020B0503020204020204" pitchFamily="34" charset="-122"/>
            </a:endParaRPr>
          </a:p>
        </p:txBody>
      </p:sp>
      <p:pic>
        <p:nvPicPr>
          <p:cNvPr id="4099" name="Picture 3" descr="C:\Users\waynebond\Desktop\53cc78e6842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724" y="1056567"/>
            <a:ext cx="3718478" cy="5258029"/>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87295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品质化</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912774" y="990165"/>
            <a:ext cx="10450444" cy="2041585"/>
          </a:xfrm>
          <a:prstGeom prst="rect">
            <a:avLst/>
          </a:prstGeom>
        </p:spPr>
        <p:txBody>
          <a:bodyPr wrap="square">
            <a:spAutoFit/>
          </a:bodyPr>
          <a:lstStyle/>
          <a:p>
            <a:pPr algn="ctr">
              <a:lnSpc>
                <a:spcPts val="3800"/>
              </a:lnSpc>
            </a:pPr>
            <a:r>
              <a:rPr lang="zh-CN" altLang="en-US" sz="2400" b="1" dirty="0" smtClean="0">
                <a:latin typeface="微软雅黑" panose="020B0503020204020204" pitchFamily="34" charset="-122"/>
                <a:ea typeface="微软雅黑" panose="020B0503020204020204" pitchFamily="34" charset="-122"/>
              </a:rPr>
              <a:t>服务品质化</a:t>
            </a:r>
            <a:endParaRPr lang="en-US" altLang="zh-CN" sz="2400" b="1" dirty="0" smtClean="0">
              <a:latin typeface="微软雅黑" panose="020B0503020204020204" pitchFamily="34" charset="-122"/>
              <a:ea typeface="微软雅黑" panose="020B0503020204020204" pitchFamily="34" charset="-122"/>
            </a:endParaRPr>
          </a:p>
          <a:p>
            <a:pPr>
              <a:lnSpc>
                <a:spcPts val="3800"/>
              </a:lnSpc>
            </a:pPr>
            <a:r>
              <a:rPr lang="zh-CN" altLang="en-US" dirty="0" smtClean="0">
                <a:latin typeface="微软雅黑" panose="020B0503020204020204" pitchFamily="34" charset="-122"/>
                <a:ea typeface="微软雅黑" panose="020B0503020204020204" pitchFamily="34" charset="-122"/>
              </a:rPr>
              <a:t>       在</a:t>
            </a:r>
            <a:r>
              <a:rPr lang="zh-CN" altLang="en-US" dirty="0">
                <a:latin typeface="微软雅黑" panose="020B0503020204020204" pitchFamily="34" charset="-122"/>
                <a:ea typeface="微软雅黑" panose="020B0503020204020204" pitchFamily="34" charset="-122"/>
              </a:rPr>
              <a:t>核心服务、诊疗服务方面</a:t>
            </a:r>
            <a:r>
              <a:rPr lang="zh-CN" altLang="en-US" dirty="0" smtClean="0">
                <a:latin typeface="微软雅黑" panose="020B0503020204020204" pitchFamily="34" charset="-122"/>
                <a:ea typeface="微软雅黑" panose="020B0503020204020204" pitchFamily="34" charset="-122"/>
              </a:rPr>
              <a:t>，要化</a:t>
            </a:r>
            <a:r>
              <a:rPr lang="zh-CN" altLang="en-US" dirty="0">
                <a:latin typeface="微软雅黑" panose="020B0503020204020204" pitchFamily="34" charset="-122"/>
                <a:ea typeface="微软雅黑" panose="020B0503020204020204" pitchFamily="34" charset="-122"/>
              </a:rPr>
              <a:t>大力气，积极投入、研究并开发医疗服务产品，特别是就医者可感知的部分，努力实现品质的最优化。譬如，根据市场需求</a:t>
            </a:r>
            <a:r>
              <a:rPr lang="zh-CN" altLang="en-US" dirty="0" smtClean="0">
                <a:latin typeface="微软雅黑" panose="020B0503020204020204" pitchFamily="34" charset="-122"/>
                <a:ea typeface="微软雅黑" panose="020B0503020204020204" pitchFamily="34" charset="-122"/>
              </a:rPr>
              <a:t>，与外地的</a:t>
            </a:r>
            <a:r>
              <a:rPr lang="zh-CN" altLang="en-US" dirty="0">
                <a:latin typeface="微软雅黑" panose="020B0503020204020204" pitchFamily="34" charset="-122"/>
                <a:ea typeface="微软雅黑" panose="020B0503020204020204" pitchFamily="34" charset="-122"/>
              </a:rPr>
              <a:t>大医院合作，</a:t>
            </a:r>
            <a:r>
              <a:rPr lang="zh-CN" altLang="en-US" dirty="0" smtClean="0">
                <a:latin typeface="微软雅黑" panose="020B0503020204020204" pitchFamily="34" charset="-122"/>
                <a:ea typeface="微软雅黑" panose="020B0503020204020204" pitchFamily="34" charset="-122"/>
              </a:rPr>
              <a:t>开展治疗项目</a:t>
            </a:r>
            <a:r>
              <a:rPr lang="zh-CN" altLang="en-US" dirty="0">
                <a:latin typeface="微软雅黑" panose="020B0503020204020204" pitchFamily="34" charset="-122"/>
                <a:ea typeface="微软雅黑" panose="020B0503020204020204" pitchFamily="34" charset="-122"/>
              </a:rPr>
              <a:t>。通过加强内涵建设，</a:t>
            </a:r>
            <a:r>
              <a:rPr lang="zh-CN" altLang="en-US" b="1" dirty="0" smtClean="0">
                <a:latin typeface="微软雅黑" panose="020B0503020204020204" pitchFamily="34" charset="-122"/>
                <a:ea typeface="微软雅黑" panose="020B0503020204020204" pitchFamily="34" charset="-122"/>
              </a:rPr>
              <a:t>创建一批名牌</a:t>
            </a:r>
            <a:r>
              <a:rPr lang="zh-CN" altLang="en-US" b="1" dirty="0">
                <a:latin typeface="微软雅黑" panose="020B0503020204020204" pitchFamily="34" charset="-122"/>
                <a:ea typeface="微软雅黑" panose="020B0503020204020204" pitchFamily="34" charset="-122"/>
              </a:rPr>
              <a:t>科室和专业</a:t>
            </a:r>
            <a:r>
              <a:rPr lang="zh-CN" altLang="en-US" b="1" dirty="0" smtClean="0">
                <a:latin typeface="微软雅黑" panose="020B0503020204020204" pitchFamily="34" charset="-122"/>
                <a:ea typeface="微软雅黑" panose="020B0503020204020204" pitchFamily="34" charset="-122"/>
              </a:rPr>
              <a:t>，逐步形成自己</a:t>
            </a:r>
            <a:r>
              <a:rPr lang="zh-CN" altLang="en-US" b="1" dirty="0">
                <a:latin typeface="微软雅黑" panose="020B0503020204020204" pitchFamily="34" charset="-122"/>
                <a:ea typeface="微软雅黑" panose="020B0503020204020204" pitchFamily="34" charset="-122"/>
              </a:rPr>
              <a:t>的专科特色和优势项目。</a:t>
            </a:r>
            <a:endParaRPr lang="zh-CN" altLang="zh-CN" sz="1400" b="1" dirty="0">
              <a:latin typeface="微软雅黑" panose="020B0503020204020204" pitchFamily="34" charset="-122"/>
              <a:ea typeface="微软雅黑" panose="020B0503020204020204" pitchFamily="34" charset="-122"/>
            </a:endParaRPr>
          </a:p>
        </p:txBody>
      </p:sp>
      <p:pic>
        <p:nvPicPr>
          <p:cNvPr id="3075" name="Picture 3" descr="C:\Users\waynebond\Desktop\e34bdb8e97717bed76676992a3a587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83" y="3576440"/>
            <a:ext cx="10762825" cy="2454489"/>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0896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优质平价</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885738" y="990165"/>
            <a:ext cx="10646552" cy="2554545"/>
          </a:xfrm>
          <a:prstGeom prst="rect">
            <a:avLst/>
          </a:prstGeom>
        </p:spPr>
        <p:txBody>
          <a:bodyPr wrap="square">
            <a:spAutoFit/>
          </a:bodyPr>
          <a:lstStyle/>
          <a:p>
            <a:pPr algn="ctr">
              <a:lnSpc>
                <a:spcPts val="3200"/>
              </a:lnSpc>
            </a:pPr>
            <a:r>
              <a:rPr lang="zh-CN" altLang="en-US" sz="2400" b="1" dirty="0" smtClean="0">
                <a:latin typeface="微软雅黑" panose="020B0503020204020204" pitchFamily="34" charset="-122"/>
                <a:ea typeface="微软雅黑" panose="020B0503020204020204" pitchFamily="34" charset="-122"/>
              </a:rPr>
              <a:t>优质平价策略</a:t>
            </a:r>
            <a:endParaRPr lang="en-US" altLang="zh-CN" sz="2400" b="1" dirty="0" smtClean="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亦即</a:t>
            </a:r>
            <a:r>
              <a:rPr lang="zh-CN" altLang="en-US" dirty="0">
                <a:latin typeface="微软雅黑" panose="020B0503020204020204" pitchFamily="34" charset="-122"/>
                <a:ea typeface="微软雅黑" panose="020B0503020204020204" pitchFamily="34" charset="-122"/>
              </a:rPr>
              <a:t>价格跟随策略。按照国家的有关规定，民营医院可以根据医疗市场需求的变化，对医疗服务项目实行自主定价。为了履行“服务桑梓、造福社会”的办院宗旨，我院自开院之初，</a:t>
            </a:r>
            <a:r>
              <a:rPr lang="zh-CN" altLang="en-US" dirty="0" smtClean="0">
                <a:latin typeface="微软雅黑" panose="020B0503020204020204" pitchFamily="34" charset="-122"/>
                <a:ea typeface="微软雅黑" panose="020B0503020204020204" pitchFamily="34" charset="-122"/>
              </a:rPr>
              <a:t>就必须严格</a:t>
            </a:r>
            <a:r>
              <a:rPr lang="zh-CN" altLang="en-US" dirty="0">
                <a:latin typeface="微软雅黑" panose="020B0503020204020204" pitchFamily="34" charset="-122"/>
                <a:ea typeface="微软雅黑" panose="020B0503020204020204" pitchFamily="34" charset="-122"/>
              </a:rPr>
              <a:t>执行市物价局制订的全市统一的医疗收费价格，全部收费项目与市内国有医院保持完全一致的标准，并以多种方式公示。此外，</a:t>
            </a:r>
            <a:r>
              <a:rPr lang="zh-CN" altLang="en-US" dirty="0" smtClean="0">
                <a:latin typeface="微软雅黑" panose="020B0503020204020204" pitchFamily="34" charset="-122"/>
                <a:ea typeface="微软雅黑" panose="020B0503020204020204" pitchFamily="34" charset="-122"/>
              </a:rPr>
              <a:t>还应选择数</a:t>
            </a:r>
            <a:r>
              <a:rPr lang="zh-CN" altLang="en-US" dirty="0">
                <a:latin typeface="微软雅黑" panose="020B0503020204020204" pitchFamily="34" charset="-122"/>
                <a:ea typeface="微软雅黑" panose="020B0503020204020204" pitchFamily="34" charset="-122"/>
              </a:rPr>
              <a:t>项免费服务项目，</a:t>
            </a:r>
            <a:r>
              <a:rPr lang="zh-CN" altLang="en-US" dirty="0" smtClean="0">
                <a:latin typeface="微软雅黑" panose="020B0503020204020204" pitchFamily="34" charset="-122"/>
                <a:ea typeface="微软雅黑" panose="020B0503020204020204" pitchFamily="34" charset="-122"/>
              </a:rPr>
              <a:t>并选择下调</a:t>
            </a:r>
            <a:r>
              <a:rPr lang="zh-CN" altLang="en-US" dirty="0">
                <a:latin typeface="微软雅黑" panose="020B0503020204020204" pitchFamily="34" charset="-122"/>
                <a:ea typeface="微软雅黑" panose="020B0503020204020204" pitchFamily="34" charset="-122"/>
              </a:rPr>
              <a:t>有关项目的收费标准，</a:t>
            </a:r>
            <a:r>
              <a:rPr lang="zh-CN" altLang="en-US" dirty="0" smtClean="0">
                <a:latin typeface="微软雅黑" panose="020B0503020204020204" pitchFamily="34" charset="-122"/>
                <a:ea typeface="微软雅黑" panose="020B0503020204020204" pitchFamily="34" charset="-122"/>
              </a:rPr>
              <a:t>消除患者最早</a:t>
            </a:r>
            <a:r>
              <a:rPr lang="zh-CN" altLang="en-US" dirty="0">
                <a:latin typeface="微软雅黑" panose="020B0503020204020204" pitchFamily="34" charset="-122"/>
                <a:ea typeface="微软雅黑" panose="020B0503020204020204" pitchFamily="34" charset="-122"/>
              </a:rPr>
              <a:t>对民营医院的疑虑和偏见，</a:t>
            </a:r>
            <a:r>
              <a:rPr lang="zh-CN" altLang="en-US" dirty="0" smtClean="0">
                <a:latin typeface="微软雅黑" panose="020B0503020204020204" pitchFamily="34" charset="-122"/>
                <a:ea typeface="微软雅黑" panose="020B0503020204020204" pitchFamily="34" charset="-122"/>
              </a:rPr>
              <a:t>增强社会</a:t>
            </a:r>
            <a:r>
              <a:rPr lang="zh-CN" altLang="en-US" dirty="0">
                <a:latin typeface="微软雅黑" panose="020B0503020204020204" pitchFamily="34" charset="-122"/>
                <a:ea typeface="微软雅黑" panose="020B0503020204020204" pitchFamily="34" charset="-122"/>
              </a:rPr>
              <a:t>的认同感。</a:t>
            </a:r>
            <a:endParaRPr lang="zh-CN" altLang="zh-CN" sz="1400" dirty="0">
              <a:latin typeface="微软雅黑" panose="020B0503020204020204" pitchFamily="34" charset="-122"/>
              <a:ea typeface="微软雅黑" panose="020B0503020204020204" pitchFamily="34" charset="-122"/>
            </a:endParaRPr>
          </a:p>
        </p:txBody>
      </p:sp>
      <p:pic>
        <p:nvPicPr>
          <p:cNvPr id="5124" name="Picture 4" descr="C:\Users\waynebond\Desktop\532562ec1cd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01" y="3677944"/>
            <a:ext cx="5056511" cy="26384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waynebond\Desktop\56844764068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326" y="3677544"/>
            <a:ext cx="4436512" cy="26388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16656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p:cNvSpPr/>
          <p:nvPr/>
        </p:nvSpPr>
        <p:spPr>
          <a:xfrm>
            <a:off x="912774" y="893"/>
            <a:ext cx="1342675" cy="68562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前言</a:t>
            </a:r>
          </a:p>
        </p:txBody>
      </p:sp>
      <p:cxnSp>
        <p:nvCxnSpPr>
          <p:cNvPr id="37" name="直接连接符 3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30" name="Text Box 9"/>
          <p:cNvSpPr txBox="1">
            <a:spLocks noChangeArrowheads="1"/>
          </p:cNvSpPr>
          <p:nvPr/>
        </p:nvSpPr>
        <p:spPr bwMode="auto">
          <a:xfrm>
            <a:off x="912774" y="756672"/>
            <a:ext cx="10717572" cy="302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900"/>
              </a:lnSpc>
            </a:pPr>
            <a:r>
              <a:rPr lang="zh-CN" altLang="en-US" dirty="0" smtClean="0">
                <a:latin typeface="微软雅黑" pitchFamily="34" charset="-122"/>
                <a:ea typeface="微软雅黑" pitchFamily="34" charset="-122"/>
              </a:rPr>
              <a:t>       任何</a:t>
            </a:r>
            <a:r>
              <a:rPr lang="zh-CN" altLang="en-US" dirty="0">
                <a:latin typeface="微软雅黑" pitchFamily="34" charset="-122"/>
                <a:ea typeface="微软雅黑" pitchFamily="34" charset="-122"/>
              </a:rPr>
              <a:t>一种具有重要价值的思想理论，都是一定时代和历史条件的产物，即都有其借以产生的源和流。所谓源，就是一定时期的社会历史条件，也是思想理论的事实根据和社会内容</a:t>
            </a:r>
            <a:r>
              <a:rPr lang="zh-CN" altLang="en-US" dirty="0" smtClean="0">
                <a:latin typeface="微软雅黑" pitchFamily="34" charset="-122"/>
                <a:ea typeface="微软雅黑" pitchFamily="34" charset="-122"/>
              </a:rPr>
              <a:t>。</a:t>
            </a:r>
            <a:endParaRPr lang="zh-CN" altLang="en-US" dirty="0">
              <a:latin typeface="微软雅黑" pitchFamily="34" charset="-122"/>
              <a:ea typeface="微软雅黑" pitchFamily="34" charset="-122"/>
            </a:endParaRPr>
          </a:p>
          <a:p>
            <a:pPr>
              <a:lnSpc>
                <a:spcPts val="2900"/>
              </a:lnSpc>
            </a:pPr>
            <a:r>
              <a:rPr lang="zh-CN" altLang="en-US" dirty="0">
                <a:latin typeface="微软雅黑" pitchFamily="34" charset="-122"/>
                <a:ea typeface="微软雅黑" pitchFamily="34" charset="-122"/>
              </a:rPr>
              <a:t>　　市场营销理论</a:t>
            </a:r>
            <a:r>
              <a:rPr lang="zh-CN" altLang="en-US" dirty="0" smtClean="0">
                <a:latin typeface="微软雅黑" pitchFamily="34" charset="-122"/>
                <a:ea typeface="微软雅黑" pitchFamily="34" charset="-122"/>
              </a:rPr>
              <a:t>自</a:t>
            </a:r>
            <a:r>
              <a:rPr lang="en-US" altLang="zh-CN" dirty="0" smtClean="0">
                <a:latin typeface="微软雅黑" pitchFamily="34" charset="-122"/>
                <a:ea typeface="微软雅黑" pitchFamily="34" charset="-122"/>
              </a:rPr>
              <a:t>19</a:t>
            </a:r>
            <a:r>
              <a:rPr lang="zh-CN" altLang="en-US" dirty="0" smtClean="0">
                <a:latin typeface="微软雅黑" pitchFamily="34" charset="-122"/>
                <a:ea typeface="微软雅黑" pitchFamily="34" charset="-122"/>
              </a:rPr>
              <a:t>世纪</a:t>
            </a:r>
            <a:r>
              <a:rPr lang="zh-CN" altLang="en-US" dirty="0">
                <a:latin typeface="微软雅黑" pitchFamily="34" charset="-122"/>
                <a:ea typeface="微软雅黑" pitchFamily="34" charset="-122"/>
              </a:rPr>
              <a:t>中叶产生以来，已在国外企业、商业得到广泛应用。我国市场营销理论的研究和应用只是近几年的事情，而医院营销则刚刚迈出可喜的第一步</a:t>
            </a:r>
            <a:r>
              <a:rPr lang="zh-CN" altLang="en-US" dirty="0" smtClean="0">
                <a:latin typeface="微软雅黑" pitchFamily="34" charset="-122"/>
                <a:ea typeface="微软雅黑" pitchFamily="34" charset="-122"/>
              </a:rPr>
              <a:t>。</a:t>
            </a:r>
            <a:endParaRPr lang="zh-CN" altLang="en-US" dirty="0">
              <a:latin typeface="微软雅黑" pitchFamily="34" charset="-122"/>
              <a:ea typeface="微软雅黑" pitchFamily="34" charset="-122"/>
            </a:endParaRPr>
          </a:p>
          <a:p>
            <a:pPr>
              <a:lnSpc>
                <a:spcPts val="2900"/>
              </a:lnSpc>
            </a:pPr>
            <a:r>
              <a:rPr lang="zh-CN" altLang="en-US" dirty="0" smtClean="0">
                <a:latin typeface="微软雅黑" pitchFamily="34" charset="-122"/>
                <a:ea typeface="微软雅黑" pitchFamily="34" charset="-122"/>
              </a:rPr>
              <a:t>       尽管如此</a:t>
            </a:r>
            <a:r>
              <a:rPr lang="zh-CN" altLang="en-US" dirty="0">
                <a:latin typeface="微软雅黑" pitchFamily="34" charset="-122"/>
                <a:ea typeface="微软雅黑" pitchFamily="34" charset="-122"/>
              </a:rPr>
              <a:t>，</a:t>
            </a:r>
            <a:r>
              <a:rPr lang="zh-CN" altLang="en-US" b="1" dirty="0">
                <a:latin typeface="微软雅黑" pitchFamily="34" charset="-122"/>
                <a:ea typeface="微软雅黑" pitchFamily="34" charset="-122"/>
              </a:rPr>
              <a:t>医院营销理论的研究和实践探索却是非常迅猛</a:t>
            </a:r>
            <a:r>
              <a:rPr lang="zh-CN" altLang="en-US" dirty="0">
                <a:latin typeface="微软雅黑" pitchFamily="34" charset="-122"/>
                <a:ea typeface="微软雅黑" pitchFamily="34" charset="-122"/>
              </a:rPr>
              <a:t>。在这种形势下，对医院营销产生和发展的源进行探究和梳理，无疑是一件十分有益的事情</a:t>
            </a:r>
            <a:r>
              <a:rPr lang="zh-CN" altLang="en-US" dirty="0" smtClean="0">
                <a:latin typeface="微软雅黑" pitchFamily="34" charset="-122"/>
                <a:ea typeface="微软雅黑" pitchFamily="34" charset="-122"/>
              </a:rPr>
              <a:t>。</a:t>
            </a:r>
            <a:endParaRPr lang="en-US" altLang="zh-CN" dirty="0">
              <a:latin typeface="微软雅黑" pitchFamily="34" charset="-122"/>
              <a:ea typeface="微软雅黑" pitchFamily="34" charset="-122"/>
            </a:endParaRPr>
          </a:p>
          <a:p>
            <a:pPr>
              <a:lnSpc>
                <a:spcPts val="2900"/>
              </a:lnSpc>
            </a:pPr>
            <a:r>
              <a:rPr lang="zh-CN" altLang="en-US" dirty="0" smtClean="0">
                <a:latin typeface="微软雅黑" pitchFamily="34" charset="-122"/>
                <a:ea typeface="微软雅黑" pitchFamily="34" charset="-122"/>
              </a:rPr>
              <a:t>       </a:t>
            </a:r>
            <a:r>
              <a:rPr lang="zh-CN" altLang="en-US" b="1" dirty="0" smtClean="0">
                <a:latin typeface="微软雅黑" pitchFamily="34" charset="-122"/>
                <a:ea typeface="微软雅黑" pitchFamily="34" charset="-122"/>
              </a:rPr>
              <a:t>医院营销</a:t>
            </a:r>
            <a:r>
              <a:rPr lang="zh-CN" altLang="en-US" b="1" dirty="0">
                <a:latin typeface="微软雅黑" pitchFamily="34" charset="-122"/>
                <a:ea typeface="微软雅黑" pitchFamily="34" charset="-122"/>
              </a:rPr>
              <a:t>是指医疗机构通过创造并提供医疗、保健、康复、健康咨询及其相关服务和价值，以满足人们健康需求和欲望的一种社会及管理过程</a:t>
            </a:r>
            <a:r>
              <a:rPr lang="zh-CN" altLang="en-US" b="1" dirty="0" smtClean="0">
                <a:latin typeface="微软雅黑" pitchFamily="34" charset="-122"/>
                <a:ea typeface="微软雅黑" pitchFamily="34" charset="-122"/>
              </a:rPr>
              <a:t>。</a:t>
            </a:r>
            <a:endParaRPr lang="en-US" altLang="zh-CN" b="1" dirty="0" smtClean="0">
              <a:latin typeface="微软雅黑" pitchFamily="34" charset="-122"/>
              <a:ea typeface="微软雅黑" pitchFamily="34" charset="-122"/>
            </a:endParaRPr>
          </a:p>
        </p:txBody>
      </p:sp>
      <p:pic>
        <p:nvPicPr>
          <p:cNvPr id="1029" name="Picture 5" descr="C:\Users\waynebond\Desktop\1b312fe4881e3f9d300eb053b6be4ed6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04" y="3856940"/>
            <a:ext cx="10470992" cy="2681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14"/>
          <p:cNvSpPr>
            <a:spLocks noChangeArrowheads="1"/>
          </p:cNvSpPr>
          <p:nvPr/>
        </p:nvSpPr>
        <p:spPr bwMode="auto">
          <a:xfrm>
            <a:off x="1057275" y="1954213"/>
            <a:ext cx="3635375" cy="3635375"/>
          </a:xfrm>
          <a:prstGeom prst="ellipse">
            <a:avLst/>
          </a:prstGeom>
          <a:solidFill>
            <a:srgbClr val="1F497D"/>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52"/>
          <p:cNvSpPr>
            <a:spLocks noChangeArrowheads="1"/>
          </p:cNvSpPr>
          <p:nvPr/>
        </p:nvSpPr>
        <p:spPr bwMode="auto">
          <a:xfrm>
            <a:off x="3870325" y="5586413"/>
            <a:ext cx="923925" cy="923925"/>
          </a:xfrm>
          <a:prstGeom prst="ellipse">
            <a:avLst/>
          </a:prstGeom>
          <a:solidFill>
            <a:srgbClr val="1F497D">
              <a:alpha val="67059"/>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53"/>
          <p:cNvSpPr>
            <a:spLocks noChangeArrowheads="1"/>
          </p:cNvSpPr>
          <p:nvPr/>
        </p:nvSpPr>
        <p:spPr bwMode="auto">
          <a:xfrm>
            <a:off x="3432175" y="1146175"/>
            <a:ext cx="631825" cy="631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文本框 54"/>
          <p:cNvSpPr>
            <a:spLocks noChangeArrowheads="1"/>
          </p:cNvSpPr>
          <p:nvPr/>
        </p:nvSpPr>
        <p:spPr bwMode="auto">
          <a:xfrm>
            <a:off x="6841166" y="3580686"/>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smtClean="0">
                <a:solidFill>
                  <a:srgbClr val="000000"/>
                </a:solidFill>
                <a:latin typeface="微软雅黑" panose="020B0503020204020204" pitchFamily="34" charset="-122"/>
                <a:ea typeface="微软雅黑" panose="020B0503020204020204" pitchFamily="34" charset="-122"/>
                <a:cs typeface="Calibri" pitchFamily="34" charset="0"/>
                <a:sym typeface="Calibri" pitchFamily="34" charset="0"/>
              </a:rPr>
              <a:t>医院市场营销手段</a:t>
            </a:r>
            <a:endParaRPr lang="en-US" altLang="zh-CN" sz="2800" dirty="0">
              <a:solidFill>
                <a:srgbClr val="262626"/>
              </a:solidFill>
              <a:latin typeface="微软雅黑" panose="020B0503020204020204" pitchFamily="34" charset="-122"/>
              <a:ea typeface="微软雅黑" panose="020B0503020204020204" pitchFamily="34" charset="-122"/>
              <a:sym typeface="华文宋体" pitchFamily="2" charset="-122"/>
            </a:endParaRPr>
          </a:p>
        </p:txBody>
      </p:sp>
      <p:sp>
        <p:nvSpPr>
          <p:cNvPr id="18" name="直接连接符 56"/>
          <p:cNvSpPr>
            <a:spLocks noChangeShapeType="1"/>
          </p:cNvSpPr>
          <p:nvPr/>
        </p:nvSpPr>
        <p:spPr bwMode="auto">
          <a:xfrm rot="5400000" flipH="1">
            <a:off x="8780158" y="2313292"/>
            <a:ext cx="2" cy="3933219"/>
          </a:xfrm>
          <a:prstGeom prst="line">
            <a:avLst/>
          </a:prstGeom>
          <a:noFill/>
          <a:ln w="12700" cap="flat" cmpd="sng">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椭圆 58"/>
          <p:cNvSpPr>
            <a:spLocks noChangeArrowheads="1"/>
          </p:cNvSpPr>
          <p:nvPr/>
        </p:nvSpPr>
        <p:spPr bwMode="auto">
          <a:xfrm>
            <a:off x="5873750" y="1954213"/>
            <a:ext cx="1012825" cy="1012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pSp>
        <p:nvGrpSpPr>
          <p:cNvPr id="20" name="组合 59"/>
          <p:cNvGrpSpPr>
            <a:grpSpLocks/>
          </p:cNvGrpSpPr>
          <p:nvPr/>
        </p:nvGrpSpPr>
        <p:grpSpPr bwMode="auto">
          <a:xfrm>
            <a:off x="6149975" y="2284413"/>
            <a:ext cx="498475" cy="477837"/>
            <a:chOff x="0" y="0"/>
            <a:chExt cx="2438400" cy="2332038"/>
          </a:xfrm>
        </p:grpSpPr>
        <p:sp>
          <p:nvSpPr>
            <p:cNvPr id="21"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任意多边形 61"/>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sp>
        <p:nvSpPr>
          <p:cNvPr id="24" name="椭圆 15"/>
          <p:cNvSpPr>
            <a:spLocks noChangeArrowheads="1"/>
          </p:cNvSpPr>
          <p:nvPr/>
        </p:nvSpPr>
        <p:spPr bwMode="auto">
          <a:xfrm>
            <a:off x="1233488" y="2127250"/>
            <a:ext cx="3282950" cy="3282950"/>
          </a:xfrm>
          <a:prstGeom prst="ellipse">
            <a:avLst/>
          </a:prstGeom>
          <a:noFill/>
          <a:ln w="63500" cap="flat" cmpd="sng">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文本框 57"/>
          <p:cNvSpPr>
            <a:spLocks noChangeArrowheads="1"/>
          </p:cNvSpPr>
          <p:nvPr/>
        </p:nvSpPr>
        <p:spPr bwMode="auto">
          <a:xfrm>
            <a:off x="1696044" y="2671838"/>
            <a:ext cx="23679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3800" b="1" dirty="0" smtClean="0">
                <a:solidFill>
                  <a:srgbClr val="FDFDFD"/>
                </a:solidFill>
                <a:latin typeface="微软雅黑" panose="020B0503020204020204" pitchFamily="34" charset="-122"/>
                <a:ea typeface="微软雅黑" panose="020B0503020204020204" pitchFamily="34" charset="-122"/>
                <a:sym typeface="华文宋体" pitchFamily="2" charset="-122"/>
              </a:rPr>
              <a:t>04</a:t>
            </a:r>
            <a:endParaRPr lang="zh-CN" altLang="en-US" sz="13800" b="1" dirty="0">
              <a:solidFill>
                <a:srgbClr val="FDFDFD"/>
              </a:solidFill>
              <a:latin typeface="微软雅黑" panose="020B0503020204020204" pitchFamily="34" charset="-122"/>
              <a:ea typeface="微软雅黑" panose="020B0503020204020204" pitchFamily="34" charset="-122"/>
              <a:sym typeface="华文宋体" pitchFamily="2" charset="-122"/>
            </a:endParaRPr>
          </a:p>
        </p:txBody>
      </p:sp>
    </p:spTree>
    <p:extLst>
      <p:ext uri="{BB962C8B-B14F-4D97-AF65-F5344CB8AC3E}">
        <p14:creationId xmlns:p14="http://schemas.microsoft.com/office/powerpoint/2010/main" val="42440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地面营销</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923049" y="826540"/>
            <a:ext cx="2477697" cy="51919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b="1" dirty="0">
                <a:solidFill>
                  <a:prstClr val="white"/>
                </a:solidFill>
                <a:latin typeface="微软雅黑" panose="020B0503020204020204" pitchFamily="34" charset="-122"/>
                <a:ea typeface="微软雅黑" panose="020B0503020204020204" pitchFamily="34" charset="-122"/>
              </a:rPr>
              <a:t>   1</a:t>
            </a:r>
            <a:r>
              <a:rPr lang="zh-CN" altLang="en-US" b="1" dirty="0">
                <a:solidFill>
                  <a:prstClr val="white"/>
                </a:solidFill>
                <a:latin typeface="微软雅黑" panose="020B0503020204020204" pitchFamily="34" charset="-122"/>
                <a:ea typeface="微软雅黑" panose="020B0503020204020204" pitchFamily="34" charset="-122"/>
              </a:rPr>
              <a:t>）体检</a:t>
            </a:r>
          </a:p>
        </p:txBody>
      </p:sp>
      <p:sp>
        <p:nvSpPr>
          <p:cNvPr id="9" name="矩形 8"/>
          <p:cNvSpPr/>
          <p:nvPr/>
        </p:nvSpPr>
        <p:spPr>
          <a:xfrm>
            <a:off x="3649434" y="883022"/>
            <a:ext cx="7463796" cy="406229"/>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7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组织</a:t>
            </a: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团体性的体检，可分为农村、社区、学校、企事业单位等</a:t>
            </a:r>
            <a:r>
              <a:rPr lang="zh-CN" altLang="en-US" sz="17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版块。</a:t>
            </a:r>
            <a:endParaRPr lang="zh-CN" altLang="en-US" sz="1700" dirty="0">
              <a:solidFill>
                <a:prstClr val="black"/>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3649434" y="1417722"/>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11" name="矩形 10"/>
          <p:cNvSpPr/>
          <p:nvPr/>
        </p:nvSpPr>
        <p:spPr>
          <a:xfrm>
            <a:off x="923049" y="1528436"/>
            <a:ext cx="2477697" cy="51919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b="1" dirty="0">
                <a:solidFill>
                  <a:prstClr val="white"/>
                </a:solidFill>
                <a:latin typeface="微软雅黑" panose="020B0503020204020204" pitchFamily="34" charset="-122"/>
                <a:ea typeface="微软雅黑" panose="020B0503020204020204" pitchFamily="34" charset="-122"/>
              </a:rPr>
              <a:t>   2</a:t>
            </a:r>
            <a:r>
              <a:rPr lang="zh-CN" altLang="en-US" b="1" dirty="0" smtClean="0">
                <a:solidFill>
                  <a:prstClr val="white"/>
                </a:solidFill>
                <a:latin typeface="微软雅黑" panose="020B0503020204020204" pitchFamily="34" charset="-122"/>
                <a:ea typeface="微软雅黑" panose="020B0503020204020204" pitchFamily="34" charset="-122"/>
              </a:rPr>
              <a:t>）转诊</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923049" y="2230330"/>
            <a:ext cx="2477697" cy="51919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b="1" dirty="0">
                <a:solidFill>
                  <a:prstClr val="white"/>
                </a:solidFill>
                <a:latin typeface="微软雅黑" panose="020B0503020204020204" pitchFamily="34" charset="-122"/>
                <a:ea typeface="微软雅黑" panose="020B0503020204020204" pitchFamily="34" charset="-122"/>
              </a:rPr>
              <a:t>   3</a:t>
            </a:r>
            <a:r>
              <a:rPr lang="zh-CN" altLang="en-US" b="1" dirty="0">
                <a:solidFill>
                  <a:prstClr val="white"/>
                </a:solidFill>
                <a:latin typeface="微软雅黑" panose="020B0503020204020204" pitchFamily="34" charset="-122"/>
                <a:ea typeface="微软雅黑" panose="020B0503020204020204" pitchFamily="34" charset="-122"/>
              </a:rPr>
              <a:t>）义诊</a:t>
            </a:r>
          </a:p>
        </p:txBody>
      </p:sp>
      <p:sp>
        <p:nvSpPr>
          <p:cNvPr id="13" name="矩形 12"/>
          <p:cNvSpPr/>
          <p:nvPr/>
        </p:nvSpPr>
        <p:spPr>
          <a:xfrm>
            <a:off x="923049" y="2932226"/>
            <a:ext cx="2477697" cy="51919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b="1" dirty="0">
                <a:solidFill>
                  <a:prstClr val="white"/>
                </a:solidFill>
                <a:latin typeface="微软雅黑" panose="020B0503020204020204" pitchFamily="34" charset="-122"/>
                <a:ea typeface="微软雅黑" panose="020B0503020204020204" pitchFamily="34" charset="-122"/>
              </a:rPr>
              <a:t>   4</a:t>
            </a:r>
            <a:r>
              <a:rPr lang="zh-CN" altLang="en-US" b="1" dirty="0">
                <a:solidFill>
                  <a:prstClr val="white"/>
                </a:solidFill>
                <a:latin typeface="微软雅黑" panose="020B0503020204020204" pitchFamily="34" charset="-122"/>
                <a:ea typeface="微软雅黑" panose="020B0503020204020204" pitchFamily="34" charset="-122"/>
              </a:rPr>
              <a:t>）“医托”</a:t>
            </a:r>
          </a:p>
        </p:txBody>
      </p:sp>
      <p:sp>
        <p:nvSpPr>
          <p:cNvPr id="14" name="矩形 13"/>
          <p:cNvSpPr/>
          <p:nvPr/>
        </p:nvSpPr>
        <p:spPr>
          <a:xfrm>
            <a:off x="923049" y="3634120"/>
            <a:ext cx="2477697" cy="51919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b="1" dirty="0">
                <a:solidFill>
                  <a:prstClr val="white"/>
                </a:solidFill>
                <a:latin typeface="微软雅黑" panose="020B0503020204020204" pitchFamily="34" charset="-122"/>
                <a:ea typeface="微软雅黑" panose="020B0503020204020204" pitchFamily="34" charset="-122"/>
              </a:rPr>
              <a:t>   5</a:t>
            </a:r>
            <a:r>
              <a:rPr lang="zh-CN" altLang="en-US" b="1" dirty="0">
                <a:solidFill>
                  <a:prstClr val="white"/>
                </a:solidFill>
                <a:latin typeface="微软雅黑" panose="020B0503020204020204" pitchFamily="34" charset="-122"/>
                <a:ea typeface="微软雅黑" panose="020B0503020204020204" pitchFamily="34" charset="-122"/>
              </a:rPr>
              <a:t>）健康讲座</a:t>
            </a:r>
          </a:p>
        </p:txBody>
      </p:sp>
      <p:cxnSp>
        <p:nvCxnSpPr>
          <p:cNvPr id="15" name="直接连接符 14"/>
          <p:cNvCxnSpPr/>
          <p:nvPr/>
        </p:nvCxnSpPr>
        <p:spPr>
          <a:xfrm>
            <a:off x="3649434" y="2138823"/>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6" name="直接连接符 15"/>
          <p:cNvCxnSpPr/>
          <p:nvPr/>
        </p:nvCxnSpPr>
        <p:spPr>
          <a:xfrm>
            <a:off x="3649434" y="2859927"/>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7" name="直接连接符 16"/>
          <p:cNvCxnSpPr/>
          <p:nvPr/>
        </p:nvCxnSpPr>
        <p:spPr>
          <a:xfrm>
            <a:off x="3649435" y="3581028"/>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18" name="矩形 17"/>
          <p:cNvSpPr/>
          <p:nvPr/>
        </p:nvSpPr>
        <p:spPr>
          <a:xfrm>
            <a:off x="3649434" y="1441257"/>
            <a:ext cx="7198925" cy="693551"/>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重点发展乡村卫生所、村干部及乡镇卫生院这一级的转诊网络；其次为药店、诊所</a:t>
            </a:r>
            <a:r>
              <a:rPr lang="zh-CN" altLang="en-US" sz="17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、医院医生、</a:t>
            </a: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社区街道干部等的转诊网络。</a:t>
            </a:r>
            <a:endParaRPr lang="zh-CN" altLang="en-US" sz="1700" dirty="0">
              <a:solidFill>
                <a:prstClr val="black"/>
              </a:solidFill>
              <a:latin typeface="微软雅黑" panose="020B0503020204020204" pitchFamily="34" charset="-122"/>
              <a:ea typeface="微软雅黑" panose="020B0503020204020204" pitchFamily="34" charset="-122"/>
            </a:endParaRPr>
          </a:p>
        </p:txBody>
      </p:sp>
      <p:sp>
        <p:nvSpPr>
          <p:cNvPr id="19" name="矩形 18"/>
          <p:cNvSpPr/>
          <p:nvPr/>
        </p:nvSpPr>
        <p:spPr>
          <a:xfrm>
            <a:off x="3649434" y="2143151"/>
            <a:ext cx="7198753" cy="693551"/>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700" dirty="0">
                <a:solidFill>
                  <a:prstClr val="black"/>
                </a:solidFill>
                <a:latin typeface="微软雅黑" panose="020B0503020204020204" pitchFamily="34" charset="-122"/>
                <a:ea typeface="微软雅黑" panose="020B0503020204020204" pitchFamily="34" charset="-122"/>
              </a:rPr>
              <a:t>乡镇卫生院协作义诊；社区街道协作义诊；城区广场节假日义诊（尽量与相关部门单位协作）；工厂工地义诊；企业学校义诊等。</a:t>
            </a:r>
          </a:p>
        </p:txBody>
      </p:sp>
      <p:sp>
        <p:nvSpPr>
          <p:cNvPr id="20" name="矩形 19"/>
          <p:cNvSpPr/>
          <p:nvPr/>
        </p:nvSpPr>
        <p:spPr>
          <a:xfrm>
            <a:off x="3649261" y="2820437"/>
            <a:ext cx="7198926" cy="720161"/>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7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组织营销</a:t>
            </a: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员（以中年女性为宜</a:t>
            </a:r>
            <a:r>
              <a:rPr lang="zh-CN" altLang="en-US" sz="17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），在</a:t>
            </a: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各大、中型公立医院设点，</a:t>
            </a:r>
            <a:r>
              <a:rPr lang="zh-CN" altLang="en-US" sz="17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进行流动</a:t>
            </a: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营销。但应注意“医托”营销的资源要注重疗效，不能过度开发。</a:t>
            </a:r>
            <a:endParaRPr lang="zh-CN" altLang="en-US" sz="1700" dirty="0">
              <a:solidFill>
                <a:prstClr val="black"/>
              </a:solidFill>
              <a:latin typeface="微软雅黑" panose="020B0503020204020204" pitchFamily="34" charset="-122"/>
              <a:ea typeface="微软雅黑" panose="020B0503020204020204" pitchFamily="34" charset="-122"/>
            </a:endParaRPr>
          </a:p>
        </p:txBody>
      </p:sp>
      <p:sp>
        <p:nvSpPr>
          <p:cNvPr id="21" name="矩形 20"/>
          <p:cNvSpPr/>
          <p:nvPr/>
        </p:nvSpPr>
        <p:spPr>
          <a:xfrm>
            <a:off x="3649607" y="3703907"/>
            <a:ext cx="6298360" cy="379619"/>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学校、社区街道、企事业单位等版块及院内健康讲堂。</a:t>
            </a:r>
            <a:endParaRPr lang="zh-CN" altLang="en-US" sz="1700" dirty="0">
              <a:solidFill>
                <a:prstClr val="black"/>
              </a:solidFill>
              <a:latin typeface="微软雅黑" panose="020B0503020204020204" pitchFamily="34" charset="-122"/>
              <a:ea typeface="微软雅黑" panose="020B0503020204020204" pitchFamily="34" charset="-122"/>
            </a:endParaRPr>
          </a:p>
        </p:txBody>
      </p:sp>
      <p:sp>
        <p:nvSpPr>
          <p:cNvPr id="22" name="矩形 21"/>
          <p:cNvSpPr/>
          <p:nvPr/>
        </p:nvSpPr>
        <p:spPr>
          <a:xfrm>
            <a:off x="923049" y="4336017"/>
            <a:ext cx="2477697" cy="51919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b="1" dirty="0">
                <a:solidFill>
                  <a:prstClr val="white"/>
                </a:solidFill>
                <a:latin typeface="微软雅黑" panose="020B0503020204020204" pitchFamily="34" charset="-122"/>
                <a:ea typeface="微软雅黑" panose="020B0503020204020204" pitchFamily="34" charset="-122"/>
              </a:rPr>
              <a:t>   6</a:t>
            </a:r>
            <a:r>
              <a:rPr lang="zh-CN" altLang="en-US" b="1" dirty="0">
                <a:solidFill>
                  <a:prstClr val="white"/>
                </a:solidFill>
                <a:latin typeface="微软雅黑" panose="020B0503020204020204" pitchFamily="34" charset="-122"/>
                <a:ea typeface="微软雅黑" panose="020B0503020204020204" pitchFamily="34" charset="-122"/>
              </a:rPr>
              <a:t>）联谊活动</a:t>
            </a:r>
          </a:p>
        </p:txBody>
      </p:sp>
      <p:cxnSp>
        <p:nvCxnSpPr>
          <p:cNvPr id="23" name="直接连接符 22"/>
          <p:cNvCxnSpPr/>
          <p:nvPr/>
        </p:nvCxnSpPr>
        <p:spPr>
          <a:xfrm>
            <a:off x="3649435" y="4302128"/>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24" name="矩形 23"/>
          <p:cNvSpPr/>
          <p:nvPr/>
        </p:nvSpPr>
        <p:spPr>
          <a:xfrm>
            <a:off x="3649434" y="4405804"/>
            <a:ext cx="6298360" cy="379619"/>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7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学校、社区街道、企事业单位等版块及转诊网络人员。</a:t>
            </a:r>
            <a:endParaRPr lang="zh-CN" altLang="en-US" sz="1700" dirty="0">
              <a:solidFill>
                <a:prstClr val="black"/>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3649607" y="4889460"/>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576" y="5037213"/>
            <a:ext cx="2514591"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7141" y="5037213"/>
            <a:ext cx="2161814"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0873" y="5037213"/>
            <a:ext cx="236903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3193" y="5037213"/>
            <a:ext cx="2515556"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矩形 2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84559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animBg="1"/>
      <p:bldP spid="13" grpId="0" animBg="1"/>
      <p:bldP spid="14" grpId="0" animBg="1"/>
      <p:bldP spid="18" grpId="0"/>
      <p:bldP spid="19" grpId="0"/>
      <p:bldP spid="20" grpId="0"/>
      <p:bldP spid="21" grpId="0"/>
      <p:bldP spid="22"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waynebond\Desktop\58pic_525f830df02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74" y="1247649"/>
            <a:ext cx="10264750" cy="4886021"/>
          </a:xfrm>
          <a:prstGeom prst="rect">
            <a:avLst/>
          </a:prstGeom>
          <a:noFill/>
          <a:extLst>
            <a:ext uri="{909E8E84-426E-40DD-AFC4-6F175D3DCCD1}">
              <a14:hiddenFill xmlns:a14="http://schemas.microsoft.com/office/drawing/2010/main">
                <a:solidFill>
                  <a:srgbClr val="FFFFFF"/>
                </a:solidFill>
              </a14:hiddenFill>
            </a:ext>
          </a:extLst>
        </p:spPr>
      </p:pic>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院内营销</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7" name="等腰三角形 11"/>
          <p:cNvSpPr>
            <a:spLocks noChangeArrowheads="1"/>
          </p:cNvSpPr>
          <p:nvPr/>
        </p:nvSpPr>
        <p:spPr bwMode="auto">
          <a:xfrm>
            <a:off x="2955611" y="2408719"/>
            <a:ext cx="3376613" cy="2909888"/>
          </a:xfrm>
          <a:prstGeom prst="triangle">
            <a:avLst>
              <a:gd name="adj" fmla="val 50000"/>
            </a:avLst>
          </a:prstGeom>
          <a:solidFill>
            <a:srgbClr val="1F497D">
              <a:alpha val="69804"/>
            </a:srgbClr>
          </a:solidFill>
          <a:ln>
            <a:noFill/>
          </a:ln>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宋体" pitchFamily="2" charset="-122"/>
            </a:endParaRPr>
          </a:p>
        </p:txBody>
      </p:sp>
      <p:sp>
        <p:nvSpPr>
          <p:cNvPr id="28" name="等腰三角形 19"/>
          <p:cNvSpPr>
            <a:spLocks noChangeArrowheads="1"/>
          </p:cNvSpPr>
          <p:nvPr/>
        </p:nvSpPr>
        <p:spPr bwMode="auto">
          <a:xfrm flipV="1">
            <a:off x="6028460" y="2386494"/>
            <a:ext cx="3378200" cy="2911475"/>
          </a:xfrm>
          <a:prstGeom prst="triangle">
            <a:avLst>
              <a:gd name="adj" fmla="val 50000"/>
            </a:avLst>
          </a:prstGeom>
          <a:solidFill>
            <a:srgbClr val="D0EAEB">
              <a:alpha val="69804"/>
            </a:srgbClr>
          </a:solidFill>
          <a:ln w="12700" cap="flat" cmpd="sng">
            <a:solidFill>
              <a:srgbClr val="2F2637">
                <a:alpha val="50000"/>
              </a:srgbClr>
            </a:solidFill>
            <a:miter lim="800000"/>
            <a:headEnd/>
            <a:tailEnd/>
          </a:ln>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宋体" pitchFamily="2" charset="-122"/>
            </a:endParaRPr>
          </a:p>
        </p:txBody>
      </p:sp>
      <p:sp>
        <p:nvSpPr>
          <p:cNvPr id="29" name="文本框 20"/>
          <p:cNvSpPr>
            <a:spLocks noChangeArrowheads="1"/>
          </p:cNvSpPr>
          <p:nvPr/>
        </p:nvSpPr>
        <p:spPr bwMode="auto">
          <a:xfrm>
            <a:off x="4371246" y="2984982"/>
            <a:ext cx="564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800" b="1" dirty="0" smtClean="0">
                <a:solidFill>
                  <a:schemeClr val="bg1"/>
                </a:solidFill>
                <a:latin typeface="微软雅黑" panose="020B0503020204020204" pitchFamily="34" charset="-122"/>
                <a:ea typeface="微软雅黑" panose="020B0503020204020204" pitchFamily="34" charset="-122"/>
                <a:sym typeface="华文宋体" pitchFamily="2" charset="-122"/>
              </a:rPr>
              <a:t>1</a:t>
            </a:r>
            <a:endParaRPr lang="en-US" altLang="zh-CN" sz="4000" b="1" dirty="0">
              <a:solidFill>
                <a:schemeClr val="bg1"/>
              </a:solidFill>
              <a:latin typeface="微软雅黑" panose="020B0503020204020204" pitchFamily="34" charset="-122"/>
              <a:ea typeface="微软雅黑" panose="020B0503020204020204" pitchFamily="34" charset="-122"/>
              <a:sym typeface="华文宋体" pitchFamily="2" charset="-122"/>
            </a:endParaRPr>
          </a:p>
        </p:txBody>
      </p:sp>
      <p:sp>
        <p:nvSpPr>
          <p:cNvPr id="30" name="文本框 21"/>
          <p:cNvSpPr>
            <a:spLocks noChangeArrowheads="1"/>
          </p:cNvSpPr>
          <p:nvPr/>
        </p:nvSpPr>
        <p:spPr bwMode="auto">
          <a:xfrm>
            <a:off x="7474545" y="3916844"/>
            <a:ext cx="564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800" b="1" dirty="0" smtClean="0">
                <a:solidFill>
                  <a:srgbClr val="2F2637"/>
                </a:solidFill>
                <a:latin typeface="微软雅黑" panose="020B0503020204020204" pitchFamily="34" charset="-122"/>
                <a:ea typeface="微软雅黑" panose="020B0503020204020204" pitchFamily="34" charset="-122"/>
                <a:sym typeface="华文宋体" pitchFamily="2" charset="-122"/>
              </a:rPr>
              <a:t>2</a:t>
            </a:r>
            <a:endParaRPr lang="en-US" altLang="zh-CN" sz="4800" b="1" dirty="0">
              <a:solidFill>
                <a:srgbClr val="2F2637"/>
              </a:solidFill>
              <a:latin typeface="微软雅黑" panose="020B0503020204020204" pitchFamily="34" charset="-122"/>
              <a:ea typeface="微软雅黑" panose="020B0503020204020204" pitchFamily="34" charset="-122"/>
              <a:sym typeface="华文宋体" pitchFamily="2" charset="-122"/>
            </a:endParaRPr>
          </a:p>
        </p:txBody>
      </p:sp>
      <p:sp>
        <p:nvSpPr>
          <p:cNvPr id="31" name="直接连接符 24"/>
          <p:cNvSpPr>
            <a:spLocks noChangeShapeType="1"/>
          </p:cNvSpPr>
          <p:nvPr/>
        </p:nvSpPr>
        <p:spPr bwMode="auto">
          <a:xfrm rot="5400000">
            <a:off x="4652649" y="3412019"/>
            <a:ext cx="1587" cy="900113"/>
          </a:xfrm>
          <a:prstGeom prst="line">
            <a:avLst/>
          </a:prstGeom>
          <a:noFill/>
          <a:ln w="22225" cap="flat" cmpd="sng">
            <a:solidFill>
              <a:srgbClr val="FEFEFE"/>
            </a:solidFill>
            <a:miter lim="800000"/>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2" name="直接连接符 25"/>
          <p:cNvSpPr>
            <a:spLocks noChangeShapeType="1"/>
          </p:cNvSpPr>
          <p:nvPr/>
        </p:nvSpPr>
        <p:spPr bwMode="auto">
          <a:xfrm rot="5400000">
            <a:off x="7712943" y="3413607"/>
            <a:ext cx="0" cy="900113"/>
          </a:xfrm>
          <a:prstGeom prst="line">
            <a:avLst/>
          </a:prstGeom>
          <a:noFill/>
          <a:ln w="38100" cap="flat" cmpd="sng">
            <a:solidFill>
              <a:srgbClr val="2F2637">
                <a:alpha val="50000"/>
              </a:srgbClr>
            </a:solidFill>
            <a:miter lim="800000"/>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3" name="文本框 28"/>
          <p:cNvSpPr>
            <a:spLocks noChangeArrowheads="1"/>
          </p:cNvSpPr>
          <p:nvPr/>
        </p:nvSpPr>
        <p:spPr bwMode="auto">
          <a:xfrm>
            <a:off x="3205061" y="4159463"/>
            <a:ext cx="287771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sym typeface="方正姚体" pitchFamily="2" charset="-122"/>
              </a:rPr>
              <a:t>全员营销</a:t>
            </a:r>
            <a:endParaRPr lang="zh-CN" altLang="en-US" sz="2400" b="1" dirty="0">
              <a:solidFill>
                <a:schemeClr val="bg1"/>
              </a:solidFill>
              <a:latin typeface="微软雅黑" panose="020B0503020204020204" pitchFamily="34" charset="-122"/>
              <a:ea typeface="微软雅黑" panose="020B0503020204020204" pitchFamily="34" charset="-122"/>
              <a:sym typeface="华文宋体" pitchFamily="2"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sym typeface="华文宋体" pitchFamily="2" charset="-122"/>
              </a:rPr>
              <a:t>设立激励机制，发动全院员工</a:t>
            </a:r>
            <a:r>
              <a:rPr lang="zh-CN" altLang="en-US" sz="1400" dirty="0" smtClean="0">
                <a:solidFill>
                  <a:schemeClr val="bg1"/>
                </a:solidFill>
                <a:latin typeface="微软雅黑" panose="020B0503020204020204" pitchFamily="34" charset="-122"/>
                <a:ea typeface="微软雅黑" panose="020B0503020204020204" pitchFamily="34" charset="-122"/>
                <a:sym typeface="华文宋体" pitchFamily="2" charset="-122"/>
              </a:rPr>
              <a:t>开展</a:t>
            </a:r>
            <a:endParaRPr lang="en-US" altLang="zh-CN" sz="1400" dirty="0" smtClean="0">
              <a:solidFill>
                <a:schemeClr val="bg1"/>
              </a:solidFill>
              <a:latin typeface="微软雅黑" panose="020B0503020204020204" pitchFamily="34" charset="-122"/>
              <a:ea typeface="微软雅黑" panose="020B0503020204020204" pitchFamily="34" charset="-122"/>
              <a:sym typeface="华文宋体" pitchFamily="2"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sym typeface="华文宋体" pitchFamily="2" charset="-122"/>
              </a:rPr>
              <a:t>营销</a:t>
            </a:r>
            <a:r>
              <a:rPr lang="zh-CN" altLang="en-US" sz="1400" dirty="0">
                <a:solidFill>
                  <a:schemeClr val="bg1"/>
                </a:solidFill>
                <a:latin typeface="微软雅黑" panose="020B0503020204020204" pitchFamily="34" charset="-122"/>
                <a:ea typeface="微软雅黑" panose="020B0503020204020204" pitchFamily="34" charset="-122"/>
                <a:sym typeface="华文宋体" pitchFamily="2" charset="-122"/>
              </a:rPr>
              <a:t>，可酌情制定目标任务，</a:t>
            </a:r>
            <a:r>
              <a:rPr lang="zh-CN" altLang="en-US" sz="1400" dirty="0" smtClean="0">
                <a:solidFill>
                  <a:schemeClr val="bg1"/>
                </a:solidFill>
                <a:latin typeface="微软雅黑" panose="020B0503020204020204" pitchFamily="34" charset="-122"/>
                <a:ea typeface="微软雅黑" panose="020B0503020204020204" pitchFamily="34" charset="-122"/>
                <a:sym typeface="华文宋体" pitchFamily="2" charset="-122"/>
              </a:rPr>
              <a:t>定期</a:t>
            </a:r>
            <a:endParaRPr lang="en-US" altLang="zh-CN" sz="1400" dirty="0" smtClean="0">
              <a:solidFill>
                <a:schemeClr val="bg1"/>
              </a:solidFill>
              <a:latin typeface="微软雅黑" panose="020B0503020204020204" pitchFamily="34" charset="-122"/>
              <a:ea typeface="微软雅黑" panose="020B0503020204020204" pitchFamily="34" charset="-122"/>
              <a:sym typeface="华文宋体" pitchFamily="2"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sym typeface="华文宋体" pitchFamily="2" charset="-122"/>
              </a:rPr>
              <a:t>评比</a:t>
            </a:r>
            <a:r>
              <a:rPr lang="zh-CN" altLang="en-US" sz="1400" dirty="0">
                <a:solidFill>
                  <a:schemeClr val="bg1"/>
                </a:solidFill>
                <a:latin typeface="微软雅黑" panose="020B0503020204020204" pitchFamily="34" charset="-122"/>
                <a:ea typeface="微软雅黑" panose="020B0503020204020204" pitchFamily="34" charset="-122"/>
                <a:sym typeface="华文宋体" pitchFamily="2" charset="-122"/>
              </a:rPr>
              <a:t>，优奖差罚</a:t>
            </a:r>
            <a:r>
              <a:rPr lang="zh-CN" altLang="en-US" sz="1400" dirty="0" smtClean="0">
                <a:solidFill>
                  <a:schemeClr val="bg1"/>
                </a:solidFill>
                <a:latin typeface="微软雅黑" panose="020B0503020204020204" pitchFamily="34" charset="-122"/>
                <a:ea typeface="微软雅黑" panose="020B0503020204020204" pitchFamily="34" charset="-122"/>
                <a:sym typeface="华文宋体" pitchFamily="2" charset="-122"/>
              </a:rPr>
              <a:t>。</a:t>
            </a:r>
            <a:endParaRPr lang="zh-CN" altLang="en-US" sz="1400" dirty="0">
              <a:solidFill>
                <a:schemeClr val="bg1"/>
              </a:solidFill>
              <a:latin typeface="微软雅黑" pitchFamily="34" charset="-122"/>
              <a:ea typeface="微软雅黑" pitchFamily="34" charset="-122"/>
              <a:sym typeface="微软雅黑" pitchFamily="34" charset="-122"/>
            </a:endParaRPr>
          </a:p>
        </p:txBody>
      </p:sp>
      <p:sp>
        <p:nvSpPr>
          <p:cNvPr id="35" name="文本框 28"/>
          <p:cNvSpPr>
            <a:spLocks noChangeArrowheads="1"/>
          </p:cNvSpPr>
          <p:nvPr/>
        </p:nvSpPr>
        <p:spPr bwMode="auto">
          <a:xfrm>
            <a:off x="6585632" y="2415068"/>
            <a:ext cx="21595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800" b="1" dirty="0">
                <a:latin typeface="微软雅黑" panose="020B0503020204020204" pitchFamily="34" charset="-122"/>
                <a:ea typeface="微软雅黑" panose="020B0503020204020204" pitchFamily="34" charset="-122"/>
                <a:sym typeface="方正姚体" pitchFamily="2" charset="-122"/>
              </a:rPr>
              <a:t>客户</a:t>
            </a:r>
            <a:r>
              <a:rPr lang="zh-CN" altLang="en-US" sz="2800" b="1" dirty="0" smtClean="0">
                <a:latin typeface="微软雅黑" panose="020B0503020204020204" pitchFamily="34" charset="-122"/>
                <a:ea typeface="微软雅黑" panose="020B0503020204020204" pitchFamily="34" charset="-122"/>
                <a:sym typeface="方正姚体" pitchFamily="2" charset="-122"/>
              </a:rPr>
              <a:t>营销</a:t>
            </a:r>
            <a:endParaRPr lang="zh-CN" altLang="en-US" sz="2400" b="1" dirty="0">
              <a:latin typeface="微软雅黑" panose="020B0503020204020204" pitchFamily="34" charset="-122"/>
              <a:ea typeface="微软雅黑" panose="020B0503020204020204" pitchFamily="34" charset="-122"/>
              <a:sym typeface="华文宋体" pitchFamily="2" charset="-122"/>
            </a:endParaRPr>
          </a:p>
          <a:p>
            <a:pPr algn="ctr"/>
            <a:r>
              <a:rPr lang="zh-CN" altLang="en-US" sz="1400" dirty="0">
                <a:latin typeface="微软雅黑" panose="020B0503020204020204" pitchFamily="34" charset="-122"/>
                <a:ea typeface="微软雅黑" panose="020B0503020204020204" pitchFamily="34" charset="-122"/>
                <a:sym typeface="华文宋体" pitchFamily="2" charset="-122"/>
              </a:rPr>
              <a:t>利用客户资源即患者</a:t>
            </a:r>
            <a:r>
              <a:rPr lang="zh-CN" altLang="en-US" sz="1400" dirty="0" smtClean="0">
                <a:latin typeface="微软雅黑" panose="020B0503020204020204" pitchFamily="34" charset="-122"/>
                <a:ea typeface="微软雅黑" panose="020B0503020204020204" pitchFamily="34" charset="-122"/>
                <a:sym typeface="华文宋体" pitchFamily="2" charset="-122"/>
              </a:rPr>
              <a:t>资源</a:t>
            </a:r>
            <a:endParaRPr lang="en-US" altLang="zh-CN" sz="1400" dirty="0" smtClean="0">
              <a:latin typeface="微软雅黑" panose="020B0503020204020204" pitchFamily="34" charset="-122"/>
              <a:ea typeface="微软雅黑" panose="020B0503020204020204" pitchFamily="34" charset="-122"/>
              <a:sym typeface="华文宋体" pitchFamily="2" charset="-122"/>
            </a:endParaRPr>
          </a:p>
          <a:p>
            <a:pPr algn="ctr"/>
            <a:r>
              <a:rPr lang="zh-CN" altLang="en-US" sz="1400" dirty="0" smtClean="0">
                <a:latin typeface="微软雅黑" panose="020B0503020204020204" pitchFamily="34" charset="-122"/>
                <a:ea typeface="微软雅黑" panose="020B0503020204020204" pitchFamily="34" charset="-122"/>
                <a:sym typeface="华文宋体" pitchFamily="2" charset="-122"/>
              </a:rPr>
              <a:t>（</a:t>
            </a:r>
            <a:r>
              <a:rPr lang="zh-CN" altLang="en-US" sz="1400" dirty="0">
                <a:latin typeface="微软雅黑" panose="020B0503020204020204" pitchFamily="34" charset="-122"/>
                <a:ea typeface="微软雅黑" panose="020B0503020204020204" pitchFamily="34" charset="-122"/>
                <a:sym typeface="华文宋体" pitchFamily="2" charset="-122"/>
              </a:rPr>
              <a:t>特别是治愈患者</a:t>
            </a:r>
            <a:r>
              <a:rPr lang="zh-CN" altLang="en-US" sz="1400" dirty="0" smtClean="0">
                <a:latin typeface="微软雅黑" panose="020B0503020204020204" pitchFamily="34" charset="-122"/>
                <a:ea typeface="微软雅黑" panose="020B0503020204020204" pitchFamily="34" charset="-122"/>
                <a:sym typeface="华文宋体" pitchFamily="2" charset="-122"/>
              </a:rPr>
              <a:t>），</a:t>
            </a:r>
            <a:endParaRPr lang="en-US" altLang="zh-CN" sz="1400" dirty="0" smtClean="0">
              <a:latin typeface="微软雅黑" panose="020B0503020204020204" pitchFamily="34" charset="-122"/>
              <a:ea typeface="微软雅黑" panose="020B0503020204020204" pitchFamily="34" charset="-122"/>
              <a:sym typeface="华文宋体" pitchFamily="2" charset="-122"/>
            </a:endParaRPr>
          </a:p>
          <a:p>
            <a:pPr algn="ctr"/>
            <a:r>
              <a:rPr lang="zh-CN" altLang="en-US" sz="1400" dirty="0" smtClean="0">
                <a:latin typeface="微软雅黑" panose="020B0503020204020204" pitchFamily="34" charset="-122"/>
                <a:ea typeface="微软雅黑" panose="020B0503020204020204" pitchFamily="34" charset="-122"/>
                <a:sym typeface="华文宋体" pitchFamily="2" charset="-122"/>
              </a:rPr>
              <a:t>介绍</a:t>
            </a:r>
            <a:r>
              <a:rPr lang="zh-CN" altLang="en-US" sz="1400" dirty="0">
                <a:latin typeface="微软雅黑" panose="020B0503020204020204" pitchFamily="34" charset="-122"/>
                <a:ea typeface="微软雅黑" panose="020B0503020204020204" pitchFamily="34" charset="-122"/>
                <a:sym typeface="华文宋体" pitchFamily="2" charset="-122"/>
              </a:rPr>
              <a:t>患者资源</a:t>
            </a:r>
            <a:r>
              <a:rPr lang="zh-CN" altLang="en-US" sz="1400" dirty="0" smtClean="0">
                <a:latin typeface="微软雅黑" panose="020B0503020204020204" pitchFamily="34" charset="-122"/>
                <a:ea typeface="微软雅黑" panose="020B0503020204020204" pitchFamily="34" charset="-122"/>
                <a:sym typeface="华文宋体" pitchFamily="2" charset="-122"/>
              </a:rPr>
              <a:t>，</a:t>
            </a:r>
            <a:endParaRPr lang="en-US" altLang="zh-CN" sz="1400" dirty="0" smtClean="0">
              <a:latin typeface="微软雅黑" panose="020B0503020204020204" pitchFamily="34" charset="-122"/>
              <a:ea typeface="微软雅黑" panose="020B0503020204020204" pitchFamily="34" charset="-122"/>
              <a:sym typeface="华文宋体" pitchFamily="2" charset="-122"/>
            </a:endParaRPr>
          </a:p>
          <a:p>
            <a:pPr algn="ctr"/>
            <a:r>
              <a:rPr lang="zh-CN" altLang="en-US" sz="1400" dirty="0" smtClean="0">
                <a:latin typeface="微软雅黑" panose="020B0503020204020204" pitchFamily="34" charset="-122"/>
                <a:ea typeface="微软雅黑" panose="020B0503020204020204" pitchFamily="34" charset="-122"/>
                <a:sym typeface="华文宋体" pitchFamily="2" charset="-122"/>
              </a:rPr>
              <a:t>给予</a:t>
            </a:r>
            <a:r>
              <a:rPr lang="zh-CN" altLang="en-US" sz="1400" dirty="0">
                <a:latin typeface="微软雅黑" panose="020B0503020204020204" pitchFamily="34" charset="-122"/>
                <a:ea typeface="微软雅黑" panose="020B0503020204020204" pitchFamily="34" charset="-122"/>
                <a:sym typeface="华文宋体" pitchFamily="2" charset="-122"/>
              </a:rPr>
              <a:t>比例奖励。</a:t>
            </a:r>
            <a:endParaRPr lang="zh-CN" altLang="en-US" sz="1400" dirty="0">
              <a:latin typeface="微软雅黑" pitchFamily="34" charset="-122"/>
              <a:ea typeface="微软雅黑" pitchFamily="34" charset="-122"/>
              <a:sym typeface="微软雅黑" pitchFamily="34" charset="-122"/>
            </a:endParaRPr>
          </a:p>
        </p:txBody>
      </p:sp>
      <p:sp>
        <p:nvSpPr>
          <p:cNvPr id="15" name="矩形 14"/>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13934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节日营销</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2774" y="981004"/>
            <a:ext cx="3484888" cy="332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27"/>
          <p:cNvSpPr>
            <a:spLocks noChangeArrowheads="1"/>
          </p:cNvSpPr>
          <p:nvPr/>
        </p:nvSpPr>
        <p:spPr bwMode="auto">
          <a:xfrm>
            <a:off x="912774" y="4367516"/>
            <a:ext cx="3484887" cy="2105203"/>
          </a:xfrm>
          <a:prstGeom prst="rect">
            <a:avLst/>
          </a:prstGeom>
          <a:solidFill>
            <a:srgbClr val="1F497D"/>
          </a:solidFill>
          <a:ln w="3175" cap="flat" cmpd="sng">
            <a:solidFill>
              <a:srgbClr val="2F2637">
                <a:alpha val="39000"/>
              </a:srgbClr>
            </a:solidFill>
            <a:miter lim="800000"/>
            <a:headEnd/>
            <a:tailEnd/>
          </a:ln>
        </p:spPr>
        <p:txBody>
          <a:bodyPr anchor="ctr"/>
          <a:lstStyle/>
          <a:p>
            <a:pPr algn="ctr">
              <a:lnSpc>
                <a:spcPts val="2900"/>
              </a:lnSpc>
            </a:pPr>
            <a:r>
              <a:rPr lang="zh-CN" altLang="zh-CN" sz="2400" b="1" dirty="0">
                <a:solidFill>
                  <a:schemeClr val="bg1"/>
                </a:solidFill>
                <a:latin typeface="微软雅黑" panose="020B0503020204020204" pitchFamily="34" charset="-122"/>
                <a:ea typeface="微软雅黑" panose="020B0503020204020204" pitchFamily="34" charset="-122"/>
              </a:rPr>
              <a:t>法定</a:t>
            </a:r>
            <a:r>
              <a:rPr lang="zh-CN" altLang="zh-CN" sz="2400" b="1" dirty="0" smtClean="0">
                <a:solidFill>
                  <a:schemeClr val="bg1"/>
                </a:solidFill>
                <a:latin typeface="微软雅黑" panose="020B0503020204020204" pitchFamily="34" charset="-122"/>
                <a:ea typeface="微软雅黑" panose="020B0503020204020204" pitchFamily="34" charset="-122"/>
              </a:rPr>
              <a:t>节假日</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ctr">
              <a:lnSpc>
                <a:spcPts val="2900"/>
              </a:lnSpc>
            </a:pPr>
            <a:r>
              <a:rPr lang="zh-CN" altLang="zh-CN" dirty="0" smtClean="0">
                <a:solidFill>
                  <a:schemeClr val="bg1"/>
                </a:solidFill>
                <a:latin typeface="微软雅黑" panose="020B0503020204020204" pitchFamily="34" charset="-122"/>
                <a:ea typeface="微软雅黑" panose="020B0503020204020204" pitchFamily="34" charset="-122"/>
              </a:rPr>
              <a:t>如</a:t>
            </a:r>
            <a:r>
              <a:rPr lang="zh-CN" altLang="zh-CN" dirty="0">
                <a:solidFill>
                  <a:schemeClr val="bg1"/>
                </a:solidFill>
                <a:latin typeface="微软雅黑" panose="020B0503020204020204" pitchFamily="34" charset="-122"/>
                <a:ea typeface="微软雅黑" panose="020B0503020204020204" pitchFamily="34" charset="-122"/>
              </a:rPr>
              <a:t>“五一”、“十一”等长假，以“关注劳动者健康”或“富国强民、热爱祖国关爱健康”等主题切入，推出相应的营销活动。</a:t>
            </a:r>
            <a:endParaRPr lang="zh-CN" altLang="zh-CN" dirty="0">
              <a:solidFill>
                <a:schemeClr val="bg1"/>
              </a:solidFill>
              <a:latin typeface="微软雅黑" panose="020B0503020204020204" pitchFamily="34" charset="-122"/>
              <a:ea typeface="微软雅黑" panose="020B0503020204020204" pitchFamily="34" charset="-122"/>
              <a:sym typeface="宋体" pitchFamily="2" charset="-122"/>
            </a:endParaRPr>
          </a:p>
        </p:txBody>
      </p:sp>
      <p:pic>
        <p:nvPicPr>
          <p:cNvPr id="8196" name="Picture 4"/>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1595" y="3154166"/>
            <a:ext cx="3484800" cy="331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矩形 27"/>
          <p:cNvSpPr>
            <a:spLocks noChangeArrowheads="1"/>
          </p:cNvSpPr>
          <p:nvPr/>
        </p:nvSpPr>
        <p:spPr bwMode="auto">
          <a:xfrm>
            <a:off x="4461508" y="981004"/>
            <a:ext cx="3484887" cy="2105203"/>
          </a:xfrm>
          <a:prstGeom prst="rect">
            <a:avLst/>
          </a:prstGeom>
          <a:solidFill>
            <a:srgbClr val="1F497D"/>
          </a:solidFill>
          <a:ln w="3175" cap="flat" cmpd="sng">
            <a:solidFill>
              <a:srgbClr val="2F2637">
                <a:alpha val="39000"/>
              </a:srgbClr>
            </a:solidFill>
            <a:miter lim="800000"/>
            <a:headEnd/>
            <a:tailEnd/>
          </a:ln>
        </p:spPr>
        <p:txBody>
          <a:bodyPr anchor="ctr"/>
          <a:lstStyle/>
          <a:p>
            <a:pPr algn="ctr">
              <a:lnSpc>
                <a:spcPts val="2900"/>
              </a:lnSpc>
            </a:pPr>
            <a:r>
              <a:rPr lang="zh-CN" altLang="en-US" sz="2400" b="1" dirty="0">
                <a:solidFill>
                  <a:schemeClr val="bg1"/>
                </a:solidFill>
                <a:latin typeface="微软雅黑" panose="020B0503020204020204" pitchFamily="34" charset="-122"/>
                <a:ea typeface="微软雅黑" panose="020B0503020204020204" pitchFamily="34" charset="-122"/>
              </a:rPr>
              <a:t>公约宣传纪念日</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ctr">
              <a:lnSpc>
                <a:spcPts val="2900"/>
              </a:lnSpc>
            </a:pPr>
            <a:r>
              <a:rPr lang="zh-CN" altLang="en-US" dirty="0">
                <a:solidFill>
                  <a:schemeClr val="bg1"/>
                </a:solidFill>
                <a:latin typeface="微软雅黑" panose="020B0503020204020204" pitchFamily="34" charset="-122"/>
                <a:ea typeface="微软雅黑" panose="020B0503020204020204" pitchFamily="34" charset="-122"/>
              </a:rPr>
              <a:t>如世界男性健康日、世界艾滋病宣传日、</a:t>
            </a:r>
            <a:r>
              <a:rPr lang="en-US" altLang="zh-CN" dirty="0">
                <a:solidFill>
                  <a:schemeClr val="bg1"/>
                </a:solidFill>
                <a:latin typeface="微软雅黑" panose="020B0503020204020204" pitchFamily="34" charset="-122"/>
                <a:ea typeface="微软雅黑" panose="020B0503020204020204" pitchFamily="34" charset="-122"/>
              </a:rPr>
              <a:t>3.8</a:t>
            </a:r>
            <a:r>
              <a:rPr lang="zh-CN" altLang="en-US" dirty="0">
                <a:solidFill>
                  <a:schemeClr val="bg1"/>
                </a:solidFill>
                <a:latin typeface="微软雅黑" panose="020B0503020204020204" pitchFamily="34" charset="-122"/>
                <a:ea typeface="微软雅黑" panose="020B0503020204020204" pitchFamily="34" charset="-122"/>
              </a:rPr>
              <a:t>国际妇女节、教师节等节日，结合相关主题切入，推出相应的营销活动。</a:t>
            </a:r>
            <a:endParaRPr lang="zh-CN" altLang="zh-CN" dirty="0">
              <a:solidFill>
                <a:schemeClr val="bg1"/>
              </a:solidFill>
              <a:latin typeface="微软雅黑" panose="020B0503020204020204" pitchFamily="34" charset="-122"/>
              <a:ea typeface="微软雅黑" panose="020B0503020204020204" pitchFamily="34" charset="-122"/>
              <a:sym typeface="宋体" pitchFamily="2" charset="-122"/>
            </a:endParaRPr>
          </a:p>
        </p:txBody>
      </p:sp>
      <p:pic>
        <p:nvPicPr>
          <p:cNvPr id="8197" name="Picture 5" descr="C:\Users\waynebond\Desktop\10f4bdfe5ee6d14c41423148e3979827.jpg"/>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18313" y="981004"/>
            <a:ext cx="3484800" cy="334849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27"/>
          <p:cNvSpPr>
            <a:spLocks noChangeArrowheads="1"/>
          </p:cNvSpPr>
          <p:nvPr/>
        </p:nvSpPr>
        <p:spPr bwMode="auto">
          <a:xfrm>
            <a:off x="8018226" y="4367516"/>
            <a:ext cx="3484887" cy="2105203"/>
          </a:xfrm>
          <a:prstGeom prst="rect">
            <a:avLst/>
          </a:prstGeom>
          <a:solidFill>
            <a:srgbClr val="1F497D"/>
          </a:solidFill>
          <a:ln w="3175" cap="flat" cmpd="sng">
            <a:solidFill>
              <a:srgbClr val="2F2637">
                <a:alpha val="39000"/>
              </a:srgbClr>
            </a:solidFill>
            <a:miter lim="800000"/>
            <a:headEnd/>
            <a:tailEnd/>
          </a:ln>
        </p:spPr>
        <p:txBody>
          <a:bodyPr anchor="ctr"/>
          <a:lstStyle/>
          <a:p>
            <a:pPr algn="ctr">
              <a:lnSpc>
                <a:spcPts val="2900"/>
              </a:lnSpc>
            </a:pPr>
            <a:r>
              <a:rPr lang="zh-CN" altLang="en-US" sz="2400" b="1" dirty="0" smtClean="0">
                <a:solidFill>
                  <a:schemeClr val="bg1"/>
                </a:solidFill>
                <a:latin typeface="微软雅黑" panose="020B0503020204020204" pitchFamily="34" charset="-122"/>
                <a:ea typeface="微软雅黑" panose="020B0503020204020204" pitchFamily="34" charset="-122"/>
              </a:rPr>
              <a:t>院庆日</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ctr">
              <a:lnSpc>
                <a:spcPts val="2900"/>
              </a:lnSpc>
            </a:pPr>
            <a:r>
              <a:rPr lang="zh-CN" altLang="en-US" dirty="0">
                <a:solidFill>
                  <a:schemeClr val="bg1"/>
                </a:solidFill>
                <a:latin typeface="微软雅黑" panose="020B0503020204020204" pitchFamily="34" charset="-122"/>
                <a:ea typeface="微软雅黑" panose="020B0503020204020204" pitchFamily="34" charset="-122"/>
              </a:rPr>
              <a:t>以“感恩社会、回报民众”为主题，推出相应</a:t>
            </a:r>
            <a:r>
              <a:rPr lang="zh-CN" altLang="en-US" dirty="0" smtClean="0">
                <a:solidFill>
                  <a:schemeClr val="bg1"/>
                </a:solidFill>
                <a:latin typeface="微软雅黑" panose="020B0503020204020204" pitchFamily="34" charset="-122"/>
                <a:ea typeface="微软雅黑" panose="020B0503020204020204" pitchFamily="34" charset="-122"/>
              </a:rPr>
              <a:t>的检查、折扣以及其他相关组合型的营销活动。</a:t>
            </a:r>
            <a:endParaRPr lang="zh-CN" altLang="zh-CN" dirty="0">
              <a:solidFill>
                <a:schemeClr val="bg1"/>
              </a:solidFill>
              <a:latin typeface="微软雅黑" panose="020B0503020204020204" pitchFamily="34" charset="-122"/>
              <a:ea typeface="微软雅黑" panose="020B0503020204020204" pitchFamily="34" charset="-122"/>
              <a:sym typeface="宋体" pitchFamily="2" charset="-122"/>
            </a:endParaRPr>
          </a:p>
        </p:txBody>
      </p:sp>
      <p:sp>
        <p:nvSpPr>
          <p:cNvPr id="12" name="矩形 11"/>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68325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公益营销</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885738" y="990165"/>
            <a:ext cx="10646552" cy="1733808"/>
          </a:xfrm>
          <a:prstGeom prst="rect">
            <a:avLst/>
          </a:prstGeom>
        </p:spPr>
        <p:txBody>
          <a:bodyPr wrap="square">
            <a:spAutoFit/>
          </a:bodyPr>
          <a:lstStyle/>
          <a:p>
            <a:pPr algn="ctr">
              <a:lnSpc>
                <a:spcPts val="3200"/>
              </a:lnSpc>
            </a:pPr>
            <a:r>
              <a:rPr lang="zh-CN" altLang="en-US" sz="2400" b="1" dirty="0" smtClean="0">
                <a:latin typeface="微软雅黑" panose="020B0503020204020204" pitchFamily="34" charset="-122"/>
                <a:ea typeface="微软雅黑" panose="020B0503020204020204" pitchFamily="34" charset="-122"/>
              </a:rPr>
              <a:t>公益营销</a:t>
            </a:r>
            <a:endParaRPr lang="en-US" altLang="zh-CN" sz="2400" b="1" dirty="0" smtClean="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积极</a:t>
            </a:r>
            <a:r>
              <a:rPr lang="zh-CN" altLang="en-US" dirty="0">
                <a:latin typeface="微软雅黑" panose="020B0503020204020204" pitchFamily="34" charset="-122"/>
                <a:ea typeface="微软雅黑" panose="020B0503020204020204" pitchFamily="34" charset="-122"/>
              </a:rPr>
              <a:t>参与各种社会性公益活动，或自己主动举办一些有影响力的大型公益活动，充分展示医院的正面形象、社会责任感、医疗品质、企业文化等，树立医院良好的大众印象与口碑，提高医院的公信度、美誉度，打造医院的诚信品牌，以创造社会效益来达到营销目的</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113" y="3223111"/>
            <a:ext cx="3243417" cy="28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96" y="3223111"/>
            <a:ext cx="3464520" cy="28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300" y="3223111"/>
            <a:ext cx="3412007" cy="28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5167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事件营销</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885737" y="681945"/>
            <a:ext cx="5299305" cy="5733429"/>
          </a:xfrm>
          <a:prstGeom prst="rect">
            <a:avLst/>
          </a:prstGeom>
        </p:spPr>
        <p:txBody>
          <a:bodyPr wrap="square">
            <a:spAutoFit/>
          </a:bodyPr>
          <a:lstStyle/>
          <a:p>
            <a:pPr algn="ctr">
              <a:lnSpc>
                <a:spcPct val="200000"/>
              </a:lnSpc>
            </a:pPr>
            <a:r>
              <a:rPr lang="zh-CN" altLang="en-US" sz="2400" b="1" dirty="0" smtClean="0">
                <a:latin typeface="微软雅黑" panose="020B0503020204020204" pitchFamily="34" charset="-122"/>
                <a:ea typeface="微软雅黑" panose="020B0503020204020204" pitchFamily="34" charset="-122"/>
              </a:rPr>
              <a:t>院内事件营销</a:t>
            </a:r>
            <a:endParaRPr lang="en-US" altLang="zh-CN" sz="2400" b="1" dirty="0" smtClean="0">
              <a:latin typeface="微软雅黑" panose="020B0503020204020204" pitchFamily="34" charset="-122"/>
              <a:ea typeface="微软雅黑" panose="020B0503020204020204" pitchFamily="34" charset="-122"/>
            </a:endParaRPr>
          </a:p>
          <a:p>
            <a:pPr>
              <a:lnSpc>
                <a:spcPct val="200000"/>
              </a:lnSpc>
            </a:pPr>
            <a:r>
              <a:rPr lang="zh-CN" altLang="en-US" dirty="0" smtClean="0">
                <a:latin typeface="微软雅黑" panose="020B0503020204020204" pitchFamily="34" charset="-122"/>
                <a:ea typeface="微软雅黑" panose="020B0503020204020204" pitchFamily="34" charset="-122"/>
              </a:rPr>
              <a:t>       如</a:t>
            </a:r>
            <a:r>
              <a:rPr lang="zh-CN" altLang="en-US" dirty="0">
                <a:latin typeface="微软雅黑" panose="020B0503020204020204" pitchFamily="34" charset="-122"/>
                <a:ea typeface="微软雅黑" panose="020B0503020204020204" pitchFamily="34" charset="-122"/>
              </a:rPr>
              <a:t>某康复患者来院感恩事件的炒作</a:t>
            </a:r>
            <a:r>
              <a:rPr lang="zh-CN" altLang="en-US" dirty="0" smtClean="0">
                <a:latin typeface="微软雅黑" panose="020B0503020204020204" pitchFamily="34" charset="-122"/>
                <a:ea typeface="微软雅黑" panose="020B0503020204020204" pitchFamily="34" charset="-122"/>
              </a:rPr>
              <a:t>。运作</a:t>
            </a:r>
            <a:r>
              <a:rPr lang="zh-CN" altLang="en-US" dirty="0">
                <a:latin typeface="微软雅黑" panose="020B0503020204020204" pitchFamily="34" charset="-122"/>
                <a:ea typeface="微软雅黑" panose="020B0503020204020204" pitchFamily="34" charset="-122"/>
              </a:rPr>
              <a:t>如下：在某日的上午（医院周围人流最集中的时段），一群人敲锣打鼓来到医院，手举大红感谢信向医院表示衷心的感谢，然后燃放鞭炮在院门口张贴感谢信。感谢信的内容可结合医院开展的活动而拟定。事件营销可以是真人真事，也可以是纯属虚构。本事件如果未能找到真事，可以请人扮演，员工家属即可上阵。如果策划得当，前后安排均相互照应，甚至可以请媒体前来报道，做免费的宣传。</a:t>
            </a:r>
          </a:p>
        </p:txBody>
      </p:sp>
      <p:pic>
        <p:nvPicPr>
          <p:cNvPr id="1029" name="Picture 5" descr="C:\Users\waynebond\Desktop\da4633e642d40f1a127d5d41578466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1133" y="1233343"/>
            <a:ext cx="4320000" cy="2230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aynebond\Desktop\c8a4f8a3cf81eef89a06655c5d48e8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1133" y="3600029"/>
            <a:ext cx="4320000" cy="273712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63658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事件营销</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094413" y="686514"/>
            <a:ext cx="5299305" cy="5998886"/>
          </a:xfrm>
          <a:prstGeom prst="rect">
            <a:avLst/>
          </a:prstGeom>
        </p:spPr>
        <p:txBody>
          <a:bodyPr wrap="square">
            <a:spAutoFit/>
          </a:bodyPr>
          <a:lstStyle/>
          <a:p>
            <a:pPr algn="ctr">
              <a:lnSpc>
                <a:spcPct val="150000"/>
              </a:lnSpc>
            </a:pPr>
            <a:r>
              <a:rPr lang="zh-CN" altLang="en-US" sz="2400" b="1" dirty="0" smtClean="0">
                <a:latin typeface="微软雅黑" panose="020B0503020204020204" pitchFamily="34" charset="-122"/>
                <a:ea typeface="微软雅黑" panose="020B0503020204020204" pitchFamily="34" charset="-122"/>
              </a:rPr>
              <a:t>网络事件营销</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如</a:t>
            </a:r>
            <a:r>
              <a:rPr lang="zh-CN" altLang="zh-CN" dirty="0">
                <a:latin typeface="微软雅黑" panose="020B0503020204020204" pitchFamily="34" charset="-122"/>
                <a:ea typeface="微软雅黑" panose="020B0503020204020204" pitchFamily="34" charset="-122"/>
              </a:rPr>
              <a:t>对某网上医疗救助事件的炒作</a:t>
            </a:r>
            <a:r>
              <a:rPr lang="zh-CN" altLang="zh-CN" dirty="0" smtClean="0">
                <a:latin typeface="微软雅黑" panose="020B0503020204020204" pitchFamily="34" charset="-122"/>
                <a:ea typeface="微软雅黑" panose="020B0503020204020204" pitchFamily="34" charset="-122"/>
              </a:rPr>
              <a:t>。运作</a:t>
            </a:r>
            <a:r>
              <a:rPr lang="zh-CN" altLang="zh-CN" dirty="0">
                <a:latin typeface="微软雅黑" panose="020B0503020204020204" pitchFamily="34" charset="-122"/>
                <a:ea typeface="微软雅黑" panose="020B0503020204020204" pitchFamily="34" charset="-122"/>
              </a:rPr>
              <a:t>如下：在某热门</a:t>
            </a:r>
            <a:r>
              <a:rPr lang="en-US" altLang="zh-CN" dirty="0">
                <a:latin typeface="微软雅黑" panose="020B0503020204020204" pitchFamily="34" charset="-122"/>
                <a:ea typeface="微软雅黑" panose="020B0503020204020204" pitchFamily="34" charset="-122"/>
              </a:rPr>
              <a:t>BBS</a:t>
            </a:r>
            <a:r>
              <a:rPr lang="zh-CN" altLang="zh-CN" dirty="0">
                <a:latin typeface="微软雅黑" panose="020B0503020204020204" pitchFamily="34" charset="-122"/>
                <a:ea typeface="微软雅黑" panose="020B0503020204020204" pitchFamily="34" charset="-122"/>
              </a:rPr>
              <a:t>上，一网友发出这样一则求助贴子，称自己某亲友患上某种重病（可根据本院的特色技术或活动需要而定何种疾病），而其所在的县级医院已经无能为力，同时因为家境贫困难以应付高昂医药费，于是特向各大医院求助</a:t>
            </a:r>
            <a:r>
              <a:rPr lang="zh-CN" altLang="zh-CN"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我们</a:t>
            </a:r>
            <a:r>
              <a:rPr lang="zh-CN" altLang="zh-CN" dirty="0">
                <a:latin typeface="微软雅黑" panose="020B0503020204020204" pitchFamily="34" charset="-122"/>
                <a:ea typeface="微软雅黑" panose="020B0503020204020204" pitchFamily="34" charset="-122"/>
              </a:rPr>
              <a:t>则跟贴表示愿意提供帮助，承诺给予减免医疗费用，自然把自己医院的特色技术或活动内容以及收费低的优势介绍宣传一番。不久后，该网友随即发出感谢贴，此时的关键所在是感谢信需文笔动人吸引网民注意并踊跃跟贴，争取让各大网站转载直至成为新闻。整个事件应注意细节，避免出现纰漏</a:t>
            </a:r>
            <a:r>
              <a:rPr lang="zh-CN" altLang="zh-CN"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74" y="3542120"/>
            <a:ext cx="4759200" cy="294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774" y="780678"/>
            <a:ext cx="4759305" cy="276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73783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事件营销</a:t>
            </a: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12775" y="686514"/>
            <a:ext cx="10480944" cy="1477328"/>
          </a:xfrm>
          <a:prstGeom prst="rect">
            <a:avLst/>
          </a:prstGeom>
        </p:spPr>
        <p:txBody>
          <a:bodyPr wrap="square">
            <a:spAutoFit/>
          </a:bodyPr>
          <a:lstStyle/>
          <a:p>
            <a:pPr algn="ctr">
              <a:lnSpc>
                <a:spcPct val="150000"/>
              </a:lnSpc>
            </a:pPr>
            <a:r>
              <a:rPr lang="zh-CN" altLang="en-US" sz="2400" b="1" dirty="0" smtClean="0">
                <a:latin typeface="微软雅黑" panose="020B0503020204020204" pitchFamily="34" charset="-122"/>
                <a:ea typeface="微软雅黑" panose="020B0503020204020204" pitchFamily="34" charset="-122"/>
              </a:rPr>
              <a:t>其他事件营销</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以</a:t>
            </a:r>
            <a:r>
              <a:rPr lang="zh-CN" altLang="en-US" dirty="0">
                <a:latin typeface="微软雅黑" panose="020B0503020204020204" pitchFamily="34" charset="-122"/>
                <a:ea typeface="微软雅黑" panose="020B0503020204020204" pitchFamily="34" charset="-122"/>
              </a:rPr>
              <a:t>突出公益性、新闻性、科学性为主，可定期制造某些事件，与媒体配合进行医院形象、实力、功能等营销。</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633" y="2789612"/>
            <a:ext cx="4084802" cy="3385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2789612"/>
            <a:ext cx="4711700" cy="3385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706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公益</a:t>
            </a:r>
            <a:r>
              <a:rPr lang="zh-CN" altLang="en-US" sz="2800" b="1" dirty="0" smtClean="0">
                <a:solidFill>
                  <a:prstClr val="white"/>
                </a:solidFill>
                <a:latin typeface="微软雅黑" panose="020B0503020204020204" pitchFamily="34" charset="-122"/>
                <a:ea typeface="微软雅黑" panose="020B0503020204020204" pitchFamily="34" charset="-122"/>
              </a:rPr>
              <a:t>营销</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12775" y="809802"/>
            <a:ext cx="5590767" cy="5632311"/>
          </a:xfrm>
          <a:prstGeom prst="rect">
            <a:avLst/>
          </a:prstGeom>
        </p:spPr>
        <p:txBody>
          <a:bodyPr wrap="square">
            <a:spAutoFit/>
          </a:bodyPr>
          <a:lstStyle/>
          <a:p>
            <a:pPr algn="ctr">
              <a:lnSpc>
                <a:spcPct val="150000"/>
              </a:lnSpc>
            </a:pPr>
            <a:r>
              <a:rPr lang="zh-CN" altLang="en-US" sz="2400" b="1" dirty="0" smtClean="0">
                <a:latin typeface="微软雅黑" panose="020B0503020204020204" pitchFamily="34" charset="-122"/>
                <a:ea typeface="微软雅黑" panose="020B0503020204020204" pitchFamily="34" charset="-122"/>
              </a:rPr>
              <a:t>公益营销</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积极</a:t>
            </a:r>
            <a:r>
              <a:rPr lang="zh-CN" altLang="en-US" dirty="0">
                <a:latin typeface="微软雅黑" panose="020B0503020204020204" pitchFamily="34" charset="-122"/>
                <a:ea typeface="微软雅黑" panose="020B0503020204020204" pitchFamily="34" charset="-122"/>
              </a:rPr>
              <a:t>参与各种社会性公益活动，或自己主动举办一些有影响力的大型公益活动，充分展示医院的正面形象、社会责任感、医疗品质、企业文化等，树立医院良好的大众印象与口碑，提高医院的公信度、美誉度，打造医院的诚信品牌，以创造社会效益来达到营销目的。</a:t>
            </a:r>
          </a:p>
          <a:p>
            <a:pPr>
              <a:lnSpc>
                <a:spcPct val="150000"/>
              </a:lnSpc>
            </a:pPr>
            <a:r>
              <a:rPr lang="zh-CN" altLang="en-US" dirty="0" smtClean="0">
                <a:latin typeface="微软雅黑" panose="020B0503020204020204" pitchFamily="34" charset="-122"/>
                <a:ea typeface="微软雅黑" panose="020B0503020204020204" pitchFamily="34" charset="-122"/>
              </a:rPr>
              <a:t>       另外</a:t>
            </a:r>
            <a:r>
              <a:rPr lang="zh-CN" altLang="en-US" dirty="0">
                <a:latin typeface="微软雅黑" panose="020B0503020204020204" pitchFamily="34" charset="-122"/>
                <a:ea typeface="微软雅黑" panose="020B0503020204020204" pitchFamily="34" charset="-122"/>
              </a:rPr>
              <a:t>，医院营销是一个连续的系统过程，最终不是由一个部门能够单独完成的，需要医院各部门间紧密的联系配合。医院营销和其他企业营销是一样的，企业卖的是产品，我们卖的是特殊的产品</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健康。医院营销既是一种手段，也是一种理念，应该贯穿医院各个环节的综合管理过程当中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全院营销。</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000" y="1168719"/>
            <a:ext cx="4320000" cy="247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000" y="3696989"/>
            <a:ext cx="4320000" cy="263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18882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网络</a:t>
            </a:r>
            <a:r>
              <a:rPr lang="zh-CN" altLang="en-US" sz="2800" b="1" dirty="0" smtClean="0">
                <a:solidFill>
                  <a:prstClr val="white"/>
                </a:solidFill>
                <a:latin typeface="微软雅黑" panose="020B0503020204020204" pitchFamily="34" charset="-122"/>
                <a:ea typeface="微软雅黑" panose="020B0503020204020204" pitchFamily="34" charset="-122"/>
              </a:rPr>
              <a:t>营销</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12775" y="787397"/>
            <a:ext cx="10409348" cy="3090398"/>
          </a:xfrm>
          <a:prstGeom prst="rect">
            <a:avLst/>
          </a:prstGeom>
        </p:spPr>
        <p:txBody>
          <a:bodyPr wrap="square">
            <a:spAutoFit/>
          </a:bodyPr>
          <a:lstStyle/>
          <a:p>
            <a:pPr algn="ctr">
              <a:lnSpc>
                <a:spcPct val="150000"/>
              </a:lnSpc>
            </a:pPr>
            <a:r>
              <a:rPr lang="zh-CN" altLang="en-US" sz="2400" b="1" dirty="0" smtClean="0">
                <a:latin typeface="微软雅黑" panose="020B0503020204020204" pitchFamily="34" charset="-122"/>
                <a:ea typeface="微软雅黑" panose="020B0503020204020204" pitchFamily="34" charset="-122"/>
              </a:rPr>
              <a:t>为什么要做网络营销</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中国</a:t>
            </a:r>
            <a:r>
              <a:rPr lang="zh-CN" altLang="en-US" dirty="0">
                <a:latin typeface="微软雅黑" panose="020B0503020204020204" pitchFamily="34" charset="-122"/>
                <a:ea typeface="微软雅黑" panose="020B0503020204020204" pitchFamily="34" charset="-122"/>
              </a:rPr>
              <a:t>的大多数民营医院没有品牌、没有雄厚的技术、没有先进的设备、没有国家政策支持要想快速成长起来网络营销这个途径就是一个不错的选择。</a:t>
            </a:r>
          </a:p>
          <a:p>
            <a:pPr>
              <a:lnSpc>
                <a:spcPct val="150000"/>
              </a:lnSpc>
            </a:pPr>
            <a:r>
              <a:rPr lang="zh-CN" altLang="en-US" dirty="0" smtClean="0">
                <a:latin typeface="微软雅黑" panose="020B0503020204020204" pitchFamily="34" charset="-122"/>
                <a:ea typeface="微软雅黑" panose="020B0503020204020204" pitchFamily="34" charset="-122"/>
              </a:rPr>
              <a:t>       网络</a:t>
            </a:r>
            <a:r>
              <a:rPr lang="zh-CN" altLang="en-US" dirty="0">
                <a:latin typeface="微软雅黑" panose="020B0503020204020204" pitchFamily="34" charset="-122"/>
                <a:ea typeface="微软雅黑" panose="020B0503020204020204" pitchFamily="34" charset="-122"/>
              </a:rPr>
              <a:t>营销的特点：传播范围广、速度快、无时间地域限制、无版面约束限制、内容详细、多媒体传送形象生动、双向交流、反馈迅速等特点</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而</a:t>
            </a:r>
            <a:r>
              <a:rPr lang="zh-CN" altLang="en-US" dirty="0">
                <a:latin typeface="微软雅黑" panose="020B0503020204020204" pitchFamily="34" charset="-122"/>
                <a:ea typeface="微软雅黑" panose="020B0503020204020204" pitchFamily="34" charset="-122"/>
              </a:rPr>
              <a:t>近几年集团医院的兴起网络营销确实是功不可没，如：博生、明爱等集团的兴起，在有前人试水的情况下，所以</a:t>
            </a:r>
            <a:r>
              <a:rPr lang="en-US" altLang="zh-CN" dirty="0">
                <a:latin typeface="微软雅黑" panose="020B0503020204020204" pitchFamily="34" charset="-122"/>
                <a:ea typeface="微软雅黑" panose="020B0503020204020204" pitchFamily="34" charset="-122"/>
              </a:rPr>
              <a:t>98%</a:t>
            </a:r>
            <a:r>
              <a:rPr lang="zh-CN" altLang="en-US" dirty="0">
                <a:latin typeface="微软雅黑" panose="020B0503020204020204" pitchFamily="34" charset="-122"/>
                <a:ea typeface="微软雅黑" panose="020B0503020204020204" pitchFamily="34" charset="-122"/>
              </a:rPr>
              <a:t>的民营医院都选择的网络营销这一成本低、见效快的营销方法。</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851" y="4001514"/>
            <a:ext cx="10070299" cy="246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06400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14"/>
          <p:cNvSpPr>
            <a:spLocks noChangeArrowheads="1"/>
          </p:cNvSpPr>
          <p:nvPr/>
        </p:nvSpPr>
        <p:spPr bwMode="auto">
          <a:xfrm>
            <a:off x="1057275" y="1954213"/>
            <a:ext cx="3635375" cy="3635375"/>
          </a:xfrm>
          <a:prstGeom prst="ellipse">
            <a:avLst/>
          </a:prstGeom>
          <a:solidFill>
            <a:srgbClr val="1F497D"/>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52"/>
          <p:cNvSpPr>
            <a:spLocks noChangeArrowheads="1"/>
          </p:cNvSpPr>
          <p:nvPr/>
        </p:nvSpPr>
        <p:spPr bwMode="auto">
          <a:xfrm>
            <a:off x="3870325" y="5586413"/>
            <a:ext cx="923925" cy="923925"/>
          </a:xfrm>
          <a:prstGeom prst="ellipse">
            <a:avLst/>
          </a:prstGeom>
          <a:solidFill>
            <a:srgbClr val="1F497D">
              <a:alpha val="67059"/>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53"/>
          <p:cNvSpPr>
            <a:spLocks noChangeArrowheads="1"/>
          </p:cNvSpPr>
          <p:nvPr/>
        </p:nvSpPr>
        <p:spPr bwMode="auto">
          <a:xfrm>
            <a:off x="3432175" y="1146175"/>
            <a:ext cx="631825" cy="631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文本框 54"/>
          <p:cNvSpPr>
            <a:spLocks noChangeArrowheads="1"/>
          </p:cNvSpPr>
          <p:nvPr/>
        </p:nvSpPr>
        <p:spPr bwMode="auto">
          <a:xfrm>
            <a:off x="6841166" y="3580686"/>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smtClean="0">
                <a:solidFill>
                  <a:srgbClr val="000000"/>
                </a:solidFill>
                <a:latin typeface="微软雅黑" panose="020B0503020204020204" pitchFamily="34" charset="-122"/>
                <a:ea typeface="微软雅黑" panose="020B0503020204020204" pitchFamily="34" charset="-122"/>
                <a:cs typeface="Calibri" pitchFamily="34" charset="0"/>
                <a:sym typeface="Calibri" pitchFamily="34" charset="0"/>
              </a:rPr>
              <a:t>医院营销三维理论</a:t>
            </a:r>
            <a:endParaRPr lang="en-US" altLang="zh-CN" sz="2800" dirty="0">
              <a:solidFill>
                <a:srgbClr val="262626"/>
              </a:solidFill>
              <a:latin typeface="微软雅黑" panose="020B0503020204020204" pitchFamily="34" charset="-122"/>
              <a:ea typeface="微软雅黑" panose="020B0503020204020204" pitchFamily="34" charset="-122"/>
              <a:sym typeface="华文宋体" pitchFamily="2" charset="-122"/>
            </a:endParaRPr>
          </a:p>
        </p:txBody>
      </p:sp>
      <p:sp>
        <p:nvSpPr>
          <p:cNvPr id="18" name="直接连接符 56"/>
          <p:cNvSpPr>
            <a:spLocks noChangeShapeType="1"/>
          </p:cNvSpPr>
          <p:nvPr/>
        </p:nvSpPr>
        <p:spPr bwMode="auto">
          <a:xfrm rot="5400000" flipH="1">
            <a:off x="8780158" y="2313292"/>
            <a:ext cx="2" cy="3933219"/>
          </a:xfrm>
          <a:prstGeom prst="line">
            <a:avLst/>
          </a:prstGeom>
          <a:noFill/>
          <a:ln w="12700" cap="flat" cmpd="sng">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椭圆 58"/>
          <p:cNvSpPr>
            <a:spLocks noChangeArrowheads="1"/>
          </p:cNvSpPr>
          <p:nvPr/>
        </p:nvSpPr>
        <p:spPr bwMode="auto">
          <a:xfrm>
            <a:off x="5873750" y="1954213"/>
            <a:ext cx="1012825" cy="1012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pSp>
        <p:nvGrpSpPr>
          <p:cNvPr id="20" name="组合 59"/>
          <p:cNvGrpSpPr>
            <a:grpSpLocks/>
          </p:cNvGrpSpPr>
          <p:nvPr/>
        </p:nvGrpSpPr>
        <p:grpSpPr bwMode="auto">
          <a:xfrm>
            <a:off x="6149975" y="2284413"/>
            <a:ext cx="498475" cy="477837"/>
            <a:chOff x="0" y="0"/>
            <a:chExt cx="2438400" cy="2332038"/>
          </a:xfrm>
        </p:grpSpPr>
        <p:sp>
          <p:nvSpPr>
            <p:cNvPr id="21"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任意多边形 61"/>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sp>
        <p:nvSpPr>
          <p:cNvPr id="24" name="椭圆 15"/>
          <p:cNvSpPr>
            <a:spLocks noChangeArrowheads="1"/>
          </p:cNvSpPr>
          <p:nvPr/>
        </p:nvSpPr>
        <p:spPr bwMode="auto">
          <a:xfrm>
            <a:off x="1233488" y="2127250"/>
            <a:ext cx="3282950" cy="3282950"/>
          </a:xfrm>
          <a:prstGeom prst="ellipse">
            <a:avLst/>
          </a:prstGeom>
          <a:noFill/>
          <a:ln w="63500" cap="flat" cmpd="sng">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文本框 57"/>
          <p:cNvSpPr>
            <a:spLocks noChangeArrowheads="1"/>
          </p:cNvSpPr>
          <p:nvPr/>
        </p:nvSpPr>
        <p:spPr bwMode="auto">
          <a:xfrm>
            <a:off x="1696044" y="2692422"/>
            <a:ext cx="23679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3800" b="1" dirty="0" smtClean="0">
                <a:solidFill>
                  <a:srgbClr val="FDFDFD"/>
                </a:solidFill>
                <a:latin typeface="微软雅黑" panose="020B0503020204020204" pitchFamily="34" charset="-122"/>
                <a:ea typeface="微软雅黑" panose="020B0503020204020204" pitchFamily="34" charset="-122"/>
                <a:sym typeface="华文宋体" pitchFamily="2" charset="-122"/>
              </a:rPr>
              <a:t>01</a:t>
            </a:r>
            <a:endParaRPr lang="zh-CN" altLang="en-US" sz="13800" b="1" dirty="0">
              <a:solidFill>
                <a:srgbClr val="FDFDFD"/>
              </a:solidFill>
              <a:latin typeface="微软雅黑" panose="020B0503020204020204" pitchFamily="34" charset="-122"/>
              <a:ea typeface="微软雅黑" panose="020B0503020204020204" pitchFamily="34" charset="-122"/>
              <a:sym typeface="华文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912774" y="893"/>
            <a:ext cx="2457150"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网络</a:t>
            </a:r>
            <a:r>
              <a:rPr lang="zh-CN" altLang="en-US" sz="2800" b="1" dirty="0" smtClean="0">
                <a:solidFill>
                  <a:prstClr val="white"/>
                </a:solidFill>
                <a:latin typeface="微软雅黑" panose="020B0503020204020204" pitchFamily="34" charset="-122"/>
                <a:ea typeface="微软雅黑" panose="020B0503020204020204" pitchFamily="34" charset="-122"/>
              </a:rPr>
              <a:t>营销方式</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7" name="椭圆 7"/>
          <p:cNvSpPr/>
          <p:nvPr/>
        </p:nvSpPr>
        <p:spPr>
          <a:xfrm>
            <a:off x="2676955" y="981365"/>
            <a:ext cx="6879043" cy="1628376"/>
          </a:xfrm>
          <a:custGeom>
            <a:avLst/>
            <a:gdLst/>
            <a:ahLst/>
            <a:cxnLst/>
            <a:rect l="l" t="t" r="r" b="b"/>
            <a:pathLst>
              <a:path w="6880834" h="1628800">
                <a:moveTo>
                  <a:pt x="0" y="0"/>
                </a:moveTo>
                <a:lnTo>
                  <a:pt x="6880834" y="0"/>
                </a:lnTo>
                <a:cubicBezTo>
                  <a:pt x="6065253" y="994467"/>
                  <a:pt x="4826913" y="1628800"/>
                  <a:pt x="3440417" y="1628800"/>
                </a:cubicBezTo>
                <a:cubicBezTo>
                  <a:pt x="2053921" y="1628800"/>
                  <a:pt x="815581" y="994467"/>
                  <a:pt x="0" y="0"/>
                </a:cubicBezTo>
                <a:close/>
              </a:path>
            </a:pathLst>
          </a:cu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700">
              <a:solidFill>
                <a:prstClr val="white"/>
              </a:solidFill>
            </a:endParaRPr>
          </a:p>
        </p:txBody>
      </p:sp>
      <p:sp>
        <p:nvSpPr>
          <p:cNvPr id="8" name="圆角矩形 7"/>
          <p:cNvSpPr/>
          <p:nvPr/>
        </p:nvSpPr>
        <p:spPr>
          <a:xfrm>
            <a:off x="8492122" y="3401623"/>
            <a:ext cx="2951559" cy="575914"/>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000" b="1" dirty="0" smtClean="0">
                <a:solidFill>
                  <a:prstClr val="white"/>
                </a:solidFill>
                <a:latin typeface="微软雅黑" panose="020B0503020204020204" pitchFamily="34" charset="-122"/>
                <a:ea typeface="微软雅黑" panose="020B0503020204020204" pitchFamily="34" charset="-122"/>
              </a:rPr>
              <a:t>形象网站建设</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9" name="圆角矩形 8"/>
          <p:cNvSpPr/>
          <p:nvPr/>
        </p:nvSpPr>
        <p:spPr>
          <a:xfrm>
            <a:off x="2445025" y="4589446"/>
            <a:ext cx="2951559" cy="575914"/>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000" b="1" dirty="0" smtClean="0">
                <a:solidFill>
                  <a:prstClr val="white"/>
                </a:solidFill>
                <a:latin typeface="微软雅黑" panose="020B0503020204020204" pitchFamily="34" charset="-122"/>
                <a:ea typeface="微软雅黑" panose="020B0503020204020204" pitchFamily="34" charset="-122"/>
              </a:rPr>
              <a:t>网络问答推广</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6836369" y="4589446"/>
            <a:ext cx="2951559" cy="575914"/>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000" b="1" dirty="0" smtClean="0">
                <a:solidFill>
                  <a:prstClr val="white"/>
                </a:solidFill>
                <a:latin typeface="微软雅黑" panose="020B0503020204020204" pitchFamily="34" charset="-122"/>
                <a:ea typeface="微软雅黑" panose="020B0503020204020204" pitchFamily="34" charset="-122"/>
              </a:rPr>
              <a:t>网络社区推广</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4640697" y="5777268"/>
            <a:ext cx="2951559" cy="575914"/>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000" b="1" dirty="0" smtClean="0">
                <a:solidFill>
                  <a:prstClr val="white"/>
                </a:solidFill>
                <a:latin typeface="微软雅黑" panose="020B0503020204020204" pitchFamily="34" charset="-122"/>
                <a:ea typeface="微软雅黑" panose="020B0503020204020204" pitchFamily="34" charset="-122"/>
              </a:rPr>
              <a:t>微信营销</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2" name="TextBox 15"/>
          <p:cNvSpPr txBox="1"/>
          <p:nvPr/>
        </p:nvSpPr>
        <p:spPr>
          <a:xfrm>
            <a:off x="5265707" y="1955491"/>
            <a:ext cx="1842343" cy="307777"/>
          </a:xfrm>
          <a:prstGeom prst="rect">
            <a:avLst/>
          </a:prstGeom>
          <a:noFill/>
        </p:spPr>
        <p:txBody>
          <a:bodyPr wrap="square" rtlCol="0">
            <a:spAutoFit/>
          </a:bodyPr>
          <a:lstStyle/>
          <a:p>
            <a:pPr algn="ctr" defTabSz="913765"/>
            <a:r>
              <a:rPr lang="en-US" altLang="zh-CN" sz="1400" b="1" dirty="0" smtClean="0">
                <a:solidFill>
                  <a:prstClr val="white"/>
                </a:solidFill>
                <a:latin typeface="Agency FB" panose="020B0804020202020204" pitchFamily="34" charset="0"/>
                <a:ea typeface="Adobe 宋体 Std L" pitchFamily="18" charset="-122"/>
              </a:rPr>
              <a:t>Network </a:t>
            </a:r>
            <a:r>
              <a:rPr lang="en-US" altLang="zh-CN" sz="1400" b="1" dirty="0">
                <a:solidFill>
                  <a:prstClr val="white"/>
                </a:solidFill>
                <a:latin typeface="Agency FB" panose="020B0804020202020204" pitchFamily="34" charset="0"/>
                <a:ea typeface="Adobe 宋体 Std L" pitchFamily="18" charset="-122"/>
              </a:rPr>
              <a:t>marketing</a:t>
            </a:r>
            <a:endParaRPr lang="zh-CN" altLang="en-US" sz="1400" b="1" dirty="0">
              <a:solidFill>
                <a:prstClr val="white"/>
              </a:solidFill>
              <a:latin typeface="Agency FB" panose="020B0804020202020204" pitchFamily="34" charset="0"/>
              <a:ea typeface="Adobe 宋体 Std L" pitchFamily="18" charset="-122"/>
            </a:endParaRPr>
          </a:p>
        </p:txBody>
      </p:sp>
      <p:sp>
        <p:nvSpPr>
          <p:cNvPr id="13" name="文本框 13"/>
          <p:cNvSpPr txBox="1"/>
          <p:nvPr/>
        </p:nvSpPr>
        <p:spPr>
          <a:xfrm>
            <a:off x="5288600" y="1493946"/>
            <a:ext cx="1655753" cy="461545"/>
          </a:xfrm>
          <a:prstGeom prst="rect">
            <a:avLst/>
          </a:prstGeom>
          <a:noFill/>
        </p:spPr>
        <p:txBody>
          <a:bodyPr wrap="square" rtlCol="0">
            <a:spAutoFit/>
          </a:bodyPr>
          <a:lstStyle/>
          <a:p>
            <a:pPr algn="ctr" defTabSz="913765"/>
            <a:r>
              <a:rPr lang="zh-CN" altLang="en-US" sz="2400" b="1" dirty="0" smtClean="0">
                <a:solidFill>
                  <a:prstClr val="white"/>
                </a:solidFill>
                <a:ea typeface="微软雅黑" panose="020B0503020204020204" pitchFamily="34" charset="-122"/>
              </a:rPr>
              <a:t>网络营销</a:t>
            </a:r>
            <a:endParaRPr lang="zh-CN" altLang="en-US" sz="2400" b="1" dirty="0">
              <a:solidFill>
                <a:prstClr val="white"/>
              </a:solidFill>
              <a:ea typeface="微软雅黑" panose="020B0503020204020204" pitchFamily="34" charset="-122"/>
            </a:endParaRPr>
          </a:p>
        </p:txBody>
      </p:sp>
      <p:sp>
        <p:nvSpPr>
          <p:cNvPr id="14" name="椭圆 13"/>
          <p:cNvSpPr/>
          <p:nvPr/>
        </p:nvSpPr>
        <p:spPr>
          <a:xfrm>
            <a:off x="4468562" y="2193844"/>
            <a:ext cx="287957" cy="287957"/>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000" b="1">
              <a:solidFill>
                <a:prstClr val="white"/>
              </a:solidFill>
              <a:latin typeface="微软雅黑" panose="020B0503020204020204" pitchFamily="34" charset="-122"/>
              <a:ea typeface="微软雅黑" panose="020B0503020204020204" pitchFamily="34" charset="-122"/>
            </a:endParaRPr>
          </a:p>
        </p:txBody>
      </p:sp>
      <p:sp>
        <p:nvSpPr>
          <p:cNvPr id="15" name="椭圆 14"/>
          <p:cNvSpPr/>
          <p:nvPr/>
        </p:nvSpPr>
        <p:spPr>
          <a:xfrm>
            <a:off x="5972498" y="2465763"/>
            <a:ext cx="287957" cy="287957"/>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000" b="1">
              <a:solidFill>
                <a:prstClr val="white"/>
              </a:solidFill>
              <a:latin typeface="微软雅黑" panose="020B0503020204020204" pitchFamily="34" charset="-122"/>
              <a:ea typeface="微软雅黑" panose="020B0503020204020204" pitchFamily="34" charset="-122"/>
            </a:endParaRPr>
          </a:p>
        </p:txBody>
      </p:sp>
      <p:sp>
        <p:nvSpPr>
          <p:cNvPr id="16" name="椭圆 15"/>
          <p:cNvSpPr/>
          <p:nvPr/>
        </p:nvSpPr>
        <p:spPr>
          <a:xfrm>
            <a:off x="7413502" y="2193844"/>
            <a:ext cx="287957" cy="287957"/>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000" b="1">
              <a:solidFill>
                <a:prstClr val="white"/>
              </a:solidFill>
              <a:latin typeface="微软雅黑" panose="020B0503020204020204" pitchFamily="34" charset="-122"/>
              <a:ea typeface="微软雅黑" panose="020B0503020204020204" pitchFamily="34" charset="-122"/>
            </a:endParaRPr>
          </a:p>
        </p:txBody>
      </p:sp>
      <p:sp>
        <p:nvSpPr>
          <p:cNvPr id="17" name="椭圆 16"/>
          <p:cNvSpPr/>
          <p:nvPr/>
        </p:nvSpPr>
        <p:spPr>
          <a:xfrm>
            <a:off x="8819993" y="1449894"/>
            <a:ext cx="287957" cy="287957"/>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000" b="1">
              <a:solidFill>
                <a:prstClr val="white"/>
              </a:solidFill>
              <a:latin typeface="微软雅黑" panose="020B0503020204020204" pitchFamily="34" charset="-122"/>
              <a:ea typeface="微软雅黑" panose="020B0503020204020204" pitchFamily="34" charset="-122"/>
            </a:endParaRPr>
          </a:p>
        </p:txBody>
      </p:sp>
      <p:cxnSp>
        <p:nvCxnSpPr>
          <p:cNvPr id="18" name="直接箭头连接符 17"/>
          <p:cNvCxnSpPr>
            <a:endCxn id="9" idx="0"/>
          </p:cNvCxnSpPr>
          <p:nvPr/>
        </p:nvCxnSpPr>
        <p:spPr>
          <a:xfrm flipH="1">
            <a:off x="3920804" y="2481801"/>
            <a:ext cx="611909" cy="2107645"/>
          </a:xfrm>
          <a:prstGeom prst="straightConnector1">
            <a:avLst/>
          </a:prstGeom>
          <a:ln w="22225">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5" idx="4"/>
          </p:cNvCxnSpPr>
          <p:nvPr/>
        </p:nvCxnSpPr>
        <p:spPr>
          <a:xfrm>
            <a:off x="6116477" y="2753720"/>
            <a:ext cx="0" cy="3023549"/>
          </a:xfrm>
          <a:prstGeom prst="straightConnector1">
            <a:avLst/>
          </a:prstGeom>
          <a:ln w="22225">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endCxn id="10" idx="0"/>
          </p:cNvCxnSpPr>
          <p:nvPr/>
        </p:nvCxnSpPr>
        <p:spPr>
          <a:xfrm>
            <a:off x="7628251" y="2465763"/>
            <a:ext cx="683898" cy="2123683"/>
          </a:xfrm>
          <a:prstGeom prst="straightConnector1">
            <a:avLst/>
          </a:prstGeom>
          <a:ln w="22225">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7" idx="5"/>
            <a:endCxn id="8" idx="0"/>
          </p:cNvCxnSpPr>
          <p:nvPr/>
        </p:nvCxnSpPr>
        <p:spPr>
          <a:xfrm>
            <a:off x="9065780" y="1695681"/>
            <a:ext cx="902122" cy="1705942"/>
          </a:xfrm>
          <a:prstGeom prst="straightConnector1">
            <a:avLst/>
          </a:prstGeom>
          <a:ln w="22225">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圆角矩形 21"/>
          <p:cNvSpPr/>
          <p:nvPr/>
        </p:nvSpPr>
        <p:spPr>
          <a:xfrm>
            <a:off x="789272" y="3401623"/>
            <a:ext cx="2951559" cy="575914"/>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000" b="1" dirty="0" smtClean="0">
                <a:solidFill>
                  <a:prstClr val="white"/>
                </a:solidFill>
                <a:latin typeface="微软雅黑" panose="020B0503020204020204" pitchFamily="34" charset="-122"/>
                <a:ea typeface="微软雅黑" panose="020B0503020204020204" pitchFamily="34" charset="-122"/>
              </a:rPr>
              <a:t>医院简介百度百科</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23" name="椭圆 22"/>
          <p:cNvSpPr/>
          <p:nvPr/>
        </p:nvSpPr>
        <p:spPr>
          <a:xfrm>
            <a:off x="3092928" y="1449894"/>
            <a:ext cx="287957" cy="287957"/>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000" b="1">
              <a:solidFill>
                <a:prstClr val="white"/>
              </a:solidFill>
              <a:latin typeface="微软雅黑" panose="020B0503020204020204" pitchFamily="34" charset="-122"/>
              <a:ea typeface="微软雅黑" panose="020B0503020204020204" pitchFamily="34" charset="-122"/>
            </a:endParaRPr>
          </a:p>
        </p:txBody>
      </p:sp>
      <p:cxnSp>
        <p:nvCxnSpPr>
          <p:cNvPr id="24" name="直接箭头连接符 23"/>
          <p:cNvCxnSpPr>
            <a:stCxn id="23" idx="3"/>
            <a:endCxn id="22" idx="0"/>
          </p:cNvCxnSpPr>
          <p:nvPr/>
        </p:nvCxnSpPr>
        <p:spPr>
          <a:xfrm flipH="1">
            <a:off x="2265052" y="1695681"/>
            <a:ext cx="870046" cy="1705942"/>
          </a:xfrm>
          <a:prstGeom prst="straightConnector1">
            <a:avLst/>
          </a:prstGeom>
          <a:ln w="22225">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23462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百度百科</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75" y="1863468"/>
            <a:ext cx="5841632" cy="465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waynebond\Desktop\2016-10-21_1409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7065" y="1862609"/>
            <a:ext cx="4335165" cy="46512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912775" y="705205"/>
            <a:ext cx="10409348" cy="1012906"/>
          </a:xfrm>
          <a:prstGeom prst="rect">
            <a:avLst/>
          </a:prstGeom>
        </p:spPr>
        <p:txBody>
          <a:bodyPr wrap="square">
            <a:spAutoFit/>
          </a:bodyPr>
          <a:lstStyle/>
          <a:p>
            <a:pPr algn="ctr">
              <a:lnSpc>
                <a:spcPct val="150000"/>
              </a:lnSpc>
            </a:pPr>
            <a:r>
              <a:rPr lang="zh-CN" altLang="en-US" sz="2400" b="1" dirty="0" smtClean="0">
                <a:latin typeface="微软雅黑" panose="020B0503020204020204" pitchFamily="34" charset="-122"/>
                <a:ea typeface="微软雅黑" panose="020B0503020204020204" pitchFamily="34" charset="-122"/>
              </a:rPr>
              <a:t>百度百科</a:t>
            </a:r>
            <a:endParaRPr lang="en-US" altLang="zh-CN" sz="2400" b="1" dirty="0" smtClean="0">
              <a:latin typeface="微软雅黑" panose="020B0503020204020204" pitchFamily="34" charset="-122"/>
              <a:ea typeface="微软雅黑" panose="020B0503020204020204" pitchFamily="34" charset="-122"/>
            </a:endParaRPr>
          </a:p>
          <a:p>
            <a:pPr algn="ctr">
              <a:lnSpc>
                <a:spcPct val="150000"/>
              </a:lnSpc>
            </a:pPr>
            <a:r>
              <a:rPr lang="zh-CN" altLang="en-US" dirty="0" smtClean="0">
                <a:latin typeface="微软雅黑" panose="020B0503020204020204" pitchFamily="34" charset="-122"/>
                <a:ea typeface="微软雅黑" panose="020B0503020204020204" pitchFamily="34" charset="-122"/>
              </a:rPr>
              <a:t> 百</a:t>
            </a:r>
            <a:r>
              <a:rPr lang="zh-CN" altLang="en-US" dirty="0">
                <a:latin typeface="微软雅黑" panose="020B0503020204020204" pitchFamily="34" charset="-122"/>
                <a:ea typeface="微软雅黑" panose="020B0503020204020204" pitchFamily="34" charset="-122"/>
              </a:rPr>
              <a:t>度百科是百度公司推出的一部内容开放、自由的网络百科全书平台。</a:t>
            </a:r>
          </a:p>
        </p:txBody>
      </p:sp>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5595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网络问答</a:t>
            </a:r>
          </a:p>
        </p:txBody>
      </p:sp>
      <p:sp>
        <p:nvSpPr>
          <p:cNvPr id="7" name="矩形 6"/>
          <p:cNvSpPr/>
          <p:nvPr/>
        </p:nvSpPr>
        <p:spPr>
          <a:xfrm>
            <a:off x="912775" y="787397"/>
            <a:ext cx="10409348" cy="1477328"/>
          </a:xfrm>
          <a:prstGeom prst="rect">
            <a:avLst/>
          </a:prstGeom>
        </p:spPr>
        <p:txBody>
          <a:bodyPr wrap="square">
            <a:spAutoFit/>
          </a:bodyPr>
          <a:lstStyle/>
          <a:p>
            <a:pPr algn="ctr">
              <a:lnSpc>
                <a:spcPct val="150000"/>
              </a:lnSpc>
            </a:pPr>
            <a:r>
              <a:rPr lang="zh-CN" altLang="en-US" sz="2400" b="1" dirty="0" smtClean="0">
                <a:latin typeface="微软雅黑" panose="020B0503020204020204" pitchFamily="34" charset="-122"/>
                <a:ea typeface="微软雅黑" panose="020B0503020204020204" pitchFamily="34" charset="-122"/>
              </a:rPr>
              <a:t>网络问答</a:t>
            </a:r>
            <a:endParaRPr lang="en-US" altLang="zh-CN" sz="2400"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百</a:t>
            </a:r>
            <a:r>
              <a:rPr lang="zh-CN" altLang="en-US" dirty="0">
                <a:latin typeface="微软雅黑" panose="020B0503020204020204" pitchFamily="34" charset="-122"/>
                <a:ea typeface="微软雅黑" panose="020B0503020204020204" pitchFamily="34" charset="-122"/>
              </a:rPr>
              <a:t>度知道、新浪爱问、腾讯问答、天涯问答等等，流量精准，都属于意向客户，但是操作较累，要人每天职守随时回答</a:t>
            </a:r>
          </a:p>
        </p:txBody>
      </p:sp>
      <p:pic>
        <p:nvPicPr>
          <p:cNvPr id="3074" name="Picture 2" descr="C:\Users\waynebond\Desktop\2016-10-21_1414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243" y="2584949"/>
            <a:ext cx="462724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waynebond\Desktop\2016-10-21_1414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0092" y="2584949"/>
            <a:ext cx="3943045" cy="3600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87978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微信营销</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32" name="矩形 31"/>
          <p:cNvSpPr/>
          <p:nvPr/>
        </p:nvSpPr>
        <p:spPr>
          <a:xfrm>
            <a:off x="912776" y="902268"/>
            <a:ext cx="4265400" cy="5613524"/>
          </a:xfrm>
          <a:prstGeom prst="rect">
            <a:avLst/>
          </a:prstGeom>
        </p:spPr>
        <p:txBody>
          <a:bodyPr wrap="square">
            <a:spAutoFit/>
          </a:bodyPr>
          <a:lstStyle/>
          <a:p>
            <a:pPr algn="ctr">
              <a:lnSpc>
                <a:spcPts val="3100"/>
              </a:lnSpc>
            </a:pPr>
            <a:r>
              <a:rPr lang="zh-CN" altLang="en-US" sz="2400" b="1" dirty="0" smtClean="0">
                <a:latin typeface="微软雅黑" panose="020B0503020204020204" pitchFamily="34" charset="-122"/>
                <a:ea typeface="微软雅黑" panose="020B0503020204020204" pitchFamily="34" charset="-122"/>
              </a:rPr>
              <a:t>微信营销</a:t>
            </a:r>
            <a:endParaRPr lang="en-US" altLang="zh-CN" sz="2400" b="1" dirty="0" smtClean="0">
              <a:latin typeface="微软雅黑" panose="020B0503020204020204" pitchFamily="34" charset="-122"/>
              <a:ea typeface="微软雅黑" panose="020B0503020204020204" pitchFamily="34" charset="-122"/>
            </a:endParaRPr>
          </a:p>
          <a:p>
            <a:pPr>
              <a:lnSpc>
                <a:spcPts val="3100"/>
              </a:lnSpc>
            </a:pPr>
            <a:r>
              <a:rPr lang="zh-CN" altLang="en-US" dirty="0" smtClean="0">
                <a:latin typeface="微软雅黑" panose="020B0503020204020204" pitchFamily="34" charset="-122"/>
                <a:ea typeface="微软雅黑" panose="020B0503020204020204" pitchFamily="34" charset="-122"/>
              </a:rPr>
              <a:t>       微</a:t>
            </a:r>
            <a:r>
              <a:rPr lang="zh-CN" altLang="en-US" dirty="0">
                <a:latin typeface="微软雅黑" panose="020B0503020204020204" pitchFamily="34" charset="-122"/>
                <a:ea typeface="微软雅黑" panose="020B0503020204020204" pitchFamily="34" charset="-122"/>
              </a:rPr>
              <a:t>信是当下非常火热的聊天工具，其功能包括文字、图片、语音、视频并有附近好友、摇一摇这一互动性特别强的新功能，医院注册微信号将其个人信息改成医院的营销信息后可以通过</a:t>
            </a:r>
            <a:r>
              <a:rPr lang="en-US" altLang="zh-CN" dirty="0" err="1">
                <a:latin typeface="微软雅黑" panose="020B0503020204020204" pitchFamily="34" charset="-122"/>
                <a:ea typeface="微软雅黑" panose="020B0503020204020204" pitchFamily="34" charset="-122"/>
              </a:rPr>
              <a:t>gps</a:t>
            </a:r>
            <a:r>
              <a:rPr lang="zh-CN" altLang="en-US" dirty="0">
                <a:latin typeface="微软雅黑" panose="020B0503020204020204" pitchFamily="34" charset="-122"/>
                <a:ea typeface="微软雅黑" panose="020B0503020204020204" pitchFamily="34" charset="-122"/>
              </a:rPr>
              <a:t>定位到附近好友，这样只要在这个地区的人都可以看到医院的营销信息，除直接能到诊外也促进了医院品牌；其微信摇一摇是可以展示出同时摇手机的用户，如医院微信在摇的同时正好摇到一个需要看病的患者，这样就可直接产生咨询量，此方法需要花大量的时间，并每时每刻都要有人值守才有</a:t>
            </a:r>
            <a:r>
              <a:rPr lang="zh-CN" altLang="en-US" dirty="0" smtClean="0">
                <a:latin typeface="微软雅黑" panose="020B0503020204020204" pitchFamily="34" charset="-122"/>
                <a:ea typeface="微软雅黑" panose="020B0503020204020204" pitchFamily="34" charset="-122"/>
              </a:rPr>
              <a:t>效果。</a:t>
            </a:r>
            <a:endParaRPr lang="zh-CN" altLang="en-US" dirty="0">
              <a:latin typeface="微软雅黑" panose="020B0503020204020204" pitchFamily="34" charset="-122"/>
              <a:ea typeface="微软雅黑" panose="020B0503020204020204" pitchFamily="34" charset="-122"/>
            </a:endParaRPr>
          </a:p>
        </p:txBody>
      </p:sp>
      <p:pic>
        <p:nvPicPr>
          <p:cNvPr id="4100" name="Picture 4" descr="C:\Users\waynebond\Desktop\687424267338221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284" y="1055517"/>
            <a:ext cx="3042253" cy="5400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waynebond\Desktop\812680135052167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342" y="1055517"/>
            <a:ext cx="3042254" cy="5400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11736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微信营销</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5122" name="Picture 2" descr="C:\Users\waynebond\Desktop\4967649767491887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74" y="785367"/>
            <a:ext cx="3245070" cy="5760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waynebond\Desktop\3780144308227406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385" y="785367"/>
            <a:ext cx="3245070" cy="576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waynebond\Desktop\3818937606078685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290" y="785367"/>
            <a:ext cx="3245070" cy="5760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238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微信营销</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8" name="Picture 2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74" y="792576"/>
            <a:ext cx="6220342" cy="573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
          <p:cNvSpPr>
            <a:spLocks noChangeArrowheads="1"/>
          </p:cNvSpPr>
          <p:nvPr/>
        </p:nvSpPr>
        <p:spPr bwMode="auto">
          <a:xfrm>
            <a:off x="7789428" y="2297710"/>
            <a:ext cx="939800" cy="404813"/>
          </a:xfrm>
          <a:prstGeom prst="rect">
            <a:avLst/>
          </a:prstGeom>
          <a:solidFill>
            <a:srgbClr val="C0C0C0">
              <a:alpha val="34000"/>
            </a:srgbClr>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45" name="Rectangle 5"/>
          <p:cNvSpPr>
            <a:spLocks noChangeArrowheads="1"/>
          </p:cNvSpPr>
          <p:nvPr/>
        </p:nvSpPr>
        <p:spPr bwMode="auto">
          <a:xfrm>
            <a:off x="7789428" y="3313710"/>
            <a:ext cx="939800" cy="422275"/>
          </a:xfrm>
          <a:prstGeom prst="rect">
            <a:avLst/>
          </a:prstGeom>
          <a:solidFill>
            <a:srgbClr val="C0C0C0">
              <a:alpha val="34000"/>
            </a:srgbClr>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46" name="Rectangle 6"/>
          <p:cNvSpPr>
            <a:spLocks noChangeArrowheads="1"/>
          </p:cNvSpPr>
          <p:nvPr/>
        </p:nvSpPr>
        <p:spPr bwMode="auto">
          <a:xfrm>
            <a:off x="7789428" y="4629748"/>
            <a:ext cx="939800" cy="422275"/>
          </a:xfrm>
          <a:prstGeom prst="rect">
            <a:avLst/>
          </a:prstGeom>
          <a:solidFill>
            <a:srgbClr val="C0C0C0">
              <a:alpha val="34000"/>
            </a:srgbClr>
          </a:solid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47" name="Rectangle 7"/>
          <p:cNvSpPr>
            <a:spLocks noChangeArrowheads="1"/>
          </p:cNvSpPr>
          <p:nvPr/>
        </p:nvSpPr>
        <p:spPr bwMode="auto">
          <a:xfrm>
            <a:off x="7789428" y="5863235"/>
            <a:ext cx="939800" cy="422275"/>
          </a:xfrm>
          <a:prstGeom prst="rect">
            <a:avLst/>
          </a:prstGeom>
          <a:solidFill>
            <a:srgbClr val="C0C0C0">
              <a:alpha val="34000"/>
            </a:srgbClr>
          </a:solid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48" name="Text Box 8"/>
          <p:cNvSpPr txBox="1">
            <a:spLocks noChangeArrowheads="1"/>
          </p:cNvSpPr>
          <p:nvPr/>
        </p:nvSpPr>
        <p:spPr bwMode="auto">
          <a:xfrm>
            <a:off x="7789428" y="2351685"/>
            <a:ext cx="13192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a:ea typeface="微软雅黑" pitchFamily="34" charset="-122"/>
              </a:rPr>
              <a:t>广众人群</a:t>
            </a:r>
          </a:p>
        </p:txBody>
      </p:sp>
      <p:sp>
        <p:nvSpPr>
          <p:cNvPr id="49" name="Text Box 9"/>
          <p:cNvSpPr txBox="1">
            <a:spLocks noChangeArrowheads="1"/>
          </p:cNvSpPr>
          <p:nvPr/>
        </p:nvSpPr>
        <p:spPr bwMode="auto">
          <a:xfrm>
            <a:off x="7784666" y="3343873"/>
            <a:ext cx="1319212"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600">
                <a:ea typeface="微软雅黑" pitchFamily="34" charset="-122"/>
              </a:rPr>
              <a:t>潜在客户</a:t>
            </a:r>
            <a:endParaRPr lang="zh-CN" altLang="en-US"/>
          </a:p>
        </p:txBody>
      </p:sp>
      <p:sp>
        <p:nvSpPr>
          <p:cNvPr id="50" name="Text Box 10"/>
          <p:cNvSpPr txBox="1">
            <a:spLocks noChangeArrowheads="1"/>
          </p:cNvSpPr>
          <p:nvPr/>
        </p:nvSpPr>
        <p:spPr bwMode="auto">
          <a:xfrm>
            <a:off x="7784666" y="4659910"/>
            <a:ext cx="1319212"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600">
                <a:ea typeface="微软雅黑" pitchFamily="34" charset="-122"/>
              </a:rPr>
              <a:t>就诊患者</a:t>
            </a:r>
            <a:endParaRPr lang="zh-CN" altLang="en-US"/>
          </a:p>
        </p:txBody>
      </p:sp>
      <p:sp>
        <p:nvSpPr>
          <p:cNvPr id="51" name="Text Box 11"/>
          <p:cNvSpPr txBox="1">
            <a:spLocks noChangeArrowheads="1"/>
          </p:cNvSpPr>
          <p:nvPr/>
        </p:nvSpPr>
        <p:spPr bwMode="auto">
          <a:xfrm>
            <a:off x="7759266" y="5904510"/>
            <a:ext cx="1319212"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600">
                <a:ea typeface="微软雅黑" pitchFamily="34" charset="-122"/>
              </a:rPr>
              <a:t>目标客户</a:t>
            </a:r>
            <a:endParaRPr lang="zh-CN" altLang="en-US"/>
          </a:p>
        </p:txBody>
      </p:sp>
      <p:sp>
        <p:nvSpPr>
          <p:cNvPr id="52" name="AutoShape 12"/>
          <p:cNvSpPr>
            <a:spLocks noChangeArrowheads="1"/>
          </p:cNvSpPr>
          <p:nvPr/>
        </p:nvSpPr>
        <p:spPr bwMode="auto">
          <a:xfrm>
            <a:off x="8881396" y="1335685"/>
            <a:ext cx="1993900" cy="1016000"/>
          </a:xfrm>
          <a:prstGeom prst="wedgeEllipseCallout">
            <a:avLst>
              <a:gd name="adj1" fmla="val -43750"/>
              <a:gd name="adj2" fmla="val 70000"/>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53" name="Text Box 13"/>
          <p:cNvSpPr txBox="1">
            <a:spLocks noChangeArrowheads="1"/>
          </p:cNvSpPr>
          <p:nvPr/>
        </p:nvSpPr>
        <p:spPr bwMode="auto">
          <a:xfrm rot="120000">
            <a:off x="9224296" y="1475385"/>
            <a:ext cx="14668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p>
            <a:r>
              <a:rPr lang="zh-CN" altLang="en-US" sz="1400">
                <a:ea typeface="微软雅黑" pitchFamily="34" charset="-122"/>
              </a:rPr>
              <a:t>通过优惠活动，扫描二维码进行关注，建立关系</a:t>
            </a:r>
          </a:p>
        </p:txBody>
      </p:sp>
      <p:sp>
        <p:nvSpPr>
          <p:cNvPr id="54" name="Text Box 14"/>
          <p:cNvSpPr txBox="1">
            <a:spLocks noChangeArrowheads="1"/>
          </p:cNvSpPr>
          <p:nvPr/>
        </p:nvSpPr>
        <p:spPr bwMode="auto">
          <a:xfrm>
            <a:off x="7762441" y="1981798"/>
            <a:ext cx="127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rgbClr val="FF0000"/>
                </a:solidFill>
                <a:ea typeface="微软雅黑" pitchFamily="34" charset="-122"/>
              </a:rPr>
              <a:t>第一层过滤</a:t>
            </a:r>
          </a:p>
        </p:txBody>
      </p:sp>
      <p:sp>
        <p:nvSpPr>
          <p:cNvPr id="55" name="Text Box 15"/>
          <p:cNvSpPr txBox="1">
            <a:spLocks noChangeArrowheads="1"/>
          </p:cNvSpPr>
          <p:nvPr/>
        </p:nvSpPr>
        <p:spPr bwMode="auto">
          <a:xfrm>
            <a:off x="7759266" y="3008910"/>
            <a:ext cx="127476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400">
                <a:solidFill>
                  <a:srgbClr val="FF0000"/>
                </a:solidFill>
                <a:ea typeface="微软雅黑" pitchFamily="34" charset="-122"/>
              </a:rPr>
              <a:t>第二层过滤</a:t>
            </a:r>
          </a:p>
        </p:txBody>
      </p:sp>
      <p:sp>
        <p:nvSpPr>
          <p:cNvPr id="56" name="Text Box 16"/>
          <p:cNvSpPr txBox="1">
            <a:spLocks noChangeArrowheads="1"/>
          </p:cNvSpPr>
          <p:nvPr/>
        </p:nvSpPr>
        <p:spPr bwMode="auto">
          <a:xfrm>
            <a:off x="7462403" y="3735985"/>
            <a:ext cx="2533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rgbClr val="FF0000"/>
                </a:solidFill>
                <a:ea typeface="微软雅黑" pitchFamily="34" charset="-122"/>
              </a:rPr>
              <a:t>发布医疗信息或优惠</a:t>
            </a:r>
          </a:p>
        </p:txBody>
      </p:sp>
      <p:sp>
        <p:nvSpPr>
          <p:cNvPr id="57" name="AutoShape 17"/>
          <p:cNvSpPr>
            <a:spLocks noChangeArrowheads="1"/>
          </p:cNvSpPr>
          <p:nvPr/>
        </p:nvSpPr>
        <p:spPr bwMode="auto">
          <a:xfrm rot="1738843">
            <a:off x="9199776" y="2877765"/>
            <a:ext cx="1993900" cy="1016000"/>
          </a:xfrm>
          <a:prstGeom prst="wedgeEllipseCallout">
            <a:avLst>
              <a:gd name="adj1" fmla="val -43750"/>
              <a:gd name="adj2" fmla="val 70000"/>
            </a:avLst>
          </a:prstGeom>
          <a:solidFill>
            <a:schemeClr val="accent1"/>
          </a:solid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58" name="Text Box 18"/>
          <p:cNvSpPr txBox="1">
            <a:spLocks noChangeArrowheads="1"/>
          </p:cNvSpPr>
          <p:nvPr/>
        </p:nvSpPr>
        <p:spPr bwMode="auto">
          <a:xfrm rot="1558843">
            <a:off x="9610145" y="3072234"/>
            <a:ext cx="13255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ea typeface="微软雅黑" pitchFamily="34" charset="-122"/>
              </a:rPr>
              <a:t>通过微信发布信息来观察活跃用户</a:t>
            </a:r>
          </a:p>
        </p:txBody>
      </p:sp>
      <p:sp>
        <p:nvSpPr>
          <p:cNvPr id="59" name="Text Box 19"/>
          <p:cNvSpPr txBox="1">
            <a:spLocks noChangeArrowheads="1"/>
          </p:cNvSpPr>
          <p:nvPr/>
        </p:nvSpPr>
        <p:spPr bwMode="auto">
          <a:xfrm>
            <a:off x="7744978" y="5558435"/>
            <a:ext cx="127476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1400">
                <a:solidFill>
                  <a:srgbClr val="FF0000"/>
                </a:solidFill>
                <a:ea typeface="微软雅黑" pitchFamily="34" charset="-122"/>
              </a:rPr>
              <a:t>第三层过滤</a:t>
            </a:r>
          </a:p>
        </p:txBody>
      </p:sp>
      <p:sp>
        <p:nvSpPr>
          <p:cNvPr id="60" name="AutoShape 20"/>
          <p:cNvSpPr>
            <a:spLocks noChangeArrowheads="1"/>
          </p:cNvSpPr>
          <p:nvPr/>
        </p:nvSpPr>
        <p:spPr bwMode="auto">
          <a:xfrm rot="1320000">
            <a:off x="8881395" y="4649667"/>
            <a:ext cx="1993900" cy="1016000"/>
          </a:xfrm>
          <a:prstGeom prst="wedgeEllipseCallout">
            <a:avLst>
              <a:gd name="adj1" fmla="val -43750"/>
              <a:gd name="adj2" fmla="val 70000"/>
            </a:avLst>
          </a:prstGeom>
          <a:solidFill>
            <a:schemeClr val="accent1"/>
          </a:solid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61" name="Text Box 21"/>
          <p:cNvSpPr txBox="1">
            <a:spLocks noChangeArrowheads="1"/>
          </p:cNvSpPr>
          <p:nvPr/>
        </p:nvSpPr>
        <p:spPr bwMode="auto">
          <a:xfrm rot="1920000">
            <a:off x="9256045" y="4811592"/>
            <a:ext cx="13398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ea typeface="微软雅黑" pitchFamily="34" charset="-122"/>
              </a:rPr>
              <a:t>给患者优惠，让他成为我们的客户</a:t>
            </a:r>
          </a:p>
        </p:txBody>
      </p:sp>
      <p:sp>
        <p:nvSpPr>
          <p:cNvPr id="24" name="矩形 23"/>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90553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社区推广</a:t>
            </a:r>
          </a:p>
        </p:txBody>
      </p:sp>
      <p:sp>
        <p:nvSpPr>
          <p:cNvPr id="24" name="矩形 23"/>
          <p:cNvSpPr/>
          <p:nvPr/>
        </p:nvSpPr>
        <p:spPr>
          <a:xfrm>
            <a:off x="6656029" y="768706"/>
            <a:ext cx="4614721" cy="5734903"/>
          </a:xfrm>
          <a:prstGeom prst="rect">
            <a:avLst/>
          </a:prstGeom>
        </p:spPr>
        <p:txBody>
          <a:bodyPr wrap="square">
            <a:spAutoFit/>
          </a:bodyPr>
          <a:lstStyle/>
          <a:p>
            <a:pPr algn="ctr">
              <a:lnSpc>
                <a:spcPts val="4000"/>
              </a:lnSpc>
            </a:pPr>
            <a:r>
              <a:rPr lang="zh-CN" altLang="en-US" sz="2400" b="1" dirty="0" smtClean="0">
                <a:latin typeface="微软雅黑" panose="020B0503020204020204" pitchFamily="34" charset="-122"/>
                <a:ea typeface="微软雅黑" panose="020B0503020204020204" pitchFamily="34" charset="-122"/>
              </a:rPr>
              <a:t>社区推广</a:t>
            </a:r>
            <a:endParaRPr lang="en-US" altLang="zh-CN" sz="2400" b="1" dirty="0">
              <a:latin typeface="微软雅黑" panose="020B0503020204020204" pitchFamily="34" charset="-122"/>
              <a:ea typeface="微软雅黑" panose="020B0503020204020204" pitchFamily="34" charset="-122"/>
            </a:endParaRPr>
          </a:p>
          <a:p>
            <a:pPr>
              <a:lnSpc>
                <a:spcPts val="4000"/>
              </a:lnSpc>
            </a:pPr>
            <a:r>
              <a:rPr lang="en-US" altLang="zh-CN" dirty="0" smtClean="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）论坛</a:t>
            </a:r>
            <a:r>
              <a:rPr lang="zh-CN" altLang="en-US" dirty="0" smtClean="0">
                <a:latin typeface="微软雅黑" panose="020B0503020204020204" pitchFamily="34" charset="-122"/>
                <a:ea typeface="微软雅黑" panose="020B0503020204020204" pitchFamily="34" charset="-122"/>
              </a:rPr>
              <a:t>推广</a:t>
            </a:r>
            <a:endParaRPr lang="en-US" altLang="zh-CN" dirty="0" smtClean="0">
              <a:latin typeface="微软雅黑" panose="020B0503020204020204" pitchFamily="34" charset="-122"/>
              <a:ea typeface="微软雅黑" panose="020B0503020204020204" pitchFamily="34" charset="-122"/>
            </a:endParaRPr>
          </a:p>
          <a:p>
            <a:pPr>
              <a:lnSpc>
                <a:spcPts val="4000"/>
              </a:lnSpc>
            </a:pPr>
            <a:r>
              <a:rPr lang="zh-CN" altLang="en-US" dirty="0" smtClean="0">
                <a:latin typeface="微软雅黑" panose="020B0503020204020204" pitchFamily="34" charset="-122"/>
                <a:ea typeface="微软雅黑" panose="020B0503020204020204" pitchFamily="34" charset="-122"/>
              </a:rPr>
              <a:t>      选择</a:t>
            </a:r>
            <a:r>
              <a:rPr lang="zh-CN" altLang="en-US" dirty="0">
                <a:latin typeface="微软雅黑" panose="020B0503020204020204" pitchFamily="34" charset="-122"/>
                <a:ea typeface="微软雅黑" panose="020B0503020204020204" pitchFamily="34" charset="-122"/>
              </a:rPr>
              <a:t>本地区人气较旺的</a:t>
            </a:r>
            <a:r>
              <a:rPr lang="en-US" altLang="zh-CN" dirty="0">
                <a:latin typeface="微软雅黑" panose="020B0503020204020204" pitchFamily="34" charset="-122"/>
                <a:ea typeface="微软雅黑" panose="020B0503020204020204" pitchFamily="34" charset="-122"/>
              </a:rPr>
              <a:t>BBS</a:t>
            </a:r>
            <a:r>
              <a:rPr lang="zh-CN" altLang="en-US" dirty="0">
                <a:latin typeface="微软雅黑" panose="020B0503020204020204" pitchFamily="34" charset="-122"/>
                <a:ea typeface="微软雅黑" panose="020B0503020204020204" pitchFamily="34" charset="-122"/>
              </a:rPr>
              <a:t>发帖，每次可以用报纸软文加以适当的修改，也可以灌水。根据不同的项目选择不同类型的</a:t>
            </a:r>
            <a:r>
              <a:rPr lang="en-US" altLang="zh-CN" dirty="0">
                <a:latin typeface="微软雅黑" panose="020B0503020204020204" pitchFamily="34" charset="-122"/>
                <a:ea typeface="微软雅黑" panose="020B0503020204020204" pitchFamily="34" charset="-122"/>
              </a:rPr>
              <a:t>BBS</a:t>
            </a:r>
            <a:r>
              <a:rPr lang="zh-CN" altLang="en-US" dirty="0">
                <a:latin typeface="微软雅黑" panose="020B0503020204020204" pitchFamily="34" charset="-122"/>
                <a:ea typeface="微软雅黑" panose="020B0503020204020204" pitchFamily="34" charset="-122"/>
              </a:rPr>
              <a:t>社区</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nSpc>
                <a:spcPts val="4000"/>
              </a:lnSpc>
            </a:pPr>
            <a:r>
              <a:rPr lang="en-US" altLang="zh-CN" dirty="0" smtClean="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）博客推广</a:t>
            </a:r>
          </a:p>
          <a:p>
            <a:pPr>
              <a:lnSpc>
                <a:spcPts val="4000"/>
              </a:lnSpc>
            </a:pPr>
            <a:r>
              <a:rPr lang="zh-CN" altLang="en-US" dirty="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   把</a:t>
            </a:r>
            <a:r>
              <a:rPr lang="zh-CN" altLang="en-US" dirty="0">
                <a:latin typeface="微软雅黑" panose="020B0503020204020204" pitchFamily="34" charset="-122"/>
                <a:ea typeface="微软雅黑" panose="020B0503020204020204" pitchFamily="34" charset="-122"/>
              </a:rPr>
              <a:t>软文发到博客里。发到博客有个好处，不会被乱删。在开通博客的时候先去加一些博客圈子，群组。在发表软文的时候同时推荐到更多的圈子，群组，获得更多的流量。</a:t>
            </a:r>
          </a:p>
        </p:txBody>
      </p:sp>
      <p:pic>
        <p:nvPicPr>
          <p:cNvPr id="6146" name="Picture 2" descr="C:\Users\waynebond\Desktop\2016-10-21_1528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224" y="909952"/>
            <a:ext cx="4059918" cy="552369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72781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网站推广</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912774" y="840624"/>
            <a:ext cx="5375010" cy="6017032"/>
          </a:xfrm>
          <a:prstGeom prst="rect">
            <a:avLst/>
          </a:prstGeom>
        </p:spPr>
        <p:txBody>
          <a:bodyPr wrap="square">
            <a:spAutoFit/>
          </a:bodyPr>
          <a:lstStyle/>
          <a:p>
            <a:pPr algn="ctr">
              <a:lnSpc>
                <a:spcPts val="3200"/>
              </a:lnSpc>
            </a:pPr>
            <a:r>
              <a:rPr lang="zh-CN" altLang="en-US" sz="2400" b="1" dirty="0" smtClean="0">
                <a:latin typeface="微软雅黑" panose="020B0503020204020204" pitchFamily="34" charset="-122"/>
                <a:ea typeface="微软雅黑" panose="020B0503020204020204" pitchFamily="34" charset="-122"/>
              </a:rPr>
              <a:t>网站推广</a:t>
            </a:r>
            <a:endParaRPr lang="en-US" altLang="zh-CN" sz="2400" b="1" dirty="0">
              <a:latin typeface="微软雅黑" panose="020B0503020204020204" pitchFamily="34" charset="-122"/>
              <a:ea typeface="微软雅黑" panose="020B0503020204020204" pitchFamily="34" charset="-122"/>
            </a:endParaRPr>
          </a:p>
          <a:p>
            <a:pPr>
              <a:lnSpc>
                <a:spcPts val="3200"/>
              </a:lnSpc>
            </a:pP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）自有网站</a:t>
            </a:r>
            <a:endParaRPr lang="en-US" altLang="zh-CN" dirty="0" smtClean="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建设医院网站，用于医院形象宣传、医院介绍、医院新闻动态、事件营销等。宣传医疗知识，养生理念，病例展示介绍等。</a:t>
            </a:r>
            <a:endParaRPr lang="en-US" altLang="zh-CN" dirty="0" smtClean="0">
              <a:latin typeface="微软雅黑" panose="020B0503020204020204" pitchFamily="34" charset="-122"/>
              <a:ea typeface="微软雅黑" panose="020B0503020204020204" pitchFamily="34" charset="-122"/>
            </a:endParaRPr>
          </a:p>
          <a:p>
            <a:pPr>
              <a:lnSpc>
                <a:spcPts val="3200"/>
              </a:lnSpc>
            </a:pPr>
            <a:r>
              <a:rPr lang="en-US" altLang="zh-CN" dirty="0" smtClean="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）外链推广</a:t>
            </a:r>
            <a:endParaRPr lang="en-US" altLang="zh-CN" dirty="0" smtClean="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其实</a:t>
            </a:r>
            <a:r>
              <a:rPr lang="zh-CN" altLang="en-US" dirty="0">
                <a:latin typeface="微软雅黑" panose="020B0503020204020204" pitchFamily="34" charset="-122"/>
                <a:ea typeface="微软雅黑" panose="020B0503020204020204" pitchFamily="34" charset="-122"/>
              </a:rPr>
              <a:t>品牌包装最好的途径还是通过本地报纸和一些门户网站来进行一些专题报道和发布新闻活动。这样能让读者感觉到新闻的真实性的同时也提升了医院的品牌</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nSpc>
                <a:spcPts val="3200"/>
              </a:lnSpc>
            </a:pP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关于</a:t>
            </a:r>
            <a:r>
              <a:rPr lang="zh-CN" altLang="en-US" dirty="0">
                <a:latin typeface="微软雅黑" panose="020B0503020204020204" pitchFamily="34" charset="-122"/>
                <a:ea typeface="微软雅黑" panose="020B0503020204020204" pitchFamily="34" charset="-122"/>
              </a:rPr>
              <a:t>网络上的品牌包装的话主要也就是和一些门户网站做健康专题和一些互动专家问答，这个效果也是很不错的，主要是能通过这些门户网站给自己的医院网站带来有价值的流量的。</a:t>
            </a:r>
          </a:p>
        </p:txBody>
      </p:sp>
      <p:pic>
        <p:nvPicPr>
          <p:cNvPr id="7170" name="Picture 2" descr="C:\Users\waynebond\Desktop\2016-10-21_1536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290" y="902268"/>
            <a:ext cx="4990653" cy="553747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78346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14"/>
          <p:cNvSpPr>
            <a:spLocks noChangeArrowheads="1"/>
          </p:cNvSpPr>
          <p:nvPr/>
        </p:nvSpPr>
        <p:spPr bwMode="auto">
          <a:xfrm>
            <a:off x="1057275" y="1954213"/>
            <a:ext cx="3635375" cy="3635375"/>
          </a:xfrm>
          <a:prstGeom prst="ellipse">
            <a:avLst/>
          </a:prstGeom>
          <a:solidFill>
            <a:srgbClr val="1F497D"/>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52"/>
          <p:cNvSpPr>
            <a:spLocks noChangeArrowheads="1"/>
          </p:cNvSpPr>
          <p:nvPr/>
        </p:nvSpPr>
        <p:spPr bwMode="auto">
          <a:xfrm>
            <a:off x="3870325" y="5586413"/>
            <a:ext cx="923925" cy="923925"/>
          </a:xfrm>
          <a:prstGeom prst="ellipse">
            <a:avLst/>
          </a:prstGeom>
          <a:solidFill>
            <a:srgbClr val="1F497D">
              <a:alpha val="67059"/>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53"/>
          <p:cNvSpPr>
            <a:spLocks noChangeArrowheads="1"/>
          </p:cNvSpPr>
          <p:nvPr/>
        </p:nvSpPr>
        <p:spPr bwMode="auto">
          <a:xfrm>
            <a:off x="3432175" y="1146175"/>
            <a:ext cx="631825" cy="631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文本框 54"/>
          <p:cNvSpPr>
            <a:spLocks noChangeArrowheads="1"/>
          </p:cNvSpPr>
          <p:nvPr/>
        </p:nvSpPr>
        <p:spPr bwMode="auto">
          <a:xfrm>
            <a:off x="6841166" y="3580686"/>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smtClean="0">
                <a:solidFill>
                  <a:srgbClr val="000000"/>
                </a:solidFill>
                <a:latin typeface="微软雅黑" panose="020B0503020204020204" pitchFamily="34" charset="-122"/>
                <a:ea typeface="微软雅黑" panose="020B0503020204020204" pitchFamily="34" charset="-122"/>
                <a:cs typeface="Calibri" pitchFamily="34" charset="0"/>
                <a:sym typeface="Calibri" pitchFamily="34" charset="0"/>
              </a:rPr>
              <a:t>医院营销体系建设</a:t>
            </a:r>
            <a:endParaRPr lang="en-US" altLang="zh-CN" sz="2800" dirty="0">
              <a:solidFill>
                <a:srgbClr val="262626"/>
              </a:solidFill>
              <a:latin typeface="微软雅黑" panose="020B0503020204020204" pitchFamily="34" charset="-122"/>
              <a:ea typeface="微软雅黑" panose="020B0503020204020204" pitchFamily="34" charset="-122"/>
              <a:sym typeface="华文宋体" pitchFamily="2" charset="-122"/>
            </a:endParaRPr>
          </a:p>
        </p:txBody>
      </p:sp>
      <p:sp>
        <p:nvSpPr>
          <p:cNvPr id="18" name="直接连接符 56"/>
          <p:cNvSpPr>
            <a:spLocks noChangeShapeType="1"/>
          </p:cNvSpPr>
          <p:nvPr/>
        </p:nvSpPr>
        <p:spPr bwMode="auto">
          <a:xfrm rot="5400000" flipH="1">
            <a:off x="8780158" y="2313292"/>
            <a:ext cx="2" cy="3933219"/>
          </a:xfrm>
          <a:prstGeom prst="line">
            <a:avLst/>
          </a:prstGeom>
          <a:noFill/>
          <a:ln w="12700" cap="flat" cmpd="sng">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椭圆 58"/>
          <p:cNvSpPr>
            <a:spLocks noChangeArrowheads="1"/>
          </p:cNvSpPr>
          <p:nvPr/>
        </p:nvSpPr>
        <p:spPr bwMode="auto">
          <a:xfrm>
            <a:off x="5873750" y="1954213"/>
            <a:ext cx="1012825" cy="1012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pSp>
        <p:nvGrpSpPr>
          <p:cNvPr id="20" name="组合 59"/>
          <p:cNvGrpSpPr>
            <a:grpSpLocks/>
          </p:cNvGrpSpPr>
          <p:nvPr/>
        </p:nvGrpSpPr>
        <p:grpSpPr bwMode="auto">
          <a:xfrm>
            <a:off x="6149975" y="2284413"/>
            <a:ext cx="498475" cy="477837"/>
            <a:chOff x="0" y="0"/>
            <a:chExt cx="2438400" cy="2332038"/>
          </a:xfrm>
        </p:grpSpPr>
        <p:sp>
          <p:nvSpPr>
            <p:cNvPr id="21"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任意多边形 61"/>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sp>
        <p:nvSpPr>
          <p:cNvPr id="24" name="椭圆 15"/>
          <p:cNvSpPr>
            <a:spLocks noChangeArrowheads="1"/>
          </p:cNvSpPr>
          <p:nvPr/>
        </p:nvSpPr>
        <p:spPr bwMode="auto">
          <a:xfrm>
            <a:off x="1233488" y="2127250"/>
            <a:ext cx="3282950" cy="3282950"/>
          </a:xfrm>
          <a:prstGeom prst="ellipse">
            <a:avLst/>
          </a:prstGeom>
          <a:noFill/>
          <a:ln w="63500" cap="flat" cmpd="sng">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文本框 57"/>
          <p:cNvSpPr>
            <a:spLocks noChangeArrowheads="1"/>
          </p:cNvSpPr>
          <p:nvPr/>
        </p:nvSpPr>
        <p:spPr bwMode="auto">
          <a:xfrm>
            <a:off x="1690984" y="2695079"/>
            <a:ext cx="23679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3800" b="1" dirty="0" smtClean="0">
                <a:solidFill>
                  <a:srgbClr val="FDFDFD"/>
                </a:solidFill>
                <a:latin typeface="微软雅黑" panose="020B0503020204020204" pitchFamily="34" charset="-122"/>
                <a:ea typeface="微软雅黑" panose="020B0503020204020204" pitchFamily="34" charset="-122"/>
                <a:sym typeface="华文宋体" pitchFamily="2" charset="-122"/>
              </a:rPr>
              <a:t>05</a:t>
            </a:r>
            <a:endParaRPr lang="zh-CN" altLang="en-US" sz="13800" b="1" dirty="0">
              <a:solidFill>
                <a:srgbClr val="FDFDFD"/>
              </a:solidFill>
              <a:latin typeface="微软雅黑" panose="020B0503020204020204" pitchFamily="34" charset="-122"/>
              <a:ea typeface="微软雅黑" panose="020B0503020204020204" pitchFamily="34" charset="-122"/>
              <a:sym typeface="华文宋体" pitchFamily="2" charset="-122"/>
            </a:endParaRPr>
          </a:p>
        </p:txBody>
      </p:sp>
    </p:spTree>
    <p:extLst>
      <p:ext uri="{BB962C8B-B14F-4D97-AF65-F5344CB8AC3E}">
        <p14:creationId xmlns:p14="http://schemas.microsoft.com/office/powerpoint/2010/main" val="317756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385230"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营销</a:t>
            </a:r>
            <a:r>
              <a:rPr lang="zh-CN" altLang="en-US" sz="2800" b="1" dirty="0" smtClean="0">
                <a:solidFill>
                  <a:prstClr val="white"/>
                </a:solidFill>
                <a:latin typeface="微软雅黑" panose="020B0503020204020204" pitchFamily="34" charset="-122"/>
                <a:ea typeface="微软雅黑" panose="020B0503020204020204" pitchFamily="34" charset="-122"/>
              </a:rPr>
              <a:t>体系作用</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912773" y="1005008"/>
            <a:ext cx="10553187" cy="1733808"/>
          </a:xfrm>
          <a:prstGeom prst="rect">
            <a:avLst/>
          </a:prstGeom>
        </p:spPr>
        <p:txBody>
          <a:bodyPr wrap="square">
            <a:spAutoFit/>
          </a:bodyPr>
          <a:lstStyle/>
          <a:p>
            <a:pPr algn="ctr">
              <a:lnSpc>
                <a:spcPts val="3200"/>
              </a:lnSpc>
            </a:pP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）了解医疗</a:t>
            </a:r>
            <a:r>
              <a:rPr lang="zh-CN" altLang="en-US" sz="2400" b="1" dirty="0" smtClean="0">
                <a:latin typeface="微软雅黑" panose="020B0503020204020204" pitchFamily="34" charset="-122"/>
                <a:ea typeface="微软雅黑" panose="020B0503020204020204" pitchFamily="34" charset="-122"/>
              </a:rPr>
              <a:t>市场信息</a:t>
            </a:r>
            <a:endParaRPr lang="en-US" altLang="zh-CN" sz="2400" b="1" dirty="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包括</a:t>
            </a:r>
            <a:r>
              <a:rPr lang="zh-CN" altLang="en-US" dirty="0">
                <a:latin typeface="微软雅黑" panose="020B0503020204020204" pitchFamily="34" charset="-122"/>
                <a:ea typeface="微软雅黑" panose="020B0503020204020204" pitchFamily="34" charset="-122"/>
              </a:rPr>
              <a:t>国家医疗卫生改革政策、法规，本市医疗资源的配置情况，医疗机构之间的竞争态势，周边医院的管理思路与经营状况，病人需求的性质、结构、数量和变化趋势，等等，定期提出综合分析报告，供领导决策</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254" y="3052920"/>
            <a:ext cx="49784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waynebond\Desktop\3eae003ef3894b977278817435e8e9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366" y="3051420"/>
            <a:ext cx="4984615" cy="3240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2654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营销原则</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19482" y="883576"/>
            <a:ext cx="9900467" cy="1800493"/>
          </a:xfrm>
          <a:prstGeom prst="rect">
            <a:avLst/>
          </a:prstGeom>
          <a:noFill/>
        </p:spPr>
        <p:txBody>
          <a:bodyPr wrap="none" rtlCol="0">
            <a:spAutoFit/>
          </a:bodyPr>
          <a:lstStyle/>
          <a:p>
            <a:pPr algn="ctr">
              <a:lnSpc>
                <a:spcPct val="150000"/>
              </a:lnSpc>
            </a:pPr>
            <a:r>
              <a:rPr lang="zh-CN" altLang="en-US" sz="2000" b="1" dirty="0">
                <a:latin typeface="微软雅黑" panose="020B0503020204020204" pitchFamily="34" charset="-122"/>
                <a:ea typeface="微软雅黑" panose="020B0503020204020204" pitchFamily="34" charset="-122"/>
              </a:rPr>
              <a:t>三维论：管理一经营一</a:t>
            </a:r>
            <a:r>
              <a:rPr lang="zh-CN" altLang="en-US" sz="2000" b="1" dirty="0" smtClean="0">
                <a:latin typeface="微软雅黑" panose="020B0503020204020204" pitchFamily="34" charset="-122"/>
                <a:ea typeface="微软雅黑" panose="020B0503020204020204" pitchFamily="34" charset="-122"/>
              </a:rPr>
              <a:t>营销</a:t>
            </a:r>
            <a:endParaRPr lang="en-US" altLang="zh-CN" sz="2000"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从</a:t>
            </a:r>
            <a:r>
              <a:rPr lang="zh-CN" altLang="en-US" dirty="0">
                <a:latin typeface="微软雅黑" panose="020B0503020204020204" pitchFamily="34" charset="-122"/>
                <a:ea typeface="微软雅黑" panose="020B0503020204020204" pitchFamily="34" charset="-122"/>
              </a:rPr>
              <a:t>辩证的角度，万事万物都是一分为二的，但在哲学层面</a:t>
            </a:r>
            <a:r>
              <a:rPr lang="zh-CN" altLang="en-US" dirty="0" smtClean="0">
                <a:latin typeface="微软雅黑" panose="020B0503020204020204" pitchFamily="34" charset="-122"/>
                <a:ea typeface="微软雅黑" panose="020B0503020204020204" pitchFamily="34" charset="-122"/>
              </a:rPr>
              <a:t>，事物</a:t>
            </a:r>
            <a:r>
              <a:rPr lang="zh-CN" altLang="en-US" dirty="0">
                <a:latin typeface="微软雅黑" panose="020B0503020204020204" pitchFamily="34" charset="-122"/>
                <a:ea typeface="微软雅黑" panose="020B0503020204020204" pitchFamily="34" charset="-122"/>
              </a:rPr>
              <a:t>的存在状态却是一分为三</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形成</a:t>
            </a:r>
            <a:r>
              <a:rPr lang="zh-CN" altLang="en-US" dirty="0">
                <a:latin typeface="微软雅黑" panose="020B0503020204020204" pitchFamily="34" charset="-122"/>
                <a:ea typeface="微软雅黑" panose="020B0503020204020204" pitchFamily="34" charset="-122"/>
              </a:rPr>
              <a:t>最稳健的生存和发展架构。同样道理，</a:t>
            </a:r>
            <a:r>
              <a:rPr lang="zh-CN" altLang="en-US" b="1" dirty="0">
                <a:latin typeface="微软雅黑" panose="020B0503020204020204" pitchFamily="34" charset="-122"/>
                <a:ea typeface="微软雅黑" panose="020B0503020204020204" pitchFamily="34" charset="-122"/>
              </a:rPr>
              <a:t>只有管理</a:t>
            </a:r>
            <a:r>
              <a:rPr lang="zh-CN" altLang="en-US" b="1" dirty="0" smtClean="0">
                <a:latin typeface="微软雅黑" panose="020B0503020204020204" pitchFamily="34" charset="-122"/>
                <a:ea typeface="微软雅黑" panose="020B0503020204020204" pitchFamily="34" charset="-122"/>
              </a:rPr>
              <a:t>、经营</a:t>
            </a:r>
            <a:r>
              <a:rPr lang="zh-CN" altLang="en-US" b="1" dirty="0">
                <a:latin typeface="微软雅黑" panose="020B0503020204020204" pitchFamily="34" charset="-122"/>
                <a:ea typeface="微软雅黑" panose="020B0503020204020204" pitchFamily="34" charset="-122"/>
              </a:rPr>
              <a:t>、营销辩证统一、三力合一，</a:t>
            </a:r>
            <a:r>
              <a:rPr lang="zh-CN" altLang="en-US" b="1" dirty="0" smtClean="0">
                <a:latin typeface="微软雅黑" panose="020B0503020204020204" pitchFamily="34" charset="-122"/>
                <a:ea typeface="微软雅黑" panose="020B0503020204020204" pitchFamily="34" charset="-122"/>
              </a:rPr>
              <a:t>才</a:t>
            </a:r>
            <a:endParaRPr lang="en-US" altLang="zh-CN" b="1" dirty="0" smtClean="0">
              <a:latin typeface="微软雅黑" panose="020B0503020204020204" pitchFamily="34" charset="-122"/>
              <a:ea typeface="微软雅黑" panose="020B0503020204020204" pitchFamily="34" charset="-122"/>
            </a:endParaRPr>
          </a:p>
          <a:p>
            <a:pPr>
              <a:lnSpc>
                <a:spcPct val="150000"/>
              </a:lnSpc>
            </a:pPr>
            <a:r>
              <a:rPr lang="zh-CN" altLang="en-US" b="1" dirty="0" smtClean="0">
                <a:latin typeface="微软雅黑" panose="020B0503020204020204" pitchFamily="34" charset="-122"/>
                <a:ea typeface="微软雅黑" panose="020B0503020204020204" pitchFamily="34" charset="-122"/>
              </a:rPr>
              <a:t>是</a:t>
            </a:r>
            <a:r>
              <a:rPr lang="zh-CN" altLang="en-US" b="1" dirty="0">
                <a:latin typeface="微软雅黑" panose="020B0503020204020204" pitchFamily="34" charset="-122"/>
                <a:ea typeface="微软雅黑" panose="020B0503020204020204" pitchFamily="34" charset="-122"/>
              </a:rPr>
              <a:t>医院发展最为坚实的基石，才会打造出医院</a:t>
            </a:r>
            <a:r>
              <a:rPr lang="zh-CN" altLang="en-US" b="1" dirty="0" smtClean="0">
                <a:latin typeface="微软雅黑" panose="020B0503020204020204" pitchFamily="34" charset="-122"/>
                <a:ea typeface="微软雅黑" panose="020B0503020204020204" pitchFamily="34" charset="-122"/>
              </a:rPr>
              <a:t>最为</a:t>
            </a:r>
            <a:r>
              <a:rPr lang="zh-CN" altLang="en-US" b="1" dirty="0">
                <a:latin typeface="微软雅黑" panose="020B0503020204020204" pitchFamily="34" charset="-122"/>
                <a:ea typeface="微软雅黑" panose="020B0503020204020204" pitchFamily="34" charset="-122"/>
              </a:rPr>
              <a:t>强劲的核心竞争力</a:t>
            </a:r>
            <a:r>
              <a:rPr lang="zh-CN" altLang="en-US" b="1" dirty="0" smtClean="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pic>
        <p:nvPicPr>
          <p:cNvPr id="3074" name="Picture 2" descr="C:\Users\waynebond\Desktop\2e927f665cc90445700eea345dab495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658" y="3020208"/>
            <a:ext cx="7815510" cy="343196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385230"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营销</a:t>
            </a:r>
            <a:r>
              <a:rPr lang="zh-CN" altLang="en-US" sz="2800" b="1" dirty="0" smtClean="0">
                <a:solidFill>
                  <a:prstClr val="white"/>
                </a:solidFill>
                <a:latin typeface="微软雅黑" panose="020B0503020204020204" pitchFamily="34" charset="-122"/>
                <a:ea typeface="微软雅黑" panose="020B0503020204020204" pitchFamily="34" charset="-122"/>
              </a:rPr>
              <a:t>体系作用</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912773" y="1005008"/>
            <a:ext cx="10553187" cy="1733808"/>
          </a:xfrm>
          <a:prstGeom prst="rect">
            <a:avLst/>
          </a:prstGeom>
        </p:spPr>
        <p:txBody>
          <a:bodyPr wrap="square">
            <a:spAutoFit/>
          </a:bodyPr>
          <a:lstStyle/>
          <a:p>
            <a:pPr algn="ctr">
              <a:lnSpc>
                <a:spcPts val="3200"/>
              </a:lnSpc>
            </a:pPr>
            <a:r>
              <a:rPr lang="zh-CN" altLang="en-US" sz="2400" b="1" dirty="0" smtClean="0">
                <a:latin typeface="微软雅黑" panose="020B0503020204020204" pitchFamily="34" charset="-122"/>
                <a:ea typeface="微软雅黑" panose="020B0503020204020204" pitchFamily="34" charset="-122"/>
              </a:rPr>
              <a:t>（</a:t>
            </a:r>
            <a:r>
              <a:rPr lang="en-US" altLang="zh-CN" sz="2400" b="1" dirty="0" smtClean="0">
                <a:latin typeface="微软雅黑" panose="020B0503020204020204" pitchFamily="34" charset="-122"/>
                <a:ea typeface="微软雅黑" panose="020B0503020204020204" pitchFamily="34" charset="-122"/>
              </a:rPr>
              <a:t>2</a:t>
            </a:r>
            <a:r>
              <a:rPr lang="zh-CN" altLang="en-US" sz="2400" b="1" dirty="0" smtClean="0">
                <a:latin typeface="微软雅黑" panose="020B0503020204020204" pitchFamily="34" charset="-122"/>
                <a:ea typeface="微软雅黑" panose="020B0503020204020204" pitchFamily="34" charset="-122"/>
              </a:rPr>
              <a:t>）引导医疗消费</a:t>
            </a:r>
            <a:endParaRPr lang="en-US" altLang="zh-CN" sz="2400" b="1" dirty="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开</a:t>
            </a:r>
            <a:r>
              <a:rPr lang="zh-CN" altLang="en-US" dirty="0">
                <a:latin typeface="微软雅黑" panose="020B0503020204020204" pitchFamily="34" charset="-122"/>
                <a:ea typeface="微软雅黑" panose="020B0503020204020204" pitchFamily="34" charset="-122"/>
              </a:rPr>
              <a:t>院之</a:t>
            </a:r>
            <a:r>
              <a:rPr lang="zh-CN" altLang="en-US" dirty="0" smtClean="0">
                <a:latin typeface="微软雅黑" panose="020B0503020204020204" pitchFamily="34" charset="-122"/>
                <a:ea typeface="微软雅黑" panose="020B0503020204020204" pitchFamily="34" charset="-122"/>
              </a:rPr>
              <a:t>初，我们就要利用</a:t>
            </a:r>
            <a:r>
              <a:rPr lang="zh-CN" altLang="en-US" dirty="0">
                <a:latin typeface="微软雅黑" panose="020B0503020204020204" pitchFamily="34" charset="-122"/>
                <a:ea typeface="微软雅黑" panose="020B0503020204020204" pitchFamily="34" charset="-122"/>
              </a:rPr>
              <a:t>各种传播渠道，采用多种宣传方式，向社会公众和患者广泛宣传科学的健康观念以及疾病预防与保健的方式，并在本</a:t>
            </a:r>
            <a:r>
              <a:rPr lang="zh-CN" altLang="en-US" dirty="0" smtClean="0">
                <a:latin typeface="微软雅黑" panose="020B0503020204020204" pitchFamily="34" charset="-122"/>
                <a:ea typeface="微软雅黑" panose="020B0503020204020204" pitchFamily="34" charset="-122"/>
              </a:rPr>
              <a:t>地区开展较多的新的</a:t>
            </a:r>
            <a:r>
              <a:rPr lang="zh-CN" altLang="en-US" dirty="0">
                <a:latin typeface="微软雅黑" panose="020B0503020204020204" pitchFamily="34" charset="-122"/>
                <a:ea typeface="微软雅黑" panose="020B0503020204020204" pitchFamily="34" charset="-122"/>
              </a:rPr>
              <a:t>医疗服务项目，引导市民养成科学的保健方式，享受高质量的医疗服务。</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661" y="3150571"/>
            <a:ext cx="4904869" cy="308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017" y="3150571"/>
            <a:ext cx="5151349" cy="308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6889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385230"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营销</a:t>
            </a:r>
            <a:r>
              <a:rPr lang="zh-CN" altLang="en-US" sz="2800" b="1" dirty="0" smtClean="0">
                <a:solidFill>
                  <a:prstClr val="white"/>
                </a:solidFill>
                <a:latin typeface="微软雅黑" panose="020B0503020204020204" pitchFamily="34" charset="-122"/>
                <a:ea typeface="微软雅黑" panose="020B0503020204020204" pitchFamily="34" charset="-122"/>
              </a:rPr>
              <a:t>体系作用</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912773" y="1005008"/>
            <a:ext cx="10553187" cy="1323439"/>
          </a:xfrm>
          <a:prstGeom prst="rect">
            <a:avLst/>
          </a:prstGeom>
        </p:spPr>
        <p:txBody>
          <a:bodyPr wrap="square">
            <a:spAutoFit/>
          </a:bodyPr>
          <a:lstStyle/>
          <a:p>
            <a:pPr algn="ctr">
              <a:lnSpc>
                <a:spcPts val="3200"/>
              </a:lnSpc>
            </a:pPr>
            <a:r>
              <a:rPr lang="zh-CN" altLang="en-US" sz="2400" b="1" dirty="0" smtClean="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3</a:t>
            </a:r>
            <a:r>
              <a:rPr lang="zh-CN" altLang="en-US" sz="2400" b="1" dirty="0" smtClean="0">
                <a:latin typeface="微软雅黑" panose="020B0503020204020204" pitchFamily="34" charset="-122"/>
                <a:ea typeface="微软雅黑" panose="020B0503020204020204" pitchFamily="34" charset="-122"/>
              </a:rPr>
              <a:t>）拓展医疗市场</a:t>
            </a:r>
            <a:endParaRPr lang="en-US" altLang="zh-CN" sz="2400" b="1" dirty="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主要</a:t>
            </a:r>
            <a:r>
              <a:rPr lang="zh-CN" altLang="en-US" dirty="0">
                <a:latin typeface="微软雅黑" panose="020B0503020204020204" pitchFamily="34" charset="-122"/>
                <a:ea typeface="微软雅黑" panose="020B0503020204020204" pitchFamily="34" charset="-122"/>
              </a:rPr>
              <a:t>是通过联系体检、签定服务合同、社区医疗服务及各种形式的健康教育等形式进行服务推广。医疗市场拓展部成立以后，这方面的功能将进一步扩展，并在实施过程中逐步专门化、规范化。</a:t>
            </a:r>
          </a:p>
        </p:txBody>
      </p:sp>
      <p:pic>
        <p:nvPicPr>
          <p:cNvPr id="4098" name="Picture 2" descr="C:\Users\waynebond\Desktop\041881cf101dc51c24557b0b75c34e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63" y="2913788"/>
            <a:ext cx="4612881" cy="324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443" y="2913788"/>
            <a:ext cx="5600987"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50718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12774" y="893"/>
            <a:ext cx="2385230"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营销</a:t>
            </a:r>
            <a:r>
              <a:rPr lang="zh-CN" altLang="en-US" sz="2800" b="1" dirty="0" smtClean="0">
                <a:solidFill>
                  <a:prstClr val="white"/>
                </a:solidFill>
                <a:latin typeface="微软雅黑" panose="020B0503020204020204" pitchFamily="34" charset="-122"/>
                <a:ea typeface="微软雅黑" panose="020B0503020204020204" pitchFamily="34" charset="-122"/>
              </a:rPr>
              <a:t>体系架构</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2" name="矩形 1"/>
          <p:cNvSpPr/>
          <p:nvPr/>
        </p:nvSpPr>
        <p:spPr>
          <a:xfrm>
            <a:off x="5155914" y="1356187"/>
            <a:ext cx="1880171"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微软雅黑" panose="020B0503020204020204" pitchFamily="34" charset="-122"/>
                <a:ea typeface="微软雅黑" panose="020B0503020204020204" pitchFamily="34" charset="-122"/>
              </a:rPr>
              <a:t>发展策划中心</a:t>
            </a:r>
            <a:endParaRPr lang="zh-CN" altLang="en-US" sz="2000" b="1" dirty="0">
              <a:latin typeface="微软雅黑" panose="020B0503020204020204" pitchFamily="34" charset="-122"/>
              <a:ea typeface="微软雅黑" panose="020B0503020204020204" pitchFamily="34" charset="-122"/>
            </a:endParaRPr>
          </a:p>
        </p:txBody>
      </p:sp>
      <p:cxnSp>
        <p:nvCxnSpPr>
          <p:cNvPr id="4" name="直接箭头连接符 3"/>
          <p:cNvCxnSpPr/>
          <p:nvPr/>
        </p:nvCxnSpPr>
        <p:spPr>
          <a:xfrm flipH="1">
            <a:off x="6092826" y="1972637"/>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173858" y="2429837"/>
            <a:ext cx="5844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886181" y="2897311"/>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企划部</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cxnSp>
        <p:nvCxnSpPr>
          <p:cNvPr id="19" name="直接箭头连接符 18"/>
          <p:cNvCxnSpPr/>
          <p:nvPr/>
        </p:nvCxnSpPr>
        <p:spPr>
          <a:xfrm flipH="1">
            <a:off x="3172271" y="2427269"/>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6096000" y="2440111"/>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805149" y="2907603"/>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FFC000"/>
                </a:solidFill>
                <a:latin typeface="微软雅黑" panose="020B0503020204020204" pitchFamily="34" charset="-122"/>
                <a:ea typeface="微软雅黑" panose="020B0503020204020204" pitchFamily="34" charset="-122"/>
              </a:rPr>
              <a:t>市场部</a:t>
            </a:r>
            <a:endParaRPr lang="zh-CN" altLang="en-US" sz="2000" b="1" dirty="0">
              <a:solidFill>
                <a:srgbClr val="FFC000"/>
              </a:solidFill>
              <a:latin typeface="微软雅黑" panose="020B0503020204020204" pitchFamily="34" charset="-122"/>
              <a:ea typeface="微软雅黑" panose="020B0503020204020204" pitchFamily="34" charset="-122"/>
            </a:endParaRPr>
          </a:p>
        </p:txBody>
      </p:sp>
      <p:cxnSp>
        <p:nvCxnSpPr>
          <p:cNvPr id="22" name="直接箭头连接符 21"/>
          <p:cNvCxnSpPr/>
          <p:nvPr/>
        </p:nvCxnSpPr>
        <p:spPr>
          <a:xfrm flipH="1">
            <a:off x="9009019" y="2424707"/>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8721342" y="2907591"/>
            <a:ext cx="575353" cy="1119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FFCCFF"/>
                </a:solidFill>
                <a:latin typeface="微软雅黑" panose="020B0503020204020204" pitchFamily="34" charset="-122"/>
                <a:ea typeface="微软雅黑" panose="020B0503020204020204" pitchFamily="34" charset="-122"/>
              </a:rPr>
              <a:t>网络部</a:t>
            </a:r>
            <a:endParaRPr lang="zh-CN" altLang="en-US" sz="2000" b="1" dirty="0">
              <a:solidFill>
                <a:srgbClr val="FFCCFF"/>
              </a:solidFill>
              <a:latin typeface="微软雅黑" panose="020B0503020204020204" pitchFamily="34" charset="-122"/>
              <a:ea typeface="微软雅黑" panose="020B0503020204020204" pitchFamily="34" charset="-122"/>
            </a:endParaRPr>
          </a:p>
        </p:txBody>
      </p:sp>
      <p:cxnSp>
        <p:nvCxnSpPr>
          <p:cNvPr id="28" name="直接箭头连接符 27"/>
          <p:cNvCxnSpPr/>
          <p:nvPr/>
        </p:nvCxnSpPr>
        <p:spPr>
          <a:xfrm flipH="1">
            <a:off x="3173858" y="4027465"/>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590194" y="4503511"/>
            <a:ext cx="11609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309971" y="4960705"/>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00"/>
                </a:solidFill>
                <a:latin typeface="微软雅黑" panose="020B0503020204020204" pitchFamily="34" charset="-122"/>
                <a:ea typeface="微软雅黑" panose="020B0503020204020204" pitchFamily="34" charset="-122"/>
              </a:rPr>
              <a:t>品牌建设</a:t>
            </a:r>
            <a:endParaRPr lang="zh-CN" altLang="en-US" b="1" dirty="0">
              <a:solidFill>
                <a:srgbClr val="FFFF00"/>
              </a:solidFill>
              <a:latin typeface="微软雅黑" panose="020B0503020204020204" pitchFamily="34" charset="-122"/>
              <a:ea typeface="微软雅黑" panose="020B0503020204020204" pitchFamily="34" charset="-122"/>
            </a:endParaRPr>
          </a:p>
        </p:txBody>
      </p:sp>
      <p:cxnSp>
        <p:nvCxnSpPr>
          <p:cNvPr id="35" name="直接箭头连接符 34"/>
          <p:cNvCxnSpPr/>
          <p:nvPr/>
        </p:nvCxnSpPr>
        <p:spPr>
          <a:xfrm flipH="1">
            <a:off x="2590194" y="4503511"/>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3463497" y="4960711"/>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00"/>
                </a:solidFill>
                <a:latin typeface="微软雅黑" panose="020B0503020204020204" pitchFamily="34" charset="-122"/>
                <a:ea typeface="微软雅黑" panose="020B0503020204020204" pitchFamily="34" charset="-122"/>
              </a:rPr>
              <a:t>推广营销</a:t>
            </a:r>
            <a:endParaRPr lang="zh-CN" altLang="en-US" b="1" dirty="0">
              <a:solidFill>
                <a:srgbClr val="FFFF00"/>
              </a:solidFill>
              <a:latin typeface="微软雅黑" panose="020B0503020204020204" pitchFamily="34" charset="-122"/>
              <a:ea typeface="微软雅黑" panose="020B0503020204020204" pitchFamily="34" charset="-122"/>
            </a:endParaRPr>
          </a:p>
        </p:txBody>
      </p:sp>
      <p:cxnSp>
        <p:nvCxnSpPr>
          <p:cNvPr id="37" name="直接箭头连接符 36"/>
          <p:cNvCxnSpPr/>
          <p:nvPr/>
        </p:nvCxnSpPr>
        <p:spPr>
          <a:xfrm flipH="1">
            <a:off x="3749587" y="4503505"/>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559820" y="4503511"/>
            <a:ext cx="307236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4273945" y="4960699"/>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C000"/>
                </a:solidFill>
                <a:latin typeface="微软雅黑" panose="020B0503020204020204" pitchFamily="34" charset="-122"/>
                <a:ea typeface="微软雅黑" panose="020B0503020204020204" pitchFamily="34" charset="-122"/>
              </a:rPr>
              <a:t>市场调研</a:t>
            </a:r>
            <a:endParaRPr lang="zh-CN" altLang="en-US" b="1" dirty="0">
              <a:solidFill>
                <a:srgbClr val="FFC000"/>
              </a:solidFill>
              <a:latin typeface="微软雅黑" panose="020B0503020204020204" pitchFamily="34" charset="-122"/>
              <a:ea typeface="微软雅黑" panose="020B0503020204020204" pitchFamily="34" charset="-122"/>
            </a:endParaRPr>
          </a:p>
        </p:txBody>
      </p:sp>
      <p:cxnSp>
        <p:nvCxnSpPr>
          <p:cNvPr id="40" name="直接箭头连接符 39"/>
          <p:cNvCxnSpPr/>
          <p:nvPr/>
        </p:nvCxnSpPr>
        <p:spPr>
          <a:xfrm flipH="1">
            <a:off x="4560035" y="4503505"/>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5235617" y="4960711"/>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C000"/>
                </a:solidFill>
                <a:latin typeface="微软雅黑" panose="020B0503020204020204" pitchFamily="34" charset="-122"/>
                <a:ea typeface="微软雅黑" panose="020B0503020204020204" pitchFamily="34" charset="-122"/>
              </a:rPr>
              <a:t>活动宣传</a:t>
            </a:r>
            <a:endParaRPr lang="zh-CN" altLang="en-US" b="1" dirty="0">
              <a:solidFill>
                <a:srgbClr val="FFC000"/>
              </a:solidFill>
              <a:latin typeface="微软雅黑" panose="020B0503020204020204" pitchFamily="34" charset="-122"/>
              <a:ea typeface="微软雅黑" panose="020B0503020204020204" pitchFamily="34" charset="-122"/>
            </a:endParaRPr>
          </a:p>
        </p:txBody>
      </p:sp>
      <p:cxnSp>
        <p:nvCxnSpPr>
          <p:cNvPr id="42" name="直接箭头连接符 41"/>
          <p:cNvCxnSpPr/>
          <p:nvPr/>
        </p:nvCxnSpPr>
        <p:spPr>
          <a:xfrm flipH="1">
            <a:off x="5521707" y="4503499"/>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a:off x="6091238" y="4046311"/>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6352224" y="4948738"/>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C000"/>
                </a:solidFill>
                <a:latin typeface="微软雅黑" panose="020B0503020204020204" pitchFamily="34" charset="-122"/>
                <a:ea typeface="微软雅黑" panose="020B0503020204020204" pitchFamily="34" charset="-122"/>
              </a:rPr>
              <a:t>媒体维护</a:t>
            </a:r>
            <a:endParaRPr lang="zh-CN" altLang="en-US" b="1" dirty="0">
              <a:solidFill>
                <a:srgbClr val="FFC000"/>
              </a:solidFill>
              <a:latin typeface="微软雅黑" panose="020B0503020204020204" pitchFamily="34" charset="-122"/>
              <a:ea typeface="微软雅黑" panose="020B0503020204020204" pitchFamily="34" charset="-122"/>
            </a:endParaRPr>
          </a:p>
        </p:txBody>
      </p:sp>
      <p:cxnSp>
        <p:nvCxnSpPr>
          <p:cNvPr id="46" name="直接箭头连接符 45"/>
          <p:cNvCxnSpPr/>
          <p:nvPr/>
        </p:nvCxnSpPr>
        <p:spPr>
          <a:xfrm flipH="1">
            <a:off x="6639901" y="4490665"/>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7330485" y="4960711"/>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C000"/>
                </a:solidFill>
                <a:latin typeface="微软雅黑" panose="020B0503020204020204" pitchFamily="34" charset="-122"/>
                <a:ea typeface="微软雅黑" panose="020B0503020204020204" pitchFamily="34" charset="-122"/>
              </a:rPr>
              <a:t>市场拓展</a:t>
            </a:r>
            <a:endParaRPr lang="zh-CN" altLang="en-US" b="1" dirty="0">
              <a:solidFill>
                <a:srgbClr val="FFC000"/>
              </a:solidFill>
              <a:latin typeface="微软雅黑" panose="020B0503020204020204" pitchFamily="34" charset="-122"/>
              <a:ea typeface="微软雅黑" panose="020B0503020204020204" pitchFamily="34" charset="-122"/>
            </a:endParaRPr>
          </a:p>
        </p:txBody>
      </p:sp>
      <p:cxnSp>
        <p:nvCxnSpPr>
          <p:cNvPr id="48" name="直接箭头连接符 47"/>
          <p:cNvCxnSpPr/>
          <p:nvPr/>
        </p:nvCxnSpPr>
        <p:spPr>
          <a:xfrm flipH="1">
            <a:off x="7616575" y="4503505"/>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8437652" y="4503511"/>
            <a:ext cx="11609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8157429" y="4960705"/>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CCFF"/>
                </a:solidFill>
                <a:latin typeface="微软雅黑" panose="020B0503020204020204" pitchFamily="34" charset="-122"/>
                <a:ea typeface="微软雅黑" panose="020B0503020204020204" pitchFamily="34" charset="-122"/>
              </a:rPr>
              <a:t>网络营销</a:t>
            </a:r>
            <a:endParaRPr lang="zh-CN" altLang="en-US" b="1" dirty="0">
              <a:solidFill>
                <a:srgbClr val="FFCCFF"/>
              </a:solidFill>
              <a:latin typeface="微软雅黑" panose="020B0503020204020204" pitchFamily="34" charset="-122"/>
              <a:ea typeface="微软雅黑" panose="020B0503020204020204" pitchFamily="34" charset="-122"/>
            </a:endParaRPr>
          </a:p>
        </p:txBody>
      </p:sp>
      <p:cxnSp>
        <p:nvCxnSpPr>
          <p:cNvPr id="52" name="直接箭头连接符 51"/>
          <p:cNvCxnSpPr/>
          <p:nvPr/>
        </p:nvCxnSpPr>
        <p:spPr>
          <a:xfrm flipH="1">
            <a:off x="8437652" y="4503511"/>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9310955" y="4960711"/>
            <a:ext cx="575353" cy="11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CCFF"/>
                </a:solidFill>
                <a:latin typeface="微软雅黑" panose="020B0503020204020204" pitchFamily="34" charset="-122"/>
                <a:ea typeface="微软雅黑" panose="020B0503020204020204" pitchFamily="34" charset="-122"/>
              </a:rPr>
              <a:t>网站维护</a:t>
            </a:r>
            <a:endParaRPr lang="zh-CN" altLang="en-US" b="1" dirty="0">
              <a:solidFill>
                <a:srgbClr val="FFCCFF"/>
              </a:solidFill>
              <a:latin typeface="微软雅黑" panose="020B0503020204020204" pitchFamily="34" charset="-122"/>
              <a:ea typeface="微软雅黑" panose="020B0503020204020204" pitchFamily="34" charset="-122"/>
            </a:endParaRPr>
          </a:p>
        </p:txBody>
      </p:sp>
      <p:cxnSp>
        <p:nvCxnSpPr>
          <p:cNvPr id="54" name="直接箭头连接符 53"/>
          <p:cNvCxnSpPr/>
          <p:nvPr/>
        </p:nvCxnSpPr>
        <p:spPr>
          <a:xfrm flipH="1">
            <a:off x="9597045" y="4503505"/>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H="1">
            <a:off x="9019731" y="4027471"/>
            <a:ext cx="1587"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49613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14"/>
          <p:cNvSpPr>
            <a:spLocks noChangeArrowheads="1"/>
          </p:cNvSpPr>
          <p:nvPr/>
        </p:nvSpPr>
        <p:spPr bwMode="auto">
          <a:xfrm>
            <a:off x="1057275" y="1954213"/>
            <a:ext cx="3635375" cy="3635375"/>
          </a:xfrm>
          <a:prstGeom prst="ellipse">
            <a:avLst/>
          </a:prstGeom>
          <a:solidFill>
            <a:srgbClr val="1F497D"/>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52"/>
          <p:cNvSpPr>
            <a:spLocks noChangeArrowheads="1"/>
          </p:cNvSpPr>
          <p:nvPr/>
        </p:nvSpPr>
        <p:spPr bwMode="auto">
          <a:xfrm>
            <a:off x="3870325" y="5586413"/>
            <a:ext cx="923925" cy="923925"/>
          </a:xfrm>
          <a:prstGeom prst="ellipse">
            <a:avLst/>
          </a:prstGeom>
          <a:solidFill>
            <a:srgbClr val="1F497D">
              <a:alpha val="67059"/>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53"/>
          <p:cNvSpPr>
            <a:spLocks noChangeArrowheads="1"/>
          </p:cNvSpPr>
          <p:nvPr/>
        </p:nvSpPr>
        <p:spPr bwMode="auto">
          <a:xfrm>
            <a:off x="3432175" y="1146175"/>
            <a:ext cx="631825" cy="631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文本框 54"/>
          <p:cNvSpPr>
            <a:spLocks noChangeArrowheads="1"/>
          </p:cNvSpPr>
          <p:nvPr/>
        </p:nvSpPr>
        <p:spPr bwMode="auto">
          <a:xfrm>
            <a:off x="6841166" y="3580686"/>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smtClean="0">
                <a:solidFill>
                  <a:srgbClr val="000000"/>
                </a:solidFill>
                <a:latin typeface="微软雅黑" panose="020B0503020204020204" pitchFamily="34" charset="-122"/>
                <a:ea typeface="微软雅黑" panose="020B0503020204020204" pitchFamily="34" charset="-122"/>
                <a:cs typeface="Calibri" pitchFamily="34" charset="0"/>
                <a:sym typeface="Calibri" pitchFamily="34" charset="0"/>
              </a:rPr>
              <a:t>医院服务体系建设</a:t>
            </a:r>
            <a:endParaRPr lang="en-US" altLang="zh-CN" sz="2800" dirty="0">
              <a:solidFill>
                <a:srgbClr val="262626"/>
              </a:solidFill>
              <a:latin typeface="微软雅黑" panose="020B0503020204020204" pitchFamily="34" charset="-122"/>
              <a:ea typeface="微软雅黑" panose="020B0503020204020204" pitchFamily="34" charset="-122"/>
              <a:sym typeface="华文宋体" pitchFamily="2" charset="-122"/>
            </a:endParaRPr>
          </a:p>
        </p:txBody>
      </p:sp>
      <p:sp>
        <p:nvSpPr>
          <p:cNvPr id="18" name="直接连接符 56"/>
          <p:cNvSpPr>
            <a:spLocks noChangeShapeType="1"/>
          </p:cNvSpPr>
          <p:nvPr/>
        </p:nvSpPr>
        <p:spPr bwMode="auto">
          <a:xfrm rot="5400000" flipH="1">
            <a:off x="8780158" y="2313292"/>
            <a:ext cx="2" cy="3933219"/>
          </a:xfrm>
          <a:prstGeom prst="line">
            <a:avLst/>
          </a:prstGeom>
          <a:noFill/>
          <a:ln w="12700" cap="flat" cmpd="sng">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椭圆 58"/>
          <p:cNvSpPr>
            <a:spLocks noChangeArrowheads="1"/>
          </p:cNvSpPr>
          <p:nvPr/>
        </p:nvSpPr>
        <p:spPr bwMode="auto">
          <a:xfrm>
            <a:off x="5873750" y="1954213"/>
            <a:ext cx="1012825" cy="1012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pSp>
        <p:nvGrpSpPr>
          <p:cNvPr id="20" name="组合 59"/>
          <p:cNvGrpSpPr>
            <a:grpSpLocks/>
          </p:cNvGrpSpPr>
          <p:nvPr/>
        </p:nvGrpSpPr>
        <p:grpSpPr bwMode="auto">
          <a:xfrm>
            <a:off x="6149975" y="2284413"/>
            <a:ext cx="498475" cy="477837"/>
            <a:chOff x="0" y="0"/>
            <a:chExt cx="2438400" cy="2332038"/>
          </a:xfrm>
        </p:grpSpPr>
        <p:sp>
          <p:nvSpPr>
            <p:cNvPr id="21"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任意多边形 61"/>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sp>
        <p:nvSpPr>
          <p:cNvPr id="24" name="椭圆 15"/>
          <p:cNvSpPr>
            <a:spLocks noChangeArrowheads="1"/>
          </p:cNvSpPr>
          <p:nvPr/>
        </p:nvSpPr>
        <p:spPr bwMode="auto">
          <a:xfrm>
            <a:off x="1233488" y="2127250"/>
            <a:ext cx="3282950" cy="3282950"/>
          </a:xfrm>
          <a:prstGeom prst="ellipse">
            <a:avLst/>
          </a:prstGeom>
          <a:noFill/>
          <a:ln w="63500" cap="flat" cmpd="sng">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文本框 57"/>
          <p:cNvSpPr>
            <a:spLocks noChangeArrowheads="1"/>
          </p:cNvSpPr>
          <p:nvPr/>
        </p:nvSpPr>
        <p:spPr bwMode="auto">
          <a:xfrm>
            <a:off x="1696044" y="2668588"/>
            <a:ext cx="23679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3800" b="1" dirty="0" smtClean="0">
                <a:solidFill>
                  <a:srgbClr val="FDFDFD"/>
                </a:solidFill>
                <a:latin typeface="微软雅黑" panose="020B0503020204020204" pitchFamily="34" charset="-122"/>
                <a:ea typeface="微软雅黑" panose="020B0503020204020204" pitchFamily="34" charset="-122"/>
                <a:sym typeface="华文宋体" pitchFamily="2" charset="-122"/>
              </a:rPr>
              <a:t>06</a:t>
            </a:r>
            <a:endParaRPr lang="zh-CN" altLang="en-US" sz="13800" b="1" dirty="0">
              <a:solidFill>
                <a:srgbClr val="FDFDFD"/>
              </a:solidFill>
              <a:latin typeface="微软雅黑" panose="020B0503020204020204" pitchFamily="34" charset="-122"/>
              <a:ea typeface="微软雅黑" panose="020B0503020204020204" pitchFamily="34" charset="-122"/>
              <a:sym typeface="华文宋体" pitchFamily="2" charset="-122"/>
            </a:endParaRPr>
          </a:p>
        </p:txBody>
      </p:sp>
    </p:spTree>
    <p:extLst>
      <p:ext uri="{BB962C8B-B14F-4D97-AF65-F5344CB8AC3E}">
        <p14:creationId xmlns:p14="http://schemas.microsoft.com/office/powerpoint/2010/main" val="428498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sz="2800" b="1" dirty="0" smtClean="0">
                <a:solidFill>
                  <a:prstClr val="white"/>
                </a:solidFill>
                <a:latin typeface="微软雅黑" panose="020B0503020204020204" pitchFamily="34" charset="-122"/>
                <a:ea typeface="微软雅黑" panose="020B0503020204020204" pitchFamily="34" charset="-122"/>
              </a:rPr>
              <a:t>5S</a:t>
            </a:r>
            <a:r>
              <a:rPr lang="zh-CN" altLang="en-US" sz="2800" b="1" dirty="0" smtClean="0">
                <a:solidFill>
                  <a:prstClr val="white"/>
                </a:solidFill>
                <a:latin typeface="微软雅黑" panose="020B0503020204020204" pitchFamily="34" charset="-122"/>
                <a:ea typeface="微软雅黑" panose="020B0503020204020204" pitchFamily="34" charset="-122"/>
              </a:rPr>
              <a:t>诊疗服务</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3086201" y="1089916"/>
            <a:ext cx="6019597" cy="584775"/>
          </a:xfrm>
          <a:prstGeom prst="rect">
            <a:avLst/>
          </a:prstGeom>
          <a:noFill/>
        </p:spPr>
        <p:txBody>
          <a:bodyPr wrap="none" rtlCol="0">
            <a:spAutoFit/>
          </a:bodyPr>
          <a:lstStyle/>
          <a:p>
            <a:r>
              <a:rPr lang="zh-CN" altLang="en-US" sz="3200" b="1" dirty="0" smtClean="0">
                <a:solidFill>
                  <a:srgbClr val="1F497D"/>
                </a:solidFill>
                <a:latin typeface="微软雅黑" panose="020B0503020204020204" pitchFamily="34" charset="-122"/>
                <a:ea typeface="微软雅黑" panose="020B0503020204020204" pitchFamily="34" charset="-122"/>
              </a:rPr>
              <a:t>以病人为中心的“</a:t>
            </a:r>
            <a:r>
              <a:rPr lang="en-US" altLang="zh-CN" sz="3200" b="1" dirty="0" smtClean="0">
                <a:solidFill>
                  <a:srgbClr val="1F497D"/>
                </a:solidFill>
                <a:latin typeface="微软雅黑" panose="020B0503020204020204" pitchFamily="34" charset="-122"/>
                <a:ea typeface="微软雅黑" panose="020B0503020204020204" pitchFamily="34" charset="-122"/>
              </a:rPr>
              <a:t>5S</a:t>
            </a:r>
            <a:r>
              <a:rPr lang="zh-CN" altLang="en-US" sz="3200" b="1" dirty="0" smtClean="0">
                <a:solidFill>
                  <a:srgbClr val="1F497D"/>
                </a:solidFill>
                <a:latin typeface="微软雅黑" panose="020B0503020204020204" pitchFamily="34" charset="-122"/>
                <a:ea typeface="微软雅黑" panose="020B0503020204020204" pitchFamily="34" charset="-122"/>
              </a:rPr>
              <a:t>”诊疗服务</a:t>
            </a:r>
            <a:endParaRPr lang="zh-CN" altLang="en-US" sz="3200" b="1" dirty="0">
              <a:solidFill>
                <a:srgbClr val="1F497D"/>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428353" y="1941813"/>
            <a:ext cx="9335293" cy="6986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Smile</a:t>
            </a:r>
            <a:r>
              <a:rPr lang="zh-CN" altLang="en-US" sz="2400" b="1" dirty="0" smtClean="0">
                <a:latin typeface="微软雅黑" panose="020B0503020204020204" pitchFamily="34" charset="-122"/>
                <a:ea typeface="微软雅黑" panose="020B0503020204020204" pitchFamily="34" charset="-122"/>
              </a:rPr>
              <a:t>微笑  </a:t>
            </a:r>
            <a:r>
              <a:rPr lang="en-US" altLang="zh-CN" sz="2400" b="1" dirty="0" smtClean="0">
                <a:latin typeface="微软雅黑" panose="020B0503020204020204" pitchFamily="34" charset="-122"/>
                <a:ea typeface="微软雅黑" panose="020B0503020204020204" pitchFamily="34" charset="-122"/>
              </a:rPr>
              <a:t>Speed</a:t>
            </a:r>
            <a:r>
              <a:rPr lang="zh-CN" altLang="en-US" sz="2400" b="1" dirty="0">
                <a:latin typeface="微软雅黑" panose="020B0503020204020204" pitchFamily="34" charset="-122"/>
                <a:ea typeface="微软雅黑" panose="020B0503020204020204" pitchFamily="34" charset="-122"/>
              </a:rPr>
              <a:t>及时</a:t>
            </a:r>
            <a:r>
              <a:rPr lang="zh-CN" altLang="en-US" sz="2400" b="1"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Sincerity</a:t>
            </a:r>
            <a:r>
              <a:rPr lang="zh-CN" altLang="en-US" sz="2400" b="1" dirty="0" smtClean="0">
                <a:latin typeface="微软雅黑" panose="020B0503020204020204" pitchFamily="34" charset="-122"/>
                <a:ea typeface="微软雅黑" panose="020B0503020204020204" pitchFamily="34" charset="-122"/>
              </a:rPr>
              <a:t>诚信  </a:t>
            </a:r>
            <a:r>
              <a:rPr lang="en-US" altLang="zh-CN" sz="2400" b="1" dirty="0" smtClean="0">
                <a:latin typeface="微软雅黑" panose="020B0503020204020204" pitchFamily="34" charset="-122"/>
                <a:ea typeface="微软雅黑" panose="020B0503020204020204" pitchFamily="34" charset="-122"/>
              </a:rPr>
              <a:t>Skill</a:t>
            </a:r>
            <a:r>
              <a:rPr lang="zh-CN" altLang="en-US" sz="2400" b="1" dirty="0" smtClean="0">
                <a:latin typeface="微软雅黑" panose="020B0503020204020204" pitchFamily="34" charset="-122"/>
                <a:ea typeface="微软雅黑" panose="020B0503020204020204" pitchFamily="34" charset="-122"/>
              </a:rPr>
              <a:t>技巧  </a:t>
            </a:r>
            <a:r>
              <a:rPr lang="en-US" altLang="zh-CN" sz="2400" b="1" dirty="0" smtClean="0">
                <a:latin typeface="微软雅黑" panose="020B0503020204020204" pitchFamily="34" charset="-122"/>
                <a:ea typeface="微软雅黑" panose="020B0503020204020204" pitchFamily="34" charset="-122"/>
              </a:rPr>
              <a:t>Specialty</a:t>
            </a:r>
            <a:r>
              <a:rPr lang="zh-CN" altLang="en-US" sz="2400" b="1" dirty="0" smtClean="0">
                <a:latin typeface="微软雅黑" panose="020B0503020204020204" pitchFamily="34" charset="-122"/>
                <a:ea typeface="微软雅黑" panose="020B0503020204020204" pitchFamily="34" charset="-122"/>
              </a:rPr>
              <a:t>专业</a:t>
            </a:r>
            <a:endParaRPr lang="zh-CN" altLang="en-US" sz="2400" b="1" dirty="0">
              <a:latin typeface="微软雅黑" panose="020B0503020204020204" pitchFamily="34" charset="-122"/>
              <a:ea typeface="微软雅黑" panose="020B0503020204020204" pitchFamily="34" charset="-122"/>
            </a:endParaRPr>
          </a:p>
        </p:txBody>
      </p:sp>
      <p:pic>
        <p:nvPicPr>
          <p:cNvPr id="5124" name="Picture 4" descr="C:\Users\waynebond\Desktop\图片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827" y="2887749"/>
            <a:ext cx="6840346" cy="3576799"/>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578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03602" y="1546223"/>
            <a:ext cx="10184796" cy="429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sz="2800" b="1" dirty="0" smtClean="0">
                <a:solidFill>
                  <a:prstClr val="white"/>
                </a:solidFill>
                <a:latin typeface="微软雅黑" panose="020B0503020204020204" pitchFamily="34" charset="-122"/>
                <a:ea typeface="微软雅黑" panose="020B0503020204020204" pitchFamily="34" charset="-122"/>
              </a:rPr>
              <a:t>5S</a:t>
            </a:r>
            <a:r>
              <a:rPr lang="zh-CN" altLang="en-US" sz="2800" b="1" dirty="0" smtClean="0">
                <a:solidFill>
                  <a:prstClr val="white"/>
                </a:solidFill>
                <a:latin typeface="微软雅黑" panose="020B0503020204020204" pitchFamily="34" charset="-122"/>
                <a:ea typeface="微软雅黑" panose="020B0503020204020204" pitchFamily="34" charset="-122"/>
              </a:rPr>
              <a:t>诊疗服务</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9" name="矩形 14"/>
          <p:cNvSpPr>
            <a:spLocks noChangeArrowheads="1"/>
          </p:cNvSpPr>
          <p:nvPr/>
        </p:nvSpPr>
        <p:spPr bwMode="auto">
          <a:xfrm>
            <a:off x="6876676" y="1546225"/>
            <a:ext cx="2149475" cy="2149475"/>
          </a:xfrm>
          <a:prstGeom prst="rect">
            <a:avLst/>
          </a:prstGeom>
          <a:solidFill>
            <a:srgbClr val="1F497D">
              <a:alpha val="50196"/>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18"/>
          <p:cNvSpPr>
            <a:spLocks noChangeArrowheads="1"/>
          </p:cNvSpPr>
          <p:nvPr/>
        </p:nvSpPr>
        <p:spPr bwMode="auto">
          <a:xfrm>
            <a:off x="9026151" y="3695700"/>
            <a:ext cx="2149475" cy="2149475"/>
          </a:xfrm>
          <a:prstGeom prst="rect">
            <a:avLst/>
          </a:prstGeom>
          <a:solidFill>
            <a:srgbClr val="1F497D">
              <a:alpha val="50196"/>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19"/>
          <p:cNvSpPr>
            <a:spLocks noChangeArrowheads="1"/>
          </p:cNvSpPr>
          <p:nvPr/>
        </p:nvSpPr>
        <p:spPr bwMode="auto">
          <a:xfrm>
            <a:off x="9026151" y="1546225"/>
            <a:ext cx="2149475" cy="2149475"/>
          </a:xfrm>
          <a:prstGeom prst="rect">
            <a:avLst/>
          </a:prstGeom>
          <a:solidFill>
            <a:srgbClr val="D0EAEB">
              <a:alpha val="50196"/>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2" name="矩形 20"/>
          <p:cNvSpPr>
            <a:spLocks noChangeArrowheads="1"/>
          </p:cNvSpPr>
          <p:nvPr/>
        </p:nvSpPr>
        <p:spPr bwMode="auto">
          <a:xfrm>
            <a:off x="6876676" y="3695700"/>
            <a:ext cx="2149475" cy="2149475"/>
          </a:xfrm>
          <a:prstGeom prst="rect">
            <a:avLst/>
          </a:prstGeom>
          <a:solidFill>
            <a:srgbClr val="D0EAEB">
              <a:alpha val="50196"/>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3" name="矩形 21"/>
          <p:cNvSpPr>
            <a:spLocks noChangeArrowheads="1"/>
          </p:cNvSpPr>
          <p:nvPr/>
        </p:nvSpPr>
        <p:spPr bwMode="auto">
          <a:xfrm>
            <a:off x="4727201" y="3695700"/>
            <a:ext cx="2149475" cy="2149475"/>
          </a:xfrm>
          <a:prstGeom prst="rect">
            <a:avLst/>
          </a:prstGeom>
          <a:solidFill>
            <a:srgbClr val="1F497D">
              <a:alpha val="50196"/>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文本框 24"/>
          <p:cNvSpPr>
            <a:spLocks noChangeArrowheads="1"/>
          </p:cNvSpPr>
          <p:nvPr/>
        </p:nvSpPr>
        <p:spPr bwMode="auto">
          <a:xfrm>
            <a:off x="6865562" y="1651466"/>
            <a:ext cx="21605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400"/>
              </a:lnSpc>
            </a:pPr>
            <a:r>
              <a:rPr lang="en-US" altLang="zh-CN" sz="1600" b="1" dirty="0" smtClean="0">
                <a:solidFill>
                  <a:schemeClr val="bg1"/>
                </a:solidFill>
                <a:latin typeface="微软雅黑" panose="020B0503020204020204" pitchFamily="34" charset="-122"/>
                <a:ea typeface="微软雅黑" panose="020B0503020204020204" pitchFamily="34" charset="-122"/>
                <a:sym typeface="华文宋体" pitchFamily="2" charset="-122"/>
              </a:rPr>
              <a:t>Smile-</a:t>
            </a:r>
            <a:r>
              <a:rPr lang="zh-CN" altLang="en-US" sz="1600" b="1" dirty="0">
                <a:solidFill>
                  <a:schemeClr val="bg1"/>
                </a:solidFill>
                <a:latin typeface="微软雅黑" panose="020B0503020204020204" pitchFamily="34" charset="-122"/>
                <a:ea typeface="微软雅黑" panose="020B0503020204020204" pitchFamily="34" charset="-122"/>
                <a:sym typeface="华文宋体" pitchFamily="2" charset="-122"/>
              </a:rPr>
              <a:t>微笑</a:t>
            </a:r>
            <a:r>
              <a:rPr lang="zh-CN" altLang="en-US" sz="1600" b="1" dirty="0" smtClean="0">
                <a:solidFill>
                  <a:schemeClr val="bg1"/>
                </a:solidFill>
                <a:latin typeface="微软雅黑" panose="020B0503020204020204" pitchFamily="34" charset="-122"/>
                <a:ea typeface="微软雅黑" panose="020B0503020204020204" pitchFamily="34" charset="-122"/>
                <a:sym typeface="华文宋体" pitchFamily="2" charset="-122"/>
              </a:rPr>
              <a:t>服务</a:t>
            </a:r>
            <a:endParaRPr lang="en-US" altLang="zh-CN" sz="1600" b="1" dirty="0">
              <a:solidFill>
                <a:schemeClr val="bg1"/>
              </a:solidFill>
              <a:latin typeface="微软雅黑" panose="020B0503020204020204" pitchFamily="34" charset="-122"/>
              <a:ea typeface="微软雅黑" panose="020B0503020204020204" pitchFamily="34" charset="-122"/>
              <a:sym typeface="华文宋体" pitchFamily="2" charset="-122"/>
            </a:endParaRPr>
          </a:p>
          <a:p>
            <a:pPr>
              <a:lnSpc>
                <a:spcPts val="2400"/>
              </a:lnSpc>
            </a:pPr>
            <a:r>
              <a:rPr lang="zh-CN" altLang="en-US" sz="1600" dirty="0" smtClean="0">
                <a:solidFill>
                  <a:schemeClr val="bg1"/>
                </a:solidFill>
                <a:latin typeface="微软雅黑" panose="020B0503020204020204" pitchFamily="34" charset="-122"/>
                <a:ea typeface="微软雅黑" panose="020B0503020204020204" pitchFamily="34" charset="-122"/>
                <a:sym typeface="华文宋体" pitchFamily="2" charset="-122"/>
              </a:rPr>
              <a:t>真诚</a:t>
            </a:r>
            <a:r>
              <a:rPr lang="zh-CN" altLang="en-US" sz="1600" dirty="0">
                <a:solidFill>
                  <a:schemeClr val="bg1"/>
                </a:solidFill>
                <a:latin typeface="微软雅黑" panose="020B0503020204020204" pitchFamily="34" charset="-122"/>
                <a:ea typeface="微软雅黑" panose="020B0503020204020204" pitchFamily="34" charset="-122"/>
                <a:sym typeface="华文宋体" pitchFamily="2" charset="-122"/>
              </a:rPr>
              <a:t>热情，用情感与患者</a:t>
            </a:r>
            <a:r>
              <a:rPr lang="zh-CN" altLang="en-US" sz="1600" dirty="0" smtClean="0">
                <a:solidFill>
                  <a:schemeClr val="bg1"/>
                </a:solidFill>
                <a:latin typeface="微软雅黑" panose="020B0503020204020204" pitchFamily="34" charset="-122"/>
                <a:ea typeface="微软雅黑" panose="020B0503020204020204" pitchFamily="34" charset="-122"/>
                <a:sym typeface="华文宋体" pitchFamily="2" charset="-122"/>
              </a:rPr>
              <a:t>交流</a:t>
            </a:r>
            <a:r>
              <a:rPr lang="zh-CN" altLang="en-US" sz="1600" dirty="0">
                <a:solidFill>
                  <a:schemeClr val="bg1"/>
                </a:solidFill>
                <a:latin typeface="微软雅黑" panose="020B0503020204020204" pitchFamily="34" charset="-122"/>
                <a:ea typeface="微软雅黑" panose="020B0503020204020204" pitchFamily="34" charset="-122"/>
                <a:sym typeface="华文宋体" pitchFamily="2" charset="-122"/>
              </a:rPr>
              <a:t>。</a:t>
            </a:r>
            <a:r>
              <a:rPr lang="zh-CN" altLang="en-US" sz="1600" dirty="0" smtClean="0">
                <a:solidFill>
                  <a:schemeClr val="bg1"/>
                </a:solidFill>
                <a:latin typeface="微软雅黑" panose="020B0503020204020204" pitchFamily="34" charset="-122"/>
                <a:ea typeface="微软雅黑" panose="020B0503020204020204" pitchFamily="34" charset="-122"/>
                <a:sym typeface="华文宋体" pitchFamily="2" charset="-122"/>
              </a:rPr>
              <a:t>在</a:t>
            </a:r>
            <a:r>
              <a:rPr lang="zh-CN" altLang="en-US" sz="1600" dirty="0">
                <a:solidFill>
                  <a:schemeClr val="bg1"/>
                </a:solidFill>
                <a:latin typeface="微软雅黑" panose="020B0503020204020204" pitchFamily="34" charset="-122"/>
                <a:ea typeface="微软雅黑" panose="020B0503020204020204" pitchFamily="34" charset="-122"/>
                <a:sym typeface="华文宋体" pitchFamily="2" charset="-122"/>
              </a:rPr>
              <a:t>陪送过程中，必须时刻面带微笑，微笑要发自内心，要有</a:t>
            </a:r>
            <a:r>
              <a:rPr lang="zh-CN" altLang="en-US" sz="1600" dirty="0" smtClean="0">
                <a:solidFill>
                  <a:schemeClr val="bg1"/>
                </a:solidFill>
                <a:latin typeface="微软雅黑" panose="020B0503020204020204" pitchFamily="34" charset="-122"/>
                <a:ea typeface="微软雅黑" panose="020B0503020204020204" pitchFamily="34" charset="-122"/>
                <a:sym typeface="华文宋体" pitchFamily="2" charset="-122"/>
              </a:rPr>
              <a:t>亲和力。</a:t>
            </a:r>
            <a:endParaRPr lang="en-US" altLang="zh-CN" sz="1600" dirty="0">
              <a:solidFill>
                <a:schemeClr val="bg1"/>
              </a:solidFill>
              <a:latin typeface="微软雅黑" panose="020B0503020204020204" pitchFamily="34" charset="-122"/>
              <a:ea typeface="微软雅黑" panose="020B0503020204020204" pitchFamily="34" charset="-122"/>
              <a:sym typeface="华文宋体" pitchFamily="2" charset="-122"/>
            </a:endParaRPr>
          </a:p>
        </p:txBody>
      </p:sp>
      <p:sp>
        <p:nvSpPr>
          <p:cNvPr id="20" name="文本框 24"/>
          <p:cNvSpPr>
            <a:spLocks noChangeArrowheads="1"/>
          </p:cNvSpPr>
          <p:nvPr/>
        </p:nvSpPr>
        <p:spPr bwMode="auto">
          <a:xfrm>
            <a:off x="9027811" y="1805354"/>
            <a:ext cx="21605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400"/>
              </a:lnSpc>
            </a:pPr>
            <a:r>
              <a:rPr lang="en-US" altLang="zh-CN" sz="1600" b="1" dirty="0" smtClean="0">
                <a:latin typeface="微软雅黑" panose="020B0503020204020204" pitchFamily="34" charset="-122"/>
                <a:ea typeface="微软雅黑" panose="020B0503020204020204" pitchFamily="34" charset="-122"/>
                <a:sym typeface="华文宋体" pitchFamily="2" charset="-122"/>
              </a:rPr>
              <a:t>Speed-</a:t>
            </a:r>
            <a:r>
              <a:rPr lang="zh-CN" altLang="en-US" sz="1600" b="1" dirty="0" smtClean="0">
                <a:latin typeface="微软雅黑" panose="020B0503020204020204" pitchFamily="34" charset="-122"/>
                <a:ea typeface="微软雅黑" panose="020B0503020204020204" pitchFamily="34" charset="-122"/>
                <a:sym typeface="华文宋体" pitchFamily="2" charset="-122"/>
              </a:rPr>
              <a:t>及时服务</a:t>
            </a:r>
            <a:endParaRPr lang="en-US" altLang="zh-CN" sz="1600" b="1" dirty="0" smtClean="0">
              <a:latin typeface="微软雅黑" panose="020B0503020204020204" pitchFamily="34" charset="-122"/>
              <a:ea typeface="微软雅黑" panose="020B0503020204020204" pitchFamily="34" charset="-122"/>
              <a:sym typeface="华文宋体" pitchFamily="2" charset="-122"/>
            </a:endParaRPr>
          </a:p>
          <a:p>
            <a:pPr>
              <a:lnSpc>
                <a:spcPts val="2400"/>
              </a:lnSpc>
            </a:pPr>
            <a:r>
              <a:rPr lang="zh-CN" altLang="en-US" sz="1600" dirty="0" smtClean="0">
                <a:latin typeface="微软雅黑" panose="020B0503020204020204" pitchFamily="34" charset="-122"/>
                <a:ea typeface="微软雅黑" panose="020B0503020204020204" pitchFamily="34" charset="-122"/>
                <a:sym typeface="华文宋体" pitchFamily="2" charset="-122"/>
              </a:rPr>
              <a:t>规范</a:t>
            </a:r>
            <a:r>
              <a:rPr lang="zh-CN" altLang="en-US" sz="1600" dirty="0">
                <a:latin typeface="微软雅黑" panose="020B0503020204020204" pitchFamily="34" charset="-122"/>
                <a:ea typeface="微软雅黑" panose="020B0503020204020204" pitchFamily="34" charset="-122"/>
                <a:sym typeface="华文宋体" pitchFamily="2" charset="-122"/>
              </a:rPr>
              <a:t>预约流程→及时通知→及时进科，掌握流程进度，给病患最合理的安排</a:t>
            </a:r>
            <a:r>
              <a:rPr lang="zh-CN" altLang="en-US" sz="1600" dirty="0" smtClean="0">
                <a:latin typeface="微软雅黑" panose="020B0503020204020204" pitchFamily="34" charset="-122"/>
                <a:ea typeface="微软雅黑" panose="020B0503020204020204" pitchFamily="34" charset="-122"/>
                <a:sym typeface="华文宋体" pitchFamily="2" charset="-122"/>
              </a:rPr>
              <a:t>。</a:t>
            </a:r>
            <a:endParaRPr lang="en-US" altLang="zh-CN" sz="1600" dirty="0">
              <a:latin typeface="微软雅黑" panose="020B0503020204020204" pitchFamily="34" charset="-122"/>
              <a:ea typeface="微软雅黑" panose="020B0503020204020204" pitchFamily="34" charset="-122"/>
              <a:sym typeface="华文宋体" pitchFamily="2" charset="-122"/>
            </a:endParaRPr>
          </a:p>
        </p:txBody>
      </p:sp>
      <p:sp>
        <p:nvSpPr>
          <p:cNvPr id="21" name="文本框 24"/>
          <p:cNvSpPr>
            <a:spLocks noChangeArrowheads="1"/>
          </p:cNvSpPr>
          <p:nvPr/>
        </p:nvSpPr>
        <p:spPr bwMode="auto">
          <a:xfrm>
            <a:off x="4716089" y="3955623"/>
            <a:ext cx="21605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400"/>
              </a:lnSpc>
            </a:pPr>
            <a:r>
              <a:rPr lang="en-US" altLang="zh-CN" sz="1600" b="1" dirty="0" smtClean="0">
                <a:solidFill>
                  <a:schemeClr val="bg1"/>
                </a:solidFill>
                <a:latin typeface="微软雅黑" panose="020B0503020204020204" pitchFamily="34" charset="-122"/>
                <a:ea typeface="微软雅黑" panose="020B0503020204020204" pitchFamily="34" charset="-122"/>
                <a:sym typeface="华文宋体" pitchFamily="2" charset="-122"/>
              </a:rPr>
              <a:t>Sincerity-</a:t>
            </a:r>
            <a:r>
              <a:rPr lang="zh-CN" altLang="en-US" sz="1600" b="1" dirty="0" smtClean="0">
                <a:solidFill>
                  <a:schemeClr val="bg1"/>
                </a:solidFill>
                <a:latin typeface="微软雅黑" panose="020B0503020204020204" pitchFamily="34" charset="-122"/>
                <a:ea typeface="微软雅黑" panose="020B0503020204020204" pitchFamily="34" charset="-122"/>
                <a:sym typeface="华文宋体" pitchFamily="2" charset="-122"/>
              </a:rPr>
              <a:t>诚信服务  </a:t>
            </a:r>
            <a:r>
              <a:rPr lang="zh-CN" altLang="en-US" sz="1600" dirty="0" smtClean="0">
                <a:solidFill>
                  <a:schemeClr val="bg1"/>
                </a:solidFill>
                <a:latin typeface="微软雅黑" panose="020B0503020204020204" pitchFamily="34" charset="-122"/>
                <a:ea typeface="微软雅黑" panose="020B0503020204020204" pitchFamily="34" charset="-122"/>
                <a:sym typeface="华文宋体" pitchFamily="2" charset="-122"/>
              </a:rPr>
              <a:t>以</a:t>
            </a:r>
            <a:r>
              <a:rPr lang="zh-CN" altLang="en-US" sz="1600" dirty="0">
                <a:solidFill>
                  <a:schemeClr val="bg1"/>
                </a:solidFill>
                <a:latin typeface="微软雅黑" panose="020B0503020204020204" pitchFamily="34" charset="-122"/>
                <a:ea typeface="微软雅黑" panose="020B0503020204020204" pitchFamily="34" charset="-122"/>
                <a:sym typeface="华文宋体" pitchFamily="2" charset="-122"/>
              </a:rPr>
              <a:t>诚信诊疗，诚信用药，诚信收费，诚信服务，廉洁</a:t>
            </a:r>
            <a:r>
              <a:rPr lang="zh-CN" altLang="en-US" sz="1600" dirty="0" smtClean="0">
                <a:solidFill>
                  <a:schemeClr val="bg1"/>
                </a:solidFill>
                <a:latin typeface="微软雅黑" panose="020B0503020204020204" pitchFamily="34" charset="-122"/>
                <a:ea typeface="微软雅黑" panose="020B0503020204020204" pitchFamily="34" charset="-122"/>
                <a:sym typeface="华文宋体" pitchFamily="2" charset="-122"/>
              </a:rPr>
              <a:t>行医为宗旨给患者提供服务。</a:t>
            </a:r>
            <a:endParaRPr lang="en-US" altLang="zh-CN" sz="1600" dirty="0">
              <a:solidFill>
                <a:schemeClr val="bg1"/>
              </a:solidFill>
              <a:latin typeface="微软雅黑" panose="020B0503020204020204" pitchFamily="34" charset="-122"/>
              <a:ea typeface="微软雅黑" panose="020B0503020204020204" pitchFamily="34" charset="-122"/>
              <a:sym typeface="华文宋体" pitchFamily="2" charset="-122"/>
            </a:endParaRPr>
          </a:p>
        </p:txBody>
      </p:sp>
      <p:sp>
        <p:nvSpPr>
          <p:cNvPr id="22" name="文本框 24"/>
          <p:cNvSpPr>
            <a:spLocks noChangeArrowheads="1"/>
          </p:cNvSpPr>
          <p:nvPr/>
        </p:nvSpPr>
        <p:spPr bwMode="auto">
          <a:xfrm>
            <a:off x="6865561" y="3955623"/>
            <a:ext cx="21605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400"/>
              </a:lnSpc>
            </a:pPr>
            <a:r>
              <a:rPr lang="en-US" altLang="zh-CN" sz="1600" b="1" dirty="0" smtClean="0">
                <a:latin typeface="微软雅黑" panose="020B0503020204020204" pitchFamily="34" charset="-122"/>
                <a:ea typeface="微软雅黑" panose="020B0503020204020204" pitchFamily="34" charset="-122"/>
                <a:sym typeface="华文宋体" pitchFamily="2" charset="-122"/>
              </a:rPr>
              <a:t>Skill-</a:t>
            </a:r>
            <a:r>
              <a:rPr lang="zh-CN" altLang="en-US" sz="1600" b="1" dirty="0" smtClean="0">
                <a:latin typeface="微软雅黑" panose="020B0503020204020204" pitchFamily="34" charset="-122"/>
                <a:ea typeface="微软雅黑" panose="020B0503020204020204" pitchFamily="34" charset="-122"/>
                <a:sym typeface="华文宋体" pitchFamily="2" charset="-122"/>
              </a:rPr>
              <a:t>技巧  </a:t>
            </a:r>
            <a:endParaRPr lang="en-US" altLang="zh-CN" sz="1600" b="1" dirty="0" smtClean="0">
              <a:latin typeface="微软雅黑" panose="020B0503020204020204" pitchFamily="34" charset="-122"/>
              <a:ea typeface="微软雅黑" panose="020B0503020204020204" pitchFamily="34" charset="-122"/>
              <a:sym typeface="华文宋体" pitchFamily="2" charset="-122"/>
            </a:endParaRPr>
          </a:p>
          <a:p>
            <a:pPr>
              <a:lnSpc>
                <a:spcPts val="2400"/>
              </a:lnSpc>
            </a:pPr>
            <a:r>
              <a:rPr lang="zh-CN" altLang="en-US" sz="1600" dirty="0" smtClean="0">
                <a:latin typeface="微软雅黑" panose="020B0503020204020204" pitchFamily="34" charset="-122"/>
                <a:ea typeface="微软雅黑" panose="020B0503020204020204" pitchFamily="34" charset="-122"/>
                <a:sym typeface="华文宋体" pitchFamily="2" charset="-122"/>
              </a:rPr>
              <a:t>有技巧的合理运用专业技能，针对</a:t>
            </a:r>
            <a:r>
              <a:rPr lang="zh-CN" altLang="en-US" sz="1600" dirty="0">
                <a:latin typeface="微软雅黑" panose="020B0503020204020204" pitchFamily="34" charset="-122"/>
                <a:ea typeface="微软雅黑" panose="020B0503020204020204" pitchFamily="34" charset="-122"/>
                <a:sym typeface="华文宋体" pitchFamily="2" charset="-122"/>
              </a:rPr>
              <a:t>不同病患不同的需求，创造性的提供相应的服务。</a:t>
            </a:r>
            <a:endParaRPr lang="en-US" altLang="zh-CN" sz="1600" dirty="0">
              <a:latin typeface="微软雅黑" panose="020B0503020204020204" pitchFamily="34" charset="-122"/>
              <a:ea typeface="微软雅黑" panose="020B0503020204020204" pitchFamily="34" charset="-122"/>
              <a:sym typeface="华文宋体" pitchFamily="2" charset="-122"/>
            </a:endParaRPr>
          </a:p>
        </p:txBody>
      </p:sp>
      <p:sp>
        <p:nvSpPr>
          <p:cNvPr id="23" name="文本框 24"/>
          <p:cNvSpPr>
            <a:spLocks noChangeArrowheads="1"/>
          </p:cNvSpPr>
          <p:nvPr/>
        </p:nvSpPr>
        <p:spPr bwMode="auto">
          <a:xfrm>
            <a:off x="9031706" y="3952343"/>
            <a:ext cx="21605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400"/>
              </a:lnSpc>
            </a:pPr>
            <a:r>
              <a:rPr lang="en-US" altLang="zh-CN" sz="1600" b="1" dirty="0">
                <a:solidFill>
                  <a:schemeClr val="bg1"/>
                </a:solidFill>
                <a:latin typeface="微软雅黑" panose="020B0503020204020204" pitchFamily="34" charset="-122"/>
                <a:ea typeface="微软雅黑" panose="020B0503020204020204" pitchFamily="34" charset="-122"/>
                <a:sym typeface="华文宋体" pitchFamily="2" charset="-122"/>
              </a:rPr>
              <a:t>Specialty-</a:t>
            </a:r>
            <a:r>
              <a:rPr lang="zh-CN" altLang="en-US" sz="1600" b="1" dirty="0" smtClean="0">
                <a:solidFill>
                  <a:schemeClr val="bg1"/>
                </a:solidFill>
                <a:latin typeface="微软雅黑" panose="020B0503020204020204" pitchFamily="34" charset="-122"/>
                <a:ea typeface="微软雅黑" panose="020B0503020204020204" pitchFamily="34" charset="-122"/>
                <a:sym typeface="华文宋体" pitchFamily="2" charset="-122"/>
              </a:rPr>
              <a:t>专业服务  </a:t>
            </a:r>
            <a:endParaRPr lang="en-US" altLang="zh-CN" sz="1600" b="1" dirty="0" smtClean="0">
              <a:solidFill>
                <a:schemeClr val="bg1"/>
              </a:solidFill>
              <a:latin typeface="微软雅黑" panose="020B0503020204020204" pitchFamily="34" charset="-122"/>
              <a:ea typeface="微软雅黑" panose="020B0503020204020204" pitchFamily="34" charset="-122"/>
              <a:sym typeface="华文宋体" pitchFamily="2" charset="-122"/>
            </a:endParaRPr>
          </a:p>
          <a:p>
            <a:pPr>
              <a:lnSpc>
                <a:spcPts val="2400"/>
              </a:lnSpc>
            </a:pPr>
            <a:r>
              <a:rPr lang="zh-CN" altLang="en-US" sz="1600" dirty="0">
                <a:solidFill>
                  <a:schemeClr val="bg1"/>
                </a:solidFill>
                <a:latin typeface="微软雅黑" panose="020B0503020204020204" pitchFamily="34" charset="-122"/>
                <a:ea typeface="微软雅黑" panose="020B0503020204020204" pitchFamily="34" charset="-122"/>
                <a:sym typeface="华文宋体" pitchFamily="2" charset="-122"/>
              </a:rPr>
              <a:t>从专业的角度制定路径，对搬运、固定、挽扶患者制定明确的</a:t>
            </a:r>
            <a:r>
              <a:rPr lang="zh-CN" altLang="en-US" sz="1600" dirty="0" smtClean="0">
                <a:solidFill>
                  <a:schemeClr val="bg1"/>
                </a:solidFill>
                <a:latin typeface="微软雅黑" panose="020B0503020204020204" pitchFamily="34" charset="-122"/>
                <a:ea typeface="微软雅黑" panose="020B0503020204020204" pitchFamily="34" charset="-122"/>
                <a:sym typeface="华文宋体" pitchFamily="2" charset="-122"/>
              </a:rPr>
              <a:t>标准。</a:t>
            </a:r>
            <a:endParaRPr lang="en-US" altLang="zh-CN" sz="1600" dirty="0">
              <a:solidFill>
                <a:schemeClr val="bg1"/>
              </a:solidFill>
              <a:latin typeface="微软雅黑" panose="020B0503020204020204" pitchFamily="34" charset="-122"/>
              <a:ea typeface="微软雅黑" panose="020B0503020204020204" pitchFamily="34" charset="-122"/>
              <a:sym typeface="华文宋体" pitchFamily="2" charset="-122"/>
            </a:endParaRPr>
          </a:p>
        </p:txBody>
      </p:sp>
      <p:sp>
        <p:nvSpPr>
          <p:cNvPr id="17" name="矩形 16"/>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6883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14"/>
          <p:cNvSpPr>
            <a:spLocks noChangeArrowheads="1"/>
          </p:cNvSpPr>
          <p:nvPr/>
        </p:nvSpPr>
        <p:spPr bwMode="auto">
          <a:xfrm>
            <a:off x="4211393" y="1522705"/>
            <a:ext cx="3635375" cy="3635375"/>
          </a:xfrm>
          <a:prstGeom prst="ellipse">
            <a:avLst/>
          </a:prstGeom>
          <a:solidFill>
            <a:srgbClr val="1F497D"/>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52"/>
          <p:cNvSpPr>
            <a:spLocks noChangeArrowheads="1"/>
          </p:cNvSpPr>
          <p:nvPr/>
        </p:nvSpPr>
        <p:spPr bwMode="auto">
          <a:xfrm>
            <a:off x="7024443" y="5154905"/>
            <a:ext cx="923925" cy="923925"/>
          </a:xfrm>
          <a:prstGeom prst="ellipse">
            <a:avLst/>
          </a:prstGeom>
          <a:solidFill>
            <a:srgbClr val="1F497D">
              <a:alpha val="67059"/>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53"/>
          <p:cNvSpPr>
            <a:spLocks noChangeArrowheads="1"/>
          </p:cNvSpPr>
          <p:nvPr/>
        </p:nvSpPr>
        <p:spPr bwMode="auto">
          <a:xfrm>
            <a:off x="6586293" y="714667"/>
            <a:ext cx="631825" cy="631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9" name="椭圆 58"/>
          <p:cNvSpPr>
            <a:spLocks noChangeArrowheads="1"/>
          </p:cNvSpPr>
          <p:nvPr/>
        </p:nvSpPr>
        <p:spPr bwMode="auto">
          <a:xfrm>
            <a:off x="9027868" y="1522705"/>
            <a:ext cx="1012825" cy="1012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pSp>
        <p:nvGrpSpPr>
          <p:cNvPr id="20" name="组合 59"/>
          <p:cNvGrpSpPr>
            <a:grpSpLocks/>
          </p:cNvGrpSpPr>
          <p:nvPr/>
        </p:nvGrpSpPr>
        <p:grpSpPr bwMode="auto">
          <a:xfrm>
            <a:off x="9304093" y="1852905"/>
            <a:ext cx="498475" cy="477837"/>
            <a:chOff x="0" y="0"/>
            <a:chExt cx="2438400" cy="2332038"/>
          </a:xfrm>
        </p:grpSpPr>
        <p:sp>
          <p:nvSpPr>
            <p:cNvPr id="21"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任意多边形 61"/>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sp>
        <p:nvSpPr>
          <p:cNvPr id="24" name="椭圆 15"/>
          <p:cNvSpPr>
            <a:spLocks noChangeArrowheads="1"/>
          </p:cNvSpPr>
          <p:nvPr/>
        </p:nvSpPr>
        <p:spPr bwMode="auto">
          <a:xfrm>
            <a:off x="4387605" y="1695742"/>
            <a:ext cx="3282950" cy="3282950"/>
          </a:xfrm>
          <a:prstGeom prst="ellipse">
            <a:avLst/>
          </a:prstGeom>
          <a:noFill/>
          <a:ln w="63500" cap="flat" cmpd="sng">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文本框 57"/>
          <p:cNvSpPr>
            <a:spLocks noChangeArrowheads="1"/>
          </p:cNvSpPr>
          <p:nvPr/>
        </p:nvSpPr>
        <p:spPr bwMode="auto">
          <a:xfrm>
            <a:off x="4806630" y="2617117"/>
            <a:ext cx="24449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800" b="1" dirty="0">
                <a:solidFill>
                  <a:srgbClr val="FDFDFD"/>
                </a:solidFill>
                <a:latin typeface="微软雅黑" panose="020B0503020204020204" pitchFamily="34" charset="-122"/>
                <a:ea typeface="微软雅黑" panose="020B0503020204020204" pitchFamily="34" charset="-122"/>
                <a:sym typeface="华文宋体" pitchFamily="2" charset="-122"/>
              </a:rPr>
              <a:t>总结</a:t>
            </a:r>
          </a:p>
        </p:txBody>
      </p:sp>
    </p:spTree>
    <p:extLst>
      <p:ext uri="{BB962C8B-B14F-4D97-AF65-F5344CB8AC3E}">
        <p14:creationId xmlns:p14="http://schemas.microsoft.com/office/powerpoint/2010/main" val="261025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总结</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17" name="矩形 16"/>
          <p:cNvSpPr/>
          <p:nvPr/>
        </p:nvSpPr>
        <p:spPr>
          <a:xfrm>
            <a:off x="912774" y="840624"/>
            <a:ext cx="10450444" cy="3375283"/>
          </a:xfrm>
          <a:prstGeom prst="rect">
            <a:avLst/>
          </a:prstGeom>
        </p:spPr>
        <p:txBody>
          <a:bodyPr wrap="square">
            <a:spAutoFit/>
          </a:bodyPr>
          <a:lstStyle/>
          <a:p>
            <a:pPr algn="ctr">
              <a:lnSpc>
                <a:spcPts val="3200"/>
              </a:lnSpc>
            </a:pPr>
            <a:r>
              <a:rPr lang="zh-CN" altLang="en-US" sz="2400" b="1" dirty="0" smtClean="0">
                <a:latin typeface="微软雅黑" panose="020B0503020204020204" pitchFamily="34" charset="-122"/>
                <a:ea typeface="微软雅黑" panose="020B0503020204020204" pitchFamily="34" charset="-122"/>
              </a:rPr>
              <a:t>经营管理</a:t>
            </a:r>
            <a:endParaRPr lang="en-US" altLang="zh-CN" sz="2400" b="1" dirty="0" smtClean="0">
              <a:latin typeface="微软雅黑" panose="020B0503020204020204" pitchFamily="34" charset="-122"/>
              <a:ea typeface="微软雅黑" panose="020B0503020204020204" pitchFamily="34" charset="-122"/>
            </a:endParaRPr>
          </a:p>
          <a:p>
            <a:pPr>
              <a:lnSpc>
                <a:spcPts val="3200"/>
              </a:lnSpc>
            </a:pPr>
            <a:r>
              <a:rPr lang="zh-CN" altLang="en-US" dirty="0" smtClean="0">
                <a:latin typeface="微软雅黑" panose="020B0503020204020204" pitchFamily="34" charset="-122"/>
                <a:ea typeface="微软雅黑" panose="020B0503020204020204" pitchFamily="34" charset="-122"/>
              </a:rPr>
              <a:t>       民营</a:t>
            </a:r>
            <a:r>
              <a:rPr lang="zh-CN" altLang="en-US" dirty="0">
                <a:latin typeface="微软雅黑" panose="020B0503020204020204" pitchFamily="34" charset="-122"/>
                <a:ea typeface="微软雅黑" panose="020B0503020204020204" pitchFamily="34" charset="-122"/>
              </a:rPr>
              <a:t>医院的生存与发展，取决于其管理和经营的状况。如果管理不好，经营不对路，医院将不断下滑直至倒闭；如果管理得好，经营不对路，医院可以平稳过日子；如果管理不好，经营对路，医院也可以平稳过日子；如果管理得好，经营对路，医院将不断发展和壮大。</a:t>
            </a:r>
            <a:r>
              <a:rPr lang="zh-CN" altLang="en-US" b="1" dirty="0">
                <a:latin typeface="微软雅黑" panose="020B0503020204020204" pitchFamily="34" charset="-122"/>
                <a:ea typeface="微软雅黑" panose="020B0503020204020204" pitchFamily="34" charset="-122"/>
              </a:rPr>
              <a:t>经营是主导，管理是基础；经营是目的，管理是手段；管理是为了更好地经营，管理必须以经营为中心，管理是为经营服务的，</a:t>
            </a:r>
            <a:r>
              <a:rPr lang="zh-CN" altLang="en-US" dirty="0">
                <a:latin typeface="微软雅黑" panose="020B0503020204020204" pitchFamily="34" charset="-122"/>
                <a:ea typeface="微软雅黑" panose="020B0503020204020204" pitchFamily="34" charset="-122"/>
              </a:rPr>
              <a:t>这是民营医院的营利性质所决定的，谁不认识到这一点，谁就不可能真正地搞好民营医院的经营管理。所以，必须树立</a:t>
            </a:r>
            <a:r>
              <a:rPr lang="zh-CN" altLang="en-US" b="1" dirty="0">
                <a:latin typeface="微软雅黑" panose="020B0503020204020204" pitchFamily="34" charset="-122"/>
                <a:ea typeface="微软雅黑" panose="020B0503020204020204" pitchFamily="34" charset="-122"/>
              </a:rPr>
              <a:t>以经营为目的，以管理为手段，以人性化优质服务为形式，以社会效益推动经济效益的经营理念。</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558" y="4257003"/>
            <a:ext cx="10134885" cy="2184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48557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总结</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17" name="矩形 16"/>
          <p:cNvSpPr/>
          <p:nvPr/>
        </p:nvSpPr>
        <p:spPr>
          <a:xfrm>
            <a:off x="994066" y="840624"/>
            <a:ext cx="10450444" cy="3375283"/>
          </a:xfrm>
          <a:prstGeom prst="rect">
            <a:avLst/>
          </a:prstGeom>
        </p:spPr>
        <p:txBody>
          <a:bodyPr wrap="square">
            <a:spAutoFit/>
          </a:bodyPr>
          <a:lstStyle/>
          <a:p>
            <a:pPr algn="ctr">
              <a:lnSpc>
                <a:spcPts val="3200"/>
              </a:lnSpc>
            </a:pPr>
            <a:r>
              <a:rPr lang="zh-CN" altLang="en-US" sz="2400" b="1" dirty="0" smtClean="0">
                <a:latin typeface="微软雅黑" panose="020B0503020204020204" pitchFamily="34" charset="-122"/>
                <a:ea typeface="微软雅黑" panose="020B0503020204020204" pitchFamily="34" charset="-122"/>
              </a:rPr>
              <a:t>市场营销</a:t>
            </a:r>
            <a:endParaRPr lang="en-US" altLang="zh-CN" sz="2400" b="1" dirty="0" smtClean="0">
              <a:latin typeface="微软雅黑" panose="020B0503020204020204" pitchFamily="34" charset="-122"/>
              <a:ea typeface="微软雅黑" panose="020B0503020204020204" pitchFamily="34" charset="-122"/>
            </a:endParaRPr>
          </a:p>
          <a:p>
            <a:pPr>
              <a:lnSpc>
                <a:spcPts val="3200"/>
              </a:lnSpc>
            </a:pPr>
            <a:r>
              <a:rPr lang="en-US" altLang="zh-CN" dirty="0" smtClean="0">
                <a:latin typeface="微软雅黑" panose="020B0503020204020204" pitchFamily="34" charset="-122"/>
                <a:ea typeface="微软雅黑" panose="020B0503020204020204" pitchFamily="34" charset="-122"/>
              </a:rPr>
              <a:t>       </a:t>
            </a:r>
            <a:r>
              <a:rPr lang="zh-CN" altLang="zh-CN" b="1" dirty="0" smtClean="0">
                <a:latin typeface="微软雅黑" panose="020B0503020204020204" pitchFamily="34" charset="-122"/>
                <a:ea typeface="微软雅黑" panose="020B0503020204020204" pitchFamily="34" charset="-122"/>
              </a:rPr>
              <a:t>民营</a:t>
            </a:r>
            <a:r>
              <a:rPr lang="zh-CN" altLang="zh-CN" b="1" dirty="0">
                <a:latin typeface="微软雅黑" panose="020B0503020204020204" pitchFamily="34" charset="-122"/>
                <a:ea typeface="微软雅黑" panose="020B0503020204020204" pitchFamily="34" charset="-122"/>
              </a:rPr>
              <a:t>医院的运作必须遵循市场营销的规律。</a:t>
            </a:r>
            <a:r>
              <a:rPr lang="zh-CN" altLang="zh-CN" dirty="0">
                <a:latin typeface="微软雅黑" panose="020B0503020204020204" pitchFamily="34" charset="-122"/>
                <a:ea typeface="微软雅黑" panose="020B0503020204020204" pitchFamily="34" charset="-122"/>
              </a:rPr>
              <a:t>医院经营的产品就是诊疗科目；价格定位也同样权衡成本、市场需要、行业价格以及经营战略诸方面；要建立市场营销队伍拓展各营销渠道和进行促销活动。</a:t>
            </a:r>
            <a:r>
              <a:rPr lang="en-US" altLang="zh-CN" dirty="0">
                <a:latin typeface="微软雅黑" panose="020B0503020204020204" pitchFamily="34" charset="-122"/>
                <a:ea typeface="微软雅黑" panose="020B0503020204020204" pitchFamily="34" charset="-122"/>
              </a:rPr>
              <a:t/>
            </a:r>
            <a:br>
              <a:rPr lang="en-US" altLang="zh-CN" dirty="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经验</a:t>
            </a:r>
            <a:r>
              <a:rPr lang="zh-CN" altLang="zh-CN" dirty="0">
                <a:latin typeface="微软雅黑" panose="020B0503020204020204" pitchFamily="34" charset="-122"/>
                <a:ea typeface="微软雅黑" panose="020B0503020204020204" pitchFamily="34" charset="-122"/>
              </a:rPr>
              <a:t>证明，我国民营医院与国有医院运作的一个最大不同点是：</a:t>
            </a:r>
            <a:r>
              <a:rPr lang="zh-CN" altLang="zh-CN" b="1" dirty="0">
                <a:latin typeface="微软雅黑" panose="020B0503020204020204" pitchFamily="34" charset="-122"/>
                <a:ea typeface="微软雅黑" panose="020B0503020204020204" pitchFamily="34" charset="-122"/>
              </a:rPr>
              <a:t>必须组建自已的市场营销队伍作为先锋队，才能快速地引导医院进入和占领医疗市场。</a:t>
            </a:r>
            <a:r>
              <a:rPr lang="en-US" altLang="zh-CN" dirty="0">
                <a:latin typeface="微软雅黑" panose="020B0503020204020204" pitchFamily="34" charset="-122"/>
                <a:ea typeface="微软雅黑" panose="020B0503020204020204" pitchFamily="34" charset="-122"/>
              </a:rPr>
              <a:t/>
            </a:r>
            <a:br>
              <a:rPr lang="en-US" altLang="zh-CN" dirty="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总的来说</a:t>
            </a:r>
            <a:r>
              <a:rPr lang="zh-CN" altLang="zh-CN" dirty="0">
                <a:latin typeface="微软雅黑" panose="020B0503020204020204" pitchFamily="34" charset="-122"/>
                <a:ea typeface="微软雅黑" panose="020B0503020204020204" pitchFamily="34" charset="-122"/>
              </a:rPr>
              <a:t>，通过市场宣传把医院推出去、通过公共渠道把项目和顾客引进来、通过院内优质服务建立良好的公众口碑把顾客引进来的三位一体营销已成为现代医疗营销的走势</a:t>
            </a:r>
            <a:r>
              <a:rPr lang="zh-CN" altLang="zh-CN"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713" y="4215906"/>
            <a:ext cx="10080574" cy="217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8168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61922"/>
          </a:xfrm>
          <a:prstGeom prst="rect">
            <a:avLst/>
          </a:prstGeom>
          <a:blipFill dpi="0" rotWithShape="0">
            <a:blip r:embed="rId2">
              <a:alphaModFix amt="9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3916697"/>
            <a:ext cx="4367284" cy="1514902"/>
          </a:xfrm>
          <a:prstGeom prst="rect">
            <a:avLst/>
          </a:prstGeom>
          <a:solidFill>
            <a:srgbClr val="1F49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p:cNvSpPr/>
          <p:nvPr/>
        </p:nvSpPr>
        <p:spPr>
          <a:xfrm>
            <a:off x="4367283" y="3916697"/>
            <a:ext cx="7824717" cy="1514902"/>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12"/>
          <p:cNvSpPr txBox="1"/>
          <p:nvPr/>
        </p:nvSpPr>
        <p:spPr>
          <a:xfrm>
            <a:off x="4443329" y="4289427"/>
            <a:ext cx="6040374" cy="769441"/>
          </a:xfrm>
          <a:prstGeom prst="rect">
            <a:avLst/>
          </a:prstGeom>
          <a:noFill/>
        </p:spPr>
        <p:txBody>
          <a:bodyPr wrap="square" rtlCol="0">
            <a:spAutoFit/>
          </a:bodyPr>
          <a:lstStyle/>
          <a:p>
            <a:r>
              <a:rPr lang="en-US" altLang="zh-CN" sz="4400" b="1" dirty="0" smtClean="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XXXXXXXX</a:t>
            </a:r>
            <a:r>
              <a:rPr lang="zh-CN" altLang="en-US" sz="4400" b="1" dirty="0" smtClean="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endParaRPr lang="zh-CN" altLang="en-US" sz="4400" b="1" dirty="0">
              <a:solidFill>
                <a:schemeClr val="accent1">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文本框 12"/>
          <p:cNvSpPr txBox="1"/>
          <p:nvPr/>
        </p:nvSpPr>
        <p:spPr>
          <a:xfrm>
            <a:off x="1859604" y="4272668"/>
            <a:ext cx="2506895" cy="769441"/>
          </a:xfrm>
          <a:prstGeom prst="rect">
            <a:avLst/>
          </a:prstGeom>
          <a:noFill/>
        </p:spPr>
        <p:txBody>
          <a:bodyPr wrap="square" rtlCol="0">
            <a:spAutoFit/>
          </a:bodyPr>
          <a:lstStyle/>
          <a:p>
            <a:r>
              <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谢谢观赏</a:t>
            </a:r>
          </a:p>
        </p:txBody>
      </p:sp>
      <p:sp>
        <p:nvSpPr>
          <p:cNvPr id="23" name="TextBox 22"/>
          <p:cNvSpPr txBox="1"/>
          <p:nvPr/>
        </p:nvSpPr>
        <p:spPr>
          <a:xfrm flipH="1">
            <a:off x="1489751" y="5025543"/>
            <a:ext cx="2784297" cy="369332"/>
          </a:xfrm>
          <a:prstGeom prst="rect">
            <a:avLst/>
          </a:prstGeom>
          <a:noFill/>
        </p:spPr>
        <p:txBody>
          <a:bodyPr wrap="square" rtlCol="0">
            <a:spAutoFit/>
          </a:bodyPr>
          <a:lstStyle/>
          <a:p>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 you for viewing</a:t>
            </a:r>
          </a:p>
        </p:txBody>
      </p:sp>
      <p:sp>
        <p:nvSpPr>
          <p:cNvPr id="24" name="TextBox 23"/>
          <p:cNvSpPr txBox="1"/>
          <p:nvPr/>
        </p:nvSpPr>
        <p:spPr>
          <a:xfrm flipH="1">
            <a:off x="4508350" y="5042109"/>
            <a:ext cx="2955166" cy="369332"/>
          </a:xfrm>
          <a:prstGeom prst="rect">
            <a:avLst/>
          </a:prstGeom>
          <a:noFill/>
        </p:spPr>
        <p:txBody>
          <a:bodyPr wrap="square" rtlCol="0">
            <a:spAutoFit/>
          </a:bodyPr>
          <a:lstStyle/>
          <a:p>
            <a:r>
              <a:rPr lang="zh-CN" altLang="en-US" b="1" dirty="0" smtClean="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发展策划中心     </a:t>
            </a:r>
            <a:r>
              <a:rPr lang="en-US" altLang="zh-CN" b="1" dirty="0" smtClean="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2016.10</a:t>
            </a:r>
            <a:endParaRPr lang="zh-CN" altLang="en-US" b="1" dirty="0">
              <a:solidFill>
                <a:srgbClr val="1F497D"/>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544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smtClean="0">
                <a:solidFill>
                  <a:prstClr val="white"/>
                </a:solidFill>
                <a:latin typeface="微软雅黑" panose="020B0503020204020204" pitchFamily="34" charset="-122"/>
                <a:ea typeface="微软雅黑" panose="020B0503020204020204" pitchFamily="34" charset="-122"/>
              </a:rPr>
              <a:t>管理</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02497" y="780836"/>
            <a:ext cx="6063381" cy="5539978"/>
          </a:xfrm>
          <a:prstGeom prst="rect">
            <a:avLst/>
          </a:prstGeom>
          <a:noFill/>
        </p:spPr>
        <p:txBody>
          <a:bodyPr wrap="square" rtlCol="0">
            <a:spAutoFit/>
          </a:bodyPr>
          <a:lstStyle/>
          <a:p>
            <a:pPr algn="ctr">
              <a:lnSpc>
                <a:spcPct val="150000"/>
              </a:lnSpc>
            </a:pPr>
            <a:r>
              <a:rPr lang="zh-CN" altLang="en-US" sz="2000" b="1" dirty="0">
                <a:latin typeface="微软雅黑" panose="020B0503020204020204" pitchFamily="34" charset="-122"/>
                <a:ea typeface="微软雅黑" panose="020B0503020204020204" pitchFamily="34" charset="-122"/>
              </a:rPr>
              <a:t>管理，即管辖治理</a:t>
            </a:r>
          </a:p>
          <a:p>
            <a:pPr>
              <a:lnSpc>
                <a:spcPct val="150000"/>
              </a:lnSpc>
            </a:pPr>
            <a:r>
              <a:rPr lang="zh-CN" altLang="en-US" dirty="0" smtClean="0">
                <a:latin typeface="微软雅黑" panose="020B0503020204020204" pitchFamily="34" charset="-122"/>
                <a:ea typeface="微软雅黑" panose="020B0503020204020204" pitchFamily="34" charset="-122"/>
              </a:rPr>
              <a:t>       是</a:t>
            </a:r>
            <a:r>
              <a:rPr lang="zh-CN" altLang="en-US" dirty="0">
                <a:latin typeface="微软雅黑" panose="020B0503020204020204" pitchFamily="34" charset="-122"/>
                <a:ea typeface="微软雅黑" panose="020B0503020204020204" pitchFamily="34" charset="-122"/>
              </a:rPr>
              <a:t>指管理者在一定的环境条件下，为了实现特定的目的，动员和运用有效资源而进行的计划、组织</a:t>
            </a:r>
            <a:r>
              <a:rPr lang="zh-CN" altLang="en-US" dirty="0" smtClean="0">
                <a:latin typeface="微软雅黑" panose="020B0503020204020204" pitchFamily="34" charset="-122"/>
                <a:ea typeface="微软雅黑" panose="020B0503020204020204" pitchFamily="34" charset="-122"/>
              </a:rPr>
              <a:t>、领导和</a:t>
            </a:r>
            <a:r>
              <a:rPr lang="zh-CN" altLang="en-US" dirty="0">
                <a:latin typeface="微软雅黑" panose="020B0503020204020204" pitchFamily="34" charset="-122"/>
                <a:ea typeface="微软雅黑" panose="020B0503020204020204" pitchFamily="34" charset="-122"/>
              </a:rPr>
              <a:t>控制等社会活动</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关于</a:t>
            </a:r>
            <a:r>
              <a:rPr lang="zh-CN" altLang="en-US" dirty="0">
                <a:latin typeface="微软雅黑" panose="020B0503020204020204" pitchFamily="34" charset="-122"/>
                <a:ea typeface="微软雅黑" panose="020B0503020204020204" pitchFamily="34" charset="-122"/>
              </a:rPr>
              <a:t>管理的对象，有两种观点</a:t>
            </a:r>
            <a:r>
              <a:rPr lang="zh-CN" altLang="en-US" dirty="0" smtClean="0">
                <a:latin typeface="微软雅黑" panose="020B0503020204020204" pitchFamily="34" charset="-122"/>
                <a:ea typeface="微软雅黑" panose="020B0503020204020204" pitchFamily="34" charset="-122"/>
              </a:rPr>
              <a:t>，一</a:t>
            </a:r>
            <a:r>
              <a:rPr lang="zh-CN" altLang="en-US" dirty="0">
                <a:latin typeface="微软雅黑" panose="020B0503020204020204" pitchFamily="34" charset="-122"/>
                <a:ea typeface="微软雅黑" panose="020B0503020204020204" pitchFamily="34" charset="-122"/>
              </a:rPr>
              <a:t>种是六要素观点，即</a:t>
            </a:r>
            <a:r>
              <a:rPr lang="zh-CN" altLang="en-US" b="1" dirty="0">
                <a:latin typeface="微软雅黑" panose="020B0503020204020204" pitchFamily="34" charset="-122"/>
                <a:ea typeface="微软雅黑" panose="020B0503020204020204" pitchFamily="34" charset="-122"/>
              </a:rPr>
              <a:t>人、财、物、时间、</a:t>
            </a:r>
            <a:r>
              <a:rPr lang="zh-CN" altLang="en-US" b="1" dirty="0" smtClean="0">
                <a:latin typeface="微软雅黑" panose="020B0503020204020204" pitchFamily="34" charset="-122"/>
                <a:ea typeface="微软雅黑" panose="020B0503020204020204" pitchFamily="34" charset="-122"/>
              </a:rPr>
              <a:t>信息、业务</a:t>
            </a:r>
            <a:r>
              <a:rPr lang="zh-CN" altLang="en-US" b="1" dirty="0">
                <a:latin typeface="微软雅黑" panose="020B0503020204020204" pitchFamily="34" charset="-122"/>
                <a:ea typeface="微软雅黑" panose="020B0503020204020204" pitchFamily="34" charset="-122"/>
              </a:rPr>
              <a:t>技术</a:t>
            </a:r>
            <a:r>
              <a:rPr lang="zh-CN" altLang="en-US" dirty="0">
                <a:latin typeface="微软雅黑" panose="020B0503020204020204" pitchFamily="34" charset="-122"/>
                <a:ea typeface="微软雅黑" panose="020B0503020204020204" pitchFamily="34" charset="-122"/>
              </a:rPr>
              <a:t>；一种是系统对象观点，即把管理对象看成是</a:t>
            </a:r>
            <a:r>
              <a:rPr lang="zh-CN" altLang="en-US" b="1" dirty="0">
                <a:latin typeface="微软雅黑" panose="020B0503020204020204" pitchFamily="34" charset="-122"/>
                <a:ea typeface="微软雅黑" panose="020B0503020204020204" pitchFamily="34" charset="-122"/>
              </a:rPr>
              <a:t>整体、部分、互相关系</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关系</a:t>
            </a:r>
            <a:r>
              <a:rPr lang="zh-CN" altLang="en-US" dirty="0">
                <a:latin typeface="微软雅黑" panose="020B0503020204020204" pitchFamily="34" charset="-122"/>
                <a:ea typeface="微软雅黑" panose="020B0503020204020204" pitchFamily="34" charset="-122"/>
              </a:rPr>
              <a:t>的变化</a:t>
            </a:r>
            <a:r>
              <a:rPr lang="zh-CN" altLang="en-US" dirty="0" smtClean="0">
                <a:latin typeface="微软雅黑" panose="020B0503020204020204" pitchFamily="34" charset="-122"/>
                <a:ea typeface="微软雅黑" panose="020B0503020204020204" pitchFamily="34" charset="-122"/>
              </a:rPr>
              <a:t>及其</a:t>
            </a:r>
            <a:r>
              <a:rPr lang="zh-CN" altLang="en-US" dirty="0">
                <a:latin typeface="微软雅黑" panose="020B0503020204020204" pitchFamily="34" charset="-122"/>
                <a:ea typeface="微软雅黑" panose="020B0503020204020204" pitchFamily="34" charset="-122"/>
              </a:rPr>
              <a:t>结果和转化的统一体。管理的方法主要有</a:t>
            </a:r>
            <a:r>
              <a:rPr lang="zh-CN" altLang="en-US" b="1" dirty="0">
                <a:latin typeface="微软雅黑" panose="020B0503020204020204" pitchFamily="34" charset="-122"/>
                <a:ea typeface="微软雅黑" panose="020B0503020204020204" pitchFamily="34" charset="-122"/>
              </a:rPr>
              <a:t>行政管理、法律管理、经济管理、咨询管理、调查研究和思想</a:t>
            </a:r>
            <a:r>
              <a:rPr lang="zh-CN" altLang="en-US" b="1" dirty="0" smtClean="0">
                <a:latin typeface="微软雅黑" panose="020B0503020204020204" pitchFamily="34" charset="-122"/>
                <a:ea typeface="微软雅黑" panose="020B0503020204020204" pitchFamily="34" charset="-122"/>
              </a:rPr>
              <a:t>工作</a:t>
            </a:r>
            <a:r>
              <a:rPr lang="zh-CN" altLang="en-US" dirty="0" smtClean="0">
                <a:latin typeface="微软雅黑" panose="020B0503020204020204" pitchFamily="34" charset="-122"/>
                <a:ea typeface="微软雅黑" panose="020B0503020204020204" pitchFamily="34" charset="-122"/>
              </a:rPr>
              <a:t>等</a:t>
            </a:r>
            <a:r>
              <a:rPr lang="zh-CN" altLang="en-US" dirty="0">
                <a:latin typeface="微软雅黑" panose="020B0503020204020204" pitchFamily="34" charset="-122"/>
                <a:ea typeface="微软雅黑" panose="020B0503020204020204" pitchFamily="34" charset="-122"/>
              </a:rPr>
              <a:t>六种</a:t>
            </a:r>
            <a:r>
              <a:rPr lang="zh-CN" altLang="en-US" dirty="0" smtClean="0">
                <a:latin typeface="微软雅黑" panose="020B0503020204020204" pitchFamily="34" charset="-122"/>
                <a:ea typeface="微软雅黑" panose="020B0503020204020204" pitchFamily="34" charset="-122"/>
              </a:rPr>
              <a:t>，管理</a:t>
            </a:r>
            <a:r>
              <a:rPr lang="zh-CN" altLang="en-US" dirty="0">
                <a:latin typeface="微软雅黑" panose="020B0503020204020204" pitchFamily="34" charset="-122"/>
                <a:ea typeface="微软雅黑" panose="020B0503020204020204" pitchFamily="34" charset="-122"/>
              </a:rPr>
              <a:t>技术主要有数学方法和电子计算机技术</a:t>
            </a:r>
            <a:r>
              <a:rPr lang="zh-CN" altLang="en-US" dirty="0" smtClean="0">
                <a:latin typeface="微软雅黑" panose="020B0503020204020204" pitchFamily="34" charset="-122"/>
                <a:ea typeface="微软雅黑" panose="020B0503020204020204" pitchFamily="34" charset="-122"/>
              </a:rPr>
              <a:t>。我国</a:t>
            </a:r>
            <a:r>
              <a:rPr lang="zh-CN" altLang="en-US" dirty="0">
                <a:latin typeface="微软雅黑" panose="020B0503020204020204" pitchFamily="34" charset="-122"/>
                <a:ea typeface="微软雅黑" panose="020B0503020204020204" pitchFamily="34" charset="-122"/>
              </a:rPr>
              <a:t>医院管理的研究应始</a:t>
            </a:r>
            <a:r>
              <a:rPr lang="zh-CN" altLang="en-US" dirty="0" smtClean="0">
                <a:latin typeface="微软雅黑" panose="020B0503020204020204" pitchFamily="34" charset="-122"/>
                <a:ea typeface="微软雅黑" panose="020B0503020204020204" pitchFamily="34" charset="-122"/>
              </a:rPr>
              <a:t>于</a:t>
            </a:r>
            <a:r>
              <a:rPr lang="en-US" altLang="zh-CN" dirty="0" smtClean="0">
                <a:latin typeface="微软雅黑" panose="020B0503020204020204" pitchFamily="34" charset="-122"/>
                <a:ea typeface="微软雅黑" panose="020B0503020204020204" pitchFamily="34" charset="-122"/>
              </a:rPr>
              <a:t>1985</a:t>
            </a:r>
            <a:r>
              <a:rPr lang="zh-CN" altLang="en-US" dirty="0">
                <a:latin typeface="微软雅黑" panose="020B0503020204020204" pitchFamily="34" charset="-122"/>
                <a:ea typeface="微软雅黑" panose="020B0503020204020204" pitchFamily="34" charset="-122"/>
              </a:rPr>
              <a:t>年出版</a:t>
            </a:r>
            <a:r>
              <a:rPr lang="zh-CN" altLang="en-US" dirty="0" smtClean="0">
                <a:latin typeface="微软雅黑" panose="020B0503020204020204" pitchFamily="34" charset="-122"/>
                <a:ea typeface="微软雅黑" panose="020B0503020204020204" pitchFamily="34" charset="-122"/>
              </a:rPr>
              <a:t>的</a:t>
            </a:r>
            <a:r>
              <a:rPr lang="en-US" alt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卫生管理学基础</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管理学原理</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1991</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卫生管理丛书</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的出版使医院管理理论更臻于成熟。</a:t>
            </a:r>
            <a:endParaRPr lang="zh-CN" altLang="en-US" sz="1600" dirty="0">
              <a:latin typeface="微软雅黑" panose="020B0503020204020204" pitchFamily="34" charset="-122"/>
              <a:ea typeface="微软雅黑" panose="020B0503020204020204" pitchFamily="34" charset="-122"/>
            </a:endParaRPr>
          </a:p>
        </p:txBody>
      </p:sp>
      <p:pic>
        <p:nvPicPr>
          <p:cNvPr id="4098" name="Picture 2" descr="C:\Users\waynebond\Desktop\d7f4ea947dab46f644c0ff8a9c9f8e4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204" y="1075201"/>
            <a:ext cx="3910415" cy="4951247"/>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经营</a:t>
            </a:r>
          </a:p>
        </p:txBody>
      </p:sp>
      <p:cxnSp>
        <p:nvCxnSpPr>
          <p:cNvPr id="9" name="直接连接符 8"/>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97094" y="863029"/>
            <a:ext cx="6494897" cy="5600700"/>
          </a:xfrm>
          <a:prstGeom prst="rect">
            <a:avLst/>
          </a:prstGeom>
          <a:noFill/>
        </p:spPr>
        <p:txBody>
          <a:bodyPr wrap="square" rtlCol="0">
            <a:spAutoFit/>
          </a:bodyPr>
          <a:lstStyle/>
          <a:p>
            <a:pPr algn="ctr">
              <a:lnSpc>
                <a:spcPts val="2700"/>
              </a:lnSpc>
            </a:pPr>
            <a:r>
              <a:rPr lang="zh-CN" altLang="en-US" sz="2000" b="1" dirty="0">
                <a:latin typeface="微软雅黑" panose="020B0503020204020204" pitchFamily="34" charset="-122"/>
                <a:ea typeface="微软雅黑" panose="020B0503020204020204" pitchFamily="34" charset="-122"/>
              </a:rPr>
              <a:t>经营，即经济运营</a:t>
            </a:r>
          </a:p>
          <a:p>
            <a:pPr>
              <a:lnSpc>
                <a:spcPts val="2700"/>
              </a:lnSpc>
            </a:pPr>
            <a:r>
              <a:rPr lang="zh-CN" altLang="en-US" dirty="0" smtClean="0">
                <a:latin typeface="微软雅黑" panose="020B0503020204020204" pitchFamily="34" charset="-122"/>
                <a:ea typeface="微软雅黑" panose="020B0503020204020204" pitchFamily="34" charset="-122"/>
              </a:rPr>
              <a:t>      是</a:t>
            </a:r>
            <a:r>
              <a:rPr lang="zh-CN" altLang="en-US" dirty="0">
                <a:latin typeface="微软雅黑" panose="020B0503020204020204" pitchFamily="34" charset="-122"/>
                <a:ea typeface="微软雅黑" panose="020B0503020204020204" pitchFamily="34" charset="-122"/>
              </a:rPr>
              <a:t>指经济机体通过对内部各构成要素之间相互联系和作用的制约关系、运行原理及其整体功能的整合，寻求内部资源运行最佳效益的途径和机制。经营包含有多变的存在要素，复杂的运行调控，科学的效果评价，及时的应变对策。</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经营</a:t>
            </a:r>
            <a:r>
              <a:rPr lang="zh-CN" altLang="en-US" dirty="0">
                <a:latin typeface="微软雅黑" panose="020B0503020204020204" pitchFamily="34" charset="-122"/>
                <a:ea typeface="微软雅黑" panose="020B0503020204020204" pitchFamily="34" charset="-122"/>
              </a:rPr>
              <a:t>战略则主要涉及投资方向的选择，发展目标的确定，组织规模和产品结构的规划，经营要素的分配原则，产品更新换代的准备，经营范围和项目的延伸，组织优势的培养和发挥，经营服务方式的改变，科技智力的投入，分配和人事用工制度的改革，参与市场竞争的对策选择等内容。</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经营</a:t>
            </a:r>
            <a:r>
              <a:rPr lang="zh-CN" altLang="en-US" b="1" dirty="0">
                <a:latin typeface="微软雅黑" panose="020B0503020204020204" pitchFamily="34" charset="-122"/>
                <a:ea typeface="微软雅黑" panose="020B0503020204020204" pitchFamily="34" charset="-122"/>
              </a:rPr>
              <a:t>的核心是内部资源的整合，目标是发挥各种资源的最大效能，追求的是最大产出和最佳收益。</a:t>
            </a:r>
            <a:r>
              <a:rPr lang="zh-CN" altLang="en-US" dirty="0">
                <a:latin typeface="微软雅黑" panose="020B0503020204020204" pitchFamily="34" charset="-122"/>
                <a:ea typeface="微软雅黑" panose="020B0503020204020204" pitchFamily="34" charset="-122"/>
              </a:rPr>
              <a:t>在市场经济的大潮中，医院要得以生存和发展，就必须研究经营理论．制定经营战略，实施经营策略。</a:t>
            </a:r>
          </a:p>
        </p:txBody>
      </p:sp>
      <p:pic>
        <p:nvPicPr>
          <p:cNvPr id="5124" name="Picture 4" descr="C:\Users\waynebond\Desktop\1c5fc0d02ab8330786f87dc5e4876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73" y="1009756"/>
            <a:ext cx="4163239" cy="530724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21772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营销</a:t>
            </a:r>
          </a:p>
        </p:txBody>
      </p:sp>
      <p:cxnSp>
        <p:nvCxnSpPr>
          <p:cNvPr id="9" name="直接连接符 8"/>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12774" y="863029"/>
            <a:ext cx="6494897" cy="5600700"/>
          </a:xfrm>
          <a:prstGeom prst="rect">
            <a:avLst/>
          </a:prstGeom>
          <a:noFill/>
        </p:spPr>
        <p:txBody>
          <a:bodyPr wrap="square" rtlCol="0">
            <a:spAutoFit/>
          </a:bodyPr>
          <a:lstStyle/>
          <a:p>
            <a:pPr algn="ctr">
              <a:lnSpc>
                <a:spcPts val="2700"/>
              </a:lnSpc>
            </a:pPr>
            <a:r>
              <a:rPr lang="zh-CN" altLang="en-US" sz="2000" b="1" dirty="0">
                <a:latin typeface="微软雅黑" panose="020B0503020204020204" pitchFamily="34" charset="-122"/>
                <a:ea typeface="微软雅黑" panose="020B0503020204020204" pitchFamily="34" charset="-122"/>
              </a:rPr>
              <a:t>营销，即运作销售</a:t>
            </a:r>
          </a:p>
          <a:p>
            <a:pPr>
              <a:lnSpc>
                <a:spcPts val="2700"/>
              </a:lnSpc>
            </a:pPr>
            <a:r>
              <a:rPr lang="zh-CN" altLang="en-US" dirty="0" smtClean="0">
                <a:latin typeface="微软雅黑" panose="020B0503020204020204" pitchFamily="34" charset="-122"/>
                <a:ea typeface="微软雅黑" panose="020B0503020204020204" pitchFamily="34" charset="-122"/>
              </a:rPr>
              <a:t>       是</a:t>
            </a:r>
            <a:r>
              <a:rPr lang="zh-CN" altLang="en-US" dirty="0">
                <a:latin typeface="微软雅黑" panose="020B0503020204020204" pitchFamily="34" charset="-122"/>
                <a:ea typeface="微软雅黑" panose="020B0503020204020204" pitchFamily="34" charset="-122"/>
              </a:rPr>
              <a:t>指个人和整体通过创造并同别人交换产品</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或服务</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和价值用以满足其需求和欲望的一种管理过程。营销不同于过去的供销、推销、直销和行销，它</a:t>
            </a:r>
            <a:r>
              <a:rPr lang="zh-CN" altLang="en-US" b="1" dirty="0">
                <a:latin typeface="微软雅黑" panose="020B0503020204020204" pitchFamily="34" charset="-122"/>
                <a:ea typeface="微软雅黑" panose="020B0503020204020204" pitchFamily="34" charset="-122"/>
              </a:rPr>
              <a:t>以顾客满意为核心，研究的核心概念包括需要、欲望、需求、产品、服务、创意，价值、成本、满意，交换、交易、关系，市场、营销者和预期顾客。</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区别</a:t>
            </a:r>
            <a:r>
              <a:rPr lang="zh-CN" altLang="en-US" dirty="0">
                <a:latin typeface="微软雅黑" panose="020B0503020204020204" pitchFamily="34" charset="-122"/>
                <a:ea typeface="微软雅黑" panose="020B0503020204020204" pitchFamily="34" charset="-122"/>
              </a:rPr>
              <a:t>于企业、商业市场营销，</a:t>
            </a:r>
            <a:r>
              <a:rPr lang="zh-CN" altLang="en-US" b="1" dirty="0">
                <a:latin typeface="微软雅黑" panose="020B0503020204020204" pitchFamily="34" charset="-122"/>
                <a:ea typeface="微软雅黑" panose="020B0503020204020204" pitchFamily="34" charset="-122"/>
              </a:rPr>
              <a:t>医院营销应分为外部营销</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指医院面向顾客开展的常规营销</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、内部营销</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指医院面向院内职工所进行的培养和激励</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和交互营销</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指医院职工在与患者打交道时的技能</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当前</a:t>
            </a:r>
            <a:r>
              <a:rPr lang="zh-CN" altLang="en-US" dirty="0">
                <a:latin typeface="微软雅黑" panose="020B0503020204020204" pitchFamily="34" charset="-122"/>
                <a:ea typeface="微软雅黑" panose="020B0503020204020204" pitchFamily="34" charset="-122"/>
              </a:rPr>
              <a:t>，医疗行业所开展的营销研究和实践，大多注重于搬用企业、商业领域的营销战略和策略，即相当于外部营销，而对内部营销和交互营销则几乎是空白。但近年来我国的医院营销研究发展迅速，应用于实践的势头也越来越猛。</a:t>
            </a:r>
            <a:endParaRPr lang="zh-CN" altLang="en-US" sz="1600" dirty="0">
              <a:latin typeface="微软雅黑" panose="020B0503020204020204" pitchFamily="34" charset="-122"/>
              <a:ea typeface="微软雅黑" panose="020B0503020204020204" pitchFamily="34" charset="-122"/>
            </a:endParaRPr>
          </a:p>
        </p:txBody>
      </p:sp>
      <p:pic>
        <p:nvPicPr>
          <p:cNvPr id="6146" name="Picture 2" descr="C:\Users\waynebond\Desktop\bac1ae291777cbf582079514061dff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671" y="1173180"/>
            <a:ext cx="4248710" cy="498039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158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12774" y="893"/>
            <a:ext cx="2159678" cy="685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总结</a:t>
            </a:r>
          </a:p>
        </p:txBody>
      </p:sp>
      <p:cxnSp>
        <p:nvCxnSpPr>
          <p:cNvPr id="9" name="直接连接符 8"/>
          <p:cNvCxnSpPr/>
          <p:nvPr/>
        </p:nvCxnSpPr>
        <p:spPr>
          <a:xfrm>
            <a:off x="0" y="686514"/>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12774" y="863029"/>
            <a:ext cx="10378525" cy="5600700"/>
          </a:xfrm>
          <a:prstGeom prst="rect">
            <a:avLst/>
          </a:prstGeom>
          <a:noFill/>
        </p:spPr>
        <p:txBody>
          <a:bodyPr wrap="square" rtlCol="0">
            <a:spAutoFit/>
          </a:bodyPr>
          <a:lstStyle/>
          <a:p>
            <a:pPr>
              <a:lnSpc>
                <a:spcPts val="2700"/>
              </a:lnSpc>
            </a:pPr>
            <a:r>
              <a:rPr lang="zh-CN" altLang="en-US"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管理</a:t>
            </a:r>
            <a:r>
              <a:rPr lang="zh-CN" altLang="en-US" b="1" dirty="0">
                <a:latin typeface="微软雅黑" panose="020B0503020204020204" pitchFamily="34" charset="-122"/>
                <a:ea typeface="微软雅黑" panose="020B0503020204020204" pitchFamily="34" charset="-122"/>
              </a:rPr>
              <a:t>、经营、营销三者互为基础，相互补充</a:t>
            </a:r>
            <a:r>
              <a:rPr lang="zh-CN" altLang="en-US" dirty="0">
                <a:latin typeface="微软雅黑" panose="020B0503020204020204" pitchFamily="34" charset="-122"/>
                <a:ea typeface="微软雅黑" panose="020B0503020204020204" pitchFamily="34" charset="-122"/>
              </a:rPr>
              <a:t>。管理是经营和营销的基础，经营和营销中都贯穿着管理，离开了管理，经营和营销将会变得无序、无效；</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经营</a:t>
            </a:r>
            <a:r>
              <a:rPr lang="zh-CN" altLang="en-US" dirty="0">
                <a:latin typeface="微软雅黑" panose="020B0503020204020204" pitchFamily="34" charset="-122"/>
                <a:ea typeface="微软雅黑" panose="020B0503020204020204" pitchFamily="34" charset="-122"/>
              </a:rPr>
              <a:t>是管理和营销的核心，只有经营才使管理和营销具有实际意义，否则，管理的效果</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产出</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将大打折扣，营销也就成为空中楼阁；</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营销</a:t>
            </a:r>
            <a:r>
              <a:rPr lang="zh-CN" altLang="en-US" b="1" dirty="0">
                <a:latin typeface="微软雅黑" panose="020B0503020204020204" pitchFamily="34" charset="-122"/>
                <a:ea typeface="微软雅黑" panose="020B0503020204020204" pitchFamily="34" charset="-122"/>
              </a:rPr>
              <a:t>的最大价值在于把管理和经营的结果真实地反映给顾客，使通过管理和经营创造出的优质服务产生最佳收益，反过来能够使医院保持长久的市场竞争力，又更进一步地推动营销作用的发挥。</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可以</a:t>
            </a:r>
            <a:r>
              <a:rPr lang="zh-CN" altLang="en-US" dirty="0">
                <a:latin typeface="微软雅黑" panose="020B0503020204020204" pitchFamily="34" charset="-122"/>
                <a:ea typeface="微软雅黑" panose="020B0503020204020204" pitchFamily="34" charset="-122"/>
              </a:rPr>
              <a:t>说，现代医院离开了其中的任何一个方面都是不完整的。随着市场经济体制的确立和发展，人们开始运用经济学的基本原理和方法研究医院资源的科学配置，依靠经营提高资源的利用率，提高市场竞争力。</a:t>
            </a:r>
          </a:p>
          <a:p>
            <a:pPr>
              <a:lnSpc>
                <a:spcPts val="2700"/>
              </a:lnSpc>
            </a:pPr>
            <a:endParaRPr lang="zh-CN" altLang="en-US" dirty="0">
              <a:latin typeface="微软雅黑" panose="020B0503020204020204" pitchFamily="34" charset="-122"/>
              <a:ea typeface="微软雅黑" panose="020B0503020204020204" pitchFamily="34" charset="-122"/>
            </a:endParaRPr>
          </a:p>
          <a:p>
            <a:pPr>
              <a:lnSpc>
                <a:spcPts val="2700"/>
              </a:lnSpc>
            </a:pPr>
            <a:r>
              <a:rPr lang="zh-CN" altLang="en-US" dirty="0" smtClean="0">
                <a:latin typeface="微软雅黑" panose="020B0503020204020204" pitchFamily="34" charset="-122"/>
                <a:ea typeface="微软雅黑" panose="020B0503020204020204" pitchFamily="34" charset="-122"/>
              </a:rPr>
              <a:t>       而</a:t>
            </a:r>
            <a:r>
              <a:rPr lang="zh-CN" altLang="en-US" dirty="0">
                <a:latin typeface="微软雅黑" panose="020B0503020204020204" pitchFamily="34" charset="-122"/>
                <a:ea typeface="微软雅黑" panose="020B0503020204020204" pitchFamily="34" charset="-122"/>
              </a:rPr>
              <a:t>随着医院之间技术、资金实力等实体资源的同质化，越来越多的医院把竞争的焦点转移到组织结构、运作机制等流程性因素的再造和市场营销上。从这个意义上说，现代医院才真正走上了同步于时代的发展和建设的良性轨道。</a:t>
            </a:r>
            <a:endParaRPr lang="zh-CN" altLang="en-US" sz="1400" dirty="0">
              <a:latin typeface="微软雅黑" panose="020B0503020204020204" pitchFamily="34" charset="-122"/>
              <a:ea typeface="微软雅黑" panose="020B0503020204020204" pitchFamily="34" charset="-122"/>
            </a:endParaRPr>
          </a:p>
        </p:txBody>
      </p:sp>
      <p:sp>
        <p:nvSpPr>
          <p:cNvPr id="10" name="矩形 9"/>
          <p:cNvSpPr/>
          <p:nvPr/>
        </p:nvSpPr>
        <p:spPr>
          <a:xfrm>
            <a:off x="0" y="6617286"/>
            <a:ext cx="12192000" cy="240714"/>
          </a:xfrm>
          <a:prstGeom prst="rect">
            <a:avLst/>
          </a:prstGeom>
          <a:solidFill>
            <a:srgbClr val="1F497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571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14"/>
          <p:cNvSpPr>
            <a:spLocks noChangeArrowheads="1"/>
          </p:cNvSpPr>
          <p:nvPr/>
        </p:nvSpPr>
        <p:spPr bwMode="auto">
          <a:xfrm>
            <a:off x="1057275" y="1954213"/>
            <a:ext cx="3635375" cy="3635375"/>
          </a:xfrm>
          <a:prstGeom prst="ellipse">
            <a:avLst/>
          </a:prstGeom>
          <a:solidFill>
            <a:srgbClr val="1F497D"/>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52"/>
          <p:cNvSpPr>
            <a:spLocks noChangeArrowheads="1"/>
          </p:cNvSpPr>
          <p:nvPr/>
        </p:nvSpPr>
        <p:spPr bwMode="auto">
          <a:xfrm>
            <a:off x="3870325" y="5586413"/>
            <a:ext cx="923925" cy="923925"/>
          </a:xfrm>
          <a:prstGeom prst="ellipse">
            <a:avLst/>
          </a:prstGeom>
          <a:solidFill>
            <a:srgbClr val="1F497D">
              <a:alpha val="67059"/>
            </a:srgbClr>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53"/>
          <p:cNvSpPr>
            <a:spLocks noChangeArrowheads="1"/>
          </p:cNvSpPr>
          <p:nvPr/>
        </p:nvSpPr>
        <p:spPr bwMode="auto">
          <a:xfrm>
            <a:off x="3432175" y="1146175"/>
            <a:ext cx="631825" cy="631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文本框 54"/>
          <p:cNvSpPr>
            <a:spLocks noChangeArrowheads="1"/>
          </p:cNvSpPr>
          <p:nvPr/>
        </p:nvSpPr>
        <p:spPr bwMode="auto">
          <a:xfrm>
            <a:off x="6841166" y="3580686"/>
            <a:ext cx="38779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smtClean="0">
                <a:solidFill>
                  <a:srgbClr val="000000"/>
                </a:solidFill>
                <a:latin typeface="微软雅黑" panose="020B0503020204020204" pitchFamily="34" charset="-122"/>
                <a:ea typeface="微软雅黑" panose="020B0503020204020204" pitchFamily="34" charset="-122"/>
                <a:cs typeface="Calibri" pitchFamily="34" charset="0"/>
                <a:sym typeface="Calibri" pitchFamily="34" charset="0"/>
              </a:rPr>
              <a:t>医院市场营销理念</a:t>
            </a:r>
            <a:endParaRPr lang="en-US" altLang="zh-CN" sz="2800" dirty="0">
              <a:solidFill>
                <a:srgbClr val="262626"/>
              </a:solidFill>
              <a:latin typeface="微软雅黑" panose="020B0503020204020204" pitchFamily="34" charset="-122"/>
              <a:ea typeface="微软雅黑" panose="020B0503020204020204" pitchFamily="34" charset="-122"/>
              <a:sym typeface="华文宋体" pitchFamily="2" charset="-122"/>
            </a:endParaRPr>
          </a:p>
        </p:txBody>
      </p:sp>
      <p:sp>
        <p:nvSpPr>
          <p:cNvPr id="18" name="直接连接符 56"/>
          <p:cNvSpPr>
            <a:spLocks noChangeShapeType="1"/>
          </p:cNvSpPr>
          <p:nvPr/>
        </p:nvSpPr>
        <p:spPr bwMode="auto">
          <a:xfrm rot="5400000" flipH="1">
            <a:off x="8780158" y="2313292"/>
            <a:ext cx="2" cy="3933219"/>
          </a:xfrm>
          <a:prstGeom prst="line">
            <a:avLst/>
          </a:prstGeom>
          <a:noFill/>
          <a:ln w="12700" cap="flat" cmpd="sng">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 name="椭圆 58"/>
          <p:cNvSpPr>
            <a:spLocks noChangeArrowheads="1"/>
          </p:cNvSpPr>
          <p:nvPr/>
        </p:nvSpPr>
        <p:spPr bwMode="auto">
          <a:xfrm>
            <a:off x="5873750" y="1954213"/>
            <a:ext cx="1012825" cy="1012825"/>
          </a:xfrm>
          <a:prstGeom prst="ellipse">
            <a:avLst/>
          </a:prstGeom>
          <a:solidFill>
            <a:srgbClr val="D0EAEB"/>
          </a:solidFill>
          <a:ln w="6350" cap="flat" cmpd="sng">
            <a:solidFill>
              <a:srgbClr val="2F2637">
                <a:alpha val="50000"/>
              </a:srgbClr>
            </a:solid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pSp>
        <p:nvGrpSpPr>
          <p:cNvPr id="20" name="组合 59"/>
          <p:cNvGrpSpPr>
            <a:grpSpLocks/>
          </p:cNvGrpSpPr>
          <p:nvPr/>
        </p:nvGrpSpPr>
        <p:grpSpPr bwMode="auto">
          <a:xfrm>
            <a:off x="6149975" y="2284413"/>
            <a:ext cx="498475" cy="477837"/>
            <a:chOff x="0" y="0"/>
            <a:chExt cx="2438400" cy="2332038"/>
          </a:xfrm>
        </p:grpSpPr>
        <p:sp>
          <p:nvSpPr>
            <p:cNvPr id="21"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任意多边形 61"/>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2F26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sp>
        <p:nvSpPr>
          <p:cNvPr id="24" name="椭圆 15"/>
          <p:cNvSpPr>
            <a:spLocks noChangeArrowheads="1"/>
          </p:cNvSpPr>
          <p:nvPr/>
        </p:nvSpPr>
        <p:spPr bwMode="auto">
          <a:xfrm>
            <a:off x="1233488" y="2127250"/>
            <a:ext cx="3282950" cy="3282950"/>
          </a:xfrm>
          <a:prstGeom prst="ellipse">
            <a:avLst/>
          </a:prstGeom>
          <a:noFill/>
          <a:ln w="63500" cap="flat" cmpd="sng">
            <a:solidFill>
              <a:srgbClr val="D0EAE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文本框 57"/>
          <p:cNvSpPr>
            <a:spLocks noChangeArrowheads="1"/>
          </p:cNvSpPr>
          <p:nvPr/>
        </p:nvSpPr>
        <p:spPr bwMode="auto">
          <a:xfrm>
            <a:off x="1696044" y="2668588"/>
            <a:ext cx="236795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3800" b="1" dirty="0" smtClean="0">
                <a:solidFill>
                  <a:srgbClr val="FDFDFD"/>
                </a:solidFill>
                <a:latin typeface="微软雅黑" panose="020B0503020204020204" pitchFamily="34" charset="-122"/>
                <a:ea typeface="微软雅黑" panose="020B0503020204020204" pitchFamily="34" charset="-122"/>
                <a:sym typeface="华文宋体" pitchFamily="2" charset="-122"/>
              </a:rPr>
              <a:t>02</a:t>
            </a:r>
            <a:endParaRPr lang="zh-CN" altLang="en-US" sz="13800" b="1" dirty="0">
              <a:solidFill>
                <a:srgbClr val="FDFDFD"/>
              </a:solidFill>
              <a:latin typeface="微软雅黑" panose="020B0503020204020204" pitchFamily="34" charset="-122"/>
              <a:ea typeface="微软雅黑" panose="020B0503020204020204" pitchFamily="34" charset="-122"/>
              <a:sym typeface="华文宋体" pitchFamily="2" charset="-122"/>
            </a:endParaRPr>
          </a:p>
        </p:txBody>
      </p:sp>
    </p:spTree>
    <p:extLst>
      <p:ext uri="{BB962C8B-B14F-4D97-AF65-F5344CB8AC3E}">
        <p14:creationId xmlns:p14="http://schemas.microsoft.com/office/powerpoint/2010/main" val="360225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TotalTime>
  <Words>4442</Words>
  <Application>Microsoft Office PowerPoint</Application>
  <PresentationFormat>自定义</PresentationFormat>
  <Paragraphs>243</Paragraphs>
  <Slides>49</Slides>
  <Notes>1</Notes>
  <HiddenSlides>0</HiddenSlides>
  <MMClips>0</MMClips>
  <ScaleCrop>false</ScaleCrop>
  <HeadingPairs>
    <vt:vector size="4" baseType="variant">
      <vt:variant>
        <vt:lpstr>主题</vt:lpstr>
      </vt:variant>
      <vt:variant>
        <vt:i4>2</vt:i4>
      </vt:variant>
      <vt:variant>
        <vt:lpstr>幻灯片标题</vt:lpstr>
      </vt:variant>
      <vt:variant>
        <vt:i4>49</vt:i4>
      </vt:variant>
    </vt:vector>
  </HeadingPairs>
  <TitlesOfParts>
    <vt:vector size="51" baseType="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waynebond</Manager>
  <Company>XXXX医院发展策划中心</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XXXX医院营销策划方案</dc:title>
  <dc:subject>营销策划</dc:subject>
  <dc:creator>waynebond</dc:creator>
  <cp:keywords>ppt</cp:keywords>
  <cp:lastModifiedBy>waynebond</cp:lastModifiedBy>
  <cp:revision>121</cp:revision>
  <dcterms:created xsi:type="dcterms:W3CDTF">2013-12-09T09:15:00Z</dcterms:created>
  <dcterms:modified xsi:type="dcterms:W3CDTF">2016-10-25T06:47:44Z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2052-10.1.0.5866</vt:lpwstr>
  </property>
</Properties>
</file>