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7" r:id="rId10"/>
    <p:sldId id="263" r:id="rId11"/>
    <p:sldId id="264" r:id="rId12"/>
    <p:sldId id="268" r:id="rId13"/>
    <p:sldId id="272" r:id="rId14"/>
    <p:sldId id="265" r:id="rId15"/>
    <p:sldId id="269" r:id="rId16"/>
    <p:sldId id="270" r:id="rId17"/>
    <p:sldId id="271" r:id="rId18"/>
    <p:sldId id="273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68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25"/>
            <a:ext cx="91440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 bwMode="auto">
          <a:xfrm>
            <a:off x="0" y="3781636"/>
            <a:ext cx="9164253" cy="576064"/>
          </a:xfrm>
          <a:prstGeom prst="rect">
            <a:avLst/>
          </a:prstGeom>
          <a:solidFill>
            <a:schemeClr val="accent5">
              <a:lumMod val="75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</a:pPr>
            <a:r>
              <a:rPr lang="zh-CN" altLang="en-US" sz="3600" b="1" dirty="0" smtClean="0">
                <a:solidFill>
                  <a:schemeClr val="bg1"/>
                </a:solidFill>
                <a:latin typeface="Arial" pitchFamily="34" charset="0"/>
                <a:ea typeface="微软雅黑"/>
              </a:rPr>
              <a:t>社区义诊活动方案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01"/>
          <p:cNvSpPr txBox="1">
            <a:spLocks/>
          </p:cNvSpPr>
          <p:nvPr/>
        </p:nvSpPr>
        <p:spPr>
          <a:xfrm>
            <a:off x="1512385" y="285734"/>
            <a:ext cx="7845961" cy="3600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CN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【</a:t>
            </a:r>
            <a:r>
              <a:rPr lang="zh-CN" altLang="en-US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活动节点</a:t>
            </a:r>
            <a:r>
              <a:rPr lang="en-US" altLang="zh-CN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】</a:t>
            </a:r>
            <a:endParaRPr lang="zh-CN" altLang="en-US" sz="1800" dirty="0">
              <a:solidFill>
                <a:srgbClr val="E8261B"/>
              </a:solidFill>
              <a:latin typeface="微软雅黑"/>
              <a:ea typeface="微软雅黑"/>
              <a:cs typeface="Heiti SC Light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857224" y="2499518"/>
            <a:ext cx="7000924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rot="5400000">
            <a:off x="1607323" y="282098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rot="5400000" flipH="1" flipV="1">
            <a:off x="2536017" y="210740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5400000">
            <a:off x="3821106" y="282098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5400000" flipH="1" flipV="1">
            <a:off x="4892677" y="210660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1538" y="3286130"/>
            <a:ext cx="1571636" cy="5847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ea typeface="微软雅黑"/>
              </a:rPr>
              <a:t>8</a:t>
            </a:r>
            <a:r>
              <a:rPr lang="zh-CN" altLang="en-US" sz="1600" dirty="0" smtClean="0">
                <a:ea typeface="微软雅黑"/>
              </a:rPr>
              <a:t>月</a:t>
            </a:r>
            <a:r>
              <a:rPr lang="en-US" altLang="zh-CN" sz="1600" dirty="0" smtClean="0">
                <a:ea typeface="微软雅黑"/>
              </a:rPr>
              <a:t>28</a:t>
            </a:r>
            <a:r>
              <a:rPr lang="zh-CN" altLang="en-US" sz="1600" dirty="0" smtClean="0">
                <a:ea typeface="微软雅黑"/>
              </a:rPr>
              <a:t>日，活动方案确立</a:t>
            </a:r>
            <a:endParaRPr lang="zh-CN" altLang="en-US" sz="1600" dirty="0">
              <a:ea typeface="微软雅黑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3108" y="1129719"/>
            <a:ext cx="1571636" cy="5847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ea typeface="微软雅黑"/>
              </a:rPr>
              <a:t>9</a:t>
            </a:r>
            <a:r>
              <a:rPr lang="zh-CN" altLang="en-US" sz="1600" dirty="0" smtClean="0">
                <a:ea typeface="微软雅黑"/>
              </a:rPr>
              <a:t>月</a:t>
            </a:r>
            <a:r>
              <a:rPr lang="en-US" altLang="zh-CN" sz="1600" dirty="0" smtClean="0">
                <a:ea typeface="微软雅黑"/>
              </a:rPr>
              <a:t>1</a:t>
            </a:r>
            <a:r>
              <a:rPr lang="zh-CN" altLang="en-US" sz="1600" dirty="0" smtClean="0">
                <a:ea typeface="微软雅黑"/>
              </a:rPr>
              <a:t>日，活动方案通过报备</a:t>
            </a:r>
            <a:endParaRPr lang="zh-CN" altLang="en-US" sz="1600" dirty="0">
              <a:ea typeface="微软雅黑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0430" y="3272859"/>
            <a:ext cx="1571636" cy="83099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ea typeface="微软雅黑"/>
              </a:rPr>
              <a:t>9</a:t>
            </a:r>
            <a:r>
              <a:rPr lang="zh-CN" altLang="en-US" sz="1600" dirty="0" smtClean="0">
                <a:ea typeface="微软雅黑"/>
              </a:rPr>
              <a:t>月</a:t>
            </a:r>
            <a:r>
              <a:rPr lang="en-US" altLang="zh-CN" sz="1600" dirty="0" smtClean="0">
                <a:ea typeface="微软雅黑"/>
              </a:rPr>
              <a:t>3</a:t>
            </a:r>
            <a:r>
              <a:rPr lang="zh-CN" altLang="en-US" sz="1600" dirty="0" smtClean="0">
                <a:ea typeface="微软雅黑"/>
              </a:rPr>
              <a:t>日，物料设计完毕，开始铺发</a:t>
            </a:r>
            <a:endParaRPr lang="zh-CN" altLang="en-US" sz="1600" dirty="0">
              <a:ea typeface="微软雅黑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1142990"/>
            <a:ext cx="1571636" cy="58477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ea typeface="微软雅黑"/>
              </a:rPr>
              <a:t>9</a:t>
            </a:r>
            <a:r>
              <a:rPr lang="zh-CN" altLang="en-US" sz="1600" dirty="0" smtClean="0">
                <a:ea typeface="微软雅黑"/>
              </a:rPr>
              <a:t>月</a:t>
            </a:r>
            <a:r>
              <a:rPr lang="en-US" altLang="zh-CN" sz="1600" dirty="0" smtClean="0">
                <a:ea typeface="微软雅黑"/>
              </a:rPr>
              <a:t>10</a:t>
            </a:r>
            <a:r>
              <a:rPr lang="zh-CN" altLang="en-US" sz="1600" dirty="0" smtClean="0">
                <a:ea typeface="微软雅黑"/>
              </a:rPr>
              <a:t>日，活动开展</a:t>
            </a:r>
            <a:endParaRPr lang="zh-CN" altLang="en-US" sz="1600" dirty="0">
              <a:ea typeface="微软雅黑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8794" y="2571750"/>
            <a:ext cx="1000132" cy="4154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1050" b="1" dirty="0" smtClean="0">
                <a:ea typeface="微软雅黑"/>
              </a:rPr>
              <a:t>协调泉达医院确定活动报备</a:t>
            </a:r>
            <a:endParaRPr lang="zh-CN" altLang="en-US" sz="1050" b="1" dirty="0">
              <a:ea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0364" y="2174958"/>
            <a:ext cx="1000132" cy="2539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 smtClean="0">
                <a:ea typeface="微软雅黑"/>
              </a:rPr>
              <a:t>物料设计</a:t>
            </a:r>
            <a:endParaRPr lang="zh-CN" altLang="en-US" sz="1050" b="1" dirty="0">
              <a:ea typeface="微软雅黑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4810" y="2571750"/>
            <a:ext cx="1000132" cy="2539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zh-CN" altLang="en-US" sz="1050" b="1" dirty="0" smtClean="0">
                <a:ea typeface="微软雅黑"/>
              </a:rPr>
              <a:t>渠道组蓄客</a:t>
            </a:r>
            <a:endParaRPr lang="zh-CN" altLang="en-US" sz="1050" b="1" dirty="0">
              <a:ea typeface="微软雅黑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01"/>
          <p:cNvSpPr txBox="1">
            <a:spLocks/>
          </p:cNvSpPr>
          <p:nvPr/>
        </p:nvSpPr>
        <p:spPr>
          <a:xfrm>
            <a:off x="1512385" y="285734"/>
            <a:ext cx="7845961" cy="3600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CN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【</a:t>
            </a:r>
            <a:r>
              <a:rPr lang="zh-CN" altLang="en-US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活动流程</a:t>
            </a:r>
            <a:r>
              <a:rPr lang="en-US" altLang="zh-CN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】</a:t>
            </a:r>
            <a:endParaRPr lang="zh-CN" altLang="en-US" sz="1800" dirty="0">
              <a:solidFill>
                <a:srgbClr val="E8261B"/>
              </a:solidFill>
              <a:latin typeface="微软雅黑"/>
              <a:ea typeface="微软雅黑"/>
              <a:cs typeface="Heiti SC Light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720" y="1071552"/>
            <a:ext cx="8643998" cy="1477328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ea typeface="微软雅黑"/>
              </a:rPr>
              <a:t>活动开始时间：</a:t>
            </a:r>
            <a:r>
              <a:rPr lang="en-US" altLang="zh-CN" dirty="0" smtClean="0">
                <a:ea typeface="微软雅黑"/>
              </a:rPr>
              <a:t>9</a:t>
            </a:r>
            <a:r>
              <a:rPr lang="zh-CN" altLang="en-US" dirty="0" smtClean="0">
                <a:ea typeface="微软雅黑"/>
              </a:rPr>
              <a:t>月</a:t>
            </a:r>
            <a:r>
              <a:rPr lang="en-US" altLang="zh-CN" dirty="0" smtClean="0">
                <a:ea typeface="微软雅黑"/>
              </a:rPr>
              <a:t>10</a:t>
            </a:r>
            <a:r>
              <a:rPr lang="zh-CN" altLang="en-US" dirty="0" smtClean="0">
                <a:ea typeface="微软雅黑"/>
              </a:rPr>
              <a:t>日  </a:t>
            </a:r>
            <a:r>
              <a:rPr lang="en-US" altLang="zh-CN" dirty="0" smtClean="0">
                <a:ea typeface="微软雅黑"/>
              </a:rPr>
              <a:t>14:00</a:t>
            </a:r>
          </a:p>
          <a:p>
            <a:r>
              <a:rPr lang="zh-CN" altLang="en-US" dirty="0" smtClean="0">
                <a:ea typeface="微软雅黑"/>
              </a:rPr>
              <a:t>活动形式：健康咨询，义务检查，心得交流</a:t>
            </a:r>
            <a:endParaRPr lang="en-US" altLang="zh-CN" dirty="0" smtClean="0">
              <a:ea typeface="微软雅黑"/>
            </a:endParaRPr>
          </a:p>
          <a:p>
            <a:r>
              <a:rPr lang="zh-CN" altLang="en-US" dirty="0" smtClean="0">
                <a:ea typeface="微软雅黑"/>
              </a:rPr>
              <a:t>活动流程：</a:t>
            </a:r>
            <a:r>
              <a:rPr lang="en-US" altLang="zh-CN" dirty="0" smtClean="0">
                <a:latin typeface="微软雅黑"/>
                <a:ea typeface="微软雅黑"/>
              </a:rPr>
              <a:t>14</a:t>
            </a:r>
            <a:r>
              <a:rPr lang="zh-CN" altLang="en-US" dirty="0" smtClean="0">
                <a:latin typeface="微软雅黑"/>
                <a:ea typeface="微软雅黑"/>
              </a:rPr>
              <a:t>：</a:t>
            </a:r>
            <a:r>
              <a:rPr lang="en-US" altLang="zh-CN" dirty="0" smtClean="0">
                <a:latin typeface="微软雅黑"/>
                <a:ea typeface="微软雅黑"/>
              </a:rPr>
              <a:t>00        </a:t>
            </a:r>
            <a:r>
              <a:rPr lang="zh-CN" altLang="en-US" dirty="0" smtClean="0">
                <a:latin typeface="微软雅黑"/>
                <a:ea typeface="微软雅黑"/>
              </a:rPr>
              <a:t>相关工作人员到位，活动</a:t>
            </a:r>
            <a:r>
              <a:rPr lang="zh-CN" altLang="en-US" dirty="0" smtClean="0">
                <a:latin typeface="微软雅黑"/>
                <a:ea typeface="微软雅黑"/>
              </a:rPr>
              <a:t>开始</a:t>
            </a:r>
            <a:endParaRPr lang="en-US" altLang="zh-CN" dirty="0" smtClean="0">
              <a:latin typeface="微软雅黑"/>
              <a:ea typeface="微软雅黑"/>
            </a:endParaRPr>
          </a:p>
          <a:p>
            <a:r>
              <a:rPr lang="en-US" altLang="zh-CN" dirty="0" smtClean="0">
                <a:latin typeface="微软雅黑"/>
                <a:ea typeface="微软雅黑"/>
              </a:rPr>
              <a:t>                 14 :  10       </a:t>
            </a:r>
            <a:r>
              <a:rPr lang="zh-CN" altLang="en-US" dirty="0" smtClean="0">
                <a:latin typeface="微软雅黑"/>
                <a:ea typeface="微软雅黑"/>
              </a:rPr>
              <a:t>义诊开始</a:t>
            </a:r>
            <a:endParaRPr lang="en-US" altLang="zh-CN" dirty="0" smtClean="0">
              <a:latin typeface="微软雅黑"/>
              <a:ea typeface="微软雅黑"/>
            </a:endParaRPr>
          </a:p>
          <a:p>
            <a:r>
              <a:rPr lang="en-US" altLang="zh-CN" dirty="0" smtClean="0">
                <a:latin typeface="微软雅黑"/>
                <a:ea typeface="微软雅黑"/>
              </a:rPr>
              <a:t>                 17 :  00       </a:t>
            </a:r>
            <a:r>
              <a:rPr lang="zh-CN" altLang="en-US" dirty="0" smtClean="0">
                <a:latin typeface="微软雅黑"/>
                <a:ea typeface="微软雅黑"/>
              </a:rPr>
              <a:t>义诊结束</a:t>
            </a:r>
            <a:endParaRPr lang="zh-CN" altLang="en-US" dirty="0">
              <a:latin typeface="微软雅黑"/>
              <a:ea typeface="微软雅黑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/>
        </p:nvSpPr>
        <p:spPr>
          <a:xfrm>
            <a:off x="1428728" y="2285999"/>
            <a:ext cx="6357982" cy="642941"/>
          </a:xfrm>
          <a:prstGeom prst="snip2DiagRect">
            <a:avLst>
              <a:gd name="adj1" fmla="val 0"/>
              <a:gd name="adj2" fmla="val 2322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FFFFFF"/>
                </a:solidFill>
                <a:ea typeface="微软雅黑"/>
              </a:rPr>
              <a:t>活动前期准备</a:t>
            </a:r>
            <a:endParaRPr lang="zh-CN" altLang="en-US" sz="2400" dirty="0">
              <a:solidFill>
                <a:srgbClr val="FFFFFF"/>
              </a:solidFill>
              <a:ea typeface="微软雅黑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01"/>
          <p:cNvSpPr txBox="1">
            <a:spLocks/>
          </p:cNvSpPr>
          <p:nvPr/>
        </p:nvSpPr>
        <p:spPr>
          <a:xfrm>
            <a:off x="1512385" y="285734"/>
            <a:ext cx="7845961" cy="3600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CN" sz="2000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【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活动前期准备</a:t>
            </a:r>
            <a:r>
              <a:rPr lang="en-US" altLang="zh-CN" sz="2000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】—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泉达医院</a:t>
            </a:r>
            <a:endParaRPr lang="zh-CN" altLang="en-US" sz="2000" b="1" dirty="0">
              <a:solidFill>
                <a:srgbClr val="E8261B"/>
              </a:solidFill>
              <a:latin typeface="微软雅黑"/>
              <a:ea typeface="微软雅黑"/>
              <a:cs typeface="Heiti SC Light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91700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前期义诊卫生局报备</a:t>
            </a:r>
            <a:endParaRPr lang="en-US" altLang="zh-CN" dirty="0" smtClean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院方宣传稿设计制定</a:t>
            </a:r>
            <a:endParaRPr lang="en-US" altLang="zh-CN" dirty="0" smtClean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院方资源嫁接</a:t>
            </a:r>
            <a:endParaRPr lang="en-US" altLang="zh-CN" dirty="0" smtClean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工作人员准备，仪器调试</a:t>
            </a:r>
            <a:endParaRPr lang="en-US" altLang="zh-CN" dirty="0" smtClean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义诊内容商定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01"/>
          <p:cNvSpPr txBox="1">
            <a:spLocks/>
          </p:cNvSpPr>
          <p:nvPr/>
        </p:nvSpPr>
        <p:spPr>
          <a:xfrm>
            <a:off x="1512385" y="285734"/>
            <a:ext cx="7845961" cy="3600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CN" sz="2000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【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活动前期准备</a:t>
            </a:r>
            <a:r>
              <a:rPr lang="en-US" altLang="zh-CN" sz="2000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】—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策划部</a:t>
            </a:r>
            <a:endParaRPr lang="zh-CN" altLang="en-US" sz="2000" b="1" dirty="0">
              <a:solidFill>
                <a:srgbClr val="E8261B"/>
              </a:solidFill>
              <a:latin typeface="微软雅黑"/>
              <a:ea typeface="微软雅黑"/>
              <a:cs typeface="Heiti SC Light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91700"/>
            <a:ext cx="8429684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前期物料设计</a:t>
            </a:r>
            <a:endParaRPr lang="en-US" altLang="zh-CN" dirty="0" smtClean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en-US" altLang="zh-CN" dirty="0" smtClean="0"/>
              <a:t>9</a:t>
            </a:r>
            <a:r>
              <a:rPr lang="zh-CN" altLang="en-US" dirty="0" smtClean="0"/>
              <a:t>月</a:t>
            </a:r>
            <a:r>
              <a:rPr lang="en-US" altLang="zh-CN" dirty="0" smtClean="0"/>
              <a:t>3</a:t>
            </a:r>
            <a:r>
              <a:rPr lang="zh-CN" altLang="en-US" dirty="0" smtClean="0"/>
              <a:t>日开始微信前宣，美克</a:t>
            </a:r>
            <a:r>
              <a:rPr lang="en-US" altLang="zh-CN" dirty="0" smtClean="0"/>
              <a:t>·</a:t>
            </a:r>
            <a:r>
              <a:rPr lang="zh-CN" altLang="en-US" dirty="0" smtClean="0"/>
              <a:t>嘉美湾以及美克书房公众号开始宣传</a:t>
            </a:r>
            <a:endParaRPr lang="en-US" altLang="zh-CN" dirty="0" smtClean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活动细案与物业进行沟通，进行小区内宣传</a:t>
            </a:r>
            <a:endParaRPr lang="en-US" altLang="zh-CN" dirty="0" smtClean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沟通泉达医院方面，协调院方宣传</a:t>
            </a:r>
            <a:endParaRPr lang="en-US" altLang="zh-CN" dirty="0" smtClean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渠道部意见收集，对于线下推广建议整理并执行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643042" y="285734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【</a:t>
            </a:r>
            <a:r>
              <a:rPr lang="zh-CN" altLang="en-US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活动前期准备</a:t>
            </a:r>
            <a:r>
              <a:rPr lang="en-US" altLang="zh-CN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】—</a:t>
            </a:r>
            <a:r>
              <a:rPr lang="zh-CN" altLang="en-US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广告支持</a:t>
            </a:r>
            <a:endParaRPr lang="zh-CN" altLang="en-US" b="1" dirty="0">
              <a:solidFill>
                <a:srgbClr val="E8261B"/>
              </a:solidFill>
              <a:latin typeface="微软雅黑"/>
              <a:ea typeface="微软雅黑"/>
              <a:cs typeface="Heiti SC Light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291700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活动海报设计</a:t>
            </a:r>
            <a:endParaRPr lang="en-US" altLang="zh-CN" dirty="0" smtClean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活动宣传用</a:t>
            </a:r>
            <a:r>
              <a:rPr lang="en-US" altLang="zh-CN" dirty="0" smtClean="0"/>
              <a:t>DM</a:t>
            </a:r>
            <a:r>
              <a:rPr lang="zh-CN" altLang="en-US" dirty="0" smtClean="0"/>
              <a:t>单设计</a:t>
            </a:r>
            <a:endParaRPr lang="en-US" altLang="zh-CN" dirty="0" smtClean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活动前宣稿件编写</a:t>
            </a:r>
            <a:endParaRPr lang="en-US" altLang="zh-CN" dirty="0" smtClean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宣传用易拉宝设计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643042" y="285734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【</a:t>
            </a:r>
            <a:r>
              <a:rPr lang="zh-CN" altLang="en-US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活动前期准备</a:t>
            </a:r>
            <a:r>
              <a:rPr lang="en-US" altLang="zh-CN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】—</a:t>
            </a:r>
            <a:r>
              <a:rPr lang="zh-CN" altLang="en-US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新媒体微信端支持</a:t>
            </a:r>
            <a:endParaRPr lang="zh-CN" altLang="en-US" b="1" dirty="0">
              <a:solidFill>
                <a:srgbClr val="E8261B"/>
              </a:solidFill>
              <a:latin typeface="微软雅黑"/>
              <a:ea typeface="微软雅黑"/>
              <a:cs typeface="Heiti SC Light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291700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前宣稿件整理，页面设计</a:t>
            </a:r>
            <a:endParaRPr lang="en-US" altLang="zh-CN" dirty="0" smtClean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活动后宣支持</a:t>
            </a:r>
            <a:endParaRPr lang="en-US" altLang="zh-CN" dirty="0" smtClean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线上大事件传播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643042" y="285734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【</a:t>
            </a:r>
            <a:r>
              <a:rPr lang="zh-CN" altLang="en-US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活动前期准备</a:t>
            </a:r>
            <a:r>
              <a:rPr lang="en-US" altLang="zh-CN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】—</a:t>
            </a:r>
            <a:r>
              <a:rPr lang="zh-CN" altLang="en-US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渠道部支持</a:t>
            </a:r>
            <a:endParaRPr lang="zh-CN" altLang="en-US" b="1" dirty="0">
              <a:solidFill>
                <a:srgbClr val="E8261B"/>
              </a:solidFill>
              <a:latin typeface="微软雅黑"/>
              <a:ea typeface="微软雅黑"/>
              <a:cs typeface="Heiti SC Light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291700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对项目周边小区，例如泮水庭院，惠民里等小区对义诊活动进行覆盖宣传</a:t>
            </a:r>
            <a:endParaRPr lang="en-US" altLang="zh-CN" dirty="0" smtClean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整合大渠道资源，利用圈层，挖掘家属前来参加活动</a:t>
            </a:r>
            <a:endParaRPr lang="en-US" altLang="zh-CN" dirty="0" smtClean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客户预约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43042" y="285734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【</a:t>
            </a:r>
            <a:r>
              <a:rPr lang="zh-CN" altLang="en-US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活动前期准备</a:t>
            </a:r>
            <a:r>
              <a:rPr lang="en-US" altLang="zh-CN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】—</a:t>
            </a:r>
            <a:r>
              <a:rPr lang="zh-CN" altLang="en-US" b="1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销售邀约</a:t>
            </a:r>
            <a:endParaRPr lang="zh-CN" altLang="en-US" b="1" dirty="0">
              <a:solidFill>
                <a:srgbClr val="E8261B"/>
              </a:solidFill>
              <a:latin typeface="微软雅黑"/>
              <a:ea typeface="微软雅黑"/>
              <a:cs typeface="Heiti SC Light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91700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邀约主题：告知业主老客户义诊活动举行，现场可以领取健康小屋体验券</a:t>
            </a:r>
            <a:endParaRPr lang="en-US" altLang="zh-CN" dirty="0" smtClean="0"/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/>
              <a:t>邀约口径：</a:t>
            </a:r>
            <a:r>
              <a:rPr lang="en-US" altLang="zh-CN" dirty="0" smtClean="0"/>
              <a:t>xx</a:t>
            </a:r>
            <a:r>
              <a:rPr lang="zh-CN" altLang="en-US" dirty="0" smtClean="0"/>
              <a:t>您好，美克嘉美湾一期已经入住了，并且在社区医院未落成之际，为保障广大业主的身体健康，同时也交流养生之道，尤其老人、小孩等样弱势群体。所以在美克嘉美湾健康小屋落成之际，我们联合泉达医院组织了一场社区义诊活动。给您和家人查体答疑，并能和主任医师交流养生之道。活动定于本周六下午在嘉美湾一期内部举行，在这里诚邀您为了自己和家人的健康来参加本次活动。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5730354" y="1440095"/>
            <a:ext cx="1357354" cy="374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8" tIns="45714" rIns="91428" bIns="45714" anchor="ctr" anchorCtr="0"/>
          <a:lstStyle/>
          <a:p>
            <a:pPr algn="ctr"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/>
                <a:ea typeface="微软雅黑"/>
                <a:cs typeface="黑体"/>
              </a:rPr>
              <a:t>前因</a:t>
            </a:r>
            <a:endParaRPr lang="zh-CN" altLang="en-US" sz="1400" dirty="0">
              <a:solidFill>
                <a:schemeClr val="bg1"/>
              </a:solidFill>
              <a:latin typeface="微软雅黑"/>
              <a:ea typeface="微软雅黑"/>
              <a:cs typeface="黑体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5730354" y="2326000"/>
            <a:ext cx="1357354" cy="376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8" tIns="45714" rIns="91428" bIns="45714" anchor="ctr" anchorCtr="0"/>
          <a:lstStyle/>
          <a:p>
            <a:pPr algn="ctr"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/>
                <a:ea typeface="微软雅黑"/>
                <a:cs typeface="黑体"/>
              </a:rPr>
              <a:t>意义</a:t>
            </a:r>
            <a:endParaRPr lang="zh-CN" altLang="en-US" sz="1400" dirty="0">
              <a:solidFill>
                <a:schemeClr val="bg1"/>
              </a:solidFill>
              <a:latin typeface="微软雅黑"/>
              <a:ea typeface="微软雅黑"/>
              <a:cs typeface="黑体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726729" y="3195723"/>
            <a:ext cx="1357354" cy="376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8" tIns="45714" rIns="91428" bIns="45714" anchor="ctr" anchorCtr="0"/>
          <a:lstStyle/>
          <a:p>
            <a:pPr algn="ctr"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微软雅黑"/>
                <a:ea typeface="微软雅黑"/>
                <a:cs typeface="黑体"/>
              </a:rPr>
              <a:t>大纲</a:t>
            </a:r>
            <a:endParaRPr lang="zh-CN" altLang="en-US" sz="1400" dirty="0">
              <a:solidFill>
                <a:schemeClr val="bg1"/>
              </a:solidFill>
              <a:latin typeface="微软雅黑"/>
              <a:ea typeface="微软雅黑"/>
              <a:cs typeface="黑体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05818" y="1428742"/>
            <a:ext cx="3624539" cy="41548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 anchorCtr="0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400" b="1" dirty="0">
                <a:solidFill>
                  <a:srgbClr val="FF0000"/>
                </a:solidFill>
                <a:latin typeface="微软雅黑"/>
                <a:ea typeface="微软雅黑"/>
                <a:cs typeface="黑体"/>
              </a:rPr>
              <a:t>PART-1    </a:t>
            </a:r>
            <a:r>
              <a:rPr lang="zh-CN" altLang="en-US" sz="1400" b="1" dirty="0" smtClean="0">
                <a:latin typeface="微软雅黑"/>
                <a:ea typeface="微软雅黑"/>
                <a:cs typeface="黑体"/>
              </a:rPr>
              <a:t>活动背景</a:t>
            </a:r>
            <a:endParaRPr lang="zh-CN" altLang="en-US" sz="1400" b="1" dirty="0">
              <a:latin typeface="微软雅黑"/>
              <a:ea typeface="微软雅黑"/>
              <a:cs typeface="黑体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05818" y="2321317"/>
            <a:ext cx="3624539" cy="41548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 anchorCtr="0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400" b="1" dirty="0">
                <a:solidFill>
                  <a:srgbClr val="FF0000"/>
                </a:solidFill>
                <a:latin typeface="微软雅黑"/>
                <a:ea typeface="微软雅黑"/>
                <a:cs typeface="黑体"/>
              </a:rPr>
              <a:t>PART-2</a:t>
            </a:r>
            <a:r>
              <a:rPr lang="en-US" altLang="zh-CN" sz="1400" b="1" dirty="0">
                <a:latin typeface="微软雅黑"/>
                <a:ea typeface="微软雅黑"/>
                <a:cs typeface="黑体"/>
              </a:rPr>
              <a:t>    </a:t>
            </a:r>
            <a:r>
              <a:rPr lang="zh-CN" altLang="en-US" sz="1400" b="1" dirty="0" smtClean="0">
                <a:latin typeface="微软雅黑"/>
                <a:ea typeface="微软雅黑"/>
                <a:cs typeface="黑体"/>
              </a:rPr>
              <a:t>活动梗概</a:t>
            </a:r>
            <a:endParaRPr lang="zh-CN" altLang="en-US" sz="1400" b="1" dirty="0">
              <a:latin typeface="微软雅黑"/>
              <a:ea typeface="微软雅黑"/>
              <a:cs typeface="黑体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11623" y="3192482"/>
            <a:ext cx="3624539" cy="41548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 anchorCtr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b="1" dirty="0" smtClean="0">
                <a:solidFill>
                  <a:srgbClr val="FF0000"/>
                </a:solidFill>
                <a:latin typeface="微软雅黑"/>
                <a:ea typeface="微软雅黑"/>
                <a:cs typeface="黑体"/>
              </a:rPr>
              <a:t>PART-3    </a:t>
            </a:r>
            <a:r>
              <a:rPr lang="zh-CN" altLang="en-US" sz="1400" b="1" dirty="0" smtClean="0">
                <a:latin typeface="微软雅黑"/>
                <a:ea typeface="微软雅黑"/>
                <a:cs typeface="黑体"/>
              </a:rPr>
              <a:t>活动流程</a:t>
            </a:r>
            <a:endParaRPr lang="zh-CN" altLang="en-US" sz="1400" b="1" dirty="0">
              <a:latin typeface="微软雅黑"/>
              <a:ea typeface="微软雅黑"/>
              <a:cs typeface="黑体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714976" y="4075189"/>
            <a:ext cx="1357354" cy="376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428" tIns="45714" rIns="91428" bIns="45714" anchor="ctr" anchorCtr="0"/>
          <a:lstStyle/>
          <a:p>
            <a:pPr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/>
                <a:ea typeface="微软雅黑"/>
                <a:cs typeface="黑体"/>
              </a:rPr>
              <a:t>剖析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99870" y="4071948"/>
            <a:ext cx="3624539" cy="3773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 anchorCtr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b="1" dirty="0" smtClean="0">
                <a:solidFill>
                  <a:srgbClr val="FF0000"/>
                </a:solidFill>
                <a:latin typeface="微软雅黑"/>
                <a:ea typeface="微软雅黑"/>
                <a:cs typeface="黑体"/>
              </a:rPr>
              <a:t>PART-4    </a:t>
            </a:r>
            <a:r>
              <a:rPr lang="zh-CN" altLang="en-US" sz="1400" b="1" dirty="0" smtClean="0">
                <a:latin typeface="微软雅黑"/>
                <a:ea typeface="微软雅黑"/>
                <a:cs typeface="黑体"/>
              </a:rPr>
              <a:t>活动前期准备</a:t>
            </a:r>
            <a:endParaRPr lang="zh-CN" altLang="en-US" sz="1400" b="1" dirty="0">
              <a:latin typeface="微软雅黑"/>
              <a:ea typeface="微软雅黑"/>
              <a:cs typeface="黑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034" y="934040"/>
            <a:ext cx="1588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微软雅黑"/>
              </a:rPr>
              <a:t>目录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微软雅黑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/>
        </p:nvSpPr>
        <p:spPr>
          <a:xfrm>
            <a:off x="1428728" y="2285999"/>
            <a:ext cx="6357982" cy="642941"/>
          </a:xfrm>
          <a:prstGeom prst="snip2DiagRect">
            <a:avLst>
              <a:gd name="adj1" fmla="val 0"/>
              <a:gd name="adj2" fmla="val 2322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FFFFFF"/>
                </a:solidFill>
                <a:ea typeface="微软雅黑"/>
              </a:rPr>
              <a:t>活动背景</a:t>
            </a:r>
            <a:endParaRPr lang="zh-CN" altLang="en-US" sz="2400" dirty="0">
              <a:solidFill>
                <a:srgbClr val="FFFFFF"/>
              </a:solidFill>
              <a:ea typeface="微软雅黑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01"/>
          <p:cNvSpPr txBox="1">
            <a:spLocks/>
          </p:cNvSpPr>
          <p:nvPr/>
        </p:nvSpPr>
        <p:spPr>
          <a:xfrm>
            <a:off x="1512385" y="354323"/>
            <a:ext cx="7845961" cy="3600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CN" sz="1800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【</a:t>
            </a:r>
            <a:r>
              <a:rPr lang="zh-CN" altLang="en-US" sz="1800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活动背景</a:t>
            </a:r>
            <a:r>
              <a:rPr lang="en-US" altLang="zh-CN" sz="1800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】</a:t>
            </a:r>
            <a:endParaRPr lang="zh-CN" altLang="en-US" sz="1400" dirty="0">
              <a:solidFill>
                <a:srgbClr val="E8261B"/>
              </a:solidFill>
              <a:latin typeface="微软雅黑"/>
              <a:ea typeface="微软雅黑"/>
              <a:cs typeface="Heiti SC Light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14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ea typeface="微软雅黑"/>
              </a:rPr>
              <a:t>我司与泉达医院合作，在美克嘉美湾售楼处打造健康小屋，着力于业主健康监测，养生保健服务，同时提升营销中心服务体系，将社区医疗概念打出，为项目营销提供支持服务。健康小屋开展初期，知名度并未有迅速打开，所以此次美克</a:t>
            </a:r>
            <a:r>
              <a:rPr lang="en-US" altLang="zh-CN" dirty="0" smtClean="0">
                <a:ea typeface="微软雅黑"/>
              </a:rPr>
              <a:t>·</a:t>
            </a:r>
            <a:r>
              <a:rPr lang="zh-CN" altLang="en-US" dirty="0" smtClean="0">
                <a:ea typeface="微软雅黑"/>
              </a:rPr>
              <a:t>嘉美湾项目联合泉达医院进行大型社区义诊活动，旨在普及健康小屋，惠及民生，在短时间造成热点传播，以达到预期的宣传作用。</a:t>
            </a:r>
            <a:endParaRPr lang="zh-CN" altLang="en-US" dirty="0">
              <a:ea typeface="微软雅黑"/>
            </a:endParaRPr>
          </a:p>
        </p:txBody>
      </p:sp>
      <p:pic>
        <p:nvPicPr>
          <p:cNvPr id="6" name="图片 5" descr="A000220151119A78PP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5316" y="2493883"/>
            <a:ext cx="2298684" cy="26496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/>
        </p:nvSpPr>
        <p:spPr>
          <a:xfrm>
            <a:off x="1428728" y="2285999"/>
            <a:ext cx="6357982" cy="642941"/>
          </a:xfrm>
          <a:prstGeom prst="snip2DiagRect">
            <a:avLst>
              <a:gd name="adj1" fmla="val 0"/>
              <a:gd name="adj2" fmla="val 2322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FFFFFF"/>
                </a:solidFill>
                <a:ea typeface="微软雅黑"/>
              </a:rPr>
              <a:t>活动梗概</a:t>
            </a:r>
            <a:endParaRPr lang="zh-CN" altLang="en-US" sz="2400" dirty="0">
              <a:solidFill>
                <a:srgbClr val="FFFFFF"/>
              </a:solidFill>
              <a:ea typeface="微软雅黑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301"/>
          <p:cNvSpPr txBox="1">
            <a:spLocks/>
          </p:cNvSpPr>
          <p:nvPr/>
        </p:nvSpPr>
        <p:spPr>
          <a:xfrm>
            <a:off x="1512385" y="285734"/>
            <a:ext cx="7845961" cy="3600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CN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【</a:t>
            </a:r>
            <a:r>
              <a:rPr lang="zh-CN" altLang="en-US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活动名称</a:t>
            </a:r>
            <a:r>
              <a:rPr lang="en-US" altLang="zh-CN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】</a:t>
            </a:r>
            <a:endParaRPr lang="zh-CN" altLang="en-US" sz="1800" dirty="0">
              <a:solidFill>
                <a:srgbClr val="E8261B"/>
              </a:solidFill>
              <a:latin typeface="微软雅黑"/>
              <a:ea typeface="微软雅黑"/>
              <a:cs typeface="Heiti SC Light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57290" y="1214428"/>
            <a:ext cx="5936240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微软雅黑"/>
              </a:rPr>
              <a:t>美克筑家</a:t>
            </a:r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微软雅黑"/>
              </a:rPr>
              <a:t>·</a:t>
            </a:r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微软雅黑"/>
              </a:rPr>
              <a:t>健康同行</a:t>
            </a:r>
            <a:endParaRPr lang="en-US" altLang="zh-CN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微软雅黑"/>
            </a:endParaRPr>
          </a:p>
          <a:p>
            <a:pPr algn="ctr"/>
            <a:r>
              <a:rPr lang="en-US" altLang="zh-CN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微软雅黑"/>
              </a:rPr>
              <a:t>                                         ---</a:t>
            </a:r>
            <a:r>
              <a:rPr lang="zh-CN" alt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微软雅黑"/>
              </a:rPr>
              <a:t>主题社区义诊活动</a:t>
            </a:r>
            <a:endParaRPr lang="zh-CN" alt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微软雅黑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01"/>
          <p:cNvSpPr txBox="1">
            <a:spLocks/>
          </p:cNvSpPr>
          <p:nvPr/>
        </p:nvSpPr>
        <p:spPr>
          <a:xfrm>
            <a:off x="1512385" y="285734"/>
            <a:ext cx="7845961" cy="3600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CN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【</a:t>
            </a:r>
            <a:r>
              <a:rPr lang="zh-CN" altLang="en-US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活动前期准备</a:t>
            </a:r>
            <a:r>
              <a:rPr lang="en-US" altLang="zh-CN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】</a:t>
            </a:r>
            <a:endParaRPr lang="zh-CN" altLang="en-US" sz="1800" dirty="0">
              <a:solidFill>
                <a:srgbClr val="E8261B"/>
              </a:solidFill>
              <a:latin typeface="微软雅黑"/>
              <a:ea typeface="微软雅黑"/>
              <a:cs typeface="Heiti SC Light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14"/>
            <a:ext cx="8143932" cy="147732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ea typeface="微软雅黑"/>
              </a:rPr>
              <a:t>泉达医院支持：</a:t>
            </a:r>
            <a:r>
              <a:rPr lang="en-US" altLang="zh-CN" dirty="0" smtClean="0">
                <a:ea typeface="微软雅黑"/>
              </a:rPr>
              <a:t>5</a:t>
            </a:r>
            <a:r>
              <a:rPr lang="zh-CN" altLang="en-US" dirty="0" smtClean="0">
                <a:ea typeface="微软雅黑"/>
              </a:rPr>
              <a:t>名主治医师、</a:t>
            </a:r>
            <a:r>
              <a:rPr lang="en-US" altLang="zh-CN" dirty="0" smtClean="0">
                <a:ea typeface="微软雅黑"/>
              </a:rPr>
              <a:t>2</a:t>
            </a:r>
            <a:r>
              <a:rPr lang="zh-CN" altLang="en-US" dirty="0" smtClean="0">
                <a:ea typeface="微软雅黑"/>
              </a:rPr>
              <a:t>名护士</a:t>
            </a:r>
            <a:endParaRPr lang="en-US" altLang="zh-CN" dirty="0" smtClean="0">
              <a:ea typeface="微软雅黑"/>
            </a:endParaRPr>
          </a:p>
          <a:p>
            <a:r>
              <a:rPr lang="en-US" altLang="zh-CN" dirty="0" smtClean="0">
                <a:ea typeface="微软雅黑"/>
              </a:rPr>
              <a:t>                               </a:t>
            </a:r>
            <a:r>
              <a:rPr lang="zh-CN" altLang="en-US" dirty="0" smtClean="0">
                <a:ea typeface="微软雅黑"/>
              </a:rPr>
              <a:t>医疗器械若干</a:t>
            </a:r>
            <a:endParaRPr lang="en-US" altLang="zh-CN" dirty="0" smtClean="0">
              <a:ea typeface="微软雅黑"/>
            </a:endParaRPr>
          </a:p>
          <a:p>
            <a:r>
              <a:rPr lang="en-US" altLang="zh-CN" dirty="0" smtClean="0">
                <a:ea typeface="微软雅黑"/>
              </a:rPr>
              <a:t>                               </a:t>
            </a:r>
            <a:r>
              <a:rPr lang="zh-CN" altLang="en-US" dirty="0" smtClean="0">
                <a:ea typeface="微软雅黑"/>
              </a:rPr>
              <a:t>业主健康档案建立</a:t>
            </a:r>
            <a:endParaRPr lang="en-US" altLang="zh-CN" dirty="0" smtClean="0">
              <a:ea typeface="微软雅黑"/>
            </a:endParaRPr>
          </a:p>
          <a:p>
            <a:r>
              <a:rPr lang="en-US" altLang="zh-CN" dirty="0" smtClean="0">
                <a:ea typeface="微软雅黑"/>
              </a:rPr>
              <a:t>                               </a:t>
            </a:r>
            <a:r>
              <a:rPr lang="zh-CN" altLang="en-US" dirty="0" smtClean="0">
                <a:ea typeface="微软雅黑"/>
              </a:rPr>
              <a:t>卫生局前期报备，沟通，院方前宣</a:t>
            </a:r>
            <a:endParaRPr lang="en-US" altLang="zh-CN" dirty="0" smtClean="0">
              <a:ea typeface="微软雅黑"/>
            </a:endParaRPr>
          </a:p>
          <a:p>
            <a:r>
              <a:rPr lang="en-US" altLang="zh-CN" dirty="0" smtClean="0">
                <a:ea typeface="微软雅黑"/>
              </a:rPr>
              <a:t>                         </a:t>
            </a:r>
            <a:endParaRPr lang="zh-CN" altLang="en-US" dirty="0">
              <a:ea typeface="微软雅黑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643188"/>
            <a:ext cx="8143932" cy="175432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ea typeface="微软雅黑"/>
              </a:rPr>
              <a:t>美克项目支持：义诊前宣</a:t>
            </a:r>
            <a:endParaRPr lang="en-US" altLang="zh-CN" dirty="0" smtClean="0">
              <a:ea typeface="微软雅黑"/>
            </a:endParaRPr>
          </a:p>
          <a:p>
            <a:r>
              <a:rPr lang="en-US" altLang="zh-CN" dirty="0" smtClean="0">
                <a:ea typeface="微软雅黑"/>
              </a:rPr>
              <a:t>                               </a:t>
            </a:r>
            <a:r>
              <a:rPr lang="zh-CN" altLang="en-US" dirty="0" smtClean="0">
                <a:ea typeface="微软雅黑"/>
              </a:rPr>
              <a:t>场地确定</a:t>
            </a:r>
            <a:endParaRPr lang="en-US" altLang="zh-CN" dirty="0" smtClean="0">
              <a:ea typeface="微软雅黑"/>
            </a:endParaRPr>
          </a:p>
          <a:p>
            <a:r>
              <a:rPr lang="en-US" altLang="zh-CN" dirty="0" smtClean="0">
                <a:ea typeface="微软雅黑"/>
              </a:rPr>
              <a:t>                               </a:t>
            </a:r>
            <a:r>
              <a:rPr lang="zh-CN" altLang="en-US" dirty="0" smtClean="0">
                <a:ea typeface="微软雅黑"/>
              </a:rPr>
              <a:t>参与活动人数收集</a:t>
            </a:r>
            <a:endParaRPr lang="en-US" altLang="zh-CN" dirty="0" smtClean="0">
              <a:ea typeface="微软雅黑"/>
            </a:endParaRPr>
          </a:p>
          <a:p>
            <a:r>
              <a:rPr lang="en-US" altLang="zh-CN" dirty="0" smtClean="0">
                <a:ea typeface="微软雅黑"/>
              </a:rPr>
              <a:t>                               </a:t>
            </a:r>
            <a:r>
              <a:rPr lang="zh-CN" altLang="en-US" dirty="0" smtClean="0">
                <a:ea typeface="微软雅黑"/>
              </a:rPr>
              <a:t>物料制作</a:t>
            </a:r>
            <a:endParaRPr lang="en-US" altLang="zh-CN" dirty="0" smtClean="0">
              <a:ea typeface="微软雅黑"/>
            </a:endParaRPr>
          </a:p>
          <a:p>
            <a:r>
              <a:rPr lang="en-US" altLang="zh-CN" dirty="0" smtClean="0">
                <a:ea typeface="微软雅黑"/>
              </a:rPr>
              <a:t>                               </a:t>
            </a:r>
            <a:r>
              <a:rPr lang="zh-CN" altLang="en-US" dirty="0" smtClean="0">
                <a:ea typeface="微软雅黑"/>
              </a:rPr>
              <a:t>活动后宣</a:t>
            </a:r>
            <a:endParaRPr lang="en-US" altLang="zh-CN" dirty="0" smtClean="0">
              <a:ea typeface="微软雅黑"/>
            </a:endParaRPr>
          </a:p>
          <a:p>
            <a:r>
              <a:rPr lang="en-US" altLang="zh-CN" dirty="0" smtClean="0">
                <a:ea typeface="微软雅黑"/>
              </a:rPr>
              <a:t>                         </a:t>
            </a:r>
            <a:endParaRPr lang="zh-CN" altLang="en-US" dirty="0">
              <a:ea typeface="微软雅黑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01"/>
          <p:cNvSpPr txBox="1">
            <a:spLocks/>
          </p:cNvSpPr>
          <p:nvPr/>
        </p:nvSpPr>
        <p:spPr>
          <a:xfrm>
            <a:off x="1512385" y="285734"/>
            <a:ext cx="7845961" cy="3600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CN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【</a:t>
            </a:r>
            <a:r>
              <a:rPr lang="zh-CN" altLang="en-US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活动预期</a:t>
            </a:r>
            <a:r>
              <a:rPr lang="en-US" altLang="zh-CN" dirty="0" smtClean="0">
                <a:solidFill>
                  <a:prstClr val="black"/>
                </a:solidFill>
                <a:latin typeface="微软雅黑"/>
                <a:ea typeface="微软雅黑"/>
                <a:cs typeface="Heiti SC Light" charset="-122"/>
              </a:rPr>
              <a:t>】</a:t>
            </a:r>
            <a:endParaRPr lang="zh-CN" altLang="en-US" sz="1800" dirty="0">
              <a:solidFill>
                <a:srgbClr val="E8261B"/>
              </a:solidFill>
              <a:latin typeface="微软雅黑"/>
              <a:ea typeface="微软雅黑"/>
              <a:cs typeface="Heiti SC Light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00114"/>
            <a:ext cx="3786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>
                <a:ea typeface="微软雅黑"/>
              </a:rPr>
              <a:t>活动地点</a:t>
            </a:r>
            <a:r>
              <a:rPr lang="en-US" altLang="zh-CN" dirty="0" smtClean="0">
                <a:ea typeface="微软雅黑"/>
              </a:rPr>
              <a:t>:</a:t>
            </a:r>
            <a:r>
              <a:rPr lang="zh-CN" altLang="en-US" dirty="0" smtClean="0">
                <a:ea typeface="微软雅黑"/>
              </a:rPr>
              <a:t>美克</a:t>
            </a:r>
            <a:r>
              <a:rPr lang="en-US" altLang="zh-CN" dirty="0" smtClean="0">
                <a:ea typeface="微软雅黑"/>
              </a:rPr>
              <a:t>·</a:t>
            </a:r>
            <a:r>
              <a:rPr lang="zh-CN" altLang="en-US" dirty="0" smtClean="0">
                <a:ea typeface="微软雅黑"/>
              </a:rPr>
              <a:t>嘉美湾小区内</a:t>
            </a:r>
            <a:endParaRPr lang="en-US" altLang="zh-CN" dirty="0" smtClean="0">
              <a:ea typeface="微软雅黑"/>
            </a:endParaRPr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>
                <a:ea typeface="微软雅黑"/>
              </a:rPr>
              <a:t>活动时间：</a:t>
            </a:r>
            <a:r>
              <a:rPr lang="en-US" altLang="zh-CN" dirty="0" smtClean="0">
                <a:ea typeface="微软雅黑"/>
              </a:rPr>
              <a:t>9</a:t>
            </a:r>
            <a:r>
              <a:rPr lang="zh-CN" altLang="en-US" dirty="0" smtClean="0">
                <a:ea typeface="微软雅黑"/>
              </a:rPr>
              <a:t>月</a:t>
            </a:r>
            <a:r>
              <a:rPr lang="en-US" altLang="zh-CN" dirty="0" smtClean="0">
                <a:ea typeface="微软雅黑"/>
              </a:rPr>
              <a:t>10</a:t>
            </a:r>
            <a:r>
              <a:rPr lang="zh-CN" altLang="en-US" dirty="0" smtClean="0">
                <a:ea typeface="微软雅黑"/>
              </a:rPr>
              <a:t>日    下午</a:t>
            </a:r>
            <a:r>
              <a:rPr lang="en-US" altLang="zh-CN" dirty="0" smtClean="0">
                <a:ea typeface="微软雅黑"/>
              </a:rPr>
              <a:t>2</a:t>
            </a:r>
            <a:r>
              <a:rPr lang="zh-CN" altLang="en-US" dirty="0" smtClean="0">
                <a:ea typeface="微软雅黑"/>
              </a:rPr>
              <a:t>点</a:t>
            </a:r>
            <a:r>
              <a:rPr lang="en-US" altLang="zh-CN" dirty="0" smtClean="0">
                <a:ea typeface="微软雅黑"/>
              </a:rPr>
              <a:t>-5</a:t>
            </a:r>
            <a:r>
              <a:rPr lang="zh-CN" altLang="en-US" dirty="0" smtClean="0">
                <a:ea typeface="微软雅黑"/>
              </a:rPr>
              <a:t>点</a:t>
            </a:r>
            <a:endParaRPr lang="en-US" altLang="zh-CN" dirty="0" smtClean="0">
              <a:ea typeface="微软雅黑"/>
            </a:endParaRPr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>
                <a:ea typeface="微软雅黑"/>
              </a:rPr>
              <a:t>活动内容：健康知识普及，简单医疗服务，宣传健康小屋</a:t>
            </a:r>
            <a:endParaRPr lang="en-US" altLang="zh-CN" dirty="0" smtClean="0">
              <a:ea typeface="微软雅黑"/>
            </a:endParaRPr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>
                <a:ea typeface="微软雅黑"/>
              </a:rPr>
              <a:t>目标人群：嘉美湾小区内中老年居住群体</a:t>
            </a:r>
            <a:endParaRPr lang="en-US" altLang="zh-CN" dirty="0" smtClean="0">
              <a:ea typeface="微软雅黑"/>
            </a:endParaRPr>
          </a:p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p"/>
            </a:pPr>
            <a:r>
              <a:rPr lang="zh-CN" altLang="en-US" dirty="0" smtClean="0">
                <a:ea typeface="微软雅黑"/>
              </a:rPr>
              <a:t>预计参会人数：</a:t>
            </a:r>
            <a:r>
              <a:rPr lang="en-US" altLang="zh-CN" dirty="0" smtClean="0">
                <a:ea typeface="微软雅黑"/>
              </a:rPr>
              <a:t>50</a:t>
            </a:r>
            <a:r>
              <a:rPr lang="zh-CN" altLang="en-US" dirty="0" smtClean="0">
                <a:ea typeface="微软雅黑"/>
              </a:rPr>
              <a:t>组</a:t>
            </a:r>
            <a:endParaRPr lang="en-US" altLang="zh-CN" dirty="0" smtClean="0">
              <a:ea typeface="微软雅黑"/>
            </a:endParaRPr>
          </a:p>
          <a:p>
            <a:pPr>
              <a:lnSpc>
                <a:spcPct val="200000"/>
              </a:lnSpc>
            </a:pPr>
            <a:endParaRPr lang="zh-CN" altLang="en-US" dirty="0">
              <a:ea typeface="微软雅黑"/>
            </a:endParaRPr>
          </a:p>
        </p:txBody>
      </p:sp>
      <p:pic>
        <p:nvPicPr>
          <p:cNvPr id="10242" name="Picture 2" descr="http://www.szbdnk.com/uploads/allimg/150926/64-1509261I350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928808"/>
            <a:ext cx="4986218" cy="2752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/>
        </p:nvSpPr>
        <p:spPr>
          <a:xfrm>
            <a:off x="1428728" y="2285999"/>
            <a:ext cx="6357982" cy="642941"/>
          </a:xfrm>
          <a:prstGeom prst="snip2DiagRect">
            <a:avLst>
              <a:gd name="adj1" fmla="val 0"/>
              <a:gd name="adj2" fmla="val 2322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FFFFFF"/>
                </a:solidFill>
                <a:ea typeface="微软雅黑"/>
              </a:rPr>
              <a:t>活动流程</a:t>
            </a:r>
            <a:endParaRPr lang="zh-CN" altLang="en-US" sz="2400" dirty="0">
              <a:solidFill>
                <a:srgbClr val="FFFFFF"/>
              </a:solidFill>
              <a:ea typeface="微软雅黑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美克嘉美湾市场报告---北部区域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美克嘉美湾市场报告---北部区域</Template>
  <TotalTime>473</TotalTime>
  <Words>663</Words>
  <PresentationFormat>全屏显示(16:9)</PresentationFormat>
  <Paragraphs>79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美克嘉美湾市场报告---北部区域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黄玉</dc:creator>
  <cp:lastModifiedBy>黄玉</cp:lastModifiedBy>
  <cp:revision>6</cp:revision>
  <dcterms:created xsi:type="dcterms:W3CDTF">2016-08-15T06:30:21Z</dcterms:created>
  <dcterms:modified xsi:type="dcterms:W3CDTF">2016-09-07T15:21:43Z</dcterms:modified>
</cp:coreProperties>
</file>