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3"/>
  </p:sldMasterIdLst>
  <p:notesMasterIdLst>
    <p:notesMasterId r:id="rId8"/>
  </p:notesMasterIdLst>
  <p:sldIdLst>
    <p:sldId id="257" r:id="rId4"/>
    <p:sldId id="459" r:id="rId5"/>
    <p:sldId id="262" r:id="rId6"/>
    <p:sldId id="263" r:id="rId7"/>
    <p:sldId id="267" r:id="rId9"/>
    <p:sldId id="479" r:id="rId10"/>
    <p:sldId id="283" r:id="rId11"/>
    <p:sldId id="480" r:id="rId12"/>
    <p:sldId id="481" r:id="rId13"/>
    <p:sldId id="482" r:id="rId14"/>
    <p:sldId id="483" r:id="rId15"/>
    <p:sldId id="484" r:id="rId16"/>
    <p:sldId id="488" r:id="rId17"/>
    <p:sldId id="489" r:id="rId18"/>
    <p:sldId id="490" r:id="rId19"/>
    <p:sldId id="494" r:id="rId20"/>
    <p:sldId id="491" r:id="rId21"/>
    <p:sldId id="496" r:id="rId22"/>
    <p:sldId id="492" r:id="rId23"/>
    <p:sldId id="497" r:id="rId24"/>
    <p:sldId id="495" r:id="rId25"/>
    <p:sldId id="501" r:id="rId26"/>
    <p:sldId id="261" r:id="rId27"/>
  </p:sldIdLst>
  <p:sldSz cx="9903460" cy="6858000" type="A4"/>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FB0"/>
    <a:srgbClr val="FFFFFF"/>
    <a:srgbClr val="72DCE0"/>
    <a:srgbClr val="46999D"/>
    <a:srgbClr val="FF1111"/>
    <a:srgbClr val="DC3434"/>
    <a:srgbClr val="D43C3C"/>
    <a:srgbClr val="CC444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111" d="100"/>
          <a:sy n="111" d="100"/>
        </p:scale>
        <p:origin x="-1590" y="-78"/>
      </p:cViewPr>
      <p:guideLst>
        <p:guide orient="horz" pos="2161"/>
        <p:guide pos="29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endParaRPr lang="zh-CN" altLang="en-US"/>
          </a:p>
        </p:txBody>
      </p:sp>
      <p:sp>
        <p:nvSpPr>
          <p:cNvPr id="4" name="幻灯片图像占位符 3"/>
          <p:cNvSpPr>
            <a:spLocks noGrp="1" noRot="1" noChangeAspect="1"/>
          </p:cNvSpPr>
          <p:nvPr>
            <p:ph type="sldImg" idx="2"/>
          </p:nvPr>
        </p:nvSpPr>
        <p:spPr>
          <a:xfrm>
            <a:off x="1200690" y="1143000"/>
            <a:ext cx="445662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9C7AD0C-F787-44A2-9D59-BE1DE4F0597A}"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2969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模板来自于 </a:t>
            </a:r>
            <a:r>
              <a:rPr lang="en-US" altLang="zh-CN" smtClean="0"/>
              <a:t>http://meihua.docer.com/</a:t>
            </a:r>
            <a:endParaRPr lang="zh-CN" altLang="en-US" smtClean="0"/>
          </a:p>
        </p:txBody>
      </p:sp>
      <p:sp>
        <p:nvSpPr>
          <p:cNvPr id="29699" name="灯片编号占位符 3"/>
          <p:cNvSpPr>
            <a:spLocks noGrp="1"/>
          </p:cNvSpPr>
          <p:nvPr>
            <p:ph type="sldNum" sz="quarter" idx="5"/>
          </p:nvPr>
        </p:nvSpPr>
        <p:spPr bwMode="auto">
          <a:noFill/>
          <a:ln>
            <a:miter lim="800000"/>
          </a:ln>
        </p:spPr>
        <p:txBody>
          <a:bodyPr wrap="square" numCol="1" anchorCtr="0" compatLnSpc="1"/>
          <a:lstStyle/>
          <a:p>
            <a:fld id="{B3B90811-855B-4153-83F1-0B90F238173B}" type="slidenum">
              <a:rPr lang="zh-CN" altLang="en-US" smtClean="0">
                <a:latin typeface="Calibri" pitchFamily="34" charset="0"/>
              </a:rPr>
            </a:fld>
            <a:endParaRPr lang="zh-CN"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pPr>
              <a:defRPr/>
            </a:pPr>
            <a:fld id="{19C7AD0C-F787-44A2-9D59-BE1DE4F0597A}"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2969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模板来自于 </a:t>
            </a:r>
            <a:r>
              <a:rPr lang="en-US" altLang="zh-CN" smtClean="0"/>
              <a:t>http://meihua.docer.com/</a:t>
            </a:r>
            <a:endParaRPr lang="zh-CN" altLang="en-US" smtClean="0"/>
          </a:p>
        </p:txBody>
      </p:sp>
      <p:sp>
        <p:nvSpPr>
          <p:cNvPr id="29699" name="灯片编号占位符 3"/>
          <p:cNvSpPr>
            <a:spLocks noGrp="1"/>
          </p:cNvSpPr>
          <p:nvPr>
            <p:ph type="sldNum" sz="quarter" idx="5"/>
          </p:nvPr>
        </p:nvSpPr>
        <p:spPr bwMode="auto">
          <a:noFill/>
          <a:ln>
            <a:miter lim="800000"/>
          </a:ln>
        </p:spPr>
        <p:txBody>
          <a:bodyPr wrap="square" numCol="1" anchorCtr="0" compatLnSpc="1"/>
          <a:lstStyle/>
          <a:p>
            <a:fld id="{B3B90811-855B-4153-83F1-0B90F238173B}" type="slidenum">
              <a:rPr lang="zh-CN" altLang="en-US" smtClean="0">
                <a:latin typeface="Calibri" pitchFamily="34" charset="0"/>
              </a:rPr>
            </a:fld>
            <a:endParaRPr lang="zh-CN"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2969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模板来自于 </a:t>
            </a:r>
            <a:r>
              <a:rPr lang="en-US" altLang="zh-CN" smtClean="0"/>
              <a:t>http://meihua.docer.com/</a:t>
            </a:r>
            <a:endParaRPr lang="zh-CN" altLang="en-US" smtClean="0"/>
          </a:p>
        </p:txBody>
      </p:sp>
      <p:sp>
        <p:nvSpPr>
          <p:cNvPr id="29699" name="灯片编号占位符 3"/>
          <p:cNvSpPr>
            <a:spLocks noGrp="1"/>
          </p:cNvSpPr>
          <p:nvPr>
            <p:ph type="sldNum" sz="quarter" idx="5"/>
          </p:nvPr>
        </p:nvSpPr>
        <p:spPr bwMode="auto">
          <a:noFill/>
          <a:ln>
            <a:miter lim="800000"/>
          </a:ln>
        </p:spPr>
        <p:txBody>
          <a:bodyPr wrap="square" numCol="1" anchorCtr="0" compatLnSpc="1"/>
          <a:lstStyle/>
          <a:p>
            <a:fld id="{B3B90811-855B-4153-83F1-0B90F238173B}" type="slidenum">
              <a:rPr lang="zh-CN" altLang="en-US" smtClean="0">
                <a:latin typeface="Calibri" pitchFamily="34" charset="0"/>
              </a:rPr>
            </a:fld>
            <a:endParaRPr lang="zh-CN" alt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pPr>
              <a:defRPr/>
            </a:pPr>
            <a:fld id="{19C7AD0C-F787-44A2-9D59-BE1DE4F0597A}" type="slidenum">
              <a:rPr lang="zh-CN" altLang="en-US"/>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TextEdit="1"/>
          </p:cNvSpPr>
          <p:nvPr>
            <p:ph type="sldImg"/>
          </p:nvPr>
        </p:nvSpPr>
        <p:spPr bwMode="auto">
          <a:noFill/>
          <a:ln cap="flat">
            <a:solidFill>
              <a:srgbClr val="000000"/>
            </a:solidFill>
            <a:miter lim="800000"/>
            <a:headEnd type="none" w="med" len="med"/>
            <a:tailEnd type="none" w="med" len="med"/>
          </a:ln>
        </p:spPr>
      </p:sp>
      <p:sp>
        <p:nvSpPr>
          <p:cNvPr id="2969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smtClean="0"/>
              <a:t>模板来自于 </a:t>
            </a:r>
            <a:r>
              <a:rPr lang="en-US" altLang="zh-CN" smtClean="0"/>
              <a:t>http://meihua.docer.com/</a:t>
            </a:r>
            <a:endParaRPr lang="zh-CN" altLang="en-US" smtClean="0"/>
          </a:p>
        </p:txBody>
      </p:sp>
      <p:sp>
        <p:nvSpPr>
          <p:cNvPr id="29699" name="灯片编号占位符 3"/>
          <p:cNvSpPr>
            <a:spLocks noGrp="1"/>
          </p:cNvSpPr>
          <p:nvPr>
            <p:ph type="sldNum" sz="quarter" idx="5"/>
          </p:nvPr>
        </p:nvSpPr>
        <p:spPr bwMode="auto">
          <a:noFill/>
          <a:ln>
            <a:miter lim="800000"/>
          </a:ln>
        </p:spPr>
        <p:txBody>
          <a:bodyPr wrap="square" numCol="1" anchorCtr="0" compatLnSpc="1"/>
          <a:lstStyle/>
          <a:p>
            <a:fld id="{B3B90811-855B-4153-83F1-0B90F238173B}" type="slidenum">
              <a:rPr lang="zh-CN" altLang="en-US" smtClean="0">
                <a:latin typeface="Calibri" pitchFamily="34" charset="0"/>
              </a:rPr>
            </a:fld>
            <a:endParaRPr lang="zh-CN"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37952" y="1122365"/>
            <a:ext cx="7427711" cy="2387603"/>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237952" y="3602043"/>
            <a:ext cx="7427711" cy="1655764"/>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p>
        </p:txBody>
      </p:sp>
      <p:sp>
        <p:nvSpPr>
          <p:cNvPr id="6" name="灯片编号占位符 1029"/>
          <p:cNvSpPr>
            <a:spLocks noGrp="1"/>
          </p:cNvSpPr>
          <p:nvPr>
            <p:ph type="sldNum" sz="quarter" idx="12"/>
          </p:nvPr>
        </p:nvSpPr>
        <p:spPr/>
        <p:txBody>
          <a:bodyPr/>
          <a:lstStyle>
            <a:lvl1pPr>
              <a:defRPr/>
            </a:lvl1pPr>
          </a:lstStyle>
          <a:p>
            <a:pPr>
              <a:defRPr/>
            </a:pPr>
            <a:fld id="{AE3B5DAD-ED10-41BE-8653-8FB6114E7022}" type="slidenum">
              <a:rPr lang="en-US" altLang="zh-CN"/>
            </a:fld>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p>
        </p:txBody>
      </p:sp>
      <p:sp>
        <p:nvSpPr>
          <p:cNvPr id="6" name="灯片编号占位符 1029"/>
          <p:cNvSpPr>
            <a:spLocks noGrp="1"/>
          </p:cNvSpPr>
          <p:nvPr>
            <p:ph type="sldNum" sz="quarter" idx="12"/>
          </p:nvPr>
        </p:nvSpPr>
        <p:spPr/>
        <p:txBody>
          <a:bodyPr/>
          <a:lstStyle>
            <a:lvl1pPr>
              <a:defRPr/>
            </a:lvl1pPr>
          </a:lstStyle>
          <a:p>
            <a:pPr>
              <a:defRPr/>
            </a:pPr>
            <a:fld id="{FC26A2DA-824D-4CA6-9167-D58EB1E81C42}" type="slidenum">
              <a:rPr lang="en-US" altLang="zh-CN"/>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0121" y="274638"/>
            <a:ext cx="2228313" cy="585153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181" y="274638"/>
            <a:ext cx="6555762" cy="585153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p>
        </p:txBody>
      </p:sp>
      <p:sp>
        <p:nvSpPr>
          <p:cNvPr id="6" name="灯片编号占位符 1029"/>
          <p:cNvSpPr>
            <a:spLocks noGrp="1"/>
          </p:cNvSpPr>
          <p:nvPr>
            <p:ph type="sldNum" sz="quarter" idx="12"/>
          </p:nvPr>
        </p:nvSpPr>
        <p:spPr/>
        <p:txBody>
          <a:bodyPr/>
          <a:lstStyle>
            <a:lvl1pPr>
              <a:defRPr/>
            </a:lvl1pPr>
          </a:lstStyle>
          <a:p>
            <a:pPr>
              <a:defRPr/>
            </a:pPr>
            <a:fld id="{6C564D96-892E-4D95-97E0-03916E619FDC}" type="slidenum">
              <a:rPr lang="en-US" altLang="zh-CN"/>
            </a:fld>
            <a:endParaRPr 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37952" y="1122365"/>
            <a:ext cx="7427711" cy="2387603"/>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237952" y="3602043"/>
            <a:ext cx="7427711" cy="1655764"/>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202D1BC-2E65-456C-9A9E-3B88B664D64F}"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51ECC44-36AA-4AFD-8FA3-35AB1323C76D}"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3A88A1F-80DE-4FA1-8B7A-8B7A460E36C4}"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A39AC9D-FA0D-4574-B5EE-99E01DCF76D4}"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75716" y="1709741"/>
            <a:ext cx="8541868" cy="2852741"/>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75716" y="4589471"/>
            <a:ext cx="8541868" cy="150018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842683BE-D306-44EE-B056-4134ADE5835A}"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8595230-3D97-4084-9851-A3556BBCD340}"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10655" y="1825628"/>
            <a:ext cx="3141303" cy="435134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775753" y="1825628"/>
            <a:ext cx="3141303" cy="435134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EC3358AD-2654-4B79-A93B-6983D8E49ABD}"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0AA6706-1F34-44F9-8776-954B627A80CA}"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82163" y="365127"/>
            <a:ext cx="8541868" cy="1325565"/>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82165" y="1681165"/>
            <a:ext cx="4189693" cy="82391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82165" y="2505079"/>
            <a:ext cx="4189693" cy="36845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013705" y="1681165"/>
            <a:ext cx="4210326" cy="82391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013705" y="2505079"/>
            <a:ext cx="4210326" cy="36845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AE982066-78DA-4C31-8D4F-CDC10FBCCD6F}"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6E1E345-49F9-4564-98B8-FDAB23FB0D1A}"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44A43020-0A3D-4F2A-8156-A20400855F8D}"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8D1BE9FE-AAAC-4FB2-A149-49DF42238DAC}"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C20BE06-1D85-4B2A-806D-9DD054C63CD7}"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BF4A68-BAE8-4DE1-B305-3B934A567A85}"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163" y="457201"/>
            <a:ext cx="3194174" cy="1600202"/>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10326" y="987427"/>
            <a:ext cx="5013705" cy="487363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82163" y="2057403"/>
            <a:ext cx="3194174" cy="381159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985844F9-9809-486F-BA50-8FF48C6DBEE2}"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7A14502-0448-461F-9EDC-D79DDFD0C2BF}"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p>
        </p:txBody>
      </p:sp>
      <p:sp>
        <p:nvSpPr>
          <p:cNvPr id="6" name="灯片编号占位符 1029"/>
          <p:cNvSpPr>
            <a:spLocks noGrp="1"/>
          </p:cNvSpPr>
          <p:nvPr>
            <p:ph type="sldNum" sz="quarter" idx="12"/>
          </p:nvPr>
        </p:nvSpPr>
        <p:spPr/>
        <p:txBody>
          <a:bodyPr/>
          <a:lstStyle>
            <a:lvl1pPr>
              <a:defRPr/>
            </a:lvl1pPr>
          </a:lstStyle>
          <a:p>
            <a:pPr>
              <a:defRPr/>
            </a:pPr>
            <a:fld id="{28FFDB21-0BBF-440A-9346-590E7FF98F03}" type="slidenum">
              <a:rPr lang="en-US" altLang="zh-CN"/>
            </a:fld>
            <a:endParaRPr 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163" y="457201"/>
            <a:ext cx="3194174" cy="1600202"/>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210326" y="987427"/>
            <a:ext cx="5013705" cy="4873632"/>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smtClean="0"/>
          </a:p>
        </p:txBody>
      </p:sp>
      <p:sp>
        <p:nvSpPr>
          <p:cNvPr id="4" name="文本占位符 3"/>
          <p:cNvSpPr>
            <a:spLocks noGrp="1"/>
          </p:cNvSpPr>
          <p:nvPr>
            <p:ph type="body" sz="half" idx="2"/>
          </p:nvPr>
        </p:nvSpPr>
        <p:spPr>
          <a:xfrm>
            <a:off x="682163" y="2057403"/>
            <a:ext cx="3194174" cy="381159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C2779E3D-0A4C-4524-8008-16F75B3B8EB8}"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F6AA361-6C5D-4C72-A954-80764A5E8183}"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9F67DE5-AB39-4443-8B88-D91B3E7A41EE}"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DFF90D7-CA89-4CFA-AD9D-97A7BBC0AC7A}"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315457" y="365126"/>
            <a:ext cx="1601600" cy="58118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10656" y="365126"/>
            <a:ext cx="4681006" cy="5811846"/>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00D9317-B6F7-4A69-93F4-0FEE4FE78E7E}"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1B464A-C3ED-416C-9B98-1E2A5F615B0B}"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75716" y="1709740"/>
            <a:ext cx="8541868" cy="2852741"/>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75716" y="4589470"/>
            <a:ext cx="8541868" cy="150018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p>
        </p:txBody>
      </p:sp>
      <p:sp>
        <p:nvSpPr>
          <p:cNvPr id="6" name="灯片编号占位符 1029"/>
          <p:cNvSpPr>
            <a:spLocks noGrp="1"/>
          </p:cNvSpPr>
          <p:nvPr>
            <p:ph type="sldNum" sz="quarter" idx="12"/>
          </p:nvPr>
        </p:nvSpPr>
        <p:spPr/>
        <p:txBody>
          <a:bodyPr/>
          <a:lstStyle>
            <a:lvl1pPr>
              <a:defRPr/>
            </a:lvl1pPr>
          </a:lstStyle>
          <a:p>
            <a:pPr>
              <a:defRPr/>
            </a:pPr>
            <a:fld id="{B2F5DFBE-760F-40B6-B8BB-AF0A366B9B45}" type="slidenum">
              <a:rPr lang="en-US" altLang="zh-CN"/>
            </a:fld>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181" y="1600202"/>
            <a:ext cx="4367494" cy="452597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40940" y="1600202"/>
            <a:ext cx="4367494" cy="452597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1027"/>
          <p:cNvSpPr>
            <a:spLocks noGrp="1"/>
          </p:cNvSpPr>
          <p:nvPr>
            <p:ph type="dt" sz="half" idx="10"/>
          </p:nvPr>
        </p:nvSpPr>
        <p:spPr/>
        <p:txBody>
          <a:bodyPr/>
          <a:lstStyle>
            <a:lvl1pPr>
              <a:defRPr/>
            </a:lvl1pPr>
          </a:lstStyle>
          <a:p>
            <a:pPr>
              <a:defRPr/>
            </a:pPr>
            <a:endParaRPr lang="zh-CN" altLang="en-US"/>
          </a:p>
        </p:txBody>
      </p:sp>
      <p:sp>
        <p:nvSpPr>
          <p:cNvPr id="6" name="页脚占位符 1028"/>
          <p:cNvSpPr>
            <a:spLocks noGrp="1"/>
          </p:cNvSpPr>
          <p:nvPr>
            <p:ph type="ftr" sz="quarter" idx="11"/>
          </p:nvPr>
        </p:nvSpPr>
        <p:spPr/>
        <p:txBody>
          <a:bodyPr/>
          <a:lstStyle>
            <a:lvl1pPr>
              <a:defRPr/>
            </a:lvl1pPr>
          </a:lstStyle>
          <a:p>
            <a:pPr>
              <a:defRPr/>
            </a:pPr>
            <a:endParaRPr lang="zh-CN"/>
          </a:p>
        </p:txBody>
      </p:sp>
      <p:sp>
        <p:nvSpPr>
          <p:cNvPr id="7" name="灯片编号占位符 1029"/>
          <p:cNvSpPr>
            <a:spLocks noGrp="1"/>
          </p:cNvSpPr>
          <p:nvPr>
            <p:ph type="sldNum" sz="quarter" idx="12"/>
          </p:nvPr>
        </p:nvSpPr>
        <p:spPr/>
        <p:txBody>
          <a:bodyPr/>
          <a:lstStyle>
            <a:lvl1pPr>
              <a:defRPr/>
            </a:lvl1pPr>
          </a:lstStyle>
          <a:p>
            <a:pPr>
              <a:defRPr/>
            </a:pPr>
            <a:fld id="{67A3E3F1-D1C3-4CE0-958A-605452121F3C}" type="slidenum">
              <a:rPr lang="en-US" altLang="zh-CN"/>
            </a:fld>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82163" y="365126"/>
            <a:ext cx="8541868" cy="1325565"/>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82163" y="1681165"/>
            <a:ext cx="4189693" cy="82391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82163" y="2505079"/>
            <a:ext cx="4189693" cy="36845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013705" y="1681165"/>
            <a:ext cx="4210326" cy="82391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013705" y="2505079"/>
            <a:ext cx="4210326" cy="36845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1027"/>
          <p:cNvSpPr>
            <a:spLocks noGrp="1"/>
          </p:cNvSpPr>
          <p:nvPr>
            <p:ph type="dt" sz="half" idx="10"/>
          </p:nvPr>
        </p:nvSpPr>
        <p:spPr/>
        <p:txBody>
          <a:bodyPr/>
          <a:lstStyle>
            <a:lvl1pPr>
              <a:defRPr/>
            </a:lvl1pPr>
          </a:lstStyle>
          <a:p>
            <a:pPr>
              <a:defRPr/>
            </a:pPr>
            <a:endParaRPr lang="zh-CN" altLang="en-US"/>
          </a:p>
        </p:txBody>
      </p:sp>
      <p:sp>
        <p:nvSpPr>
          <p:cNvPr id="8" name="页脚占位符 1028"/>
          <p:cNvSpPr>
            <a:spLocks noGrp="1"/>
          </p:cNvSpPr>
          <p:nvPr>
            <p:ph type="ftr" sz="quarter" idx="11"/>
          </p:nvPr>
        </p:nvSpPr>
        <p:spPr/>
        <p:txBody>
          <a:bodyPr/>
          <a:lstStyle>
            <a:lvl1pPr>
              <a:defRPr/>
            </a:lvl1pPr>
          </a:lstStyle>
          <a:p>
            <a:pPr>
              <a:defRPr/>
            </a:pPr>
            <a:endParaRPr lang="zh-CN"/>
          </a:p>
        </p:txBody>
      </p:sp>
      <p:sp>
        <p:nvSpPr>
          <p:cNvPr id="9" name="灯片编号占位符 1029"/>
          <p:cNvSpPr>
            <a:spLocks noGrp="1"/>
          </p:cNvSpPr>
          <p:nvPr>
            <p:ph type="sldNum" sz="quarter" idx="12"/>
          </p:nvPr>
        </p:nvSpPr>
        <p:spPr/>
        <p:txBody>
          <a:bodyPr/>
          <a:lstStyle>
            <a:lvl1pPr>
              <a:defRPr/>
            </a:lvl1pPr>
          </a:lstStyle>
          <a:p>
            <a:pPr>
              <a:defRPr/>
            </a:pPr>
            <a:fld id="{8A7426CE-EC7C-40DA-81C7-FA488502D8C1}" type="slidenum">
              <a:rPr lang="en-US" altLang="zh-CN"/>
            </a:fld>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1027"/>
          <p:cNvSpPr>
            <a:spLocks noGrp="1"/>
          </p:cNvSpPr>
          <p:nvPr>
            <p:ph type="dt" sz="half" idx="10"/>
          </p:nvPr>
        </p:nvSpPr>
        <p:spPr/>
        <p:txBody>
          <a:bodyPr/>
          <a:lstStyle>
            <a:lvl1pPr>
              <a:defRPr/>
            </a:lvl1pPr>
          </a:lstStyle>
          <a:p>
            <a:pPr>
              <a:defRPr/>
            </a:pPr>
            <a:endParaRPr lang="zh-CN" altLang="en-US"/>
          </a:p>
        </p:txBody>
      </p:sp>
      <p:sp>
        <p:nvSpPr>
          <p:cNvPr id="4" name="页脚占位符 1028"/>
          <p:cNvSpPr>
            <a:spLocks noGrp="1"/>
          </p:cNvSpPr>
          <p:nvPr>
            <p:ph type="ftr" sz="quarter" idx="11"/>
          </p:nvPr>
        </p:nvSpPr>
        <p:spPr/>
        <p:txBody>
          <a:bodyPr/>
          <a:lstStyle>
            <a:lvl1pPr>
              <a:defRPr/>
            </a:lvl1pPr>
          </a:lstStyle>
          <a:p>
            <a:pPr>
              <a:defRPr/>
            </a:pPr>
            <a:endParaRPr lang="zh-CN"/>
          </a:p>
        </p:txBody>
      </p:sp>
      <p:sp>
        <p:nvSpPr>
          <p:cNvPr id="5" name="灯片编号占位符 1029"/>
          <p:cNvSpPr>
            <a:spLocks noGrp="1"/>
          </p:cNvSpPr>
          <p:nvPr>
            <p:ph type="sldNum" sz="quarter" idx="12"/>
          </p:nvPr>
        </p:nvSpPr>
        <p:spPr/>
        <p:txBody>
          <a:bodyPr/>
          <a:lstStyle>
            <a:lvl1pPr>
              <a:defRPr/>
            </a:lvl1pPr>
          </a:lstStyle>
          <a:p>
            <a:pPr>
              <a:defRPr/>
            </a:pPr>
            <a:fld id="{E4D72E08-129A-4030-8383-E37C5A334560}" type="slidenum">
              <a:rPr lang="en-US" altLang="zh-CN"/>
            </a:fld>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pPr>
              <a:defRPr/>
            </a:pPr>
            <a:endParaRPr lang="zh-CN" altLang="en-US"/>
          </a:p>
        </p:txBody>
      </p:sp>
      <p:sp>
        <p:nvSpPr>
          <p:cNvPr id="3" name="页脚占位符 1028"/>
          <p:cNvSpPr>
            <a:spLocks noGrp="1"/>
          </p:cNvSpPr>
          <p:nvPr>
            <p:ph type="ftr" sz="quarter" idx="11"/>
          </p:nvPr>
        </p:nvSpPr>
        <p:spPr/>
        <p:txBody>
          <a:bodyPr/>
          <a:lstStyle>
            <a:lvl1pPr>
              <a:defRPr/>
            </a:lvl1pPr>
          </a:lstStyle>
          <a:p>
            <a:pPr>
              <a:defRPr/>
            </a:pPr>
            <a:endParaRPr lang="zh-CN"/>
          </a:p>
        </p:txBody>
      </p:sp>
      <p:sp>
        <p:nvSpPr>
          <p:cNvPr id="4" name="灯片编号占位符 1029"/>
          <p:cNvSpPr>
            <a:spLocks noGrp="1"/>
          </p:cNvSpPr>
          <p:nvPr>
            <p:ph type="sldNum" sz="quarter" idx="12"/>
          </p:nvPr>
        </p:nvSpPr>
        <p:spPr/>
        <p:txBody>
          <a:bodyPr/>
          <a:lstStyle>
            <a:lvl1pPr>
              <a:defRPr/>
            </a:lvl1pPr>
          </a:lstStyle>
          <a:p>
            <a:pPr>
              <a:defRPr/>
            </a:pPr>
            <a:fld id="{E573840F-50AF-4044-8A6B-D894D4A944A9}" type="slidenum">
              <a:rPr lang="en-US" altLang="zh-CN"/>
            </a:fld>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163" y="457201"/>
            <a:ext cx="3194174" cy="1600202"/>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210326" y="987426"/>
            <a:ext cx="5013705" cy="487363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82163" y="2057403"/>
            <a:ext cx="3194174" cy="381159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1027"/>
          <p:cNvSpPr>
            <a:spLocks noGrp="1"/>
          </p:cNvSpPr>
          <p:nvPr>
            <p:ph type="dt" sz="half" idx="10"/>
          </p:nvPr>
        </p:nvSpPr>
        <p:spPr/>
        <p:txBody>
          <a:bodyPr/>
          <a:lstStyle>
            <a:lvl1pPr>
              <a:defRPr/>
            </a:lvl1pPr>
          </a:lstStyle>
          <a:p>
            <a:pPr>
              <a:defRPr/>
            </a:pPr>
            <a:endParaRPr lang="zh-CN" altLang="en-US"/>
          </a:p>
        </p:txBody>
      </p:sp>
      <p:sp>
        <p:nvSpPr>
          <p:cNvPr id="6" name="页脚占位符 1028"/>
          <p:cNvSpPr>
            <a:spLocks noGrp="1"/>
          </p:cNvSpPr>
          <p:nvPr>
            <p:ph type="ftr" sz="quarter" idx="11"/>
          </p:nvPr>
        </p:nvSpPr>
        <p:spPr/>
        <p:txBody>
          <a:bodyPr/>
          <a:lstStyle>
            <a:lvl1pPr>
              <a:defRPr/>
            </a:lvl1pPr>
          </a:lstStyle>
          <a:p>
            <a:pPr>
              <a:defRPr/>
            </a:pPr>
            <a:endParaRPr lang="zh-CN"/>
          </a:p>
        </p:txBody>
      </p:sp>
      <p:sp>
        <p:nvSpPr>
          <p:cNvPr id="7" name="灯片编号占位符 1029"/>
          <p:cNvSpPr>
            <a:spLocks noGrp="1"/>
          </p:cNvSpPr>
          <p:nvPr>
            <p:ph type="sldNum" sz="quarter" idx="12"/>
          </p:nvPr>
        </p:nvSpPr>
        <p:spPr/>
        <p:txBody>
          <a:bodyPr/>
          <a:lstStyle>
            <a:lvl1pPr>
              <a:defRPr/>
            </a:lvl1pPr>
          </a:lstStyle>
          <a:p>
            <a:pPr>
              <a:defRPr/>
            </a:pPr>
            <a:fld id="{CDDD151D-0B84-41F4-B3CC-17607A085D3D}" type="slidenum">
              <a:rPr lang="en-US" altLang="zh-CN"/>
            </a:fld>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2163" y="457201"/>
            <a:ext cx="3194174" cy="1600202"/>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210326" y="987426"/>
            <a:ext cx="5013705" cy="487363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82163" y="2057403"/>
            <a:ext cx="3194174" cy="381159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1027"/>
          <p:cNvSpPr>
            <a:spLocks noGrp="1"/>
          </p:cNvSpPr>
          <p:nvPr>
            <p:ph type="dt" sz="half" idx="10"/>
          </p:nvPr>
        </p:nvSpPr>
        <p:spPr/>
        <p:txBody>
          <a:bodyPr/>
          <a:lstStyle>
            <a:lvl1pPr>
              <a:defRPr/>
            </a:lvl1pPr>
          </a:lstStyle>
          <a:p>
            <a:pPr>
              <a:defRPr/>
            </a:pPr>
            <a:endParaRPr lang="zh-CN" altLang="en-US"/>
          </a:p>
        </p:txBody>
      </p:sp>
      <p:sp>
        <p:nvSpPr>
          <p:cNvPr id="6" name="页脚占位符 1028"/>
          <p:cNvSpPr>
            <a:spLocks noGrp="1"/>
          </p:cNvSpPr>
          <p:nvPr>
            <p:ph type="ftr" sz="quarter" idx="11"/>
          </p:nvPr>
        </p:nvSpPr>
        <p:spPr/>
        <p:txBody>
          <a:bodyPr/>
          <a:lstStyle>
            <a:lvl1pPr>
              <a:defRPr/>
            </a:lvl1pPr>
          </a:lstStyle>
          <a:p>
            <a:pPr>
              <a:defRPr/>
            </a:pPr>
            <a:endParaRPr lang="zh-CN"/>
          </a:p>
        </p:txBody>
      </p:sp>
      <p:sp>
        <p:nvSpPr>
          <p:cNvPr id="7" name="灯片编号占位符 1029"/>
          <p:cNvSpPr>
            <a:spLocks noGrp="1"/>
          </p:cNvSpPr>
          <p:nvPr>
            <p:ph type="sldNum" sz="quarter" idx="12"/>
          </p:nvPr>
        </p:nvSpPr>
        <p:spPr/>
        <p:txBody>
          <a:bodyPr/>
          <a:lstStyle>
            <a:lvl1pPr>
              <a:defRPr/>
            </a:lvl1pPr>
          </a:lstStyle>
          <a:p>
            <a:pPr>
              <a:defRPr/>
            </a:pPr>
            <a:fld id="{B51E6749-AB73-4E6D-9FA0-275685232B04}" type="slidenum">
              <a:rPr lang="en-US" altLang="zh-CN"/>
            </a:fld>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bwMode="auto">
          <a:xfrm>
            <a:off x="495181" y="274638"/>
            <a:ext cx="8913254" cy="1143002"/>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1026"/>
          <p:cNvSpPr>
            <a:spLocks noGrp="1"/>
          </p:cNvSpPr>
          <p:nvPr>
            <p:ph type="body" idx="1"/>
          </p:nvPr>
        </p:nvSpPr>
        <p:spPr bwMode="auto">
          <a:xfrm>
            <a:off x="495181" y="1600202"/>
            <a:ext cx="8913254" cy="452597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日期占位符 1027"/>
          <p:cNvSpPr>
            <a:spLocks noGrp="1"/>
          </p:cNvSpPr>
          <p:nvPr>
            <p:ph type="dt" sz="half" idx="2"/>
          </p:nvPr>
        </p:nvSpPr>
        <p:spPr>
          <a:xfrm>
            <a:off x="495181" y="6245234"/>
            <a:ext cx="2310844" cy="476251"/>
          </a:xfrm>
          <a:prstGeom prst="rect">
            <a:avLst/>
          </a:prstGeom>
          <a:noFill/>
          <a:ln w="9525">
            <a:noFill/>
            <a:miter/>
          </a:ln>
        </p:spPr>
        <p:txBody>
          <a:bodyPr/>
          <a:lstStyle>
            <a:lvl1pPr>
              <a:defRPr sz="1400"/>
            </a:lvl1pPr>
          </a:lstStyle>
          <a:p>
            <a:pPr>
              <a:defRPr/>
            </a:pPr>
            <a:endParaRPr lang="zh-CN" altLang="en-US"/>
          </a:p>
        </p:txBody>
      </p:sp>
      <p:sp>
        <p:nvSpPr>
          <p:cNvPr id="1029" name="页脚占位符 1028"/>
          <p:cNvSpPr>
            <a:spLocks noGrp="1"/>
          </p:cNvSpPr>
          <p:nvPr>
            <p:ph type="ftr" sz="quarter" idx="3"/>
          </p:nvPr>
        </p:nvSpPr>
        <p:spPr>
          <a:xfrm>
            <a:off x="3383735" y="6245234"/>
            <a:ext cx="3136145" cy="476251"/>
          </a:xfrm>
          <a:prstGeom prst="rect">
            <a:avLst/>
          </a:prstGeom>
          <a:noFill/>
          <a:ln w="9525">
            <a:noFill/>
            <a:miter/>
          </a:ln>
        </p:spPr>
        <p:txBody>
          <a:bodyPr/>
          <a:lstStyle>
            <a:lvl1pPr algn="ctr">
              <a:defRPr sz="1400"/>
            </a:lvl1pPr>
          </a:lstStyle>
          <a:p>
            <a:pPr>
              <a:defRPr/>
            </a:pPr>
            <a:endParaRPr lang="zh-CN"/>
          </a:p>
        </p:txBody>
      </p:sp>
      <p:sp>
        <p:nvSpPr>
          <p:cNvPr id="1030" name="灯片编号占位符 1029"/>
          <p:cNvSpPr>
            <a:spLocks noGrp="1"/>
          </p:cNvSpPr>
          <p:nvPr>
            <p:ph type="sldNum" sz="quarter" idx="4"/>
          </p:nvPr>
        </p:nvSpPr>
        <p:spPr>
          <a:xfrm>
            <a:off x="7097591" y="6245234"/>
            <a:ext cx="2310844" cy="476251"/>
          </a:xfrm>
          <a:prstGeom prst="rect">
            <a:avLst/>
          </a:prstGeom>
          <a:noFill/>
          <a:ln w="9525">
            <a:noFill/>
            <a:miter/>
          </a:ln>
        </p:spPr>
        <p:txBody>
          <a:bodyPr/>
          <a:lstStyle>
            <a:lvl1pPr algn="r">
              <a:defRPr sz="1400"/>
            </a:lvl1pPr>
          </a:lstStyle>
          <a:p>
            <a:pPr>
              <a:defRPr/>
            </a:pPr>
            <a:fld id="{6FCCF759-771C-4714-9BB1-A3B7F06CD502}" type="slidenum">
              <a:rPr lang="en-US" altLang="zh-CN"/>
            </a:fld>
            <a:endParaRPr 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buClr>
          <a:srgbClr val="000000"/>
        </a:buClr>
        <a:defRPr sz="4400" kern="1200">
          <a:solidFill>
            <a:schemeClr val="tx2"/>
          </a:solidFill>
          <a:latin typeface="+mj-lt"/>
          <a:ea typeface="+mj-ea"/>
          <a:cs typeface="+mj-cs"/>
        </a:defRPr>
      </a:lvl1pPr>
      <a:lvl2pPr algn="ctr" rtl="0" eaLnBrk="0" fontAlgn="base" hangingPunct="0">
        <a:spcBef>
          <a:spcPct val="0"/>
        </a:spcBef>
        <a:spcAft>
          <a:spcPct val="0"/>
        </a:spcAft>
        <a:buClr>
          <a:srgbClr val="000000"/>
        </a:buClr>
        <a:defRPr sz="4400">
          <a:solidFill>
            <a:schemeClr val="tx2"/>
          </a:solidFill>
          <a:latin typeface="Arial" charset="0"/>
          <a:ea typeface="宋体" charset="-122"/>
        </a:defRPr>
      </a:lvl2pPr>
      <a:lvl3pPr algn="ctr" rtl="0" eaLnBrk="0" fontAlgn="base" hangingPunct="0">
        <a:spcBef>
          <a:spcPct val="0"/>
        </a:spcBef>
        <a:spcAft>
          <a:spcPct val="0"/>
        </a:spcAft>
        <a:buClr>
          <a:srgbClr val="000000"/>
        </a:buClr>
        <a:defRPr sz="4400">
          <a:solidFill>
            <a:schemeClr val="tx2"/>
          </a:solidFill>
          <a:latin typeface="Arial" charset="0"/>
          <a:ea typeface="宋体" charset="-122"/>
        </a:defRPr>
      </a:lvl3pPr>
      <a:lvl4pPr algn="ctr" rtl="0" eaLnBrk="0" fontAlgn="base" hangingPunct="0">
        <a:spcBef>
          <a:spcPct val="0"/>
        </a:spcBef>
        <a:spcAft>
          <a:spcPct val="0"/>
        </a:spcAft>
        <a:buClr>
          <a:srgbClr val="000000"/>
        </a:buClr>
        <a:defRPr sz="4400">
          <a:solidFill>
            <a:schemeClr val="tx2"/>
          </a:solidFill>
          <a:latin typeface="Arial" charset="0"/>
          <a:ea typeface="宋体" charset="-122"/>
        </a:defRPr>
      </a:lvl4pPr>
      <a:lvl5pPr algn="ctr" rtl="0" eaLnBrk="0" fontAlgn="base" hangingPunct="0">
        <a:spcBef>
          <a:spcPct val="0"/>
        </a:spcBef>
        <a:spcAft>
          <a:spcPct val="0"/>
        </a:spcAft>
        <a:buClr>
          <a:srgbClr val="000000"/>
        </a:buClr>
        <a:defRPr sz="4400">
          <a:solidFill>
            <a:schemeClr val="tx2"/>
          </a:solidFill>
          <a:latin typeface="Arial" charset="0"/>
          <a:ea typeface="宋体" charset="-122"/>
        </a:defRPr>
      </a:lvl5pPr>
      <a:lvl6pPr marL="457200" algn="ctr" rtl="0" fontAlgn="base">
        <a:spcBef>
          <a:spcPct val="0"/>
        </a:spcBef>
        <a:spcAft>
          <a:spcPct val="0"/>
        </a:spcAft>
        <a:buClr>
          <a:srgbClr val="000000"/>
        </a:buClr>
        <a:defRPr sz="4400">
          <a:solidFill>
            <a:schemeClr val="tx2"/>
          </a:solidFill>
          <a:latin typeface="Arial" charset="0"/>
          <a:ea typeface="宋体" charset="-122"/>
        </a:defRPr>
      </a:lvl6pPr>
      <a:lvl7pPr marL="914400" algn="ctr" rtl="0" fontAlgn="base">
        <a:spcBef>
          <a:spcPct val="0"/>
        </a:spcBef>
        <a:spcAft>
          <a:spcPct val="0"/>
        </a:spcAft>
        <a:buClr>
          <a:srgbClr val="000000"/>
        </a:buClr>
        <a:defRPr sz="4400">
          <a:solidFill>
            <a:schemeClr val="tx2"/>
          </a:solidFill>
          <a:latin typeface="Arial" charset="0"/>
          <a:ea typeface="宋体" charset="-122"/>
        </a:defRPr>
      </a:lvl7pPr>
      <a:lvl8pPr marL="1371600" algn="ctr" rtl="0" fontAlgn="base">
        <a:spcBef>
          <a:spcPct val="0"/>
        </a:spcBef>
        <a:spcAft>
          <a:spcPct val="0"/>
        </a:spcAft>
        <a:buClr>
          <a:srgbClr val="000000"/>
        </a:buClr>
        <a:defRPr sz="4400">
          <a:solidFill>
            <a:schemeClr val="tx2"/>
          </a:solidFill>
          <a:latin typeface="Arial" charset="0"/>
          <a:ea typeface="宋体" charset="-122"/>
        </a:defRPr>
      </a:lvl8pPr>
      <a:lvl9pPr marL="1828800" algn="ctr" rtl="0" fontAlgn="base">
        <a:spcBef>
          <a:spcPct val="0"/>
        </a:spcBef>
        <a:spcAft>
          <a:spcPct val="0"/>
        </a:spcAft>
        <a:buClr>
          <a:srgbClr val="000000"/>
        </a:buClr>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680874" y="365126"/>
            <a:ext cx="8541868" cy="1325565"/>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3315" name="文本占位符 2"/>
          <p:cNvSpPr>
            <a:spLocks noGrp="1"/>
          </p:cNvSpPr>
          <p:nvPr>
            <p:ph type="body" idx="1"/>
          </p:nvPr>
        </p:nvSpPr>
        <p:spPr bwMode="auto">
          <a:xfrm>
            <a:off x="680874" y="1825628"/>
            <a:ext cx="8541868" cy="4351344"/>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80874" y="6356359"/>
            <a:ext cx="2228313" cy="365126"/>
          </a:xfrm>
          <a:prstGeom prst="rect">
            <a:avLst/>
          </a:prstGeom>
        </p:spPr>
        <p:txBody>
          <a:bodyPr vert="horz" lIns="91440" tIns="45720" rIns="91440" bIns="45720" rtlCol="0" anchor="ctr"/>
          <a:lstStyle>
            <a:lvl1pPr algn="l" eaLnBrk="1" hangingPunct="1">
              <a:spcBef>
                <a:spcPts val="0"/>
              </a:spcBef>
              <a:spcAft>
                <a:spcPts val="0"/>
              </a:spcAft>
              <a:defRPr sz="900">
                <a:solidFill>
                  <a:schemeClr val="tx1">
                    <a:tint val="75000"/>
                  </a:schemeClr>
                </a:solidFill>
                <a:latin typeface="+mn-lt"/>
                <a:ea typeface="+mn-ea"/>
              </a:defRPr>
            </a:lvl1pPr>
          </a:lstStyle>
          <a:p>
            <a:pPr>
              <a:defRPr/>
            </a:pPr>
            <a:fld id="{111BB8DE-DE70-401A-9C66-8A180EAF365C}" type="datetimeFigureOut">
              <a:rPr lang="zh-CN" altLang="en-US"/>
            </a:fld>
            <a:endParaRPr lang="zh-CN" altLang="en-US"/>
          </a:p>
        </p:txBody>
      </p:sp>
      <p:sp>
        <p:nvSpPr>
          <p:cNvPr id="5" name="页脚占位符 4"/>
          <p:cNvSpPr>
            <a:spLocks noGrp="1"/>
          </p:cNvSpPr>
          <p:nvPr>
            <p:ph type="ftr" sz="quarter" idx="3"/>
          </p:nvPr>
        </p:nvSpPr>
        <p:spPr>
          <a:xfrm>
            <a:off x="3280572" y="6356359"/>
            <a:ext cx="3342470" cy="365126"/>
          </a:xfrm>
          <a:prstGeom prst="rect">
            <a:avLst/>
          </a:prstGeom>
        </p:spPr>
        <p:txBody>
          <a:bodyPr vert="horz" lIns="91440" tIns="45720" rIns="91440" bIns="45720" rtlCol="0" anchor="ctr"/>
          <a:lstStyle>
            <a:lvl1pPr algn="ctr" eaLnBrk="1" hangingPunct="1">
              <a:spcBef>
                <a:spcPts val="0"/>
              </a:spcBef>
              <a:spcAft>
                <a:spcPts val="0"/>
              </a:spcAft>
              <a:defRPr sz="9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994428" y="6356359"/>
            <a:ext cx="2228313" cy="365126"/>
          </a:xfrm>
          <a:prstGeom prst="rect">
            <a:avLst/>
          </a:prstGeom>
        </p:spPr>
        <p:txBody>
          <a:bodyPr vert="horz" lIns="91440" tIns="45720" rIns="91440" bIns="45720" rtlCol="0" anchor="ctr"/>
          <a:lstStyle>
            <a:lvl1pPr algn="r" eaLnBrk="1" hangingPunct="1">
              <a:spcBef>
                <a:spcPts val="0"/>
              </a:spcBef>
              <a:spcAft>
                <a:spcPts val="0"/>
              </a:spcAft>
              <a:defRPr sz="900">
                <a:solidFill>
                  <a:schemeClr val="tx1">
                    <a:tint val="75000"/>
                  </a:schemeClr>
                </a:solidFill>
                <a:latin typeface="+mn-lt"/>
                <a:ea typeface="+mn-ea"/>
              </a:defRPr>
            </a:lvl1pPr>
          </a:lstStyle>
          <a:p>
            <a:pPr>
              <a:defRPr/>
            </a:pPr>
            <a:fld id="{F997E07F-A241-4424-8F24-9D00AA8B74F1}"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ea typeface="宋体" pitchFamily="2" charset="-122"/>
        </a:defRPr>
      </a:lvl5pPr>
      <a:lvl6pPr marL="457200" algn="l" defTabSz="685800" rtl="0" fontAlgn="base">
        <a:lnSpc>
          <a:spcPct val="90000"/>
        </a:lnSpc>
        <a:spcBef>
          <a:spcPct val="0"/>
        </a:spcBef>
        <a:spcAft>
          <a:spcPct val="0"/>
        </a:spcAft>
        <a:defRPr sz="3300">
          <a:solidFill>
            <a:schemeClr val="tx1"/>
          </a:solidFill>
          <a:latin typeface="Calibri Light" pitchFamily="34" charset="0"/>
          <a:ea typeface="宋体" pitchFamily="2" charset="-122"/>
        </a:defRPr>
      </a:lvl6pPr>
      <a:lvl7pPr marL="914400" algn="l" defTabSz="685800" rtl="0" fontAlgn="base">
        <a:lnSpc>
          <a:spcPct val="90000"/>
        </a:lnSpc>
        <a:spcBef>
          <a:spcPct val="0"/>
        </a:spcBef>
        <a:spcAft>
          <a:spcPct val="0"/>
        </a:spcAft>
        <a:defRPr sz="3300">
          <a:solidFill>
            <a:schemeClr val="tx1"/>
          </a:solidFill>
          <a:latin typeface="Calibri Light" pitchFamily="34" charset="0"/>
          <a:ea typeface="宋体" pitchFamily="2" charset="-122"/>
        </a:defRPr>
      </a:lvl7pPr>
      <a:lvl8pPr marL="1371600" algn="l" defTabSz="685800" rtl="0" fontAlgn="base">
        <a:lnSpc>
          <a:spcPct val="90000"/>
        </a:lnSpc>
        <a:spcBef>
          <a:spcPct val="0"/>
        </a:spcBef>
        <a:spcAft>
          <a:spcPct val="0"/>
        </a:spcAft>
        <a:defRPr sz="3300">
          <a:solidFill>
            <a:schemeClr val="tx1"/>
          </a:solidFill>
          <a:latin typeface="Calibri Light" pitchFamily="34" charset="0"/>
          <a:ea typeface="宋体" pitchFamily="2" charset="-122"/>
        </a:defRPr>
      </a:lvl8pPr>
      <a:lvl9pPr marL="1828800" algn="l" defTabSz="685800" rtl="0" fontAlgn="base">
        <a:lnSpc>
          <a:spcPct val="90000"/>
        </a:lnSpc>
        <a:spcBef>
          <a:spcPct val="0"/>
        </a:spcBef>
        <a:spcAft>
          <a:spcPct val="0"/>
        </a:spcAft>
        <a:defRPr sz="3300">
          <a:solidFill>
            <a:schemeClr val="tx1"/>
          </a:solidFill>
          <a:latin typeface="Calibri Light" pitchFamily="34" charset="0"/>
          <a:ea typeface="宋体" pitchFamily="2" charset="-122"/>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5"/>
          <p:cNvSpPr>
            <a:spLocks noChangeArrowheads="1"/>
          </p:cNvSpPr>
          <p:nvPr/>
        </p:nvSpPr>
        <p:spPr bwMode="auto">
          <a:xfrm>
            <a:off x="-8890" y="3717290"/>
            <a:ext cx="9904730" cy="3143250"/>
          </a:xfrm>
          <a:prstGeom prst="rect">
            <a:avLst/>
          </a:prstGeom>
          <a:solidFill>
            <a:schemeClr val="accent1">
              <a:lumMod val="75000"/>
            </a:schemeClr>
          </a:solidFill>
          <a:ln w="9525">
            <a:noFill/>
            <a:miter lim="800000"/>
          </a:ln>
        </p:spPr>
        <p:txBody>
          <a:bodyPr anchor="ctr"/>
          <a:lstStyle/>
          <a:p>
            <a:pPr algn="ctr"/>
            <a:endParaRPr lang="zh-CN" altLang="zh-CN">
              <a:solidFill>
                <a:srgbClr val="FFFFFF"/>
              </a:solidFill>
              <a:latin typeface="宋体" charset="-122"/>
              <a:sym typeface="宋体" charset="-122"/>
            </a:endParaRPr>
          </a:p>
        </p:txBody>
      </p:sp>
      <p:sp>
        <p:nvSpPr>
          <p:cNvPr id="26626" name="文本框 3074"/>
          <p:cNvSpPr txBox="1">
            <a:spLocks noChangeArrowheads="1"/>
          </p:cNvSpPr>
          <p:nvPr/>
        </p:nvSpPr>
        <p:spPr bwMode="auto">
          <a:xfrm>
            <a:off x="999562" y="2350138"/>
            <a:ext cx="7750821" cy="1527175"/>
          </a:xfrm>
          <a:prstGeom prst="rect">
            <a:avLst/>
          </a:prstGeom>
          <a:noFill/>
          <a:ln w="9525">
            <a:noFill/>
            <a:miter lim="800000"/>
          </a:ln>
        </p:spPr>
        <p:txBody>
          <a:bodyPr wrap="square">
            <a:spAutoFit/>
          </a:bodyPr>
          <a:lstStyle/>
          <a:p>
            <a:r>
              <a:rPr lang="en-US" altLang="zh-CN" sz="4800" b="1">
                <a:solidFill>
                  <a:schemeClr val="accent5">
                    <a:lumMod val="50000"/>
                  </a:schemeClr>
                </a:solidFill>
                <a:latin typeface="微软雅黑" charset="0"/>
                <a:ea typeface="微软雅黑" charset="0"/>
              </a:rPr>
              <a:t>XXXX</a:t>
            </a:r>
            <a:r>
              <a:rPr lang="zh-CN" altLang="en-US" sz="4800" b="1">
                <a:solidFill>
                  <a:schemeClr val="accent5">
                    <a:lumMod val="50000"/>
                  </a:schemeClr>
                </a:solidFill>
                <a:latin typeface="微软雅黑" charset="0"/>
                <a:ea typeface="微软雅黑" charset="0"/>
              </a:rPr>
              <a:t>中西医结合医院</a:t>
            </a:r>
            <a:r>
              <a:rPr lang="zh-CN" altLang="en-US" sz="8800">
                <a:latin typeface="微软雅黑" pitchFamily="34" charset="-122"/>
                <a:ea typeface="微软雅黑" pitchFamily="34" charset="-122"/>
              </a:rPr>
              <a:t> </a:t>
            </a:r>
            <a:endParaRPr lang="zh-CN" altLang="en-US" sz="8800">
              <a:latin typeface="微软雅黑" pitchFamily="34" charset="-122"/>
              <a:ea typeface="微软雅黑" pitchFamily="34" charset="-122"/>
            </a:endParaRPr>
          </a:p>
        </p:txBody>
      </p:sp>
      <p:sp>
        <p:nvSpPr>
          <p:cNvPr id="26627" name="文本框 3075"/>
          <p:cNvSpPr txBox="1">
            <a:spLocks noChangeArrowheads="1"/>
          </p:cNvSpPr>
          <p:nvPr/>
        </p:nvSpPr>
        <p:spPr bwMode="auto">
          <a:xfrm>
            <a:off x="6176089" y="3877316"/>
            <a:ext cx="3029589" cy="613410"/>
          </a:xfrm>
          <a:prstGeom prst="rect">
            <a:avLst/>
          </a:prstGeom>
          <a:noFill/>
          <a:ln w="9525">
            <a:noFill/>
            <a:miter lim="800000"/>
          </a:ln>
        </p:spPr>
        <p:txBody>
          <a:bodyPr wrap="square">
            <a:spAutoFit/>
          </a:bodyPr>
          <a:lstStyle/>
          <a:p>
            <a:r>
              <a:rPr lang="zh-CN" altLang="en-US" sz="3200" b="1">
                <a:solidFill>
                  <a:schemeClr val="bg1"/>
                </a:solidFill>
                <a:latin typeface="Impact" pitchFamily="34" charset="0"/>
                <a:ea typeface="微软雅黑" pitchFamily="34" charset="-122"/>
                <a:sym typeface="Arial" charset="0"/>
              </a:rPr>
              <a:t>营销策划方案</a:t>
            </a:r>
            <a:endParaRPr lang="zh-CN" altLang="en-US" sz="3200" b="1">
              <a:solidFill>
                <a:schemeClr val="bg1"/>
              </a:solidFill>
              <a:latin typeface="Impact" pitchFamily="34" charset="0"/>
              <a:ea typeface="微软雅黑" pitchFamily="34" charset="-122"/>
              <a:sym typeface="Arial" charset="0"/>
            </a:endParaRPr>
          </a:p>
        </p:txBody>
      </p:sp>
      <p:sp>
        <p:nvSpPr>
          <p:cNvPr id="26629" name="MH_Text_1"/>
          <p:cNvSpPr txBox="1">
            <a:spLocks noChangeArrowheads="1"/>
          </p:cNvSpPr>
          <p:nvPr/>
        </p:nvSpPr>
        <p:spPr bwMode="auto">
          <a:xfrm>
            <a:off x="6262449" y="4513587"/>
            <a:ext cx="2807974" cy="431801"/>
          </a:xfrm>
          <a:prstGeom prst="rect">
            <a:avLst/>
          </a:prstGeom>
          <a:noFill/>
          <a:ln w="9525">
            <a:noFill/>
            <a:miter lim="800000"/>
          </a:ln>
        </p:spPr>
        <p:txBody>
          <a:bodyPr anchor="ctr"/>
          <a:lstStyle/>
          <a:p>
            <a:pPr algn="just">
              <a:lnSpc>
                <a:spcPct val="130000"/>
              </a:lnSpc>
            </a:pPr>
            <a:r>
              <a:rPr lang="zh-CN" altLang="en-US" sz="1600">
                <a:solidFill>
                  <a:schemeClr val="bg1"/>
                </a:solidFill>
                <a:latin typeface="微软雅黑" pitchFamily="34" charset="-122"/>
                <a:ea typeface="微软雅黑" pitchFamily="34" charset="-122"/>
                <a:cs typeface="Arial" charset="0"/>
              </a:rPr>
              <a:t>（撰稿</a:t>
            </a:r>
            <a:r>
              <a:rPr lang="en-US" altLang="zh-CN" sz="1600">
                <a:solidFill>
                  <a:schemeClr val="bg1"/>
                </a:solidFill>
                <a:latin typeface="微软雅黑" pitchFamily="34" charset="-122"/>
                <a:ea typeface="微软雅黑" pitchFamily="34" charset="-122"/>
                <a:cs typeface="Arial" charset="0"/>
              </a:rPr>
              <a:t>/</a:t>
            </a:r>
            <a:r>
              <a:rPr lang="zh-CN" altLang="en-US" sz="1600">
                <a:solidFill>
                  <a:schemeClr val="bg1"/>
                </a:solidFill>
                <a:latin typeface="微软雅黑" pitchFamily="34" charset="-122"/>
                <a:ea typeface="微软雅黑" pitchFamily="34" charset="-122"/>
                <a:cs typeface="Arial" charset="0"/>
              </a:rPr>
              <a:t>提案：</a:t>
            </a:r>
            <a:r>
              <a:rPr lang="en-US" altLang="zh-CN" sz="1600">
                <a:solidFill>
                  <a:schemeClr val="bg1"/>
                </a:solidFill>
                <a:latin typeface="微软雅黑" pitchFamily="34" charset="-122"/>
                <a:ea typeface="微软雅黑" pitchFamily="34" charset="-122"/>
                <a:cs typeface="Arial" charset="0"/>
              </a:rPr>
              <a:t>XXX</a:t>
            </a:r>
            <a:r>
              <a:rPr lang="zh-CN" altLang="en-US" sz="1600">
                <a:solidFill>
                  <a:schemeClr val="bg1"/>
                </a:solidFill>
                <a:latin typeface="微软雅黑" pitchFamily="34" charset="-122"/>
                <a:ea typeface="微软雅黑" pitchFamily="34" charset="-122"/>
                <a:cs typeface="Arial" charset="0"/>
              </a:rPr>
              <a:t>）</a:t>
            </a:r>
            <a:endParaRPr lang="zh-CN" altLang="en-US" sz="1600">
              <a:solidFill>
                <a:schemeClr val="bg1"/>
              </a:solidFill>
              <a:latin typeface="微软雅黑" pitchFamily="34" charset="-122"/>
              <a:ea typeface="微软雅黑" pitchFamily="34" charset="-122"/>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4"/>
          <p:cNvSpPr>
            <a:spLocks noChangeArrowheads="1"/>
          </p:cNvSpPr>
          <p:nvPr/>
        </p:nvSpPr>
        <p:spPr bwMode="auto">
          <a:xfrm>
            <a:off x="1703705" y="2510790"/>
            <a:ext cx="8209280" cy="1114425"/>
          </a:xfrm>
          <a:prstGeom prst="rect">
            <a:avLst/>
          </a:prstGeom>
          <a:solidFill>
            <a:srgbClr val="46999D"/>
          </a:solidFill>
          <a:ln w="12700" algn="ctr">
            <a:noFill/>
            <a:miter lim="800000"/>
          </a:ln>
        </p:spPr>
        <p:txBody>
          <a:bodyPr lIns="360000" anchor="ctr"/>
          <a:lstStyle/>
          <a:p>
            <a:pPr algn="just"/>
            <a:r>
              <a:rPr lang="en-US" altLang="zh-CN" sz="3600" b="1">
                <a:solidFill>
                  <a:srgbClr val="FFFFFF"/>
                </a:solidFill>
                <a:latin typeface="微软雅黑" pitchFamily="34" charset="-122"/>
                <a:ea typeface="微软雅黑" pitchFamily="34" charset="-122"/>
              </a:rPr>
              <a:t>XX</a:t>
            </a:r>
            <a:r>
              <a:rPr lang="zh-CN" altLang="en-US" sz="3600" b="1">
                <a:solidFill>
                  <a:srgbClr val="FFFFFF"/>
                </a:solidFill>
                <a:latin typeface="微软雅黑" pitchFamily="34" charset="-122"/>
                <a:ea typeface="微软雅黑" pitchFamily="34" charset="-122"/>
              </a:rPr>
              <a:t>中西医结合医院推广阶段</a:t>
            </a:r>
            <a:endParaRPr lang="zh-CN" altLang="en-US" sz="3600" b="1">
              <a:solidFill>
                <a:srgbClr val="FFFFFF"/>
              </a:solidFill>
              <a:latin typeface="微软雅黑" pitchFamily="34" charset="-122"/>
              <a:ea typeface="微软雅黑" pitchFamily="34" charset="-122"/>
            </a:endParaRPr>
          </a:p>
        </p:txBody>
      </p:sp>
      <p:sp>
        <p:nvSpPr>
          <p:cNvPr id="28674" name="矩形 5"/>
          <p:cNvSpPr>
            <a:spLocks noChangeArrowheads="1"/>
          </p:cNvSpPr>
          <p:nvPr/>
        </p:nvSpPr>
        <p:spPr bwMode="auto">
          <a:xfrm>
            <a:off x="-30480" y="2510790"/>
            <a:ext cx="962025" cy="1114425"/>
          </a:xfrm>
          <a:prstGeom prst="rect">
            <a:avLst/>
          </a:prstGeom>
          <a:solidFill>
            <a:srgbClr val="46999D"/>
          </a:solidFill>
          <a:ln w="12700" algn="ctr">
            <a:noFill/>
            <a:miter lim="800000"/>
          </a:ln>
        </p:spPr>
        <p:txBody>
          <a:bodyPr anchor="ctr"/>
          <a:lstStyle/>
          <a:p>
            <a:pPr algn="ctr"/>
            <a:endParaRPr lang="zh-CN" altLang="en-US">
              <a:solidFill>
                <a:srgbClr val="FFFFFF"/>
              </a:solidFill>
              <a:latin typeface="Calibri" pitchFamily="34" charset="0"/>
              <a:ea typeface="幼圆"/>
              <a:cs typeface="幼圆"/>
            </a:endParaRPr>
          </a:p>
        </p:txBody>
      </p:sp>
      <p:sp>
        <p:nvSpPr>
          <p:cNvPr id="28675" name="文本占位符 9"/>
          <p:cNvSpPr txBox="1">
            <a:spLocks noChangeArrowheads="1"/>
          </p:cNvSpPr>
          <p:nvPr/>
        </p:nvSpPr>
        <p:spPr bwMode="auto">
          <a:xfrm>
            <a:off x="930665" y="2509842"/>
            <a:ext cx="773113" cy="1114427"/>
          </a:xfrm>
          <a:prstGeom prst="rect">
            <a:avLst/>
          </a:prstGeom>
          <a:noFill/>
          <a:ln w="9525">
            <a:noFill/>
            <a:miter lim="800000"/>
          </a:ln>
        </p:spPr>
        <p:txBody>
          <a:bodyPr lIns="0" tIns="0" rIns="0" bIns="0" anchor="ctr"/>
          <a:lstStyle/>
          <a:p>
            <a:pPr algn="ctr">
              <a:lnSpc>
                <a:spcPct val="90000"/>
              </a:lnSpc>
              <a:buClr>
                <a:srgbClr val="963B22"/>
              </a:buClr>
              <a:buSzPct val="60000"/>
              <a:buFont typeface="Wingdings" pitchFamily="2" charset="2"/>
              <a:buNone/>
            </a:pPr>
            <a:r>
              <a:rPr lang="en-US" altLang="zh-CN" sz="4000">
                <a:solidFill>
                  <a:srgbClr val="46999D"/>
                </a:solidFill>
                <a:ea typeface="微软雅黑" pitchFamily="34" charset="-122"/>
              </a:rPr>
              <a:t>02</a:t>
            </a:r>
            <a:endParaRPr lang="en-US" altLang="zh-CN" sz="4000">
              <a:solidFill>
                <a:srgbClr val="46999D"/>
              </a:solidFill>
              <a:ea typeface="微软雅黑" pitchFamily="34" charset="-122"/>
            </a:endParaRPr>
          </a:p>
        </p:txBody>
      </p:sp>
      <p:cxnSp>
        <p:nvCxnSpPr>
          <p:cNvPr id="16" name="直接连接符 15"/>
          <p:cNvCxnSpPr/>
          <p:nvPr/>
        </p:nvCxnSpPr>
        <p:spPr>
          <a:xfrm>
            <a:off x="-16510" y="1435735"/>
            <a:ext cx="99371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宣传目标</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86536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12293" name="文本框 12292"/>
          <p:cNvSpPr txBox="1"/>
          <p:nvPr/>
        </p:nvSpPr>
        <p:spPr>
          <a:xfrm>
            <a:off x="1151327" y="2925449"/>
            <a:ext cx="1636715" cy="634365"/>
          </a:xfrm>
          <a:prstGeom prst="rect">
            <a:avLst/>
          </a:prstGeom>
          <a:noFill/>
          <a:ln w="9525" cap="flat" cmpd="sng">
            <a:solidFill>
              <a:srgbClr val="4D4D4D"/>
            </a:solidFill>
            <a:prstDash val="solid"/>
            <a:miter/>
            <a:headEnd type="none" w="med" len="med"/>
            <a:tailEnd type="none" w="med" len="med"/>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预热期概念导入期</a:t>
            </a:r>
            <a:endParaRPr lang="zh-CN" altLang="en-US" sz="14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3</a:t>
            </a:r>
            <a:r>
              <a:rPr lang="zh-CN" altLang="en-US" sz="1400" b="1" dirty="0">
                <a:latin typeface="华文细黑" pitchFamily="2" charset="-122"/>
                <a:ea typeface="华文细黑" pitchFamily="2" charset="-122"/>
              </a:rPr>
              <a:t>月</a:t>
            </a:r>
            <a:endParaRPr lang="zh-CN" altLang="en-US" sz="1400" b="1" dirty="0">
              <a:latin typeface="华文细黑" pitchFamily="2" charset="-122"/>
              <a:ea typeface="华文细黑" pitchFamily="2" charset="-122"/>
            </a:endParaRPr>
          </a:p>
        </p:txBody>
      </p:sp>
      <p:sp>
        <p:nvSpPr>
          <p:cNvPr id="12295" name="文本框 12294"/>
          <p:cNvSpPr txBox="1"/>
          <p:nvPr/>
        </p:nvSpPr>
        <p:spPr>
          <a:xfrm>
            <a:off x="5047058" y="3727138"/>
            <a:ext cx="1690690" cy="927100"/>
          </a:xfrm>
          <a:prstGeom prst="rect">
            <a:avLst/>
          </a:prstGeom>
          <a:noFill/>
          <a:ln w="9525">
            <a:noFill/>
            <a:miter/>
          </a:ln>
        </p:spPr>
        <p:txBody>
          <a:bodyPr lIns="86558" tIns="43278" rIns="86558" bIns="43278">
            <a:spAutoFit/>
          </a:bodyPr>
          <a:p>
            <a:pPr marL="627380" lvl="0" indent="-627380" defTabSz="865505" eaLnBrk="1" hangingPunct="1">
              <a:lnSpc>
                <a:spcPct val="115000"/>
              </a:lnSpc>
              <a:spcBef>
                <a:spcPct val="50000"/>
              </a:spcBef>
              <a:buClr>
                <a:srgbClr val="000000"/>
              </a:buClr>
            </a:pPr>
            <a:r>
              <a:rPr lang="en-US" altLang="zh-CN" sz="1200">
                <a:latin typeface="Arial" charset="0"/>
                <a:ea typeface="宋体" pitchFamily="2" charset="-122"/>
              </a:rPr>
              <a:t>1</a:t>
            </a:r>
            <a:r>
              <a:rPr lang="zh-CN" altLang="en-US" sz="1200" dirty="0">
                <a:latin typeface="Arial" charset="0"/>
                <a:ea typeface="宋体" pitchFamily="2" charset="-122"/>
              </a:rPr>
              <a:t>、新闻媒体全面攻势</a:t>
            </a:r>
            <a:endParaRPr lang="zh-CN" altLang="en-US" sz="1200" dirty="0">
              <a:latin typeface="Arial" charset="0"/>
              <a:ea typeface="宋体" pitchFamily="2" charset="-122"/>
            </a:endParaRPr>
          </a:p>
          <a:p>
            <a:pPr marL="627380" lvl="0" indent="-627380" defTabSz="865505" eaLnBrk="1" hangingPunct="1">
              <a:lnSpc>
                <a:spcPct val="115000"/>
              </a:lnSpc>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a:t>
            </a:r>
            <a:r>
              <a:rPr lang="zh-CN" altLang="en-US" sz="1200" dirty="0">
                <a:latin typeface="Arial" charset="0"/>
                <a:ea typeface="宋体" pitchFamily="2" charset="-122"/>
              </a:rPr>
              <a:t>网络媒体广告</a:t>
            </a:r>
            <a:endParaRPr lang="zh-CN" altLang="en-US" sz="1200" dirty="0">
              <a:latin typeface="Arial" charset="0"/>
              <a:ea typeface="宋体" pitchFamily="2" charset="-122"/>
            </a:endParaRPr>
          </a:p>
          <a:p>
            <a:pPr marL="627380" lvl="0" indent="-627380" defTabSz="865505" eaLnBrk="1" hangingPunct="1">
              <a:lnSpc>
                <a:spcPct val="115000"/>
              </a:lnSpc>
            </a:pPr>
            <a:r>
              <a:rPr lang="en-US" altLang="zh-CN" sz="1200">
                <a:latin typeface="Arial" charset="0"/>
                <a:ea typeface="宋体" pitchFamily="2" charset="-122"/>
              </a:rPr>
              <a:t>3</a:t>
            </a:r>
            <a:r>
              <a:rPr lang="zh-CN" altLang="en-US" sz="1200" dirty="0">
                <a:latin typeface="Arial" charset="0"/>
                <a:ea typeface="宋体" pitchFamily="2" charset="-122"/>
              </a:rPr>
              <a:t>、院线广告</a:t>
            </a:r>
            <a:endParaRPr lang="zh-CN" altLang="en-US" sz="1200" dirty="0">
              <a:latin typeface="Arial" charset="0"/>
              <a:ea typeface="宋体" pitchFamily="2" charset="-122"/>
            </a:endParaRPr>
          </a:p>
          <a:p>
            <a:pPr marL="627380" lvl="0" indent="-627380" defTabSz="865505" eaLnBrk="1" hangingPunct="1">
              <a:lnSpc>
                <a:spcPct val="115000"/>
              </a:lnSpc>
            </a:pPr>
            <a:r>
              <a:rPr lang="en-US" altLang="zh-CN" sz="1200">
                <a:latin typeface="Arial" charset="0"/>
                <a:ea typeface="宋体" pitchFamily="2" charset="-122"/>
              </a:rPr>
              <a:t>4</a:t>
            </a:r>
            <a:r>
              <a:rPr lang="zh-CN" altLang="en-US" sz="1200" dirty="0">
                <a:latin typeface="Arial" charset="0"/>
                <a:ea typeface="宋体" pitchFamily="2" charset="-122"/>
              </a:rPr>
              <a:t>、开业活动执行</a:t>
            </a:r>
            <a:endParaRPr lang="zh-CN" altLang="en-US" sz="1200" dirty="0">
              <a:latin typeface="Arial" charset="0"/>
              <a:ea typeface="宋体" pitchFamily="2" charset="-122"/>
            </a:endParaRPr>
          </a:p>
        </p:txBody>
      </p:sp>
      <p:sp>
        <p:nvSpPr>
          <p:cNvPr id="12296" name="直接连接符 12295"/>
          <p:cNvSpPr/>
          <p:nvPr/>
        </p:nvSpPr>
        <p:spPr>
          <a:xfrm flipH="1">
            <a:off x="5028008" y="3574738"/>
            <a:ext cx="20638" cy="1179514"/>
          </a:xfrm>
          <a:prstGeom prst="line">
            <a:avLst/>
          </a:prstGeom>
          <a:ln w="9525" cap="flat" cmpd="sng">
            <a:solidFill>
              <a:srgbClr val="4D4D4D"/>
            </a:solidFill>
            <a:prstDash val="solid"/>
            <a:headEnd type="none" w="med" len="med"/>
            <a:tailEnd type="triangle" w="med" len="med"/>
          </a:ln>
        </p:spPr>
        <p:txBody>
          <a:bodyPr/>
          <a:p>
            <a:endParaRPr lang="zh-CN" altLang="en-US"/>
          </a:p>
        </p:txBody>
      </p:sp>
      <p:sp>
        <p:nvSpPr>
          <p:cNvPr id="12297" name="文本框 12296"/>
          <p:cNvSpPr txBox="1"/>
          <p:nvPr/>
        </p:nvSpPr>
        <p:spPr>
          <a:xfrm>
            <a:off x="3073793" y="3749363"/>
            <a:ext cx="1677989" cy="1092200"/>
          </a:xfrm>
          <a:prstGeom prst="rect">
            <a:avLst/>
          </a:prstGeom>
          <a:noFill/>
          <a:ln w="9525">
            <a:noFill/>
            <a:miter/>
          </a:ln>
        </p:spPr>
        <p:txBody>
          <a:bodyPr lIns="86558" tIns="43278" rIns="86558" bIns="43278">
            <a:spAutoFit/>
          </a:bodyPr>
          <a:p>
            <a:pPr lvl="0" defTabSz="865505" eaLnBrk="1" hangingPunct="1">
              <a:spcBef>
                <a:spcPct val="5000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、新媒体攻势延续</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、开业公关活动</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3</a:t>
            </a:r>
            <a:r>
              <a:rPr lang="zh-CN" altLang="en-US" sz="1200" dirty="0">
                <a:latin typeface="Times New Roman" pitchFamily="18" charset="0"/>
                <a:ea typeface="宋体" pitchFamily="2" charset="-122"/>
              </a:rPr>
              <a:t>、内部广宣设计</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4</a:t>
            </a:r>
            <a:r>
              <a:rPr lang="zh-CN" altLang="en-US" sz="1200" dirty="0">
                <a:latin typeface="Times New Roman" pitchFamily="18" charset="0"/>
                <a:ea typeface="宋体" pitchFamily="2" charset="-122"/>
              </a:rPr>
              <a:t>、开业新闻发布</a:t>
            </a:r>
            <a:endParaRPr lang="zh-CN" altLang="en-US" sz="1200" dirty="0">
              <a:latin typeface="Times New Roman" pitchFamily="18" charset="0"/>
              <a:ea typeface="宋体" pitchFamily="2" charset="-122"/>
            </a:endParaRPr>
          </a:p>
        </p:txBody>
      </p:sp>
      <p:sp>
        <p:nvSpPr>
          <p:cNvPr id="12298" name="文本框 12297"/>
          <p:cNvSpPr txBox="1"/>
          <p:nvPr/>
        </p:nvSpPr>
        <p:spPr>
          <a:xfrm>
            <a:off x="1252927" y="2579374"/>
            <a:ext cx="1346202" cy="314325"/>
          </a:xfrm>
          <a:prstGeom prst="rect">
            <a:avLst/>
          </a:prstGeom>
          <a:noFill/>
          <a:ln w="9525">
            <a:noFill/>
            <a:miter/>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第一阶段</a:t>
            </a:r>
            <a:endParaRPr lang="zh-CN" altLang="en-US" sz="1200" b="1">
              <a:latin typeface="Times New Roman" pitchFamily="18" charset="0"/>
              <a:ea typeface="华文细黑" pitchFamily="2" charset="-122"/>
            </a:endParaRPr>
          </a:p>
        </p:txBody>
      </p:sp>
      <p:sp>
        <p:nvSpPr>
          <p:cNvPr id="12299" name="文本框 12298"/>
          <p:cNvSpPr txBox="1"/>
          <p:nvPr/>
        </p:nvSpPr>
        <p:spPr>
          <a:xfrm>
            <a:off x="2981718" y="2565087"/>
            <a:ext cx="1625602" cy="314325"/>
          </a:xfrm>
          <a:prstGeom prst="rect">
            <a:avLst/>
          </a:prstGeom>
          <a:noFill/>
          <a:ln w="9525">
            <a:noFill/>
            <a:miter/>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第二阶段</a:t>
            </a:r>
            <a:endParaRPr lang="zh-CN" altLang="en-US" sz="1400" b="1">
              <a:latin typeface="Times New Roman" pitchFamily="18" charset="0"/>
              <a:ea typeface="华文细黑" pitchFamily="2" charset="-122"/>
            </a:endParaRPr>
          </a:p>
        </p:txBody>
      </p:sp>
      <p:sp>
        <p:nvSpPr>
          <p:cNvPr id="12300" name="文本框 12299"/>
          <p:cNvSpPr txBox="1"/>
          <p:nvPr/>
        </p:nvSpPr>
        <p:spPr>
          <a:xfrm>
            <a:off x="4951808" y="2565087"/>
            <a:ext cx="1625602" cy="314325"/>
          </a:xfrm>
          <a:prstGeom prst="rect">
            <a:avLst/>
          </a:prstGeom>
          <a:noFill/>
          <a:ln w="9525">
            <a:noFill/>
            <a:miter/>
          </a:ln>
        </p:spPr>
        <p:txBody>
          <a:bodyPr lIns="86558" tIns="43278" rIns="86558" bIns="43278">
            <a:spAutoFit/>
          </a:bodyPr>
          <a:p>
            <a:pPr lvl="0" algn="ctr" defTabSz="865505" eaLnBrk="1" hangingPunct="1">
              <a:spcBef>
                <a:spcPct val="50000"/>
              </a:spcBef>
              <a:buClr>
                <a:srgbClr val="000000"/>
              </a:buClr>
            </a:pPr>
            <a:r>
              <a:rPr lang="zh-CN" altLang="en-US" sz="1400" b="1" dirty="0">
                <a:latin typeface="华文细黑" pitchFamily="2" charset="-122"/>
                <a:ea typeface="华文细黑" pitchFamily="2" charset="-122"/>
              </a:rPr>
              <a:t>     第三阶段</a:t>
            </a:r>
            <a:endParaRPr lang="zh-CN" altLang="en-US" sz="1400" b="1">
              <a:latin typeface="华文细黑" pitchFamily="2" charset="-122"/>
              <a:ea typeface="华文细黑" pitchFamily="2" charset="-122"/>
            </a:endParaRPr>
          </a:p>
        </p:txBody>
      </p:sp>
      <p:sp>
        <p:nvSpPr>
          <p:cNvPr id="12301" name="文本框 12300"/>
          <p:cNvSpPr txBox="1"/>
          <p:nvPr/>
        </p:nvSpPr>
        <p:spPr>
          <a:xfrm>
            <a:off x="6747273" y="2565087"/>
            <a:ext cx="1693864" cy="314325"/>
          </a:xfrm>
          <a:prstGeom prst="rect">
            <a:avLst/>
          </a:prstGeom>
          <a:noFill/>
          <a:ln w="9525">
            <a:noFill/>
            <a:miter/>
          </a:ln>
        </p:spPr>
        <p:txBody>
          <a:bodyPr lIns="86558" tIns="43278" rIns="86558" bIns="43278">
            <a:spAutoFit/>
          </a:bodyPr>
          <a:p>
            <a:pPr lvl="0" algn="ctr" defTabSz="865505" eaLnBrk="1" hangingPunct="1">
              <a:spcBef>
                <a:spcPct val="50000"/>
              </a:spcBef>
              <a:buClr>
                <a:srgbClr val="000000"/>
              </a:buClr>
            </a:pPr>
            <a:r>
              <a:rPr lang="zh-CN" altLang="en-US" sz="1400" b="1" dirty="0">
                <a:latin typeface="华文细黑" pitchFamily="2" charset="-122"/>
                <a:ea typeface="华文细黑" pitchFamily="2" charset="-122"/>
              </a:rPr>
              <a:t>   第四阶段</a:t>
            </a:r>
            <a:endParaRPr lang="zh-CN" altLang="en-US" sz="1400" b="1">
              <a:latin typeface="华文细黑" pitchFamily="2" charset="-122"/>
              <a:ea typeface="华文细黑" pitchFamily="2" charset="-122"/>
            </a:endParaRPr>
          </a:p>
        </p:txBody>
      </p:sp>
      <p:sp>
        <p:nvSpPr>
          <p:cNvPr id="12305" name="直接连接符 12304"/>
          <p:cNvSpPr/>
          <p:nvPr/>
        </p:nvSpPr>
        <p:spPr>
          <a:xfrm flipH="1">
            <a:off x="1141802" y="3574738"/>
            <a:ext cx="9525" cy="2474916"/>
          </a:xfrm>
          <a:prstGeom prst="line">
            <a:avLst/>
          </a:prstGeom>
          <a:ln w="9525" cap="flat" cmpd="sng">
            <a:solidFill>
              <a:srgbClr val="4D4D4D"/>
            </a:solidFill>
            <a:prstDash val="solid"/>
            <a:headEnd type="none" w="med" len="med"/>
            <a:tailEnd type="triangle" w="med" len="med"/>
          </a:ln>
        </p:spPr>
        <p:txBody>
          <a:bodyPr/>
          <a:p>
            <a:endParaRPr lang="zh-CN" altLang="en-US"/>
          </a:p>
        </p:txBody>
      </p:sp>
      <p:sp>
        <p:nvSpPr>
          <p:cNvPr id="12307" name="文本框 12306"/>
          <p:cNvSpPr txBox="1"/>
          <p:nvPr/>
        </p:nvSpPr>
        <p:spPr>
          <a:xfrm>
            <a:off x="5047058" y="2925449"/>
            <a:ext cx="1658940" cy="634365"/>
          </a:xfrm>
          <a:prstGeom prst="rect">
            <a:avLst/>
          </a:prstGeom>
          <a:noFill/>
          <a:ln w="9525" cap="flat" cmpd="sng">
            <a:solidFill>
              <a:srgbClr val="4D4D4D"/>
            </a:solidFill>
            <a:prstDash val="solid"/>
            <a:miter/>
            <a:headEnd type="none" w="med" len="med"/>
            <a:tailEnd type="none" w="med" len="med"/>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强势宣传期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sz="1400" b="1">
                <a:latin typeface="华文细黑" pitchFamily="2" charset="-122"/>
                <a:ea typeface="华文细黑" pitchFamily="2" charset="-122"/>
              </a:rPr>
              <a:t>5</a:t>
            </a:r>
            <a:r>
              <a:rPr lang="zh-CN" altLang="en-US" sz="1400" b="1" dirty="0">
                <a:latin typeface="华文细黑" pitchFamily="2" charset="-122"/>
                <a:ea typeface="华文细黑" pitchFamily="2" charset="-122"/>
              </a:rPr>
              <a:t>月</a:t>
            </a:r>
            <a:endParaRPr lang="zh-CN" altLang="en-US" sz="1400" b="1">
              <a:latin typeface="华文细黑" pitchFamily="2" charset="-122"/>
              <a:ea typeface="华文细黑" pitchFamily="2" charset="-122"/>
            </a:endParaRPr>
          </a:p>
        </p:txBody>
      </p:sp>
      <p:sp>
        <p:nvSpPr>
          <p:cNvPr id="12308" name="文本框 12307"/>
          <p:cNvSpPr txBox="1"/>
          <p:nvPr/>
        </p:nvSpPr>
        <p:spPr>
          <a:xfrm>
            <a:off x="3073793" y="2920687"/>
            <a:ext cx="1587502" cy="634365"/>
          </a:xfrm>
          <a:prstGeom prst="rect">
            <a:avLst/>
          </a:prstGeom>
          <a:noFill/>
          <a:ln w="9525" cap="flat" cmpd="sng">
            <a:solidFill>
              <a:srgbClr val="4D4D4D"/>
            </a:solidFill>
            <a:prstDash val="solid"/>
            <a:miter/>
            <a:headEnd type="none" w="med" len="med"/>
            <a:tailEnd type="none" w="med" len="med"/>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蓄势期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4</a:t>
            </a:r>
            <a:r>
              <a:rPr lang="zh-CN" altLang="en-US" sz="1400" b="1" dirty="0">
                <a:latin typeface="华文细黑" pitchFamily="2" charset="-122"/>
                <a:ea typeface="华文细黑" pitchFamily="2" charset="-122"/>
              </a:rPr>
              <a:t>月</a:t>
            </a:r>
            <a:endParaRPr lang="zh-CN" altLang="en-US" sz="1400" b="1" dirty="0">
              <a:latin typeface="华文细黑" pitchFamily="2" charset="-122"/>
              <a:ea typeface="华文细黑" pitchFamily="2" charset="-122"/>
            </a:endParaRPr>
          </a:p>
        </p:txBody>
      </p:sp>
      <p:sp>
        <p:nvSpPr>
          <p:cNvPr id="12310" name="文本框 12309"/>
          <p:cNvSpPr txBox="1"/>
          <p:nvPr/>
        </p:nvSpPr>
        <p:spPr>
          <a:xfrm>
            <a:off x="1346590" y="3928751"/>
            <a:ext cx="1154114" cy="457200"/>
          </a:xfrm>
          <a:prstGeom prst="rect">
            <a:avLst/>
          </a:prstGeom>
          <a:noFill/>
          <a:ln w="9525">
            <a:noFill/>
            <a:miter/>
          </a:ln>
        </p:spPr>
        <p:txBody>
          <a:bodyPr>
            <a:spAutoFit/>
          </a:bodyPr>
          <a:p>
            <a:pPr lvl="0" eaLnBrk="1" hangingPunct="1">
              <a:spcBef>
                <a:spcPct val="50000"/>
              </a:spcBef>
              <a:buClr>
                <a:srgbClr val="000000"/>
              </a:buClr>
            </a:pPr>
            <a:endParaRPr lang="zh-CN" altLang="en-US" sz="2400" b="1" dirty="0">
              <a:latin typeface="Times New Roman" pitchFamily="18" charset="0"/>
              <a:ea typeface="宋体" pitchFamily="2" charset="-122"/>
            </a:endParaRPr>
          </a:p>
        </p:txBody>
      </p:sp>
      <p:sp>
        <p:nvSpPr>
          <p:cNvPr id="12311" name="文本框 12310"/>
          <p:cNvSpPr txBox="1"/>
          <p:nvPr/>
        </p:nvSpPr>
        <p:spPr>
          <a:xfrm>
            <a:off x="1218002" y="3763650"/>
            <a:ext cx="1585915" cy="2189480"/>
          </a:xfrm>
          <a:prstGeom prst="rect">
            <a:avLst/>
          </a:prstGeom>
          <a:noFill/>
          <a:ln w="9525">
            <a:noFill/>
            <a:miter/>
          </a:ln>
        </p:spPr>
        <p:txBody>
          <a:bodyPr lIns="86558" tIns="43278" rIns="86558" bIns="43278">
            <a:spAutoFit/>
          </a:bodyPr>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、提案确认</a:t>
            </a:r>
            <a:endParaRPr lang="zh-CN" altLang="en-US" sz="1200" dirty="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、公关活动方案细</a:t>
            </a:r>
            <a:endParaRPr lang="zh-CN" altLang="en-US" sz="1200" dirty="0">
              <a:latin typeface="Times New Roman" pitchFamily="18" charset="0"/>
              <a:ea typeface="宋体" pitchFamily="2" charset="-122"/>
            </a:endParaRPr>
          </a:p>
          <a:p>
            <a:pPr marL="627380" lvl="0" indent="-627380" defTabSz="865505" eaLnBrk="1" hangingPunct="1">
              <a:spcBef>
                <a:spcPct val="50000"/>
              </a:spcBef>
              <a:buClr>
                <a:srgbClr val="000000"/>
              </a:buClr>
            </a:pPr>
            <a:r>
              <a:rPr lang="zh-CN" altLang="en-US" sz="1200" dirty="0">
                <a:latin typeface="Times New Roman" pitchFamily="18" charset="0"/>
                <a:ea typeface="宋体" pitchFamily="2" charset="-122"/>
              </a:rPr>
              <a:t>      化及实施准备</a:t>
            </a:r>
            <a:endParaRPr lang="zh-CN" altLang="en-US" sz="1200" dirty="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3、</a:t>
            </a:r>
            <a:r>
              <a:rPr lang="zh-CN" altLang="en-US" sz="1200">
                <a:latin typeface="Times New Roman" pitchFamily="18" charset="0"/>
                <a:ea typeface="宋体" pitchFamily="2" charset="-122"/>
              </a:rPr>
              <a:t>官方网页建立</a:t>
            </a:r>
            <a:endParaRPr lang="zh-CN" altLang="en-US" sz="120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4、</a:t>
            </a:r>
            <a:r>
              <a:rPr lang="zh-CN" altLang="en-US" sz="1200">
                <a:latin typeface="Times New Roman" pitchFamily="18" charset="0"/>
                <a:ea typeface="宋体" pitchFamily="2" charset="-122"/>
              </a:rPr>
              <a:t>微信公众号建立</a:t>
            </a:r>
            <a:endParaRPr lang="zh-CN" altLang="en-US" sz="120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5、</a:t>
            </a:r>
            <a:r>
              <a:rPr lang="zh-CN" altLang="en-US" sz="1200">
                <a:latin typeface="Times New Roman" pitchFamily="18" charset="0"/>
                <a:ea typeface="宋体" pitchFamily="2" charset="-122"/>
              </a:rPr>
              <a:t>会员体系建立</a:t>
            </a:r>
            <a:endParaRPr lang="zh-CN" altLang="en-US" sz="120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6、</a:t>
            </a:r>
            <a:r>
              <a:rPr lang="en-US" altLang="zh-CN" sz="1200">
                <a:latin typeface="Times New Roman" pitchFamily="18" charset="0"/>
                <a:ea typeface="宋体" pitchFamily="2" charset="-122"/>
                <a:sym typeface="+mn-ea"/>
              </a:rPr>
              <a:t>软文攻势启动</a:t>
            </a:r>
            <a:endParaRPr lang="en-US" altLang="zh-CN" sz="1200">
              <a:latin typeface="Times New Roman" pitchFamily="18" charset="0"/>
              <a:ea typeface="宋体" pitchFamily="2" charset="-122"/>
            </a:endParaRPr>
          </a:p>
          <a:p>
            <a:pPr marL="627380" lvl="0" indent="-627380" defTabSz="865505" eaLnBrk="1" hangingPunct="1">
              <a:spcBef>
                <a:spcPct val="50000"/>
              </a:spcBef>
              <a:buClr>
                <a:srgbClr val="000000"/>
              </a:buClr>
            </a:pPr>
            <a:r>
              <a:rPr lang="en-US" altLang="zh-CN" sz="1200">
                <a:latin typeface="Times New Roman" pitchFamily="18" charset="0"/>
                <a:ea typeface="宋体" pitchFamily="2" charset="-122"/>
              </a:rPr>
              <a:t>7、网络宣传启动</a:t>
            </a:r>
            <a:endParaRPr lang="en-US" altLang="zh-CN" sz="1200">
              <a:latin typeface="Times New Roman" pitchFamily="18" charset="0"/>
              <a:ea typeface="宋体" pitchFamily="2" charset="-122"/>
            </a:endParaRPr>
          </a:p>
        </p:txBody>
      </p:sp>
      <p:sp>
        <p:nvSpPr>
          <p:cNvPr id="12313" name="文本框 12312"/>
          <p:cNvSpPr txBox="1"/>
          <p:nvPr/>
        </p:nvSpPr>
        <p:spPr>
          <a:xfrm>
            <a:off x="7036199" y="3749363"/>
            <a:ext cx="1725614" cy="817880"/>
          </a:xfrm>
          <a:prstGeom prst="rect">
            <a:avLst/>
          </a:prstGeom>
          <a:noFill/>
          <a:ln w="9525">
            <a:noFill/>
            <a:miter/>
          </a:ln>
        </p:spPr>
        <p:txBody>
          <a:bodyPr lIns="86558" tIns="43278" rIns="86558" bIns="43278">
            <a:spAutoFit/>
          </a:bodyPr>
          <a:p>
            <a:pPr lvl="0" defTabSz="865505" eaLnBrk="1" hangingPunct="1">
              <a:spcBef>
                <a:spcPct val="5000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、新媒体攻势延续</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、人性化的就医体验</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3</a:t>
            </a:r>
            <a:r>
              <a:rPr lang="zh-CN" altLang="en-US" sz="1200" dirty="0">
                <a:latin typeface="Times New Roman" pitchFamily="18" charset="0"/>
                <a:ea typeface="宋体" pitchFamily="2" charset="-122"/>
              </a:rPr>
              <a:t>、互动合作</a:t>
            </a:r>
            <a:endParaRPr lang="zh-CN" altLang="en-US" sz="1200" dirty="0">
              <a:latin typeface="Times New Roman" pitchFamily="18" charset="0"/>
              <a:ea typeface="宋体" pitchFamily="2" charset="-122"/>
            </a:endParaRPr>
          </a:p>
        </p:txBody>
      </p:sp>
      <p:sp>
        <p:nvSpPr>
          <p:cNvPr id="12316" name="文本框 12315"/>
          <p:cNvSpPr txBox="1"/>
          <p:nvPr/>
        </p:nvSpPr>
        <p:spPr>
          <a:xfrm>
            <a:off x="7036199" y="2920687"/>
            <a:ext cx="1587502" cy="634365"/>
          </a:xfrm>
          <a:prstGeom prst="rect">
            <a:avLst/>
          </a:prstGeom>
          <a:noFill/>
          <a:ln w="9525" cap="flat" cmpd="sng">
            <a:solidFill>
              <a:srgbClr val="4D4D4D"/>
            </a:solidFill>
            <a:prstDash val="solid"/>
            <a:miter/>
            <a:headEnd type="none" w="med" len="med"/>
            <a:tailEnd type="none" w="med" len="med"/>
          </a:ln>
        </p:spPr>
        <p:txBody>
          <a:bodyPr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推广延续期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6</a:t>
            </a:r>
            <a:r>
              <a:rPr lang="zh-CN" altLang="en-US" sz="1400" b="1" dirty="0">
                <a:latin typeface="华文细黑" pitchFamily="2" charset="-122"/>
                <a:ea typeface="华文细黑" pitchFamily="2" charset="-122"/>
              </a:rPr>
              <a:t>月</a:t>
            </a:r>
            <a:r>
              <a:rPr lang="en-US" altLang="zh-CN" sz="1400" b="1">
                <a:latin typeface="华文细黑" pitchFamily="2" charset="-122"/>
                <a:ea typeface="华文细黑" pitchFamily="2" charset="-122"/>
              </a:rPr>
              <a:t>-</a:t>
            </a:r>
            <a:endParaRPr lang="en-US" altLang="zh-CN" sz="1400" b="1">
              <a:latin typeface="华文细黑" pitchFamily="2" charset="-122"/>
              <a:ea typeface="华文细黑" pitchFamily="2" charset="-122"/>
            </a:endParaRPr>
          </a:p>
        </p:txBody>
      </p:sp>
      <p:sp>
        <p:nvSpPr>
          <p:cNvPr id="12317" name="直接连接符 12316"/>
          <p:cNvSpPr/>
          <p:nvPr/>
        </p:nvSpPr>
        <p:spPr>
          <a:xfrm flipH="1">
            <a:off x="3046805" y="3535050"/>
            <a:ext cx="9525" cy="1447802"/>
          </a:xfrm>
          <a:prstGeom prst="line">
            <a:avLst/>
          </a:prstGeom>
          <a:ln w="9525" cap="flat" cmpd="sng">
            <a:solidFill>
              <a:srgbClr val="4D4D4D"/>
            </a:solidFill>
            <a:prstDash val="solid"/>
            <a:headEnd type="none" w="med" len="med"/>
            <a:tailEnd type="triangle" w="med" len="med"/>
          </a:ln>
        </p:spPr>
        <p:txBody>
          <a:bodyPr/>
          <a:p>
            <a:endParaRPr lang="zh-CN" altLang="en-US"/>
          </a:p>
        </p:txBody>
      </p:sp>
      <p:sp>
        <p:nvSpPr>
          <p:cNvPr id="12318" name="文本框 12317"/>
          <p:cNvSpPr txBox="1"/>
          <p:nvPr/>
        </p:nvSpPr>
        <p:spPr>
          <a:xfrm>
            <a:off x="5409008" y="6278254"/>
            <a:ext cx="3505205" cy="347345"/>
          </a:xfrm>
          <a:prstGeom prst="rect">
            <a:avLst/>
          </a:prstGeom>
          <a:noFill/>
          <a:ln w="9525">
            <a:noFill/>
            <a:miter/>
          </a:ln>
        </p:spPr>
        <p:txBody>
          <a:bodyPr lIns="86558" tIns="43278" rIns="86558" bIns="43278">
            <a:spAutoFit/>
          </a:bodyPr>
          <a:p>
            <a:pPr lvl="0" defTabSz="865505" eaLnBrk="1" hangingPunct="1">
              <a:buClr>
                <a:srgbClr val="000000"/>
              </a:buClr>
            </a:pPr>
            <a:r>
              <a:rPr lang="zh-CN" altLang="en-US" sz="1600" b="1" dirty="0">
                <a:solidFill>
                  <a:srgbClr val="FF0000"/>
                </a:solidFill>
                <a:latin typeface="Times New Roman" pitchFamily="18" charset="0"/>
                <a:ea typeface="华文细黑" pitchFamily="2" charset="-122"/>
              </a:rPr>
              <a:t>宣传原则：前期预  开业盛  后期延</a:t>
            </a:r>
            <a:endParaRPr lang="zh-CN" altLang="en-US" sz="1600" b="1">
              <a:solidFill>
                <a:srgbClr val="FF0000"/>
              </a:solidFill>
              <a:latin typeface="Times New Roman" pitchFamily="18" charset="0"/>
              <a:ea typeface="华文细黑" pitchFamily="2" charset="-122"/>
            </a:endParaRPr>
          </a:p>
        </p:txBody>
      </p:sp>
      <p:sp>
        <p:nvSpPr>
          <p:cNvPr id="12319" name="直接连接符 12318"/>
          <p:cNvSpPr/>
          <p:nvPr/>
        </p:nvSpPr>
        <p:spPr>
          <a:xfrm flipH="1">
            <a:off x="7009210" y="3535050"/>
            <a:ext cx="9525" cy="914401"/>
          </a:xfrm>
          <a:prstGeom prst="line">
            <a:avLst/>
          </a:prstGeom>
          <a:ln w="9525" cap="flat" cmpd="sng">
            <a:solidFill>
              <a:srgbClr val="4D4D4D"/>
            </a:solidFill>
            <a:prstDash val="solid"/>
            <a:headEnd type="none" w="med" len="med"/>
            <a:tailEnd type="triangle" w="med" len="med"/>
          </a:ln>
        </p:spPr>
        <p:txBody>
          <a:bodyPr/>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latin typeface="华文细黑" pitchFamily="2" charset="-122"/>
                <a:sym typeface="+mn-ea"/>
              </a:rPr>
              <a:t>导入、预热期</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88265" y="1435735"/>
            <a:ext cx="999172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30730" name="文本占位符 30729"/>
          <p:cNvSpPr>
            <a:spLocks noGrp="1"/>
          </p:cNvSpPr>
          <p:nvPr>
            <p:ph type="body" idx="1"/>
          </p:nvPr>
        </p:nvSpPr>
        <p:spPr>
          <a:xfrm>
            <a:off x="1294202" y="2353313"/>
            <a:ext cx="7604136" cy="1981203"/>
          </a:xfrm>
          <a:noFill/>
          <a:ln w="9525">
            <a:miter/>
          </a:ln>
        </p:spPr>
        <p:txBody>
          <a:bodyPr/>
          <a:p>
            <a:pPr>
              <a:lnSpc>
                <a:spcPct val="150000"/>
              </a:lnSpc>
              <a:buNone/>
            </a:pPr>
            <a:r>
              <a:rPr lang="zh-CN" altLang="en-US" sz="1600" b="1" dirty="0"/>
              <a:t> </a:t>
            </a:r>
            <a:r>
              <a:rPr lang="zh-CN" altLang="en-US" sz="2000" b="1" dirty="0"/>
              <a:t>任务</a:t>
            </a:r>
            <a:endParaRPr lang="zh-CN" altLang="en-US" sz="2000" b="1" dirty="0"/>
          </a:p>
          <a:p>
            <a:pPr>
              <a:lnSpc>
                <a:spcPct val="150000"/>
              </a:lnSpc>
              <a:buNone/>
            </a:pPr>
            <a:r>
              <a:rPr lang="zh-CN" altLang="en-US" sz="1400" dirty="0"/>
              <a:t>◆</a:t>
            </a:r>
            <a:r>
              <a:rPr lang="zh-CN" altLang="en-US" sz="1800" dirty="0"/>
              <a:t>推广品质医疗概念，完成从品质医疗概念传播到</a:t>
            </a:r>
            <a:r>
              <a:rPr lang="en-US" altLang="zh-CN" sz="1800" dirty="0"/>
              <a:t>XX</a:t>
            </a:r>
            <a:r>
              <a:rPr lang="zh-CN" altLang="en-US" sz="1800" dirty="0"/>
              <a:t>中西医结合医院的衔接转换</a:t>
            </a:r>
            <a:endParaRPr lang="zh-CN" altLang="en-US" sz="1800" dirty="0"/>
          </a:p>
          <a:p>
            <a:pPr>
              <a:lnSpc>
                <a:spcPct val="150000"/>
              </a:lnSpc>
              <a:buNone/>
            </a:pPr>
            <a:r>
              <a:rPr lang="zh-CN" altLang="en-US" sz="1400" dirty="0"/>
              <a:t>◆</a:t>
            </a:r>
            <a:r>
              <a:rPr lang="zh-CN" altLang="en-US" sz="1800" dirty="0"/>
              <a:t>推广健康管理新模式，初步塑造</a:t>
            </a:r>
            <a:r>
              <a:rPr lang="en-US" altLang="zh-CN" sz="1800" dirty="0"/>
              <a:t>XX</a:t>
            </a:r>
            <a:r>
              <a:rPr lang="zh-CN" altLang="en-US" sz="1800" dirty="0"/>
              <a:t>中西医结合医院的品牌形象</a:t>
            </a:r>
            <a:endParaRPr lang="zh-CN" altLang="en-US" sz="1800" b="1" dirty="0">
              <a:latin typeface="方正细黑一简体" pitchFamily="2" charset="-122"/>
              <a:ea typeface="方正细黑一简体" pitchFamily="2" charset="-122"/>
            </a:endParaRPr>
          </a:p>
        </p:txBody>
      </p:sp>
      <p:sp>
        <p:nvSpPr>
          <p:cNvPr id="30731" name="矩形 30730"/>
          <p:cNvSpPr/>
          <p:nvPr/>
        </p:nvSpPr>
        <p:spPr>
          <a:xfrm>
            <a:off x="1370402" y="4554227"/>
            <a:ext cx="6553209" cy="1493520"/>
          </a:xfrm>
          <a:prstGeom prst="rect">
            <a:avLst/>
          </a:prstGeom>
          <a:noFill/>
          <a:ln w="9525">
            <a:noFill/>
            <a:miter/>
          </a:ln>
        </p:spPr>
        <p:txBody>
          <a:bodyPr>
            <a:spAutoFit/>
          </a:bodyPr>
          <a:p>
            <a:pPr lvl="0" eaLnBrk="0" hangingPunct="0">
              <a:lnSpc>
                <a:spcPct val="140000"/>
              </a:lnSpc>
              <a:spcBef>
                <a:spcPct val="20000"/>
              </a:spcBef>
            </a:pPr>
            <a:r>
              <a:rPr lang="zh-CN" altLang="en-US" sz="2000" b="1" dirty="0">
                <a:latin typeface="Arial" charset="0"/>
                <a:ea typeface="宋体" pitchFamily="2" charset="-122"/>
              </a:rPr>
              <a:t>主题：</a:t>
            </a:r>
            <a:endParaRPr lang="zh-CN" altLang="en-US" sz="2000" b="1" dirty="0">
              <a:latin typeface="Arial" charset="0"/>
              <a:ea typeface="宋体" pitchFamily="2" charset="-122"/>
            </a:endParaRPr>
          </a:p>
          <a:p>
            <a:pPr lvl="0" eaLnBrk="0" hangingPunct="0">
              <a:lnSpc>
                <a:spcPct val="140000"/>
              </a:lnSpc>
              <a:spcBef>
                <a:spcPct val="20000"/>
              </a:spcBef>
            </a:pPr>
            <a:r>
              <a:rPr lang="en-US" altLang="zh-CN" sz="2000" b="1" dirty="0">
                <a:latin typeface="Arial" charset="0"/>
                <a:ea typeface="宋体" pitchFamily="2" charset="-122"/>
              </a:rPr>
              <a:t>XX</a:t>
            </a:r>
            <a:r>
              <a:rPr lang="zh-CN" altLang="en-US" sz="2000" b="1" dirty="0">
                <a:latin typeface="Arial" charset="0"/>
                <a:ea typeface="宋体" pitchFamily="2" charset="-122"/>
              </a:rPr>
              <a:t>进入品质医疗时代</a:t>
            </a:r>
            <a:endParaRPr lang="zh-CN" altLang="en-US" sz="2000" b="1" dirty="0">
              <a:latin typeface="Arial" charset="0"/>
              <a:ea typeface="宋体" pitchFamily="2" charset="-122"/>
            </a:endParaRPr>
          </a:p>
          <a:p>
            <a:pPr lvl="0" eaLnBrk="0" hangingPunct="0">
              <a:lnSpc>
                <a:spcPct val="140000"/>
              </a:lnSpc>
              <a:spcBef>
                <a:spcPct val="20000"/>
              </a:spcBef>
            </a:pPr>
            <a:r>
              <a:rPr lang="en-US" altLang="zh-CN" sz="2000" b="1" dirty="0">
                <a:latin typeface="Arial" charset="0"/>
                <a:ea typeface="宋体" pitchFamily="2" charset="-122"/>
              </a:rPr>
              <a:t>XX</a:t>
            </a:r>
            <a:r>
              <a:rPr lang="zh-CN" altLang="en-US" sz="2000" b="1" dirty="0">
                <a:latin typeface="Arial" charset="0"/>
                <a:ea typeface="宋体" pitchFamily="2" charset="-122"/>
              </a:rPr>
              <a:t>集团全面进军医疗地产，打造</a:t>
            </a:r>
            <a:r>
              <a:rPr lang="en-US" altLang="zh-CN" sz="2000" b="1" dirty="0">
                <a:latin typeface="Arial" charset="0"/>
                <a:ea typeface="宋体" pitchFamily="2" charset="-122"/>
              </a:rPr>
              <a:t>XX</a:t>
            </a:r>
            <a:r>
              <a:rPr lang="zh-CN" altLang="en-US" sz="2000" b="1" dirty="0">
                <a:latin typeface="Arial" charset="0"/>
                <a:ea typeface="宋体" pitchFamily="2" charset="-122"/>
              </a:rPr>
              <a:t>市</a:t>
            </a:r>
            <a:r>
              <a:rPr lang="zh-CN" altLang="en-US" sz="2000" b="1" dirty="0">
                <a:latin typeface="Arial" charset="0"/>
                <a:ea typeface="宋体" pitchFamily="2" charset="-122"/>
              </a:rPr>
              <a:t>高端医疗服务</a:t>
            </a:r>
            <a:endParaRPr lang="en-US" altLang="zh-CN" sz="2000" b="1">
              <a:latin typeface="Arial" charset="0"/>
              <a:ea typeface="宋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latin typeface="华文细黑" pitchFamily="2" charset="-122"/>
                <a:sym typeface="+mn-ea"/>
              </a:rPr>
              <a:t>蓄势期</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635" y="1435735"/>
            <a:ext cx="98482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31754" name="文本占位符 31753"/>
          <p:cNvSpPr>
            <a:spLocks noGrp="1"/>
          </p:cNvSpPr>
          <p:nvPr>
            <p:ph type="body" idx="1"/>
          </p:nvPr>
        </p:nvSpPr>
        <p:spPr>
          <a:xfrm>
            <a:off x="1294202" y="2209803"/>
            <a:ext cx="7604136" cy="1981203"/>
          </a:xfrm>
          <a:noFill/>
          <a:ln w="9525">
            <a:miter/>
          </a:ln>
        </p:spPr>
        <p:txBody>
          <a:bodyPr/>
          <a:p>
            <a:pPr>
              <a:lnSpc>
                <a:spcPct val="150000"/>
              </a:lnSpc>
              <a:buNone/>
            </a:pPr>
            <a:r>
              <a:rPr lang="zh-CN" altLang="en-US" sz="1600" b="1" dirty="0"/>
              <a:t> </a:t>
            </a:r>
            <a:r>
              <a:rPr lang="zh-CN" altLang="en-US" sz="2000" b="1" dirty="0"/>
              <a:t>任务</a:t>
            </a:r>
            <a:endParaRPr lang="zh-CN" altLang="en-US" sz="2000" b="1" dirty="0"/>
          </a:p>
          <a:p>
            <a:pPr>
              <a:lnSpc>
                <a:spcPct val="150000"/>
              </a:lnSpc>
              <a:buNone/>
            </a:pPr>
            <a:r>
              <a:rPr lang="zh-CN" altLang="en-US" sz="1400" dirty="0"/>
              <a:t>◆</a:t>
            </a:r>
            <a:r>
              <a:rPr lang="zh-CN" altLang="en-US" sz="1800" dirty="0"/>
              <a:t>为</a:t>
            </a:r>
            <a:r>
              <a:rPr lang="en-US" altLang="zh-CN" sz="1800" dirty="0"/>
              <a:t>XX</a:t>
            </a:r>
            <a:r>
              <a:rPr lang="zh-CN" altLang="en-US" sz="1800" dirty="0"/>
              <a:t>中西医结合医院蓄积关注</a:t>
            </a:r>
            <a:endParaRPr lang="zh-CN" altLang="en-US" sz="1800" dirty="0"/>
          </a:p>
          <a:p>
            <a:pPr>
              <a:lnSpc>
                <a:spcPct val="150000"/>
              </a:lnSpc>
              <a:buNone/>
            </a:pPr>
            <a:r>
              <a:rPr lang="zh-CN" altLang="en-US" sz="1400" dirty="0"/>
              <a:t>◆</a:t>
            </a:r>
            <a:r>
              <a:rPr lang="zh-CN" altLang="en-US" sz="1800" dirty="0"/>
              <a:t>告知</a:t>
            </a:r>
            <a:r>
              <a:rPr lang="en-US" altLang="zh-CN" sz="1800" dirty="0"/>
              <a:t>XX</a:t>
            </a:r>
            <a:r>
              <a:rPr lang="zh-CN" altLang="en-US" sz="1800" dirty="0"/>
              <a:t>中西医结合医院开业动态信息</a:t>
            </a:r>
            <a:endParaRPr lang="zh-CN" altLang="en-US" sz="1800" dirty="0"/>
          </a:p>
          <a:p>
            <a:pPr>
              <a:lnSpc>
                <a:spcPct val="150000"/>
              </a:lnSpc>
              <a:buNone/>
            </a:pPr>
            <a:r>
              <a:rPr lang="zh-CN" altLang="en-US" sz="1400" dirty="0"/>
              <a:t>◆</a:t>
            </a:r>
            <a:r>
              <a:rPr lang="zh-CN" altLang="en-US" sz="1800" dirty="0"/>
              <a:t>为</a:t>
            </a:r>
            <a:r>
              <a:rPr lang="en-US" altLang="zh-CN" sz="1800" dirty="0"/>
              <a:t>XX</a:t>
            </a:r>
            <a:r>
              <a:rPr lang="zh-CN" altLang="en-US" sz="1800" dirty="0"/>
              <a:t>中西医结合医院开业制造庞大声势</a:t>
            </a:r>
            <a:endParaRPr lang="zh-CN" altLang="en-US" sz="1800" dirty="0"/>
          </a:p>
          <a:p>
            <a:pPr>
              <a:lnSpc>
                <a:spcPct val="80000"/>
              </a:lnSpc>
              <a:buNone/>
            </a:pPr>
            <a:endParaRPr lang="zh-CN" altLang="en-US" sz="1800" b="1" dirty="0">
              <a:latin typeface="方正细黑一简体" pitchFamily="2" charset="-122"/>
              <a:ea typeface="方正细黑一简体" pitchFamily="2" charset="-122"/>
            </a:endParaRPr>
          </a:p>
        </p:txBody>
      </p:sp>
      <p:sp>
        <p:nvSpPr>
          <p:cNvPr id="31755" name="矩形 31754"/>
          <p:cNvSpPr/>
          <p:nvPr/>
        </p:nvSpPr>
        <p:spPr>
          <a:xfrm>
            <a:off x="1370402" y="4724407"/>
            <a:ext cx="6781810" cy="518160"/>
          </a:xfrm>
          <a:prstGeom prst="rect">
            <a:avLst/>
          </a:prstGeom>
          <a:noFill/>
          <a:ln w="9525">
            <a:noFill/>
            <a:miter/>
          </a:ln>
        </p:spPr>
        <p:txBody>
          <a:bodyPr>
            <a:spAutoFit/>
          </a:bodyPr>
          <a:p>
            <a:pPr lvl="0" eaLnBrk="0" hangingPunct="0">
              <a:lnSpc>
                <a:spcPct val="140000"/>
              </a:lnSpc>
              <a:spcBef>
                <a:spcPct val="20000"/>
              </a:spcBef>
            </a:pPr>
            <a:r>
              <a:rPr lang="zh-CN" altLang="en-US" sz="2000" b="1" dirty="0">
                <a:latin typeface="Arial" charset="0"/>
                <a:ea typeface="宋体" pitchFamily="2" charset="-122"/>
              </a:rPr>
              <a:t>主题：</a:t>
            </a:r>
            <a:r>
              <a:rPr lang="en-US" altLang="zh-CN" b="1" dirty="0">
                <a:latin typeface="Arial" charset="0"/>
                <a:ea typeface="宋体" pitchFamily="2" charset="-122"/>
              </a:rPr>
              <a:t>XX</a:t>
            </a:r>
            <a:r>
              <a:rPr lang="zh-CN" altLang="en-US" b="1" dirty="0">
                <a:latin typeface="Arial" charset="0"/>
                <a:ea typeface="宋体" pitchFamily="2" charset="-122"/>
              </a:rPr>
              <a:t>高端医疗服务</a:t>
            </a:r>
            <a:r>
              <a:rPr lang="en-US" altLang="zh-CN" b="1">
                <a:latin typeface="Arial" charset="0"/>
                <a:ea typeface="宋体" pitchFamily="2" charset="-122"/>
              </a:rPr>
              <a:t>  </a:t>
            </a:r>
            <a:r>
              <a:rPr lang="zh-CN" altLang="en-US" b="1">
                <a:latin typeface="Arial" charset="0"/>
                <a:ea typeface="宋体" pitchFamily="2" charset="-122"/>
              </a:rPr>
              <a:t>打造</a:t>
            </a:r>
            <a:r>
              <a:rPr lang="en-US" altLang="zh-CN" b="1" dirty="0">
                <a:latin typeface="Arial" charset="0"/>
                <a:ea typeface="宋体" pitchFamily="2" charset="-122"/>
              </a:rPr>
              <a:t>XX</a:t>
            </a:r>
            <a:r>
              <a:rPr lang="zh-CN" altLang="en-US" b="1" dirty="0">
                <a:latin typeface="Arial" charset="0"/>
                <a:ea typeface="宋体" pitchFamily="2" charset="-122"/>
              </a:rPr>
              <a:t>一站式个性化健康服务</a:t>
            </a:r>
            <a:endParaRPr lang="zh-CN" altLang="en-US" b="1" dirty="0">
              <a:latin typeface="Arial" charset="0"/>
              <a:ea typeface="宋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latin typeface="华文细黑" pitchFamily="2" charset="-122"/>
                <a:sym typeface="+mn-ea"/>
              </a:rPr>
              <a:t>强势宣传期</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92060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32778" name="文本占位符 32777"/>
          <p:cNvSpPr>
            <a:spLocks noGrp="1"/>
          </p:cNvSpPr>
          <p:nvPr>
            <p:ph type="body" idx="1"/>
          </p:nvPr>
        </p:nvSpPr>
        <p:spPr>
          <a:xfrm>
            <a:off x="1294202" y="2281558"/>
            <a:ext cx="7604136" cy="1981203"/>
          </a:xfrm>
          <a:noFill/>
          <a:ln w="9525">
            <a:miter/>
          </a:ln>
        </p:spPr>
        <p:txBody>
          <a:bodyPr/>
          <a:p>
            <a:pPr>
              <a:lnSpc>
                <a:spcPct val="150000"/>
              </a:lnSpc>
              <a:buNone/>
            </a:pPr>
            <a:r>
              <a:rPr lang="zh-CN" altLang="en-US" sz="1600" b="1" dirty="0"/>
              <a:t> </a:t>
            </a:r>
            <a:r>
              <a:rPr lang="zh-CN" altLang="en-US" sz="2000" b="1" dirty="0"/>
              <a:t>任务</a:t>
            </a:r>
            <a:endParaRPr lang="zh-CN" altLang="en-US" sz="2000" b="1" dirty="0"/>
          </a:p>
          <a:p>
            <a:pPr>
              <a:lnSpc>
                <a:spcPct val="150000"/>
              </a:lnSpc>
              <a:buNone/>
            </a:pPr>
            <a:r>
              <a:rPr lang="zh-CN" altLang="en-US" sz="1400" dirty="0"/>
              <a:t>◆</a:t>
            </a:r>
            <a:r>
              <a:rPr lang="zh-CN" altLang="en-US" sz="1800" dirty="0"/>
              <a:t>引爆</a:t>
            </a:r>
            <a:r>
              <a:rPr lang="en-US" altLang="zh-CN" sz="1800" dirty="0"/>
              <a:t>XX</a:t>
            </a:r>
            <a:r>
              <a:rPr lang="zh-CN" altLang="en-US" sz="1800" dirty="0"/>
              <a:t>中西医结合医院开业关注度</a:t>
            </a:r>
            <a:endParaRPr lang="zh-CN" altLang="en-US" sz="1800" dirty="0"/>
          </a:p>
          <a:p>
            <a:pPr>
              <a:lnSpc>
                <a:spcPct val="150000"/>
              </a:lnSpc>
              <a:buNone/>
            </a:pPr>
            <a:r>
              <a:rPr lang="zh-CN" altLang="en-US" sz="1400" dirty="0"/>
              <a:t>◆</a:t>
            </a:r>
            <a:r>
              <a:rPr lang="zh-CN" altLang="en-US" sz="1800" dirty="0"/>
              <a:t>持续告知</a:t>
            </a:r>
            <a:r>
              <a:rPr lang="en-US" altLang="zh-CN" sz="1800" dirty="0"/>
              <a:t>XX</a:t>
            </a:r>
            <a:r>
              <a:rPr lang="zh-CN" altLang="en-US" sz="1800" dirty="0"/>
              <a:t>中西医结合医院开业动态信息</a:t>
            </a:r>
            <a:endParaRPr lang="zh-CN" altLang="en-US" sz="1800" dirty="0"/>
          </a:p>
          <a:p>
            <a:pPr>
              <a:lnSpc>
                <a:spcPct val="150000"/>
              </a:lnSpc>
              <a:buNone/>
            </a:pPr>
            <a:r>
              <a:rPr lang="zh-CN" altLang="en-US" sz="1400" dirty="0"/>
              <a:t>◆</a:t>
            </a:r>
            <a:r>
              <a:rPr lang="zh-CN" altLang="en-US" sz="1800" dirty="0"/>
              <a:t>集中爆发开业宣传制造声势</a:t>
            </a:r>
            <a:endParaRPr lang="zh-CN" altLang="en-US" sz="1800" dirty="0"/>
          </a:p>
          <a:p>
            <a:pPr>
              <a:lnSpc>
                <a:spcPct val="80000"/>
              </a:lnSpc>
              <a:buNone/>
            </a:pPr>
            <a:endParaRPr lang="zh-CN" altLang="en-US" sz="1800" b="1" dirty="0">
              <a:latin typeface="方正细黑一简体" pitchFamily="2" charset="-122"/>
              <a:ea typeface="方正细黑一简体" pitchFamily="2" charset="-122"/>
            </a:endParaRPr>
          </a:p>
        </p:txBody>
      </p:sp>
      <p:sp>
        <p:nvSpPr>
          <p:cNvPr id="32779" name="矩形 32778"/>
          <p:cNvSpPr/>
          <p:nvPr/>
        </p:nvSpPr>
        <p:spPr>
          <a:xfrm>
            <a:off x="1370402" y="4796162"/>
            <a:ext cx="6400809" cy="518160"/>
          </a:xfrm>
          <a:prstGeom prst="rect">
            <a:avLst/>
          </a:prstGeom>
          <a:noFill/>
          <a:ln w="9525">
            <a:noFill/>
            <a:miter/>
          </a:ln>
        </p:spPr>
        <p:txBody>
          <a:bodyPr>
            <a:spAutoFit/>
          </a:bodyPr>
          <a:p>
            <a:pPr lvl="0" eaLnBrk="0" hangingPunct="0">
              <a:lnSpc>
                <a:spcPct val="140000"/>
              </a:lnSpc>
              <a:spcBef>
                <a:spcPct val="20000"/>
              </a:spcBef>
            </a:pPr>
            <a:r>
              <a:rPr lang="zh-CN" altLang="en-US" sz="2000" b="1" dirty="0">
                <a:latin typeface="Arial" charset="0"/>
                <a:ea typeface="宋体" pitchFamily="2" charset="-122"/>
              </a:rPr>
              <a:t>主题：</a:t>
            </a:r>
            <a:r>
              <a:rPr lang="en-US" altLang="zh-CN" sz="2000" b="1" dirty="0">
                <a:latin typeface="Arial" charset="0"/>
                <a:ea typeface="宋体" pitchFamily="2" charset="-122"/>
              </a:rPr>
              <a:t>XX</a:t>
            </a:r>
            <a:r>
              <a:rPr lang="zh-CN" altLang="en-US" sz="2000" b="1" dirty="0">
                <a:latin typeface="Arial" charset="0"/>
                <a:ea typeface="宋体" pitchFamily="2" charset="-122"/>
              </a:rPr>
              <a:t>中西医结合医院  您的私人定制医院</a:t>
            </a:r>
            <a:endParaRPr lang="zh-CN" altLang="en-US" sz="2000" b="1" dirty="0">
              <a:latin typeface="Arial" charset="0"/>
              <a:ea typeface="宋体"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latin typeface="华文细黑" pitchFamily="2" charset="-122"/>
                <a:sym typeface="+mn-ea"/>
              </a:rPr>
              <a:t>品牌延续期</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9371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33802" name="文本占位符 33801"/>
          <p:cNvSpPr>
            <a:spLocks noGrp="1"/>
          </p:cNvSpPr>
          <p:nvPr>
            <p:ph type="body" idx="1"/>
          </p:nvPr>
        </p:nvSpPr>
        <p:spPr>
          <a:xfrm>
            <a:off x="1294202" y="2209803"/>
            <a:ext cx="7604136" cy="1371602"/>
          </a:xfrm>
          <a:noFill/>
          <a:ln w="9525">
            <a:miter/>
          </a:ln>
        </p:spPr>
        <p:txBody>
          <a:bodyPr/>
          <a:p>
            <a:pPr>
              <a:lnSpc>
                <a:spcPct val="150000"/>
              </a:lnSpc>
              <a:buNone/>
            </a:pPr>
            <a:r>
              <a:rPr lang="zh-CN" altLang="en-US" sz="1600" b="1" dirty="0"/>
              <a:t> </a:t>
            </a:r>
            <a:r>
              <a:rPr lang="zh-CN" altLang="en-US" sz="2000" b="1" dirty="0"/>
              <a:t>任务</a:t>
            </a:r>
            <a:endParaRPr lang="zh-CN" altLang="en-US" sz="2000" b="1" dirty="0"/>
          </a:p>
          <a:p>
            <a:pPr>
              <a:lnSpc>
                <a:spcPct val="150000"/>
              </a:lnSpc>
              <a:buNone/>
            </a:pPr>
            <a:r>
              <a:rPr lang="zh-CN" altLang="en-US" sz="1400" dirty="0"/>
              <a:t>◆</a:t>
            </a:r>
            <a:r>
              <a:rPr lang="zh-CN" altLang="en-US" sz="1800" b="1" dirty="0"/>
              <a:t>品牌形象维护和品牌影响延续</a:t>
            </a:r>
            <a:endParaRPr lang="zh-CN" altLang="en-US" sz="1800" b="1" dirty="0">
              <a:latin typeface="方正细黑一简体" pitchFamily="2" charset="-122"/>
              <a:ea typeface="方正细黑一简体" pitchFamily="2" charset="-122"/>
            </a:endParaRPr>
          </a:p>
        </p:txBody>
      </p:sp>
      <p:sp>
        <p:nvSpPr>
          <p:cNvPr id="33803" name="矩形 33802"/>
          <p:cNvSpPr/>
          <p:nvPr/>
        </p:nvSpPr>
        <p:spPr>
          <a:xfrm>
            <a:off x="1370402" y="3619505"/>
            <a:ext cx="6248409" cy="2137410"/>
          </a:xfrm>
          <a:prstGeom prst="rect">
            <a:avLst/>
          </a:prstGeom>
          <a:noFill/>
          <a:ln w="9525">
            <a:noFill/>
            <a:miter/>
          </a:ln>
        </p:spPr>
        <p:txBody>
          <a:bodyPr>
            <a:spAutoFit/>
          </a:bodyPr>
          <a:p>
            <a:pPr lvl="0" eaLnBrk="1" hangingPunct="1">
              <a:lnSpc>
                <a:spcPct val="140000"/>
              </a:lnSpc>
            </a:pPr>
            <a:r>
              <a:rPr lang="zh-CN" altLang="en-US" sz="1600" dirty="0">
                <a:latin typeface="Arial" charset="0"/>
                <a:ea typeface="宋体" pitchFamily="2" charset="-122"/>
              </a:rPr>
              <a:t>简述：</a:t>
            </a:r>
            <a:endParaRPr lang="zh-CN" altLang="en-US" sz="1600" dirty="0">
              <a:latin typeface="Arial" charset="0"/>
              <a:ea typeface="宋体" pitchFamily="2" charset="-122"/>
            </a:endParaRPr>
          </a:p>
          <a:p>
            <a:pPr lvl="0" eaLnBrk="1" hangingPunct="1">
              <a:lnSpc>
                <a:spcPct val="140000"/>
              </a:lnSpc>
            </a:pPr>
            <a:r>
              <a:rPr lang="zh-CN" altLang="en-US" sz="1600" dirty="0">
                <a:latin typeface="Arial" charset="0"/>
                <a:ea typeface="宋体" pitchFamily="2" charset="-122"/>
              </a:rPr>
              <a:t>新闻及媒体跟进，继续扩大影响力。</a:t>
            </a:r>
            <a:endParaRPr lang="zh-CN" altLang="en-US" sz="1600" dirty="0">
              <a:latin typeface="Arial" charset="0"/>
              <a:ea typeface="宋体" pitchFamily="2" charset="-122"/>
            </a:endParaRPr>
          </a:p>
          <a:p>
            <a:pPr lvl="0" eaLnBrk="1" hangingPunct="1">
              <a:lnSpc>
                <a:spcPct val="140000"/>
              </a:lnSpc>
            </a:pPr>
            <a:r>
              <a:rPr lang="zh-CN" altLang="en-US" sz="1600" dirty="0">
                <a:latin typeface="Arial" charset="0"/>
                <a:ea typeface="宋体" pitchFamily="2" charset="-122"/>
              </a:rPr>
              <a:t>报刊杂志栏目继续，传播品质医疗的健康管理新模式扩展媒体发布软文或者开设专栏，影响潜在消费群</a:t>
            </a:r>
            <a:endParaRPr lang="zh-CN" altLang="en-US" sz="1600" dirty="0">
              <a:latin typeface="Arial" charset="0"/>
              <a:ea typeface="宋体" pitchFamily="2" charset="-122"/>
            </a:endParaRPr>
          </a:p>
          <a:p>
            <a:pPr lvl="0" eaLnBrk="1" hangingPunct="1">
              <a:lnSpc>
                <a:spcPct val="140000"/>
              </a:lnSpc>
            </a:pPr>
            <a:r>
              <a:rPr lang="zh-CN" altLang="en-US" sz="1600" dirty="0">
                <a:latin typeface="Arial" charset="0"/>
                <a:ea typeface="宋体" pitchFamily="2" charset="-122"/>
              </a:rPr>
              <a:t>官方网络、终端平台不断完善更新，制造便捷医疗通道</a:t>
            </a:r>
            <a:endParaRPr lang="zh-CN" altLang="en-US" sz="1600" dirty="0">
              <a:latin typeface="Arial" charset="0"/>
              <a:ea typeface="宋体" pitchFamily="2" charset="-122"/>
            </a:endParaRPr>
          </a:p>
          <a:p>
            <a:pPr lvl="0" eaLnBrk="1" hangingPunct="1">
              <a:lnSpc>
                <a:spcPct val="140000"/>
              </a:lnSpc>
            </a:pPr>
            <a:r>
              <a:rPr lang="zh-CN" altLang="en-US" sz="1600" dirty="0">
                <a:latin typeface="Arial" charset="0"/>
                <a:ea typeface="宋体" pitchFamily="2" charset="-122"/>
              </a:rPr>
              <a:t>具有文化内涵的公关活动继续，传播高端医疗服务。</a:t>
            </a:r>
            <a:endParaRPr lang="zh-CN" altLang="en-US" sz="1600" dirty="0">
              <a:latin typeface="Arial" charset="0"/>
              <a:ea typeface="宋体"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4"/>
          <p:cNvSpPr>
            <a:spLocks noChangeArrowheads="1"/>
          </p:cNvSpPr>
          <p:nvPr/>
        </p:nvSpPr>
        <p:spPr bwMode="auto">
          <a:xfrm>
            <a:off x="1704975" y="2512060"/>
            <a:ext cx="8261350" cy="1114425"/>
          </a:xfrm>
          <a:prstGeom prst="rect">
            <a:avLst/>
          </a:prstGeom>
          <a:solidFill>
            <a:srgbClr val="46999D"/>
          </a:solidFill>
          <a:ln w="12700" algn="ctr">
            <a:noFill/>
            <a:miter lim="800000"/>
          </a:ln>
        </p:spPr>
        <p:txBody>
          <a:bodyPr lIns="360000" anchor="ctr"/>
          <a:lstStyle/>
          <a:p>
            <a:pPr algn="just"/>
            <a:r>
              <a:rPr lang="en-US" altLang="zh-CN" sz="3600" b="1">
                <a:solidFill>
                  <a:srgbClr val="FFFFFF"/>
                </a:solidFill>
                <a:latin typeface="微软雅黑" pitchFamily="34" charset="-122"/>
                <a:ea typeface="微软雅黑" pitchFamily="34" charset="-122"/>
              </a:rPr>
              <a:t>XX</a:t>
            </a:r>
            <a:r>
              <a:rPr lang="zh-CN" altLang="en-US" sz="3600" b="1">
                <a:solidFill>
                  <a:srgbClr val="FFFFFF"/>
                </a:solidFill>
                <a:latin typeface="微软雅黑" pitchFamily="34" charset="-122"/>
                <a:ea typeface="微软雅黑" pitchFamily="34" charset="-122"/>
              </a:rPr>
              <a:t>中西医结合医院执行策略</a:t>
            </a:r>
            <a:endParaRPr lang="zh-CN" altLang="en-US" sz="3600" b="1">
              <a:solidFill>
                <a:srgbClr val="FFFFFF"/>
              </a:solidFill>
              <a:latin typeface="微软雅黑" pitchFamily="34" charset="-122"/>
              <a:ea typeface="微软雅黑" pitchFamily="34" charset="-122"/>
            </a:endParaRPr>
          </a:p>
        </p:txBody>
      </p:sp>
      <p:sp>
        <p:nvSpPr>
          <p:cNvPr id="28674" name="矩形 5"/>
          <p:cNvSpPr>
            <a:spLocks noChangeArrowheads="1"/>
          </p:cNvSpPr>
          <p:nvPr/>
        </p:nvSpPr>
        <p:spPr bwMode="auto">
          <a:xfrm>
            <a:off x="-2540" y="2510790"/>
            <a:ext cx="934085" cy="1114425"/>
          </a:xfrm>
          <a:prstGeom prst="rect">
            <a:avLst/>
          </a:prstGeom>
          <a:solidFill>
            <a:srgbClr val="46999D"/>
          </a:solidFill>
          <a:ln w="12700" algn="ctr">
            <a:noFill/>
            <a:miter lim="800000"/>
          </a:ln>
        </p:spPr>
        <p:txBody>
          <a:bodyPr anchor="ctr"/>
          <a:lstStyle/>
          <a:p>
            <a:pPr algn="ctr"/>
            <a:endParaRPr lang="zh-CN" altLang="en-US">
              <a:solidFill>
                <a:srgbClr val="FFFFFF"/>
              </a:solidFill>
              <a:latin typeface="Calibri" pitchFamily="34" charset="0"/>
              <a:ea typeface="幼圆"/>
              <a:cs typeface="幼圆"/>
            </a:endParaRPr>
          </a:p>
        </p:txBody>
      </p:sp>
      <p:sp>
        <p:nvSpPr>
          <p:cNvPr id="28675" name="文本占位符 9"/>
          <p:cNvSpPr txBox="1">
            <a:spLocks noChangeArrowheads="1"/>
          </p:cNvSpPr>
          <p:nvPr/>
        </p:nvSpPr>
        <p:spPr bwMode="auto">
          <a:xfrm>
            <a:off x="930665" y="2509842"/>
            <a:ext cx="773113" cy="1114427"/>
          </a:xfrm>
          <a:prstGeom prst="rect">
            <a:avLst/>
          </a:prstGeom>
          <a:noFill/>
          <a:ln w="9525">
            <a:noFill/>
            <a:miter lim="800000"/>
          </a:ln>
        </p:spPr>
        <p:txBody>
          <a:bodyPr lIns="0" tIns="0" rIns="0" bIns="0" anchor="ctr"/>
          <a:lstStyle/>
          <a:p>
            <a:pPr algn="ctr">
              <a:lnSpc>
                <a:spcPct val="90000"/>
              </a:lnSpc>
              <a:buClr>
                <a:srgbClr val="963B22"/>
              </a:buClr>
              <a:buSzPct val="60000"/>
              <a:buFont typeface="Wingdings" pitchFamily="2" charset="2"/>
              <a:buNone/>
            </a:pPr>
            <a:r>
              <a:rPr lang="en-US" altLang="zh-CN" sz="4000">
                <a:solidFill>
                  <a:srgbClr val="46999D"/>
                </a:solidFill>
                <a:ea typeface="微软雅黑" pitchFamily="34" charset="-122"/>
              </a:rPr>
              <a:t>03</a:t>
            </a:r>
            <a:endParaRPr lang="en-US" altLang="zh-CN" sz="4000">
              <a:solidFill>
                <a:srgbClr val="46999D"/>
              </a:solidFill>
              <a:ea typeface="微软雅黑" pitchFamily="34" charset="-122"/>
            </a:endParaRPr>
          </a:p>
        </p:txBody>
      </p:sp>
      <p:cxnSp>
        <p:nvCxnSpPr>
          <p:cNvPr id="16" name="直接连接符 15"/>
          <p:cNvCxnSpPr/>
          <p:nvPr/>
        </p:nvCxnSpPr>
        <p:spPr>
          <a:xfrm>
            <a:off x="635" y="1435735"/>
            <a:ext cx="98482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传播策略</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635" y="1435735"/>
            <a:ext cx="991997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2" name="圆角矩形 1"/>
          <p:cNvSpPr/>
          <p:nvPr/>
        </p:nvSpPr>
        <p:spPr>
          <a:xfrm flipV="1">
            <a:off x="4645420" y="5529588"/>
            <a:ext cx="2033590" cy="446089"/>
          </a:xfrm>
          <a:prstGeom prst="roundRect">
            <a:avLst>
              <a:gd name="adj" fmla="val 16667"/>
            </a:avLst>
          </a:prstGeom>
          <a:gradFill rotWithShape="1">
            <a:gsLst>
              <a:gs pos="0">
                <a:srgbClr val="3366CC">
                  <a:gamma/>
                  <a:tint val="0"/>
                  <a:invGamma/>
                </a:srgbClr>
              </a:gs>
              <a:gs pos="100000">
                <a:srgbClr val="3366CC">
                  <a:alpha val="39000"/>
                </a:srgbClr>
              </a:gs>
            </a:gsLst>
            <a:lin ang="5400000" scaled="1"/>
            <a:tileRect/>
          </a:gradFill>
          <a:ln w="9525">
            <a:noFill/>
          </a:ln>
        </p:spPr>
        <p:txBody>
          <a:bodyPr/>
          <a:p>
            <a:endParaRPr lang="zh-CN" altLang="en-US"/>
          </a:p>
        </p:txBody>
      </p:sp>
      <p:sp>
        <p:nvSpPr>
          <p:cNvPr id="3" name="圆角矩形 2"/>
          <p:cNvSpPr/>
          <p:nvPr/>
        </p:nvSpPr>
        <p:spPr>
          <a:xfrm flipV="1">
            <a:off x="6685360" y="5529588"/>
            <a:ext cx="1147765" cy="446089"/>
          </a:xfrm>
          <a:prstGeom prst="roundRect">
            <a:avLst>
              <a:gd name="adj" fmla="val 16667"/>
            </a:avLst>
          </a:prstGeom>
          <a:gradFill rotWithShape="1">
            <a:gsLst>
              <a:gs pos="0">
                <a:srgbClr val="749CB0">
                  <a:gamma/>
                  <a:tint val="0"/>
                  <a:invGamma/>
                </a:srgbClr>
              </a:gs>
              <a:gs pos="100000">
                <a:srgbClr val="749CB0">
                  <a:alpha val="39000"/>
                </a:srgbClr>
              </a:gs>
            </a:gsLst>
            <a:lin ang="5400000" scaled="1"/>
            <a:tileRect/>
          </a:gradFill>
          <a:ln w="9525">
            <a:noFill/>
          </a:ln>
        </p:spPr>
        <p:txBody>
          <a:bodyPr/>
          <a:p>
            <a:endParaRPr lang="zh-CN" altLang="en-US"/>
          </a:p>
        </p:txBody>
      </p:sp>
      <p:sp>
        <p:nvSpPr>
          <p:cNvPr id="4" name="圆角矩形 3"/>
          <p:cNvSpPr/>
          <p:nvPr/>
        </p:nvSpPr>
        <p:spPr>
          <a:xfrm flipV="1">
            <a:off x="7837887" y="5529588"/>
            <a:ext cx="1147765" cy="446089"/>
          </a:xfrm>
          <a:prstGeom prst="roundRect">
            <a:avLst>
              <a:gd name="adj" fmla="val 16667"/>
            </a:avLst>
          </a:prstGeom>
          <a:gradFill rotWithShape="1">
            <a:gsLst>
              <a:gs pos="0">
                <a:srgbClr val="749CB0">
                  <a:gamma/>
                  <a:tint val="0"/>
                  <a:invGamma/>
                </a:srgbClr>
              </a:gs>
              <a:gs pos="100000">
                <a:srgbClr val="749CB0">
                  <a:alpha val="39000"/>
                </a:srgbClr>
              </a:gs>
            </a:gsLst>
            <a:lin ang="5400000" scaled="1"/>
            <a:tileRect/>
          </a:gradFill>
          <a:ln w="9525">
            <a:noFill/>
          </a:ln>
        </p:spPr>
        <p:txBody>
          <a:bodyPr/>
          <a:p>
            <a:endParaRPr lang="zh-CN" altLang="en-US"/>
          </a:p>
        </p:txBody>
      </p:sp>
      <p:sp>
        <p:nvSpPr>
          <p:cNvPr id="5" name="圆角矩形 4"/>
          <p:cNvSpPr/>
          <p:nvPr/>
        </p:nvSpPr>
        <p:spPr>
          <a:xfrm flipV="1">
            <a:off x="960827" y="5139062"/>
            <a:ext cx="2828929" cy="446089"/>
          </a:xfrm>
          <a:prstGeom prst="roundRect">
            <a:avLst>
              <a:gd name="adj" fmla="val 16667"/>
            </a:avLst>
          </a:prstGeom>
          <a:solidFill>
            <a:srgbClr val="BBE0E3">
              <a:alpha val="41000"/>
            </a:srgbClr>
          </a:solidFill>
          <a:ln w="9525">
            <a:noFill/>
          </a:ln>
        </p:spPr>
        <p:txBody>
          <a:bodyPr/>
          <a:p>
            <a:endParaRPr lang="zh-CN" altLang="en-US"/>
          </a:p>
        </p:txBody>
      </p:sp>
      <p:sp>
        <p:nvSpPr>
          <p:cNvPr id="6" name="圆角矩形 5"/>
          <p:cNvSpPr/>
          <p:nvPr/>
        </p:nvSpPr>
        <p:spPr>
          <a:xfrm flipV="1">
            <a:off x="3791344" y="5139062"/>
            <a:ext cx="849313" cy="446089"/>
          </a:xfrm>
          <a:prstGeom prst="roundRect">
            <a:avLst>
              <a:gd name="adj" fmla="val 16667"/>
            </a:avLst>
          </a:prstGeom>
          <a:gradFill rotWithShape="1">
            <a:gsLst>
              <a:gs pos="0">
                <a:srgbClr val="F3F3F3"/>
              </a:gs>
              <a:gs pos="100000">
                <a:schemeClr val="hlink">
                  <a:alpha val="39000"/>
                </a:schemeClr>
              </a:gs>
            </a:gsLst>
            <a:lin ang="5400000" scaled="1"/>
            <a:tileRect/>
          </a:gradFill>
          <a:ln w="9525">
            <a:noFill/>
          </a:ln>
        </p:spPr>
        <p:txBody>
          <a:bodyPr/>
          <a:p>
            <a:endParaRPr lang="zh-CN" altLang="en-US"/>
          </a:p>
        </p:txBody>
      </p:sp>
      <p:sp>
        <p:nvSpPr>
          <p:cNvPr id="7" name="矩形 6"/>
          <p:cNvSpPr/>
          <p:nvPr/>
        </p:nvSpPr>
        <p:spPr>
          <a:xfrm flipH="1">
            <a:off x="4662882" y="2780034"/>
            <a:ext cx="4327531" cy="431801"/>
          </a:xfrm>
          <a:prstGeom prst="rect">
            <a:avLst/>
          </a:prstGeom>
          <a:solidFill>
            <a:srgbClr val="644D6F"/>
          </a:solidFill>
          <a:ln w="9525">
            <a:miter/>
          </a:ln>
          <a:scene3d>
            <a:camera prst="legacyObliqueFront">
              <a:rot lat="0" lon="0" rev="0"/>
            </a:camera>
            <a:lightRig rig="legacyNormal3" dir="r"/>
          </a:scene3d>
          <a:sp3d extrusionH="430200" prstMaterial="legacyPlastic">
            <a:bevelT w="13500" h="13500" prst="angle"/>
            <a:bevelB w="13500" h="13500" prst="angle"/>
            <a:extrusionClr>
              <a:srgbClr val="644D6F"/>
            </a:extrusionClr>
          </a:sp3d>
        </p:spPr>
        <p:txBody>
          <a:bodyPr/>
          <a:p>
            <a:endParaRPr lang="zh-CN" altLang="en-US"/>
          </a:p>
        </p:txBody>
      </p:sp>
      <p:sp>
        <p:nvSpPr>
          <p:cNvPr id="9" name="矩形 8"/>
          <p:cNvSpPr/>
          <p:nvPr/>
        </p:nvSpPr>
        <p:spPr>
          <a:xfrm>
            <a:off x="4645420" y="3621410"/>
            <a:ext cx="2033590" cy="350839"/>
          </a:xfrm>
          <a:prstGeom prst="rect">
            <a:avLst/>
          </a:prstGeom>
          <a:solidFill>
            <a:schemeClr val="fo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folHlink"/>
            </a:extrusionClr>
          </a:sp3d>
        </p:spPr>
        <p:txBody>
          <a:bodyPr/>
          <a:p>
            <a:endParaRPr lang="zh-CN" altLang="en-US"/>
          </a:p>
        </p:txBody>
      </p:sp>
      <p:sp>
        <p:nvSpPr>
          <p:cNvPr id="10" name="矩形 9"/>
          <p:cNvSpPr/>
          <p:nvPr/>
        </p:nvSpPr>
        <p:spPr>
          <a:xfrm>
            <a:off x="6685360" y="3621410"/>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11" name="矩形 10"/>
          <p:cNvSpPr/>
          <p:nvPr/>
        </p:nvSpPr>
        <p:spPr>
          <a:xfrm>
            <a:off x="7837887" y="3621410"/>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12" name="矩形 11"/>
          <p:cNvSpPr/>
          <p:nvPr/>
        </p:nvSpPr>
        <p:spPr>
          <a:xfrm>
            <a:off x="4645420" y="4011936"/>
            <a:ext cx="2033590" cy="350839"/>
          </a:xfrm>
          <a:prstGeom prst="rect">
            <a:avLst/>
          </a:prstGeom>
          <a:solidFill>
            <a:schemeClr val="fo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folHlink"/>
            </a:extrusionClr>
          </a:sp3d>
        </p:spPr>
        <p:txBody>
          <a:bodyPr/>
          <a:p>
            <a:endParaRPr lang="zh-CN" altLang="en-US"/>
          </a:p>
        </p:txBody>
      </p:sp>
      <p:sp>
        <p:nvSpPr>
          <p:cNvPr id="13" name="矩形 12"/>
          <p:cNvSpPr/>
          <p:nvPr/>
        </p:nvSpPr>
        <p:spPr>
          <a:xfrm>
            <a:off x="6685360" y="4011936"/>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14" name="矩形 13"/>
          <p:cNvSpPr/>
          <p:nvPr/>
        </p:nvSpPr>
        <p:spPr>
          <a:xfrm>
            <a:off x="7837887" y="4011936"/>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15" name="矩形 14"/>
          <p:cNvSpPr/>
          <p:nvPr/>
        </p:nvSpPr>
        <p:spPr>
          <a:xfrm>
            <a:off x="4645420" y="4402461"/>
            <a:ext cx="2033590" cy="350839"/>
          </a:xfrm>
          <a:prstGeom prst="rect">
            <a:avLst/>
          </a:prstGeom>
          <a:solidFill>
            <a:schemeClr val="fo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folHlink"/>
            </a:extrusionClr>
          </a:sp3d>
        </p:spPr>
        <p:txBody>
          <a:bodyPr/>
          <a:p>
            <a:endParaRPr lang="zh-CN" altLang="en-US"/>
          </a:p>
        </p:txBody>
      </p:sp>
      <p:sp>
        <p:nvSpPr>
          <p:cNvPr id="18" name="矩形 17"/>
          <p:cNvSpPr/>
          <p:nvPr/>
        </p:nvSpPr>
        <p:spPr>
          <a:xfrm>
            <a:off x="6685360" y="4402461"/>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19" name="矩形 18"/>
          <p:cNvSpPr/>
          <p:nvPr/>
        </p:nvSpPr>
        <p:spPr>
          <a:xfrm>
            <a:off x="7837887" y="4402461"/>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20" name="矩形 19"/>
          <p:cNvSpPr/>
          <p:nvPr/>
        </p:nvSpPr>
        <p:spPr>
          <a:xfrm>
            <a:off x="4645420" y="4792987"/>
            <a:ext cx="2033590" cy="350839"/>
          </a:xfrm>
          <a:prstGeom prst="rect">
            <a:avLst/>
          </a:prstGeom>
          <a:solidFill>
            <a:schemeClr val="fo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folHlink"/>
            </a:extrusionClr>
          </a:sp3d>
        </p:spPr>
        <p:txBody>
          <a:bodyPr/>
          <a:p>
            <a:endParaRPr lang="zh-CN" altLang="en-US"/>
          </a:p>
        </p:txBody>
      </p:sp>
      <p:sp>
        <p:nvSpPr>
          <p:cNvPr id="21" name="矩形 20"/>
          <p:cNvSpPr/>
          <p:nvPr/>
        </p:nvSpPr>
        <p:spPr>
          <a:xfrm>
            <a:off x="6685360" y="4792987"/>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22" name="矩形 21"/>
          <p:cNvSpPr/>
          <p:nvPr/>
        </p:nvSpPr>
        <p:spPr>
          <a:xfrm>
            <a:off x="7837887" y="4792987"/>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23" name="矩形 22"/>
          <p:cNvSpPr/>
          <p:nvPr/>
        </p:nvSpPr>
        <p:spPr>
          <a:xfrm>
            <a:off x="4645420" y="5183512"/>
            <a:ext cx="2033590" cy="350839"/>
          </a:xfrm>
          <a:prstGeom prst="rect">
            <a:avLst/>
          </a:prstGeom>
          <a:solidFill>
            <a:schemeClr val="fo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folHlink"/>
            </a:extrusionClr>
          </a:sp3d>
        </p:spPr>
        <p:txBody>
          <a:bodyPr/>
          <a:p>
            <a:endParaRPr lang="zh-CN" altLang="en-US"/>
          </a:p>
        </p:txBody>
      </p:sp>
      <p:sp>
        <p:nvSpPr>
          <p:cNvPr id="24" name="矩形 23"/>
          <p:cNvSpPr/>
          <p:nvPr/>
        </p:nvSpPr>
        <p:spPr>
          <a:xfrm>
            <a:off x="6685360" y="5183512"/>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25" name="矩形 24"/>
          <p:cNvSpPr/>
          <p:nvPr/>
        </p:nvSpPr>
        <p:spPr>
          <a:xfrm>
            <a:off x="7837887" y="5183512"/>
            <a:ext cx="1147765" cy="350839"/>
          </a:xfrm>
          <a:prstGeom prst="rect">
            <a:avLst/>
          </a:prstGeom>
          <a:solidFill>
            <a:srgbClr val="9098B2"/>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9098B2"/>
            </a:extrusionClr>
          </a:sp3d>
        </p:spPr>
        <p:txBody>
          <a:bodyPr/>
          <a:p>
            <a:endParaRPr lang="zh-CN" altLang="en-US"/>
          </a:p>
        </p:txBody>
      </p:sp>
      <p:sp>
        <p:nvSpPr>
          <p:cNvPr id="26" name="文本框 25"/>
          <p:cNvSpPr txBox="1"/>
          <p:nvPr/>
        </p:nvSpPr>
        <p:spPr>
          <a:xfrm>
            <a:off x="6937773" y="3653160"/>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前期</a:t>
            </a:r>
            <a:endParaRPr lang="zh-CN" altLang="en-US" sz="1400" dirty="0">
              <a:solidFill>
                <a:srgbClr val="F8F8F8"/>
              </a:solidFill>
              <a:latin typeface="Arial" charset="0"/>
              <a:ea typeface="Arial" charset="0"/>
            </a:endParaRPr>
          </a:p>
        </p:txBody>
      </p:sp>
      <p:sp>
        <p:nvSpPr>
          <p:cNvPr id="27" name="文本框 26"/>
          <p:cNvSpPr txBox="1"/>
          <p:nvPr/>
        </p:nvSpPr>
        <p:spPr>
          <a:xfrm>
            <a:off x="4827982" y="3643635"/>
            <a:ext cx="1611315" cy="304800"/>
          </a:xfrm>
          <a:prstGeom prst="rect">
            <a:avLst/>
          </a:prstGeom>
          <a:noFill/>
          <a:ln w="9525">
            <a:noFill/>
            <a:miter/>
          </a:ln>
        </p:spPr>
        <p:txBody>
          <a:bodyPr>
            <a:spAutoFit/>
          </a:bodyPr>
          <a:p>
            <a:pPr lvl="0" algn="ctr" eaLnBrk="0" hangingPunct="0"/>
            <a:r>
              <a:rPr lang="zh-CN" altLang="en-US" sz="1400" dirty="0">
                <a:solidFill>
                  <a:srgbClr val="F8F8F8"/>
                </a:solidFill>
                <a:latin typeface="Arial" charset="0"/>
                <a:ea typeface="Arial" charset="0"/>
              </a:rPr>
              <a:t>    新闻发布会</a:t>
            </a:r>
            <a:endParaRPr lang="zh-CN" altLang="en-US" sz="1400" dirty="0">
              <a:solidFill>
                <a:srgbClr val="F8F8F8"/>
              </a:solidFill>
              <a:latin typeface="Arial" charset="0"/>
              <a:ea typeface="Arial" charset="0"/>
            </a:endParaRPr>
          </a:p>
        </p:txBody>
      </p:sp>
      <p:sp>
        <p:nvSpPr>
          <p:cNvPr id="28" name="文本框 27"/>
          <p:cNvSpPr txBox="1"/>
          <p:nvPr/>
        </p:nvSpPr>
        <p:spPr>
          <a:xfrm>
            <a:off x="4880370" y="4059561"/>
            <a:ext cx="1611314" cy="304800"/>
          </a:xfrm>
          <a:prstGeom prst="rect">
            <a:avLst/>
          </a:prstGeom>
          <a:noFill/>
          <a:ln w="9525">
            <a:noFill/>
            <a:miter/>
          </a:ln>
        </p:spPr>
        <p:txBody>
          <a:bodyPr>
            <a:spAutoFit/>
          </a:bodyPr>
          <a:p>
            <a:pPr lvl="0" algn="ctr" eaLnBrk="0" hangingPunct="0"/>
            <a:r>
              <a:rPr lang="zh-CN" altLang="en-US" sz="1400">
                <a:solidFill>
                  <a:srgbClr val="FFFF00"/>
                </a:solidFill>
                <a:latin typeface="Arial" charset="0"/>
                <a:ea typeface="Arial" charset="0"/>
              </a:rPr>
              <a:t> 推广造势</a:t>
            </a:r>
            <a:r>
              <a:rPr lang="zh-CN" altLang="en-US" sz="1400" dirty="0">
                <a:solidFill>
                  <a:srgbClr val="FFFF00"/>
                </a:solidFill>
                <a:latin typeface="Arial" charset="0"/>
                <a:ea typeface="Arial" charset="0"/>
              </a:rPr>
              <a:t>  </a:t>
            </a:r>
            <a:endParaRPr lang="zh-CN" altLang="en-US" sz="1400" dirty="0">
              <a:solidFill>
                <a:srgbClr val="FFFF00"/>
              </a:solidFill>
              <a:latin typeface="Arial" charset="0"/>
              <a:ea typeface="Arial" charset="0"/>
            </a:endParaRPr>
          </a:p>
        </p:txBody>
      </p:sp>
      <p:sp>
        <p:nvSpPr>
          <p:cNvPr id="29" name="文本框 28"/>
          <p:cNvSpPr txBox="1"/>
          <p:nvPr/>
        </p:nvSpPr>
        <p:spPr>
          <a:xfrm>
            <a:off x="4853382" y="4431036"/>
            <a:ext cx="1611315" cy="304800"/>
          </a:xfrm>
          <a:prstGeom prst="rect">
            <a:avLst/>
          </a:prstGeom>
          <a:noFill/>
          <a:ln w="9525">
            <a:noFill/>
            <a:miter/>
          </a:ln>
        </p:spPr>
        <p:txBody>
          <a:bodyPr>
            <a:spAutoFit/>
          </a:bodyPr>
          <a:p>
            <a:pPr lvl="0" algn="ctr" eaLnBrk="0" hangingPunct="0"/>
            <a:r>
              <a:rPr lang="zh-CN" altLang="en-US" sz="1400" dirty="0">
                <a:solidFill>
                  <a:srgbClr val="F8F8F8"/>
                </a:solidFill>
                <a:latin typeface="Arial" charset="0"/>
                <a:ea typeface="Arial" charset="0"/>
              </a:rPr>
              <a:t>开业活动</a:t>
            </a:r>
            <a:endParaRPr lang="zh-CN" altLang="en-US" sz="1400" dirty="0">
              <a:solidFill>
                <a:srgbClr val="F8F8F8"/>
              </a:solidFill>
              <a:latin typeface="Arial" charset="0"/>
              <a:ea typeface="Arial" charset="0"/>
            </a:endParaRPr>
          </a:p>
        </p:txBody>
      </p:sp>
      <p:sp>
        <p:nvSpPr>
          <p:cNvPr id="30" name="文本框 29"/>
          <p:cNvSpPr txBox="1"/>
          <p:nvPr/>
        </p:nvSpPr>
        <p:spPr>
          <a:xfrm>
            <a:off x="4827982" y="4821562"/>
            <a:ext cx="1611315" cy="304800"/>
          </a:xfrm>
          <a:prstGeom prst="rect">
            <a:avLst/>
          </a:prstGeom>
          <a:noFill/>
          <a:ln w="9525">
            <a:noFill/>
            <a:miter/>
          </a:ln>
        </p:spPr>
        <p:txBody>
          <a:bodyPr>
            <a:spAutoFit/>
          </a:bodyPr>
          <a:p>
            <a:pPr lvl="0" algn="ctr" eaLnBrk="0" hangingPunct="0"/>
            <a:r>
              <a:rPr lang="zh-CN" altLang="en-US" sz="1400" dirty="0">
                <a:solidFill>
                  <a:srgbClr val="F8F8F8"/>
                </a:solidFill>
                <a:latin typeface="Arial" charset="0"/>
                <a:ea typeface="Arial" charset="0"/>
              </a:rPr>
              <a:t>互动合作活动</a:t>
            </a:r>
            <a:endParaRPr lang="zh-CN" altLang="en-US" sz="1400" dirty="0">
              <a:solidFill>
                <a:srgbClr val="F8F8F8"/>
              </a:solidFill>
              <a:latin typeface="Arial" charset="0"/>
              <a:ea typeface="Arial" charset="0"/>
            </a:endParaRPr>
          </a:p>
        </p:txBody>
      </p:sp>
      <p:sp>
        <p:nvSpPr>
          <p:cNvPr id="31" name="文本框 30"/>
          <p:cNvSpPr txBox="1"/>
          <p:nvPr/>
        </p:nvSpPr>
        <p:spPr>
          <a:xfrm>
            <a:off x="4827982" y="5202563"/>
            <a:ext cx="1611315" cy="304800"/>
          </a:xfrm>
          <a:prstGeom prst="rect">
            <a:avLst/>
          </a:prstGeom>
          <a:noFill/>
          <a:ln w="9525">
            <a:noFill/>
            <a:miter/>
          </a:ln>
        </p:spPr>
        <p:txBody>
          <a:bodyPr>
            <a:spAutoFit/>
          </a:bodyPr>
          <a:p>
            <a:pPr lvl="0" algn="ctr" eaLnBrk="0" hangingPunct="0"/>
            <a:r>
              <a:rPr lang="zh-CN" altLang="en-US" sz="1400" dirty="0">
                <a:solidFill>
                  <a:srgbClr val="F8F8F8"/>
                </a:solidFill>
                <a:latin typeface="Arial" charset="0"/>
                <a:ea typeface="Arial" charset="0"/>
              </a:rPr>
              <a:t>延展期系列活动</a:t>
            </a:r>
            <a:endParaRPr lang="zh-CN" altLang="en-US" sz="1400" dirty="0">
              <a:solidFill>
                <a:srgbClr val="F8F8F8"/>
              </a:solidFill>
              <a:latin typeface="Arial" charset="0"/>
              <a:ea typeface="Arial" charset="0"/>
            </a:endParaRPr>
          </a:p>
        </p:txBody>
      </p:sp>
      <p:sp>
        <p:nvSpPr>
          <p:cNvPr id="32" name="文本框 31"/>
          <p:cNvSpPr txBox="1"/>
          <p:nvPr/>
        </p:nvSpPr>
        <p:spPr>
          <a:xfrm>
            <a:off x="6812360" y="4056386"/>
            <a:ext cx="725489" cy="304800"/>
          </a:xfrm>
          <a:prstGeom prst="rect">
            <a:avLst/>
          </a:prstGeom>
          <a:noFill/>
          <a:ln w="9525">
            <a:noFill/>
            <a:miter/>
          </a:ln>
        </p:spPr>
        <p:txBody>
          <a:bodyPr>
            <a:spAutoFit/>
          </a:bodyPr>
          <a:p>
            <a:pPr lvl="0" algn="r" eaLnBrk="1" hangingPunct="1">
              <a:spcBef>
                <a:spcPct val="50000"/>
              </a:spcBef>
            </a:pPr>
            <a:r>
              <a:rPr lang="zh-CN" altLang="en-US" sz="1400" b="1" dirty="0">
                <a:solidFill>
                  <a:srgbClr val="FFFF00"/>
                </a:solidFill>
                <a:latin typeface="Arial" charset="0"/>
                <a:ea typeface="Arial" charset="0"/>
              </a:rPr>
              <a:t>前期</a:t>
            </a:r>
            <a:endParaRPr lang="zh-CN" altLang="en-US" sz="1400" b="1" dirty="0">
              <a:solidFill>
                <a:srgbClr val="FFFF00"/>
              </a:solidFill>
              <a:latin typeface="Arial" charset="0"/>
              <a:ea typeface="Arial" charset="0"/>
            </a:endParaRPr>
          </a:p>
        </p:txBody>
      </p:sp>
      <p:sp>
        <p:nvSpPr>
          <p:cNvPr id="33" name="文本框 32"/>
          <p:cNvSpPr txBox="1"/>
          <p:nvPr/>
        </p:nvSpPr>
        <p:spPr>
          <a:xfrm>
            <a:off x="6945710" y="4434211"/>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中期</a:t>
            </a:r>
            <a:endParaRPr lang="zh-CN" altLang="en-US" sz="1400" dirty="0">
              <a:solidFill>
                <a:srgbClr val="F8F8F8"/>
              </a:solidFill>
              <a:latin typeface="Arial" charset="0"/>
              <a:ea typeface="Arial" charset="0"/>
            </a:endParaRPr>
          </a:p>
        </p:txBody>
      </p:sp>
      <p:sp>
        <p:nvSpPr>
          <p:cNvPr id="34" name="文本框 33"/>
          <p:cNvSpPr txBox="1"/>
          <p:nvPr/>
        </p:nvSpPr>
        <p:spPr>
          <a:xfrm>
            <a:off x="6945710" y="4831087"/>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中期</a:t>
            </a:r>
            <a:endParaRPr lang="zh-CN" altLang="en-US" sz="1400" dirty="0">
              <a:solidFill>
                <a:srgbClr val="F8F8F8"/>
              </a:solidFill>
              <a:latin typeface="Arial" charset="0"/>
              <a:ea typeface="Arial" charset="0"/>
            </a:endParaRPr>
          </a:p>
        </p:txBody>
      </p:sp>
      <p:sp>
        <p:nvSpPr>
          <p:cNvPr id="35" name="文本框 34"/>
          <p:cNvSpPr txBox="1"/>
          <p:nvPr/>
        </p:nvSpPr>
        <p:spPr>
          <a:xfrm>
            <a:off x="6967935" y="5227963"/>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后期</a:t>
            </a:r>
            <a:endParaRPr lang="zh-CN" altLang="en-US" sz="1400" dirty="0">
              <a:solidFill>
                <a:srgbClr val="F8F8F8"/>
              </a:solidFill>
              <a:latin typeface="Arial" charset="0"/>
              <a:ea typeface="Arial" charset="0"/>
            </a:endParaRPr>
          </a:p>
        </p:txBody>
      </p:sp>
      <p:sp>
        <p:nvSpPr>
          <p:cNvPr id="36" name="文本框 35"/>
          <p:cNvSpPr txBox="1"/>
          <p:nvPr/>
        </p:nvSpPr>
        <p:spPr>
          <a:xfrm>
            <a:off x="8114112" y="3653160"/>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认知</a:t>
            </a:r>
            <a:endParaRPr lang="zh-CN" altLang="en-US" sz="1400" dirty="0">
              <a:solidFill>
                <a:srgbClr val="F8F8F8"/>
              </a:solidFill>
              <a:latin typeface="Arial" charset="0"/>
              <a:ea typeface="Arial" charset="0"/>
            </a:endParaRPr>
          </a:p>
        </p:txBody>
      </p:sp>
      <p:sp>
        <p:nvSpPr>
          <p:cNvPr id="37" name="文本框 36"/>
          <p:cNvSpPr txBox="1"/>
          <p:nvPr/>
        </p:nvSpPr>
        <p:spPr>
          <a:xfrm>
            <a:off x="7988700" y="4056386"/>
            <a:ext cx="725488" cy="304800"/>
          </a:xfrm>
          <a:prstGeom prst="rect">
            <a:avLst/>
          </a:prstGeom>
          <a:noFill/>
          <a:ln w="9525">
            <a:noFill/>
            <a:miter/>
          </a:ln>
        </p:spPr>
        <p:txBody>
          <a:bodyPr>
            <a:spAutoFit/>
          </a:bodyPr>
          <a:p>
            <a:pPr lvl="0" algn="r" eaLnBrk="1" hangingPunct="1">
              <a:spcBef>
                <a:spcPct val="50000"/>
              </a:spcBef>
            </a:pPr>
            <a:r>
              <a:rPr lang="zh-CN" altLang="en-US" sz="1400" b="1" dirty="0">
                <a:solidFill>
                  <a:srgbClr val="FFFF00"/>
                </a:solidFill>
                <a:latin typeface="Arial" charset="0"/>
                <a:ea typeface="Arial" charset="0"/>
              </a:rPr>
              <a:t>影响</a:t>
            </a:r>
            <a:endParaRPr lang="zh-CN" altLang="en-US" sz="1400" b="1" dirty="0">
              <a:solidFill>
                <a:srgbClr val="FFFF00"/>
              </a:solidFill>
              <a:latin typeface="Arial" charset="0"/>
              <a:ea typeface="Arial" charset="0"/>
            </a:endParaRPr>
          </a:p>
        </p:txBody>
      </p:sp>
      <p:sp>
        <p:nvSpPr>
          <p:cNvPr id="38" name="文本框 37"/>
          <p:cNvSpPr txBox="1"/>
          <p:nvPr/>
        </p:nvSpPr>
        <p:spPr>
          <a:xfrm>
            <a:off x="8122050" y="4434211"/>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入市</a:t>
            </a:r>
            <a:endParaRPr lang="zh-CN" altLang="en-US" sz="1400" dirty="0">
              <a:solidFill>
                <a:srgbClr val="F8F8F8"/>
              </a:solidFill>
              <a:latin typeface="Arial" charset="0"/>
              <a:ea typeface="Arial" charset="0"/>
            </a:endParaRPr>
          </a:p>
        </p:txBody>
      </p:sp>
      <p:sp>
        <p:nvSpPr>
          <p:cNvPr id="39" name="文本框 38"/>
          <p:cNvSpPr txBox="1"/>
          <p:nvPr/>
        </p:nvSpPr>
        <p:spPr>
          <a:xfrm>
            <a:off x="8122050" y="4831087"/>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培养</a:t>
            </a:r>
            <a:endParaRPr lang="zh-CN" altLang="en-US" sz="1400" dirty="0">
              <a:solidFill>
                <a:srgbClr val="F8F8F8"/>
              </a:solidFill>
              <a:latin typeface="Arial" charset="0"/>
              <a:ea typeface="Arial" charset="0"/>
            </a:endParaRPr>
          </a:p>
        </p:txBody>
      </p:sp>
      <p:sp>
        <p:nvSpPr>
          <p:cNvPr id="40" name="文本框 39"/>
          <p:cNvSpPr txBox="1"/>
          <p:nvPr/>
        </p:nvSpPr>
        <p:spPr>
          <a:xfrm>
            <a:off x="8122050" y="5221613"/>
            <a:ext cx="600076" cy="304800"/>
          </a:xfrm>
          <a:prstGeom prst="rect">
            <a:avLst/>
          </a:prstGeom>
          <a:noFill/>
          <a:ln w="9525">
            <a:noFill/>
            <a:miter/>
          </a:ln>
        </p:spPr>
        <p:txBody>
          <a:bodyPr>
            <a:spAutoFit/>
          </a:bodyPr>
          <a:p>
            <a:pPr lvl="0" algn="r" eaLnBrk="1" hangingPunct="1">
              <a:spcBef>
                <a:spcPct val="50000"/>
              </a:spcBef>
            </a:pPr>
            <a:r>
              <a:rPr lang="zh-CN" altLang="en-US" sz="1400" dirty="0">
                <a:solidFill>
                  <a:srgbClr val="F8F8F8"/>
                </a:solidFill>
                <a:latin typeface="Arial" charset="0"/>
                <a:ea typeface="Arial" charset="0"/>
              </a:rPr>
              <a:t>知名</a:t>
            </a:r>
            <a:endParaRPr lang="zh-CN" altLang="en-US" sz="1400" dirty="0">
              <a:solidFill>
                <a:srgbClr val="F8F8F8"/>
              </a:solidFill>
              <a:latin typeface="Arial" charset="0"/>
              <a:ea typeface="Arial" charset="0"/>
            </a:endParaRPr>
          </a:p>
        </p:txBody>
      </p:sp>
      <p:sp>
        <p:nvSpPr>
          <p:cNvPr id="41" name="矩形 40"/>
          <p:cNvSpPr/>
          <p:nvPr/>
        </p:nvSpPr>
        <p:spPr>
          <a:xfrm>
            <a:off x="4964508" y="2810197"/>
            <a:ext cx="3668718" cy="396240"/>
          </a:xfrm>
          <a:prstGeom prst="rect">
            <a:avLst/>
          </a:prstGeom>
          <a:noFill/>
          <a:ln w="9525">
            <a:noFill/>
            <a:miter/>
          </a:ln>
          <a:effectLst>
            <a:outerShdw dist="28398" dir="3806096" algn="ctr" rotWithShape="0">
              <a:srgbClr val="333333">
                <a:alpha val="50000"/>
              </a:srgbClr>
            </a:outerShdw>
          </a:effectLst>
        </p:spPr>
        <p:txBody>
          <a:bodyPr>
            <a:spAutoFit/>
          </a:bodyPr>
          <a:p>
            <a:pPr lvl="0" algn="ctr" eaLnBrk="1" hangingPunct="1"/>
            <a:r>
              <a:rPr lang="zh-CN" altLang="en-US" sz="2000" b="1" dirty="0">
                <a:solidFill>
                  <a:srgbClr val="F8F8F8"/>
                </a:solidFill>
                <a:latin typeface="黑体" pitchFamily="2" charset="-122"/>
                <a:ea typeface="黑体" pitchFamily="2" charset="-122"/>
              </a:rPr>
              <a:t>线   下   策   略</a:t>
            </a:r>
            <a:endParaRPr lang="zh-CN" altLang="en-US" sz="2000" b="1" dirty="0">
              <a:solidFill>
                <a:srgbClr val="F8F8F8"/>
              </a:solidFill>
              <a:latin typeface="黑体" pitchFamily="2" charset="-122"/>
              <a:ea typeface="黑体" pitchFamily="2" charset="-122"/>
            </a:endParaRPr>
          </a:p>
        </p:txBody>
      </p:sp>
      <p:sp>
        <p:nvSpPr>
          <p:cNvPr id="42" name="矩形 41"/>
          <p:cNvSpPr/>
          <p:nvPr/>
        </p:nvSpPr>
        <p:spPr>
          <a:xfrm flipH="1">
            <a:off x="970352" y="2783209"/>
            <a:ext cx="3673480" cy="431801"/>
          </a:xfrm>
          <a:prstGeom prst="rect">
            <a:avLst/>
          </a:prstGeom>
          <a:solidFill>
            <a:schemeClr val="accent2"/>
          </a:solidFill>
          <a:ln w="9525">
            <a:miter/>
          </a:ln>
          <a:scene3d>
            <a:camera prst="legacyObliqueFront">
              <a:rot lat="0" lon="0" rev="0"/>
            </a:camera>
            <a:lightRig rig="legacyNormal3" dir="r"/>
          </a:scene3d>
          <a:sp3d extrusionH="430200" prstMaterial="legacyPlastic">
            <a:bevelT w="13500" h="13500" prst="angle"/>
            <a:bevelB w="13500" h="13500" prst="angle"/>
            <a:extrusionClr>
              <a:schemeClr val="accent2"/>
            </a:extrusionClr>
          </a:sp3d>
        </p:spPr>
        <p:txBody>
          <a:bodyPr/>
          <a:p>
            <a:endParaRPr lang="zh-CN" altLang="en-US"/>
          </a:p>
        </p:txBody>
      </p:sp>
      <p:sp>
        <p:nvSpPr>
          <p:cNvPr id="43" name="矩形 42"/>
          <p:cNvSpPr/>
          <p:nvPr/>
        </p:nvSpPr>
        <p:spPr>
          <a:xfrm>
            <a:off x="960827" y="3230885"/>
            <a:ext cx="2828929" cy="350839"/>
          </a:xfrm>
          <a:prstGeom prst="rect">
            <a:avLst/>
          </a:prstGeom>
          <a:solidFill>
            <a:schemeClr val="accent1"/>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accent1"/>
            </a:extrusionClr>
          </a:sp3d>
        </p:spPr>
        <p:txBody>
          <a:bodyPr wrap="none" anchor="ctr">
            <a:flatTx/>
          </a:bodyPr>
          <a:p>
            <a:pPr lvl="0" algn="ctr" eaLnBrk="1" hangingPunct="1"/>
            <a:endParaRPr lang="zh-CN" altLang="en-US" b="1" dirty="0">
              <a:latin typeface="Arial" charset="0"/>
              <a:ea typeface="方正姚体" pitchFamily="2" charset="-122"/>
            </a:endParaRPr>
          </a:p>
        </p:txBody>
      </p:sp>
      <p:sp>
        <p:nvSpPr>
          <p:cNvPr id="44" name="矩形 43"/>
          <p:cNvSpPr/>
          <p:nvPr/>
        </p:nvSpPr>
        <p:spPr>
          <a:xfrm>
            <a:off x="3791344" y="3230885"/>
            <a:ext cx="849313" cy="350839"/>
          </a:xfrm>
          <a:prstGeom prst="rect">
            <a:avLst/>
          </a:prstGeom>
          <a:solidFill>
            <a:schemeClr va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hlink"/>
            </a:extrusionClr>
          </a:sp3d>
        </p:spPr>
        <p:txBody>
          <a:bodyPr/>
          <a:p>
            <a:endParaRPr lang="zh-CN" altLang="en-US"/>
          </a:p>
        </p:txBody>
      </p:sp>
      <p:sp>
        <p:nvSpPr>
          <p:cNvPr id="45" name="矩形 44"/>
          <p:cNvSpPr/>
          <p:nvPr/>
        </p:nvSpPr>
        <p:spPr>
          <a:xfrm>
            <a:off x="960827" y="3621410"/>
            <a:ext cx="2828929" cy="350839"/>
          </a:xfrm>
          <a:prstGeom prst="rect">
            <a:avLst/>
          </a:prstGeom>
          <a:solidFill>
            <a:schemeClr val="accent1"/>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accent1"/>
            </a:extrusionClr>
          </a:sp3d>
        </p:spPr>
        <p:txBody>
          <a:bodyPr/>
          <a:p>
            <a:endParaRPr lang="zh-CN" altLang="en-US"/>
          </a:p>
        </p:txBody>
      </p:sp>
      <p:sp>
        <p:nvSpPr>
          <p:cNvPr id="46" name="矩形 45"/>
          <p:cNvSpPr/>
          <p:nvPr/>
        </p:nvSpPr>
        <p:spPr>
          <a:xfrm>
            <a:off x="3791344" y="3621410"/>
            <a:ext cx="849313" cy="350839"/>
          </a:xfrm>
          <a:prstGeom prst="rect">
            <a:avLst/>
          </a:prstGeom>
          <a:solidFill>
            <a:schemeClr va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hlink"/>
            </a:extrusionClr>
          </a:sp3d>
        </p:spPr>
        <p:txBody>
          <a:bodyPr/>
          <a:p>
            <a:endParaRPr lang="zh-CN" altLang="en-US"/>
          </a:p>
        </p:txBody>
      </p:sp>
      <p:sp>
        <p:nvSpPr>
          <p:cNvPr id="47" name="矩形 46"/>
          <p:cNvSpPr/>
          <p:nvPr/>
        </p:nvSpPr>
        <p:spPr>
          <a:xfrm>
            <a:off x="960827" y="4011936"/>
            <a:ext cx="2828929" cy="350839"/>
          </a:xfrm>
          <a:prstGeom prst="rect">
            <a:avLst/>
          </a:prstGeom>
          <a:solidFill>
            <a:schemeClr val="accent1"/>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accent1"/>
            </a:extrusionClr>
          </a:sp3d>
        </p:spPr>
        <p:txBody>
          <a:bodyPr/>
          <a:p>
            <a:endParaRPr lang="zh-CN" altLang="en-US"/>
          </a:p>
        </p:txBody>
      </p:sp>
      <p:sp>
        <p:nvSpPr>
          <p:cNvPr id="48" name="矩形 47"/>
          <p:cNvSpPr/>
          <p:nvPr/>
        </p:nvSpPr>
        <p:spPr>
          <a:xfrm>
            <a:off x="3791344" y="4011936"/>
            <a:ext cx="849313" cy="350839"/>
          </a:xfrm>
          <a:prstGeom prst="rect">
            <a:avLst/>
          </a:prstGeom>
          <a:solidFill>
            <a:schemeClr va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hlink"/>
            </a:extrusionClr>
          </a:sp3d>
        </p:spPr>
        <p:txBody>
          <a:bodyPr/>
          <a:p>
            <a:endParaRPr lang="zh-CN" altLang="en-US"/>
          </a:p>
        </p:txBody>
      </p:sp>
      <p:sp>
        <p:nvSpPr>
          <p:cNvPr id="49" name="矩形 48"/>
          <p:cNvSpPr/>
          <p:nvPr/>
        </p:nvSpPr>
        <p:spPr>
          <a:xfrm>
            <a:off x="960827" y="4402461"/>
            <a:ext cx="2828929" cy="350839"/>
          </a:xfrm>
          <a:prstGeom prst="rect">
            <a:avLst/>
          </a:prstGeom>
          <a:solidFill>
            <a:schemeClr val="accent1"/>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accent1"/>
            </a:extrusionClr>
          </a:sp3d>
        </p:spPr>
        <p:txBody>
          <a:bodyPr/>
          <a:p>
            <a:endParaRPr lang="zh-CN" altLang="en-US"/>
          </a:p>
        </p:txBody>
      </p:sp>
      <p:sp>
        <p:nvSpPr>
          <p:cNvPr id="50" name="矩形 49"/>
          <p:cNvSpPr/>
          <p:nvPr/>
        </p:nvSpPr>
        <p:spPr>
          <a:xfrm>
            <a:off x="3791344" y="4402461"/>
            <a:ext cx="849313" cy="350839"/>
          </a:xfrm>
          <a:prstGeom prst="rect">
            <a:avLst/>
          </a:prstGeom>
          <a:solidFill>
            <a:schemeClr va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hlink"/>
            </a:extrusionClr>
          </a:sp3d>
        </p:spPr>
        <p:txBody>
          <a:bodyPr/>
          <a:p>
            <a:endParaRPr lang="zh-CN" altLang="en-US"/>
          </a:p>
        </p:txBody>
      </p:sp>
      <p:sp>
        <p:nvSpPr>
          <p:cNvPr id="51" name="矩形 50"/>
          <p:cNvSpPr/>
          <p:nvPr/>
        </p:nvSpPr>
        <p:spPr>
          <a:xfrm>
            <a:off x="960827" y="4792987"/>
            <a:ext cx="2828929" cy="350839"/>
          </a:xfrm>
          <a:prstGeom prst="rect">
            <a:avLst/>
          </a:prstGeom>
          <a:solidFill>
            <a:schemeClr val="accent1"/>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accent1"/>
            </a:extrusionClr>
          </a:sp3d>
        </p:spPr>
        <p:txBody>
          <a:bodyPr/>
          <a:p>
            <a:endParaRPr lang="zh-CN" altLang="en-US"/>
          </a:p>
        </p:txBody>
      </p:sp>
      <p:sp>
        <p:nvSpPr>
          <p:cNvPr id="52" name="矩形 51"/>
          <p:cNvSpPr/>
          <p:nvPr/>
        </p:nvSpPr>
        <p:spPr>
          <a:xfrm>
            <a:off x="3791344" y="4792987"/>
            <a:ext cx="849313" cy="350839"/>
          </a:xfrm>
          <a:prstGeom prst="rect">
            <a:avLst/>
          </a:prstGeom>
          <a:solidFill>
            <a:schemeClr val="hlink"/>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chemeClr val="hlink"/>
            </a:extrusionClr>
          </a:sp3d>
        </p:spPr>
        <p:txBody>
          <a:bodyPr/>
          <a:p>
            <a:endParaRPr lang="zh-CN" altLang="en-US"/>
          </a:p>
        </p:txBody>
      </p:sp>
      <p:sp>
        <p:nvSpPr>
          <p:cNvPr id="53" name="文本框 52"/>
          <p:cNvSpPr txBox="1"/>
          <p:nvPr/>
        </p:nvSpPr>
        <p:spPr>
          <a:xfrm>
            <a:off x="1068777" y="3262635"/>
            <a:ext cx="2587629" cy="335280"/>
          </a:xfrm>
          <a:prstGeom prst="rect">
            <a:avLst/>
          </a:prstGeom>
          <a:noFill/>
          <a:ln w="9525">
            <a:noFill/>
            <a:miter/>
          </a:ln>
        </p:spPr>
        <p:txBody>
          <a:bodyPr>
            <a:spAutoFit/>
          </a:bodyPr>
          <a:p>
            <a:pPr lvl="0" algn="ctr" eaLnBrk="0" hangingPunct="0"/>
            <a:r>
              <a:rPr lang="zh-CN" altLang="en-US" sz="1600" b="1" dirty="0">
                <a:solidFill>
                  <a:srgbClr val="F8F8F8"/>
                </a:solidFill>
                <a:latin typeface="Arial" charset="0"/>
                <a:ea typeface="Arial" charset="0"/>
              </a:rPr>
              <a:t>网络媒体</a:t>
            </a:r>
            <a:endParaRPr lang="zh-CN" altLang="en-US" sz="1600" b="1" dirty="0">
              <a:solidFill>
                <a:srgbClr val="F8F8F8"/>
              </a:solidFill>
              <a:latin typeface="Arial" charset="0"/>
              <a:ea typeface="Arial" charset="0"/>
            </a:endParaRPr>
          </a:p>
        </p:txBody>
      </p:sp>
      <p:sp>
        <p:nvSpPr>
          <p:cNvPr id="54" name="文本框 53"/>
          <p:cNvSpPr txBox="1"/>
          <p:nvPr/>
        </p:nvSpPr>
        <p:spPr>
          <a:xfrm>
            <a:off x="1068777" y="3669035"/>
            <a:ext cx="2587629" cy="335280"/>
          </a:xfrm>
          <a:prstGeom prst="rect">
            <a:avLst/>
          </a:prstGeom>
          <a:noFill/>
          <a:ln w="9525">
            <a:noFill/>
            <a:miter/>
          </a:ln>
        </p:spPr>
        <p:txBody>
          <a:bodyPr>
            <a:spAutoFit/>
          </a:bodyPr>
          <a:p>
            <a:pPr lvl="0" algn="ctr" eaLnBrk="0" hangingPunct="0"/>
            <a:r>
              <a:rPr lang="zh-CN" altLang="en-US" sz="1600" b="1" dirty="0">
                <a:solidFill>
                  <a:srgbClr val="FFFF00"/>
                </a:solidFill>
                <a:latin typeface="Arial" charset="0"/>
                <a:ea typeface="Arial" charset="0"/>
              </a:rPr>
              <a:t>报纸媒体</a:t>
            </a:r>
            <a:endParaRPr lang="zh-CN" altLang="en-US" sz="1600" b="1" dirty="0">
              <a:solidFill>
                <a:srgbClr val="FFFF00"/>
              </a:solidFill>
              <a:latin typeface="Arial" charset="0"/>
              <a:ea typeface="Arial" charset="0"/>
            </a:endParaRPr>
          </a:p>
        </p:txBody>
      </p:sp>
      <p:sp>
        <p:nvSpPr>
          <p:cNvPr id="55" name="文本框 54"/>
          <p:cNvSpPr txBox="1"/>
          <p:nvPr/>
        </p:nvSpPr>
        <p:spPr>
          <a:xfrm>
            <a:off x="1068777" y="4050036"/>
            <a:ext cx="2587629" cy="335280"/>
          </a:xfrm>
          <a:prstGeom prst="rect">
            <a:avLst/>
          </a:prstGeom>
          <a:noFill/>
          <a:ln w="9525">
            <a:noFill/>
            <a:miter/>
          </a:ln>
        </p:spPr>
        <p:txBody>
          <a:bodyPr>
            <a:spAutoFit/>
          </a:bodyPr>
          <a:p>
            <a:pPr lvl="0" algn="ctr" eaLnBrk="0" hangingPunct="0"/>
            <a:r>
              <a:rPr lang="zh-CN" altLang="en-US" sz="1600" b="1" dirty="0">
                <a:solidFill>
                  <a:srgbClr val="F8F8F8"/>
                </a:solidFill>
                <a:latin typeface="Arial" charset="0"/>
                <a:ea typeface="Arial" charset="0"/>
              </a:rPr>
              <a:t>杂志媒体</a:t>
            </a:r>
            <a:endParaRPr lang="zh-CN" altLang="en-US" sz="1600" b="1" dirty="0">
              <a:solidFill>
                <a:srgbClr val="F8F8F8"/>
              </a:solidFill>
              <a:latin typeface="Arial" charset="0"/>
              <a:ea typeface="Arial" charset="0"/>
            </a:endParaRPr>
          </a:p>
        </p:txBody>
      </p:sp>
      <p:sp>
        <p:nvSpPr>
          <p:cNvPr id="56" name="文本框 55"/>
          <p:cNvSpPr txBox="1"/>
          <p:nvPr/>
        </p:nvSpPr>
        <p:spPr>
          <a:xfrm>
            <a:off x="1068777" y="4440561"/>
            <a:ext cx="2587629" cy="335280"/>
          </a:xfrm>
          <a:prstGeom prst="rect">
            <a:avLst/>
          </a:prstGeom>
          <a:noFill/>
          <a:ln w="9525">
            <a:noFill/>
            <a:miter/>
          </a:ln>
        </p:spPr>
        <p:txBody>
          <a:bodyPr>
            <a:spAutoFit/>
          </a:bodyPr>
          <a:p>
            <a:pPr lvl="0" algn="ctr" eaLnBrk="0" hangingPunct="0"/>
            <a:r>
              <a:rPr lang="zh-CN" altLang="en-US" sz="1600" b="1" dirty="0">
                <a:solidFill>
                  <a:srgbClr val="F8F8F8"/>
                </a:solidFill>
                <a:latin typeface="Arial" charset="0"/>
                <a:ea typeface="Arial" charset="0"/>
              </a:rPr>
              <a:t>新媒体</a:t>
            </a:r>
            <a:endParaRPr lang="zh-CN" altLang="en-US" sz="1600" b="1" dirty="0">
              <a:solidFill>
                <a:srgbClr val="F8F8F8"/>
              </a:solidFill>
              <a:latin typeface="Arial" charset="0"/>
              <a:ea typeface="Arial" charset="0"/>
            </a:endParaRPr>
          </a:p>
        </p:txBody>
      </p:sp>
      <p:sp>
        <p:nvSpPr>
          <p:cNvPr id="57" name="文本框 56"/>
          <p:cNvSpPr txBox="1"/>
          <p:nvPr/>
        </p:nvSpPr>
        <p:spPr>
          <a:xfrm>
            <a:off x="1068777" y="4821562"/>
            <a:ext cx="2587629" cy="335280"/>
          </a:xfrm>
          <a:prstGeom prst="rect">
            <a:avLst/>
          </a:prstGeom>
          <a:noFill/>
          <a:ln w="9525">
            <a:noFill/>
            <a:miter/>
          </a:ln>
        </p:spPr>
        <p:txBody>
          <a:bodyPr>
            <a:spAutoFit/>
          </a:bodyPr>
          <a:p>
            <a:pPr lvl="0" algn="ctr" eaLnBrk="0" hangingPunct="0"/>
            <a:r>
              <a:rPr lang="zh-CN" altLang="en-US" sz="1600" b="1" dirty="0">
                <a:solidFill>
                  <a:srgbClr val="F8F8F8"/>
                </a:solidFill>
                <a:latin typeface="Arial" charset="0"/>
                <a:ea typeface="Arial" charset="0"/>
              </a:rPr>
              <a:t>户外媒体</a:t>
            </a:r>
            <a:endParaRPr lang="zh-CN" altLang="en-US" sz="1600" b="1" dirty="0">
              <a:solidFill>
                <a:srgbClr val="F8F8F8"/>
              </a:solidFill>
              <a:latin typeface="Arial" charset="0"/>
              <a:ea typeface="Arial" charset="0"/>
            </a:endParaRPr>
          </a:p>
        </p:txBody>
      </p:sp>
      <p:sp>
        <p:nvSpPr>
          <p:cNvPr id="58" name="文本框 57"/>
          <p:cNvSpPr txBox="1"/>
          <p:nvPr/>
        </p:nvSpPr>
        <p:spPr>
          <a:xfrm>
            <a:off x="3953269" y="3262635"/>
            <a:ext cx="600076" cy="304800"/>
          </a:xfrm>
          <a:prstGeom prst="rect">
            <a:avLst/>
          </a:prstGeom>
          <a:noFill/>
          <a:ln w="9525">
            <a:noFill/>
            <a:miter/>
          </a:ln>
        </p:spPr>
        <p:txBody>
          <a:bodyPr>
            <a:spAutoFit/>
          </a:bodyPr>
          <a:p>
            <a:pPr lvl="0" algn="r" eaLnBrk="1" hangingPunct="1">
              <a:spcBef>
                <a:spcPct val="50000"/>
              </a:spcBef>
            </a:pPr>
            <a:r>
              <a:rPr lang="en-US" altLang="zh-CN" sz="1400" b="1">
                <a:solidFill>
                  <a:schemeClr val="bg1"/>
                </a:solidFill>
                <a:latin typeface="Arial" charset="0"/>
                <a:ea typeface="Arial" charset="0"/>
              </a:rPr>
              <a:t>BBS</a:t>
            </a:r>
            <a:endParaRPr lang="en-US" altLang="zh-CN" sz="1400" b="1">
              <a:solidFill>
                <a:schemeClr val="bg1"/>
              </a:solidFill>
              <a:latin typeface="Arial" charset="0"/>
              <a:ea typeface="Arial" charset="0"/>
            </a:endParaRPr>
          </a:p>
        </p:txBody>
      </p:sp>
      <p:sp>
        <p:nvSpPr>
          <p:cNvPr id="59" name="文本框 58"/>
          <p:cNvSpPr txBox="1"/>
          <p:nvPr/>
        </p:nvSpPr>
        <p:spPr>
          <a:xfrm>
            <a:off x="3827856" y="3665860"/>
            <a:ext cx="725489" cy="304800"/>
          </a:xfrm>
          <a:prstGeom prst="rect">
            <a:avLst/>
          </a:prstGeom>
          <a:noFill/>
          <a:ln w="9525">
            <a:noFill/>
            <a:miter/>
          </a:ln>
        </p:spPr>
        <p:txBody>
          <a:bodyPr>
            <a:spAutoFit/>
          </a:bodyPr>
          <a:p>
            <a:pPr lvl="0" algn="r" eaLnBrk="1" hangingPunct="1">
              <a:spcBef>
                <a:spcPct val="50000"/>
              </a:spcBef>
            </a:pPr>
            <a:r>
              <a:rPr lang="zh-CN" altLang="en-US" sz="1400" b="1" dirty="0">
                <a:solidFill>
                  <a:srgbClr val="FFFF99"/>
                </a:solidFill>
                <a:latin typeface="Arial" charset="0"/>
                <a:ea typeface="Arial" charset="0"/>
              </a:rPr>
              <a:t>新闻</a:t>
            </a:r>
            <a:endParaRPr lang="zh-CN" altLang="en-US" sz="1400" b="1" dirty="0">
              <a:solidFill>
                <a:srgbClr val="FFFF99"/>
              </a:solidFill>
              <a:latin typeface="Arial" charset="0"/>
              <a:ea typeface="Arial" charset="0"/>
            </a:endParaRPr>
          </a:p>
        </p:txBody>
      </p:sp>
      <p:sp>
        <p:nvSpPr>
          <p:cNvPr id="60" name="文本框 59"/>
          <p:cNvSpPr txBox="1"/>
          <p:nvPr/>
        </p:nvSpPr>
        <p:spPr>
          <a:xfrm>
            <a:off x="3961206" y="4043686"/>
            <a:ext cx="600076" cy="304800"/>
          </a:xfrm>
          <a:prstGeom prst="rect">
            <a:avLst/>
          </a:prstGeom>
          <a:noFill/>
          <a:ln w="9525">
            <a:noFill/>
            <a:miter/>
          </a:ln>
        </p:spPr>
        <p:txBody>
          <a:bodyPr>
            <a:spAutoFit/>
          </a:bodyPr>
          <a:p>
            <a:pPr lvl="0" algn="r" eaLnBrk="1" hangingPunct="1">
              <a:spcBef>
                <a:spcPct val="50000"/>
              </a:spcBef>
            </a:pPr>
            <a:r>
              <a:rPr lang="zh-CN" altLang="en-US" sz="1400" b="1" dirty="0">
                <a:solidFill>
                  <a:schemeClr val="bg1"/>
                </a:solidFill>
                <a:latin typeface="Arial" charset="0"/>
                <a:ea typeface="Arial" charset="0"/>
              </a:rPr>
              <a:t>软文</a:t>
            </a:r>
            <a:endParaRPr lang="zh-CN" altLang="en-US" sz="1400" b="1" dirty="0">
              <a:solidFill>
                <a:schemeClr val="bg1"/>
              </a:solidFill>
              <a:latin typeface="Arial" charset="0"/>
              <a:ea typeface="Arial" charset="0"/>
            </a:endParaRPr>
          </a:p>
        </p:txBody>
      </p:sp>
      <p:sp>
        <p:nvSpPr>
          <p:cNvPr id="61" name="文本框 60"/>
          <p:cNvSpPr txBox="1"/>
          <p:nvPr/>
        </p:nvSpPr>
        <p:spPr>
          <a:xfrm>
            <a:off x="3961206" y="4440561"/>
            <a:ext cx="600076" cy="304800"/>
          </a:xfrm>
          <a:prstGeom prst="rect">
            <a:avLst/>
          </a:prstGeom>
          <a:noFill/>
          <a:ln w="9525">
            <a:noFill/>
            <a:miter/>
          </a:ln>
        </p:spPr>
        <p:txBody>
          <a:bodyPr>
            <a:spAutoFit/>
          </a:bodyPr>
          <a:p>
            <a:pPr lvl="0" algn="r" eaLnBrk="1" hangingPunct="1">
              <a:spcBef>
                <a:spcPct val="50000"/>
              </a:spcBef>
            </a:pPr>
            <a:r>
              <a:rPr lang="zh-CN" altLang="en-US" sz="1400" b="1" dirty="0">
                <a:solidFill>
                  <a:schemeClr val="bg1"/>
                </a:solidFill>
                <a:latin typeface="Arial" charset="0"/>
                <a:ea typeface="Arial" charset="0"/>
              </a:rPr>
              <a:t>传播</a:t>
            </a:r>
            <a:endParaRPr lang="zh-CN" altLang="en-US" sz="1400" b="1" dirty="0">
              <a:solidFill>
                <a:schemeClr val="bg1"/>
              </a:solidFill>
              <a:latin typeface="Arial" charset="0"/>
              <a:ea typeface="Arial" charset="0"/>
            </a:endParaRPr>
          </a:p>
        </p:txBody>
      </p:sp>
      <p:sp>
        <p:nvSpPr>
          <p:cNvPr id="62" name="文本框 61"/>
          <p:cNvSpPr txBox="1"/>
          <p:nvPr/>
        </p:nvSpPr>
        <p:spPr>
          <a:xfrm>
            <a:off x="3961206" y="4831087"/>
            <a:ext cx="600076" cy="304800"/>
          </a:xfrm>
          <a:prstGeom prst="rect">
            <a:avLst/>
          </a:prstGeom>
          <a:noFill/>
          <a:ln w="9525">
            <a:noFill/>
            <a:miter/>
          </a:ln>
        </p:spPr>
        <p:txBody>
          <a:bodyPr>
            <a:spAutoFit/>
          </a:bodyPr>
          <a:p>
            <a:pPr lvl="0" algn="r" eaLnBrk="1" hangingPunct="1">
              <a:spcBef>
                <a:spcPct val="50000"/>
              </a:spcBef>
            </a:pPr>
            <a:r>
              <a:rPr lang="zh-CN" altLang="en-US" sz="1400" b="1" dirty="0">
                <a:solidFill>
                  <a:schemeClr val="bg1"/>
                </a:solidFill>
                <a:latin typeface="Arial" charset="0"/>
                <a:ea typeface="Arial" charset="0"/>
              </a:rPr>
              <a:t>广告</a:t>
            </a:r>
            <a:endParaRPr lang="zh-CN" altLang="en-US" sz="1400" b="1" dirty="0">
              <a:solidFill>
                <a:schemeClr val="bg1"/>
              </a:solidFill>
              <a:latin typeface="Arial" charset="0"/>
              <a:ea typeface="Arial" charset="0"/>
            </a:endParaRPr>
          </a:p>
        </p:txBody>
      </p:sp>
      <p:sp>
        <p:nvSpPr>
          <p:cNvPr id="63" name="矩形 62"/>
          <p:cNvSpPr/>
          <p:nvPr/>
        </p:nvSpPr>
        <p:spPr>
          <a:xfrm>
            <a:off x="1216415" y="2813372"/>
            <a:ext cx="3162305" cy="396240"/>
          </a:xfrm>
          <a:prstGeom prst="rect">
            <a:avLst/>
          </a:prstGeom>
          <a:noFill/>
          <a:ln w="9525">
            <a:noFill/>
            <a:miter/>
          </a:ln>
          <a:effectLst>
            <a:outerShdw dist="28398" dir="3806096" algn="ctr" rotWithShape="0">
              <a:srgbClr val="333333">
                <a:alpha val="50000"/>
              </a:srgbClr>
            </a:outerShdw>
          </a:effectLst>
        </p:spPr>
        <p:txBody>
          <a:bodyPr>
            <a:spAutoFit/>
          </a:bodyPr>
          <a:p>
            <a:pPr lvl="0" algn="ctr" eaLnBrk="1" hangingPunct="1"/>
            <a:r>
              <a:rPr lang="zh-CN" altLang="en-US" sz="2000" b="1" dirty="0">
                <a:solidFill>
                  <a:srgbClr val="F8F8F8"/>
                </a:solidFill>
                <a:latin typeface="黑体" pitchFamily="2" charset="-122"/>
                <a:ea typeface="黑体" pitchFamily="2" charset="-122"/>
              </a:rPr>
              <a:t>线   上   策   略</a:t>
            </a:r>
            <a:endParaRPr lang="zh-CN" altLang="en-US" sz="2000" b="1" dirty="0">
              <a:solidFill>
                <a:srgbClr val="F8F8F8"/>
              </a:solidFill>
              <a:latin typeface="黑体" pitchFamily="2" charset="-122"/>
              <a:ea typeface="黑体" pitchFamily="2" charset="-122"/>
            </a:endParaRPr>
          </a:p>
        </p:txBody>
      </p:sp>
      <p:sp>
        <p:nvSpPr>
          <p:cNvPr id="64" name="矩形 63"/>
          <p:cNvSpPr/>
          <p:nvPr/>
        </p:nvSpPr>
        <p:spPr>
          <a:xfrm>
            <a:off x="4645420" y="3230885"/>
            <a:ext cx="2033590" cy="350839"/>
          </a:xfrm>
          <a:prstGeom prst="rect">
            <a:avLst/>
          </a:prstGeom>
          <a:solidFill>
            <a:srgbClr val="003366"/>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003366"/>
            </a:extrusionClr>
          </a:sp3d>
        </p:spPr>
        <p:txBody>
          <a:bodyPr/>
          <a:p>
            <a:endParaRPr lang="zh-CN" altLang="en-US"/>
          </a:p>
        </p:txBody>
      </p:sp>
      <p:sp>
        <p:nvSpPr>
          <p:cNvPr id="65" name="矩形 64"/>
          <p:cNvSpPr/>
          <p:nvPr/>
        </p:nvSpPr>
        <p:spPr>
          <a:xfrm>
            <a:off x="6685360" y="3230885"/>
            <a:ext cx="1147765" cy="350839"/>
          </a:xfrm>
          <a:prstGeom prst="rect">
            <a:avLst/>
          </a:prstGeom>
          <a:solidFill>
            <a:srgbClr val="003366"/>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003366"/>
            </a:extrusionClr>
          </a:sp3d>
        </p:spPr>
        <p:txBody>
          <a:bodyPr/>
          <a:p>
            <a:endParaRPr lang="zh-CN" altLang="en-US"/>
          </a:p>
        </p:txBody>
      </p:sp>
      <p:sp>
        <p:nvSpPr>
          <p:cNvPr id="66" name="矩形 65"/>
          <p:cNvSpPr/>
          <p:nvPr/>
        </p:nvSpPr>
        <p:spPr>
          <a:xfrm>
            <a:off x="7837887" y="3230885"/>
            <a:ext cx="1147765" cy="350839"/>
          </a:xfrm>
          <a:prstGeom prst="rect">
            <a:avLst/>
          </a:prstGeom>
          <a:solidFill>
            <a:srgbClr val="003366"/>
          </a:solidFill>
          <a:ln w="9525" cap="flat" cmpd="sng">
            <a:prstDash val="solid"/>
            <a:miter/>
            <a:headEnd type="none" w="med" len="med"/>
            <a:tailEnd type="none" w="med" len="med"/>
          </a:ln>
          <a:scene3d>
            <a:camera prst="legacyPerspectiveFront">
              <a:rot lat="21300000" lon="0" rev="0"/>
            </a:camera>
            <a:lightRig rig="legacyFlat3" dir="t"/>
          </a:scene3d>
          <a:sp3d extrusionH="430200" prstMaterial="legacyPlastic">
            <a:bevelT w="13500" h="13500" prst="angle"/>
            <a:bevelB w="13500" h="13500" prst="angle"/>
            <a:extrusionClr>
              <a:srgbClr val="003366"/>
            </a:extrusionClr>
          </a:sp3d>
        </p:spPr>
        <p:txBody>
          <a:bodyPr/>
          <a:p>
            <a:endParaRPr lang="zh-CN" altLang="en-US"/>
          </a:p>
        </p:txBody>
      </p:sp>
      <p:sp>
        <p:nvSpPr>
          <p:cNvPr id="67" name="文本框 66"/>
          <p:cNvSpPr txBox="1"/>
          <p:nvPr/>
        </p:nvSpPr>
        <p:spPr>
          <a:xfrm>
            <a:off x="4827982" y="3259460"/>
            <a:ext cx="1611315" cy="335280"/>
          </a:xfrm>
          <a:prstGeom prst="rect">
            <a:avLst/>
          </a:prstGeom>
          <a:noFill/>
          <a:ln w="9525">
            <a:noFill/>
            <a:miter/>
          </a:ln>
        </p:spPr>
        <p:txBody>
          <a:bodyPr>
            <a:spAutoFit/>
          </a:bodyPr>
          <a:p>
            <a:pPr lvl="0" algn="ctr" eaLnBrk="0" hangingPunct="0"/>
            <a:r>
              <a:rPr lang="zh-CN" altLang="en-US" sz="1600" b="1" dirty="0">
                <a:solidFill>
                  <a:srgbClr val="F8F8F8"/>
                </a:solidFill>
                <a:latin typeface="Arial" charset="0"/>
                <a:ea typeface="Arial" charset="0"/>
              </a:rPr>
              <a:t>活动方式 </a:t>
            </a:r>
            <a:endParaRPr lang="zh-CN" altLang="en-US" sz="1600" b="1" dirty="0">
              <a:solidFill>
                <a:srgbClr val="F8F8F8"/>
              </a:solidFill>
              <a:latin typeface="Arial" charset="0"/>
              <a:ea typeface="Arial" charset="0"/>
            </a:endParaRPr>
          </a:p>
        </p:txBody>
      </p:sp>
      <p:sp>
        <p:nvSpPr>
          <p:cNvPr id="68" name="文本框 67"/>
          <p:cNvSpPr txBox="1"/>
          <p:nvPr/>
        </p:nvSpPr>
        <p:spPr>
          <a:xfrm>
            <a:off x="6945710" y="3262635"/>
            <a:ext cx="600076" cy="335280"/>
          </a:xfrm>
          <a:prstGeom prst="rect">
            <a:avLst/>
          </a:prstGeom>
          <a:noFill/>
          <a:ln w="9525">
            <a:noFill/>
            <a:miter/>
          </a:ln>
        </p:spPr>
        <p:txBody>
          <a:bodyPr>
            <a:spAutoFit/>
          </a:bodyPr>
          <a:p>
            <a:pPr lvl="0" algn="ctr" eaLnBrk="1" hangingPunct="1">
              <a:spcBef>
                <a:spcPct val="50000"/>
              </a:spcBef>
            </a:pPr>
            <a:r>
              <a:rPr lang="zh-CN" altLang="en-US" sz="1600" b="1" dirty="0">
                <a:solidFill>
                  <a:srgbClr val="F8F8F8"/>
                </a:solidFill>
                <a:latin typeface="Arial" charset="0"/>
                <a:ea typeface="Arial" charset="0"/>
              </a:rPr>
              <a:t>阶段</a:t>
            </a:r>
            <a:endParaRPr lang="zh-CN" altLang="en-US" sz="1600" b="1" dirty="0">
              <a:solidFill>
                <a:srgbClr val="F8F8F8"/>
              </a:solidFill>
              <a:latin typeface="Arial" charset="0"/>
              <a:ea typeface="Arial" charset="0"/>
            </a:endParaRPr>
          </a:p>
        </p:txBody>
      </p:sp>
      <p:sp>
        <p:nvSpPr>
          <p:cNvPr id="69" name="文本框 68"/>
          <p:cNvSpPr txBox="1"/>
          <p:nvPr/>
        </p:nvSpPr>
        <p:spPr>
          <a:xfrm>
            <a:off x="8122050" y="3262635"/>
            <a:ext cx="600076" cy="335280"/>
          </a:xfrm>
          <a:prstGeom prst="rect">
            <a:avLst/>
          </a:prstGeom>
          <a:noFill/>
          <a:ln w="9525">
            <a:noFill/>
            <a:miter/>
          </a:ln>
        </p:spPr>
        <p:txBody>
          <a:bodyPr>
            <a:spAutoFit/>
          </a:bodyPr>
          <a:p>
            <a:pPr lvl="0" algn="ctr" eaLnBrk="1" hangingPunct="1">
              <a:spcBef>
                <a:spcPct val="50000"/>
              </a:spcBef>
            </a:pPr>
            <a:r>
              <a:rPr lang="zh-CN" altLang="en-US" sz="1600" b="1" dirty="0">
                <a:solidFill>
                  <a:srgbClr val="F8F8F8"/>
                </a:solidFill>
                <a:latin typeface="Arial" charset="0"/>
                <a:ea typeface="Arial" charset="0"/>
              </a:rPr>
              <a:t>目的</a:t>
            </a:r>
            <a:endParaRPr lang="zh-CN" altLang="en-US" sz="1600" b="1" dirty="0">
              <a:solidFill>
                <a:srgbClr val="F8F8F8"/>
              </a:solidFill>
              <a:latin typeface="Arial" charset="0"/>
              <a:ea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nvCxnSpPr>
        <p:spPr>
          <a:xfrm>
            <a:off x="635" y="1435735"/>
            <a:ext cx="991997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23555" name="Freeform 16"/>
          <p:cNvSpPr/>
          <p:nvPr/>
        </p:nvSpPr>
        <p:spPr>
          <a:xfrm>
            <a:off x="3565919" y="3616330"/>
            <a:ext cx="1265239" cy="1270002"/>
          </a:xfrm>
          <a:custGeom>
            <a:avLst/>
            <a:gdLst/>
            <a:ahLst/>
            <a:cxnLst>
              <a:cxn ang="0">
                <a:pos x="1265237" y="1268413"/>
              </a:cxn>
              <a:cxn ang="0">
                <a:pos x="0" y="1268413"/>
              </a:cxn>
              <a:cxn ang="0">
                <a:pos x="1265237" y="0"/>
              </a:cxn>
              <a:cxn ang="0">
                <a:pos x="1265237" y="1268413"/>
              </a:cxn>
            </a:cxnLst>
            <a:rect l="0" t="0" r="0" b="0"/>
            <a:pathLst>
              <a:path w="1296" h="1298">
                <a:moveTo>
                  <a:pt x="1296" y="1298"/>
                </a:moveTo>
                <a:lnTo>
                  <a:pt x="0" y="1298"/>
                </a:lnTo>
                <a:lnTo>
                  <a:pt x="1296" y="0"/>
                </a:lnTo>
                <a:lnTo>
                  <a:pt x="1296" y="1298"/>
                </a:lnTo>
                <a:close/>
              </a:path>
            </a:pathLst>
          </a:custGeom>
          <a:solidFill>
            <a:srgbClr val="258FB9">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41" name="Freeform 17"/>
          <p:cNvSpPr>
            <a:spLocks noChangeArrowheads="1"/>
          </p:cNvSpPr>
          <p:nvPr/>
        </p:nvSpPr>
        <p:spPr bwMode="auto">
          <a:xfrm>
            <a:off x="4197744" y="3616330"/>
            <a:ext cx="633413" cy="1270002"/>
          </a:xfrm>
          <a:custGeom>
            <a:avLst/>
            <a:gdLst>
              <a:gd name="T0" fmla="*/ 2147483647 w 648"/>
              <a:gd name="T1" fmla="*/ 2147483647 h 1298"/>
              <a:gd name="T2" fmla="*/ 0 w 648"/>
              <a:gd name="T3" fmla="*/ 2147483647 h 1298"/>
              <a:gd name="T4" fmla="*/ 2147483647 w 648"/>
              <a:gd name="T5" fmla="*/ 0 h 1298"/>
              <a:gd name="T6" fmla="*/ 2147483647 w 648"/>
              <a:gd name="T7" fmla="*/ 2147483647 h 1298"/>
              <a:gd name="T8" fmla="*/ 0 60000 65536"/>
              <a:gd name="T9" fmla="*/ 0 60000 65536"/>
              <a:gd name="T10" fmla="*/ 0 60000 65536"/>
              <a:gd name="T11" fmla="*/ 0 60000 65536"/>
              <a:gd name="T12" fmla="*/ 0 w 648"/>
              <a:gd name="T13" fmla="*/ 0 h 1298"/>
              <a:gd name="T14" fmla="*/ 648 w 648"/>
              <a:gd name="T15" fmla="*/ 1298 h 1298"/>
            </a:gdLst>
            <a:ahLst/>
            <a:cxnLst>
              <a:cxn ang="T8">
                <a:pos x="T0" y="T1"/>
              </a:cxn>
              <a:cxn ang="T9">
                <a:pos x="T2" y="T3"/>
              </a:cxn>
              <a:cxn ang="T10">
                <a:pos x="T4" y="T5"/>
              </a:cxn>
              <a:cxn ang="T11">
                <a:pos x="T6" y="T7"/>
              </a:cxn>
            </a:cxnLst>
            <a:rect l="T12" t="T13" r="T14" b="T15"/>
            <a:pathLst>
              <a:path w="648" h="1298">
                <a:moveTo>
                  <a:pt x="648" y="1298"/>
                </a:moveTo>
                <a:lnTo>
                  <a:pt x="0" y="648"/>
                </a:lnTo>
                <a:lnTo>
                  <a:pt x="648" y="0"/>
                </a:lnTo>
                <a:lnTo>
                  <a:pt x="648" y="1298"/>
                </a:lnTo>
                <a:close/>
              </a:path>
            </a:pathLst>
          </a:custGeom>
          <a:solidFill>
            <a:srgbClr val="36ACD4"/>
          </a:solidFill>
          <a:ln w="9525">
            <a:noFill/>
            <a:miter lim="800000"/>
          </a:ln>
        </p:spPr>
        <p:txBody>
          <a:bodyPr/>
          <a:p>
            <a:endParaRPr lang="zh-CN" altLang="en-US"/>
          </a:p>
        </p:txBody>
      </p:sp>
      <p:sp>
        <p:nvSpPr>
          <p:cNvPr id="23557" name="Freeform 6"/>
          <p:cNvSpPr/>
          <p:nvPr/>
        </p:nvSpPr>
        <p:spPr>
          <a:xfrm>
            <a:off x="3935806" y="1676402"/>
            <a:ext cx="895351" cy="1790703"/>
          </a:xfrm>
          <a:custGeom>
            <a:avLst/>
            <a:gdLst/>
            <a:ahLst/>
            <a:cxnLst>
              <a:cxn ang="0">
                <a:pos x="0" y="894068"/>
              </a:cxn>
              <a:cxn ang="0">
                <a:pos x="895350" y="1789113"/>
              </a:cxn>
              <a:cxn ang="0">
                <a:pos x="895350" y="0"/>
              </a:cxn>
              <a:cxn ang="0">
                <a:pos x="0" y="894068"/>
              </a:cxn>
            </a:cxnLst>
            <a:rect l="0" t="0" r="0" b="0"/>
            <a:pathLst>
              <a:path w="917" h="1833">
                <a:moveTo>
                  <a:pt x="0" y="916"/>
                </a:moveTo>
                <a:lnTo>
                  <a:pt x="917" y="1833"/>
                </a:lnTo>
                <a:lnTo>
                  <a:pt x="917" y="0"/>
                </a:lnTo>
                <a:lnTo>
                  <a:pt x="0" y="916"/>
                </a:lnTo>
                <a:close/>
              </a:path>
            </a:pathLst>
          </a:custGeom>
          <a:solidFill>
            <a:srgbClr val="F4E03E">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43" name="Freeform 7"/>
          <p:cNvSpPr>
            <a:spLocks noChangeArrowheads="1"/>
          </p:cNvSpPr>
          <p:nvPr/>
        </p:nvSpPr>
        <p:spPr bwMode="auto">
          <a:xfrm>
            <a:off x="3935806" y="2568579"/>
            <a:ext cx="895351" cy="898526"/>
          </a:xfrm>
          <a:custGeom>
            <a:avLst/>
            <a:gdLst>
              <a:gd name="T0" fmla="*/ 0 w 917"/>
              <a:gd name="T1" fmla="*/ 1862693160 h 919"/>
              <a:gd name="T2" fmla="*/ 2147483647 w 917"/>
              <a:gd name="T3" fmla="*/ 2147483647 h 919"/>
              <a:gd name="T4" fmla="*/ 2147483647 w 917"/>
              <a:gd name="T5" fmla="*/ 0 h 919"/>
              <a:gd name="T6" fmla="*/ 0 w 917"/>
              <a:gd name="T7" fmla="*/ 1862693160 h 919"/>
              <a:gd name="T8" fmla="*/ 0 60000 65536"/>
              <a:gd name="T9" fmla="*/ 0 60000 65536"/>
              <a:gd name="T10" fmla="*/ 0 60000 65536"/>
              <a:gd name="T11" fmla="*/ 0 60000 65536"/>
              <a:gd name="T12" fmla="*/ 0 w 917"/>
              <a:gd name="T13" fmla="*/ 0 h 919"/>
              <a:gd name="T14" fmla="*/ 917 w 917"/>
              <a:gd name="T15" fmla="*/ 919 h 919"/>
            </a:gdLst>
            <a:ahLst/>
            <a:cxnLst>
              <a:cxn ang="T8">
                <a:pos x="T0" y="T1"/>
              </a:cxn>
              <a:cxn ang="T9">
                <a:pos x="T2" y="T3"/>
              </a:cxn>
              <a:cxn ang="T10">
                <a:pos x="T4" y="T5"/>
              </a:cxn>
              <a:cxn ang="T11">
                <a:pos x="T6" y="T7"/>
              </a:cxn>
            </a:cxnLst>
            <a:rect l="T12" t="T13" r="T14" b="T15"/>
            <a:pathLst>
              <a:path w="917" h="919">
                <a:moveTo>
                  <a:pt x="0" y="2"/>
                </a:moveTo>
                <a:lnTo>
                  <a:pt x="917" y="919"/>
                </a:lnTo>
                <a:lnTo>
                  <a:pt x="917" y="0"/>
                </a:lnTo>
                <a:lnTo>
                  <a:pt x="0" y="2"/>
                </a:lnTo>
                <a:close/>
              </a:path>
            </a:pathLst>
          </a:custGeom>
          <a:solidFill>
            <a:srgbClr val="F5C11C"/>
          </a:solidFill>
          <a:ln w="9525">
            <a:noFill/>
            <a:miter lim="800000"/>
          </a:ln>
        </p:spPr>
        <p:txBody>
          <a:bodyPr/>
          <a:p>
            <a:endParaRPr lang="zh-CN" altLang="en-US"/>
          </a:p>
        </p:txBody>
      </p:sp>
      <p:sp>
        <p:nvSpPr>
          <p:cNvPr id="23559" name="Freeform 8"/>
          <p:cNvSpPr/>
          <p:nvPr/>
        </p:nvSpPr>
        <p:spPr>
          <a:xfrm>
            <a:off x="4934345" y="3571880"/>
            <a:ext cx="1265239" cy="1266827"/>
          </a:xfrm>
          <a:custGeom>
            <a:avLst/>
            <a:gdLst/>
            <a:ahLst/>
            <a:cxnLst>
              <a:cxn ang="0">
                <a:pos x="1265237" y="0"/>
              </a:cxn>
              <a:cxn ang="0">
                <a:pos x="0" y="0"/>
              </a:cxn>
              <a:cxn ang="0">
                <a:pos x="1265237" y="1265238"/>
              </a:cxn>
              <a:cxn ang="0">
                <a:pos x="1265237" y="0"/>
              </a:cxn>
            </a:cxnLst>
            <a:rect l="0" t="0" r="0" b="0"/>
            <a:pathLst>
              <a:path w="1296" h="1296">
                <a:moveTo>
                  <a:pt x="1296" y="0"/>
                </a:moveTo>
                <a:lnTo>
                  <a:pt x="0" y="0"/>
                </a:lnTo>
                <a:lnTo>
                  <a:pt x="1296" y="1296"/>
                </a:lnTo>
                <a:lnTo>
                  <a:pt x="1296" y="0"/>
                </a:lnTo>
                <a:close/>
              </a:path>
            </a:pathLst>
          </a:custGeom>
          <a:solidFill>
            <a:srgbClr val="7C3D92">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45" name="Freeform 9"/>
          <p:cNvSpPr>
            <a:spLocks noChangeArrowheads="1"/>
          </p:cNvSpPr>
          <p:nvPr/>
        </p:nvSpPr>
        <p:spPr bwMode="auto">
          <a:xfrm>
            <a:off x="4934345" y="3571880"/>
            <a:ext cx="1265239" cy="635001"/>
          </a:xfrm>
          <a:custGeom>
            <a:avLst/>
            <a:gdLst>
              <a:gd name="T0" fmla="*/ 2147483647 w 1296"/>
              <a:gd name="T1" fmla="*/ 0 h 648"/>
              <a:gd name="T2" fmla="*/ 0 w 1296"/>
              <a:gd name="T3" fmla="*/ 0 h 648"/>
              <a:gd name="T4" fmla="*/ 2147483647 w 1296"/>
              <a:gd name="T5" fmla="*/ 2147483647 h 648"/>
              <a:gd name="T6" fmla="*/ 2147483647 w 1296"/>
              <a:gd name="T7" fmla="*/ 0 h 648"/>
              <a:gd name="T8" fmla="*/ 0 60000 65536"/>
              <a:gd name="T9" fmla="*/ 0 60000 65536"/>
              <a:gd name="T10" fmla="*/ 0 60000 65536"/>
              <a:gd name="T11" fmla="*/ 0 60000 65536"/>
              <a:gd name="T12" fmla="*/ 0 w 1296"/>
              <a:gd name="T13" fmla="*/ 0 h 648"/>
              <a:gd name="T14" fmla="*/ 1296 w 1296"/>
              <a:gd name="T15" fmla="*/ 648 h 648"/>
            </a:gdLst>
            <a:ahLst/>
            <a:cxnLst>
              <a:cxn ang="T8">
                <a:pos x="T0" y="T1"/>
              </a:cxn>
              <a:cxn ang="T9">
                <a:pos x="T2" y="T3"/>
              </a:cxn>
              <a:cxn ang="T10">
                <a:pos x="T4" y="T5"/>
              </a:cxn>
              <a:cxn ang="T11">
                <a:pos x="T6" y="T7"/>
              </a:cxn>
            </a:cxnLst>
            <a:rect l="T12" t="T13" r="T14" b="T15"/>
            <a:pathLst>
              <a:path w="1296" h="648">
                <a:moveTo>
                  <a:pt x="1296" y="0"/>
                </a:moveTo>
                <a:lnTo>
                  <a:pt x="0" y="0"/>
                </a:lnTo>
                <a:lnTo>
                  <a:pt x="648" y="648"/>
                </a:lnTo>
                <a:lnTo>
                  <a:pt x="1296" y="0"/>
                </a:lnTo>
                <a:close/>
              </a:path>
            </a:pathLst>
          </a:custGeom>
          <a:solidFill>
            <a:srgbClr val="9274AF"/>
          </a:solidFill>
          <a:ln w="9525">
            <a:noFill/>
            <a:miter lim="800000"/>
          </a:ln>
        </p:spPr>
        <p:txBody>
          <a:bodyPr/>
          <a:p>
            <a:endParaRPr lang="zh-CN" altLang="en-US"/>
          </a:p>
        </p:txBody>
      </p:sp>
      <p:sp>
        <p:nvSpPr>
          <p:cNvPr id="23561" name="Freeform 10"/>
          <p:cNvSpPr/>
          <p:nvPr/>
        </p:nvSpPr>
        <p:spPr>
          <a:xfrm>
            <a:off x="4934345" y="2619379"/>
            <a:ext cx="1790703" cy="892176"/>
          </a:xfrm>
          <a:custGeom>
            <a:avLst/>
            <a:gdLst/>
            <a:ahLst/>
            <a:cxnLst>
              <a:cxn ang="0">
                <a:pos x="895350" y="0"/>
              </a:cxn>
              <a:cxn ang="0">
                <a:pos x="1790700" y="893762"/>
              </a:cxn>
              <a:cxn ang="0">
                <a:pos x="0" y="893762"/>
              </a:cxn>
              <a:cxn ang="0">
                <a:pos x="895350" y="0"/>
              </a:cxn>
            </a:cxnLst>
            <a:rect l="0" t="0" r="0" b="0"/>
            <a:pathLst>
              <a:path w="1834" h="916">
                <a:moveTo>
                  <a:pt x="917" y="0"/>
                </a:moveTo>
                <a:lnTo>
                  <a:pt x="1834" y="916"/>
                </a:lnTo>
                <a:lnTo>
                  <a:pt x="0" y="916"/>
                </a:lnTo>
                <a:lnTo>
                  <a:pt x="917" y="0"/>
                </a:lnTo>
                <a:close/>
              </a:path>
            </a:pathLst>
          </a:custGeom>
          <a:solidFill>
            <a:srgbClr val="E54A78">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47" name="Freeform 11"/>
          <p:cNvSpPr>
            <a:spLocks noChangeArrowheads="1"/>
          </p:cNvSpPr>
          <p:nvPr/>
        </p:nvSpPr>
        <p:spPr bwMode="auto">
          <a:xfrm>
            <a:off x="5829697" y="2619379"/>
            <a:ext cx="895351" cy="892176"/>
          </a:xfrm>
          <a:custGeom>
            <a:avLst/>
            <a:gdLst>
              <a:gd name="T0" fmla="*/ 0 w 917"/>
              <a:gd name="T1" fmla="*/ 0 h 916"/>
              <a:gd name="T2" fmla="*/ 2147483647 w 917"/>
              <a:gd name="T3" fmla="*/ 2147483647 h 916"/>
              <a:gd name="T4" fmla="*/ 0 w 917"/>
              <a:gd name="T5" fmla="*/ 2147483647 h 916"/>
              <a:gd name="T6" fmla="*/ 0 w 917"/>
              <a:gd name="T7" fmla="*/ 0 h 916"/>
              <a:gd name="T8" fmla="*/ 0 60000 65536"/>
              <a:gd name="T9" fmla="*/ 0 60000 65536"/>
              <a:gd name="T10" fmla="*/ 0 60000 65536"/>
              <a:gd name="T11" fmla="*/ 0 60000 65536"/>
              <a:gd name="T12" fmla="*/ 0 w 917"/>
              <a:gd name="T13" fmla="*/ 0 h 916"/>
              <a:gd name="T14" fmla="*/ 917 w 917"/>
              <a:gd name="T15" fmla="*/ 916 h 916"/>
            </a:gdLst>
            <a:ahLst/>
            <a:cxnLst>
              <a:cxn ang="T8">
                <a:pos x="T0" y="T1"/>
              </a:cxn>
              <a:cxn ang="T9">
                <a:pos x="T2" y="T3"/>
              </a:cxn>
              <a:cxn ang="T10">
                <a:pos x="T4" y="T5"/>
              </a:cxn>
              <a:cxn ang="T11">
                <a:pos x="T6" y="T7"/>
              </a:cxn>
            </a:cxnLst>
            <a:rect l="T12" t="T13" r="T14" b="T15"/>
            <a:pathLst>
              <a:path w="917" h="916">
                <a:moveTo>
                  <a:pt x="0" y="0"/>
                </a:moveTo>
                <a:lnTo>
                  <a:pt x="917" y="916"/>
                </a:lnTo>
                <a:lnTo>
                  <a:pt x="0" y="916"/>
                </a:lnTo>
                <a:lnTo>
                  <a:pt x="0" y="0"/>
                </a:lnTo>
                <a:close/>
              </a:path>
            </a:pathLst>
          </a:custGeom>
          <a:solidFill>
            <a:srgbClr val="ED7FA8"/>
          </a:solidFill>
          <a:ln w="9525">
            <a:noFill/>
            <a:miter lim="800000"/>
          </a:ln>
        </p:spPr>
        <p:txBody>
          <a:bodyPr/>
          <a:p>
            <a:endParaRPr lang="zh-CN" altLang="en-US"/>
          </a:p>
        </p:txBody>
      </p:sp>
      <p:sp>
        <p:nvSpPr>
          <p:cNvPr id="23563" name="Freeform 12"/>
          <p:cNvSpPr/>
          <p:nvPr/>
        </p:nvSpPr>
        <p:spPr>
          <a:xfrm>
            <a:off x="4889895" y="2200278"/>
            <a:ext cx="1265239" cy="1266827"/>
          </a:xfrm>
          <a:custGeom>
            <a:avLst/>
            <a:gdLst/>
            <a:ahLst/>
            <a:cxnLst>
              <a:cxn ang="0">
                <a:pos x="0" y="0"/>
              </a:cxn>
              <a:cxn ang="0">
                <a:pos x="1265237" y="0"/>
              </a:cxn>
              <a:cxn ang="0">
                <a:pos x="0" y="1265238"/>
              </a:cxn>
              <a:cxn ang="0">
                <a:pos x="0" y="0"/>
              </a:cxn>
            </a:cxnLst>
            <a:rect l="0" t="0" r="0" b="0"/>
            <a:pathLst>
              <a:path w="1296" h="1295">
                <a:moveTo>
                  <a:pt x="0" y="0"/>
                </a:moveTo>
                <a:lnTo>
                  <a:pt x="1296" y="0"/>
                </a:lnTo>
                <a:lnTo>
                  <a:pt x="0" y="1295"/>
                </a:lnTo>
                <a:lnTo>
                  <a:pt x="0" y="0"/>
                </a:lnTo>
                <a:close/>
              </a:path>
            </a:pathLst>
          </a:custGeom>
          <a:solidFill>
            <a:srgbClr val="EE771A">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49" name="Freeform 13"/>
          <p:cNvSpPr>
            <a:spLocks noChangeArrowheads="1"/>
          </p:cNvSpPr>
          <p:nvPr/>
        </p:nvSpPr>
        <p:spPr bwMode="auto">
          <a:xfrm>
            <a:off x="4889895" y="2200278"/>
            <a:ext cx="1265239" cy="635001"/>
          </a:xfrm>
          <a:custGeom>
            <a:avLst/>
            <a:gdLst>
              <a:gd name="T0" fmla="*/ 0 w 1296"/>
              <a:gd name="T1" fmla="*/ 0 h 650"/>
              <a:gd name="T2" fmla="*/ 2147483647 w 1296"/>
              <a:gd name="T3" fmla="*/ 0 h 650"/>
              <a:gd name="T4" fmla="*/ 2147483647 w 1296"/>
              <a:gd name="T5" fmla="*/ 2147483647 h 650"/>
              <a:gd name="T6" fmla="*/ 0 w 1296"/>
              <a:gd name="T7" fmla="*/ 0 h 650"/>
              <a:gd name="T8" fmla="*/ 0 60000 65536"/>
              <a:gd name="T9" fmla="*/ 0 60000 65536"/>
              <a:gd name="T10" fmla="*/ 0 60000 65536"/>
              <a:gd name="T11" fmla="*/ 0 60000 65536"/>
              <a:gd name="T12" fmla="*/ 0 w 1296"/>
              <a:gd name="T13" fmla="*/ 0 h 650"/>
              <a:gd name="T14" fmla="*/ 1296 w 1296"/>
              <a:gd name="T15" fmla="*/ 650 h 650"/>
            </a:gdLst>
            <a:ahLst/>
            <a:cxnLst>
              <a:cxn ang="T8">
                <a:pos x="T0" y="T1"/>
              </a:cxn>
              <a:cxn ang="T9">
                <a:pos x="T2" y="T3"/>
              </a:cxn>
              <a:cxn ang="T10">
                <a:pos x="T4" y="T5"/>
              </a:cxn>
              <a:cxn ang="T11">
                <a:pos x="T6" y="T7"/>
              </a:cxn>
            </a:cxnLst>
            <a:rect l="T12" t="T13" r="T14" b="T15"/>
            <a:pathLst>
              <a:path w="1296" h="650">
                <a:moveTo>
                  <a:pt x="0" y="0"/>
                </a:moveTo>
                <a:lnTo>
                  <a:pt x="1296" y="0"/>
                </a:lnTo>
                <a:lnTo>
                  <a:pt x="646" y="650"/>
                </a:lnTo>
                <a:lnTo>
                  <a:pt x="0" y="0"/>
                </a:lnTo>
                <a:close/>
              </a:path>
            </a:pathLst>
          </a:custGeom>
          <a:solidFill>
            <a:srgbClr val="F5A53B"/>
          </a:solidFill>
          <a:ln w="9525">
            <a:noFill/>
            <a:miter lim="800000"/>
          </a:ln>
        </p:spPr>
        <p:txBody>
          <a:bodyPr/>
          <a:p>
            <a:endParaRPr lang="zh-CN" altLang="en-US"/>
          </a:p>
        </p:txBody>
      </p:sp>
      <p:sp>
        <p:nvSpPr>
          <p:cNvPr id="23565" name="Freeform 14"/>
          <p:cNvSpPr/>
          <p:nvPr/>
        </p:nvSpPr>
        <p:spPr>
          <a:xfrm>
            <a:off x="4889895" y="3616330"/>
            <a:ext cx="895351" cy="1790703"/>
          </a:xfrm>
          <a:custGeom>
            <a:avLst/>
            <a:gdLst/>
            <a:ahLst/>
            <a:cxnLst>
              <a:cxn ang="0">
                <a:pos x="895350" y="894068"/>
              </a:cxn>
              <a:cxn ang="0">
                <a:pos x="0" y="1789113"/>
              </a:cxn>
              <a:cxn ang="0">
                <a:pos x="0" y="0"/>
              </a:cxn>
              <a:cxn ang="0">
                <a:pos x="895350" y="894068"/>
              </a:cxn>
            </a:cxnLst>
            <a:rect l="0" t="0" r="0" b="0"/>
            <a:pathLst>
              <a:path w="917" h="1833">
                <a:moveTo>
                  <a:pt x="917" y="916"/>
                </a:moveTo>
                <a:lnTo>
                  <a:pt x="0" y="1833"/>
                </a:lnTo>
                <a:lnTo>
                  <a:pt x="0" y="0"/>
                </a:lnTo>
                <a:lnTo>
                  <a:pt x="917" y="916"/>
                </a:lnTo>
                <a:close/>
              </a:path>
            </a:pathLst>
          </a:custGeom>
          <a:solidFill>
            <a:srgbClr val="0F63A1">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51" name="Freeform 15"/>
          <p:cNvSpPr>
            <a:spLocks noChangeArrowheads="1"/>
          </p:cNvSpPr>
          <p:nvPr/>
        </p:nvSpPr>
        <p:spPr bwMode="auto">
          <a:xfrm>
            <a:off x="4889895" y="3616330"/>
            <a:ext cx="895351" cy="895351"/>
          </a:xfrm>
          <a:custGeom>
            <a:avLst/>
            <a:gdLst>
              <a:gd name="T0" fmla="*/ 2147483647 w 917"/>
              <a:gd name="T1" fmla="*/ 2147483647 h 916"/>
              <a:gd name="T2" fmla="*/ 0 w 917"/>
              <a:gd name="T3" fmla="*/ 2147483647 h 916"/>
              <a:gd name="T4" fmla="*/ 0 w 917"/>
              <a:gd name="T5" fmla="*/ 0 h 916"/>
              <a:gd name="T6" fmla="*/ 2147483647 w 917"/>
              <a:gd name="T7" fmla="*/ 2147483647 h 916"/>
              <a:gd name="T8" fmla="*/ 0 60000 65536"/>
              <a:gd name="T9" fmla="*/ 0 60000 65536"/>
              <a:gd name="T10" fmla="*/ 0 60000 65536"/>
              <a:gd name="T11" fmla="*/ 0 60000 65536"/>
              <a:gd name="T12" fmla="*/ 0 w 917"/>
              <a:gd name="T13" fmla="*/ 0 h 916"/>
              <a:gd name="T14" fmla="*/ 917 w 917"/>
              <a:gd name="T15" fmla="*/ 916 h 916"/>
            </a:gdLst>
            <a:ahLst/>
            <a:cxnLst>
              <a:cxn ang="T8">
                <a:pos x="T0" y="T1"/>
              </a:cxn>
              <a:cxn ang="T9">
                <a:pos x="T2" y="T3"/>
              </a:cxn>
              <a:cxn ang="T10">
                <a:pos x="T4" y="T5"/>
              </a:cxn>
              <a:cxn ang="T11">
                <a:pos x="T6" y="T7"/>
              </a:cxn>
            </a:cxnLst>
            <a:rect l="T12" t="T13" r="T14" b="T15"/>
            <a:pathLst>
              <a:path w="917" h="916">
                <a:moveTo>
                  <a:pt x="917" y="916"/>
                </a:moveTo>
                <a:lnTo>
                  <a:pt x="0" y="916"/>
                </a:lnTo>
                <a:lnTo>
                  <a:pt x="0" y="0"/>
                </a:lnTo>
                <a:lnTo>
                  <a:pt x="917" y="916"/>
                </a:lnTo>
                <a:close/>
              </a:path>
            </a:pathLst>
          </a:custGeom>
          <a:solidFill>
            <a:srgbClr val="248FBB"/>
          </a:solidFill>
          <a:ln w="9525">
            <a:noFill/>
            <a:miter lim="800000"/>
          </a:ln>
        </p:spPr>
        <p:txBody>
          <a:bodyPr/>
          <a:p>
            <a:endParaRPr lang="zh-CN" altLang="en-US"/>
          </a:p>
        </p:txBody>
      </p:sp>
      <p:sp>
        <p:nvSpPr>
          <p:cNvPr id="23567" name="Freeform 18"/>
          <p:cNvSpPr/>
          <p:nvPr/>
        </p:nvSpPr>
        <p:spPr>
          <a:xfrm>
            <a:off x="2994418" y="3571880"/>
            <a:ext cx="1789115" cy="895351"/>
          </a:xfrm>
          <a:custGeom>
            <a:avLst/>
            <a:gdLst/>
            <a:ahLst/>
            <a:cxnLst>
              <a:cxn ang="0">
                <a:pos x="894068" y="895350"/>
              </a:cxn>
              <a:cxn ang="0">
                <a:pos x="0" y="0"/>
              </a:cxn>
              <a:cxn ang="0">
                <a:pos x="1789112" y="0"/>
              </a:cxn>
              <a:cxn ang="0">
                <a:pos x="894068" y="895350"/>
              </a:cxn>
            </a:cxnLst>
            <a:rect l="0" t="0" r="0" b="0"/>
            <a:pathLst>
              <a:path w="1833" h="917">
                <a:moveTo>
                  <a:pt x="916" y="917"/>
                </a:moveTo>
                <a:lnTo>
                  <a:pt x="0" y="0"/>
                </a:lnTo>
                <a:lnTo>
                  <a:pt x="1833" y="0"/>
                </a:lnTo>
                <a:lnTo>
                  <a:pt x="916" y="917"/>
                </a:lnTo>
                <a:close/>
              </a:path>
            </a:pathLst>
          </a:custGeom>
          <a:solidFill>
            <a:srgbClr val="8EBA27">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53" name="Freeform 19"/>
          <p:cNvSpPr>
            <a:spLocks noChangeArrowheads="1"/>
          </p:cNvSpPr>
          <p:nvPr/>
        </p:nvSpPr>
        <p:spPr bwMode="auto">
          <a:xfrm>
            <a:off x="3888181" y="3571880"/>
            <a:ext cx="895351" cy="895351"/>
          </a:xfrm>
          <a:custGeom>
            <a:avLst/>
            <a:gdLst>
              <a:gd name="T0" fmla="*/ 0 w 917"/>
              <a:gd name="T1" fmla="*/ 2147483647 h 917"/>
              <a:gd name="T2" fmla="*/ 0 w 917"/>
              <a:gd name="T3" fmla="*/ 0 h 917"/>
              <a:gd name="T4" fmla="*/ 2147483647 w 917"/>
              <a:gd name="T5" fmla="*/ 0 h 917"/>
              <a:gd name="T6" fmla="*/ 0 w 917"/>
              <a:gd name="T7" fmla="*/ 2147483647 h 917"/>
              <a:gd name="T8" fmla="*/ 0 60000 65536"/>
              <a:gd name="T9" fmla="*/ 0 60000 65536"/>
              <a:gd name="T10" fmla="*/ 0 60000 65536"/>
              <a:gd name="T11" fmla="*/ 0 60000 65536"/>
              <a:gd name="T12" fmla="*/ 0 w 917"/>
              <a:gd name="T13" fmla="*/ 0 h 917"/>
              <a:gd name="T14" fmla="*/ 917 w 917"/>
              <a:gd name="T15" fmla="*/ 917 h 917"/>
            </a:gdLst>
            <a:ahLst/>
            <a:cxnLst>
              <a:cxn ang="T8">
                <a:pos x="T0" y="T1"/>
              </a:cxn>
              <a:cxn ang="T9">
                <a:pos x="T2" y="T3"/>
              </a:cxn>
              <a:cxn ang="T10">
                <a:pos x="T4" y="T5"/>
              </a:cxn>
              <a:cxn ang="T11">
                <a:pos x="T6" y="T7"/>
              </a:cxn>
            </a:cxnLst>
            <a:rect l="T12" t="T13" r="T14" b="T15"/>
            <a:pathLst>
              <a:path w="917" h="917">
                <a:moveTo>
                  <a:pt x="0" y="917"/>
                </a:moveTo>
                <a:lnTo>
                  <a:pt x="0" y="0"/>
                </a:lnTo>
                <a:lnTo>
                  <a:pt x="917" y="0"/>
                </a:lnTo>
                <a:lnTo>
                  <a:pt x="0" y="917"/>
                </a:lnTo>
                <a:close/>
              </a:path>
            </a:pathLst>
          </a:custGeom>
          <a:solidFill>
            <a:srgbClr val="68A131"/>
          </a:solidFill>
          <a:ln w="9525">
            <a:noFill/>
            <a:miter lim="800000"/>
          </a:ln>
        </p:spPr>
        <p:txBody>
          <a:bodyPr/>
          <a:p>
            <a:endParaRPr lang="zh-CN" altLang="en-US"/>
          </a:p>
        </p:txBody>
      </p:sp>
      <p:sp>
        <p:nvSpPr>
          <p:cNvPr id="23569" name="Freeform 20"/>
          <p:cNvSpPr/>
          <p:nvPr/>
        </p:nvSpPr>
        <p:spPr>
          <a:xfrm>
            <a:off x="3513530" y="2247903"/>
            <a:ext cx="1266827" cy="1263652"/>
          </a:xfrm>
          <a:custGeom>
            <a:avLst/>
            <a:gdLst/>
            <a:ahLst/>
            <a:cxnLst>
              <a:cxn ang="0">
                <a:pos x="0" y="1263650"/>
              </a:cxn>
              <a:cxn ang="0">
                <a:pos x="0" y="0"/>
              </a:cxn>
              <a:cxn ang="0">
                <a:pos x="1266825" y="1263650"/>
              </a:cxn>
              <a:cxn ang="0">
                <a:pos x="0" y="1263650"/>
              </a:cxn>
            </a:cxnLst>
            <a:rect l="0" t="0" r="0" b="0"/>
            <a:pathLst>
              <a:path w="1299" h="1295">
                <a:moveTo>
                  <a:pt x="0" y="1295"/>
                </a:moveTo>
                <a:lnTo>
                  <a:pt x="0" y="0"/>
                </a:lnTo>
                <a:lnTo>
                  <a:pt x="1299" y="1295"/>
                </a:lnTo>
                <a:lnTo>
                  <a:pt x="0" y="1295"/>
                </a:lnTo>
                <a:close/>
              </a:path>
            </a:pathLst>
          </a:custGeom>
          <a:solidFill>
            <a:srgbClr val="C3D838">
              <a:alpha val="100000"/>
            </a:srgbClr>
          </a:solidFill>
          <a:ln w="9525">
            <a:noFill/>
          </a:ln>
          <a:effectLst>
            <a:outerShdw dist="38100" dir="2699999" algn="ctr" rotWithShape="0">
              <a:srgbClr val="000000">
                <a:alpha val="35999"/>
              </a:srgbClr>
            </a:outerShdw>
          </a:effectLst>
        </p:spPr>
        <p:txBody>
          <a:bodyPr/>
          <a:p>
            <a:pPr>
              <a:defRPr/>
            </a:pPr>
            <a:endParaRPr lang="zh-CN" altLang="en-US"/>
          </a:p>
        </p:txBody>
      </p:sp>
      <p:sp>
        <p:nvSpPr>
          <p:cNvPr id="39955" name="Freeform 21"/>
          <p:cNvSpPr>
            <a:spLocks noChangeArrowheads="1"/>
          </p:cNvSpPr>
          <p:nvPr/>
        </p:nvSpPr>
        <p:spPr bwMode="auto">
          <a:xfrm>
            <a:off x="3513530" y="2879729"/>
            <a:ext cx="1266827" cy="631826"/>
          </a:xfrm>
          <a:custGeom>
            <a:avLst/>
            <a:gdLst>
              <a:gd name="T0" fmla="*/ 0 w 1299"/>
              <a:gd name="T1" fmla="*/ 2147483647 h 647"/>
              <a:gd name="T2" fmla="*/ 2147483647 w 1299"/>
              <a:gd name="T3" fmla="*/ 0 h 647"/>
              <a:gd name="T4" fmla="*/ 2147483647 w 1299"/>
              <a:gd name="T5" fmla="*/ 2147483647 h 647"/>
              <a:gd name="T6" fmla="*/ 0 w 1299"/>
              <a:gd name="T7" fmla="*/ 2147483647 h 647"/>
              <a:gd name="T8" fmla="*/ 0 60000 65536"/>
              <a:gd name="T9" fmla="*/ 0 60000 65536"/>
              <a:gd name="T10" fmla="*/ 0 60000 65536"/>
              <a:gd name="T11" fmla="*/ 0 60000 65536"/>
              <a:gd name="T12" fmla="*/ 0 w 1299"/>
              <a:gd name="T13" fmla="*/ 0 h 647"/>
              <a:gd name="T14" fmla="*/ 1299 w 1299"/>
              <a:gd name="T15" fmla="*/ 647 h 647"/>
            </a:gdLst>
            <a:ahLst/>
            <a:cxnLst>
              <a:cxn ang="T8">
                <a:pos x="T0" y="T1"/>
              </a:cxn>
              <a:cxn ang="T9">
                <a:pos x="T2" y="T3"/>
              </a:cxn>
              <a:cxn ang="T10">
                <a:pos x="T4" y="T5"/>
              </a:cxn>
              <a:cxn ang="T11">
                <a:pos x="T6" y="T7"/>
              </a:cxn>
            </a:cxnLst>
            <a:rect l="T12" t="T13" r="T14" b="T15"/>
            <a:pathLst>
              <a:path w="1299" h="647">
                <a:moveTo>
                  <a:pt x="0" y="647"/>
                </a:moveTo>
                <a:lnTo>
                  <a:pt x="651" y="0"/>
                </a:lnTo>
                <a:lnTo>
                  <a:pt x="1299" y="647"/>
                </a:lnTo>
                <a:lnTo>
                  <a:pt x="0" y="647"/>
                </a:lnTo>
                <a:close/>
              </a:path>
            </a:pathLst>
          </a:custGeom>
          <a:solidFill>
            <a:srgbClr val="A7CA22"/>
          </a:solidFill>
          <a:ln w="9525">
            <a:noFill/>
            <a:miter lim="800000"/>
          </a:ln>
        </p:spPr>
        <p:txBody>
          <a:bodyPr/>
          <a:p>
            <a:endParaRPr lang="zh-CN" altLang="en-US"/>
          </a:p>
        </p:txBody>
      </p:sp>
      <p:sp>
        <p:nvSpPr>
          <p:cNvPr id="39956" name="文本框 35"/>
          <p:cNvSpPr txBox="1">
            <a:spLocks noChangeArrowheads="1"/>
          </p:cNvSpPr>
          <p:nvPr/>
        </p:nvSpPr>
        <p:spPr bwMode="auto">
          <a:xfrm>
            <a:off x="2357513" y="2946404"/>
            <a:ext cx="995680" cy="335280"/>
          </a:xfrm>
          <a:prstGeom prst="rect">
            <a:avLst/>
          </a:prstGeom>
          <a:noFill/>
          <a:ln w="9525">
            <a:noFill/>
            <a:miter lim="800000"/>
          </a:ln>
        </p:spPr>
        <p:txBody>
          <a:bodyPr wrap="none">
            <a:spAutoFit/>
          </a:bodyPr>
          <a:p>
            <a:pPr algn="r"/>
            <a:r>
              <a:rPr lang="zh-CN" altLang="en-US" sz="1600">
                <a:solidFill>
                  <a:srgbClr val="605E5E"/>
                </a:solidFill>
                <a:latin typeface="幼圆"/>
                <a:ea typeface="幼圆"/>
                <a:cs typeface="幼圆"/>
              </a:rPr>
              <a:t>网络论坛</a:t>
            </a:r>
            <a:endParaRPr lang="zh-CN" altLang="en-US"/>
          </a:p>
        </p:txBody>
      </p:sp>
      <p:sp>
        <p:nvSpPr>
          <p:cNvPr id="39957" name="文本框 37"/>
          <p:cNvSpPr txBox="1">
            <a:spLocks noChangeArrowheads="1"/>
          </p:cNvSpPr>
          <p:nvPr/>
        </p:nvSpPr>
        <p:spPr bwMode="auto">
          <a:xfrm>
            <a:off x="3319855" y="5157795"/>
            <a:ext cx="995680" cy="335280"/>
          </a:xfrm>
          <a:prstGeom prst="rect">
            <a:avLst/>
          </a:prstGeom>
          <a:noFill/>
          <a:ln w="9525">
            <a:noFill/>
            <a:miter lim="800000"/>
          </a:ln>
        </p:spPr>
        <p:txBody>
          <a:bodyPr wrap="none">
            <a:spAutoFit/>
          </a:bodyPr>
          <a:p>
            <a:r>
              <a:rPr lang="zh-CN" altLang="en-US" sz="1600">
                <a:solidFill>
                  <a:srgbClr val="605E5E"/>
                </a:solidFill>
                <a:latin typeface="幼圆"/>
                <a:ea typeface="幼圆"/>
                <a:cs typeface="幼圆"/>
                <a:sym typeface="+mn-ea"/>
              </a:rPr>
              <a:t>小区广告</a:t>
            </a:r>
            <a:endParaRPr lang="zh-CN" altLang="en-US"/>
          </a:p>
        </p:txBody>
      </p:sp>
      <p:sp>
        <p:nvSpPr>
          <p:cNvPr id="39958" name="文本框 39"/>
          <p:cNvSpPr txBox="1">
            <a:spLocks noChangeArrowheads="1"/>
          </p:cNvSpPr>
          <p:nvPr/>
        </p:nvSpPr>
        <p:spPr bwMode="auto">
          <a:xfrm>
            <a:off x="2454350" y="4075119"/>
            <a:ext cx="995680" cy="335280"/>
          </a:xfrm>
          <a:prstGeom prst="rect">
            <a:avLst/>
          </a:prstGeom>
          <a:noFill/>
          <a:ln w="9525">
            <a:noFill/>
            <a:miter lim="800000"/>
          </a:ln>
        </p:spPr>
        <p:txBody>
          <a:bodyPr wrap="none">
            <a:spAutoFit/>
          </a:bodyPr>
          <a:p>
            <a:pPr algn="r"/>
            <a:r>
              <a:rPr lang="zh-CN" altLang="en-US" sz="1600">
                <a:solidFill>
                  <a:srgbClr val="605E5E"/>
                </a:solidFill>
                <a:latin typeface="幼圆"/>
                <a:ea typeface="幼圆"/>
                <a:cs typeface="幼圆"/>
              </a:rPr>
              <a:t>公交广告</a:t>
            </a:r>
            <a:endParaRPr lang="zh-CN" altLang="en-US"/>
          </a:p>
        </p:txBody>
      </p:sp>
      <p:sp>
        <p:nvSpPr>
          <p:cNvPr id="39959" name="文本框 41"/>
          <p:cNvSpPr txBox="1">
            <a:spLocks noChangeArrowheads="1"/>
          </p:cNvSpPr>
          <p:nvPr/>
        </p:nvSpPr>
        <p:spPr bwMode="auto">
          <a:xfrm>
            <a:off x="3580048" y="1800228"/>
            <a:ext cx="995680" cy="335280"/>
          </a:xfrm>
          <a:prstGeom prst="rect">
            <a:avLst/>
          </a:prstGeom>
          <a:noFill/>
          <a:ln w="9525">
            <a:noFill/>
            <a:miter lim="800000"/>
          </a:ln>
        </p:spPr>
        <p:txBody>
          <a:bodyPr wrap="none">
            <a:spAutoFit/>
          </a:bodyPr>
          <a:p>
            <a:pPr algn="ctr"/>
            <a:r>
              <a:rPr lang="zh-CN" altLang="en-US" sz="1600">
                <a:solidFill>
                  <a:srgbClr val="605E5E"/>
                </a:solidFill>
                <a:latin typeface="幼圆"/>
                <a:ea typeface="幼圆"/>
                <a:cs typeface="幼圆"/>
                <a:sym typeface="+mn-ea"/>
              </a:rPr>
              <a:t>微信广告</a:t>
            </a:r>
            <a:endParaRPr lang="zh-CN" altLang="en-US"/>
          </a:p>
        </p:txBody>
      </p:sp>
      <p:sp>
        <p:nvSpPr>
          <p:cNvPr id="39960" name="文本框 43"/>
          <p:cNvSpPr txBox="1">
            <a:spLocks noChangeArrowheads="1"/>
          </p:cNvSpPr>
          <p:nvPr/>
        </p:nvSpPr>
        <p:spPr bwMode="auto">
          <a:xfrm>
            <a:off x="5128021" y="5164145"/>
            <a:ext cx="1198880" cy="335280"/>
          </a:xfrm>
          <a:prstGeom prst="rect">
            <a:avLst/>
          </a:prstGeom>
          <a:noFill/>
          <a:ln w="9525">
            <a:noFill/>
            <a:miter lim="800000"/>
          </a:ln>
        </p:spPr>
        <p:txBody>
          <a:bodyPr wrap="none">
            <a:spAutoFit/>
          </a:bodyPr>
          <a:p>
            <a:r>
              <a:rPr lang="zh-CN" altLang="en-US" sz="1600">
                <a:solidFill>
                  <a:srgbClr val="605E5E"/>
                </a:solidFill>
                <a:latin typeface="幼圆"/>
                <a:ea typeface="幼圆"/>
                <a:cs typeface="幼圆"/>
                <a:sym typeface="+mn-ea"/>
              </a:rPr>
              <a:t>电影院院线</a:t>
            </a:r>
            <a:endParaRPr lang="zh-CN" altLang="en-US"/>
          </a:p>
        </p:txBody>
      </p:sp>
      <p:sp>
        <p:nvSpPr>
          <p:cNvPr id="39961" name="文本框 44"/>
          <p:cNvSpPr txBox="1">
            <a:spLocks noChangeArrowheads="1"/>
          </p:cNvSpPr>
          <p:nvPr/>
        </p:nvSpPr>
        <p:spPr bwMode="auto">
          <a:xfrm>
            <a:off x="4831157" y="2709867"/>
            <a:ext cx="512764"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a:t>
            </a:r>
            <a:r>
              <a:rPr lang="en-US" altLang="zh-CN" sz="2000">
                <a:solidFill>
                  <a:srgbClr val="605E5E"/>
                </a:solidFill>
                <a:latin typeface="Impact" pitchFamily="34" charset="0"/>
                <a:cs typeface="Aharoni" pitchFamily="2" charset="-79"/>
              </a:rPr>
              <a:t>1</a:t>
            </a:r>
            <a:endParaRPr lang="en-US" altLang="zh-CN" sz="2000">
              <a:solidFill>
                <a:srgbClr val="605E5E"/>
              </a:solidFill>
              <a:latin typeface="Impact" pitchFamily="34" charset="0"/>
              <a:cs typeface="Aharoni" pitchFamily="2" charset="-79"/>
            </a:endParaRPr>
          </a:p>
        </p:txBody>
      </p:sp>
      <p:sp>
        <p:nvSpPr>
          <p:cNvPr id="39962" name="文本框 45"/>
          <p:cNvSpPr txBox="1">
            <a:spLocks noChangeArrowheads="1"/>
          </p:cNvSpPr>
          <p:nvPr/>
        </p:nvSpPr>
        <p:spPr bwMode="auto">
          <a:xfrm>
            <a:off x="5145483" y="1776416"/>
            <a:ext cx="995680" cy="335280"/>
          </a:xfrm>
          <a:prstGeom prst="rect">
            <a:avLst/>
          </a:prstGeom>
          <a:noFill/>
          <a:ln w="9525">
            <a:noFill/>
            <a:miter lim="800000"/>
          </a:ln>
        </p:spPr>
        <p:txBody>
          <a:bodyPr wrap="none">
            <a:spAutoFit/>
          </a:bodyPr>
          <a:p>
            <a:r>
              <a:rPr lang="zh-CN" altLang="en-US" sz="1600">
                <a:solidFill>
                  <a:srgbClr val="605E5E"/>
                </a:solidFill>
                <a:latin typeface="幼圆"/>
                <a:ea typeface="幼圆"/>
                <a:cs typeface="幼圆"/>
                <a:sym typeface="+mn-ea"/>
              </a:rPr>
              <a:t>报刊杂志</a:t>
            </a:r>
            <a:endParaRPr lang="zh-CN" altLang="en-US"/>
          </a:p>
        </p:txBody>
      </p:sp>
      <p:sp>
        <p:nvSpPr>
          <p:cNvPr id="39963" name="文本框 47"/>
          <p:cNvSpPr txBox="1">
            <a:spLocks noChangeArrowheads="1"/>
          </p:cNvSpPr>
          <p:nvPr/>
        </p:nvSpPr>
        <p:spPr bwMode="auto">
          <a:xfrm>
            <a:off x="6415485" y="2789242"/>
            <a:ext cx="995680" cy="335280"/>
          </a:xfrm>
          <a:prstGeom prst="rect">
            <a:avLst/>
          </a:prstGeom>
          <a:noFill/>
          <a:ln w="9525">
            <a:noFill/>
            <a:miter lim="800000"/>
          </a:ln>
        </p:spPr>
        <p:txBody>
          <a:bodyPr wrap="none">
            <a:spAutoFit/>
          </a:bodyPr>
          <a:p>
            <a:r>
              <a:rPr lang="zh-CN" altLang="en-US" sz="1600">
                <a:solidFill>
                  <a:srgbClr val="605E5E"/>
                </a:solidFill>
                <a:latin typeface="幼圆"/>
                <a:ea typeface="幼圆"/>
                <a:cs typeface="幼圆"/>
                <a:sym typeface="+mn-ea"/>
              </a:rPr>
              <a:t>户外广告</a:t>
            </a:r>
            <a:endParaRPr lang="zh-CN" altLang="en-US"/>
          </a:p>
        </p:txBody>
      </p:sp>
      <p:sp>
        <p:nvSpPr>
          <p:cNvPr id="39964" name="文本框 49"/>
          <p:cNvSpPr txBox="1">
            <a:spLocks noChangeArrowheads="1"/>
          </p:cNvSpPr>
          <p:nvPr/>
        </p:nvSpPr>
        <p:spPr bwMode="auto">
          <a:xfrm>
            <a:off x="6293247" y="4191006"/>
            <a:ext cx="995680" cy="335280"/>
          </a:xfrm>
          <a:prstGeom prst="rect">
            <a:avLst/>
          </a:prstGeom>
          <a:noFill/>
          <a:ln w="9525">
            <a:noFill/>
            <a:miter lim="800000"/>
          </a:ln>
        </p:spPr>
        <p:txBody>
          <a:bodyPr wrap="none">
            <a:spAutoFit/>
          </a:bodyPr>
          <a:p>
            <a:r>
              <a:rPr lang="zh-CN" altLang="en-US" sz="1600">
                <a:solidFill>
                  <a:srgbClr val="605E5E"/>
                </a:solidFill>
                <a:latin typeface="幼圆"/>
                <a:ea typeface="幼圆"/>
                <a:cs typeface="幼圆"/>
              </a:rPr>
              <a:t>广播电台</a:t>
            </a:r>
            <a:endParaRPr lang="zh-CN" altLang="en-US"/>
          </a:p>
        </p:txBody>
      </p:sp>
      <p:sp>
        <p:nvSpPr>
          <p:cNvPr id="39965" name="文本框 44"/>
          <p:cNvSpPr txBox="1">
            <a:spLocks noChangeArrowheads="1"/>
          </p:cNvSpPr>
          <p:nvPr/>
        </p:nvSpPr>
        <p:spPr bwMode="auto">
          <a:xfrm>
            <a:off x="5174058" y="3124205"/>
            <a:ext cx="512764"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02</a:t>
            </a:r>
            <a:endParaRPr lang="zh-CN" altLang="en-US"/>
          </a:p>
        </p:txBody>
      </p:sp>
      <p:sp>
        <p:nvSpPr>
          <p:cNvPr id="39966" name="文本框 44"/>
          <p:cNvSpPr txBox="1">
            <a:spLocks noChangeArrowheads="1"/>
          </p:cNvSpPr>
          <p:nvPr/>
        </p:nvSpPr>
        <p:spPr bwMode="auto">
          <a:xfrm>
            <a:off x="5158183" y="3536955"/>
            <a:ext cx="511176"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03</a:t>
            </a:r>
            <a:endParaRPr lang="zh-CN" altLang="en-US"/>
          </a:p>
        </p:txBody>
      </p:sp>
      <p:sp>
        <p:nvSpPr>
          <p:cNvPr id="39967" name="文本框 44"/>
          <p:cNvSpPr txBox="1">
            <a:spLocks noChangeArrowheads="1"/>
          </p:cNvSpPr>
          <p:nvPr/>
        </p:nvSpPr>
        <p:spPr bwMode="auto">
          <a:xfrm>
            <a:off x="4799407" y="3824294"/>
            <a:ext cx="511176"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04</a:t>
            </a:r>
            <a:endParaRPr lang="zh-CN" altLang="en-US"/>
          </a:p>
        </p:txBody>
      </p:sp>
      <p:sp>
        <p:nvSpPr>
          <p:cNvPr id="39968" name="文本框 44"/>
          <p:cNvSpPr txBox="1">
            <a:spLocks noChangeArrowheads="1"/>
          </p:cNvSpPr>
          <p:nvPr/>
        </p:nvSpPr>
        <p:spPr bwMode="auto">
          <a:xfrm>
            <a:off x="4440632" y="3824294"/>
            <a:ext cx="511176"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05</a:t>
            </a:r>
            <a:endParaRPr lang="zh-CN" altLang="en-US"/>
          </a:p>
        </p:txBody>
      </p:sp>
      <p:sp>
        <p:nvSpPr>
          <p:cNvPr id="39969" name="文本框 44"/>
          <p:cNvSpPr txBox="1">
            <a:spLocks noChangeArrowheads="1"/>
          </p:cNvSpPr>
          <p:nvPr/>
        </p:nvSpPr>
        <p:spPr bwMode="auto">
          <a:xfrm>
            <a:off x="4081856" y="3536955"/>
            <a:ext cx="511176"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06</a:t>
            </a:r>
            <a:endParaRPr lang="zh-CN" altLang="en-US"/>
          </a:p>
        </p:txBody>
      </p:sp>
      <p:sp>
        <p:nvSpPr>
          <p:cNvPr id="39970" name="文本框 44"/>
          <p:cNvSpPr txBox="1">
            <a:spLocks noChangeArrowheads="1"/>
          </p:cNvSpPr>
          <p:nvPr/>
        </p:nvSpPr>
        <p:spPr bwMode="auto">
          <a:xfrm>
            <a:off x="4081856" y="3106742"/>
            <a:ext cx="511176"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07</a:t>
            </a:r>
            <a:endParaRPr lang="zh-CN" altLang="en-US"/>
          </a:p>
        </p:txBody>
      </p:sp>
      <p:sp>
        <p:nvSpPr>
          <p:cNvPr id="39971" name="文本框 44"/>
          <p:cNvSpPr txBox="1">
            <a:spLocks noChangeArrowheads="1"/>
          </p:cNvSpPr>
          <p:nvPr/>
        </p:nvSpPr>
        <p:spPr bwMode="auto">
          <a:xfrm>
            <a:off x="4367607" y="2676529"/>
            <a:ext cx="512764" cy="398780"/>
          </a:xfrm>
          <a:prstGeom prst="rect">
            <a:avLst/>
          </a:prstGeom>
          <a:noFill/>
          <a:ln w="9525">
            <a:noFill/>
            <a:miter lim="800000"/>
          </a:ln>
        </p:spPr>
        <p:txBody>
          <a:bodyPr>
            <a:spAutoFit/>
          </a:bodyPr>
          <a:p>
            <a:pPr algn="ctr"/>
            <a:r>
              <a:rPr lang="zh-CN" altLang="en-US" sz="2000">
                <a:solidFill>
                  <a:srgbClr val="605E5E"/>
                </a:solidFill>
                <a:latin typeface="Impact" pitchFamily="34" charset="0"/>
              </a:rPr>
              <a:t>08</a:t>
            </a:r>
            <a:endParaRPr lang="zh-CN" altLang="en-US"/>
          </a:p>
        </p:txBody>
      </p:sp>
      <p:sp>
        <p:nvSpPr>
          <p:cNvPr id="39972" name="TextBox 11"/>
          <p:cNvSpPr>
            <a:spLocks noChangeArrowheads="1"/>
          </p:cNvSpPr>
          <p:nvPr/>
        </p:nvSpPr>
        <p:spPr bwMode="auto">
          <a:xfrm>
            <a:off x="7544199" y="5734058"/>
            <a:ext cx="1624014" cy="319405"/>
          </a:xfrm>
          <a:prstGeom prst="rect">
            <a:avLst/>
          </a:prstGeom>
          <a:noFill/>
          <a:ln w="9525">
            <a:noFill/>
            <a:miter lim="800000"/>
          </a:ln>
        </p:spPr>
        <p:txBody>
          <a:bodyPr>
            <a:spAutoFit/>
          </a:bodyPr>
          <a:p>
            <a:pPr eaLnBrk="0" hangingPunct="0">
              <a:buFont typeface="Arial" charset="0"/>
              <a:buNone/>
            </a:pPr>
            <a:r>
              <a:rPr lang="zh-CN" altLang="en-US" sz="1400" b="1">
                <a:latin typeface="微软雅黑" pitchFamily="34" charset="-122"/>
                <a:ea typeface="微软雅黑" pitchFamily="34" charset="-122"/>
                <a:sym typeface="Segoe UI Light" pitchFamily="34" charset="0"/>
              </a:rPr>
              <a:t>*媒体覆盖类别</a:t>
            </a:r>
            <a:endParaRPr lang="zh-CN" altLang="en-US" sz="1400" b="1">
              <a:latin typeface="微软雅黑" pitchFamily="34" charset="-122"/>
              <a:ea typeface="微软雅黑" pitchFamily="34" charset="-122"/>
              <a:sym typeface="Segoe UI Ligh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7842" y="1699897"/>
            <a:ext cx="2224408"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ym typeface="+mn-ea"/>
              </a:rPr>
              <a:t>推广执行计划概述</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92060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37892" name="文本框 37891"/>
          <p:cNvSpPr txBox="1"/>
          <p:nvPr/>
        </p:nvSpPr>
        <p:spPr>
          <a:xfrm>
            <a:off x="979877" y="2730822"/>
            <a:ext cx="7702561" cy="3332480"/>
          </a:xfrm>
          <a:prstGeom prst="rect">
            <a:avLst/>
          </a:prstGeom>
          <a:noFill/>
          <a:ln w="9525">
            <a:noFill/>
            <a:miter/>
          </a:ln>
        </p:spPr>
        <p:txBody>
          <a:bodyPr lIns="86558" tIns="43278" rIns="86558" bIns="43278">
            <a:spAutoFit/>
          </a:bodyPr>
          <a:p>
            <a:pPr lvl="0" defTabSz="865505" eaLnBrk="1" hangingPunct="1"/>
            <a:r>
              <a:rPr lang="zh-CN" altLang="en-US" sz="2300" b="1" dirty="0">
                <a:solidFill>
                  <a:srgbClr val="000000"/>
                </a:solidFill>
                <a:latin typeface="华文细黑" pitchFamily="2" charset="-122"/>
                <a:ea typeface="华文细黑" pitchFamily="2" charset="-122"/>
              </a:rPr>
              <a:t>确定 </a:t>
            </a:r>
            <a:r>
              <a:rPr lang="zh-CN" altLang="en-US" sz="1700" dirty="0">
                <a:solidFill>
                  <a:srgbClr val="000000"/>
                </a:solidFill>
                <a:latin typeface="华文细黑" pitchFamily="2" charset="-122"/>
                <a:ea typeface="华文细黑" pitchFamily="2" charset="-122"/>
              </a:rPr>
              <a:t>面向中高端人群的策略定位，以循序渐进的推广思路，对</a:t>
            </a:r>
            <a:r>
              <a:rPr lang="zh-CN" altLang="en-US" sz="1700" b="1" dirty="0">
                <a:solidFill>
                  <a:srgbClr val="000000"/>
                </a:solidFill>
                <a:latin typeface="华文细黑" pitchFamily="2" charset="-122"/>
                <a:ea typeface="华文细黑" pitchFamily="2" charset="-122"/>
              </a:rPr>
              <a:t>“高端医疗</a:t>
            </a:r>
            <a:r>
              <a:rPr lang="en-US" altLang="zh-CN" sz="1700" b="1">
                <a:solidFill>
                  <a:srgbClr val="000000"/>
                </a:solidFill>
                <a:latin typeface="华文细黑" pitchFamily="2" charset="-122"/>
                <a:ea typeface="华文细黑" pitchFamily="2" charset="-122"/>
              </a:rPr>
              <a:t>”</a:t>
            </a:r>
            <a:r>
              <a:rPr lang="zh-CN" altLang="en-US" sz="1700" dirty="0">
                <a:solidFill>
                  <a:srgbClr val="000000"/>
                </a:solidFill>
                <a:latin typeface="华文细黑" pitchFamily="2" charset="-122"/>
                <a:ea typeface="华文细黑" pitchFamily="2" charset="-122"/>
              </a:rPr>
              <a:t>概念进行深入的传播，引导消费意识，培育市场关注。</a:t>
            </a:r>
            <a:endParaRPr lang="zh-CN" altLang="en-US" sz="1700" dirty="0">
              <a:solidFill>
                <a:srgbClr val="000000"/>
              </a:solidFill>
              <a:latin typeface="华文细黑" pitchFamily="2" charset="-122"/>
              <a:ea typeface="华文细黑" pitchFamily="2" charset="-122"/>
            </a:endParaRPr>
          </a:p>
          <a:p>
            <a:pPr lvl="0" defTabSz="865505" eaLnBrk="1" hangingPunct="1"/>
            <a:endParaRPr lang="zh-CN" altLang="en-US" sz="2300" b="1" dirty="0">
              <a:solidFill>
                <a:srgbClr val="000000"/>
              </a:solidFill>
              <a:latin typeface="华文细黑" pitchFamily="2" charset="-122"/>
              <a:ea typeface="华文细黑" pitchFamily="2" charset="-122"/>
            </a:endParaRPr>
          </a:p>
          <a:p>
            <a:pPr lvl="0" defTabSz="865505" eaLnBrk="1" hangingPunct="1"/>
            <a:r>
              <a:rPr lang="zh-CN" altLang="en-US" sz="2300" b="1" dirty="0">
                <a:solidFill>
                  <a:srgbClr val="000000"/>
                </a:solidFill>
                <a:latin typeface="华文细黑" pitchFamily="2" charset="-122"/>
                <a:ea typeface="华文细黑" pitchFamily="2" charset="-122"/>
              </a:rPr>
              <a:t>注重 </a:t>
            </a:r>
            <a:r>
              <a:rPr lang="zh-CN" altLang="en-US" sz="1700" dirty="0">
                <a:solidFill>
                  <a:srgbClr val="000000"/>
                </a:solidFill>
                <a:latin typeface="华文细黑" pitchFamily="2" charset="-122"/>
                <a:ea typeface="华文细黑" pitchFamily="2" charset="-122"/>
              </a:rPr>
              <a:t>新闻效应和公关事件的关联作用，进行主题清晰的市场运作。</a:t>
            </a:r>
            <a:endParaRPr lang="zh-CN" altLang="en-US" sz="1700" dirty="0">
              <a:solidFill>
                <a:srgbClr val="000000"/>
              </a:solidFill>
              <a:latin typeface="华文细黑" pitchFamily="2" charset="-122"/>
              <a:ea typeface="华文细黑" pitchFamily="2" charset="-122"/>
            </a:endParaRPr>
          </a:p>
          <a:p>
            <a:pPr lvl="0" defTabSz="865505" eaLnBrk="1" hangingPunct="1"/>
            <a:r>
              <a:rPr lang="zh-CN" altLang="en-US" sz="1700" dirty="0">
                <a:solidFill>
                  <a:srgbClr val="000000"/>
                </a:solidFill>
                <a:latin typeface="华文细黑" pitchFamily="2" charset="-122"/>
                <a:ea typeface="华文细黑" pitchFamily="2" charset="-122"/>
              </a:rPr>
              <a:t>举办大型论坛 </a:t>
            </a:r>
            <a:r>
              <a:rPr lang="zh-CN" altLang="en-US" sz="1700" b="1" dirty="0">
                <a:solidFill>
                  <a:srgbClr val="000000"/>
                </a:solidFill>
                <a:latin typeface="华文细黑" pitchFamily="2" charset="-122"/>
                <a:ea typeface="华文细黑" pitchFamily="2" charset="-122"/>
              </a:rPr>
              <a:t>“新型健康 需求  私人订制医疗服务 ”</a:t>
            </a:r>
            <a:r>
              <a:rPr lang="zh-CN" altLang="en-US" sz="1700" dirty="0">
                <a:solidFill>
                  <a:srgbClr val="000000"/>
                </a:solidFill>
                <a:latin typeface="华文细黑" pitchFamily="2" charset="-122"/>
                <a:ea typeface="华文细黑" pitchFamily="2" charset="-122"/>
              </a:rPr>
              <a:t>，引起多家新闻媒体关注。</a:t>
            </a:r>
            <a:endParaRPr lang="zh-CN" altLang="en-US" sz="1700" dirty="0">
              <a:solidFill>
                <a:srgbClr val="000000"/>
              </a:solidFill>
              <a:latin typeface="华文细黑" pitchFamily="2" charset="-122"/>
              <a:ea typeface="华文细黑" pitchFamily="2" charset="-122"/>
            </a:endParaRPr>
          </a:p>
          <a:p>
            <a:pPr lvl="0" defTabSz="865505" eaLnBrk="1" hangingPunct="1"/>
            <a:r>
              <a:rPr lang="zh-CN" altLang="en-US" sz="1700" dirty="0">
                <a:solidFill>
                  <a:srgbClr val="000000"/>
                </a:solidFill>
                <a:latin typeface="华文细黑" pitchFamily="2" charset="-122"/>
                <a:ea typeface="华文细黑" pitchFamily="2" charset="-122"/>
              </a:rPr>
              <a:t>通过适当的纸媒体、电波媒体、网络媒体的软性传播进行详细的概念宣传。</a:t>
            </a:r>
            <a:endParaRPr lang="zh-CN" altLang="en-US" sz="1700" dirty="0">
              <a:solidFill>
                <a:srgbClr val="000000"/>
              </a:solidFill>
              <a:latin typeface="华文细黑" pitchFamily="2" charset="-122"/>
              <a:ea typeface="华文细黑" pitchFamily="2" charset="-122"/>
            </a:endParaRPr>
          </a:p>
          <a:p>
            <a:pPr lvl="0" defTabSz="865505" eaLnBrk="1" hangingPunct="1"/>
            <a:endParaRPr lang="zh-CN" altLang="en-US" sz="1700" dirty="0">
              <a:solidFill>
                <a:srgbClr val="000000"/>
              </a:solidFill>
              <a:latin typeface="华文细黑" pitchFamily="2" charset="-122"/>
              <a:ea typeface="华文细黑" pitchFamily="2" charset="-122"/>
            </a:endParaRPr>
          </a:p>
          <a:p>
            <a:pPr lvl="0" defTabSz="865505" eaLnBrk="1" hangingPunct="1"/>
            <a:endParaRPr lang="zh-CN" altLang="en-US" sz="1700" dirty="0">
              <a:solidFill>
                <a:srgbClr val="000000"/>
              </a:solidFill>
              <a:latin typeface="华文细黑" pitchFamily="2" charset="-122"/>
              <a:ea typeface="华文细黑" pitchFamily="2" charset="-122"/>
            </a:endParaRPr>
          </a:p>
          <a:p>
            <a:pPr lvl="0" defTabSz="865505" eaLnBrk="1" hangingPunct="1"/>
            <a:r>
              <a:rPr lang="zh-CN" altLang="en-US" sz="2300" b="1" dirty="0">
                <a:solidFill>
                  <a:srgbClr val="000000"/>
                </a:solidFill>
                <a:latin typeface="华文细黑" pitchFamily="2" charset="-122"/>
                <a:ea typeface="华文细黑" pitchFamily="2" charset="-122"/>
              </a:rPr>
              <a:t>争取</a:t>
            </a:r>
            <a:r>
              <a:rPr lang="zh-CN" altLang="en-US" sz="2300" dirty="0">
                <a:solidFill>
                  <a:srgbClr val="000000"/>
                </a:solidFill>
                <a:latin typeface="华文细黑" pitchFamily="2" charset="-122"/>
                <a:ea typeface="华文细黑" pitchFamily="2" charset="-122"/>
              </a:rPr>
              <a:t> </a:t>
            </a:r>
            <a:r>
              <a:rPr lang="zh-CN" altLang="en-US" sz="1700" dirty="0">
                <a:solidFill>
                  <a:srgbClr val="000000"/>
                </a:solidFill>
                <a:latin typeface="华文细黑" pitchFamily="2" charset="-122"/>
                <a:ea typeface="华文细黑" pitchFamily="2" charset="-122"/>
              </a:rPr>
              <a:t>用一年的时间使</a:t>
            </a:r>
            <a:r>
              <a:rPr lang="zh-CN" altLang="en-US" sz="1700" b="1" dirty="0">
                <a:solidFill>
                  <a:srgbClr val="000000"/>
                </a:solidFill>
                <a:latin typeface="Arial" charset="0"/>
                <a:ea typeface="宋体" pitchFamily="2" charset="-122"/>
              </a:rPr>
              <a:t>“高端医疗</a:t>
            </a:r>
            <a:r>
              <a:rPr lang="en-US" altLang="zh-CN" sz="1700" b="1">
                <a:solidFill>
                  <a:srgbClr val="000000"/>
                </a:solidFill>
                <a:latin typeface="Arial" charset="0"/>
                <a:ea typeface="宋体" pitchFamily="2" charset="-122"/>
              </a:rPr>
              <a:t>”</a:t>
            </a:r>
            <a:r>
              <a:rPr lang="zh-CN" altLang="en-US" sz="1700" dirty="0">
                <a:solidFill>
                  <a:srgbClr val="000000"/>
                </a:solidFill>
                <a:latin typeface="华文细黑" pitchFamily="2" charset="-122"/>
                <a:ea typeface="华文细黑" pitchFamily="2" charset="-122"/>
              </a:rPr>
              <a:t>的概念在市场上广为传播。形成业界对</a:t>
            </a:r>
            <a:r>
              <a:rPr lang="zh-CN" altLang="en-US" sz="1700" b="1" dirty="0">
                <a:solidFill>
                  <a:srgbClr val="000000"/>
                </a:solidFill>
                <a:latin typeface="Arial" charset="0"/>
                <a:ea typeface="宋体" pitchFamily="2" charset="-122"/>
              </a:rPr>
              <a:t>“</a:t>
            </a:r>
            <a:r>
              <a:rPr lang="en-US" altLang="zh-CN" sz="1700" b="1" dirty="0">
                <a:solidFill>
                  <a:srgbClr val="000000"/>
                </a:solidFill>
                <a:latin typeface="Arial" charset="0"/>
                <a:ea typeface="宋体" pitchFamily="2" charset="-122"/>
              </a:rPr>
              <a:t>XX</a:t>
            </a:r>
            <a:r>
              <a:rPr lang="zh-CN" altLang="en-US" sz="1700" b="1" dirty="0">
                <a:solidFill>
                  <a:srgbClr val="000000"/>
                </a:solidFill>
                <a:latin typeface="Arial" charset="0"/>
                <a:ea typeface="宋体" pitchFamily="2" charset="-122"/>
              </a:rPr>
              <a:t>中西医结合医院</a:t>
            </a:r>
            <a:r>
              <a:rPr lang="en-US" altLang="zh-CN" sz="1700" b="1">
                <a:solidFill>
                  <a:srgbClr val="000000"/>
                </a:solidFill>
                <a:latin typeface="Arial" charset="0"/>
                <a:ea typeface="宋体" pitchFamily="2" charset="-122"/>
              </a:rPr>
              <a:t>”</a:t>
            </a:r>
            <a:r>
              <a:rPr lang="zh-CN" altLang="en-US" sz="1700" dirty="0">
                <a:solidFill>
                  <a:srgbClr val="000000"/>
                </a:solidFill>
                <a:latin typeface="华文细黑" pitchFamily="2" charset="-122"/>
                <a:ea typeface="华文细黑" pitchFamily="2" charset="-122"/>
              </a:rPr>
              <a:t>的关注热点，完成</a:t>
            </a:r>
            <a:r>
              <a:rPr lang="zh-CN" altLang="en-US" sz="1700" b="1" dirty="0">
                <a:solidFill>
                  <a:srgbClr val="000000"/>
                </a:solidFill>
                <a:latin typeface="Arial" charset="0"/>
                <a:ea typeface="宋体" pitchFamily="2" charset="-122"/>
              </a:rPr>
              <a:t>“高端医疗</a:t>
            </a:r>
            <a:r>
              <a:rPr lang="en-US" altLang="zh-CN" sz="1700" b="1">
                <a:solidFill>
                  <a:srgbClr val="000000"/>
                </a:solidFill>
                <a:latin typeface="Arial" charset="0"/>
                <a:ea typeface="宋体" pitchFamily="2" charset="-122"/>
              </a:rPr>
              <a:t>”</a:t>
            </a:r>
            <a:r>
              <a:rPr lang="zh-CN" altLang="en-US" sz="1700" dirty="0">
                <a:solidFill>
                  <a:srgbClr val="000000"/>
                </a:solidFill>
                <a:latin typeface="华文细黑" pitchFamily="2" charset="-122"/>
                <a:ea typeface="华文细黑" pitchFamily="2" charset="-122"/>
              </a:rPr>
              <a:t>从抽象概念到具体形象的转换，</a:t>
            </a:r>
            <a:r>
              <a:rPr lang="zh-CN" altLang="en-US" sz="1700" dirty="0">
                <a:latin typeface="华文细黑" pitchFamily="2" charset="-122"/>
                <a:ea typeface="华文细黑" pitchFamily="2" charset="-122"/>
              </a:rPr>
              <a:t>打造项目的良好形象。</a:t>
            </a:r>
            <a:r>
              <a:rPr lang="zh-CN" altLang="en-US" sz="1900" dirty="0">
                <a:latin typeface="华文细黑" pitchFamily="2" charset="-122"/>
                <a:ea typeface="华文细黑" pitchFamily="2" charset="-122"/>
              </a:rPr>
              <a:t> </a:t>
            </a:r>
            <a:endParaRPr lang="zh-CN" altLang="en-US" sz="1900" dirty="0">
              <a:latin typeface="华文细黑" pitchFamily="2" charset="-122"/>
              <a:ea typeface="华文细黑"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711081" y="1891351"/>
            <a:ext cx="1657352" cy="48577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a:solidFill>
                  <a:srgbClr val="FFFFFF"/>
                </a:solidFill>
                <a:latin typeface="华文细黑"/>
                <a:ea typeface="华文细黑"/>
                <a:cs typeface="华文细黑"/>
              </a:rPr>
              <a:t>写在前面</a:t>
            </a:r>
            <a:endParaRPr lang="zh-CN" altLang="en-US">
              <a:solidFill>
                <a:srgbClr val="FFFFFF"/>
              </a:solidFill>
              <a:latin typeface="华文细黑"/>
              <a:ea typeface="华文细黑"/>
              <a:cs typeface="华文细黑"/>
            </a:endParaRPr>
          </a:p>
        </p:txBody>
      </p:sp>
      <p:sp>
        <p:nvSpPr>
          <p:cNvPr id="30722" name="MH_Text_1"/>
          <p:cNvSpPr txBox="1">
            <a:spLocks noChangeArrowheads="1"/>
          </p:cNvSpPr>
          <p:nvPr/>
        </p:nvSpPr>
        <p:spPr bwMode="auto">
          <a:xfrm>
            <a:off x="1207207" y="2421259"/>
            <a:ext cx="7192020" cy="3140715"/>
          </a:xfrm>
          <a:prstGeom prst="rect">
            <a:avLst/>
          </a:prstGeom>
          <a:noFill/>
          <a:ln w="9525">
            <a:noFill/>
            <a:miter lim="800000"/>
          </a:ln>
        </p:spPr>
        <p:txBody>
          <a:bodyPr anchor="ctr"/>
          <a:lstStyle/>
          <a:p>
            <a:pPr lvl="0" eaLnBrk="1" hangingPunct="1">
              <a:lnSpc>
                <a:spcPct val="150000"/>
              </a:lnSpc>
            </a:pPr>
            <a:r>
              <a:rPr lang="en-US" altLang="zh-CN" sz="1600" dirty="0">
                <a:solidFill>
                  <a:schemeClr val="tx1"/>
                </a:solidFill>
                <a:latin typeface="宋体" pitchFamily="2" charset="-122"/>
                <a:ea typeface="宋体" pitchFamily="2" charset="-122"/>
                <a:sym typeface="+mn-ea"/>
              </a:rPr>
              <a:t>    </a:t>
            </a:r>
            <a:r>
              <a:rPr lang="zh-CN" altLang="en-US" sz="1600" dirty="0">
                <a:solidFill>
                  <a:schemeClr val="tx1"/>
                </a:solidFill>
                <a:latin typeface="宋体" pitchFamily="2" charset="-122"/>
                <a:ea typeface="宋体" pitchFamily="2" charset="-122"/>
                <a:sym typeface="+mn-ea"/>
              </a:rPr>
              <a:t>首先，感谢</a:t>
            </a:r>
            <a:r>
              <a:rPr lang="en-US" altLang="zh-CN" sz="1600" dirty="0">
                <a:solidFill>
                  <a:schemeClr val="tx1"/>
                </a:solidFill>
                <a:latin typeface="宋体" pitchFamily="2" charset="-122"/>
                <a:ea typeface="宋体" pitchFamily="2" charset="-122"/>
                <a:sym typeface="+mn-ea"/>
              </a:rPr>
              <a:t>XXXX</a:t>
            </a:r>
            <a:r>
              <a:rPr lang="zh-CN" altLang="en-US" sz="1600" dirty="0">
                <a:solidFill>
                  <a:schemeClr val="tx1"/>
                </a:solidFill>
                <a:latin typeface="宋体" pitchFamily="2" charset="-122"/>
                <a:ea typeface="宋体" pitchFamily="2" charset="-122"/>
                <a:sym typeface="+mn-ea"/>
              </a:rPr>
              <a:t>中西医结合医院给予我此次机会。</a:t>
            </a:r>
            <a:endParaRPr lang="zh-CN" altLang="en-US" sz="1600" dirty="0">
              <a:solidFill>
                <a:schemeClr val="tx1"/>
              </a:solidFill>
              <a:latin typeface="宋体" pitchFamily="2" charset="-122"/>
              <a:ea typeface="宋体" pitchFamily="2" charset="-122"/>
              <a:sym typeface="+mn-ea"/>
            </a:endParaRPr>
          </a:p>
          <a:p>
            <a:pPr lvl="0" eaLnBrk="1" hangingPunct="1">
              <a:lnSpc>
                <a:spcPct val="150000"/>
              </a:lnSpc>
            </a:pPr>
            <a:r>
              <a:rPr lang="en-US" altLang="zh-CN" sz="1600" dirty="0">
                <a:solidFill>
                  <a:schemeClr val="tx1"/>
                </a:solidFill>
                <a:latin typeface="宋体" pitchFamily="2" charset="-122"/>
                <a:ea typeface="宋体" pitchFamily="2" charset="-122"/>
                <a:sym typeface="+mn-ea"/>
              </a:rPr>
              <a:t>    </a:t>
            </a:r>
            <a:r>
              <a:rPr lang="zh-CN" altLang="en-US" sz="1600" dirty="0">
                <a:solidFill>
                  <a:schemeClr val="tx1"/>
                </a:solidFill>
                <a:latin typeface="宋体" pitchFamily="2" charset="-122"/>
                <a:ea typeface="宋体" pitchFamily="2" charset="-122"/>
                <a:sym typeface="+mn-ea"/>
              </a:rPr>
              <a:t>本案是我基于自身企划经验，结合公司提供的部分项目相关资料以及我对医疗地产品牌需求状况的理解而提出。</a:t>
            </a:r>
            <a:endParaRPr lang="zh-CN" altLang="en-US" sz="1600" dirty="0">
              <a:solidFill>
                <a:schemeClr val="tx1"/>
              </a:solidFill>
              <a:latin typeface="宋体" pitchFamily="2" charset="-122"/>
              <a:ea typeface="宋体" pitchFamily="2" charset="-122"/>
              <a:sym typeface="+mn-ea"/>
            </a:endParaRPr>
          </a:p>
          <a:p>
            <a:pPr lvl="0" eaLnBrk="1" hangingPunct="1">
              <a:lnSpc>
                <a:spcPct val="150000"/>
              </a:lnSpc>
            </a:pPr>
            <a:r>
              <a:rPr lang="zh-CN" altLang="en-US" sz="1600" dirty="0">
                <a:solidFill>
                  <a:schemeClr val="tx1"/>
                </a:solidFill>
                <a:latin typeface="宋体" pitchFamily="2" charset="-122"/>
                <a:ea typeface="宋体" pitchFamily="2" charset="-122"/>
                <a:sym typeface="+mn-ea"/>
              </a:rPr>
              <a:t>    在此，我对</a:t>
            </a:r>
            <a:r>
              <a:rPr lang="en-US" altLang="zh-CN" sz="1600" dirty="0">
                <a:solidFill>
                  <a:schemeClr val="tx1"/>
                </a:solidFill>
                <a:latin typeface="宋体" pitchFamily="2" charset="-122"/>
                <a:ea typeface="宋体" pitchFamily="2" charset="-122"/>
                <a:sym typeface="+mn-ea"/>
              </a:rPr>
              <a:t>XX</a:t>
            </a:r>
            <a:r>
              <a:rPr lang="zh-CN" altLang="en-US" sz="1600" dirty="0">
                <a:solidFill>
                  <a:schemeClr val="tx1"/>
                </a:solidFill>
                <a:latin typeface="宋体" pitchFamily="2" charset="-122"/>
                <a:ea typeface="宋体" pitchFamily="2" charset="-122"/>
                <a:sym typeface="+mn-ea"/>
              </a:rPr>
              <a:t>中西医结合医院提供的本次机会再次表示最诚挚的谢意；由于对医疗项目市场环境及运营推广认识尚浅，方案草拟过程中难免出现诸多瑕疵和不足之处，还敬望各位领导直言赐教，以资我在日后工作中予以改进和完善！</a:t>
            </a:r>
            <a:endParaRPr lang="zh-CN" altLang="en-US" sz="1600" dirty="0">
              <a:solidFill>
                <a:schemeClr val="tx1"/>
              </a:solidFill>
              <a:latin typeface="宋体" pitchFamily="2" charset="-122"/>
              <a:ea typeface="宋体" pitchFamily="2" charset="-122"/>
              <a:sym typeface="+mn-ea"/>
            </a:endParaRPr>
          </a:p>
          <a:p>
            <a:pPr algn="just">
              <a:lnSpc>
                <a:spcPct val="130000"/>
              </a:lnSpc>
            </a:pPr>
            <a:endParaRPr lang="zh-CN" altLang="en-US" sz="1600" dirty="0">
              <a:solidFill>
                <a:schemeClr val="tx1"/>
              </a:solidFill>
              <a:latin typeface="宋体" pitchFamily="2" charset="-122"/>
              <a:ea typeface="宋体" pitchFamily="2" charset="-122"/>
              <a:cs typeface="Arial" charset="0"/>
              <a:sym typeface="+mn-ea"/>
            </a:endParaRPr>
          </a:p>
        </p:txBody>
      </p:sp>
      <p:cxnSp>
        <p:nvCxnSpPr>
          <p:cNvPr id="13" name="直接连接符 12"/>
          <p:cNvCxnSpPr/>
          <p:nvPr/>
        </p:nvCxnSpPr>
        <p:spPr>
          <a:xfrm>
            <a:off x="-16510" y="1435735"/>
            <a:ext cx="9920605" cy="0"/>
          </a:xfrm>
          <a:prstGeom prst="line">
            <a:avLst/>
          </a:prstGeom>
          <a:ln w="381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7842" y="1628142"/>
            <a:ext cx="2224408"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ym typeface="+mn-ea"/>
              </a:rPr>
              <a:t>推广合作概述</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88265" y="1435735"/>
            <a:ext cx="999172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27" name="MH_SubTitle_1"/>
          <p:cNvSpPr/>
          <p:nvPr/>
        </p:nvSpPr>
        <p:spPr>
          <a:xfrm>
            <a:off x="2311792" y="2203136"/>
            <a:ext cx="5016507" cy="723901"/>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rgbClr val="46999D"/>
          </a:solidFill>
          <a:ln w="12700" cap="flat" cmpd="sng" algn="ctr">
            <a:noFill/>
            <a:prstDash val="solid"/>
            <a:miter lim="800000"/>
          </a:ln>
          <a:effectLst>
            <a:outerShdw blurRad="50800" dist="38100" dir="5400000" algn="t" rotWithShape="0">
              <a:sysClr val="windowText" lastClr="000000">
                <a:lumMod val="50000"/>
                <a:lumOff val="50000"/>
                <a:alpha val="40000"/>
              </a:sysClr>
            </a:outerShdw>
          </a:effectLst>
        </p:spPr>
        <p:txBody>
          <a:bodyPr lIns="900000" anchor="ctr">
            <a:normAutofit/>
          </a:bodyPr>
          <a:p>
            <a:pPr algn="just">
              <a:lnSpc>
                <a:spcPct val="130000"/>
              </a:lnSpc>
              <a:spcBef>
                <a:spcPts val="0"/>
              </a:spcBef>
              <a:spcAft>
                <a:spcPts val="0"/>
              </a:spcAft>
              <a:defRPr/>
            </a:pPr>
            <a:r>
              <a:rPr lang="zh-CN" sz="1400" kern="0">
                <a:solidFill>
                  <a:srgbClr val="FFFFFF"/>
                </a:solidFill>
                <a:latin typeface="微软雅黑" pitchFamily="34" charset="-122"/>
                <a:ea typeface="微软雅黑" pitchFamily="34" charset="-122"/>
              </a:rPr>
              <a:t>高端地产品牌（</a:t>
            </a:r>
            <a:r>
              <a:rPr lang="en-US" altLang="zh-CN" sz="1400" kern="0">
                <a:solidFill>
                  <a:srgbClr val="FFFFFF"/>
                </a:solidFill>
                <a:latin typeface="微软雅黑" pitchFamily="34" charset="-122"/>
                <a:ea typeface="微软雅黑" pitchFamily="34" charset="-122"/>
              </a:rPr>
              <a:t>XX</a:t>
            </a:r>
            <a:r>
              <a:rPr lang="zh-CN" altLang="en-US" sz="1400" kern="0">
                <a:solidFill>
                  <a:srgbClr val="FFFFFF"/>
                </a:solidFill>
                <a:latin typeface="微软雅黑" pitchFamily="34" charset="-122"/>
                <a:ea typeface="微软雅黑" pitchFamily="34" charset="-122"/>
              </a:rPr>
              <a:t>小区</a:t>
            </a:r>
            <a:r>
              <a:rPr lang="zh-CN" sz="1400" kern="0">
                <a:solidFill>
                  <a:srgbClr val="FFFFFF"/>
                </a:solidFill>
                <a:latin typeface="微软雅黑" pitchFamily="34" charset="-122"/>
                <a:ea typeface="微软雅黑" pitchFamily="34" charset="-122"/>
              </a:rPr>
              <a:t>业主）</a:t>
            </a:r>
            <a:endParaRPr lang="zh-CN" sz="1400" kern="0">
              <a:solidFill>
                <a:srgbClr val="FFFFFF"/>
              </a:solidFill>
              <a:latin typeface="微软雅黑" pitchFamily="34" charset="-122"/>
              <a:ea typeface="微软雅黑" pitchFamily="34" charset="-122"/>
            </a:endParaRPr>
          </a:p>
        </p:txBody>
      </p:sp>
      <p:sp>
        <p:nvSpPr>
          <p:cNvPr id="28" name="MH_Other_1"/>
          <p:cNvSpPr/>
          <p:nvPr/>
        </p:nvSpPr>
        <p:spPr>
          <a:xfrm>
            <a:off x="2366385" y="2248004"/>
            <a:ext cx="735361" cy="633933"/>
          </a:xfrm>
          <a:prstGeom prst="hexagon">
            <a:avLst/>
          </a:prstGeom>
          <a:solidFill>
            <a:srgbClr val="FFFFFF"/>
          </a:solidFill>
          <a:ln w="12700" cap="flat" cmpd="sng" algn="ctr">
            <a:noFill/>
            <a:prstDash val="solid"/>
            <a:miter lim="800000"/>
          </a:ln>
          <a:effectLst>
            <a:innerShdw blurRad="63500" dist="63500" dir="12000000">
              <a:prstClr val="black">
                <a:alpha val="20000"/>
              </a:prstClr>
            </a:innerShdw>
          </a:effectLst>
        </p:spPr>
        <p:txBody>
          <a:bodyPr lIns="0" tIns="0" rIns="0" bIns="0" anchor="ctr"/>
          <a:p>
            <a:pPr algn="ctr">
              <a:spcBef>
                <a:spcPts val="0"/>
              </a:spcBef>
              <a:spcAft>
                <a:spcPts val="0"/>
              </a:spcAft>
              <a:defRPr/>
            </a:pPr>
            <a:r>
              <a:rPr lang="en-US" altLang="zh-CN" sz="2000" kern="0" dirty="0">
                <a:solidFill>
                  <a:srgbClr val="454545"/>
                </a:solidFill>
                <a:latin typeface="Arial Rounded MT Bold" pitchFamily="34" charset="0"/>
                <a:ea typeface="宋体" pitchFamily="2" charset="-122"/>
              </a:rPr>
              <a:t>01</a:t>
            </a:r>
            <a:endParaRPr lang="zh-CN" altLang="en-US" sz="2000" kern="0" dirty="0">
              <a:solidFill>
                <a:srgbClr val="454545"/>
              </a:solidFill>
              <a:latin typeface="Arial Rounded MT Bold" pitchFamily="34" charset="0"/>
              <a:ea typeface="宋体" pitchFamily="2" charset="-122"/>
            </a:endParaRPr>
          </a:p>
        </p:txBody>
      </p:sp>
      <p:sp>
        <p:nvSpPr>
          <p:cNvPr id="29" name="MH_SubTitle_2"/>
          <p:cNvSpPr/>
          <p:nvPr/>
        </p:nvSpPr>
        <p:spPr>
          <a:xfrm>
            <a:off x="2311792" y="3087374"/>
            <a:ext cx="5016507" cy="723901"/>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rgbClr val="69BFB0"/>
          </a:solidFill>
          <a:ln w="12700" cap="flat" cmpd="sng" algn="ctr">
            <a:noFill/>
            <a:prstDash val="solid"/>
            <a:miter lim="800000"/>
          </a:ln>
          <a:effectLst>
            <a:outerShdw blurRad="50800" dist="38100" dir="5400000" algn="t" rotWithShape="0">
              <a:sysClr val="windowText" lastClr="000000">
                <a:lumMod val="50000"/>
                <a:lumOff val="50000"/>
                <a:alpha val="40000"/>
              </a:sysClr>
            </a:outerShdw>
          </a:effectLst>
        </p:spPr>
        <p:txBody>
          <a:bodyPr lIns="900000" anchor="ctr">
            <a:normAutofit/>
          </a:bodyPr>
          <a:p>
            <a:pPr algn="just">
              <a:lnSpc>
                <a:spcPct val="130000"/>
              </a:lnSpc>
              <a:spcBef>
                <a:spcPts val="0"/>
              </a:spcBef>
              <a:spcAft>
                <a:spcPts val="0"/>
              </a:spcAft>
              <a:defRPr/>
            </a:pPr>
            <a:r>
              <a:rPr lang="zh-CN" sz="1400" kern="0">
                <a:solidFill>
                  <a:srgbClr val="FFFFFF"/>
                </a:solidFill>
                <a:latin typeface="微软雅黑" pitchFamily="34" charset="-122"/>
                <a:ea typeface="微软雅黑" pitchFamily="34" charset="-122"/>
              </a:rPr>
              <a:t>品质购物中心（影院、私人会所、车）</a:t>
            </a:r>
            <a:endParaRPr lang="zh-CN" sz="1400" kern="0">
              <a:solidFill>
                <a:srgbClr val="FFFFFF"/>
              </a:solidFill>
              <a:latin typeface="微软雅黑" pitchFamily="34" charset="-122"/>
              <a:ea typeface="微软雅黑" pitchFamily="34" charset="-122"/>
            </a:endParaRPr>
          </a:p>
        </p:txBody>
      </p:sp>
      <p:sp>
        <p:nvSpPr>
          <p:cNvPr id="30" name="MH_Other_2"/>
          <p:cNvSpPr/>
          <p:nvPr/>
        </p:nvSpPr>
        <p:spPr>
          <a:xfrm>
            <a:off x="2366385" y="3131927"/>
            <a:ext cx="735361" cy="633931"/>
          </a:xfrm>
          <a:prstGeom prst="hexagon">
            <a:avLst/>
          </a:prstGeom>
          <a:solidFill>
            <a:srgbClr val="FFFFFF"/>
          </a:solidFill>
          <a:ln w="12700" cap="flat" cmpd="sng" algn="ctr">
            <a:noFill/>
            <a:prstDash val="solid"/>
            <a:miter lim="800000"/>
          </a:ln>
          <a:effectLst>
            <a:innerShdw blurRad="63500" dist="63500" dir="12000000">
              <a:prstClr val="black">
                <a:alpha val="20000"/>
              </a:prstClr>
            </a:innerShdw>
          </a:effectLst>
        </p:spPr>
        <p:txBody>
          <a:bodyPr lIns="0" tIns="0" rIns="0" bIns="0" anchor="ctr"/>
          <a:p>
            <a:pPr algn="ctr">
              <a:spcBef>
                <a:spcPts val="0"/>
              </a:spcBef>
              <a:spcAft>
                <a:spcPts val="0"/>
              </a:spcAft>
              <a:defRPr/>
            </a:pPr>
            <a:r>
              <a:rPr lang="en-US" altLang="zh-CN" sz="2000" kern="0" dirty="0">
                <a:solidFill>
                  <a:srgbClr val="454545"/>
                </a:solidFill>
                <a:latin typeface="Arial Rounded MT Bold" pitchFamily="34" charset="0"/>
                <a:ea typeface="宋体" pitchFamily="2" charset="-122"/>
              </a:rPr>
              <a:t>02</a:t>
            </a:r>
            <a:endParaRPr lang="zh-CN" altLang="en-US" sz="2000" kern="0" dirty="0">
              <a:solidFill>
                <a:srgbClr val="454545"/>
              </a:solidFill>
              <a:latin typeface="Arial Rounded MT Bold" pitchFamily="34" charset="0"/>
              <a:ea typeface="宋体" pitchFamily="2" charset="-122"/>
            </a:endParaRPr>
          </a:p>
        </p:txBody>
      </p:sp>
      <p:sp>
        <p:nvSpPr>
          <p:cNvPr id="31" name="MH_SubTitle_3"/>
          <p:cNvSpPr/>
          <p:nvPr/>
        </p:nvSpPr>
        <p:spPr>
          <a:xfrm>
            <a:off x="2311792" y="3971614"/>
            <a:ext cx="5016507" cy="722313"/>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rgbClr val="72DCE0"/>
          </a:solidFill>
          <a:ln w="12700" cap="flat" cmpd="sng" algn="ctr">
            <a:noFill/>
            <a:prstDash val="solid"/>
            <a:miter lim="800000"/>
          </a:ln>
          <a:effectLst>
            <a:outerShdw blurRad="50800" dist="38100" dir="5400000" algn="t" rotWithShape="0">
              <a:sysClr val="windowText" lastClr="000000">
                <a:lumMod val="50000"/>
                <a:lumOff val="50000"/>
                <a:alpha val="40000"/>
              </a:sysClr>
            </a:outerShdw>
          </a:effectLst>
        </p:spPr>
        <p:txBody>
          <a:bodyPr lIns="900000" anchor="ctr">
            <a:normAutofit/>
          </a:bodyPr>
          <a:p>
            <a:pPr algn="just">
              <a:lnSpc>
                <a:spcPct val="130000"/>
              </a:lnSpc>
              <a:defRPr/>
            </a:pPr>
            <a:r>
              <a:rPr lang="zh-CN" altLang="en-US" sz="1400">
                <a:solidFill>
                  <a:srgbClr val="FFFFFF"/>
                </a:solidFill>
                <a:latin typeface="微软雅黑" pitchFamily="34" charset="-122"/>
                <a:ea typeface="微软雅黑" pitchFamily="34" charset="-122"/>
              </a:rPr>
              <a:t>贵族学校（幼儿园、小学、中学、早教）</a:t>
            </a:r>
            <a:endParaRPr lang="zh-CN" altLang="en-US" sz="1400">
              <a:solidFill>
                <a:srgbClr val="FFFFFF"/>
              </a:solidFill>
              <a:latin typeface="微软雅黑" pitchFamily="34" charset="-122"/>
              <a:ea typeface="微软雅黑" pitchFamily="34" charset="-122"/>
            </a:endParaRPr>
          </a:p>
        </p:txBody>
      </p:sp>
      <p:sp>
        <p:nvSpPr>
          <p:cNvPr id="32" name="MH_Other_3"/>
          <p:cNvSpPr/>
          <p:nvPr/>
        </p:nvSpPr>
        <p:spPr>
          <a:xfrm>
            <a:off x="2366385" y="4015847"/>
            <a:ext cx="735361" cy="633933"/>
          </a:xfrm>
          <a:prstGeom prst="hexagon">
            <a:avLst/>
          </a:prstGeom>
          <a:solidFill>
            <a:srgbClr val="FFFFFF"/>
          </a:solidFill>
          <a:ln w="12700" cap="flat" cmpd="sng" algn="ctr">
            <a:noFill/>
            <a:prstDash val="solid"/>
            <a:miter lim="800000"/>
          </a:ln>
          <a:effectLst>
            <a:innerShdw blurRad="63500" dist="63500" dir="12000000">
              <a:prstClr val="black">
                <a:alpha val="20000"/>
              </a:prstClr>
            </a:innerShdw>
          </a:effectLst>
        </p:spPr>
        <p:txBody>
          <a:bodyPr lIns="0" tIns="0" rIns="0" bIns="0" anchor="ctr"/>
          <a:p>
            <a:pPr algn="ctr">
              <a:spcBef>
                <a:spcPts val="0"/>
              </a:spcBef>
              <a:spcAft>
                <a:spcPts val="0"/>
              </a:spcAft>
              <a:defRPr/>
            </a:pPr>
            <a:r>
              <a:rPr lang="en-US" altLang="zh-CN" sz="2000" kern="0" dirty="0">
                <a:solidFill>
                  <a:srgbClr val="454545"/>
                </a:solidFill>
                <a:latin typeface="Arial Rounded MT Bold" pitchFamily="34" charset="0"/>
                <a:ea typeface="宋体" pitchFamily="2" charset="-122"/>
              </a:rPr>
              <a:t>03</a:t>
            </a:r>
            <a:endParaRPr lang="zh-CN" altLang="en-US" sz="2000" kern="0" dirty="0">
              <a:solidFill>
                <a:srgbClr val="454545"/>
              </a:solidFill>
              <a:latin typeface="Arial Rounded MT Bold" pitchFamily="34" charset="0"/>
              <a:ea typeface="宋体" pitchFamily="2" charset="-122"/>
            </a:endParaRPr>
          </a:p>
        </p:txBody>
      </p:sp>
      <p:sp>
        <p:nvSpPr>
          <p:cNvPr id="33" name="MH_SubTitle_4"/>
          <p:cNvSpPr/>
          <p:nvPr/>
        </p:nvSpPr>
        <p:spPr>
          <a:xfrm>
            <a:off x="2311792" y="4854265"/>
            <a:ext cx="5016507" cy="723901"/>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rgbClr val="69BFB0"/>
          </a:solidFill>
          <a:ln w="12700" cap="flat" cmpd="sng" algn="ctr">
            <a:noFill/>
            <a:prstDash val="solid"/>
            <a:miter lim="800000"/>
          </a:ln>
          <a:effectLst>
            <a:outerShdw blurRad="50800" dist="38100" dir="5400000" algn="t" rotWithShape="0">
              <a:sysClr val="windowText" lastClr="000000">
                <a:lumMod val="50000"/>
                <a:lumOff val="50000"/>
                <a:alpha val="40000"/>
              </a:sysClr>
            </a:outerShdw>
          </a:effectLst>
        </p:spPr>
        <p:txBody>
          <a:bodyPr lIns="900000" anchor="ctr">
            <a:normAutofit/>
          </a:bodyPr>
          <a:p>
            <a:pPr algn="just">
              <a:lnSpc>
                <a:spcPct val="130000"/>
              </a:lnSpc>
              <a:spcBef>
                <a:spcPts val="0"/>
              </a:spcBef>
              <a:spcAft>
                <a:spcPts val="0"/>
              </a:spcAft>
              <a:defRPr/>
            </a:pPr>
            <a:r>
              <a:rPr lang="zh-CN" sz="1400" kern="0">
                <a:solidFill>
                  <a:srgbClr val="FFFFFF"/>
                </a:solidFill>
                <a:latin typeface="微软雅黑" pitchFamily="34" charset="-122"/>
                <a:ea typeface="微软雅黑" pitchFamily="34" charset="-122"/>
              </a:rPr>
              <a:t>企事业单位（</a:t>
            </a:r>
            <a:r>
              <a:rPr lang="en-US" altLang="zh-CN" sz="1400" kern="0">
                <a:solidFill>
                  <a:srgbClr val="FFFFFF"/>
                </a:solidFill>
                <a:latin typeface="微软雅黑" pitchFamily="34" charset="-122"/>
                <a:ea typeface="微软雅黑" pitchFamily="34" charset="-122"/>
              </a:rPr>
              <a:t>XX</a:t>
            </a:r>
            <a:r>
              <a:rPr lang="zh-CN" sz="1400" kern="0">
                <a:solidFill>
                  <a:srgbClr val="FFFFFF"/>
                </a:solidFill>
                <a:latin typeface="微软雅黑" pitchFamily="34" charset="-122"/>
                <a:ea typeface="微软雅黑" pitchFamily="34" charset="-122"/>
              </a:rPr>
              <a:t>集团、五粮液、二医院）</a:t>
            </a:r>
            <a:endParaRPr lang="zh-CN" sz="1400" kern="0">
              <a:solidFill>
                <a:srgbClr val="FFFFFF"/>
              </a:solidFill>
              <a:latin typeface="微软雅黑" pitchFamily="34" charset="-122"/>
              <a:ea typeface="微软雅黑" pitchFamily="34" charset="-122"/>
            </a:endParaRPr>
          </a:p>
        </p:txBody>
      </p:sp>
      <p:sp>
        <p:nvSpPr>
          <p:cNvPr id="34" name="MH_Other_4"/>
          <p:cNvSpPr/>
          <p:nvPr/>
        </p:nvSpPr>
        <p:spPr>
          <a:xfrm>
            <a:off x="2366385" y="4899769"/>
            <a:ext cx="735361" cy="633932"/>
          </a:xfrm>
          <a:prstGeom prst="hexagon">
            <a:avLst/>
          </a:prstGeom>
          <a:solidFill>
            <a:srgbClr val="FFFFFF"/>
          </a:solidFill>
          <a:ln w="12700" cap="flat" cmpd="sng" algn="ctr">
            <a:noFill/>
            <a:prstDash val="solid"/>
            <a:miter lim="800000"/>
          </a:ln>
          <a:effectLst>
            <a:innerShdw blurRad="63500" dist="63500" dir="12000000">
              <a:prstClr val="black">
                <a:alpha val="20000"/>
              </a:prstClr>
            </a:innerShdw>
          </a:effectLst>
        </p:spPr>
        <p:txBody>
          <a:bodyPr lIns="0" tIns="0" rIns="0" bIns="0" anchor="ctr"/>
          <a:p>
            <a:pPr algn="ctr">
              <a:spcBef>
                <a:spcPts val="0"/>
              </a:spcBef>
              <a:spcAft>
                <a:spcPts val="0"/>
              </a:spcAft>
              <a:defRPr/>
            </a:pPr>
            <a:r>
              <a:rPr lang="en-US" altLang="zh-CN" sz="2000" kern="0" dirty="0">
                <a:solidFill>
                  <a:srgbClr val="454545"/>
                </a:solidFill>
                <a:latin typeface="Arial Rounded MT Bold" pitchFamily="34" charset="0"/>
                <a:ea typeface="宋体" pitchFamily="2" charset="-122"/>
              </a:rPr>
              <a:t>04</a:t>
            </a:r>
            <a:endParaRPr lang="zh-CN" altLang="en-US" sz="2000" kern="0" dirty="0">
              <a:solidFill>
                <a:srgbClr val="454545"/>
              </a:solidFill>
              <a:latin typeface="Arial Rounded MT Bold" pitchFamily="34" charset="0"/>
              <a:ea typeface="宋体" pitchFamily="2" charset="-122"/>
            </a:endParaRPr>
          </a:p>
        </p:txBody>
      </p:sp>
      <p:sp>
        <p:nvSpPr>
          <p:cNvPr id="35" name="MH_SubTitle_5"/>
          <p:cNvSpPr/>
          <p:nvPr/>
        </p:nvSpPr>
        <p:spPr>
          <a:xfrm>
            <a:off x="2311792" y="5738503"/>
            <a:ext cx="5016507" cy="723901"/>
          </a:xfrm>
          <a:custGeom>
            <a:avLst/>
            <a:gdLst>
              <a:gd name="connsiteX0" fmla="*/ 309285 w 5016918"/>
              <a:gd name="connsiteY0" fmla="*/ 0 h 723600"/>
              <a:gd name="connsiteX1" fmla="*/ 4643676 w 5016918"/>
              <a:gd name="connsiteY1" fmla="*/ 0 h 723600"/>
              <a:gd name="connsiteX2" fmla="*/ 4643676 w 5016918"/>
              <a:gd name="connsiteY2" fmla="*/ 539 h 723600"/>
              <a:gd name="connsiteX3" fmla="*/ 4836287 w 5016918"/>
              <a:gd name="connsiteY3" fmla="*/ 539 h 723600"/>
              <a:gd name="connsiteX4" fmla="*/ 5016918 w 5016918"/>
              <a:gd name="connsiteY4" fmla="*/ 361801 h 723600"/>
              <a:gd name="connsiteX5" fmla="*/ 4836287 w 5016918"/>
              <a:gd name="connsiteY5" fmla="*/ 723062 h 723600"/>
              <a:gd name="connsiteX6" fmla="*/ 4643676 w 5016918"/>
              <a:gd name="connsiteY6" fmla="*/ 723062 h 723600"/>
              <a:gd name="connsiteX7" fmla="*/ 4643676 w 5016918"/>
              <a:gd name="connsiteY7" fmla="*/ 723600 h 723600"/>
              <a:gd name="connsiteX8" fmla="*/ 309285 w 5016918"/>
              <a:gd name="connsiteY8" fmla="*/ 723600 h 723600"/>
              <a:gd name="connsiteX9" fmla="*/ 309285 w 5016918"/>
              <a:gd name="connsiteY9" fmla="*/ 723062 h 723600"/>
              <a:gd name="connsiteX10" fmla="*/ 180631 w 5016918"/>
              <a:gd name="connsiteY10" fmla="*/ 723062 h 723600"/>
              <a:gd name="connsiteX11" fmla="*/ 0 w 5016918"/>
              <a:gd name="connsiteY11" fmla="*/ 361801 h 723600"/>
              <a:gd name="connsiteX12" fmla="*/ 180631 w 5016918"/>
              <a:gd name="connsiteY12" fmla="*/ 539 h 723600"/>
              <a:gd name="connsiteX13" fmla="*/ 309285 w 5016918"/>
              <a:gd name="connsiteY13" fmla="*/ 539 h 72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6918" h="723600">
                <a:moveTo>
                  <a:pt x="309285" y="0"/>
                </a:moveTo>
                <a:lnTo>
                  <a:pt x="4643676" y="0"/>
                </a:lnTo>
                <a:lnTo>
                  <a:pt x="4643676" y="539"/>
                </a:lnTo>
                <a:lnTo>
                  <a:pt x="4836287" y="539"/>
                </a:lnTo>
                <a:lnTo>
                  <a:pt x="5016918" y="361801"/>
                </a:lnTo>
                <a:lnTo>
                  <a:pt x="4836287" y="723062"/>
                </a:lnTo>
                <a:lnTo>
                  <a:pt x="4643676" y="723062"/>
                </a:lnTo>
                <a:lnTo>
                  <a:pt x="4643676" y="723600"/>
                </a:lnTo>
                <a:lnTo>
                  <a:pt x="309285" y="723600"/>
                </a:lnTo>
                <a:lnTo>
                  <a:pt x="309285" y="723062"/>
                </a:lnTo>
                <a:lnTo>
                  <a:pt x="180631" y="723062"/>
                </a:lnTo>
                <a:lnTo>
                  <a:pt x="0" y="361801"/>
                </a:lnTo>
                <a:lnTo>
                  <a:pt x="180631" y="539"/>
                </a:lnTo>
                <a:lnTo>
                  <a:pt x="309285" y="539"/>
                </a:lnTo>
                <a:close/>
              </a:path>
            </a:pathLst>
          </a:custGeom>
          <a:solidFill>
            <a:srgbClr val="46999D"/>
          </a:solidFill>
          <a:ln w="12700" cap="flat" cmpd="sng" algn="ctr">
            <a:noFill/>
            <a:prstDash val="solid"/>
            <a:miter lim="800000"/>
          </a:ln>
          <a:effectLst>
            <a:outerShdw blurRad="50800" dist="38100" dir="5400000" algn="t" rotWithShape="0">
              <a:sysClr val="windowText" lastClr="000000">
                <a:lumMod val="50000"/>
                <a:lumOff val="50000"/>
                <a:alpha val="40000"/>
              </a:sysClr>
            </a:outerShdw>
          </a:effectLst>
        </p:spPr>
        <p:txBody>
          <a:bodyPr lIns="900000" anchor="ctr">
            <a:normAutofit/>
          </a:bodyPr>
          <a:p>
            <a:pPr algn="just">
              <a:lnSpc>
                <a:spcPct val="130000"/>
              </a:lnSpc>
              <a:spcBef>
                <a:spcPts val="0"/>
              </a:spcBef>
              <a:spcAft>
                <a:spcPts val="0"/>
              </a:spcAft>
              <a:defRPr/>
            </a:pPr>
            <a:r>
              <a:rPr lang="zh-CN" altLang="en-US" sz="1400" kern="0">
                <a:solidFill>
                  <a:srgbClr val="FFFFFF"/>
                </a:solidFill>
                <a:latin typeface="微软雅黑" pitchFamily="34" charset="-122"/>
                <a:ea typeface="微软雅黑" pitchFamily="34" charset="-122"/>
              </a:rPr>
              <a:t>保险</a:t>
            </a:r>
            <a:r>
              <a:rPr lang="en-US" altLang="zh-CN" sz="1400" kern="0">
                <a:solidFill>
                  <a:srgbClr val="FFFFFF"/>
                </a:solidFill>
                <a:latin typeface="微软雅黑" pitchFamily="34" charset="-122"/>
                <a:ea typeface="微软雅黑" pitchFamily="34" charset="-122"/>
              </a:rPr>
              <a:t>/</a:t>
            </a:r>
            <a:r>
              <a:rPr lang="zh-CN" altLang="en-US" sz="1400" kern="0">
                <a:solidFill>
                  <a:srgbClr val="FFFFFF"/>
                </a:solidFill>
                <a:latin typeface="微软雅黑" pitchFamily="34" charset="-122"/>
                <a:ea typeface="微软雅黑" pitchFamily="34" charset="-122"/>
              </a:rPr>
              <a:t>理财机构（中国人寿、中国平安、银行）</a:t>
            </a:r>
            <a:endParaRPr lang="zh-CN" altLang="en-US" sz="1400" kern="0">
              <a:solidFill>
                <a:srgbClr val="FFFFFF"/>
              </a:solidFill>
              <a:latin typeface="微软雅黑" pitchFamily="34" charset="-122"/>
              <a:ea typeface="微软雅黑" pitchFamily="34" charset="-122"/>
            </a:endParaRPr>
          </a:p>
        </p:txBody>
      </p:sp>
      <p:sp>
        <p:nvSpPr>
          <p:cNvPr id="36" name="MH_Other_5"/>
          <p:cNvSpPr/>
          <p:nvPr/>
        </p:nvSpPr>
        <p:spPr>
          <a:xfrm>
            <a:off x="2366385" y="5783689"/>
            <a:ext cx="735361" cy="633932"/>
          </a:xfrm>
          <a:prstGeom prst="hexagon">
            <a:avLst/>
          </a:prstGeom>
          <a:solidFill>
            <a:srgbClr val="FFFFFF"/>
          </a:solidFill>
          <a:ln w="12700" cap="flat" cmpd="sng" algn="ctr">
            <a:noFill/>
            <a:prstDash val="solid"/>
            <a:miter lim="800000"/>
          </a:ln>
          <a:effectLst>
            <a:innerShdw blurRad="63500" dist="63500" dir="12000000">
              <a:prstClr val="black">
                <a:alpha val="20000"/>
              </a:prstClr>
            </a:innerShdw>
          </a:effectLst>
        </p:spPr>
        <p:txBody>
          <a:bodyPr lIns="0" tIns="0" rIns="0" bIns="0" anchor="ctr"/>
          <a:p>
            <a:pPr algn="ctr">
              <a:spcBef>
                <a:spcPts val="0"/>
              </a:spcBef>
              <a:spcAft>
                <a:spcPts val="0"/>
              </a:spcAft>
              <a:defRPr/>
            </a:pPr>
            <a:r>
              <a:rPr lang="en-US" altLang="zh-CN" sz="2000" kern="0" dirty="0">
                <a:solidFill>
                  <a:srgbClr val="454545"/>
                </a:solidFill>
                <a:latin typeface="Arial Rounded MT Bold" pitchFamily="34" charset="0"/>
                <a:ea typeface="宋体" pitchFamily="2" charset="-122"/>
              </a:rPr>
              <a:t>05</a:t>
            </a:r>
            <a:endParaRPr lang="zh-CN" altLang="en-US" sz="2000" kern="0" dirty="0">
              <a:solidFill>
                <a:srgbClr val="454545"/>
              </a:solidFill>
              <a:latin typeface="Arial Rounded MT Bold" pitchFamily="34" charset="0"/>
              <a:ea typeface="宋体"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4"/>
          <p:cNvSpPr>
            <a:spLocks noChangeArrowheads="1"/>
          </p:cNvSpPr>
          <p:nvPr/>
        </p:nvSpPr>
        <p:spPr bwMode="auto">
          <a:xfrm>
            <a:off x="1776730" y="2511425"/>
            <a:ext cx="8165465" cy="1114425"/>
          </a:xfrm>
          <a:prstGeom prst="rect">
            <a:avLst/>
          </a:prstGeom>
          <a:solidFill>
            <a:srgbClr val="46999D"/>
          </a:solidFill>
          <a:ln w="12700" algn="ctr">
            <a:noFill/>
            <a:miter lim="800000"/>
          </a:ln>
        </p:spPr>
        <p:txBody>
          <a:bodyPr lIns="360000" anchor="ctr"/>
          <a:lstStyle/>
          <a:p>
            <a:pPr algn="just"/>
            <a:r>
              <a:rPr lang="en-US" altLang="zh-CN" sz="3600" b="1">
                <a:solidFill>
                  <a:srgbClr val="FFFFFF"/>
                </a:solidFill>
                <a:latin typeface="微软雅黑" pitchFamily="34" charset="-122"/>
                <a:ea typeface="微软雅黑" pitchFamily="34" charset="-122"/>
              </a:rPr>
              <a:t>XX</a:t>
            </a:r>
            <a:r>
              <a:rPr lang="zh-CN" altLang="en-US" sz="3600" b="1">
                <a:solidFill>
                  <a:srgbClr val="FFFFFF"/>
                </a:solidFill>
                <a:latin typeface="微软雅黑" pitchFamily="34" charset="-122"/>
                <a:ea typeface="微软雅黑" pitchFamily="34" charset="-122"/>
              </a:rPr>
              <a:t>中西医结合医院推广细分计划</a:t>
            </a:r>
            <a:endParaRPr lang="zh-CN" altLang="en-US" sz="3600" b="1">
              <a:solidFill>
                <a:srgbClr val="FFFFFF"/>
              </a:solidFill>
              <a:latin typeface="微软雅黑" pitchFamily="34" charset="-122"/>
              <a:ea typeface="微软雅黑" pitchFamily="34" charset="-122"/>
            </a:endParaRPr>
          </a:p>
        </p:txBody>
      </p:sp>
      <p:sp>
        <p:nvSpPr>
          <p:cNvPr id="28674" name="矩形 5"/>
          <p:cNvSpPr>
            <a:spLocks noChangeArrowheads="1"/>
          </p:cNvSpPr>
          <p:nvPr/>
        </p:nvSpPr>
        <p:spPr bwMode="auto">
          <a:xfrm>
            <a:off x="6350" y="2510790"/>
            <a:ext cx="924560" cy="1114425"/>
          </a:xfrm>
          <a:prstGeom prst="rect">
            <a:avLst/>
          </a:prstGeom>
          <a:solidFill>
            <a:srgbClr val="46999D"/>
          </a:solidFill>
          <a:ln w="12700" algn="ctr">
            <a:noFill/>
            <a:miter lim="800000"/>
          </a:ln>
        </p:spPr>
        <p:txBody>
          <a:bodyPr anchor="ctr"/>
          <a:lstStyle/>
          <a:p>
            <a:pPr algn="ctr"/>
            <a:endParaRPr lang="zh-CN" altLang="en-US">
              <a:solidFill>
                <a:srgbClr val="FFFFFF"/>
              </a:solidFill>
              <a:latin typeface="Calibri" pitchFamily="34" charset="0"/>
              <a:ea typeface="幼圆"/>
              <a:cs typeface="幼圆"/>
            </a:endParaRPr>
          </a:p>
        </p:txBody>
      </p:sp>
      <p:sp>
        <p:nvSpPr>
          <p:cNvPr id="28675" name="文本占位符 9"/>
          <p:cNvSpPr txBox="1">
            <a:spLocks noChangeArrowheads="1"/>
          </p:cNvSpPr>
          <p:nvPr/>
        </p:nvSpPr>
        <p:spPr bwMode="auto">
          <a:xfrm>
            <a:off x="930665" y="2509842"/>
            <a:ext cx="773113" cy="1114427"/>
          </a:xfrm>
          <a:prstGeom prst="rect">
            <a:avLst/>
          </a:prstGeom>
          <a:noFill/>
          <a:ln w="9525">
            <a:noFill/>
            <a:miter lim="800000"/>
          </a:ln>
        </p:spPr>
        <p:txBody>
          <a:bodyPr lIns="0" tIns="0" rIns="0" bIns="0" anchor="ctr"/>
          <a:lstStyle/>
          <a:p>
            <a:pPr algn="ctr">
              <a:lnSpc>
                <a:spcPct val="90000"/>
              </a:lnSpc>
              <a:buClr>
                <a:srgbClr val="963B22"/>
              </a:buClr>
              <a:buSzPct val="60000"/>
              <a:buFont typeface="Wingdings" pitchFamily="2" charset="2"/>
              <a:buNone/>
            </a:pPr>
            <a:r>
              <a:rPr lang="en-US" altLang="zh-CN" sz="4000">
                <a:solidFill>
                  <a:srgbClr val="46999D"/>
                </a:solidFill>
                <a:ea typeface="微软雅黑" pitchFamily="34" charset="-122"/>
              </a:rPr>
              <a:t>04</a:t>
            </a:r>
            <a:endParaRPr lang="en-US" altLang="zh-CN" sz="4000">
              <a:solidFill>
                <a:srgbClr val="46999D"/>
              </a:solidFill>
              <a:ea typeface="微软雅黑" pitchFamily="34" charset="-122"/>
            </a:endParaRPr>
          </a:p>
        </p:txBody>
      </p:sp>
      <p:cxnSp>
        <p:nvCxnSpPr>
          <p:cNvPr id="16" name="直接连接符 15"/>
          <p:cNvCxnSpPr/>
          <p:nvPr/>
        </p:nvCxnSpPr>
        <p:spPr>
          <a:xfrm>
            <a:off x="635" y="1435735"/>
            <a:ext cx="98482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grpSp>
        <p:nvGrpSpPr>
          <p:cNvPr id="82950" name="组合 20"/>
          <p:cNvGrpSpPr/>
          <p:nvPr/>
        </p:nvGrpSpPr>
        <p:grpSpPr bwMode="auto">
          <a:xfrm>
            <a:off x="6823473" y="3775080"/>
            <a:ext cx="1920878" cy="1916116"/>
            <a:chOff x="0" y="0"/>
            <a:chExt cx="1875386" cy="1872209"/>
          </a:xfrm>
          <a:solidFill>
            <a:schemeClr val="accent1">
              <a:lumMod val="50000"/>
            </a:schemeClr>
          </a:solidFill>
        </p:grpSpPr>
        <p:sp>
          <p:nvSpPr>
            <p:cNvPr id="82952" name="矩形 16"/>
            <p:cNvSpPr>
              <a:spLocks noChangeArrowheads="1"/>
            </p:cNvSpPr>
            <p:nvPr/>
          </p:nvSpPr>
          <p:spPr bwMode="auto">
            <a:xfrm>
              <a:off x="0" y="0"/>
              <a:ext cx="1872208" cy="45719"/>
            </a:xfrm>
            <a:prstGeom prst="rect">
              <a:avLst/>
            </a:prstGeom>
            <a:grpFill/>
            <a:ln w="9525">
              <a:noFill/>
              <a:miter lim="800000"/>
            </a:ln>
          </p:spPr>
          <p:txBody>
            <a:bodyPr anchor="ctr"/>
            <a:p>
              <a:pPr algn="ctr" eaLnBrk="0" hangingPunct="0">
                <a:buFont typeface="Arial" charset="0"/>
                <a:buNone/>
              </a:pPr>
              <a:endParaRPr lang="zh-CN" altLang="en-US" sz="1400">
                <a:solidFill>
                  <a:srgbClr val="FFFFFF"/>
                </a:solidFill>
                <a:latin typeface="Calibri" pitchFamily="34" charset="0"/>
              </a:endParaRPr>
            </a:p>
          </p:txBody>
        </p:sp>
        <p:sp>
          <p:nvSpPr>
            <p:cNvPr id="82953" name="矩形 17"/>
            <p:cNvSpPr>
              <a:spLocks noChangeArrowheads="1"/>
            </p:cNvSpPr>
            <p:nvPr/>
          </p:nvSpPr>
          <p:spPr bwMode="auto">
            <a:xfrm rot="-5400000">
              <a:off x="913238" y="913238"/>
              <a:ext cx="1872208" cy="45719"/>
            </a:xfrm>
            <a:prstGeom prst="rect">
              <a:avLst/>
            </a:prstGeom>
            <a:grpFill/>
            <a:ln w="9525">
              <a:noFill/>
              <a:miter lim="800000"/>
            </a:ln>
          </p:spPr>
          <p:txBody>
            <a:bodyPr vert="eaVert" anchor="ctr"/>
            <a:p>
              <a:pPr algn="ctr" eaLnBrk="0" hangingPunct="0">
                <a:buFont typeface="Arial" charset="0"/>
                <a:buNone/>
              </a:pPr>
              <a:endParaRPr lang="zh-CN" altLang="en-US" sz="1400">
                <a:solidFill>
                  <a:srgbClr val="FFFFFF"/>
                </a:solidFill>
                <a:latin typeface="Calibri" pitchFamily="34" charset="0"/>
              </a:endParaRPr>
            </a:p>
          </p:txBody>
        </p:sp>
        <p:sp>
          <p:nvSpPr>
            <p:cNvPr id="82954" name="矩形 18"/>
            <p:cNvSpPr>
              <a:spLocks noChangeArrowheads="1"/>
            </p:cNvSpPr>
            <p:nvPr/>
          </p:nvSpPr>
          <p:spPr bwMode="auto">
            <a:xfrm rot="-5400000">
              <a:off x="-913244" y="913238"/>
              <a:ext cx="1872208" cy="45719"/>
            </a:xfrm>
            <a:prstGeom prst="rect">
              <a:avLst/>
            </a:prstGeom>
            <a:grpFill/>
            <a:ln w="9525">
              <a:noFill/>
              <a:miter lim="800000"/>
            </a:ln>
          </p:spPr>
          <p:txBody>
            <a:bodyPr vert="eaVert" anchor="ctr"/>
            <a:p>
              <a:pPr algn="ctr" eaLnBrk="0" hangingPunct="0">
                <a:buFont typeface="Arial" charset="0"/>
                <a:buNone/>
              </a:pPr>
              <a:endParaRPr lang="zh-CN" altLang="en-US" sz="1400">
                <a:solidFill>
                  <a:srgbClr val="FFFFFF"/>
                </a:solidFill>
                <a:latin typeface="Calibri" pitchFamily="34" charset="0"/>
              </a:endParaRPr>
            </a:p>
          </p:txBody>
        </p:sp>
        <p:sp>
          <p:nvSpPr>
            <p:cNvPr id="82955" name="矩形 19"/>
            <p:cNvSpPr>
              <a:spLocks noChangeArrowheads="1"/>
            </p:cNvSpPr>
            <p:nvPr/>
          </p:nvSpPr>
          <p:spPr bwMode="auto">
            <a:xfrm>
              <a:off x="3178" y="1826490"/>
              <a:ext cx="1872208" cy="45719"/>
            </a:xfrm>
            <a:prstGeom prst="rect">
              <a:avLst/>
            </a:prstGeom>
            <a:grpFill/>
            <a:ln w="9525">
              <a:noFill/>
              <a:miter lim="800000"/>
            </a:ln>
          </p:spPr>
          <p:txBody>
            <a:bodyPr anchor="ctr"/>
            <a:p>
              <a:pPr algn="ctr" eaLnBrk="0" hangingPunct="0">
                <a:buFont typeface="Arial" charset="0"/>
                <a:buNone/>
              </a:pPr>
              <a:endParaRPr lang="zh-CN" altLang="en-US" sz="1400">
                <a:solidFill>
                  <a:srgbClr val="FFFFFF"/>
                </a:solidFill>
                <a:latin typeface="Calibri" pitchFamily="34" charset="0"/>
              </a:endParaRPr>
            </a:p>
          </p:txBody>
        </p:sp>
      </p:grpSp>
      <p:sp>
        <p:nvSpPr>
          <p:cNvPr id="82951" name="TextBox 22"/>
          <p:cNvSpPr>
            <a:spLocks noChangeArrowheads="1"/>
          </p:cNvSpPr>
          <p:nvPr/>
        </p:nvSpPr>
        <p:spPr bwMode="auto">
          <a:xfrm>
            <a:off x="6680598" y="3968756"/>
            <a:ext cx="2209803" cy="1463040"/>
          </a:xfrm>
          <a:prstGeom prst="rect">
            <a:avLst/>
          </a:prstGeom>
          <a:noFill/>
          <a:ln w="9525">
            <a:noFill/>
            <a:miter lim="800000"/>
          </a:ln>
        </p:spPr>
        <p:txBody>
          <a:bodyPr>
            <a:spAutoFit/>
          </a:bodyPr>
          <a:p>
            <a:pPr algn="ctr" eaLnBrk="0" hangingPunct="0">
              <a:lnSpc>
                <a:spcPct val="150000"/>
              </a:lnSpc>
              <a:buFont typeface="Arial" charset="0"/>
              <a:buNone/>
            </a:pPr>
            <a:r>
              <a:rPr lang="zh-CN" altLang="en-US" sz="2000" b="1">
                <a:solidFill>
                  <a:schemeClr val="accent5">
                    <a:lumMod val="75000"/>
                  </a:schemeClr>
                </a:solidFill>
                <a:latin typeface="微软雅黑" pitchFamily="34" charset="-122"/>
                <a:ea typeface="微软雅黑" pitchFamily="34" charset="-122"/>
                <a:sym typeface="方正正大黑简体" pitchFamily="2" charset="-122"/>
              </a:rPr>
              <a:t>宣传总控</a:t>
            </a:r>
            <a:endParaRPr lang="zh-CN" altLang="en-US" sz="2000" b="1">
              <a:solidFill>
                <a:schemeClr val="accent5">
                  <a:lumMod val="75000"/>
                </a:schemeClr>
              </a:solidFill>
              <a:latin typeface="微软雅黑" pitchFamily="34" charset="-122"/>
              <a:ea typeface="微软雅黑" pitchFamily="34" charset="-122"/>
              <a:sym typeface="方正正大黑简体" pitchFamily="2" charset="-122"/>
            </a:endParaRPr>
          </a:p>
          <a:p>
            <a:pPr algn="ctr" eaLnBrk="0" hangingPunct="0">
              <a:lnSpc>
                <a:spcPct val="150000"/>
              </a:lnSpc>
              <a:buFont typeface="Arial" charset="0"/>
              <a:buNone/>
            </a:pPr>
            <a:r>
              <a:rPr lang="zh-CN" altLang="en-US" sz="2000" b="1">
                <a:solidFill>
                  <a:schemeClr val="accent5">
                    <a:lumMod val="75000"/>
                  </a:schemeClr>
                </a:solidFill>
                <a:latin typeface="微软雅黑" pitchFamily="34" charset="-122"/>
                <a:ea typeface="微软雅黑" pitchFamily="34" charset="-122"/>
                <a:sym typeface="方正正大黑简体" pitchFamily="2" charset="-122"/>
              </a:rPr>
              <a:t>费用铺排</a:t>
            </a:r>
            <a:endParaRPr lang="zh-CN" altLang="en-US" sz="2000" b="1">
              <a:solidFill>
                <a:schemeClr val="accent5">
                  <a:lumMod val="75000"/>
                </a:schemeClr>
              </a:solidFill>
              <a:latin typeface="微软雅黑" pitchFamily="34" charset="-122"/>
              <a:ea typeface="微软雅黑" pitchFamily="34" charset="-122"/>
              <a:sym typeface="方正正大黑简体" pitchFamily="2" charset="-122"/>
            </a:endParaRPr>
          </a:p>
          <a:p>
            <a:pPr algn="ctr" eaLnBrk="0" hangingPunct="0">
              <a:lnSpc>
                <a:spcPct val="150000"/>
              </a:lnSpc>
              <a:buFont typeface="Arial" charset="0"/>
              <a:buNone/>
            </a:pPr>
            <a:r>
              <a:rPr lang="zh-CN" altLang="en-US" sz="2000" b="1">
                <a:solidFill>
                  <a:schemeClr val="accent5">
                    <a:lumMod val="75000"/>
                  </a:schemeClr>
                </a:solidFill>
                <a:latin typeface="微软雅黑" pitchFamily="34" charset="-122"/>
                <a:ea typeface="微软雅黑" pitchFamily="34" charset="-122"/>
                <a:sym typeface="方正正大黑简体" pitchFamily="2" charset="-122"/>
              </a:rPr>
              <a:t>分月提案</a:t>
            </a:r>
            <a:r>
              <a:rPr lang="zh-CN" altLang="en-US" sz="2000" b="1">
                <a:solidFill>
                  <a:schemeClr val="bg1"/>
                </a:solidFill>
                <a:latin typeface="微软雅黑" pitchFamily="34" charset="-122"/>
                <a:ea typeface="微软雅黑" pitchFamily="34" charset="-122"/>
                <a:sym typeface="方正正大黑简体" pitchFamily="2" charset="-122"/>
              </a:rPr>
              <a:t> </a:t>
            </a:r>
            <a:endParaRPr lang="zh-CN" altLang="en-US" sz="2000" b="1">
              <a:solidFill>
                <a:schemeClr val="bg1"/>
              </a:solidFill>
              <a:latin typeface="微软雅黑" pitchFamily="34" charset="-122"/>
              <a:ea typeface="微软雅黑" pitchFamily="34" charset="-122"/>
              <a:sym typeface="方正正大黑简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宣传目标</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86536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
        <p:nvSpPr>
          <p:cNvPr id="12293" name="文本框 12292"/>
          <p:cNvSpPr txBox="1"/>
          <p:nvPr/>
        </p:nvSpPr>
        <p:spPr>
          <a:xfrm>
            <a:off x="1253490" y="2925445"/>
            <a:ext cx="1270000" cy="619760"/>
          </a:xfrm>
          <a:prstGeom prst="rect">
            <a:avLst/>
          </a:prstGeom>
          <a:noFill/>
          <a:ln w="9525" cap="flat" cmpd="sng">
            <a:solidFill>
              <a:srgbClr val="4D4D4D"/>
            </a:solidFill>
            <a:prstDash val="solid"/>
            <a:miter/>
            <a:headEnd type="none" w="med" len="med"/>
            <a:tailEnd type="none" w="med" len="med"/>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微信预热期</a:t>
            </a:r>
            <a:endParaRPr lang="zh-CN" altLang="en-US" sz="14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3</a:t>
            </a:r>
            <a:r>
              <a:rPr lang="zh-CN" altLang="en-US" sz="1400" b="1" dirty="0">
                <a:latin typeface="华文细黑" pitchFamily="2" charset="-122"/>
                <a:ea typeface="华文细黑" pitchFamily="2" charset="-122"/>
              </a:rPr>
              <a:t>月</a:t>
            </a:r>
            <a:endParaRPr lang="zh-CN" altLang="en-US" sz="1400" b="1" dirty="0">
              <a:latin typeface="华文细黑" pitchFamily="2" charset="-122"/>
              <a:ea typeface="华文细黑" pitchFamily="2" charset="-122"/>
            </a:endParaRPr>
          </a:p>
        </p:txBody>
      </p:sp>
      <p:sp>
        <p:nvSpPr>
          <p:cNvPr id="12295" name="文本框 12294"/>
          <p:cNvSpPr txBox="1"/>
          <p:nvPr/>
        </p:nvSpPr>
        <p:spPr>
          <a:xfrm>
            <a:off x="4300855" y="3575050"/>
            <a:ext cx="1551305" cy="817880"/>
          </a:xfrm>
          <a:prstGeom prst="rect">
            <a:avLst/>
          </a:prstGeom>
          <a:noFill/>
          <a:ln w="9525">
            <a:noFill/>
            <a:miter/>
          </a:ln>
        </p:spPr>
        <p:txBody>
          <a:bodyPr wrap="square" lIns="86558" tIns="43278" rIns="86558" bIns="43278">
            <a:spAutoFit/>
          </a:bodyPr>
          <a:p>
            <a:pPr marL="360045" lvl="0" indent="-360045" algn="l" defTabSz="865505" eaLnBrk="1" latinLnBrk="0" hangingPunct="1">
              <a:spcBef>
                <a:spcPts val="0"/>
              </a:spcBef>
              <a:buClr>
                <a:srgbClr val="000000"/>
              </a:buClr>
            </a:pPr>
            <a:r>
              <a:rPr lang="en-US" altLang="zh-CN" sz="1200">
                <a:latin typeface="Arial" charset="0"/>
                <a:ea typeface="宋体" pitchFamily="2" charset="-122"/>
              </a:rPr>
              <a:t>1</a:t>
            </a:r>
            <a:r>
              <a:rPr lang="zh-CN" altLang="en-US" sz="1200" dirty="0">
                <a:latin typeface="Arial" charset="0"/>
                <a:ea typeface="宋体" pitchFamily="2" charset="-122"/>
              </a:rPr>
              <a:t>、开业宣传召集</a:t>
            </a:r>
            <a:endParaRPr lang="zh-CN" altLang="en-US" sz="1200" dirty="0">
              <a:latin typeface="Arial" charset="0"/>
              <a:ea typeface="宋体" pitchFamily="2" charset="-122"/>
            </a:endParaRPr>
          </a:p>
          <a:p>
            <a:pPr marL="360045" lvl="0" indent="-360045" algn="l" defTabSz="865505" eaLnBrk="1" latinLnBrk="0" hangingPunct="1">
              <a:spcBef>
                <a:spcPts val="0"/>
              </a:spcBef>
              <a:buClr>
                <a:srgbClr val="000000"/>
              </a:buClr>
            </a:pPr>
            <a:r>
              <a:rPr lang="zh-CN" altLang="en-US" sz="1200" dirty="0">
                <a:latin typeface="Arial" charset="0"/>
                <a:ea typeface="宋体" pitchFamily="2" charset="-122"/>
              </a:rPr>
              <a:t>粉丝报名体验；</a:t>
            </a:r>
            <a:endParaRPr lang="zh-CN" altLang="en-US" sz="1200" dirty="0">
              <a:latin typeface="Arial" charset="0"/>
              <a:ea typeface="宋体" pitchFamily="2" charset="-122"/>
            </a:endParaRPr>
          </a:p>
          <a:p>
            <a:pPr marL="360045" lvl="0" indent="-360045" algn="l" defTabSz="865505" eaLnBrk="1" latinLnBrk="0" hangingPunct="1">
              <a:spcBef>
                <a:spcPts val="0"/>
              </a:spcBef>
              <a:buClr>
                <a:srgbClr val="000000"/>
              </a:buClr>
            </a:pPr>
            <a:endParaRPr lang="zh-CN" altLang="en-US" sz="1200" dirty="0">
              <a:latin typeface="Arial" charset="0"/>
              <a:ea typeface="宋体" pitchFamily="2" charset="-122"/>
            </a:endParaRPr>
          </a:p>
          <a:p>
            <a:pPr marL="360045" lvl="0" indent="-360045" algn="l" defTabSz="865505" eaLnBrk="1" latinLnBrk="0" hangingPunct="1">
              <a:spcBef>
                <a:spcPts val="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、进行会员招募；</a:t>
            </a:r>
            <a:endParaRPr lang="zh-CN" altLang="en-US" sz="1200" dirty="0">
              <a:latin typeface="Arial" charset="0"/>
              <a:ea typeface="宋体" pitchFamily="2" charset="-122"/>
            </a:endParaRPr>
          </a:p>
        </p:txBody>
      </p:sp>
      <p:sp>
        <p:nvSpPr>
          <p:cNvPr id="12297" name="文本框 12296"/>
          <p:cNvSpPr txBox="1"/>
          <p:nvPr/>
        </p:nvSpPr>
        <p:spPr>
          <a:xfrm>
            <a:off x="2759710" y="3566795"/>
            <a:ext cx="1541145" cy="1000760"/>
          </a:xfrm>
          <a:prstGeom prst="rect">
            <a:avLst/>
          </a:prstGeom>
          <a:noFill/>
          <a:ln w="9525">
            <a:noFill/>
            <a:miter/>
          </a:ln>
        </p:spPr>
        <p:txBody>
          <a:bodyPr wrap="square" lIns="86558" tIns="43278" rIns="86558" bIns="43278">
            <a:spAutoFit/>
          </a:bodyPr>
          <a:p>
            <a:pPr marL="396240" lvl="0" indent="-360045" defTabSz="865505" eaLnBrk="1" latinLnBrk="0" hangingPunct="1">
              <a:spcBef>
                <a:spcPts val="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、免费义诊、免费</a:t>
            </a:r>
            <a:endParaRPr lang="zh-CN" altLang="en-US" sz="1200" dirty="0">
              <a:latin typeface="Times New Roman" pitchFamily="18" charset="0"/>
              <a:ea typeface="宋体" pitchFamily="2" charset="-122"/>
            </a:endParaRPr>
          </a:p>
          <a:p>
            <a:pPr marL="396240" lvl="0" indent="-360045" defTabSz="865505" eaLnBrk="1" latinLnBrk="0" hangingPunct="1">
              <a:spcBef>
                <a:spcPts val="0"/>
              </a:spcBef>
              <a:buClr>
                <a:srgbClr val="000000"/>
              </a:buClr>
            </a:pPr>
            <a:r>
              <a:rPr lang="zh-CN" altLang="en-US" sz="1200" dirty="0">
                <a:latin typeface="Times New Roman" pitchFamily="18" charset="0"/>
                <a:ea typeface="宋体" pitchFamily="2" charset="-122"/>
              </a:rPr>
              <a:t>体检、养生讲座</a:t>
            </a:r>
            <a:endParaRPr lang="zh-CN" altLang="en-US" sz="1200" dirty="0">
              <a:latin typeface="Times New Roman" pitchFamily="18" charset="0"/>
              <a:ea typeface="宋体" pitchFamily="2" charset="-122"/>
            </a:endParaRPr>
          </a:p>
          <a:p>
            <a:pPr marL="396240" lvl="0" indent="-360045" defTabSz="865505" eaLnBrk="1" latinLnBrk="0" hangingPunct="1">
              <a:spcBef>
                <a:spcPts val="0"/>
              </a:spcBef>
              <a:buClr>
                <a:srgbClr val="000000"/>
              </a:buClr>
            </a:pPr>
            <a:endParaRPr lang="zh-CN" altLang="en-US" sz="1200" dirty="0">
              <a:latin typeface="Times New Roman" pitchFamily="18" charset="0"/>
              <a:ea typeface="宋体" pitchFamily="2" charset="-122"/>
            </a:endParaRPr>
          </a:p>
          <a:p>
            <a:pPr marL="396240" lvl="0" indent="-360045" defTabSz="865505" eaLnBrk="1" latinLnBrk="0" hangingPunct="1">
              <a:spcBef>
                <a:spcPts val="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、微信活动，参与</a:t>
            </a:r>
            <a:endParaRPr lang="zh-CN" altLang="en-US" sz="1200" dirty="0">
              <a:latin typeface="Times New Roman" pitchFamily="18" charset="0"/>
              <a:ea typeface="宋体" pitchFamily="2" charset="-122"/>
            </a:endParaRPr>
          </a:p>
          <a:p>
            <a:pPr marL="396240" lvl="0" indent="-360045" defTabSz="865505" eaLnBrk="1" latinLnBrk="0" hangingPunct="1">
              <a:spcBef>
                <a:spcPts val="0"/>
              </a:spcBef>
              <a:buClr>
                <a:srgbClr val="000000"/>
              </a:buClr>
            </a:pPr>
            <a:r>
              <a:rPr lang="zh-CN" altLang="en-US" sz="1200" dirty="0">
                <a:latin typeface="Times New Roman" pitchFamily="18" charset="0"/>
                <a:ea typeface="宋体" pitchFamily="2" charset="-122"/>
              </a:rPr>
              <a:t>互动游戏得礼品；</a:t>
            </a:r>
            <a:endParaRPr lang="zh-CN" altLang="en-US" sz="1200" dirty="0">
              <a:latin typeface="Times New Roman" pitchFamily="18" charset="0"/>
              <a:ea typeface="宋体" pitchFamily="2" charset="-122"/>
            </a:endParaRPr>
          </a:p>
        </p:txBody>
      </p:sp>
      <p:sp>
        <p:nvSpPr>
          <p:cNvPr id="12298" name="文本框 12297"/>
          <p:cNvSpPr txBox="1"/>
          <p:nvPr/>
        </p:nvSpPr>
        <p:spPr>
          <a:xfrm>
            <a:off x="1346835" y="2580005"/>
            <a:ext cx="1082675" cy="299720"/>
          </a:xfrm>
          <a:prstGeom prst="rect">
            <a:avLst/>
          </a:prstGeom>
          <a:noFill/>
          <a:ln w="9525">
            <a:noFill/>
            <a:miter/>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第一阶段</a:t>
            </a:r>
            <a:endParaRPr lang="zh-CN" altLang="en-US" sz="1200" b="1">
              <a:latin typeface="Times New Roman" pitchFamily="18" charset="0"/>
              <a:ea typeface="华文细黑" pitchFamily="2" charset="-122"/>
            </a:endParaRPr>
          </a:p>
        </p:txBody>
      </p:sp>
      <p:sp>
        <p:nvSpPr>
          <p:cNvPr id="12299" name="文本框 12298"/>
          <p:cNvSpPr txBox="1"/>
          <p:nvPr/>
        </p:nvSpPr>
        <p:spPr>
          <a:xfrm>
            <a:off x="2944495" y="2580005"/>
            <a:ext cx="930910" cy="299720"/>
          </a:xfrm>
          <a:prstGeom prst="rect">
            <a:avLst/>
          </a:prstGeom>
          <a:noFill/>
          <a:ln w="9525">
            <a:noFill/>
            <a:miter/>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第二阶段</a:t>
            </a:r>
            <a:endParaRPr lang="zh-CN" altLang="en-US" sz="1400" b="1">
              <a:latin typeface="Times New Roman" pitchFamily="18" charset="0"/>
              <a:ea typeface="华文细黑" pitchFamily="2" charset="-122"/>
            </a:endParaRPr>
          </a:p>
        </p:txBody>
      </p:sp>
      <p:sp>
        <p:nvSpPr>
          <p:cNvPr id="12300" name="文本框 12299"/>
          <p:cNvSpPr txBox="1"/>
          <p:nvPr/>
        </p:nvSpPr>
        <p:spPr>
          <a:xfrm>
            <a:off x="4314825" y="2565400"/>
            <a:ext cx="997585" cy="299720"/>
          </a:xfrm>
          <a:prstGeom prst="rect">
            <a:avLst/>
          </a:prstGeom>
          <a:noFill/>
          <a:ln w="9525">
            <a:noFill/>
            <a:miter/>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华文细黑" pitchFamily="2" charset="-122"/>
                <a:ea typeface="华文细黑" pitchFamily="2" charset="-122"/>
              </a:rPr>
              <a:t>第三阶段</a:t>
            </a:r>
            <a:endParaRPr lang="zh-CN" altLang="en-US" sz="1400" b="1">
              <a:latin typeface="华文细黑" pitchFamily="2" charset="-122"/>
              <a:ea typeface="华文细黑" pitchFamily="2" charset="-122"/>
            </a:endParaRPr>
          </a:p>
        </p:txBody>
      </p:sp>
      <p:sp>
        <p:nvSpPr>
          <p:cNvPr id="12301" name="文本框 12300"/>
          <p:cNvSpPr txBox="1"/>
          <p:nvPr/>
        </p:nvSpPr>
        <p:spPr>
          <a:xfrm>
            <a:off x="5627370" y="2580005"/>
            <a:ext cx="1073785" cy="299720"/>
          </a:xfrm>
          <a:prstGeom prst="rect">
            <a:avLst/>
          </a:prstGeom>
          <a:noFill/>
          <a:ln w="9525">
            <a:noFill/>
            <a:miter/>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华文细黑" pitchFamily="2" charset="-122"/>
                <a:ea typeface="华文细黑" pitchFamily="2" charset="-122"/>
              </a:rPr>
              <a:t>第四阶段</a:t>
            </a:r>
            <a:endParaRPr lang="zh-CN" altLang="en-US" sz="1400" b="1">
              <a:latin typeface="华文细黑" pitchFamily="2" charset="-122"/>
              <a:ea typeface="华文细黑" pitchFamily="2" charset="-122"/>
            </a:endParaRPr>
          </a:p>
        </p:txBody>
      </p:sp>
      <p:sp>
        <p:nvSpPr>
          <p:cNvPr id="12307" name="文本框 12306"/>
          <p:cNvSpPr txBox="1"/>
          <p:nvPr/>
        </p:nvSpPr>
        <p:spPr>
          <a:xfrm>
            <a:off x="4314825" y="2915285"/>
            <a:ext cx="1094105" cy="619760"/>
          </a:xfrm>
          <a:prstGeom prst="rect">
            <a:avLst/>
          </a:prstGeom>
          <a:noFill/>
          <a:ln w="9525" cap="flat" cmpd="sng">
            <a:solidFill>
              <a:srgbClr val="4D4D4D"/>
            </a:solidFill>
            <a:prstDash val="solid"/>
            <a:miter/>
            <a:headEnd type="none" w="med" len="med"/>
            <a:tailEnd type="none" w="med" len="med"/>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强势宣传期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sz="1400" b="1">
                <a:latin typeface="华文细黑" pitchFamily="2" charset="-122"/>
                <a:ea typeface="华文细黑" pitchFamily="2" charset="-122"/>
              </a:rPr>
              <a:t>5</a:t>
            </a:r>
            <a:r>
              <a:rPr lang="zh-CN" altLang="en-US" sz="1400" b="1" dirty="0">
                <a:latin typeface="华文细黑" pitchFamily="2" charset="-122"/>
                <a:ea typeface="华文细黑" pitchFamily="2" charset="-122"/>
              </a:rPr>
              <a:t>月</a:t>
            </a:r>
            <a:endParaRPr lang="zh-CN" altLang="en-US" sz="1400" b="1">
              <a:latin typeface="华文细黑" pitchFamily="2" charset="-122"/>
              <a:ea typeface="华文细黑" pitchFamily="2" charset="-122"/>
            </a:endParaRPr>
          </a:p>
        </p:txBody>
      </p:sp>
      <p:sp>
        <p:nvSpPr>
          <p:cNvPr id="12308" name="文本框 12307"/>
          <p:cNvSpPr txBox="1"/>
          <p:nvPr/>
        </p:nvSpPr>
        <p:spPr>
          <a:xfrm>
            <a:off x="2860040" y="2921000"/>
            <a:ext cx="1158875" cy="619760"/>
          </a:xfrm>
          <a:prstGeom prst="rect">
            <a:avLst/>
          </a:prstGeom>
          <a:noFill/>
          <a:ln w="9525" cap="flat" cmpd="sng">
            <a:solidFill>
              <a:srgbClr val="4D4D4D"/>
            </a:solidFill>
            <a:prstDash val="solid"/>
            <a:miter/>
            <a:headEnd type="none" w="med" len="med"/>
            <a:tailEnd type="none" w="med" len="med"/>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微信活动期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4</a:t>
            </a:r>
            <a:r>
              <a:rPr lang="zh-CN" altLang="en-US" sz="1400" b="1" dirty="0">
                <a:latin typeface="华文细黑" pitchFamily="2" charset="-122"/>
                <a:ea typeface="华文细黑" pitchFamily="2" charset="-122"/>
              </a:rPr>
              <a:t>月</a:t>
            </a:r>
            <a:endParaRPr lang="zh-CN" altLang="en-US" sz="1400" b="1" dirty="0">
              <a:latin typeface="华文细黑" pitchFamily="2" charset="-122"/>
              <a:ea typeface="华文细黑" pitchFamily="2" charset="-122"/>
            </a:endParaRPr>
          </a:p>
        </p:txBody>
      </p:sp>
      <p:sp>
        <p:nvSpPr>
          <p:cNvPr id="12310" name="文本框 12309"/>
          <p:cNvSpPr txBox="1"/>
          <p:nvPr/>
        </p:nvSpPr>
        <p:spPr>
          <a:xfrm>
            <a:off x="1346590" y="3928751"/>
            <a:ext cx="1154114" cy="457200"/>
          </a:xfrm>
          <a:prstGeom prst="rect">
            <a:avLst/>
          </a:prstGeom>
          <a:noFill/>
          <a:ln w="9525">
            <a:noFill/>
            <a:miter/>
          </a:ln>
        </p:spPr>
        <p:txBody>
          <a:bodyPr>
            <a:spAutoFit/>
          </a:bodyPr>
          <a:p>
            <a:pPr lvl="0" eaLnBrk="1" hangingPunct="1">
              <a:spcBef>
                <a:spcPct val="50000"/>
              </a:spcBef>
              <a:buClr>
                <a:srgbClr val="000000"/>
              </a:buClr>
            </a:pPr>
            <a:endParaRPr lang="zh-CN" altLang="en-US" sz="2400" b="1" dirty="0">
              <a:latin typeface="Times New Roman" pitchFamily="18" charset="0"/>
              <a:ea typeface="宋体" pitchFamily="2" charset="-122"/>
            </a:endParaRPr>
          </a:p>
        </p:txBody>
      </p:sp>
      <p:sp>
        <p:nvSpPr>
          <p:cNvPr id="12311" name="文本框 12310"/>
          <p:cNvSpPr txBox="1"/>
          <p:nvPr/>
        </p:nvSpPr>
        <p:spPr>
          <a:xfrm>
            <a:off x="1207207" y="3575055"/>
            <a:ext cx="1585915" cy="1275080"/>
          </a:xfrm>
          <a:prstGeom prst="rect">
            <a:avLst/>
          </a:prstGeom>
          <a:noFill/>
          <a:ln w="9525">
            <a:noFill/>
            <a:miter/>
          </a:ln>
        </p:spPr>
        <p:txBody>
          <a:bodyPr wrap="square" lIns="86558" tIns="43278" rIns="86558" bIns="43278">
            <a:spAutoFit/>
          </a:bodyPr>
          <a:p>
            <a:pPr marL="360045" lvl="0" indent="-360045" algn="l" defTabSz="865505" eaLnBrk="1" latinLnBrk="0" hangingPunct="1">
              <a:spcBef>
                <a:spcPts val="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、打造微信专栏</a:t>
            </a:r>
            <a:r>
              <a:rPr lang="en-US" altLang="zh-CN" sz="1200" dirty="0">
                <a:latin typeface="Times New Roman" pitchFamily="18" charset="0"/>
                <a:ea typeface="宋体" pitchFamily="2" charset="-122"/>
              </a:rPr>
              <a:t>“</a:t>
            </a:r>
            <a:r>
              <a:rPr lang="zh-CN" altLang="en-US" sz="1200" dirty="0">
                <a:latin typeface="Times New Roman" pitchFamily="18" charset="0"/>
                <a:ea typeface="宋体" pitchFamily="2" charset="-122"/>
              </a:rPr>
              <a:t>专</a:t>
            </a:r>
            <a:endParaRPr lang="zh-CN" altLang="en-US" sz="1200" dirty="0">
              <a:latin typeface="Times New Roman" pitchFamily="18" charset="0"/>
              <a:ea typeface="宋体" pitchFamily="2" charset="-122"/>
            </a:endParaRPr>
          </a:p>
          <a:p>
            <a:pPr marL="360045" lvl="0" indent="-360045" algn="l" defTabSz="865505" eaLnBrk="1" latinLnBrk="0" hangingPunct="1">
              <a:spcBef>
                <a:spcPts val="0"/>
              </a:spcBef>
              <a:buClr>
                <a:srgbClr val="000000"/>
              </a:buClr>
            </a:pPr>
            <a:r>
              <a:rPr lang="zh-CN" altLang="en-US" sz="1200" dirty="0">
                <a:latin typeface="Times New Roman" pitchFamily="18" charset="0"/>
                <a:ea typeface="宋体" pitchFamily="2" charset="-122"/>
              </a:rPr>
              <a:t>家课堂、在线问诊</a:t>
            </a:r>
            <a:r>
              <a:rPr lang="en-US" altLang="zh-CN" sz="1200" dirty="0">
                <a:latin typeface="Times New Roman" pitchFamily="18" charset="0"/>
                <a:ea typeface="宋体" pitchFamily="2" charset="-122"/>
              </a:rPr>
              <a:t>"</a:t>
            </a:r>
            <a:endParaRPr lang="en-US" altLang="zh-CN" sz="1200" dirty="0">
              <a:latin typeface="Times New Roman" pitchFamily="18" charset="0"/>
              <a:ea typeface="宋体" pitchFamily="2" charset="-122"/>
            </a:endParaRPr>
          </a:p>
          <a:p>
            <a:pPr marL="360045" lvl="0" indent="-360045" algn="l" defTabSz="865505" eaLnBrk="1" latinLnBrk="0" hangingPunct="1">
              <a:spcBef>
                <a:spcPts val="0"/>
              </a:spcBef>
              <a:buClr>
                <a:srgbClr val="000000"/>
              </a:buClr>
            </a:pPr>
            <a:endParaRPr lang="en-US" altLang="zh-CN" sz="1200" dirty="0">
              <a:latin typeface="Times New Roman" pitchFamily="18" charset="0"/>
              <a:ea typeface="宋体" pitchFamily="2" charset="-122"/>
            </a:endParaRPr>
          </a:p>
          <a:p>
            <a:pPr marL="360045" lvl="0" indent="-360045" algn="l" defTabSz="865505" eaLnBrk="1" latinLnBrk="0" hangingPunct="1">
              <a:spcBef>
                <a:spcPts val="0"/>
              </a:spcBef>
              <a:buClr>
                <a:srgbClr val="000000"/>
              </a:buClr>
            </a:pPr>
            <a:r>
              <a:rPr lang="en-US" altLang="zh-CN" sz="1200" dirty="0">
                <a:latin typeface="Times New Roman" pitchFamily="18" charset="0"/>
                <a:ea typeface="宋体" pitchFamily="2" charset="-122"/>
              </a:rPr>
              <a:t>2</a:t>
            </a:r>
            <a:r>
              <a:rPr lang="zh-CN" altLang="en-US" sz="1200" dirty="0">
                <a:latin typeface="Times New Roman" pitchFamily="18" charset="0"/>
                <a:ea typeface="宋体" pitchFamily="2" charset="-122"/>
              </a:rPr>
              <a:t>、</a:t>
            </a:r>
            <a:r>
              <a:rPr lang="en-US" altLang="zh-CN" sz="1200" dirty="0">
                <a:latin typeface="Times New Roman" pitchFamily="18" charset="0"/>
                <a:ea typeface="宋体" pitchFamily="2" charset="-122"/>
              </a:rPr>
              <a:t>XX</a:t>
            </a:r>
            <a:r>
              <a:rPr lang="zh-CN" altLang="en-US" sz="1200" dirty="0">
                <a:latin typeface="Times New Roman" pitchFamily="18" charset="0"/>
                <a:ea typeface="宋体" pitchFamily="2" charset="-122"/>
              </a:rPr>
              <a:t>热门微信号</a:t>
            </a:r>
            <a:endParaRPr lang="zh-CN" altLang="en-US" sz="1200" dirty="0">
              <a:latin typeface="Times New Roman" pitchFamily="18" charset="0"/>
              <a:ea typeface="宋体" pitchFamily="2" charset="-122"/>
            </a:endParaRPr>
          </a:p>
          <a:p>
            <a:pPr marL="360045" lvl="0" indent="-360045" algn="l" defTabSz="865505" eaLnBrk="1" latinLnBrk="0" hangingPunct="1">
              <a:spcBef>
                <a:spcPts val="0"/>
              </a:spcBef>
              <a:buClr>
                <a:srgbClr val="000000"/>
              </a:buClr>
            </a:pPr>
            <a:r>
              <a:rPr lang="zh-CN" altLang="en-US" sz="1200" dirty="0">
                <a:latin typeface="Times New Roman" pitchFamily="18" charset="0"/>
                <a:ea typeface="宋体" pitchFamily="2" charset="-122"/>
              </a:rPr>
              <a:t>软文推荐粉丝关注；</a:t>
            </a:r>
            <a:endParaRPr lang="zh-CN" altLang="en-US" sz="1200" dirty="0">
              <a:latin typeface="Times New Roman" pitchFamily="18" charset="0"/>
              <a:ea typeface="宋体" pitchFamily="2" charset="-122"/>
            </a:endParaRPr>
          </a:p>
          <a:p>
            <a:pPr marL="627380" lvl="0" indent="-627380" algn="l" defTabSz="865505" eaLnBrk="1" hangingPunct="1">
              <a:spcBef>
                <a:spcPct val="50000"/>
              </a:spcBef>
              <a:buClr>
                <a:srgbClr val="000000"/>
              </a:buClr>
            </a:pPr>
            <a:endParaRPr lang="en-US" altLang="zh-CN" sz="1200">
              <a:latin typeface="Times New Roman" pitchFamily="18" charset="0"/>
              <a:ea typeface="宋体" pitchFamily="2" charset="-122"/>
            </a:endParaRPr>
          </a:p>
        </p:txBody>
      </p:sp>
      <p:sp>
        <p:nvSpPr>
          <p:cNvPr id="12313" name="文本框 12312"/>
          <p:cNvSpPr txBox="1"/>
          <p:nvPr/>
        </p:nvSpPr>
        <p:spPr>
          <a:xfrm>
            <a:off x="5624195" y="3575050"/>
            <a:ext cx="1410970" cy="817880"/>
          </a:xfrm>
          <a:prstGeom prst="rect">
            <a:avLst/>
          </a:prstGeom>
          <a:noFill/>
          <a:ln w="9525">
            <a:noFill/>
            <a:miter/>
          </a:ln>
        </p:spPr>
        <p:txBody>
          <a:bodyPr wrap="square" lIns="86558" tIns="43278" rIns="86558" bIns="43278">
            <a:spAutoFit/>
          </a:bodyPr>
          <a:p>
            <a:pPr lvl="0" defTabSz="865505" eaLnBrk="1" hangingPunct="1">
              <a:spcBef>
                <a:spcPct val="50000"/>
              </a:spcBef>
              <a:buClr>
                <a:srgbClr val="000000"/>
              </a:buClr>
            </a:pPr>
            <a:r>
              <a:rPr lang="en-US" altLang="zh-CN" sz="1200">
                <a:latin typeface="Times New Roman" pitchFamily="18" charset="0"/>
                <a:ea typeface="宋体" pitchFamily="2" charset="-122"/>
              </a:rPr>
              <a:t>1</a:t>
            </a:r>
            <a:r>
              <a:rPr lang="zh-CN" altLang="en-US" sz="1200" dirty="0">
                <a:latin typeface="Times New Roman" pitchFamily="18" charset="0"/>
                <a:ea typeface="宋体" pitchFamily="2" charset="-122"/>
              </a:rPr>
              <a:t>、会员互动服务</a:t>
            </a: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endParaRPr lang="zh-CN" altLang="en-US" sz="1200" dirty="0">
              <a:latin typeface="Times New Roman" pitchFamily="18" charset="0"/>
              <a:ea typeface="宋体" pitchFamily="2" charset="-122"/>
            </a:endParaRPr>
          </a:p>
          <a:p>
            <a:pPr lvl="0" defTabSz="865505" eaLnBrk="1" hangingPunct="1">
              <a:spcBef>
                <a:spcPct val="50000"/>
              </a:spcBef>
              <a:buClr>
                <a:srgbClr val="000000"/>
              </a:buClr>
            </a:pPr>
            <a:r>
              <a:rPr lang="en-US" altLang="zh-CN" sz="1200">
                <a:latin typeface="Times New Roman" pitchFamily="18" charset="0"/>
                <a:ea typeface="宋体" pitchFamily="2" charset="-122"/>
              </a:rPr>
              <a:t>2</a:t>
            </a:r>
            <a:r>
              <a:rPr lang="zh-CN" altLang="en-US" sz="1200" dirty="0">
                <a:latin typeface="Times New Roman" pitchFamily="18" charset="0"/>
                <a:ea typeface="宋体" pitchFamily="2" charset="-122"/>
              </a:rPr>
              <a:t>、微信辅助营销</a:t>
            </a:r>
            <a:endParaRPr lang="zh-CN" altLang="en-US" sz="1200" dirty="0">
              <a:latin typeface="Times New Roman" pitchFamily="18" charset="0"/>
              <a:ea typeface="宋体" pitchFamily="2" charset="-122"/>
            </a:endParaRPr>
          </a:p>
        </p:txBody>
      </p:sp>
      <p:sp>
        <p:nvSpPr>
          <p:cNvPr id="12316" name="文本框 12315"/>
          <p:cNvSpPr txBox="1"/>
          <p:nvPr/>
        </p:nvSpPr>
        <p:spPr>
          <a:xfrm>
            <a:off x="5627370" y="2915285"/>
            <a:ext cx="1120140" cy="619760"/>
          </a:xfrm>
          <a:prstGeom prst="rect">
            <a:avLst/>
          </a:prstGeom>
          <a:noFill/>
          <a:ln w="9525" cap="flat" cmpd="sng">
            <a:solidFill>
              <a:srgbClr val="4D4D4D"/>
            </a:solidFill>
            <a:prstDash val="solid"/>
            <a:miter/>
            <a:headEnd type="none" w="med" len="med"/>
            <a:tailEnd type="none" w="med" len="med"/>
          </a:ln>
        </p:spPr>
        <p:txBody>
          <a:bodyPr wrap="square" lIns="86558" tIns="43278" rIns="86558" bIns="43278">
            <a:spAutoFit/>
          </a:bodyPr>
          <a:p>
            <a:pPr lvl="0" algn="ctr" defTabSz="865505" eaLnBrk="1" hangingPunct="1">
              <a:spcBef>
                <a:spcPct val="50000"/>
              </a:spcBef>
              <a:buClr>
                <a:srgbClr val="000000"/>
              </a:buClr>
            </a:pPr>
            <a:r>
              <a:rPr lang="zh-CN" altLang="en-US" sz="1400" b="1" dirty="0">
                <a:latin typeface="Times New Roman" pitchFamily="18" charset="0"/>
                <a:ea typeface="华文细黑" pitchFamily="2" charset="-122"/>
              </a:rPr>
              <a:t>推广延续期</a:t>
            </a:r>
            <a:endParaRPr lang="zh-CN" altLang="en-US" sz="1200" b="1" dirty="0">
              <a:latin typeface="Times New Roman" pitchFamily="18" charset="0"/>
              <a:ea typeface="华文细黑" pitchFamily="2" charset="-122"/>
            </a:endParaRPr>
          </a:p>
          <a:p>
            <a:pPr lvl="0" algn="ctr" defTabSz="865505" eaLnBrk="1" hangingPunct="1">
              <a:spcBef>
                <a:spcPct val="50000"/>
              </a:spcBef>
              <a:buClr>
                <a:srgbClr val="000000"/>
              </a:buClr>
            </a:pPr>
            <a:r>
              <a:rPr lang="en-US" altLang="zh-CN" sz="1400" b="1">
                <a:latin typeface="华文细黑" pitchFamily="2" charset="-122"/>
                <a:ea typeface="华文细黑" pitchFamily="2" charset="-122"/>
              </a:rPr>
              <a:t>2016</a:t>
            </a:r>
            <a:r>
              <a:rPr lang="zh-CN" altLang="en-US" sz="1400" b="1" dirty="0">
                <a:latin typeface="华文细黑" pitchFamily="2" charset="-122"/>
                <a:ea typeface="华文细黑" pitchFamily="2" charset="-122"/>
              </a:rPr>
              <a:t>年</a:t>
            </a:r>
            <a:r>
              <a:rPr lang="en-US" altLang="zh-CN" sz="1400" b="1">
                <a:latin typeface="华文细黑" pitchFamily="2" charset="-122"/>
                <a:ea typeface="华文细黑" pitchFamily="2" charset="-122"/>
              </a:rPr>
              <a:t>6</a:t>
            </a:r>
            <a:r>
              <a:rPr lang="zh-CN" altLang="en-US" sz="1400" b="1" dirty="0">
                <a:latin typeface="华文细黑" pitchFamily="2" charset="-122"/>
                <a:ea typeface="华文细黑" pitchFamily="2" charset="-122"/>
              </a:rPr>
              <a:t>月</a:t>
            </a:r>
            <a:r>
              <a:rPr lang="en-US" altLang="zh-CN" sz="1400" b="1">
                <a:latin typeface="华文细黑" pitchFamily="2" charset="-122"/>
                <a:ea typeface="华文细黑" pitchFamily="2" charset="-122"/>
              </a:rPr>
              <a:t>-</a:t>
            </a:r>
            <a:endParaRPr lang="en-US" altLang="zh-CN" sz="1400" b="1">
              <a:latin typeface="华文细黑" pitchFamily="2" charset="-122"/>
              <a:ea typeface="华文细黑" pitchFamily="2" charset="-122"/>
            </a:endParaRPr>
          </a:p>
        </p:txBody>
      </p:sp>
      <p:sp>
        <p:nvSpPr>
          <p:cNvPr id="12318" name="文本框 12317"/>
          <p:cNvSpPr txBox="1"/>
          <p:nvPr/>
        </p:nvSpPr>
        <p:spPr>
          <a:xfrm>
            <a:off x="5409008" y="6278254"/>
            <a:ext cx="3505205" cy="347345"/>
          </a:xfrm>
          <a:prstGeom prst="rect">
            <a:avLst/>
          </a:prstGeom>
          <a:noFill/>
          <a:ln w="9525">
            <a:noFill/>
            <a:miter/>
          </a:ln>
        </p:spPr>
        <p:txBody>
          <a:bodyPr lIns="86558" tIns="43278" rIns="86558" bIns="43278">
            <a:spAutoFit/>
          </a:bodyPr>
          <a:p>
            <a:pPr lvl="0" defTabSz="865505" eaLnBrk="1" hangingPunct="1">
              <a:buClr>
                <a:srgbClr val="000000"/>
              </a:buClr>
            </a:pPr>
            <a:r>
              <a:rPr lang="zh-CN" altLang="en-US" sz="1600" b="1" dirty="0">
                <a:solidFill>
                  <a:srgbClr val="FF0000"/>
                </a:solidFill>
                <a:latin typeface="Times New Roman" pitchFamily="18" charset="0"/>
                <a:ea typeface="华文细黑" pitchFamily="2" charset="-122"/>
              </a:rPr>
              <a:t>宣传原则：前期预  开业盛  后期延</a:t>
            </a:r>
            <a:endParaRPr lang="zh-CN" altLang="en-US" sz="1600" b="1">
              <a:solidFill>
                <a:srgbClr val="FF0000"/>
              </a:solidFill>
              <a:latin typeface="Times New Roman" pitchFamily="18" charset="0"/>
              <a:ea typeface="华文细黑" pitchFamily="2" charset="-122"/>
            </a:endParaRPr>
          </a:p>
        </p:txBody>
      </p:sp>
      <p:cxnSp>
        <p:nvCxnSpPr>
          <p:cNvPr id="2" name="直接箭头连接符 1"/>
          <p:cNvCxnSpPr/>
          <p:nvPr/>
        </p:nvCxnSpPr>
        <p:spPr>
          <a:xfrm>
            <a:off x="1250315" y="3542665"/>
            <a:ext cx="0" cy="10248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 name="直接箭头连接符 2"/>
          <p:cNvCxnSpPr/>
          <p:nvPr/>
        </p:nvCxnSpPr>
        <p:spPr>
          <a:xfrm>
            <a:off x="2860040" y="3535045"/>
            <a:ext cx="0" cy="10248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 name="直接箭头连接符 3"/>
          <p:cNvCxnSpPr/>
          <p:nvPr/>
        </p:nvCxnSpPr>
        <p:spPr>
          <a:xfrm>
            <a:off x="4314825" y="3520440"/>
            <a:ext cx="0" cy="10248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a:off x="5627370" y="3520440"/>
            <a:ext cx="0" cy="102489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矩形 5"/>
          <p:cNvSpPr>
            <a:spLocks noChangeArrowheads="1"/>
          </p:cNvSpPr>
          <p:nvPr/>
        </p:nvSpPr>
        <p:spPr bwMode="auto">
          <a:xfrm>
            <a:off x="6350" y="1701165"/>
            <a:ext cx="9893300" cy="3143250"/>
          </a:xfrm>
          <a:prstGeom prst="rect">
            <a:avLst/>
          </a:prstGeom>
          <a:solidFill>
            <a:srgbClr val="46999D"/>
          </a:solidFill>
          <a:ln w="9525">
            <a:noFill/>
            <a:miter lim="800000"/>
          </a:ln>
        </p:spPr>
        <p:txBody>
          <a:bodyPr anchor="ctr"/>
          <a:lstStyle/>
          <a:p>
            <a:pPr algn="ctr"/>
            <a:r>
              <a:rPr lang="zh-CN" altLang="en-US" sz="4800">
                <a:solidFill>
                  <a:srgbClr val="FFFFFF"/>
                </a:solidFill>
                <a:latin typeface="Impact" pitchFamily="34" charset="0"/>
                <a:sym typeface="宋体" charset="-122"/>
              </a:rPr>
              <a:t>谢谢！</a:t>
            </a:r>
            <a:endParaRPr lang="zh-CN" altLang="en-US" sz="4800">
              <a:solidFill>
                <a:srgbClr val="FFFFFF"/>
              </a:solidFill>
              <a:latin typeface="Impact" pitchFamily="34" charset="0"/>
              <a:sym typeface="宋体" charset="-122"/>
            </a:endParaRPr>
          </a:p>
          <a:p>
            <a:pPr algn="ctr"/>
            <a:endParaRPr lang="zh-CN" altLang="en-US" sz="4800">
              <a:solidFill>
                <a:srgbClr val="FFFFFF"/>
              </a:solidFill>
              <a:latin typeface="Impact" pitchFamily="34" charset="0"/>
              <a:sym typeface="宋体" charset="-122"/>
            </a:endParaRPr>
          </a:p>
          <a:p>
            <a:pPr algn="ctr"/>
            <a:r>
              <a:rPr lang="zh-CN">
                <a:solidFill>
                  <a:schemeClr val="bg1"/>
                </a:solidFill>
                <a:latin typeface="微软雅黑" charset="0"/>
                <a:ea typeface="微软雅黑" charset="0"/>
              </a:rPr>
              <a:t>不足之处敬请批评指正！</a:t>
            </a:r>
            <a:endParaRPr lang="zh-CN">
              <a:solidFill>
                <a:schemeClr val="bg1"/>
              </a:solidFill>
              <a:latin typeface="微软雅黑" charset="0"/>
              <a:ea typeface="微软雅黑"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任意多边形 49"/>
          <p:cNvSpPr/>
          <p:nvPr/>
        </p:nvSpPr>
        <p:spPr bwMode="auto">
          <a:xfrm>
            <a:off x="2510229" y="1958978"/>
            <a:ext cx="598489" cy="631826"/>
          </a:xfrm>
          <a:custGeom>
            <a:avLst/>
            <a:gdLst>
              <a:gd name="connsiteX0" fmla="*/ 697056 w 800580"/>
              <a:gd name="connsiteY0" fmla="*/ 58976 h 755406"/>
              <a:gd name="connsiteX1" fmla="*/ 653765 w 800580"/>
              <a:gd name="connsiteY1" fmla="*/ 97876 h 755406"/>
              <a:gd name="connsiteX2" fmla="*/ 697056 w 800580"/>
              <a:gd name="connsiteY2" fmla="*/ 136776 h 755406"/>
              <a:gd name="connsiteX3" fmla="*/ 740347 w 800580"/>
              <a:gd name="connsiteY3" fmla="*/ 97876 h 755406"/>
              <a:gd name="connsiteX4" fmla="*/ 697056 w 800580"/>
              <a:gd name="connsiteY4" fmla="*/ 58976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6"/>
                </a:moveTo>
                <a:cubicBezTo>
                  <a:pt x="673147" y="58976"/>
                  <a:pt x="653765" y="76392"/>
                  <a:pt x="653765" y="97876"/>
                </a:cubicBezTo>
                <a:cubicBezTo>
                  <a:pt x="653765" y="119360"/>
                  <a:pt x="673147" y="136776"/>
                  <a:pt x="697056" y="136776"/>
                </a:cubicBezTo>
                <a:cubicBezTo>
                  <a:pt x="720965" y="136776"/>
                  <a:pt x="740347" y="119360"/>
                  <a:pt x="740347" y="97876"/>
                </a:cubicBezTo>
                <a:cubicBezTo>
                  <a:pt x="740347" y="76392"/>
                  <a:pt x="720965" y="58976"/>
                  <a:pt x="697056" y="58976"/>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CC44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01</a:t>
            </a:r>
            <a:endParaRPr lang="zh-CN" altLang="en-US" sz="2800" dirty="0">
              <a:solidFill>
                <a:srgbClr val="FFFFFF"/>
              </a:solidFill>
              <a:latin typeface="Kozuka Mincho Pr6N H" pitchFamily="18" charset="-128"/>
              <a:ea typeface="Kozuka Mincho Pr6N H" pitchFamily="18" charset="-128"/>
            </a:endParaRPr>
          </a:p>
        </p:txBody>
      </p:sp>
      <p:sp>
        <p:nvSpPr>
          <p:cNvPr id="8" name="矩形 7"/>
          <p:cNvSpPr/>
          <p:nvPr/>
        </p:nvSpPr>
        <p:spPr bwMode="auto">
          <a:xfrm>
            <a:off x="3169043" y="1957391"/>
            <a:ext cx="3805243"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dirty="0">
                <a:solidFill>
                  <a:srgbClr val="FFFFFF"/>
                </a:solidFill>
                <a:latin typeface="华文细黑" pitchFamily="2" charset="-122"/>
                <a:ea typeface="华文细黑" pitchFamily="2" charset="-122"/>
              </a:rPr>
              <a:t>项目解读</a:t>
            </a:r>
            <a:endParaRPr lang="zh-CN" altLang="en-US" sz="2400" dirty="0">
              <a:solidFill>
                <a:srgbClr val="FFFFFF"/>
              </a:solidFill>
              <a:latin typeface="华文细黑" pitchFamily="2" charset="-122"/>
              <a:ea typeface="华文细黑" pitchFamily="2" charset="-122"/>
            </a:endParaRPr>
          </a:p>
        </p:txBody>
      </p:sp>
      <p:sp>
        <p:nvSpPr>
          <p:cNvPr id="51" name="任意多边形 50"/>
          <p:cNvSpPr/>
          <p:nvPr/>
        </p:nvSpPr>
        <p:spPr>
          <a:xfrm>
            <a:off x="2529279" y="2911479"/>
            <a:ext cx="577851" cy="67627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Kozuka Mincho Pr6N H"/>
                <a:ea typeface="Kozuka Mincho Pr6N H"/>
                <a:cs typeface="Kozuka Mincho Pr6N H"/>
              </a:rPr>
              <a:t>02</a:t>
            </a:r>
            <a:endParaRPr lang="zh-CN" altLang="en-US" sz="2500">
              <a:solidFill>
                <a:srgbClr val="FFFFFF"/>
              </a:solidFill>
              <a:latin typeface="Kozuka Mincho Pr6N H"/>
              <a:ea typeface="Kozuka Mincho Pr6N H"/>
              <a:cs typeface="Kozuka Mincho Pr6N H"/>
            </a:endParaRPr>
          </a:p>
        </p:txBody>
      </p:sp>
      <p:sp>
        <p:nvSpPr>
          <p:cNvPr id="15" name="矩形 14"/>
          <p:cNvSpPr/>
          <p:nvPr/>
        </p:nvSpPr>
        <p:spPr>
          <a:xfrm>
            <a:off x="3169043" y="2911479"/>
            <a:ext cx="3805243"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a:solidFill>
                  <a:srgbClr val="FFFFFF"/>
                </a:solidFill>
                <a:latin typeface="华文细黑"/>
                <a:ea typeface="华文细黑"/>
                <a:cs typeface="华文细黑"/>
              </a:rPr>
              <a:t>推广阶段</a:t>
            </a:r>
            <a:endParaRPr sz="2400"/>
          </a:p>
        </p:txBody>
      </p:sp>
      <p:sp>
        <p:nvSpPr>
          <p:cNvPr id="52" name="任意多边形 51"/>
          <p:cNvSpPr/>
          <p:nvPr/>
        </p:nvSpPr>
        <p:spPr>
          <a:xfrm>
            <a:off x="2529279" y="3867156"/>
            <a:ext cx="577851" cy="64452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03</a:t>
            </a:r>
            <a:endParaRPr lang="zh-CN" altLang="en-US" sz="2800" dirty="0">
              <a:solidFill>
                <a:srgbClr val="FFFFFF"/>
              </a:solidFill>
              <a:latin typeface="Kozuka Mincho Pr6N H" pitchFamily="18" charset="-128"/>
              <a:ea typeface="Kozuka Mincho Pr6N H" pitchFamily="18" charset="-128"/>
            </a:endParaRPr>
          </a:p>
        </p:txBody>
      </p:sp>
      <p:sp>
        <p:nvSpPr>
          <p:cNvPr id="22" name="矩形 21"/>
          <p:cNvSpPr/>
          <p:nvPr/>
        </p:nvSpPr>
        <p:spPr>
          <a:xfrm>
            <a:off x="3169043" y="3867156"/>
            <a:ext cx="3805243"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a:solidFill>
                  <a:srgbClr val="FFFFFF"/>
                </a:solidFill>
                <a:latin typeface="华文细黑"/>
                <a:ea typeface="华文细黑"/>
                <a:cs typeface="华文细黑"/>
              </a:rPr>
              <a:t>执行计划</a:t>
            </a:r>
            <a:r>
              <a:rPr lang="zh-CN" altLang="en-US">
                <a:solidFill>
                  <a:srgbClr val="FFFFFF"/>
                </a:solidFill>
                <a:latin typeface="华文细黑"/>
                <a:ea typeface="华文细黑"/>
                <a:cs typeface="华文细黑"/>
              </a:rPr>
              <a:t> </a:t>
            </a:r>
            <a:endParaRPr lang="zh-CN" altLang="en-US">
              <a:solidFill>
                <a:srgbClr val="FFFFFF"/>
              </a:solidFill>
              <a:latin typeface="华文细黑"/>
              <a:ea typeface="华文细黑"/>
              <a:cs typeface="华文细黑"/>
            </a:endParaRPr>
          </a:p>
        </p:txBody>
      </p:sp>
      <p:sp>
        <p:nvSpPr>
          <p:cNvPr id="53" name="任意多边形 52"/>
          <p:cNvSpPr/>
          <p:nvPr/>
        </p:nvSpPr>
        <p:spPr bwMode="auto">
          <a:xfrm>
            <a:off x="2529279" y="4822832"/>
            <a:ext cx="577851" cy="642939"/>
          </a:xfrm>
          <a:custGeom>
            <a:avLst/>
            <a:gdLst>
              <a:gd name="connsiteX0" fmla="*/ 697056 w 800580"/>
              <a:gd name="connsiteY0" fmla="*/ 58977 h 755406"/>
              <a:gd name="connsiteX1" fmla="*/ 653765 w 800580"/>
              <a:gd name="connsiteY1" fmla="*/ 97877 h 755406"/>
              <a:gd name="connsiteX2" fmla="*/ 697056 w 800580"/>
              <a:gd name="connsiteY2" fmla="*/ 136777 h 755406"/>
              <a:gd name="connsiteX3" fmla="*/ 740347 w 800580"/>
              <a:gd name="connsiteY3" fmla="*/ 97877 h 755406"/>
              <a:gd name="connsiteX4" fmla="*/ 697056 w 800580"/>
              <a:gd name="connsiteY4" fmla="*/ 58977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7"/>
                </a:moveTo>
                <a:cubicBezTo>
                  <a:pt x="673147" y="58977"/>
                  <a:pt x="653765" y="76393"/>
                  <a:pt x="653765" y="97877"/>
                </a:cubicBezTo>
                <a:cubicBezTo>
                  <a:pt x="653765" y="119361"/>
                  <a:pt x="673147" y="136777"/>
                  <a:pt x="697056" y="136777"/>
                </a:cubicBezTo>
                <a:cubicBezTo>
                  <a:pt x="720965" y="136777"/>
                  <a:pt x="740347" y="119361"/>
                  <a:pt x="740347" y="97877"/>
                </a:cubicBezTo>
                <a:cubicBezTo>
                  <a:pt x="740347" y="76393"/>
                  <a:pt x="720965" y="58977"/>
                  <a:pt x="697056" y="58977"/>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04</a:t>
            </a:r>
            <a:endParaRPr lang="zh-CN" altLang="en-US" sz="2800" dirty="0">
              <a:solidFill>
                <a:srgbClr val="FFFFFF"/>
              </a:solidFill>
              <a:latin typeface="Kozuka Mincho Pr6N H" pitchFamily="18" charset="-128"/>
              <a:ea typeface="Kozuka Mincho Pr6N H" pitchFamily="18" charset="-128"/>
            </a:endParaRPr>
          </a:p>
        </p:txBody>
      </p:sp>
      <p:sp>
        <p:nvSpPr>
          <p:cNvPr id="30" name="矩形 29"/>
          <p:cNvSpPr/>
          <p:nvPr/>
        </p:nvSpPr>
        <p:spPr bwMode="auto">
          <a:xfrm>
            <a:off x="3169043" y="4822832"/>
            <a:ext cx="3805243"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a:solidFill>
                  <a:srgbClr val="FFFFFF"/>
                </a:solidFill>
                <a:latin typeface="华文细黑"/>
                <a:ea typeface="华文细黑"/>
                <a:cs typeface="华文细黑"/>
              </a:rPr>
              <a:t>分月活动</a:t>
            </a:r>
            <a:endParaRPr lang="zh-CN" altLang="en-US" sz="2400">
              <a:solidFill>
                <a:srgbClr val="FFFFFF"/>
              </a:solidFill>
              <a:latin typeface="华文细黑"/>
              <a:ea typeface="华文细黑"/>
              <a:cs typeface="华文细黑"/>
            </a:endParaRPr>
          </a:p>
        </p:txBody>
      </p:sp>
      <p:sp>
        <p:nvSpPr>
          <p:cNvPr id="11" name="文本框 10"/>
          <p:cNvSpPr txBox="1"/>
          <p:nvPr/>
        </p:nvSpPr>
        <p:spPr>
          <a:xfrm>
            <a:off x="7688026" y="472441"/>
            <a:ext cx="1366522" cy="739141"/>
          </a:xfrm>
          <a:prstGeom prst="rect">
            <a:avLst/>
          </a:prstGeom>
          <a:noFill/>
        </p:spPr>
        <p:txBody>
          <a:bodyPr anchor="ctr"/>
          <a:lstStyle/>
          <a:p>
            <a:pPr algn="r">
              <a:spcBef>
                <a:spcPts val="0"/>
              </a:spcBef>
              <a:spcAft>
                <a:spcPts val="0"/>
              </a:spcAft>
              <a:defRPr/>
            </a:pPr>
            <a:endParaRPr lang="en-US" altLang="zh-CN" sz="4000" spc="400" dirty="0">
              <a:solidFill>
                <a:srgbClr val="BA0D09"/>
              </a:solidFill>
              <a:latin typeface="Algerian" pitchFamily="82" charset="0"/>
              <a:ea typeface="Kozuka Mincho Pro H" pitchFamily="18" charset="-128"/>
            </a:endParaRPr>
          </a:p>
          <a:p>
            <a:pPr algn="r">
              <a:spcBef>
                <a:spcPts val="0"/>
              </a:spcBef>
              <a:spcAft>
                <a:spcPts val="0"/>
              </a:spcAft>
              <a:defRPr/>
            </a:pPr>
            <a:r>
              <a:rPr lang="zh-CN" altLang="en-US" sz="3200" b="1" spc="400" dirty="0">
                <a:solidFill>
                  <a:srgbClr val="46999D"/>
                </a:solidFill>
                <a:latin typeface="微软雅黑" pitchFamily="34" charset="-122"/>
                <a:ea typeface="微软雅黑" pitchFamily="34" charset="-122"/>
              </a:rPr>
              <a:t>目录</a:t>
            </a:r>
            <a:endParaRPr lang="zh-CN" altLang="en-US" sz="3200" b="1" spc="400" dirty="0">
              <a:solidFill>
                <a:srgbClr val="46999D"/>
              </a:solidFill>
              <a:latin typeface="微软雅黑" pitchFamily="34" charset="-122"/>
              <a:ea typeface="微软雅黑" pitchFamily="34" charset="-122"/>
            </a:endParaRPr>
          </a:p>
        </p:txBody>
      </p:sp>
      <p:sp>
        <p:nvSpPr>
          <p:cNvPr id="2" name="任意多边形 49"/>
          <p:cNvSpPr/>
          <p:nvPr/>
        </p:nvSpPr>
        <p:spPr bwMode="auto">
          <a:xfrm>
            <a:off x="2510229" y="1958978"/>
            <a:ext cx="598489" cy="631826"/>
          </a:xfrm>
          <a:custGeom>
            <a:avLst/>
            <a:gdLst>
              <a:gd name="connsiteX0" fmla="*/ 697056 w 800580"/>
              <a:gd name="connsiteY0" fmla="*/ 58976 h 755406"/>
              <a:gd name="connsiteX1" fmla="*/ 653765 w 800580"/>
              <a:gd name="connsiteY1" fmla="*/ 97876 h 755406"/>
              <a:gd name="connsiteX2" fmla="*/ 697056 w 800580"/>
              <a:gd name="connsiteY2" fmla="*/ 136776 h 755406"/>
              <a:gd name="connsiteX3" fmla="*/ 740347 w 800580"/>
              <a:gd name="connsiteY3" fmla="*/ 97876 h 755406"/>
              <a:gd name="connsiteX4" fmla="*/ 697056 w 800580"/>
              <a:gd name="connsiteY4" fmla="*/ 58976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6"/>
                </a:moveTo>
                <a:cubicBezTo>
                  <a:pt x="673147" y="58976"/>
                  <a:pt x="653765" y="76392"/>
                  <a:pt x="653765" y="97876"/>
                </a:cubicBezTo>
                <a:cubicBezTo>
                  <a:pt x="653765" y="119360"/>
                  <a:pt x="673147" y="136776"/>
                  <a:pt x="697056" y="136776"/>
                </a:cubicBezTo>
                <a:cubicBezTo>
                  <a:pt x="720965" y="136776"/>
                  <a:pt x="740347" y="119360"/>
                  <a:pt x="740347" y="97876"/>
                </a:cubicBezTo>
                <a:cubicBezTo>
                  <a:pt x="740347" y="76392"/>
                  <a:pt x="720965" y="58976"/>
                  <a:pt x="697056" y="58976"/>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CC44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01</a:t>
            </a:r>
            <a:endParaRPr lang="zh-CN" altLang="en-US" sz="2800" dirty="0">
              <a:solidFill>
                <a:srgbClr val="FFFFFF"/>
              </a:solidFill>
              <a:latin typeface="Kozuka Mincho Pr6N H" pitchFamily="18" charset="-128"/>
              <a:ea typeface="Kozuka Mincho Pr6N H" pitchFamily="18" charset="-128"/>
            </a:endParaRPr>
          </a:p>
        </p:txBody>
      </p:sp>
      <p:sp>
        <p:nvSpPr>
          <p:cNvPr id="3" name="任意多边形 50"/>
          <p:cNvSpPr/>
          <p:nvPr/>
        </p:nvSpPr>
        <p:spPr>
          <a:xfrm>
            <a:off x="2529279" y="2911479"/>
            <a:ext cx="577851" cy="67627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Kozuka Mincho Pr6N H"/>
                <a:ea typeface="Kozuka Mincho Pr6N H"/>
                <a:cs typeface="Kozuka Mincho Pr6N H"/>
              </a:rPr>
              <a:t>02</a:t>
            </a:r>
            <a:endParaRPr lang="zh-CN" altLang="en-US" sz="2500">
              <a:solidFill>
                <a:srgbClr val="FFFFFF"/>
              </a:solidFill>
              <a:latin typeface="Kozuka Mincho Pr6N H"/>
              <a:ea typeface="Kozuka Mincho Pr6N H"/>
              <a:cs typeface="Kozuka Mincho Pr6N H"/>
            </a:endParaRPr>
          </a:p>
        </p:txBody>
      </p:sp>
      <p:sp>
        <p:nvSpPr>
          <p:cNvPr id="4" name="任意多边形 51"/>
          <p:cNvSpPr/>
          <p:nvPr/>
        </p:nvSpPr>
        <p:spPr>
          <a:xfrm>
            <a:off x="2529279" y="3867156"/>
            <a:ext cx="577851" cy="64452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03</a:t>
            </a:r>
            <a:endParaRPr lang="zh-CN" altLang="en-US" sz="2800" dirty="0">
              <a:solidFill>
                <a:srgbClr val="FFFFFF"/>
              </a:solidFill>
              <a:latin typeface="Kozuka Mincho Pr6N H" pitchFamily="18" charset="-128"/>
              <a:ea typeface="Kozuka Mincho Pr6N H" pitchFamily="18" charset="-128"/>
            </a:endParaRPr>
          </a:p>
        </p:txBody>
      </p:sp>
      <p:sp>
        <p:nvSpPr>
          <p:cNvPr id="5" name="任意多边形 49"/>
          <p:cNvSpPr/>
          <p:nvPr/>
        </p:nvSpPr>
        <p:spPr bwMode="auto">
          <a:xfrm>
            <a:off x="2510229" y="1958978"/>
            <a:ext cx="598489" cy="631826"/>
          </a:xfrm>
          <a:custGeom>
            <a:avLst/>
            <a:gdLst>
              <a:gd name="connsiteX0" fmla="*/ 697056 w 800580"/>
              <a:gd name="connsiteY0" fmla="*/ 58976 h 755406"/>
              <a:gd name="connsiteX1" fmla="*/ 653765 w 800580"/>
              <a:gd name="connsiteY1" fmla="*/ 97876 h 755406"/>
              <a:gd name="connsiteX2" fmla="*/ 697056 w 800580"/>
              <a:gd name="connsiteY2" fmla="*/ 136776 h 755406"/>
              <a:gd name="connsiteX3" fmla="*/ 740347 w 800580"/>
              <a:gd name="connsiteY3" fmla="*/ 97876 h 755406"/>
              <a:gd name="connsiteX4" fmla="*/ 697056 w 800580"/>
              <a:gd name="connsiteY4" fmla="*/ 58976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6"/>
                </a:moveTo>
                <a:cubicBezTo>
                  <a:pt x="673147" y="58976"/>
                  <a:pt x="653765" y="76392"/>
                  <a:pt x="653765" y="97876"/>
                </a:cubicBezTo>
                <a:cubicBezTo>
                  <a:pt x="653765" y="119360"/>
                  <a:pt x="673147" y="136776"/>
                  <a:pt x="697056" y="136776"/>
                </a:cubicBezTo>
                <a:cubicBezTo>
                  <a:pt x="720965" y="136776"/>
                  <a:pt x="740347" y="119360"/>
                  <a:pt x="740347" y="97876"/>
                </a:cubicBezTo>
                <a:cubicBezTo>
                  <a:pt x="740347" y="76392"/>
                  <a:pt x="720965" y="58976"/>
                  <a:pt x="697056" y="58976"/>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CC44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dirty="0">
                <a:solidFill>
                  <a:srgbClr val="FFFFFF"/>
                </a:solidFill>
                <a:latin typeface="Kozuka Mincho Pr6N H" pitchFamily="18" charset="-128"/>
                <a:ea typeface="Kozuka Mincho Pr6N H" pitchFamily="18" charset="-128"/>
              </a:rPr>
              <a:t>01</a:t>
            </a:r>
            <a:endParaRPr lang="zh-CN" altLang="en-US" sz="2800" dirty="0">
              <a:solidFill>
                <a:srgbClr val="FFFFFF"/>
              </a:solidFill>
              <a:latin typeface="Kozuka Mincho Pr6N H" pitchFamily="18" charset="-128"/>
              <a:ea typeface="Kozuka Mincho Pr6N H" pitchFamily="18" charset="-128"/>
            </a:endParaRPr>
          </a:p>
        </p:txBody>
      </p:sp>
      <p:sp>
        <p:nvSpPr>
          <p:cNvPr id="6" name="任意多边形 50"/>
          <p:cNvSpPr/>
          <p:nvPr/>
        </p:nvSpPr>
        <p:spPr>
          <a:xfrm>
            <a:off x="2529279" y="2911479"/>
            <a:ext cx="577851" cy="67627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EEB8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Kozuka Mincho Pr6N H"/>
                <a:ea typeface="Kozuka Mincho Pr6N H"/>
                <a:cs typeface="Kozuka Mincho Pr6N H"/>
              </a:rPr>
              <a:t>02</a:t>
            </a:r>
            <a:endParaRPr lang="zh-CN" altLang="en-US" sz="2500">
              <a:solidFill>
                <a:srgbClr val="FFFFFF"/>
              </a:solidFill>
              <a:latin typeface="Kozuka Mincho Pr6N H"/>
              <a:ea typeface="Kozuka Mincho Pr6N H"/>
              <a:cs typeface="Kozuka Mincho Pr6N H"/>
            </a:endParaRPr>
          </a:p>
        </p:txBody>
      </p:sp>
      <p:sp>
        <p:nvSpPr>
          <p:cNvPr id="7" name="任意多边形 52"/>
          <p:cNvSpPr/>
          <p:nvPr/>
        </p:nvSpPr>
        <p:spPr bwMode="auto">
          <a:xfrm>
            <a:off x="2529279" y="4822832"/>
            <a:ext cx="577851" cy="642939"/>
          </a:xfrm>
          <a:custGeom>
            <a:avLst/>
            <a:gdLst>
              <a:gd name="connsiteX0" fmla="*/ 697056 w 800580"/>
              <a:gd name="connsiteY0" fmla="*/ 58977 h 755406"/>
              <a:gd name="connsiteX1" fmla="*/ 653765 w 800580"/>
              <a:gd name="connsiteY1" fmla="*/ 97877 h 755406"/>
              <a:gd name="connsiteX2" fmla="*/ 697056 w 800580"/>
              <a:gd name="connsiteY2" fmla="*/ 136777 h 755406"/>
              <a:gd name="connsiteX3" fmla="*/ 740347 w 800580"/>
              <a:gd name="connsiteY3" fmla="*/ 97877 h 755406"/>
              <a:gd name="connsiteX4" fmla="*/ 697056 w 800580"/>
              <a:gd name="connsiteY4" fmla="*/ 58977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7"/>
                </a:moveTo>
                <a:cubicBezTo>
                  <a:pt x="673147" y="58977"/>
                  <a:pt x="653765" y="76393"/>
                  <a:pt x="653765" y="97877"/>
                </a:cubicBezTo>
                <a:cubicBezTo>
                  <a:pt x="653765" y="119361"/>
                  <a:pt x="673147" y="136777"/>
                  <a:pt x="697056" y="136777"/>
                </a:cubicBezTo>
                <a:cubicBezTo>
                  <a:pt x="720965" y="136777"/>
                  <a:pt x="740347" y="119361"/>
                  <a:pt x="740347" y="97877"/>
                </a:cubicBezTo>
                <a:cubicBezTo>
                  <a:pt x="740347" y="76393"/>
                  <a:pt x="720965" y="58977"/>
                  <a:pt x="697056" y="58977"/>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微软简粗黑" charset="0"/>
                <a:ea typeface="微软简粗黑" charset="0"/>
                <a:cs typeface="Kozuka Mincho Pr6N H"/>
              </a:rPr>
              <a:t>04</a:t>
            </a:r>
            <a:endParaRPr lang="zh-CN" altLang="en-US" sz="2500">
              <a:solidFill>
                <a:srgbClr val="FFFFFF"/>
              </a:solidFill>
              <a:latin typeface="微软简粗黑" charset="0"/>
              <a:ea typeface="微软简粗黑" charset="0"/>
              <a:cs typeface="Kozuka Mincho Pr6N H"/>
            </a:endParaRPr>
          </a:p>
        </p:txBody>
      </p:sp>
      <p:sp>
        <p:nvSpPr>
          <p:cNvPr id="9" name="任意多边形 51"/>
          <p:cNvSpPr/>
          <p:nvPr/>
        </p:nvSpPr>
        <p:spPr>
          <a:xfrm>
            <a:off x="2529279" y="3867156"/>
            <a:ext cx="577851" cy="64452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微软简粗黑" charset="0"/>
                <a:ea typeface="微软简粗黑" charset="0"/>
                <a:cs typeface="Kozuka Mincho Pr6N H"/>
              </a:rPr>
              <a:t>03</a:t>
            </a:r>
            <a:endParaRPr lang="zh-CN" altLang="en-US" sz="2500">
              <a:solidFill>
                <a:srgbClr val="FFFFFF"/>
              </a:solidFill>
              <a:latin typeface="微软简粗黑" charset="0"/>
              <a:ea typeface="微软简粗黑" charset="0"/>
              <a:cs typeface="Kozuka Mincho Pr6N H"/>
            </a:endParaRPr>
          </a:p>
        </p:txBody>
      </p:sp>
      <p:sp>
        <p:nvSpPr>
          <p:cNvPr id="10" name="任意多边形 49"/>
          <p:cNvSpPr/>
          <p:nvPr/>
        </p:nvSpPr>
        <p:spPr bwMode="auto">
          <a:xfrm>
            <a:off x="2510229" y="1958978"/>
            <a:ext cx="598489" cy="631826"/>
          </a:xfrm>
          <a:custGeom>
            <a:avLst/>
            <a:gdLst>
              <a:gd name="connsiteX0" fmla="*/ 697056 w 800580"/>
              <a:gd name="connsiteY0" fmla="*/ 58976 h 755406"/>
              <a:gd name="connsiteX1" fmla="*/ 653765 w 800580"/>
              <a:gd name="connsiteY1" fmla="*/ 97876 h 755406"/>
              <a:gd name="connsiteX2" fmla="*/ 697056 w 800580"/>
              <a:gd name="connsiteY2" fmla="*/ 136776 h 755406"/>
              <a:gd name="connsiteX3" fmla="*/ 740347 w 800580"/>
              <a:gd name="connsiteY3" fmla="*/ 97876 h 755406"/>
              <a:gd name="connsiteX4" fmla="*/ 697056 w 800580"/>
              <a:gd name="connsiteY4" fmla="*/ 58976 h 755406"/>
              <a:gd name="connsiteX5" fmla="*/ 400291 w 800580"/>
              <a:gd name="connsiteY5" fmla="*/ 0 h 755406"/>
              <a:gd name="connsiteX6" fmla="*/ 800580 w 800580"/>
              <a:gd name="connsiteY6" fmla="*/ 0 h 755406"/>
              <a:gd name="connsiteX7" fmla="*/ 800580 w 800580"/>
              <a:gd name="connsiteY7" fmla="*/ 377703 h 755406"/>
              <a:gd name="connsiteX8" fmla="*/ 400290 w 800580"/>
              <a:gd name="connsiteY8" fmla="*/ 755406 h 755406"/>
              <a:gd name="connsiteX9" fmla="*/ 0 w 800580"/>
              <a:gd name="connsiteY9" fmla="*/ 377703 h 755406"/>
              <a:gd name="connsiteX10" fmla="*/ 1 w 800580"/>
              <a:gd name="connsiteY10" fmla="*/ 377703 h 755406"/>
              <a:gd name="connsiteX11" fmla="*/ 400291 w 800580"/>
              <a:gd name="connsiteY11" fmla="*/ 0 h 755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5406">
                <a:moveTo>
                  <a:pt x="697056" y="58976"/>
                </a:moveTo>
                <a:cubicBezTo>
                  <a:pt x="673147" y="58976"/>
                  <a:pt x="653765" y="76392"/>
                  <a:pt x="653765" y="97876"/>
                </a:cubicBezTo>
                <a:cubicBezTo>
                  <a:pt x="653765" y="119360"/>
                  <a:pt x="673147" y="136776"/>
                  <a:pt x="697056" y="136776"/>
                </a:cubicBezTo>
                <a:cubicBezTo>
                  <a:pt x="720965" y="136776"/>
                  <a:pt x="740347" y="119360"/>
                  <a:pt x="740347" y="97876"/>
                </a:cubicBezTo>
                <a:cubicBezTo>
                  <a:pt x="740347" y="76392"/>
                  <a:pt x="720965" y="58976"/>
                  <a:pt x="697056" y="58976"/>
                </a:cubicBezTo>
                <a:close/>
                <a:moveTo>
                  <a:pt x="400291" y="0"/>
                </a:moveTo>
                <a:lnTo>
                  <a:pt x="800580" y="0"/>
                </a:lnTo>
                <a:lnTo>
                  <a:pt x="800580" y="377703"/>
                </a:lnTo>
                <a:cubicBezTo>
                  <a:pt x="800580" y="586303"/>
                  <a:pt x="621364" y="755406"/>
                  <a:pt x="400290" y="755406"/>
                </a:cubicBezTo>
                <a:cubicBezTo>
                  <a:pt x="179216" y="755406"/>
                  <a:pt x="0" y="586303"/>
                  <a:pt x="0" y="377703"/>
                </a:cubicBezTo>
                <a:lnTo>
                  <a:pt x="1" y="377703"/>
                </a:lnTo>
                <a:cubicBezTo>
                  <a:pt x="1" y="169103"/>
                  <a:pt x="179217" y="0"/>
                  <a:pt x="400291" y="0"/>
                </a:cubicBezTo>
                <a:close/>
              </a:path>
            </a:pathLst>
          </a:custGeom>
          <a:solidFill>
            <a:srgbClr val="46999D"/>
          </a:solidFill>
          <a:ln>
            <a:solidFill>
              <a:srgbClr val="4699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微软简粗黑" charset="0"/>
                <a:ea typeface="微软简粗黑" charset="0"/>
                <a:cs typeface="Kozuka Mincho Pr6N H"/>
              </a:rPr>
              <a:t>01</a:t>
            </a:r>
            <a:endParaRPr lang="zh-CN" altLang="en-US" sz="2500">
              <a:solidFill>
                <a:srgbClr val="FFFFFF"/>
              </a:solidFill>
              <a:latin typeface="微软简粗黑" charset="0"/>
              <a:ea typeface="微软简粗黑" charset="0"/>
              <a:cs typeface="Kozuka Mincho Pr6N H"/>
            </a:endParaRPr>
          </a:p>
        </p:txBody>
      </p:sp>
      <p:sp>
        <p:nvSpPr>
          <p:cNvPr id="12" name="任意多边形 50"/>
          <p:cNvSpPr/>
          <p:nvPr/>
        </p:nvSpPr>
        <p:spPr>
          <a:xfrm>
            <a:off x="2529279" y="2911479"/>
            <a:ext cx="577851" cy="676276"/>
          </a:xfrm>
          <a:custGeom>
            <a:avLst/>
            <a:gdLst>
              <a:gd name="connsiteX0" fmla="*/ 697058 w 800580"/>
              <a:gd name="connsiteY0" fmla="*/ 60232 h 756662"/>
              <a:gd name="connsiteX1" fmla="*/ 653766 w 800580"/>
              <a:gd name="connsiteY1" fmla="*/ 99132 h 756662"/>
              <a:gd name="connsiteX2" fmla="*/ 697058 w 800580"/>
              <a:gd name="connsiteY2" fmla="*/ 138032 h 756662"/>
              <a:gd name="connsiteX3" fmla="*/ 740350 w 800580"/>
              <a:gd name="connsiteY3" fmla="*/ 99132 h 756662"/>
              <a:gd name="connsiteX4" fmla="*/ 697058 w 800580"/>
              <a:gd name="connsiteY4" fmla="*/ 60232 h 756662"/>
              <a:gd name="connsiteX5" fmla="*/ 400291 w 800580"/>
              <a:gd name="connsiteY5" fmla="*/ 0 h 756662"/>
              <a:gd name="connsiteX6" fmla="*/ 800580 w 800580"/>
              <a:gd name="connsiteY6" fmla="*/ 0 h 756662"/>
              <a:gd name="connsiteX7" fmla="*/ 800580 w 800580"/>
              <a:gd name="connsiteY7" fmla="*/ 378331 h 756662"/>
              <a:gd name="connsiteX8" fmla="*/ 400290 w 800580"/>
              <a:gd name="connsiteY8" fmla="*/ 756662 h 756662"/>
              <a:gd name="connsiteX9" fmla="*/ 0 w 800580"/>
              <a:gd name="connsiteY9" fmla="*/ 378331 h 756662"/>
              <a:gd name="connsiteX10" fmla="*/ 1 w 800580"/>
              <a:gd name="connsiteY10" fmla="*/ 378331 h 756662"/>
              <a:gd name="connsiteX11" fmla="*/ 400291 w 800580"/>
              <a:gd name="connsiteY11" fmla="*/ 0 h 75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00580" h="756662">
                <a:moveTo>
                  <a:pt x="697058" y="60232"/>
                </a:moveTo>
                <a:cubicBezTo>
                  <a:pt x="673148" y="60232"/>
                  <a:pt x="653766" y="77648"/>
                  <a:pt x="653766" y="99132"/>
                </a:cubicBezTo>
                <a:cubicBezTo>
                  <a:pt x="653766" y="120616"/>
                  <a:pt x="673148" y="138032"/>
                  <a:pt x="697058" y="138032"/>
                </a:cubicBezTo>
                <a:cubicBezTo>
                  <a:pt x="720968" y="138032"/>
                  <a:pt x="740350" y="120616"/>
                  <a:pt x="740350" y="99132"/>
                </a:cubicBezTo>
                <a:cubicBezTo>
                  <a:pt x="740350" y="77648"/>
                  <a:pt x="720968" y="60232"/>
                  <a:pt x="697058" y="60232"/>
                </a:cubicBezTo>
                <a:close/>
                <a:moveTo>
                  <a:pt x="400291" y="0"/>
                </a:moveTo>
                <a:lnTo>
                  <a:pt x="800580" y="0"/>
                </a:lnTo>
                <a:lnTo>
                  <a:pt x="800580" y="378331"/>
                </a:lnTo>
                <a:cubicBezTo>
                  <a:pt x="800580" y="587277"/>
                  <a:pt x="621364" y="756662"/>
                  <a:pt x="400290" y="756662"/>
                </a:cubicBezTo>
                <a:cubicBezTo>
                  <a:pt x="179216" y="756662"/>
                  <a:pt x="0" y="587277"/>
                  <a:pt x="0" y="378331"/>
                </a:cubicBezTo>
                <a:lnTo>
                  <a:pt x="1" y="378331"/>
                </a:lnTo>
                <a:cubicBezTo>
                  <a:pt x="1" y="169385"/>
                  <a:pt x="179217" y="0"/>
                  <a:pt x="400291" y="0"/>
                </a:cubicBezTo>
                <a:close/>
              </a:path>
            </a:pathLst>
          </a:cu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500">
                <a:solidFill>
                  <a:srgbClr val="FFFFFF"/>
                </a:solidFill>
                <a:latin typeface="微软简粗黑" charset="0"/>
                <a:ea typeface="微软简粗黑" charset="0"/>
                <a:cs typeface="Kozuka Mincho Pr6N H"/>
              </a:rPr>
              <a:t>02</a:t>
            </a:r>
            <a:endParaRPr lang="zh-CN" altLang="en-US" sz="2500">
              <a:solidFill>
                <a:srgbClr val="FFFFFF"/>
              </a:solidFill>
              <a:latin typeface="微软简粗黑" charset="0"/>
              <a:ea typeface="微软简粗黑" charset="0"/>
              <a:cs typeface="Kozuka Mincho Pr6N H"/>
            </a:endParaRPr>
          </a:p>
        </p:txBody>
      </p:sp>
      <p:cxnSp>
        <p:nvCxnSpPr>
          <p:cNvPr id="16" name="直接连接符 15"/>
          <p:cNvCxnSpPr/>
          <p:nvPr/>
        </p:nvCxnSpPr>
        <p:spPr>
          <a:xfrm>
            <a:off x="-16510" y="1435735"/>
            <a:ext cx="99371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4"/>
          <p:cNvSpPr>
            <a:spLocks noChangeArrowheads="1"/>
          </p:cNvSpPr>
          <p:nvPr/>
        </p:nvSpPr>
        <p:spPr bwMode="auto">
          <a:xfrm>
            <a:off x="1704975" y="2511425"/>
            <a:ext cx="8192135" cy="1114425"/>
          </a:xfrm>
          <a:prstGeom prst="rect">
            <a:avLst/>
          </a:prstGeom>
          <a:solidFill>
            <a:srgbClr val="46999D"/>
          </a:solidFill>
          <a:ln w="12700" algn="ctr">
            <a:noFill/>
            <a:miter lim="800000"/>
          </a:ln>
        </p:spPr>
        <p:txBody>
          <a:bodyPr lIns="360000" anchor="ctr"/>
          <a:lstStyle/>
          <a:p>
            <a:pPr algn="just"/>
            <a:r>
              <a:rPr lang="en-US" altLang="zh-CN" sz="3600" b="1">
                <a:solidFill>
                  <a:srgbClr val="FFFFFF"/>
                </a:solidFill>
                <a:latin typeface="微软雅黑" pitchFamily="34" charset="-122"/>
                <a:ea typeface="微软雅黑" pitchFamily="34" charset="-122"/>
              </a:rPr>
              <a:t>XX</a:t>
            </a:r>
            <a:r>
              <a:rPr lang="zh-CN" altLang="en-US" sz="3600" b="1">
                <a:solidFill>
                  <a:srgbClr val="FFFFFF"/>
                </a:solidFill>
                <a:latin typeface="微软雅黑" pitchFamily="34" charset="-122"/>
                <a:ea typeface="微软雅黑" pitchFamily="34" charset="-122"/>
              </a:rPr>
              <a:t>中西医结合医院项目解读</a:t>
            </a:r>
            <a:endParaRPr lang="zh-CN" altLang="en-US" sz="3600" b="1">
              <a:solidFill>
                <a:srgbClr val="FFFFFF"/>
              </a:solidFill>
              <a:latin typeface="微软雅黑" pitchFamily="34" charset="-122"/>
              <a:ea typeface="微软雅黑" pitchFamily="34" charset="-122"/>
            </a:endParaRPr>
          </a:p>
        </p:txBody>
      </p:sp>
      <p:sp>
        <p:nvSpPr>
          <p:cNvPr id="28674" name="矩形 5"/>
          <p:cNvSpPr>
            <a:spLocks noChangeArrowheads="1"/>
          </p:cNvSpPr>
          <p:nvPr/>
        </p:nvSpPr>
        <p:spPr bwMode="auto">
          <a:xfrm>
            <a:off x="-22860" y="2510790"/>
            <a:ext cx="953770" cy="1114425"/>
          </a:xfrm>
          <a:prstGeom prst="rect">
            <a:avLst/>
          </a:prstGeom>
          <a:solidFill>
            <a:srgbClr val="46999D"/>
          </a:solidFill>
          <a:ln w="12700" algn="ctr">
            <a:noFill/>
            <a:miter lim="800000"/>
          </a:ln>
        </p:spPr>
        <p:txBody>
          <a:bodyPr anchor="ctr"/>
          <a:lstStyle/>
          <a:p>
            <a:pPr algn="ctr"/>
            <a:endParaRPr lang="zh-CN" altLang="en-US">
              <a:solidFill>
                <a:srgbClr val="FFFFFF"/>
              </a:solidFill>
              <a:latin typeface="Calibri" pitchFamily="34" charset="0"/>
              <a:ea typeface="幼圆"/>
              <a:cs typeface="幼圆"/>
            </a:endParaRPr>
          </a:p>
        </p:txBody>
      </p:sp>
      <p:sp>
        <p:nvSpPr>
          <p:cNvPr id="28675" name="文本占位符 9"/>
          <p:cNvSpPr txBox="1">
            <a:spLocks noChangeArrowheads="1"/>
          </p:cNvSpPr>
          <p:nvPr/>
        </p:nvSpPr>
        <p:spPr bwMode="auto">
          <a:xfrm>
            <a:off x="930665" y="2509842"/>
            <a:ext cx="773113" cy="1114427"/>
          </a:xfrm>
          <a:prstGeom prst="rect">
            <a:avLst/>
          </a:prstGeom>
          <a:noFill/>
          <a:ln w="9525">
            <a:noFill/>
            <a:miter lim="800000"/>
          </a:ln>
        </p:spPr>
        <p:txBody>
          <a:bodyPr lIns="0" tIns="0" rIns="0" bIns="0" anchor="ctr"/>
          <a:lstStyle/>
          <a:p>
            <a:pPr algn="ctr">
              <a:lnSpc>
                <a:spcPct val="90000"/>
              </a:lnSpc>
              <a:buClr>
                <a:srgbClr val="963B22"/>
              </a:buClr>
              <a:buSzPct val="60000"/>
              <a:buFont typeface="Wingdings" pitchFamily="2" charset="2"/>
              <a:buNone/>
            </a:pPr>
            <a:r>
              <a:rPr lang="en-US" altLang="zh-CN" sz="4000">
                <a:solidFill>
                  <a:srgbClr val="46999D"/>
                </a:solidFill>
                <a:ea typeface="微软雅黑" pitchFamily="34" charset="-122"/>
              </a:rPr>
              <a:t>01</a:t>
            </a:r>
            <a:endParaRPr lang="en-US" altLang="zh-CN" sz="4000">
              <a:solidFill>
                <a:srgbClr val="46999D"/>
              </a:solidFill>
              <a:ea typeface="微软雅黑" pitchFamily="34" charset="-122"/>
            </a:endParaRPr>
          </a:p>
        </p:txBody>
      </p:sp>
      <p:cxnSp>
        <p:nvCxnSpPr>
          <p:cNvPr id="16" name="直接连接符 15"/>
          <p:cNvCxnSpPr/>
          <p:nvPr/>
        </p:nvCxnSpPr>
        <p:spPr>
          <a:xfrm>
            <a:off x="-22860" y="1435735"/>
            <a:ext cx="991997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市场营销环境</a:t>
            </a:r>
            <a:endParaRPr lang="zh-CN" altLang="en-US" b="1">
              <a:solidFill>
                <a:srgbClr val="FFFFFF"/>
              </a:solidFill>
              <a:latin typeface="华文细黑"/>
              <a:ea typeface="华文细黑"/>
              <a:cs typeface="华文细黑"/>
            </a:endParaRPr>
          </a:p>
        </p:txBody>
      </p:sp>
      <p:sp>
        <p:nvSpPr>
          <p:cNvPr id="30722" name="MH_Text_1"/>
          <p:cNvSpPr txBox="1">
            <a:spLocks noChangeArrowheads="1"/>
          </p:cNvSpPr>
          <p:nvPr/>
        </p:nvSpPr>
        <p:spPr bwMode="auto">
          <a:xfrm>
            <a:off x="1206890" y="2133921"/>
            <a:ext cx="7489836" cy="4075118"/>
          </a:xfrm>
          <a:prstGeom prst="rect">
            <a:avLst/>
          </a:prstGeom>
          <a:noFill/>
          <a:ln w="9525">
            <a:noFill/>
            <a:miter lim="800000"/>
          </a:ln>
        </p:spPr>
        <p:txBody>
          <a:bodyPr anchor="ctr"/>
          <a:lstStyle/>
          <a:p>
            <a:pPr algn="just">
              <a:lnSpc>
                <a:spcPct val="130000"/>
              </a:lnSpc>
            </a:pPr>
            <a:r>
              <a:rPr lang="zh-CN" altLang="en-US" sz="1600">
                <a:latin typeface="微软雅黑" pitchFamily="34" charset="-122"/>
                <a:ea typeface="微软雅黑" pitchFamily="34" charset="-122"/>
                <a:cs typeface="Arial" charset="0"/>
              </a:rPr>
              <a:t>        在目前人口老龄化、全面开放二孩政策、环境污染、医患矛盾的社会环境下，人们对高品质的医疗的需求越来越大；就</a:t>
            </a:r>
            <a:r>
              <a:rPr lang="en-US" altLang="zh-CN" sz="1600">
                <a:latin typeface="微软雅黑" pitchFamily="34" charset="-122"/>
                <a:ea typeface="微软雅黑" pitchFamily="34" charset="-122"/>
                <a:cs typeface="Arial" charset="0"/>
              </a:rPr>
              <a:t>XX</a:t>
            </a:r>
            <a:r>
              <a:rPr lang="zh-CN" altLang="en-US" sz="1600">
                <a:latin typeface="微软雅黑" pitchFamily="34" charset="-122"/>
                <a:ea typeface="微软雅黑" pitchFamily="34" charset="-122"/>
                <a:cs typeface="Arial" charset="0"/>
              </a:rPr>
              <a:t>医疗服务行业市场观察：</a:t>
            </a: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a:p>
            <a:pPr algn="just">
              <a:lnSpc>
                <a:spcPct val="130000"/>
              </a:lnSpc>
            </a:pPr>
            <a:r>
              <a:rPr lang="en-US" altLang="zh-CN" sz="1600">
                <a:latin typeface="微软雅黑" pitchFamily="34" charset="-122"/>
                <a:ea typeface="微软雅黑" pitchFamily="34" charset="-122"/>
                <a:cs typeface="Arial" charset="0"/>
              </a:rPr>
              <a:t>1.</a:t>
            </a:r>
            <a:r>
              <a:rPr lang="zh-CN" altLang="en-US" sz="1600">
                <a:latin typeface="微软雅黑" pitchFamily="34" charset="-122"/>
                <a:ea typeface="微软雅黑" pitchFamily="34" charset="-122"/>
                <a:cs typeface="Arial" charset="0"/>
              </a:rPr>
              <a:t>行业现状：收入的提高，信息的传播，对健康的重视，使得对高品质的医疗项目需求的人群也日益增加，然而宜宾本地高品质医疗服务仍然空缺；</a:t>
            </a: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a:p>
            <a:pPr algn="just">
              <a:lnSpc>
                <a:spcPct val="130000"/>
              </a:lnSpc>
            </a:pPr>
            <a:r>
              <a:rPr lang="en-US" altLang="zh-CN" sz="1600">
                <a:latin typeface="微软雅黑" pitchFamily="34" charset="-122"/>
                <a:ea typeface="微软雅黑" pitchFamily="34" charset="-122"/>
                <a:cs typeface="Arial" charset="0"/>
              </a:rPr>
              <a:t>2.</a:t>
            </a:r>
            <a:r>
              <a:rPr lang="zh-CN" altLang="en-US" sz="1600">
                <a:latin typeface="微软雅黑" pitchFamily="34" charset="-122"/>
                <a:ea typeface="微软雅黑" pitchFamily="34" charset="-122"/>
                <a:cs typeface="Arial" charset="0"/>
              </a:rPr>
              <a:t>项目现状：</a:t>
            </a:r>
            <a:r>
              <a:rPr lang="en-US" altLang="zh-CN" sz="1600">
                <a:latin typeface="微软雅黑" pitchFamily="34" charset="-122"/>
                <a:ea typeface="微软雅黑" pitchFamily="34" charset="-122"/>
                <a:cs typeface="Arial" charset="0"/>
              </a:rPr>
              <a:t>XX</a:t>
            </a:r>
            <a:r>
              <a:rPr lang="zh-CN" altLang="en-US" sz="1600">
                <a:latin typeface="微软雅黑" pitchFamily="34" charset="-122"/>
                <a:ea typeface="微软雅黑" pitchFamily="34" charset="-122"/>
                <a:cs typeface="Arial" charset="0"/>
              </a:rPr>
              <a:t>中西医结合医院充分整合了</a:t>
            </a:r>
            <a:r>
              <a:rPr lang="en-US" altLang="zh-CN" sz="1600">
                <a:latin typeface="微软雅黑" pitchFamily="34" charset="-122"/>
                <a:ea typeface="微软雅黑" pitchFamily="34" charset="-122"/>
                <a:cs typeface="Arial" charset="0"/>
              </a:rPr>
              <a:t>XXX</a:t>
            </a:r>
            <a:r>
              <a:rPr lang="zh-CN" altLang="en-US" sz="1600">
                <a:latin typeface="微软雅黑" pitchFamily="34" charset="-122"/>
                <a:ea typeface="微软雅黑" pitchFamily="34" charset="-122"/>
                <a:cs typeface="Arial" charset="0"/>
              </a:rPr>
              <a:t>高端地产品牌、客群和团队资源，以及</a:t>
            </a:r>
            <a:r>
              <a:rPr lang="en-US" altLang="zh-CN" sz="1600">
                <a:latin typeface="微软雅黑" pitchFamily="34" charset="-122"/>
                <a:ea typeface="微软雅黑" pitchFamily="34" charset="-122"/>
                <a:cs typeface="Arial" charset="0"/>
              </a:rPr>
              <a:t>XX</a:t>
            </a:r>
            <a:r>
              <a:rPr lang="zh-CN" altLang="en-US" sz="1600">
                <a:latin typeface="微软雅黑" pitchFamily="34" charset="-122"/>
                <a:ea typeface="微软雅黑" pitchFamily="34" charset="-122"/>
                <a:cs typeface="Arial" charset="0"/>
              </a:rPr>
              <a:t>市最大的三级甲等综合性医院</a:t>
            </a:r>
            <a:r>
              <a:rPr lang="en-US" altLang="zh-CN" sz="1600">
                <a:latin typeface="微软雅黑" pitchFamily="34" charset="-122"/>
                <a:ea typeface="微软雅黑" pitchFamily="34" charset="-122"/>
                <a:cs typeface="Arial" charset="0"/>
              </a:rPr>
              <a:t>——XX</a:t>
            </a:r>
            <a:r>
              <a:rPr lang="zh-CN" altLang="en-US" sz="1600">
                <a:latin typeface="微软雅黑" pitchFamily="34" charset="-122"/>
                <a:ea typeface="微软雅黑" pitchFamily="34" charset="-122"/>
                <a:cs typeface="Arial" charset="0"/>
              </a:rPr>
              <a:t>市第二人民医院的高端医疗及品牌、客群和技术优势；</a:t>
            </a: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p:txBody>
      </p:sp>
      <p:cxnSp>
        <p:nvCxnSpPr>
          <p:cNvPr id="16" name="直接连接符 15"/>
          <p:cNvCxnSpPr/>
          <p:nvPr/>
        </p:nvCxnSpPr>
        <p:spPr>
          <a:xfrm>
            <a:off x="-88265" y="1435735"/>
            <a:ext cx="1000823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项目定位</a:t>
            </a:r>
            <a:endParaRPr lang="zh-CN" altLang="en-US" b="1">
              <a:solidFill>
                <a:srgbClr val="FFFFFF"/>
              </a:solidFill>
              <a:latin typeface="华文细黑"/>
              <a:ea typeface="华文细黑"/>
              <a:cs typeface="华文细黑"/>
            </a:endParaRPr>
          </a:p>
        </p:txBody>
      </p:sp>
      <p:sp>
        <p:nvSpPr>
          <p:cNvPr id="30722" name="MH_Text_1"/>
          <p:cNvSpPr txBox="1">
            <a:spLocks noChangeArrowheads="1"/>
          </p:cNvSpPr>
          <p:nvPr/>
        </p:nvSpPr>
        <p:spPr bwMode="auto">
          <a:xfrm>
            <a:off x="1064332" y="2292353"/>
            <a:ext cx="7489836" cy="3322960"/>
          </a:xfrm>
          <a:prstGeom prst="rect">
            <a:avLst/>
          </a:prstGeom>
          <a:noFill/>
          <a:ln w="9525">
            <a:noFill/>
            <a:miter lim="800000"/>
          </a:ln>
        </p:spPr>
        <p:txBody>
          <a:bodyPr anchor="ctr"/>
          <a:lstStyle/>
          <a:p>
            <a:pPr algn="just">
              <a:lnSpc>
                <a:spcPct val="130000"/>
              </a:lnSpc>
            </a:pPr>
            <a:r>
              <a:rPr lang="zh-CN" altLang="en-US" sz="1600">
                <a:latin typeface="微软雅黑" pitchFamily="34" charset="-122"/>
                <a:ea typeface="微软雅黑" pitchFamily="34" charset="-122"/>
                <a:cs typeface="Arial" charset="0"/>
              </a:rPr>
              <a:t>        由于中国公立医院医疗服务的长期缺位，中国医疗市场上形成了“看病难、看病贵”的现象，这让中国3000万以上的高端人群（保守估计）的高品质医疗服务需求无法满足。要赢得这部分中高端人群的信赖，就需要</a:t>
            </a:r>
            <a:r>
              <a:rPr lang="zh-CN" altLang="en-US" sz="1600">
                <a:latin typeface="微软雅黑" pitchFamily="34" charset="-122"/>
                <a:ea typeface="微软雅黑" pitchFamily="34" charset="-122"/>
                <a:cs typeface="Arial" charset="0"/>
                <a:sym typeface="+mn-ea"/>
              </a:rPr>
              <a:t>以“国际水准的高端医疗技术和人性化服务”为宣传主导，通过活动做辅助推进，打造高端专业的品牌形象，从而吸引中高端客户群，其次要扩展客户群，走合作化开发市场路线，如与高端地产、购物中心、贵族学校、大型企业等合作锁定精准消费群体，同时增加便捷就医体验，打造一站式个性化健康服务。</a:t>
            </a: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p:txBody>
      </p:sp>
      <p:cxnSp>
        <p:nvCxnSpPr>
          <p:cNvPr id="16" name="直接连接符 15"/>
          <p:cNvCxnSpPr/>
          <p:nvPr/>
        </p:nvCxnSpPr>
        <p:spPr>
          <a:xfrm>
            <a:off x="635" y="1435735"/>
            <a:ext cx="9903460"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MH_SubTitle_5"/>
          <p:cNvSpPr>
            <a:spLocks noChangeArrowheads="1"/>
          </p:cNvSpPr>
          <p:nvPr/>
        </p:nvSpPr>
        <p:spPr bwMode="auto">
          <a:xfrm>
            <a:off x="3499243" y="2962279"/>
            <a:ext cx="1498602" cy="1570040"/>
          </a:xfrm>
          <a:custGeom>
            <a:avLst/>
            <a:gdLst>
              <a:gd name="T0" fmla="*/ 0 w 434"/>
              <a:gd name="T1" fmla="*/ 2147483647 h 454"/>
              <a:gd name="T2" fmla="*/ 2147483647 w 434"/>
              <a:gd name="T3" fmla="*/ 2147483647 h 454"/>
              <a:gd name="T4" fmla="*/ 2147483647 w 434"/>
              <a:gd name="T5" fmla="*/ 2147483647 h 454"/>
              <a:gd name="T6" fmla="*/ 0 w 434"/>
              <a:gd name="T7" fmla="*/ 0 h 454"/>
              <a:gd name="T8" fmla="*/ 0 w 434"/>
              <a:gd name="T9" fmla="*/ 2147483647 h 454"/>
              <a:gd name="T10" fmla="*/ 0 w 434"/>
              <a:gd name="T11" fmla="*/ 2147483647 h 454"/>
              <a:gd name="T12" fmla="*/ 0 60000 65536"/>
              <a:gd name="T13" fmla="*/ 0 60000 65536"/>
              <a:gd name="T14" fmla="*/ 0 60000 65536"/>
              <a:gd name="T15" fmla="*/ 0 60000 65536"/>
              <a:gd name="T16" fmla="*/ 0 60000 65536"/>
              <a:gd name="T17" fmla="*/ 0 60000 65536"/>
              <a:gd name="T18" fmla="*/ 0 w 434"/>
              <a:gd name="T19" fmla="*/ 0 h 454"/>
              <a:gd name="T20" fmla="*/ 434 w 434"/>
              <a:gd name="T21" fmla="*/ 454 h 454"/>
            </a:gdLst>
            <a:ahLst/>
            <a:cxnLst>
              <a:cxn ang="T12">
                <a:pos x="T0" y="T1"/>
              </a:cxn>
              <a:cxn ang="T13">
                <a:pos x="T2" y="T3"/>
              </a:cxn>
              <a:cxn ang="T14">
                <a:pos x="T4" y="T5"/>
              </a:cxn>
              <a:cxn ang="T15">
                <a:pos x="T6" y="T7"/>
              </a:cxn>
              <a:cxn ang="T16">
                <a:pos x="T8" y="T9"/>
              </a:cxn>
              <a:cxn ang="T17">
                <a:pos x="T10" y="T11"/>
              </a:cxn>
            </a:cxnLst>
            <a:rect l="T18" t="T19" r="T20" b="T21"/>
            <a:pathLst>
              <a:path w="434" h="454">
                <a:moveTo>
                  <a:pt x="0" y="454"/>
                </a:moveTo>
                <a:cubicBezTo>
                  <a:pt x="9" y="451"/>
                  <a:pt x="9" y="451"/>
                  <a:pt x="9" y="451"/>
                </a:cubicBezTo>
                <a:cubicBezTo>
                  <a:pt x="434" y="313"/>
                  <a:pt x="434" y="313"/>
                  <a:pt x="434" y="313"/>
                </a:cubicBezTo>
                <a:cubicBezTo>
                  <a:pt x="371" y="132"/>
                  <a:pt x="201" y="2"/>
                  <a:pt x="0" y="0"/>
                </a:cubicBezTo>
                <a:cubicBezTo>
                  <a:pt x="0" y="445"/>
                  <a:pt x="0" y="445"/>
                  <a:pt x="0" y="445"/>
                </a:cubicBezTo>
                <a:lnTo>
                  <a:pt x="0" y="454"/>
                </a:lnTo>
                <a:close/>
              </a:path>
            </a:pathLst>
          </a:custGeom>
          <a:solidFill>
            <a:srgbClr val="72DCE0"/>
          </a:solidFill>
          <a:ln w="9525">
            <a:noFill/>
            <a:miter lim="800000"/>
          </a:ln>
        </p:spPr>
        <p:txBody>
          <a:bodyPr lIns="0" tIns="0" rIns="180000" bIns="216000" anchor="ctr" anchorCtr="1"/>
          <a:lstStyle/>
          <a:p>
            <a:pPr>
              <a:lnSpc>
                <a:spcPct val="90000"/>
              </a:lnSpc>
              <a:buFont typeface="Arial" charset="0"/>
              <a:buNone/>
            </a:pPr>
            <a:r>
              <a:rPr lang="zh-CN" altLang="en-US" b="1">
                <a:solidFill>
                  <a:srgbClr val="FFFFFF"/>
                </a:solidFill>
                <a:latin typeface="幼圆"/>
                <a:ea typeface="幼圆"/>
                <a:cs typeface="幼圆"/>
              </a:rPr>
              <a:t>先进设备</a:t>
            </a:r>
            <a:endParaRPr lang="zh-CN" altLang="en-US" b="1">
              <a:solidFill>
                <a:srgbClr val="FFFFFF"/>
              </a:solidFill>
              <a:latin typeface="幼圆"/>
              <a:ea typeface="幼圆"/>
              <a:cs typeface="幼圆"/>
            </a:endParaRPr>
          </a:p>
        </p:txBody>
      </p:sp>
      <p:sp>
        <p:nvSpPr>
          <p:cNvPr id="32774" name="MH_SubTitle_1"/>
          <p:cNvSpPr>
            <a:spLocks noChangeArrowheads="1"/>
          </p:cNvSpPr>
          <p:nvPr/>
        </p:nvSpPr>
        <p:spPr bwMode="auto">
          <a:xfrm>
            <a:off x="1935553" y="2962279"/>
            <a:ext cx="1500190" cy="1570040"/>
          </a:xfrm>
          <a:custGeom>
            <a:avLst/>
            <a:gdLst>
              <a:gd name="T0" fmla="*/ 2147483647 w 434"/>
              <a:gd name="T1" fmla="*/ 2147483647 h 454"/>
              <a:gd name="T2" fmla="*/ 2147483647 w 434"/>
              <a:gd name="T3" fmla="*/ 2147483647 h 454"/>
              <a:gd name="T4" fmla="*/ 2147483647 w 434"/>
              <a:gd name="T5" fmla="*/ 0 h 454"/>
              <a:gd name="T6" fmla="*/ 0 w 434"/>
              <a:gd name="T7" fmla="*/ 2147483647 h 454"/>
              <a:gd name="T8" fmla="*/ 2147483647 w 434"/>
              <a:gd name="T9" fmla="*/ 2147483647 h 454"/>
              <a:gd name="T10" fmla="*/ 2147483647 w 434"/>
              <a:gd name="T11" fmla="*/ 2147483647 h 454"/>
              <a:gd name="T12" fmla="*/ 0 60000 65536"/>
              <a:gd name="T13" fmla="*/ 0 60000 65536"/>
              <a:gd name="T14" fmla="*/ 0 60000 65536"/>
              <a:gd name="T15" fmla="*/ 0 60000 65536"/>
              <a:gd name="T16" fmla="*/ 0 60000 65536"/>
              <a:gd name="T17" fmla="*/ 0 60000 65536"/>
              <a:gd name="T18" fmla="*/ 0 w 434"/>
              <a:gd name="T19" fmla="*/ 0 h 454"/>
              <a:gd name="T20" fmla="*/ 434 w 434"/>
              <a:gd name="T21" fmla="*/ 454 h 454"/>
            </a:gdLst>
            <a:ahLst/>
            <a:cxnLst>
              <a:cxn ang="T12">
                <a:pos x="T0" y="T1"/>
              </a:cxn>
              <a:cxn ang="T13">
                <a:pos x="T2" y="T3"/>
              </a:cxn>
              <a:cxn ang="T14">
                <a:pos x="T4" y="T5"/>
              </a:cxn>
              <a:cxn ang="T15">
                <a:pos x="T6" y="T7"/>
              </a:cxn>
              <a:cxn ang="T16">
                <a:pos x="T8" y="T9"/>
              </a:cxn>
              <a:cxn ang="T17">
                <a:pos x="T10" y="T11"/>
              </a:cxn>
            </a:cxnLst>
            <a:rect l="T18" t="T19" r="T20" b="T21"/>
            <a:pathLst>
              <a:path w="434" h="454">
                <a:moveTo>
                  <a:pt x="434" y="454"/>
                </a:moveTo>
                <a:cubicBezTo>
                  <a:pt x="434" y="445"/>
                  <a:pt x="434" y="445"/>
                  <a:pt x="434" y="445"/>
                </a:cubicBezTo>
                <a:cubicBezTo>
                  <a:pt x="434" y="0"/>
                  <a:pt x="434" y="0"/>
                  <a:pt x="434" y="0"/>
                </a:cubicBezTo>
                <a:cubicBezTo>
                  <a:pt x="233" y="2"/>
                  <a:pt x="63" y="132"/>
                  <a:pt x="0" y="313"/>
                </a:cubicBezTo>
                <a:cubicBezTo>
                  <a:pt x="425" y="451"/>
                  <a:pt x="425" y="451"/>
                  <a:pt x="425" y="451"/>
                </a:cubicBezTo>
                <a:lnTo>
                  <a:pt x="434" y="454"/>
                </a:lnTo>
                <a:close/>
              </a:path>
            </a:pathLst>
          </a:custGeom>
          <a:solidFill>
            <a:srgbClr val="69BFB0"/>
          </a:solidFill>
          <a:ln w="9525">
            <a:noFill/>
            <a:miter lim="800000"/>
          </a:ln>
        </p:spPr>
        <p:txBody>
          <a:bodyPr lIns="180000" tIns="0" rIns="0" bIns="216000" anchor="ctr" anchorCtr="1"/>
          <a:lstStyle/>
          <a:p>
            <a:pPr>
              <a:lnSpc>
                <a:spcPct val="90000"/>
              </a:lnSpc>
              <a:buFont typeface="Arial" charset="0"/>
              <a:buNone/>
            </a:pPr>
            <a:r>
              <a:rPr lang="zh-CN" altLang="en-US" sz="1600" b="1">
                <a:solidFill>
                  <a:srgbClr val="FFFFFF"/>
                </a:solidFill>
              </a:rPr>
              <a:t>先进医疗技术</a:t>
            </a:r>
            <a:endParaRPr lang="zh-CN" altLang="en-US" sz="1600" b="1">
              <a:solidFill>
                <a:srgbClr val="FFFFFF"/>
              </a:solidFill>
            </a:endParaRPr>
          </a:p>
        </p:txBody>
      </p:sp>
      <p:sp>
        <p:nvSpPr>
          <p:cNvPr id="32775" name="MH_SubTitle_4"/>
          <p:cNvSpPr>
            <a:spLocks noChangeArrowheads="1"/>
          </p:cNvSpPr>
          <p:nvPr/>
        </p:nvSpPr>
        <p:spPr bwMode="auto">
          <a:xfrm>
            <a:off x="3527818" y="4114806"/>
            <a:ext cx="1576389" cy="1771653"/>
          </a:xfrm>
          <a:custGeom>
            <a:avLst/>
            <a:gdLst>
              <a:gd name="T0" fmla="*/ 2147483647 w 456"/>
              <a:gd name="T1" fmla="*/ 2147483647 h 512"/>
              <a:gd name="T2" fmla="*/ 2147483647 w 456"/>
              <a:gd name="T3" fmla="*/ 0 h 512"/>
              <a:gd name="T4" fmla="*/ 2147483647 w 456"/>
              <a:gd name="T5" fmla="*/ 2147483647 h 512"/>
              <a:gd name="T6" fmla="*/ 0 w 456"/>
              <a:gd name="T7" fmla="*/ 2147483647 h 512"/>
              <a:gd name="T8" fmla="*/ 2147483647 w 456"/>
              <a:gd name="T9" fmla="*/ 2147483647 h 512"/>
              <a:gd name="T10" fmla="*/ 2147483647 w 456"/>
              <a:gd name="T11" fmla="*/ 2147483647 h 512"/>
              <a:gd name="T12" fmla="*/ 2147483647 w 456"/>
              <a:gd name="T13" fmla="*/ 2147483647 h 512"/>
              <a:gd name="T14" fmla="*/ 0 60000 65536"/>
              <a:gd name="T15" fmla="*/ 0 60000 65536"/>
              <a:gd name="T16" fmla="*/ 0 60000 65536"/>
              <a:gd name="T17" fmla="*/ 0 60000 65536"/>
              <a:gd name="T18" fmla="*/ 0 60000 65536"/>
              <a:gd name="T19" fmla="*/ 0 60000 65536"/>
              <a:gd name="T20" fmla="*/ 0 60000 65536"/>
              <a:gd name="T21" fmla="*/ 0 w 456"/>
              <a:gd name="T22" fmla="*/ 0 h 512"/>
              <a:gd name="T23" fmla="*/ 456 w 456"/>
              <a:gd name="T24" fmla="*/ 512 h 5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6" h="512">
                <a:moveTo>
                  <a:pt x="456" y="141"/>
                </a:moveTo>
                <a:cubicBezTo>
                  <a:pt x="456" y="92"/>
                  <a:pt x="448" y="44"/>
                  <a:pt x="434" y="0"/>
                </a:cubicBezTo>
                <a:cubicBezTo>
                  <a:pt x="9" y="138"/>
                  <a:pt x="9" y="138"/>
                  <a:pt x="9" y="138"/>
                </a:cubicBezTo>
                <a:cubicBezTo>
                  <a:pt x="0" y="141"/>
                  <a:pt x="0" y="141"/>
                  <a:pt x="0" y="141"/>
                </a:cubicBezTo>
                <a:cubicBezTo>
                  <a:pt x="6" y="148"/>
                  <a:pt x="6" y="148"/>
                  <a:pt x="6" y="148"/>
                </a:cubicBezTo>
                <a:cubicBezTo>
                  <a:pt x="270" y="512"/>
                  <a:pt x="270" y="512"/>
                  <a:pt x="270" y="512"/>
                </a:cubicBezTo>
                <a:cubicBezTo>
                  <a:pt x="383" y="428"/>
                  <a:pt x="456" y="293"/>
                  <a:pt x="456" y="141"/>
                </a:cubicBezTo>
                <a:close/>
              </a:path>
            </a:pathLst>
          </a:custGeom>
          <a:solidFill>
            <a:srgbClr val="46999D"/>
          </a:solidFill>
          <a:ln w="9525">
            <a:noFill/>
            <a:miter lim="800000"/>
          </a:ln>
        </p:spPr>
        <p:txBody>
          <a:bodyPr lIns="432000" tIns="0" rIns="0" bIns="144000" anchor="ctr" anchorCtr="1"/>
          <a:lstStyle/>
          <a:p>
            <a:pPr>
              <a:lnSpc>
                <a:spcPct val="90000"/>
              </a:lnSpc>
              <a:buFont typeface="Arial" charset="0"/>
              <a:buNone/>
            </a:pPr>
            <a:r>
              <a:rPr lang="zh-CN" altLang="en-US" b="1">
                <a:solidFill>
                  <a:srgbClr val="FFFFFF"/>
                </a:solidFill>
              </a:rPr>
              <a:t>高品质服务</a:t>
            </a:r>
            <a:endParaRPr lang="zh-CN" altLang="en-US" b="1">
              <a:solidFill>
                <a:srgbClr val="FFFFFF"/>
              </a:solidFill>
            </a:endParaRPr>
          </a:p>
        </p:txBody>
      </p:sp>
      <p:sp>
        <p:nvSpPr>
          <p:cNvPr id="32776" name="MH_SubTitle_2"/>
          <p:cNvSpPr>
            <a:spLocks noChangeArrowheads="1"/>
          </p:cNvSpPr>
          <p:nvPr/>
        </p:nvSpPr>
        <p:spPr bwMode="auto">
          <a:xfrm>
            <a:off x="1859353" y="4114806"/>
            <a:ext cx="1576390" cy="1771653"/>
          </a:xfrm>
          <a:custGeom>
            <a:avLst/>
            <a:gdLst>
              <a:gd name="T0" fmla="*/ 2147483647 w 456"/>
              <a:gd name="T1" fmla="*/ 2147483647 h 512"/>
              <a:gd name="T2" fmla="*/ 2147483647 w 456"/>
              <a:gd name="T3" fmla="*/ 2147483647 h 512"/>
              <a:gd name="T4" fmla="*/ 2147483647 w 456"/>
              <a:gd name="T5" fmla="*/ 0 h 512"/>
              <a:gd name="T6" fmla="*/ 0 w 456"/>
              <a:gd name="T7" fmla="*/ 2147483647 h 512"/>
              <a:gd name="T8" fmla="*/ 2147483647 w 456"/>
              <a:gd name="T9" fmla="*/ 2147483647 h 512"/>
              <a:gd name="T10" fmla="*/ 2147483647 w 456"/>
              <a:gd name="T11" fmla="*/ 2147483647 h 512"/>
              <a:gd name="T12" fmla="*/ 2147483647 w 456"/>
              <a:gd name="T13" fmla="*/ 2147483647 h 512"/>
              <a:gd name="T14" fmla="*/ 0 60000 65536"/>
              <a:gd name="T15" fmla="*/ 0 60000 65536"/>
              <a:gd name="T16" fmla="*/ 0 60000 65536"/>
              <a:gd name="T17" fmla="*/ 0 60000 65536"/>
              <a:gd name="T18" fmla="*/ 0 60000 65536"/>
              <a:gd name="T19" fmla="*/ 0 60000 65536"/>
              <a:gd name="T20" fmla="*/ 0 60000 65536"/>
              <a:gd name="T21" fmla="*/ 0 w 456"/>
              <a:gd name="T22" fmla="*/ 0 h 512"/>
              <a:gd name="T23" fmla="*/ 456 w 456"/>
              <a:gd name="T24" fmla="*/ 512 h 5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6" h="512">
                <a:moveTo>
                  <a:pt x="456" y="141"/>
                </a:moveTo>
                <a:cubicBezTo>
                  <a:pt x="447" y="138"/>
                  <a:pt x="447" y="138"/>
                  <a:pt x="447" y="138"/>
                </a:cubicBezTo>
                <a:cubicBezTo>
                  <a:pt x="22" y="0"/>
                  <a:pt x="22" y="0"/>
                  <a:pt x="22" y="0"/>
                </a:cubicBezTo>
                <a:cubicBezTo>
                  <a:pt x="8" y="44"/>
                  <a:pt x="0" y="92"/>
                  <a:pt x="0" y="141"/>
                </a:cubicBezTo>
                <a:cubicBezTo>
                  <a:pt x="0" y="293"/>
                  <a:pt x="73" y="428"/>
                  <a:pt x="186" y="512"/>
                </a:cubicBezTo>
                <a:cubicBezTo>
                  <a:pt x="450" y="148"/>
                  <a:pt x="450" y="148"/>
                  <a:pt x="450" y="148"/>
                </a:cubicBezTo>
                <a:lnTo>
                  <a:pt x="456" y="141"/>
                </a:lnTo>
                <a:close/>
              </a:path>
            </a:pathLst>
          </a:custGeom>
          <a:solidFill>
            <a:srgbClr val="46999D"/>
          </a:solidFill>
          <a:ln w="9525">
            <a:noFill/>
            <a:miter lim="800000"/>
          </a:ln>
        </p:spPr>
        <p:txBody>
          <a:bodyPr lIns="0" tIns="0" rIns="396000" bIns="144000" anchor="ctr" anchorCtr="1"/>
          <a:lstStyle/>
          <a:p>
            <a:pPr>
              <a:lnSpc>
                <a:spcPct val="90000"/>
              </a:lnSpc>
              <a:buFont typeface="Arial" charset="0"/>
              <a:buNone/>
            </a:pPr>
            <a:r>
              <a:rPr lang="zh-CN" altLang="en-US" b="1">
                <a:solidFill>
                  <a:srgbClr val="FFFFFF"/>
                </a:solidFill>
                <a:latin typeface="幼圆"/>
                <a:ea typeface="幼圆"/>
                <a:cs typeface="幼圆"/>
              </a:rPr>
              <a:t>舒适环境</a:t>
            </a:r>
            <a:endParaRPr lang="zh-CN" altLang="en-US" b="1">
              <a:solidFill>
                <a:srgbClr val="FFFFFF"/>
              </a:solidFill>
              <a:latin typeface="幼圆"/>
              <a:ea typeface="幼圆"/>
              <a:cs typeface="幼圆"/>
            </a:endParaRPr>
          </a:p>
        </p:txBody>
      </p:sp>
      <p:sp>
        <p:nvSpPr>
          <p:cNvPr id="32777" name="MH_SubTitle_3"/>
          <p:cNvSpPr>
            <a:spLocks noChangeArrowheads="1"/>
          </p:cNvSpPr>
          <p:nvPr/>
        </p:nvSpPr>
        <p:spPr bwMode="auto">
          <a:xfrm>
            <a:off x="2559442" y="4654557"/>
            <a:ext cx="1862140" cy="1582740"/>
          </a:xfrm>
          <a:custGeom>
            <a:avLst/>
            <a:gdLst>
              <a:gd name="T0" fmla="*/ 2147483647 w 539"/>
              <a:gd name="T1" fmla="*/ 0 h 458"/>
              <a:gd name="T2" fmla="*/ 2147483647 w 539"/>
              <a:gd name="T3" fmla="*/ 2147483647 h 458"/>
              <a:gd name="T4" fmla="*/ 0 w 539"/>
              <a:gd name="T5" fmla="*/ 2147483647 h 458"/>
              <a:gd name="T6" fmla="*/ 2147483647 w 539"/>
              <a:gd name="T7" fmla="*/ 2147483647 h 458"/>
              <a:gd name="T8" fmla="*/ 2147483647 w 539"/>
              <a:gd name="T9" fmla="*/ 2147483647 h 458"/>
              <a:gd name="T10" fmla="*/ 2147483647 w 539"/>
              <a:gd name="T11" fmla="*/ 2147483647 h 458"/>
              <a:gd name="T12" fmla="*/ 2147483647 w 539"/>
              <a:gd name="T13" fmla="*/ 0 h 458"/>
              <a:gd name="T14" fmla="*/ 0 60000 65536"/>
              <a:gd name="T15" fmla="*/ 0 60000 65536"/>
              <a:gd name="T16" fmla="*/ 0 60000 65536"/>
              <a:gd name="T17" fmla="*/ 0 60000 65536"/>
              <a:gd name="T18" fmla="*/ 0 60000 65536"/>
              <a:gd name="T19" fmla="*/ 0 60000 65536"/>
              <a:gd name="T20" fmla="*/ 0 60000 65536"/>
              <a:gd name="T21" fmla="*/ 0 w 539"/>
              <a:gd name="T22" fmla="*/ 0 h 458"/>
              <a:gd name="T23" fmla="*/ 539 w 539"/>
              <a:gd name="T24" fmla="*/ 458 h 4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9" h="458">
                <a:moveTo>
                  <a:pt x="269" y="0"/>
                </a:moveTo>
                <a:cubicBezTo>
                  <a:pt x="264" y="8"/>
                  <a:pt x="264" y="8"/>
                  <a:pt x="264" y="8"/>
                </a:cubicBezTo>
                <a:cubicBezTo>
                  <a:pt x="0" y="372"/>
                  <a:pt x="0" y="372"/>
                  <a:pt x="0" y="372"/>
                </a:cubicBezTo>
                <a:cubicBezTo>
                  <a:pt x="76" y="426"/>
                  <a:pt x="169" y="458"/>
                  <a:pt x="270" y="458"/>
                </a:cubicBezTo>
                <a:cubicBezTo>
                  <a:pt x="370" y="458"/>
                  <a:pt x="463" y="426"/>
                  <a:pt x="539" y="372"/>
                </a:cubicBezTo>
                <a:cubicBezTo>
                  <a:pt x="275" y="8"/>
                  <a:pt x="275" y="8"/>
                  <a:pt x="275" y="8"/>
                </a:cubicBezTo>
                <a:lnTo>
                  <a:pt x="269" y="0"/>
                </a:lnTo>
                <a:close/>
              </a:path>
            </a:pathLst>
          </a:custGeom>
          <a:solidFill>
            <a:srgbClr val="72DCE0"/>
          </a:solidFill>
          <a:ln w="9525">
            <a:noFill/>
            <a:miter lim="800000"/>
          </a:ln>
        </p:spPr>
        <p:txBody>
          <a:bodyPr lIns="0" tIns="612000" rIns="0" bIns="0" anchor="ctr" anchorCtr="1"/>
          <a:lstStyle/>
          <a:p>
            <a:pPr>
              <a:lnSpc>
                <a:spcPct val="90000"/>
              </a:lnSpc>
              <a:buFont typeface="Arial" charset="0"/>
              <a:buNone/>
            </a:pPr>
            <a:r>
              <a:rPr lang="zh-CN" altLang="en-US">
                <a:solidFill>
                  <a:srgbClr val="FFFFFF"/>
                </a:solidFill>
                <a:latin typeface="幼圆"/>
                <a:ea typeface="幼圆"/>
                <a:cs typeface="幼圆"/>
              </a:rPr>
              <a:t>绿色通道</a:t>
            </a:r>
            <a:endParaRPr lang="zh-CN" altLang="en-US">
              <a:solidFill>
                <a:srgbClr val="FFFFFF"/>
              </a:solidFill>
              <a:latin typeface="幼圆"/>
              <a:ea typeface="幼圆"/>
              <a:cs typeface="幼圆"/>
            </a:endParaRPr>
          </a:p>
        </p:txBody>
      </p:sp>
      <p:sp>
        <p:nvSpPr>
          <p:cNvPr id="7" name="MH_Title_1"/>
          <p:cNvSpPr/>
          <p:nvPr/>
        </p:nvSpPr>
        <p:spPr>
          <a:xfrm>
            <a:off x="2909234" y="3875494"/>
            <a:ext cx="1096319" cy="1095888"/>
          </a:xfrm>
          <a:prstGeom prst="ellipse">
            <a:avLst/>
          </a:prstGeo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spcBef>
                <a:spcPts val="0"/>
              </a:spcBef>
              <a:spcAft>
                <a:spcPts val="0"/>
              </a:spcAft>
              <a:defRPr/>
            </a:pPr>
            <a:r>
              <a:rPr lang="zh-CN" altLang="en-US" sz="2000">
                <a:solidFill>
                  <a:srgbClr val="B13C13"/>
                </a:solidFill>
                <a:latin typeface="微软雅黑" pitchFamily="34" charset="-122"/>
                <a:ea typeface="微软雅黑" pitchFamily="34" charset="-122"/>
              </a:rPr>
              <a:t>竞 争</a:t>
            </a:r>
            <a:endParaRPr lang="zh-CN" altLang="en-US" sz="2000">
              <a:solidFill>
                <a:srgbClr val="B13C13"/>
              </a:solidFill>
              <a:latin typeface="微软雅黑" pitchFamily="34" charset="-122"/>
              <a:ea typeface="微软雅黑" pitchFamily="34" charset="-122"/>
            </a:endParaRPr>
          </a:p>
          <a:p>
            <a:pPr algn="ctr">
              <a:spcBef>
                <a:spcPts val="0"/>
              </a:spcBef>
              <a:spcAft>
                <a:spcPts val="0"/>
              </a:spcAft>
              <a:defRPr/>
            </a:pPr>
            <a:r>
              <a:rPr lang="zh-CN" altLang="en-US" sz="2000">
                <a:solidFill>
                  <a:srgbClr val="B13C13"/>
                </a:solidFill>
                <a:latin typeface="微软雅黑" pitchFamily="34" charset="-122"/>
                <a:ea typeface="微软雅黑" pitchFamily="34" charset="-122"/>
              </a:rPr>
              <a:t>手 段</a:t>
            </a:r>
            <a:endParaRPr lang="zh-CN" altLang="en-US" sz="2000" dirty="0">
              <a:solidFill>
                <a:srgbClr val="B13C13"/>
              </a:solidFill>
              <a:latin typeface="微软雅黑" pitchFamily="34" charset="-122"/>
              <a:ea typeface="微软雅黑" pitchFamily="34" charset="-122"/>
            </a:endParaRPr>
          </a:p>
        </p:txBody>
      </p:sp>
      <p:sp>
        <p:nvSpPr>
          <p:cNvPr id="9" name="MH_Other_1"/>
          <p:cNvSpPr/>
          <p:nvPr/>
        </p:nvSpPr>
        <p:spPr>
          <a:xfrm rot="20634799" flipH="1">
            <a:off x="2686442" y="3609980"/>
            <a:ext cx="1590677" cy="1589090"/>
          </a:xfrm>
          <a:prstGeom prst="circularArrow">
            <a:avLst>
              <a:gd name="adj1" fmla="val 2596"/>
              <a:gd name="adj2" fmla="val 610829"/>
              <a:gd name="adj3" fmla="val 20723301"/>
              <a:gd name="adj4" fmla="val 997241"/>
              <a:gd name="adj5" fmla="val 4943"/>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0"/>
              </a:spcAft>
              <a:defRPr/>
            </a:pPr>
            <a:endParaRPr lang="en-US">
              <a:solidFill>
                <a:schemeClr val="tx1"/>
              </a:solidFill>
            </a:endParaRPr>
          </a:p>
        </p:txBody>
      </p:sp>
      <p:sp>
        <p:nvSpPr>
          <p:cNvPr id="32782" name="Line 26"/>
          <p:cNvSpPr>
            <a:spLocks noChangeShapeType="1"/>
          </p:cNvSpPr>
          <p:nvPr/>
        </p:nvSpPr>
        <p:spPr bwMode="auto">
          <a:xfrm>
            <a:off x="3148405" y="3340105"/>
            <a:ext cx="5403858" cy="11113"/>
          </a:xfrm>
          <a:prstGeom prst="line">
            <a:avLst/>
          </a:prstGeom>
          <a:noFill/>
          <a:ln w="9525">
            <a:solidFill>
              <a:schemeClr val="tx1"/>
            </a:solidFill>
            <a:round/>
            <a:tailEnd type="triangle" w="med" len="med"/>
          </a:ln>
        </p:spPr>
        <p:txBody>
          <a:bodyPr/>
          <a:lstStyle/>
          <a:p>
            <a:endParaRPr lang="zh-CN" altLang="en-US"/>
          </a:p>
        </p:txBody>
      </p:sp>
      <p:sp>
        <p:nvSpPr>
          <p:cNvPr id="32783" name="Line 27"/>
          <p:cNvSpPr>
            <a:spLocks noChangeShapeType="1"/>
          </p:cNvSpPr>
          <p:nvPr/>
        </p:nvSpPr>
        <p:spPr bwMode="auto">
          <a:xfrm>
            <a:off x="4277120" y="3933831"/>
            <a:ext cx="4275143" cy="0"/>
          </a:xfrm>
          <a:prstGeom prst="line">
            <a:avLst/>
          </a:prstGeom>
          <a:noFill/>
          <a:ln w="9525">
            <a:solidFill>
              <a:schemeClr val="tx1"/>
            </a:solidFill>
            <a:round/>
            <a:tailEnd type="triangle" w="med" len="med"/>
          </a:ln>
        </p:spPr>
        <p:txBody>
          <a:bodyPr/>
          <a:lstStyle/>
          <a:p>
            <a:endParaRPr lang="zh-CN" altLang="en-US"/>
          </a:p>
        </p:txBody>
      </p:sp>
      <p:sp>
        <p:nvSpPr>
          <p:cNvPr id="32784" name="Rectangle 29"/>
          <p:cNvSpPr>
            <a:spLocks noChangeArrowheads="1"/>
          </p:cNvSpPr>
          <p:nvPr/>
        </p:nvSpPr>
        <p:spPr bwMode="auto">
          <a:xfrm>
            <a:off x="5815409" y="2962279"/>
            <a:ext cx="2316480" cy="368300"/>
          </a:xfrm>
          <a:prstGeom prst="rect">
            <a:avLst/>
          </a:prstGeom>
          <a:noFill/>
          <a:ln w="9525">
            <a:noFill/>
            <a:miter lim="800000"/>
          </a:ln>
        </p:spPr>
        <p:txBody>
          <a:bodyPr wrap="none">
            <a:spAutoFit/>
          </a:bodyPr>
          <a:lstStyle/>
          <a:p>
            <a:pPr>
              <a:lnSpc>
                <a:spcPct val="130000"/>
              </a:lnSpc>
            </a:pPr>
            <a:r>
              <a:rPr lang="zh-CN" altLang="en-US" sz="1400">
                <a:latin typeface="微软雅黑" pitchFamily="34" charset="-122"/>
                <a:ea typeface="微软雅黑" pitchFamily="34" charset="-122"/>
                <a:cs typeface="Arial" charset="0"/>
              </a:rPr>
              <a:t>专业的医疗团场，专家团队</a:t>
            </a:r>
            <a:endParaRPr lang="zh-CN" altLang="en-US" sz="1400">
              <a:latin typeface="微软雅黑" pitchFamily="34" charset="-122"/>
              <a:ea typeface="微软雅黑" pitchFamily="34" charset="-122"/>
              <a:cs typeface="Arial" charset="0"/>
            </a:endParaRPr>
          </a:p>
        </p:txBody>
      </p:sp>
      <p:sp>
        <p:nvSpPr>
          <p:cNvPr id="32785" name="Rectangle 30"/>
          <p:cNvSpPr>
            <a:spLocks noChangeArrowheads="1"/>
          </p:cNvSpPr>
          <p:nvPr/>
        </p:nvSpPr>
        <p:spPr bwMode="auto">
          <a:xfrm>
            <a:off x="5992892" y="3565213"/>
            <a:ext cx="2138680" cy="368300"/>
          </a:xfrm>
          <a:prstGeom prst="rect">
            <a:avLst/>
          </a:prstGeom>
          <a:noFill/>
          <a:ln w="9525">
            <a:noFill/>
            <a:miter lim="800000"/>
          </a:ln>
        </p:spPr>
        <p:txBody>
          <a:bodyPr wrap="none">
            <a:spAutoFit/>
          </a:bodyPr>
          <a:lstStyle/>
          <a:p>
            <a:pPr>
              <a:lnSpc>
                <a:spcPct val="130000"/>
              </a:lnSpc>
            </a:pPr>
            <a:r>
              <a:rPr lang="zh-CN" altLang="en-US" sz="1400">
                <a:latin typeface="微软雅黑" pitchFamily="34" charset="-122"/>
                <a:ea typeface="微软雅黑" pitchFamily="34" charset="-122"/>
                <a:cs typeface="Arial" charset="0"/>
              </a:rPr>
              <a:t>国际水准的先进医疗设备</a:t>
            </a:r>
            <a:endParaRPr lang="zh-CN" altLang="en-US" sz="1400">
              <a:latin typeface="微软雅黑" pitchFamily="34" charset="-122"/>
              <a:ea typeface="微软雅黑" pitchFamily="34" charset="-122"/>
              <a:cs typeface="Arial" charset="0"/>
            </a:endParaRPr>
          </a:p>
        </p:txBody>
      </p:sp>
      <p:sp>
        <p:nvSpPr>
          <p:cNvPr id="32787" name="Line 32"/>
          <p:cNvSpPr>
            <a:spLocks noChangeShapeType="1"/>
          </p:cNvSpPr>
          <p:nvPr/>
        </p:nvSpPr>
        <p:spPr bwMode="auto">
          <a:xfrm>
            <a:off x="4285057" y="4581532"/>
            <a:ext cx="4275144" cy="0"/>
          </a:xfrm>
          <a:prstGeom prst="line">
            <a:avLst/>
          </a:prstGeom>
          <a:noFill/>
          <a:ln w="9525">
            <a:solidFill>
              <a:schemeClr val="tx1"/>
            </a:solidFill>
            <a:round/>
            <a:tailEnd type="triangle" w="med" len="med"/>
          </a:ln>
        </p:spPr>
        <p:txBody>
          <a:bodyPr/>
          <a:lstStyle/>
          <a:p>
            <a:endParaRPr lang="zh-CN" altLang="en-US"/>
          </a:p>
        </p:txBody>
      </p:sp>
      <p:sp>
        <p:nvSpPr>
          <p:cNvPr id="32788" name="Rectangle 33"/>
          <p:cNvSpPr>
            <a:spLocks noChangeArrowheads="1"/>
          </p:cNvSpPr>
          <p:nvPr/>
        </p:nvSpPr>
        <p:spPr bwMode="auto">
          <a:xfrm>
            <a:off x="6171009" y="4164019"/>
            <a:ext cx="1960880" cy="368300"/>
          </a:xfrm>
          <a:prstGeom prst="rect">
            <a:avLst/>
          </a:prstGeom>
          <a:noFill/>
          <a:ln w="9525">
            <a:noFill/>
            <a:miter lim="800000"/>
          </a:ln>
        </p:spPr>
        <p:txBody>
          <a:bodyPr wrap="none">
            <a:spAutoFit/>
          </a:bodyPr>
          <a:lstStyle/>
          <a:p>
            <a:pPr>
              <a:lnSpc>
                <a:spcPct val="130000"/>
              </a:lnSpc>
            </a:pPr>
            <a:r>
              <a:rPr lang="zh-CN" altLang="en-US" sz="1400">
                <a:latin typeface="微软雅黑" pitchFamily="34" charset="-122"/>
                <a:ea typeface="微软雅黑" pitchFamily="34" charset="-122"/>
                <a:cs typeface="Arial" charset="0"/>
              </a:rPr>
              <a:t>一对一的私人订制服务</a:t>
            </a:r>
            <a:endParaRPr lang="zh-CN" altLang="en-US" sz="1400">
              <a:latin typeface="微软雅黑" pitchFamily="34" charset="-122"/>
              <a:ea typeface="微软雅黑" pitchFamily="34" charset="-122"/>
              <a:cs typeface="Arial" charset="0"/>
            </a:endParaRPr>
          </a:p>
        </p:txBody>
      </p:sp>
      <p:sp>
        <p:nvSpPr>
          <p:cNvPr id="32789" name="Line 34"/>
          <p:cNvSpPr>
            <a:spLocks noChangeShapeType="1"/>
          </p:cNvSpPr>
          <p:nvPr/>
        </p:nvSpPr>
        <p:spPr bwMode="auto">
          <a:xfrm>
            <a:off x="4046931" y="5886459"/>
            <a:ext cx="4587882" cy="26988"/>
          </a:xfrm>
          <a:prstGeom prst="line">
            <a:avLst/>
          </a:prstGeom>
          <a:noFill/>
          <a:ln w="9525">
            <a:solidFill>
              <a:schemeClr val="tx1"/>
            </a:solidFill>
            <a:round/>
            <a:tailEnd type="triangle" w="med" len="med"/>
          </a:ln>
        </p:spPr>
        <p:txBody>
          <a:bodyPr/>
          <a:lstStyle/>
          <a:p>
            <a:endParaRPr lang="zh-CN" altLang="en-US"/>
          </a:p>
        </p:txBody>
      </p:sp>
      <p:sp>
        <p:nvSpPr>
          <p:cNvPr id="32790" name="Rectangle 35"/>
          <p:cNvSpPr>
            <a:spLocks noChangeArrowheads="1"/>
          </p:cNvSpPr>
          <p:nvPr/>
        </p:nvSpPr>
        <p:spPr bwMode="auto">
          <a:xfrm>
            <a:off x="6348810" y="5518158"/>
            <a:ext cx="1783080" cy="368300"/>
          </a:xfrm>
          <a:prstGeom prst="rect">
            <a:avLst/>
          </a:prstGeom>
          <a:noFill/>
          <a:ln w="9525">
            <a:noFill/>
            <a:miter lim="800000"/>
          </a:ln>
        </p:spPr>
        <p:txBody>
          <a:bodyPr wrap="none">
            <a:spAutoFit/>
          </a:bodyPr>
          <a:lstStyle/>
          <a:p>
            <a:pPr>
              <a:lnSpc>
                <a:spcPct val="130000"/>
              </a:lnSpc>
            </a:pPr>
            <a:r>
              <a:rPr lang="zh-CN" altLang="en-US" sz="1400">
                <a:latin typeface="微软雅黑" pitchFamily="34" charset="-122"/>
                <a:ea typeface="微软雅黑" pitchFamily="34" charset="-122"/>
                <a:cs typeface="Arial" charset="0"/>
              </a:rPr>
              <a:t>绿色便捷的就医途径</a:t>
            </a:r>
            <a:endParaRPr lang="zh-CN" altLang="en-US" sz="1400">
              <a:latin typeface="微软雅黑" pitchFamily="34" charset="-122"/>
              <a:ea typeface="微软雅黑" pitchFamily="34" charset="-122"/>
              <a:cs typeface="Arial" charset="0"/>
            </a:endParaRPr>
          </a:p>
        </p:txBody>
      </p:sp>
      <p:sp>
        <p:nvSpPr>
          <p:cNvPr id="32791" name="Line 36"/>
          <p:cNvSpPr>
            <a:spLocks noChangeShapeType="1"/>
          </p:cNvSpPr>
          <p:nvPr/>
        </p:nvSpPr>
        <p:spPr bwMode="auto">
          <a:xfrm>
            <a:off x="2686442" y="5251458"/>
            <a:ext cx="5948371" cy="0"/>
          </a:xfrm>
          <a:prstGeom prst="line">
            <a:avLst/>
          </a:prstGeom>
          <a:noFill/>
          <a:ln w="9525">
            <a:solidFill>
              <a:schemeClr val="tx1"/>
            </a:solidFill>
            <a:round/>
            <a:tailEnd type="triangle" w="med" len="med"/>
          </a:ln>
        </p:spPr>
        <p:txBody>
          <a:bodyPr/>
          <a:lstStyle/>
          <a:p>
            <a:endParaRPr lang="zh-CN" altLang="en-US"/>
          </a:p>
        </p:txBody>
      </p:sp>
      <p:sp>
        <p:nvSpPr>
          <p:cNvPr id="32792" name="Rectangle 37"/>
          <p:cNvSpPr>
            <a:spLocks noChangeArrowheads="1"/>
          </p:cNvSpPr>
          <p:nvPr/>
        </p:nvSpPr>
        <p:spPr bwMode="auto">
          <a:xfrm>
            <a:off x="6323409" y="4830770"/>
            <a:ext cx="2300291" cy="368300"/>
          </a:xfrm>
          <a:prstGeom prst="rect">
            <a:avLst/>
          </a:prstGeom>
          <a:noFill/>
          <a:ln w="9525">
            <a:noFill/>
            <a:miter lim="800000"/>
          </a:ln>
        </p:spPr>
        <p:txBody>
          <a:bodyPr>
            <a:spAutoFit/>
          </a:bodyPr>
          <a:lstStyle/>
          <a:p>
            <a:pPr>
              <a:lnSpc>
                <a:spcPct val="130000"/>
              </a:lnSpc>
            </a:pPr>
            <a:r>
              <a:rPr lang="zh-CN" altLang="en-US" sz="1400">
                <a:latin typeface="微软雅黑" pitchFamily="34" charset="-122"/>
                <a:ea typeface="微软雅黑" pitchFamily="34" charset="-122"/>
                <a:cs typeface="Arial" charset="0"/>
              </a:rPr>
              <a:t>温馨舒适的就医环境</a:t>
            </a:r>
            <a:endParaRPr lang="zh-CN" altLang="en-US" sz="1400">
              <a:latin typeface="微软雅黑" pitchFamily="34" charset="-122"/>
              <a:ea typeface="微软雅黑" pitchFamily="34" charset="-122"/>
              <a:cs typeface="Arial" charset="0"/>
            </a:endParaRPr>
          </a:p>
        </p:txBody>
      </p:sp>
      <p:sp>
        <p:nvSpPr>
          <p:cNvPr id="2" name="矩形 1"/>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a:pPr>
            <a:r>
              <a:rPr lang="zh-CN" altLang="en-US" b="1">
                <a:solidFill>
                  <a:srgbClr val="FFFFFF"/>
                </a:solidFill>
                <a:latin typeface="华文细黑"/>
                <a:ea typeface="华文细黑"/>
                <a:cs typeface="华文细黑"/>
              </a:rPr>
              <a:t>推广定位</a:t>
            </a:r>
            <a:endParaRPr lang="zh-CN" altLang="en-US" b="1">
              <a:solidFill>
                <a:srgbClr val="FFFFFF"/>
              </a:solidFill>
              <a:latin typeface="华文细黑"/>
              <a:ea typeface="华文细黑"/>
              <a:cs typeface="华文细黑"/>
            </a:endParaRPr>
          </a:p>
        </p:txBody>
      </p:sp>
      <p:cxnSp>
        <p:nvCxnSpPr>
          <p:cNvPr id="16" name="直接连接符 15"/>
          <p:cNvCxnSpPr/>
          <p:nvPr/>
        </p:nvCxnSpPr>
        <p:spPr>
          <a:xfrm>
            <a:off x="-16510" y="1435735"/>
            <a:ext cx="99371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宣传定位</a:t>
            </a:r>
            <a:endParaRPr lang="zh-CN" altLang="en-US" b="1">
              <a:solidFill>
                <a:srgbClr val="FFFFFF"/>
              </a:solidFill>
              <a:latin typeface="华文细黑"/>
              <a:ea typeface="华文细黑"/>
              <a:cs typeface="华文细黑"/>
            </a:endParaRPr>
          </a:p>
        </p:txBody>
      </p:sp>
      <p:sp>
        <p:nvSpPr>
          <p:cNvPr id="30722" name="MH_Text_1"/>
          <p:cNvSpPr txBox="1">
            <a:spLocks noChangeArrowheads="1"/>
          </p:cNvSpPr>
          <p:nvPr/>
        </p:nvSpPr>
        <p:spPr bwMode="auto">
          <a:xfrm>
            <a:off x="1064332" y="2292353"/>
            <a:ext cx="7489836" cy="3322960"/>
          </a:xfrm>
          <a:prstGeom prst="rect">
            <a:avLst/>
          </a:prstGeom>
          <a:noFill/>
          <a:ln w="9525">
            <a:noFill/>
            <a:miter lim="800000"/>
          </a:ln>
        </p:spPr>
        <p:txBody>
          <a:bodyPr anchor="ctr"/>
          <a:lstStyle/>
          <a:p>
            <a:pPr algn="just">
              <a:lnSpc>
                <a:spcPct val="130000"/>
              </a:lnSpc>
            </a:pPr>
            <a:r>
              <a:rPr lang="zh-CN" altLang="en-US" sz="1600">
                <a:latin typeface="微软雅黑" pitchFamily="34" charset="-122"/>
                <a:ea typeface="微软雅黑" pitchFamily="34" charset="-122"/>
                <a:cs typeface="Arial" charset="0"/>
              </a:rPr>
              <a:t>        </a:t>
            </a:r>
            <a:r>
              <a:rPr lang="en-US" altLang="zh-CN" sz="1600">
                <a:latin typeface="微软雅黑" pitchFamily="34" charset="-122"/>
                <a:ea typeface="微软雅黑" pitchFamily="34" charset="-122"/>
                <a:cs typeface="Arial" charset="0"/>
                <a:sym typeface="+mn-ea"/>
              </a:rPr>
              <a:t>1</a:t>
            </a:r>
            <a:r>
              <a:rPr lang="zh-CN" altLang="en-US" sz="1600">
                <a:latin typeface="微软雅黑" pitchFamily="34" charset="-122"/>
                <a:ea typeface="微软雅黑" pitchFamily="34" charset="-122"/>
                <a:cs typeface="Arial" charset="0"/>
                <a:sym typeface="+mn-ea"/>
              </a:rPr>
              <a:t>、通过项目启动的定位形象宣传，着重强调“专业技术、先进设备、品质服务、高端定制”四大理念，持续宣传项目认知度、知名度、美誉度，使客户群体避开低价认同，转化至医疗环境、品质、服务上。 </a:t>
            </a:r>
            <a:endParaRPr lang="zh-CN" altLang="en-US" sz="1600">
              <a:latin typeface="微软雅黑" pitchFamily="34" charset="-122"/>
              <a:ea typeface="微软雅黑" pitchFamily="34" charset="-122"/>
              <a:cs typeface="Arial" charset="0"/>
              <a:sym typeface="+mn-ea"/>
            </a:endParaRPr>
          </a:p>
          <a:p>
            <a:pPr algn="just">
              <a:lnSpc>
                <a:spcPct val="130000"/>
              </a:lnSpc>
            </a:pPr>
            <a:endParaRPr lang="zh-CN" altLang="en-US" sz="1600">
              <a:latin typeface="微软雅黑" pitchFamily="34" charset="-122"/>
              <a:ea typeface="微软雅黑" pitchFamily="34" charset="-122"/>
              <a:cs typeface="Arial" charset="0"/>
            </a:endParaRPr>
          </a:p>
          <a:p>
            <a:pPr algn="just">
              <a:lnSpc>
                <a:spcPct val="130000"/>
              </a:lnSpc>
            </a:pPr>
            <a:r>
              <a:rPr lang="en-US" altLang="zh-CN" sz="1600">
                <a:latin typeface="微软雅黑" pitchFamily="34" charset="-122"/>
                <a:ea typeface="微软雅黑" pitchFamily="34" charset="-122"/>
                <a:cs typeface="Arial" charset="0"/>
                <a:sym typeface="+mn-ea"/>
              </a:rPr>
              <a:t>2</a:t>
            </a:r>
            <a:r>
              <a:rPr lang="zh-CN" altLang="en-US" sz="1600">
                <a:latin typeface="微软雅黑" pitchFamily="34" charset="-122"/>
                <a:ea typeface="微软雅黑" pitchFamily="34" charset="-122"/>
                <a:cs typeface="Arial" charset="0"/>
                <a:sym typeface="+mn-ea"/>
              </a:rPr>
              <a:t>、通过强效的广告宣传和阶段性活动，建立</a:t>
            </a:r>
            <a:r>
              <a:rPr lang="en-US" altLang="zh-CN" sz="1600">
                <a:latin typeface="微软雅黑" pitchFamily="34" charset="-122"/>
                <a:ea typeface="微软雅黑" pitchFamily="34" charset="-122"/>
                <a:cs typeface="Arial" charset="0"/>
                <a:sym typeface="+mn-ea"/>
              </a:rPr>
              <a:t>XX</a:t>
            </a:r>
            <a:r>
              <a:rPr lang="zh-CN" altLang="en-US" sz="1600">
                <a:latin typeface="微软雅黑" pitchFamily="34" charset="-122"/>
                <a:ea typeface="微软雅黑" pitchFamily="34" charset="-122"/>
                <a:cs typeface="Arial" charset="0"/>
                <a:sym typeface="+mn-ea"/>
              </a:rPr>
              <a:t>中西医结合西医全区域服务最优、环境最好、设备先进的广告概念。 </a:t>
            </a:r>
            <a:endParaRPr lang="zh-CN" altLang="en-US" sz="1600">
              <a:latin typeface="微软雅黑" pitchFamily="34" charset="-122"/>
              <a:ea typeface="微软雅黑" pitchFamily="34" charset="-122"/>
              <a:cs typeface="Arial" charset="0"/>
              <a:sym typeface="+mn-ea"/>
            </a:endParaRPr>
          </a:p>
          <a:p>
            <a:pPr algn="just">
              <a:lnSpc>
                <a:spcPct val="130000"/>
              </a:lnSpc>
            </a:pPr>
            <a:endParaRPr lang="zh-CN" altLang="en-US" sz="1600">
              <a:latin typeface="微软雅黑" pitchFamily="34" charset="-122"/>
              <a:ea typeface="微软雅黑" pitchFamily="34" charset="-122"/>
              <a:cs typeface="Arial" charset="0"/>
            </a:endParaRPr>
          </a:p>
          <a:p>
            <a:pPr>
              <a:lnSpc>
                <a:spcPct val="130000"/>
              </a:lnSpc>
            </a:pPr>
            <a:r>
              <a:rPr lang="en-US" altLang="zh-CN" sz="1600">
                <a:latin typeface="微软雅黑" pitchFamily="34" charset="-122"/>
                <a:ea typeface="微软雅黑" pitchFamily="34" charset="-122"/>
                <a:cs typeface="Arial" charset="0"/>
                <a:sym typeface="+mn-ea"/>
              </a:rPr>
              <a:t>3</a:t>
            </a:r>
            <a:r>
              <a:rPr lang="zh-CN" altLang="en-US" sz="1600">
                <a:latin typeface="微软雅黑" pitchFamily="34" charset="-122"/>
                <a:ea typeface="微软雅黑" pitchFamily="34" charset="-122"/>
                <a:cs typeface="Arial" charset="0"/>
                <a:sym typeface="+mn-ea"/>
              </a:rPr>
              <a:t>、对于价格这一敏感问题，采取扬长避短的手段，要逐步将客户的关注点引导至服务、品质、环境等优势项目。</a:t>
            </a: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p:txBody>
      </p:sp>
      <p:cxnSp>
        <p:nvCxnSpPr>
          <p:cNvPr id="16" name="直接连接符 15"/>
          <p:cNvCxnSpPr/>
          <p:nvPr/>
        </p:nvCxnSpPr>
        <p:spPr>
          <a:xfrm>
            <a:off x="-16510" y="1435735"/>
            <a:ext cx="992060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1206890" y="1698945"/>
            <a:ext cx="1657352" cy="485776"/>
          </a:xfrm>
          <a:prstGeom prst="rect">
            <a:avLst/>
          </a:prstGeom>
          <a:solidFill>
            <a:srgbClr val="4699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solidFill>
                  <a:srgbClr val="FFFFFF"/>
                </a:solidFill>
                <a:latin typeface="华文细黑"/>
                <a:ea typeface="华文细黑"/>
                <a:cs typeface="华文细黑"/>
              </a:rPr>
              <a:t>宣传目标</a:t>
            </a:r>
            <a:endParaRPr lang="zh-CN" altLang="en-US" b="1">
              <a:solidFill>
                <a:srgbClr val="FFFFFF"/>
              </a:solidFill>
              <a:latin typeface="华文细黑"/>
              <a:ea typeface="华文细黑"/>
              <a:cs typeface="华文细黑"/>
            </a:endParaRPr>
          </a:p>
        </p:txBody>
      </p:sp>
      <p:sp>
        <p:nvSpPr>
          <p:cNvPr id="30722" name="MH_Text_1"/>
          <p:cNvSpPr txBox="1">
            <a:spLocks noChangeArrowheads="1"/>
          </p:cNvSpPr>
          <p:nvPr/>
        </p:nvSpPr>
        <p:spPr bwMode="auto">
          <a:xfrm>
            <a:off x="1064967" y="2589534"/>
            <a:ext cx="7489836" cy="3959231"/>
          </a:xfrm>
          <a:prstGeom prst="rect">
            <a:avLst/>
          </a:prstGeom>
          <a:noFill/>
          <a:ln w="9525">
            <a:noFill/>
            <a:miter lim="800000"/>
          </a:ln>
        </p:spPr>
        <p:txBody>
          <a:bodyPr anchor="ctr"/>
          <a:lstStyle/>
          <a:p>
            <a:pPr>
              <a:lnSpc>
                <a:spcPct val="130000"/>
              </a:lnSpc>
            </a:pPr>
            <a:r>
              <a:rPr lang="zh-CN" altLang="en-US" sz="1600">
                <a:latin typeface="微软雅黑" pitchFamily="34" charset="-122"/>
                <a:ea typeface="微软雅黑" pitchFamily="34" charset="-122"/>
                <a:cs typeface="Arial" charset="0"/>
              </a:rPr>
              <a:t>        </a:t>
            </a:r>
            <a:r>
              <a:rPr lang="zh-CN" altLang="en-US" sz="1600">
                <a:latin typeface="微软雅黑" pitchFamily="34" charset="-122"/>
                <a:ea typeface="微软雅黑" pitchFamily="34" charset="-122"/>
                <a:cs typeface="Arial" charset="0"/>
                <a:sym typeface="+mn-ea"/>
              </a:rPr>
              <a:t>以</a:t>
            </a:r>
            <a:r>
              <a:rPr lang="en-US" altLang="zh-CN" sz="1600">
                <a:latin typeface="微软雅黑" pitchFamily="34" charset="-122"/>
                <a:ea typeface="微软雅黑" pitchFamily="34" charset="-122"/>
                <a:cs typeface="Arial" charset="0"/>
                <a:sym typeface="+mn-ea"/>
              </a:rPr>
              <a:t>XX</a:t>
            </a:r>
            <a:r>
              <a:rPr lang="zh-CN" altLang="en-US" sz="1600">
                <a:latin typeface="微软雅黑" pitchFamily="34" charset="-122"/>
                <a:ea typeface="微软雅黑" pitchFamily="34" charset="-122"/>
                <a:cs typeface="Arial" charset="0"/>
                <a:sym typeface="+mn-ea"/>
              </a:rPr>
              <a:t>市区为主、区县为辅，开展全区域的宣传工作，通过有效规范、真实、吸引的广告宣传，吸引目标市场客群。</a:t>
            </a:r>
            <a:endParaRPr lang="zh-CN" altLang="en-US" sz="1600">
              <a:latin typeface="微软雅黑" pitchFamily="34" charset="-122"/>
              <a:ea typeface="微软雅黑" pitchFamily="34" charset="-122"/>
              <a:cs typeface="Arial" charset="0"/>
            </a:endParaRPr>
          </a:p>
          <a:p>
            <a:pPr>
              <a:lnSpc>
                <a:spcPct val="130000"/>
              </a:lnSpc>
            </a:pPr>
            <a:r>
              <a:rPr lang="zh-CN" altLang="en-US" sz="1600">
                <a:ea typeface="微软雅黑" pitchFamily="34" charset="-122"/>
                <a:cs typeface="Arial" charset="0"/>
                <a:sym typeface="+mn-ea"/>
              </a:rPr>
              <a:t>◆</a:t>
            </a:r>
            <a:r>
              <a:rPr lang="zh-CN" altLang="en-US" sz="1600">
                <a:latin typeface="微软雅黑" pitchFamily="34" charset="-122"/>
                <a:ea typeface="微软雅黑" pitchFamily="34" charset="-122"/>
                <a:cs typeface="Arial" charset="0"/>
                <a:sym typeface="+mn-ea"/>
              </a:rPr>
              <a:t> </a:t>
            </a:r>
            <a:r>
              <a:rPr lang="zh-CN" altLang="en-US" sz="1600" b="1">
                <a:latin typeface="微软雅黑" pitchFamily="34" charset="-122"/>
                <a:ea typeface="微软雅黑" pitchFamily="34" charset="-122"/>
                <a:cs typeface="Arial" charset="0"/>
                <a:sym typeface="+mn-ea"/>
              </a:rPr>
              <a:t>整合媒介资源   提高传播效率：</a:t>
            </a:r>
            <a:r>
              <a:rPr lang="zh-CN" altLang="en-US" sz="1600">
                <a:latin typeface="微软雅黑" pitchFamily="34" charset="-122"/>
                <a:ea typeface="微软雅黑" pitchFamily="34" charset="-122"/>
                <a:cs typeface="Arial" charset="0"/>
                <a:sym typeface="+mn-ea"/>
              </a:rPr>
              <a:t>充分挖掘自身媒介的潜力，通过和社会媒介的优势互补，形成业务和服务的全方位、立体化宣传模式从而提高传播效率。 </a:t>
            </a:r>
            <a:endParaRPr lang="zh-CN" altLang="en-US" sz="1600">
              <a:latin typeface="微软雅黑" pitchFamily="34" charset="-122"/>
              <a:ea typeface="微软雅黑" pitchFamily="34" charset="-122"/>
              <a:cs typeface="Arial" charset="0"/>
              <a:sym typeface="+mn-ea"/>
            </a:endParaRPr>
          </a:p>
          <a:p>
            <a:pPr>
              <a:lnSpc>
                <a:spcPct val="130000"/>
              </a:lnSpc>
            </a:pPr>
            <a:endParaRPr lang="zh-CN" altLang="en-US" sz="1600">
              <a:cs typeface="Arial" charset="0"/>
              <a:sym typeface="+mn-ea"/>
            </a:endParaRPr>
          </a:p>
          <a:p>
            <a:pPr>
              <a:lnSpc>
                <a:spcPct val="130000"/>
              </a:lnSpc>
            </a:pPr>
            <a:r>
              <a:rPr lang="zh-CN" altLang="en-US" sz="1600">
                <a:cs typeface="Arial" charset="0"/>
                <a:sym typeface="+mn-ea"/>
              </a:rPr>
              <a:t>◆</a:t>
            </a:r>
            <a:r>
              <a:rPr lang="zh-CN" altLang="en-US" sz="1600">
                <a:latin typeface="微软雅黑" pitchFamily="34" charset="-122"/>
                <a:ea typeface="微软雅黑" pitchFamily="34" charset="-122"/>
                <a:sym typeface="+mn-ea"/>
              </a:rPr>
              <a:t> </a:t>
            </a:r>
            <a:r>
              <a:rPr lang="zh-CN" altLang="en-US" sz="1600" b="1">
                <a:latin typeface="微软雅黑" pitchFamily="34" charset="-122"/>
                <a:ea typeface="微软雅黑" pitchFamily="34" charset="-122"/>
                <a:sym typeface="+mn-ea"/>
              </a:rPr>
              <a:t>加强形象打造，规范各种外宣：</a:t>
            </a:r>
            <a:r>
              <a:rPr lang="zh-CN" altLang="en-US" sz="1600">
                <a:latin typeface="微软雅黑" pitchFamily="34" charset="-122"/>
                <a:ea typeface="微软雅黑" pitchFamily="34" charset="-122"/>
                <a:sym typeface="+mn-ea"/>
              </a:rPr>
              <a:t>加强对宣传内容、宣传媒介的管理，规范对外宣传的品牌</a:t>
            </a:r>
            <a:r>
              <a:rPr lang="en-US" altLang="zh-CN" sz="1600">
                <a:latin typeface="微软雅黑" pitchFamily="34" charset="-122"/>
                <a:ea typeface="微软雅黑" pitchFamily="34" charset="-122"/>
                <a:sym typeface="+mn-ea"/>
              </a:rPr>
              <a:t>VI</a:t>
            </a:r>
            <a:r>
              <a:rPr lang="zh-CN" altLang="en-US" sz="1600">
                <a:latin typeface="微软雅黑" pitchFamily="34" charset="-122"/>
                <a:ea typeface="微软雅黑" pitchFamily="34" charset="-122"/>
                <a:sym typeface="+mn-ea"/>
              </a:rPr>
              <a:t>。 </a:t>
            </a:r>
            <a:endParaRPr lang="zh-CN" altLang="en-US" sz="1600">
              <a:latin typeface="微软雅黑" pitchFamily="34" charset="-122"/>
              <a:ea typeface="微软雅黑" pitchFamily="34" charset="-122"/>
              <a:sym typeface="+mn-ea"/>
            </a:endParaRPr>
          </a:p>
          <a:p>
            <a:pPr>
              <a:lnSpc>
                <a:spcPct val="130000"/>
              </a:lnSpc>
            </a:pPr>
            <a:endParaRPr lang="zh-CN" altLang="en-US" sz="1600">
              <a:latin typeface="微软雅黑" pitchFamily="34" charset="-122"/>
              <a:ea typeface="微软雅黑" pitchFamily="34" charset="-122"/>
            </a:endParaRPr>
          </a:p>
          <a:p>
            <a:pPr>
              <a:lnSpc>
                <a:spcPct val="130000"/>
              </a:lnSpc>
            </a:pPr>
            <a:r>
              <a:rPr lang="zh-CN" altLang="en-US" sz="1600">
                <a:cs typeface="Arial" charset="0"/>
                <a:sym typeface="+mn-ea"/>
              </a:rPr>
              <a:t>◆ </a:t>
            </a:r>
            <a:r>
              <a:rPr lang="zh-CN" altLang="en-US" sz="1600" b="1">
                <a:ea typeface="微软雅黑" pitchFamily="34" charset="-122"/>
                <a:sym typeface="+mn-ea"/>
              </a:rPr>
              <a:t>塑造项目形象，区隔细分市场：</a:t>
            </a:r>
            <a:r>
              <a:rPr lang="zh-CN" altLang="en-US" sz="1600">
                <a:ea typeface="微软雅黑" pitchFamily="34" charset="-122"/>
                <a:sym typeface="+mn-ea"/>
              </a:rPr>
              <a:t>围绕</a:t>
            </a:r>
            <a:r>
              <a:rPr lang="en-US" altLang="zh-CN" sz="1600">
                <a:ea typeface="微软雅黑" pitchFamily="34" charset="-122"/>
                <a:sym typeface="+mn-ea"/>
              </a:rPr>
              <a:t>“</a:t>
            </a:r>
            <a:r>
              <a:rPr lang="zh-CN" altLang="en-US" sz="1600">
                <a:latin typeface="微软雅黑" pitchFamily="34" charset="-122"/>
                <a:ea typeface="微软雅黑" pitchFamily="34" charset="-122"/>
                <a:cs typeface="Arial" charset="0"/>
                <a:sym typeface="+mn-ea"/>
              </a:rPr>
              <a:t>专业技术、先进设备、品质服务、高端定制”</a:t>
            </a:r>
            <a:r>
              <a:rPr lang="zh-CN" altLang="en-US" sz="1600">
                <a:ea typeface="微软雅黑" pitchFamily="34" charset="-122"/>
                <a:sym typeface="+mn-ea"/>
              </a:rPr>
              <a:t>的项目驱动因素，结合</a:t>
            </a:r>
            <a:r>
              <a:rPr lang="en-US" altLang="zh-CN" sz="1600">
                <a:ea typeface="微软雅黑" pitchFamily="34" charset="-122"/>
                <a:sym typeface="+mn-ea"/>
              </a:rPr>
              <a:t>XX</a:t>
            </a:r>
            <a:r>
              <a:rPr lang="zh-CN" altLang="en-US" sz="1600">
                <a:ea typeface="微软雅黑" pitchFamily="34" charset="-122"/>
                <a:sym typeface="+mn-ea"/>
              </a:rPr>
              <a:t>医疗系统的市场特性，有针对性地宣传项目优势特征，对客户关注度高的特性进行重点宣传，使目标客户对</a:t>
            </a:r>
            <a:r>
              <a:rPr lang="en-US" altLang="zh-CN" sz="1600">
                <a:ea typeface="微软雅黑" pitchFamily="34" charset="-122"/>
                <a:sym typeface="+mn-ea"/>
              </a:rPr>
              <a:t>XX</a:t>
            </a:r>
            <a:r>
              <a:rPr lang="zh-CN" altLang="en-US" sz="1600">
                <a:ea typeface="微软雅黑" pitchFamily="34" charset="-122"/>
                <a:sym typeface="+mn-ea"/>
              </a:rPr>
              <a:t>中西医结合医院有进一步认识。</a:t>
            </a:r>
            <a:endParaRPr lang="zh-CN" altLang="en-US" sz="1600">
              <a:ea typeface="微软雅黑" pitchFamily="34" charset="-122"/>
            </a:endParaRPr>
          </a:p>
          <a:p>
            <a:pPr algn="just">
              <a:lnSpc>
                <a:spcPct val="130000"/>
              </a:lnSpc>
            </a:pPr>
            <a:endParaRPr lang="zh-CN" altLang="en-US" sz="1600">
              <a:latin typeface="微软雅黑" pitchFamily="34" charset="-122"/>
              <a:ea typeface="微软雅黑" pitchFamily="34" charset="-122"/>
              <a:cs typeface="Arial" charset="0"/>
            </a:endParaRPr>
          </a:p>
          <a:p>
            <a:pPr algn="just">
              <a:lnSpc>
                <a:spcPct val="130000"/>
              </a:lnSpc>
            </a:pPr>
            <a:endParaRPr lang="zh-CN" altLang="en-US" sz="1600">
              <a:latin typeface="微软雅黑" pitchFamily="34" charset="-122"/>
              <a:ea typeface="微软雅黑" pitchFamily="34" charset="-122"/>
              <a:cs typeface="Arial" charset="0"/>
            </a:endParaRPr>
          </a:p>
        </p:txBody>
      </p:sp>
      <p:cxnSp>
        <p:nvCxnSpPr>
          <p:cNvPr id="16" name="直接连接符 15"/>
          <p:cNvCxnSpPr/>
          <p:nvPr/>
        </p:nvCxnSpPr>
        <p:spPr>
          <a:xfrm>
            <a:off x="-16510" y="1435735"/>
            <a:ext cx="9937115" cy="0"/>
          </a:xfrm>
          <a:prstGeom prst="line">
            <a:avLst/>
          </a:prstGeom>
          <a:ln w="38100">
            <a:solidFill>
              <a:srgbClr val="46999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2808</Words>
  <Application>WPS 演示</Application>
  <PresentationFormat>全屏显示(4:3)</PresentationFormat>
  <Paragraphs>396</Paragraphs>
  <Slides>23</Slides>
  <Notes>21</Notes>
  <HiddenSlides>0</HiddenSlides>
  <MMClips>0</MMClips>
  <ScaleCrop>false</ScaleCrop>
  <HeadingPairs>
    <vt:vector size="4" baseType="variant">
      <vt:variant>
        <vt:lpstr>主题</vt:lpstr>
      </vt:variant>
      <vt:variant>
        <vt:i4>2</vt:i4>
      </vt:variant>
      <vt:variant>
        <vt:lpstr>幻灯片标题</vt:lpstr>
      </vt:variant>
      <vt:variant>
        <vt:i4>23</vt:i4>
      </vt:variant>
    </vt:vector>
  </HeadingPairs>
  <TitlesOfParts>
    <vt:vector size="25" baseType="lpstr">
      <vt:lpstr>默认设计模板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yellownancy</dc:creator>
  <cp:lastModifiedBy>Administrator</cp:lastModifiedBy>
  <cp:revision>24</cp:revision>
  <dcterms:created xsi:type="dcterms:W3CDTF">2012-12-13T03:28:00Z</dcterms:created>
  <dcterms:modified xsi:type="dcterms:W3CDTF">2016-04-01T08:30:34Z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2052-10.1.0.5559</vt:lpwstr>
  </property>
</Properties>
</file>