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11" r:id="rId3"/>
    <p:sldId id="424" r:id="rId4"/>
    <p:sldId id="425" r:id="rId5"/>
    <p:sldId id="426" r:id="rId6"/>
    <p:sldId id="471" r:id="rId7"/>
    <p:sldId id="479" r:id="rId8"/>
    <p:sldId id="498" r:id="rId9"/>
    <p:sldId id="493" r:id="rId10"/>
    <p:sldId id="496" r:id="rId11"/>
    <p:sldId id="473" r:id="rId12"/>
    <p:sldId id="474" r:id="rId13"/>
    <p:sldId id="475" r:id="rId14"/>
    <p:sldId id="486" r:id="rId15"/>
    <p:sldId id="487" r:id="rId16"/>
    <p:sldId id="485" r:id="rId17"/>
    <p:sldId id="480" r:id="rId18"/>
    <p:sldId id="482" r:id="rId19"/>
    <p:sldId id="483" r:id="rId20"/>
    <p:sldId id="484" r:id="rId21"/>
    <p:sldId id="488" r:id="rId22"/>
    <p:sldId id="430" r:id="rId23"/>
    <p:sldId id="489" r:id="rId24"/>
    <p:sldId id="490" r:id="rId25"/>
    <p:sldId id="429" r:id="rId26"/>
    <p:sldId id="423" r:id="rId27"/>
    <p:sldId id="431" r:id="rId28"/>
    <p:sldId id="481" r:id="rId29"/>
    <p:sldId id="433" r:id="rId30"/>
    <p:sldId id="491" r:id="rId31"/>
    <p:sldId id="492" r:id="rId32"/>
    <p:sldId id="438" r:id="rId33"/>
    <p:sldId id="439" r:id="rId34"/>
    <p:sldId id="448" r:id="rId35"/>
    <p:sldId id="436" r:id="rId36"/>
    <p:sldId id="447" r:id="rId37"/>
    <p:sldId id="450" r:id="rId38"/>
    <p:sldId id="455" r:id="rId39"/>
    <p:sldId id="454" r:id="rId40"/>
    <p:sldId id="500" r:id="rId41"/>
    <p:sldId id="312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9B026DD-6E21-4742-9DD4-2F4F5466D76A}">
          <p14:sldIdLst>
            <p14:sldId id="256"/>
            <p14:sldId id="411"/>
            <p14:sldId id="424"/>
            <p14:sldId id="425"/>
            <p14:sldId id="426"/>
            <p14:sldId id="471"/>
            <p14:sldId id="479"/>
          </p14:sldIdLst>
        </p14:section>
        <p14:section name="无标题节" id="{00158999-F217-4ED1-9DCC-1DA1F61127CD}">
          <p14:sldIdLst>
            <p14:sldId id="498"/>
            <p14:sldId id="493"/>
            <p14:sldId id="496"/>
            <p14:sldId id="473"/>
            <p14:sldId id="474"/>
            <p14:sldId id="475"/>
            <p14:sldId id="486"/>
            <p14:sldId id="487"/>
            <p14:sldId id="485"/>
            <p14:sldId id="480"/>
            <p14:sldId id="482"/>
            <p14:sldId id="483"/>
            <p14:sldId id="484"/>
            <p14:sldId id="488"/>
            <p14:sldId id="430"/>
            <p14:sldId id="489"/>
            <p14:sldId id="490"/>
            <p14:sldId id="429"/>
            <p14:sldId id="423"/>
            <p14:sldId id="431"/>
            <p14:sldId id="481"/>
            <p14:sldId id="433"/>
            <p14:sldId id="491"/>
            <p14:sldId id="492"/>
            <p14:sldId id="438"/>
            <p14:sldId id="439"/>
            <p14:sldId id="448"/>
            <p14:sldId id="436"/>
            <p14:sldId id="447"/>
            <p14:sldId id="450"/>
            <p14:sldId id="455"/>
            <p14:sldId id="454"/>
            <p14:sldId id="500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C2FF"/>
    <a:srgbClr val="CC66FF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344" autoAdjust="0"/>
  </p:normalViewPr>
  <p:slideViewPr>
    <p:cSldViewPr>
      <p:cViewPr>
        <p:scale>
          <a:sx n="60" d="100"/>
          <a:sy n="60" d="100"/>
        </p:scale>
        <p:origin x="-226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28B0C-4B03-4BB7-BF69-1C0C2E75A464}" type="doc">
      <dgm:prSet loTypeId="urn:microsoft.com/office/officeart/2011/layout/HexagonRadial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34C07F8-FF7C-41AB-8F2E-57FA797278E5}">
      <dgm:prSet phldrT="[文本]" custT="1"/>
      <dgm:spPr>
        <a:gradFill rotWithShape="0">
          <a:gsLst>
            <a:gs pos="3400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90000">
              <a:srgbClr val="286EC7"/>
            </a:gs>
            <a:gs pos="57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</a:gsLst>
        </a:gradFill>
      </dgm:spPr>
      <dgm:t>
        <a:bodyPr lIns="0" rIns="0"/>
        <a:lstStyle/>
        <a:p>
          <a:r>
            <a:rPr lang="zh-CN" alt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微信医院</a:t>
          </a:r>
          <a:endParaRPr lang="zh-CN" altLang="en-US" sz="2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86800D-0EAD-4F4A-845B-A7C389219167}" type="parTrans" cxnId="{32DBA619-A980-44E7-BABB-F73D3E194895}">
      <dgm:prSet/>
      <dgm:spPr/>
      <dgm:t>
        <a:bodyPr/>
        <a:lstStyle/>
        <a:p>
          <a:endParaRPr lang="zh-CN" altLang="en-US"/>
        </a:p>
      </dgm:t>
    </dgm:pt>
    <dgm:pt modelId="{61CDBA3D-4CF3-465C-8F7E-CE447A76E848}" type="sibTrans" cxnId="{32DBA619-A980-44E7-BABB-F73D3E194895}">
      <dgm:prSet/>
      <dgm:spPr/>
      <dgm:t>
        <a:bodyPr/>
        <a:lstStyle/>
        <a:p>
          <a:endParaRPr lang="zh-CN" altLang="en-US"/>
        </a:p>
      </dgm:t>
    </dgm:pt>
    <dgm:pt modelId="{8E4D03F5-8F0A-46FB-A749-5DB9E70D83DB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微信官网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B42BC58-2649-4147-B98A-A8019D505D26}" type="parTrans" cxnId="{668D7D42-C569-4F17-8914-745B0CE98CCC}">
      <dgm:prSet/>
      <dgm:spPr/>
      <dgm:t>
        <a:bodyPr/>
        <a:lstStyle/>
        <a:p>
          <a:endParaRPr lang="zh-CN" altLang="en-US"/>
        </a:p>
      </dgm:t>
    </dgm:pt>
    <dgm:pt modelId="{AB509353-C67D-4EDC-8872-4B9C4806D303}" type="sibTrans" cxnId="{668D7D42-C569-4F17-8914-745B0CE98CCC}">
      <dgm:prSet/>
      <dgm:spPr/>
      <dgm:t>
        <a:bodyPr/>
        <a:lstStyle/>
        <a:p>
          <a:endParaRPr lang="zh-CN" altLang="en-US"/>
        </a:p>
      </dgm:t>
    </dgm:pt>
    <dgm:pt modelId="{A0A7AEA6-23BE-4257-A079-D2C3EBCBAAC2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健康微刊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BD1C0D-0A28-4AE0-83B5-C21536551CCC}" type="parTrans" cxnId="{42C22E55-DBB6-4E52-81C7-1A8A1384BF9B}">
      <dgm:prSet/>
      <dgm:spPr/>
      <dgm:t>
        <a:bodyPr/>
        <a:lstStyle/>
        <a:p>
          <a:endParaRPr lang="zh-CN" altLang="en-US"/>
        </a:p>
      </dgm:t>
    </dgm:pt>
    <dgm:pt modelId="{4FD7AF04-36B2-4B40-A0D8-4E3F18EA84C9}" type="sibTrans" cxnId="{42C22E55-DBB6-4E52-81C7-1A8A1384BF9B}">
      <dgm:prSet/>
      <dgm:spPr/>
      <dgm:t>
        <a:bodyPr/>
        <a:lstStyle/>
        <a:p>
          <a:endParaRPr lang="zh-CN" altLang="en-US"/>
        </a:p>
      </dgm:t>
    </dgm:pt>
    <dgm:pt modelId="{2D008197-3079-4B42-81BD-6B7515D40764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微信咨询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85944E4-44D7-4FDA-A4E3-6680220BBE15}" type="parTrans" cxnId="{3DA6747A-B9FE-4903-8750-74DC63807EF7}">
      <dgm:prSet/>
      <dgm:spPr/>
      <dgm:t>
        <a:bodyPr/>
        <a:lstStyle/>
        <a:p>
          <a:endParaRPr lang="zh-CN" altLang="en-US"/>
        </a:p>
      </dgm:t>
    </dgm:pt>
    <dgm:pt modelId="{508BE2FF-C84C-4EA3-8E2D-D79090FE7DE7}" type="sibTrans" cxnId="{3DA6747A-B9FE-4903-8750-74DC63807EF7}">
      <dgm:prSet/>
      <dgm:spPr/>
      <dgm:t>
        <a:bodyPr/>
        <a:lstStyle/>
        <a:p>
          <a:endParaRPr lang="zh-CN" altLang="en-US"/>
        </a:p>
      </dgm:t>
    </dgm:pt>
    <dgm:pt modelId="{18558BDC-D020-4F08-A638-F390E811380E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预约挂号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DB2011-595E-45D4-90F5-C1A283EC64EC}" type="parTrans" cxnId="{77C41828-CF54-4D83-ACBB-2EDA029496DB}">
      <dgm:prSet/>
      <dgm:spPr/>
      <dgm:t>
        <a:bodyPr/>
        <a:lstStyle/>
        <a:p>
          <a:endParaRPr lang="zh-CN" altLang="en-US"/>
        </a:p>
      </dgm:t>
    </dgm:pt>
    <dgm:pt modelId="{1268610F-0358-4BCF-B4AD-9A52A41B0076}" type="sibTrans" cxnId="{77C41828-CF54-4D83-ACBB-2EDA029496DB}">
      <dgm:prSet/>
      <dgm:spPr/>
      <dgm:t>
        <a:bodyPr/>
        <a:lstStyle/>
        <a:p>
          <a:endParaRPr lang="zh-CN" altLang="en-US"/>
        </a:p>
      </dgm:t>
    </dgm:pt>
    <dgm:pt modelId="{15B4FCD7-323B-4722-ABAB-5194B11F0C53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信息查询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1E8C6B-BF5A-4534-9314-05D7E0C2C38F}" type="parTrans" cxnId="{3B8BC418-7C00-4035-8354-5ED254D6FA42}">
      <dgm:prSet/>
      <dgm:spPr/>
      <dgm:t>
        <a:bodyPr/>
        <a:lstStyle/>
        <a:p>
          <a:endParaRPr lang="zh-CN" altLang="en-US"/>
        </a:p>
      </dgm:t>
    </dgm:pt>
    <dgm:pt modelId="{AC398310-5BFE-4582-96DF-AF11CB49E0AD}" type="sibTrans" cxnId="{3B8BC418-7C00-4035-8354-5ED254D6FA42}">
      <dgm:prSet/>
      <dgm:spPr/>
      <dgm:t>
        <a:bodyPr/>
        <a:lstStyle/>
        <a:p>
          <a:endParaRPr lang="zh-CN" altLang="en-US"/>
        </a:p>
      </dgm:t>
    </dgm:pt>
    <dgm:pt modelId="{2A42BBE0-45C7-486E-B1D2-7549D4DE8081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微信调查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0DD033-12FA-4811-9E47-649EDA6AB563}" type="parTrans" cxnId="{90AFAA95-1276-48BC-9F80-AB6856ADFFEE}">
      <dgm:prSet/>
      <dgm:spPr/>
      <dgm:t>
        <a:bodyPr/>
        <a:lstStyle/>
        <a:p>
          <a:endParaRPr lang="zh-CN" altLang="en-US"/>
        </a:p>
      </dgm:t>
    </dgm:pt>
    <dgm:pt modelId="{9CAAE647-A689-4CA2-970C-2F0045E59FF3}" type="sibTrans" cxnId="{90AFAA95-1276-48BC-9F80-AB6856ADFFEE}">
      <dgm:prSet/>
      <dgm:spPr/>
      <dgm:t>
        <a:bodyPr/>
        <a:lstStyle/>
        <a:p>
          <a:endParaRPr lang="zh-CN" altLang="en-US"/>
        </a:p>
      </dgm:t>
    </dgm:pt>
    <dgm:pt modelId="{A6E010EA-B354-49DA-BF6C-11714DCFD4C2}" type="pres">
      <dgm:prSet presAssocID="{E6A28B0C-4B03-4BB7-BF69-1C0C2E75A46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BC2B3B6-17BC-4102-BB8B-0233056C285A}" type="pres">
      <dgm:prSet presAssocID="{534C07F8-FF7C-41AB-8F2E-57FA797278E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CN" altLang="en-US"/>
        </a:p>
      </dgm:t>
    </dgm:pt>
    <dgm:pt modelId="{1E08F115-1F2B-4B7C-A39D-456FD83F7178}" type="pres">
      <dgm:prSet presAssocID="{8E4D03F5-8F0A-46FB-A749-5DB9E70D83DB}" presName="Accent1" presStyleCnt="0"/>
      <dgm:spPr/>
    </dgm:pt>
    <dgm:pt modelId="{362E9E88-0FA2-499B-BCA3-8E380DFD54BC}" type="pres">
      <dgm:prSet presAssocID="{8E4D03F5-8F0A-46FB-A749-5DB9E70D83DB}" presName="Accent" presStyleLbl="bgShp" presStyleIdx="0" presStyleCnt="6"/>
      <dgm:spPr/>
    </dgm:pt>
    <dgm:pt modelId="{7336533F-3E29-4AD1-BD8D-33B4F8DF03C1}" type="pres">
      <dgm:prSet presAssocID="{8E4D03F5-8F0A-46FB-A749-5DB9E70D83D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285C3F-962D-47BC-8220-8E441CE97F2E}" type="pres">
      <dgm:prSet presAssocID="{A0A7AEA6-23BE-4257-A079-D2C3EBCBAAC2}" presName="Accent2" presStyleCnt="0"/>
      <dgm:spPr/>
    </dgm:pt>
    <dgm:pt modelId="{05D210DD-78FA-4CA9-A04A-87EB36ACF355}" type="pres">
      <dgm:prSet presAssocID="{A0A7AEA6-23BE-4257-A079-D2C3EBCBAAC2}" presName="Accent" presStyleLbl="bgShp" presStyleIdx="1" presStyleCnt="6"/>
      <dgm:spPr/>
    </dgm:pt>
    <dgm:pt modelId="{C511F08D-9488-4C6B-98C4-8BCE82E0BBBB}" type="pres">
      <dgm:prSet presAssocID="{A0A7AEA6-23BE-4257-A079-D2C3EBCBAAC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9C009F-C67D-4D1D-9726-4F3ADB710A23}" type="pres">
      <dgm:prSet presAssocID="{2D008197-3079-4B42-81BD-6B7515D40764}" presName="Accent3" presStyleCnt="0"/>
      <dgm:spPr/>
    </dgm:pt>
    <dgm:pt modelId="{D355EDB8-39B1-4C8F-9467-AAA30C860F50}" type="pres">
      <dgm:prSet presAssocID="{2D008197-3079-4B42-81BD-6B7515D40764}" presName="Accent" presStyleLbl="bgShp" presStyleIdx="2" presStyleCnt="6"/>
      <dgm:spPr/>
    </dgm:pt>
    <dgm:pt modelId="{D1913647-7026-4C54-9B42-B8DED59820A9}" type="pres">
      <dgm:prSet presAssocID="{2D008197-3079-4B42-81BD-6B7515D4076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C96BB9-4F84-4071-8B3D-B72487C302BA}" type="pres">
      <dgm:prSet presAssocID="{18558BDC-D020-4F08-A638-F390E811380E}" presName="Accent4" presStyleCnt="0"/>
      <dgm:spPr/>
    </dgm:pt>
    <dgm:pt modelId="{B2DCA47F-569F-416B-939D-AA6E467448B4}" type="pres">
      <dgm:prSet presAssocID="{18558BDC-D020-4F08-A638-F390E811380E}" presName="Accent" presStyleLbl="bgShp" presStyleIdx="3" presStyleCnt="6"/>
      <dgm:spPr/>
    </dgm:pt>
    <dgm:pt modelId="{CF0F4345-63A4-4A78-80A3-CF0E52D8E476}" type="pres">
      <dgm:prSet presAssocID="{18558BDC-D020-4F08-A638-F390E811380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15008-470C-4D7B-AE67-2BC565E45D39}" type="pres">
      <dgm:prSet presAssocID="{15B4FCD7-323B-4722-ABAB-5194B11F0C53}" presName="Accent5" presStyleCnt="0"/>
      <dgm:spPr/>
    </dgm:pt>
    <dgm:pt modelId="{87667272-E2BA-4CE0-A44D-524A953396F3}" type="pres">
      <dgm:prSet presAssocID="{15B4FCD7-323B-4722-ABAB-5194B11F0C53}" presName="Accent" presStyleLbl="bgShp" presStyleIdx="4" presStyleCnt="6"/>
      <dgm:spPr/>
    </dgm:pt>
    <dgm:pt modelId="{BBA4DC74-1DAA-4E56-AE9A-0C028A962BD6}" type="pres">
      <dgm:prSet presAssocID="{15B4FCD7-323B-4722-ABAB-5194B11F0C5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D8732B-08FA-48FD-AD79-63F29C187FE0}" type="pres">
      <dgm:prSet presAssocID="{2A42BBE0-45C7-486E-B1D2-7549D4DE8081}" presName="Accent6" presStyleCnt="0"/>
      <dgm:spPr/>
    </dgm:pt>
    <dgm:pt modelId="{68E7A017-B9E0-4A8C-92AE-894745C99C7F}" type="pres">
      <dgm:prSet presAssocID="{2A42BBE0-45C7-486E-B1D2-7549D4DE8081}" presName="Accent" presStyleLbl="bgShp" presStyleIdx="5" presStyleCnt="6"/>
      <dgm:spPr/>
    </dgm:pt>
    <dgm:pt modelId="{9C8993AB-A541-4958-BB13-F7E2FE871ADA}" type="pres">
      <dgm:prSet presAssocID="{2A42BBE0-45C7-486E-B1D2-7549D4DE808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AFAA95-1276-48BC-9F80-AB6856ADFFEE}" srcId="{534C07F8-FF7C-41AB-8F2E-57FA797278E5}" destId="{2A42BBE0-45C7-486E-B1D2-7549D4DE8081}" srcOrd="5" destOrd="0" parTransId="{B30DD033-12FA-4811-9E47-649EDA6AB563}" sibTransId="{9CAAE647-A689-4CA2-970C-2F0045E59FF3}"/>
    <dgm:cxn modelId="{3B8BC418-7C00-4035-8354-5ED254D6FA42}" srcId="{534C07F8-FF7C-41AB-8F2E-57FA797278E5}" destId="{15B4FCD7-323B-4722-ABAB-5194B11F0C53}" srcOrd="4" destOrd="0" parTransId="{0C1E8C6B-BF5A-4534-9314-05D7E0C2C38F}" sibTransId="{AC398310-5BFE-4582-96DF-AF11CB49E0AD}"/>
    <dgm:cxn modelId="{42C22E55-DBB6-4E52-81C7-1A8A1384BF9B}" srcId="{534C07F8-FF7C-41AB-8F2E-57FA797278E5}" destId="{A0A7AEA6-23BE-4257-A079-D2C3EBCBAAC2}" srcOrd="1" destOrd="0" parTransId="{01BD1C0D-0A28-4AE0-83B5-C21536551CCC}" sibTransId="{4FD7AF04-36B2-4B40-A0D8-4E3F18EA84C9}"/>
    <dgm:cxn modelId="{D0A70364-A5F2-47B4-8E6A-EA0F41AEB02A}" type="presOf" srcId="{8E4D03F5-8F0A-46FB-A749-5DB9E70D83DB}" destId="{7336533F-3E29-4AD1-BD8D-33B4F8DF03C1}" srcOrd="0" destOrd="0" presId="urn:microsoft.com/office/officeart/2011/layout/HexagonRadial"/>
    <dgm:cxn modelId="{42CA97F2-B833-4908-8810-AF3499DA0FD6}" type="presOf" srcId="{2D008197-3079-4B42-81BD-6B7515D40764}" destId="{D1913647-7026-4C54-9B42-B8DED59820A9}" srcOrd="0" destOrd="0" presId="urn:microsoft.com/office/officeart/2011/layout/HexagonRadial"/>
    <dgm:cxn modelId="{F494DCBD-03F3-4B25-91FD-2E2BF6395642}" type="presOf" srcId="{A0A7AEA6-23BE-4257-A079-D2C3EBCBAAC2}" destId="{C511F08D-9488-4C6B-98C4-8BCE82E0BBBB}" srcOrd="0" destOrd="0" presId="urn:microsoft.com/office/officeart/2011/layout/HexagonRadial"/>
    <dgm:cxn modelId="{6142F129-6F8A-4FD0-8C31-405F3DDE8D0C}" type="presOf" srcId="{2A42BBE0-45C7-486E-B1D2-7549D4DE8081}" destId="{9C8993AB-A541-4958-BB13-F7E2FE871ADA}" srcOrd="0" destOrd="0" presId="urn:microsoft.com/office/officeart/2011/layout/HexagonRadial"/>
    <dgm:cxn modelId="{8417D653-6082-43A5-89AC-877848EA9DC2}" type="presOf" srcId="{534C07F8-FF7C-41AB-8F2E-57FA797278E5}" destId="{6BC2B3B6-17BC-4102-BB8B-0233056C285A}" srcOrd="0" destOrd="0" presId="urn:microsoft.com/office/officeart/2011/layout/HexagonRadial"/>
    <dgm:cxn modelId="{77C41828-CF54-4D83-ACBB-2EDA029496DB}" srcId="{534C07F8-FF7C-41AB-8F2E-57FA797278E5}" destId="{18558BDC-D020-4F08-A638-F390E811380E}" srcOrd="3" destOrd="0" parTransId="{9FDB2011-595E-45D4-90F5-C1A283EC64EC}" sibTransId="{1268610F-0358-4BCF-B4AD-9A52A41B0076}"/>
    <dgm:cxn modelId="{948F64DD-1E47-4F3B-B831-799249A94D17}" type="presOf" srcId="{18558BDC-D020-4F08-A638-F390E811380E}" destId="{CF0F4345-63A4-4A78-80A3-CF0E52D8E476}" srcOrd="0" destOrd="0" presId="urn:microsoft.com/office/officeart/2011/layout/HexagonRadial"/>
    <dgm:cxn modelId="{613CE4C7-2CA9-4899-9938-DA55B647B082}" type="presOf" srcId="{E6A28B0C-4B03-4BB7-BF69-1C0C2E75A464}" destId="{A6E010EA-B354-49DA-BF6C-11714DCFD4C2}" srcOrd="0" destOrd="0" presId="urn:microsoft.com/office/officeart/2011/layout/HexagonRadial"/>
    <dgm:cxn modelId="{3DA6747A-B9FE-4903-8750-74DC63807EF7}" srcId="{534C07F8-FF7C-41AB-8F2E-57FA797278E5}" destId="{2D008197-3079-4B42-81BD-6B7515D40764}" srcOrd="2" destOrd="0" parTransId="{285944E4-44D7-4FDA-A4E3-6680220BBE15}" sibTransId="{508BE2FF-C84C-4EA3-8E2D-D79090FE7DE7}"/>
    <dgm:cxn modelId="{668D7D42-C569-4F17-8914-745B0CE98CCC}" srcId="{534C07F8-FF7C-41AB-8F2E-57FA797278E5}" destId="{8E4D03F5-8F0A-46FB-A749-5DB9E70D83DB}" srcOrd="0" destOrd="0" parTransId="{DB42BC58-2649-4147-B98A-A8019D505D26}" sibTransId="{AB509353-C67D-4EDC-8872-4B9C4806D303}"/>
    <dgm:cxn modelId="{047D8965-4583-4477-BB5A-45C3A61AA259}" type="presOf" srcId="{15B4FCD7-323B-4722-ABAB-5194B11F0C53}" destId="{BBA4DC74-1DAA-4E56-AE9A-0C028A962BD6}" srcOrd="0" destOrd="0" presId="urn:microsoft.com/office/officeart/2011/layout/HexagonRadial"/>
    <dgm:cxn modelId="{32DBA619-A980-44E7-BABB-F73D3E194895}" srcId="{E6A28B0C-4B03-4BB7-BF69-1C0C2E75A464}" destId="{534C07F8-FF7C-41AB-8F2E-57FA797278E5}" srcOrd="0" destOrd="0" parTransId="{9186800D-0EAD-4F4A-845B-A7C389219167}" sibTransId="{61CDBA3D-4CF3-465C-8F7E-CE447A76E848}"/>
    <dgm:cxn modelId="{C46C5C34-47A1-40ED-BBDB-117EE904BEEB}" type="presParOf" srcId="{A6E010EA-B354-49DA-BF6C-11714DCFD4C2}" destId="{6BC2B3B6-17BC-4102-BB8B-0233056C285A}" srcOrd="0" destOrd="0" presId="urn:microsoft.com/office/officeart/2011/layout/HexagonRadial"/>
    <dgm:cxn modelId="{4A285091-21B5-4E9C-BAE4-07DB797B6C02}" type="presParOf" srcId="{A6E010EA-B354-49DA-BF6C-11714DCFD4C2}" destId="{1E08F115-1F2B-4B7C-A39D-456FD83F7178}" srcOrd="1" destOrd="0" presId="urn:microsoft.com/office/officeart/2011/layout/HexagonRadial"/>
    <dgm:cxn modelId="{6CC2F984-283A-427D-84D1-C9F54A4C7651}" type="presParOf" srcId="{1E08F115-1F2B-4B7C-A39D-456FD83F7178}" destId="{362E9E88-0FA2-499B-BCA3-8E380DFD54BC}" srcOrd="0" destOrd="0" presId="urn:microsoft.com/office/officeart/2011/layout/HexagonRadial"/>
    <dgm:cxn modelId="{E808CCF7-1094-438B-B0CE-E367BF5B4C80}" type="presParOf" srcId="{A6E010EA-B354-49DA-BF6C-11714DCFD4C2}" destId="{7336533F-3E29-4AD1-BD8D-33B4F8DF03C1}" srcOrd="2" destOrd="0" presId="urn:microsoft.com/office/officeart/2011/layout/HexagonRadial"/>
    <dgm:cxn modelId="{7110FF1E-9C6F-4CBD-A5F5-63E402ADE1FF}" type="presParOf" srcId="{A6E010EA-B354-49DA-BF6C-11714DCFD4C2}" destId="{D3285C3F-962D-47BC-8220-8E441CE97F2E}" srcOrd="3" destOrd="0" presId="urn:microsoft.com/office/officeart/2011/layout/HexagonRadial"/>
    <dgm:cxn modelId="{936904E7-DCA1-496F-8298-BC31C3C765BE}" type="presParOf" srcId="{D3285C3F-962D-47BC-8220-8E441CE97F2E}" destId="{05D210DD-78FA-4CA9-A04A-87EB36ACF355}" srcOrd="0" destOrd="0" presId="urn:microsoft.com/office/officeart/2011/layout/HexagonRadial"/>
    <dgm:cxn modelId="{27BF6A03-0A03-4602-9959-480CD069488F}" type="presParOf" srcId="{A6E010EA-B354-49DA-BF6C-11714DCFD4C2}" destId="{C511F08D-9488-4C6B-98C4-8BCE82E0BBBB}" srcOrd="4" destOrd="0" presId="urn:microsoft.com/office/officeart/2011/layout/HexagonRadial"/>
    <dgm:cxn modelId="{9C232B93-38C0-4DE5-908F-9D338751D32D}" type="presParOf" srcId="{A6E010EA-B354-49DA-BF6C-11714DCFD4C2}" destId="{8B9C009F-C67D-4D1D-9726-4F3ADB710A23}" srcOrd="5" destOrd="0" presId="urn:microsoft.com/office/officeart/2011/layout/HexagonRadial"/>
    <dgm:cxn modelId="{2B11C3C4-EFAF-4B6F-AD53-6EEB258E81C9}" type="presParOf" srcId="{8B9C009F-C67D-4D1D-9726-4F3ADB710A23}" destId="{D355EDB8-39B1-4C8F-9467-AAA30C860F50}" srcOrd="0" destOrd="0" presId="urn:microsoft.com/office/officeart/2011/layout/HexagonRadial"/>
    <dgm:cxn modelId="{A26E5049-5C0C-49D8-8FDD-7C398BCD6EC2}" type="presParOf" srcId="{A6E010EA-B354-49DA-BF6C-11714DCFD4C2}" destId="{D1913647-7026-4C54-9B42-B8DED59820A9}" srcOrd="6" destOrd="0" presId="urn:microsoft.com/office/officeart/2011/layout/HexagonRadial"/>
    <dgm:cxn modelId="{273669CF-AD56-4B8A-B1FD-60F417E7A610}" type="presParOf" srcId="{A6E010EA-B354-49DA-BF6C-11714DCFD4C2}" destId="{6CC96BB9-4F84-4071-8B3D-B72487C302BA}" srcOrd="7" destOrd="0" presId="urn:microsoft.com/office/officeart/2011/layout/HexagonRadial"/>
    <dgm:cxn modelId="{07AE627E-2DD0-4293-9BED-7927F3504840}" type="presParOf" srcId="{6CC96BB9-4F84-4071-8B3D-B72487C302BA}" destId="{B2DCA47F-569F-416B-939D-AA6E467448B4}" srcOrd="0" destOrd="0" presId="urn:microsoft.com/office/officeart/2011/layout/HexagonRadial"/>
    <dgm:cxn modelId="{4658AF52-479E-4157-81AA-3258AEB8136C}" type="presParOf" srcId="{A6E010EA-B354-49DA-BF6C-11714DCFD4C2}" destId="{CF0F4345-63A4-4A78-80A3-CF0E52D8E476}" srcOrd="8" destOrd="0" presId="urn:microsoft.com/office/officeart/2011/layout/HexagonRadial"/>
    <dgm:cxn modelId="{06F23397-E5E0-4197-BF87-4027F1D82159}" type="presParOf" srcId="{A6E010EA-B354-49DA-BF6C-11714DCFD4C2}" destId="{15515008-470C-4D7B-AE67-2BC565E45D39}" srcOrd="9" destOrd="0" presId="urn:microsoft.com/office/officeart/2011/layout/HexagonRadial"/>
    <dgm:cxn modelId="{C2825C89-C162-4D4B-A01C-BC0568199941}" type="presParOf" srcId="{15515008-470C-4D7B-AE67-2BC565E45D39}" destId="{87667272-E2BA-4CE0-A44D-524A953396F3}" srcOrd="0" destOrd="0" presId="urn:microsoft.com/office/officeart/2011/layout/HexagonRadial"/>
    <dgm:cxn modelId="{ABF1DC87-0E79-4242-89E1-3424327EB871}" type="presParOf" srcId="{A6E010EA-B354-49DA-BF6C-11714DCFD4C2}" destId="{BBA4DC74-1DAA-4E56-AE9A-0C028A962BD6}" srcOrd="10" destOrd="0" presId="urn:microsoft.com/office/officeart/2011/layout/HexagonRadial"/>
    <dgm:cxn modelId="{D3894969-BC1F-429D-9729-8C65A7A8356F}" type="presParOf" srcId="{A6E010EA-B354-49DA-BF6C-11714DCFD4C2}" destId="{D8D8732B-08FA-48FD-AD79-63F29C187FE0}" srcOrd="11" destOrd="0" presId="urn:microsoft.com/office/officeart/2011/layout/HexagonRadial"/>
    <dgm:cxn modelId="{0BD49484-773D-4FCD-A11F-9AC60D164DF8}" type="presParOf" srcId="{D8D8732B-08FA-48FD-AD79-63F29C187FE0}" destId="{68E7A017-B9E0-4A8C-92AE-894745C99C7F}" srcOrd="0" destOrd="0" presId="urn:microsoft.com/office/officeart/2011/layout/HexagonRadial"/>
    <dgm:cxn modelId="{F601CDE5-4B26-4AE8-81D9-8359B2EF0D2F}" type="presParOf" srcId="{A6E010EA-B354-49DA-BF6C-11714DCFD4C2}" destId="{9C8993AB-A541-4958-BB13-F7E2FE871AD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边形射线"/>
  <dgm:desc val="用于显示与中心观点或主题相关的顺序流程。限制为六个级别 2 形状。非常适合于少量文本。不使用的文本不出现，但是在切换版式后仍然可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9BDD-5288-47DD-8EE8-0BF2104DC36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BE13-8F4B-43B1-969C-B3828F1A1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3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将医院简介、科室简介、先进技术等内容通过微信内置浏览器网页呈现的方式进行表现，高度契合微信浏览内核，使信息的展现更加赏心悦目，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从而进一步提高医院的用户微信体验和客户品牌形象。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BE13-8F4B-43B1-969C-B3828F1A193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2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BE13-8F4B-43B1-969C-B3828F1A193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60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BE13-8F4B-43B1-969C-B3828F1A193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25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针对医药行业定制开发医药微信服务体系，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实现医药品牌推广、疾病库症状库打通接入、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品功效查询、真伪查询、微信线上咨询问诊服务、电话咨询问诊咨询接入、微信名医座谈会、微访谈、微访谈线上挂号、预约看诊、照片墙、一键导航、一键分享、一键拨号，地理位置查询、医院动态信息发布等功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BE13-8F4B-43B1-969C-B3828F1A193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9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腾讯微信应用服务端</a:t>
            </a:r>
          </a:p>
          <a:p>
            <a:r>
              <a:rPr lang="en-US" altLang="zh-CN" dirty="0" smtClean="0"/>
              <a:t>  LBS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BE13-8F4B-43B1-969C-B3828F1A1937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71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3670300" y="0"/>
            <a:ext cx="8023225" cy="6018213"/>
          </a:xfrm>
          <a:ln>
            <a:solidFill>
              <a:srgbClr val="000000"/>
            </a:solidFill>
          </a:ln>
        </p:spPr>
      </p:sp>
      <p:sp>
        <p:nvSpPr>
          <p:cNvPr id="4505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7.xml"/><Relationship Id="rId7" Type="http://schemas.openxmlformats.org/officeDocument/2006/relationships/image" Target="../media/image6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3.pn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4.xml"/><Relationship Id="rId7" Type="http://schemas.openxmlformats.org/officeDocument/2006/relationships/image" Target="../media/image6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9.png"/><Relationship Id="rId4" Type="http://schemas.openxmlformats.org/officeDocument/2006/relationships/tags" Target="../tags/tag35.xml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C:\Users\Tim\Desktop\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3255119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医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院微信应用解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决方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案</a:t>
            </a:r>
            <a:r>
              <a:rPr lang="en-US" altLang="zh-CN" sz="4800" b="1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800" b="1" dirty="0" smtClean="0">
                <a:latin typeface="黑体" pitchFamily="49" charset="-122"/>
                <a:ea typeface="黑体" pitchFamily="49" charset="-122"/>
              </a:rPr>
            </a:br>
            <a:endParaRPr lang="zh-CN" altLang="en-US" sz="31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0012" y="5373216"/>
            <a:ext cx="6400800" cy="841648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宁远科技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74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微网站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医生子站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1" y="1107981"/>
            <a:ext cx="2904376" cy="51633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22656"/>
            <a:ext cx="2904376" cy="51633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07981"/>
            <a:ext cx="2720120" cy="48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1+N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矩阵模式的统一后台管理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16826"/>
            <a:ext cx="7339393" cy="5638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064124"/>
            <a:ext cx="5899233" cy="92333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380312" y="1987454"/>
            <a:ext cx="0" cy="9233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2910784"/>
            <a:ext cx="22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重要数据总览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064124"/>
            <a:ext cx="1440160" cy="341632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79712" y="4480444"/>
            <a:ext cx="0" cy="9344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543537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包含高级定制功能在内的管理目录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811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、满意度调查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2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有针对性的进行满意度调查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053"/>
          <p:cNvSpPr/>
          <p:nvPr>
            <p:custDataLst>
              <p:tags r:id="rId1"/>
            </p:custDataLst>
          </p:nvPr>
        </p:nvSpPr>
        <p:spPr bwMode="auto">
          <a:xfrm>
            <a:off x="6878685" y="1988840"/>
            <a:ext cx="1509739" cy="3075398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1440" tIns="34294" rIns="51440" bIns="34294" numCol="1" rtlCol="0" anchor="b" anchorCtr="0" compatLnSpc="1">
            <a:prstTxWarp prst="textNoShape">
              <a:avLst/>
            </a:prstTxWarp>
          </a:bodyPr>
          <a:lstStyle/>
          <a:p>
            <a:pPr defTabSz="685637"/>
            <a:endParaRPr lang="en-US" sz="1100" dirty="0">
              <a:solidFill>
                <a:srgbClr val="000000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95"/>
          <p:cNvSpPr/>
          <p:nvPr>
            <p:custDataLst>
              <p:tags r:id="rId2"/>
            </p:custDataLst>
          </p:nvPr>
        </p:nvSpPr>
        <p:spPr bwMode="auto">
          <a:xfrm>
            <a:off x="830013" y="1988840"/>
            <a:ext cx="1512168" cy="3096344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1440" tIns="34294" rIns="51440" bIns="34294" numCol="1" rtlCol="0" anchor="b" anchorCtr="0" compatLnSpc="1">
            <a:prstTxWarp prst="textNoShape">
              <a:avLst/>
            </a:prstTxWarp>
          </a:bodyPr>
          <a:lstStyle/>
          <a:p>
            <a:pPr defTabSz="685637"/>
            <a:endParaRPr lang="en-US" sz="1100" dirty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2057"/>
          <p:cNvSpPr/>
          <p:nvPr>
            <p:custDataLst>
              <p:tags r:id="rId3"/>
            </p:custDataLst>
          </p:nvPr>
        </p:nvSpPr>
        <p:spPr bwMode="auto">
          <a:xfrm>
            <a:off x="3854349" y="1988840"/>
            <a:ext cx="1493301" cy="307539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51440" tIns="34294" rIns="51440" bIns="34294" numCol="1" rtlCol="0" anchor="b" anchorCtr="0" compatLnSpc="1">
            <a:prstTxWarp prst="textNoShape">
              <a:avLst/>
            </a:prstTxWarp>
          </a:bodyPr>
          <a:lstStyle/>
          <a:p>
            <a:pPr defTabSz="685637"/>
            <a:endParaRPr lang="en-US" sz="1100" dirty="0">
              <a:solidFill>
                <a:srgbClr val="000000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36" descr="C:\Users\v-jtobey.REDMOND\AppData\Local\MetroStyleAddIn\Icons\Passion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77" y="3573016"/>
            <a:ext cx="323627" cy="6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3445" y="4581128"/>
            <a:ext cx="1440160" cy="415510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000" b="1" dirty="0" smtClean="0">
                <a:solidFill>
                  <a:schemeClr val="bg1"/>
                </a:solidFill>
              </a:rPr>
              <a:t>微信端用户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14189" y="3861048"/>
            <a:ext cx="1368152" cy="1008241"/>
            <a:chOff x="2414189" y="3861048"/>
            <a:chExt cx="1368152" cy="1008241"/>
          </a:xfrm>
        </p:grpSpPr>
        <p:sp>
          <p:nvSpPr>
            <p:cNvPr id="15" name="Freeform 87"/>
            <p:cNvSpPr>
              <a:spLocks noEditPoints="1"/>
            </p:cNvSpPr>
            <p:nvPr/>
          </p:nvSpPr>
          <p:spPr bwMode="auto">
            <a:xfrm rot="10800000">
              <a:off x="2414189" y="3861048"/>
              <a:ext cx="1235580" cy="223735"/>
            </a:xfrm>
            <a:custGeom>
              <a:avLst/>
              <a:gdLst>
                <a:gd name="T0" fmla="*/ 0 w 385"/>
                <a:gd name="T1" fmla="*/ 46 h 107"/>
                <a:gd name="T2" fmla="*/ 37 w 385"/>
                <a:gd name="T3" fmla="*/ 46 h 107"/>
                <a:gd name="T4" fmla="*/ 37 w 385"/>
                <a:gd name="T5" fmla="*/ 61 h 107"/>
                <a:gd name="T6" fmla="*/ 0 w 385"/>
                <a:gd name="T7" fmla="*/ 61 h 107"/>
                <a:gd name="T8" fmla="*/ 0 w 385"/>
                <a:gd name="T9" fmla="*/ 46 h 107"/>
                <a:gd name="T10" fmla="*/ 74 w 385"/>
                <a:gd name="T11" fmla="*/ 61 h 107"/>
                <a:gd name="T12" fmla="*/ 111 w 385"/>
                <a:gd name="T13" fmla="*/ 61 h 107"/>
                <a:gd name="T14" fmla="*/ 111 w 385"/>
                <a:gd name="T15" fmla="*/ 46 h 107"/>
                <a:gd name="T16" fmla="*/ 74 w 385"/>
                <a:gd name="T17" fmla="*/ 46 h 107"/>
                <a:gd name="T18" fmla="*/ 74 w 385"/>
                <a:gd name="T19" fmla="*/ 61 h 107"/>
                <a:gd name="T20" fmla="*/ 222 w 385"/>
                <a:gd name="T21" fmla="*/ 61 h 107"/>
                <a:gd name="T22" fmla="*/ 259 w 385"/>
                <a:gd name="T23" fmla="*/ 61 h 107"/>
                <a:gd name="T24" fmla="*/ 259 w 385"/>
                <a:gd name="T25" fmla="*/ 46 h 107"/>
                <a:gd name="T26" fmla="*/ 222 w 385"/>
                <a:gd name="T27" fmla="*/ 46 h 107"/>
                <a:gd name="T28" fmla="*/ 222 w 385"/>
                <a:gd name="T29" fmla="*/ 61 h 107"/>
                <a:gd name="T30" fmla="*/ 148 w 385"/>
                <a:gd name="T31" fmla="*/ 61 h 107"/>
                <a:gd name="T32" fmla="*/ 185 w 385"/>
                <a:gd name="T33" fmla="*/ 61 h 107"/>
                <a:gd name="T34" fmla="*/ 185 w 385"/>
                <a:gd name="T35" fmla="*/ 46 h 107"/>
                <a:gd name="T36" fmla="*/ 148 w 385"/>
                <a:gd name="T37" fmla="*/ 46 h 107"/>
                <a:gd name="T38" fmla="*/ 148 w 385"/>
                <a:gd name="T39" fmla="*/ 61 h 107"/>
                <a:gd name="T40" fmla="*/ 382 w 385"/>
                <a:gd name="T41" fmla="*/ 48 h 107"/>
                <a:gd name="T42" fmla="*/ 334 w 385"/>
                <a:gd name="T43" fmla="*/ 0 h 107"/>
                <a:gd name="T44" fmla="*/ 324 w 385"/>
                <a:gd name="T45" fmla="*/ 11 h 107"/>
                <a:gd name="T46" fmla="*/ 359 w 385"/>
                <a:gd name="T47" fmla="*/ 46 h 107"/>
                <a:gd name="T48" fmla="*/ 296 w 385"/>
                <a:gd name="T49" fmla="*/ 46 h 107"/>
                <a:gd name="T50" fmla="*/ 296 w 385"/>
                <a:gd name="T51" fmla="*/ 61 h 107"/>
                <a:gd name="T52" fmla="*/ 359 w 385"/>
                <a:gd name="T53" fmla="*/ 61 h 107"/>
                <a:gd name="T54" fmla="*/ 324 w 385"/>
                <a:gd name="T55" fmla="*/ 96 h 107"/>
                <a:gd name="T56" fmla="*/ 334 w 385"/>
                <a:gd name="T57" fmla="*/ 107 h 107"/>
                <a:gd name="T58" fmla="*/ 382 w 385"/>
                <a:gd name="T59" fmla="*/ 59 h 107"/>
                <a:gd name="T60" fmla="*/ 382 w 385"/>
                <a:gd name="T61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107">
                  <a:moveTo>
                    <a:pt x="0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46"/>
                  </a:lnTo>
                  <a:close/>
                  <a:moveTo>
                    <a:pt x="74" y="61"/>
                  </a:moveTo>
                  <a:cubicBezTo>
                    <a:pt x="111" y="61"/>
                    <a:pt x="111" y="61"/>
                    <a:pt x="111" y="61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74" y="46"/>
                    <a:pt x="74" y="46"/>
                    <a:pt x="74" y="46"/>
                  </a:cubicBezTo>
                  <a:lnTo>
                    <a:pt x="74" y="61"/>
                  </a:lnTo>
                  <a:close/>
                  <a:moveTo>
                    <a:pt x="222" y="61"/>
                  </a:moveTo>
                  <a:cubicBezTo>
                    <a:pt x="259" y="61"/>
                    <a:pt x="259" y="61"/>
                    <a:pt x="259" y="61"/>
                  </a:cubicBezTo>
                  <a:cubicBezTo>
                    <a:pt x="259" y="46"/>
                    <a:pt x="259" y="46"/>
                    <a:pt x="259" y="46"/>
                  </a:cubicBezTo>
                  <a:cubicBezTo>
                    <a:pt x="222" y="46"/>
                    <a:pt x="222" y="46"/>
                    <a:pt x="222" y="46"/>
                  </a:cubicBezTo>
                  <a:lnTo>
                    <a:pt x="222" y="61"/>
                  </a:lnTo>
                  <a:close/>
                  <a:moveTo>
                    <a:pt x="148" y="61"/>
                  </a:moveTo>
                  <a:cubicBezTo>
                    <a:pt x="185" y="61"/>
                    <a:pt x="185" y="61"/>
                    <a:pt x="185" y="61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61"/>
                  </a:lnTo>
                  <a:close/>
                  <a:moveTo>
                    <a:pt x="382" y="48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59" y="46"/>
                    <a:pt x="359" y="46"/>
                    <a:pt x="35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61"/>
                    <a:pt x="296" y="61"/>
                    <a:pt x="296" y="61"/>
                  </a:cubicBezTo>
                  <a:cubicBezTo>
                    <a:pt x="359" y="61"/>
                    <a:pt x="359" y="61"/>
                    <a:pt x="359" y="61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5" y="56"/>
                    <a:pt x="385" y="51"/>
                    <a:pt x="382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4189" y="4149080"/>
              <a:ext cx="1368152" cy="720209"/>
            </a:xfrm>
            <a:prstGeom prst="rect">
              <a:avLst/>
            </a:prstGeom>
            <a:noFill/>
          </p:spPr>
          <p:txBody>
            <a:bodyPr wrap="square" lIns="68586" tIns="68586" rIns="68586" bIns="68586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1400" dirty="0" smtClean="0"/>
                <a:t>4.</a:t>
              </a:r>
              <a:r>
                <a:rPr lang="zh-CN" altLang="en-US" sz="1400" dirty="0" smtClean="0"/>
                <a:t>根据患者信息发送精准问卷调查</a:t>
              </a:r>
              <a:endParaRPr lang="en-US" sz="14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66517" y="2448517"/>
            <a:ext cx="1656184" cy="786713"/>
            <a:chOff x="5366517" y="2448517"/>
            <a:chExt cx="1656184" cy="786713"/>
          </a:xfrm>
        </p:grpSpPr>
        <p:sp>
          <p:nvSpPr>
            <p:cNvPr id="19" name="Freeform 87"/>
            <p:cNvSpPr>
              <a:spLocks noEditPoints="1"/>
            </p:cNvSpPr>
            <p:nvPr/>
          </p:nvSpPr>
          <p:spPr bwMode="auto">
            <a:xfrm>
              <a:off x="5438525" y="2448517"/>
              <a:ext cx="1402474" cy="223735"/>
            </a:xfrm>
            <a:custGeom>
              <a:avLst/>
              <a:gdLst>
                <a:gd name="T0" fmla="*/ 0 w 385"/>
                <a:gd name="T1" fmla="*/ 46 h 107"/>
                <a:gd name="T2" fmla="*/ 37 w 385"/>
                <a:gd name="T3" fmla="*/ 46 h 107"/>
                <a:gd name="T4" fmla="*/ 37 w 385"/>
                <a:gd name="T5" fmla="*/ 61 h 107"/>
                <a:gd name="T6" fmla="*/ 0 w 385"/>
                <a:gd name="T7" fmla="*/ 61 h 107"/>
                <a:gd name="T8" fmla="*/ 0 w 385"/>
                <a:gd name="T9" fmla="*/ 46 h 107"/>
                <a:gd name="T10" fmla="*/ 74 w 385"/>
                <a:gd name="T11" fmla="*/ 61 h 107"/>
                <a:gd name="T12" fmla="*/ 111 w 385"/>
                <a:gd name="T13" fmla="*/ 61 h 107"/>
                <a:gd name="T14" fmla="*/ 111 w 385"/>
                <a:gd name="T15" fmla="*/ 46 h 107"/>
                <a:gd name="T16" fmla="*/ 74 w 385"/>
                <a:gd name="T17" fmla="*/ 46 h 107"/>
                <a:gd name="T18" fmla="*/ 74 w 385"/>
                <a:gd name="T19" fmla="*/ 61 h 107"/>
                <a:gd name="T20" fmla="*/ 222 w 385"/>
                <a:gd name="T21" fmla="*/ 61 h 107"/>
                <a:gd name="T22" fmla="*/ 259 w 385"/>
                <a:gd name="T23" fmla="*/ 61 h 107"/>
                <a:gd name="T24" fmla="*/ 259 w 385"/>
                <a:gd name="T25" fmla="*/ 46 h 107"/>
                <a:gd name="T26" fmla="*/ 222 w 385"/>
                <a:gd name="T27" fmla="*/ 46 h 107"/>
                <a:gd name="T28" fmla="*/ 222 w 385"/>
                <a:gd name="T29" fmla="*/ 61 h 107"/>
                <a:gd name="T30" fmla="*/ 148 w 385"/>
                <a:gd name="T31" fmla="*/ 61 h 107"/>
                <a:gd name="T32" fmla="*/ 185 w 385"/>
                <a:gd name="T33" fmla="*/ 61 h 107"/>
                <a:gd name="T34" fmla="*/ 185 w 385"/>
                <a:gd name="T35" fmla="*/ 46 h 107"/>
                <a:gd name="T36" fmla="*/ 148 w 385"/>
                <a:gd name="T37" fmla="*/ 46 h 107"/>
                <a:gd name="T38" fmla="*/ 148 w 385"/>
                <a:gd name="T39" fmla="*/ 61 h 107"/>
                <a:gd name="T40" fmla="*/ 382 w 385"/>
                <a:gd name="T41" fmla="*/ 48 h 107"/>
                <a:gd name="T42" fmla="*/ 334 w 385"/>
                <a:gd name="T43" fmla="*/ 0 h 107"/>
                <a:gd name="T44" fmla="*/ 324 w 385"/>
                <a:gd name="T45" fmla="*/ 11 h 107"/>
                <a:gd name="T46" fmla="*/ 359 w 385"/>
                <a:gd name="T47" fmla="*/ 46 h 107"/>
                <a:gd name="T48" fmla="*/ 296 w 385"/>
                <a:gd name="T49" fmla="*/ 46 h 107"/>
                <a:gd name="T50" fmla="*/ 296 w 385"/>
                <a:gd name="T51" fmla="*/ 61 h 107"/>
                <a:gd name="T52" fmla="*/ 359 w 385"/>
                <a:gd name="T53" fmla="*/ 61 h 107"/>
                <a:gd name="T54" fmla="*/ 324 w 385"/>
                <a:gd name="T55" fmla="*/ 96 h 107"/>
                <a:gd name="T56" fmla="*/ 334 w 385"/>
                <a:gd name="T57" fmla="*/ 107 h 107"/>
                <a:gd name="T58" fmla="*/ 382 w 385"/>
                <a:gd name="T59" fmla="*/ 59 h 107"/>
                <a:gd name="T60" fmla="*/ 382 w 385"/>
                <a:gd name="T61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107">
                  <a:moveTo>
                    <a:pt x="0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46"/>
                  </a:lnTo>
                  <a:close/>
                  <a:moveTo>
                    <a:pt x="74" y="61"/>
                  </a:moveTo>
                  <a:cubicBezTo>
                    <a:pt x="111" y="61"/>
                    <a:pt x="111" y="61"/>
                    <a:pt x="111" y="61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74" y="46"/>
                    <a:pt x="74" y="46"/>
                    <a:pt x="74" y="46"/>
                  </a:cubicBezTo>
                  <a:lnTo>
                    <a:pt x="74" y="61"/>
                  </a:lnTo>
                  <a:close/>
                  <a:moveTo>
                    <a:pt x="222" y="61"/>
                  </a:moveTo>
                  <a:cubicBezTo>
                    <a:pt x="259" y="61"/>
                    <a:pt x="259" y="61"/>
                    <a:pt x="259" y="61"/>
                  </a:cubicBezTo>
                  <a:cubicBezTo>
                    <a:pt x="259" y="46"/>
                    <a:pt x="259" y="46"/>
                    <a:pt x="259" y="46"/>
                  </a:cubicBezTo>
                  <a:cubicBezTo>
                    <a:pt x="222" y="46"/>
                    <a:pt x="222" y="46"/>
                    <a:pt x="222" y="46"/>
                  </a:cubicBezTo>
                  <a:lnTo>
                    <a:pt x="222" y="61"/>
                  </a:lnTo>
                  <a:close/>
                  <a:moveTo>
                    <a:pt x="148" y="61"/>
                  </a:moveTo>
                  <a:cubicBezTo>
                    <a:pt x="185" y="61"/>
                    <a:pt x="185" y="61"/>
                    <a:pt x="185" y="61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61"/>
                  </a:lnTo>
                  <a:close/>
                  <a:moveTo>
                    <a:pt x="382" y="48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59" y="46"/>
                    <a:pt x="359" y="46"/>
                    <a:pt x="35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61"/>
                    <a:pt x="296" y="61"/>
                    <a:pt x="296" y="61"/>
                  </a:cubicBezTo>
                  <a:cubicBezTo>
                    <a:pt x="359" y="61"/>
                    <a:pt x="359" y="61"/>
                    <a:pt x="359" y="61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5" y="56"/>
                    <a:pt x="385" y="51"/>
                    <a:pt x="382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6517" y="2708920"/>
              <a:ext cx="1656184" cy="526310"/>
            </a:xfrm>
            <a:prstGeom prst="rect">
              <a:avLst/>
            </a:prstGeom>
            <a:noFill/>
          </p:spPr>
          <p:txBody>
            <a:bodyPr wrap="square" lIns="68586" tIns="68586" rIns="68586" bIns="68586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en-US" sz="1400" dirty="0"/>
                <a:t>2. </a:t>
              </a:r>
              <a:r>
                <a:rPr lang="zh-CN" altLang="en-US" sz="1400" dirty="0" smtClean="0"/>
                <a:t>通过信息系统接口关联用户信息</a:t>
              </a:r>
              <a:endParaRPr lang="en-US" altLang="en-US" sz="1400" dirty="0"/>
            </a:p>
          </p:txBody>
        </p:sp>
      </p:grpSp>
      <p:grpSp>
        <p:nvGrpSpPr>
          <p:cNvPr id="27" name="Group 43"/>
          <p:cNvGrpSpPr>
            <a:grpSpLocks noChangeAspect="1"/>
          </p:cNvGrpSpPr>
          <p:nvPr/>
        </p:nvGrpSpPr>
        <p:grpSpPr bwMode="black">
          <a:xfrm>
            <a:off x="4142381" y="2348880"/>
            <a:ext cx="958997" cy="577356"/>
            <a:chOff x="8843608" y="828600"/>
            <a:chExt cx="925448" cy="557448"/>
          </a:xfrm>
        </p:grpSpPr>
        <p:sp>
          <p:nvSpPr>
            <p:cNvPr id="28" name="Rectangle 44"/>
            <p:cNvSpPr/>
            <p:nvPr/>
          </p:nvSpPr>
          <p:spPr bwMode="black">
            <a:xfrm>
              <a:off x="8857595" y="835151"/>
              <a:ext cx="623646" cy="459637"/>
            </a:xfrm>
            <a:prstGeom prst="rect">
              <a:avLst/>
            </a:prstGeom>
            <a:solidFill>
              <a:srgbClr val="0087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7143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9" name="Group 45"/>
            <p:cNvGrpSpPr/>
            <p:nvPr/>
          </p:nvGrpSpPr>
          <p:grpSpPr bwMode="black">
            <a:xfrm>
              <a:off x="8843608" y="828600"/>
              <a:ext cx="925448" cy="557448"/>
              <a:chOff x="863600" y="2393157"/>
              <a:chExt cx="876300" cy="527844"/>
            </a:xfrm>
            <a:solidFill>
              <a:schemeClr val="tx1"/>
            </a:solidFill>
          </p:grpSpPr>
          <p:sp>
            <p:nvSpPr>
              <p:cNvPr id="30" name="Freeform 46"/>
              <p:cNvSpPr>
                <a:spLocks noEditPoints="1"/>
              </p:cNvSpPr>
              <p:nvPr/>
            </p:nvSpPr>
            <p:spPr bwMode="black">
              <a:xfrm>
                <a:off x="1521931" y="2481334"/>
                <a:ext cx="217969" cy="439667"/>
              </a:xfrm>
              <a:custGeom>
                <a:avLst/>
                <a:gdLst/>
                <a:ahLst/>
                <a:cxnLst>
                  <a:cxn ang="0">
                    <a:pos x="260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112"/>
                  </a:cxn>
                  <a:cxn ang="0">
                    <a:pos x="0" y="119"/>
                  </a:cxn>
                  <a:cxn ang="0">
                    <a:pos x="0" y="531"/>
                  </a:cxn>
                  <a:cxn ang="0">
                    <a:pos x="7" y="538"/>
                  </a:cxn>
                  <a:cxn ang="0">
                    <a:pos x="260" y="538"/>
                  </a:cxn>
                  <a:cxn ang="0">
                    <a:pos x="267" y="531"/>
                  </a:cxn>
                  <a:cxn ang="0">
                    <a:pos x="267" y="119"/>
                  </a:cxn>
                  <a:cxn ang="0">
                    <a:pos x="267" y="112"/>
                  </a:cxn>
                  <a:cxn ang="0">
                    <a:pos x="267" y="7"/>
                  </a:cxn>
                  <a:cxn ang="0">
                    <a:pos x="260" y="0"/>
                  </a:cxn>
                  <a:cxn ang="0">
                    <a:pos x="32" y="82"/>
                  </a:cxn>
                  <a:cxn ang="0">
                    <a:pos x="32" y="57"/>
                  </a:cxn>
                  <a:cxn ang="0">
                    <a:pos x="39" y="50"/>
                  </a:cxn>
                  <a:cxn ang="0">
                    <a:pos x="228" y="50"/>
                  </a:cxn>
                  <a:cxn ang="0">
                    <a:pos x="235" y="57"/>
                  </a:cxn>
                  <a:cxn ang="0">
                    <a:pos x="235" y="82"/>
                  </a:cxn>
                  <a:cxn ang="0">
                    <a:pos x="228" y="89"/>
                  </a:cxn>
                  <a:cxn ang="0">
                    <a:pos x="39" y="89"/>
                  </a:cxn>
                  <a:cxn ang="0">
                    <a:pos x="32" y="82"/>
                  </a:cxn>
                  <a:cxn ang="0">
                    <a:pos x="213" y="254"/>
                  </a:cxn>
                  <a:cxn ang="0">
                    <a:pos x="195" y="236"/>
                  </a:cxn>
                  <a:cxn ang="0">
                    <a:pos x="213" y="218"/>
                  </a:cxn>
                  <a:cxn ang="0">
                    <a:pos x="232" y="236"/>
                  </a:cxn>
                  <a:cxn ang="0">
                    <a:pos x="213" y="254"/>
                  </a:cxn>
                  <a:cxn ang="0">
                    <a:pos x="213" y="194"/>
                  </a:cxn>
                  <a:cxn ang="0">
                    <a:pos x="189" y="170"/>
                  </a:cxn>
                  <a:cxn ang="0">
                    <a:pos x="213" y="146"/>
                  </a:cxn>
                  <a:cxn ang="0">
                    <a:pos x="238" y="170"/>
                  </a:cxn>
                  <a:cxn ang="0">
                    <a:pos x="213" y="194"/>
                  </a:cxn>
                </a:cxnLst>
                <a:rect l="0" t="0" r="r" b="b"/>
                <a:pathLst>
                  <a:path w="267" h="538">
                    <a:moveTo>
                      <a:pt x="26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531"/>
                      <a:pt x="0" y="531"/>
                      <a:pt x="0" y="531"/>
                    </a:cubicBezTo>
                    <a:cubicBezTo>
                      <a:pt x="0" y="535"/>
                      <a:pt x="3" y="538"/>
                      <a:pt x="7" y="538"/>
                    </a:cubicBezTo>
                    <a:cubicBezTo>
                      <a:pt x="260" y="538"/>
                      <a:pt x="260" y="538"/>
                      <a:pt x="260" y="538"/>
                    </a:cubicBezTo>
                    <a:cubicBezTo>
                      <a:pt x="264" y="538"/>
                      <a:pt x="267" y="535"/>
                      <a:pt x="267" y="531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12"/>
                      <a:pt x="267" y="112"/>
                      <a:pt x="267" y="112"/>
                    </a:cubicBezTo>
                    <a:cubicBezTo>
                      <a:pt x="267" y="7"/>
                      <a:pt x="267" y="7"/>
                      <a:pt x="267" y="7"/>
                    </a:cubicBezTo>
                    <a:cubicBezTo>
                      <a:pt x="267" y="3"/>
                      <a:pt x="264" y="0"/>
                      <a:pt x="260" y="0"/>
                    </a:cubicBezTo>
                    <a:close/>
                    <a:moveTo>
                      <a:pt x="32" y="82"/>
                    </a:move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3"/>
                      <a:pt x="35" y="50"/>
                      <a:pt x="39" y="50"/>
                    </a:cubicBezTo>
                    <a:cubicBezTo>
                      <a:pt x="228" y="50"/>
                      <a:pt x="228" y="50"/>
                      <a:pt x="228" y="50"/>
                    </a:cubicBezTo>
                    <a:cubicBezTo>
                      <a:pt x="232" y="50"/>
                      <a:pt x="235" y="53"/>
                      <a:pt x="235" y="57"/>
                    </a:cubicBezTo>
                    <a:cubicBezTo>
                      <a:pt x="235" y="82"/>
                      <a:pt x="235" y="82"/>
                      <a:pt x="235" y="82"/>
                    </a:cubicBezTo>
                    <a:cubicBezTo>
                      <a:pt x="235" y="86"/>
                      <a:pt x="232" y="89"/>
                      <a:pt x="228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5" y="89"/>
                      <a:pt x="32" y="86"/>
                      <a:pt x="32" y="82"/>
                    </a:cubicBezTo>
                    <a:close/>
                    <a:moveTo>
                      <a:pt x="213" y="254"/>
                    </a:moveTo>
                    <a:cubicBezTo>
                      <a:pt x="203" y="254"/>
                      <a:pt x="195" y="246"/>
                      <a:pt x="195" y="236"/>
                    </a:cubicBezTo>
                    <a:cubicBezTo>
                      <a:pt x="195" y="226"/>
                      <a:pt x="203" y="218"/>
                      <a:pt x="213" y="218"/>
                    </a:cubicBezTo>
                    <a:cubicBezTo>
                      <a:pt x="223" y="218"/>
                      <a:pt x="232" y="226"/>
                      <a:pt x="232" y="236"/>
                    </a:cubicBezTo>
                    <a:cubicBezTo>
                      <a:pt x="232" y="246"/>
                      <a:pt x="223" y="254"/>
                      <a:pt x="213" y="254"/>
                    </a:cubicBezTo>
                    <a:close/>
                    <a:moveTo>
                      <a:pt x="213" y="194"/>
                    </a:moveTo>
                    <a:cubicBezTo>
                      <a:pt x="200" y="194"/>
                      <a:pt x="189" y="183"/>
                      <a:pt x="189" y="170"/>
                    </a:cubicBezTo>
                    <a:cubicBezTo>
                      <a:pt x="189" y="156"/>
                      <a:pt x="200" y="146"/>
                      <a:pt x="213" y="146"/>
                    </a:cubicBezTo>
                    <a:cubicBezTo>
                      <a:pt x="227" y="146"/>
                      <a:pt x="238" y="156"/>
                      <a:pt x="238" y="170"/>
                    </a:cubicBezTo>
                    <a:cubicBezTo>
                      <a:pt x="238" y="183"/>
                      <a:pt x="227" y="194"/>
                      <a:pt x="213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555606"/>
                <a:endParaRPr lang="en-US" spc="-92" dirty="0">
                  <a:solidFill>
                    <a:schemeClr val="tx1">
                      <a:lumMod val="50000"/>
                    </a:schemeClr>
                  </a:solidFill>
                  <a:latin typeface="Segoe Light" pitchFamily="34" charset="0"/>
                </a:endParaRPr>
              </a:p>
            </p:txBody>
          </p:sp>
          <p:sp>
            <p:nvSpPr>
              <p:cNvPr id="31" name="Freeform 88"/>
              <p:cNvSpPr>
                <a:spLocks noEditPoints="1"/>
              </p:cNvSpPr>
              <p:nvPr/>
            </p:nvSpPr>
            <p:spPr bwMode="black">
              <a:xfrm>
                <a:off x="863600" y="2393157"/>
                <a:ext cx="622300" cy="527844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555606"/>
                <a:endParaRPr lang="en-US" spc="-92" dirty="0">
                  <a:solidFill>
                    <a:schemeClr val="tx1">
                      <a:lumMod val="50000"/>
                    </a:schemeClr>
                  </a:solidFill>
                  <a:latin typeface="Segoe Light" pitchFamily="34" charset="0"/>
                </a:endParaRPr>
              </a:p>
            </p:txBody>
          </p:sp>
        </p:grpSp>
      </p:grpSp>
      <p:pic>
        <p:nvPicPr>
          <p:cNvPr id="32" name="Picture 4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334069" y="2276872"/>
            <a:ext cx="407231" cy="781995"/>
          </a:xfrm>
          <a:prstGeom prst="rect">
            <a:avLst/>
          </a:prstGeom>
        </p:spPr>
      </p:pic>
      <p:grpSp>
        <p:nvGrpSpPr>
          <p:cNvPr id="33" name="Group 49"/>
          <p:cNvGrpSpPr/>
          <p:nvPr/>
        </p:nvGrpSpPr>
        <p:grpSpPr bwMode="black">
          <a:xfrm>
            <a:off x="4173609" y="3770828"/>
            <a:ext cx="800308" cy="789367"/>
            <a:chOff x="2916435" y="3914152"/>
            <a:chExt cx="930763" cy="918513"/>
          </a:xfrm>
        </p:grpSpPr>
        <p:pic>
          <p:nvPicPr>
            <p:cNvPr id="34" name="Picture 50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 rot="2614426" flipH="1">
              <a:off x="2916435" y="4302640"/>
              <a:ext cx="394555" cy="530025"/>
            </a:xfrm>
            <a:prstGeom prst="rect">
              <a:avLst/>
            </a:prstGeom>
          </p:spPr>
        </p:pic>
        <p:sp>
          <p:nvSpPr>
            <p:cNvPr id="35" name="Freeform 61"/>
            <p:cNvSpPr>
              <a:spLocks/>
            </p:cNvSpPr>
            <p:nvPr/>
          </p:nvSpPr>
          <p:spPr bwMode="black">
            <a:xfrm rot="10800000">
              <a:off x="3279998" y="3914152"/>
              <a:ext cx="567200" cy="820335"/>
            </a:xfrm>
            <a:custGeom>
              <a:avLst/>
              <a:gdLst/>
              <a:ahLst/>
              <a:cxnLst>
                <a:cxn ang="0">
                  <a:pos x="251" y="363"/>
                </a:cxn>
                <a:cxn ang="0">
                  <a:pos x="243" y="372"/>
                </a:cxn>
                <a:cxn ang="0">
                  <a:pos x="35" y="372"/>
                </a:cxn>
                <a:cxn ang="0">
                  <a:pos x="27" y="363"/>
                </a:cxn>
                <a:cxn ang="0">
                  <a:pos x="27" y="36"/>
                </a:cxn>
                <a:cxn ang="0">
                  <a:pos x="35" y="27"/>
                </a:cxn>
                <a:cxn ang="0">
                  <a:pos x="243" y="27"/>
                </a:cxn>
                <a:cxn ang="0">
                  <a:pos x="251" y="36"/>
                </a:cxn>
                <a:cxn ang="0">
                  <a:pos x="251" y="108"/>
                </a:cxn>
                <a:cxn ang="0">
                  <a:pos x="277" y="84"/>
                </a:cxn>
                <a:cxn ang="0">
                  <a:pos x="277" y="10"/>
                </a:cxn>
                <a:cxn ang="0">
                  <a:pos x="267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0" y="389"/>
                </a:cxn>
                <a:cxn ang="0">
                  <a:pos x="11" y="399"/>
                </a:cxn>
                <a:cxn ang="0">
                  <a:pos x="267" y="399"/>
                </a:cxn>
                <a:cxn ang="0">
                  <a:pos x="277" y="389"/>
                </a:cxn>
                <a:cxn ang="0">
                  <a:pos x="277" y="168"/>
                </a:cxn>
                <a:cxn ang="0">
                  <a:pos x="251" y="191"/>
                </a:cxn>
                <a:cxn ang="0">
                  <a:pos x="251" y="363"/>
                </a:cxn>
              </a:cxnLst>
              <a:rect l="0" t="0" r="r" b="b"/>
              <a:pathLst>
                <a:path w="277" h="399">
                  <a:moveTo>
                    <a:pt x="251" y="363"/>
                  </a:moveTo>
                  <a:cubicBezTo>
                    <a:pt x="251" y="368"/>
                    <a:pt x="247" y="372"/>
                    <a:pt x="243" y="372"/>
                  </a:cubicBezTo>
                  <a:cubicBezTo>
                    <a:pt x="35" y="372"/>
                    <a:pt x="35" y="372"/>
                    <a:pt x="35" y="372"/>
                  </a:cubicBezTo>
                  <a:cubicBezTo>
                    <a:pt x="31" y="372"/>
                    <a:pt x="27" y="368"/>
                    <a:pt x="27" y="3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1"/>
                    <a:pt x="31" y="27"/>
                    <a:pt x="35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47" y="27"/>
                    <a:pt x="251" y="31"/>
                    <a:pt x="251" y="3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4"/>
                    <a:pt x="273" y="0"/>
                    <a:pt x="2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5"/>
                    <a:pt x="5" y="399"/>
                    <a:pt x="11" y="399"/>
                  </a:cubicBezTo>
                  <a:cubicBezTo>
                    <a:pt x="267" y="399"/>
                    <a:pt x="267" y="399"/>
                    <a:pt x="267" y="399"/>
                  </a:cubicBezTo>
                  <a:cubicBezTo>
                    <a:pt x="273" y="399"/>
                    <a:pt x="277" y="395"/>
                    <a:pt x="277" y="389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51" y="191"/>
                    <a:pt x="251" y="191"/>
                    <a:pt x="251" y="191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FFFFFF"/>
            </a:solidFill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Freeform 84"/>
          <p:cNvSpPr>
            <a:spLocks noEditPoints="1"/>
          </p:cNvSpPr>
          <p:nvPr/>
        </p:nvSpPr>
        <p:spPr bwMode="black">
          <a:xfrm>
            <a:off x="7310733" y="2348880"/>
            <a:ext cx="572589" cy="684304"/>
          </a:xfrm>
          <a:custGeom>
            <a:avLst/>
            <a:gdLst>
              <a:gd name="T0" fmla="*/ 604 w 1838"/>
              <a:gd name="T1" fmla="*/ 253 h 2192"/>
              <a:gd name="T2" fmla="*/ 1159 w 1838"/>
              <a:gd name="T3" fmla="*/ 963 h 2192"/>
              <a:gd name="T4" fmla="*/ 1105 w 1838"/>
              <a:gd name="T5" fmla="*/ 573 h 2192"/>
              <a:gd name="T6" fmla="*/ 214 w 1838"/>
              <a:gd name="T7" fmla="*/ 0 h 2192"/>
              <a:gd name="T8" fmla="*/ 1159 w 1838"/>
              <a:gd name="T9" fmla="*/ 694 h 2192"/>
              <a:gd name="T10" fmla="*/ 1088 w 1838"/>
              <a:gd name="T11" fmla="*/ 764 h 2192"/>
              <a:gd name="T12" fmla="*/ 284 w 1838"/>
              <a:gd name="T13" fmla="*/ 198 h 2192"/>
              <a:gd name="T14" fmla="*/ 214 w 1838"/>
              <a:gd name="T15" fmla="*/ 128 h 2192"/>
              <a:gd name="T16" fmla="*/ 1443 w 1838"/>
              <a:gd name="T17" fmla="*/ 262 h 2192"/>
              <a:gd name="T18" fmla="*/ 1309 w 1838"/>
              <a:gd name="T19" fmla="*/ 1063 h 2192"/>
              <a:gd name="T20" fmla="*/ 903 w 1838"/>
              <a:gd name="T21" fmla="*/ 764 h 2192"/>
              <a:gd name="T22" fmla="*/ 639 w 1838"/>
              <a:gd name="T23" fmla="*/ 952 h 2192"/>
              <a:gd name="T24" fmla="*/ 704 w 1838"/>
              <a:gd name="T25" fmla="*/ 1683 h 2192"/>
              <a:gd name="T26" fmla="*/ 767 w 1838"/>
              <a:gd name="T27" fmla="*/ 1191 h 2192"/>
              <a:gd name="T28" fmla="*/ 1683 w 1838"/>
              <a:gd name="T29" fmla="*/ 390 h 2192"/>
              <a:gd name="T30" fmla="*/ 1443 w 1838"/>
              <a:gd name="T31" fmla="*/ 134 h 2192"/>
              <a:gd name="T32" fmla="*/ 960 w 1838"/>
              <a:gd name="T33" fmla="*/ 198 h 2192"/>
              <a:gd name="T34" fmla="*/ 704 w 1838"/>
              <a:gd name="T35" fmla="*/ 1555 h 2192"/>
              <a:gd name="T36" fmla="*/ 775 w 1838"/>
              <a:gd name="T37" fmla="*/ 1484 h 2192"/>
              <a:gd name="T38" fmla="*/ 704 w 1838"/>
              <a:gd name="T39" fmla="*/ 694 h 2192"/>
              <a:gd name="T40" fmla="*/ 1631 w 1838"/>
              <a:gd name="T41" fmla="*/ 128 h 2192"/>
              <a:gd name="T42" fmla="*/ 1560 w 1838"/>
              <a:gd name="T43" fmla="*/ 198 h 2192"/>
              <a:gd name="T44" fmla="*/ 1230 w 1838"/>
              <a:gd name="T45" fmla="*/ 198 h 2192"/>
              <a:gd name="T46" fmla="*/ 1159 w 1838"/>
              <a:gd name="T47" fmla="*/ 128 h 2192"/>
              <a:gd name="T48" fmla="*/ 1823 w 1838"/>
              <a:gd name="T49" fmla="*/ 1484 h 2192"/>
              <a:gd name="T50" fmla="*/ 1553 w 1838"/>
              <a:gd name="T51" fmla="*/ 1670 h 2192"/>
              <a:gd name="T52" fmla="*/ 1362 w 1838"/>
              <a:gd name="T53" fmla="*/ 1922 h 2192"/>
              <a:gd name="T54" fmla="*/ 1177 w 1838"/>
              <a:gd name="T55" fmla="*/ 2192 h 2192"/>
              <a:gd name="T56" fmla="*/ 1639 w 1838"/>
              <a:gd name="T57" fmla="*/ 2192 h 2192"/>
              <a:gd name="T58" fmla="*/ 1177 w 1838"/>
              <a:gd name="T59" fmla="*/ 2064 h 2192"/>
              <a:gd name="T60" fmla="*/ 1247 w 1838"/>
              <a:gd name="T61" fmla="*/ 1993 h 2192"/>
              <a:gd name="T62" fmla="*/ 1695 w 1838"/>
              <a:gd name="T63" fmla="*/ 1484 h 2192"/>
              <a:gd name="T64" fmla="*/ 1624 w 1838"/>
              <a:gd name="T65" fmla="*/ 1414 h 2192"/>
              <a:gd name="T66" fmla="*/ 1639 w 1838"/>
              <a:gd name="T67" fmla="*/ 1922 h 2192"/>
              <a:gd name="T68" fmla="*/ 1133 w 1838"/>
              <a:gd name="T69" fmla="*/ 1678 h 2192"/>
              <a:gd name="T70" fmla="*/ 1177 w 1838"/>
              <a:gd name="T71" fmla="*/ 1286 h 2192"/>
              <a:gd name="T72" fmla="*/ 807 w 1838"/>
              <a:gd name="T73" fmla="*/ 1823 h 2192"/>
              <a:gd name="T74" fmla="*/ 384 w 1838"/>
              <a:gd name="T75" fmla="*/ 1922 h 2192"/>
              <a:gd name="T76" fmla="*/ 412 w 1838"/>
              <a:gd name="T77" fmla="*/ 764 h 2192"/>
              <a:gd name="T78" fmla="*/ 157 w 1838"/>
              <a:gd name="T79" fmla="*/ 955 h 2192"/>
              <a:gd name="T80" fmla="*/ 199 w 1838"/>
              <a:gd name="T81" fmla="*/ 2192 h 2192"/>
              <a:gd name="T82" fmla="*/ 704 w 1838"/>
              <a:gd name="T83" fmla="*/ 2192 h 2192"/>
              <a:gd name="T84" fmla="*/ 1133 w 1838"/>
              <a:gd name="T85" fmla="*/ 1678 h 2192"/>
              <a:gd name="T86" fmla="*/ 1177 w 1838"/>
              <a:gd name="T87" fmla="*/ 1555 h 2192"/>
              <a:gd name="T88" fmla="*/ 199 w 1838"/>
              <a:gd name="T89" fmla="*/ 2064 h 2192"/>
              <a:gd name="T90" fmla="*/ 270 w 1838"/>
              <a:gd name="T91" fmla="*/ 1993 h 2192"/>
              <a:gd name="T92" fmla="*/ 143 w 1838"/>
              <a:gd name="T93" fmla="*/ 764 h 2192"/>
              <a:gd name="T94" fmla="*/ 214 w 1838"/>
              <a:gd name="T95" fmla="*/ 835 h 2192"/>
              <a:gd name="T96" fmla="*/ 704 w 1838"/>
              <a:gd name="T97" fmla="*/ 192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38" h="2192">
                <a:moveTo>
                  <a:pt x="214" y="397"/>
                </a:moveTo>
                <a:cubicBezTo>
                  <a:pt x="304" y="397"/>
                  <a:pt x="381" y="336"/>
                  <a:pt x="405" y="253"/>
                </a:cubicBezTo>
                <a:cubicBezTo>
                  <a:pt x="604" y="253"/>
                  <a:pt x="604" y="253"/>
                  <a:pt x="604" y="253"/>
                </a:cubicBezTo>
                <a:cubicBezTo>
                  <a:pt x="998" y="647"/>
                  <a:pt x="998" y="647"/>
                  <a:pt x="998" y="647"/>
                </a:cubicBezTo>
                <a:cubicBezTo>
                  <a:pt x="974" y="680"/>
                  <a:pt x="960" y="720"/>
                  <a:pt x="960" y="764"/>
                </a:cubicBezTo>
                <a:cubicBezTo>
                  <a:pt x="960" y="874"/>
                  <a:pt x="1049" y="963"/>
                  <a:pt x="1159" y="963"/>
                </a:cubicBezTo>
                <a:cubicBezTo>
                  <a:pt x="1268" y="963"/>
                  <a:pt x="1358" y="874"/>
                  <a:pt x="1358" y="764"/>
                </a:cubicBezTo>
                <a:cubicBezTo>
                  <a:pt x="1358" y="655"/>
                  <a:pt x="1268" y="566"/>
                  <a:pt x="1159" y="566"/>
                </a:cubicBezTo>
                <a:cubicBezTo>
                  <a:pt x="1140" y="566"/>
                  <a:pt x="1122" y="568"/>
                  <a:pt x="1105" y="573"/>
                </a:cubicBezTo>
                <a:cubicBezTo>
                  <a:pt x="657" y="125"/>
                  <a:pt x="657" y="125"/>
                  <a:pt x="657" y="125"/>
                </a:cubicBezTo>
                <a:cubicBezTo>
                  <a:pt x="398" y="125"/>
                  <a:pt x="398" y="125"/>
                  <a:pt x="398" y="125"/>
                </a:cubicBezTo>
                <a:cubicBezTo>
                  <a:pt x="369" y="51"/>
                  <a:pt x="297" y="0"/>
                  <a:pt x="214" y="0"/>
                </a:cubicBezTo>
                <a:cubicBezTo>
                  <a:pt x="104" y="0"/>
                  <a:pt x="15" y="89"/>
                  <a:pt x="15" y="198"/>
                </a:cubicBezTo>
                <a:cubicBezTo>
                  <a:pt x="15" y="308"/>
                  <a:pt x="104" y="397"/>
                  <a:pt x="214" y="397"/>
                </a:cubicBezTo>
                <a:close/>
                <a:moveTo>
                  <a:pt x="1159" y="694"/>
                </a:moveTo>
                <a:cubicBezTo>
                  <a:pt x="1198" y="694"/>
                  <a:pt x="1230" y="725"/>
                  <a:pt x="1230" y="764"/>
                </a:cubicBezTo>
                <a:cubicBezTo>
                  <a:pt x="1230" y="803"/>
                  <a:pt x="1198" y="835"/>
                  <a:pt x="1159" y="835"/>
                </a:cubicBezTo>
                <a:cubicBezTo>
                  <a:pt x="1120" y="835"/>
                  <a:pt x="1088" y="803"/>
                  <a:pt x="1088" y="764"/>
                </a:cubicBezTo>
                <a:cubicBezTo>
                  <a:pt x="1088" y="725"/>
                  <a:pt x="1120" y="694"/>
                  <a:pt x="1159" y="694"/>
                </a:cubicBezTo>
                <a:close/>
                <a:moveTo>
                  <a:pt x="214" y="128"/>
                </a:moveTo>
                <a:cubicBezTo>
                  <a:pt x="253" y="128"/>
                  <a:pt x="284" y="159"/>
                  <a:pt x="284" y="198"/>
                </a:cubicBezTo>
                <a:cubicBezTo>
                  <a:pt x="284" y="237"/>
                  <a:pt x="253" y="269"/>
                  <a:pt x="214" y="269"/>
                </a:cubicBezTo>
                <a:cubicBezTo>
                  <a:pt x="175" y="269"/>
                  <a:pt x="143" y="237"/>
                  <a:pt x="143" y="198"/>
                </a:cubicBezTo>
                <a:cubicBezTo>
                  <a:pt x="143" y="159"/>
                  <a:pt x="175" y="128"/>
                  <a:pt x="214" y="128"/>
                </a:cubicBezTo>
                <a:close/>
                <a:moveTo>
                  <a:pt x="1159" y="397"/>
                </a:moveTo>
                <a:cubicBezTo>
                  <a:pt x="1246" y="397"/>
                  <a:pt x="1320" y="341"/>
                  <a:pt x="1347" y="262"/>
                </a:cubicBezTo>
                <a:cubicBezTo>
                  <a:pt x="1443" y="262"/>
                  <a:pt x="1443" y="262"/>
                  <a:pt x="1443" y="262"/>
                </a:cubicBezTo>
                <a:cubicBezTo>
                  <a:pt x="1461" y="317"/>
                  <a:pt x="1503" y="360"/>
                  <a:pt x="1555" y="382"/>
                </a:cubicBezTo>
                <a:cubicBezTo>
                  <a:pt x="1555" y="817"/>
                  <a:pt x="1555" y="817"/>
                  <a:pt x="1555" y="817"/>
                </a:cubicBezTo>
                <a:cubicBezTo>
                  <a:pt x="1309" y="1063"/>
                  <a:pt x="1309" y="1063"/>
                  <a:pt x="1309" y="1063"/>
                </a:cubicBezTo>
                <a:cubicBezTo>
                  <a:pt x="767" y="1063"/>
                  <a:pt x="767" y="1063"/>
                  <a:pt x="767" y="1063"/>
                </a:cubicBezTo>
                <a:cubicBezTo>
                  <a:pt x="767" y="953"/>
                  <a:pt x="767" y="953"/>
                  <a:pt x="767" y="953"/>
                </a:cubicBezTo>
                <a:cubicBezTo>
                  <a:pt x="846" y="927"/>
                  <a:pt x="903" y="852"/>
                  <a:pt x="903" y="764"/>
                </a:cubicBezTo>
                <a:cubicBezTo>
                  <a:pt x="903" y="655"/>
                  <a:pt x="814" y="566"/>
                  <a:pt x="704" y="566"/>
                </a:cubicBezTo>
                <a:cubicBezTo>
                  <a:pt x="595" y="566"/>
                  <a:pt x="506" y="655"/>
                  <a:pt x="506" y="764"/>
                </a:cubicBezTo>
                <a:cubicBezTo>
                  <a:pt x="506" y="851"/>
                  <a:pt x="561" y="925"/>
                  <a:pt x="639" y="952"/>
                </a:cubicBezTo>
                <a:cubicBezTo>
                  <a:pt x="639" y="1297"/>
                  <a:pt x="639" y="1297"/>
                  <a:pt x="639" y="1297"/>
                </a:cubicBezTo>
                <a:cubicBezTo>
                  <a:pt x="561" y="1324"/>
                  <a:pt x="506" y="1398"/>
                  <a:pt x="506" y="1484"/>
                </a:cubicBezTo>
                <a:cubicBezTo>
                  <a:pt x="506" y="1594"/>
                  <a:pt x="595" y="1683"/>
                  <a:pt x="704" y="1683"/>
                </a:cubicBezTo>
                <a:cubicBezTo>
                  <a:pt x="814" y="1683"/>
                  <a:pt x="903" y="1594"/>
                  <a:pt x="903" y="1484"/>
                </a:cubicBezTo>
                <a:cubicBezTo>
                  <a:pt x="903" y="1397"/>
                  <a:pt x="846" y="1322"/>
                  <a:pt x="767" y="1296"/>
                </a:cubicBezTo>
                <a:cubicBezTo>
                  <a:pt x="767" y="1191"/>
                  <a:pt x="767" y="1191"/>
                  <a:pt x="767" y="1191"/>
                </a:cubicBezTo>
                <a:cubicBezTo>
                  <a:pt x="1362" y="1191"/>
                  <a:pt x="1362" y="1191"/>
                  <a:pt x="1362" y="1191"/>
                </a:cubicBezTo>
                <a:cubicBezTo>
                  <a:pt x="1683" y="870"/>
                  <a:pt x="1683" y="870"/>
                  <a:pt x="1683" y="870"/>
                </a:cubicBezTo>
                <a:cubicBezTo>
                  <a:pt x="1683" y="390"/>
                  <a:pt x="1683" y="390"/>
                  <a:pt x="1683" y="390"/>
                </a:cubicBezTo>
                <a:cubicBezTo>
                  <a:pt x="1768" y="367"/>
                  <a:pt x="1830" y="290"/>
                  <a:pt x="1830" y="198"/>
                </a:cubicBezTo>
                <a:cubicBezTo>
                  <a:pt x="1830" y="89"/>
                  <a:pt x="1740" y="0"/>
                  <a:pt x="1631" y="0"/>
                </a:cubicBezTo>
                <a:cubicBezTo>
                  <a:pt x="1544" y="0"/>
                  <a:pt x="1469" y="56"/>
                  <a:pt x="1443" y="134"/>
                </a:cubicBezTo>
                <a:cubicBezTo>
                  <a:pt x="1347" y="134"/>
                  <a:pt x="1347" y="134"/>
                  <a:pt x="1347" y="134"/>
                </a:cubicBezTo>
                <a:cubicBezTo>
                  <a:pt x="1320" y="56"/>
                  <a:pt x="1246" y="0"/>
                  <a:pt x="1159" y="0"/>
                </a:cubicBezTo>
                <a:cubicBezTo>
                  <a:pt x="1049" y="0"/>
                  <a:pt x="960" y="89"/>
                  <a:pt x="960" y="198"/>
                </a:cubicBezTo>
                <a:cubicBezTo>
                  <a:pt x="960" y="308"/>
                  <a:pt x="1049" y="397"/>
                  <a:pt x="1159" y="397"/>
                </a:cubicBezTo>
                <a:close/>
                <a:moveTo>
                  <a:pt x="775" y="1484"/>
                </a:moveTo>
                <a:cubicBezTo>
                  <a:pt x="775" y="1523"/>
                  <a:pt x="743" y="1555"/>
                  <a:pt x="704" y="1555"/>
                </a:cubicBezTo>
                <a:cubicBezTo>
                  <a:pt x="665" y="1555"/>
                  <a:pt x="634" y="1523"/>
                  <a:pt x="634" y="1484"/>
                </a:cubicBezTo>
                <a:cubicBezTo>
                  <a:pt x="634" y="1445"/>
                  <a:pt x="665" y="1414"/>
                  <a:pt x="704" y="1414"/>
                </a:cubicBezTo>
                <a:cubicBezTo>
                  <a:pt x="743" y="1414"/>
                  <a:pt x="775" y="1445"/>
                  <a:pt x="775" y="1484"/>
                </a:cubicBezTo>
                <a:close/>
                <a:moveTo>
                  <a:pt x="704" y="835"/>
                </a:moveTo>
                <a:cubicBezTo>
                  <a:pt x="665" y="835"/>
                  <a:pt x="634" y="803"/>
                  <a:pt x="634" y="764"/>
                </a:cubicBezTo>
                <a:cubicBezTo>
                  <a:pt x="634" y="725"/>
                  <a:pt x="665" y="694"/>
                  <a:pt x="704" y="694"/>
                </a:cubicBezTo>
                <a:cubicBezTo>
                  <a:pt x="743" y="694"/>
                  <a:pt x="775" y="725"/>
                  <a:pt x="775" y="764"/>
                </a:cubicBezTo>
                <a:cubicBezTo>
                  <a:pt x="775" y="803"/>
                  <a:pt x="743" y="835"/>
                  <a:pt x="704" y="835"/>
                </a:cubicBezTo>
                <a:close/>
                <a:moveTo>
                  <a:pt x="1631" y="128"/>
                </a:moveTo>
                <a:cubicBezTo>
                  <a:pt x="1670" y="128"/>
                  <a:pt x="1702" y="159"/>
                  <a:pt x="1702" y="198"/>
                </a:cubicBezTo>
                <a:cubicBezTo>
                  <a:pt x="1702" y="237"/>
                  <a:pt x="1670" y="269"/>
                  <a:pt x="1631" y="269"/>
                </a:cubicBezTo>
                <a:cubicBezTo>
                  <a:pt x="1592" y="269"/>
                  <a:pt x="1560" y="237"/>
                  <a:pt x="1560" y="198"/>
                </a:cubicBezTo>
                <a:cubicBezTo>
                  <a:pt x="1560" y="159"/>
                  <a:pt x="1592" y="128"/>
                  <a:pt x="1631" y="128"/>
                </a:cubicBezTo>
                <a:close/>
                <a:moveTo>
                  <a:pt x="1159" y="128"/>
                </a:moveTo>
                <a:cubicBezTo>
                  <a:pt x="1198" y="128"/>
                  <a:pt x="1230" y="159"/>
                  <a:pt x="1230" y="198"/>
                </a:cubicBezTo>
                <a:cubicBezTo>
                  <a:pt x="1230" y="237"/>
                  <a:pt x="1198" y="269"/>
                  <a:pt x="1159" y="269"/>
                </a:cubicBezTo>
                <a:cubicBezTo>
                  <a:pt x="1120" y="269"/>
                  <a:pt x="1088" y="237"/>
                  <a:pt x="1088" y="198"/>
                </a:cubicBezTo>
                <a:cubicBezTo>
                  <a:pt x="1088" y="159"/>
                  <a:pt x="1120" y="128"/>
                  <a:pt x="1159" y="128"/>
                </a:cubicBezTo>
                <a:close/>
                <a:moveTo>
                  <a:pt x="1681" y="1799"/>
                </a:moveTo>
                <a:cubicBezTo>
                  <a:pt x="1681" y="1675"/>
                  <a:pt x="1681" y="1675"/>
                  <a:pt x="1681" y="1675"/>
                </a:cubicBezTo>
                <a:cubicBezTo>
                  <a:pt x="1763" y="1650"/>
                  <a:pt x="1823" y="1574"/>
                  <a:pt x="1823" y="1484"/>
                </a:cubicBezTo>
                <a:cubicBezTo>
                  <a:pt x="1823" y="1375"/>
                  <a:pt x="1734" y="1286"/>
                  <a:pt x="1624" y="1286"/>
                </a:cubicBezTo>
                <a:cubicBezTo>
                  <a:pt x="1514" y="1286"/>
                  <a:pt x="1425" y="1375"/>
                  <a:pt x="1425" y="1484"/>
                </a:cubicBezTo>
                <a:cubicBezTo>
                  <a:pt x="1425" y="1569"/>
                  <a:pt x="1478" y="1641"/>
                  <a:pt x="1553" y="1670"/>
                </a:cubicBezTo>
                <a:cubicBezTo>
                  <a:pt x="1553" y="1814"/>
                  <a:pt x="1553" y="1814"/>
                  <a:pt x="1553" y="1814"/>
                </a:cubicBezTo>
                <a:cubicBezTo>
                  <a:pt x="1507" y="1836"/>
                  <a:pt x="1472" y="1874"/>
                  <a:pt x="1453" y="1922"/>
                </a:cubicBezTo>
                <a:cubicBezTo>
                  <a:pt x="1362" y="1922"/>
                  <a:pt x="1362" y="1922"/>
                  <a:pt x="1362" y="1922"/>
                </a:cubicBezTo>
                <a:cubicBezTo>
                  <a:pt x="1333" y="1847"/>
                  <a:pt x="1261" y="1794"/>
                  <a:pt x="1177" y="1794"/>
                </a:cubicBezTo>
                <a:cubicBezTo>
                  <a:pt x="1067" y="1794"/>
                  <a:pt x="978" y="1883"/>
                  <a:pt x="978" y="1993"/>
                </a:cubicBezTo>
                <a:cubicBezTo>
                  <a:pt x="978" y="2103"/>
                  <a:pt x="1067" y="2192"/>
                  <a:pt x="1177" y="2192"/>
                </a:cubicBezTo>
                <a:cubicBezTo>
                  <a:pt x="1266" y="2192"/>
                  <a:pt x="1343" y="2132"/>
                  <a:pt x="1367" y="2050"/>
                </a:cubicBezTo>
                <a:cubicBezTo>
                  <a:pt x="1448" y="2050"/>
                  <a:pt x="1448" y="2050"/>
                  <a:pt x="1448" y="2050"/>
                </a:cubicBezTo>
                <a:cubicBezTo>
                  <a:pt x="1473" y="2132"/>
                  <a:pt x="1549" y="2192"/>
                  <a:pt x="1639" y="2192"/>
                </a:cubicBezTo>
                <a:cubicBezTo>
                  <a:pt x="1748" y="2192"/>
                  <a:pt x="1838" y="2103"/>
                  <a:pt x="1838" y="1993"/>
                </a:cubicBezTo>
                <a:cubicBezTo>
                  <a:pt x="1838" y="1898"/>
                  <a:pt x="1770" y="1818"/>
                  <a:pt x="1681" y="1799"/>
                </a:cubicBezTo>
                <a:close/>
                <a:moveTo>
                  <a:pt x="1177" y="2064"/>
                </a:moveTo>
                <a:cubicBezTo>
                  <a:pt x="1138" y="2064"/>
                  <a:pt x="1106" y="2032"/>
                  <a:pt x="1106" y="1993"/>
                </a:cubicBezTo>
                <a:cubicBezTo>
                  <a:pt x="1106" y="1954"/>
                  <a:pt x="1138" y="1922"/>
                  <a:pt x="1177" y="1922"/>
                </a:cubicBezTo>
                <a:cubicBezTo>
                  <a:pt x="1216" y="1922"/>
                  <a:pt x="1247" y="1954"/>
                  <a:pt x="1247" y="1993"/>
                </a:cubicBezTo>
                <a:cubicBezTo>
                  <a:pt x="1247" y="2032"/>
                  <a:pt x="1216" y="2064"/>
                  <a:pt x="1177" y="2064"/>
                </a:cubicBezTo>
                <a:close/>
                <a:moveTo>
                  <a:pt x="1624" y="1414"/>
                </a:moveTo>
                <a:cubicBezTo>
                  <a:pt x="1663" y="1414"/>
                  <a:pt x="1695" y="1445"/>
                  <a:pt x="1695" y="1484"/>
                </a:cubicBezTo>
                <a:cubicBezTo>
                  <a:pt x="1695" y="1523"/>
                  <a:pt x="1663" y="1555"/>
                  <a:pt x="1624" y="1555"/>
                </a:cubicBezTo>
                <a:cubicBezTo>
                  <a:pt x="1585" y="1555"/>
                  <a:pt x="1553" y="1523"/>
                  <a:pt x="1553" y="1484"/>
                </a:cubicBezTo>
                <a:cubicBezTo>
                  <a:pt x="1553" y="1445"/>
                  <a:pt x="1585" y="1414"/>
                  <a:pt x="1624" y="1414"/>
                </a:cubicBezTo>
                <a:close/>
                <a:moveTo>
                  <a:pt x="1639" y="2064"/>
                </a:moveTo>
                <a:cubicBezTo>
                  <a:pt x="1600" y="2064"/>
                  <a:pt x="1568" y="2032"/>
                  <a:pt x="1568" y="1993"/>
                </a:cubicBezTo>
                <a:cubicBezTo>
                  <a:pt x="1568" y="1954"/>
                  <a:pt x="1600" y="1922"/>
                  <a:pt x="1639" y="1922"/>
                </a:cubicBezTo>
                <a:cubicBezTo>
                  <a:pt x="1678" y="1922"/>
                  <a:pt x="1710" y="1954"/>
                  <a:pt x="1710" y="1993"/>
                </a:cubicBezTo>
                <a:cubicBezTo>
                  <a:pt x="1710" y="2032"/>
                  <a:pt x="1678" y="2064"/>
                  <a:pt x="1639" y="2064"/>
                </a:cubicBezTo>
                <a:close/>
                <a:moveTo>
                  <a:pt x="1133" y="1678"/>
                </a:moveTo>
                <a:cubicBezTo>
                  <a:pt x="1147" y="1681"/>
                  <a:pt x="1162" y="1683"/>
                  <a:pt x="1177" y="1683"/>
                </a:cubicBezTo>
                <a:cubicBezTo>
                  <a:pt x="1286" y="1683"/>
                  <a:pt x="1375" y="1594"/>
                  <a:pt x="1375" y="1484"/>
                </a:cubicBezTo>
                <a:cubicBezTo>
                  <a:pt x="1375" y="1375"/>
                  <a:pt x="1286" y="1286"/>
                  <a:pt x="1177" y="1286"/>
                </a:cubicBezTo>
                <a:cubicBezTo>
                  <a:pt x="1067" y="1286"/>
                  <a:pt x="978" y="1375"/>
                  <a:pt x="978" y="1484"/>
                </a:cubicBezTo>
                <a:cubicBezTo>
                  <a:pt x="978" y="1531"/>
                  <a:pt x="994" y="1575"/>
                  <a:pt x="1022" y="1609"/>
                </a:cubicBezTo>
                <a:cubicBezTo>
                  <a:pt x="807" y="1823"/>
                  <a:pt x="807" y="1823"/>
                  <a:pt x="807" y="1823"/>
                </a:cubicBezTo>
                <a:cubicBezTo>
                  <a:pt x="777" y="1805"/>
                  <a:pt x="742" y="1794"/>
                  <a:pt x="704" y="1794"/>
                </a:cubicBezTo>
                <a:cubicBezTo>
                  <a:pt x="620" y="1794"/>
                  <a:pt x="548" y="1847"/>
                  <a:pt x="519" y="1922"/>
                </a:cubicBezTo>
                <a:cubicBezTo>
                  <a:pt x="384" y="1922"/>
                  <a:pt x="384" y="1922"/>
                  <a:pt x="384" y="1922"/>
                </a:cubicBezTo>
                <a:cubicBezTo>
                  <a:pt x="366" y="1874"/>
                  <a:pt x="330" y="1836"/>
                  <a:pt x="285" y="1814"/>
                </a:cubicBezTo>
                <a:cubicBezTo>
                  <a:pt x="285" y="950"/>
                  <a:pt x="285" y="950"/>
                  <a:pt x="285" y="950"/>
                </a:cubicBezTo>
                <a:cubicBezTo>
                  <a:pt x="359" y="921"/>
                  <a:pt x="412" y="849"/>
                  <a:pt x="412" y="764"/>
                </a:cubicBezTo>
                <a:cubicBezTo>
                  <a:pt x="412" y="655"/>
                  <a:pt x="323" y="566"/>
                  <a:pt x="214" y="566"/>
                </a:cubicBezTo>
                <a:cubicBezTo>
                  <a:pt x="104" y="566"/>
                  <a:pt x="15" y="655"/>
                  <a:pt x="15" y="764"/>
                </a:cubicBezTo>
                <a:cubicBezTo>
                  <a:pt x="15" y="854"/>
                  <a:pt x="75" y="930"/>
                  <a:pt x="157" y="955"/>
                </a:cubicBezTo>
                <a:cubicBezTo>
                  <a:pt x="157" y="1799"/>
                  <a:pt x="157" y="1799"/>
                  <a:pt x="157" y="1799"/>
                </a:cubicBezTo>
                <a:cubicBezTo>
                  <a:pt x="67" y="1818"/>
                  <a:pt x="0" y="1898"/>
                  <a:pt x="0" y="1993"/>
                </a:cubicBezTo>
                <a:cubicBezTo>
                  <a:pt x="0" y="2103"/>
                  <a:pt x="89" y="2192"/>
                  <a:pt x="199" y="2192"/>
                </a:cubicBezTo>
                <a:cubicBezTo>
                  <a:pt x="289" y="2192"/>
                  <a:pt x="365" y="2132"/>
                  <a:pt x="389" y="2050"/>
                </a:cubicBezTo>
                <a:cubicBezTo>
                  <a:pt x="514" y="2050"/>
                  <a:pt x="514" y="2050"/>
                  <a:pt x="514" y="2050"/>
                </a:cubicBezTo>
                <a:cubicBezTo>
                  <a:pt x="538" y="2132"/>
                  <a:pt x="615" y="2192"/>
                  <a:pt x="704" y="2192"/>
                </a:cubicBezTo>
                <a:cubicBezTo>
                  <a:pt x="814" y="2192"/>
                  <a:pt x="903" y="2103"/>
                  <a:pt x="903" y="1993"/>
                </a:cubicBezTo>
                <a:cubicBezTo>
                  <a:pt x="903" y="1968"/>
                  <a:pt x="898" y="1944"/>
                  <a:pt x="890" y="1922"/>
                </a:cubicBezTo>
                <a:lnTo>
                  <a:pt x="1133" y="1678"/>
                </a:lnTo>
                <a:close/>
                <a:moveTo>
                  <a:pt x="1177" y="1414"/>
                </a:moveTo>
                <a:cubicBezTo>
                  <a:pt x="1216" y="1414"/>
                  <a:pt x="1247" y="1445"/>
                  <a:pt x="1247" y="1484"/>
                </a:cubicBezTo>
                <a:cubicBezTo>
                  <a:pt x="1247" y="1523"/>
                  <a:pt x="1216" y="1555"/>
                  <a:pt x="1177" y="1555"/>
                </a:cubicBezTo>
                <a:cubicBezTo>
                  <a:pt x="1138" y="1555"/>
                  <a:pt x="1106" y="1523"/>
                  <a:pt x="1106" y="1484"/>
                </a:cubicBezTo>
                <a:cubicBezTo>
                  <a:pt x="1106" y="1445"/>
                  <a:pt x="1138" y="1414"/>
                  <a:pt x="1177" y="1414"/>
                </a:cubicBezTo>
                <a:close/>
                <a:moveTo>
                  <a:pt x="199" y="2064"/>
                </a:moveTo>
                <a:cubicBezTo>
                  <a:pt x="160" y="2064"/>
                  <a:pt x="128" y="2032"/>
                  <a:pt x="128" y="1993"/>
                </a:cubicBezTo>
                <a:cubicBezTo>
                  <a:pt x="128" y="1954"/>
                  <a:pt x="160" y="1922"/>
                  <a:pt x="199" y="1922"/>
                </a:cubicBezTo>
                <a:cubicBezTo>
                  <a:pt x="238" y="1922"/>
                  <a:pt x="270" y="1954"/>
                  <a:pt x="270" y="1993"/>
                </a:cubicBezTo>
                <a:cubicBezTo>
                  <a:pt x="270" y="2032"/>
                  <a:pt x="238" y="2064"/>
                  <a:pt x="199" y="2064"/>
                </a:cubicBezTo>
                <a:close/>
                <a:moveTo>
                  <a:pt x="214" y="835"/>
                </a:moveTo>
                <a:cubicBezTo>
                  <a:pt x="175" y="835"/>
                  <a:pt x="143" y="803"/>
                  <a:pt x="143" y="764"/>
                </a:cubicBezTo>
                <a:cubicBezTo>
                  <a:pt x="143" y="725"/>
                  <a:pt x="175" y="694"/>
                  <a:pt x="214" y="694"/>
                </a:cubicBezTo>
                <a:cubicBezTo>
                  <a:pt x="253" y="694"/>
                  <a:pt x="284" y="725"/>
                  <a:pt x="284" y="764"/>
                </a:cubicBezTo>
                <a:cubicBezTo>
                  <a:pt x="284" y="803"/>
                  <a:pt x="253" y="835"/>
                  <a:pt x="214" y="835"/>
                </a:cubicBezTo>
                <a:close/>
                <a:moveTo>
                  <a:pt x="704" y="2064"/>
                </a:moveTo>
                <a:cubicBezTo>
                  <a:pt x="665" y="2064"/>
                  <a:pt x="634" y="2032"/>
                  <a:pt x="634" y="1993"/>
                </a:cubicBezTo>
                <a:cubicBezTo>
                  <a:pt x="634" y="1954"/>
                  <a:pt x="665" y="1922"/>
                  <a:pt x="704" y="1922"/>
                </a:cubicBezTo>
                <a:cubicBezTo>
                  <a:pt x="743" y="1922"/>
                  <a:pt x="775" y="1954"/>
                  <a:pt x="775" y="1993"/>
                </a:cubicBezTo>
                <a:cubicBezTo>
                  <a:pt x="775" y="2032"/>
                  <a:pt x="743" y="2064"/>
                  <a:pt x="704" y="2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8" name="TextBox 37"/>
          <p:cNvSpPr txBox="1"/>
          <p:nvPr/>
        </p:nvSpPr>
        <p:spPr>
          <a:xfrm>
            <a:off x="3854349" y="3140968"/>
            <a:ext cx="1512168" cy="360111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1600" b="1" dirty="0" smtClean="0">
                <a:solidFill>
                  <a:schemeClr val="bg1"/>
                </a:solidFill>
              </a:rPr>
              <a:t>院内信息系统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22379" y="2413177"/>
            <a:ext cx="1431970" cy="799799"/>
            <a:chOff x="2422379" y="2413177"/>
            <a:chExt cx="1431970" cy="799799"/>
          </a:xfrm>
        </p:grpSpPr>
        <p:sp>
          <p:nvSpPr>
            <p:cNvPr id="18" name="TextBox 17"/>
            <p:cNvSpPr txBox="1"/>
            <p:nvPr/>
          </p:nvSpPr>
          <p:spPr>
            <a:xfrm>
              <a:off x="2424814" y="2686666"/>
              <a:ext cx="1429535" cy="526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6" tIns="68586" rIns="68586" bIns="68586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en-US" sz="1400" dirty="0"/>
                <a:t>1</a:t>
              </a:r>
              <a:r>
                <a:rPr lang="en-US" altLang="en-US" sz="1400" dirty="0" smtClean="0"/>
                <a:t>.</a:t>
              </a:r>
              <a:r>
                <a:rPr lang="zh-CN" altLang="en-US" sz="1400" dirty="0" smtClean="0"/>
                <a:t>通过微信关联门诊号或住院号</a:t>
              </a:r>
              <a:endParaRPr lang="en-US" altLang="en-US" sz="1400" dirty="0"/>
            </a:p>
          </p:txBody>
        </p:sp>
        <p:sp>
          <p:nvSpPr>
            <p:cNvPr id="39" name="Freeform 87"/>
            <p:cNvSpPr>
              <a:spLocks noEditPoints="1"/>
            </p:cNvSpPr>
            <p:nvPr/>
          </p:nvSpPr>
          <p:spPr bwMode="auto">
            <a:xfrm>
              <a:off x="2422379" y="2413177"/>
              <a:ext cx="1402474" cy="223735"/>
            </a:xfrm>
            <a:custGeom>
              <a:avLst/>
              <a:gdLst>
                <a:gd name="T0" fmla="*/ 0 w 385"/>
                <a:gd name="T1" fmla="*/ 46 h 107"/>
                <a:gd name="T2" fmla="*/ 37 w 385"/>
                <a:gd name="T3" fmla="*/ 46 h 107"/>
                <a:gd name="T4" fmla="*/ 37 w 385"/>
                <a:gd name="T5" fmla="*/ 61 h 107"/>
                <a:gd name="T6" fmla="*/ 0 w 385"/>
                <a:gd name="T7" fmla="*/ 61 h 107"/>
                <a:gd name="T8" fmla="*/ 0 w 385"/>
                <a:gd name="T9" fmla="*/ 46 h 107"/>
                <a:gd name="T10" fmla="*/ 74 w 385"/>
                <a:gd name="T11" fmla="*/ 61 h 107"/>
                <a:gd name="T12" fmla="*/ 111 w 385"/>
                <a:gd name="T13" fmla="*/ 61 h 107"/>
                <a:gd name="T14" fmla="*/ 111 w 385"/>
                <a:gd name="T15" fmla="*/ 46 h 107"/>
                <a:gd name="T16" fmla="*/ 74 w 385"/>
                <a:gd name="T17" fmla="*/ 46 h 107"/>
                <a:gd name="T18" fmla="*/ 74 w 385"/>
                <a:gd name="T19" fmla="*/ 61 h 107"/>
                <a:gd name="T20" fmla="*/ 222 w 385"/>
                <a:gd name="T21" fmla="*/ 61 h 107"/>
                <a:gd name="T22" fmla="*/ 259 w 385"/>
                <a:gd name="T23" fmla="*/ 61 h 107"/>
                <a:gd name="T24" fmla="*/ 259 w 385"/>
                <a:gd name="T25" fmla="*/ 46 h 107"/>
                <a:gd name="T26" fmla="*/ 222 w 385"/>
                <a:gd name="T27" fmla="*/ 46 h 107"/>
                <a:gd name="T28" fmla="*/ 222 w 385"/>
                <a:gd name="T29" fmla="*/ 61 h 107"/>
                <a:gd name="T30" fmla="*/ 148 w 385"/>
                <a:gd name="T31" fmla="*/ 61 h 107"/>
                <a:gd name="T32" fmla="*/ 185 w 385"/>
                <a:gd name="T33" fmla="*/ 61 h 107"/>
                <a:gd name="T34" fmla="*/ 185 w 385"/>
                <a:gd name="T35" fmla="*/ 46 h 107"/>
                <a:gd name="T36" fmla="*/ 148 w 385"/>
                <a:gd name="T37" fmla="*/ 46 h 107"/>
                <a:gd name="T38" fmla="*/ 148 w 385"/>
                <a:gd name="T39" fmla="*/ 61 h 107"/>
                <a:gd name="T40" fmla="*/ 382 w 385"/>
                <a:gd name="T41" fmla="*/ 48 h 107"/>
                <a:gd name="T42" fmla="*/ 334 w 385"/>
                <a:gd name="T43" fmla="*/ 0 h 107"/>
                <a:gd name="T44" fmla="*/ 324 w 385"/>
                <a:gd name="T45" fmla="*/ 11 h 107"/>
                <a:gd name="T46" fmla="*/ 359 w 385"/>
                <a:gd name="T47" fmla="*/ 46 h 107"/>
                <a:gd name="T48" fmla="*/ 296 w 385"/>
                <a:gd name="T49" fmla="*/ 46 h 107"/>
                <a:gd name="T50" fmla="*/ 296 w 385"/>
                <a:gd name="T51" fmla="*/ 61 h 107"/>
                <a:gd name="T52" fmla="*/ 359 w 385"/>
                <a:gd name="T53" fmla="*/ 61 h 107"/>
                <a:gd name="T54" fmla="*/ 324 w 385"/>
                <a:gd name="T55" fmla="*/ 96 h 107"/>
                <a:gd name="T56" fmla="*/ 334 w 385"/>
                <a:gd name="T57" fmla="*/ 107 h 107"/>
                <a:gd name="T58" fmla="*/ 382 w 385"/>
                <a:gd name="T59" fmla="*/ 59 h 107"/>
                <a:gd name="T60" fmla="*/ 382 w 385"/>
                <a:gd name="T61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107">
                  <a:moveTo>
                    <a:pt x="0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46"/>
                  </a:lnTo>
                  <a:close/>
                  <a:moveTo>
                    <a:pt x="74" y="61"/>
                  </a:moveTo>
                  <a:cubicBezTo>
                    <a:pt x="111" y="61"/>
                    <a:pt x="111" y="61"/>
                    <a:pt x="111" y="61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74" y="46"/>
                    <a:pt x="74" y="46"/>
                    <a:pt x="74" y="46"/>
                  </a:cubicBezTo>
                  <a:lnTo>
                    <a:pt x="74" y="61"/>
                  </a:lnTo>
                  <a:close/>
                  <a:moveTo>
                    <a:pt x="222" y="61"/>
                  </a:moveTo>
                  <a:cubicBezTo>
                    <a:pt x="259" y="61"/>
                    <a:pt x="259" y="61"/>
                    <a:pt x="259" y="61"/>
                  </a:cubicBezTo>
                  <a:cubicBezTo>
                    <a:pt x="259" y="46"/>
                    <a:pt x="259" y="46"/>
                    <a:pt x="259" y="46"/>
                  </a:cubicBezTo>
                  <a:cubicBezTo>
                    <a:pt x="222" y="46"/>
                    <a:pt x="222" y="46"/>
                    <a:pt x="222" y="46"/>
                  </a:cubicBezTo>
                  <a:lnTo>
                    <a:pt x="222" y="61"/>
                  </a:lnTo>
                  <a:close/>
                  <a:moveTo>
                    <a:pt x="148" y="61"/>
                  </a:moveTo>
                  <a:cubicBezTo>
                    <a:pt x="185" y="61"/>
                    <a:pt x="185" y="61"/>
                    <a:pt x="185" y="61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61"/>
                  </a:lnTo>
                  <a:close/>
                  <a:moveTo>
                    <a:pt x="382" y="48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59" y="46"/>
                    <a:pt x="359" y="46"/>
                    <a:pt x="35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61"/>
                    <a:pt x="296" y="61"/>
                    <a:pt x="296" y="61"/>
                  </a:cubicBezTo>
                  <a:cubicBezTo>
                    <a:pt x="359" y="61"/>
                    <a:pt x="359" y="61"/>
                    <a:pt x="359" y="61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5" y="56"/>
                    <a:pt x="385" y="51"/>
                    <a:pt x="382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7382741" y="3573016"/>
            <a:ext cx="561972" cy="664283"/>
          </a:xfrm>
          <a:custGeom>
            <a:avLst/>
            <a:gdLst>
              <a:gd name="T0" fmla="*/ 249 w 259"/>
              <a:gd name="T1" fmla="*/ 122 h 308"/>
              <a:gd name="T2" fmla="*/ 225 w 259"/>
              <a:gd name="T3" fmla="*/ 101 h 308"/>
              <a:gd name="T4" fmla="*/ 221 w 259"/>
              <a:gd name="T5" fmla="*/ 95 h 308"/>
              <a:gd name="T6" fmla="*/ 199 w 259"/>
              <a:gd name="T7" fmla="*/ 74 h 308"/>
              <a:gd name="T8" fmla="*/ 193 w 259"/>
              <a:gd name="T9" fmla="*/ 67 h 308"/>
              <a:gd name="T10" fmla="*/ 130 w 259"/>
              <a:gd name="T11" fmla="*/ 7 h 308"/>
              <a:gd name="T12" fmla="*/ 113 w 259"/>
              <a:gd name="T13" fmla="*/ 0 h 308"/>
              <a:gd name="T14" fmla="*/ 21 w 259"/>
              <a:gd name="T15" fmla="*/ 0 h 308"/>
              <a:gd name="T16" fmla="*/ 0 w 259"/>
              <a:gd name="T17" fmla="*/ 18 h 308"/>
              <a:gd name="T18" fmla="*/ 0 w 259"/>
              <a:gd name="T19" fmla="*/ 229 h 308"/>
              <a:gd name="T20" fmla="*/ 21 w 259"/>
              <a:gd name="T21" fmla="*/ 253 h 308"/>
              <a:gd name="T22" fmla="*/ 28 w 259"/>
              <a:gd name="T23" fmla="*/ 253 h 308"/>
              <a:gd name="T24" fmla="*/ 28 w 259"/>
              <a:gd name="T25" fmla="*/ 256 h 308"/>
              <a:gd name="T26" fmla="*/ 49 w 259"/>
              <a:gd name="T27" fmla="*/ 281 h 308"/>
              <a:gd name="T28" fmla="*/ 56 w 259"/>
              <a:gd name="T29" fmla="*/ 281 h 308"/>
              <a:gd name="T30" fmla="*/ 56 w 259"/>
              <a:gd name="T31" fmla="*/ 284 h 308"/>
              <a:gd name="T32" fmla="*/ 77 w 259"/>
              <a:gd name="T33" fmla="*/ 308 h 308"/>
              <a:gd name="T34" fmla="*/ 231 w 259"/>
              <a:gd name="T35" fmla="*/ 308 h 308"/>
              <a:gd name="T36" fmla="*/ 256 w 259"/>
              <a:gd name="T37" fmla="*/ 284 h 308"/>
              <a:gd name="T38" fmla="*/ 256 w 259"/>
              <a:gd name="T39" fmla="*/ 140 h 308"/>
              <a:gd name="T40" fmla="*/ 249 w 259"/>
              <a:gd name="T41" fmla="*/ 122 h 308"/>
              <a:gd name="T42" fmla="*/ 140 w 259"/>
              <a:gd name="T43" fmla="*/ 46 h 308"/>
              <a:gd name="T44" fmla="*/ 151 w 259"/>
              <a:gd name="T45" fmla="*/ 56 h 308"/>
              <a:gd name="T46" fmla="*/ 140 w 259"/>
              <a:gd name="T47" fmla="*/ 56 h 308"/>
              <a:gd name="T48" fmla="*/ 140 w 259"/>
              <a:gd name="T49" fmla="*/ 46 h 308"/>
              <a:gd name="T50" fmla="*/ 123 w 259"/>
              <a:gd name="T51" fmla="*/ 28 h 308"/>
              <a:gd name="T52" fmla="*/ 113 w 259"/>
              <a:gd name="T53" fmla="*/ 28 h 308"/>
              <a:gd name="T54" fmla="*/ 113 w 259"/>
              <a:gd name="T55" fmla="*/ 18 h 308"/>
              <a:gd name="T56" fmla="*/ 123 w 259"/>
              <a:gd name="T57" fmla="*/ 28 h 308"/>
              <a:gd name="T58" fmla="*/ 18 w 259"/>
              <a:gd name="T59" fmla="*/ 232 h 308"/>
              <a:gd name="T60" fmla="*/ 18 w 259"/>
              <a:gd name="T61" fmla="*/ 18 h 308"/>
              <a:gd name="T62" fmla="*/ 92 w 259"/>
              <a:gd name="T63" fmla="*/ 18 h 308"/>
              <a:gd name="T64" fmla="*/ 92 w 259"/>
              <a:gd name="T65" fmla="*/ 28 h 308"/>
              <a:gd name="T66" fmla="*/ 49 w 259"/>
              <a:gd name="T67" fmla="*/ 28 h 308"/>
              <a:gd name="T68" fmla="*/ 28 w 259"/>
              <a:gd name="T69" fmla="*/ 46 h 308"/>
              <a:gd name="T70" fmla="*/ 28 w 259"/>
              <a:gd name="T71" fmla="*/ 232 h 308"/>
              <a:gd name="T72" fmla="*/ 18 w 259"/>
              <a:gd name="T73" fmla="*/ 232 h 308"/>
              <a:gd name="T74" fmla="*/ 46 w 259"/>
              <a:gd name="T75" fmla="*/ 260 h 308"/>
              <a:gd name="T76" fmla="*/ 46 w 259"/>
              <a:gd name="T77" fmla="*/ 46 h 308"/>
              <a:gd name="T78" fmla="*/ 119 w 259"/>
              <a:gd name="T79" fmla="*/ 46 h 308"/>
              <a:gd name="T80" fmla="*/ 119 w 259"/>
              <a:gd name="T81" fmla="*/ 56 h 308"/>
              <a:gd name="T82" fmla="*/ 77 w 259"/>
              <a:gd name="T83" fmla="*/ 56 h 308"/>
              <a:gd name="T84" fmla="*/ 56 w 259"/>
              <a:gd name="T85" fmla="*/ 73 h 308"/>
              <a:gd name="T86" fmla="*/ 56 w 259"/>
              <a:gd name="T87" fmla="*/ 260 h 308"/>
              <a:gd name="T88" fmla="*/ 46 w 259"/>
              <a:gd name="T89" fmla="*/ 260 h 308"/>
              <a:gd name="T90" fmla="*/ 238 w 259"/>
              <a:gd name="T91" fmla="*/ 287 h 308"/>
              <a:gd name="T92" fmla="*/ 74 w 259"/>
              <a:gd name="T93" fmla="*/ 287 h 308"/>
              <a:gd name="T94" fmla="*/ 74 w 259"/>
              <a:gd name="T95" fmla="*/ 73 h 308"/>
              <a:gd name="T96" fmla="*/ 147 w 259"/>
              <a:gd name="T97" fmla="*/ 73 h 308"/>
              <a:gd name="T98" fmla="*/ 147 w 259"/>
              <a:gd name="T99" fmla="*/ 140 h 308"/>
              <a:gd name="T100" fmla="*/ 168 w 259"/>
              <a:gd name="T101" fmla="*/ 165 h 308"/>
              <a:gd name="T102" fmla="*/ 238 w 259"/>
              <a:gd name="T103" fmla="*/ 165 h 308"/>
              <a:gd name="T104" fmla="*/ 238 w 259"/>
              <a:gd name="T105" fmla="*/ 287 h 308"/>
              <a:gd name="T106" fmla="*/ 168 w 259"/>
              <a:gd name="T107" fmla="*/ 140 h 308"/>
              <a:gd name="T108" fmla="*/ 168 w 259"/>
              <a:gd name="T109" fmla="*/ 73 h 308"/>
              <a:gd name="T110" fmla="*/ 238 w 259"/>
              <a:gd name="T111" fmla="*/ 140 h 308"/>
              <a:gd name="T112" fmla="*/ 168 w 259"/>
              <a:gd name="T113" fmla="*/ 14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9" h="308">
                <a:moveTo>
                  <a:pt x="249" y="122"/>
                </a:moveTo>
                <a:cubicBezTo>
                  <a:pt x="240" y="114"/>
                  <a:pt x="232" y="107"/>
                  <a:pt x="225" y="101"/>
                </a:cubicBezTo>
                <a:cubicBezTo>
                  <a:pt x="224" y="99"/>
                  <a:pt x="223" y="97"/>
                  <a:pt x="221" y="95"/>
                </a:cubicBezTo>
                <a:cubicBezTo>
                  <a:pt x="212" y="87"/>
                  <a:pt x="205" y="80"/>
                  <a:pt x="199" y="74"/>
                </a:cubicBezTo>
                <a:cubicBezTo>
                  <a:pt x="198" y="72"/>
                  <a:pt x="196" y="69"/>
                  <a:pt x="193" y="67"/>
                </a:cubicBezTo>
                <a:cubicBezTo>
                  <a:pt x="130" y="7"/>
                  <a:pt x="130" y="7"/>
                  <a:pt x="130" y="7"/>
                </a:cubicBezTo>
                <a:cubicBezTo>
                  <a:pt x="123" y="0"/>
                  <a:pt x="120" y="0"/>
                  <a:pt x="11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1" y="0"/>
                  <a:pt x="0" y="7"/>
                  <a:pt x="0" y="18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39"/>
                  <a:pt x="11" y="253"/>
                  <a:pt x="21" y="253"/>
                </a:cubicBezTo>
                <a:cubicBezTo>
                  <a:pt x="24" y="253"/>
                  <a:pt x="26" y="253"/>
                  <a:pt x="28" y="253"/>
                </a:cubicBezTo>
                <a:cubicBezTo>
                  <a:pt x="28" y="256"/>
                  <a:pt x="28" y="256"/>
                  <a:pt x="28" y="256"/>
                </a:cubicBezTo>
                <a:cubicBezTo>
                  <a:pt x="28" y="267"/>
                  <a:pt x="39" y="281"/>
                  <a:pt x="49" y="281"/>
                </a:cubicBezTo>
                <a:cubicBezTo>
                  <a:pt x="52" y="281"/>
                  <a:pt x="54" y="281"/>
                  <a:pt x="56" y="281"/>
                </a:cubicBezTo>
                <a:cubicBezTo>
                  <a:pt x="56" y="284"/>
                  <a:pt x="56" y="284"/>
                  <a:pt x="56" y="284"/>
                </a:cubicBezTo>
                <a:cubicBezTo>
                  <a:pt x="56" y="294"/>
                  <a:pt x="67" y="308"/>
                  <a:pt x="77" y="308"/>
                </a:cubicBezTo>
                <a:cubicBezTo>
                  <a:pt x="231" y="308"/>
                  <a:pt x="231" y="308"/>
                  <a:pt x="231" y="308"/>
                </a:cubicBezTo>
                <a:cubicBezTo>
                  <a:pt x="245" y="308"/>
                  <a:pt x="256" y="294"/>
                  <a:pt x="256" y="284"/>
                </a:cubicBezTo>
                <a:cubicBezTo>
                  <a:pt x="256" y="140"/>
                  <a:pt x="256" y="140"/>
                  <a:pt x="256" y="140"/>
                </a:cubicBezTo>
                <a:cubicBezTo>
                  <a:pt x="256" y="140"/>
                  <a:pt x="259" y="133"/>
                  <a:pt x="249" y="122"/>
                </a:cubicBezTo>
                <a:close/>
                <a:moveTo>
                  <a:pt x="140" y="46"/>
                </a:moveTo>
                <a:cubicBezTo>
                  <a:pt x="144" y="49"/>
                  <a:pt x="148" y="53"/>
                  <a:pt x="151" y="56"/>
                </a:cubicBezTo>
                <a:cubicBezTo>
                  <a:pt x="147" y="56"/>
                  <a:pt x="144" y="56"/>
                  <a:pt x="140" y="5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23" y="28"/>
                </a:moveTo>
                <a:cubicBezTo>
                  <a:pt x="120" y="28"/>
                  <a:pt x="116" y="28"/>
                  <a:pt x="113" y="2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16" y="21"/>
                  <a:pt x="120" y="25"/>
                  <a:pt x="123" y="28"/>
                </a:cubicBezTo>
                <a:close/>
                <a:moveTo>
                  <a:pt x="18" y="232"/>
                </a:moveTo>
                <a:cubicBezTo>
                  <a:pt x="18" y="21"/>
                  <a:pt x="18" y="18"/>
                  <a:pt x="18" y="18"/>
                </a:cubicBezTo>
                <a:cubicBezTo>
                  <a:pt x="88" y="18"/>
                  <a:pt x="92" y="18"/>
                  <a:pt x="92" y="18"/>
                </a:cubicBezTo>
                <a:cubicBezTo>
                  <a:pt x="92" y="21"/>
                  <a:pt x="92" y="25"/>
                  <a:pt x="92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39" y="28"/>
                  <a:pt x="28" y="35"/>
                  <a:pt x="28" y="46"/>
                </a:cubicBezTo>
                <a:cubicBezTo>
                  <a:pt x="28" y="154"/>
                  <a:pt x="28" y="206"/>
                  <a:pt x="28" y="232"/>
                </a:cubicBezTo>
                <a:cubicBezTo>
                  <a:pt x="19" y="232"/>
                  <a:pt x="18" y="232"/>
                  <a:pt x="18" y="232"/>
                </a:cubicBezTo>
                <a:close/>
                <a:moveTo>
                  <a:pt x="46" y="260"/>
                </a:moveTo>
                <a:cubicBezTo>
                  <a:pt x="46" y="49"/>
                  <a:pt x="46" y="46"/>
                  <a:pt x="46" y="46"/>
                </a:cubicBezTo>
                <a:cubicBezTo>
                  <a:pt x="116" y="46"/>
                  <a:pt x="119" y="46"/>
                  <a:pt x="119" y="46"/>
                </a:cubicBezTo>
                <a:cubicBezTo>
                  <a:pt x="119" y="49"/>
                  <a:pt x="119" y="53"/>
                  <a:pt x="119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7" y="56"/>
                  <a:pt x="56" y="63"/>
                  <a:pt x="56" y="73"/>
                </a:cubicBezTo>
                <a:cubicBezTo>
                  <a:pt x="56" y="182"/>
                  <a:pt x="56" y="234"/>
                  <a:pt x="56" y="260"/>
                </a:cubicBezTo>
                <a:cubicBezTo>
                  <a:pt x="47" y="260"/>
                  <a:pt x="46" y="260"/>
                  <a:pt x="46" y="260"/>
                </a:cubicBezTo>
                <a:close/>
                <a:moveTo>
                  <a:pt x="238" y="287"/>
                </a:moveTo>
                <a:cubicBezTo>
                  <a:pt x="84" y="287"/>
                  <a:pt x="74" y="287"/>
                  <a:pt x="74" y="287"/>
                </a:cubicBezTo>
                <a:cubicBezTo>
                  <a:pt x="74" y="77"/>
                  <a:pt x="74" y="73"/>
                  <a:pt x="74" y="73"/>
                </a:cubicBezTo>
                <a:cubicBezTo>
                  <a:pt x="144" y="73"/>
                  <a:pt x="147" y="73"/>
                  <a:pt x="147" y="73"/>
                </a:cubicBezTo>
                <a:cubicBezTo>
                  <a:pt x="147" y="136"/>
                  <a:pt x="147" y="140"/>
                  <a:pt x="147" y="140"/>
                </a:cubicBezTo>
                <a:cubicBezTo>
                  <a:pt x="147" y="151"/>
                  <a:pt x="154" y="165"/>
                  <a:pt x="168" y="165"/>
                </a:cubicBezTo>
                <a:cubicBezTo>
                  <a:pt x="231" y="165"/>
                  <a:pt x="238" y="165"/>
                  <a:pt x="238" y="165"/>
                </a:cubicBezTo>
                <a:lnTo>
                  <a:pt x="238" y="287"/>
                </a:lnTo>
                <a:close/>
                <a:moveTo>
                  <a:pt x="168" y="140"/>
                </a:moveTo>
                <a:cubicBezTo>
                  <a:pt x="168" y="73"/>
                  <a:pt x="168" y="73"/>
                  <a:pt x="168" y="73"/>
                </a:cubicBezTo>
                <a:cubicBezTo>
                  <a:pt x="238" y="140"/>
                  <a:pt x="238" y="140"/>
                  <a:pt x="238" y="140"/>
                </a:cubicBezTo>
                <a:lnTo>
                  <a:pt x="168" y="1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86"/>
            <a:endParaRPr lang="en-US" sz="1800">
              <a:solidFill>
                <a:srgbClr val="292929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38525" y="3861048"/>
            <a:ext cx="1394795" cy="814342"/>
            <a:chOff x="5438525" y="3861048"/>
            <a:chExt cx="1394795" cy="814342"/>
          </a:xfrm>
        </p:grpSpPr>
        <p:sp>
          <p:nvSpPr>
            <p:cNvPr id="43" name="Freeform 87"/>
            <p:cNvSpPr>
              <a:spLocks noEditPoints="1"/>
            </p:cNvSpPr>
            <p:nvPr/>
          </p:nvSpPr>
          <p:spPr bwMode="auto">
            <a:xfrm rot="10800000">
              <a:off x="5438525" y="3861048"/>
              <a:ext cx="1235580" cy="223735"/>
            </a:xfrm>
            <a:custGeom>
              <a:avLst/>
              <a:gdLst>
                <a:gd name="T0" fmla="*/ 0 w 385"/>
                <a:gd name="T1" fmla="*/ 46 h 107"/>
                <a:gd name="T2" fmla="*/ 37 w 385"/>
                <a:gd name="T3" fmla="*/ 46 h 107"/>
                <a:gd name="T4" fmla="*/ 37 w 385"/>
                <a:gd name="T5" fmla="*/ 61 h 107"/>
                <a:gd name="T6" fmla="*/ 0 w 385"/>
                <a:gd name="T7" fmla="*/ 61 h 107"/>
                <a:gd name="T8" fmla="*/ 0 w 385"/>
                <a:gd name="T9" fmla="*/ 46 h 107"/>
                <a:gd name="T10" fmla="*/ 74 w 385"/>
                <a:gd name="T11" fmla="*/ 61 h 107"/>
                <a:gd name="T12" fmla="*/ 111 w 385"/>
                <a:gd name="T13" fmla="*/ 61 h 107"/>
                <a:gd name="T14" fmla="*/ 111 w 385"/>
                <a:gd name="T15" fmla="*/ 46 h 107"/>
                <a:gd name="T16" fmla="*/ 74 w 385"/>
                <a:gd name="T17" fmla="*/ 46 h 107"/>
                <a:gd name="T18" fmla="*/ 74 w 385"/>
                <a:gd name="T19" fmla="*/ 61 h 107"/>
                <a:gd name="T20" fmla="*/ 222 w 385"/>
                <a:gd name="T21" fmla="*/ 61 h 107"/>
                <a:gd name="T22" fmla="*/ 259 w 385"/>
                <a:gd name="T23" fmla="*/ 61 h 107"/>
                <a:gd name="T24" fmla="*/ 259 w 385"/>
                <a:gd name="T25" fmla="*/ 46 h 107"/>
                <a:gd name="T26" fmla="*/ 222 w 385"/>
                <a:gd name="T27" fmla="*/ 46 h 107"/>
                <a:gd name="T28" fmla="*/ 222 w 385"/>
                <a:gd name="T29" fmla="*/ 61 h 107"/>
                <a:gd name="T30" fmla="*/ 148 w 385"/>
                <a:gd name="T31" fmla="*/ 61 h 107"/>
                <a:gd name="T32" fmla="*/ 185 w 385"/>
                <a:gd name="T33" fmla="*/ 61 h 107"/>
                <a:gd name="T34" fmla="*/ 185 w 385"/>
                <a:gd name="T35" fmla="*/ 46 h 107"/>
                <a:gd name="T36" fmla="*/ 148 w 385"/>
                <a:gd name="T37" fmla="*/ 46 h 107"/>
                <a:gd name="T38" fmla="*/ 148 w 385"/>
                <a:gd name="T39" fmla="*/ 61 h 107"/>
                <a:gd name="T40" fmla="*/ 382 w 385"/>
                <a:gd name="T41" fmla="*/ 48 h 107"/>
                <a:gd name="T42" fmla="*/ 334 w 385"/>
                <a:gd name="T43" fmla="*/ 0 h 107"/>
                <a:gd name="T44" fmla="*/ 324 w 385"/>
                <a:gd name="T45" fmla="*/ 11 h 107"/>
                <a:gd name="T46" fmla="*/ 359 w 385"/>
                <a:gd name="T47" fmla="*/ 46 h 107"/>
                <a:gd name="T48" fmla="*/ 296 w 385"/>
                <a:gd name="T49" fmla="*/ 46 h 107"/>
                <a:gd name="T50" fmla="*/ 296 w 385"/>
                <a:gd name="T51" fmla="*/ 61 h 107"/>
                <a:gd name="T52" fmla="*/ 359 w 385"/>
                <a:gd name="T53" fmla="*/ 61 h 107"/>
                <a:gd name="T54" fmla="*/ 324 w 385"/>
                <a:gd name="T55" fmla="*/ 96 h 107"/>
                <a:gd name="T56" fmla="*/ 334 w 385"/>
                <a:gd name="T57" fmla="*/ 107 h 107"/>
                <a:gd name="T58" fmla="*/ 382 w 385"/>
                <a:gd name="T59" fmla="*/ 59 h 107"/>
                <a:gd name="T60" fmla="*/ 382 w 385"/>
                <a:gd name="T61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5" h="107">
                  <a:moveTo>
                    <a:pt x="0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46"/>
                  </a:lnTo>
                  <a:close/>
                  <a:moveTo>
                    <a:pt x="74" y="61"/>
                  </a:moveTo>
                  <a:cubicBezTo>
                    <a:pt x="111" y="61"/>
                    <a:pt x="111" y="61"/>
                    <a:pt x="111" y="61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74" y="46"/>
                    <a:pt x="74" y="46"/>
                    <a:pt x="74" y="46"/>
                  </a:cubicBezTo>
                  <a:lnTo>
                    <a:pt x="74" y="61"/>
                  </a:lnTo>
                  <a:close/>
                  <a:moveTo>
                    <a:pt x="222" y="61"/>
                  </a:moveTo>
                  <a:cubicBezTo>
                    <a:pt x="259" y="61"/>
                    <a:pt x="259" y="61"/>
                    <a:pt x="259" y="61"/>
                  </a:cubicBezTo>
                  <a:cubicBezTo>
                    <a:pt x="259" y="46"/>
                    <a:pt x="259" y="46"/>
                    <a:pt x="259" y="46"/>
                  </a:cubicBezTo>
                  <a:cubicBezTo>
                    <a:pt x="222" y="46"/>
                    <a:pt x="222" y="46"/>
                    <a:pt x="222" y="46"/>
                  </a:cubicBezTo>
                  <a:lnTo>
                    <a:pt x="222" y="61"/>
                  </a:lnTo>
                  <a:close/>
                  <a:moveTo>
                    <a:pt x="148" y="61"/>
                  </a:moveTo>
                  <a:cubicBezTo>
                    <a:pt x="185" y="61"/>
                    <a:pt x="185" y="61"/>
                    <a:pt x="185" y="61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61"/>
                  </a:lnTo>
                  <a:close/>
                  <a:moveTo>
                    <a:pt x="382" y="48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59" y="46"/>
                    <a:pt x="359" y="46"/>
                    <a:pt x="35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61"/>
                    <a:pt x="296" y="61"/>
                    <a:pt x="296" y="61"/>
                  </a:cubicBezTo>
                  <a:cubicBezTo>
                    <a:pt x="359" y="61"/>
                    <a:pt x="359" y="61"/>
                    <a:pt x="359" y="61"/>
                  </a:cubicBezTo>
                  <a:cubicBezTo>
                    <a:pt x="324" y="96"/>
                    <a:pt x="324" y="96"/>
                    <a:pt x="324" y="96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5" y="56"/>
                    <a:pt x="385" y="51"/>
                    <a:pt x="382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0533" y="4149080"/>
              <a:ext cx="1322787" cy="526310"/>
            </a:xfrm>
            <a:prstGeom prst="rect">
              <a:avLst/>
            </a:prstGeom>
            <a:noFill/>
          </p:spPr>
          <p:txBody>
            <a:bodyPr wrap="square" lIns="68586" tIns="68586" rIns="68586" bIns="68586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altLang="zh-CN" sz="1400" dirty="0" smtClean="0"/>
                <a:t>3</a:t>
              </a:r>
              <a:r>
                <a:rPr lang="en-US" altLang="en-US" sz="1400" dirty="0" smtClean="0"/>
                <a:t>.</a:t>
              </a:r>
              <a:r>
                <a:rPr lang="zh-CN" altLang="en-US" sz="1400" dirty="0" smtClean="0"/>
                <a:t>获取详细的用户信息</a:t>
              </a:r>
              <a:endParaRPr lang="en-US" altLang="en-US" sz="14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55625" y="4608893"/>
            <a:ext cx="1224136" cy="387811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b="1" dirty="0" smtClean="0">
                <a:solidFill>
                  <a:schemeClr val="bg1"/>
                </a:solidFill>
              </a:rPr>
              <a:t>微信医院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37449" y="4595876"/>
            <a:ext cx="1152128" cy="387811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b="1" dirty="0" smtClean="0">
                <a:solidFill>
                  <a:schemeClr val="bg1"/>
                </a:solidFill>
              </a:rPr>
              <a:t>用户信息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针对医院级的满意度调查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9992" y="2283510"/>
            <a:ext cx="3457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以最简便、最直接为原则，吸引患者评价是关键，然后再细化、深入分析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443922" cy="55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针对医院级的满意度调查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8522" y="980729"/>
            <a:ext cx="2479262" cy="1600546"/>
            <a:chOff x="148522" y="1108373"/>
            <a:chExt cx="2479262" cy="1600547"/>
          </a:xfrm>
        </p:grpSpPr>
        <p:grpSp>
          <p:nvGrpSpPr>
            <p:cNvPr id="4" name="组合 3"/>
            <p:cNvGrpSpPr/>
            <p:nvPr/>
          </p:nvGrpSpPr>
          <p:grpSpPr>
            <a:xfrm>
              <a:off x="148522" y="1237397"/>
              <a:ext cx="2479262" cy="1471523"/>
              <a:chOff x="0" y="1489043"/>
              <a:chExt cx="2999908" cy="178054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26487" y="2822693"/>
                <a:ext cx="2473421" cy="44689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/>
                  <a:t>扫一扫</a:t>
                </a:r>
                <a:r>
                  <a:rPr lang="zh-CN" altLang="en-US" b="1" dirty="0"/>
                  <a:t>医院</a:t>
                </a:r>
                <a:r>
                  <a:rPr lang="zh-CN" altLang="en-US" b="1" dirty="0" smtClean="0"/>
                  <a:t>二维码</a:t>
                </a:r>
                <a:endParaRPr lang="zh-CN" altLang="en-US" b="1" dirty="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30867" r="-1"/>
              <a:stretch/>
            </p:blipFill>
            <p:spPr>
              <a:xfrm>
                <a:off x="0" y="1489043"/>
                <a:ext cx="1960399" cy="1305443"/>
              </a:xfrm>
              <a:prstGeom prst="rect">
                <a:avLst/>
              </a:prstGeom>
            </p:spPr>
          </p:pic>
        </p:grpSp>
        <p:pic>
          <p:nvPicPr>
            <p:cNvPr id="5" name="Picture 2" descr="C:\Users\Presales001\Desktop\184201316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56" y="1108373"/>
              <a:ext cx="1131068" cy="113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7" y="2632400"/>
            <a:ext cx="2370347" cy="3755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69" y="1454841"/>
            <a:ext cx="2668600" cy="47441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2459"/>
            <a:ext cx="2558782" cy="45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8522" y="980729"/>
            <a:ext cx="2479262" cy="1600546"/>
            <a:chOff x="148522" y="1108373"/>
            <a:chExt cx="2479262" cy="1600547"/>
          </a:xfrm>
        </p:grpSpPr>
        <p:grpSp>
          <p:nvGrpSpPr>
            <p:cNvPr id="6" name="组合 5"/>
            <p:cNvGrpSpPr/>
            <p:nvPr/>
          </p:nvGrpSpPr>
          <p:grpSpPr>
            <a:xfrm>
              <a:off x="148522" y="1237397"/>
              <a:ext cx="2479262" cy="1471523"/>
              <a:chOff x="0" y="1489043"/>
              <a:chExt cx="2999908" cy="178054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26487" y="2822693"/>
                <a:ext cx="2473421" cy="44689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/>
                  <a:t>扫一扫科室二维码</a:t>
                </a:r>
                <a:endParaRPr lang="zh-CN" altLang="en-US" b="1" dirty="0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30867" r="-1"/>
              <a:stretch/>
            </p:blipFill>
            <p:spPr>
              <a:xfrm>
                <a:off x="0" y="1489043"/>
                <a:ext cx="1960399" cy="1305443"/>
              </a:xfrm>
              <a:prstGeom prst="rect">
                <a:avLst/>
              </a:prstGeom>
            </p:spPr>
          </p:pic>
        </p:grpSp>
        <p:pic>
          <p:nvPicPr>
            <p:cNvPr id="7" name="Picture 2" descr="C:\Users\Presales001\Desktop\184201316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56" y="1108373"/>
              <a:ext cx="1131068" cy="113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针对科室级的满意度调查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0" y="2996952"/>
            <a:ext cx="2511280" cy="34219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30" y="1465165"/>
            <a:ext cx="2829398" cy="50300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38668"/>
            <a:ext cx="2917218" cy="51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针对医生级的满意度调查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6019" y="1180976"/>
            <a:ext cx="2479262" cy="1818330"/>
            <a:chOff x="1100482" y="949325"/>
            <a:chExt cx="2999907" cy="2200179"/>
          </a:xfrm>
        </p:grpSpPr>
        <p:grpSp>
          <p:nvGrpSpPr>
            <p:cNvPr id="9" name="组合 8"/>
            <p:cNvGrpSpPr/>
            <p:nvPr/>
          </p:nvGrpSpPr>
          <p:grpSpPr>
            <a:xfrm>
              <a:off x="1100482" y="1368962"/>
              <a:ext cx="2999907" cy="1780542"/>
              <a:chOff x="0" y="1489043"/>
              <a:chExt cx="2999907" cy="178054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26486" y="2822693"/>
                <a:ext cx="2473421" cy="44689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/>
                  <a:t>扫一扫医生二维码</a:t>
                </a:r>
                <a:endParaRPr lang="zh-CN" altLang="en-US" b="1" dirty="0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30867" r="-1"/>
              <a:stretch/>
            </p:blipFill>
            <p:spPr>
              <a:xfrm>
                <a:off x="0" y="1489043"/>
                <a:ext cx="1960399" cy="1305443"/>
              </a:xfrm>
              <a:prstGeom prst="rect">
                <a:avLst/>
              </a:prstGeom>
            </p:spPr>
          </p:pic>
        </p:grpSp>
        <p:pic>
          <p:nvPicPr>
            <p:cNvPr id="10" name="Picture 3" descr="C:\Users\Presales001\Desktop\154849557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49325"/>
              <a:ext cx="1725080" cy="172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273545" y="3631306"/>
            <a:ext cx="233524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b="1" dirty="0" smtClean="0"/>
              <a:t>任意搜索医生的界面点医生名字即可进入</a:t>
            </a:r>
            <a:endParaRPr lang="en-US" altLang="zh-CN" b="1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74" y="1496875"/>
            <a:ext cx="2511300" cy="409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26" y="1156447"/>
            <a:ext cx="3055144" cy="51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35687"/>
            <a:ext cx="8002849" cy="571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微信满意度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调查统计分析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月度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1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05758" cy="55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微信满意度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调查统计分析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月度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53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924944"/>
            <a:ext cx="6347048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latin typeface="MingLiU_HKSCS-ExtB" pitchFamily="18" charset="-120"/>
              </a:rPr>
              <a:t>微信这么火</a:t>
            </a:r>
            <a:endParaRPr lang="en-US" altLang="zh-CN" sz="4400" b="1" dirty="0" smtClean="0">
              <a:latin typeface="MingLiU_HKSCS-ExtB" pitchFamily="18" charset="-120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MingLiU_HKSCS-ExtB" pitchFamily="18" charset="-120"/>
              </a:rPr>
              <a:t> </a:t>
            </a:r>
            <a:r>
              <a:rPr lang="en-US" altLang="zh-CN" sz="4400" b="1" dirty="0" smtClean="0">
                <a:latin typeface="MingLiU_HKSCS-ExtB" pitchFamily="18" charset="-120"/>
              </a:rPr>
              <a:t>        </a:t>
            </a:r>
            <a:r>
              <a:rPr lang="zh-CN" altLang="en-US" sz="4400" b="1" dirty="0" smtClean="0">
                <a:latin typeface="MingLiU_HKSCS-ExtB" pitchFamily="18" charset="-120"/>
              </a:rPr>
              <a:t>它倒底能干啥</a:t>
            </a:r>
            <a:endParaRPr lang="zh-CN" altLang="en-US" sz="4400" b="1" dirty="0">
              <a:latin typeface="MingLiU_HKSCS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83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8095"/>
            <a:ext cx="7344816" cy="57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微信满意度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调查统计分析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月度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6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各种满意度调查方法比较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51795" y="1051238"/>
            <a:ext cx="3570334" cy="1187668"/>
            <a:chOff x="5051795" y="1051238"/>
            <a:chExt cx="3570334" cy="118766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795" y="1051238"/>
              <a:ext cx="704515" cy="118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112329" y="1295787"/>
              <a:ext cx="25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dirty="0"/>
                <a:t>短</a:t>
              </a:r>
              <a:r>
                <a:rPr lang="zh-CN" altLang="en-US" dirty="0" smtClean="0"/>
                <a:t>信调查，成本高，回复率低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8313" y="1157288"/>
            <a:ext cx="3455615" cy="975568"/>
            <a:chOff x="468313" y="1157288"/>
            <a:chExt cx="3455615" cy="97556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157288"/>
              <a:ext cx="1382586" cy="97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89814" y="1157288"/>
              <a:ext cx="1834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电话调查需要人工参与，成本高，样本量小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12853" y="2492896"/>
            <a:ext cx="3579340" cy="1414569"/>
            <a:chOff x="4912853" y="2492896"/>
            <a:chExt cx="3579340" cy="1414569"/>
          </a:xfrm>
        </p:grpSpPr>
        <p:pic>
          <p:nvPicPr>
            <p:cNvPr id="12" name="Picture 3" descr="C:\Users\ThinkPad\Pictures\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853" y="2492896"/>
              <a:ext cx="982399" cy="141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42264" y="2696476"/>
              <a:ext cx="2249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触摸屏调查，参与意愿不高，样本量小，不方便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1521" y="3967125"/>
            <a:ext cx="3672407" cy="923330"/>
            <a:chOff x="251521" y="3967125"/>
            <a:chExt cx="3672407" cy="9233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51521" y="4032452"/>
              <a:ext cx="1559032" cy="79267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089814" y="3967125"/>
              <a:ext cx="1834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邮寄调查信，回信率低，成本高，需人工参与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8406" y="5097394"/>
            <a:ext cx="3255522" cy="1492895"/>
            <a:chOff x="668406" y="5097394"/>
            <a:chExt cx="3255522" cy="1492895"/>
          </a:xfrm>
        </p:grpSpPr>
        <p:pic>
          <p:nvPicPr>
            <p:cNvPr id="18" name="Picture 7" descr="C:\Users\ThinkPad\Pictures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06" y="5097394"/>
              <a:ext cx="895866" cy="149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089814" y="5382176"/>
              <a:ext cx="1834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窗口评价器，不客观、不准确，参与度也不高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1485" y="2666882"/>
            <a:ext cx="3158427" cy="1200329"/>
            <a:chOff x="621485" y="2666882"/>
            <a:chExt cx="3158427" cy="120032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85" y="2829975"/>
              <a:ext cx="989708" cy="656333"/>
            </a:xfrm>
            <a:prstGeom prst="rect">
              <a:avLst/>
            </a:prstGeom>
          </p:spPr>
        </p:pic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167707" y="2666882"/>
              <a:ext cx="161220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/>
                <a:t>人工现场调查，成本高，样本量小，评价得分偏高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93971" y="4428790"/>
            <a:ext cx="3820010" cy="2031325"/>
            <a:chOff x="4593971" y="4428790"/>
            <a:chExt cx="3820010" cy="203132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30867" r="-1"/>
            <a:stretch/>
          </p:blipFill>
          <p:spPr>
            <a:xfrm>
              <a:off x="4593971" y="4472569"/>
              <a:ext cx="1620164" cy="107887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579867" y="4428790"/>
              <a:ext cx="183411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</a:rPr>
                <a:t>扫码评价，随时随地，成本低，客观程度高；</a:t>
              </a:r>
              <a:endParaRPr lang="en-US" altLang="zh-CN" b="1" dirty="0" smtClean="0">
                <a:solidFill>
                  <a:srgbClr val="C00000"/>
                </a:solidFill>
              </a:endParaRPr>
            </a:p>
            <a:p>
              <a:endParaRPr lang="en-US" altLang="zh-CN" b="1" dirty="0">
                <a:solidFill>
                  <a:srgbClr val="C00000"/>
                </a:solidFill>
              </a:endParaRPr>
            </a:p>
            <a:p>
              <a:r>
                <a:rPr lang="zh-CN" altLang="en-US" b="1" dirty="0" smtClean="0">
                  <a:solidFill>
                    <a:srgbClr val="C00000"/>
                  </a:solidFill>
                </a:rPr>
                <a:t>如果扫码还有增值服务，参与度会大幅提升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4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三、微信挂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9812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30" y="203154"/>
            <a:ext cx="688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微信挂号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加强服务，提升满意度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7942" y="762023"/>
            <a:ext cx="2748326" cy="2122618"/>
            <a:chOff x="1100482" y="949325"/>
            <a:chExt cx="2748326" cy="2122619"/>
          </a:xfrm>
        </p:grpSpPr>
        <p:grpSp>
          <p:nvGrpSpPr>
            <p:cNvPr id="16" name="组合 15"/>
            <p:cNvGrpSpPr/>
            <p:nvPr/>
          </p:nvGrpSpPr>
          <p:grpSpPr>
            <a:xfrm>
              <a:off x="1100482" y="1368962"/>
              <a:ext cx="1960399" cy="1702982"/>
              <a:chOff x="0" y="1489043"/>
              <a:chExt cx="1960399" cy="17029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26485" y="282269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/>
                  <a:t>扫一扫</a:t>
                </a:r>
                <a:endParaRPr lang="zh-CN" altLang="en-US" b="1" dirty="0"/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30867" r="-1"/>
              <a:stretch/>
            </p:blipFill>
            <p:spPr>
              <a:xfrm>
                <a:off x="0" y="1489043"/>
                <a:ext cx="1960399" cy="1305443"/>
              </a:xfrm>
              <a:prstGeom prst="rect">
                <a:avLst/>
              </a:prstGeom>
            </p:spPr>
          </p:pic>
        </p:grpSp>
        <p:pic>
          <p:nvPicPr>
            <p:cNvPr id="17" name="Picture 3" descr="C:\Users\Presales001\Desktop\154849557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49325"/>
              <a:ext cx="1725080" cy="172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04" y="1937515"/>
            <a:ext cx="3144258" cy="4160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6" y="3087350"/>
            <a:ext cx="2486447" cy="34379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62" y="1402337"/>
            <a:ext cx="3224957" cy="4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508169" y="1779359"/>
            <a:ext cx="2448272" cy="3744416"/>
            <a:chOff x="7648575" y="3212976"/>
            <a:chExt cx="1495425" cy="2705100"/>
          </a:xfrm>
        </p:grpSpPr>
        <p:pic>
          <p:nvPicPr>
            <p:cNvPr id="6" name="Picture 4" descr="C:\Users\Presales001\Desktop\医院0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575" y="3212976"/>
              <a:ext cx="1495425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7884367" y="3996014"/>
              <a:ext cx="1008113" cy="1410762"/>
              <a:chOff x="7884367" y="3996014"/>
              <a:chExt cx="1008113" cy="1410762"/>
            </a:xfrm>
          </p:grpSpPr>
          <p:pic>
            <p:nvPicPr>
              <p:cNvPr id="8" name="Picture 3" descr="D:\YSL\公司产品文档\微信医院\PIC\165702585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7" y="4531504"/>
                <a:ext cx="1008113" cy="875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8234237" y="3996014"/>
                <a:ext cx="658243" cy="46765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b="1" dirty="0" smtClean="0">
                    <a:solidFill>
                      <a:schemeClr val="accent4">
                        <a:lumMod val="50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亲，请使用二维码去医院报到</a:t>
                </a:r>
                <a:endParaRPr lang="zh-CN" altLang="en-US" sz="1200" b="1" dirty="0">
                  <a:solidFill>
                    <a:schemeClr val="accent4">
                      <a:lumMod val="5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微信预约挂号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5118" y="1904941"/>
            <a:ext cx="2423497" cy="3493252"/>
            <a:chOff x="3491880" y="321754"/>
            <a:chExt cx="2423497" cy="349325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0"/>
            <a:stretch/>
          </p:blipFill>
          <p:spPr>
            <a:xfrm>
              <a:off x="3491880" y="321754"/>
              <a:ext cx="2423497" cy="3493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4690925" y="1701581"/>
              <a:ext cx="216403" cy="119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人民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45884"/>
            <a:ext cx="3067108" cy="3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形标注 33"/>
          <p:cNvSpPr/>
          <p:nvPr/>
        </p:nvSpPr>
        <p:spPr>
          <a:xfrm>
            <a:off x="2889432" y="3899994"/>
            <a:ext cx="2948238" cy="948804"/>
          </a:xfrm>
          <a:prstGeom prst="wedgeEllipseCallout">
            <a:avLst>
              <a:gd name="adj1" fmla="val -39245"/>
              <a:gd name="adj2" fmla="val 51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哇，这样看病再也不用去门诊大厅排队了！</a:t>
            </a:r>
            <a:endParaRPr lang="zh-CN" altLang="en-US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0" y="1174953"/>
            <a:ext cx="1960399" cy="2017072"/>
            <a:chOff x="0" y="1174953"/>
            <a:chExt cx="1960399" cy="2017072"/>
          </a:xfrm>
        </p:grpSpPr>
        <p:sp>
          <p:nvSpPr>
            <p:cNvPr id="18" name="TextBox 17"/>
            <p:cNvSpPr txBox="1"/>
            <p:nvPr/>
          </p:nvSpPr>
          <p:spPr>
            <a:xfrm>
              <a:off x="526485" y="282269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扫一扫</a:t>
              </a:r>
              <a:endParaRPr lang="zh-CN" altLang="en-US" b="1" dirty="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1174953"/>
              <a:ext cx="1960399" cy="1619534"/>
              <a:chOff x="0" y="1174953"/>
              <a:chExt cx="1960399" cy="1619534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14234" r="-1"/>
              <a:stretch/>
            </p:blipFill>
            <p:spPr>
              <a:xfrm>
                <a:off x="0" y="1174953"/>
                <a:ext cx="1960399" cy="1619534"/>
              </a:xfrm>
              <a:prstGeom prst="rect">
                <a:avLst/>
              </a:prstGeom>
            </p:spPr>
          </p:pic>
          <p:sp>
            <p:nvSpPr>
              <p:cNvPr id="36" name="八边形 35"/>
              <p:cNvSpPr/>
              <p:nvPr/>
            </p:nvSpPr>
            <p:spPr>
              <a:xfrm>
                <a:off x="1604453" y="1174953"/>
                <a:ext cx="353506" cy="369332"/>
              </a:xfrm>
              <a:prstGeom prst="oc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latin typeface="黑体" pitchFamily="49" charset="-122"/>
                    <a:ea typeface="黑体" pitchFamily="49" charset="-122"/>
                  </a:rPr>
                  <a:t>1</a:t>
                </a:r>
                <a:endParaRPr lang="zh-CN" altLang="en-US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203848" y="1174953"/>
            <a:ext cx="2049156" cy="1647740"/>
            <a:chOff x="3203848" y="1174953"/>
            <a:chExt cx="2049156" cy="164774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196175"/>
              <a:ext cx="2049156" cy="1626518"/>
            </a:xfrm>
            <a:prstGeom prst="rect">
              <a:avLst/>
            </a:prstGeom>
          </p:spPr>
        </p:pic>
        <p:sp>
          <p:nvSpPr>
            <p:cNvPr id="37" name="八边形 36"/>
            <p:cNvSpPr/>
            <p:nvPr/>
          </p:nvSpPr>
          <p:spPr>
            <a:xfrm>
              <a:off x="4899498" y="1174953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9260" y="1174953"/>
            <a:ext cx="2548297" cy="2029828"/>
            <a:chOff x="6559260" y="1174953"/>
            <a:chExt cx="2548297" cy="2029828"/>
          </a:xfrm>
        </p:grpSpPr>
        <p:sp>
          <p:nvSpPr>
            <p:cNvPr id="32" name="TextBox 31"/>
            <p:cNvSpPr txBox="1"/>
            <p:nvPr/>
          </p:nvSpPr>
          <p:spPr>
            <a:xfrm>
              <a:off x="6559260" y="2835449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支付后发二维码到手机</a:t>
              </a:r>
              <a:endParaRPr lang="zh-CN" altLang="en-US" b="1" dirty="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732240" y="1174953"/>
              <a:ext cx="2375317" cy="1619534"/>
              <a:chOff x="6732240" y="1174953"/>
              <a:chExt cx="2375317" cy="161953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2240" y="1174953"/>
                <a:ext cx="2375317" cy="1619534"/>
              </a:xfrm>
              <a:prstGeom prst="rect">
                <a:avLst/>
              </a:prstGeom>
            </p:spPr>
          </p:pic>
          <p:sp>
            <p:nvSpPr>
              <p:cNvPr id="38" name="八边形 37"/>
              <p:cNvSpPr/>
              <p:nvPr/>
            </p:nvSpPr>
            <p:spPr>
              <a:xfrm>
                <a:off x="8571999" y="1174953"/>
                <a:ext cx="353506" cy="369332"/>
              </a:xfrm>
              <a:prstGeom prst="oc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latin typeface="黑体" pitchFamily="49" charset="-122"/>
                    <a:ea typeface="黑体" pitchFamily="49" charset="-122"/>
                  </a:rPr>
                  <a:t>3</a:t>
                </a:r>
                <a:endParaRPr lang="zh-CN" altLang="en-US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077276" y="4479466"/>
            <a:ext cx="1717804" cy="1621514"/>
            <a:chOff x="3927782" y="4615798"/>
            <a:chExt cx="1717804" cy="162151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82" y="4725144"/>
              <a:ext cx="1687492" cy="1512168"/>
            </a:xfrm>
            <a:prstGeom prst="rect">
              <a:avLst/>
            </a:prstGeom>
          </p:spPr>
        </p:pic>
        <p:sp>
          <p:nvSpPr>
            <p:cNvPr id="40" name="八边形 39"/>
            <p:cNvSpPr/>
            <p:nvPr/>
          </p:nvSpPr>
          <p:spPr>
            <a:xfrm>
              <a:off x="5292080" y="4615798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5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84168" y="4221088"/>
            <a:ext cx="2741456" cy="2008899"/>
            <a:chOff x="35496" y="4540478"/>
            <a:chExt cx="2741456" cy="2008899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" t="1035" r="70602" b="63681"/>
            <a:stretch/>
          </p:blipFill>
          <p:spPr>
            <a:xfrm>
              <a:off x="362942" y="4573924"/>
              <a:ext cx="2081411" cy="1613202"/>
            </a:xfrm>
            <a:prstGeom prst="rect">
              <a:avLst/>
            </a:prstGeom>
          </p:spPr>
        </p:pic>
        <p:sp>
          <p:nvSpPr>
            <p:cNvPr id="39" name="八边形 38"/>
            <p:cNvSpPr/>
            <p:nvPr/>
          </p:nvSpPr>
          <p:spPr>
            <a:xfrm>
              <a:off x="2090847" y="4540478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96" y="6180045"/>
              <a:ext cx="2741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分诊台扫手机二维码报到</a:t>
              </a:r>
              <a:endParaRPr lang="zh-CN" altLang="en-US" b="1" dirty="0"/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微信挂号并支付，可省一步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右箭头 23"/>
          <p:cNvSpPr/>
          <p:nvPr/>
        </p:nvSpPr>
        <p:spPr bwMode="auto">
          <a:xfrm>
            <a:off x="2267744" y="1844824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5724128" y="1844824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右箭头 25"/>
          <p:cNvSpPr/>
          <p:nvPr/>
        </p:nvSpPr>
        <p:spPr bwMode="auto">
          <a:xfrm rot="5400000">
            <a:off x="7416316" y="3537012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右箭头 26"/>
          <p:cNvSpPr/>
          <p:nvPr/>
        </p:nvSpPr>
        <p:spPr bwMode="auto">
          <a:xfrm rot="10800000">
            <a:off x="4860032" y="5229200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5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83568" y="1268760"/>
            <a:ext cx="1800906" cy="1797307"/>
            <a:chOff x="157053" y="1041858"/>
            <a:chExt cx="1800906" cy="1797307"/>
          </a:xfrm>
        </p:grpSpPr>
        <p:grpSp>
          <p:nvGrpSpPr>
            <p:cNvPr id="9" name="组合 8"/>
            <p:cNvGrpSpPr/>
            <p:nvPr/>
          </p:nvGrpSpPr>
          <p:grpSpPr>
            <a:xfrm>
              <a:off x="157053" y="1041858"/>
              <a:ext cx="1750651" cy="1797307"/>
              <a:chOff x="-1476672" y="876547"/>
              <a:chExt cx="2088232" cy="222458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9" t="6416" r="11100" b="23206"/>
              <a:stretch/>
            </p:blipFill>
            <p:spPr>
              <a:xfrm>
                <a:off x="-1476672" y="876547"/>
                <a:ext cx="2088232" cy="222458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-972616" y="1433945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我已</a:t>
                </a:r>
                <a:endParaRPr lang="en-US" altLang="zh-CN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zh-CN" alt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就诊</a:t>
                </a:r>
                <a:endParaRPr lang="zh-CN" alt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8" name="八边形 27"/>
            <p:cNvSpPr/>
            <p:nvPr/>
          </p:nvSpPr>
          <p:spPr>
            <a:xfrm>
              <a:off x="1604453" y="1174953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latin typeface="黑体" pitchFamily="49" charset="-122"/>
                  <a:ea typeface="黑体" pitchFamily="49" charset="-122"/>
                </a:rPr>
                <a:t>1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67944" y="1628800"/>
            <a:ext cx="1845997" cy="1779325"/>
            <a:chOff x="3319652" y="2270575"/>
            <a:chExt cx="1845997" cy="1779325"/>
          </a:xfrm>
        </p:grpSpPr>
        <p:grpSp>
          <p:nvGrpSpPr>
            <p:cNvPr id="20" name="组合 19"/>
            <p:cNvGrpSpPr/>
            <p:nvPr/>
          </p:nvGrpSpPr>
          <p:grpSpPr>
            <a:xfrm>
              <a:off x="3319652" y="2296993"/>
              <a:ext cx="1845997" cy="1752907"/>
              <a:chOff x="2942027" y="2095194"/>
              <a:chExt cx="1845997" cy="175290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2027" y="2095194"/>
                <a:ext cx="1845997" cy="134019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120823" y="3478769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医生开医嘱</a:t>
                </a:r>
                <a:endParaRPr lang="zh-CN" altLang="en-US" dirty="0"/>
              </a:p>
            </p:txBody>
          </p:sp>
        </p:grpSp>
        <p:sp>
          <p:nvSpPr>
            <p:cNvPr id="29" name="八边形 28"/>
            <p:cNvSpPr/>
            <p:nvPr/>
          </p:nvSpPr>
          <p:spPr>
            <a:xfrm>
              <a:off x="4755880" y="2270575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32240" y="2924944"/>
            <a:ext cx="2031325" cy="2579247"/>
            <a:chOff x="6568757" y="1470653"/>
            <a:chExt cx="2031325" cy="2579247"/>
          </a:xfrm>
        </p:grpSpPr>
        <p:sp>
          <p:nvSpPr>
            <p:cNvPr id="5" name="TextBox 4"/>
            <p:cNvSpPr txBox="1"/>
            <p:nvPr/>
          </p:nvSpPr>
          <p:spPr>
            <a:xfrm>
              <a:off x="6568757" y="3680568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微信支付开单金额</a:t>
              </a:r>
              <a:endParaRPr lang="zh-CN" altLang="en-US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470653"/>
              <a:ext cx="1457325" cy="2095500"/>
            </a:xfrm>
            <a:prstGeom prst="rect">
              <a:avLst/>
            </a:prstGeom>
          </p:spPr>
        </p:pic>
        <p:sp>
          <p:nvSpPr>
            <p:cNvPr id="30" name="八边形 29"/>
            <p:cNvSpPr/>
            <p:nvPr/>
          </p:nvSpPr>
          <p:spPr>
            <a:xfrm>
              <a:off x="8065815" y="1470653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75550" y="4438551"/>
            <a:ext cx="1878877" cy="1867265"/>
            <a:chOff x="6909628" y="4878146"/>
            <a:chExt cx="1686446" cy="1729908"/>
          </a:xfrm>
        </p:grpSpPr>
        <p:grpSp>
          <p:nvGrpSpPr>
            <p:cNvPr id="26" name="组合 25"/>
            <p:cNvGrpSpPr/>
            <p:nvPr/>
          </p:nvGrpSpPr>
          <p:grpSpPr>
            <a:xfrm>
              <a:off x="6909628" y="5062812"/>
              <a:ext cx="1580415" cy="1545242"/>
              <a:chOff x="7362763" y="4837753"/>
              <a:chExt cx="1580415" cy="154524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38797" y="6040831"/>
                <a:ext cx="1408898" cy="342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直接检查治疗</a:t>
                </a:r>
                <a:endParaRPr lang="zh-CN" altLang="en-US" dirty="0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2763" y="4837753"/>
                <a:ext cx="1580415" cy="1186660"/>
              </a:xfrm>
              <a:prstGeom prst="rect">
                <a:avLst/>
              </a:prstGeom>
            </p:spPr>
          </p:pic>
        </p:grpSp>
        <p:sp>
          <p:nvSpPr>
            <p:cNvPr id="31" name="八边形 30"/>
            <p:cNvSpPr/>
            <p:nvPr/>
          </p:nvSpPr>
          <p:spPr>
            <a:xfrm>
              <a:off x="8242568" y="4878146"/>
              <a:ext cx="353506" cy="369332"/>
            </a:xfrm>
            <a:prstGeom prst="oc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微信门诊并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支付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，一步到位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右箭头 26"/>
          <p:cNvSpPr/>
          <p:nvPr/>
        </p:nvSpPr>
        <p:spPr bwMode="auto">
          <a:xfrm>
            <a:off x="2915816" y="2132856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右箭头 35"/>
          <p:cNvSpPr/>
          <p:nvPr/>
        </p:nvSpPr>
        <p:spPr bwMode="auto">
          <a:xfrm rot="2107107">
            <a:off x="6453911" y="2562886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88482" y="4875717"/>
            <a:ext cx="1426418" cy="804277"/>
            <a:chOff x="5188482" y="4875717"/>
            <a:chExt cx="1426418" cy="804277"/>
          </a:xfrm>
        </p:grpSpPr>
        <p:sp>
          <p:nvSpPr>
            <p:cNvPr id="37" name="右箭头 36"/>
            <p:cNvSpPr/>
            <p:nvPr/>
          </p:nvSpPr>
          <p:spPr bwMode="auto">
            <a:xfrm rot="10800000">
              <a:off x="5188482" y="5291921"/>
              <a:ext cx="1274094" cy="3880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276072" y="487571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给支付凭证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2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四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、微信导航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3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25" y="19785"/>
            <a:ext cx="5088759" cy="685800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0" y="251936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微信导航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医院就诊不再迷路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343"/>
            <a:ext cx="2749970" cy="5393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34" y="732266"/>
            <a:ext cx="3209720" cy="54330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238722" cy="39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五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、消息推送与健康宣教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8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医院微信主要特点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Straight Connector 50"/>
          <p:cNvCxnSpPr/>
          <p:nvPr/>
        </p:nvCxnSpPr>
        <p:spPr>
          <a:xfrm flipV="1">
            <a:off x="252413" y="4653136"/>
            <a:ext cx="8891587" cy="71437"/>
          </a:xfrm>
          <a:prstGeom prst="line">
            <a:avLst/>
          </a:prstGeom>
          <a:noFill/>
          <a:ln w="88900" cap="rnd" cmpd="sng" algn="ctr">
            <a:solidFill>
              <a:schemeClr val="accent6"/>
            </a:solidFill>
            <a:prstDash val="sysDot"/>
            <a:headEnd type="none"/>
            <a:tailEnd type="triangle" w="med" len="med"/>
          </a:ln>
          <a:effectLst/>
        </p:spPr>
      </p:cxnSp>
      <p:sp>
        <p:nvSpPr>
          <p:cNvPr id="14" name="Right Arrow 57"/>
          <p:cNvSpPr>
            <a:spLocks noChangeArrowheads="1"/>
          </p:cNvSpPr>
          <p:nvPr/>
        </p:nvSpPr>
        <p:spPr bwMode="auto">
          <a:xfrm rot="10800000" flipH="1">
            <a:off x="250825" y="1196846"/>
            <a:ext cx="8569325" cy="575816"/>
          </a:xfrm>
          <a:prstGeom prst="rightArrow">
            <a:avLst>
              <a:gd name="adj1" fmla="val 67408"/>
              <a:gd name="adj2" fmla="val 59358"/>
            </a:avLst>
          </a:prstGeom>
          <a:solidFill>
            <a:srgbClr val="15C2FF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lIns="82383" tIns="0" rIns="0" bIns="0" anchor="ctr"/>
          <a:lstStyle/>
          <a:p>
            <a:pPr algn="ctr" defTabSz="822797"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、以病人为中心的诊前、诊中、诊后微信服务平台</a:t>
            </a:r>
          </a:p>
        </p:txBody>
      </p:sp>
      <p:sp>
        <p:nvSpPr>
          <p:cNvPr id="15" name="Right Arrow 57"/>
          <p:cNvSpPr>
            <a:spLocks noChangeArrowheads="1"/>
          </p:cNvSpPr>
          <p:nvPr/>
        </p:nvSpPr>
        <p:spPr bwMode="auto">
          <a:xfrm rot="10800000" flipH="1">
            <a:off x="251520" y="5949280"/>
            <a:ext cx="8569325" cy="504948"/>
          </a:xfrm>
          <a:prstGeom prst="rightArrow">
            <a:avLst>
              <a:gd name="adj1" fmla="val 67408"/>
              <a:gd name="adj2" fmla="val 59358"/>
            </a:avLst>
          </a:prstGeom>
          <a:solidFill>
            <a:srgbClr val="15C2FF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lIns="82383" tIns="0" rIns="0" bIns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、线上线下结合（</a:t>
            </a:r>
            <a:r>
              <a:rPr lang="en-US" altLang="zh-CN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O2O</a:t>
            </a:r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）医疗服务闭环，挂号支付闭环服务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 rot="-5400000">
            <a:off x="215811" y="2096601"/>
            <a:ext cx="2808465" cy="2160588"/>
          </a:xfrm>
          <a:custGeom>
            <a:avLst/>
            <a:gdLst>
              <a:gd name="T0" fmla="*/ 4693469 w 21600"/>
              <a:gd name="T1" fmla="*/ 800894 h 21600"/>
              <a:gd name="T2" fmla="*/ 2438400 w 21600"/>
              <a:gd name="T3" fmla="*/ 1601787 h 21600"/>
              <a:gd name="T4" fmla="*/ 183332 w 21600"/>
              <a:gd name="T5" fmla="*/ 800894 h 21600"/>
              <a:gd name="T6" fmla="*/ 24384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12 w 21600"/>
              <a:gd name="T13" fmla="*/ 2612 h 21600"/>
              <a:gd name="T14" fmla="*/ 18988 w 21600"/>
              <a:gd name="T15" fmla="*/ 189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24" y="21600"/>
                </a:lnTo>
                <a:lnTo>
                  <a:pt x="19976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15C2FF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lIns="68586" tIns="0" rIns="68586" bIns="0" anchor="ctr"/>
          <a:lstStyle/>
          <a:p>
            <a:pPr algn="ctr">
              <a:defRPr/>
            </a:pPr>
            <a:endParaRPr lang="en-US" sz="1200" b="1" dirty="0">
              <a:solidFill>
                <a:srgbClr val="3DB5F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rgbClr val="3DB5F1"/>
              </a:solidFill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 rot="-5400000">
            <a:off x="3060105" y="2060596"/>
            <a:ext cx="2736460" cy="2160587"/>
          </a:xfrm>
          <a:custGeom>
            <a:avLst/>
            <a:gdLst>
              <a:gd name="T0" fmla="*/ 4693469 w 21600"/>
              <a:gd name="T1" fmla="*/ 800894 h 21600"/>
              <a:gd name="T2" fmla="*/ 2438400 w 21600"/>
              <a:gd name="T3" fmla="*/ 1601787 h 21600"/>
              <a:gd name="T4" fmla="*/ 183332 w 21600"/>
              <a:gd name="T5" fmla="*/ 800894 h 21600"/>
              <a:gd name="T6" fmla="*/ 24384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12 w 21600"/>
              <a:gd name="T13" fmla="*/ 2612 h 21600"/>
              <a:gd name="T14" fmla="*/ 18988 w 21600"/>
              <a:gd name="T15" fmla="*/ 189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24" y="21600"/>
                </a:lnTo>
                <a:lnTo>
                  <a:pt x="1997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BBEB4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lIns="68586" tIns="0" rIns="68586" bIns="0" anchor="ctr"/>
          <a:lstStyle/>
          <a:p>
            <a:pPr algn="ctr">
              <a:defRPr/>
            </a:pPr>
            <a:endParaRPr lang="en-US" sz="1200" b="1" dirty="0">
              <a:solidFill>
                <a:srgbClr val="3DB5F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rgbClr val="3DB5F1"/>
              </a:solidFill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 rot="-5400000">
            <a:off x="5904395" y="2024593"/>
            <a:ext cx="2664448" cy="2160588"/>
          </a:xfrm>
          <a:custGeom>
            <a:avLst/>
            <a:gdLst>
              <a:gd name="T0" fmla="*/ 4693469 w 21600"/>
              <a:gd name="T1" fmla="*/ 800894 h 21600"/>
              <a:gd name="T2" fmla="*/ 2438400 w 21600"/>
              <a:gd name="T3" fmla="*/ 1601787 h 21600"/>
              <a:gd name="T4" fmla="*/ 183332 w 21600"/>
              <a:gd name="T5" fmla="*/ 800894 h 21600"/>
              <a:gd name="T6" fmla="*/ 24384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12 w 21600"/>
              <a:gd name="T13" fmla="*/ 2612 h 21600"/>
              <a:gd name="T14" fmla="*/ 18988 w 21600"/>
              <a:gd name="T15" fmla="*/ 189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624" y="21600"/>
                </a:lnTo>
                <a:lnTo>
                  <a:pt x="1997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lIns="68586" tIns="0" rIns="68586" bIns="0" anchor="ctr"/>
          <a:lstStyle/>
          <a:p>
            <a:pPr algn="ctr">
              <a:defRPr/>
            </a:pPr>
            <a:endParaRPr lang="en-US" sz="1200" b="1" dirty="0">
              <a:solidFill>
                <a:srgbClr val="3DB5F1"/>
              </a:solidFill>
            </a:endParaRPr>
          </a:p>
          <a:p>
            <a:pPr algn="ctr">
              <a:defRPr/>
            </a:pPr>
            <a:endParaRPr lang="en-US" sz="1200" b="1" dirty="0">
              <a:solidFill>
                <a:srgbClr val="3DB5F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9592" y="2227950"/>
            <a:ext cx="1440210" cy="289544"/>
          </a:xfrm>
          <a:prstGeom prst="rect">
            <a:avLst/>
          </a:prstGeom>
          <a:solidFill>
            <a:srgbClr val="3397D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导诊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2576700"/>
            <a:ext cx="1440160" cy="288205"/>
          </a:xfrm>
          <a:prstGeom prst="rect">
            <a:avLst/>
          </a:prstGeom>
          <a:solidFill>
            <a:srgbClr val="3397D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分诊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08488" y="2190008"/>
            <a:ext cx="1296144" cy="288031"/>
          </a:xfrm>
          <a:prstGeom prst="rect">
            <a:avLst/>
          </a:prstGeom>
          <a:solidFill>
            <a:srgbClr val="56CAC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微信支付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46937" y="2178998"/>
            <a:ext cx="1312108" cy="346155"/>
          </a:xfrm>
          <a:prstGeom prst="rect">
            <a:avLst/>
          </a:prstGeom>
          <a:solidFill>
            <a:srgbClr val="ADD57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健康教育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08488" y="2550048"/>
            <a:ext cx="1296144" cy="288032"/>
          </a:xfrm>
          <a:prstGeom prst="rect">
            <a:avLst/>
          </a:prstGeom>
          <a:solidFill>
            <a:srgbClr val="56CAC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检验检查报告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35895" y="2910089"/>
            <a:ext cx="1656185" cy="288031"/>
          </a:xfrm>
          <a:prstGeom prst="rect">
            <a:avLst/>
          </a:prstGeom>
          <a:solidFill>
            <a:srgbClr val="56CAC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消息推送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08488" y="3284984"/>
            <a:ext cx="1296144" cy="273176"/>
          </a:xfrm>
          <a:prstGeom prst="rect">
            <a:avLst/>
          </a:prstGeom>
          <a:solidFill>
            <a:srgbClr val="56CAC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温馨提示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80121" y="3104887"/>
            <a:ext cx="1296144" cy="288032"/>
          </a:xfrm>
          <a:prstGeom prst="rect">
            <a:avLst/>
          </a:prstGeom>
          <a:solidFill>
            <a:srgbClr val="ADD57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咨询问答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588224" y="2671666"/>
            <a:ext cx="1296144" cy="288032"/>
          </a:xfrm>
          <a:prstGeom prst="rect">
            <a:avLst/>
          </a:prstGeom>
          <a:solidFill>
            <a:srgbClr val="ADD57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康复指导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9592" y="2925374"/>
            <a:ext cx="1440160" cy="288454"/>
          </a:xfrm>
          <a:prstGeom prst="rect">
            <a:avLst/>
          </a:prstGeom>
          <a:solidFill>
            <a:srgbClr val="3397D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预约挂号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9592" y="3284811"/>
            <a:ext cx="1440160" cy="288205"/>
          </a:xfrm>
          <a:prstGeom prst="rect">
            <a:avLst/>
          </a:prstGeom>
          <a:solidFill>
            <a:srgbClr val="3397D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导航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115616" y="3789040"/>
            <a:ext cx="936104" cy="504056"/>
          </a:xfrm>
          <a:custGeom>
            <a:avLst/>
            <a:gdLst>
              <a:gd name="connsiteX0" fmla="*/ 0 w 4717964"/>
              <a:gd name="connsiteY0" fmla="*/ 0 h 2486784"/>
              <a:gd name="connsiteX1" fmla="*/ 4717964 w 4717964"/>
              <a:gd name="connsiteY1" fmla="*/ 0 h 2486784"/>
              <a:gd name="connsiteX2" fmla="*/ 4717964 w 4717964"/>
              <a:gd name="connsiteY2" fmla="*/ 2486784 h 2486784"/>
              <a:gd name="connsiteX3" fmla="*/ 0 w 4717964"/>
              <a:gd name="connsiteY3" fmla="*/ 2486784 h 2486784"/>
              <a:gd name="connsiteX4" fmla="*/ 0 w 4717964"/>
              <a:gd name="connsiteY4" fmla="*/ 0 h 24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7964" h="2486784">
                <a:moveTo>
                  <a:pt x="0" y="0"/>
                </a:moveTo>
                <a:lnTo>
                  <a:pt x="4717964" y="0"/>
                </a:lnTo>
                <a:lnTo>
                  <a:pt x="4717964" y="2486784"/>
                </a:lnTo>
                <a:lnTo>
                  <a:pt x="0" y="24867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128016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诊前</a:t>
            </a:r>
            <a:endParaRPr lang="zh-CN" altLang="en-US" sz="2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3995936" y="3789040"/>
            <a:ext cx="936104" cy="504056"/>
          </a:xfrm>
          <a:custGeom>
            <a:avLst/>
            <a:gdLst>
              <a:gd name="connsiteX0" fmla="*/ 0 w 4717964"/>
              <a:gd name="connsiteY0" fmla="*/ 0 h 2486784"/>
              <a:gd name="connsiteX1" fmla="*/ 4717964 w 4717964"/>
              <a:gd name="connsiteY1" fmla="*/ 0 h 2486784"/>
              <a:gd name="connsiteX2" fmla="*/ 4717964 w 4717964"/>
              <a:gd name="connsiteY2" fmla="*/ 2486784 h 2486784"/>
              <a:gd name="connsiteX3" fmla="*/ 0 w 4717964"/>
              <a:gd name="connsiteY3" fmla="*/ 2486784 h 2486784"/>
              <a:gd name="connsiteX4" fmla="*/ 0 w 4717964"/>
              <a:gd name="connsiteY4" fmla="*/ 0 h 24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7964" h="2486784">
                <a:moveTo>
                  <a:pt x="0" y="0"/>
                </a:moveTo>
                <a:lnTo>
                  <a:pt x="4717964" y="0"/>
                </a:lnTo>
                <a:lnTo>
                  <a:pt x="4717964" y="2486784"/>
                </a:lnTo>
                <a:lnTo>
                  <a:pt x="0" y="24867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128016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诊中</a:t>
            </a:r>
            <a:endParaRPr lang="zh-CN" altLang="en-US" sz="2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6804248" y="3717032"/>
            <a:ext cx="936104" cy="504056"/>
          </a:xfrm>
          <a:custGeom>
            <a:avLst/>
            <a:gdLst>
              <a:gd name="connsiteX0" fmla="*/ 0 w 4717964"/>
              <a:gd name="connsiteY0" fmla="*/ 0 h 2486784"/>
              <a:gd name="connsiteX1" fmla="*/ 4717964 w 4717964"/>
              <a:gd name="connsiteY1" fmla="*/ 0 h 2486784"/>
              <a:gd name="connsiteX2" fmla="*/ 4717964 w 4717964"/>
              <a:gd name="connsiteY2" fmla="*/ 2486784 h 2486784"/>
              <a:gd name="connsiteX3" fmla="*/ 0 w 4717964"/>
              <a:gd name="connsiteY3" fmla="*/ 2486784 h 2486784"/>
              <a:gd name="connsiteX4" fmla="*/ 0 w 4717964"/>
              <a:gd name="connsiteY4" fmla="*/ 0 h 24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7964" h="2486784">
                <a:moveTo>
                  <a:pt x="0" y="0"/>
                </a:moveTo>
                <a:lnTo>
                  <a:pt x="4717964" y="0"/>
                </a:lnTo>
                <a:lnTo>
                  <a:pt x="4717964" y="2486784"/>
                </a:lnTo>
                <a:lnTo>
                  <a:pt x="0" y="24867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128016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诊后</a:t>
            </a:r>
            <a:endParaRPr lang="zh-CN" altLang="en-US" sz="2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58"/>
          <p:cNvGrpSpPr/>
          <p:nvPr/>
        </p:nvGrpSpPr>
        <p:grpSpPr>
          <a:xfrm>
            <a:off x="1835696" y="5157192"/>
            <a:ext cx="5694030" cy="648072"/>
            <a:chOff x="1835696" y="5157192"/>
            <a:chExt cx="5694030" cy="648072"/>
          </a:xfrm>
        </p:grpSpPr>
        <p:sp>
          <p:nvSpPr>
            <p:cNvPr id="53" name="弧形 52"/>
            <p:cNvSpPr/>
            <p:nvPr/>
          </p:nvSpPr>
          <p:spPr>
            <a:xfrm>
              <a:off x="2123728" y="5157192"/>
              <a:ext cx="5256584" cy="648072"/>
            </a:xfrm>
            <a:prstGeom prst="arc">
              <a:avLst>
                <a:gd name="adj1" fmla="val 15684590"/>
                <a:gd name="adj2" fmla="val 15619621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Rectangle 13"/>
            <p:cNvSpPr/>
            <p:nvPr>
              <p:custDataLst>
                <p:tags r:id="rId8"/>
              </p:custDataLst>
            </p:nvPr>
          </p:nvSpPr>
          <p:spPr bwMode="auto">
            <a:xfrm>
              <a:off x="1835696" y="5229200"/>
              <a:ext cx="653470" cy="438150"/>
            </a:xfrm>
            <a:prstGeom prst="rect">
              <a:avLst/>
            </a:prstGeom>
            <a:solidFill>
              <a:srgbClr val="00CC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sz="1700" dirty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Rectangle 66"/>
            <p:cNvSpPr/>
            <p:nvPr>
              <p:custDataLst>
                <p:tags r:id="rId9"/>
              </p:custDataLst>
            </p:nvPr>
          </p:nvSpPr>
          <p:spPr>
            <a:xfrm>
              <a:off x="1835696" y="5301208"/>
              <a:ext cx="588496" cy="315479"/>
            </a:xfrm>
            <a:prstGeom prst="rect">
              <a:avLst/>
            </a:prstGeom>
          </p:spPr>
          <p:txBody>
            <a:bodyPr wrap="square" lIns="68586" tIns="34294" rIns="68586" bIns="34294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alpha val="99000"/>
                    </a:schemeClr>
                  </a:solidFill>
                </a:rPr>
                <a:t>挂号</a:t>
              </a:r>
              <a:endParaRPr lang="en-US" altLang="en-US" sz="1600" b="1" dirty="0">
                <a:solidFill>
                  <a:schemeClr val="tx1">
                    <a:alpha val="99000"/>
                  </a:schemeClr>
                </a:solidFill>
              </a:endParaRPr>
            </a:p>
          </p:txBody>
        </p:sp>
        <p:sp>
          <p:nvSpPr>
            <p:cNvPr id="56" name="Rectangle 13"/>
            <p:cNvSpPr/>
            <p:nvPr>
              <p:custDataLst>
                <p:tags r:id="rId10"/>
              </p:custDataLst>
            </p:nvPr>
          </p:nvSpPr>
          <p:spPr bwMode="auto">
            <a:xfrm>
              <a:off x="6876256" y="5229200"/>
              <a:ext cx="653470" cy="438150"/>
            </a:xfrm>
            <a:prstGeom prst="rect">
              <a:avLst/>
            </a:prstGeom>
            <a:solidFill>
              <a:srgbClr val="00CC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sz="1700" dirty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Rectangle 66"/>
            <p:cNvSpPr/>
            <p:nvPr>
              <p:custDataLst>
                <p:tags r:id="rId11"/>
              </p:custDataLst>
            </p:nvPr>
          </p:nvSpPr>
          <p:spPr>
            <a:xfrm>
              <a:off x="6876256" y="5301208"/>
              <a:ext cx="588496" cy="315479"/>
            </a:xfrm>
            <a:prstGeom prst="rect">
              <a:avLst/>
            </a:prstGeom>
          </p:spPr>
          <p:txBody>
            <a:bodyPr wrap="square" lIns="68586" tIns="34294" rIns="68586" bIns="34294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alpha val="99000"/>
                    </a:schemeClr>
                  </a:solidFill>
                </a:rPr>
                <a:t>支付</a:t>
              </a:r>
              <a:endParaRPr lang="en-US" altLang="en-US" sz="1600" b="1" dirty="0">
                <a:solidFill>
                  <a:schemeClr val="tx1">
                    <a:alpha val="99000"/>
                  </a:schemeClr>
                </a:solidFill>
              </a:endParaRPr>
            </a:p>
          </p:txBody>
        </p:sp>
      </p:grpSp>
      <p:grpSp>
        <p:nvGrpSpPr>
          <p:cNvPr id="4" name="组合 60"/>
          <p:cNvGrpSpPr/>
          <p:nvPr/>
        </p:nvGrpSpPr>
        <p:grpSpPr>
          <a:xfrm>
            <a:off x="3203848" y="5257776"/>
            <a:ext cx="2952328" cy="444494"/>
            <a:chOff x="3131840" y="5265720"/>
            <a:chExt cx="2952328" cy="444494"/>
          </a:xfrm>
        </p:grpSpPr>
        <p:sp>
          <p:nvSpPr>
            <p:cNvPr id="47" name="Rectangle 63"/>
            <p:cNvSpPr/>
            <p:nvPr>
              <p:custDataLst>
                <p:tags r:id="rId1"/>
              </p:custDataLst>
            </p:nvPr>
          </p:nvSpPr>
          <p:spPr bwMode="auto">
            <a:xfrm>
              <a:off x="3131840" y="5265720"/>
              <a:ext cx="983820" cy="438150"/>
            </a:xfrm>
            <a:prstGeom prst="rect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sz="1700" dirty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64"/>
            <p:cNvSpPr/>
            <p:nvPr>
              <p:custDataLst>
                <p:tags r:id="rId2"/>
              </p:custDataLst>
            </p:nvPr>
          </p:nvSpPr>
          <p:spPr bwMode="auto">
            <a:xfrm>
              <a:off x="5214674" y="5272064"/>
              <a:ext cx="869494" cy="438150"/>
            </a:xfrm>
            <a:prstGeom prst="rect">
              <a:avLst/>
            </a:prstGeom>
            <a:solidFill>
              <a:srgbClr val="E7B92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sz="1700" dirty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Right Arrow 24"/>
            <p:cNvSpPr/>
            <p:nvPr>
              <p:custDataLst>
                <p:tags r:id="rId3"/>
              </p:custDataLst>
            </p:nvPr>
          </p:nvSpPr>
          <p:spPr bwMode="auto">
            <a:xfrm>
              <a:off x="4127469" y="5443696"/>
              <a:ext cx="1080785" cy="140970"/>
            </a:xfrm>
            <a:prstGeom prst="rightArrow">
              <a:avLst>
                <a:gd name="adj1" fmla="val 42718"/>
                <a:gd name="adj2" fmla="val 50000"/>
              </a:avLst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3" tIns="34292" rIns="68583" bIns="342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98" indent="-257198" algn="ctr"/>
              <a:endParaRPr lang="en-US" sz="1500" dirty="0">
                <a:solidFill>
                  <a:schemeClr val="accent6">
                    <a:alpha val="99000"/>
                  </a:schemeClr>
                </a:solidFill>
                <a:latin typeface="Segoe UI Semibold" pitchFamily="34" charset="0"/>
              </a:endParaRPr>
            </a:p>
          </p:txBody>
        </p:sp>
        <p:sp>
          <p:nvSpPr>
            <p:cNvPr id="48" name="Rectangle 66"/>
            <p:cNvSpPr/>
            <p:nvPr>
              <p:custDataLst>
                <p:tags r:id="rId4"/>
              </p:custDataLst>
            </p:nvPr>
          </p:nvSpPr>
          <p:spPr>
            <a:xfrm>
              <a:off x="3419872" y="5301208"/>
              <a:ext cx="588496" cy="315479"/>
            </a:xfrm>
            <a:prstGeom prst="rect">
              <a:avLst/>
            </a:prstGeom>
          </p:spPr>
          <p:txBody>
            <a:bodyPr wrap="square" lIns="68586" tIns="34294" rIns="68586" bIns="34294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alpha val="99000"/>
                    </a:schemeClr>
                  </a:solidFill>
                </a:rPr>
                <a:t>线上</a:t>
              </a:r>
              <a:endParaRPr lang="en-US" altLang="en-US" sz="1600" b="1" dirty="0">
                <a:solidFill>
                  <a:schemeClr val="tx1">
                    <a:alpha val="99000"/>
                  </a:schemeClr>
                </a:solidFill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6231" y="5300650"/>
              <a:ext cx="147353" cy="368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0417" y="5306994"/>
              <a:ext cx="147353" cy="368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66"/>
            <p:cNvSpPr/>
            <p:nvPr>
              <p:custDataLst>
                <p:tags r:id="rId7"/>
              </p:custDataLst>
            </p:nvPr>
          </p:nvSpPr>
          <p:spPr>
            <a:xfrm>
              <a:off x="5436096" y="5301776"/>
              <a:ext cx="588496" cy="315479"/>
            </a:xfrm>
            <a:prstGeom prst="rect">
              <a:avLst/>
            </a:prstGeom>
          </p:spPr>
          <p:txBody>
            <a:bodyPr wrap="square" lIns="68586" tIns="34294" rIns="68586" bIns="34294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alpha val="99000"/>
                    </a:schemeClr>
                  </a:solidFill>
                </a:rPr>
                <a:t>线下</a:t>
              </a:r>
              <a:endParaRPr lang="en-US" altLang="en-US" sz="1600" b="1" dirty="0">
                <a:solidFill>
                  <a:schemeClr val="tx1">
                    <a:alpha val="99000"/>
                  </a:schemeClr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624228" y="3501008"/>
            <a:ext cx="1296144" cy="288032"/>
          </a:xfrm>
          <a:prstGeom prst="rect">
            <a:avLst/>
          </a:prstGeom>
          <a:solidFill>
            <a:srgbClr val="ADD571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bg1"/>
                </a:solidFill>
              </a:rPr>
              <a:t>慢病管理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健康宣教原来可以这么做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149514" y="2921157"/>
            <a:ext cx="864096" cy="507843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 algn="ctr">
              <a:buSzPct val="90000"/>
            </a:pPr>
            <a:r>
              <a:rPr lang="zh-CN" altLang="en-US" sz="2400" b="1" dirty="0" smtClean="0">
                <a:solidFill>
                  <a:schemeClr val="bg1"/>
                </a:solidFill>
              </a:rPr>
              <a:t>随访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373650" y="2924944"/>
            <a:ext cx="1425872" cy="507843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 algn="ctr">
              <a:buSzPct val="90000"/>
            </a:pPr>
            <a:r>
              <a:rPr lang="zh-CN" altLang="en-US" sz="2400" b="1" dirty="0" smtClean="0">
                <a:solidFill>
                  <a:schemeClr val="bg1"/>
                </a:solidFill>
              </a:rPr>
              <a:t>健康宣教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55576" y="4178111"/>
            <a:ext cx="3384376" cy="346257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algn="ctr">
              <a:buSzPct val="90000"/>
            </a:pPr>
            <a:r>
              <a:rPr lang="zh-CN" altLang="en-US" sz="1800" b="1" dirty="0" smtClean="0">
                <a:solidFill>
                  <a:schemeClr val="bg1"/>
                </a:solidFill>
              </a:rPr>
              <a:t>免费温馨提示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+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可定制专科服务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5872" y="5324073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关注即可加入病友会！</a:t>
            </a:r>
            <a:endParaRPr lang="zh-CN" altLang="en-US" sz="28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57963" y="908720"/>
            <a:ext cx="2479262" cy="1818330"/>
            <a:chOff x="1100482" y="949325"/>
            <a:chExt cx="2999907" cy="2200179"/>
          </a:xfrm>
        </p:grpSpPr>
        <p:grpSp>
          <p:nvGrpSpPr>
            <p:cNvPr id="11" name="组合 10"/>
            <p:cNvGrpSpPr/>
            <p:nvPr/>
          </p:nvGrpSpPr>
          <p:grpSpPr>
            <a:xfrm>
              <a:off x="1100482" y="1368962"/>
              <a:ext cx="2999907" cy="1780542"/>
              <a:chOff x="0" y="1489043"/>
              <a:chExt cx="2999907" cy="178054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26486" y="2822693"/>
                <a:ext cx="2473421" cy="44689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/>
                  <a:t>扫一扫医生二维码</a:t>
                </a:r>
                <a:endParaRPr lang="zh-CN" altLang="en-US" b="1" dirty="0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4" t="30867" r="-1"/>
              <a:stretch/>
            </p:blipFill>
            <p:spPr>
              <a:xfrm>
                <a:off x="0" y="1489043"/>
                <a:ext cx="1960399" cy="1305443"/>
              </a:xfrm>
              <a:prstGeom prst="rect">
                <a:avLst/>
              </a:prstGeom>
            </p:spPr>
          </p:pic>
        </p:grpSp>
        <p:pic>
          <p:nvPicPr>
            <p:cNvPr id="12" name="Picture 3" descr="C:\Users\Presales001\Desktop\154849557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49325"/>
              <a:ext cx="1725080" cy="172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72" y="1146374"/>
            <a:ext cx="2345043" cy="35175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3" y="2746798"/>
            <a:ext cx="2511280" cy="3866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00509"/>
            <a:ext cx="3171350" cy="56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健康宣教原来可以这么做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149514" y="2921157"/>
            <a:ext cx="864096" cy="507843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 algn="ctr">
              <a:buSzPct val="90000"/>
            </a:pPr>
            <a:r>
              <a:rPr lang="zh-CN" altLang="en-US" sz="2400" b="1" dirty="0" smtClean="0">
                <a:solidFill>
                  <a:schemeClr val="bg1"/>
                </a:solidFill>
              </a:rPr>
              <a:t>随访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373650" y="2924944"/>
            <a:ext cx="1425872" cy="507843"/>
          </a:xfrm>
          <a:prstGeom prst="rect">
            <a:avLst/>
          </a:prstGeom>
          <a:noFill/>
        </p:spPr>
        <p:txBody>
          <a:bodyPr wrap="square" lIns="68586" tIns="68586" rIns="68586" bIns="68586" rtlCol="0">
            <a:spAutoFit/>
          </a:bodyPr>
          <a:lstStyle/>
          <a:p>
            <a:pPr algn="ctr">
              <a:buSzPct val="90000"/>
            </a:pPr>
            <a:r>
              <a:rPr lang="zh-CN" altLang="en-US" sz="2400" b="1" dirty="0" smtClean="0">
                <a:solidFill>
                  <a:schemeClr val="bg1"/>
                </a:solidFill>
              </a:rPr>
              <a:t>健康宣教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47764" y="2100007"/>
            <a:ext cx="3021699" cy="1381559"/>
            <a:chOff x="5113086" y="2282049"/>
            <a:chExt cx="2250658" cy="1381559"/>
          </a:xfrm>
        </p:grpSpPr>
        <p:sp>
          <p:nvSpPr>
            <p:cNvPr id="9" name="Right Triangle 23"/>
            <p:cNvSpPr/>
            <p:nvPr>
              <p:custDataLst>
                <p:tags r:id="rId10"/>
              </p:custDataLst>
            </p:nvPr>
          </p:nvSpPr>
          <p:spPr bwMode="auto">
            <a:xfrm flipV="1">
              <a:off x="5113086" y="2282049"/>
              <a:ext cx="332298" cy="477755"/>
            </a:xfrm>
            <a:prstGeom prst="rtTriangle">
              <a:avLst/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tx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33"/>
            <p:cNvSpPr/>
            <p:nvPr>
              <p:custDataLst>
                <p:tags r:id="rId11"/>
              </p:custDataLst>
            </p:nvPr>
          </p:nvSpPr>
          <p:spPr bwMode="auto">
            <a:xfrm>
              <a:off x="5517038" y="2338889"/>
              <a:ext cx="1846706" cy="1022017"/>
            </a:xfrm>
            <a:prstGeom prst="rect">
              <a:avLst/>
            </a:prstGeom>
            <a:solidFill>
              <a:srgbClr val="15C2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sz="170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2"/>
              </p:custDataLst>
            </p:nvPr>
          </p:nvSpPr>
          <p:spPr>
            <a:xfrm>
              <a:off x="5702412" y="2417101"/>
              <a:ext cx="1425872" cy="1246507"/>
            </a:xfrm>
            <a:prstGeom prst="rect">
              <a:avLst/>
            </a:prstGeom>
            <a:noFill/>
          </p:spPr>
          <p:txBody>
            <a:bodyPr wrap="square" lIns="68586" tIns="68586" rIns="68586" bIns="68586" rtlCol="0">
              <a:spAutoFit/>
            </a:bodyPr>
            <a:lstStyle/>
            <a:p>
              <a:pPr algn="ctr">
                <a:buSzPct val="90000"/>
              </a:pPr>
              <a:r>
                <a:rPr lang="zh-CN" altLang="en-US" sz="2400" b="1" dirty="0" smtClean="0">
                  <a:solidFill>
                    <a:schemeClr val="bg1"/>
                  </a:solidFill>
                </a:rPr>
                <a:t>精准收众的健康宣教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69463" y="3861964"/>
            <a:ext cx="3389402" cy="2642987"/>
            <a:chOff x="5469463" y="3861964"/>
            <a:chExt cx="3389402" cy="2642987"/>
          </a:xfrm>
        </p:grpSpPr>
        <p:grpSp>
          <p:nvGrpSpPr>
            <p:cNvPr id="13" name="组合 12"/>
            <p:cNvGrpSpPr/>
            <p:nvPr/>
          </p:nvGrpSpPr>
          <p:grpSpPr>
            <a:xfrm>
              <a:off x="5469464" y="3861964"/>
              <a:ext cx="3389401" cy="455462"/>
              <a:chOff x="755576" y="1772816"/>
              <a:chExt cx="3389401" cy="455462"/>
            </a:xfrm>
          </p:grpSpPr>
          <p:sp>
            <p:nvSpPr>
              <p:cNvPr id="21" name="TextBox 2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55576" y="1772816"/>
                <a:ext cx="3389401" cy="4554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3" tIns="34292" rIns="68583" bIns="34292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defTabSz="914099">
                  <a:defRPr sz="2200">
                    <a:solidFill>
                      <a:schemeClr val="tx1">
                        <a:lumMod val="20000"/>
                        <a:lumOff val="80000"/>
                        <a:alpha val="99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lvl1pPr>
              </a:lstStyle>
              <a:p>
                <a:endParaRPr lang="en-US" sz="1400" dirty="0">
                  <a:ln>
                    <a:solidFill>
                      <a:schemeClr val="tx1">
                        <a:alpha val="99000"/>
                      </a:schemeClr>
                    </a:solidFill>
                  </a:ln>
                  <a:solidFill>
                    <a:schemeClr val="tx1">
                      <a:alpha val="99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038790" y="1827422"/>
                <a:ext cx="2923451" cy="346249"/>
              </a:xfrm>
              <a:prstGeom prst="rect">
                <a:avLst/>
              </a:prstGeom>
              <a:noFill/>
            </p:spPr>
            <p:txBody>
              <a:bodyPr wrap="square" lIns="68586" tIns="34294" rIns="68586" bIns="34294" rtlCol="0">
                <a:spAutoFit/>
              </a:bodyPr>
              <a:lstStyle/>
              <a:p>
                <a:pPr algn="ctr">
                  <a:buSzPct val="90000"/>
                </a:pPr>
                <a:r>
                  <a:rPr lang="zh-CN" altLang="en-US" b="1" dirty="0" smtClean="0">
                    <a:solidFill>
                      <a:schemeClr val="bg1"/>
                    </a:solidFill>
                  </a:rPr>
                  <a:t>与用户手机端实时交互消息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69463" y="6049489"/>
              <a:ext cx="3389401" cy="455462"/>
              <a:chOff x="755576" y="4123504"/>
              <a:chExt cx="3389401" cy="455462"/>
            </a:xfrm>
          </p:grpSpPr>
          <p:sp>
            <p:nvSpPr>
              <p:cNvPr id="19" name="TextBox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55576" y="4123504"/>
                <a:ext cx="3389401" cy="455462"/>
              </a:xfrm>
              <a:prstGeom prst="rect">
                <a:avLst/>
              </a:prstGeom>
              <a:solidFill>
                <a:srgbClr val="15C2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3" tIns="34292" rIns="68583" bIns="34292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defTabSz="914099">
                  <a:defRPr sz="2200">
                    <a:solidFill>
                      <a:schemeClr val="tx1">
                        <a:lumMod val="20000"/>
                        <a:lumOff val="80000"/>
                        <a:alpha val="99000"/>
                      </a:schemeClr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defRPr>
                </a:lvl1pPr>
              </a:lstStyle>
              <a:p>
                <a:endParaRPr lang="en-US" sz="1400" dirty="0">
                  <a:ln>
                    <a:solidFill>
                      <a:schemeClr val="tx1">
                        <a:alpha val="99000"/>
                      </a:schemeClr>
                    </a:solidFill>
                  </a:ln>
                  <a:solidFill>
                    <a:schemeClr val="tx1">
                      <a:alpha val="99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55576" y="4178111"/>
                <a:ext cx="3384376" cy="346257"/>
              </a:xfrm>
              <a:prstGeom prst="rect">
                <a:avLst/>
              </a:prstGeom>
              <a:noFill/>
            </p:spPr>
            <p:txBody>
              <a:bodyPr wrap="square" lIns="68586" tIns="34294" rIns="68586" bIns="34294" rtlCol="0">
                <a:spAutoFit/>
              </a:bodyPr>
              <a:lstStyle/>
              <a:p>
                <a:pPr algn="ctr">
                  <a:buSzPct val="90000"/>
                </a:pPr>
                <a:r>
                  <a:rPr lang="zh-CN" altLang="en-US" sz="1800" b="1" dirty="0" smtClean="0">
                    <a:solidFill>
                      <a:schemeClr val="bg1"/>
                    </a:solidFill>
                  </a:rPr>
                  <a:t>免费温馨提示</a:t>
                </a:r>
                <a:r>
                  <a:rPr lang="en-US" altLang="zh-CN" sz="18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zh-CN" altLang="en-US" sz="1800" b="1" dirty="0" smtClean="0">
                    <a:solidFill>
                      <a:schemeClr val="bg1"/>
                    </a:solidFill>
                  </a:rPr>
                  <a:t>可定制专科服务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5580112" y="4524368"/>
              <a:ext cx="627331" cy="1335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用药提醒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372200" y="4539801"/>
              <a:ext cx="627331" cy="1335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饮食提醒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4403" y="4539801"/>
              <a:ext cx="627331" cy="1335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复诊提醒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048798" y="4524368"/>
              <a:ext cx="627331" cy="1335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  <a:p>
              <a:pPr algn="ctr"/>
              <a:endParaRPr lang="en-US" altLang="zh-CN" dirty="0" smtClean="0"/>
            </a:p>
            <a:p>
              <a:pPr algn="ctr"/>
              <a:r>
                <a:rPr lang="en-US" altLang="zh-CN" dirty="0" smtClean="0"/>
                <a:t>……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8679" y="5639535"/>
            <a:ext cx="1099092" cy="1245849"/>
            <a:chOff x="1033873" y="2315583"/>
            <a:chExt cx="1099092" cy="1245849"/>
          </a:xfrm>
        </p:grpSpPr>
        <p:sp>
          <p:nvSpPr>
            <p:cNvPr id="24" name="Right Triangle 27"/>
            <p:cNvSpPr/>
            <p:nvPr>
              <p:custDataLst>
                <p:tags r:id="rId3"/>
              </p:custDataLst>
            </p:nvPr>
          </p:nvSpPr>
          <p:spPr bwMode="auto">
            <a:xfrm rot="10800000" flipV="1">
              <a:off x="1466734" y="2315583"/>
              <a:ext cx="332298" cy="477755"/>
            </a:xfrm>
            <a:prstGeom prst="rtTriangl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schemeClr val="tx1">
                    <a:alpha val="99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Rectangle 18"/>
            <p:cNvSpPr/>
            <p:nvPr>
              <p:custDataLst>
                <p:tags r:id="rId4"/>
              </p:custDataLst>
            </p:nvPr>
          </p:nvSpPr>
          <p:spPr bwMode="auto">
            <a:xfrm>
              <a:off x="1033873" y="2793336"/>
              <a:ext cx="1099092" cy="76809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/>
              <a:endParaRPr lang="en-US" sz="170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5"/>
              </p:custDataLst>
            </p:nvPr>
          </p:nvSpPr>
          <p:spPr>
            <a:xfrm>
              <a:off x="1033873" y="2921157"/>
              <a:ext cx="1099091" cy="446288"/>
            </a:xfrm>
            <a:prstGeom prst="rect">
              <a:avLst/>
            </a:prstGeom>
            <a:noFill/>
          </p:spPr>
          <p:txBody>
            <a:bodyPr wrap="square" lIns="68586" tIns="68586" rIns="68586" bIns="68586" rtlCol="0">
              <a:spAutoFit/>
            </a:bodyPr>
            <a:lstStyle/>
            <a:p>
              <a:pPr algn="ctr">
                <a:buSzPct val="90000"/>
              </a:pPr>
              <a:r>
                <a:rPr lang="zh-CN" altLang="en-US" sz="2000" b="1" dirty="0" smtClean="0">
                  <a:solidFill>
                    <a:schemeClr val="bg1"/>
                  </a:solidFill>
                </a:rPr>
                <a:t>病友会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" y="1354022"/>
            <a:ext cx="2489731" cy="43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六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、信息查询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查询信息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排队号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Rectangle 9"/>
          <p:cNvSpPr/>
          <p:nvPr>
            <p:custDataLst>
              <p:tags r:id="rId1"/>
            </p:custDataLst>
          </p:nvPr>
        </p:nvSpPr>
        <p:spPr bwMode="auto">
          <a:xfrm>
            <a:off x="1355271" y="4202557"/>
            <a:ext cx="2133600" cy="1231430"/>
          </a:xfrm>
          <a:prstGeom prst="rect">
            <a:avLst/>
          </a:prstGeom>
          <a:solidFill>
            <a:schemeClr val="tx2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28" tIns="137172" rIns="91428" bIns="45714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045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</a:pPr>
            <a:r>
              <a:rPr lang="zh-CN" altLang="en-US" sz="16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cs typeface="Segoe UI" pitchFamily="34" charset="0"/>
              </a:rPr>
              <a:t>分诊叫号情况查询</a:t>
            </a:r>
            <a:endParaRPr lang="en-US" altLang="zh-CN" sz="1600" dirty="0" smtClean="0">
              <a:ln>
                <a:solidFill>
                  <a:srgbClr val="FFFFFF">
                    <a:alpha val="0"/>
                  </a:srgbClr>
                </a:solidFill>
              </a:ln>
              <a:solidFill>
                <a:schemeClr val="bg1"/>
              </a:solidFill>
              <a:cs typeface="Segoe UI" pitchFamily="34" charset="0"/>
            </a:endParaRPr>
          </a:p>
          <a:p>
            <a:pPr algn="ctr" defTabSz="914045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</a:pPr>
            <a:r>
              <a:rPr lang="zh-CN" altLang="en-US" sz="16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cs typeface="Segoe UI" pitchFamily="34" charset="0"/>
              </a:rPr>
              <a:t>检查排队查询</a:t>
            </a:r>
            <a:endParaRPr lang="en-US" altLang="zh-CN" sz="1600" dirty="0" smtClean="0">
              <a:ln>
                <a:solidFill>
                  <a:srgbClr val="FFFFFF">
                    <a:alpha val="0"/>
                  </a:srgbClr>
                </a:solidFill>
              </a:ln>
              <a:solidFill>
                <a:schemeClr val="bg1"/>
              </a:solidFill>
              <a:cs typeface="Segoe UI" pitchFamily="34" charset="0"/>
            </a:endParaRPr>
          </a:p>
          <a:p>
            <a:pPr algn="ctr" defTabSz="914045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100000"/>
            </a:pPr>
            <a:r>
              <a:rPr lang="zh-CN" altLang="en-US" sz="16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cs typeface="Segoe UI" pitchFamily="34" charset="0"/>
              </a:rPr>
              <a:t>等候时间提示</a:t>
            </a:r>
            <a:endParaRPr lang="en-US" sz="16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chemeClr val="bg1"/>
              </a:solidFill>
              <a:cs typeface="Segoe UI" pitchFamily="34" charset="0"/>
            </a:endParaRPr>
          </a:p>
        </p:txBody>
      </p:sp>
      <p:grpSp>
        <p:nvGrpSpPr>
          <p:cNvPr id="76" name="Group 18"/>
          <p:cNvGrpSpPr/>
          <p:nvPr/>
        </p:nvGrpSpPr>
        <p:grpSpPr>
          <a:xfrm>
            <a:off x="1355271" y="1981021"/>
            <a:ext cx="2133600" cy="2130552"/>
            <a:chOff x="160003" y="1537791"/>
            <a:chExt cx="2844059" cy="2840736"/>
          </a:xfrm>
        </p:grpSpPr>
        <p:sp>
          <p:nvSpPr>
            <p:cNvPr id="77" name="Rectangle 5"/>
            <p:cNvSpPr/>
            <p:nvPr>
              <p:custDataLst>
                <p:tags r:id="rId2"/>
              </p:custDataLst>
            </p:nvPr>
          </p:nvSpPr>
          <p:spPr bwMode="auto">
            <a:xfrm>
              <a:off x="160003" y="1537791"/>
              <a:ext cx="2844059" cy="2840736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137160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  <a:defRPr/>
              </a:pPr>
              <a:r>
                <a:rPr lang="zh-CN" altLang="en-US" sz="2400" b="1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rPr>
                <a:t>排队号查询</a:t>
              </a:r>
              <a:endParaRPr lang="en-US" sz="24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grpSp>
          <p:nvGrpSpPr>
            <p:cNvPr id="78" name="Group 13"/>
            <p:cNvGrpSpPr>
              <a:grpSpLocks noChangeAspect="1"/>
            </p:cNvGrpSpPr>
            <p:nvPr/>
          </p:nvGrpSpPr>
          <p:grpSpPr>
            <a:xfrm>
              <a:off x="541999" y="1921172"/>
              <a:ext cx="2080066" cy="1097280"/>
              <a:chOff x="379413" y="1781429"/>
              <a:chExt cx="2418136" cy="1275619"/>
            </a:xfrm>
          </p:grpSpPr>
          <p:pic>
            <p:nvPicPr>
              <p:cNvPr id="79" name="Picture 41" descr="\\MAGNUM\Projects\Microsoft\Cloud Power FY12\Design\Icons\PNGs\Stop_watch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379413" y="1781429"/>
                <a:ext cx="1275619" cy="1275619"/>
              </a:xfrm>
              <a:prstGeom prst="rect">
                <a:avLst/>
              </a:prstGeom>
              <a:noFill/>
            </p:spPr>
          </p:pic>
          <p:pic>
            <p:nvPicPr>
              <p:cNvPr id="80" name="Picture 42" descr="\\MAGNUM\Projects\Microsoft\Cloud Power FY12\Design\Icons\PNGs\Scalable_Elastic_4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1528162" y="1784545"/>
                <a:ext cx="1269387" cy="1269387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845423"/>
            <a:ext cx="3960440" cy="53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查询信息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报告</a:t>
            </a:r>
          </a:p>
        </p:txBody>
      </p:sp>
      <p:grpSp>
        <p:nvGrpSpPr>
          <p:cNvPr id="78" name="Group 13"/>
          <p:cNvGrpSpPr>
            <a:grpSpLocks noChangeAspect="1"/>
          </p:cNvGrpSpPr>
          <p:nvPr/>
        </p:nvGrpSpPr>
        <p:grpSpPr>
          <a:xfrm>
            <a:off x="3087721" y="2268557"/>
            <a:ext cx="1560456" cy="822960"/>
            <a:chOff x="379413" y="1781429"/>
            <a:chExt cx="2418136" cy="1275619"/>
          </a:xfrm>
        </p:grpSpPr>
        <p:pic>
          <p:nvPicPr>
            <p:cNvPr id="79" name="Picture 41" descr="\\MAGNUM\Projects\Microsoft\Cloud Power FY12\Design\Icons\PNGs\Stop_watch.png"/>
            <p:cNvPicPr>
              <a:picLocks noChangeAspect="1" noChangeArrowheads="1"/>
            </p:cNvPicPr>
            <p:nvPr/>
          </p:nvPicPr>
          <p:blipFill>
            <a:blip r:embed="rId6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379413" y="1781429"/>
              <a:ext cx="1275619" cy="1275619"/>
            </a:xfrm>
            <a:prstGeom prst="rect">
              <a:avLst/>
            </a:prstGeom>
            <a:noFill/>
          </p:spPr>
        </p:pic>
        <p:pic>
          <p:nvPicPr>
            <p:cNvPr id="80" name="Picture 42" descr="\\MAGNUM\Projects\Microsoft\Cloud Power FY12\Design\Icons\PNGs\Scalable_Elastic_4.png"/>
            <p:cNvPicPr>
              <a:picLocks noChangeAspect="1" noChangeArrowheads="1"/>
            </p:cNvPicPr>
            <p:nvPr/>
          </p:nvPicPr>
          <p:blipFill>
            <a:blip r:embed="rId7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1528162" y="1784545"/>
              <a:ext cx="1269387" cy="1269387"/>
            </a:xfrm>
            <a:prstGeom prst="rect">
              <a:avLst/>
            </a:prstGeom>
            <a:noFill/>
          </p:spPr>
        </p:pic>
      </p:grpSp>
      <p:grpSp>
        <p:nvGrpSpPr>
          <p:cNvPr id="2" name="组合 1"/>
          <p:cNvGrpSpPr/>
          <p:nvPr/>
        </p:nvGrpSpPr>
        <p:grpSpPr>
          <a:xfrm>
            <a:off x="1968843" y="2021011"/>
            <a:ext cx="2136422" cy="3452966"/>
            <a:chOff x="1475656" y="2021011"/>
            <a:chExt cx="2136422" cy="3452966"/>
          </a:xfrm>
        </p:grpSpPr>
        <p:sp>
          <p:nvSpPr>
            <p:cNvPr id="72" name="Rectangle 10"/>
            <p:cNvSpPr/>
            <p:nvPr>
              <p:custDataLst>
                <p:tags r:id="rId3"/>
              </p:custDataLst>
            </p:nvPr>
          </p:nvSpPr>
          <p:spPr bwMode="auto">
            <a:xfrm>
              <a:off x="1475656" y="4242547"/>
              <a:ext cx="2136422" cy="1231430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28" tIns="137172" rIns="91428" bIns="4571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</a:pPr>
              <a:r>
                <a:rPr lang="zh-CN" altLang="en-US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cs typeface="Segoe UI" pitchFamily="34" charset="0"/>
                </a:rPr>
                <a:t>自己输入条形码查询，代替去医院现场自助终端机或人工窗口查询打印</a:t>
              </a:r>
              <a:endParaRPr lang="en-US" alt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cs typeface="Segoe UI" pitchFamily="34" charset="0"/>
              </a:endParaRPr>
            </a:p>
          </p:txBody>
        </p:sp>
        <p:grpSp>
          <p:nvGrpSpPr>
            <p:cNvPr id="81" name="Group 19"/>
            <p:cNvGrpSpPr/>
            <p:nvPr/>
          </p:nvGrpSpPr>
          <p:grpSpPr>
            <a:xfrm>
              <a:off x="1475656" y="2021011"/>
              <a:ext cx="2133600" cy="2130552"/>
              <a:chOff x="3207208" y="1537791"/>
              <a:chExt cx="2844059" cy="2840736"/>
            </a:xfrm>
          </p:grpSpPr>
          <p:sp>
            <p:nvSpPr>
              <p:cNvPr id="82" name="Rectangle 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207208" y="1537791"/>
                <a:ext cx="2844059" cy="28407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chemeClr val="accent2">
                    <a:satMod val="30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137160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4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2400" b="1" dirty="0" smtClean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FFFFFF">
                        <a:alpha val="99000"/>
                      </a:srgbClr>
                    </a:solidFill>
                    <a:cs typeface="Segoe UI" pitchFamily="34" charset="0"/>
                  </a:rPr>
                  <a:t>检验报告查询</a:t>
                </a:r>
                <a:endParaRPr lang="nb-NO" altLang="en-US" sz="24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endParaRPr>
              </a:p>
            </p:txBody>
          </p:sp>
          <p:grpSp>
            <p:nvGrpSpPr>
              <p:cNvPr id="83" name="Group 14"/>
              <p:cNvGrpSpPr>
                <a:grpSpLocks noChangeAspect="1"/>
              </p:cNvGrpSpPr>
              <p:nvPr/>
            </p:nvGrpSpPr>
            <p:grpSpPr>
              <a:xfrm>
                <a:off x="3373707" y="1646852"/>
                <a:ext cx="2564849" cy="1645920"/>
                <a:chOff x="3310871" y="1826638"/>
                <a:chExt cx="2707341" cy="1737360"/>
              </a:xfrm>
            </p:grpSpPr>
            <p:pic>
              <p:nvPicPr>
                <p:cNvPr id="84" name="Picture 43" descr="\\MAGNUM\Projects\Microsoft\Cloud Power FY12\Design\ICONS_PNG\Private_Cloud.pn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lum bright="100000"/>
                </a:blip>
                <a:srcRect/>
                <a:stretch>
                  <a:fillRect/>
                </a:stretch>
              </p:blipFill>
              <p:spPr bwMode="auto">
                <a:xfrm>
                  <a:off x="3310871" y="1826638"/>
                  <a:ext cx="1737360" cy="17373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44" descr="C:\Users\mitchellg\AppData\Local\Microsoft\Windows\Temporary Internet Files\Content.Outlook\DRES7FCJ\Storage_white (2).png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lum bright="100000"/>
                </a:blip>
                <a:srcRect/>
                <a:stretch>
                  <a:fillRect/>
                </a:stretch>
              </p:blipFill>
              <p:spPr bwMode="auto">
                <a:xfrm>
                  <a:off x="4738052" y="2055238"/>
                  <a:ext cx="1280160" cy="1280160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4" name="组合 3"/>
          <p:cNvGrpSpPr/>
          <p:nvPr/>
        </p:nvGrpSpPr>
        <p:grpSpPr>
          <a:xfrm>
            <a:off x="4238600" y="2021011"/>
            <a:ext cx="2133600" cy="3452966"/>
            <a:chOff x="3745413" y="2021011"/>
            <a:chExt cx="2133600" cy="3452966"/>
          </a:xfrm>
        </p:grpSpPr>
        <p:sp>
          <p:nvSpPr>
            <p:cNvPr id="73" name="Rectangle 11"/>
            <p:cNvSpPr/>
            <p:nvPr>
              <p:custDataLst>
                <p:tags r:id="rId1"/>
              </p:custDataLst>
            </p:nvPr>
          </p:nvSpPr>
          <p:spPr bwMode="auto">
            <a:xfrm>
              <a:off x="3745413" y="4242547"/>
              <a:ext cx="2133600" cy="1231430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28" tIns="137172" rIns="91428" bIns="45714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</a:pPr>
              <a:r>
                <a:rPr lang="zh-CN" altLang="en-US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/>
                  </a:solidFill>
                  <a:cs typeface="Segoe UI" pitchFamily="34" charset="0"/>
                </a:rPr>
                <a:t>根据体检流水号及查询编号进行查询</a:t>
              </a:r>
              <a:endParaRPr lang="en-US" alt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/>
                </a:solidFill>
                <a:cs typeface="Segoe UI" pitchFamily="34" charset="0"/>
              </a:endParaRPr>
            </a:p>
          </p:txBody>
        </p:sp>
        <p:grpSp>
          <p:nvGrpSpPr>
            <p:cNvPr id="86" name="Group 63"/>
            <p:cNvGrpSpPr/>
            <p:nvPr/>
          </p:nvGrpSpPr>
          <p:grpSpPr>
            <a:xfrm>
              <a:off x="3745413" y="2021011"/>
              <a:ext cx="2133600" cy="2130552"/>
              <a:chOff x="6248568" y="1533756"/>
              <a:chExt cx="2844059" cy="2840736"/>
            </a:xfrm>
          </p:grpSpPr>
          <p:sp>
            <p:nvSpPr>
              <p:cNvPr id="87" name="Rectangle 7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6248568" y="1533756"/>
                <a:ext cx="2844059" cy="28407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chemeClr val="accent2">
                    <a:satMod val="30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137160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4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  <a:defRPr/>
                </a:pPr>
                <a:r>
                  <a:rPr lang="zh-CN" altLang="en-US" sz="2400" b="1" dirty="0" smtClean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FFFFFF">
                        <a:alpha val="99000"/>
                      </a:srgbClr>
                    </a:solidFill>
                    <a:cs typeface="Segoe UI" pitchFamily="34" charset="0"/>
                  </a:rPr>
                  <a:t>体检报告查询</a:t>
                </a:r>
                <a:endParaRPr lang="en-US" altLang="en-US" sz="24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endParaRPr>
              </a:p>
            </p:txBody>
          </p:sp>
          <p:pic>
            <p:nvPicPr>
              <p:cNvPr id="90" name="Picture 46" descr="\\MAGNUM\Projects\Microsoft\Cloud Power FY12\Design\ICONS_PNG\Check_mark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7778403" y="2150887"/>
                <a:ext cx="723845" cy="723845"/>
              </a:xfrm>
              <a:prstGeom prst="rect">
                <a:avLst/>
              </a:prstGeom>
              <a:noFill/>
            </p:spPr>
          </p:pic>
        </p:grpSp>
        <p:pic>
          <p:nvPicPr>
            <p:cNvPr id="94" name="Picture 47" descr="\\MAGNUM\Projects\Microsoft\Cloud Power FY12\Design\ICONS_PNG\Flexible_Workspace.png"/>
            <p:cNvPicPr>
              <a:picLocks noChangeAspect="1" noChangeArrowheads="1"/>
            </p:cNvPicPr>
            <p:nvPr/>
          </p:nvPicPr>
          <p:blipFill>
            <a:blip r:embed="rId11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4449953" y="2100838"/>
              <a:ext cx="498899" cy="1371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646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七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、患者咨询与自我评估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8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ilee\Desktop\QQ截图2013112217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9394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箭头 7"/>
          <p:cNvSpPr/>
          <p:nvPr/>
        </p:nvSpPr>
        <p:spPr bwMode="auto">
          <a:xfrm>
            <a:off x="2555776" y="4797152"/>
            <a:ext cx="43204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右箭头 8"/>
          <p:cNvSpPr/>
          <p:nvPr/>
        </p:nvSpPr>
        <p:spPr bwMode="auto">
          <a:xfrm rot="16200000">
            <a:off x="4139952" y="3861048"/>
            <a:ext cx="36004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利用手机的随身性可随时随地进行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6416" r="11100" b="23206"/>
          <a:stretch/>
        </p:blipFill>
        <p:spPr>
          <a:xfrm>
            <a:off x="3491880" y="4293096"/>
            <a:ext cx="1800200" cy="1848176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0442" y="3992354"/>
            <a:ext cx="1937448" cy="25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右箭头 18"/>
          <p:cNvSpPr/>
          <p:nvPr/>
        </p:nvSpPr>
        <p:spPr bwMode="auto">
          <a:xfrm>
            <a:off x="5652120" y="4797152"/>
            <a:ext cx="43204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8" y="2322290"/>
            <a:ext cx="1846910" cy="31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八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、系统架构图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2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12240" y="1174217"/>
            <a:ext cx="5940080" cy="355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 远 微 信 服 务 总 线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601538" y="1792284"/>
            <a:ext cx="2412268" cy="291206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786" y="1847889"/>
            <a:ext cx="171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17530" y="2300934"/>
            <a:ext cx="1054270" cy="3129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挂号支付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9" y="908201"/>
            <a:ext cx="742950" cy="88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165792" y="2458111"/>
            <a:ext cx="1346448" cy="42412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48394" y="4776361"/>
            <a:ext cx="5713784" cy="10081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681658" y="4867265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微信支付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17762" y="4867265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定位导航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551188" y="4867265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预约挂号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681658" y="5303873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endPara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617762" y="5300587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医患关系</a:t>
            </a:r>
            <a:endPara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553866" y="5306713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</a:t>
            </a: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  <a:endPara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98082" y="4872377"/>
            <a:ext cx="792088" cy="3594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endPara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左右箭头 12"/>
          <p:cNvSpPr/>
          <p:nvPr/>
        </p:nvSpPr>
        <p:spPr>
          <a:xfrm rot="5400000">
            <a:off x="570615" y="1854006"/>
            <a:ext cx="608076" cy="484632"/>
          </a:xfrm>
          <a:prstGeom prst="leftRightArrow">
            <a:avLst>
              <a:gd name="adj1" fmla="val 21839"/>
              <a:gd name="adj2" fmla="val 38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上下箭头 14"/>
          <p:cNvSpPr/>
          <p:nvPr/>
        </p:nvSpPr>
        <p:spPr>
          <a:xfrm>
            <a:off x="8148686" y="1615445"/>
            <a:ext cx="484632" cy="8058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98082" y="5306712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知识库</a:t>
            </a:r>
            <a:endParaRPr lang="en-US" altLang="zh-CN" sz="11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980" y="2641713"/>
            <a:ext cx="132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      运营后台</a:t>
            </a:r>
            <a:endParaRPr lang="zh-CN" altLang="en-US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59168" y="3296865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59168" y="3855387"/>
            <a:ext cx="1159697" cy="3657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59168" y="4357922"/>
            <a:ext cx="1159697" cy="3672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病友管理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648394" y="5831328"/>
            <a:ext cx="5713784" cy="241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   院   数   据   总   线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648394" y="6157286"/>
            <a:ext cx="5713784" cy="5028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45554" y="61461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医院院内系统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681658" y="6238224"/>
            <a:ext cx="792088" cy="3383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3617762" y="6238224"/>
            <a:ext cx="792088" cy="3383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553866" y="6238224"/>
            <a:ext cx="792088" cy="3383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489970" y="6238224"/>
            <a:ext cx="792088" cy="3383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5554" y="5100975"/>
            <a:ext cx="59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业务模块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Picture 2" descr="C:\Users\Loilee\Desktop\u=711044733,2822063150&amp;fm=21&amp;gp=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18" y="732988"/>
            <a:ext cx="637774" cy="8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圆角矩形 58"/>
          <p:cNvSpPr/>
          <p:nvPr/>
        </p:nvSpPr>
        <p:spPr>
          <a:xfrm>
            <a:off x="4215789" y="1792284"/>
            <a:ext cx="1418197" cy="29120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75956" y="1873088"/>
            <a:ext cx="154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公共微信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850010" y="1847889"/>
            <a:ext cx="1418197" cy="28564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08241" y="1911560"/>
            <a:ext cx="154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医生公共微信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717530" y="2681624"/>
            <a:ext cx="1054270" cy="310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自我评估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1717530" y="3419268"/>
            <a:ext cx="1054270" cy="2918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内导航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5512455" y="4867265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随访跟踪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5512455" y="5313085"/>
            <a:ext cx="792088" cy="4057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检查报告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6498082" y="6238224"/>
            <a:ext cx="792088" cy="3383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1717530" y="3058535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就诊签到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1753402" y="3773300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用药提醒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4322115" y="2348880"/>
            <a:ext cx="1159697" cy="4581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健康微刊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322115" y="2904196"/>
            <a:ext cx="1159697" cy="452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科室病友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2910607" y="2301155"/>
            <a:ext cx="1054270" cy="310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诊疗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2910607" y="2681624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诊导诊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2889924" y="3108840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叫号提醒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2910607" y="3500184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复诊管理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4334486" y="3501008"/>
            <a:ext cx="1159697" cy="452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专病方案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6038010" y="2378666"/>
            <a:ext cx="1054270" cy="4581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医生名片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6038010" y="2904196"/>
            <a:ext cx="1054270" cy="452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名医问答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6038010" y="3429000"/>
            <a:ext cx="1054270" cy="452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诊通知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4348407" y="4056324"/>
            <a:ext cx="1159697" cy="452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6031973" y="3933056"/>
            <a:ext cx="1054270" cy="452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患者随访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 rot="5400000">
            <a:off x="6124528" y="3841913"/>
            <a:ext cx="4218072" cy="14184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259168" y="4815720"/>
            <a:ext cx="1159697" cy="341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患者管理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270020" y="5247768"/>
            <a:ext cx="1159697" cy="341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消息管理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270020" y="5735719"/>
            <a:ext cx="1159697" cy="341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微站管理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292183" y="6201885"/>
            <a:ext cx="1159697" cy="3414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</a:p>
        </p:txBody>
      </p:sp>
      <p:sp>
        <p:nvSpPr>
          <p:cNvPr id="67" name="标题 1"/>
          <p:cNvSpPr txBox="1">
            <a:spLocks/>
          </p:cNvSpPr>
          <p:nvPr/>
        </p:nvSpPr>
        <p:spPr>
          <a:xfrm>
            <a:off x="3520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宁远微信医院应用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系统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架构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96336" y="2499037"/>
            <a:ext cx="1296144" cy="641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腾讯微</a:t>
            </a:r>
            <a:r>
              <a:rPr lang="zh-CN" altLang="en-US" sz="1600" b="1" dirty="0" smtClean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信   应用服务</a:t>
            </a:r>
            <a:r>
              <a:rPr lang="zh-CN" altLang="en-US" sz="16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端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650832" y="5636511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二维码应用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7634743" y="3881796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LBS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7650832" y="4509120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635823" y="5059106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粉丝群应用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7634743" y="3290924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7664559" y="6146140"/>
            <a:ext cx="1159697" cy="4201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内容聚合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2915816" y="4253478"/>
            <a:ext cx="916499" cy="3276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满意度调查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2915816" y="3861173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1789538" y="4146749"/>
            <a:ext cx="1054270" cy="310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在线查询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5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2923" y="980728"/>
            <a:ext cx="7121365" cy="5895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/>
              <a:t>客户端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宁远微信医院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技术架构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0" name="Picture 2" descr="D:\YSL\医疗项目\北大医院\云平台结构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2" b="20226"/>
          <a:stretch/>
        </p:blipFill>
        <p:spPr bwMode="auto">
          <a:xfrm>
            <a:off x="971600" y="3861048"/>
            <a:ext cx="8172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图: 可选过程 4"/>
          <p:cNvSpPr/>
          <p:nvPr/>
        </p:nvSpPr>
        <p:spPr>
          <a:xfrm>
            <a:off x="950316" y="2924944"/>
            <a:ext cx="6213972" cy="56979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宁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远微信服务总线</a:t>
            </a:r>
            <a:endParaRPr lang="zh-CN" altLang="en-US" sz="2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173592" y="3457094"/>
            <a:ext cx="0" cy="403954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流程图: 可选过程 7"/>
          <p:cNvSpPr/>
          <p:nvPr/>
        </p:nvSpPr>
        <p:spPr>
          <a:xfrm>
            <a:off x="971702" y="1988840"/>
            <a:ext cx="6192586" cy="50077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腾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讯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微信应用服务端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左弧形箭头 6"/>
          <p:cNvSpPr/>
          <p:nvPr/>
        </p:nvSpPr>
        <p:spPr>
          <a:xfrm>
            <a:off x="1907704" y="2489617"/>
            <a:ext cx="504056" cy="7953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下弧形箭头 9"/>
          <p:cNvSpPr/>
          <p:nvPr/>
        </p:nvSpPr>
        <p:spPr>
          <a:xfrm rot="16200000">
            <a:off x="5691326" y="2532104"/>
            <a:ext cx="864096" cy="4976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上箭头 12"/>
          <p:cNvSpPr/>
          <p:nvPr/>
        </p:nvSpPr>
        <p:spPr>
          <a:xfrm rot="5400000">
            <a:off x="7462311" y="989037"/>
            <a:ext cx="360040" cy="5744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可选过程 14"/>
          <p:cNvSpPr/>
          <p:nvPr/>
        </p:nvSpPr>
        <p:spPr>
          <a:xfrm>
            <a:off x="971600" y="1059793"/>
            <a:ext cx="1656183" cy="36004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医院公共微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信端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流程图: 可选过程 15"/>
          <p:cNvSpPr/>
          <p:nvPr/>
        </p:nvSpPr>
        <p:spPr>
          <a:xfrm>
            <a:off x="3131840" y="1071307"/>
            <a:ext cx="1656183" cy="36004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科室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公共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信端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5292080" y="1039279"/>
            <a:ext cx="1656183" cy="36004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医生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公共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信端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3" descr="C:\Users\Loilee\Desktop\u=367308442,866186416&amp;fm=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13" y="980728"/>
            <a:ext cx="9875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6440" y="1633908"/>
            <a:ext cx="814061" cy="481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服务端</a:t>
            </a:r>
            <a:endParaRPr lang="zh-CN" altLang="en-US" sz="2800" b="1" dirty="0"/>
          </a:p>
        </p:txBody>
      </p:sp>
      <p:sp>
        <p:nvSpPr>
          <p:cNvPr id="22" name="上箭头 21"/>
          <p:cNvSpPr/>
          <p:nvPr/>
        </p:nvSpPr>
        <p:spPr>
          <a:xfrm>
            <a:off x="2623237" y="1561286"/>
            <a:ext cx="360040" cy="5744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 rot="10800000">
            <a:off x="5813552" y="1558431"/>
            <a:ext cx="360040" cy="57442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07904" y="6453336"/>
            <a:ext cx="144015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CIS/LIS/PACS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医院微信主要特点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7" name="图片 6" descr="h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4503" y="-47658"/>
            <a:ext cx="1214140" cy="47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图片 21" descr="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809" y="3597232"/>
            <a:ext cx="2193408" cy="16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22" descr="k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97" y="3540111"/>
            <a:ext cx="2193408" cy="157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矩形 43"/>
          <p:cNvSpPr>
            <a:spLocks noChangeArrowheads="1"/>
          </p:cNvSpPr>
          <p:nvPr/>
        </p:nvSpPr>
        <p:spPr bwMode="black">
          <a:xfrm>
            <a:off x="2218311" y="2006321"/>
            <a:ext cx="3724096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EFEFE"/>
            </a:outerShdw>
          </a:effectLst>
          <a:extLst/>
        </p:spPr>
        <p:txBody>
          <a:bodyPr vert="horz">
            <a:spAutoFit/>
          </a:bodyPr>
          <a:lstStyle/>
          <a:p>
            <a:pPr algn="ctr" eaLnBrk="0" hangingPunct="0">
              <a:defRPr/>
            </a:pPr>
            <a:r>
              <a:rPr lang="zh-CN" altLang="en-US" b="1" dirty="0" smtClean="0"/>
              <a:t>首创微信矩阵医疗服务</a:t>
            </a:r>
            <a:r>
              <a:rPr lang="zh-CN" altLang="en-US" sz="2000" b="1" dirty="0" smtClean="0"/>
              <a:t>体系</a:t>
            </a:r>
          </a:p>
        </p:txBody>
      </p:sp>
      <p:sp>
        <p:nvSpPr>
          <p:cNvPr id="107" name="文本框 46"/>
          <p:cNvSpPr txBox="1">
            <a:spLocks noChangeArrowheads="1"/>
          </p:cNvSpPr>
          <p:nvPr/>
        </p:nvSpPr>
        <p:spPr bwMode="black">
          <a:xfrm>
            <a:off x="689639" y="3620252"/>
            <a:ext cx="1853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</a:rPr>
              <a:t>个医院服务账号</a:t>
            </a:r>
            <a:r>
              <a:rPr lang="en-US" altLang="zh-CN" b="1" dirty="0" smtClean="0">
                <a:solidFill>
                  <a:schemeClr val="bg1"/>
                </a:solidFill>
              </a:rPr>
              <a:t>+</a:t>
            </a:r>
            <a:r>
              <a:rPr lang="zh-CN" altLang="en-US" b="1" dirty="0" smtClean="0">
                <a:solidFill>
                  <a:schemeClr val="bg1"/>
                </a:solidFill>
              </a:rPr>
              <a:t>多个医院科室订阅号的统一管理（</a:t>
            </a:r>
            <a:r>
              <a:rPr lang="en-US" altLang="zh-CN" b="1" dirty="0" smtClean="0">
                <a:solidFill>
                  <a:schemeClr val="bg1"/>
                </a:solidFill>
              </a:rPr>
              <a:t>1+N</a:t>
            </a:r>
            <a:r>
              <a:rPr lang="zh-CN" altLang="en-US" b="1" dirty="0" smtClean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81" name="矩形 180"/>
          <p:cNvSpPr/>
          <p:nvPr/>
        </p:nvSpPr>
        <p:spPr>
          <a:xfrm>
            <a:off x="3590058" y="3719032"/>
            <a:ext cx="1747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以科室为单位的精准健康教育及专题信息推送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242050" y="3747012"/>
            <a:ext cx="1930350" cy="1180268"/>
            <a:chOff x="7711332" y="1588150"/>
            <a:chExt cx="1670050" cy="898649"/>
          </a:xfrm>
        </p:grpSpPr>
        <p:pic>
          <p:nvPicPr>
            <p:cNvPr id="84" name="图片 23" descr="kk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1332" y="1588150"/>
              <a:ext cx="1670050" cy="898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矩形 184"/>
            <p:cNvSpPr/>
            <p:nvPr/>
          </p:nvSpPr>
          <p:spPr>
            <a:xfrm>
              <a:off x="7790644" y="1628800"/>
              <a:ext cx="1512168" cy="70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围绕专科为病人提供精准咨询</a:t>
              </a:r>
            </a:p>
          </p:txBody>
        </p:sp>
      </p:grpSp>
      <p:cxnSp>
        <p:nvCxnSpPr>
          <p:cNvPr id="18" name="直接箭头连接符 17"/>
          <p:cNvCxnSpPr>
            <a:stCxn id="67" idx="3"/>
            <a:endCxn id="83" idx="0"/>
          </p:cNvCxnSpPr>
          <p:nvPr/>
        </p:nvCxnSpPr>
        <p:spPr>
          <a:xfrm flipH="1">
            <a:off x="1590601" y="2912094"/>
            <a:ext cx="2860972" cy="6280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7" idx="3"/>
            <a:endCxn id="82" idx="0"/>
          </p:cNvCxnSpPr>
          <p:nvPr/>
        </p:nvCxnSpPr>
        <p:spPr>
          <a:xfrm>
            <a:off x="4451573" y="2912094"/>
            <a:ext cx="33940" cy="6851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67" idx="3"/>
            <a:endCxn id="84" idx="0"/>
          </p:cNvCxnSpPr>
          <p:nvPr/>
        </p:nvCxnSpPr>
        <p:spPr>
          <a:xfrm>
            <a:off x="4451573" y="2912094"/>
            <a:ext cx="2755652" cy="8349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21"/>
          <p:cNvSpPr/>
          <p:nvPr/>
        </p:nvSpPr>
        <p:spPr bwMode="auto">
          <a:xfrm>
            <a:off x="0" y="1548050"/>
            <a:ext cx="9144000" cy="47625"/>
          </a:xfrm>
          <a:prstGeom prst="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57134" tIns="28567" rIns="57134" bIns="28567" anchor="ctr"/>
          <a:lstStyle/>
          <a:p>
            <a:pPr algn="ctr" defTabSz="570369">
              <a:defRPr/>
            </a:pPr>
            <a:endParaRPr lang="en-US" dirty="0">
              <a:solidFill>
                <a:schemeClr val="tx1"/>
              </a:solidFill>
              <a:ea typeface="ＭＳ Ｐゴシック" pitchFamily="-65" charset="-128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1662152"/>
            <a:ext cx="9144000" cy="1302743"/>
            <a:chOff x="0" y="2574925"/>
            <a:chExt cx="15206454" cy="2084388"/>
          </a:xfrm>
          <a:solidFill>
            <a:srgbClr val="00B600"/>
          </a:solidFill>
        </p:grpSpPr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0" y="2574925"/>
              <a:ext cx="4983018" cy="2084388"/>
            </a:xfrm>
            <a:prstGeom prst="rect">
              <a:avLst/>
            </a:prstGeom>
            <a:grpFill/>
            <a:ln w="12700" cap="rnd">
              <a:noFill/>
              <a:prstDash val="solid"/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53" name="Freeform 6"/>
            <p:cNvSpPr>
              <a:spLocks/>
            </p:cNvSpPr>
            <p:nvPr/>
          </p:nvSpPr>
          <p:spPr bwMode="auto">
            <a:xfrm>
              <a:off x="5111718" y="2574925"/>
              <a:ext cx="4983018" cy="2084388"/>
            </a:xfrm>
            <a:prstGeom prst="rect">
              <a:avLst/>
            </a:prstGeom>
            <a:grpFill/>
            <a:ln w="12700" cap="rnd">
              <a:noFill/>
              <a:prstDash val="solid"/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54" name="Freeform 6"/>
            <p:cNvSpPr>
              <a:spLocks/>
            </p:cNvSpPr>
            <p:nvPr/>
          </p:nvSpPr>
          <p:spPr bwMode="auto">
            <a:xfrm>
              <a:off x="10223436" y="2574925"/>
              <a:ext cx="4983018" cy="2084388"/>
            </a:xfrm>
            <a:prstGeom prst="rect">
              <a:avLst/>
            </a:prstGeom>
            <a:grpFill/>
            <a:ln w="12700" cap="rnd">
              <a:noFill/>
              <a:prstDash val="solid"/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3743806" y="1791957"/>
            <a:ext cx="1655195" cy="1128977"/>
            <a:chOff x="6070967" y="1963063"/>
            <a:chExt cx="2648312" cy="1806364"/>
          </a:xfrm>
        </p:grpSpPr>
        <p:pic>
          <p:nvPicPr>
            <p:cNvPr id="159" name="Picture 3" descr="\\MAGNUM\Projects\Microsoft\Cloud Power FY12\Design\Icons\PNGs\IT_guy.png"/>
            <p:cNvPicPr>
              <a:picLocks noChangeAspect="1" noChangeArrowheads="1"/>
            </p:cNvPicPr>
            <p:nvPr/>
          </p:nvPicPr>
          <p:blipFill>
            <a:blip r:embed="rId3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6499434" y="1963063"/>
              <a:ext cx="1806366" cy="1806364"/>
            </a:xfrm>
            <a:prstGeom prst="rect">
              <a:avLst/>
            </a:prstGeom>
            <a:noFill/>
          </p:spPr>
        </p:pic>
        <p:pic>
          <p:nvPicPr>
            <p:cNvPr id="160" name="Picture 3" descr="\\MAGNUM\Projects\Microsoft\Cloud Power FY12\Design\Icons\PNGs\IT_guy.png"/>
            <p:cNvPicPr>
              <a:picLocks noChangeAspect="1" noChangeArrowheads="1"/>
            </p:cNvPicPr>
            <p:nvPr/>
          </p:nvPicPr>
          <p:blipFill>
            <a:blip r:embed="rId4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7405091" y="2209152"/>
              <a:ext cx="1314188" cy="1314186"/>
            </a:xfrm>
            <a:prstGeom prst="rect">
              <a:avLst/>
            </a:prstGeom>
            <a:noFill/>
          </p:spPr>
        </p:pic>
        <p:pic>
          <p:nvPicPr>
            <p:cNvPr id="161" name="Picture 3" descr="\\MAGNUM\Projects\Microsoft\Cloud Power FY12\Design\Icons\PNGs\IT_guy.png"/>
            <p:cNvPicPr>
              <a:picLocks noChangeAspect="1" noChangeArrowheads="1"/>
            </p:cNvPicPr>
            <p:nvPr/>
          </p:nvPicPr>
          <p:blipFill>
            <a:blip r:embed="rId4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6070967" y="2209152"/>
              <a:ext cx="1314188" cy="1314186"/>
            </a:xfrm>
            <a:prstGeom prst="rect">
              <a:avLst/>
            </a:prstGeom>
            <a:noFill/>
          </p:spPr>
        </p:pic>
      </p:grpSp>
      <p:pic>
        <p:nvPicPr>
          <p:cNvPr id="165" name="Picture 11" descr="j0432614.pn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063" l="1563" r="98958">
                        <a14:foregroundMark x1="33854" y1="71354" x2="33854" y2="71354"/>
                        <a14:foregroundMark x1="30729" y1="71354" x2="30729" y2="71354"/>
                        <a14:foregroundMark x1="26563" y1="70313" x2="26563" y2="70313"/>
                        <a14:foregroundMark x1="38542" y1="70833" x2="38542" y2="70833"/>
                        <a14:foregroundMark x1="36979" y1="71354" x2="36979" y2="71354"/>
                        <a14:foregroundMark x1="69792" y1="45313" x2="69792" y2="45313"/>
                        <a14:foregroundMark x1="72396" y1="45833" x2="72396" y2="45833"/>
                        <a14:foregroundMark x1="74479" y1="45833" x2="74479" y2="45833"/>
                        <a14:foregroundMark x1="76563" y1="45833" x2="76563" y2="45833"/>
                        <a14:foregroundMark x1="78646" y1="45313" x2="78646" y2="45313"/>
                        <a14:foregroundMark x1="80729" y1="44271" x2="80729" y2="44271"/>
                        <a14:foregroundMark x1="44271" y1="35938" x2="44271" y2="35938"/>
                        <a14:foregroundMark x1="48958" y1="33333" x2="48958" y2="33333"/>
                        <a14:foregroundMark x1="51563" y1="33854" x2="51563" y2="33854"/>
                        <a14:foregroundMark x1="42708" y1="35417" x2="42708" y2="35417"/>
                        <a14:foregroundMark x1="38021" y1="27604" x2="38021" y2="27604"/>
                        <a14:foregroundMark x1="30729" y1="33333" x2="30729" y2="33333"/>
                        <a14:foregroundMark x1="25521" y1="30729" x2="25521" y2="30729"/>
                        <a14:foregroundMark x1="21354" y1="29688" x2="21354" y2="29688"/>
                        <a14:foregroundMark x1="17708" y1="38542" x2="17708" y2="38542"/>
                        <a14:foregroundMark x1="13021" y1="39063" x2="13021" y2="39063"/>
                        <a14:foregroundMark x1="11458" y1="38542" x2="11458" y2="38542"/>
                        <a14:foregroundMark x1="6771" y1="53125" x2="6771" y2="53125"/>
                        <a14:foregroundMark x1="5208" y1="53125" x2="5208" y2="53125"/>
                        <a14:foregroundMark x1="59375" y1="60938" x2="59375" y2="60938"/>
                        <a14:foregroundMark x1="41667" y1="34896" x2="41667" y2="34896"/>
                        <a14:foregroundMark x1="35417" y1="27083" x2="35938" y2="27604"/>
                        <a14:foregroundMark x1="21875" y1="29688" x2="23438" y2="28646"/>
                        <a14:foregroundMark x1="54688" y1="25521" x2="58333" y2="25521"/>
                        <a14:foregroundMark x1="93229" y1="30729" x2="95833" y2="31250"/>
                        <a14:foregroundMark x1="61458" y1="16146" x2="64583" y2="14583"/>
                        <a14:foregroundMark x1="77604" y1="13021" x2="80208" y2="13021"/>
                        <a14:foregroundMark x1="81771" y1="18750" x2="84896" y2="20313"/>
                        <a14:foregroundMark x1="85938" y1="19792" x2="88542" y2="1875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175" y="1836070"/>
            <a:ext cx="814537" cy="814536"/>
          </a:xfrm>
          <a:prstGeom prst="rect">
            <a:avLst/>
          </a:prstGeom>
        </p:spPr>
      </p:pic>
      <p:sp>
        <p:nvSpPr>
          <p:cNvPr id="169" name="Freeform 80"/>
          <p:cNvSpPr>
            <a:spLocks noEditPoints="1"/>
          </p:cNvSpPr>
          <p:nvPr/>
        </p:nvSpPr>
        <p:spPr bwMode="black">
          <a:xfrm>
            <a:off x="1115760" y="1908075"/>
            <a:ext cx="606336" cy="735421"/>
          </a:xfrm>
          <a:custGeom>
            <a:avLst/>
            <a:gdLst>
              <a:gd name="T0" fmla="*/ 952 w 1833"/>
              <a:gd name="T1" fmla="*/ 1301 h 2225"/>
              <a:gd name="T2" fmla="*/ 882 w 1833"/>
              <a:gd name="T3" fmla="*/ 1413 h 2225"/>
              <a:gd name="T4" fmla="*/ 677 w 1833"/>
              <a:gd name="T5" fmla="*/ 2162 h 2225"/>
              <a:gd name="T6" fmla="*/ 1156 w 1833"/>
              <a:gd name="T7" fmla="*/ 2162 h 2225"/>
              <a:gd name="T8" fmla="*/ 1071 w 1833"/>
              <a:gd name="T9" fmla="*/ 2089 h 2225"/>
              <a:gd name="T10" fmla="*/ 785 w 1833"/>
              <a:gd name="T11" fmla="*/ 2039 h 2225"/>
              <a:gd name="T12" fmla="*/ 1071 w 1833"/>
              <a:gd name="T13" fmla="*/ 2089 h 2225"/>
              <a:gd name="T14" fmla="*/ 760 w 1833"/>
              <a:gd name="T15" fmla="*/ 1949 h 2225"/>
              <a:gd name="T16" fmla="*/ 1096 w 1833"/>
              <a:gd name="T17" fmla="*/ 1949 h 2225"/>
              <a:gd name="T18" fmla="*/ 1026 w 1833"/>
              <a:gd name="T19" fmla="*/ 1801 h 2225"/>
              <a:gd name="T20" fmla="*/ 1061 w 1833"/>
              <a:gd name="T21" fmla="*/ 1836 h 2225"/>
              <a:gd name="T22" fmla="*/ 260 w 1833"/>
              <a:gd name="T23" fmla="*/ 1329 h 2225"/>
              <a:gd name="T24" fmla="*/ 748 w 1833"/>
              <a:gd name="T25" fmla="*/ 1136 h 2225"/>
              <a:gd name="T26" fmla="*/ 190 w 1833"/>
              <a:gd name="T27" fmla="*/ 1329 h 2225"/>
              <a:gd name="T28" fmla="*/ 0 w 1833"/>
              <a:gd name="T29" fmla="*/ 1476 h 2225"/>
              <a:gd name="T30" fmla="*/ 416 w 1833"/>
              <a:gd name="T31" fmla="*/ 2225 h 2225"/>
              <a:gd name="T32" fmla="*/ 416 w 1833"/>
              <a:gd name="T33" fmla="*/ 1413 h 2225"/>
              <a:gd name="T34" fmla="*/ 83 w 1833"/>
              <a:gd name="T35" fmla="*/ 2064 h 2225"/>
              <a:gd name="T36" fmla="*/ 419 w 1833"/>
              <a:gd name="T37" fmla="*/ 2064 h 2225"/>
              <a:gd name="T38" fmla="*/ 108 w 1833"/>
              <a:gd name="T39" fmla="*/ 1974 h 2225"/>
              <a:gd name="T40" fmla="*/ 394 w 1833"/>
              <a:gd name="T41" fmla="*/ 1924 h 2225"/>
              <a:gd name="T42" fmla="*/ 384 w 1833"/>
              <a:gd name="T43" fmla="*/ 1836 h 2225"/>
              <a:gd name="T44" fmla="*/ 419 w 1833"/>
              <a:gd name="T45" fmla="*/ 1801 h 2225"/>
              <a:gd name="T46" fmla="*/ 1643 w 1833"/>
              <a:gd name="T47" fmla="*/ 1413 h 2225"/>
              <a:gd name="T48" fmla="*/ 1082 w 1833"/>
              <a:gd name="T49" fmla="*/ 1101 h 2225"/>
              <a:gd name="T50" fmla="*/ 1415 w 1833"/>
              <a:gd name="T51" fmla="*/ 1171 h 2225"/>
              <a:gd name="T52" fmla="*/ 1417 w 1833"/>
              <a:gd name="T53" fmla="*/ 1413 h 2225"/>
              <a:gd name="T54" fmla="*/ 1417 w 1833"/>
              <a:gd name="T55" fmla="*/ 2225 h 2225"/>
              <a:gd name="T56" fmla="*/ 1833 w 1833"/>
              <a:gd name="T57" fmla="*/ 1476 h 2225"/>
              <a:gd name="T58" fmla="*/ 1462 w 1833"/>
              <a:gd name="T59" fmla="*/ 2089 h 2225"/>
              <a:gd name="T60" fmla="*/ 1748 w 1833"/>
              <a:gd name="T61" fmla="*/ 2039 h 2225"/>
              <a:gd name="T62" fmla="*/ 1748 w 1833"/>
              <a:gd name="T63" fmla="*/ 1974 h 2225"/>
              <a:gd name="T64" fmla="*/ 1462 w 1833"/>
              <a:gd name="T65" fmla="*/ 1924 h 2225"/>
              <a:gd name="T66" fmla="*/ 1748 w 1833"/>
              <a:gd name="T67" fmla="*/ 1974 h 2225"/>
              <a:gd name="T68" fmla="*/ 1738 w 1833"/>
              <a:gd name="T69" fmla="*/ 1766 h 2225"/>
              <a:gd name="T70" fmla="*/ 650 w 1833"/>
              <a:gd name="T71" fmla="*/ 592 h 2225"/>
              <a:gd name="T72" fmla="*/ 1296 w 1833"/>
              <a:gd name="T73" fmla="*/ 113 h 2225"/>
              <a:gd name="T74" fmla="*/ 537 w 1833"/>
              <a:gd name="T75" fmla="*/ 113 h 2225"/>
              <a:gd name="T76" fmla="*/ 603 w 1833"/>
              <a:gd name="T77" fmla="*/ 113 h 2225"/>
              <a:gd name="T78" fmla="*/ 1231 w 1833"/>
              <a:gd name="T79" fmla="*/ 113 h 2225"/>
              <a:gd name="T80" fmla="*/ 650 w 1833"/>
              <a:gd name="T81" fmla="*/ 526 h 2225"/>
              <a:gd name="T82" fmla="*/ 405 w 1833"/>
              <a:gd name="T83" fmla="*/ 902 h 2225"/>
              <a:gd name="T84" fmla="*/ 803 w 1833"/>
              <a:gd name="T85" fmla="*/ 1101 h 2225"/>
              <a:gd name="T86" fmla="*/ 882 w 1833"/>
              <a:gd name="T87" fmla="*/ 1250 h 2225"/>
              <a:gd name="T88" fmla="*/ 1031 w 1833"/>
              <a:gd name="T89" fmla="*/ 1171 h 2225"/>
              <a:gd name="T90" fmla="*/ 952 w 1833"/>
              <a:gd name="T91" fmla="*/ 1021 h 2225"/>
              <a:gd name="T92" fmla="*/ 1457 w 1833"/>
              <a:gd name="T93" fmla="*/ 874 h 2225"/>
              <a:gd name="T94" fmla="*/ 1303 w 1833"/>
              <a:gd name="T95" fmla="*/ 652 h 2225"/>
              <a:gd name="T96" fmla="*/ 530 w 1833"/>
              <a:gd name="T97" fmla="*/ 652 h 2225"/>
              <a:gd name="T98" fmla="*/ 377 w 1833"/>
              <a:gd name="T99" fmla="*/ 874 h 2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3" h="2225">
                <a:moveTo>
                  <a:pt x="1093" y="1413"/>
                </a:moveTo>
                <a:cubicBezTo>
                  <a:pt x="952" y="1413"/>
                  <a:pt x="952" y="1413"/>
                  <a:pt x="952" y="1413"/>
                </a:cubicBezTo>
                <a:cubicBezTo>
                  <a:pt x="952" y="1301"/>
                  <a:pt x="952" y="1301"/>
                  <a:pt x="952" y="1301"/>
                </a:cubicBezTo>
                <a:cubicBezTo>
                  <a:pt x="940" y="1304"/>
                  <a:pt x="929" y="1305"/>
                  <a:pt x="917" y="1305"/>
                </a:cubicBezTo>
                <a:cubicBezTo>
                  <a:pt x="905" y="1305"/>
                  <a:pt x="893" y="1304"/>
                  <a:pt x="882" y="1301"/>
                </a:cubicBezTo>
                <a:cubicBezTo>
                  <a:pt x="882" y="1413"/>
                  <a:pt x="882" y="1413"/>
                  <a:pt x="882" y="1413"/>
                </a:cubicBezTo>
                <a:cubicBezTo>
                  <a:pt x="740" y="1413"/>
                  <a:pt x="740" y="1413"/>
                  <a:pt x="740" y="1413"/>
                </a:cubicBezTo>
                <a:cubicBezTo>
                  <a:pt x="705" y="1413"/>
                  <a:pt x="677" y="1441"/>
                  <a:pt x="677" y="1476"/>
                </a:cubicBezTo>
                <a:cubicBezTo>
                  <a:pt x="677" y="2162"/>
                  <a:pt x="677" y="2162"/>
                  <a:pt x="677" y="2162"/>
                </a:cubicBezTo>
                <a:cubicBezTo>
                  <a:pt x="677" y="2197"/>
                  <a:pt x="705" y="2225"/>
                  <a:pt x="740" y="2225"/>
                </a:cubicBezTo>
                <a:cubicBezTo>
                  <a:pt x="1093" y="2225"/>
                  <a:pt x="1093" y="2225"/>
                  <a:pt x="1093" y="2225"/>
                </a:cubicBezTo>
                <a:cubicBezTo>
                  <a:pt x="1128" y="2225"/>
                  <a:pt x="1156" y="2197"/>
                  <a:pt x="1156" y="2162"/>
                </a:cubicBezTo>
                <a:cubicBezTo>
                  <a:pt x="1156" y="1476"/>
                  <a:pt x="1156" y="1476"/>
                  <a:pt x="1156" y="1476"/>
                </a:cubicBezTo>
                <a:cubicBezTo>
                  <a:pt x="1156" y="1441"/>
                  <a:pt x="1128" y="1413"/>
                  <a:pt x="1093" y="1413"/>
                </a:cubicBezTo>
                <a:close/>
                <a:moveTo>
                  <a:pt x="1071" y="2089"/>
                </a:moveTo>
                <a:cubicBezTo>
                  <a:pt x="785" y="2089"/>
                  <a:pt x="785" y="2089"/>
                  <a:pt x="785" y="2089"/>
                </a:cubicBezTo>
                <a:cubicBezTo>
                  <a:pt x="771" y="2089"/>
                  <a:pt x="760" y="2078"/>
                  <a:pt x="760" y="2064"/>
                </a:cubicBezTo>
                <a:cubicBezTo>
                  <a:pt x="760" y="2050"/>
                  <a:pt x="771" y="2039"/>
                  <a:pt x="785" y="2039"/>
                </a:cubicBezTo>
                <a:cubicBezTo>
                  <a:pt x="1071" y="2039"/>
                  <a:pt x="1071" y="2039"/>
                  <a:pt x="1071" y="2039"/>
                </a:cubicBezTo>
                <a:cubicBezTo>
                  <a:pt x="1085" y="2039"/>
                  <a:pt x="1096" y="2050"/>
                  <a:pt x="1096" y="2064"/>
                </a:cubicBezTo>
                <a:cubicBezTo>
                  <a:pt x="1096" y="2078"/>
                  <a:pt x="1085" y="2089"/>
                  <a:pt x="1071" y="2089"/>
                </a:cubicBezTo>
                <a:close/>
                <a:moveTo>
                  <a:pt x="1071" y="1974"/>
                </a:moveTo>
                <a:cubicBezTo>
                  <a:pt x="785" y="1974"/>
                  <a:pt x="785" y="1974"/>
                  <a:pt x="785" y="1974"/>
                </a:cubicBezTo>
                <a:cubicBezTo>
                  <a:pt x="771" y="1974"/>
                  <a:pt x="760" y="1963"/>
                  <a:pt x="760" y="1949"/>
                </a:cubicBezTo>
                <a:cubicBezTo>
                  <a:pt x="760" y="1935"/>
                  <a:pt x="771" y="1924"/>
                  <a:pt x="785" y="1924"/>
                </a:cubicBezTo>
                <a:cubicBezTo>
                  <a:pt x="1071" y="1924"/>
                  <a:pt x="1071" y="1924"/>
                  <a:pt x="1071" y="1924"/>
                </a:cubicBezTo>
                <a:cubicBezTo>
                  <a:pt x="1085" y="1924"/>
                  <a:pt x="1096" y="1935"/>
                  <a:pt x="1096" y="1949"/>
                </a:cubicBezTo>
                <a:cubicBezTo>
                  <a:pt x="1096" y="1963"/>
                  <a:pt x="1085" y="1974"/>
                  <a:pt x="1071" y="1974"/>
                </a:cubicBezTo>
                <a:close/>
                <a:moveTo>
                  <a:pt x="1061" y="1836"/>
                </a:moveTo>
                <a:cubicBezTo>
                  <a:pt x="1042" y="1836"/>
                  <a:pt x="1026" y="1820"/>
                  <a:pt x="1026" y="1801"/>
                </a:cubicBezTo>
                <a:cubicBezTo>
                  <a:pt x="1026" y="1782"/>
                  <a:pt x="1042" y="1766"/>
                  <a:pt x="1061" y="1766"/>
                </a:cubicBezTo>
                <a:cubicBezTo>
                  <a:pt x="1081" y="1766"/>
                  <a:pt x="1096" y="1782"/>
                  <a:pt x="1096" y="1801"/>
                </a:cubicBezTo>
                <a:cubicBezTo>
                  <a:pt x="1096" y="1820"/>
                  <a:pt x="1081" y="1836"/>
                  <a:pt x="1061" y="1836"/>
                </a:cubicBezTo>
                <a:close/>
                <a:moveTo>
                  <a:pt x="416" y="1413"/>
                </a:moveTo>
                <a:cubicBezTo>
                  <a:pt x="260" y="1413"/>
                  <a:pt x="260" y="1413"/>
                  <a:pt x="260" y="1413"/>
                </a:cubicBezTo>
                <a:cubicBezTo>
                  <a:pt x="260" y="1329"/>
                  <a:pt x="260" y="1329"/>
                  <a:pt x="260" y="1329"/>
                </a:cubicBezTo>
                <a:cubicBezTo>
                  <a:pt x="260" y="1242"/>
                  <a:pt x="331" y="1171"/>
                  <a:pt x="418" y="1171"/>
                </a:cubicBezTo>
                <a:cubicBezTo>
                  <a:pt x="751" y="1171"/>
                  <a:pt x="751" y="1171"/>
                  <a:pt x="751" y="1171"/>
                </a:cubicBezTo>
                <a:cubicBezTo>
                  <a:pt x="749" y="1159"/>
                  <a:pt x="748" y="1148"/>
                  <a:pt x="748" y="1136"/>
                </a:cubicBezTo>
                <a:cubicBezTo>
                  <a:pt x="748" y="1124"/>
                  <a:pt x="749" y="1112"/>
                  <a:pt x="751" y="1101"/>
                </a:cubicBezTo>
                <a:cubicBezTo>
                  <a:pt x="418" y="1101"/>
                  <a:pt x="418" y="1101"/>
                  <a:pt x="418" y="1101"/>
                </a:cubicBezTo>
                <a:cubicBezTo>
                  <a:pt x="293" y="1101"/>
                  <a:pt x="190" y="1203"/>
                  <a:pt x="190" y="1329"/>
                </a:cubicBezTo>
                <a:cubicBezTo>
                  <a:pt x="190" y="1413"/>
                  <a:pt x="190" y="1413"/>
                  <a:pt x="190" y="1413"/>
                </a:cubicBezTo>
                <a:cubicBezTo>
                  <a:pt x="63" y="1413"/>
                  <a:pt x="63" y="1413"/>
                  <a:pt x="63" y="1413"/>
                </a:cubicBezTo>
                <a:cubicBezTo>
                  <a:pt x="28" y="1413"/>
                  <a:pt x="0" y="1441"/>
                  <a:pt x="0" y="1476"/>
                </a:cubicBezTo>
                <a:cubicBezTo>
                  <a:pt x="0" y="2162"/>
                  <a:pt x="0" y="2162"/>
                  <a:pt x="0" y="2162"/>
                </a:cubicBezTo>
                <a:cubicBezTo>
                  <a:pt x="0" y="2197"/>
                  <a:pt x="28" y="2225"/>
                  <a:pt x="63" y="2225"/>
                </a:cubicBezTo>
                <a:cubicBezTo>
                  <a:pt x="416" y="2225"/>
                  <a:pt x="416" y="2225"/>
                  <a:pt x="416" y="2225"/>
                </a:cubicBezTo>
                <a:cubicBezTo>
                  <a:pt x="451" y="2225"/>
                  <a:pt x="480" y="2197"/>
                  <a:pt x="480" y="2162"/>
                </a:cubicBezTo>
                <a:cubicBezTo>
                  <a:pt x="480" y="1476"/>
                  <a:pt x="480" y="1476"/>
                  <a:pt x="480" y="1476"/>
                </a:cubicBezTo>
                <a:cubicBezTo>
                  <a:pt x="480" y="1441"/>
                  <a:pt x="451" y="1413"/>
                  <a:pt x="416" y="1413"/>
                </a:cubicBezTo>
                <a:close/>
                <a:moveTo>
                  <a:pt x="394" y="2089"/>
                </a:moveTo>
                <a:cubicBezTo>
                  <a:pt x="108" y="2089"/>
                  <a:pt x="108" y="2089"/>
                  <a:pt x="108" y="2089"/>
                </a:cubicBezTo>
                <a:cubicBezTo>
                  <a:pt x="94" y="2089"/>
                  <a:pt x="83" y="2078"/>
                  <a:pt x="83" y="2064"/>
                </a:cubicBezTo>
                <a:cubicBezTo>
                  <a:pt x="83" y="2050"/>
                  <a:pt x="94" y="2039"/>
                  <a:pt x="108" y="2039"/>
                </a:cubicBezTo>
                <a:cubicBezTo>
                  <a:pt x="394" y="2039"/>
                  <a:pt x="394" y="2039"/>
                  <a:pt x="394" y="2039"/>
                </a:cubicBezTo>
                <a:cubicBezTo>
                  <a:pt x="408" y="2039"/>
                  <a:pt x="419" y="2050"/>
                  <a:pt x="419" y="2064"/>
                </a:cubicBezTo>
                <a:cubicBezTo>
                  <a:pt x="419" y="2078"/>
                  <a:pt x="408" y="2089"/>
                  <a:pt x="394" y="2089"/>
                </a:cubicBezTo>
                <a:close/>
                <a:moveTo>
                  <a:pt x="394" y="1974"/>
                </a:moveTo>
                <a:cubicBezTo>
                  <a:pt x="108" y="1974"/>
                  <a:pt x="108" y="1974"/>
                  <a:pt x="108" y="1974"/>
                </a:cubicBezTo>
                <a:cubicBezTo>
                  <a:pt x="94" y="1974"/>
                  <a:pt x="83" y="1963"/>
                  <a:pt x="83" y="1949"/>
                </a:cubicBezTo>
                <a:cubicBezTo>
                  <a:pt x="83" y="1935"/>
                  <a:pt x="94" y="1924"/>
                  <a:pt x="108" y="1924"/>
                </a:cubicBezTo>
                <a:cubicBezTo>
                  <a:pt x="394" y="1924"/>
                  <a:pt x="394" y="1924"/>
                  <a:pt x="394" y="1924"/>
                </a:cubicBezTo>
                <a:cubicBezTo>
                  <a:pt x="408" y="1924"/>
                  <a:pt x="419" y="1935"/>
                  <a:pt x="419" y="1949"/>
                </a:cubicBezTo>
                <a:cubicBezTo>
                  <a:pt x="419" y="1963"/>
                  <a:pt x="408" y="1974"/>
                  <a:pt x="394" y="1974"/>
                </a:cubicBezTo>
                <a:close/>
                <a:moveTo>
                  <a:pt x="384" y="1836"/>
                </a:moveTo>
                <a:cubicBezTo>
                  <a:pt x="365" y="1836"/>
                  <a:pt x="350" y="1820"/>
                  <a:pt x="350" y="1801"/>
                </a:cubicBezTo>
                <a:cubicBezTo>
                  <a:pt x="350" y="1782"/>
                  <a:pt x="365" y="1766"/>
                  <a:pt x="384" y="1766"/>
                </a:cubicBezTo>
                <a:cubicBezTo>
                  <a:pt x="404" y="1766"/>
                  <a:pt x="419" y="1782"/>
                  <a:pt x="419" y="1801"/>
                </a:cubicBezTo>
                <a:cubicBezTo>
                  <a:pt x="419" y="1820"/>
                  <a:pt x="404" y="1836"/>
                  <a:pt x="384" y="1836"/>
                </a:cubicBezTo>
                <a:close/>
                <a:moveTo>
                  <a:pt x="1770" y="1413"/>
                </a:moveTo>
                <a:cubicBezTo>
                  <a:pt x="1643" y="1413"/>
                  <a:pt x="1643" y="1413"/>
                  <a:pt x="1643" y="1413"/>
                </a:cubicBezTo>
                <a:cubicBezTo>
                  <a:pt x="1643" y="1329"/>
                  <a:pt x="1643" y="1329"/>
                  <a:pt x="1643" y="1329"/>
                </a:cubicBezTo>
                <a:cubicBezTo>
                  <a:pt x="1643" y="1203"/>
                  <a:pt x="1541" y="1101"/>
                  <a:pt x="1415" y="1101"/>
                </a:cubicBezTo>
                <a:cubicBezTo>
                  <a:pt x="1082" y="1101"/>
                  <a:pt x="1082" y="1101"/>
                  <a:pt x="1082" y="1101"/>
                </a:cubicBezTo>
                <a:cubicBezTo>
                  <a:pt x="1085" y="1112"/>
                  <a:pt x="1086" y="1124"/>
                  <a:pt x="1086" y="1136"/>
                </a:cubicBezTo>
                <a:cubicBezTo>
                  <a:pt x="1086" y="1148"/>
                  <a:pt x="1085" y="1159"/>
                  <a:pt x="1082" y="1171"/>
                </a:cubicBezTo>
                <a:cubicBezTo>
                  <a:pt x="1415" y="1171"/>
                  <a:pt x="1415" y="1171"/>
                  <a:pt x="1415" y="1171"/>
                </a:cubicBezTo>
                <a:cubicBezTo>
                  <a:pt x="1503" y="1171"/>
                  <a:pt x="1574" y="1242"/>
                  <a:pt x="1574" y="1329"/>
                </a:cubicBezTo>
                <a:cubicBezTo>
                  <a:pt x="1574" y="1413"/>
                  <a:pt x="1574" y="1413"/>
                  <a:pt x="1574" y="1413"/>
                </a:cubicBezTo>
                <a:cubicBezTo>
                  <a:pt x="1417" y="1413"/>
                  <a:pt x="1417" y="1413"/>
                  <a:pt x="1417" y="1413"/>
                </a:cubicBezTo>
                <a:cubicBezTo>
                  <a:pt x="1382" y="1413"/>
                  <a:pt x="1354" y="1441"/>
                  <a:pt x="1354" y="1476"/>
                </a:cubicBezTo>
                <a:cubicBezTo>
                  <a:pt x="1354" y="2162"/>
                  <a:pt x="1354" y="2162"/>
                  <a:pt x="1354" y="2162"/>
                </a:cubicBezTo>
                <a:cubicBezTo>
                  <a:pt x="1354" y="2197"/>
                  <a:pt x="1382" y="2225"/>
                  <a:pt x="1417" y="2225"/>
                </a:cubicBezTo>
                <a:cubicBezTo>
                  <a:pt x="1770" y="2225"/>
                  <a:pt x="1770" y="2225"/>
                  <a:pt x="1770" y="2225"/>
                </a:cubicBezTo>
                <a:cubicBezTo>
                  <a:pt x="1805" y="2225"/>
                  <a:pt x="1833" y="2197"/>
                  <a:pt x="1833" y="2162"/>
                </a:cubicBezTo>
                <a:cubicBezTo>
                  <a:pt x="1833" y="1476"/>
                  <a:pt x="1833" y="1476"/>
                  <a:pt x="1833" y="1476"/>
                </a:cubicBezTo>
                <a:cubicBezTo>
                  <a:pt x="1833" y="1441"/>
                  <a:pt x="1805" y="1413"/>
                  <a:pt x="1770" y="1413"/>
                </a:cubicBezTo>
                <a:close/>
                <a:moveTo>
                  <a:pt x="1748" y="2089"/>
                </a:moveTo>
                <a:cubicBezTo>
                  <a:pt x="1462" y="2089"/>
                  <a:pt x="1462" y="2089"/>
                  <a:pt x="1462" y="2089"/>
                </a:cubicBezTo>
                <a:cubicBezTo>
                  <a:pt x="1448" y="2089"/>
                  <a:pt x="1437" y="2078"/>
                  <a:pt x="1437" y="2064"/>
                </a:cubicBezTo>
                <a:cubicBezTo>
                  <a:pt x="1437" y="2050"/>
                  <a:pt x="1448" y="2039"/>
                  <a:pt x="1462" y="2039"/>
                </a:cubicBezTo>
                <a:cubicBezTo>
                  <a:pt x="1748" y="2039"/>
                  <a:pt x="1748" y="2039"/>
                  <a:pt x="1748" y="2039"/>
                </a:cubicBezTo>
                <a:cubicBezTo>
                  <a:pt x="1762" y="2039"/>
                  <a:pt x="1773" y="2050"/>
                  <a:pt x="1773" y="2064"/>
                </a:cubicBezTo>
                <a:cubicBezTo>
                  <a:pt x="1773" y="2078"/>
                  <a:pt x="1762" y="2089"/>
                  <a:pt x="1748" y="2089"/>
                </a:cubicBezTo>
                <a:close/>
                <a:moveTo>
                  <a:pt x="1748" y="1974"/>
                </a:moveTo>
                <a:cubicBezTo>
                  <a:pt x="1462" y="1974"/>
                  <a:pt x="1462" y="1974"/>
                  <a:pt x="1462" y="1974"/>
                </a:cubicBezTo>
                <a:cubicBezTo>
                  <a:pt x="1448" y="1974"/>
                  <a:pt x="1437" y="1963"/>
                  <a:pt x="1437" y="1949"/>
                </a:cubicBezTo>
                <a:cubicBezTo>
                  <a:pt x="1437" y="1935"/>
                  <a:pt x="1448" y="1924"/>
                  <a:pt x="1462" y="1924"/>
                </a:cubicBezTo>
                <a:cubicBezTo>
                  <a:pt x="1748" y="1924"/>
                  <a:pt x="1748" y="1924"/>
                  <a:pt x="1748" y="1924"/>
                </a:cubicBezTo>
                <a:cubicBezTo>
                  <a:pt x="1762" y="1924"/>
                  <a:pt x="1773" y="1935"/>
                  <a:pt x="1773" y="1949"/>
                </a:cubicBezTo>
                <a:cubicBezTo>
                  <a:pt x="1773" y="1963"/>
                  <a:pt x="1762" y="1974"/>
                  <a:pt x="1748" y="1974"/>
                </a:cubicBezTo>
                <a:close/>
                <a:moveTo>
                  <a:pt x="1738" y="1836"/>
                </a:moveTo>
                <a:cubicBezTo>
                  <a:pt x="1719" y="1836"/>
                  <a:pt x="1703" y="1820"/>
                  <a:pt x="1703" y="1801"/>
                </a:cubicBezTo>
                <a:cubicBezTo>
                  <a:pt x="1703" y="1782"/>
                  <a:pt x="1719" y="1766"/>
                  <a:pt x="1738" y="1766"/>
                </a:cubicBezTo>
                <a:cubicBezTo>
                  <a:pt x="1757" y="1766"/>
                  <a:pt x="1773" y="1782"/>
                  <a:pt x="1773" y="1801"/>
                </a:cubicBezTo>
                <a:cubicBezTo>
                  <a:pt x="1773" y="1820"/>
                  <a:pt x="1757" y="1836"/>
                  <a:pt x="1738" y="1836"/>
                </a:cubicBezTo>
                <a:close/>
                <a:moveTo>
                  <a:pt x="650" y="592"/>
                </a:moveTo>
                <a:cubicBezTo>
                  <a:pt x="1184" y="592"/>
                  <a:pt x="1184" y="592"/>
                  <a:pt x="1184" y="592"/>
                </a:cubicBezTo>
                <a:cubicBezTo>
                  <a:pt x="1246" y="592"/>
                  <a:pt x="1296" y="541"/>
                  <a:pt x="1296" y="479"/>
                </a:cubicBezTo>
                <a:cubicBezTo>
                  <a:pt x="1296" y="113"/>
                  <a:pt x="1296" y="113"/>
                  <a:pt x="1296" y="113"/>
                </a:cubicBezTo>
                <a:cubicBezTo>
                  <a:pt x="1296" y="51"/>
                  <a:pt x="1246" y="0"/>
                  <a:pt x="1184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588" y="0"/>
                  <a:pt x="537" y="51"/>
                  <a:pt x="537" y="113"/>
                </a:cubicBezTo>
                <a:cubicBezTo>
                  <a:pt x="537" y="479"/>
                  <a:pt x="537" y="479"/>
                  <a:pt x="537" y="479"/>
                </a:cubicBezTo>
                <a:cubicBezTo>
                  <a:pt x="537" y="541"/>
                  <a:pt x="588" y="592"/>
                  <a:pt x="650" y="592"/>
                </a:cubicBezTo>
                <a:close/>
                <a:moveTo>
                  <a:pt x="603" y="113"/>
                </a:moveTo>
                <a:cubicBezTo>
                  <a:pt x="603" y="87"/>
                  <a:pt x="624" y="66"/>
                  <a:pt x="650" y="66"/>
                </a:cubicBezTo>
                <a:cubicBezTo>
                  <a:pt x="1184" y="66"/>
                  <a:pt x="1184" y="66"/>
                  <a:pt x="1184" y="66"/>
                </a:cubicBezTo>
                <a:cubicBezTo>
                  <a:pt x="1210" y="66"/>
                  <a:pt x="1231" y="87"/>
                  <a:pt x="1231" y="113"/>
                </a:cubicBezTo>
                <a:cubicBezTo>
                  <a:pt x="1231" y="479"/>
                  <a:pt x="1231" y="479"/>
                  <a:pt x="1231" y="479"/>
                </a:cubicBezTo>
                <a:cubicBezTo>
                  <a:pt x="1231" y="505"/>
                  <a:pt x="1210" y="526"/>
                  <a:pt x="1184" y="526"/>
                </a:cubicBezTo>
                <a:cubicBezTo>
                  <a:pt x="650" y="526"/>
                  <a:pt x="650" y="526"/>
                  <a:pt x="650" y="526"/>
                </a:cubicBezTo>
                <a:cubicBezTo>
                  <a:pt x="624" y="526"/>
                  <a:pt x="603" y="505"/>
                  <a:pt x="603" y="479"/>
                </a:cubicBezTo>
                <a:lnTo>
                  <a:pt x="603" y="113"/>
                </a:lnTo>
                <a:close/>
                <a:moveTo>
                  <a:pt x="405" y="902"/>
                </a:moveTo>
                <a:cubicBezTo>
                  <a:pt x="882" y="902"/>
                  <a:pt x="882" y="902"/>
                  <a:pt x="882" y="902"/>
                </a:cubicBezTo>
                <a:cubicBezTo>
                  <a:pt x="882" y="1021"/>
                  <a:pt x="882" y="1021"/>
                  <a:pt x="882" y="1021"/>
                </a:cubicBezTo>
                <a:cubicBezTo>
                  <a:pt x="844" y="1033"/>
                  <a:pt x="814" y="1063"/>
                  <a:pt x="803" y="1101"/>
                </a:cubicBezTo>
                <a:cubicBezTo>
                  <a:pt x="799" y="1112"/>
                  <a:pt x="797" y="1124"/>
                  <a:pt x="797" y="1136"/>
                </a:cubicBezTo>
                <a:cubicBezTo>
                  <a:pt x="797" y="1148"/>
                  <a:pt x="799" y="1160"/>
                  <a:pt x="803" y="1171"/>
                </a:cubicBezTo>
                <a:cubicBezTo>
                  <a:pt x="814" y="1209"/>
                  <a:pt x="844" y="1238"/>
                  <a:pt x="882" y="1250"/>
                </a:cubicBezTo>
                <a:cubicBezTo>
                  <a:pt x="893" y="1253"/>
                  <a:pt x="905" y="1255"/>
                  <a:pt x="917" y="1255"/>
                </a:cubicBezTo>
                <a:cubicBezTo>
                  <a:pt x="929" y="1255"/>
                  <a:pt x="941" y="1253"/>
                  <a:pt x="952" y="1250"/>
                </a:cubicBezTo>
                <a:cubicBezTo>
                  <a:pt x="990" y="1238"/>
                  <a:pt x="1020" y="1209"/>
                  <a:pt x="1031" y="1171"/>
                </a:cubicBezTo>
                <a:cubicBezTo>
                  <a:pt x="1034" y="1160"/>
                  <a:pt x="1036" y="1148"/>
                  <a:pt x="1036" y="1136"/>
                </a:cubicBezTo>
                <a:cubicBezTo>
                  <a:pt x="1036" y="1124"/>
                  <a:pt x="1034" y="1112"/>
                  <a:pt x="1031" y="1101"/>
                </a:cubicBezTo>
                <a:cubicBezTo>
                  <a:pt x="1019" y="1063"/>
                  <a:pt x="990" y="1033"/>
                  <a:pt x="952" y="1021"/>
                </a:cubicBezTo>
                <a:cubicBezTo>
                  <a:pt x="952" y="902"/>
                  <a:pt x="952" y="902"/>
                  <a:pt x="952" y="902"/>
                </a:cubicBezTo>
                <a:cubicBezTo>
                  <a:pt x="1429" y="902"/>
                  <a:pt x="1429" y="902"/>
                  <a:pt x="1429" y="902"/>
                </a:cubicBezTo>
                <a:cubicBezTo>
                  <a:pt x="1444" y="902"/>
                  <a:pt x="1457" y="889"/>
                  <a:pt x="1457" y="874"/>
                </a:cubicBezTo>
                <a:cubicBezTo>
                  <a:pt x="1457" y="861"/>
                  <a:pt x="1457" y="861"/>
                  <a:pt x="1457" y="861"/>
                </a:cubicBezTo>
                <a:cubicBezTo>
                  <a:pt x="1457" y="845"/>
                  <a:pt x="1449" y="823"/>
                  <a:pt x="1439" y="811"/>
                </a:cubicBezTo>
                <a:cubicBezTo>
                  <a:pt x="1303" y="652"/>
                  <a:pt x="1303" y="652"/>
                  <a:pt x="1303" y="652"/>
                </a:cubicBezTo>
                <a:cubicBezTo>
                  <a:pt x="1293" y="640"/>
                  <a:pt x="1273" y="631"/>
                  <a:pt x="1257" y="631"/>
                </a:cubicBezTo>
                <a:cubicBezTo>
                  <a:pt x="577" y="631"/>
                  <a:pt x="577" y="631"/>
                  <a:pt x="577" y="631"/>
                </a:cubicBezTo>
                <a:cubicBezTo>
                  <a:pt x="561" y="631"/>
                  <a:pt x="540" y="640"/>
                  <a:pt x="530" y="652"/>
                </a:cubicBezTo>
                <a:cubicBezTo>
                  <a:pt x="395" y="811"/>
                  <a:pt x="395" y="811"/>
                  <a:pt x="395" y="811"/>
                </a:cubicBezTo>
                <a:cubicBezTo>
                  <a:pt x="385" y="823"/>
                  <a:pt x="377" y="845"/>
                  <a:pt x="377" y="861"/>
                </a:cubicBezTo>
                <a:cubicBezTo>
                  <a:pt x="377" y="874"/>
                  <a:pt x="377" y="874"/>
                  <a:pt x="377" y="874"/>
                </a:cubicBezTo>
                <a:cubicBezTo>
                  <a:pt x="377" y="889"/>
                  <a:pt x="389" y="902"/>
                  <a:pt x="405" y="9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0" tIns="41143" rIns="82290" bIns="41143" numCol="1" anchor="t" anchorCtr="0" compatLnSpc="1">
            <a:prstTxWarp prst="textNoShape">
              <a:avLst/>
            </a:prstTxWarp>
          </a:bodyPr>
          <a:lstStyle/>
          <a:p>
            <a:pPr defTabSz="685721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0" name="Freeform 6"/>
          <p:cNvSpPr>
            <a:spLocks/>
          </p:cNvSpPr>
          <p:nvPr/>
        </p:nvSpPr>
        <p:spPr bwMode="auto">
          <a:xfrm>
            <a:off x="0" y="2988151"/>
            <a:ext cx="2996406" cy="432030"/>
          </a:xfrm>
          <a:prstGeom prst="rect">
            <a:avLst/>
          </a:prstGeom>
          <a:solidFill>
            <a:srgbClr val="00B60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a typeface="ＭＳ Ｐゴシック" pitchFamily="-65" charset="-128"/>
              </a:rPr>
              <a:t>第一阶段</a:t>
            </a:r>
            <a:endParaRPr lang="en-US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4" name="Freeform 6"/>
          <p:cNvSpPr>
            <a:spLocks/>
          </p:cNvSpPr>
          <p:nvPr/>
        </p:nvSpPr>
        <p:spPr bwMode="auto">
          <a:xfrm>
            <a:off x="3059895" y="2988150"/>
            <a:ext cx="2996406" cy="432030"/>
          </a:xfrm>
          <a:prstGeom prst="rect">
            <a:avLst/>
          </a:prstGeom>
          <a:solidFill>
            <a:srgbClr val="00B60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a typeface="ＭＳ Ｐゴシック" pitchFamily="-65" charset="-128"/>
              </a:rPr>
              <a:t>第二阶段</a:t>
            </a:r>
            <a:endParaRPr lang="en-US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5" name="Freeform 6"/>
          <p:cNvSpPr>
            <a:spLocks/>
          </p:cNvSpPr>
          <p:nvPr/>
        </p:nvSpPr>
        <p:spPr bwMode="auto">
          <a:xfrm>
            <a:off x="6147594" y="2988150"/>
            <a:ext cx="2996406" cy="432030"/>
          </a:xfrm>
          <a:prstGeom prst="rect">
            <a:avLst/>
          </a:prstGeom>
          <a:solidFill>
            <a:srgbClr val="00B600"/>
          </a:solidFill>
          <a:ln w="12700" cap="rnd">
            <a:noFill/>
            <a:prstDash val="solid"/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a typeface="ＭＳ Ｐゴシック" pitchFamily="-65" charset="-128"/>
              </a:rPr>
              <a:t>第三阶段</a:t>
            </a:r>
            <a:endParaRPr lang="en-US" sz="2000" b="1" dirty="0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78" name="矩形 35"/>
          <p:cNvSpPr>
            <a:spLocks noChangeArrowheads="1"/>
          </p:cNvSpPr>
          <p:nvPr/>
        </p:nvSpPr>
        <p:spPr bwMode="auto">
          <a:xfrm>
            <a:off x="107504" y="188913"/>
            <a:ext cx="4288353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40000"/>
              </a:lnSpc>
              <a:spcBef>
                <a:spcPct val="3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微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信应用项目建设路线</a:t>
            </a:r>
            <a:endParaRPr lang="en-US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" name="Rectangle 37"/>
          <p:cNvSpPr/>
          <p:nvPr/>
        </p:nvSpPr>
        <p:spPr>
          <a:xfrm>
            <a:off x="138603" y="5129283"/>
            <a:ext cx="2719200" cy="10892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2.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微</a:t>
            </a:r>
            <a:r>
              <a:rPr lang="zh-CN" altLang="en-US" sz="2000" b="1" dirty="0">
                <a:solidFill>
                  <a:schemeClr val="bg1"/>
                </a:solidFill>
              </a:rPr>
              <a:t>信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满意度调查</a:t>
            </a:r>
            <a:endParaRPr lang="zh-CN" altLang="en-US" sz="2000" b="1" dirty="0" smtClean="0"/>
          </a:p>
        </p:txBody>
      </p:sp>
      <p:sp>
        <p:nvSpPr>
          <p:cNvPr id="21" name="Rectangle 37"/>
          <p:cNvSpPr/>
          <p:nvPr/>
        </p:nvSpPr>
        <p:spPr>
          <a:xfrm>
            <a:off x="138603" y="3808089"/>
            <a:ext cx="2719200" cy="9493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/>
              <a:t>1. </a:t>
            </a:r>
            <a:r>
              <a:rPr lang="zh-CN" altLang="en-US" sz="2000" b="1" dirty="0" smtClean="0"/>
              <a:t>医院微信官网</a:t>
            </a:r>
          </a:p>
        </p:txBody>
      </p:sp>
      <p:sp>
        <p:nvSpPr>
          <p:cNvPr id="22" name="Rectangle 37"/>
          <p:cNvSpPr/>
          <p:nvPr/>
        </p:nvSpPr>
        <p:spPr>
          <a:xfrm>
            <a:off x="3220786" y="3808089"/>
            <a:ext cx="2719200" cy="7277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/>
              <a:t>3.</a:t>
            </a:r>
            <a:r>
              <a:rPr lang="zh-CN" altLang="en-US" sz="2000" b="1" dirty="0" smtClean="0"/>
              <a:t>微信预约挂号</a:t>
            </a:r>
          </a:p>
        </p:txBody>
      </p:sp>
      <p:sp>
        <p:nvSpPr>
          <p:cNvPr id="23" name="Rectangle 37"/>
          <p:cNvSpPr/>
          <p:nvPr/>
        </p:nvSpPr>
        <p:spPr>
          <a:xfrm>
            <a:off x="6306538" y="3808089"/>
            <a:ext cx="2719200" cy="7277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/>
              <a:t>6.</a:t>
            </a:r>
            <a:r>
              <a:rPr lang="zh-CN" altLang="en-US" sz="2000" b="1" dirty="0"/>
              <a:t>就诊集成微信支付</a:t>
            </a:r>
          </a:p>
        </p:txBody>
      </p:sp>
      <p:sp>
        <p:nvSpPr>
          <p:cNvPr id="24" name="Rectangle 37"/>
          <p:cNvSpPr/>
          <p:nvPr/>
        </p:nvSpPr>
        <p:spPr>
          <a:xfrm>
            <a:off x="3198498" y="4765424"/>
            <a:ext cx="2719200" cy="7277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/>
              <a:t>4.</a:t>
            </a:r>
            <a:r>
              <a:rPr lang="zh-CN" altLang="en-US" sz="2000" b="1" dirty="0" smtClean="0"/>
              <a:t>微信全程导航</a:t>
            </a:r>
          </a:p>
        </p:txBody>
      </p:sp>
      <p:sp>
        <p:nvSpPr>
          <p:cNvPr id="25" name="Rectangle 37"/>
          <p:cNvSpPr/>
          <p:nvPr/>
        </p:nvSpPr>
        <p:spPr>
          <a:xfrm>
            <a:off x="3195188" y="5817719"/>
            <a:ext cx="2719200" cy="7277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/>
              <a:t>5.</a:t>
            </a:r>
            <a:r>
              <a:rPr lang="zh-CN" altLang="en-US" sz="2000" b="1" dirty="0"/>
              <a:t>健康微刊宣教</a:t>
            </a:r>
          </a:p>
        </p:txBody>
      </p:sp>
      <p:sp>
        <p:nvSpPr>
          <p:cNvPr id="26" name="Rectangle 37"/>
          <p:cNvSpPr/>
          <p:nvPr/>
        </p:nvSpPr>
        <p:spPr>
          <a:xfrm>
            <a:off x="6286197" y="5797626"/>
            <a:ext cx="2719200" cy="7277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/>
              <a:t>8.</a:t>
            </a:r>
            <a:r>
              <a:rPr lang="zh-CN" altLang="en-US" sz="2000" b="1" dirty="0" smtClean="0"/>
              <a:t>微信智能咨询</a:t>
            </a:r>
          </a:p>
        </p:txBody>
      </p:sp>
      <p:sp>
        <p:nvSpPr>
          <p:cNvPr id="27" name="Rectangle 37"/>
          <p:cNvSpPr/>
          <p:nvPr/>
        </p:nvSpPr>
        <p:spPr>
          <a:xfrm>
            <a:off x="6306538" y="4765424"/>
            <a:ext cx="2719200" cy="72771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r>
              <a:rPr lang="en-US" altLang="zh-CN" sz="2000" b="1" dirty="0" smtClean="0"/>
              <a:t>7.</a:t>
            </a:r>
            <a:r>
              <a:rPr lang="zh-CN" altLang="en-US" sz="2000" b="1" dirty="0" smtClean="0"/>
              <a:t>微信结果查询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015960" y="3424121"/>
            <a:ext cx="0" cy="3375455"/>
          </a:xfrm>
          <a:prstGeom prst="line">
            <a:avLst/>
          </a:prstGeom>
          <a:ln w="50800">
            <a:solidFill>
              <a:srgbClr val="FF5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117880" y="3482545"/>
            <a:ext cx="0" cy="3375455"/>
          </a:xfrm>
          <a:prstGeom prst="line">
            <a:avLst/>
          </a:prstGeom>
          <a:ln w="50800">
            <a:solidFill>
              <a:srgbClr val="FF5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0919"/>
      </p:ext>
    </p:extLst>
  </p:cSld>
  <p:clrMapOvr>
    <a:masterClrMapping/>
  </p:clrMapOvr>
  <p:transition spd="slow" advTm="8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593858"/>
            <a:ext cx="734481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956" y="2954088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6600" b="1" spc="3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0"/>
            <a:ext cx="2952417" cy="121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1" y="203154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患者微信端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Freeform 18"/>
          <p:cNvSpPr>
            <a:spLocks noEditPoints="1"/>
          </p:cNvSpPr>
          <p:nvPr/>
        </p:nvSpPr>
        <p:spPr bwMode="black">
          <a:xfrm>
            <a:off x="6990788" y="1959122"/>
            <a:ext cx="496398" cy="455086"/>
          </a:xfrm>
          <a:custGeom>
            <a:avLst/>
            <a:gdLst>
              <a:gd name="T0" fmla="*/ 1304 w 1423"/>
              <a:gd name="T1" fmla="*/ 301 h 1114"/>
              <a:gd name="T2" fmla="*/ 1302 w 1423"/>
              <a:gd name="T3" fmla="*/ 297 h 1114"/>
              <a:gd name="T4" fmla="*/ 719 w 1423"/>
              <a:gd name="T5" fmla="*/ 113 h 1114"/>
              <a:gd name="T6" fmla="*/ 496 w 1423"/>
              <a:gd name="T7" fmla="*/ 416 h 1114"/>
              <a:gd name="T8" fmla="*/ 441 w 1423"/>
              <a:gd name="T9" fmla="*/ 482 h 1114"/>
              <a:gd name="T10" fmla="*/ 375 w 1423"/>
              <a:gd name="T11" fmla="*/ 536 h 1114"/>
              <a:gd name="T12" fmla="*/ 290 w 1423"/>
              <a:gd name="T13" fmla="*/ 648 h 1114"/>
              <a:gd name="T14" fmla="*/ 470 w 1423"/>
              <a:gd name="T15" fmla="*/ 973 h 1114"/>
              <a:gd name="T16" fmla="*/ 610 w 1423"/>
              <a:gd name="T17" fmla="*/ 960 h 1114"/>
              <a:gd name="T18" fmla="*/ 775 w 1423"/>
              <a:gd name="T19" fmla="*/ 921 h 1114"/>
              <a:gd name="T20" fmla="*/ 932 w 1423"/>
              <a:gd name="T21" fmla="*/ 927 h 1114"/>
              <a:gd name="T22" fmla="*/ 1151 w 1423"/>
              <a:gd name="T23" fmla="*/ 893 h 1114"/>
              <a:gd name="T24" fmla="*/ 1304 w 1423"/>
              <a:gd name="T25" fmla="*/ 301 h 1114"/>
              <a:gd name="T26" fmla="*/ 1024 w 1423"/>
              <a:gd name="T27" fmla="*/ 311 h 1114"/>
              <a:gd name="T28" fmla="*/ 1024 w 1423"/>
              <a:gd name="T29" fmla="*/ 311 h 1114"/>
              <a:gd name="T30" fmla="*/ 873 w 1423"/>
              <a:gd name="T31" fmla="*/ 299 h 1114"/>
              <a:gd name="T32" fmla="*/ 873 w 1423"/>
              <a:gd name="T33" fmla="*/ 299 h 1114"/>
              <a:gd name="T34" fmla="*/ 799 w 1423"/>
              <a:gd name="T35" fmla="*/ 278 h 1114"/>
              <a:gd name="T36" fmla="*/ 821 w 1423"/>
              <a:gd name="T37" fmla="*/ 203 h 1114"/>
              <a:gd name="T38" fmla="*/ 828 w 1423"/>
              <a:gd name="T39" fmla="*/ 200 h 1114"/>
              <a:gd name="T40" fmla="*/ 1101 w 1423"/>
              <a:gd name="T41" fmla="*/ 234 h 1114"/>
              <a:gd name="T42" fmla="*/ 1108 w 1423"/>
              <a:gd name="T43" fmla="*/ 244 h 1114"/>
              <a:gd name="T44" fmla="*/ 1087 w 1423"/>
              <a:gd name="T45" fmla="*/ 318 h 1114"/>
              <a:gd name="T46" fmla="*/ 1024 w 1423"/>
              <a:gd name="T47" fmla="*/ 311 h 1114"/>
              <a:gd name="T48" fmla="*/ 14 w 1423"/>
              <a:gd name="T49" fmla="*/ 967 h 1114"/>
              <a:gd name="T50" fmla="*/ 53 w 1423"/>
              <a:gd name="T51" fmla="*/ 1037 h 1114"/>
              <a:gd name="T52" fmla="*/ 115 w 1423"/>
              <a:gd name="T53" fmla="*/ 1064 h 1114"/>
              <a:gd name="T54" fmla="*/ 24 w 1423"/>
              <a:gd name="T55" fmla="*/ 900 h 1114"/>
              <a:gd name="T56" fmla="*/ 14 w 1423"/>
              <a:gd name="T57" fmla="*/ 967 h 1114"/>
              <a:gd name="T58" fmla="*/ 400 w 1423"/>
              <a:gd name="T59" fmla="*/ 959 h 1114"/>
              <a:gd name="T60" fmla="*/ 265 w 1423"/>
              <a:gd name="T61" fmla="*/ 714 h 1114"/>
              <a:gd name="T62" fmla="*/ 190 w 1423"/>
              <a:gd name="T63" fmla="*/ 686 h 1114"/>
              <a:gd name="T64" fmla="*/ 175 w 1423"/>
              <a:gd name="T65" fmla="*/ 764 h 1114"/>
              <a:gd name="T66" fmla="*/ 310 w 1423"/>
              <a:gd name="T67" fmla="*/ 1008 h 1114"/>
              <a:gd name="T68" fmla="*/ 385 w 1423"/>
              <a:gd name="T69" fmla="*/ 1037 h 1114"/>
              <a:gd name="T70" fmla="*/ 400 w 1423"/>
              <a:gd name="T71" fmla="*/ 959 h 1114"/>
              <a:gd name="T72" fmla="*/ 266 w 1423"/>
              <a:gd name="T73" fmla="*/ 1026 h 1114"/>
              <a:gd name="T74" fmla="*/ 136 w 1423"/>
              <a:gd name="T75" fmla="*/ 792 h 1114"/>
              <a:gd name="T76" fmla="*/ 65 w 1423"/>
              <a:gd name="T77" fmla="*/ 764 h 1114"/>
              <a:gd name="T78" fmla="*/ 50 w 1423"/>
              <a:gd name="T79" fmla="*/ 840 h 1114"/>
              <a:gd name="T80" fmla="*/ 180 w 1423"/>
              <a:gd name="T81" fmla="*/ 1074 h 1114"/>
              <a:gd name="T82" fmla="*/ 251 w 1423"/>
              <a:gd name="T83" fmla="*/ 1101 h 1114"/>
              <a:gd name="T84" fmla="*/ 266 w 1423"/>
              <a:gd name="T85" fmla="*/ 1026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3" h="1114">
                <a:moveTo>
                  <a:pt x="1304" y="301"/>
                </a:moveTo>
                <a:cubicBezTo>
                  <a:pt x="1303" y="298"/>
                  <a:pt x="1304" y="300"/>
                  <a:pt x="1302" y="297"/>
                </a:cubicBezTo>
                <a:cubicBezTo>
                  <a:pt x="1184" y="83"/>
                  <a:pt x="922" y="0"/>
                  <a:pt x="719" y="113"/>
                </a:cubicBezTo>
                <a:cubicBezTo>
                  <a:pt x="602" y="177"/>
                  <a:pt x="570" y="311"/>
                  <a:pt x="496" y="416"/>
                </a:cubicBezTo>
                <a:cubicBezTo>
                  <a:pt x="476" y="444"/>
                  <a:pt x="458" y="465"/>
                  <a:pt x="441" y="482"/>
                </a:cubicBezTo>
                <a:cubicBezTo>
                  <a:pt x="418" y="504"/>
                  <a:pt x="397" y="520"/>
                  <a:pt x="375" y="536"/>
                </a:cubicBezTo>
                <a:cubicBezTo>
                  <a:pt x="334" y="566"/>
                  <a:pt x="296" y="593"/>
                  <a:pt x="290" y="648"/>
                </a:cubicBezTo>
                <a:cubicBezTo>
                  <a:pt x="470" y="973"/>
                  <a:pt x="470" y="973"/>
                  <a:pt x="470" y="973"/>
                </a:cubicBezTo>
                <a:cubicBezTo>
                  <a:pt x="519" y="997"/>
                  <a:pt x="563" y="978"/>
                  <a:pt x="610" y="960"/>
                </a:cubicBezTo>
                <a:cubicBezTo>
                  <a:pt x="654" y="943"/>
                  <a:pt x="697" y="925"/>
                  <a:pt x="775" y="921"/>
                </a:cubicBezTo>
                <a:cubicBezTo>
                  <a:pt x="827" y="918"/>
                  <a:pt x="880" y="924"/>
                  <a:pt x="932" y="927"/>
                </a:cubicBezTo>
                <a:cubicBezTo>
                  <a:pt x="1008" y="932"/>
                  <a:pt x="1082" y="931"/>
                  <a:pt x="1151" y="893"/>
                </a:cubicBezTo>
                <a:cubicBezTo>
                  <a:pt x="1354" y="780"/>
                  <a:pt x="1423" y="515"/>
                  <a:pt x="1304" y="301"/>
                </a:cubicBezTo>
                <a:close/>
                <a:moveTo>
                  <a:pt x="1024" y="311"/>
                </a:moveTo>
                <a:cubicBezTo>
                  <a:pt x="1024" y="311"/>
                  <a:pt x="1024" y="311"/>
                  <a:pt x="1024" y="311"/>
                </a:cubicBezTo>
                <a:cubicBezTo>
                  <a:pt x="983" y="270"/>
                  <a:pt x="917" y="279"/>
                  <a:pt x="873" y="299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847" y="313"/>
                  <a:pt x="814" y="304"/>
                  <a:pt x="799" y="278"/>
                </a:cubicBezTo>
                <a:cubicBezTo>
                  <a:pt x="785" y="251"/>
                  <a:pt x="794" y="218"/>
                  <a:pt x="821" y="203"/>
                </a:cubicBezTo>
                <a:cubicBezTo>
                  <a:pt x="823" y="202"/>
                  <a:pt x="828" y="200"/>
                  <a:pt x="828" y="200"/>
                </a:cubicBezTo>
                <a:cubicBezTo>
                  <a:pt x="927" y="155"/>
                  <a:pt x="1035" y="168"/>
                  <a:pt x="1101" y="234"/>
                </a:cubicBezTo>
                <a:cubicBezTo>
                  <a:pt x="1101" y="234"/>
                  <a:pt x="1106" y="240"/>
                  <a:pt x="1108" y="244"/>
                </a:cubicBezTo>
                <a:cubicBezTo>
                  <a:pt x="1122" y="270"/>
                  <a:pt x="1113" y="303"/>
                  <a:pt x="1087" y="318"/>
                </a:cubicBezTo>
                <a:cubicBezTo>
                  <a:pt x="1066" y="329"/>
                  <a:pt x="1041" y="326"/>
                  <a:pt x="1024" y="311"/>
                </a:cubicBezTo>
                <a:close/>
                <a:moveTo>
                  <a:pt x="14" y="967"/>
                </a:moveTo>
                <a:cubicBezTo>
                  <a:pt x="53" y="1037"/>
                  <a:pt x="53" y="1037"/>
                  <a:pt x="53" y="1037"/>
                </a:cubicBezTo>
                <a:cubicBezTo>
                  <a:pt x="67" y="1062"/>
                  <a:pt x="94" y="1074"/>
                  <a:pt x="115" y="1064"/>
                </a:cubicBezTo>
                <a:cubicBezTo>
                  <a:pt x="24" y="900"/>
                  <a:pt x="24" y="900"/>
                  <a:pt x="24" y="900"/>
                </a:cubicBezTo>
                <a:cubicBezTo>
                  <a:pt x="5" y="912"/>
                  <a:pt x="0" y="941"/>
                  <a:pt x="14" y="967"/>
                </a:cubicBezTo>
                <a:close/>
                <a:moveTo>
                  <a:pt x="400" y="959"/>
                </a:moveTo>
                <a:cubicBezTo>
                  <a:pt x="265" y="714"/>
                  <a:pt x="265" y="714"/>
                  <a:pt x="265" y="714"/>
                </a:cubicBezTo>
                <a:cubicBezTo>
                  <a:pt x="248" y="685"/>
                  <a:pt x="215" y="672"/>
                  <a:pt x="190" y="686"/>
                </a:cubicBezTo>
                <a:cubicBezTo>
                  <a:pt x="166" y="699"/>
                  <a:pt x="159" y="734"/>
                  <a:pt x="175" y="764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327" y="1038"/>
                  <a:pt x="360" y="1051"/>
                  <a:pt x="385" y="1037"/>
                </a:cubicBezTo>
                <a:cubicBezTo>
                  <a:pt x="410" y="1023"/>
                  <a:pt x="416" y="988"/>
                  <a:pt x="400" y="959"/>
                </a:cubicBezTo>
                <a:close/>
                <a:moveTo>
                  <a:pt x="266" y="1026"/>
                </a:moveTo>
                <a:cubicBezTo>
                  <a:pt x="136" y="792"/>
                  <a:pt x="136" y="792"/>
                  <a:pt x="136" y="792"/>
                </a:cubicBezTo>
                <a:cubicBezTo>
                  <a:pt x="121" y="764"/>
                  <a:pt x="89" y="751"/>
                  <a:pt x="65" y="764"/>
                </a:cubicBezTo>
                <a:cubicBezTo>
                  <a:pt x="41" y="778"/>
                  <a:pt x="35" y="811"/>
                  <a:pt x="50" y="840"/>
                </a:cubicBezTo>
                <a:cubicBezTo>
                  <a:pt x="180" y="1074"/>
                  <a:pt x="180" y="1074"/>
                  <a:pt x="180" y="1074"/>
                </a:cubicBezTo>
                <a:cubicBezTo>
                  <a:pt x="196" y="1102"/>
                  <a:pt x="228" y="1114"/>
                  <a:pt x="251" y="1101"/>
                </a:cubicBezTo>
                <a:cubicBezTo>
                  <a:pt x="275" y="1088"/>
                  <a:pt x="282" y="1055"/>
                  <a:pt x="266" y="10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49" name="组合 48"/>
          <p:cNvGrpSpPr/>
          <p:nvPr/>
        </p:nvGrpSpPr>
        <p:grpSpPr>
          <a:xfrm>
            <a:off x="107504" y="1573040"/>
            <a:ext cx="8992068" cy="4088208"/>
            <a:chOff x="-381347" y="2325375"/>
            <a:chExt cx="10277822" cy="3688656"/>
          </a:xfrm>
        </p:grpSpPr>
        <p:sp>
          <p:nvSpPr>
            <p:cNvPr id="51" name="Rectangle 2"/>
            <p:cNvSpPr/>
            <p:nvPr/>
          </p:nvSpPr>
          <p:spPr>
            <a:xfrm>
              <a:off x="-381346" y="3933437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医院介绍</a:t>
              </a:r>
            </a:p>
          </p:txBody>
        </p:sp>
        <p:sp>
          <p:nvSpPr>
            <p:cNvPr id="52" name="Rectangle 38"/>
            <p:cNvSpPr/>
            <p:nvPr/>
          </p:nvSpPr>
          <p:spPr>
            <a:xfrm>
              <a:off x="3939816" y="3933437"/>
              <a:ext cx="2016777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线上支付挂号费</a:t>
              </a:r>
            </a:p>
          </p:txBody>
        </p:sp>
        <p:sp>
          <p:nvSpPr>
            <p:cNvPr id="53" name="Rectangle 39"/>
            <p:cNvSpPr/>
            <p:nvPr/>
          </p:nvSpPr>
          <p:spPr>
            <a:xfrm>
              <a:off x="3939814" y="4504937"/>
              <a:ext cx="972000" cy="15090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科室 </a:t>
              </a:r>
              <a:r>
                <a:rPr lang="en-US" altLang="zh-CN" sz="1600" b="1" dirty="0"/>
                <a:t>- </a:t>
              </a:r>
              <a:r>
                <a:rPr lang="zh-CN" altLang="en-US" sz="1600" b="1" dirty="0"/>
                <a:t>医生 </a:t>
              </a:r>
              <a:r>
                <a:rPr lang="en-US" altLang="zh-CN" sz="1600" b="1" dirty="0"/>
                <a:t>- </a:t>
              </a:r>
              <a:r>
                <a:rPr lang="zh-CN" altLang="en-US" sz="1600" b="1" dirty="0"/>
                <a:t>线上支付挂号费</a:t>
              </a:r>
            </a:p>
          </p:txBody>
        </p:sp>
        <p:sp>
          <p:nvSpPr>
            <p:cNvPr id="54" name="Rectangle 40"/>
            <p:cNvSpPr/>
            <p:nvPr/>
          </p:nvSpPr>
          <p:spPr>
            <a:xfrm>
              <a:off x="4977966" y="4501863"/>
              <a:ext cx="972000" cy="151216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/>
                <a:t>预约完成之后立即付费（微信支付）</a:t>
              </a:r>
            </a:p>
          </p:txBody>
        </p:sp>
        <p:grpSp>
          <p:nvGrpSpPr>
            <p:cNvPr id="55" name="Group 15"/>
            <p:cNvGrpSpPr/>
            <p:nvPr/>
          </p:nvGrpSpPr>
          <p:grpSpPr>
            <a:xfrm>
              <a:off x="-381346" y="2485638"/>
              <a:ext cx="8498519" cy="1303021"/>
              <a:chOff x="371129" y="1641669"/>
              <a:chExt cx="11328409" cy="1737361"/>
            </a:xfrm>
          </p:grpSpPr>
          <p:grpSp>
            <p:nvGrpSpPr>
              <p:cNvPr id="74" name="Group 3"/>
              <p:cNvGrpSpPr/>
              <p:nvPr/>
            </p:nvGrpSpPr>
            <p:grpSpPr>
              <a:xfrm>
                <a:off x="371129" y="1641669"/>
                <a:ext cx="2688336" cy="1737360"/>
                <a:chOff x="371129" y="1641669"/>
                <a:chExt cx="2688336" cy="1728664"/>
              </a:xfrm>
            </p:grpSpPr>
            <p:sp>
              <p:nvSpPr>
                <p:cNvPr id="85" name="Rectangle 5"/>
                <p:cNvSpPr>
                  <a:spLocks noChangeAspect="1"/>
                </p:cNvSpPr>
                <p:nvPr/>
              </p:nvSpPr>
              <p:spPr bwMode="auto">
                <a:xfrm>
                  <a:off x="371129" y="1641669"/>
                  <a:ext cx="2688336" cy="1728664"/>
                </a:xfrm>
                <a:prstGeom prst="rect">
                  <a:avLst/>
                </a:prstGeom>
                <a:solidFill>
                  <a:srgbClr val="B5D331"/>
                </a:solidFill>
                <a:ln w="9525">
                  <a:solidFill>
                    <a:schemeClr val="tx1">
                      <a:alpha val="50000"/>
                    </a:schemeClr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prstMaterial="flat">
                  <a:contourClr>
                    <a:schemeClr val="accent2">
                      <a:satMod val="300000"/>
                    </a:schemeClr>
                  </a:contourClr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21893" tIns="60947" rIns="121893" bIns="60947" numCol="1" rtlCol="0" anchor="b" anchorCtr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045" fontAlgn="base">
                    <a:lnSpc>
                      <a:spcPct val="90000"/>
                    </a:lnSpc>
                    <a:spcBef>
                      <a:spcPts val="63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120000"/>
                    <a:defRPr/>
                  </a:pPr>
                  <a:r>
                    <a:rPr lang="en-US">
                      <a:ln>
                        <a:solidFill>
                          <a:srgbClr val="FFFFFF">
                            <a:alpha val="0"/>
                          </a:srgbClr>
                        </a:solidFill>
                      </a:ln>
                      <a:solidFill>
                        <a:srgbClr val="FFFFFF">
                          <a:alpha val="99000"/>
                        </a:srgbClr>
                      </a:solidFill>
                      <a:cs typeface="Segoe UI" pitchFamily="34" charset="0"/>
                    </a:rPr>
                    <a:t>            </a:t>
                  </a:r>
                </a:p>
                <a:p>
                  <a:r>
                    <a:rPr lang="zh-CN" altLang="en-US" sz="2400" b="1"/>
                    <a:t>导诊</a:t>
                  </a:r>
                </a:p>
              </p:txBody>
            </p:sp>
            <p:sp>
              <p:nvSpPr>
                <p:cNvPr id="86" name="Freeform 6"/>
                <p:cNvSpPr>
                  <a:spLocks noChangeAspect="1"/>
                </p:cNvSpPr>
                <p:nvPr/>
              </p:nvSpPr>
              <p:spPr bwMode="auto">
                <a:xfrm>
                  <a:off x="623660" y="1780711"/>
                  <a:ext cx="768550" cy="675066"/>
                </a:xfrm>
                <a:custGeom>
                  <a:avLst/>
                  <a:gdLst>
                    <a:gd name="T0" fmla="*/ 983 w 1123"/>
                    <a:gd name="T1" fmla="*/ 48 h 972"/>
                    <a:gd name="T2" fmla="*/ 884 w 1123"/>
                    <a:gd name="T3" fmla="*/ 36 h 972"/>
                    <a:gd name="T4" fmla="*/ 409 w 1123"/>
                    <a:gd name="T5" fmla="*/ 515 h 972"/>
                    <a:gd name="T6" fmla="*/ 251 w 1123"/>
                    <a:gd name="T7" fmla="*/ 357 h 972"/>
                    <a:gd name="T8" fmla="*/ 107 w 1123"/>
                    <a:gd name="T9" fmla="*/ 369 h 972"/>
                    <a:gd name="T10" fmla="*/ 42 w 1123"/>
                    <a:gd name="T11" fmla="*/ 446 h 972"/>
                    <a:gd name="T12" fmla="*/ 41 w 1123"/>
                    <a:gd name="T13" fmla="*/ 534 h 972"/>
                    <a:gd name="T14" fmla="*/ 356 w 1123"/>
                    <a:gd name="T15" fmla="*/ 871 h 972"/>
                    <a:gd name="T16" fmla="*/ 500 w 1123"/>
                    <a:gd name="T17" fmla="*/ 872 h 972"/>
                    <a:gd name="T18" fmla="*/ 1058 w 1123"/>
                    <a:gd name="T19" fmla="*/ 267 h 972"/>
                    <a:gd name="T20" fmla="*/ 1065 w 1123"/>
                    <a:gd name="T21" fmla="*/ 154 h 972"/>
                    <a:gd name="T22" fmla="*/ 983 w 1123"/>
                    <a:gd name="T23" fmla="*/ 48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23" h="972">
                      <a:moveTo>
                        <a:pt x="983" y="48"/>
                      </a:moveTo>
                      <a:cubicBezTo>
                        <a:pt x="983" y="48"/>
                        <a:pt x="952" y="0"/>
                        <a:pt x="884" y="36"/>
                      </a:cubicBezTo>
                      <a:cubicBezTo>
                        <a:pt x="774" y="95"/>
                        <a:pt x="533" y="321"/>
                        <a:pt x="409" y="515"/>
                      </a:cubicBezTo>
                      <a:cubicBezTo>
                        <a:pt x="409" y="515"/>
                        <a:pt x="320" y="412"/>
                        <a:pt x="251" y="357"/>
                      </a:cubicBezTo>
                      <a:cubicBezTo>
                        <a:pt x="183" y="302"/>
                        <a:pt x="170" y="309"/>
                        <a:pt x="107" y="369"/>
                      </a:cubicBezTo>
                      <a:cubicBezTo>
                        <a:pt x="66" y="408"/>
                        <a:pt x="42" y="446"/>
                        <a:pt x="42" y="446"/>
                      </a:cubicBezTo>
                      <a:cubicBezTo>
                        <a:pt x="42" y="446"/>
                        <a:pt x="0" y="490"/>
                        <a:pt x="41" y="534"/>
                      </a:cubicBezTo>
                      <a:cubicBezTo>
                        <a:pt x="93" y="589"/>
                        <a:pt x="283" y="776"/>
                        <a:pt x="356" y="871"/>
                      </a:cubicBezTo>
                      <a:cubicBezTo>
                        <a:pt x="432" y="972"/>
                        <a:pt x="500" y="872"/>
                        <a:pt x="500" y="872"/>
                      </a:cubicBezTo>
                      <a:cubicBezTo>
                        <a:pt x="500" y="872"/>
                        <a:pt x="734" y="489"/>
                        <a:pt x="1058" y="267"/>
                      </a:cubicBezTo>
                      <a:cubicBezTo>
                        <a:pt x="1058" y="267"/>
                        <a:pt x="1123" y="229"/>
                        <a:pt x="1065" y="154"/>
                      </a:cubicBezTo>
                      <a:cubicBezTo>
                        <a:pt x="1007" y="79"/>
                        <a:pt x="983" y="48"/>
                        <a:pt x="983" y="48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121893" tIns="60947" rIns="121893" bIns="60947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75" name="Rectangle 8"/>
              <p:cNvSpPr>
                <a:spLocks noChangeAspect="1"/>
              </p:cNvSpPr>
              <p:nvPr/>
            </p:nvSpPr>
            <p:spPr bwMode="auto">
              <a:xfrm>
                <a:off x="9011202" y="1641670"/>
                <a:ext cx="2688336" cy="1737360"/>
              </a:xfrm>
              <a:prstGeom prst="rect">
                <a:avLst/>
              </a:prstGeom>
              <a:solidFill>
                <a:srgbClr val="B5D331"/>
              </a:solidFill>
              <a:ln w="9525">
                <a:solidFill>
                  <a:schemeClr val="tx1">
                    <a:alpha val="50000"/>
                  </a:schemeClr>
                </a:solidFill>
                <a:headEnd type="none" w="med" len="med"/>
                <a:tailEnd type="none" w="med" len="med"/>
              </a:ln>
              <a:effectLst/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contourClr>
                  <a:schemeClr val="accent2">
                    <a:satMod val="30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21893" tIns="60947" rIns="121893" bIns="60947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4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</a:pPr>
                <a:endParaRPr 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endParaRPr>
              </a:p>
              <a:p>
                <a:pPr defTabSz="91404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</a:pPr>
                <a:endParaRPr 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endParaRPr>
              </a:p>
              <a:p>
                <a:pPr defTabSz="91404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</a:pPr>
                <a:endParaRPr lang="en-US" altLang="zh-CN" sz="2400" b="1" dirty="0" smtClean="0">
                  <a:ln>
                    <a:noFill/>
                  </a:ln>
                  <a:solidFill>
                    <a:schemeClr val="bg1"/>
                  </a:solidFill>
                  <a:cs typeface="+mn-cs"/>
                </a:endParaRPr>
              </a:p>
              <a:p>
                <a:pPr defTabSz="914045" fontAlgn="base">
                  <a:lnSpc>
                    <a:spcPct val="90000"/>
                  </a:lnSpc>
                  <a:spcBef>
                    <a:spcPts val="630"/>
                  </a:spcBef>
                  <a:spcAft>
                    <a:spcPct val="0"/>
                  </a:spcAft>
                  <a:buClr>
                    <a:srgbClr val="FFFF99"/>
                  </a:buClr>
                  <a:buSzPct val="120000"/>
                </a:pPr>
                <a:r>
                  <a:rPr lang="zh-CN" altLang="en-US" sz="2400" b="1" dirty="0" smtClean="0">
                    <a:ln>
                      <a:noFill/>
                    </a:ln>
                    <a:solidFill>
                      <a:schemeClr val="bg1"/>
                    </a:solidFill>
                    <a:cs typeface="+mn-cs"/>
                  </a:rPr>
                  <a:t>信息</a:t>
                </a:r>
                <a:r>
                  <a:rPr lang="zh-CN" altLang="en-US" sz="2400" b="1" dirty="0">
                    <a:ln>
                      <a:noFill/>
                    </a:ln>
                    <a:solidFill>
                      <a:schemeClr val="bg1"/>
                    </a:solidFill>
                    <a:cs typeface="+mn-cs"/>
                  </a:rPr>
                  <a:t>查询</a:t>
                </a:r>
                <a:endParaRPr 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endParaRPr>
              </a:p>
            </p:txBody>
          </p:sp>
          <p:grpSp>
            <p:nvGrpSpPr>
              <p:cNvPr id="76" name="Group 11"/>
              <p:cNvGrpSpPr/>
              <p:nvPr/>
            </p:nvGrpSpPr>
            <p:grpSpPr>
              <a:xfrm>
                <a:off x="3251154" y="1641670"/>
                <a:ext cx="2688336" cy="1737360"/>
                <a:chOff x="3251154" y="1641670"/>
                <a:chExt cx="2688336" cy="1737360"/>
              </a:xfrm>
            </p:grpSpPr>
            <p:sp>
              <p:nvSpPr>
                <p:cNvPr id="83" name="Rectangle 6"/>
                <p:cNvSpPr>
                  <a:spLocks noChangeAspect="1"/>
                </p:cNvSpPr>
                <p:nvPr/>
              </p:nvSpPr>
              <p:spPr bwMode="auto">
                <a:xfrm>
                  <a:off x="3251154" y="1641670"/>
                  <a:ext cx="2688336" cy="1737360"/>
                </a:xfrm>
                <a:prstGeom prst="rect">
                  <a:avLst/>
                </a:prstGeom>
                <a:solidFill>
                  <a:srgbClr val="B5D331"/>
                </a:solidFill>
                <a:ln w="9525">
                  <a:solidFill>
                    <a:schemeClr val="tx1">
                      <a:alpha val="50000"/>
                    </a:schemeClr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prstMaterial="flat">
                  <a:contourClr>
                    <a:schemeClr val="accent2">
                      <a:satMod val="300000"/>
                    </a:schemeClr>
                  </a:contourClr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21893" tIns="60947" rIns="121893" bIns="60947" numCol="1" rtlCol="0" anchor="b" anchorCtr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045" fontAlgn="base">
                    <a:lnSpc>
                      <a:spcPct val="90000"/>
                    </a:lnSpc>
                    <a:spcBef>
                      <a:spcPts val="63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120000"/>
                  </a:pPr>
                  <a:r>
                    <a:rPr lang="en-US" dirty="0">
                      <a:ln>
                        <a:solidFill>
                          <a:srgbClr val="FFFFFF">
                            <a:alpha val="0"/>
                          </a:srgbClr>
                        </a:solidFill>
                      </a:ln>
                      <a:solidFill>
                        <a:srgbClr val="FFFFFF">
                          <a:alpha val="99000"/>
                        </a:srgbClr>
                      </a:solidFill>
                      <a:cs typeface="Segoe UI" pitchFamily="34" charset="0"/>
                    </a:rPr>
                    <a:t>            </a:t>
                  </a:r>
                </a:p>
                <a:p>
                  <a:pPr defTabSz="914045" fontAlgn="base">
                    <a:lnSpc>
                      <a:spcPct val="90000"/>
                    </a:lnSpc>
                    <a:spcBef>
                      <a:spcPts val="63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120000"/>
                  </a:pPr>
                  <a:r>
                    <a:rPr lang="zh-CN" altLang="en-US" sz="2400" b="1" dirty="0">
                      <a:solidFill>
                        <a:schemeClr val="bg1"/>
                      </a:solidFill>
                    </a:rPr>
                    <a:t>智能分诊</a:t>
                  </a:r>
                </a:p>
              </p:txBody>
            </p:sp>
            <p:sp>
              <p:nvSpPr>
                <p:cNvPr id="84" name="Freeform 23"/>
                <p:cNvSpPr>
                  <a:spLocks noEditPoints="1"/>
                </p:cNvSpPr>
                <p:nvPr/>
              </p:nvSpPr>
              <p:spPr bwMode="black">
                <a:xfrm>
                  <a:off x="3373410" y="1796887"/>
                  <a:ext cx="685800" cy="682981"/>
                </a:xfrm>
                <a:custGeom>
                  <a:avLst/>
                  <a:gdLst>
                    <a:gd name="T0" fmla="*/ 709 w 709"/>
                    <a:gd name="T1" fmla="*/ 570 h 709"/>
                    <a:gd name="T2" fmla="*/ 373 w 709"/>
                    <a:gd name="T3" fmla="*/ 709 h 709"/>
                    <a:gd name="T4" fmla="*/ 373 w 709"/>
                    <a:gd name="T5" fmla="*/ 294 h 709"/>
                    <a:gd name="T6" fmla="*/ 709 w 709"/>
                    <a:gd name="T7" fmla="*/ 154 h 709"/>
                    <a:gd name="T8" fmla="*/ 709 w 709"/>
                    <a:gd name="T9" fmla="*/ 570 h 709"/>
                    <a:gd name="T10" fmla="*/ 335 w 709"/>
                    <a:gd name="T11" fmla="*/ 294 h 709"/>
                    <a:gd name="T12" fmla="*/ 0 w 709"/>
                    <a:gd name="T13" fmla="*/ 154 h 709"/>
                    <a:gd name="T14" fmla="*/ 0 w 709"/>
                    <a:gd name="T15" fmla="*/ 570 h 709"/>
                    <a:gd name="T16" fmla="*/ 335 w 709"/>
                    <a:gd name="T17" fmla="*/ 709 h 709"/>
                    <a:gd name="T18" fmla="*/ 335 w 709"/>
                    <a:gd name="T19" fmla="*/ 294 h 709"/>
                    <a:gd name="T20" fmla="*/ 354 w 709"/>
                    <a:gd name="T21" fmla="*/ 0 h 709"/>
                    <a:gd name="T22" fmla="*/ 0 w 709"/>
                    <a:gd name="T23" fmla="*/ 126 h 709"/>
                    <a:gd name="T24" fmla="*/ 354 w 709"/>
                    <a:gd name="T25" fmla="*/ 268 h 709"/>
                    <a:gd name="T26" fmla="*/ 709 w 709"/>
                    <a:gd name="T27" fmla="*/ 126 h 709"/>
                    <a:gd name="T28" fmla="*/ 354 w 709"/>
                    <a:gd name="T29" fmla="*/ 0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9" h="709">
                      <a:moveTo>
                        <a:pt x="709" y="570"/>
                      </a:moveTo>
                      <a:lnTo>
                        <a:pt x="373" y="709"/>
                      </a:lnTo>
                      <a:lnTo>
                        <a:pt x="373" y="294"/>
                      </a:lnTo>
                      <a:lnTo>
                        <a:pt x="709" y="154"/>
                      </a:lnTo>
                      <a:lnTo>
                        <a:pt x="709" y="570"/>
                      </a:lnTo>
                      <a:close/>
                      <a:moveTo>
                        <a:pt x="335" y="294"/>
                      </a:moveTo>
                      <a:lnTo>
                        <a:pt x="0" y="154"/>
                      </a:lnTo>
                      <a:lnTo>
                        <a:pt x="0" y="570"/>
                      </a:lnTo>
                      <a:lnTo>
                        <a:pt x="335" y="709"/>
                      </a:lnTo>
                      <a:lnTo>
                        <a:pt x="335" y="294"/>
                      </a:lnTo>
                      <a:close/>
                      <a:moveTo>
                        <a:pt x="354" y="0"/>
                      </a:moveTo>
                      <a:lnTo>
                        <a:pt x="0" y="126"/>
                      </a:lnTo>
                      <a:lnTo>
                        <a:pt x="354" y="268"/>
                      </a:lnTo>
                      <a:lnTo>
                        <a:pt x="709" y="126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82305" tIns="41153" rIns="82305" bIns="41153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200"/>
                </a:p>
              </p:txBody>
            </p:sp>
          </p:grpSp>
          <p:grpSp>
            <p:nvGrpSpPr>
              <p:cNvPr id="77" name="Group 12"/>
              <p:cNvGrpSpPr/>
              <p:nvPr/>
            </p:nvGrpSpPr>
            <p:grpSpPr>
              <a:xfrm>
                <a:off x="6131178" y="1641670"/>
                <a:ext cx="2688336" cy="1737360"/>
                <a:chOff x="6131178" y="1641670"/>
                <a:chExt cx="2688336" cy="1737360"/>
              </a:xfrm>
            </p:grpSpPr>
            <p:sp>
              <p:nvSpPr>
                <p:cNvPr id="78" name="Rectangle 7"/>
                <p:cNvSpPr>
                  <a:spLocks noChangeAspect="1"/>
                </p:cNvSpPr>
                <p:nvPr/>
              </p:nvSpPr>
              <p:spPr bwMode="auto">
                <a:xfrm>
                  <a:off x="6131178" y="1641670"/>
                  <a:ext cx="2688336" cy="1737360"/>
                </a:xfrm>
                <a:prstGeom prst="rect">
                  <a:avLst/>
                </a:prstGeom>
                <a:solidFill>
                  <a:srgbClr val="B5D331"/>
                </a:solidFill>
                <a:ln w="9525">
                  <a:solidFill>
                    <a:schemeClr val="tx1">
                      <a:alpha val="50000"/>
                    </a:schemeClr>
                  </a:solidFill>
                  <a:headEnd type="none" w="med" len="med"/>
                  <a:tailEnd type="none" w="med" len="med"/>
                </a:ln>
                <a:effectLst/>
                <a:scene3d>
                  <a:camera prst="orthographicFront" fov="0">
                    <a:rot lat="0" lon="0" rev="0"/>
                  </a:camera>
                  <a:lightRig rig="glow" dir="t">
                    <a:rot lat="0" lon="0" rev="6360000"/>
                  </a:lightRig>
                </a:scene3d>
                <a:sp3d prstMaterial="flat">
                  <a:contourClr>
                    <a:schemeClr val="accent2">
                      <a:satMod val="300000"/>
                    </a:schemeClr>
                  </a:contourClr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121893" tIns="60947" rIns="121893" bIns="60947" numCol="1" rtlCol="0" anchor="b" anchorCtr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045" fontAlgn="base">
                    <a:lnSpc>
                      <a:spcPct val="90000"/>
                    </a:lnSpc>
                    <a:spcBef>
                      <a:spcPts val="63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120000"/>
                  </a:pPr>
                  <a:endParaRPr lang="en-US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FFFFFF">
                        <a:alpha val="99000"/>
                      </a:srgbClr>
                    </a:solidFill>
                    <a:cs typeface="Segoe UI" pitchFamily="34" charset="0"/>
                  </a:endParaRPr>
                </a:p>
                <a:p>
                  <a:pPr defTabSz="914045" fontAlgn="base">
                    <a:lnSpc>
                      <a:spcPct val="90000"/>
                    </a:lnSpc>
                    <a:spcBef>
                      <a:spcPts val="63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120000"/>
                  </a:pPr>
                  <a:r>
                    <a:rPr lang="zh-CN" altLang="en-US" sz="2400" b="1" dirty="0">
                      <a:solidFill>
                        <a:schemeClr val="bg1"/>
                      </a:solidFill>
                    </a:rPr>
                    <a:t>预约挂号</a:t>
                  </a:r>
                </a:p>
              </p:txBody>
            </p:sp>
            <p:grpSp>
              <p:nvGrpSpPr>
                <p:cNvPr id="79" name="Group 43"/>
                <p:cNvGrpSpPr/>
                <p:nvPr/>
              </p:nvGrpSpPr>
              <p:grpSpPr bwMode="black">
                <a:xfrm>
                  <a:off x="6309779" y="1816915"/>
                  <a:ext cx="721231" cy="586753"/>
                  <a:chOff x="6309779" y="1816915"/>
                  <a:chExt cx="1500188" cy="1220788"/>
                </a:xfrm>
                <a:solidFill>
                  <a:srgbClr val="FFFFFF"/>
                </a:solidFill>
              </p:grpSpPr>
              <p:sp>
                <p:nvSpPr>
                  <p:cNvPr id="80" name="Freeform 86"/>
                  <p:cNvSpPr>
                    <a:spLocks noEditPoints="1"/>
                  </p:cNvSpPr>
                  <p:nvPr/>
                </p:nvSpPr>
                <p:spPr bwMode="black">
                  <a:xfrm>
                    <a:off x="6309779" y="1935978"/>
                    <a:ext cx="1095375" cy="1101725"/>
                  </a:xfrm>
                  <a:custGeom>
                    <a:avLst/>
                    <a:gdLst>
                      <a:gd name="T0" fmla="*/ 287 w 292"/>
                      <a:gd name="T1" fmla="*/ 113 h 294"/>
                      <a:gd name="T2" fmla="*/ 239 w 292"/>
                      <a:gd name="T3" fmla="*/ 105 h 294"/>
                      <a:gd name="T4" fmla="*/ 252 w 292"/>
                      <a:gd name="T5" fmla="*/ 58 h 294"/>
                      <a:gd name="T6" fmla="*/ 229 w 292"/>
                      <a:gd name="T7" fmla="*/ 32 h 294"/>
                      <a:gd name="T8" fmla="*/ 187 w 292"/>
                      <a:gd name="T9" fmla="*/ 57 h 294"/>
                      <a:gd name="T10" fmla="*/ 167 w 292"/>
                      <a:gd name="T11" fmla="*/ 6 h 294"/>
                      <a:gd name="T12" fmla="*/ 132 w 292"/>
                      <a:gd name="T13" fmla="*/ 0 h 294"/>
                      <a:gd name="T14" fmla="*/ 115 w 292"/>
                      <a:gd name="T15" fmla="*/ 53 h 294"/>
                      <a:gd name="T16" fmla="*/ 72 w 292"/>
                      <a:gd name="T17" fmla="*/ 31 h 294"/>
                      <a:gd name="T18" fmla="*/ 42 w 292"/>
                      <a:gd name="T19" fmla="*/ 49 h 294"/>
                      <a:gd name="T20" fmla="*/ 59 w 292"/>
                      <a:gd name="T21" fmla="*/ 95 h 294"/>
                      <a:gd name="T22" fmla="*/ 12 w 292"/>
                      <a:gd name="T23" fmla="*/ 107 h 294"/>
                      <a:gd name="T24" fmla="*/ 0 w 292"/>
                      <a:gd name="T25" fmla="*/ 140 h 294"/>
                      <a:gd name="T26" fmla="*/ 43 w 292"/>
                      <a:gd name="T27" fmla="*/ 164 h 294"/>
                      <a:gd name="T28" fmla="*/ 14 w 292"/>
                      <a:gd name="T29" fmla="*/ 204 h 294"/>
                      <a:gd name="T30" fmla="*/ 27 w 292"/>
                      <a:gd name="T31" fmla="*/ 237 h 294"/>
                      <a:gd name="T32" fmla="*/ 75 w 292"/>
                      <a:gd name="T33" fmla="*/ 227 h 294"/>
                      <a:gd name="T34" fmla="*/ 79 w 292"/>
                      <a:gd name="T35" fmla="*/ 276 h 294"/>
                      <a:gd name="T36" fmla="*/ 109 w 292"/>
                      <a:gd name="T37" fmla="*/ 293 h 294"/>
                      <a:gd name="T38" fmla="*/ 140 w 292"/>
                      <a:gd name="T39" fmla="*/ 255 h 294"/>
                      <a:gd name="T40" fmla="*/ 152 w 292"/>
                      <a:gd name="T41" fmla="*/ 255 h 294"/>
                      <a:gd name="T42" fmla="*/ 183 w 292"/>
                      <a:gd name="T43" fmla="*/ 293 h 294"/>
                      <a:gd name="T44" fmla="*/ 213 w 292"/>
                      <a:gd name="T45" fmla="*/ 276 h 294"/>
                      <a:gd name="T46" fmla="*/ 217 w 292"/>
                      <a:gd name="T47" fmla="*/ 227 h 294"/>
                      <a:gd name="T48" fmla="*/ 265 w 292"/>
                      <a:gd name="T49" fmla="*/ 237 h 294"/>
                      <a:gd name="T50" fmla="*/ 278 w 292"/>
                      <a:gd name="T51" fmla="*/ 204 h 294"/>
                      <a:gd name="T52" fmla="*/ 249 w 292"/>
                      <a:gd name="T53" fmla="*/ 164 h 294"/>
                      <a:gd name="T54" fmla="*/ 292 w 292"/>
                      <a:gd name="T55" fmla="*/ 140 h 294"/>
                      <a:gd name="T56" fmla="*/ 187 w 292"/>
                      <a:gd name="T57" fmla="*/ 193 h 294"/>
                      <a:gd name="T58" fmla="*/ 105 w 292"/>
                      <a:gd name="T59" fmla="*/ 193 h 294"/>
                      <a:gd name="T60" fmla="*/ 105 w 292"/>
                      <a:gd name="T61" fmla="*/ 111 h 294"/>
                      <a:gd name="T62" fmla="*/ 187 w 292"/>
                      <a:gd name="T63" fmla="*/ 111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2" h="294">
                        <a:moveTo>
                          <a:pt x="292" y="140"/>
                        </a:moveTo>
                        <a:cubicBezTo>
                          <a:pt x="287" y="113"/>
                          <a:pt x="287" y="113"/>
                          <a:pt x="287" y="113"/>
                        </a:cubicBezTo>
                        <a:cubicBezTo>
                          <a:pt x="286" y="110"/>
                          <a:pt x="284" y="108"/>
                          <a:pt x="280" y="107"/>
                        </a:cubicBezTo>
                        <a:cubicBezTo>
                          <a:pt x="239" y="105"/>
                          <a:pt x="239" y="105"/>
                          <a:pt x="239" y="105"/>
                        </a:cubicBezTo>
                        <a:cubicBezTo>
                          <a:pt x="237" y="102"/>
                          <a:pt x="235" y="98"/>
                          <a:pt x="233" y="95"/>
                        </a:cubicBezTo>
                        <a:cubicBezTo>
                          <a:pt x="252" y="58"/>
                          <a:pt x="252" y="58"/>
                          <a:pt x="252" y="58"/>
                        </a:cubicBezTo>
                        <a:cubicBezTo>
                          <a:pt x="254" y="55"/>
                          <a:pt x="253" y="51"/>
                          <a:pt x="250" y="49"/>
                        </a:cubicBezTo>
                        <a:cubicBezTo>
                          <a:pt x="229" y="32"/>
                          <a:pt x="229" y="32"/>
                          <a:pt x="229" y="32"/>
                        </a:cubicBezTo>
                        <a:cubicBezTo>
                          <a:pt x="227" y="29"/>
                          <a:pt x="223" y="29"/>
                          <a:pt x="220" y="31"/>
                        </a:cubicBezTo>
                        <a:cubicBezTo>
                          <a:pt x="187" y="57"/>
                          <a:pt x="187" y="57"/>
                          <a:pt x="187" y="57"/>
                        </a:cubicBezTo>
                        <a:cubicBezTo>
                          <a:pt x="184" y="55"/>
                          <a:pt x="181" y="54"/>
                          <a:pt x="177" y="53"/>
                        </a:cubicBezTo>
                        <a:cubicBezTo>
                          <a:pt x="167" y="6"/>
                          <a:pt x="167" y="6"/>
                          <a:pt x="167" y="6"/>
                        </a:cubicBezTo>
                        <a:cubicBezTo>
                          <a:pt x="166" y="3"/>
                          <a:pt x="163" y="0"/>
                          <a:pt x="160" y="0"/>
                        </a:cubicBezTo>
                        <a:cubicBezTo>
                          <a:pt x="132" y="0"/>
                          <a:pt x="132" y="0"/>
                          <a:pt x="132" y="0"/>
                        </a:cubicBezTo>
                        <a:cubicBezTo>
                          <a:pt x="129" y="0"/>
                          <a:pt x="126" y="3"/>
                          <a:pt x="125" y="6"/>
                        </a:cubicBezTo>
                        <a:cubicBezTo>
                          <a:pt x="115" y="53"/>
                          <a:pt x="115" y="53"/>
                          <a:pt x="115" y="53"/>
                        </a:cubicBezTo>
                        <a:cubicBezTo>
                          <a:pt x="111" y="54"/>
                          <a:pt x="108" y="55"/>
                          <a:pt x="105" y="57"/>
                        </a:cubicBezTo>
                        <a:cubicBezTo>
                          <a:pt x="72" y="31"/>
                          <a:pt x="72" y="31"/>
                          <a:pt x="72" y="31"/>
                        </a:cubicBezTo>
                        <a:cubicBezTo>
                          <a:pt x="69" y="29"/>
                          <a:pt x="65" y="29"/>
                          <a:pt x="63" y="31"/>
                        </a:cubicBezTo>
                        <a:cubicBezTo>
                          <a:pt x="42" y="49"/>
                          <a:pt x="42" y="49"/>
                          <a:pt x="42" y="49"/>
                        </a:cubicBezTo>
                        <a:cubicBezTo>
                          <a:pt x="39" y="51"/>
                          <a:pt x="39" y="55"/>
                          <a:pt x="40" y="58"/>
                        </a:cubicBezTo>
                        <a:cubicBezTo>
                          <a:pt x="59" y="95"/>
                          <a:pt x="59" y="95"/>
                          <a:pt x="59" y="95"/>
                        </a:cubicBezTo>
                        <a:cubicBezTo>
                          <a:pt x="57" y="98"/>
                          <a:pt x="55" y="102"/>
                          <a:pt x="53" y="105"/>
                        </a:cubicBezTo>
                        <a:cubicBezTo>
                          <a:pt x="12" y="107"/>
                          <a:pt x="12" y="107"/>
                          <a:pt x="12" y="107"/>
                        </a:cubicBezTo>
                        <a:cubicBezTo>
                          <a:pt x="8" y="107"/>
                          <a:pt x="6" y="110"/>
                          <a:pt x="5" y="113"/>
                        </a:cubicBezTo>
                        <a:cubicBezTo>
                          <a:pt x="0" y="140"/>
                          <a:pt x="0" y="140"/>
                          <a:pt x="0" y="140"/>
                        </a:cubicBezTo>
                        <a:cubicBezTo>
                          <a:pt x="0" y="143"/>
                          <a:pt x="1" y="147"/>
                          <a:pt x="4" y="148"/>
                        </a:cubicBezTo>
                        <a:cubicBezTo>
                          <a:pt x="43" y="164"/>
                          <a:pt x="43" y="164"/>
                          <a:pt x="43" y="164"/>
                        </a:cubicBezTo>
                        <a:cubicBezTo>
                          <a:pt x="44" y="168"/>
                          <a:pt x="44" y="172"/>
                          <a:pt x="45" y="176"/>
                        </a:cubicBezTo>
                        <a:cubicBezTo>
                          <a:pt x="14" y="204"/>
                          <a:pt x="14" y="204"/>
                          <a:pt x="14" y="204"/>
                        </a:cubicBezTo>
                        <a:cubicBezTo>
                          <a:pt x="12" y="206"/>
                          <a:pt x="11" y="210"/>
                          <a:pt x="13" y="213"/>
                        </a:cubicBezTo>
                        <a:cubicBezTo>
                          <a:pt x="27" y="237"/>
                          <a:pt x="27" y="237"/>
                          <a:pt x="27" y="237"/>
                        </a:cubicBezTo>
                        <a:cubicBezTo>
                          <a:pt x="28" y="239"/>
                          <a:pt x="32" y="241"/>
                          <a:pt x="35" y="240"/>
                        </a:cubicBezTo>
                        <a:cubicBezTo>
                          <a:pt x="75" y="227"/>
                          <a:pt x="75" y="227"/>
                          <a:pt x="75" y="227"/>
                        </a:cubicBezTo>
                        <a:cubicBezTo>
                          <a:pt x="78" y="230"/>
                          <a:pt x="81" y="233"/>
                          <a:pt x="84" y="235"/>
                        </a:cubicBezTo>
                        <a:cubicBezTo>
                          <a:pt x="79" y="276"/>
                          <a:pt x="79" y="276"/>
                          <a:pt x="79" y="276"/>
                        </a:cubicBezTo>
                        <a:cubicBezTo>
                          <a:pt x="78" y="280"/>
                          <a:pt x="80" y="283"/>
                          <a:pt x="83" y="284"/>
                        </a:cubicBezTo>
                        <a:cubicBezTo>
                          <a:pt x="109" y="293"/>
                          <a:pt x="109" y="293"/>
                          <a:pt x="109" y="293"/>
                        </a:cubicBezTo>
                        <a:cubicBezTo>
                          <a:pt x="112" y="294"/>
                          <a:pt x="116" y="293"/>
                          <a:pt x="118" y="291"/>
                        </a:cubicBezTo>
                        <a:cubicBezTo>
                          <a:pt x="140" y="255"/>
                          <a:pt x="140" y="255"/>
                          <a:pt x="140" y="255"/>
                        </a:cubicBezTo>
                        <a:cubicBezTo>
                          <a:pt x="142" y="255"/>
                          <a:pt x="144" y="256"/>
                          <a:pt x="146" y="256"/>
                        </a:cubicBezTo>
                        <a:cubicBezTo>
                          <a:pt x="148" y="256"/>
                          <a:pt x="150" y="255"/>
                          <a:pt x="152" y="255"/>
                        </a:cubicBezTo>
                        <a:cubicBezTo>
                          <a:pt x="174" y="291"/>
                          <a:pt x="174" y="291"/>
                          <a:pt x="174" y="291"/>
                        </a:cubicBezTo>
                        <a:cubicBezTo>
                          <a:pt x="176" y="293"/>
                          <a:pt x="180" y="294"/>
                          <a:pt x="183" y="293"/>
                        </a:cubicBezTo>
                        <a:cubicBezTo>
                          <a:pt x="209" y="284"/>
                          <a:pt x="209" y="284"/>
                          <a:pt x="209" y="284"/>
                        </a:cubicBezTo>
                        <a:cubicBezTo>
                          <a:pt x="212" y="283"/>
                          <a:pt x="214" y="280"/>
                          <a:pt x="213" y="276"/>
                        </a:cubicBezTo>
                        <a:cubicBezTo>
                          <a:pt x="208" y="235"/>
                          <a:pt x="208" y="235"/>
                          <a:pt x="208" y="235"/>
                        </a:cubicBezTo>
                        <a:cubicBezTo>
                          <a:pt x="211" y="232"/>
                          <a:pt x="214" y="230"/>
                          <a:pt x="217" y="227"/>
                        </a:cubicBezTo>
                        <a:cubicBezTo>
                          <a:pt x="257" y="240"/>
                          <a:pt x="257" y="240"/>
                          <a:pt x="257" y="240"/>
                        </a:cubicBezTo>
                        <a:cubicBezTo>
                          <a:pt x="260" y="241"/>
                          <a:pt x="264" y="239"/>
                          <a:pt x="265" y="237"/>
                        </a:cubicBezTo>
                        <a:cubicBezTo>
                          <a:pt x="279" y="213"/>
                          <a:pt x="279" y="213"/>
                          <a:pt x="279" y="213"/>
                        </a:cubicBezTo>
                        <a:cubicBezTo>
                          <a:pt x="281" y="210"/>
                          <a:pt x="280" y="206"/>
                          <a:pt x="278" y="204"/>
                        </a:cubicBezTo>
                        <a:cubicBezTo>
                          <a:pt x="247" y="176"/>
                          <a:pt x="247" y="176"/>
                          <a:pt x="247" y="176"/>
                        </a:cubicBezTo>
                        <a:cubicBezTo>
                          <a:pt x="248" y="172"/>
                          <a:pt x="248" y="168"/>
                          <a:pt x="249" y="164"/>
                        </a:cubicBezTo>
                        <a:cubicBezTo>
                          <a:pt x="288" y="148"/>
                          <a:pt x="288" y="148"/>
                          <a:pt x="288" y="148"/>
                        </a:cubicBezTo>
                        <a:cubicBezTo>
                          <a:pt x="291" y="147"/>
                          <a:pt x="292" y="144"/>
                          <a:pt x="292" y="140"/>
                        </a:cubicBezTo>
                        <a:close/>
                        <a:moveTo>
                          <a:pt x="204" y="152"/>
                        </a:moveTo>
                        <a:cubicBezTo>
                          <a:pt x="204" y="168"/>
                          <a:pt x="197" y="182"/>
                          <a:pt x="187" y="193"/>
                        </a:cubicBezTo>
                        <a:cubicBezTo>
                          <a:pt x="176" y="203"/>
                          <a:pt x="162" y="210"/>
                          <a:pt x="146" y="210"/>
                        </a:cubicBezTo>
                        <a:cubicBezTo>
                          <a:pt x="130" y="210"/>
                          <a:pt x="116" y="203"/>
                          <a:pt x="105" y="193"/>
                        </a:cubicBezTo>
                        <a:cubicBezTo>
                          <a:pt x="95" y="182"/>
                          <a:pt x="88" y="168"/>
                          <a:pt x="88" y="152"/>
                        </a:cubicBezTo>
                        <a:cubicBezTo>
                          <a:pt x="88" y="136"/>
                          <a:pt x="95" y="121"/>
                          <a:pt x="105" y="111"/>
                        </a:cubicBezTo>
                        <a:cubicBezTo>
                          <a:pt x="116" y="100"/>
                          <a:pt x="130" y="94"/>
                          <a:pt x="146" y="94"/>
                        </a:cubicBezTo>
                        <a:cubicBezTo>
                          <a:pt x="162" y="94"/>
                          <a:pt x="176" y="100"/>
                          <a:pt x="187" y="111"/>
                        </a:cubicBezTo>
                        <a:cubicBezTo>
                          <a:pt x="197" y="121"/>
                          <a:pt x="204" y="136"/>
                          <a:pt x="204" y="1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200"/>
                  </a:p>
                </p:txBody>
              </p:sp>
              <p:sp>
                <p:nvSpPr>
                  <p:cNvPr id="81" name="Oval 87"/>
                  <p:cNvSpPr>
                    <a:spLocks noChangeArrowheads="1"/>
                  </p:cNvSpPr>
                  <p:nvPr/>
                </p:nvSpPr>
                <p:spPr bwMode="black">
                  <a:xfrm>
                    <a:off x="6755867" y="2404290"/>
                    <a:ext cx="203200" cy="20320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200"/>
                  </a:p>
                </p:txBody>
              </p:sp>
              <p:sp>
                <p:nvSpPr>
                  <p:cNvPr id="82" name="Freeform 88"/>
                  <p:cNvSpPr>
                    <a:spLocks noEditPoints="1"/>
                  </p:cNvSpPr>
                  <p:nvPr/>
                </p:nvSpPr>
                <p:spPr bwMode="black">
                  <a:xfrm>
                    <a:off x="7254342" y="1816915"/>
                    <a:ext cx="555625" cy="598488"/>
                  </a:xfrm>
                  <a:custGeom>
                    <a:avLst/>
                    <a:gdLst>
                      <a:gd name="T0" fmla="*/ 129 w 148"/>
                      <a:gd name="T1" fmla="*/ 91 h 160"/>
                      <a:gd name="T2" fmla="*/ 131 w 148"/>
                      <a:gd name="T3" fmla="*/ 80 h 160"/>
                      <a:gd name="T4" fmla="*/ 129 w 148"/>
                      <a:gd name="T5" fmla="*/ 70 h 160"/>
                      <a:gd name="T6" fmla="*/ 145 w 148"/>
                      <a:gd name="T7" fmla="*/ 55 h 160"/>
                      <a:gd name="T8" fmla="*/ 147 w 148"/>
                      <a:gd name="T9" fmla="*/ 50 h 160"/>
                      <a:gd name="T10" fmla="*/ 147 w 148"/>
                      <a:gd name="T11" fmla="*/ 46 h 160"/>
                      <a:gd name="T12" fmla="*/ 140 w 148"/>
                      <a:gd name="T13" fmla="*/ 34 h 160"/>
                      <a:gd name="T14" fmla="*/ 133 w 148"/>
                      <a:gd name="T15" fmla="*/ 31 h 160"/>
                      <a:gd name="T16" fmla="*/ 131 w 148"/>
                      <a:gd name="T17" fmla="*/ 31 h 160"/>
                      <a:gd name="T18" fmla="*/ 111 w 148"/>
                      <a:gd name="T19" fmla="*/ 37 h 160"/>
                      <a:gd name="T20" fmla="*/ 92 w 148"/>
                      <a:gd name="T21" fmla="*/ 27 h 160"/>
                      <a:gd name="T22" fmla="*/ 88 w 148"/>
                      <a:gd name="T23" fmla="*/ 6 h 160"/>
                      <a:gd name="T24" fmla="*/ 81 w 148"/>
                      <a:gd name="T25" fmla="*/ 0 h 160"/>
                      <a:gd name="T26" fmla="*/ 67 w 148"/>
                      <a:gd name="T27" fmla="*/ 0 h 160"/>
                      <a:gd name="T28" fmla="*/ 60 w 148"/>
                      <a:gd name="T29" fmla="*/ 6 h 160"/>
                      <a:gd name="T30" fmla="*/ 55 w 148"/>
                      <a:gd name="T31" fmla="*/ 27 h 160"/>
                      <a:gd name="T32" fmla="*/ 37 w 148"/>
                      <a:gd name="T33" fmla="*/ 38 h 160"/>
                      <a:gd name="T34" fmla="*/ 16 w 148"/>
                      <a:gd name="T35" fmla="*/ 31 h 160"/>
                      <a:gd name="T36" fmla="*/ 14 w 148"/>
                      <a:gd name="T37" fmla="*/ 31 h 160"/>
                      <a:gd name="T38" fmla="*/ 8 w 148"/>
                      <a:gd name="T39" fmla="*/ 34 h 160"/>
                      <a:gd name="T40" fmla="*/ 1 w 148"/>
                      <a:gd name="T41" fmla="*/ 46 h 160"/>
                      <a:gd name="T42" fmla="*/ 0 w 148"/>
                      <a:gd name="T43" fmla="*/ 50 h 160"/>
                      <a:gd name="T44" fmla="*/ 2 w 148"/>
                      <a:gd name="T45" fmla="*/ 55 h 160"/>
                      <a:gd name="T46" fmla="*/ 19 w 148"/>
                      <a:gd name="T47" fmla="*/ 70 h 160"/>
                      <a:gd name="T48" fmla="*/ 17 w 148"/>
                      <a:gd name="T49" fmla="*/ 80 h 160"/>
                      <a:gd name="T50" fmla="*/ 19 w 148"/>
                      <a:gd name="T51" fmla="*/ 91 h 160"/>
                      <a:gd name="T52" fmla="*/ 2 w 148"/>
                      <a:gd name="T53" fmla="*/ 106 h 160"/>
                      <a:gd name="T54" fmla="*/ 0 w 148"/>
                      <a:gd name="T55" fmla="*/ 111 h 160"/>
                      <a:gd name="T56" fmla="*/ 1 w 148"/>
                      <a:gd name="T57" fmla="*/ 114 h 160"/>
                      <a:gd name="T58" fmla="*/ 8 w 148"/>
                      <a:gd name="T59" fmla="*/ 126 h 160"/>
                      <a:gd name="T60" fmla="*/ 14 w 148"/>
                      <a:gd name="T61" fmla="*/ 130 h 160"/>
                      <a:gd name="T62" fmla="*/ 16 w 148"/>
                      <a:gd name="T63" fmla="*/ 130 h 160"/>
                      <a:gd name="T64" fmla="*/ 37 w 148"/>
                      <a:gd name="T65" fmla="*/ 123 h 160"/>
                      <a:gd name="T66" fmla="*/ 55 w 148"/>
                      <a:gd name="T67" fmla="*/ 133 h 160"/>
                      <a:gd name="T68" fmla="*/ 60 w 148"/>
                      <a:gd name="T69" fmla="*/ 155 h 160"/>
                      <a:gd name="T70" fmla="*/ 67 w 148"/>
                      <a:gd name="T71" fmla="*/ 160 h 160"/>
                      <a:gd name="T72" fmla="*/ 81 w 148"/>
                      <a:gd name="T73" fmla="*/ 160 h 160"/>
                      <a:gd name="T74" fmla="*/ 88 w 148"/>
                      <a:gd name="T75" fmla="*/ 155 h 160"/>
                      <a:gd name="T76" fmla="*/ 92 w 148"/>
                      <a:gd name="T77" fmla="*/ 134 h 160"/>
                      <a:gd name="T78" fmla="*/ 111 w 148"/>
                      <a:gd name="T79" fmla="*/ 123 h 160"/>
                      <a:gd name="T80" fmla="*/ 131 w 148"/>
                      <a:gd name="T81" fmla="*/ 130 h 160"/>
                      <a:gd name="T82" fmla="*/ 133 w 148"/>
                      <a:gd name="T83" fmla="*/ 130 h 160"/>
                      <a:gd name="T84" fmla="*/ 140 w 148"/>
                      <a:gd name="T85" fmla="*/ 126 h 160"/>
                      <a:gd name="T86" fmla="*/ 147 w 148"/>
                      <a:gd name="T87" fmla="*/ 114 h 160"/>
                      <a:gd name="T88" fmla="*/ 147 w 148"/>
                      <a:gd name="T89" fmla="*/ 111 h 160"/>
                      <a:gd name="T90" fmla="*/ 145 w 148"/>
                      <a:gd name="T91" fmla="*/ 106 h 160"/>
                      <a:gd name="T92" fmla="*/ 129 w 148"/>
                      <a:gd name="T93" fmla="*/ 91 h 160"/>
                      <a:gd name="T94" fmla="*/ 96 w 148"/>
                      <a:gd name="T95" fmla="*/ 80 h 160"/>
                      <a:gd name="T96" fmla="*/ 74 w 148"/>
                      <a:gd name="T97" fmla="*/ 102 h 160"/>
                      <a:gd name="T98" fmla="*/ 52 w 148"/>
                      <a:gd name="T99" fmla="*/ 80 h 160"/>
                      <a:gd name="T100" fmla="*/ 74 w 148"/>
                      <a:gd name="T101" fmla="*/ 58 h 160"/>
                      <a:gd name="T102" fmla="*/ 96 w 148"/>
                      <a:gd name="T103" fmla="*/ 8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8" h="160">
                        <a:moveTo>
                          <a:pt x="129" y="91"/>
                        </a:moveTo>
                        <a:cubicBezTo>
                          <a:pt x="130" y="88"/>
                          <a:pt x="131" y="84"/>
                          <a:pt x="131" y="80"/>
                        </a:cubicBezTo>
                        <a:cubicBezTo>
                          <a:pt x="131" y="77"/>
                          <a:pt x="130" y="73"/>
                          <a:pt x="129" y="70"/>
                        </a:cubicBezTo>
                        <a:cubicBezTo>
                          <a:pt x="145" y="55"/>
                          <a:pt x="145" y="55"/>
                          <a:pt x="145" y="55"/>
                        </a:cubicBezTo>
                        <a:cubicBezTo>
                          <a:pt x="147" y="54"/>
                          <a:pt x="147" y="52"/>
                          <a:pt x="147" y="50"/>
                        </a:cubicBezTo>
                        <a:cubicBezTo>
                          <a:pt x="147" y="49"/>
                          <a:pt x="147" y="47"/>
                          <a:pt x="147" y="46"/>
                        </a:cubicBezTo>
                        <a:cubicBezTo>
                          <a:pt x="140" y="34"/>
                          <a:pt x="140" y="34"/>
                          <a:pt x="140" y="34"/>
                        </a:cubicBezTo>
                        <a:cubicBezTo>
                          <a:pt x="138" y="32"/>
                          <a:pt x="136" y="31"/>
                          <a:pt x="133" y="31"/>
                        </a:cubicBezTo>
                        <a:cubicBezTo>
                          <a:pt x="133" y="31"/>
                          <a:pt x="132" y="31"/>
                          <a:pt x="131" y="31"/>
                        </a:cubicBezTo>
                        <a:cubicBezTo>
                          <a:pt x="111" y="37"/>
                          <a:pt x="111" y="37"/>
                          <a:pt x="111" y="37"/>
                        </a:cubicBezTo>
                        <a:cubicBezTo>
                          <a:pt x="105" y="33"/>
                          <a:pt x="99" y="29"/>
                          <a:pt x="92" y="27"/>
                        </a:cubicBezTo>
                        <a:cubicBezTo>
                          <a:pt x="88" y="6"/>
                          <a:pt x="88" y="6"/>
                          <a:pt x="88" y="6"/>
                        </a:cubicBezTo>
                        <a:cubicBezTo>
                          <a:pt x="87" y="3"/>
                          <a:pt x="84" y="0"/>
                          <a:pt x="81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3" y="0"/>
                          <a:pt x="61" y="3"/>
                          <a:pt x="60" y="6"/>
                        </a:cubicBezTo>
                        <a:cubicBezTo>
                          <a:pt x="55" y="27"/>
                          <a:pt x="55" y="27"/>
                          <a:pt x="55" y="27"/>
                        </a:cubicBezTo>
                        <a:cubicBezTo>
                          <a:pt x="48" y="29"/>
                          <a:pt x="42" y="33"/>
                          <a:pt x="37" y="38"/>
                        </a:cubicBezTo>
                        <a:cubicBezTo>
                          <a:pt x="16" y="31"/>
                          <a:pt x="16" y="31"/>
                          <a:pt x="16" y="31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2" y="31"/>
                          <a:pt x="9" y="32"/>
                          <a:pt x="8" y="34"/>
                        </a:cubicBezTo>
                        <a:cubicBezTo>
                          <a:pt x="1" y="46"/>
                          <a:pt x="1" y="46"/>
                          <a:pt x="1" y="46"/>
                        </a:cubicBezTo>
                        <a:cubicBezTo>
                          <a:pt x="0" y="47"/>
                          <a:pt x="0" y="49"/>
                          <a:pt x="0" y="50"/>
                        </a:cubicBezTo>
                        <a:cubicBezTo>
                          <a:pt x="0" y="52"/>
                          <a:pt x="1" y="54"/>
                          <a:pt x="2" y="55"/>
                        </a:cubicBezTo>
                        <a:cubicBezTo>
                          <a:pt x="19" y="70"/>
                          <a:pt x="19" y="70"/>
                          <a:pt x="19" y="70"/>
                        </a:cubicBezTo>
                        <a:cubicBezTo>
                          <a:pt x="18" y="73"/>
                          <a:pt x="17" y="77"/>
                          <a:pt x="17" y="80"/>
                        </a:cubicBezTo>
                        <a:cubicBezTo>
                          <a:pt x="17" y="84"/>
                          <a:pt x="18" y="87"/>
                          <a:pt x="19" y="91"/>
                        </a:cubicBezTo>
                        <a:cubicBezTo>
                          <a:pt x="2" y="106"/>
                          <a:pt x="2" y="106"/>
                          <a:pt x="2" y="106"/>
                        </a:cubicBezTo>
                        <a:cubicBezTo>
                          <a:pt x="1" y="107"/>
                          <a:pt x="0" y="109"/>
                          <a:pt x="0" y="111"/>
                        </a:cubicBezTo>
                        <a:cubicBezTo>
                          <a:pt x="0" y="112"/>
                          <a:pt x="0" y="113"/>
                          <a:pt x="1" y="114"/>
                        </a:cubicBezTo>
                        <a:cubicBezTo>
                          <a:pt x="8" y="126"/>
                          <a:pt x="8" y="126"/>
                          <a:pt x="8" y="126"/>
                        </a:cubicBezTo>
                        <a:cubicBezTo>
                          <a:pt x="9" y="129"/>
                          <a:pt x="12" y="130"/>
                          <a:pt x="14" y="130"/>
                        </a:cubicBezTo>
                        <a:cubicBezTo>
                          <a:pt x="15" y="130"/>
                          <a:pt x="15" y="130"/>
                          <a:pt x="16" y="130"/>
                        </a:cubicBezTo>
                        <a:cubicBezTo>
                          <a:pt x="37" y="123"/>
                          <a:pt x="37" y="123"/>
                          <a:pt x="37" y="123"/>
                        </a:cubicBezTo>
                        <a:cubicBezTo>
                          <a:pt x="42" y="127"/>
                          <a:pt x="48" y="131"/>
                          <a:pt x="55" y="133"/>
                        </a:cubicBezTo>
                        <a:cubicBezTo>
                          <a:pt x="60" y="155"/>
                          <a:pt x="60" y="155"/>
                          <a:pt x="60" y="155"/>
                        </a:cubicBezTo>
                        <a:cubicBezTo>
                          <a:pt x="61" y="158"/>
                          <a:pt x="63" y="160"/>
                          <a:pt x="67" y="160"/>
                        </a:cubicBezTo>
                        <a:cubicBezTo>
                          <a:pt x="81" y="160"/>
                          <a:pt x="81" y="160"/>
                          <a:pt x="81" y="160"/>
                        </a:cubicBezTo>
                        <a:cubicBezTo>
                          <a:pt x="84" y="160"/>
                          <a:pt x="87" y="158"/>
                          <a:pt x="88" y="155"/>
                        </a:cubicBezTo>
                        <a:cubicBezTo>
                          <a:pt x="92" y="134"/>
                          <a:pt x="92" y="134"/>
                          <a:pt x="92" y="134"/>
                        </a:cubicBezTo>
                        <a:cubicBezTo>
                          <a:pt x="99" y="131"/>
                          <a:pt x="105" y="128"/>
                          <a:pt x="111" y="123"/>
                        </a:cubicBezTo>
                        <a:cubicBezTo>
                          <a:pt x="131" y="130"/>
                          <a:pt x="131" y="130"/>
                          <a:pt x="131" y="130"/>
                        </a:cubicBezTo>
                        <a:cubicBezTo>
                          <a:pt x="132" y="130"/>
                          <a:pt x="133" y="130"/>
                          <a:pt x="133" y="130"/>
                        </a:cubicBezTo>
                        <a:cubicBezTo>
                          <a:pt x="136" y="130"/>
                          <a:pt x="138" y="129"/>
                          <a:pt x="140" y="126"/>
                        </a:cubicBezTo>
                        <a:cubicBezTo>
                          <a:pt x="147" y="114"/>
                          <a:pt x="147" y="114"/>
                          <a:pt x="147" y="114"/>
                        </a:cubicBezTo>
                        <a:cubicBezTo>
                          <a:pt x="147" y="113"/>
                          <a:pt x="148" y="112"/>
                          <a:pt x="147" y="111"/>
                        </a:cubicBezTo>
                        <a:cubicBezTo>
                          <a:pt x="148" y="109"/>
                          <a:pt x="147" y="107"/>
                          <a:pt x="145" y="106"/>
                        </a:cubicBezTo>
                        <a:lnTo>
                          <a:pt x="129" y="91"/>
                        </a:lnTo>
                        <a:close/>
                        <a:moveTo>
                          <a:pt x="96" y="80"/>
                        </a:moveTo>
                        <a:cubicBezTo>
                          <a:pt x="96" y="92"/>
                          <a:pt x="86" y="102"/>
                          <a:pt x="74" y="102"/>
                        </a:cubicBezTo>
                        <a:cubicBezTo>
                          <a:pt x="62" y="102"/>
                          <a:pt x="52" y="92"/>
                          <a:pt x="52" y="80"/>
                        </a:cubicBezTo>
                        <a:cubicBezTo>
                          <a:pt x="52" y="68"/>
                          <a:pt x="62" y="58"/>
                          <a:pt x="74" y="58"/>
                        </a:cubicBezTo>
                        <a:cubicBezTo>
                          <a:pt x="86" y="58"/>
                          <a:pt x="96" y="68"/>
                          <a:pt x="96" y="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200"/>
                  </a:p>
                </p:txBody>
              </p:sp>
            </p:grpSp>
          </p:grpSp>
        </p:grpSp>
        <p:sp>
          <p:nvSpPr>
            <p:cNvPr id="56" name="Rectangle 2"/>
            <p:cNvSpPr/>
            <p:nvPr/>
          </p:nvSpPr>
          <p:spPr>
            <a:xfrm>
              <a:off x="-379770" y="4323939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/>
                <a:t>科室介绍</a:t>
              </a:r>
            </a:p>
          </p:txBody>
        </p:sp>
        <p:sp>
          <p:nvSpPr>
            <p:cNvPr id="57" name="Rectangle 2"/>
            <p:cNvSpPr/>
            <p:nvPr/>
          </p:nvSpPr>
          <p:spPr>
            <a:xfrm>
              <a:off x="-381347" y="4746857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" b="1" dirty="0" smtClean="0"/>
                <a:t>地理位置</a:t>
              </a:r>
              <a:r>
                <a:rPr lang="zh-CN" altLang="en-US" sz="1200" b="1" dirty="0"/>
                <a:t>、</a:t>
              </a:r>
              <a:r>
                <a:rPr lang="zh-CN" altLang="en-US" sz="1200" b="1" dirty="0" smtClean="0"/>
                <a:t>交通</a:t>
              </a:r>
              <a:r>
                <a:rPr lang="zh-CN" altLang="en-US" sz="1200" b="1" dirty="0"/>
                <a:t>路线</a:t>
              </a:r>
            </a:p>
          </p:txBody>
        </p:sp>
        <p:sp>
          <p:nvSpPr>
            <p:cNvPr id="58" name="Rectangle 2"/>
            <p:cNvSpPr/>
            <p:nvPr/>
          </p:nvSpPr>
          <p:spPr>
            <a:xfrm>
              <a:off x="-379770" y="5173572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名医推荐</a:t>
              </a:r>
            </a:p>
          </p:txBody>
        </p:sp>
        <p:sp>
          <p:nvSpPr>
            <p:cNvPr id="59" name="Rectangle 2"/>
            <p:cNvSpPr/>
            <p:nvPr/>
          </p:nvSpPr>
          <p:spPr>
            <a:xfrm>
              <a:off x="-379770" y="5659324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/>
                <a:t>咨询问答</a:t>
              </a:r>
              <a:endParaRPr lang="zh-CN" altLang="en-US" sz="1600" b="1" dirty="0"/>
            </a:p>
          </p:txBody>
        </p:sp>
        <p:sp>
          <p:nvSpPr>
            <p:cNvPr id="60" name="Rectangle 37"/>
            <p:cNvSpPr/>
            <p:nvPr/>
          </p:nvSpPr>
          <p:spPr>
            <a:xfrm>
              <a:off x="1779235" y="3931900"/>
              <a:ext cx="2016777" cy="20699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分诊、报到、排队</a:t>
              </a:r>
            </a:p>
          </p:txBody>
        </p:sp>
        <p:sp>
          <p:nvSpPr>
            <p:cNvPr id="61" name="Rectangle 8"/>
            <p:cNvSpPr>
              <a:spLocks noChangeAspect="1"/>
            </p:cNvSpPr>
            <p:nvPr/>
          </p:nvSpPr>
          <p:spPr bwMode="auto">
            <a:xfrm>
              <a:off x="8178362" y="2485638"/>
              <a:ext cx="1718113" cy="1265162"/>
            </a:xfrm>
            <a:prstGeom prst="rect">
              <a:avLst/>
            </a:prstGeom>
            <a:solidFill>
              <a:srgbClr val="B5D331"/>
            </a:solidFill>
            <a:ln w="9525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21893" tIns="60947" rIns="121893" bIns="60947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</a:pPr>
              <a:endParaRPr 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  <a:p>
              <a:pPr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</a:pP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  <a:p>
              <a:pPr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</a:pPr>
              <a:endParaRPr lang="en-US" altLang="zh-CN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  <a:p>
              <a:pPr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</a:pPr>
              <a:endParaRPr lang="en-US" altLang="zh-CN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  <a:p>
              <a:pPr defTabSz="914045" fontAlgn="base">
                <a:lnSpc>
                  <a:spcPct val="90000"/>
                </a:lnSpc>
                <a:spcBef>
                  <a:spcPts val="630"/>
                </a:spcBef>
                <a:spcAft>
                  <a:spcPct val="0"/>
                </a:spcAft>
                <a:buClr>
                  <a:srgbClr val="FFFF99"/>
                </a:buClr>
                <a:buSzPct val="120000"/>
              </a:pPr>
              <a:r>
                <a:rPr lang="zh-CN" altLang="en-US" sz="24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rPr>
                <a:t>健康</a:t>
              </a:r>
              <a:r>
                <a:rPr lang="zh-CN" altLang="en-US" sz="24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cs typeface="Segoe UI" pitchFamily="34" charset="0"/>
                </a:rPr>
                <a:t>讲堂</a:t>
              </a:r>
              <a:endParaRPr lang="en-US" sz="24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cs typeface="Segoe UI" pitchFamily="34" charset="0"/>
              </a:endParaRPr>
            </a:p>
          </p:txBody>
        </p:sp>
        <p:sp>
          <p:nvSpPr>
            <p:cNvPr id="62" name="笑脸 61"/>
            <p:cNvSpPr/>
            <p:nvPr/>
          </p:nvSpPr>
          <p:spPr>
            <a:xfrm>
              <a:off x="8458200" y="2701344"/>
              <a:ext cx="514350" cy="476250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100"/>
            </a:p>
          </p:txBody>
        </p:sp>
        <p:sp>
          <p:nvSpPr>
            <p:cNvPr id="63" name="Rectangle 2"/>
            <p:cNvSpPr/>
            <p:nvPr/>
          </p:nvSpPr>
          <p:spPr>
            <a:xfrm>
              <a:off x="6105525" y="3930069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/>
                <a:t>药品及服务价格</a:t>
              </a:r>
            </a:p>
          </p:txBody>
        </p:sp>
        <p:sp>
          <p:nvSpPr>
            <p:cNvPr id="64" name="Rectangle 2"/>
            <p:cNvSpPr/>
            <p:nvPr/>
          </p:nvSpPr>
          <p:spPr>
            <a:xfrm>
              <a:off x="6076950" y="4406319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18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zh-CN" sz="1800" b="1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检验报告查询</a:t>
              </a:r>
              <a:endParaRPr lang="zh-CN" altLang="zh-CN" sz="1600" dirty="0">
                <a:effectLst/>
              </a:endParaRPr>
            </a:p>
            <a:p>
              <a:pPr algn="ctr"/>
              <a:endParaRPr lang="zh-CN" altLang="en-US" sz="1600" b="1" dirty="0"/>
            </a:p>
          </p:txBody>
        </p:sp>
        <p:pic>
          <p:nvPicPr>
            <p:cNvPr id="65" name="Picture 43" descr="\\MAGNUM\Projects\Microsoft\Cloud Power FY12\Design\ICONS_PNG\Private_Cloud.png"/>
            <p:cNvPicPr>
              <a:picLocks noChangeAspect="1" noChangeArrowheads="1"/>
            </p:cNvPicPr>
            <p:nvPr/>
          </p:nvPicPr>
          <p:blipFill>
            <a:blip r:embed="rId2" cstate="email">
              <a:lum bright="100000"/>
            </a:blip>
            <a:srcRect/>
            <a:stretch>
              <a:fillRect/>
            </a:stretch>
          </p:blipFill>
          <p:spPr bwMode="auto">
            <a:xfrm>
              <a:off x="6207650" y="2325375"/>
              <a:ext cx="1002776" cy="1002514"/>
            </a:xfrm>
            <a:prstGeom prst="rect">
              <a:avLst/>
            </a:prstGeom>
            <a:noFill/>
          </p:spPr>
        </p:pic>
        <p:sp>
          <p:nvSpPr>
            <p:cNvPr id="66" name="Rectangle 2"/>
            <p:cNvSpPr/>
            <p:nvPr/>
          </p:nvSpPr>
          <p:spPr>
            <a:xfrm>
              <a:off x="6105525" y="4882569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18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800" b="1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体验</a:t>
              </a:r>
              <a:r>
                <a:rPr lang="zh-CN" altLang="zh-CN" sz="1800" b="1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报告查询</a:t>
              </a:r>
              <a:endParaRPr lang="zh-CN" altLang="zh-CN" sz="1600" dirty="0">
                <a:effectLst/>
              </a:endParaRPr>
            </a:p>
            <a:p>
              <a:pPr algn="ctr"/>
              <a:endParaRPr lang="zh-CN" altLang="en-US" sz="1600" b="1" dirty="0"/>
            </a:p>
          </p:txBody>
        </p:sp>
        <p:sp>
          <p:nvSpPr>
            <p:cNvPr id="67" name="Rectangle 2"/>
            <p:cNvSpPr/>
            <p:nvPr/>
          </p:nvSpPr>
          <p:spPr>
            <a:xfrm>
              <a:off x="6143625" y="5301669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18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800" b="1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出诊信息查询</a:t>
              </a:r>
              <a:endParaRPr lang="zh-CN" altLang="zh-CN" sz="1600" dirty="0">
                <a:effectLst/>
              </a:endParaRPr>
            </a:p>
            <a:p>
              <a:pPr algn="ctr"/>
              <a:endParaRPr lang="zh-CN" altLang="en-US" sz="1600" b="1" dirty="0"/>
            </a:p>
          </p:txBody>
        </p:sp>
        <p:sp>
          <p:nvSpPr>
            <p:cNvPr id="68" name="Rectangle 2"/>
            <p:cNvSpPr/>
            <p:nvPr/>
          </p:nvSpPr>
          <p:spPr>
            <a:xfrm>
              <a:off x="6105525" y="5663619"/>
              <a:ext cx="2016777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18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800" b="1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停诊信息</a:t>
              </a:r>
              <a:r>
                <a:rPr lang="zh-CN" altLang="zh-CN" sz="1800" b="1" kern="1200" dirty="0">
                  <a:solidFill>
                    <a:schemeClr val="lt1"/>
                  </a:solidFill>
                  <a:effectLst/>
                  <a:latin typeface="+mn-lt"/>
                  <a:ea typeface="+mn-ea"/>
                  <a:cs typeface="+mn-cs"/>
                </a:rPr>
                <a:t>查询</a:t>
              </a:r>
              <a:endParaRPr lang="zh-CN" altLang="zh-CN" sz="1600" dirty="0">
                <a:effectLst/>
              </a:endParaRPr>
            </a:p>
            <a:p>
              <a:pPr algn="ctr"/>
              <a:endParaRPr lang="zh-CN" altLang="en-US" sz="1600" b="1" dirty="0"/>
            </a:p>
          </p:txBody>
        </p:sp>
        <p:sp>
          <p:nvSpPr>
            <p:cNvPr id="69" name="Rectangle 2"/>
            <p:cNvSpPr/>
            <p:nvPr/>
          </p:nvSpPr>
          <p:spPr>
            <a:xfrm>
              <a:off x="8191500" y="3930069"/>
              <a:ext cx="1666875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用药提醒</a:t>
              </a:r>
            </a:p>
          </p:txBody>
        </p:sp>
        <p:sp>
          <p:nvSpPr>
            <p:cNvPr id="70" name="Rectangle 2"/>
            <p:cNvSpPr/>
            <p:nvPr/>
          </p:nvSpPr>
          <p:spPr>
            <a:xfrm>
              <a:off x="8162925" y="4396794"/>
              <a:ext cx="1714500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复诊信息提醒</a:t>
              </a:r>
            </a:p>
          </p:txBody>
        </p:sp>
        <p:sp>
          <p:nvSpPr>
            <p:cNvPr id="71" name="Rectangle 2"/>
            <p:cNvSpPr/>
            <p:nvPr/>
          </p:nvSpPr>
          <p:spPr>
            <a:xfrm>
              <a:off x="8162926" y="4853994"/>
              <a:ext cx="1704974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饮食提醒</a:t>
              </a:r>
            </a:p>
          </p:txBody>
        </p:sp>
        <p:sp>
          <p:nvSpPr>
            <p:cNvPr id="72" name="Rectangle 2"/>
            <p:cNvSpPr/>
            <p:nvPr/>
          </p:nvSpPr>
          <p:spPr>
            <a:xfrm>
              <a:off x="8181975" y="5282619"/>
              <a:ext cx="1714500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病友会</a:t>
              </a:r>
            </a:p>
          </p:txBody>
        </p:sp>
        <p:sp>
          <p:nvSpPr>
            <p:cNvPr id="73" name="Rectangle 2"/>
            <p:cNvSpPr/>
            <p:nvPr/>
          </p:nvSpPr>
          <p:spPr>
            <a:xfrm>
              <a:off x="8181975" y="5682669"/>
              <a:ext cx="1657350" cy="2803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8" tIns="45714" rIns="91428" bIns="45714" spcCol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/>
                <a:t>康复自评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6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过程 2"/>
          <p:cNvSpPr/>
          <p:nvPr/>
        </p:nvSpPr>
        <p:spPr>
          <a:xfrm>
            <a:off x="1204648" y="2813064"/>
            <a:ext cx="6663339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、医院微网站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3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95413"/>
              </p:ext>
            </p:extLst>
          </p:nvPr>
        </p:nvGraphicFramePr>
        <p:xfrm>
          <a:off x="-322411" y="1076661"/>
          <a:ext cx="9443392" cy="528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85743"/>
            <a:ext cx="735804" cy="714373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微信医院应用模块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线形标注 2 1"/>
          <p:cNvSpPr/>
          <p:nvPr/>
        </p:nvSpPr>
        <p:spPr>
          <a:xfrm>
            <a:off x="7199784" y="1022134"/>
            <a:ext cx="1944216" cy="9317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295"/>
              <a:gd name="adj6" fmla="val -100843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医院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提供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集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科室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展示、医院资讯、导航等展示服务</a:t>
            </a:r>
            <a:endParaRPr lang="zh-CN" altLang="en-US" sz="1600" dirty="0"/>
          </a:p>
        </p:txBody>
      </p:sp>
      <p:sp>
        <p:nvSpPr>
          <p:cNvPr id="6" name="线形标注 2 5"/>
          <p:cNvSpPr/>
          <p:nvPr/>
        </p:nvSpPr>
        <p:spPr>
          <a:xfrm>
            <a:off x="7347596" y="2953994"/>
            <a:ext cx="1944216" cy="9317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724"/>
              <a:gd name="adj6" fmla="val -21663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为医院提供集健康宣教、活动互动等消息推送服务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线形标注 2 7"/>
          <p:cNvSpPr/>
          <p:nvPr/>
        </p:nvSpPr>
        <p:spPr>
          <a:xfrm>
            <a:off x="7237079" y="5614660"/>
            <a:ext cx="1944216" cy="1024924"/>
          </a:xfrm>
          <a:prstGeom prst="borderCallout2">
            <a:avLst>
              <a:gd name="adj1" fmla="val -11064"/>
              <a:gd name="adj2" fmla="val 26792"/>
              <a:gd name="adj3" fmla="val -54543"/>
              <a:gd name="adj4" fmla="val 7742"/>
              <a:gd name="adj5" fmla="val -101167"/>
              <a:gd name="adj6" fmla="val -14519"/>
            </a:avLst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为医院提供导诊咨询、医生智能问诊等线上咨询服务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线形标注 2 8"/>
          <p:cNvSpPr/>
          <p:nvPr/>
        </p:nvSpPr>
        <p:spPr>
          <a:xfrm>
            <a:off x="82301" y="5926251"/>
            <a:ext cx="2138638" cy="931749"/>
          </a:xfrm>
          <a:prstGeom prst="borderCallout2">
            <a:avLst>
              <a:gd name="adj1" fmla="val 33657"/>
              <a:gd name="adj2" fmla="val 101209"/>
              <a:gd name="adj3" fmla="val 29930"/>
              <a:gd name="adj4" fmla="val 151219"/>
              <a:gd name="adj5" fmla="val -32110"/>
              <a:gd name="adj6" fmla="val 161482"/>
            </a:avLst>
          </a:prstGeom>
          <a:solidFill>
            <a:schemeClr val="accent4"/>
          </a:solidFill>
          <a:ln w="38100">
            <a:solidFill>
              <a:srgbClr val="00B05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向患者提供预约查询，挂号下单等服务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线形标注 2 9"/>
          <p:cNvSpPr/>
          <p:nvPr/>
        </p:nvSpPr>
        <p:spPr>
          <a:xfrm>
            <a:off x="551" y="3286459"/>
            <a:ext cx="1944216" cy="931749"/>
          </a:xfrm>
          <a:prstGeom prst="borderCallout2">
            <a:avLst>
              <a:gd name="adj1" fmla="val 106950"/>
              <a:gd name="adj2" fmla="val 49414"/>
              <a:gd name="adj3" fmla="val 147944"/>
              <a:gd name="adj4" fmla="val 71443"/>
              <a:gd name="adj5" fmla="val 146042"/>
              <a:gd name="adj6" fmla="val 96809"/>
            </a:avLst>
          </a:prstGeom>
          <a:solidFill>
            <a:srgbClr val="92D050"/>
          </a:solidFill>
          <a:ln w="38100">
            <a:solidFill>
              <a:srgbClr val="00B050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提供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、体验信息、排班信息等</a:t>
            </a:r>
            <a:endParaRPr lang="zh-CN" altLang="en-US" sz="1600" dirty="0"/>
          </a:p>
        </p:txBody>
      </p:sp>
      <p:sp>
        <p:nvSpPr>
          <p:cNvPr id="11" name="线形标注 2 10"/>
          <p:cNvSpPr/>
          <p:nvPr/>
        </p:nvSpPr>
        <p:spPr>
          <a:xfrm>
            <a:off x="-16927" y="1022133"/>
            <a:ext cx="1944216" cy="931749"/>
          </a:xfrm>
          <a:prstGeom prst="borderCallout2">
            <a:avLst>
              <a:gd name="adj1" fmla="val 106950"/>
              <a:gd name="adj2" fmla="val 49414"/>
              <a:gd name="adj3" fmla="val 172789"/>
              <a:gd name="adj4" fmla="val 64894"/>
              <a:gd name="adj5" fmla="val 190763"/>
              <a:gd name="adj6" fmla="val 100381"/>
            </a:avLst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向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患者提供医生评价，科室满意度调查服务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70392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医院微网站</a:t>
            </a: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医院介绍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88" y="1071409"/>
            <a:ext cx="2770414" cy="4925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54161"/>
            <a:ext cx="2997334" cy="4925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63" y="1656859"/>
            <a:ext cx="2370268" cy="421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38" y="2002875"/>
            <a:ext cx="234926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79512" y="260648"/>
            <a:ext cx="643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微网站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科室子网站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8" y="1306047"/>
            <a:ext cx="2721926" cy="4838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30206"/>
            <a:ext cx="2673298" cy="47525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38641"/>
            <a:ext cx="2678494" cy="47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VPJdAA3U2bnw1Vl3_pl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1ovT.n2EyIpnhuMeII6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EsaqFXkEm3vPLWDZxN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Jeptlc0O9S89k6gpm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uh1Ov1JkGoiFAKm3dl6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5hr3Ip00.fAzN5jTTh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Jeptlc0O9S89k6gpm4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uh1Ov1JkGoiFAKm3dl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yHuIYHvkWDJpefHnGD4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oKvR_s20S_sEfbKhL.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2.9NDdq0awgENrsag0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Jeptlc0O9S89k6gpm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0EoqWKAUiRp6bwLw4m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5hr3Ip00.fAzN5jTTh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CU6BnzzEaxHyR2P7sR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hPMlS9IkmDLlZJ4Idk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OPfAs1fkegZ1XWEMJB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K2Bpy5HEOLkOGrK63hu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uh1Ov1JkGoiFAKm3dl6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8NIDTedkqtCpx86kHK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nozGtbSEuSxX56hIBSm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vVgFYmz0CtTUWav_iB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2AtS4n7US9rc067E70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AkjR9OoEmWDjJpp4ws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BT.B8WO0qxVDFp4.CW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EsaqFXkEm3vPLWDZxN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S2HIaZ0WPsUZ73Rc8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OZETUwS0yFBSFHvwWI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EsaqFXkEm3vPLWDZxN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1ovT.n2EyIpnhuMeII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EsaqFXkEm3vPLWDZxN4Q"/>
</p:tagLst>
</file>

<file path=ppt/theme/theme1.xml><?xml version="1.0" encoding="utf-8"?>
<a:theme xmlns:a="http://schemas.openxmlformats.org/drawingml/2006/main" name="Office 主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</TotalTime>
  <Words>2080</Words>
  <Application>Microsoft Office PowerPoint</Application>
  <PresentationFormat>全屏显示(4:3)</PresentationFormat>
  <Paragraphs>289</Paragraphs>
  <Slides>41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医院微信应用解决方案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宁远微信医院应用技术架构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宁远科技</dc:title>
  <dc:creator>nykj</dc:creator>
  <cp:lastModifiedBy>庄骏</cp:lastModifiedBy>
  <cp:revision>594</cp:revision>
  <dcterms:created xsi:type="dcterms:W3CDTF">2014-02-14T07:43:22Z</dcterms:created>
  <dcterms:modified xsi:type="dcterms:W3CDTF">2015-01-24T14:33:21Z</dcterms:modified>
</cp:coreProperties>
</file>