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3"/>
    <p:sldId id="261" r:id="rId4"/>
    <p:sldId id="259" r:id="rId5"/>
    <p:sldId id="267" r:id="rId6"/>
    <p:sldId id="258" r:id="rId7"/>
    <p:sldId id="268" r:id="rId8"/>
    <p:sldId id="262" r:id="rId9"/>
    <p:sldId id="274" r:id="rId10"/>
    <p:sldId id="275" r:id="rId11"/>
    <p:sldId id="276" r:id="rId12"/>
    <p:sldId id="269" r:id="rId13"/>
    <p:sldId id="277" r:id="rId14"/>
    <p:sldId id="278" r:id="rId15"/>
    <p:sldId id="270" r:id="rId16"/>
    <p:sldId id="279" r:id="rId17"/>
    <p:sldId id="292" r:id="rId18"/>
    <p:sldId id="293" r:id="rId19"/>
    <p:sldId id="282" r:id="rId20"/>
    <p:sldId id="283" r:id="rId21"/>
    <p:sldId id="280"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p:cNvPicPr>
            <a:picLocks noChangeAspect="1"/>
          </p:cNvPicPr>
          <p:nvPr/>
        </p:nvPicPr>
        <p:blipFill>
          <a:blip r:embed="rId1"/>
          <a:stretch>
            <a:fillRect/>
          </a:stretch>
        </p:blipFill>
        <p:spPr>
          <a:xfrm>
            <a:off x="-5715" y="12065"/>
            <a:ext cx="12167235" cy="6835140"/>
          </a:xfrm>
          <a:prstGeom prst="rect">
            <a:avLst/>
          </a:prstGeom>
        </p:spPr>
      </p:pic>
      <p:sp>
        <p:nvSpPr>
          <p:cNvPr id="6" name="文本框 5"/>
          <p:cNvSpPr txBox="1"/>
          <p:nvPr/>
        </p:nvSpPr>
        <p:spPr>
          <a:xfrm>
            <a:off x="-5080" y="1748155"/>
            <a:ext cx="12164695" cy="1266190"/>
          </a:xfrm>
          <a:prstGeom prst="rect">
            <a:avLst/>
          </a:prstGeom>
          <a:gradFill>
            <a:gsLst>
              <a:gs pos="0">
                <a:schemeClr val="accent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wrap="square" rtlCol="0">
            <a:spAutoFit/>
          </a:bodyPr>
          <a:p>
            <a:pPr algn="ctr"/>
            <a:r>
              <a:rPr lang="en-US" altLang="zh-CN" sz="7200" b="1">
                <a:latin typeface="微软雅黑" charset="0"/>
                <a:ea typeface="微软雅黑" charset="0"/>
              </a:rPr>
              <a:t>**</a:t>
            </a:r>
            <a:r>
              <a:rPr lang="zh-CN" altLang="zh-CN" sz="7200" b="1">
                <a:latin typeface="微软雅黑" charset="0"/>
                <a:ea typeface="微软雅黑" charset="0"/>
              </a:rPr>
              <a:t>保健产品</a:t>
            </a:r>
            <a:r>
              <a:rPr lang="zh-CN" altLang="en-US" sz="7200" b="1">
                <a:latin typeface="微软雅黑" charset="0"/>
                <a:ea typeface="微软雅黑" charset="0"/>
              </a:rPr>
              <a:t>线上营销运营规划</a:t>
            </a:r>
            <a:endParaRPr lang="zh-CN" altLang="en-US" sz="7200" b="1">
              <a:latin typeface="微软雅黑" charset="0"/>
              <a:ea typeface="微软雅黑" charset="0"/>
            </a:endParaRPr>
          </a:p>
        </p:txBody>
      </p:sp>
      <p:pic>
        <p:nvPicPr>
          <p:cNvPr id="8" name="图片 7"/>
          <p:cNvPicPr>
            <a:picLocks noChangeAspect="1"/>
          </p:cNvPicPr>
          <p:nvPr/>
        </p:nvPicPr>
        <p:blipFill>
          <a:blip r:embed="rId2"/>
          <a:srcRect l="3974" r="5561"/>
          <a:stretch>
            <a:fillRect/>
          </a:stretch>
        </p:blipFill>
        <p:spPr>
          <a:xfrm>
            <a:off x="9384665" y="4338320"/>
            <a:ext cx="2049145" cy="1508760"/>
          </a:xfrm>
          <a:prstGeom prst="ellipse">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72185" y="889635"/>
            <a:ext cx="10738485" cy="437642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管理策略①</a:t>
            </a:r>
            <a:endParaRPr lang="zh-CN" altLang="en-US" sz="2400" b="1">
              <a:latin typeface="微软雅黑" charset="0"/>
              <a:ea typeface="微软雅黑" charset="0"/>
            </a:endParaRPr>
          </a:p>
          <a:p>
            <a:pPr>
              <a:lnSpc>
                <a:spcPct val="150000"/>
              </a:lnSpc>
            </a:pPr>
            <a:r>
              <a:rPr lang="zh-CN" altLang="en-US" sz="1400" b="1">
                <a:latin typeface="微软雅黑" charset="0"/>
                <a:ea typeface="微软雅黑" charset="0"/>
                <a:sym typeface="+mn-ea"/>
              </a:rPr>
              <a:t>一、线上营销前期工作计划</a:t>
            </a:r>
            <a:endParaRPr lang="zh-CN" altLang="en-US" sz="1400" b="1">
              <a:latin typeface="微软雅黑" charset="0"/>
              <a:ea typeface="微软雅黑" charset="0"/>
              <a:sym typeface="+mn-ea"/>
            </a:endParaRPr>
          </a:p>
          <a:p>
            <a:r>
              <a:rPr lang="en-US" altLang="zh-CN" sz="1400">
                <a:latin typeface="微软雅黑" charset="0"/>
                <a:ea typeface="微软雅黑" charset="0"/>
                <a:sym typeface="+mn-ea"/>
              </a:rPr>
              <a:t>1</a:t>
            </a:r>
            <a:r>
              <a:rPr lang="zh-CN" altLang="en-US" sz="1400">
                <a:latin typeface="微软雅黑" charset="0"/>
                <a:ea typeface="微软雅黑" charset="0"/>
                <a:sym typeface="+mn-ea"/>
              </a:rPr>
              <a:t>、产品定位确认、广告语确认</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2</a:t>
            </a:r>
            <a:r>
              <a:rPr lang="zh-CN" altLang="en-US" sz="1400">
                <a:latin typeface="微软雅黑" charset="0"/>
                <a:ea typeface="微软雅黑" charset="0"/>
                <a:sym typeface="+mn-ea"/>
              </a:rPr>
              <a:t>、店铺定位确认、命名确认、店铺负责人姓名确认</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3</a:t>
            </a:r>
            <a:r>
              <a:rPr lang="zh-CN" altLang="en-US" sz="1400">
                <a:latin typeface="微软雅黑" charset="0"/>
                <a:ea typeface="微软雅黑" charset="0"/>
                <a:sym typeface="+mn-ea"/>
              </a:rPr>
              <a:t>、店铺风格设计确认，店铺商审</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4</a:t>
            </a:r>
            <a:r>
              <a:rPr lang="zh-CN" altLang="en-US" sz="1400">
                <a:latin typeface="微软雅黑" charset="0"/>
                <a:ea typeface="微软雅黑" charset="0"/>
                <a:sym typeface="+mn-ea"/>
              </a:rPr>
              <a:t>、新品试产试装、包装设计确认、主推产品确认、产品详单确认、产品价格确认、产品组合模式确认</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5</a:t>
            </a:r>
            <a:r>
              <a:rPr lang="zh-CN" altLang="en-US" sz="1400">
                <a:latin typeface="微软雅黑" charset="0"/>
                <a:ea typeface="微软雅黑" charset="0"/>
                <a:sym typeface="+mn-ea"/>
              </a:rPr>
              <a:t>、产品初期文案确认、商城详情页设计</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6</a:t>
            </a:r>
            <a:r>
              <a:rPr lang="zh-CN" altLang="en-US" sz="1400">
                <a:latin typeface="微软雅黑" charset="0"/>
                <a:ea typeface="微软雅黑" charset="0"/>
                <a:sym typeface="+mn-ea"/>
              </a:rPr>
              <a:t>、线上客户会员卡设计制作</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7</a:t>
            </a:r>
            <a:r>
              <a:rPr lang="zh-CN" altLang="en-US" sz="1400">
                <a:latin typeface="微软雅黑" charset="0"/>
                <a:ea typeface="微软雅黑" charset="0"/>
                <a:sym typeface="+mn-ea"/>
              </a:rPr>
              <a:t>、视频广告、平面广告、广告文案确认与广告制作</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8</a:t>
            </a:r>
            <a:r>
              <a:rPr lang="zh-CN" altLang="en-US" sz="1400">
                <a:latin typeface="微软雅黑" charset="0"/>
                <a:ea typeface="微软雅黑" charset="0"/>
                <a:sym typeface="+mn-ea"/>
              </a:rPr>
              <a:t>、物流合作企业洽谈签约</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9</a:t>
            </a:r>
            <a:r>
              <a:rPr lang="zh-CN" altLang="en-US" sz="1400">
                <a:latin typeface="微软雅黑" charset="0"/>
                <a:ea typeface="微软雅黑" charset="0"/>
                <a:sym typeface="+mn-ea"/>
              </a:rPr>
              <a:t>、线上商城常规运营列表服务内容选定</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10</a:t>
            </a:r>
            <a:r>
              <a:rPr lang="zh-CN" altLang="en-US" sz="1400">
                <a:latin typeface="微软雅黑" charset="0"/>
                <a:ea typeface="微软雅黑" charset="0"/>
                <a:sym typeface="+mn-ea"/>
              </a:rPr>
              <a:t>、官网</a:t>
            </a:r>
            <a:r>
              <a:rPr lang="en-US" altLang="zh-CN" sz="1400">
                <a:latin typeface="微软雅黑" charset="0"/>
                <a:ea typeface="微软雅黑" charset="0"/>
                <a:sym typeface="+mn-ea"/>
              </a:rPr>
              <a:t>H5</a:t>
            </a:r>
            <a:r>
              <a:rPr lang="zh-CN" altLang="zh-CN" sz="1400">
                <a:latin typeface="微软雅黑" charset="0"/>
                <a:ea typeface="微软雅黑" charset="0"/>
                <a:sym typeface="+mn-ea"/>
              </a:rPr>
              <a:t>升级</a:t>
            </a:r>
            <a:endParaRPr lang="zh-CN" altLang="zh-CN" sz="1400">
              <a:latin typeface="微软雅黑" charset="0"/>
              <a:ea typeface="微软雅黑" charset="0"/>
              <a:sym typeface="+mn-ea"/>
            </a:endParaRPr>
          </a:p>
          <a:p>
            <a:r>
              <a:rPr lang="en-US" altLang="zh-CN" sz="1400">
                <a:latin typeface="微软雅黑" charset="0"/>
                <a:ea typeface="微软雅黑" charset="0"/>
                <a:sym typeface="+mn-ea"/>
              </a:rPr>
              <a:t>11</a:t>
            </a:r>
            <a:r>
              <a:rPr lang="zh-CN" altLang="en-US" sz="1400">
                <a:latin typeface="微软雅黑" charset="0"/>
                <a:ea typeface="微软雅黑" charset="0"/>
                <a:sym typeface="+mn-ea"/>
              </a:rPr>
              <a:t>、</a:t>
            </a:r>
            <a:r>
              <a:rPr lang="en-US" altLang="zh-CN" sz="1400">
                <a:latin typeface="微软雅黑" charset="0"/>
                <a:ea typeface="微软雅黑" charset="0"/>
                <a:sym typeface="+mn-ea"/>
              </a:rPr>
              <a:t>4</a:t>
            </a:r>
            <a:r>
              <a:rPr lang="zh-CN" altLang="en-US" sz="1400">
                <a:latin typeface="微软雅黑" charset="0"/>
                <a:ea typeface="微软雅黑" charset="0"/>
                <a:sym typeface="+mn-ea"/>
              </a:rPr>
              <a:t>月份线上商城开业活动策划、线下配合活动方案撰写及确认</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12</a:t>
            </a:r>
            <a:r>
              <a:rPr lang="zh-CN" altLang="en-US" sz="1400">
                <a:latin typeface="微软雅黑" charset="0"/>
                <a:ea typeface="微软雅黑" charset="0"/>
                <a:sym typeface="+mn-ea"/>
              </a:rPr>
              <a:t>、员工招聘</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13</a:t>
            </a:r>
            <a:r>
              <a:rPr lang="zh-CN" altLang="en-US" sz="1400">
                <a:latin typeface="微软雅黑" charset="0"/>
                <a:ea typeface="微软雅黑" charset="0"/>
                <a:sym typeface="+mn-ea"/>
              </a:rPr>
              <a:t>、电商管理手册编制</a:t>
            </a:r>
            <a:endParaRPr lang="zh-CN" altLang="en-US" sz="1400">
              <a:latin typeface="微软雅黑" charset="0"/>
              <a:ea typeface="微软雅黑" charset="0"/>
              <a:sym typeface="+mn-ea"/>
            </a:endParaRPr>
          </a:p>
          <a:p>
            <a:r>
              <a:rPr lang="en-US" altLang="zh-CN" sz="1400">
                <a:latin typeface="微软雅黑" charset="0"/>
                <a:ea typeface="微软雅黑" charset="0"/>
                <a:sym typeface="+mn-ea"/>
              </a:rPr>
              <a:t>14</a:t>
            </a:r>
            <a:r>
              <a:rPr lang="zh-CN" altLang="en-US" sz="1400">
                <a:latin typeface="微软雅黑" charset="0"/>
                <a:ea typeface="微软雅黑" charset="0"/>
                <a:sym typeface="+mn-ea"/>
              </a:rPr>
              <a:t>、绩效管理方案编写确认</a:t>
            </a:r>
            <a:endParaRPr lang="zh-CN" altLang="en-US" sz="1400">
              <a:latin typeface="微软雅黑" charset="0"/>
              <a:ea typeface="微软雅黑" charset="0"/>
              <a:sym typeface="+mn-ea"/>
            </a:endParaRPr>
          </a:p>
          <a:p>
            <a:pPr>
              <a:lnSpc>
                <a:spcPct val="150000"/>
              </a:lnSpc>
            </a:pPr>
            <a:r>
              <a:rPr lang="zh-CN" altLang="en-US" sz="1400" b="1">
                <a:latin typeface="微软雅黑" charset="0"/>
                <a:ea typeface="微软雅黑" charset="0"/>
                <a:sym typeface="+mn-ea"/>
              </a:rPr>
              <a:t>二、工作进度安排</a:t>
            </a:r>
            <a:endParaRPr lang="zh-CN" altLang="zh-CN" sz="1400">
              <a:latin typeface="微软雅黑" charset="0"/>
              <a:ea typeface="微软雅黑" charset="0"/>
              <a:sym typeface="+mn-ea"/>
            </a:endParaRPr>
          </a:p>
        </p:txBody>
      </p:sp>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cxnSp>
        <p:nvCxnSpPr>
          <p:cNvPr id="29" name="直接箭头连接符 28"/>
          <p:cNvCxnSpPr/>
          <p:nvPr/>
        </p:nvCxnSpPr>
        <p:spPr>
          <a:xfrm>
            <a:off x="1089660" y="5905500"/>
            <a:ext cx="9877425" cy="0"/>
          </a:xfrm>
          <a:prstGeom prst="straightConnector1">
            <a:avLst/>
          </a:prstGeom>
          <a:ln>
            <a:tailEnd type="arrow" w="med" len="med"/>
          </a:ln>
        </p:spPr>
        <p:style>
          <a:lnRef idx="1">
            <a:schemeClr val="accent2"/>
          </a:lnRef>
          <a:fillRef idx="0">
            <a:schemeClr val="accent2"/>
          </a:fillRef>
          <a:effectRef idx="0">
            <a:schemeClr val="accent2"/>
          </a:effectRef>
          <a:fontRef idx="minor">
            <a:schemeClr val="tx1"/>
          </a:fontRef>
        </p:style>
      </p:cxnSp>
      <p:cxnSp>
        <p:nvCxnSpPr>
          <p:cNvPr id="30" name="直接连接符 29"/>
          <p:cNvCxnSpPr/>
          <p:nvPr/>
        </p:nvCxnSpPr>
        <p:spPr>
          <a:xfrm flipV="1">
            <a:off x="2046605" y="5571490"/>
            <a:ext cx="1073785" cy="6140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V="1">
            <a:off x="3710305" y="5556885"/>
            <a:ext cx="1073785" cy="6140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V="1">
            <a:off x="7421245" y="5527675"/>
            <a:ext cx="1073785" cy="6140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V="1">
            <a:off x="5601335" y="5527675"/>
            <a:ext cx="1073785" cy="6140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1619885" y="6200140"/>
            <a:ext cx="696595" cy="287020"/>
          </a:xfrm>
          <a:prstGeom prst="rect">
            <a:avLst/>
          </a:prstGeom>
          <a:noFill/>
        </p:spPr>
        <p:txBody>
          <a:bodyPr wrap="square" rtlCol="0">
            <a:spAutoFit/>
          </a:bodyPr>
          <a:p>
            <a:r>
              <a:rPr lang="en-US" altLang="zh-CN" sz="1200"/>
              <a:t>3</a:t>
            </a:r>
            <a:r>
              <a:rPr lang="zh-CN" altLang="en-US" sz="1200"/>
              <a:t>月</a:t>
            </a:r>
            <a:r>
              <a:rPr lang="en-US" altLang="zh-CN" sz="1200"/>
              <a:t>7</a:t>
            </a:r>
            <a:r>
              <a:rPr lang="zh-CN" altLang="en-US" sz="1200"/>
              <a:t>日</a:t>
            </a:r>
            <a:endParaRPr lang="zh-CN" altLang="en-US" sz="1200"/>
          </a:p>
        </p:txBody>
      </p:sp>
      <p:sp>
        <p:nvSpPr>
          <p:cNvPr id="44" name="文本框 43"/>
          <p:cNvSpPr txBox="1"/>
          <p:nvPr/>
        </p:nvSpPr>
        <p:spPr>
          <a:xfrm>
            <a:off x="3198495" y="6200140"/>
            <a:ext cx="866775" cy="287020"/>
          </a:xfrm>
          <a:prstGeom prst="rect">
            <a:avLst/>
          </a:prstGeom>
          <a:noFill/>
        </p:spPr>
        <p:txBody>
          <a:bodyPr wrap="square" rtlCol="0">
            <a:spAutoFit/>
          </a:bodyPr>
          <a:p>
            <a:r>
              <a:rPr lang="en-US" altLang="zh-CN" sz="1200"/>
              <a:t>3</a:t>
            </a:r>
            <a:r>
              <a:rPr lang="zh-CN" altLang="en-US" sz="1200"/>
              <a:t>月</a:t>
            </a:r>
            <a:r>
              <a:rPr lang="en-US" altLang="zh-CN" sz="1200"/>
              <a:t>11</a:t>
            </a:r>
            <a:r>
              <a:rPr lang="zh-CN" altLang="en-US" sz="1200"/>
              <a:t>日</a:t>
            </a:r>
            <a:endParaRPr lang="zh-CN" altLang="en-US" sz="1200"/>
          </a:p>
        </p:txBody>
      </p:sp>
      <p:sp>
        <p:nvSpPr>
          <p:cNvPr id="45" name="文本框 44"/>
          <p:cNvSpPr txBox="1"/>
          <p:nvPr/>
        </p:nvSpPr>
        <p:spPr>
          <a:xfrm>
            <a:off x="5116830" y="6214745"/>
            <a:ext cx="767080" cy="287020"/>
          </a:xfrm>
          <a:prstGeom prst="rect">
            <a:avLst/>
          </a:prstGeom>
          <a:noFill/>
        </p:spPr>
        <p:txBody>
          <a:bodyPr wrap="square" rtlCol="0">
            <a:spAutoFit/>
          </a:bodyPr>
          <a:p>
            <a:r>
              <a:rPr lang="en-US" altLang="zh-CN" sz="1200"/>
              <a:t>3</a:t>
            </a:r>
            <a:r>
              <a:rPr lang="zh-CN" altLang="en-US" sz="1200"/>
              <a:t>月</a:t>
            </a:r>
            <a:r>
              <a:rPr lang="en-US" altLang="zh-CN" sz="1200"/>
              <a:t>18</a:t>
            </a:r>
            <a:r>
              <a:rPr lang="zh-CN" altLang="en-US" sz="1200"/>
              <a:t>日</a:t>
            </a:r>
            <a:endParaRPr lang="zh-CN" altLang="en-US" sz="1200"/>
          </a:p>
        </p:txBody>
      </p:sp>
      <p:sp>
        <p:nvSpPr>
          <p:cNvPr id="46" name="文本框 45"/>
          <p:cNvSpPr txBox="1"/>
          <p:nvPr/>
        </p:nvSpPr>
        <p:spPr>
          <a:xfrm>
            <a:off x="6922770" y="6228715"/>
            <a:ext cx="767080" cy="287020"/>
          </a:xfrm>
          <a:prstGeom prst="rect">
            <a:avLst/>
          </a:prstGeom>
          <a:noFill/>
        </p:spPr>
        <p:txBody>
          <a:bodyPr wrap="square" rtlCol="0">
            <a:spAutoFit/>
          </a:bodyPr>
          <a:p>
            <a:r>
              <a:rPr lang="en-US" altLang="zh-CN" sz="1200"/>
              <a:t>3</a:t>
            </a:r>
            <a:r>
              <a:rPr lang="zh-CN" altLang="en-US" sz="1200"/>
              <a:t>月</a:t>
            </a:r>
            <a:r>
              <a:rPr lang="en-US" altLang="zh-CN" sz="1200"/>
              <a:t>25</a:t>
            </a:r>
            <a:r>
              <a:rPr lang="zh-CN" altLang="en-US" sz="1200"/>
              <a:t>日</a:t>
            </a:r>
            <a:endParaRPr lang="zh-CN" altLang="en-US" sz="1200"/>
          </a:p>
        </p:txBody>
      </p:sp>
      <p:cxnSp>
        <p:nvCxnSpPr>
          <p:cNvPr id="47" name="直接连接符 46"/>
          <p:cNvCxnSpPr/>
          <p:nvPr/>
        </p:nvCxnSpPr>
        <p:spPr>
          <a:xfrm flipV="1">
            <a:off x="9084945" y="5527675"/>
            <a:ext cx="1073785" cy="6140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48" name="文本框 47"/>
          <p:cNvSpPr txBox="1"/>
          <p:nvPr/>
        </p:nvSpPr>
        <p:spPr>
          <a:xfrm>
            <a:off x="8670925" y="6243320"/>
            <a:ext cx="767080" cy="287020"/>
          </a:xfrm>
          <a:prstGeom prst="rect">
            <a:avLst/>
          </a:prstGeom>
          <a:noFill/>
        </p:spPr>
        <p:txBody>
          <a:bodyPr wrap="square" rtlCol="0">
            <a:spAutoFit/>
          </a:bodyPr>
          <a:p>
            <a:r>
              <a:rPr lang="en-US" altLang="zh-CN" sz="1200"/>
              <a:t>3</a:t>
            </a:r>
            <a:r>
              <a:rPr lang="zh-CN" altLang="en-US" sz="1200"/>
              <a:t>月</a:t>
            </a:r>
            <a:r>
              <a:rPr lang="en-US" altLang="zh-CN" sz="1200"/>
              <a:t>31</a:t>
            </a:r>
            <a:r>
              <a:rPr lang="zh-CN" altLang="en-US" sz="1200"/>
              <a:t>日</a:t>
            </a:r>
            <a:endParaRPr lang="zh-CN" altLang="en-US" sz="1200"/>
          </a:p>
        </p:txBody>
      </p:sp>
      <p:sp>
        <p:nvSpPr>
          <p:cNvPr id="49" name="文本框 48"/>
          <p:cNvSpPr txBox="1"/>
          <p:nvPr/>
        </p:nvSpPr>
        <p:spPr>
          <a:xfrm>
            <a:off x="3216275" y="5488940"/>
            <a:ext cx="880745" cy="287020"/>
          </a:xfrm>
          <a:prstGeom prst="rect">
            <a:avLst/>
          </a:prstGeom>
          <a:noFill/>
        </p:spPr>
        <p:txBody>
          <a:bodyPr wrap="square" rtlCol="0">
            <a:spAutoFit/>
          </a:bodyPr>
          <a:p>
            <a:r>
              <a:rPr lang="en-US" sz="1200"/>
              <a:t>1</a:t>
            </a:r>
            <a:r>
              <a:rPr lang="zh-CN" sz="1200"/>
              <a:t>、</a:t>
            </a:r>
            <a:r>
              <a:rPr lang="en-US" altLang="zh-CN" sz="1200"/>
              <a:t>2</a:t>
            </a:r>
            <a:r>
              <a:rPr lang="zh-CN" altLang="en-US" sz="1200"/>
              <a:t>、</a:t>
            </a:r>
            <a:r>
              <a:rPr lang="en-US" altLang="zh-CN" sz="1200"/>
              <a:t>12</a:t>
            </a:r>
            <a:endParaRPr lang="zh-CN" altLang="en-US" sz="1200"/>
          </a:p>
        </p:txBody>
      </p:sp>
      <p:sp>
        <p:nvSpPr>
          <p:cNvPr id="50" name="文本框 49"/>
          <p:cNvSpPr txBox="1"/>
          <p:nvPr/>
        </p:nvSpPr>
        <p:spPr>
          <a:xfrm>
            <a:off x="6869430" y="5507990"/>
            <a:ext cx="1207770" cy="287020"/>
          </a:xfrm>
          <a:prstGeom prst="rect">
            <a:avLst/>
          </a:prstGeom>
          <a:noFill/>
        </p:spPr>
        <p:txBody>
          <a:bodyPr wrap="square" rtlCol="0">
            <a:spAutoFit/>
          </a:bodyPr>
          <a:p>
            <a:r>
              <a:rPr lang="en-US" sz="1200"/>
              <a:t>5</a:t>
            </a:r>
            <a:r>
              <a:rPr lang="zh-CN" altLang="en-US" sz="1200"/>
              <a:t>、</a:t>
            </a:r>
            <a:r>
              <a:rPr lang="en-US" altLang="zh-CN" sz="1200"/>
              <a:t>7</a:t>
            </a:r>
            <a:r>
              <a:rPr lang="zh-CN" altLang="en-US" sz="1200"/>
              <a:t>、</a:t>
            </a:r>
            <a:r>
              <a:rPr lang="en-US" altLang="zh-CN" sz="1200"/>
              <a:t>9</a:t>
            </a:r>
            <a:r>
              <a:rPr lang="zh-CN" altLang="en-US" sz="1200"/>
              <a:t>、</a:t>
            </a:r>
            <a:r>
              <a:rPr lang="en-US" altLang="zh-CN" sz="1200"/>
              <a:t>11</a:t>
            </a:r>
            <a:endParaRPr lang="en-US" altLang="zh-CN" sz="1200"/>
          </a:p>
        </p:txBody>
      </p:sp>
      <p:sp>
        <p:nvSpPr>
          <p:cNvPr id="51" name="文本框 50"/>
          <p:cNvSpPr txBox="1"/>
          <p:nvPr/>
        </p:nvSpPr>
        <p:spPr>
          <a:xfrm>
            <a:off x="8659495" y="5507990"/>
            <a:ext cx="1036955" cy="287020"/>
          </a:xfrm>
          <a:prstGeom prst="rect">
            <a:avLst/>
          </a:prstGeom>
          <a:noFill/>
        </p:spPr>
        <p:txBody>
          <a:bodyPr wrap="square" rtlCol="0">
            <a:spAutoFit/>
          </a:bodyPr>
          <a:p>
            <a:r>
              <a:rPr lang="en-US" altLang="zh-CN" sz="1200"/>
              <a:t>10</a:t>
            </a:r>
            <a:r>
              <a:rPr lang="zh-CN" altLang="en-US" sz="1200"/>
              <a:t>、</a:t>
            </a:r>
            <a:r>
              <a:rPr lang="en-US" altLang="zh-CN" sz="1200"/>
              <a:t>13</a:t>
            </a:r>
            <a:r>
              <a:rPr lang="zh-CN" altLang="en-US" sz="1200"/>
              <a:t>、</a:t>
            </a:r>
            <a:r>
              <a:rPr lang="en-US" altLang="zh-CN" sz="1200"/>
              <a:t>14</a:t>
            </a:r>
            <a:endParaRPr lang="zh-CN" altLang="en-US" sz="1200"/>
          </a:p>
        </p:txBody>
      </p:sp>
      <p:sp>
        <p:nvSpPr>
          <p:cNvPr id="52" name="文本框 51"/>
          <p:cNvSpPr txBox="1"/>
          <p:nvPr/>
        </p:nvSpPr>
        <p:spPr>
          <a:xfrm>
            <a:off x="4939665" y="5507355"/>
            <a:ext cx="1334770" cy="287020"/>
          </a:xfrm>
          <a:prstGeom prst="rect">
            <a:avLst/>
          </a:prstGeom>
          <a:noFill/>
        </p:spPr>
        <p:txBody>
          <a:bodyPr wrap="square" rtlCol="0">
            <a:spAutoFit/>
          </a:bodyPr>
          <a:p>
            <a:r>
              <a:rPr lang="en-US" sz="1200"/>
              <a:t>3</a:t>
            </a:r>
            <a:r>
              <a:rPr lang="zh-CN" altLang="en-US" sz="1200"/>
              <a:t>、</a:t>
            </a:r>
            <a:r>
              <a:rPr lang="en-US" sz="1200"/>
              <a:t>4</a:t>
            </a:r>
            <a:r>
              <a:rPr lang="zh-CN" altLang="en-US" sz="1200"/>
              <a:t>、</a:t>
            </a:r>
            <a:r>
              <a:rPr lang="en-US" altLang="zh-CN" sz="1200"/>
              <a:t>6</a:t>
            </a:r>
            <a:r>
              <a:rPr lang="zh-CN" altLang="en-US" sz="1200"/>
              <a:t>、</a:t>
            </a:r>
            <a:r>
              <a:rPr lang="en-US" altLang="zh-CN" sz="1200"/>
              <a:t>8</a:t>
            </a:r>
            <a:r>
              <a:rPr lang="zh-CN" altLang="en-US" sz="1200"/>
              <a:t>、</a:t>
            </a:r>
            <a:r>
              <a:rPr lang="en-US" altLang="zh-CN" sz="1200"/>
              <a:t>11</a:t>
            </a:r>
            <a:endParaRPr lang="en-US" altLang="zh-CN" sz="1200"/>
          </a:p>
        </p:txBody>
      </p:sp>
      <p:sp>
        <p:nvSpPr>
          <p:cNvPr id="53" name="文本框 52"/>
          <p:cNvSpPr txBox="1"/>
          <p:nvPr/>
        </p:nvSpPr>
        <p:spPr>
          <a:xfrm>
            <a:off x="1376680" y="5475605"/>
            <a:ext cx="1264285" cy="274320"/>
          </a:xfrm>
          <a:prstGeom prst="rect">
            <a:avLst/>
          </a:prstGeom>
          <a:noFill/>
        </p:spPr>
        <p:txBody>
          <a:bodyPr wrap="square" rtlCol="0">
            <a:spAutoFit/>
          </a:bodyPr>
          <a:p>
            <a:r>
              <a:rPr lang="zh-CN" altLang="en-US" sz="1200"/>
              <a:t>运营规划确认</a:t>
            </a:r>
            <a:endParaRPr lang="zh-CN" altLang="en-US" sz="1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2" name="文本框 1"/>
          <p:cNvSpPr txBox="1"/>
          <p:nvPr/>
        </p:nvSpPr>
        <p:spPr>
          <a:xfrm>
            <a:off x="1021080" y="895350"/>
            <a:ext cx="4246245" cy="426974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管理策略②</a:t>
            </a:r>
            <a:endParaRPr lang="zh-CN" altLang="en-US" sz="2400" b="1">
              <a:latin typeface="微软雅黑" charset="0"/>
              <a:ea typeface="微软雅黑" charset="0"/>
            </a:endParaRPr>
          </a:p>
          <a:p>
            <a:pPr>
              <a:lnSpc>
                <a:spcPct val="150000"/>
              </a:lnSpc>
            </a:pPr>
            <a:r>
              <a:rPr lang="zh-CN" altLang="en-US" sz="1400" b="1">
                <a:latin typeface="微软雅黑" charset="0"/>
                <a:ea typeface="微软雅黑" charset="0"/>
                <a:sym typeface="+mn-ea"/>
              </a:rPr>
              <a:t>三、电商团队建设</a:t>
            </a:r>
            <a:endParaRPr lang="zh-CN" altLang="en-US" sz="1400" b="1">
              <a:latin typeface="微软雅黑" charset="0"/>
              <a:ea typeface="微软雅黑" charset="0"/>
              <a:sym typeface="+mn-ea"/>
            </a:endParaRPr>
          </a:p>
          <a:p>
            <a:pPr>
              <a:lnSpc>
                <a:spcPct val="150000"/>
              </a:lnSpc>
            </a:pPr>
            <a:r>
              <a:rPr lang="en-US" altLang="zh-CN" sz="1400">
                <a:latin typeface="微软雅黑" charset="0"/>
                <a:ea typeface="微软雅黑" charset="0"/>
                <a:sym typeface="+mn-ea"/>
              </a:rPr>
              <a:t>1</a:t>
            </a:r>
            <a:r>
              <a:rPr lang="zh-CN" altLang="en-US" sz="1400">
                <a:latin typeface="微软雅黑" charset="0"/>
                <a:ea typeface="微软雅黑" charset="0"/>
                <a:sym typeface="+mn-ea"/>
              </a:rPr>
              <a:t>、团队招聘</a:t>
            </a:r>
            <a:endParaRPr lang="zh-CN" altLang="en-US" sz="1400">
              <a:latin typeface="微软雅黑" charset="0"/>
              <a:ea typeface="微软雅黑" charset="0"/>
              <a:sym typeface="+mn-ea"/>
            </a:endParaRPr>
          </a:p>
          <a:p>
            <a:pPr>
              <a:lnSpc>
                <a:spcPct val="150000"/>
              </a:lnSpc>
            </a:pPr>
            <a:r>
              <a:rPr lang="zh-CN" altLang="en-US" sz="1400">
                <a:latin typeface="微软雅黑" charset="0"/>
                <a:ea typeface="微软雅黑" charset="0"/>
                <a:sym typeface="+mn-ea"/>
              </a:rPr>
              <a:t>按右图招聘，前期发货、打包</a:t>
            </a:r>
            <a:r>
              <a:rPr lang="en-US" altLang="zh-CN" sz="1400">
                <a:latin typeface="微软雅黑" charset="0"/>
                <a:ea typeface="微软雅黑" charset="0"/>
                <a:sym typeface="+mn-ea"/>
              </a:rPr>
              <a:t>1</a:t>
            </a:r>
            <a:r>
              <a:rPr lang="zh-CN" altLang="en-US" sz="1400">
                <a:latin typeface="微软雅黑" charset="0"/>
                <a:ea typeface="微软雅黑" charset="0"/>
                <a:sym typeface="+mn-ea"/>
              </a:rPr>
              <a:t>人兼职；网页设计师与平面设计师</a:t>
            </a:r>
            <a:r>
              <a:rPr lang="en-US" altLang="zh-CN" sz="1400">
                <a:latin typeface="微软雅黑" charset="0"/>
                <a:ea typeface="微软雅黑" charset="0"/>
                <a:sym typeface="+mn-ea"/>
              </a:rPr>
              <a:t>1</a:t>
            </a:r>
            <a:r>
              <a:rPr lang="zh-CN" altLang="en-US" sz="1400">
                <a:latin typeface="微软雅黑" charset="0"/>
                <a:ea typeface="微软雅黑" charset="0"/>
                <a:sym typeface="+mn-ea"/>
              </a:rPr>
              <a:t>人兼职；出纳由公司财务部出纳兼职；初期总监助理可以不招聘。因此，初期团队配置总人数为</a:t>
            </a:r>
            <a:r>
              <a:rPr lang="en-US" altLang="zh-CN" sz="1400">
                <a:latin typeface="微软雅黑" charset="0"/>
                <a:ea typeface="微软雅黑" charset="0"/>
                <a:sym typeface="+mn-ea"/>
              </a:rPr>
              <a:t>10</a:t>
            </a:r>
            <a:r>
              <a:rPr lang="zh-CN" altLang="en-US" sz="1400">
                <a:latin typeface="微软雅黑" charset="0"/>
                <a:ea typeface="微软雅黑" charset="0"/>
                <a:sym typeface="+mn-ea"/>
              </a:rPr>
              <a:t>人。岗位职责见附件</a:t>
            </a:r>
            <a:endParaRPr lang="zh-CN" altLang="en-US" sz="1400">
              <a:latin typeface="微软雅黑" charset="0"/>
              <a:ea typeface="微软雅黑" charset="0"/>
              <a:sym typeface="+mn-ea"/>
            </a:endParaRPr>
          </a:p>
          <a:p>
            <a:pPr>
              <a:lnSpc>
                <a:spcPct val="150000"/>
              </a:lnSpc>
            </a:pPr>
            <a:r>
              <a:rPr lang="en-US" altLang="zh-CN" sz="1400">
                <a:latin typeface="微软雅黑" charset="0"/>
                <a:ea typeface="微软雅黑" charset="0"/>
                <a:sym typeface="+mn-ea"/>
              </a:rPr>
              <a:t>2</a:t>
            </a:r>
            <a:r>
              <a:rPr lang="zh-CN" altLang="en-US" sz="1400">
                <a:latin typeface="微软雅黑" charset="0"/>
                <a:ea typeface="微软雅黑" charset="0"/>
                <a:sym typeface="+mn-ea"/>
              </a:rPr>
              <a:t>、制度建设</a:t>
            </a:r>
            <a:endParaRPr lang="zh-CN" altLang="en-US" sz="1400">
              <a:latin typeface="微软雅黑" charset="0"/>
              <a:ea typeface="微软雅黑" charset="0"/>
              <a:sym typeface="+mn-ea"/>
            </a:endParaRPr>
          </a:p>
          <a:p>
            <a:pPr>
              <a:lnSpc>
                <a:spcPct val="150000"/>
              </a:lnSpc>
            </a:pPr>
            <a:r>
              <a:rPr lang="en-US" altLang="zh-CN" sz="1400">
                <a:solidFill>
                  <a:srgbClr val="323232"/>
                </a:solidFill>
                <a:latin typeface="微软雅黑" charset="0"/>
                <a:ea typeface="微软雅黑" charset="0"/>
                <a:cs typeface="Verdana" charset="0"/>
                <a:sym typeface="+mn-ea"/>
              </a:rPr>
              <a:t>A</a:t>
            </a:r>
            <a:r>
              <a:rPr lang="zh-CN" altLang="en-US" sz="1400">
                <a:solidFill>
                  <a:srgbClr val="323232"/>
                </a:solidFill>
                <a:latin typeface="微软雅黑" charset="0"/>
                <a:ea typeface="微软雅黑" charset="0"/>
                <a:cs typeface="Verdana" charset="0"/>
                <a:sym typeface="+mn-ea"/>
              </a:rPr>
              <a:t>、制定提成标准</a:t>
            </a:r>
            <a:endParaRPr lang="zh-CN" altLang="en-US" sz="1400">
              <a:solidFill>
                <a:srgbClr val="323232"/>
              </a:solidFill>
              <a:latin typeface="微软雅黑" charset="0"/>
              <a:ea typeface="微软雅黑" charset="0"/>
              <a:cs typeface="Verdana" charset="0"/>
              <a:sym typeface="+mn-ea"/>
            </a:endParaRPr>
          </a:p>
          <a:p>
            <a:pPr>
              <a:lnSpc>
                <a:spcPct val="150000"/>
              </a:lnSpc>
            </a:pPr>
            <a:r>
              <a:rPr lang="en-US" altLang="zh-CN" sz="1400">
                <a:solidFill>
                  <a:srgbClr val="323232"/>
                </a:solidFill>
                <a:latin typeface="微软雅黑" charset="0"/>
                <a:ea typeface="微软雅黑" charset="0"/>
                <a:cs typeface="Verdana" charset="0"/>
                <a:sym typeface="+mn-ea"/>
              </a:rPr>
              <a:t>B</a:t>
            </a:r>
            <a:r>
              <a:rPr lang="zh-CN" altLang="en-US" sz="1400">
                <a:solidFill>
                  <a:srgbClr val="323232"/>
                </a:solidFill>
                <a:latin typeface="微软雅黑" charset="0"/>
                <a:ea typeface="微软雅黑" charset="0"/>
                <a:cs typeface="Verdana" charset="0"/>
                <a:sym typeface="+mn-ea"/>
              </a:rPr>
              <a:t>、编制管理手册</a:t>
            </a:r>
            <a:endParaRPr lang="zh-CN" altLang="en-US" sz="1400">
              <a:solidFill>
                <a:srgbClr val="323232"/>
              </a:solidFill>
              <a:latin typeface="微软雅黑" charset="0"/>
              <a:ea typeface="微软雅黑" charset="0"/>
              <a:cs typeface="Verdana" charset="0"/>
              <a:sym typeface="+mn-ea"/>
            </a:endParaRPr>
          </a:p>
          <a:p>
            <a:pPr>
              <a:lnSpc>
                <a:spcPct val="150000"/>
              </a:lnSpc>
            </a:pPr>
            <a:r>
              <a:rPr lang="en-US" altLang="zh-CN" sz="1400">
                <a:solidFill>
                  <a:srgbClr val="323232"/>
                </a:solidFill>
                <a:latin typeface="微软雅黑" charset="0"/>
                <a:ea typeface="微软雅黑" charset="0"/>
                <a:cs typeface="Verdana" charset="0"/>
                <a:sym typeface="+mn-ea"/>
              </a:rPr>
              <a:t>C</a:t>
            </a:r>
            <a:r>
              <a:rPr lang="zh-CN" altLang="en-US" sz="1400">
                <a:solidFill>
                  <a:srgbClr val="323232"/>
                </a:solidFill>
                <a:latin typeface="微软雅黑" charset="0"/>
                <a:ea typeface="微软雅黑" charset="0"/>
                <a:cs typeface="Verdana" charset="0"/>
                <a:sym typeface="+mn-ea"/>
              </a:rPr>
              <a:t>、制定绩效考核方案</a:t>
            </a:r>
            <a:endParaRPr lang="zh-CN" altLang="en-US" sz="1400">
              <a:solidFill>
                <a:srgbClr val="323232"/>
              </a:solidFill>
              <a:latin typeface="微软雅黑" charset="0"/>
              <a:ea typeface="微软雅黑" charset="0"/>
              <a:cs typeface="Verdana" charset="0"/>
              <a:sym typeface="+mn-ea"/>
            </a:endParaRPr>
          </a:p>
          <a:p>
            <a:pPr>
              <a:lnSpc>
                <a:spcPct val="150000"/>
              </a:lnSpc>
            </a:pPr>
            <a:endParaRPr lang="zh-CN" altLang="zh-CN" sz="1400">
              <a:latin typeface="微软雅黑" charset="0"/>
              <a:ea typeface="微软雅黑" charset="0"/>
              <a:sym typeface="+mn-ea"/>
            </a:endParaRPr>
          </a:p>
        </p:txBody>
      </p:sp>
      <p:sp>
        <p:nvSpPr>
          <p:cNvPr id="6" name="矩形 5"/>
          <p:cNvSpPr/>
          <p:nvPr/>
        </p:nvSpPr>
        <p:spPr>
          <a:xfrm>
            <a:off x="7902575" y="342900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仓管员</a:t>
            </a:r>
            <a:r>
              <a:rPr lang="en-US" altLang="zh-CN" sz="1000">
                <a:latin typeface="微软雅黑" charset="0"/>
                <a:ea typeface="微软雅黑" charset="0"/>
              </a:rPr>
              <a:t>1</a:t>
            </a:r>
            <a:endParaRPr lang="en-US" altLang="zh-CN" sz="1000">
              <a:latin typeface="微软雅黑" charset="0"/>
              <a:ea typeface="微软雅黑" charset="0"/>
            </a:endParaRPr>
          </a:p>
        </p:txBody>
      </p:sp>
      <p:sp>
        <p:nvSpPr>
          <p:cNvPr id="7" name="矩形 6"/>
          <p:cNvSpPr/>
          <p:nvPr/>
        </p:nvSpPr>
        <p:spPr>
          <a:xfrm>
            <a:off x="7887970" y="286067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200">
                <a:latin typeface="微软雅黑" charset="0"/>
                <a:ea typeface="微软雅黑" charset="0"/>
              </a:rPr>
              <a:t>物流部</a:t>
            </a:r>
            <a:endParaRPr lang="zh-CN" altLang="en-US" sz="1200">
              <a:latin typeface="微软雅黑" charset="0"/>
              <a:ea typeface="微软雅黑" charset="0"/>
            </a:endParaRPr>
          </a:p>
        </p:txBody>
      </p:sp>
      <p:sp>
        <p:nvSpPr>
          <p:cNvPr id="8" name="矩形 7"/>
          <p:cNvSpPr/>
          <p:nvPr/>
        </p:nvSpPr>
        <p:spPr>
          <a:xfrm>
            <a:off x="7916545" y="396938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发货员</a:t>
            </a:r>
            <a:r>
              <a:rPr lang="en-US" altLang="zh-CN" sz="1000">
                <a:latin typeface="微软雅黑" charset="0"/>
                <a:ea typeface="微软雅黑" charset="0"/>
              </a:rPr>
              <a:t>1</a:t>
            </a:r>
            <a:endParaRPr lang="en-US" altLang="zh-CN" sz="1000">
              <a:latin typeface="微软雅黑" charset="0"/>
              <a:ea typeface="微软雅黑" charset="0"/>
            </a:endParaRPr>
          </a:p>
        </p:txBody>
      </p:sp>
      <p:sp>
        <p:nvSpPr>
          <p:cNvPr id="9" name="矩形 8"/>
          <p:cNvSpPr/>
          <p:nvPr/>
        </p:nvSpPr>
        <p:spPr>
          <a:xfrm>
            <a:off x="7917180" y="450977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打包员</a:t>
            </a:r>
            <a:r>
              <a:rPr lang="en-US" altLang="zh-CN" sz="1000">
                <a:latin typeface="微软雅黑" charset="0"/>
                <a:ea typeface="微软雅黑" charset="0"/>
              </a:rPr>
              <a:t>1</a:t>
            </a:r>
            <a:endParaRPr lang="en-US" altLang="zh-CN" sz="1000">
              <a:latin typeface="微软雅黑" charset="0"/>
              <a:ea typeface="微软雅黑" charset="0"/>
            </a:endParaRPr>
          </a:p>
        </p:txBody>
      </p:sp>
      <p:cxnSp>
        <p:nvCxnSpPr>
          <p:cNvPr id="10" name="直接连接符 9"/>
          <p:cNvCxnSpPr/>
          <p:nvPr/>
        </p:nvCxnSpPr>
        <p:spPr>
          <a:xfrm>
            <a:off x="7758430" y="3375660"/>
            <a:ext cx="0" cy="1364615"/>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7743825" y="4697730"/>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7743825" y="4171950"/>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7772400" y="3688715"/>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7772400" y="3361055"/>
            <a:ext cx="45529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8241665" y="3204210"/>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6807835" y="342900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售前客服</a:t>
            </a:r>
            <a:r>
              <a:rPr lang="en-US" altLang="zh-CN" sz="1000">
                <a:latin typeface="微软雅黑" charset="0"/>
                <a:ea typeface="微软雅黑" charset="0"/>
              </a:rPr>
              <a:t>1</a:t>
            </a:r>
            <a:endParaRPr lang="en-US" altLang="zh-CN" sz="1000">
              <a:latin typeface="微软雅黑" charset="0"/>
              <a:ea typeface="微软雅黑" charset="0"/>
            </a:endParaRPr>
          </a:p>
        </p:txBody>
      </p:sp>
      <p:sp>
        <p:nvSpPr>
          <p:cNvPr id="17" name="矩形 16"/>
          <p:cNvSpPr/>
          <p:nvPr/>
        </p:nvSpPr>
        <p:spPr>
          <a:xfrm>
            <a:off x="6793230" y="286067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200">
                <a:latin typeface="微软雅黑" charset="0"/>
                <a:ea typeface="微软雅黑" charset="0"/>
              </a:rPr>
              <a:t>客服部</a:t>
            </a:r>
            <a:endParaRPr lang="zh-CN" altLang="en-US" sz="1200">
              <a:latin typeface="微软雅黑" charset="0"/>
              <a:ea typeface="微软雅黑" charset="0"/>
            </a:endParaRPr>
          </a:p>
        </p:txBody>
      </p:sp>
      <p:sp>
        <p:nvSpPr>
          <p:cNvPr id="18" name="矩形 17"/>
          <p:cNvSpPr/>
          <p:nvPr/>
        </p:nvSpPr>
        <p:spPr>
          <a:xfrm>
            <a:off x="6821805" y="396938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售后客服</a:t>
            </a:r>
            <a:r>
              <a:rPr lang="en-US" altLang="zh-CN" sz="1000">
                <a:latin typeface="微软雅黑" charset="0"/>
                <a:ea typeface="微软雅黑" charset="0"/>
              </a:rPr>
              <a:t>1</a:t>
            </a:r>
            <a:endParaRPr lang="en-US" altLang="zh-CN" sz="1000">
              <a:latin typeface="微软雅黑" charset="0"/>
              <a:ea typeface="微软雅黑" charset="0"/>
            </a:endParaRPr>
          </a:p>
        </p:txBody>
      </p:sp>
      <p:cxnSp>
        <p:nvCxnSpPr>
          <p:cNvPr id="20" name="直接连接符 19"/>
          <p:cNvCxnSpPr/>
          <p:nvPr/>
        </p:nvCxnSpPr>
        <p:spPr>
          <a:xfrm flipH="1">
            <a:off x="6657340" y="3375660"/>
            <a:ext cx="6350" cy="82423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649085" y="4171950"/>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677660" y="3688715"/>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677660" y="3361055"/>
            <a:ext cx="45529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7146925" y="3204210"/>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9053830" y="344360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营销推广</a:t>
            </a:r>
            <a:r>
              <a:rPr lang="en-US" altLang="zh-CN" sz="1000">
                <a:latin typeface="微软雅黑" charset="0"/>
                <a:ea typeface="微软雅黑" charset="0"/>
              </a:rPr>
              <a:t>1</a:t>
            </a:r>
            <a:endParaRPr lang="en-US" altLang="zh-CN" sz="1000">
              <a:latin typeface="微软雅黑" charset="0"/>
              <a:ea typeface="微软雅黑" charset="0"/>
            </a:endParaRPr>
          </a:p>
        </p:txBody>
      </p:sp>
      <p:sp>
        <p:nvSpPr>
          <p:cNvPr id="27" name="矩形 26"/>
          <p:cNvSpPr/>
          <p:nvPr/>
        </p:nvSpPr>
        <p:spPr>
          <a:xfrm>
            <a:off x="9039225" y="287528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200">
                <a:latin typeface="微软雅黑" charset="0"/>
                <a:ea typeface="微软雅黑" charset="0"/>
              </a:rPr>
              <a:t>市场部</a:t>
            </a:r>
            <a:endParaRPr lang="zh-CN" altLang="en-US" sz="1200">
              <a:latin typeface="微软雅黑" charset="0"/>
              <a:ea typeface="微软雅黑" charset="0"/>
            </a:endParaRPr>
          </a:p>
        </p:txBody>
      </p:sp>
      <p:sp>
        <p:nvSpPr>
          <p:cNvPr id="28" name="矩形 27"/>
          <p:cNvSpPr/>
          <p:nvPr/>
        </p:nvSpPr>
        <p:spPr>
          <a:xfrm>
            <a:off x="9067800" y="398399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网络编辑</a:t>
            </a:r>
            <a:r>
              <a:rPr lang="en-US" altLang="zh-CN" sz="1000">
                <a:latin typeface="微软雅黑" charset="0"/>
                <a:ea typeface="微软雅黑" charset="0"/>
              </a:rPr>
              <a:t>1</a:t>
            </a:r>
            <a:endParaRPr lang="en-US" altLang="zh-CN" sz="1000">
              <a:latin typeface="微软雅黑" charset="0"/>
              <a:ea typeface="微软雅黑" charset="0"/>
            </a:endParaRPr>
          </a:p>
        </p:txBody>
      </p:sp>
      <p:sp>
        <p:nvSpPr>
          <p:cNvPr id="29" name="矩形 28"/>
          <p:cNvSpPr/>
          <p:nvPr/>
        </p:nvSpPr>
        <p:spPr>
          <a:xfrm>
            <a:off x="9068435" y="452437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平面设计</a:t>
            </a:r>
            <a:r>
              <a:rPr lang="en-US" altLang="zh-CN" sz="1000">
                <a:latin typeface="微软雅黑" charset="0"/>
                <a:ea typeface="微软雅黑" charset="0"/>
              </a:rPr>
              <a:t>1</a:t>
            </a:r>
            <a:endParaRPr lang="en-US" altLang="zh-CN" sz="1000">
              <a:latin typeface="微软雅黑" charset="0"/>
              <a:ea typeface="微软雅黑" charset="0"/>
            </a:endParaRPr>
          </a:p>
        </p:txBody>
      </p:sp>
      <p:cxnSp>
        <p:nvCxnSpPr>
          <p:cNvPr id="30" name="直接连接符 29"/>
          <p:cNvCxnSpPr/>
          <p:nvPr/>
        </p:nvCxnSpPr>
        <p:spPr>
          <a:xfrm>
            <a:off x="8909685" y="3390265"/>
            <a:ext cx="0" cy="1364615"/>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8895080" y="4712335"/>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8895080" y="4186555"/>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8923655" y="3703320"/>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923655" y="3375660"/>
            <a:ext cx="45529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392920" y="3218815"/>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46" name="矩形 45"/>
          <p:cNvSpPr/>
          <p:nvPr/>
        </p:nvSpPr>
        <p:spPr>
          <a:xfrm>
            <a:off x="8399780" y="219329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200">
                <a:latin typeface="微软雅黑" charset="0"/>
                <a:ea typeface="微软雅黑" charset="0"/>
              </a:rPr>
              <a:t>市场总监</a:t>
            </a:r>
            <a:endParaRPr lang="zh-CN" altLang="en-US" sz="1200">
              <a:latin typeface="微软雅黑" charset="0"/>
              <a:ea typeface="微软雅黑" charset="0"/>
            </a:endParaRPr>
          </a:p>
        </p:txBody>
      </p:sp>
      <p:sp>
        <p:nvSpPr>
          <p:cNvPr id="47" name="矩形 46"/>
          <p:cNvSpPr/>
          <p:nvPr/>
        </p:nvSpPr>
        <p:spPr>
          <a:xfrm>
            <a:off x="8385810" y="166687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200">
                <a:latin typeface="微软雅黑" charset="0"/>
                <a:ea typeface="微软雅黑" charset="0"/>
              </a:rPr>
              <a:t>运营副总</a:t>
            </a:r>
            <a:endParaRPr lang="zh-CN" altLang="en-US" sz="1200">
              <a:latin typeface="微软雅黑" charset="0"/>
              <a:ea typeface="微软雅黑" charset="0"/>
            </a:endParaRPr>
          </a:p>
        </p:txBody>
      </p:sp>
      <p:cxnSp>
        <p:nvCxnSpPr>
          <p:cNvPr id="48" name="直接连接符 47"/>
          <p:cNvCxnSpPr/>
          <p:nvPr/>
        </p:nvCxnSpPr>
        <p:spPr>
          <a:xfrm>
            <a:off x="7225665" y="2707005"/>
            <a:ext cx="2158365" cy="635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7160895" y="2692400"/>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8255635" y="2706370"/>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9406890" y="2706370"/>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8866505" y="2010410"/>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8881110" y="2550160"/>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55" name="矩形 54"/>
          <p:cNvSpPr/>
          <p:nvPr/>
        </p:nvSpPr>
        <p:spPr>
          <a:xfrm>
            <a:off x="10373995" y="324167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出纳</a:t>
            </a:r>
            <a:r>
              <a:rPr lang="en-US" altLang="zh-CN" sz="1000">
                <a:latin typeface="微软雅黑" charset="0"/>
                <a:ea typeface="微软雅黑" charset="0"/>
              </a:rPr>
              <a:t>1</a:t>
            </a:r>
            <a:endParaRPr lang="en-US" altLang="zh-CN" sz="1000">
              <a:latin typeface="微软雅黑" charset="0"/>
              <a:ea typeface="微软雅黑" charset="0"/>
            </a:endParaRPr>
          </a:p>
        </p:txBody>
      </p:sp>
      <p:sp>
        <p:nvSpPr>
          <p:cNvPr id="56" name="矩形 55"/>
          <p:cNvSpPr/>
          <p:nvPr/>
        </p:nvSpPr>
        <p:spPr>
          <a:xfrm>
            <a:off x="10359390" y="267335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200">
                <a:latin typeface="微软雅黑" charset="0"/>
                <a:ea typeface="微软雅黑" charset="0"/>
              </a:rPr>
              <a:t>商城主管</a:t>
            </a:r>
            <a:endParaRPr lang="zh-CN" altLang="en-US" sz="1200">
              <a:latin typeface="微软雅黑" charset="0"/>
              <a:ea typeface="微软雅黑" charset="0"/>
            </a:endParaRPr>
          </a:p>
        </p:txBody>
      </p:sp>
      <p:sp>
        <p:nvSpPr>
          <p:cNvPr id="57" name="矩形 56"/>
          <p:cNvSpPr/>
          <p:nvPr/>
        </p:nvSpPr>
        <p:spPr>
          <a:xfrm>
            <a:off x="10387965" y="3782060"/>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行政</a:t>
            </a:r>
            <a:r>
              <a:rPr lang="en-US" altLang="zh-CN" sz="1000">
                <a:latin typeface="微软雅黑" charset="0"/>
                <a:ea typeface="微软雅黑" charset="0"/>
              </a:rPr>
              <a:t>1</a:t>
            </a:r>
            <a:endParaRPr lang="en-US" altLang="zh-CN" sz="1000">
              <a:latin typeface="微软雅黑" charset="0"/>
              <a:ea typeface="微软雅黑" charset="0"/>
            </a:endParaRPr>
          </a:p>
        </p:txBody>
      </p:sp>
      <p:sp>
        <p:nvSpPr>
          <p:cNvPr id="58" name="矩形 57"/>
          <p:cNvSpPr/>
          <p:nvPr/>
        </p:nvSpPr>
        <p:spPr>
          <a:xfrm>
            <a:off x="10388600" y="4322445"/>
            <a:ext cx="909955" cy="398145"/>
          </a:xfrm>
          <a:prstGeom prst="rect">
            <a:avLst/>
          </a:prstGeom>
          <a:ln w="12700" cmpd="sng">
            <a:solidFill>
              <a:schemeClr val="accent2">
                <a:lumMod val="60000"/>
                <a:lumOff val="40000"/>
              </a:schemeClr>
            </a:solidFill>
            <a:prstDash val="solid"/>
          </a:ln>
        </p:spPr>
        <p:style>
          <a:lnRef idx="2">
            <a:schemeClr val="accent2">
              <a:shade val="50000"/>
            </a:schemeClr>
          </a:lnRef>
          <a:fillRef idx="1">
            <a:schemeClr val="accent2"/>
          </a:fillRef>
          <a:effectRef idx="0">
            <a:schemeClr val="accent2"/>
          </a:effectRef>
          <a:fontRef idx="minor">
            <a:schemeClr val="lt1"/>
          </a:fontRef>
        </p:style>
        <p:txBody>
          <a:bodyPr rtlCol="0" anchor="ctr"/>
          <a:p>
            <a:pPr algn="ctr"/>
            <a:r>
              <a:rPr lang="zh-CN" altLang="en-US" sz="1000">
                <a:latin typeface="微软雅黑" charset="0"/>
                <a:ea typeface="微软雅黑" charset="0"/>
              </a:rPr>
              <a:t>人力</a:t>
            </a:r>
            <a:r>
              <a:rPr lang="en-US" altLang="zh-CN" sz="1000">
                <a:latin typeface="微软雅黑" charset="0"/>
                <a:ea typeface="微软雅黑" charset="0"/>
              </a:rPr>
              <a:t>1</a:t>
            </a:r>
            <a:endParaRPr lang="en-US" altLang="zh-CN" sz="1000">
              <a:latin typeface="微软雅黑" charset="0"/>
              <a:ea typeface="微软雅黑" charset="0"/>
            </a:endParaRPr>
          </a:p>
        </p:txBody>
      </p:sp>
      <p:cxnSp>
        <p:nvCxnSpPr>
          <p:cNvPr id="59" name="直接连接符 58"/>
          <p:cNvCxnSpPr/>
          <p:nvPr/>
        </p:nvCxnSpPr>
        <p:spPr>
          <a:xfrm>
            <a:off x="10229850" y="3188335"/>
            <a:ext cx="0" cy="1364615"/>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10215245" y="4510405"/>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0215245" y="3984625"/>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10243820" y="3501390"/>
            <a:ext cx="15684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10243820" y="3173730"/>
            <a:ext cx="455295" cy="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10713085" y="3016885"/>
            <a:ext cx="13970" cy="199390"/>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9315450" y="2379980"/>
            <a:ext cx="1379855" cy="5715"/>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flipH="1">
            <a:off x="10692765" y="2348230"/>
            <a:ext cx="6350" cy="356235"/>
          </a:xfrm>
          <a:prstGeom prst="line">
            <a:avLst/>
          </a:prstGeom>
          <a:ln w="12700" cmpd="sng">
            <a:solidFill>
              <a:schemeClr val="accent2">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sp>
        <p:nvSpPr>
          <p:cNvPr id="77" name="文本框 76"/>
          <p:cNvSpPr txBox="1"/>
          <p:nvPr/>
        </p:nvSpPr>
        <p:spPr>
          <a:xfrm>
            <a:off x="857250" y="5146040"/>
            <a:ext cx="10321290" cy="914400"/>
          </a:xfrm>
          <a:prstGeom prst="rect">
            <a:avLst/>
          </a:prstGeom>
          <a:noFill/>
        </p:spPr>
        <p:txBody>
          <a:bodyPr wrap="square" rtlCol="0" anchor="t">
            <a:spAutoFit/>
          </a:bodyPr>
          <a:p>
            <a:pPr>
              <a:lnSpc>
                <a:spcPct val="150000"/>
              </a:lnSpc>
            </a:pPr>
            <a:r>
              <a:rPr lang="zh-CN" altLang="en-US" sz="1200">
                <a:solidFill>
                  <a:srgbClr val="323232"/>
                </a:solidFill>
                <a:latin typeface="微软雅黑" charset="0"/>
                <a:ea typeface="微软雅黑" charset="0"/>
                <a:cs typeface="Verdana" charset="0"/>
                <a:sym typeface="+mn-ea"/>
              </a:rPr>
              <a:t>业绩不仅仅指销售业绩，作为电子商务部门，网店流量（包括</a:t>
            </a:r>
            <a:r>
              <a:rPr lang="en-US" altLang="zh-CN" sz="1200">
                <a:solidFill>
                  <a:srgbClr val="323232"/>
                </a:solidFill>
                <a:latin typeface="微软雅黑" charset="0"/>
                <a:ea typeface="微软雅黑" charset="0"/>
                <a:cs typeface="Verdana" charset="0"/>
                <a:sym typeface="+mn-ea"/>
              </a:rPr>
              <a:t>UV</a:t>
            </a:r>
            <a:r>
              <a:rPr lang="zh-CN" altLang="en-US" sz="1200">
                <a:solidFill>
                  <a:srgbClr val="323232"/>
                </a:solidFill>
                <a:latin typeface="微软雅黑" charset="0"/>
                <a:ea typeface="微软雅黑" charset="0"/>
                <a:cs typeface="宋体" charset="0"/>
                <a:sym typeface="+mn-ea"/>
              </a:rPr>
              <a:t>和</a:t>
            </a:r>
            <a:r>
              <a:rPr lang="en-US" altLang="zh-CN" sz="1200">
                <a:solidFill>
                  <a:srgbClr val="323232"/>
                </a:solidFill>
                <a:latin typeface="微软雅黑" charset="0"/>
                <a:ea typeface="微软雅黑" charset="0"/>
                <a:cs typeface="Verdana" charset="0"/>
                <a:sym typeface="+mn-ea"/>
              </a:rPr>
              <a:t>PV</a:t>
            </a:r>
            <a:r>
              <a:rPr lang="zh-CN" altLang="en-US" sz="1200">
                <a:solidFill>
                  <a:srgbClr val="323232"/>
                </a:solidFill>
                <a:latin typeface="微软雅黑" charset="0"/>
                <a:ea typeface="微软雅黑" charset="0"/>
                <a:cs typeface="宋体" charset="0"/>
                <a:sym typeface="+mn-ea"/>
              </a:rPr>
              <a:t>）、转化率、客单价、回头率等也是非常重要的指标，并且可以根据这些指标来制定和规划商城装修、发货效率和促销活动等计划，最终把这些指标量化到具体数值，再根据各部门不同情况来分别认领，比如市场部和物流部承担回头率的比重是不一样的，承担销售业绩的比重也不一样。</a:t>
            </a:r>
            <a:endParaRPr lang="zh-CN" altLang="en-US" sz="1200">
              <a:solidFill>
                <a:srgbClr val="323232"/>
              </a:solidFill>
              <a:latin typeface="微软雅黑" charset="0"/>
              <a:ea typeface="微软雅黑" charset="0"/>
              <a:cs typeface="宋体" charset="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加号 1"/>
          <p:cNvSpPr/>
          <p:nvPr/>
        </p:nvSpPr>
        <p:spPr>
          <a:xfrm>
            <a:off x="5055870" y="2681605"/>
            <a:ext cx="1624965" cy="1681480"/>
          </a:xfrm>
          <a:prstGeom prst="mathPlus">
            <a:avLst/>
          </a:prstGeom>
          <a:noFill/>
          <a:ln w="28575" cmpd="sng">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1258570" y="2058670"/>
            <a:ext cx="2947670" cy="3060065"/>
          </a:xfrm>
          <a:prstGeom prst="ellipse">
            <a:avLst/>
          </a:prstGeom>
          <a:solidFill>
            <a:schemeClr val="bg1"/>
          </a:solidFill>
          <a:ln w="28575" cmpd="sng">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微软雅黑" charset="0"/>
                <a:ea typeface="微软雅黑" charset="0"/>
              </a:rPr>
              <a:t>营销支持体系建设</a:t>
            </a:r>
            <a:endParaRPr lang="zh-CN" altLang="en-US">
              <a:solidFill>
                <a:schemeClr val="tx1"/>
              </a:solidFill>
              <a:latin typeface="微软雅黑" charset="0"/>
              <a:ea typeface="微软雅黑" charset="0"/>
            </a:endParaRPr>
          </a:p>
        </p:txBody>
      </p:sp>
      <p:sp>
        <p:nvSpPr>
          <p:cNvPr id="4" name="椭圆 3"/>
          <p:cNvSpPr/>
          <p:nvPr/>
        </p:nvSpPr>
        <p:spPr>
          <a:xfrm>
            <a:off x="7228205" y="2115820"/>
            <a:ext cx="2947670" cy="3060065"/>
          </a:xfrm>
          <a:prstGeom prst="ellipse">
            <a:avLst/>
          </a:prstGeom>
          <a:solidFill>
            <a:schemeClr val="accent2"/>
          </a:solidFill>
          <a:ln w="28575" cmpd="sng">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bg1"/>
                </a:solidFill>
                <a:latin typeface="微软雅黑" charset="0"/>
                <a:ea typeface="微软雅黑" charset="0"/>
              </a:rPr>
              <a:t>营销策略与实施</a:t>
            </a:r>
            <a:endParaRPr lang="zh-CN" altLang="en-US">
              <a:solidFill>
                <a:schemeClr val="bg1"/>
              </a:solidFill>
              <a:latin typeface="微软雅黑" charset="0"/>
              <a:ea typeface="微软雅黑" charset="0"/>
            </a:endParaRPr>
          </a:p>
        </p:txBody>
      </p:sp>
      <p:sp>
        <p:nvSpPr>
          <p:cNvPr id="13" name="文本框 12"/>
          <p:cNvSpPr txBox="1"/>
          <p:nvPr/>
        </p:nvSpPr>
        <p:spPr>
          <a:xfrm>
            <a:off x="1342390" y="962660"/>
            <a:ext cx="3268345" cy="483235"/>
          </a:xfrm>
          <a:prstGeom prst="rect">
            <a:avLst/>
          </a:prstGeom>
          <a:noFill/>
        </p:spPr>
        <p:txBody>
          <a:bodyPr wrap="square" rtlCol="0">
            <a:spAutoFit/>
          </a:bodyPr>
          <a:p>
            <a:r>
              <a:rPr lang="zh-CN" altLang="en-US" sz="2400" b="1">
                <a:latin typeface="微软雅黑" charset="0"/>
                <a:ea typeface="微软雅黑" charset="0"/>
              </a:rPr>
              <a:t>总目录</a:t>
            </a:r>
            <a:endParaRPr lang="zh-CN" altLang="en-US" sz="2400" b="1">
              <a:latin typeface="微软雅黑" charset="0"/>
              <a:ea typeface="微软雅黑" charset="0"/>
            </a:endParaRPr>
          </a:p>
        </p:txBody>
      </p:sp>
      <p:cxnSp>
        <p:nvCxnSpPr>
          <p:cNvPr id="6" name="直接连接符 5"/>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7" name="文本框 6"/>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8" name="文本框 7"/>
          <p:cNvSpPr txBox="1"/>
          <p:nvPr/>
        </p:nvSpPr>
        <p:spPr>
          <a:xfrm>
            <a:off x="1202690" y="5572125"/>
            <a:ext cx="9672955" cy="365760"/>
          </a:xfrm>
          <a:prstGeom prst="rect">
            <a:avLst/>
          </a:prstGeom>
          <a:noFill/>
        </p:spPr>
        <p:txBody>
          <a:bodyPr wrap="square" rtlCol="0">
            <a:spAutoFit/>
          </a:bodyPr>
          <a:p>
            <a:r>
              <a:rPr lang="zh-CN" altLang="en-US"/>
              <a:t>以下阐述营销策略与实施</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2" name="直接箭头连接符 1"/>
          <p:cNvCxnSpPr/>
          <p:nvPr/>
        </p:nvCxnSpPr>
        <p:spPr>
          <a:xfrm>
            <a:off x="1088390" y="4916170"/>
            <a:ext cx="10201910" cy="0"/>
          </a:xfrm>
          <a:prstGeom prst="straightConnector1">
            <a:avLst/>
          </a:prstGeom>
          <a:ln>
            <a:tailEnd type="arrow" w="med" len="med"/>
          </a:ln>
        </p:spPr>
        <p:style>
          <a:lnRef idx="1">
            <a:schemeClr val="accent2"/>
          </a:lnRef>
          <a:fillRef idx="0">
            <a:schemeClr val="accent2"/>
          </a:fillRef>
          <a:effectRef idx="0">
            <a:schemeClr val="accent2"/>
          </a:effectRef>
          <a:fontRef idx="minor">
            <a:schemeClr val="tx1"/>
          </a:fontRef>
        </p:style>
      </p:cxnSp>
      <p:cxnSp>
        <p:nvCxnSpPr>
          <p:cNvPr id="3" name="直接连接符 2"/>
          <p:cNvCxnSpPr/>
          <p:nvPr/>
        </p:nvCxnSpPr>
        <p:spPr>
          <a:xfrm flipV="1">
            <a:off x="3362325" y="4079875"/>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3305175" y="3649980"/>
            <a:ext cx="1530350" cy="384810"/>
          </a:xfrm>
          <a:prstGeom prst="rect">
            <a:avLst/>
          </a:prstGeom>
          <a:noFill/>
        </p:spPr>
        <p:txBody>
          <a:bodyPr wrap="square" rtlCol="0">
            <a:spAutoFit/>
          </a:bodyPr>
          <a:p>
            <a:pPr algn="ctr"/>
            <a:r>
              <a:rPr lang="zh-CN" altLang="en-US">
                <a:latin typeface="微软雅黑" charset="0"/>
                <a:ea typeface="微软雅黑" charset="0"/>
              </a:rPr>
              <a:t>营销策略</a:t>
            </a:r>
            <a:endParaRPr lang="zh-CN" altLang="en-US">
              <a:latin typeface="微软雅黑" charset="0"/>
              <a:ea typeface="微软雅黑" charset="0"/>
            </a:endParaRPr>
          </a:p>
        </p:txBody>
      </p:sp>
      <p:cxnSp>
        <p:nvCxnSpPr>
          <p:cNvPr id="5" name="直接连接符 4"/>
          <p:cNvCxnSpPr/>
          <p:nvPr/>
        </p:nvCxnSpPr>
        <p:spPr>
          <a:xfrm flipV="1">
            <a:off x="4949190" y="4079875"/>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892040" y="3649980"/>
            <a:ext cx="1530350" cy="384810"/>
          </a:xfrm>
          <a:prstGeom prst="rect">
            <a:avLst/>
          </a:prstGeom>
          <a:noFill/>
        </p:spPr>
        <p:txBody>
          <a:bodyPr wrap="square" rtlCol="0">
            <a:spAutoFit/>
          </a:bodyPr>
          <a:p>
            <a:pPr algn="ctr"/>
            <a:r>
              <a:rPr lang="zh-CN" altLang="en-US">
                <a:latin typeface="微软雅黑" charset="0"/>
                <a:ea typeface="微软雅黑" charset="0"/>
              </a:rPr>
              <a:t>目标分解</a:t>
            </a:r>
            <a:endParaRPr lang="zh-CN" altLang="en-US">
              <a:latin typeface="微软雅黑" charset="0"/>
              <a:ea typeface="微软雅黑" charset="0"/>
            </a:endParaRPr>
          </a:p>
        </p:txBody>
      </p:sp>
      <p:cxnSp>
        <p:nvCxnSpPr>
          <p:cNvPr id="7" name="直接连接符 6"/>
          <p:cNvCxnSpPr/>
          <p:nvPr/>
        </p:nvCxnSpPr>
        <p:spPr>
          <a:xfrm flipV="1">
            <a:off x="6649085" y="4117340"/>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6591935" y="3687445"/>
            <a:ext cx="1530350" cy="384810"/>
          </a:xfrm>
          <a:prstGeom prst="rect">
            <a:avLst/>
          </a:prstGeom>
          <a:noFill/>
        </p:spPr>
        <p:txBody>
          <a:bodyPr wrap="square" rtlCol="0">
            <a:spAutoFit/>
          </a:bodyPr>
          <a:p>
            <a:pPr algn="ctr"/>
            <a:r>
              <a:rPr lang="zh-CN" altLang="en-US">
                <a:latin typeface="微软雅黑" charset="0"/>
                <a:ea typeface="微软雅黑" charset="0"/>
              </a:rPr>
              <a:t>工作计划</a:t>
            </a:r>
            <a:endParaRPr lang="zh-CN" altLang="en-US">
              <a:latin typeface="微软雅黑" charset="0"/>
              <a:ea typeface="微软雅黑" charset="0"/>
            </a:endParaRPr>
          </a:p>
        </p:txBody>
      </p:sp>
      <p:cxnSp>
        <p:nvCxnSpPr>
          <p:cNvPr id="9" name="直接连接符 8"/>
          <p:cNvCxnSpPr/>
          <p:nvPr/>
        </p:nvCxnSpPr>
        <p:spPr>
          <a:xfrm flipV="1">
            <a:off x="8349615" y="4117340"/>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8292465" y="3687445"/>
            <a:ext cx="1644650" cy="384810"/>
          </a:xfrm>
          <a:prstGeom prst="rect">
            <a:avLst/>
          </a:prstGeom>
          <a:noFill/>
        </p:spPr>
        <p:txBody>
          <a:bodyPr wrap="square" rtlCol="0">
            <a:spAutoFit/>
          </a:bodyPr>
          <a:p>
            <a:pPr algn="ctr"/>
            <a:r>
              <a:rPr lang="zh-CN" altLang="en-US">
                <a:latin typeface="微软雅黑" charset="0"/>
                <a:ea typeface="微软雅黑" charset="0"/>
              </a:rPr>
              <a:t>业务单元独立</a:t>
            </a:r>
            <a:endParaRPr lang="zh-CN" altLang="en-US">
              <a:latin typeface="微软雅黑" charset="0"/>
              <a:ea typeface="微软雅黑" charset="0"/>
            </a:endParaRPr>
          </a:p>
        </p:txBody>
      </p:sp>
      <p:sp>
        <p:nvSpPr>
          <p:cNvPr id="13" name="文本框 12"/>
          <p:cNvSpPr txBox="1"/>
          <p:nvPr/>
        </p:nvSpPr>
        <p:spPr>
          <a:xfrm>
            <a:off x="1342390" y="962660"/>
            <a:ext cx="3268345" cy="483235"/>
          </a:xfrm>
          <a:prstGeom prst="rect">
            <a:avLst/>
          </a:prstGeom>
          <a:noFill/>
        </p:spPr>
        <p:txBody>
          <a:bodyPr wrap="square" rtlCol="0">
            <a:spAutoFit/>
          </a:bodyPr>
          <a:p>
            <a:r>
              <a:rPr lang="zh-CN" altLang="en-US" sz="2400" b="1">
                <a:latin typeface="微软雅黑" charset="0"/>
                <a:ea typeface="微软雅黑" charset="0"/>
              </a:rPr>
              <a:t>营销策略与实施</a:t>
            </a:r>
            <a:endParaRPr lang="zh-CN" altLang="en-US" sz="2400" b="1">
              <a:latin typeface="微软雅黑" charset="0"/>
              <a:ea typeface="微软雅黑" charset="0"/>
            </a:endParaRPr>
          </a:p>
        </p:txBody>
      </p:sp>
      <p:cxnSp>
        <p:nvCxnSpPr>
          <p:cNvPr id="15" name="直接连接符 14"/>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16" name="文本框 15"/>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17" name="文本框 16"/>
          <p:cNvSpPr txBox="1"/>
          <p:nvPr/>
        </p:nvSpPr>
        <p:spPr>
          <a:xfrm>
            <a:off x="991235" y="833120"/>
            <a:ext cx="10738485" cy="611886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营销策略</a:t>
            </a:r>
            <a:endParaRPr lang="zh-CN" altLang="en-US" sz="2400" b="1">
              <a:latin typeface="微软雅黑" charset="0"/>
              <a:ea typeface="微软雅黑" charset="0"/>
            </a:endParaRPr>
          </a:p>
          <a:p>
            <a:pPr>
              <a:lnSpc>
                <a:spcPct val="180000"/>
              </a:lnSpc>
            </a:pPr>
            <a:r>
              <a:rPr lang="zh-CN" altLang="en-US" sz="1400" b="1">
                <a:latin typeface="微软雅黑" charset="0"/>
                <a:ea typeface="微软雅黑" charset="0"/>
              </a:rPr>
              <a:t>一、线上线下活动与推广一体化，快速吸粉促销售</a:t>
            </a:r>
            <a:endParaRPr lang="zh-CN" altLang="en-US" sz="1400" b="1">
              <a:latin typeface="微软雅黑" charset="0"/>
              <a:ea typeface="微软雅黑" charset="0"/>
            </a:endParaRPr>
          </a:p>
          <a:p>
            <a:pPr>
              <a:lnSpc>
                <a:spcPct val="180000"/>
              </a:lnSpc>
            </a:pPr>
            <a:r>
              <a:rPr lang="zh-CN" altLang="en-US" sz="1400">
                <a:latin typeface="微软雅黑" charset="0"/>
                <a:ea typeface="微软雅黑" charset="0"/>
              </a:rPr>
              <a:t>尚总说要建立</a:t>
            </a:r>
            <a:r>
              <a:rPr lang="en-US" altLang="zh-CN" sz="1400">
                <a:latin typeface="微软雅黑" charset="0"/>
                <a:ea typeface="微软雅黑" charset="0"/>
              </a:rPr>
              <a:t>5</a:t>
            </a:r>
            <a:r>
              <a:rPr lang="zh-CN" altLang="en-US" sz="1400">
                <a:latin typeface="微软雅黑" charset="0"/>
                <a:ea typeface="微软雅黑" charset="0"/>
              </a:rPr>
              <a:t>个销售大区，这些大区每周都应进行地推，届时可利用</a:t>
            </a:r>
            <a:r>
              <a:rPr lang="en-US" altLang="zh-CN" sz="1400">
                <a:latin typeface="微软雅黑" charset="0"/>
                <a:ea typeface="微软雅黑" charset="0"/>
              </a:rPr>
              <a:t>DM</a:t>
            </a:r>
            <a:r>
              <a:rPr lang="zh-CN" altLang="en-US" sz="1400">
                <a:latin typeface="微软雅黑" charset="0"/>
                <a:ea typeface="微软雅黑" charset="0"/>
              </a:rPr>
              <a:t>、海报、易拉宝、产品手册等传播商城二维码</a:t>
            </a:r>
            <a:endParaRPr lang="zh-CN" altLang="en-US" sz="1400">
              <a:latin typeface="微软雅黑" charset="0"/>
              <a:ea typeface="微软雅黑" charset="0"/>
            </a:endParaRPr>
          </a:p>
          <a:p>
            <a:pPr>
              <a:lnSpc>
                <a:spcPct val="180000"/>
              </a:lnSpc>
            </a:pPr>
            <a:r>
              <a:rPr lang="zh-CN" altLang="en-US" sz="1400" b="1">
                <a:latin typeface="微软雅黑" charset="0"/>
                <a:ea typeface="微软雅黑" charset="0"/>
              </a:rPr>
              <a:t>二、</a:t>
            </a:r>
            <a:r>
              <a:rPr lang="zh-CN" altLang="en-US" sz="1400" b="1">
                <a:latin typeface="微软雅黑" charset="0"/>
                <a:ea typeface="微软雅黑" charset="0"/>
                <a:sym typeface="+mn-ea"/>
              </a:rPr>
              <a:t>线上销售与线下</a:t>
            </a:r>
            <a:r>
              <a:rPr lang="en-US" altLang="zh-CN" sz="1400" b="1">
                <a:latin typeface="微软雅黑" charset="0"/>
                <a:ea typeface="微软雅黑" charset="0"/>
                <a:sym typeface="+mn-ea"/>
              </a:rPr>
              <a:t>O2O</a:t>
            </a:r>
            <a:r>
              <a:rPr lang="zh-CN" altLang="en-US" sz="1400" b="1">
                <a:latin typeface="微软雅黑" charset="0"/>
                <a:ea typeface="微软雅黑" charset="0"/>
                <a:sym typeface="+mn-ea"/>
              </a:rPr>
              <a:t>实体店相结合，满足客户体验需求</a:t>
            </a:r>
            <a:endParaRPr lang="zh-CN" altLang="en-US" sz="1400" b="1">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线下实体店的建立，可在商城详情页展示，一是提升公众信任，二是满足体验，三是作为线下客户转化线上会员的辅助阵地</a:t>
            </a:r>
            <a:endParaRPr lang="zh-CN" altLang="en-US" sz="1400">
              <a:latin typeface="微软雅黑" charset="0"/>
              <a:ea typeface="微软雅黑" charset="0"/>
              <a:sym typeface="+mn-ea"/>
            </a:endParaRPr>
          </a:p>
          <a:p>
            <a:pPr>
              <a:lnSpc>
                <a:spcPct val="180000"/>
              </a:lnSpc>
            </a:pPr>
            <a:r>
              <a:rPr lang="zh-CN" altLang="en-US" sz="1400" b="1">
                <a:latin typeface="微软雅黑" charset="0"/>
                <a:ea typeface="微软雅黑" charset="0"/>
              </a:rPr>
              <a:t>三、</a:t>
            </a:r>
            <a:r>
              <a:rPr lang="zh-CN" altLang="en-US" sz="1400" b="1">
                <a:latin typeface="微软雅黑" charset="0"/>
                <a:ea typeface="微软雅黑" charset="0"/>
                <a:sym typeface="+mn-ea"/>
              </a:rPr>
              <a:t>延展客户群体与产品套装呈现结合，促进销售增量</a:t>
            </a:r>
            <a:endParaRPr lang="zh-CN" altLang="en-US" sz="1400" b="1">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若采取我的建议，则在产品生产及包装方面进行改进，由于产品适销群体类型增加，必然导致销量增长</a:t>
            </a:r>
            <a:endParaRPr lang="zh-CN" altLang="en-US" sz="1400">
              <a:latin typeface="微软雅黑" charset="0"/>
              <a:ea typeface="微软雅黑" charset="0"/>
              <a:sym typeface="+mn-ea"/>
            </a:endParaRPr>
          </a:p>
          <a:p>
            <a:pPr>
              <a:lnSpc>
                <a:spcPct val="180000"/>
              </a:lnSpc>
            </a:pPr>
            <a:r>
              <a:rPr lang="zh-CN" altLang="en-US" sz="1400" b="1">
                <a:latin typeface="微软雅黑" charset="0"/>
                <a:ea typeface="微软雅黑" charset="0"/>
              </a:rPr>
              <a:t>四、公众号、官网、微博软文宣传</a:t>
            </a:r>
            <a:r>
              <a:rPr lang="en-US" altLang="zh-CN" sz="1400" b="1">
                <a:latin typeface="微软雅黑" charset="0"/>
                <a:ea typeface="微软雅黑" charset="0"/>
              </a:rPr>
              <a:t>+</a:t>
            </a:r>
            <a:r>
              <a:rPr lang="zh-CN" altLang="en-US" sz="1400" b="1">
                <a:latin typeface="微软雅黑" charset="0"/>
                <a:ea typeface="微软雅黑" charset="0"/>
              </a:rPr>
              <a:t>微信推广</a:t>
            </a:r>
            <a:r>
              <a:rPr lang="en-US" altLang="zh-CN" sz="1400" b="1">
                <a:latin typeface="微软雅黑" charset="0"/>
                <a:ea typeface="微软雅黑" charset="0"/>
              </a:rPr>
              <a:t>+</a:t>
            </a:r>
            <a:r>
              <a:rPr lang="zh-CN" altLang="en-US" sz="1400" b="1">
                <a:latin typeface="微软雅黑" charset="0"/>
                <a:ea typeface="微软雅黑" charset="0"/>
              </a:rPr>
              <a:t>淘宝客、直通车刷单</a:t>
            </a:r>
            <a:r>
              <a:rPr lang="en-US" altLang="zh-CN" sz="1400" b="1">
                <a:latin typeface="微软雅黑" charset="0"/>
                <a:ea typeface="微软雅黑" charset="0"/>
              </a:rPr>
              <a:t>+</a:t>
            </a:r>
            <a:r>
              <a:rPr lang="zh-CN" altLang="en-US" sz="1400" b="1">
                <a:latin typeface="微软雅黑" charset="0"/>
                <a:ea typeface="微软雅黑" charset="0"/>
              </a:rPr>
              <a:t>线下电梯间广告，快速形成品牌传播规模化、立体化</a:t>
            </a:r>
            <a:endParaRPr lang="zh-CN" altLang="en-US" sz="1400" b="1">
              <a:latin typeface="微软雅黑" charset="0"/>
              <a:ea typeface="微软雅黑" charset="0"/>
            </a:endParaRPr>
          </a:p>
          <a:p>
            <a:pPr>
              <a:lnSpc>
                <a:spcPct val="180000"/>
              </a:lnSpc>
            </a:pPr>
            <a:r>
              <a:rPr lang="zh-CN" altLang="en-US" sz="1400">
                <a:latin typeface="微软雅黑" charset="0"/>
                <a:ea typeface="微软雅黑" charset="0"/>
              </a:rPr>
              <a:t>以上是当前形势下线上传播可以采用的阵地，很多方式已逐步淘汰，如较多商城投放的网盟等传播渠道由于侧重</a:t>
            </a:r>
            <a:r>
              <a:rPr lang="en-US" altLang="zh-CN" sz="1400">
                <a:latin typeface="微软雅黑" charset="0"/>
                <a:ea typeface="微软雅黑" charset="0"/>
              </a:rPr>
              <a:t>PC</a:t>
            </a:r>
            <a:r>
              <a:rPr lang="zh-CN" altLang="en-US" sz="1400">
                <a:latin typeface="微软雅黑" charset="0"/>
                <a:ea typeface="微软雅黑" charset="0"/>
              </a:rPr>
              <a:t>，在移动端难以发力。</a:t>
            </a:r>
            <a:r>
              <a:rPr lang="zh-CN" altLang="en-US" sz="1400">
                <a:latin typeface="微软雅黑" charset="0"/>
                <a:ea typeface="微软雅黑" charset="0"/>
                <a:sym typeface="+mn-ea"/>
              </a:rPr>
              <a:t>如果有条件，还是建议采用名人代言，具体可选三线明星，以提升品牌价值和公信力</a:t>
            </a:r>
            <a:endParaRPr lang="zh-CN" altLang="en-US" sz="1400">
              <a:latin typeface="微软雅黑" charset="0"/>
              <a:ea typeface="微软雅黑" charset="0"/>
            </a:endParaRPr>
          </a:p>
          <a:p>
            <a:pPr>
              <a:lnSpc>
                <a:spcPct val="180000"/>
              </a:lnSpc>
            </a:pPr>
            <a:r>
              <a:rPr lang="zh-CN" altLang="en-US" sz="1400" b="1">
                <a:latin typeface="微软雅黑" charset="0"/>
                <a:ea typeface="微软雅黑" charset="0"/>
              </a:rPr>
              <a:t>五、线下会员转化线上会员，形成种子客户群，引爆商城</a:t>
            </a:r>
            <a:endParaRPr lang="zh-CN" altLang="en-US" sz="1400" b="1">
              <a:latin typeface="微软雅黑" charset="0"/>
              <a:ea typeface="微软雅黑" charset="0"/>
            </a:endParaRPr>
          </a:p>
          <a:p>
            <a:pPr>
              <a:lnSpc>
                <a:spcPct val="180000"/>
              </a:lnSpc>
            </a:pPr>
            <a:r>
              <a:rPr lang="zh-CN" altLang="en-US" sz="1400">
                <a:latin typeface="微软雅黑" charset="0"/>
                <a:ea typeface="微软雅黑" charset="0"/>
              </a:rPr>
              <a:t>对于线上平台销售，种子客户与种子群体的形成是平台成败关键，××保健品公司拥有长期经营的客户积累，线下会员转化线上会员是形成种子客户群的捷径。</a:t>
            </a:r>
            <a:endParaRPr lang="zh-CN" altLang="en-US" sz="1400">
              <a:latin typeface="微软雅黑" charset="0"/>
              <a:ea typeface="微软雅黑" charset="0"/>
            </a:endParaRPr>
          </a:p>
          <a:p>
            <a:pPr>
              <a:lnSpc>
                <a:spcPct val="180000"/>
              </a:lnSpc>
            </a:pPr>
            <a:endParaRPr lang="zh-CN" altLang="en-US" sz="1400">
              <a:latin typeface="微软雅黑" charset="0"/>
              <a:ea typeface="微软雅黑" charset="0"/>
            </a:endParaRPr>
          </a:p>
          <a:p>
            <a:pPr>
              <a:lnSpc>
                <a:spcPct val="180000"/>
              </a:lnSpc>
            </a:pPr>
            <a:endParaRPr lang="zh-CN" altLang="en-US" sz="1400">
              <a:latin typeface="微软雅黑" charset="0"/>
              <a:ea typeface="微软雅黑" charset="0"/>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17" name="文本框 16"/>
          <p:cNvSpPr txBox="1"/>
          <p:nvPr/>
        </p:nvSpPr>
        <p:spPr>
          <a:xfrm>
            <a:off x="991235" y="833120"/>
            <a:ext cx="10738485" cy="74930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目标分解</a:t>
            </a:r>
            <a:endParaRPr lang="zh-CN" altLang="en-US" sz="1400">
              <a:latin typeface="微软雅黑" charset="0"/>
              <a:ea typeface="微软雅黑" charset="0"/>
              <a:sym typeface="+mn-ea"/>
            </a:endParaRPr>
          </a:p>
        </p:txBody>
      </p:sp>
      <p:graphicFrame>
        <p:nvGraphicFramePr>
          <p:cNvPr id="6" name="表格 5"/>
          <p:cNvGraphicFramePr/>
          <p:nvPr/>
        </p:nvGraphicFramePr>
        <p:xfrm>
          <a:off x="1004570" y="1574800"/>
          <a:ext cx="10242550" cy="4776470"/>
        </p:xfrm>
        <a:graphic>
          <a:graphicData uri="http://schemas.openxmlformats.org/drawingml/2006/table">
            <a:tbl>
              <a:tblPr firstRow="1" bandRow="1">
                <a:tableStyleId>{5C22544A-7EE6-4342-B048-85BDC9FD1C3A}</a:tableStyleId>
              </a:tblPr>
              <a:tblGrid>
                <a:gridCol w="853440"/>
                <a:gridCol w="1122680"/>
                <a:gridCol w="527685"/>
                <a:gridCol w="910590"/>
                <a:gridCol w="853440"/>
                <a:gridCol w="853440"/>
                <a:gridCol w="853440"/>
                <a:gridCol w="853440"/>
                <a:gridCol w="854075"/>
                <a:gridCol w="853440"/>
                <a:gridCol w="853440"/>
                <a:gridCol w="853440"/>
              </a:tblGrid>
              <a:tr h="510540">
                <a:tc rowSpan="3" gridSpan="3">
                  <a:txBody>
                    <a:bodyPr/>
                    <a:p>
                      <a:pPr>
                        <a:lnSpc>
                          <a:spcPct val="150000"/>
                        </a:lnSpc>
                        <a:buNone/>
                      </a:pPr>
                      <a:r>
                        <a:rPr lang="zh-CN" sz="1200">
                          <a:solidFill>
                            <a:schemeClr val="tx1"/>
                          </a:solidFill>
                          <a:latin typeface="微软雅黑" charset="0"/>
                          <a:ea typeface="微软雅黑" charset="0"/>
                        </a:rPr>
                        <a:t>企业商城运营必经的三个阶段是孵化期、成长期、稳定期，每个时期长度并不能准确日期划分，本计划按一般规律进行划分，并进行销售目标分解及推广费用分摊。</a:t>
                      </a:r>
                      <a:endParaRPr lang="zh-CN" sz="1200">
                        <a:solidFill>
                          <a:schemeClr val="tx1"/>
                        </a:solidFill>
                        <a:latin typeface="微软雅黑" charset="0"/>
                        <a:ea typeface="微软雅黑" charset="0"/>
                      </a:endParaRPr>
                    </a:p>
                    <a:p>
                      <a:pPr>
                        <a:lnSpc>
                          <a:spcPct val="150000"/>
                        </a:lnSpc>
                        <a:buNone/>
                      </a:pPr>
                      <a:r>
                        <a:rPr lang="zh-CN" sz="1200">
                          <a:solidFill>
                            <a:schemeClr val="tx1"/>
                          </a:solidFill>
                          <a:latin typeface="微软雅黑" charset="0"/>
                          <a:ea typeface="微软雅黑" charset="0"/>
                        </a:rPr>
                        <a:t>本表不含商城年费、保证金、员工工资、办公场地、办公设备等费用。</a:t>
                      </a:r>
                      <a:endParaRPr lang="zh-CN" sz="1200">
                        <a:solidFill>
                          <a:schemeClr val="tx1"/>
                        </a:solidFill>
                        <a:latin typeface="微软雅黑" charset="0"/>
                        <a:ea typeface="微软雅黑" charset="0"/>
                      </a:endParaRPr>
                    </a:p>
                    <a:p>
                      <a:pPr>
                        <a:buNone/>
                      </a:pPr>
                      <a:r>
                        <a:rPr lang="zh-CN" altLang="zh-CN" sz="1400">
                          <a:solidFill>
                            <a:srgbClr val="FF0000"/>
                          </a:solidFill>
                          <a:latin typeface="微软雅黑" charset="0"/>
                          <a:ea typeface="微软雅黑" charset="0"/>
                        </a:rPr>
                        <a:t>待主推产品、产品价格暂确定后，故每月目标流量，每日目标流量再行确定。</a:t>
                      </a:r>
                      <a:endParaRPr lang="zh-CN" altLang="zh-CN" sz="1400">
                        <a:solidFill>
                          <a:srgbClr val="FF0000"/>
                        </a:solidFill>
                        <a:latin typeface="微软雅黑" charset="0"/>
                        <a:ea typeface="微软雅黑" charset="0"/>
                      </a:endParaRPr>
                    </a:p>
                  </a:txBody>
                  <a:tcPr>
                    <a:solidFill>
                      <a:schemeClr val="accent2">
                        <a:lumMod val="60000"/>
                        <a:lumOff val="40000"/>
                      </a:schemeClr>
                    </a:solidFill>
                  </a:tcPr>
                </a:tc>
                <a:tc rowSpan="3" hMerge="1">
                  <a:tcPr/>
                </a:tc>
                <a:tc rowSpan="3" hMerge="1">
                  <a:tcPr/>
                </a:tc>
                <a:tc gridSpan="3">
                  <a:txBody>
                    <a:bodyPr/>
                    <a:p>
                      <a:pPr algn="ctr">
                        <a:buNone/>
                      </a:pPr>
                      <a:r>
                        <a:rPr lang="zh-CN" sz="2400">
                          <a:solidFill>
                            <a:schemeClr val="tx1"/>
                          </a:solidFill>
                          <a:latin typeface="微软雅黑" charset="0"/>
                          <a:ea typeface="微软雅黑" charset="0"/>
                        </a:rPr>
                        <a:t>孵化期</a:t>
                      </a:r>
                      <a:endParaRPr lang="zh-CN" sz="2400">
                        <a:solidFill>
                          <a:schemeClr val="tx1"/>
                        </a:solidFill>
                        <a:latin typeface="微软雅黑" charset="0"/>
                        <a:ea typeface="微软雅黑" charset="0"/>
                      </a:endParaRPr>
                    </a:p>
                  </a:txBody>
                  <a:tcPr anchor="ctr" anchorCtr="1">
                    <a:solidFill>
                      <a:schemeClr val="accent2">
                        <a:lumMod val="60000"/>
                        <a:lumOff val="40000"/>
                      </a:schemeClr>
                    </a:solidFill>
                  </a:tcPr>
                </a:tc>
                <a:tc hMerge="1">
                  <a:tcPr/>
                </a:tc>
                <a:tc hMerge="1">
                  <a:tcPr/>
                </a:tc>
                <a:tc gridSpan="3">
                  <a:txBody>
                    <a:bodyPr/>
                    <a:p>
                      <a:pPr algn="ctr">
                        <a:buNone/>
                      </a:pPr>
                      <a:r>
                        <a:rPr lang="zh-CN" sz="2400">
                          <a:solidFill>
                            <a:schemeClr val="tx1"/>
                          </a:solidFill>
                          <a:latin typeface="微软雅黑" charset="0"/>
                          <a:ea typeface="微软雅黑" charset="0"/>
                        </a:rPr>
                        <a:t>成长期</a:t>
                      </a:r>
                      <a:endParaRPr lang="zh-CN" sz="2400">
                        <a:solidFill>
                          <a:schemeClr val="tx1"/>
                        </a:solidFill>
                        <a:latin typeface="微软雅黑" charset="0"/>
                        <a:ea typeface="微软雅黑" charset="0"/>
                      </a:endParaRPr>
                    </a:p>
                  </a:txBody>
                  <a:tcPr anchor="ctr" anchorCtr="1">
                    <a:solidFill>
                      <a:schemeClr val="accent2">
                        <a:lumMod val="60000"/>
                        <a:lumOff val="40000"/>
                      </a:schemeClr>
                    </a:solidFill>
                  </a:tcPr>
                </a:tc>
                <a:tc hMerge="1">
                  <a:tcPr/>
                </a:tc>
                <a:tc hMerge="1">
                  <a:tcPr/>
                </a:tc>
                <a:tc gridSpan="3">
                  <a:txBody>
                    <a:bodyPr/>
                    <a:p>
                      <a:pPr algn="ctr">
                        <a:buNone/>
                      </a:pPr>
                      <a:r>
                        <a:rPr lang="zh-CN" sz="2400">
                          <a:solidFill>
                            <a:schemeClr val="tx1"/>
                          </a:solidFill>
                          <a:latin typeface="微软雅黑" charset="0"/>
                          <a:ea typeface="微软雅黑" charset="0"/>
                        </a:rPr>
                        <a:t>稳定期</a:t>
                      </a:r>
                      <a:endParaRPr lang="zh-CN" sz="2400">
                        <a:solidFill>
                          <a:schemeClr val="tx1"/>
                        </a:solidFill>
                        <a:latin typeface="微软雅黑" charset="0"/>
                        <a:ea typeface="微软雅黑" charset="0"/>
                      </a:endParaRPr>
                    </a:p>
                  </a:txBody>
                  <a:tcPr anchor="ctr" anchorCtr="1">
                    <a:solidFill>
                      <a:schemeClr val="accent2">
                        <a:lumMod val="60000"/>
                        <a:lumOff val="40000"/>
                      </a:schemeClr>
                    </a:solidFill>
                  </a:tcPr>
                </a:tc>
                <a:tc hMerge="1">
                  <a:tcPr/>
                </a:tc>
                <a:tc hMerge="1">
                  <a:tcPr/>
                </a:tc>
              </a:tr>
              <a:tr h="1770380">
                <a:tc vMerge="1" gridSpan="3">
                  <a:tcPr/>
                </a:tc>
                <a:tc vMerge="1" hMerge="1">
                  <a:tcPr/>
                </a:tc>
                <a:tc vMerge="1" hMerge="1">
                  <a:tcPr/>
                </a:tc>
                <a:tc gridSpan="3">
                  <a:txBody>
                    <a:bodyPr/>
                    <a:p>
                      <a:pPr>
                        <a:buNone/>
                      </a:pPr>
                      <a:r>
                        <a:rPr lang="zh-CN" altLang="en-US" sz="1200">
                          <a:latin typeface="微软雅黑" charset="0"/>
                          <a:ea typeface="微软雅黑" charset="0"/>
                        </a:rPr>
                        <a:t>在这一阶段，店铺主要工作是店铺基础建设的完善，包括良好用户体验建设、产品信息发布、明星产品筛选与打造、店铺信用度提升、店铺产品信任度构建等，为下一阶段店铺的快速发展打下一个良好扎实的基础。</a:t>
                      </a:r>
                      <a:endParaRPr lang="zh-CN" altLang="en-US" sz="1200">
                        <a:latin typeface="微软雅黑" charset="0"/>
                        <a:ea typeface="微软雅黑" charset="0"/>
                      </a:endParaRPr>
                    </a:p>
                  </a:txBody>
                  <a:tcPr>
                    <a:solidFill>
                      <a:schemeClr val="accent2">
                        <a:lumMod val="60000"/>
                        <a:lumOff val="40000"/>
                      </a:schemeClr>
                    </a:solidFill>
                  </a:tcPr>
                </a:tc>
                <a:tc hMerge="1">
                  <a:tcPr/>
                </a:tc>
                <a:tc hMerge="1">
                  <a:tcPr/>
                </a:tc>
                <a:tc gridSpan="3">
                  <a:txBody>
                    <a:bodyPr/>
                    <a:p>
                      <a:pPr>
                        <a:buNone/>
                      </a:pPr>
                      <a:r>
                        <a:rPr lang="zh-CN" altLang="en-US" sz="1200">
                          <a:latin typeface="微软雅黑" charset="0"/>
                          <a:ea typeface="微软雅黑" charset="0"/>
                        </a:rPr>
                        <a:t>在此阶段，通过一系列的淘宝平台广告投放以及店铺活动推广品牌以及店铺，包括：淘宝硬广推广、淘宝活动参与、直通车推广、社区论坛推广等网络营销方式。增加流量，提高成交，稳定流量，稳定成交，增强店铺功能、客户服务以及配送体系。同时、通过一些列营销工具积累客户信息，分析客户行为，不断提升店铺服务。</a:t>
                      </a:r>
                      <a:endParaRPr lang="zh-CN" altLang="en-US" sz="1200">
                        <a:latin typeface="微软雅黑" charset="0"/>
                        <a:ea typeface="微软雅黑" charset="0"/>
                      </a:endParaRPr>
                    </a:p>
                  </a:txBody>
                  <a:tcPr>
                    <a:solidFill>
                      <a:schemeClr val="accent2">
                        <a:lumMod val="60000"/>
                        <a:lumOff val="40000"/>
                      </a:schemeClr>
                    </a:solidFill>
                  </a:tcPr>
                </a:tc>
                <a:tc hMerge="1">
                  <a:tcPr/>
                </a:tc>
                <a:tc hMerge="1">
                  <a:tcPr/>
                </a:tc>
                <a:tc gridSpan="3">
                  <a:txBody>
                    <a:bodyPr/>
                    <a:p>
                      <a:pPr>
                        <a:buNone/>
                      </a:pPr>
                      <a:r>
                        <a:rPr lang="zh-CN" altLang="en-US" sz="1200">
                          <a:latin typeface="微软雅黑" charset="0"/>
                          <a:ea typeface="微软雅黑" charset="0"/>
                        </a:rPr>
                        <a:t>在此阶段，店铺的主要工作是通过间歇性的推广稳定店铺的流量以及成交，同时不断增强客户回访以及客户服务，做好会员营销；做好数据的分析与营销，通过店铺数据积累以及分析，引导设计以及生产环节，增强产品品质提升客户体验。</a:t>
                      </a:r>
                      <a:endParaRPr lang="zh-CN" altLang="en-US" sz="1200">
                        <a:latin typeface="微软雅黑" charset="0"/>
                        <a:ea typeface="微软雅黑" charset="0"/>
                      </a:endParaRPr>
                    </a:p>
                  </a:txBody>
                  <a:tcPr>
                    <a:solidFill>
                      <a:schemeClr val="accent2">
                        <a:lumMod val="60000"/>
                        <a:lumOff val="40000"/>
                      </a:schemeClr>
                    </a:solidFill>
                  </a:tcPr>
                </a:tc>
                <a:tc hMerge="1">
                  <a:tcPr/>
                </a:tc>
                <a:tc hMerge="1">
                  <a:tcPr/>
                </a:tc>
              </a:tr>
              <a:tr h="377190">
                <a:tc vMerge="1" gridSpan="3">
                  <a:tcPr>
                    <a:solidFill>
                      <a:schemeClr val="accent2">
                        <a:lumMod val="60000"/>
                        <a:lumOff val="40000"/>
                      </a:schemeClr>
                    </a:solidFill>
                  </a:tcPr>
                </a:tc>
                <a:tc vMerge="1" hMerge="1">
                  <a:tcPr>
                    <a:solidFill>
                      <a:schemeClr val="accent2">
                        <a:lumMod val="60000"/>
                        <a:lumOff val="40000"/>
                      </a:schemeClr>
                    </a:solidFill>
                  </a:tcPr>
                </a:tc>
                <a:tc vMerge="1" hMerge="1">
                  <a:tcPr>
                    <a:solidFill>
                      <a:schemeClr val="accent2">
                        <a:lumMod val="60000"/>
                        <a:lumOff val="40000"/>
                      </a:schemeClr>
                    </a:solidFill>
                  </a:tcPr>
                </a:tc>
                <a:tc>
                  <a:txBody>
                    <a:bodyPr/>
                    <a:p>
                      <a:pPr algn="ctr">
                        <a:buNone/>
                      </a:pPr>
                      <a:r>
                        <a:rPr lang="en-US"/>
                        <a:t>4</a:t>
                      </a:r>
                      <a:r>
                        <a:rPr lang="zh-CN" altLang="en-US"/>
                        <a:t>月</a:t>
                      </a:r>
                      <a:endParaRPr lang="zh-CN" altLang="en-US"/>
                    </a:p>
                  </a:txBody>
                  <a:tcPr>
                    <a:solidFill>
                      <a:schemeClr val="accent2">
                        <a:lumMod val="60000"/>
                        <a:lumOff val="40000"/>
                      </a:schemeClr>
                    </a:solidFill>
                  </a:tcPr>
                </a:tc>
                <a:tc>
                  <a:txBody>
                    <a:bodyPr/>
                    <a:p>
                      <a:pPr algn="ctr">
                        <a:buNone/>
                      </a:pPr>
                      <a:r>
                        <a:rPr lang="en-US"/>
                        <a:t>5</a:t>
                      </a:r>
                      <a:r>
                        <a:rPr lang="zh-CN" altLang="en-US"/>
                        <a:t>月</a:t>
                      </a:r>
                      <a:endParaRPr lang="zh-CN" altLang="en-US"/>
                    </a:p>
                  </a:txBody>
                  <a:tcPr>
                    <a:solidFill>
                      <a:schemeClr val="accent2">
                        <a:lumMod val="60000"/>
                        <a:lumOff val="40000"/>
                      </a:schemeClr>
                    </a:solidFill>
                  </a:tcPr>
                </a:tc>
                <a:tc>
                  <a:txBody>
                    <a:bodyPr/>
                    <a:p>
                      <a:pPr algn="ctr">
                        <a:buNone/>
                      </a:pPr>
                      <a:r>
                        <a:rPr lang="en-US"/>
                        <a:t>6</a:t>
                      </a:r>
                      <a:r>
                        <a:rPr lang="zh-CN" altLang="en-US"/>
                        <a:t>月</a:t>
                      </a:r>
                      <a:endParaRPr lang="zh-CN" altLang="en-US"/>
                    </a:p>
                  </a:txBody>
                  <a:tcPr>
                    <a:solidFill>
                      <a:schemeClr val="accent2">
                        <a:lumMod val="60000"/>
                        <a:lumOff val="40000"/>
                      </a:schemeClr>
                    </a:solidFill>
                  </a:tcPr>
                </a:tc>
                <a:tc>
                  <a:txBody>
                    <a:bodyPr/>
                    <a:p>
                      <a:pPr algn="ctr">
                        <a:buNone/>
                      </a:pPr>
                      <a:r>
                        <a:rPr lang="en-US"/>
                        <a:t>7</a:t>
                      </a:r>
                      <a:r>
                        <a:rPr lang="zh-CN" altLang="en-US"/>
                        <a:t>月</a:t>
                      </a:r>
                      <a:endParaRPr lang="zh-CN" altLang="en-US"/>
                    </a:p>
                  </a:txBody>
                  <a:tcPr>
                    <a:solidFill>
                      <a:schemeClr val="accent2">
                        <a:lumMod val="60000"/>
                        <a:lumOff val="40000"/>
                      </a:schemeClr>
                    </a:solidFill>
                  </a:tcPr>
                </a:tc>
                <a:tc>
                  <a:txBody>
                    <a:bodyPr/>
                    <a:p>
                      <a:pPr algn="ctr">
                        <a:buNone/>
                      </a:pPr>
                      <a:r>
                        <a:rPr lang="en-US"/>
                        <a:t>8</a:t>
                      </a:r>
                      <a:r>
                        <a:rPr lang="zh-CN" altLang="en-US"/>
                        <a:t>月</a:t>
                      </a:r>
                      <a:endParaRPr lang="zh-CN" altLang="en-US"/>
                    </a:p>
                  </a:txBody>
                  <a:tcPr>
                    <a:solidFill>
                      <a:schemeClr val="accent2">
                        <a:lumMod val="60000"/>
                        <a:lumOff val="40000"/>
                      </a:schemeClr>
                    </a:solidFill>
                  </a:tcPr>
                </a:tc>
                <a:tc>
                  <a:txBody>
                    <a:bodyPr/>
                    <a:p>
                      <a:pPr algn="ctr">
                        <a:buNone/>
                      </a:pPr>
                      <a:r>
                        <a:rPr lang="en-US"/>
                        <a:t>9</a:t>
                      </a:r>
                      <a:r>
                        <a:rPr lang="zh-CN" altLang="en-US"/>
                        <a:t>月</a:t>
                      </a:r>
                      <a:endParaRPr lang="zh-CN" altLang="en-US"/>
                    </a:p>
                  </a:txBody>
                  <a:tcPr>
                    <a:solidFill>
                      <a:schemeClr val="accent2">
                        <a:lumMod val="60000"/>
                        <a:lumOff val="40000"/>
                      </a:schemeClr>
                    </a:solidFill>
                  </a:tcPr>
                </a:tc>
                <a:tc>
                  <a:txBody>
                    <a:bodyPr/>
                    <a:p>
                      <a:pPr algn="ctr">
                        <a:buNone/>
                      </a:pPr>
                      <a:r>
                        <a:rPr lang="en-US"/>
                        <a:t>10</a:t>
                      </a:r>
                      <a:r>
                        <a:rPr lang="zh-CN" altLang="en-US"/>
                        <a:t>月</a:t>
                      </a:r>
                      <a:endParaRPr lang="zh-CN" altLang="en-US"/>
                    </a:p>
                  </a:txBody>
                  <a:tcPr>
                    <a:solidFill>
                      <a:schemeClr val="accent2">
                        <a:lumMod val="60000"/>
                        <a:lumOff val="40000"/>
                      </a:schemeClr>
                    </a:solidFill>
                  </a:tcPr>
                </a:tc>
                <a:tc>
                  <a:txBody>
                    <a:bodyPr/>
                    <a:p>
                      <a:pPr algn="ctr">
                        <a:buNone/>
                      </a:pPr>
                      <a:r>
                        <a:rPr lang="en-US"/>
                        <a:t>11</a:t>
                      </a:r>
                      <a:r>
                        <a:rPr lang="zh-CN" altLang="en-US"/>
                        <a:t>月</a:t>
                      </a:r>
                      <a:endParaRPr lang="zh-CN" altLang="en-US"/>
                    </a:p>
                  </a:txBody>
                  <a:tcPr>
                    <a:solidFill>
                      <a:schemeClr val="accent2">
                        <a:lumMod val="60000"/>
                        <a:lumOff val="40000"/>
                      </a:schemeClr>
                    </a:solidFill>
                  </a:tcPr>
                </a:tc>
                <a:tc>
                  <a:txBody>
                    <a:bodyPr/>
                    <a:p>
                      <a:pPr algn="ctr">
                        <a:buNone/>
                      </a:pPr>
                      <a:r>
                        <a:rPr lang="en-US" altLang="zh-CN"/>
                        <a:t>12</a:t>
                      </a:r>
                      <a:r>
                        <a:rPr lang="zh-CN" altLang="en-US"/>
                        <a:t>月</a:t>
                      </a:r>
                      <a:endParaRPr lang="zh-CN" altLang="en-US"/>
                    </a:p>
                  </a:txBody>
                  <a:tcPr>
                    <a:solidFill>
                      <a:schemeClr val="accent2">
                        <a:lumMod val="60000"/>
                        <a:lumOff val="40000"/>
                      </a:schemeClr>
                    </a:solidFill>
                  </a:tcPr>
                </a:tc>
              </a:tr>
              <a:tr h="617855">
                <a:tc>
                  <a:txBody>
                    <a:bodyPr/>
                    <a:p>
                      <a:pPr>
                        <a:buNone/>
                      </a:pPr>
                      <a:r>
                        <a:rPr lang="zh-CN" sz="1200">
                          <a:latin typeface="微软雅黑" charset="0"/>
                          <a:ea typeface="微软雅黑" charset="0"/>
                          <a:sym typeface="+mn-ea"/>
                        </a:rPr>
                        <a:t>销售目标</a:t>
                      </a:r>
                      <a:endParaRPr lang="zh-CN" sz="1200">
                        <a:latin typeface="微软雅黑" charset="0"/>
                        <a:ea typeface="微软雅黑" charset="0"/>
                        <a:sym typeface="+mn-ea"/>
                      </a:endParaRPr>
                    </a:p>
                    <a:p>
                      <a:pPr>
                        <a:buNone/>
                      </a:pPr>
                      <a:endParaRPr lang="zh-CN" sz="1200">
                        <a:latin typeface="微软雅黑" charset="0"/>
                        <a:ea typeface="微软雅黑" charset="0"/>
                        <a:sym typeface="+mn-ea"/>
                      </a:endParaRPr>
                    </a:p>
                  </a:txBody>
                  <a:tcPr anchor="ctr" anchorCtr="1">
                    <a:solidFill>
                      <a:schemeClr val="accent2">
                        <a:lumMod val="60000"/>
                        <a:lumOff val="40000"/>
                      </a:schemeClr>
                    </a:solidFill>
                  </a:tcPr>
                </a:tc>
                <a:tc>
                  <a:txBody>
                    <a:bodyPr/>
                    <a:p>
                      <a:pPr>
                        <a:buNone/>
                      </a:pPr>
                      <a:r>
                        <a:rPr lang="en-US" altLang="zh-CN" sz="1000">
                          <a:latin typeface="微软雅黑" charset="0"/>
                          <a:ea typeface="微软雅黑" charset="0"/>
                        </a:rPr>
                        <a:t>2016</a:t>
                      </a:r>
                      <a:r>
                        <a:rPr lang="zh-CN" altLang="en-US" sz="1000">
                          <a:latin typeface="微软雅黑" charset="0"/>
                          <a:ea typeface="微软雅黑" charset="0"/>
                        </a:rPr>
                        <a:t>年度为第一年，销售额</a:t>
                      </a:r>
                      <a:r>
                        <a:rPr lang="en-US" altLang="zh-CN" sz="1000">
                          <a:latin typeface="微软雅黑" charset="0"/>
                          <a:ea typeface="微软雅黑" charset="0"/>
                        </a:rPr>
                        <a:t>1220</a:t>
                      </a:r>
                      <a:r>
                        <a:rPr lang="zh-CN" altLang="en-US" sz="1000">
                          <a:latin typeface="微软雅黑" charset="0"/>
                          <a:ea typeface="微软雅黑" charset="0"/>
                        </a:rPr>
                        <a:t>万元，推广费用投入</a:t>
                      </a:r>
                      <a:r>
                        <a:rPr lang="en-US" altLang="zh-CN" sz="1000">
                          <a:latin typeface="微软雅黑" charset="0"/>
                          <a:ea typeface="微软雅黑" charset="0"/>
                        </a:rPr>
                        <a:t>208</a:t>
                      </a:r>
                      <a:r>
                        <a:rPr lang="zh-CN" altLang="en-US" sz="1000">
                          <a:latin typeface="微软雅黑" charset="0"/>
                          <a:ea typeface="微软雅黑" charset="0"/>
                        </a:rPr>
                        <a:t>万元</a:t>
                      </a:r>
                      <a:endParaRPr lang="zh-CN" altLang="en-US" sz="1000">
                        <a:latin typeface="微软雅黑" charset="0"/>
                        <a:ea typeface="微软雅黑" charset="0"/>
                      </a:endParaRPr>
                    </a:p>
                  </a:txBody>
                  <a:tcPr>
                    <a:solidFill>
                      <a:schemeClr val="accent2">
                        <a:lumMod val="60000"/>
                        <a:lumOff val="40000"/>
                      </a:schemeClr>
                    </a:solidFill>
                  </a:tcPr>
                </a:tc>
                <a:tc>
                  <a:txBody>
                    <a:bodyPr/>
                    <a:p>
                      <a:pPr>
                        <a:buNone/>
                      </a:pPr>
                      <a:r>
                        <a:rPr lang="en-US" altLang="zh-CN" sz="900">
                          <a:latin typeface="微软雅黑" charset="0"/>
                          <a:ea typeface="微软雅黑" charset="0"/>
                          <a:sym typeface="+mn-ea"/>
                        </a:rPr>
                        <a:t>1200</a:t>
                      </a:r>
                      <a:endParaRPr lang="en-US" altLang="zh-CN" sz="900">
                        <a:latin typeface="微软雅黑" charset="0"/>
                        <a:ea typeface="微软雅黑" charset="0"/>
                        <a:sym typeface="+mn-ea"/>
                      </a:endParaRPr>
                    </a:p>
                    <a:p>
                      <a:pPr>
                        <a:buNone/>
                      </a:pPr>
                      <a:r>
                        <a:rPr lang="zh-CN" altLang="en-US" sz="900">
                          <a:latin typeface="微软雅黑" charset="0"/>
                          <a:ea typeface="微软雅黑" charset="0"/>
                          <a:sym typeface="+mn-ea"/>
                        </a:rPr>
                        <a:t>万元</a:t>
                      </a:r>
                      <a:endParaRPr lang="zh-CN" altLang="en-US" sz="900">
                        <a:latin typeface="微软雅黑" charset="0"/>
                        <a:ea typeface="微软雅黑" charset="0"/>
                        <a:sym typeface="+mn-ea"/>
                      </a:endParaRPr>
                    </a:p>
                    <a:p>
                      <a:pPr>
                        <a:buNone/>
                      </a:pPr>
                      <a:endParaRPr lang="zh-CN" altLang="en-US" sz="900">
                        <a:latin typeface="微软雅黑" charset="0"/>
                        <a:ea typeface="微软雅黑" charset="0"/>
                        <a:sym typeface="+mn-ea"/>
                      </a:endParaRPr>
                    </a:p>
                  </a:txBody>
                  <a:tcPr anchor="ctr" anchorCtr="1">
                    <a:solidFill>
                      <a:schemeClr val="accent2">
                        <a:lumMod val="60000"/>
                        <a:lumOff val="40000"/>
                      </a:schemeClr>
                    </a:solidFill>
                  </a:tcPr>
                </a:tc>
                <a:tc>
                  <a:txBody>
                    <a:bodyPr/>
                    <a:p>
                      <a:pPr algn="ctr">
                        <a:buNone/>
                      </a:pPr>
                      <a:r>
                        <a:rPr lang="en-US" altLang="zh-CN" sz="1000">
                          <a:latin typeface="微软雅黑" charset="0"/>
                          <a:ea typeface="微软雅黑" charset="0"/>
                        </a:rPr>
                        <a:t>0.5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en-US" altLang="zh-CN"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10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30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100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300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400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420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r>
              <a:tr h="618490">
                <a:tc>
                  <a:txBody>
                    <a:bodyPr/>
                    <a:p>
                      <a:pPr>
                        <a:buNone/>
                      </a:pPr>
                      <a:r>
                        <a:rPr lang="zh-CN" sz="1200">
                          <a:latin typeface="微软雅黑" charset="0"/>
                          <a:ea typeface="微软雅黑" charset="0"/>
                          <a:sym typeface="+mn-ea"/>
                        </a:rPr>
                        <a:t>线上推广</a:t>
                      </a:r>
                      <a:endParaRPr lang="zh-CN" sz="1200">
                        <a:latin typeface="微软雅黑" charset="0"/>
                        <a:ea typeface="微软雅黑" charset="0"/>
                        <a:sym typeface="+mn-ea"/>
                      </a:endParaRPr>
                    </a:p>
                    <a:p>
                      <a:pPr>
                        <a:buNone/>
                      </a:pPr>
                      <a:endParaRPr lang="zh-CN" sz="1200">
                        <a:latin typeface="微软雅黑" charset="0"/>
                        <a:ea typeface="微软雅黑" charset="0"/>
                        <a:sym typeface="+mn-ea"/>
                      </a:endParaRPr>
                    </a:p>
                  </a:txBody>
                  <a:tcPr anchor="ctr" anchorCtr="1">
                    <a:solidFill>
                      <a:schemeClr val="accent2">
                        <a:lumMod val="60000"/>
                        <a:lumOff val="40000"/>
                      </a:schemeClr>
                    </a:solidFill>
                  </a:tcPr>
                </a:tc>
                <a:tc>
                  <a:txBody>
                    <a:bodyPr/>
                    <a:p>
                      <a:pPr>
                        <a:buNone/>
                      </a:pPr>
                      <a:r>
                        <a:rPr lang="zh-CN" altLang="en-US" sz="1000" b="0">
                          <a:latin typeface="微软雅黑" charset="0"/>
                          <a:ea typeface="微软雅黑" charset="0"/>
                          <a:sym typeface="+mn-ea"/>
                        </a:rPr>
                        <a:t>微信推广</a:t>
                      </a:r>
                      <a:r>
                        <a:rPr lang="en-US" altLang="zh-CN" sz="1000" b="0">
                          <a:latin typeface="微软雅黑" charset="0"/>
                          <a:ea typeface="微软雅黑" charset="0"/>
                          <a:sym typeface="+mn-ea"/>
                        </a:rPr>
                        <a:t>+</a:t>
                      </a:r>
                      <a:r>
                        <a:rPr lang="zh-CN" altLang="en-US" sz="1000" b="0">
                          <a:latin typeface="微软雅黑" charset="0"/>
                          <a:ea typeface="微软雅黑" charset="0"/>
                          <a:sym typeface="+mn-ea"/>
                        </a:rPr>
                        <a:t>淘宝客、直通车、购买资源位等</a:t>
                      </a:r>
                      <a:endParaRPr lang="zh-CN" altLang="en-US" sz="1000" b="0">
                        <a:latin typeface="微软雅黑" charset="0"/>
                        <a:ea typeface="微软雅黑" charset="0"/>
                        <a:sym typeface="+mn-ea"/>
                      </a:endParaRPr>
                    </a:p>
                  </a:txBody>
                  <a:tcPr>
                    <a:solidFill>
                      <a:schemeClr val="accent2">
                        <a:lumMod val="60000"/>
                        <a:lumOff val="40000"/>
                      </a:schemeClr>
                    </a:solidFill>
                  </a:tcPr>
                </a:tc>
                <a:tc>
                  <a:txBody>
                    <a:bodyPr/>
                    <a:p>
                      <a:pPr>
                        <a:buNone/>
                      </a:pPr>
                      <a:r>
                        <a:rPr lang="en-US" altLang="zh-CN" sz="900">
                          <a:latin typeface="微软雅黑" charset="0"/>
                          <a:ea typeface="微软雅黑" charset="0"/>
                          <a:sym typeface="+mn-ea"/>
                        </a:rPr>
                        <a:t>163</a:t>
                      </a:r>
                      <a:endParaRPr lang="en-US" altLang="zh-CN" sz="900">
                        <a:latin typeface="微软雅黑" charset="0"/>
                        <a:ea typeface="微软雅黑" charset="0"/>
                        <a:sym typeface="+mn-ea"/>
                      </a:endParaRPr>
                    </a:p>
                    <a:p>
                      <a:pPr>
                        <a:buNone/>
                      </a:pPr>
                      <a:r>
                        <a:rPr lang="zh-CN" altLang="en-US" sz="900">
                          <a:latin typeface="微软雅黑" charset="0"/>
                          <a:ea typeface="微软雅黑" charset="0"/>
                          <a:sym typeface="+mn-ea"/>
                        </a:rPr>
                        <a:t>万元</a:t>
                      </a:r>
                      <a:endParaRPr lang="zh-CN" altLang="en-US" sz="900">
                        <a:latin typeface="微软雅黑" charset="0"/>
                        <a:ea typeface="微软雅黑" charset="0"/>
                        <a:sym typeface="+mn-ea"/>
                      </a:endParaRPr>
                    </a:p>
                    <a:p>
                      <a:pPr>
                        <a:buNone/>
                      </a:pPr>
                      <a:endParaRPr lang="zh-CN" altLang="en-US" sz="900">
                        <a:latin typeface="微软雅黑" charset="0"/>
                        <a:ea typeface="微软雅黑" charset="0"/>
                        <a:sym typeface="+mn-ea"/>
                      </a:endParaRPr>
                    </a:p>
                  </a:txBody>
                  <a:tcPr anchor="ctr" anchorCtr="1">
                    <a:solidFill>
                      <a:schemeClr val="accent2">
                        <a:lumMod val="60000"/>
                        <a:lumOff val="40000"/>
                      </a:schemeClr>
                    </a:solidFill>
                  </a:tcPr>
                </a:tc>
                <a:tc>
                  <a:txBody>
                    <a:bodyPr/>
                    <a:p>
                      <a:pPr algn="ctr">
                        <a:buNone/>
                      </a:pPr>
                      <a:r>
                        <a:rPr lang="en-US" altLang="zh-CN" sz="1000">
                          <a:latin typeface="微软雅黑" charset="0"/>
                          <a:ea typeface="微软雅黑" charset="0"/>
                        </a:rPr>
                        <a:t>1</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2</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10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20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20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50</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r>
              <a:tr h="617855">
                <a:tc>
                  <a:txBody>
                    <a:bodyPr/>
                    <a:p>
                      <a:pPr>
                        <a:buNone/>
                      </a:pPr>
                      <a:r>
                        <a:rPr lang="zh-CN" sz="1200">
                          <a:latin typeface="微软雅黑" charset="0"/>
                          <a:ea typeface="微软雅黑" charset="0"/>
                          <a:sym typeface="+mn-ea"/>
                        </a:rPr>
                        <a:t>线下推广</a:t>
                      </a:r>
                      <a:endParaRPr lang="zh-CN" sz="1200">
                        <a:latin typeface="微软雅黑" charset="0"/>
                        <a:ea typeface="微软雅黑" charset="0"/>
                        <a:sym typeface="+mn-ea"/>
                      </a:endParaRPr>
                    </a:p>
                    <a:p>
                      <a:pPr>
                        <a:buNone/>
                      </a:pPr>
                      <a:endParaRPr lang="zh-CN" sz="1200">
                        <a:latin typeface="微软雅黑" charset="0"/>
                        <a:ea typeface="微软雅黑" charset="0"/>
                        <a:sym typeface="+mn-ea"/>
                      </a:endParaRPr>
                    </a:p>
                  </a:txBody>
                  <a:tcPr anchor="ctr" anchorCtr="1">
                    <a:solidFill>
                      <a:schemeClr val="accent2">
                        <a:lumMod val="60000"/>
                        <a:lumOff val="40000"/>
                      </a:schemeClr>
                    </a:solidFill>
                  </a:tcPr>
                </a:tc>
                <a:tc>
                  <a:txBody>
                    <a:bodyPr/>
                    <a:p>
                      <a:pPr>
                        <a:buNone/>
                      </a:pPr>
                      <a:r>
                        <a:rPr lang="en-US" altLang="zh-CN" sz="1000">
                          <a:latin typeface="微软雅黑" charset="0"/>
                          <a:ea typeface="微软雅黑" charset="0"/>
                          <a:sym typeface="+mn-ea"/>
                        </a:rPr>
                        <a:t>DM</a:t>
                      </a:r>
                      <a:r>
                        <a:rPr lang="zh-CN" altLang="zh-CN" sz="1000">
                          <a:latin typeface="微软雅黑" charset="0"/>
                          <a:ea typeface="微软雅黑" charset="0"/>
                          <a:sym typeface="+mn-ea"/>
                        </a:rPr>
                        <a:t>、海报、易拉宝、小礼品，雇工费等</a:t>
                      </a:r>
                      <a:endParaRPr lang="zh-CN" altLang="zh-CN" sz="1000">
                        <a:latin typeface="微软雅黑" charset="0"/>
                        <a:ea typeface="微软雅黑" charset="0"/>
                        <a:sym typeface="+mn-ea"/>
                      </a:endParaRPr>
                    </a:p>
                  </a:txBody>
                  <a:tcPr>
                    <a:solidFill>
                      <a:schemeClr val="accent2">
                        <a:lumMod val="60000"/>
                        <a:lumOff val="40000"/>
                      </a:schemeClr>
                    </a:solidFill>
                  </a:tcPr>
                </a:tc>
                <a:tc>
                  <a:txBody>
                    <a:bodyPr/>
                    <a:p>
                      <a:pPr>
                        <a:buNone/>
                      </a:pPr>
                      <a:r>
                        <a:rPr lang="en-US" altLang="zh-CN" sz="900">
                          <a:latin typeface="微软雅黑" charset="0"/>
                          <a:ea typeface="微软雅黑" charset="0"/>
                        </a:rPr>
                        <a:t>45</a:t>
                      </a:r>
                      <a:endParaRPr lang="en-US" altLang="zh-CN" sz="900">
                        <a:latin typeface="微软雅黑" charset="0"/>
                        <a:ea typeface="微软雅黑" charset="0"/>
                      </a:endParaRPr>
                    </a:p>
                    <a:p>
                      <a:pPr>
                        <a:buNone/>
                      </a:pPr>
                      <a:r>
                        <a:rPr lang="zh-CN" altLang="en-US" sz="900">
                          <a:latin typeface="微软雅黑" charset="0"/>
                          <a:ea typeface="微软雅黑" charset="0"/>
                        </a:rPr>
                        <a:t>万元</a:t>
                      </a:r>
                      <a:endParaRPr lang="zh-CN" altLang="en-US" sz="9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c>
                  <a:txBody>
                    <a:bodyPr/>
                    <a:p>
                      <a:pPr algn="ctr">
                        <a:buNone/>
                      </a:pPr>
                      <a:r>
                        <a:rPr lang="en-US" sz="1000">
                          <a:latin typeface="微软雅黑" charset="0"/>
                          <a:ea typeface="微软雅黑" charset="0"/>
                        </a:rPr>
                        <a:t>5</a:t>
                      </a:r>
                      <a:r>
                        <a:rPr lang="zh-CN" altLang="en-US" sz="1000">
                          <a:latin typeface="微软雅黑" charset="0"/>
                          <a:ea typeface="微软雅黑" charset="0"/>
                        </a:rPr>
                        <a:t>万元</a:t>
                      </a:r>
                      <a:endParaRPr lang="zh-CN" altLang="en-US" sz="1000">
                        <a:latin typeface="微软雅黑" charset="0"/>
                        <a:ea typeface="微软雅黑" charset="0"/>
                      </a:endParaRPr>
                    </a:p>
                  </a:txBody>
                  <a:tcPr anchor="ctr" anchorCtr="1">
                    <a:solidFill>
                      <a:schemeClr val="accent2">
                        <a:lumMod val="60000"/>
                        <a:lumOff val="40000"/>
                      </a:schemeClr>
                    </a:solid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文本框 12"/>
          <p:cNvSpPr txBox="1"/>
          <p:nvPr/>
        </p:nvSpPr>
        <p:spPr>
          <a:xfrm>
            <a:off x="1342390" y="962660"/>
            <a:ext cx="3268345" cy="483235"/>
          </a:xfrm>
          <a:prstGeom prst="rect">
            <a:avLst/>
          </a:prstGeom>
          <a:noFill/>
        </p:spPr>
        <p:txBody>
          <a:bodyPr wrap="square" rtlCol="0">
            <a:spAutoFit/>
          </a:bodyPr>
          <a:p>
            <a:r>
              <a:rPr lang="zh-CN" altLang="en-US" sz="2400" b="1">
                <a:latin typeface="微软雅黑" charset="0"/>
                <a:ea typeface="微软雅黑" charset="0"/>
              </a:rPr>
              <a:t>工作计划</a:t>
            </a:r>
            <a:endParaRPr lang="zh-CN" altLang="en-US" sz="2400" b="1">
              <a:latin typeface="微软雅黑" charset="0"/>
              <a:ea typeface="微软雅黑" charset="0"/>
            </a:endParaRPr>
          </a:p>
        </p:txBody>
      </p:sp>
      <p:cxnSp>
        <p:nvCxnSpPr>
          <p:cNvPr id="5" name="直接连接符 4"/>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6" name="文本框 5"/>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cxnSp>
        <p:nvCxnSpPr>
          <p:cNvPr id="9" name="直接箭头连接符 8"/>
          <p:cNvCxnSpPr/>
          <p:nvPr/>
        </p:nvCxnSpPr>
        <p:spPr>
          <a:xfrm>
            <a:off x="1088390" y="4916170"/>
            <a:ext cx="10201910" cy="0"/>
          </a:xfrm>
          <a:prstGeom prst="straightConnector1">
            <a:avLst/>
          </a:prstGeom>
          <a:ln>
            <a:tailEnd type="arrow" w="med" len="med"/>
          </a:ln>
        </p:spPr>
        <p:style>
          <a:lnRef idx="1">
            <a:schemeClr val="accent2"/>
          </a:lnRef>
          <a:fillRef idx="0">
            <a:schemeClr val="accent2"/>
          </a:fillRef>
          <a:effectRef idx="0">
            <a:schemeClr val="accent2"/>
          </a:effectRef>
          <a:fontRef idx="minor">
            <a:schemeClr val="tx1"/>
          </a:fontRef>
        </p:style>
      </p:cxnSp>
      <p:cxnSp>
        <p:nvCxnSpPr>
          <p:cNvPr id="10" name="直接连接符 9"/>
          <p:cNvCxnSpPr/>
          <p:nvPr/>
        </p:nvCxnSpPr>
        <p:spPr>
          <a:xfrm flipV="1">
            <a:off x="2581275" y="4079875"/>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2524125" y="1650365"/>
            <a:ext cx="1530350" cy="2235835"/>
          </a:xfrm>
          <a:prstGeom prst="rect">
            <a:avLst/>
          </a:prstGeom>
          <a:noFill/>
        </p:spPr>
        <p:txBody>
          <a:bodyPr wrap="square" rtlCol="0">
            <a:spAutoFit/>
          </a:bodyPr>
          <a:p>
            <a:pPr algn="l"/>
            <a:r>
              <a:rPr lang="zh-CN" altLang="en-US" sz="1000">
                <a:latin typeface="微软雅黑" charset="0"/>
                <a:ea typeface="微软雅黑" charset="0"/>
              </a:rPr>
              <a:t>主要工作内容：</a:t>
            </a:r>
            <a:endParaRPr lang="zh-CN" altLang="en-US" sz="1000">
              <a:latin typeface="微软雅黑" charset="0"/>
              <a:ea typeface="微软雅黑" charset="0"/>
            </a:endParaRPr>
          </a:p>
          <a:p>
            <a:pPr algn="l"/>
            <a:r>
              <a:rPr lang="zh-CN" altLang="en-US" sz="1000">
                <a:latin typeface="微软雅黑" charset="0"/>
                <a:ea typeface="微软雅黑" charset="0"/>
              </a:rPr>
              <a:t>1. 调整各岗位KPI，工作流程，以及岗位职责，产品培训</a:t>
            </a:r>
            <a:endParaRPr lang="zh-CN" altLang="en-US" sz="1000">
              <a:latin typeface="微软雅黑" charset="0"/>
              <a:ea typeface="微软雅黑" charset="0"/>
            </a:endParaRPr>
          </a:p>
          <a:p>
            <a:pPr algn="l"/>
            <a:r>
              <a:rPr lang="zh-CN" altLang="en-US" sz="1000">
                <a:latin typeface="微软雅黑" charset="0"/>
                <a:ea typeface="微软雅黑" charset="0"/>
              </a:rPr>
              <a:t>2. 销售目标：打造出一个爆款，</a:t>
            </a:r>
            <a:endParaRPr lang="zh-CN" altLang="en-US" sz="1000">
              <a:latin typeface="微软雅黑" charset="0"/>
              <a:ea typeface="微软雅黑" charset="0"/>
            </a:endParaRPr>
          </a:p>
          <a:p>
            <a:pPr algn="l"/>
            <a:r>
              <a:rPr lang="zh-CN" altLang="en-US" sz="1000">
                <a:latin typeface="微软雅黑" charset="0"/>
                <a:ea typeface="微软雅黑" charset="0"/>
              </a:rPr>
              <a:t>3. 完善各部工作流程，从工作中提升各部门负责人</a:t>
            </a:r>
            <a:endParaRPr lang="zh-CN" altLang="en-US" sz="1000">
              <a:latin typeface="微软雅黑" charset="0"/>
              <a:ea typeface="微软雅黑" charset="0"/>
            </a:endParaRPr>
          </a:p>
          <a:p>
            <a:pPr algn="l"/>
            <a:r>
              <a:rPr lang="zh-CN" altLang="en-US" sz="1000">
                <a:latin typeface="微软雅黑" charset="0"/>
                <a:ea typeface="微软雅黑" charset="0"/>
              </a:rPr>
              <a:t>4. 搭建店铺内老顾客框架，提升客户体验</a:t>
            </a:r>
            <a:endParaRPr lang="zh-CN" altLang="en-US" sz="1000">
              <a:latin typeface="微软雅黑" charset="0"/>
              <a:ea typeface="微软雅黑" charset="0"/>
            </a:endParaRPr>
          </a:p>
          <a:p>
            <a:pPr algn="l"/>
            <a:r>
              <a:rPr lang="zh-CN" altLang="en-US" sz="1000">
                <a:latin typeface="微软雅黑" charset="0"/>
                <a:ea typeface="微软雅黑" charset="0"/>
              </a:rPr>
              <a:t>5. 第一期任务分解，产品，流量，销售目标计划</a:t>
            </a:r>
            <a:endParaRPr lang="zh-CN" altLang="en-US" sz="1000">
              <a:latin typeface="微软雅黑" charset="0"/>
              <a:ea typeface="微软雅黑" charset="0"/>
            </a:endParaRPr>
          </a:p>
        </p:txBody>
      </p:sp>
      <p:cxnSp>
        <p:nvCxnSpPr>
          <p:cNvPr id="12" name="直接连接符 11"/>
          <p:cNvCxnSpPr/>
          <p:nvPr/>
        </p:nvCxnSpPr>
        <p:spPr>
          <a:xfrm flipV="1">
            <a:off x="4987290" y="4079875"/>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4930140" y="2446020"/>
            <a:ext cx="1530350" cy="1473835"/>
          </a:xfrm>
          <a:prstGeom prst="rect">
            <a:avLst/>
          </a:prstGeom>
          <a:noFill/>
        </p:spPr>
        <p:txBody>
          <a:bodyPr wrap="square" rtlCol="0">
            <a:spAutoFit/>
          </a:bodyPr>
          <a:p>
            <a:pPr algn="l"/>
            <a:r>
              <a:rPr lang="zh-CN" altLang="en-US" sz="1000">
                <a:latin typeface="微软雅黑" charset="0"/>
                <a:ea typeface="微软雅黑" charset="0"/>
              </a:rPr>
              <a:t>主要工作内容：</a:t>
            </a:r>
            <a:endParaRPr lang="zh-CN" altLang="en-US" sz="1000">
              <a:latin typeface="微软雅黑" charset="0"/>
              <a:ea typeface="微软雅黑" charset="0"/>
            </a:endParaRPr>
          </a:p>
          <a:p>
            <a:pPr algn="l"/>
            <a:r>
              <a:rPr lang="zh-CN" altLang="en-US" sz="1000">
                <a:latin typeface="微软雅黑" charset="0"/>
                <a:ea typeface="微软雅黑" charset="0"/>
              </a:rPr>
              <a:t>1. 调整推广工具</a:t>
            </a:r>
            <a:endParaRPr lang="zh-CN" altLang="en-US" sz="1000">
              <a:latin typeface="微软雅黑" charset="0"/>
              <a:ea typeface="微软雅黑" charset="0"/>
            </a:endParaRPr>
          </a:p>
          <a:p>
            <a:pPr algn="l"/>
            <a:r>
              <a:rPr lang="en-US" altLang="zh-CN" sz="1000">
                <a:latin typeface="微软雅黑" charset="0"/>
                <a:ea typeface="微软雅黑" charset="0"/>
              </a:rPr>
              <a:t>2</a:t>
            </a:r>
            <a:r>
              <a:rPr lang="zh-CN" altLang="en-US" sz="1000">
                <a:latin typeface="微软雅黑" charset="0"/>
                <a:ea typeface="微软雅黑" charset="0"/>
              </a:rPr>
              <a:t>、完善部门构建，部门制度，工作流程，细分工作</a:t>
            </a:r>
            <a:endParaRPr lang="zh-CN" altLang="en-US" sz="1000">
              <a:latin typeface="微软雅黑" charset="0"/>
              <a:ea typeface="微软雅黑" charset="0"/>
            </a:endParaRPr>
          </a:p>
          <a:p>
            <a:pPr algn="l"/>
            <a:r>
              <a:rPr lang="en-US" altLang="zh-CN" sz="1000">
                <a:latin typeface="微软雅黑" charset="0"/>
                <a:ea typeface="微软雅黑" charset="0"/>
              </a:rPr>
              <a:t>3</a:t>
            </a:r>
            <a:r>
              <a:rPr lang="zh-CN" altLang="en-US" sz="1000">
                <a:latin typeface="微软雅黑" charset="0"/>
                <a:ea typeface="微软雅黑" charset="0"/>
              </a:rPr>
              <a:t>、建立例会等管理制度</a:t>
            </a:r>
            <a:endParaRPr lang="zh-CN" altLang="en-US" sz="1000">
              <a:latin typeface="微软雅黑" charset="0"/>
              <a:ea typeface="微软雅黑" charset="0"/>
            </a:endParaRPr>
          </a:p>
          <a:p>
            <a:pPr algn="l"/>
            <a:r>
              <a:rPr lang="en-US" altLang="zh-CN" sz="1000">
                <a:latin typeface="微软雅黑" charset="0"/>
                <a:ea typeface="微软雅黑" charset="0"/>
              </a:rPr>
              <a:t>4</a:t>
            </a:r>
            <a:r>
              <a:rPr lang="zh-CN" altLang="en-US" sz="1000">
                <a:latin typeface="微软雅黑" charset="0"/>
                <a:ea typeface="微软雅黑" charset="0"/>
              </a:rPr>
              <a:t>、通过优胜劣汰，提供员工技能水平</a:t>
            </a:r>
            <a:endParaRPr lang="zh-CN" altLang="en-US" sz="1000">
              <a:latin typeface="微软雅黑" charset="0"/>
              <a:ea typeface="微软雅黑" charset="0"/>
            </a:endParaRPr>
          </a:p>
          <a:p>
            <a:pPr algn="l"/>
            <a:r>
              <a:rPr lang="en-US" altLang="zh-CN" sz="1000">
                <a:latin typeface="微软雅黑" charset="0"/>
                <a:ea typeface="微软雅黑" charset="0"/>
              </a:rPr>
              <a:t>5</a:t>
            </a:r>
            <a:r>
              <a:rPr lang="zh-CN" altLang="en-US" sz="1000">
                <a:latin typeface="微软雅黑" charset="0"/>
                <a:ea typeface="微软雅黑" charset="0"/>
              </a:rPr>
              <a:t>、建立网络分销体系</a:t>
            </a:r>
            <a:endParaRPr lang="zh-CN" altLang="en-US" sz="1000">
              <a:latin typeface="微软雅黑" charset="0"/>
              <a:ea typeface="微软雅黑" charset="0"/>
            </a:endParaRPr>
          </a:p>
        </p:txBody>
      </p:sp>
      <p:cxnSp>
        <p:nvCxnSpPr>
          <p:cNvPr id="15" name="直接连接符 14"/>
          <p:cNvCxnSpPr/>
          <p:nvPr/>
        </p:nvCxnSpPr>
        <p:spPr>
          <a:xfrm flipV="1">
            <a:off x="7372985" y="4117340"/>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7315835" y="3108325"/>
            <a:ext cx="1530350" cy="1016635"/>
          </a:xfrm>
          <a:prstGeom prst="rect">
            <a:avLst/>
          </a:prstGeom>
          <a:noFill/>
        </p:spPr>
        <p:txBody>
          <a:bodyPr wrap="square" rtlCol="0">
            <a:spAutoFit/>
          </a:bodyPr>
          <a:p>
            <a:pPr algn="l"/>
            <a:r>
              <a:rPr lang="zh-CN" altLang="en-US" sz="1000">
                <a:latin typeface="微软雅黑" charset="0"/>
                <a:ea typeface="微软雅黑" charset="0"/>
              </a:rPr>
              <a:t>主要工作内容：</a:t>
            </a:r>
            <a:endParaRPr lang="zh-CN" altLang="en-US" sz="1000">
              <a:latin typeface="微软雅黑" charset="0"/>
              <a:ea typeface="微软雅黑" charset="0"/>
            </a:endParaRPr>
          </a:p>
          <a:p>
            <a:pPr algn="l"/>
            <a:r>
              <a:rPr lang="en-US" altLang="zh-CN" sz="1000">
                <a:latin typeface="微软雅黑" charset="0"/>
                <a:ea typeface="微软雅黑" charset="0"/>
              </a:rPr>
              <a:t>1</a:t>
            </a:r>
            <a:r>
              <a:rPr lang="zh-CN" altLang="en-US" sz="1000">
                <a:latin typeface="微软雅黑" charset="0"/>
                <a:ea typeface="微软雅黑" charset="0"/>
              </a:rPr>
              <a:t>、建立企业文化并宣贯</a:t>
            </a:r>
            <a:endParaRPr lang="zh-CN" altLang="en-US" sz="1000">
              <a:latin typeface="微软雅黑" charset="0"/>
              <a:ea typeface="微软雅黑" charset="0"/>
            </a:endParaRPr>
          </a:p>
          <a:p>
            <a:pPr algn="l"/>
            <a:r>
              <a:rPr lang="en-US" altLang="zh-CN" sz="1000">
                <a:latin typeface="微软雅黑" charset="0"/>
                <a:ea typeface="微软雅黑" charset="0"/>
              </a:rPr>
              <a:t>2</a:t>
            </a:r>
            <a:r>
              <a:rPr lang="zh-CN" altLang="en-US" sz="1000">
                <a:latin typeface="微软雅黑" charset="0"/>
                <a:ea typeface="微软雅黑" charset="0"/>
              </a:rPr>
              <a:t>、团队核心员工稳定</a:t>
            </a:r>
            <a:endParaRPr lang="zh-CN" altLang="en-US" sz="1000">
              <a:latin typeface="微软雅黑" charset="0"/>
              <a:ea typeface="微软雅黑" charset="0"/>
            </a:endParaRPr>
          </a:p>
          <a:p>
            <a:pPr algn="l"/>
            <a:r>
              <a:rPr lang="en-US" altLang="zh-CN" sz="1000">
                <a:latin typeface="微软雅黑" charset="0"/>
                <a:ea typeface="微软雅黑" charset="0"/>
              </a:rPr>
              <a:t>3</a:t>
            </a:r>
            <a:r>
              <a:rPr lang="zh-CN" altLang="en-US" sz="1000">
                <a:latin typeface="微软雅黑" charset="0"/>
                <a:ea typeface="微软雅黑" charset="0"/>
              </a:rPr>
              <a:t>、全面提升员工薪酬福利水平</a:t>
            </a:r>
            <a:endParaRPr lang="zh-CN" altLang="en-US" sz="1000">
              <a:latin typeface="微软雅黑" charset="0"/>
              <a:ea typeface="微软雅黑" charset="0"/>
            </a:endParaRPr>
          </a:p>
          <a:p>
            <a:pPr algn="l"/>
            <a:endParaRPr lang="zh-CN" altLang="en-US" sz="1000">
              <a:latin typeface="微软雅黑" charset="0"/>
              <a:ea typeface="微软雅黑" charset="0"/>
            </a:endParaRPr>
          </a:p>
        </p:txBody>
      </p:sp>
      <p:sp>
        <p:nvSpPr>
          <p:cNvPr id="21" name="文本框 20"/>
          <p:cNvSpPr txBox="1"/>
          <p:nvPr/>
        </p:nvSpPr>
        <p:spPr>
          <a:xfrm>
            <a:off x="1762125" y="5097780"/>
            <a:ext cx="1530350" cy="659130"/>
          </a:xfrm>
          <a:prstGeom prst="rect">
            <a:avLst/>
          </a:prstGeom>
          <a:noFill/>
        </p:spPr>
        <p:txBody>
          <a:bodyPr wrap="square" rtlCol="0">
            <a:spAutoFit/>
          </a:bodyPr>
          <a:p>
            <a:pPr algn="ctr"/>
            <a:r>
              <a:rPr lang="zh-CN" altLang="en-US">
                <a:latin typeface="微软雅黑" charset="0"/>
                <a:ea typeface="微软雅黑" charset="0"/>
              </a:rPr>
              <a:t>第一阶段（</a:t>
            </a:r>
            <a:r>
              <a:rPr lang="en-US" altLang="zh-CN">
                <a:latin typeface="微软雅黑" charset="0"/>
                <a:ea typeface="微软雅黑" charset="0"/>
              </a:rPr>
              <a:t>4-6</a:t>
            </a:r>
            <a:r>
              <a:rPr lang="zh-CN" altLang="en-US">
                <a:latin typeface="微软雅黑" charset="0"/>
                <a:ea typeface="微软雅黑" charset="0"/>
              </a:rPr>
              <a:t>月）</a:t>
            </a:r>
            <a:endParaRPr lang="zh-CN" altLang="en-US">
              <a:latin typeface="微软雅黑" charset="0"/>
              <a:ea typeface="微软雅黑" charset="0"/>
            </a:endParaRPr>
          </a:p>
        </p:txBody>
      </p:sp>
      <p:sp>
        <p:nvSpPr>
          <p:cNvPr id="22" name="文本框 21"/>
          <p:cNvSpPr txBox="1"/>
          <p:nvPr/>
        </p:nvSpPr>
        <p:spPr>
          <a:xfrm>
            <a:off x="4200525" y="5116830"/>
            <a:ext cx="1530350" cy="659130"/>
          </a:xfrm>
          <a:prstGeom prst="rect">
            <a:avLst/>
          </a:prstGeom>
          <a:noFill/>
        </p:spPr>
        <p:txBody>
          <a:bodyPr wrap="square" rtlCol="0">
            <a:spAutoFit/>
          </a:bodyPr>
          <a:p>
            <a:pPr algn="ctr"/>
            <a:r>
              <a:rPr lang="zh-CN" altLang="en-US">
                <a:latin typeface="微软雅黑" charset="0"/>
                <a:ea typeface="微软雅黑" charset="0"/>
              </a:rPr>
              <a:t>第二阶段（</a:t>
            </a:r>
            <a:r>
              <a:rPr lang="en-US" altLang="zh-CN">
                <a:latin typeface="微软雅黑" charset="0"/>
                <a:ea typeface="微软雅黑" charset="0"/>
              </a:rPr>
              <a:t>7-9</a:t>
            </a:r>
            <a:r>
              <a:rPr lang="zh-CN" altLang="en-US">
                <a:latin typeface="微软雅黑" charset="0"/>
                <a:ea typeface="微软雅黑" charset="0"/>
              </a:rPr>
              <a:t>月）</a:t>
            </a:r>
            <a:endParaRPr lang="zh-CN" altLang="en-US">
              <a:latin typeface="微软雅黑" charset="0"/>
              <a:ea typeface="微软雅黑" charset="0"/>
            </a:endParaRPr>
          </a:p>
        </p:txBody>
      </p:sp>
      <p:sp>
        <p:nvSpPr>
          <p:cNvPr id="23" name="文本框 22"/>
          <p:cNvSpPr txBox="1"/>
          <p:nvPr/>
        </p:nvSpPr>
        <p:spPr>
          <a:xfrm>
            <a:off x="6715125" y="5116830"/>
            <a:ext cx="1530350" cy="659130"/>
          </a:xfrm>
          <a:prstGeom prst="rect">
            <a:avLst/>
          </a:prstGeom>
          <a:noFill/>
        </p:spPr>
        <p:txBody>
          <a:bodyPr wrap="square" rtlCol="0">
            <a:spAutoFit/>
          </a:bodyPr>
          <a:p>
            <a:pPr algn="ctr"/>
            <a:r>
              <a:rPr lang="zh-CN" altLang="en-US">
                <a:latin typeface="微软雅黑" charset="0"/>
                <a:ea typeface="微软雅黑" charset="0"/>
              </a:rPr>
              <a:t>第三阶段（</a:t>
            </a:r>
            <a:r>
              <a:rPr lang="en-US" altLang="zh-CN">
                <a:latin typeface="微软雅黑" charset="0"/>
                <a:ea typeface="微软雅黑" charset="0"/>
              </a:rPr>
              <a:t>10-12</a:t>
            </a:r>
            <a:r>
              <a:rPr lang="zh-CN" altLang="en-US">
                <a:latin typeface="微软雅黑" charset="0"/>
                <a:ea typeface="微软雅黑" charset="0"/>
              </a:rPr>
              <a:t>月）</a:t>
            </a:r>
            <a:endParaRPr lang="zh-CN" altLang="en-US">
              <a:latin typeface="微软雅黑" charset="0"/>
              <a:ea typeface="微软雅黑"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文本框 12"/>
          <p:cNvSpPr txBox="1"/>
          <p:nvPr/>
        </p:nvSpPr>
        <p:spPr>
          <a:xfrm>
            <a:off x="1342390" y="962660"/>
            <a:ext cx="3268345" cy="483235"/>
          </a:xfrm>
          <a:prstGeom prst="rect">
            <a:avLst/>
          </a:prstGeom>
          <a:noFill/>
        </p:spPr>
        <p:txBody>
          <a:bodyPr wrap="square" rtlCol="0">
            <a:spAutoFit/>
          </a:bodyPr>
          <a:p>
            <a:r>
              <a:rPr lang="zh-CN" altLang="zh-CN" sz="2400" b="1">
                <a:latin typeface="微软雅黑" charset="0"/>
                <a:ea typeface="微软雅黑" charset="0"/>
              </a:rPr>
              <a:t>业务单元独立</a:t>
            </a:r>
            <a:endParaRPr lang="zh-CN" altLang="zh-CN" sz="2400" b="1">
              <a:latin typeface="微软雅黑" charset="0"/>
              <a:ea typeface="微软雅黑" charset="0"/>
            </a:endParaRPr>
          </a:p>
        </p:txBody>
      </p:sp>
      <p:cxnSp>
        <p:nvCxnSpPr>
          <p:cNvPr id="5" name="直接连接符 4"/>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6" name="文本框 5"/>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11" name="文本框 10"/>
          <p:cNvSpPr txBox="1"/>
          <p:nvPr/>
        </p:nvSpPr>
        <p:spPr>
          <a:xfrm>
            <a:off x="1477010" y="1707515"/>
            <a:ext cx="9778365" cy="2095500"/>
          </a:xfrm>
          <a:prstGeom prst="rect">
            <a:avLst/>
          </a:prstGeom>
          <a:noFill/>
        </p:spPr>
        <p:txBody>
          <a:bodyPr wrap="square" rtlCol="0">
            <a:spAutoFit/>
          </a:bodyPr>
          <a:p>
            <a:pPr algn="l">
              <a:lnSpc>
                <a:spcPct val="210000"/>
              </a:lnSpc>
            </a:pPr>
            <a:r>
              <a:rPr lang="zh-CN" altLang="en-US" sz="1400">
                <a:latin typeface="微软雅黑" charset="0"/>
                <a:ea typeface="微软雅黑" charset="0"/>
              </a:rPr>
              <a:t>业务单元独立有两个核心价值：一是独立核算自负盈亏；二是成功经验及成功经历复制。当业务体系稳定成熟后，可以成立贸易公司，独立运营××保健品公司产品，同时，帮助其他企业运营线上商城。</a:t>
            </a:r>
            <a:endParaRPr lang="zh-CN" altLang="en-US" sz="1400">
              <a:latin typeface="微软雅黑" charset="0"/>
              <a:ea typeface="微软雅黑" charset="0"/>
            </a:endParaRPr>
          </a:p>
          <a:p>
            <a:pPr algn="l">
              <a:lnSpc>
                <a:spcPct val="210000"/>
              </a:lnSpc>
            </a:pPr>
            <a:r>
              <a:rPr lang="en-US" altLang="zh-CN" sz="1400">
                <a:latin typeface="微软雅黑" charset="0"/>
                <a:ea typeface="微软雅黑" charset="0"/>
              </a:rPr>
              <a:t>1</a:t>
            </a:r>
            <a:r>
              <a:rPr lang="zh-CN" altLang="en-US" sz="1400">
                <a:latin typeface="微软雅黑" charset="0"/>
                <a:ea typeface="微软雅黑" charset="0"/>
              </a:rPr>
              <a:t>、寻找合适的贸易合作伙伴</a:t>
            </a:r>
            <a:endParaRPr lang="zh-CN" altLang="en-US" sz="1400">
              <a:latin typeface="微软雅黑" charset="0"/>
              <a:ea typeface="微软雅黑" charset="0"/>
            </a:endParaRPr>
          </a:p>
          <a:p>
            <a:pPr algn="l">
              <a:lnSpc>
                <a:spcPct val="210000"/>
              </a:lnSpc>
            </a:pPr>
            <a:r>
              <a:rPr lang="en-US" altLang="zh-CN" sz="1400">
                <a:latin typeface="微软雅黑" charset="0"/>
                <a:ea typeface="微软雅黑" charset="0"/>
              </a:rPr>
              <a:t>2</a:t>
            </a:r>
            <a:r>
              <a:rPr lang="zh-CN" altLang="en-US" sz="1400">
                <a:latin typeface="微软雅黑" charset="0"/>
                <a:ea typeface="微软雅黑" charset="0"/>
              </a:rPr>
              <a:t>、员工以老带新，扩大团队规模。</a:t>
            </a:r>
            <a:endParaRPr lang="zh-CN" altLang="en-US" sz="1400">
              <a:latin typeface="微软雅黑" charset="0"/>
              <a:ea typeface="微软雅黑" charset="0"/>
            </a:endParaRPr>
          </a:p>
          <a:p>
            <a:pPr algn="l"/>
            <a:endParaRPr lang="zh-CN" altLang="en-US" sz="1400">
              <a:latin typeface="微软雅黑" charset="0"/>
              <a:ea typeface="微软雅黑"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文本框 12"/>
          <p:cNvSpPr txBox="1"/>
          <p:nvPr/>
        </p:nvSpPr>
        <p:spPr>
          <a:xfrm>
            <a:off x="1342390" y="962660"/>
            <a:ext cx="3268345" cy="483235"/>
          </a:xfrm>
          <a:prstGeom prst="rect">
            <a:avLst/>
          </a:prstGeom>
          <a:noFill/>
        </p:spPr>
        <p:txBody>
          <a:bodyPr wrap="square" rtlCol="0">
            <a:spAutoFit/>
          </a:bodyPr>
          <a:p>
            <a:r>
              <a:rPr lang="zh-CN" altLang="en-US" sz="2400" b="1">
                <a:latin typeface="微软雅黑" charset="0"/>
                <a:ea typeface="微软雅黑" charset="0"/>
              </a:rPr>
              <a:t>附件：关键岗位职责</a:t>
            </a:r>
            <a:endParaRPr lang="zh-CN" altLang="en-US" sz="2400" b="1">
              <a:latin typeface="微软雅黑" charset="0"/>
              <a:ea typeface="微软雅黑" charset="0"/>
            </a:endParaRPr>
          </a:p>
        </p:txBody>
      </p:sp>
      <p:cxnSp>
        <p:nvCxnSpPr>
          <p:cNvPr id="5" name="直接连接符 4"/>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6" name="文本框 5"/>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100" name="文本框 99"/>
          <p:cNvSpPr txBox="1"/>
          <p:nvPr/>
        </p:nvSpPr>
        <p:spPr>
          <a:xfrm>
            <a:off x="1349375" y="1530985"/>
            <a:ext cx="5080000" cy="1398270"/>
          </a:xfrm>
          <a:prstGeom prst="rect">
            <a:avLst/>
          </a:prstGeom>
          <a:noFill/>
          <a:ln w="9525">
            <a:noFill/>
            <a:miter/>
          </a:ln>
        </p:spPr>
        <p:txBody>
          <a:bodyPr>
            <a:spAutoFit/>
          </a:bodyPr>
          <a:p>
            <a:pPr marL="0" indent="0" algn="l">
              <a:lnSpc>
                <a:spcPct val="130000"/>
              </a:lnSpc>
            </a:pPr>
            <a:r>
              <a:rPr lang="zh-CN" altLang="en-US" sz="1050" b="0" u="none">
                <a:solidFill>
                  <a:srgbClr val="323232"/>
                </a:solidFill>
                <a:highlight>
                  <a:srgbClr val="FFFFFF"/>
                </a:highlight>
                <a:latin typeface="微软雅黑" charset="0"/>
                <a:ea typeface="微软雅黑" charset="0"/>
                <a:cs typeface="Verdana" charset="0"/>
              </a:rPr>
              <a:t>（一）市场总监</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altLang="zh-CN" sz="1050" b="0" u="none">
                <a:solidFill>
                  <a:srgbClr val="323232"/>
                </a:solidFill>
                <a:highlight>
                  <a:srgbClr val="FFFFFF"/>
                </a:highlight>
                <a:latin typeface="微软雅黑" charset="0"/>
                <a:ea typeface="微软雅黑" charset="0"/>
                <a:cs typeface="Verdana" charset="0"/>
              </a:rPr>
              <a:t>1</a:t>
            </a:r>
            <a:r>
              <a:rPr lang="zh-CN" altLang="en-US" sz="1050" b="0" u="none">
                <a:solidFill>
                  <a:srgbClr val="323232"/>
                </a:solidFill>
                <a:highlight>
                  <a:srgbClr val="FFFFFF"/>
                </a:highlight>
                <a:latin typeface="微软雅黑" charset="0"/>
                <a:ea typeface="微软雅黑" charset="0"/>
                <a:cs typeface="宋体" charset="0"/>
              </a:rPr>
              <a:t>．负责商城日常管理和运营。</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altLang="zh-CN" sz="1050" b="0" u="none">
                <a:solidFill>
                  <a:srgbClr val="323232"/>
                </a:solidFill>
                <a:highlight>
                  <a:srgbClr val="FFFFFF"/>
                </a:highlight>
                <a:latin typeface="微软雅黑" charset="0"/>
                <a:ea typeface="微软雅黑" charset="0"/>
                <a:cs typeface="Verdana" charset="0"/>
              </a:rPr>
              <a:t>2</a:t>
            </a:r>
            <a:r>
              <a:rPr lang="zh-CN" altLang="en-US" sz="1050" b="0" u="none">
                <a:solidFill>
                  <a:srgbClr val="323232"/>
                </a:solidFill>
                <a:highlight>
                  <a:srgbClr val="FFFFFF"/>
                </a:highlight>
                <a:latin typeface="微软雅黑" charset="0"/>
                <a:ea typeface="微软雅黑" charset="0"/>
                <a:cs typeface="宋体" charset="0"/>
              </a:rPr>
              <a:t>．制定商城整体运营计划。</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altLang="zh-CN" sz="1050" b="0" u="none">
                <a:solidFill>
                  <a:srgbClr val="323232"/>
                </a:solidFill>
                <a:highlight>
                  <a:srgbClr val="FFFFFF"/>
                </a:highlight>
                <a:latin typeface="微软雅黑" charset="0"/>
                <a:ea typeface="微软雅黑" charset="0"/>
                <a:cs typeface="Verdana" charset="0"/>
              </a:rPr>
              <a:t>3</a:t>
            </a:r>
            <a:r>
              <a:rPr lang="zh-CN" altLang="en-US" sz="1050" b="0" u="none">
                <a:solidFill>
                  <a:srgbClr val="323232"/>
                </a:solidFill>
                <a:highlight>
                  <a:srgbClr val="FFFFFF"/>
                </a:highlight>
                <a:latin typeface="微软雅黑" charset="0"/>
                <a:ea typeface="微软雅黑" charset="0"/>
                <a:cs typeface="宋体" charset="0"/>
              </a:rPr>
              <a:t>．监督指导各部门的工作。</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altLang="zh-CN" sz="1050" b="0" u="none">
                <a:solidFill>
                  <a:srgbClr val="323232"/>
                </a:solidFill>
                <a:highlight>
                  <a:srgbClr val="FFFFFF"/>
                </a:highlight>
                <a:latin typeface="微软雅黑" charset="0"/>
                <a:ea typeface="微软雅黑" charset="0"/>
                <a:cs typeface="Verdana" charset="0"/>
              </a:rPr>
              <a:t>4</a:t>
            </a:r>
            <a:r>
              <a:rPr lang="zh-CN" altLang="en-US" sz="1050" b="0" u="none">
                <a:solidFill>
                  <a:srgbClr val="323232"/>
                </a:solidFill>
                <a:highlight>
                  <a:srgbClr val="FFFFFF"/>
                </a:highlight>
                <a:latin typeface="微软雅黑" charset="0"/>
                <a:ea typeface="微软雅黑" charset="0"/>
                <a:cs typeface="宋体" charset="0"/>
              </a:rPr>
              <a:t>．决策商城运营的各项方案。</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altLang="zh-CN" sz="1050" b="0" u="none">
                <a:solidFill>
                  <a:srgbClr val="323232"/>
                </a:solidFill>
                <a:highlight>
                  <a:srgbClr val="FFFFFF"/>
                </a:highlight>
                <a:latin typeface="微软雅黑" charset="0"/>
                <a:ea typeface="微软雅黑" charset="0"/>
                <a:cs typeface="Verdana" charset="0"/>
              </a:rPr>
              <a:t>5</a:t>
            </a:r>
            <a:r>
              <a:rPr lang="zh-CN" altLang="en-US" sz="1050" b="0" u="none">
                <a:solidFill>
                  <a:srgbClr val="323232"/>
                </a:solidFill>
                <a:highlight>
                  <a:srgbClr val="FFFFFF"/>
                </a:highlight>
                <a:latin typeface="微软雅黑" charset="0"/>
                <a:ea typeface="微软雅黑" charset="0"/>
                <a:cs typeface="宋体" charset="0"/>
              </a:rPr>
              <a:t>．制定员工薪酬制度。</a:t>
            </a:r>
            <a:endParaRPr lang="zh-CN" altLang="en-US">
              <a:latin typeface="微软雅黑" charset="0"/>
              <a:ea typeface="微软雅黑" charset="0"/>
            </a:endParaRPr>
          </a:p>
        </p:txBody>
      </p:sp>
      <p:sp>
        <p:nvSpPr>
          <p:cNvPr id="2" name="文本框 1"/>
          <p:cNvSpPr txBox="1"/>
          <p:nvPr/>
        </p:nvSpPr>
        <p:spPr>
          <a:xfrm>
            <a:off x="1317625" y="2969260"/>
            <a:ext cx="5080000" cy="1616075"/>
          </a:xfrm>
          <a:prstGeom prst="rect">
            <a:avLst/>
          </a:prstGeom>
          <a:noFill/>
          <a:ln w="9525">
            <a:noFill/>
            <a:miter/>
          </a:ln>
        </p:spPr>
        <p:txBody>
          <a:bodyPr>
            <a:spAutoFit/>
          </a:bodyPr>
          <a:p>
            <a:pPr marL="0" indent="0" algn="l">
              <a:lnSpc>
                <a:spcPct val="130000"/>
              </a:lnSpc>
            </a:pPr>
            <a:r>
              <a:rPr lang="zh-CN" altLang="en-US" sz="1100" b="0" u="none">
                <a:solidFill>
                  <a:srgbClr val="323232"/>
                </a:solidFill>
                <a:highlight>
                  <a:srgbClr val="FFFFFF"/>
                </a:highlight>
                <a:latin typeface="微软雅黑" charset="0"/>
                <a:ea typeface="微软雅黑" charset="0"/>
                <a:cs typeface="Verdana" charset="0"/>
              </a:rPr>
              <a:t>（二）商城主管</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altLang="zh-CN" sz="1100" b="0" u="none">
                <a:solidFill>
                  <a:srgbClr val="323232"/>
                </a:solidFill>
                <a:highlight>
                  <a:srgbClr val="FFFFFF"/>
                </a:highlight>
                <a:latin typeface="微软雅黑" charset="0"/>
                <a:ea typeface="微软雅黑" charset="0"/>
                <a:cs typeface="Verdana" charset="0"/>
              </a:rPr>
              <a:t>1</a:t>
            </a:r>
            <a:r>
              <a:rPr lang="zh-CN" altLang="en-US" sz="1100" b="0" u="none">
                <a:solidFill>
                  <a:srgbClr val="323232"/>
                </a:solidFill>
                <a:highlight>
                  <a:srgbClr val="FFFFFF"/>
                </a:highlight>
                <a:latin typeface="微软雅黑" charset="0"/>
                <a:ea typeface="微软雅黑" charset="0"/>
                <a:cs typeface="宋体" charset="0"/>
              </a:rPr>
              <a:t>．协同美工负责商城整体整体</a:t>
            </a:r>
            <a:r>
              <a:rPr lang="zh-CN" altLang="en-US" sz="1100" b="0">
                <a:solidFill>
                  <a:srgbClr val="323232"/>
                </a:solidFill>
                <a:highlight>
                  <a:srgbClr val="FFFFFF"/>
                </a:highlight>
                <a:latin typeface="微软雅黑" charset="0"/>
                <a:ea typeface="微软雅黑" charset="0"/>
                <a:cs typeface="Verdana" charset="0"/>
              </a:rPr>
              <a:t>规划</a:t>
            </a:r>
            <a:r>
              <a:rPr lang="zh-CN" altLang="en-US" sz="1100" b="0" u="none">
                <a:solidFill>
                  <a:srgbClr val="323232"/>
                </a:solidFill>
                <a:highlight>
                  <a:srgbClr val="FFFFFF"/>
                </a:highlight>
                <a:latin typeface="微软雅黑" charset="0"/>
                <a:ea typeface="微软雅黑" charset="0"/>
                <a:cs typeface="Verdana" charset="0"/>
              </a:rPr>
              <a:t>丶风格设计。</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altLang="zh-CN" sz="1100" b="0" u="none">
                <a:solidFill>
                  <a:srgbClr val="323232"/>
                </a:solidFill>
                <a:highlight>
                  <a:srgbClr val="FFFFFF"/>
                </a:highlight>
                <a:latin typeface="微软雅黑" charset="0"/>
                <a:ea typeface="微软雅黑" charset="0"/>
                <a:cs typeface="Verdana" charset="0"/>
              </a:rPr>
              <a:t>2</a:t>
            </a:r>
            <a:r>
              <a:rPr lang="zh-CN" altLang="en-US" sz="1100" b="0" u="none">
                <a:solidFill>
                  <a:srgbClr val="323232"/>
                </a:solidFill>
                <a:highlight>
                  <a:srgbClr val="FFFFFF"/>
                </a:highlight>
                <a:latin typeface="微软雅黑" charset="0"/>
                <a:ea typeface="微软雅黑" charset="0"/>
                <a:cs typeface="宋体" charset="0"/>
              </a:rPr>
              <a:t>．熟悉商城运营流程和规则，协调各部门的工作，统筹商城整体运营。</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30000"/>
              </a:lnSpc>
            </a:pPr>
            <a:r>
              <a:rPr lang="en-US" altLang="zh-CN" sz="1100" b="0" u="none">
                <a:solidFill>
                  <a:srgbClr val="323232"/>
                </a:solidFill>
                <a:highlight>
                  <a:srgbClr val="FFFFFF"/>
                </a:highlight>
                <a:latin typeface="微软雅黑" charset="0"/>
                <a:ea typeface="微软雅黑" charset="0"/>
                <a:cs typeface="Verdana" charset="0"/>
              </a:rPr>
              <a:t>3</a:t>
            </a:r>
            <a:r>
              <a:rPr lang="zh-CN" altLang="en-US" sz="1100" b="0" u="none">
                <a:solidFill>
                  <a:srgbClr val="323232"/>
                </a:solidFill>
                <a:highlight>
                  <a:srgbClr val="FFFFFF"/>
                </a:highlight>
                <a:latin typeface="微软雅黑" charset="0"/>
                <a:ea typeface="微软雅黑" charset="0"/>
                <a:cs typeface="宋体" charset="0"/>
              </a:rPr>
              <a:t>．制定各部门工作制度和岗位职责，细化岗位工作流程。</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30000"/>
              </a:lnSpc>
            </a:pPr>
            <a:r>
              <a:rPr lang="en-US" altLang="zh-CN" sz="1100" b="0" u="none">
                <a:solidFill>
                  <a:srgbClr val="323232"/>
                </a:solidFill>
                <a:highlight>
                  <a:srgbClr val="FFFFFF"/>
                </a:highlight>
                <a:latin typeface="微软雅黑" charset="0"/>
                <a:ea typeface="微软雅黑" charset="0"/>
                <a:cs typeface="Verdana" charset="0"/>
              </a:rPr>
              <a:t>4</a:t>
            </a:r>
            <a:r>
              <a:rPr lang="zh-CN" altLang="en-US" sz="1100" b="0" u="none">
                <a:solidFill>
                  <a:srgbClr val="323232"/>
                </a:solidFill>
                <a:highlight>
                  <a:srgbClr val="FFFFFF"/>
                </a:highlight>
                <a:latin typeface="微软雅黑" charset="0"/>
                <a:ea typeface="微软雅黑" charset="0"/>
                <a:cs typeface="宋体" charset="0"/>
              </a:rPr>
              <a:t>．执行与配合公司相关营销活动，策划店铺促销活动方案。</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30000"/>
              </a:lnSpc>
            </a:pPr>
            <a:r>
              <a:rPr lang="en-US" altLang="zh-CN" sz="1100">
                <a:latin typeface="微软雅黑" charset="0"/>
                <a:ea typeface="微软雅黑" charset="0"/>
              </a:rPr>
              <a:t>5</a:t>
            </a:r>
            <a:r>
              <a:rPr lang="zh-CN" altLang="en-US" sz="1100">
                <a:latin typeface="微软雅黑" charset="0"/>
                <a:ea typeface="微软雅黑" charset="0"/>
              </a:rPr>
              <a:t>、维护店小二关系</a:t>
            </a:r>
            <a:endParaRPr lang="zh-CN" altLang="en-US" sz="1100">
              <a:latin typeface="微软雅黑" charset="0"/>
              <a:ea typeface="微软雅黑" charset="0"/>
            </a:endParaRPr>
          </a:p>
          <a:p>
            <a:pPr marL="0" indent="0" algn="l">
              <a:lnSpc>
                <a:spcPct val="130000"/>
              </a:lnSpc>
            </a:pPr>
            <a:r>
              <a:rPr lang="en-US" altLang="zh-CN" sz="1100">
                <a:latin typeface="微软雅黑" charset="0"/>
                <a:ea typeface="微软雅黑" charset="0"/>
              </a:rPr>
              <a:t>6</a:t>
            </a:r>
            <a:r>
              <a:rPr lang="zh-CN" altLang="en-US" sz="1100">
                <a:latin typeface="微软雅黑" charset="0"/>
                <a:ea typeface="微软雅黑" charset="0"/>
              </a:rPr>
              <a:t>、作为总监助理，完成其他工作。</a:t>
            </a:r>
            <a:endParaRPr lang="zh-CN" altLang="en-US" sz="1100">
              <a:latin typeface="微软雅黑" charset="0"/>
              <a:ea typeface="微软雅黑" charset="0"/>
            </a:endParaRPr>
          </a:p>
        </p:txBody>
      </p:sp>
      <p:sp>
        <p:nvSpPr>
          <p:cNvPr id="3" name="文本框 2"/>
          <p:cNvSpPr txBox="1"/>
          <p:nvPr/>
        </p:nvSpPr>
        <p:spPr>
          <a:xfrm>
            <a:off x="4539615" y="1424305"/>
            <a:ext cx="5080000" cy="1094740"/>
          </a:xfrm>
          <a:prstGeom prst="rect">
            <a:avLst/>
          </a:prstGeom>
          <a:noFill/>
          <a:ln w="9525">
            <a:noFill/>
            <a:miter/>
          </a:ln>
        </p:spPr>
        <p:txBody>
          <a:bodyPr>
            <a:spAutoFit/>
          </a:bodyPr>
          <a:p>
            <a:pPr marL="0" indent="0" algn="l">
              <a:lnSpc>
                <a:spcPct val="120000"/>
              </a:lnSpc>
            </a:pPr>
            <a:r>
              <a:rPr lang="zh-CN" altLang="en-US" sz="1050" b="0" u="none">
                <a:solidFill>
                  <a:srgbClr val="323232"/>
                </a:solidFill>
                <a:highlight>
                  <a:srgbClr val="FFFFFF"/>
                </a:highlight>
                <a:latin typeface="微软雅黑" charset="0"/>
                <a:ea typeface="微软雅黑" charset="0"/>
                <a:cs typeface="Verdana" charset="0"/>
              </a:rPr>
              <a:t>（三）平面设计</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1</a:t>
            </a:r>
            <a:r>
              <a:rPr lang="zh-CN" altLang="en-US" sz="1050" b="0" u="none">
                <a:solidFill>
                  <a:srgbClr val="323232"/>
                </a:solidFill>
                <a:highlight>
                  <a:srgbClr val="FFFFFF"/>
                </a:highlight>
                <a:latin typeface="微软雅黑" charset="0"/>
                <a:ea typeface="微软雅黑" charset="0"/>
                <a:cs typeface="Verdana" charset="0"/>
              </a:rPr>
              <a:t>。</a:t>
            </a:r>
            <a:r>
              <a:rPr lang="zh-CN" altLang="en-US" sz="1050" b="0" u="none">
                <a:solidFill>
                  <a:srgbClr val="323232"/>
                </a:solidFill>
                <a:highlight>
                  <a:srgbClr val="FFFFFF"/>
                </a:highlight>
                <a:latin typeface="微软雅黑" charset="0"/>
                <a:ea typeface="微软雅黑" charset="0"/>
                <a:cs typeface="宋体" charset="0"/>
              </a:rPr>
              <a:t>负责图片丶动画丶视频的制作和美化。</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2</a:t>
            </a:r>
            <a:r>
              <a:rPr lang="zh-CN" altLang="en-US" sz="1050" b="0" u="none">
                <a:solidFill>
                  <a:srgbClr val="323232"/>
                </a:solidFill>
                <a:highlight>
                  <a:srgbClr val="FFFFFF"/>
                </a:highlight>
                <a:latin typeface="微软雅黑" charset="0"/>
                <a:ea typeface="微软雅黑" charset="0"/>
                <a:cs typeface="宋体" charset="0"/>
              </a:rPr>
              <a:t>．负责商城的整体形象设计，界面风格丶色彩和布局。</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3. </a:t>
            </a:r>
            <a:r>
              <a:rPr lang="zh-CN" altLang="en-US" sz="1050" b="0" u="none">
                <a:solidFill>
                  <a:srgbClr val="323232"/>
                </a:solidFill>
                <a:highlight>
                  <a:srgbClr val="FFFFFF"/>
                </a:highlight>
                <a:latin typeface="微软雅黑" charset="0"/>
                <a:ea typeface="微软雅黑" charset="0"/>
                <a:cs typeface="宋体" charset="0"/>
              </a:rPr>
              <a:t>定期根据节假日，季节转换，店铺促销活动等制作网页模板。</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4. </a:t>
            </a:r>
            <a:r>
              <a:rPr lang="zh-CN" altLang="en-US" sz="1050" b="0" u="none">
                <a:solidFill>
                  <a:srgbClr val="323232"/>
                </a:solidFill>
                <a:highlight>
                  <a:srgbClr val="FFFFFF"/>
                </a:highlight>
                <a:latin typeface="微软雅黑" charset="0"/>
                <a:ea typeface="微软雅黑" charset="0"/>
                <a:cs typeface="宋体" charset="0"/>
              </a:rPr>
              <a:t>熟悉商品发布规则，梳理商品类目，负责商品的上架丶更新丶下架。</a:t>
            </a:r>
            <a:endParaRPr lang="zh-CN" altLang="en-US">
              <a:latin typeface="微软雅黑" charset="0"/>
              <a:ea typeface="微软雅黑" charset="0"/>
            </a:endParaRPr>
          </a:p>
        </p:txBody>
      </p:sp>
      <p:sp>
        <p:nvSpPr>
          <p:cNvPr id="7" name="文本框 6"/>
          <p:cNvSpPr txBox="1"/>
          <p:nvPr/>
        </p:nvSpPr>
        <p:spPr>
          <a:xfrm>
            <a:off x="7566660" y="2708910"/>
            <a:ext cx="3308985" cy="1295400"/>
          </a:xfrm>
          <a:prstGeom prst="rect">
            <a:avLst/>
          </a:prstGeom>
          <a:noFill/>
          <a:ln w="9525">
            <a:noFill/>
            <a:miter/>
          </a:ln>
        </p:spPr>
        <p:txBody>
          <a:bodyPr wrap="square">
            <a:spAutoFit/>
          </a:bodyPr>
          <a:p>
            <a:pPr marL="0" indent="0" algn="l">
              <a:lnSpc>
                <a:spcPct val="120000"/>
              </a:lnSpc>
            </a:pPr>
            <a:r>
              <a:rPr lang="zh-CN" altLang="en-US" sz="1100" b="0" u="none">
                <a:solidFill>
                  <a:srgbClr val="323232"/>
                </a:solidFill>
                <a:highlight>
                  <a:srgbClr val="FFFFFF"/>
                </a:highlight>
                <a:latin typeface="微软雅黑" charset="0"/>
                <a:ea typeface="微软雅黑" charset="0"/>
                <a:cs typeface="Verdana" charset="0"/>
              </a:rPr>
              <a:t>（四）网络编辑</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100" u="none">
                <a:solidFill>
                  <a:srgbClr val="323232"/>
                </a:solidFill>
                <a:highlight>
                  <a:srgbClr val="FFFFFF"/>
                </a:highlight>
                <a:latin typeface="微软雅黑" charset="0"/>
                <a:ea typeface="微软雅黑" charset="0"/>
                <a:cs typeface="Verdana" charset="0"/>
              </a:rPr>
              <a:t>1</a:t>
            </a:r>
            <a:r>
              <a:rPr lang="zh-CN" altLang="en-US" sz="1100" u="none">
                <a:solidFill>
                  <a:srgbClr val="323232"/>
                </a:solidFill>
                <a:highlight>
                  <a:srgbClr val="FFFFFF"/>
                </a:highlight>
                <a:latin typeface="微软雅黑" charset="0"/>
                <a:ea typeface="微软雅黑" charset="0"/>
                <a:cs typeface="宋体" charset="0"/>
              </a:rPr>
              <a:t>．负责商品描述的编写和修饰。</a:t>
            </a:r>
            <a:endParaRPr lang="zh-CN" altLang="en-US" sz="110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100" u="none">
                <a:solidFill>
                  <a:srgbClr val="323232"/>
                </a:solidFill>
                <a:highlight>
                  <a:srgbClr val="FFFFFF"/>
                </a:highlight>
                <a:latin typeface="微软雅黑" charset="0"/>
                <a:ea typeface="微软雅黑" charset="0"/>
                <a:cs typeface="Verdana" charset="0"/>
              </a:rPr>
              <a:t>2</a:t>
            </a:r>
            <a:r>
              <a:rPr lang="zh-CN" altLang="en-US" sz="1100" u="none">
                <a:solidFill>
                  <a:srgbClr val="323232"/>
                </a:solidFill>
                <a:highlight>
                  <a:srgbClr val="FFFFFF"/>
                </a:highlight>
                <a:latin typeface="微软雅黑" charset="0"/>
                <a:ea typeface="微软雅黑" charset="0"/>
                <a:cs typeface="宋体" charset="0"/>
              </a:rPr>
              <a:t>．负责促销活动文案的构思和编写。</a:t>
            </a:r>
            <a:endParaRPr lang="zh-CN" altLang="en-US" sz="110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100" u="none">
                <a:solidFill>
                  <a:srgbClr val="323232"/>
                </a:solidFill>
                <a:highlight>
                  <a:srgbClr val="FFFFFF"/>
                </a:highlight>
                <a:latin typeface="微软雅黑" charset="0"/>
                <a:ea typeface="微软雅黑" charset="0"/>
                <a:cs typeface="Verdana" charset="0"/>
              </a:rPr>
              <a:t>3</a:t>
            </a:r>
            <a:r>
              <a:rPr lang="zh-CN" altLang="en-US" sz="1100" u="none">
                <a:solidFill>
                  <a:srgbClr val="323232"/>
                </a:solidFill>
                <a:highlight>
                  <a:srgbClr val="FFFFFF"/>
                </a:highlight>
                <a:latin typeface="微软雅黑" charset="0"/>
                <a:ea typeface="微软雅黑" charset="0"/>
                <a:cs typeface="宋体" charset="0"/>
              </a:rPr>
              <a:t>．负责网店产品标题的编辑和修改。</a:t>
            </a:r>
            <a:endParaRPr lang="zh-CN" altLang="en-US" sz="110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100" u="none">
                <a:solidFill>
                  <a:srgbClr val="323232"/>
                </a:solidFill>
                <a:highlight>
                  <a:srgbClr val="FFFFFF"/>
                </a:highlight>
                <a:latin typeface="微软雅黑" charset="0"/>
                <a:ea typeface="微软雅黑" charset="0"/>
                <a:cs typeface="Verdana" charset="0"/>
              </a:rPr>
              <a:t>4</a:t>
            </a:r>
            <a:r>
              <a:rPr lang="zh-CN" altLang="en-US" sz="1100" u="none">
                <a:solidFill>
                  <a:srgbClr val="323232"/>
                </a:solidFill>
                <a:highlight>
                  <a:srgbClr val="FFFFFF"/>
                </a:highlight>
                <a:latin typeface="微软雅黑" charset="0"/>
                <a:ea typeface="微软雅黑" charset="0"/>
                <a:cs typeface="宋体" charset="0"/>
              </a:rPr>
              <a:t>．负责网页所有文字信息的校验和修改。</a:t>
            </a:r>
            <a:endParaRPr lang="zh-CN" altLang="en-US" sz="1100" u="none">
              <a:solidFill>
                <a:srgbClr val="323232"/>
              </a:solidFill>
              <a:highlight>
                <a:srgbClr val="FFFFFF"/>
              </a:highlight>
              <a:latin typeface="微软雅黑" charset="0"/>
              <a:ea typeface="微软雅黑" charset="0"/>
              <a:cs typeface="宋体" charset="0"/>
            </a:endParaRPr>
          </a:p>
          <a:p>
            <a:pPr marL="0" indent="0" algn="l">
              <a:lnSpc>
                <a:spcPct val="120000"/>
              </a:lnSpc>
            </a:pPr>
            <a:r>
              <a:rPr lang="en-US" altLang="zh-CN" sz="1100">
                <a:latin typeface="微软雅黑" charset="0"/>
                <a:ea typeface="微软雅黑" charset="0"/>
              </a:rPr>
              <a:t>5</a:t>
            </a:r>
            <a:r>
              <a:rPr lang="zh-CN" altLang="en-US" sz="1100">
                <a:latin typeface="微软雅黑" charset="0"/>
                <a:ea typeface="微软雅黑" charset="0"/>
              </a:rPr>
              <a:t>、负责软文撰写</a:t>
            </a:r>
            <a:endParaRPr lang="zh-CN" altLang="en-US" sz="1100">
              <a:latin typeface="微软雅黑" charset="0"/>
              <a:ea typeface="微软雅黑" charset="0"/>
            </a:endParaRPr>
          </a:p>
        </p:txBody>
      </p:sp>
      <p:sp>
        <p:nvSpPr>
          <p:cNvPr id="8" name="文本框 7"/>
          <p:cNvSpPr txBox="1"/>
          <p:nvPr/>
        </p:nvSpPr>
        <p:spPr>
          <a:xfrm>
            <a:off x="4650740" y="4319270"/>
            <a:ext cx="6936740" cy="1094740"/>
          </a:xfrm>
          <a:prstGeom prst="rect">
            <a:avLst/>
          </a:prstGeom>
          <a:noFill/>
          <a:ln w="9525">
            <a:noFill/>
            <a:miter/>
          </a:ln>
        </p:spPr>
        <p:txBody>
          <a:bodyPr wrap="square">
            <a:spAutoFit/>
          </a:bodyPr>
          <a:p>
            <a:pPr marL="0" indent="0" algn="l">
              <a:lnSpc>
                <a:spcPct val="120000"/>
              </a:lnSpc>
            </a:pPr>
            <a:r>
              <a:rPr lang="zh-CN" altLang="en-US" sz="1050" b="0" u="none">
                <a:solidFill>
                  <a:srgbClr val="323232"/>
                </a:solidFill>
                <a:highlight>
                  <a:srgbClr val="FFFFFF"/>
                </a:highlight>
                <a:latin typeface="微软雅黑" charset="0"/>
                <a:ea typeface="微软雅黑" charset="0"/>
                <a:cs typeface="Verdana" charset="0"/>
              </a:rPr>
              <a:t>（五）营销策划</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1</a:t>
            </a:r>
            <a:r>
              <a:rPr lang="zh-CN" altLang="en-US" sz="1050" b="0" u="none">
                <a:solidFill>
                  <a:srgbClr val="323232"/>
                </a:solidFill>
                <a:highlight>
                  <a:srgbClr val="FFFFFF"/>
                </a:highlight>
                <a:latin typeface="微软雅黑" charset="0"/>
                <a:ea typeface="微软雅黑" charset="0"/>
                <a:cs typeface="宋体" charset="0"/>
              </a:rPr>
              <a:t>．熟悉商品知识，深入调研市场，充分了解客户需求，准确把握商品市场定位丶价格定位和客户定位。</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2</a:t>
            </a:r>
            <a:r>
              <a:rPr lang="zh-CN" altLang="en-US" sz="1050" b="0" u="none">
                <a:solidFill>
                  <a:srgbClr val="323232"/>
                </a:solidFill>
                <a:highlight>
                  <a:srgbClr val="FFFFFF"/>
                </a:highlight>
                <a:latin typeface="微软雅黑" charset="0"/>
                <a:ea typeface="微软雅黑" charset="0"/>
                <a:cs typeface="宋体" charset="0"/>
              </a:rPr>
              <a:t>．熟悉商品推广规则和可利用的推广资源，依据市场调研数据制定丶执行丶跟踪商品的促销活动和推广方案。</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3</a:t>
            </a:r>
            <a:r>
              <a:rPr lang="zh-CN" altLang="en-US" sz="1050" b="0" u="none">
                <a:solidFill>
                  <a:srgbClr val="323232"/>
                </a:solidFill>
                <a:highlight>
                  <a:srgbClr val="FFFFFF"/>
                </a:highlight>
                <a:latin typeface="微软雅黑" charset="0"/>
                <a:ea typeface="微软雅黑" charset="0"/>
                <a:cs typeface="宋体" charset="0"/>
              </a:rPr>
              <a:t>．对商城客户的流量丶流量的来源丶咨询的问题丶订单量进行统计和分析，实时改进促销活动和推广方案。</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20000"/>
              </a:lnSpc>
            </a:pPr>
            <a:r>
              <a:rPr lang="en-US" altLang="zh-CN" sz="1050" b="0" u="none">
                <a:solidFill>
                  <a:srgbClr val="323232"/>
                </a:solidFill>
                <a:highlight>
                  <a:srgbClr val="FFFFFF"/>
                </a:highlight>
                <a:latin typeface="微软雅黑" charset="0"/>
                <a:ea typeface="微软雅黑" charset="0"/>
                <a:cs typeface="Verdana" charset="0"/>
              </a:rPr>
              <a:t>4</a:t>
            </a:r>
            <a:r>
              <a:rPr lang="zh-CN" altLang="en-US" sz="1050" b="0" u="none">
                <a:solidFill>
                  <a:srgbClr val="323232"/>
                </a:solidFill>
                <a:highlight>
                  <a:srgbClr val="FFFFFF"/>
                </a:highlight>
                <a:latin typeface="微软雅黑" charset="0"/>
                <a:ea typeface="微软雅黑" charset="0"/>
                <a:cs typeface="宋体" charset="0"/>
              </a:rPr>
              <a:t>．前期集中所有资源主推一两个商品，争取尽快盈利。</a:t>
            </a:r>
            <a:endParaRPr lang="zh-CN" altLang="en-US">
              <a:latin typeface="微软雅黑" charset="0"/>
              <a:ea typeface="微软雅黑"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1001395" y="563245"/>
            <a:ext cx="655955" cy="364490"/>
          </a:xfrm>
          <a:prstGeom prst="rect">
            <a:avLst/>
          </a:prstGeom>
        </p:spPr>
      </p:pic>
      <p:cxnSp>
        <p:nvCxnSpPr>
          <p:cNvPr id="5" name="直接连接符 4"/>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6" name="文本框 5"/>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100" name="文本框 99"/>
          <p:cNvSpPr txBox="1"/>
          <p:nvPr/>
        </p:nvSpPr>
        <p:spPr>
          <a:xfrm>
            <a:off x="1365885" y="1663065"/>
            <a:ext cx="7508240" cy="2922905"/>
          </a:xfrm>
          <a:prstGeom prst="rect">
            <a:avLst/>
          </a:prstGeom>
          <a:noFill/>
          <a:ln w="9525">
            <a:noFill/>
            <a:miter/>
          </a:ln>
        </p:spPr>
        <p:txBody>
          <a:bodyPr wrap="square">
            <a:spAutoFit/>
          </a:bodyPr>
          <a:p>
            <a:pPr marL="0" indent="0" algn="l">
              <a:lnSpc>
                <a:spcPct val="130000"/>
              </a:lnSpc>
            </a:pPr>
            <a:r>
              <a:rPr lang="zh-CN" altLang="en-US" sz="1100" b="0" u="none">
                <a:solidFill>
                  <a:srgbClr val="323232"/>
                </a:solidFill>
                <a:highlight>
                  <a:srgbClr val="FFFFFF"/>
                </a:highlight>
                <a:latin typeface="微软雅黑" charset="0"/>
                <a:ea typeface="微软雅黑" charset="0"/>
                <a:cs typeface="宋体" charset="0"/>
              </a:rPr>
              <a:t>（六）售前客服</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1.</a:t>
            </a:r>
            <a:r>
              <a:rPr lang="zh-CN" altLang="en-US" sz="1100" b="0" u="none">
                <a:solidFill>
                  <a:srgbClr val="323232"/>
                </a:solidFill>
                <a:highlight>
                  <a:srgbClr val="FFFFFF"/>
                </a:highlight>
                <a:latin typeface="微软雅黑" charset="0"/>
                <a:ea typeface="微软雅黑" charset="0"/>
                <a:cs typeface="宋体" charset="0"/>
              </a:rPr>
              <a:t>熟悉商品知识和卖点，掌握沟通技能和技巧，熟悉商品交易流程，商品交易规则。</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2.</a:t>
            </a:r>
            <a:r>
              <a:rPr lang="zh-CN" altLang="en-US" sz="1100" b="0" u="none">
                <a:solidFill>
                  <a:srgbClr val="323232"/>
                </a:solidFill>
                <a:highlight>
                  <a:srgbClr val="FFFFFF"/>
                </a:highlight>
                <a:latin typeface="微软雅黑" charset="0"/>
                <a:ea typeface="微软雅黑" charset="0"/>
                <a:cs typeface="宋体" charset="0"/>
              </a:rPr>
              <a:t>熟练使用旺旺丶</a:t>
            </a:r>
            <a:r>
              <a:rPr lang="en-US" altLang="zh-CN" sz="1100" b="0" u="none">
                <a:solidFill>
                  <a:srgbClr val="323232"/>
                </a:solidFill>
                <a:highlight>
                  <a:srgbClr val="FFFFFF"/>
                </a:highlight>
                <a:latin typeface="微软雅黑" charset="0"/>
                <a:ea typeface="微软雅黑" charset="0"/>
                <a:cs typeface="Verdana" charset="0"/>
              </a:rPr>
              <a:t>QQ</a:t>
            </a:r>
            <a:r>
              <a:rPr lang="zh-CN" altLang="en-US" sz="1100" b="0" u="none">
                <a:solidFill>
                  <a:srgbClr val="323232"/>
                </a:solidFill>
                <a:highlight>
                  <a:srgbClr val="FFFFFF"/>
                </a:highlight>
                <a:latin typeface="微软雅黑" charset="0"/>
                <a:ea typeface="微软雅黑" charset="0"/>
                <a:cs typeface="宋体" charset="0"/>
              </a:rPr>
              <a:t>等聊天软件，为客户提供咨询服务，解答客户疑问，引导客户购物热情，达成订单。</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3.</a:t>
            </a:r>
            <a:r>
              <a:rPr lang="zh-CN" altLang="en-US" sz="1100" b="0" u="none">
                <a:solidFill>
                  <a:srgbClr val="323232"/>
                </a:solidFill>
                <a:highlight>
                  <a:srgbClr val="FFFFFF"/>
                </a:highlight>
                <a:latin typeface="微软雅黑" charset="0"/>
                <a:ea typeface="微软雅黑" charset="0"/>
                <a:cs typeface="宋体" charset="0"/>
              </a:rPr>
              <a:t>熟悉常用物流机构的价格丶配送范围和运作流程，负责实时对商品的价格和库存进行调整修改。</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4.</a:t>
            </a:r>
            <a:r>
              <a:rPr lang="zh-CN" altLang="en-US" sz="1100" b="0" u="none">
                <a:solidFill>
                  <a:srgbClr val="323232"/>
                </a:solidFill>
                <a:highlight>
                  <a:srgbClr val="FFFFFF"/>
                </a:highlight>
                <a:latin typeface="微软雅黑" charset="0"/>
                <a:ea typeface="微软雅黑" charset="0"/>
                <a:cs typeface="宋体" charset="0"/>
              </a:rPr>
              <a:t>实时了解商城的各项促销活动，协同企划部门改进促销活动和推广方案。</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宋体" charset="0"/>
              </a:rPr>
              <a:t>5.</a:t>
            </a:r>
            <a:r>
              <a:rPr lang="zh-CN" altLang="en-US" sz="1100" b="0" u="none">
                <a:solidFill>
                  <a:srgbClr val="323232"/>
                </a:solidFill>
                <a:highlight>
                  <a:srgbClr val="FFFFFF"/>
                </a:highlight>
                <a:latin typeface="微软雅黑" charset="0"/>
                <a:ea typeface="微软雅黑" charset="0"/>
                <a:cs typeface="宋体" charset="0"/>
              </a:rPr>
              <a:t>协助维护店小二关系</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30000"/>
              </a:lnSpc>
            </a:pP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30000"/>
              </a:lnSpc>
            </a:pPr>
            <a:r>
              <a:rPr lang="zh-CN" altLang="en-US" sz="1100" b="0" u="none">
                <a:solidFill>
                  <a:srgbClr val="323232"/>
                </a:solidFill>
                <a:highlight>
                  <a:srgbClr val="FFFFFF"/>
                </a:highlight>
                <a:latin typeface="微软雅黑" charset="0"/>
                <a:ea typeface="微软雅黑" charset="0"/>
                <a:cs typeface="宋体" charset="0"/>
              </a:rPr>
              <a:t>（七）售后客服</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1.</a:t>
            </a:r>
            <a:r>
              <a:rPr lang="zh-CN" altLang="en-US" sz="1100" b="0" u="none">
                <a:solidFill>
                  <a:srgbClr val="323232"/>
                </a:solidFill>
                <a:highlight>
                  <a:srgbClr val="FFFFFF"/>
                </a:highlight>
                <a:latin typeface="微软雅黑" charset="0"/>
                <a:ea typeface="微软雅黑" charset="0"/>
                <a:cs typeface="宋体" charset="0"/>
              </a:rPr>
              <a:t>熟悉商品知识丶沟通技能和技巧丶商品交易流程，商品交易规则。</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2.</a:t>
            </a:r>
            <a:r>
              <a:rPr lang="zh-CN" altLang="en-US" sz="1100" b="0" u="none">
                <a:solidFill>
                  <a:srgbClr val="323232"/>
                </a:solidFill>
                <a:highlight>
                  <a:srgbClr val="FFFFFF"/>
                </a:highlight>
                <a:latin typeface="微软雅黑" charset="0"/>
                <a:ea typeface="微软雅黑" charset="0"/>
                <a:cs typeface="宋体" charset="0"/>
              </a:rPr>
              <a:t>实时关注客户评价，对低分评价的客户及时沟通和安抚，争取客户的认可；对好评的客户给予鼓励并拉近关系。</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3.</a:t>
            </a:r>
            <a:r>
              <a:rPr lang="zh-CN" altLang="en-US" sz="1100" b="0" u="none">
                <a:solidFill>
                  <a:srgbClr val="323232"/>
                </a:solidFill>
                <a:highlight>
                  <a:srgbClr val="FFFFFF"/>
                </a:highlight>
                <a:latin typeface="微软雅黑" charset="0"/>
                <a:ea typeface="微软雅黑" charset="0"/>
                <a:cs typeface="宋体" charset="0"/>
              </a:rPr>
              <a:t>客户投诉时，耐心倾听客户陈述，了解客户诉求，解决客户问题；不能解决的及时报请主管部门。</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30000"/>
              </a:lnSpc>
            </a:pPr>
            <a:r>
              <a:rPr lang="en-US" sz="1100" b="0" u="none">
                <a:solidFill>
                  <a:srgbClr val="323232"/>
                </a:solidFill>
                <a:highlight>
                  <a:srgbClr val="FFFFFF"/>
                </a:highlight>
                <a:latin typeface="微软雅黑" charset="0"/>
                <a:ea typeface="微软雅黑" charset="0"/>
                <a:cs typeface="Verdana" charset="0"/>
              </a:rPr>
              <a:t>4.</a:t>
            </a:r>
            <a:r>
              <a:rPr lang="zh-CN" altLang="en-US" sz="1100" b="0" u="none">
                <a:solidFill>
                  <a:srgbClr val="323232"/>
                </a:solidFill>
                <a:highlight>
                  <a:srgbClr val="FFFFFF"/>
                </a:highlight>
                <a:latin typeface="微软雅黑" charset="0"/>
                <a:ea typeface="微软雅黑" charset="0"/>
                <a:cs typeface="宋体" charset="0"/>
              </a:rPr>
              <a:t>实时回访老客户，了解商品的效果，传达商城最新的促销活动信息，促成二次订单。</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30000"/>
              </a:lnSpc>
            </a:pPr>
            <a:r>
              <a:rPr lang="en-US" sz="1100">
                <a:latin typeface="微软雅黑" charset="0"/>
                <a:ea typeface="微软雅黑" charset="0"/>
              </a:rPr>
              <a:t>5.</a:t>
            </a:r>
            <a:r>
              <a:rPr lang="zh-CN" altLang="en-US" sz="1100">
                <a:latin typeface="微软雅黑" charset="0"/>
                <a:ea typeface="微软雅黑" charset="0"/>
              </a:rPr>
              <a:t>执行刷单工作</a:t>
            </a:r>
            <a:endParaRPr lang="zh-CN" altLang="en-US" sz="1100">
              <a:latin typeface="微软雅黑" charset="0"/>
              <a:ea typeface="微软雅黑" charset="0"/>
            </a:endParaRPr>
          </a:p>
        </p:txBody>
      </p:sp>
      <p:sp>
        <p:nvSpPr>
          <p:cNvPr id="2" name="文本框 1"/>
          <p:cNvSpPr txBox="1"/>
          <p:nvPr/>
        </p:nvSpPr>
        <p:spPr>
          <a:xfrm>
            <a:off x="1342390" y="962660"/>
            <a:ext cx="3268345" cy="483235"/>
          </a:xfrm>
          <a:prstGeom prst="rect">
            <a:avLst/>
          </a:prstGeom>
          <a:noFill/>
        </p:spPr>
        <p:txBody>
          <a:bodyPr wrap="square" rtlCol="0">
            <a:spAutoFit/>
          </a:bodyPr>
          <a:p>
            <a:r>
              <a:rPr lang="zh-CN" altLang="en-US" sz="2400" b="1">
                <a:latin typeface="微软雅黑" charset="0"/>
                <a:ea typeface="微软雅黑" charset="0"/>
              </a:rPr>
              <a:t>附件：关键岗位职责</a:t>
            </a:r>
            <a:endParaRPr lang="zh-CN" altLang="en-US" sz="2400" b="1">
              <a:latin typeface="微软雅黑" charset="0"/>
              <a:ea typeface="微软雅黑" charset="0"/>
            </a:endParaRPr>
          </a:p>
        </p:txBody>
      </p:sp>
      <p:sp>
        <p:nvSpPr>
          <p:cNvPr id="3" name="文本框 2"/>
          <p:cNvSpPr txBox="1"/>
          <p:nvPr/>
        </p:nvSpPr>
        <p:spPr>
          <a:xfrm>
            <a:off x="1410335" y="4829175"/>
            <a:ext cx="7063740" cy="1263015"/>
          </a:xfrm>
          <a:prstGeom prst="rect">
            <a:avLst/>
          </a:prstGeom>
          <a:noFill/>
          <a:ln w="9525">
            <a:noFill/>
            <a:miter/>
          </a:ln>
        </p:spPr>
        <p:txBody>
          <a:bodyPr wrap="square">
            <a:spAutoFit/>
          </a:bodyPr>
          <a:p>
            <a:pPr marL="0" indent="0" algn="l">
              <a:lnSpc>
                <a:spcPct val="140000"/>
              </a:lnSpc>
            </a:pPr>
            <a:r>
              <a:rPr lang="zh-CN" altLang="en-US" sz="1100">
                <a:solidFill>
                  <a:srgbClr val="323232"/>
                </a:solidFill>
                <a:highlight>
                  <a:srgbClr val="FFFFFF"/>
                </a:highlight>
                <a:latin typeface="微软雅黑" charset="0"/>
                <a:ea typeface="微软雅黑" charset="0"/>
                <a:cs typeface="宋体" charset="0"/>
                <a:sym typeface="+mn-ea"/>
              </a:rPr>
              <a:t>（八）发货员</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40000"/>
              </a:lnSpc>
            </a:pPr>
            <a:r>
              <a:rPr lang="en-US" altLang="zh-CN" sz="1100" b="0" u="none">
                <a:solidFill>
                  <a:srgbClr val="323232"/>
                </a:solidFill>
                <a:highlight>
                  <a:srgbClr val="FFFFFF"/>
                </a:highlight>
                <a:latin typeface="微软雅黑" charset="0"/>
                <a:ea typeface="微软雅黑" charset="0"/>
                <a:cs typeface="Verdana" charset="0"/>
              </a:rPr>
              <a:t>1</a:t>
            </a:r>
            <a:r>
              <a:rPr lang="zh-CN" altLang="en-US" sz="1100" b="0" u="none">
                <a:solidFill>
                  <a:srgbClr val="323232"/>
                </a:solidFill>
                <a:highlight>
                  <a:srgbClr val="FFFFFF"/>
                </a:highlight>
                <a:latin typeface="微软雅黑" charset="0"/>
                <a:ea typeface="微软雅黑" charset="0"/>
                <a:cs typeface="宋体" charset="0"/>
              </a:rPr>
              <a:t>．实时关注订单情况，确认订单信息，统筹备货，妥善包装，及时发货。</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40000"/>
              </a:lnSpc>
            </a:pPr>
            <a:r>
              <a:rPr lang="en-US" altLang="zh-CN" sz="1100" b="0" u="none">
                <a:solidFill>
                  <a:srgbClr val="323232"/>
                </a:solidFill>
                <a:highlight>
                  <a:srgbClr val="FFFFFF"/>
                </a:highlight>
                <a:latin typeface="微软雅黑" charset="0"/>
                <a:ea typeface="微软雅黑" charset="0"/>
                <a:cs typeface="Verdana" charset="0"/>
              </a:rPr>
              <a:t>2</a:t>
            </a:r>
            <a:r>
              <a:rPr lang="zh-CN" altLang="en-US" sz="1100" b="0" u="none">
                <a:solidFill>
                  <a:srgbClr val="323232"/>
                </a:solidFill>
                <a:highlight>
                  <a:srgbClr val="FFFFFF"/>
                </a:highlight>
                <a:latin typeface="微软雅黑" charset="0"/>
                <a:ea typeface="微软雅黑" charset="0"/>
                <a:cs typeface="宋体" charset="0"/>
              </a:rPr>
              <a:t>．实时登记商品入库丶出库记录，统计库存商品报送售前客服。</a:t>
            </a:r>
            <a:endParaRPr lang="zh-CN" altLang="en-US" sz="1100" b="0" u="none">
              <a:solidFill>
                <a:srgbClr val="323232"/>
              </a:solidFill>
              <a:highlight>
                <a:srgbClr val="FFFFFF"/>
              </a:highlight>
              <a:latin typeface="微软雅黑" charset="0"/>
              <a:ea typeface="微软雅黑" charset="0"/>
              <a:cs typeface="Verdana" charset="0"/>
            </a:endParaRPr>
          </a:p>
          <a:p>
            <a:pPr marL="0" indent="0" algn="l">
              <a:lnSpc>
                <a:spcPct val="140000"/>
              </a:lnSpc>
            </a:pPr>
            <a:r>
              <a:rPr lang="en-US" altLang="zh-CN" sz="1100" b="0" u="none">
                <a:solidFill>
                  <a:srgbClr val="323232"/>
                </a:solidFill>
                <a:highlight>
                  <a:srgbClr val="FFFFFF"/>
                </a:highlight>
                <a:latin typeface="微软雅黑" charset="0"/>
                <a:ea typeface="微软雅黑" charset="0"/>
                <a:cs typeface="Verdana" charset="0"/>
              </a:rPr>
              <a:t>3</a:t>
            </a:r>
            <a:r>
              <a:rPr lang="zh-CN" altLang="en-US" sz="1100" b="0" u="none">
                <a:solidFill>
                  <a:srgbClr val="323232"/>
                </a:solidFill>
                <a:highlight>
                  <a:srgbClr val="FFFFFF"/>
                </a:highlight>
                <a:latin typeface="微软雅黑" charset="0"/>
                <a:ea typeface="微软雅黑" charset="0"/>
                <a:cs typeface="宋体" charset="0"/>
              </a:rPr>
              <a:t>．实时跟踪物流行程，发货前通知客户，发货中向客户反馈商品行程，客户签收后催款。</a:t>
            </a:r>
            <a:endParaRPr lang="zh-CN" altLang="en-US" sz="1100" b="0" u="none">
              <a:solidFill>
                <a:srgbClr val="323232"/>
              </a:solidFill>
              <a:highlight>
                <a:srgbClr val="FFFFFF"/>
              </a:highlight>
              <a:latin typeface="微软雅黑" charset="0"/>
              <a:ea typeface="微软雅黑" charset="0"/>
              <a:cs typeface="宋体" charset="0"/>
            </a:endParaRPr>
          </a:p>
          <a:p>
            <a:pPr marL="0" indent="0" algn="l">
              <a:lnSpc>
                <a:spcPct val="140000"/>
              </a:lnSpc>
            </a:pPr>
            <a:r>
              <a:rPr lang="en-US" altLang="zh-CN" sz="1100">
                <a:latin typeface="微软雅黑" charset="0"/>
                <a:ea typeface="微软雅黑" charset="0"/>
              </a:rPr>
              <a:t>4</a:t>
            </a:r>
            <a:r>
              <a:rPr lang="zh-CN" altLang="en-US" sz="1100">
                <a:latin typeface="微软雅黑" charset="0"/>
                <a:ea typeface="微软雅黑" charset="0"/>
              </a:rPr>
              <a:t>、运营初期协助打包员工作</a:t>
            </a:r>
            <a:endParaRPr lang="zh-CN" altLang="en-US" sz="1100">
              <a:latin typeface="微软雅黑" charset="0"/>
              <a:ea typeface="微软雅黑" charset="0"/>
            </a:endParaRPr>
          </a:p>
        </p:txBody>
      </p:sp>
      <p:sp>
        <p:nvSpPr>
          <p:cNvPr id="7" name="文本框 6"/>
          <p:cNvSpPr txBox="1"/>
          <p:nvPr/>
        </p:nvSpPr>
        <p:spPr>
          <a:xfrm>
            <a:off x="7746365" y="4900295"/>
            <a:ext cx="3194050" cy="1028700"/>
          </a:xfrm>
          <a:prstGeom prst="rect">
            <a:avLst/>
          </a:prstGeom>
          <a:noFill/>
          <a:ln w="9525">
            <a:noFill/>
            <a:miter/>
          </a:ln>
        </p:spPr>
        <p:txBody>
          <a:bodyPr wrap="square">
            <a:spAutoFit/>
          </a:bodyPr>
          <a:p>
            <a:pPr marL="0" indent="0" algn="l">
              <a:lnSpc>
                <a:spcPct val="140000"/>
              </a:lnSpc>
            </a:pPr>
            <a:r>
              <a:rPr lang="zh-CN" altLang="en-US" sz="1050" b="0" u="none">
                <a:solidFill>
                  <a:srgbClr val="323232"/>
                </a:solidFill>
                <a:highlight>
                  <a:srgbClr val="FFFFFF"/>
                </a:highlight>
                <a:latin typeface="微软雅黑" charset="0"/>
                <a:ea typeface="微软雅黑" charset="0"/>
                <a:cs typeface="Verdana" charset="0"/>
              </a:rPr>
              <a:t>（九）出纳</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40000"/>
              </a:lnSpc>
            </a:pPr>
            <a:r>
              <a:rPr lang="en-US" altLang="zh-CN" sz="1050" b="0" u="none">
                <a:solidFill>
                  <a:srgbClr val="323232"/>
                </a:solidFill>
                <a:highlight>
                  <a:srgbClr val="FFFFFF"/>
                </a:highlight>
                <a:latin typeface="微软雅黑" charset="0"/>
                <a:ea typeface="微软雅黑" charset="0"/>
                <a:cs typeface="Verdana" charset="0"/>
              </a:rPr>
              <a:t>1</a:t>
            </a:r>
            <a:r>
              <a:rPr lang="zh-CN" altLang="en-US" sz="1050" b="0" u="none">
                <a:solidFill>
                  <a:srgbClr val="323232"/>
                </a:solidFill>
                <a:highlight>
                  <a:srgbClr val="FFFFFF"/>
                </a:highlight>
                <a:latin typeface="微软雅黑" charset="0"/>
                <a:ea typeface="微软雅黑" charset="0"/>
                <a:cs typeface="宋体" charset="0"/>
              </a:rPr>
              <a:t>．负责支付宝账户收支。</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40000"/>
              </a:lnSpc>
            </a:pPr>
            <a:r>
              <a:rPr lang="en-US" altLang="zh-CN" sz="1050" b="0" u="none">
                <a:solidFill>
                  <a:srgbClr val="323232"/>
                </a:solidFill>
                <a:highlight>
                  <a:srgbClr val="FFFFFF"/>
                </a:highlight>
                <a:latin typeface="微软雅黑" charset="0"/>
                <a:ea typeface="微软雅黑" charset="0"/>
                <a:cs typeface="Verdana" charset="0"/>
              </a:rPr>
              <a:t>2</a:t>
            </a:r>
            <a:r>
              <a:rPr lang="zh-CN" altLang="en-US" sz="1050" b="0" u="none">
                <a:solidFill>
                  <a:srgbClr val="323232"/>
                </a:solidFill>
                <a:highlight>
                  <a:srgbClr val="FFFFFF"/>
                </a:highlight>
                <a:latin typeface="微软雅黑" charset="0"/>
                <a:ea typeface="微软雅黑" charset="0"/>
                <a:cs typeface="宋体" charset="0"/>
              </a:rPr>
              <a:t>．掌握淘宝商城的各项收费规则。</a:t>
            </a:r>
            <a:endParaRPr lang="zh-CN" altLang="en-US" sz="1050" b="0" u="none">
              <a:solidFill>
                <a:srgbClr val="323232"/>
              </a:solidFill>
              <a:highlight>
                <a:srgbClr val="FFFFFF"/>
              </a:highlight>
              <a:latin typeface="微软雅黑" charset="0"/>
              <a:ea typeface="微软雅黑" charset="0"/>
              <a:cs typeface="Verdana" charset="0"/>
            </a:endParaRPr>
          </a:p>
          <a:p>
            <a:pPr marL="0" indent="0" algn="l">
              <a:lnSpc>
                <a:spcPct val="140000"/>
              </a:lnSpc>
            </a:pPr>
            <a:r>
              <a:rPr lang="en-US" altLang="zh-CN" sz="1050" b="0" u="none">
                <a:solidFill>
                  <a:srgbClr val="323232"/>
                </a:solidFill>
                <a:highlight>
                  <a:srgbClr val="FFFFFF"/>
                </a:highlight>
                <a:latin typeface="微软雅黑" charset="0"/>
                <a:ea typeface="微软雅黑" charset="0"/>
                <a:cs typeface="Verdana" charset="0"/>
              </a:rPr>
              <a:t>3</a:t>
            </a:r>
            <a:r>
              <a:rPr lang="zh-CN" altLang="en-US" sz="1050" b="0" u="none">
                <a:solidFill>
                  <a:srgbClr val="323232"/>
                </a:solidFill>
                <a:highlight>
                  <a:srgbClr val="FFFFFF"/>
                </a:highlight>
                <a:latin typeface="微软雅黑" charset="0"/>
                <a:ea typeface="微软雅黑" charset="0"/>
                <a:cs typeface="宋体" charset="0"/>
              </a:rPr>
              <a:t>．负责职员工资结算。</a:t>
            </a:r>
            <a:endParaRPr lang="zh-CN" altLang="en-US">
              <a:latin typeface="微软雅黑" charset="0"/>
              <a:ea typeface="微软雅黑"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90600" y="833120"/>
            <a:ext cx="10342880" cy="496824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前言</a:t>
            </a:r>
            <a:endParaRPr lang="zh-CN" altLang="en-US" sz="2400" b="1">
              <a:latin typeface="微软雅黑" charset="0"/>
              <a:ea typeface="微软雅黑" charset="0"/>
            </a:endParaRPr>
          </a:p>
          <a:p>
            <a:pPr>
              <a:lnSpc>
                <a:spcPct val="180000"/>
              </a:lnSpc>
            </a:pPr>
            <a:r>
              <a:rPr lang="en-US" altLang="zh-CN" sz="1400">
                <a:latin typeface="微软雅黑" charset="0"/>
                <a:ea typeface="微软雅黑" charset="0"/>
              </a:rPr>
              <a:t>2</a:t>
            </a:r>
            <a:r>
              <a:rPr lang="zh-CN" altLang="en-US" sz="1400">
                <a:latin typeface="微软雅黑" charset="0"/>
                <a:ea typeface="微软雅黑" charset="0"/>
              </a:rPr>
              <a:t>月</a:t>
            </a:r>
            <a:r>
              <a:rPr lang="en-US" altLang="zh-CN" sz="1400">
                <a:latin typeface="微软雅黑" charset="0"/>
                <a:ea typeface="微软雅黑" charset="0"/>
              </a:rPr>
              <a:t>16</a:t>
            </a:r>
            <a:r>
              <a:rPr lang="zh-CN" altLang="en-US" sz="1400">
                <a:latin typeface="微软雅黑" charset="0"/>
                <a:ea typeface="微软雅黑" charset="0"/>
              </a:rPr>
              <a:t>日，我与尚总初步沟通了××保健品公司伟业的产品、市场现状，并就</a:t>
            </a:r>
            <a:r>
              <a:rPr lang="en-US" altLang="zh-CN" sz="1400">
                <a:latin typeface="微软雅黑" charset="0"/>
                <a:ea typeface="微软雅黑" charset="0"/>
              </a:rPr>
              <a:t>2016</a:t>
            </a:r>
            <a:r>
              <a:rPr lang="zh-CN" altLang="en-US" sz="1400">
                <a:latin typeface="微软雅黑" charset="0"/>
                <a:ea typeface="微软雅黑" charset="0"/>
              </a:rPr>
              <a:t>年度运营目标进行了初步了解，总体来说，获知以下信息：</a:t>
            </a:r>
            <a:endParaRPr lang="zh-CN" altLang="en-US" sz="1400">
              <a:latin typeface="微软雅黑" charset="0"/>
              <a:ea typeface="微软雅黑" charset="0"/>
            </a:endParaRPr>
          </a:p>
          <a:p>
            <a:pPr>
              <a:lnSpc>
                <a:spcPct val="180000"/>
              </a:lnSpc>
            </a:pPr>
            <a:r>
              <a:rPr lang="en-US" altLang="zh-CN" sz="1400">
                <a:latin typeface="微软雅黑" charset="0"/>
                <a:ea typeface="微软雅黑" charset="0"/>
              </a:rPr>
              <a:t>1</a:t>
            </a:r>
            <a:r>
              <a:rPr lang="zh-CN" altLang="en-US" sz="1400">
                <a:latin typeface="微软雅黑" charset="0"/>
                <a:ea typeface="微软雅黑" charset="0"/>
              </a:rPr>
              <a:t>、公司目前产品有××保健品茶 、 ××保健品酵素 、 九品佰源康</a:t>
            </a:r>
            <a:endParaRPr lang="zh-CN" altLang="en-US" sz="1400">
              <a:latin typeface="微软雅黑" charset="0"/>
              <a:ea typeface="微软雅黑" charset="0"/>
            </a:endParaRPr>
          </a:p>
          <a:p>
            <a:pPr>
              <a:lnSpc>
                <a:spcPct val="180000"/>
              </a:lnSpc>
            </a:pPr>
            <a:r>
              <a:rPr lang="en-US" altLang="zh-CN" sz="1400">
                <a:latin typeface="微软雅黑" charset="0"/>
                <a:ea typeface="微软雅黑" charset="0"/>
              </a:rPr>
              <a:t>2</a:t>
            </a:r>
            <a:r>
              <a:rPr lang="zh-CN" altLang="en-US" sz="1400">
                <a:latin typeface="微软雅黑" charset="0"/>
                <a:ea typeface="微软雅黑" charset="0"/>
              </a:rPr>
              <a:t>、</a:t>
            </a:r>
            <a:r>
              <a:rPr lang="zh-CN" altLang="en-US" sz="1400">
                <a:latin typeface="微软雅黑" charset="0"/>
                <a:ea typeface="微软雅黑" charset="0"/>
                <a:sym typeface="+mn-ea"/>
              </a:rPr>
              <a:t>××保健品</a:t>
            </a:r>
            <a:r>
              <a:rPr lang="zh-CN" altLang="en-US" sz="1400">
                <a:latin typeface="微软雅黑" charset="0"/>
                <a:ea typeface="微软雅黑" charset="0"/>
                <a:sym typeface="+mn-ea"/>
              </a:rPr>
              <a:t>酵素有一定规模的销售，其他产品基本未动销</a:t>
            </a:r>
            <a:endParaRPr lang="zh-CN" altLang="en-US" sz="1400">
              <a:latin typeface="微软雅黑" charset="0"/>
              <a:ea typeface="微软雅黑" charset="0"/>
            </a:endParaRPr>
          </a:p>
          <a:p>
            <a:pPr>
              <a:lnSpc>
                <a:spcPct val="180000"/>
              </a:lnSpc>
            </a:pPr>
            <a:r>
              <a:rPr lang="en-US" altLang="zh-CN" sz="1400">
                <a:latin typeface="微软雅黑" charset="0"/>
                <a:ea typeface="微软雅黑" charset="0"/>
              </a:rPr>
              <a:t>3</a:t>
            </a:r>
            <a:r>
              <a:rPr lang="zh-CN" altLang="en-US" sz="1400">
                <a:latin typeface="微软雅黑" charset="0"/>
                <a:ea typeface="微软雅黑" charset="0"/>
              </a:rPr>
              <a:t>、</a:t>
            </a:r>
            <a:r>
              <a:rPr lang="zh-CN" altLang="en-US" sz="1400">
                <a:latin typeface="微软雅黑" charset="0"/>
                <a:ea typeface="微软雅黑" charset="0"/>
                <a:sym typeface="+mn-ea"/>
              </a:rPr>
              <a:t>××保健品</a:t>
            </a:r>
            <a:r>
              <a:rPr lang="zh-CN" altLang="en-US" sz="1400">
                <a:latin typeface="微软雅黑" charset="0"/>
                <a:ea typeface="微软雅黑" charset="0"/>
                <a:sym typeface="+mn-ea"/>
              </a:rPr>
              <a:t>主要客户群体是</a:t>
            </a:r>
            <a:r>
              <a:rPr lang="en-US" altLang="zh-CN" sz="1400">
                <a:latin typeface="微软雅黑" charset="0"/>
                <a:ea typeface="微软雅黑" charset="0"/>
                <a:sym typeface="+mn-ea"/>
              </a:rPr>
              <a:t>35</a:t>
            </a:r>
            <a:r>
              <a:rPr lang="zh-CN" altLang="en-US" sz="1400">
                <a:latin typeface="微软雅黑" charset="0"/>
                <a:ea typeface="微软雅黑" charset="0"/>
                <a:sym typeface="+mn-ea"/>
              </a:rPr>
              <a:t>岁以上城市白领阶层</a:t>
            </a:r>
            <a:endParaRPr lang="zh-CN" altLang="en-US" sz="1400">
              <a:latin typeface="微软雅黑" charset="0"/>
              <a:ea typeface="微软雅黑" charset="0"/>
            </a:endParaRPr>
          </a:p>
          <a:p>
            <a:pPr>
              <a:lnSpc>
                <a:spcPct val="180000"/>
              </a:lnSpc>
            </a:pPr>
            <a:r>
              <a:rPr lang="en-US" altLang="zh-CN" sz="1400">
                <a:latin typeface="微软雅黑" charset="0"/>
                <a:ea typeface="微软雅黑" charset="0"/>
              </a:rPr>
              <a:t>4</a:t>
            </a:r>
            <a:r>
              <a:rPr lang="zh-CN" altLang="en-US" sz="1400">
                <a:latin typeface="微软雅黑" charset="0"/>
                <a:ea typeface="微软雅黑" charset="0"/>
              </a:rPr>
              <a:t>、</a:t>
            </a:r>
            <a:r>
              <a:rPr lang="zh-CN" altLang="en-US" sz="1400">
                <a:latin typeface="微软雅黑" charset="0"/>
                <a:ea typeface="微软雅黑" charset="0"/>
                <a:sym typeface="+mn-ea"/>
              </a:rPr>
              <a:t>目标公司市场是北京地区，其他</a:t>
            </a:r>
            <a:r>
              <a:rPr lang="en-US" altLang="zh-CN" sz="1400">
                <a:latin typeface="微软雅黑" charset="0"/>
                <a:ea typeface="微软雅黑" charset="0"/>
                <a:sym typeface="+mn-ea"/>
              </a:rPr>
              <a:t>5</a:t>
            </a:r>
            <a:r>
              <a:rPr lang="zh-CN" altLang="en-US" sz="1400">
                <a:latin typeface="微软雅黑" charset="0"/>
                <a:ea typeface="微软雅黑" charset="0"/>
                <a:sym typeface="+mn-ea"/>
              </a:rPr>
              <a:t>个大区</a:t>
            </a:r>
            <a:r>
              <a:rPr lang="en-US" altLang="zh-CN" sz="1400">
                <a:latin typeface="微软雅黑" charset="0"/>
                <a:ea typeface="微软雅黑" charset="0"/>
                <a:sym typeface="+mn-ea"/>
              </a:rPr>
              <a:t>2016</a:t>
            </a:r>
            <a:r>
              <a:rPr lang="zh-CN" altLang="en-US" sz="1400">
                <a:latin typeface="微软雅黑" charset="0"/>
                <a:ea typeface="微软雅黑" charset="0"/>
                <a:sym typeface="+mn-ea"/>
              </a:rPr>
              <a:t>年开发</a:t>
            </a:r>
            <a:endParaRPr lang="zh-CN" altLang="en-US" sz="1400">
              <a:latin typeface="微软雅黑" charset="0"/>
              <a:ea typeface="微软雅黑" charset="0"/>
            </a:endParaRPr>
          </a:p>
          <a:p>
            <a:pPr>
              <a:lnSpc>
                <a:spcPct val="180000"/>
              </a:lnSpc>
            </a:pPr>
            <a:r>
              <a:rPr lang="en-US" altLang="zh-CN" sz="1400">
                <a:latin typeface="微软雅黑" charset="0"/>
                <a:ea typeface="微软雅黑" charset="0"/>
              </a:rPr>
              <a:t>5</a:t>
            </a:r>
            <a:r>
              <a:rPr lang="zh-CN" altLang="en-US" sz="1400">
                <a:latin typeface="微软雅黑" charset="0"/>
                <a:ea typeface="微软雅黑" charset="0"/>
              </a:rPr>
              <a:t>、</a:t>
            </a:r>
            <a:r>
              <a:rPr lang="zh-CN" altLang="en-US" sz="1400">
                <a:latin typeface="微软雅黑" charset="0"/>
                <a:ea typeface="微软雅黑" charset="0"/>
                <a:sym typeface="+mn-ea"/>
              </a:rPr>
              <a:t>公司线上销售主要依托官网平台，销量不理想</a:t>
            </a:r>
            <a:endParaRPr lang="zh-CN" altLang="en-US" sz="1400">
              <a:latin typeface="微软雅黑" charset="0"/>
              <a:ea typeface="微软雅黑" charset="0"/>
              <a:sym typeface="+mn-ea"/>
            </a:endParaRPr>
          </a:p>
          <a:p>
            <a:pPr>
              <a:lnSpc>
                <a:spcPct val="180000"/>
              </a:lnSpc>
            </a:pPr>
            <a:r>
              <a:rPr lang="en-US" altLang="zh-CN" sz="1400">
                <a:latin typeface="微软雅黑" charset="0"/>
                <a:ea typeface="微软雅黑" charset="0"/>
                <a:sym typeface="+mn-ea"/>
              </a:rPr>
              <a:t>6</a:t>
            </a:r>
            <a:r>
              <a:rPr lang="zh-CN" altLang="en-US" sz="1400">
                <a:latin typeface="微软雅黑" charset="0"/>
                <a:ea typeface="微软雅黑" charset="0"/>
                <a:sym typeface="+mn-ea"/>
              </a:rPr>
              <a:t>、公司</a:t>
            </a:r>
            <a:r>
              <a:rPr lang="en-US" altLang="zh-CN" sz="1400">
                <a:latin typeface="微软雅黑" charset="0"/>
                <a:ea typeface="微软雅黑" charset="0"/>
                <a:sym typeface="+mn-ea"/>
              </a:rPr>
              <a:t>2016</a:t>
            </a:r>
            <a:r>
              <a:rPr lang="zh-CN" altLang="en-US" sz="1400">
                <a:latin typeface="微软雅黑" charset="0"/>
                <a:ea typeface="微软雅黑" charset="0"/>
                <a:sym typeface="+mn-ea"/>
              </a:rPr>
              <a:t>年战略构想：线上销售计划在淘宝、京东进行；进入电视购物平台；兼顾官网商城销售</a:t>
            </a:r>
            <a:endParaRPr lang="zh-CN" altLang="en-US" sz="1400">
              <a:latin typeface="微软雅黑" charset="0"/>
              <a:ea typeface="微软雅黑" charset="0"/>
              <a:sym typeface="+mn-ea"/>
            </a:endParaRPr>
          </a:p>
          <a:p>
            <a:pPr>
              <a:lnSpc>
                <a:spcPct val="180000"/>
              </a:lnSpc>
            </a:pPr>
            <a:endParaRPr lang="zh-CN" altLang="en-US" sz="1400">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由于我本人对××保健品公司及××保健品认知较少，因此，针对上述信息结合我本人营销经验，编制本《规划》，就公司的营销战略进行补充、细化，并提出一些有益的探讨或建议，不当之处，尚请谅解。</a:t>
            </a:r>
            <a:endParaRPr lang="zh-CN" altLang="en-US" sz="1400">
              <a:latin typeface="微软雅黑" charset="0"/>
              <a:ea typeface="微软雅黑" charset="0"/>
              <a:sym typeface="+mn-ea"/>
            </a:endParaRPr>
          </a:p>
        </p:txBody>
      </p:sp>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文本框 12"/>
          <p:cNvSpPr txBox="1"/>
          <p:nvPr/>
        </p:nvSpPr>
        <p:spPr>
          <a:xfrm>
            <a:off x="3398520" y="2182495"/>
            <a:ext cx="5206365" cy="1559560"/>
          </a:xfrm>
          <a:prstGeom prst="rect">
            <a:avLst/>
          </a:prstGeom>
          <a:noFill/>
        </p:spPr>
        <p:txBody>
          <a:bodyPr wrap="square" rtlCol="0">
            <a:spAutoFit/>
          </a:bodyPr>
          <a:p>
            <a:pPr algn="ctr"/>
            <a:r>
              <a:rPr lang="zh-CN" altLang="en-US" sz="9000" b="1">
                <a:latin typeface="微软雅黑" charset="0"/>
                <a:ea typeface="微软雅黑" charset="0"/>
              </a:rPr>
              <a:t>谢  谢  </a:t>
            </a:r>
            <a:r>
              <a:rPr lang="en-US" altLang="zh-CN" sz="9000" b="1">
                <a:latin typeface="微软雅黑" charset="0"/>
                <a:ea typeface="微软雅黑" charset="0"/>
              </a:rPr>
              <a:t>!</a:t>
            </a:r>
            <a:endParaRPr lang="en-US" altLang="zh-CN" sz="9000" b="1">
              <a:latin typeface="微软雅黑" charset="0"/>
              <a:ea typeface="微软雅黑" charset="0"/>
            </a:endParaRPr>
          </a:p>
        </p:txBody>
      </p:sp>
      <p:pic>
        <p:nvPicPr>
          <p:cNvPr id="4" name="图片 3"/>
          <p:cNvPicPr>
            <a:picLocks noChangeAspect="1"/>
          </p:cNvPicPr>
          <p:nvPr/>
        </p:nvPicPr>
        <p:blipFill>
          <a:blip r:embed="rId1"/>
          <a:stretch>
            <a:fillRect/>
          </a:stretch>
        </p:blipFill>
        <p:spPr>
          <a:xfrm>
            <a:off x="1001395" y="563245"/>
            <a:ext cx="655955" cy="364490"/>
          </a:xfrm>
          <a:prstGeom prst="rect">
            <a:avLst/>
          </a:prstGeom>
        </p:spPr>
      </p:pic>
      <p:cxnSp>
        <p:nvCxnSpPr>
          <p:cNvPr id="5" name="直接连接符 4"/>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6" name="文本框 5"/>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90600" y="833120"/>
            <a:ext cx="10342880" cy="6228715"/>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我的思考</a:t>
            </a:r>
            <a:endParaRPr lang="zh-CN" altLang="en-US" sz="2400" b="1">
              <a:latin typeface="微软雅黑" charset="0"/>
              <a:ea typeface="微软雅黑" charset="0"/>
            </a:endParaRPr>
          </a:p>
          <a:p>
            <a:pPr>
              <a:lnSpc>
                <a:spcPct val="180000"/>
              </a:lnSpc>
            </a:pPr>
            <a:r>
              <a:rPr lang="en-US" altLang="zh-CN" sz="1400" b="1">
                <a:latin typeface="微软雅黑" charset="0"/>
                <a:ea typeface="微软雅黑" charset="0"/>
              </a:rPr>
              <a:t>1</a:t>
            </a:r>
            <a:r>
              <a:rPr lang="zh-CN" altLang="en-US" sz="1400" b="1">
                <a:latin typeface="微软雅黑" charset="0"/>
                <a:ea typeface="微软雅黑" charset="0"/>
              </a:rPr>
              <a:t>、建设电子商务专业团队</a:t>
            </a:r>
            <a:endParaRPr lang="zh-CN" altLang="en-US" sz="1400" b="1">
              <a:latin typeface="微软雅黑" charset="0"/>
              <a:ea typeface="微软雅黑" charset="0"/>
            </a:endParaRPr>
          </a:p>
          <a:p>
            <a:pPr>
              <a:lnSpc>
                <a:spcPct val="180000"/>
              </a:lnSpc>
            </a:pPr>
            <a:r>
              <a:rPr lang="zh-CN" altLang="en-US" sz="1400">
                <a:latin typeface="微软雅黑" charset="0"/>
                <a:ea typeface="微软雅黑" charset="0"/>
              </a:rPr>
              <a:t>电子商务已经越来越融入人们的生活，因此，在淘宝、京东建立自己的商城是英明之举</a:t>
            </a:r>
            <a:endParaRPr lang="zh-CN" altLang="en-US" sz="1400">
              <a:latin typeface="微软雅黑" charset="0"/>
              <a:ea typeface="微软雅黑" charset="0"/>
            </a:endParaRPr>
          </a:p>
          <a:p>
            <a:pPr>
              <a:lnSpc>
                <a:spcPct val="180000"/>
              </a:lnSpc>
            </a:pPr>
            <a:r>
              <a:rPr lang="en-US" altLang="zh-CN" sz="1400" b="1">
                <a:latin typeface="微软雅黑" charset="0"/>
                <a:ea typeface="微软雅黑" charset="0"/>
              </a:rPr>
              <a:t>2</a:t>
            </a:r>
            <a:r>
              <a:rPr lang="zh-CN" altLang="en-US" sz="1400" b="1">
                <a:latin typeface="微软雅黑" charset="0"/>
                <a:ea typeface="微软雅黑" charset="0"/>
              </a:rPr>
              <a:t>、电视购物外包</a:t>
            </a:r>
            <a:endParaRPr lang="zh-CN" altLang="en-US" sz="1400" b="1">
              <a:latin typeface="微软雅黑" charset="0"/>
              <a:ea typeface="微软雅黑" charset="0"/>
            </a:endParaRPr>
          </a:p>
          <a:p>
            <a:pPr>
              <a:lnSpc>
                <a:spcPct val="180000"/>
              </a:lnSpc>
            </a:pPr>
            <a:r>
              <a:rPr lang="zh-CN" altLang="en-US" sz="1400">
                <a:latin typeface="微软雅黑" charset="0"/>
                <a:ea typeface="微软雅黑" charset="0"/>
              </a:rPr>
              <a:t>开展线上营销，需要配置一支专业的团队。</a:t>
            </a:r>
            <a:r>
              <a:rPr lang="zh-CN" altLang="en-US" sz="1400">
                <a:latin typeface="微软雅黑" charset="0"/>
                <a:ea typeface="微软雅黑" charset="0"/>
                <a:sym typeface="+mn-ea"/>
              </a:rPr>
              <a:t>如果</a:t>
            </a:r>
            <a:r>
              <a:rPr lang="zh-CN" altLang="en-US" sz="1400">
                <a:latin typeface="微软雅黑" charset="0"/>
                <a:ea typeface="微软雅黑" charset="0"/>
              </a:rPr>
              <a:t>同期开展电视购物，需投入大量团队建设费用和精力，</a:t>
            </a:r>
            <a:r>
              <a:rPr lang="zh-CN" altLang="en-US" sz="1400">
                <a:latin typeface="微软雅黑" charset="0"/>
                <a:ea typeface="微软雅黑" charset="0"/>
                <a:sym typeface="+mn-ea"/>
              </a:rPr>
              <a:t>建议该业务外包处理，公司招聘少数人员配合即可。</a:t>
            </a:r>
            <a:endParaRPr lang="zh-CN" altLang="en-US" sz="1400">
              <a:latin typeface="微软雅黑" charset="0"/>
              <a:ea typeface="微软雅黑" charset="0"/>
              <a:sym typeface="+mn-ea"/>
            </a:endParaRPr>
          </a:p>
          <a:p>
            <a:pPr>
              <a:lnSpc>
                <a:spcPct val="180000"/>
              </a:lnSpc>
            </a:pPr>
            <a:r>
              <a:rPr lang="en-US" altLang="zh-CN" sz="1400" b="1">
                <a:latin typeface="微软雅黑" charset="0"/>
                <a:ea typeface="微软雅黑" charset="0"/>
                <a:sym typeface="+mn-ea"/>
              </a:rPr>
              <a:t>3</a:t>
            </a:r>
            <a:r>
              <a:rPr lang="zh-CN" altLang="en-US" sz="1400" b="1">
                <a:latin typeface="微软雅黑" charset="0"/>
                <a:ea typeface="微软雅黑" charset="0"/>
                <a:sym typeface="+mn-ea"/>
              </a:rPr>
              <a:t>、放弃官网销售</a:t>
            </a:r>
            <a:endParaRPr lang="zh-CN" altLang="en-US" sz="1400" b="1">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打造线上交易品台，需要投入大量资金或国家事业单位作为背书才能建立公信力；用户（会员）形成交易习惯需要较多人员、措施和精力引导。即便是建行建立善融商城、央视建立央视网商城拥有公信力，但也没有显著的线上交易量。如果不打算数亿数十亿的资金投入，则应放弃官网营销</a:t>
            </a:r>
            <a:endParaRPr lang="zh-CN" altLang="en-US" sz="1400">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未来，××保健品公司官网只作为企业产品、文化的形象展示，作为外界认识××保健品公司的窗口。由此，官网需进行界面优化亮化，平时进行常内容维护即可，官网商城和详情页，直接指向淘宝或京东商城。（生产企业自建线上产品销售品台，违背消费心理，无简单成功案例）</a:t>
            </a:r>
            <a:endParaRPr lang="zh-CN" altLang="en-US" sz="1400">
              <a:latin typeface="微软雅黑" charset="0"/>
              <a:ea typeface="微软雅黑" charset="0"/>
              <a:sym typeface="+mn-ea"/>
            </a:endParaRPr>
          </a:p>
          <a:p>
            <a:pPr>
              <a:lnSpc>
                <a:spcPct val="180000"/>
              </a:lnSpc>
            </a:pPr>
            <a:r>
              <a:rPr lang="zh-CN" altLang="en-US" sz="1400" b="1">
                <a:latin typeface="微软雅黑" charset="0"/>
                <a:ea typeface="微软雅黑" charset="0"/>
                <a:sym typeface="+mn-ea"/>
              </a:rPr>
              <a:t>综上所述，</a:t>
            </a:r>
            <a:r>
              <a:rPr lang="en-US" altLang="zh-CN" b="1">
                <a:solidFill>
                  <a:srgbClr val="FF0000"/>
                </a:solidFill>
                <a:latin typeface="微软雅黑" charset="0"/>
                <a:ea typeface="微软雅黑" charset="0"/>
                <a:sym typeface="+mn-ea"/>
              </a:rPr>
              <a:t>2016</a:t>
            </a:r>
            <a:r>
              <a:rPr lang="zh-CN" altLang="en-US" b="1">
                <a:solidFill>
                  <a:srgbClr val="FF0000"/>
                </a:solidFill>
                <a:latin typeface="微软雅黑" charset="0"/>
                <a:ea typeface="微软雅黑" charset="0"/>
                <a:sym typeface="+mn-ea"/>
              </a:rPr>
              <a:t>年，××保健品公司线上营销战略</a:t>
            </a:r>
            <a:r>
              <a:rPr lang="zh-CN" altLang="en-US" sz="1400" b="1">
                <a:solidFill>
                  <a:srgbClr val="FF0000"/>
                </a:solidFill>
                <a:latin typeface="微软雅黑" charset="0"/>
                <a:ea typeface="微软雅黑" charset="0"/>
                <a:sym typeface="+mn-ea"/>
              </a:rPr>
              <a:t>：</a:t>
            </a:r>
            <a:r>
              <a:rPr lang="zh-CN" altLang="en-US" b="1">
                <a:solidFill>
                  <a:srgbClr val="FF0000"/>
                </a:solidFill>
                <a:latin typeface="微软雅黑" charset="0"/>
                <a:ea typeface="微软雅黑" charset="0"/>
                <a:sym typeface="+mn-ea"/>
              </a:rPr>
              <a:t>一重一轻一转型</a:t>
            </a:r>
            <a:r>
              <a:rPr lang="zh-CN" altLang="en-US" sz="1400">
                <a:latin typeface="微软雅黑" charset="0"/>
                <a:ea typeface="微软雅黑" charset="0"/>
                <a:sym typeface="+mn-ea"/>
              </a:rPr>
              <a:t>（以电子商务为核心。兼顾电视购物，官网职能转型）</a:t>
            </a:r>
            <a:endParaRPr lang="zh-CN" altLang="en-US" sz="1400">
              <a:latin typeface="微软雅黑" charset="0"/>
              <a:ea typeface="微软雅黑" charset="0"/>
              <a:sym typeface="+mn-ea"/>
            </a:endParaRPr>
          </a:p>
        </p:txBody>
      </p:sp>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加号 1"/>
          <p:cNvSpPr/>
          <p:nvPr/>
        </p:nvSpPr>
        <p:spPr>
          <a:xfrm>
            <a:off x="5055870" y="2681605"/>
            <a:ext cx="1624965" cy="1681480"/>
          </a:xfrm>
          <a:prstGeom prst="mathPlus">
            <a:avLst/>
          </a:prstGeom>
          <a:noFill/>
          <a:ln w="28575" cmpd="sng">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椭圆 2"/>
          <p:cNvSpPr/>
          <p:nvPr/>
        </p:nvSpPr>
        <p:spPr>
          <a:xfrm>
            <a:off x="1258570" y="2058670"/>
            <a:ext cx="2947670" cy="3060065"/>
          </a:xfrm>
          <a:prstGeom prst="ellipse">
            <a:avLst/>
          </a:prstGeom>
          <a:solidFill>
            <a:schemeClr val="accent2"/>
          </a:solidFill>
          <a:ln w="28575" cmpd="sng">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微软雅黑" charset="0"/>
                <a:ea typeface="微软雅黑" charset="0"/>
              </a:rPr>
              <a:t>营销支持体系建设</a:t>
            </a:r>
            <a:endParaRPr lang="zh-CN" altLang="en-US">
              <a:solidFill>
                <a:schemeClr val="tx1"/>
              </a:solidFill>
              <a:latin typeface="微软雅黑" charset="0"/>
              <a:ea typeface="微软雅黑" charset="0"/>
            </a:endParaRPr>
          </a:p>
        </p:txBody>
      </p:sp>
      <p:sp>
        <p:nvSpPr>
          <p:cNvPr id="4" name="椭圆 3"/>
          <p:cNvSpPr/>
          <p:nvPr/>
        </p:nvSpPr>
        <p:spPr>
          <a:xfrm>
            <a:off x="7228205" y="2115820"/>
            <a:ext cx="2947670" cy="3060065"/>
          </a:xfrm>
          <a:prstGeom prst="ellipse">
            <a:avLst/>
          </a:prstGeom>
          <a:noFill/>
          <a:ln w="28575" cmpd="sng">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tx1"/>
                </a:solidFill>
                <a:latin typeface="微软雅黑" charset="0"/>
                <a:ea typeface="微软雅黑" charset="0"/>
              </a:rPr>
              <a:t>营销策略与实施</a:t>
            </a:r>
            <a:endParaRPr lang="zh-CN" altLang="en-US"/>
          </a:p>
        </p:txBody>
      </p:sp>
      <p:sp>
        <p:nvSpPr>
          <p:cNvPr id="13" name="文本框 12"/>
          <p:cNvSpPr txBox="1"/>
          <p:nvPr/>
        </p:nvSpPr>
        <p:spPr>
          <a:xfrm>
            <a:off x="1342390" y="962660"/>
            <a:ext cx="3268345" cy="483235"/>
          </a:xfrm>
          <a:prstGeom prst="rect">
            <a:avLst/>
          </a:prstGeom>
          <a:noFill/>
        </p:spPr>
        <p:txBody>
          <a:bodyPr wrap="square" rtlCol="0">
            <a:spAutoFit/>
          </a:bodyPr>
          <a:p>
            <a:r>
              <a:rPr lang="zh-CN" altLang="en-US" sz="2400" b="1">
                <a:latin typeface="微软雅黑" charset="0"/>
                <a:ea typeface="微软雅黑" charset="0"/>
              </a:rPr>
              <a:t>总目录</a:t>
            </a:r>
            <a:endParaRPr lang="zh-CN" altLang="en-US" sz="2400" b="1">
              <a:latin typeface="微软雅黑" charset="0"/>
              <a:ea typeface="微软雅黑" charset="0"/>
            </a:endParaRPr>
          </a:p>
        </p:txBody>
      </p:sp>
      <p:cxnSp>
        <p:nvCxnSpPr>
          <p:cNvPr id="6" name="直接连接符 5"/>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7" name="文本框 6"/>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8" name="文本框 7"/>
          <p:cNvSpPr txBox="1"/>
          <p:nvPr/>
        </p:nvSpPr>
        <p:spPr>
          <a:xfrm>
            <a:off x="1202690" y="5572125"/>
            <a:ext cx="9672955" cy="676275"/>
          </a:xfrm>
          <a:prstGeom prst="rect">
            <a:avLst/>
          </a:prstGeom>
          <a:noFill/>
        </p:spPr>
        <p:txBody>
          <a:bodyPr wrap="square" rtlCol="0">
            <a:spAutoFit/>
          </a:bodyPr>
          <a:p>
            <a:pPr>
              <a:lnSpc>
                <a:spcPct val="120000"/>
              </a:lnSpc>
            </a:pPr>
            <a:r>
              <a:rPr lang="zh-CN" altLang="en-US" b="1">
                <a:solidFill>
                  <a:schemeClr val="accent2">
                    <a:lumMod val="75000"/>
                  </a:schemeClr>
                </a:solidFill>
                <a:latin typeface="微软雅黑" charset="0"/>
                <a:ea typeface="微软雅黑" charset="0"/>
              </a:rPr>
              <a:t>营销是系统工程，单点突破能实现业绩增长；而系统性提升，是业绩倍增之道</a:t>
            </a:r>
            <a:endParaRPr lang="zh-CN" altLang="en-US" b="1">
              <a:solidFill>
                <a:schemeClr val="accent2">
                  <a:lumMod val="75000"/>
                </a:schemeClr>
              </a:solidFill>
              <a:latin typeface="微软雅黑" charset="0"/>
              <a:ea typeface="微软雅黑" charset="0"/>
            </a:endParaRPr>
          </a:p>
          <a:p>
            <a:pPr>
              <a:lnSpc>
                <a:spcPct val="120000"/>
              </a:lnSpc>
            </a:pPr>
            <a:r>
              <a:rPr lang="zh-CN" altLang="en-US" sz="1400">
                <a:latin typeface="微软雅黑" charset="0"/>
                <a:ea typeface="微软雅黑" charset="0"/>
              </a:rPr>
              <a:t>以下阐述营销支持体系建设需做的工作及进度安排（具体进度需按人员招聘情况实现）</a:t>
            </a:r>
            <a:endParaRPr lang="zh-CN" altLang="en-US" sz="1400">
              <a:latin typeface="微软雅黑" charset="0"/>
              <a:ea typeface="微软雅黑"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2" name="直接箭头连接符 1"/>
          <p:cNvCxnSpPr/>
          <p:nvPr/>
        </p:nvCxnSpPr>
        <p:spPr>
          <a:xfrm>
            <a:off x="1088390" y="4916170"/>
            <a:ext cx="10201910" cy="0"/>
          </a:xfrm>
          <a:prstGeom prst="straightConnector1">
            <a:avLst/>
          </a:prstGeom>
          <a:ln>
            <a:tailEnd type="arrow" w="med" len="med"/>
          </a:ln>
        </p:spPr>
        <p:style>
          <a:lnRef idx="1">
            <a:schemeClr val="accent2"/>
          </a:lnRef>
          <a:fillRef idx="0">
            <a:schemeClr val="accent2"/>
          </a:fillRef>
          <a:effectRef idx="0">
            <a:schemeClr val="accent2"/>
          </a:effectRef>
          <a:fontRef idx="minor">
            <a:schemeClr val="tx1"/>
          </a:fontRef>
        </p:style>
      </p:cxnSp>
      <p:cxnSp>
        <p:nvCxnSpPr>
          <p:cNvPr id="3" name="直接连接符 2"/>
          <p:cNvCxnSpPr/>
          <p:nvPr/>
        </p:nvCxnSpPr>
        <p:spPr>
          <a:xfrm flipV="1">
            <a:off x="2581275" y="4079875"/>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2524125" y="3649980"/>
            <a:ext cx="1530350" cy="384810"/>
          </a:xfrm>
          <a:prstGeom prst="rect">
            <a:avLst/>
          </a:prstGeom>
          <a:noFill/>
        </p:spPr>
        <p:txBody>
          <a:bodyPr wrap="square" rtlCol="0">
            <a:spAutoFit/>
          </a:bodyPr>
          <a:p>
            <a:pPr algn="ctr"/>
            <a:r>
              <a:rPr lang="zh-CN" altLang="en-US">
                <a:latin typeface="微软雅黑" charset="0"/>
                <a:ea typeface="微软雅黑" charset="0"/>
              </a:rPr>
              <a:t>定位策略</a:t>
            </a:r>
            <a:endParaRPr lang="zh-CN" altLang="en-US">
              <a:latin typeface="微软雅黑" charset="0"/>
              <a:ea typeface="微软雅黑" charset="0"/>
            </a:endParaRPr>
          </a:p>
        </p:txBody>
      </p:sp>
      <p:cxnSp>
        <p:nvCxnSpPr>
          <p:cNvPr id="5" name="直接连接符 4"/>
          <p:cNvCxnSpPr/>
          <p:nvPr/>
        </p:nvCxnSpPr>
        <p:spPr>
          <a:xfrm flipV="1">
            <a:off x="4168140" y="4079875"/>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110990" y="3649980"/>
            <a:ext cx="1530350" cy="365760"/>
          </a:xfrm>
          <a:prstGeom prst="rect">
            <a:avLst/>
          </a:prstGeom>
          <a:noFill/>
        </p:spPr>
        <p:txBody>
          <a:bodyPr wrap="square" rtlCol="0">
            <a:spAutoFit/>
          </a:bodyPr>
          <a:p>
            <a:pPr algn="ctr"/>
            <a:r>
              <a:rPr lang="zh-CN" altLang="en-US">
                <a:latin typeface="微软雅黑" charset="0"/>
                <a:ea typeface="微软雅黑" charset="0"/>
              </a:rPr>
              <a:t>产品策略</a:t>
            </a:r>
            <a:endParaRPr lang="zh-CN" altLang="en-US">
              <a:latin typeface="微软雅黑" charset="0"/>
              <a:ea typeface="微软雅黑" charset="0"/>
            </a:endParaRPr>
          </a:p>
        </p:txBody>
      </p:sp>
      <p:cxnSp>
        <p:nvCxnSpPr>
          <p:cNvPr id="7" name="直接连接符 6"/>
          <p:cNvCxnSpPr/>
          <p:nvPr/>
        </p:nvCxnSpPr>
        <p:spPr>
          <a:xfrm flipV="1">
            <a:off x="5868035" y="4117340"/>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5810885" y="3687445"/>
            <a:ext cx="1530350" cy="365760"/>
          </a:xfrm>
          <a:prstGeom prst="rect">
            <a:avLst/>
          </a:prstGeom>
          <a:noFill/>
        </p:spPr>
        <p:txBody>
          <a:bodyPr wrap="square" rtlCol="0">
            <a:spAutoFit/>
          </a:bodyPr>
          <a:p>
            <a:pPr algn="ctr"/>
            <a:r>
              <a:rPr lang="zh-CN" altLang="en-US">
                <a:latin typeface="微软雅黑" charset="0"/>
                <a:ea typeface="微软雅黑" charset="0"/>
              </a:rPr>
              <a:t>促销策略</a:t>
            </a:r>
            <a:endParaRPr lang="zh-CN" altLang="en-US">
              <a:latin typeface="微软雅黑" charset="0"/>
              <a:ea typeface="微软雅黑" charset="0"/>
            </a:endParaRPr>
          </a:p>
        </p:txBody>
      </p:sp>
      <p:cxnSp>
        <p:nvCxnSpPr>
          <p:cNvPr id="9" name="直接连接符 8"/>
          <p:cNvCxnSpPr/>
          <p:nvPr/>
        </p:nvCxnSpPr>
        <p:spPr>
          <a:xfrm flipV="1">
            <a:off x="7568565" y="4117340"/>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7511415" y="3687445"/>
            <a:ext cx="1530350" cy="365760"/>
          </a:xfrm>
          <a:prstGeom prst="rect">
            <a:avLst/>
          </a:prstGeom>
          <a:noFill/>
        </p:spPr>
        <p:txBody>
          <a:bodyPr wrap="square" rtlCol="0">
            <a:spAutoFit/>
          </a:bodyPr>
          <a:p>
            <a:pPr algn="ctr"/>
            <a:r>
              <a:rPr lang="zh-CN" altLang="en-US">
                <a:latin typeface="微软雅黑" charset="0"/>
                <a:ea typeface="微软雅黑" charset="0"/>
              </a:rPr>
              <a:t>推广策略</a:t>
            </a:r>
            <a:endParaRPr lang="zh-CN" altLang="en-US">
              <a:latin typeface="微软雅黑" charset="0"/>
              <a:ea typeface="微软雅黑" charset="0"/>
            </a:endParaRPr>
          </a:p>
        </p:txBody>
      </p:sp>
      <p:cxnSp>
        <p:nvCxnSpPr>
          <p:cNvPr id="11" name="直接连接符 10"/>
          <p:cNvCxnSpPr/>
          <p:nvPr/>
        </p:nvCxnSpPr>
        <p:spPr>
          <a:xfrm flipV="1">
            <a:off x="9192895" y="4098290"/>
            <a:ext cx="604520" cy="817245"/>
          </a:xfrm>
          <a:prstGeom prst="line">
            <a:avLst/>
          </a:prstGeom>
          <a:ln w="12700" cmpd="sng">
            <a:solidFill>
              <a:schemeClr val="accent2">
                <a:lumMod val="60000"/>
                <a:lumOff val="40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9135745" y="3668395"/>
            <a:ext cx="1530350" cy="365760"/>
          </a:xfrm>
          <a:prstGeom prst="rect">
            <a:avLst/>
          </a:prstGeom>
          <a:noFill/>
        </p:spPr>
        <p:txBody>
          <a:bodyPr wrap="square" rtlCol="0">
            <a:spAutoFit/>
          </a:bodyPr>
          <a:p>
            <a:pPr algn="ctr"/>
            <a:r>
              <a:rPr lang="zh-CN" altLang="en-US">
                <a:latin typeface="微软雅黑" charset="0"/>
                <a:ea typeface="微软雅黑" charset="0"/>
              </a:rPr>
              <a:t>管理策略</a:t>
            </a:r>
            <a:endParaRPr lang="zh-CN" altLang="en-US">
              <a:latin typeface="微软雅黑" charset="0"/>
              <a:ea typeface="微软雅黑" charset="0"/>
            </a:endParaRPr>
          </a:p>
        </p:txBody>
      </p:sp>
      <p:sp>
        <p:nvSpPr>
          <p:cNvPr id="13" name="文本框 12"/>
          <p:cNvSpPr txBox="1"/>
          <p:nvPr/>
        </p:nvSpPr>
        <p:spPr>
          <a:xfrm>
            <a:off x="1342390" y="962660"/>
            <a:ext cx="3268345" cy="483235"/>
          </a:xfrm>
          <a:prstGeom prst="rect">
            <a:avLst/>
          </a:prstGeom>
          <a:noFill/>
        </p:spPr>
        <p:txBody>
          <a:bodyPr wrap="square" rtlCol="0">
            <a:spAutoFit/>
          </a:bodyPr>
          <a:p>
            <a:r>
              <a:rPr lang="zh-CN" altLang="en-US" sz="2400" b="1">
                <a:latin typeface="微软雅黑" charset="0"/>
                <a:ea typeface="微软雅黑" charset="0"/>
              </a:rPr>
              <a:t>加强营销支持体系建议</a:t>
            </a:r>
            <a:endParaRPr lang="zh-CN" altLang="en-US" sz="2400" b="1">
              <a:latin typeface="微软雅黑" charset="0"/>
              <a:ea typeface="微软雅黑" charset="0"/>
            </a:endParaRPr>
          </a:p>
        </p:txBody>
      </p:sp>
      <p:cxnSp>
        <p:nvCxnSpPr>
          <p:cNvPr id="15" name="直接连接符 14"/>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16" name="文本框 15"/>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
        <p:nvSpPr>
          <p:cNvPr id="2" name="文本框 1"/>
          <p:cNvSpPr txBox="1"/>
          <p:nvPr/>
        </p:nvSpPr>
        <p:spPr>
          <a:xfrm>
            <a:off x="992505" y="833120"/>
            <a:ext cx="4335780" cy="496824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定位策略</a:t>
            </a:r>
            <a:endParaRPr lang="zh-CN" altLang="en-US" sz="2400" b="1">
              <a:latin typeface="微软雅黑" charset="0"/>
              <a:ea typeface="微软雅黑" charset="0"/>
            </a:endParaRPr>
          </a:p>
          <a:p>
            <a:pPr>
              <a:lnSpc>
                <a:spcPct val="180000"/>
              </a:lnSpc>
            </a:pPr>
            <a:r>
              <a:rPr lang="zh-CN" altLang="en-US" sz="1400" b="1">
                <a:latin typeface="微软雅黑" charset="0"/>
                <a:ea typeface="微软雅黑" charset="0"/>
              </a:rPr>
              <a:t>一、</a:t>
            </a:r>
            <a:r>
              <a:rPr lang="zh-CN" altLang="en-US" sz="1400" b="1">
                <a:latin typeface="微软雅黑" charset="0"/>
                <a:ea typeface="微软雅黑" charset="0"/>
                <a:sym typeface="+mn-ea"/>
              </a:rPr>
              <a:t>消费群体定位</a:t>
            </a:r>
            <a:endParaRPr lang="zh-CN" altLang="en-US" sz="1400" b="1">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从酵素产品</a:t>
            </a:r>
            <a:r>
              <a:rPr lang="en-US" altLang="zh-CN" sz="1400">
                <a:latin typeface="微软雅黑" charset="0"/>
                <a:ea typeface="微软雅黑" charset="0"/>
                <a:sym typeface="+mn-ea"/>
              </a:rPr>
              <a:t>DM</a:t>
            </a:r>
            <a:r>
              <a:rPr lang="zh-CN" altLang="en-US" sz="1400">
                <a:latin typeface="微软雅黑" charset="0"/>
                <a:ea typeface="微软雅黑" charset="0"/>
                <a:sym typeface="+mn-ea"/>
              </a:rPr>
              <a:t>看，客户定位局限为女性白领群体，而就净化血液延缓衰老，也可满足</a:t>
            </a:r>
            <a:r>
              <a:rPr lang="en-US" altLang="zh-CN" sz="1400">
                <a:latin typeface="微软雅黑" charset="0"/>
                <a:ea typeface="微软雅黑" charset="0"/>
                <a:sym typeface="+mn-ea"/>
              </a:rPr>
              <a:t>35</a:t>
            </a:r>
            <a:r>
              <a:rPr lang="zh-CN" altLang="en-US" sz="1400">
                <a:latin typeface="微软雅黑" charset="0"/>
                <a:ea typeface="微软雅黑" charset="0"/>
                <a:sym typeface="+mn-ea"/>
              </a:rPr>
              <a:t>岁以上男性白领的需求，美白减脂同样不再是女性白领独有消费领域，因此扩大消费群体描述，可以业绩倍增</a:t>
            </a:r>
            <a:endParaRPr lang="zh-CN" altLang="en-US" sz="1400">
              <a:latin typeface="微软雅黑" charset="0"/>
              <a:ea typeface="微软雅黑" charset="0"/>
              <a:sym typeface="+mn-ea"/>
            </a:endParaRPr>
          </a:p>
          <a:p>
            <a:pPr>
              <a:lnSpc>
                <a:spcPct val="180000"/>
              </a:lnSpc>
            </a:pPr>
            <a:r>
              <a:rPr lang="zh-CN" altLang="en-US" sz="1400" b="1">
                <a:latin typeface="微软雅黑" charset="0"/>
                <a:ea typeface="微软雅黑" charset="0"/>
                <a:sym typeface="+mn-ea"/>
              </a:rPr>
              <a:t>二、产品定位</a:t>
            </a:r>
            <a:endParaRPr lang="zh-CN" altLang="en-US" sz="1400" b="1">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结合两个因素①目前城市污染导致呼吸道、血液类疾病，②排毒养颜类产品竞争激烈，建议将净化血液定位第一卖点，从而进一步将××保健品产品消费群体隐形扩大为消费者</a:t>
            </a:r>
            <a:r>
              <a:rPr lang="en-US" altLang="zh-CN" sz="1400">
                <a:latin typeface="微软雅黑" charset="0"/>
                <a:ea typeface="微软雅黑" charset="0"/>
                <a:sym typeface="+mn-ea"/>
              </a:rPr>
              <a:t>“</a:t>
            </a:r>
            <a:r>
              <a:rPr lang="zh-CN" altLang="en-US" sz="1400">
                <a:latin typeface="微软雅黑" charset="0"/>
                <a:ea typeface="微软雅黑" charset="0"/>
                <a:sym typeface="+mn-ea"/>
              </a:rPr>
              <a:t>全家都需要</a:t>
            </a:r>
            <a:r>
              <a:rPr lang="en-US" altLang="zh-CN" sz="1400">
                <a:latin typeface="微软雅黑" charset="0"/>
                <a:ea typeface="微软雅黑" charset="0"/>
                <a:sym typeface="+mn-ea"/>
              </a:rPr>
              <a:t>”</a:t>
            </a:r>
            <a:endParaRPr lang="en-US" altLang="zh-CN" sz="1400">
              <a:latin typeface="微软雅黑" charset="0"/>
              <a:ea typeface="微软雅黑" charset="0"/>
              <a:sym typeface="+mn-ea"/>
            </a:endParaRPr>
          </a:p>
          <a:p>
            <a:pPr>
              <a:lnSpc>
                <a:spcPct val="180000"/>
              </a:lnSpc>
            </a:pPr>
            <a:r>
              <a:rPr lang="zh-CN" altLang="en-US" sz="1400" b="1">
                <a:latin typeface="微软雅黑" charset="0"/>
                <a:ea typeface="微软雅黑" charset="0"/>
                <a:sym typeface="+mn-ea"/>
              </a:rPr>
              <a:t>三、广告语提炼</a:t>
            </a:r>
            <a:endParaRPr lang="zh-CN" altLang="en-US" sz="1400" b="1">
              <a:latin typeface="微软雅黑" charset="0"/>
              <a:ea typeface="微软雅黑" charset="0"/>
              <a:sym typeface="+mn-ea"/>
            </a:endParaRPr>
          </a:p>
        </p:txBody>
      </p:sp>
      <p:pic>
        <p:nvPicPr>
          <p:cNvPr id="6" name="图片 5"/>
          <p:cNvPicPr>
            <a:picLocks noChangeAspect="1"/>
          </p:cNvPicPr>
          <p:nvPr/>
        </p:nvPicPr>
        <p:blipFill>
          <a:blip r:embed="rId1"/>
          <a:stretch>
            <a:fillRect/>
          </a:stretch>
        </p:blipFill>
        <p:spPr>
          <a:xfrm>
            <a:off x="5780405" y="1652905"/>
            <a:ext cx="5471160" cy="3460750"/>
          </a:xfrm>
          <a:prstGeom prst="rect">
            <a:avLst/>
          </a:prstGeom>
        </p:spPr>
      </p:pic>
      <p:sp>
        <p:nvSpPr>
          <p:cNvPr id="7" name="文本框 6"/>
          <p:cNvSpPr txBox="1"/>
          <p:nvPr/>
        </p:nvSpPr>
        <p:spPr>
          <a:xfrm>
            <a:off x="992505" y="5862320"/>
            <a:ext cx="8361680" cy="319405"/>
          </a:xfrm>
          <a:prstGeom prst="rect">
            <a:avLst/>
          </a:prstGeom>
          <a:noFill/>
        </p:spPr>
        <p:txBody>
          <a:bodyPr wrap="none" rtlCol="0" anchor="t">
            <a:spAutoFit/>
          </a:bodyPr>
          <a:p>
            <a:r>
              <a:rPr lang="zh-CN" altLang="en-US" sz="1400">
                <a:latin typeface="微软雅黑" charset="0"/>
                <a:ea typeface="微软雅黑" charset="0"/>
                <a:sym typeface="+mn-ea"/>
              </a:rPr>
              <a:t>由于消费群体延伸，建议提炼新的适合市场的产品广告语，提炼方向如：①净化家人血液②提升全家气质</a:t>
            </a:r>
            <a:endParaRPr lang="zh-CN" altLang="en-US" sz="1400">
              <a:latin typeface="微软雅黑" charset="0"/>
              <a:ea typeface="微软雅黑" charset="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91235" y="833120"/>
            <a:ext cx="10738485" cy="535178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产品策略</a:t>
            </a:r>
            <a:endParaRPr lang="zh-CN" altLang="en-US" sz="2400" b="1">
              <a:latin typeface="微软雅黑" charset="0"/>
              <a:ea typeface="微软雅黑" charset="0"/>
            </a:endParaRPr>
          </a:p>
          <a:p>
            <a:pPr>
              <a:lnSpc>
                <a:spcPct val="180000"/>
              </a:lnSpc>
            </a:pPr>
            <a:r>
              <a:rPr lang="zh-CN" altLang="en-US" sz="1400">
                <a:latin typeface="微软雅黑" charset="0"/>
                <a:ea typeface="微软雅黑" charset="0"/>
              </a:rPr>
              <a:t>一、研发新品</a:t>
            </a:r>
            <a:endParaRPr lang="zh-CN" altLang="en-US" sz="1400">
              <a:latin typeface="微软雅黑" charset="0"/>
              <a:ea typeface="微软雅黑" charset="0"/>
            </a:endParaRPr>
          </a:p>
          <a:p>
            <a:pPr>
              <a:lnSpc>
                <a:spcPct val="180000"/>
              </a:lnSpc>
            </a:pPr>
            <a:r>
              <a:rPr lang="en-US" altLang="zh-CN" sz="1400" b="1">
                <a:latin typeface="微软雅黑" charset="0"/>
                <a:ea typeface="微软雅黑" charset="0"/>
              </a:rPr>
              <a:t>1</a:t>
            </a:r>
            <a:r>
              <a:rPr lang="zh-CN" altLang="en-US" sz="1400" b="1">
                <a:latin typeface="微软雅黑" charset="0"/>
                <a:ea typeface="微软雅黑" charset="0"/>
              </a:rPr>
              <a:t>、从官网看，××保健品公司产品线既窄且短，因此在销售中应注意开发新品，刺激购买，也便于产品套装上市</a:t>
            </a:r>
            <a:endParaRPr lang="zh-CN" altLang="en-US" sz="1400" b="1">
              <a:latin typeface="微软雅黑" charset="0"/>
              <a:ea typeface="微软雅黑" charset="0"/>
            </a:endParaRPr>
          </a:p>
          <a:p>
            <a:pPr>
              <a:lnSpc>
                <a:spcPct val="180000"/>
              </a:lnSpc>
            </a:pPr>
            <a:r>
              <a:rPr lang="zh-CN" altLang="en-US" sz="1400">
                <a:latin typeface="微软雅黑" charset="0"/>
                <a:ea typeface="微软雅黑" charset="0"/>
                <a:sym typeface="+mn-ea"/>
              </a:rPr>
              <a:t>××保健品对市场教育基本是空白，而××保健品公司××保健品酵素</a:t>
            </a:r>
            <a:r>
              <a:rPr lang="en-US" altLang="zh-CN" sz="1400">
                <a:latin typeface="微软雅黑" charset="0"/>
                <a:ea typeface="微软雅黑" charset="0"/>
                <a:sym typeface="+mn-ea"/>
              </a:rPr>
              <a:t>3-7</a:t>
            </a:r>
            <a:r>
              <a:rPr lang="zh-CN" altLang="en-US" sz="1400">
                <a:latin typeface="微软雅黑" charset="0"/>
                <a:ea typeface="微软雅黑" charset="0"/>
                <a:sym typeface="+mn-ea"/>
              </a:rPr>
              <a:t>天可见效，因此建议××保健品公司包装小容量产品：一是激发线上线下消费者尝试性购买行为，二是在线上容易形成超低价保健产品的市场突破口。三是便于形成产品组合营销策划，凸显产品价值</a:t>
            </a:r>
            <a:endParaRPr lang="zh-CN" altLang="en-US" sz="1400">
              <a:latin typeface="微软雅黑" charset="0"/>
              <a:ea typeface="微软雅黑" charset="0"/>
              <a:sym typeface="+mn-ea"/>
            </a:endParaRPr>
          </a:p>
          <a:p>
            <a:pPr>
              <a:lnSpc>
                <a:spcPct val="180000"/>
              </a:lnSpc>
            </a:pPr>
            <a:r>
              <a:rPr lang="en-US" altLang="zh-CN" sz="1400">
                <a:latin typeface="微软雅黑" charset="0"/>
                <a:ea typeface="微软雅黑" charset="0"/>
                <a:sym typeface="+mn-ea"/>
              </a:rPr>
              <a:t>2</a:t>
            </a:r>
            <a:r>
              <a:rPr lang="zh-CN" altLang="en-US" sz="1400">
                <a:latin typeface="微软雅黑" charset="0"/>
                <a:ea typeface="微软雅黑" charset="0"/>
                <a:sym typeface="+mn-ea"/>
              </a:rPr>
              <a:t>、就酵素产品包装看，产品规格较单一，建议从方便人们生活出发，开发旅行装（便于出差携带）、户外装等不同规格产品</a:t>
            </a:r>
            <a:endParaRPr lang="zh-CN" altLang="en-US" sz="1400">
              <a:latin typeface="微软雅黑" charset="0"/>
              <a:ea typeface="微软雅黑" charset="0"/>
              <a:sym typeface="+mn-ea"/>
            </a:endParaRPr>
          </a:p>
          <a:p>
            <a:pPr>
              <a:lnSpc>
                <a:spcPct val="180000"/>
              </a:lnSpc>
            </a:pPr>
            <a:r>
              <a:rPr lang="zh-CN" altLang="en-US" sz="1400" b="1">
                <a:latin typeface="微软雅黑" charset="0"/>
                <a:ea typeface="微软雅黑" charset="0"/>
                <a:sym typeface="+mn-ea"/>
              </a:rPr>
              <a:t>二、重新定价</a:t>
            </a:r>
            <a:endParaRPr lang="zh-CN" altLang="en-US" sz="1400" b="1">
              <a:latin typeface="微软雅黑" charset="0"/>
              <a:ea typeface="微软雅黑" charset="0"/>
              <a:sym typeface="+mn-ea"/>
            </a:endParaRPr>
          </a:p>
          <a:p>
            <a:pPr>
              <a:lnSpc>
                <a:spcPct val="180000"/>
              </a:lnSpc>
            </a:pPr>
            <a:r>
              <a:rPr lang="en-US" altLang="zh-CN" sz="1400">
                <a:latin typeface="微软雅黑" charset="0"/>
                <a:ea typeface="微软雅黑" charset="0"/>
                <a:sym typeface="+mn-ea"/>
              </a:rPr>
              <a:t>1</a:t>
            </a:r>
            <a:r>
              <a:rPr lang="zh-CN" altLang="en-US" sz="1400">
                <a:latin typeface="微软雅黑" charset="0"/>
                <a:ea typeface="微软雅黑" charset="0"/>
                <a:sym typeface="+mn-ea"/>
              </a:rPr>
              <a:t>、从官网看酵素产品定价</a:t>
            </a:r>
            <a:r>
              <a:rPr lang="en-US" altLang="zh-CN" sz="1400">
                <a:latin typeface="微软雅黑" charset="0"/>
                <a:ea typeface="微软雅黑" charset="0"/>
                <a:sym typeface="+mn-ea"/>
              </a:rPr>
              <a:t>1000</a:t>
            </a:r>
            <a:r>
              <a:rPr lang="zh-CN" altLang="en-US" sz="1400">
                <a:latin typeface="微软雅黑" charset="0"/>
                <a:ea typeface="微软雅黑" charset="0"/>
                <a:sym typeface="+mn-ea"/>
              </a:rPr>
              <a:t>元，而国内常用定价原则是多用带</a:t>
            </a:r>
            <a:r>
              <a:rPr lang="en-US" altLang="zh-CN" sz="1400">
                <a:latin typeface="微软雅黑" charset="0"/>
                <a:ea typeface="微软雅黑" charset="0"/>
                <a:sym typeface="+mn-ea"/>
              </a:rPr>
              <a:t>8</a:t>
            </a:r>
            <a:r>
              <a:rPr lang="zh-CN" altLang="en-US" sz="1400">
                <a:latin typeface="微软雅黑" charset="0"/>
                <a:ea typeface="微软雅黑" charset="0"/>
                <a:sym typeface="+mn-ea"/>
              </a:rPr>
              <a:t>、</a:t>
            </a:r>
            <a:r>
              <a:rPr lang="en-US" altLang="zh-CN" sz="1400">
                <a:latin typeface="微软雅黑" charset="0"/>
                <a:ea typeface="微软雅黑" charset="0"/>
                <a:sym typeface="+mn-ea"/>
              </a:rPr>
              <a:t>9</a:t>
            </a:r>
            <a:r>
              <a:rPr lang="zh-CN" altLang="en-US" sz="1400">
                <a:latin typeface="微软雅黑" charset="0"/>
                <a:ea typeface="微软雅黑" charset="0"/>
                <a:sym typeface="+mn-ea"/>
              </a:rPr>
              <a:t>的吉利尾数，逢百、千购买心理管卡则减一。建议定价</a:t>
            </a:r>
            <a:r>
              <a:rPr lang="en-US" altLang="zh-CN" sz="1400">
                <a:latin typeface="微软雅黑" charset="0"/>
                <a:ea typeface="微软雅黑" charset="0"/>
                <a:sym typeface="+mn-ea"/>
              </a:rPr>
              <a:t>999</a:t>
            </a:r>
            <a:r>
              <a:rPr lang="zh-CN" altLang="en-US" sz="1400">
                <a:latin typeface="微软雅黑" charset="0"/>
                <a:ea typeface="微软雅黑" charset="0"/>
                <a:sym typeface="+mn-ea"/>
              </a:rPr>
              <a:t>元</a:t>
            </a:r>
            <a:endParaRPr lang="zh-CN" altLang="en-US" sz="1400">
              <a:latin typeface="微软雅黑" charset="0"/>
              <a:ea typeface="微软雅黑" charset="0"/>
              <a:sym typeface="+mn-ea"/>
            </a:endParaRPr>
          </a:p>
          <a:p>
            <a:pPr>
              <a:lnSpc>
                <a:spcPct val="180000"/>
              </a:lnSpc>
            </a:pPr>
            <a:r>
              <a:rPr lang="en-US" altLang="zh-CN" sz="1400">
                <a:latin typeface="微软雅黑" charset="0"/>
                <a:ea typeface="微软雅黑" charset="0"/>
                <a:sym typeface="+mn-ea"/>
              </a:rPr>
              <a:t>2</a:t>
            </a:r>
            <a:r>
              <a:rPr lang="zh-CN" altLang="en-US" sz="1400">
                <a:latin typeface="微软雅黑" charset="0"/>
                <a:ea typeface="微软雅黑" charset="0"/>
                <a:sym typeface="+mn-ea"/>
              </a:rPr>
              <a:t>、注重活动期间折扣，保健品作为礼品，春节等重要节日均应设定折扣价格。</a:t>
            </a:r>
            <a:endParaRPr lang="zh-CN" altLang="en-US" sz="1400">
              <a:latin typeface="微软雅黑" charset="0"/>
              <a:ea typeface="微软雅黑" charset="0"/>
              <a:sym typeface="+mn-ea"/>
            </a:endParaRPr>
          </a:p>
          <a:p>
            <a:pPr>
              <a:lnSpc>
                <a:spcPct val="180000"/>
              </a:lnSpc>
            </a:pPr>
            <a:r>
              <a:rPr lang="zh-CN" altLang="en-US" sz="1400" b="1">
                <a:latin typeface="微软雅黑" charset="0"/>
                <a:ea typeface="微软雅黑" charset="0"/>
                <a:sym typeface="+mn-ea"/>
              </a:rPr>
              <a:t>三、包装升级</a:t>
            </a:r>
            <a:endParaRPr lang="zh-CN" altLang="en-US" sz="1400" b="1">
              <a:latin typeface="微软雅黑" charset="0"/>
              <a:ea typeface="微软雅黑" charset="0"/>
              <a:sym typeface="+mn-ea"/>
            </a:endParaRPr>
          </a:p>
          <a:p>
            <a:pPr>
              <a:lnSpc>
                <a:spcPct val="180000"/>
              </a:lnSpc>
            </a:pPr>
            <a:r>
              <a:rPr lang="en-US" altLang="zh-CN" sz="1400">
                <a:latin typeface="微软雅黑" charset="0"/>
                <a:ea typeface="微软雅黑" charset="0"/>
                <a:sym typeface="+mn-ea"/>
              </a:rPr>
              <a:t>1</a:t>
            </a:r>
            <a:r>
              <a:rPr lang="zh-CN" altLang="en-US" sz="1400">
                <a:latin typeface="微软雅黑" charset="0"/>
                <a:ea typeface="微软雅黑" charset="0"/>
                <a:sym typeface="+mn-ea"/>
              </a:rPr>
              <a:t>、从酵素产品的棕色瓶装看，比较古朴，适合男性审美，而××保健品主要针对女性，建议采用一些创意或异形瓶装</a:t>
            </a:r>
            <a:endParaRPr lang="zh-CN" altLang="en-US" sz="1400">
              <a:latin typeface="微软雅黑" charset="0"/>
              <a:ea typeface="微软雅黑" charset="0"/>
              <a:sym typeface="+mn-ea"/>
            </a:endParaRPr>
          </a:p>
          <a:p>
            <a:pPr>
              <a:lnSpc>
                <a:spcPct val="180000"/>
              </a:lnSpc>
            </a:pPr>
            <a:r>
              <a:rPr lang="en-US" altLang="zh-CN" sz="1400">
                <a:latin typeface="微软雅黑" charset="0"/>
                <a:ea typeface="微软雅黑" charset="0"/>
                <a:sym typeface="+mn-ea"/>
              </a:rPr>
              <a:t>2</a:t>
            </a:r>
            <a:r>
              <a:rPr lang="zh-CN" altLang="en-US" sz="1400">
                <a:latin typeface="微软雅黑" charset="0"/>
                <a:ea typeface="微软雅黑" charset="0"/>
                <a:sym typeface="+mn-ea"/>
              </a:rPr>
              <a:t>、建议从包装中分出男款、女款，使消费者拥有更多选择</a:t>
            </a:r>
            <a:endParaRPr lang="zh-CN" altLang="en-US" sz="1400">
              <a:latin typeface="微软雅黑" charset="0"/>
              <a:ea typeface="微软雅黑" charset="0"/>
              <a:sym typeface="+mn-ea"/>
            </a:endParaRPr>
          </a:p>
          <a:p>
            <a:pPr>
              <a:lnSpc>
                <a:spcPct val="180000"/>
              </a:lnSpc>
            </a:pPr>
            <a:r>
              <a:rPr lang="zh-CN" altLang="en-US" sz="1400">
                <a:latin typeface="微软雅黑" charset="0"/>
                <a:ea typeface="微软雅黑" charset="0"/>
                <a:sym typeface="+mn-ea"/>
              </a:rPr>
              <a:t>四、根据不同消费群体，进一步提升产品文案水平</a:t>
            </a:r>
            <a:endParaRPr lang="zh-CN" altLang="en-US" sz="1400">
              <a:latin typeface="微软雅黑" charset="0"/>
              <a:ea typeface="微软雅黑" charset="0"/>
              <a:sym typeface="+mn-ea"/>
            </a:endParaRPr>
          </a:p>
        </p:txBody>
      </p:sp>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91235" y="833120"/>
            <a:ext cx="10738485" cy="228346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促销策略</a:t>
            </a:r>
            <a:endParaRPr lang="zh-CN" altLang="en-US" sz="2400" b="1">
              <a:latin typeface="微软雅黑" charset="0"/>
              <a:ea typeface="微软雅黑" charset="0"/>
            </a:endParaRPr>
          </a:p>
          <a:p>
            <a:pPr>
              <a:lnSpc>
                <a:spcPct val="180000"/>
              </a:lnSpc>
            </a:pPr>
            <a:r>
              <a:rPr lang="zh-CN" altLang="en-US" sz="1400" b="1">
                <a:latin typeface="微软雅黑" charset="0"/>
                <a:ea typeface="微软雅黑" charset="0"/>
              </a:rPr>
              <a:t>一、地推促销</a:t>
            </a:r>
            <a:endParaRPr lang="zh-CN" altLang="en-US" sz="1400" b="1">
              <a:latin typeface="微软雅黑" charset="0"/>
              <a:ea typeface="微软雅黑" charset="0"/>
            </a:endParaRPr>
          </a:p>
          <a:p>
            <a:pPr>
              <a:lnSpc>
                <a:spcPct val="180000"/>
              </a:lnSpc>
            </a:pPr>
            <a:r>
              <a:rPr lang="zh-CN" altLang="en-US" sz="1400" b="1">
                <a:latin typeface="微软雅黑" charset="0"/>
                <a:ea typeface="微软雅黑" charset="0"/>
              </a:rPr>
              <a:t>每月雇佣学生进行地面推广促销，地点可选白领比较集中的写字楼，其作用一是售卖产品，二是便于店铺推广，三是促进公众号吸粉</a:t>
            </a:r>
            <a:endParaRPr lang="zh-CN" altLang="en-US" sz="1400" b="1">
              <a:latin typeface="微软雅黑" charset="0"/>
              <a:ea typeface="微软雅黑" charset="0"/>
            </a:endParaRPr>
          </a:p>
          <a:p>
            <a:pPr>
              <a:lnSpc>
                <a:spcPct val="180000"/>
              </a:lnSpc>
            </a:pPr>
            <a:r>
              <a:rPr lang="zh-CN" altLang="en-US" sz="1400" b="1">
                <a:latin typeface="微软雅黑" charset="0"/>
                <a:ea typeface="微软雅黑" charset="0"/>
              </a:rPr>
              <a:t>二、年度促销计划</a:t>
            </a:r>
            <a:endParaRPr lang="zh-CN" altLang="en-US" sz="1400" b="1">
              <a:latin typeface="微软雅黑" charset="0"/>
              <a:ea typeface="微软雅黑" charset="0"/>
            </a:endParaRPr>
          </a:p>
          <a:p>
            <a:pPr>
              <a:lnSpc>
                <a:spcPct val="180000"/>
              </a:lnSpc>
            </a:pPr>
            <a:endParaRPr lang="zh-CN" altLang="en-US" sz="1400">
              <a:latin typeface="微软雅黑" charset="0"/>
              <a:ea typeface="微软雅黑" charset="0"/>
              <a:sym typeface="+mn-ea"/>
            </a:endParaRPr>
          </a:p>
        </p:txBody>
      </p:sp>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graphicFrame>
        <p:nvGraphicFramePr>
          <p:cNvPr id="6" name="表格 5"/>
          <p:cNvGraphicFramePr/>
          <p:nvPr/>
        </p:nvGraphicFramePr>
        <p:xfrm>
          <a:off x="1111250" y="2856865"/>
          <a:ext cx="10100945" cy="2767330"/>
        </p:xfrm>
        <a:graphic>
          <a:graphicData uri="http://schemas.openxmlformats.org/drawingml/2006/table">
            <a:tbl>
              <a:tblPr firstRow="1" bandRow="1">
                <a:tableStyleId>{5C22544A-7EE6-4342-B048-85BDC9FD1C3A}</a:tableStyleId>
              </a:tblPr>
              <a:tblGrid>
                <a:gridCol w="1010285"/>
                <a:gridCol w="1010285"/>
                <a:gridCol w="1010285"/>
                <a:gridCol w="1010285"/>
                <a:gridCol w="1008380"/>
                <a:gridCol w="1010285"/>
                <a:gridCol w="1010285"/>
                <a:gridCol w="1010285"/>
                <a:gridCol w="1010285"/>
                <a:gridCol w="1010285"/>
              </a:tblGrid>
              <a:tr h="384810">
                <a:tc>
                  <a:txBody>
                    <a:bodyPr/>
                    <a:p>
                      <a:pPr algn="ctr">
                        <a:buNone/>
                      </a:pPr>
                      <a:r>
                        <a:rPr lang="zh-CN" altLang="en-US" sz="1400">
                          <a:latin typeface="微软雅黑" charset="0"/>
                          <a:ea typeface="微软雅黑" charset="0"/>
                        </a:rPr>
                        <a:t>月份</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4</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5</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6</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7</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8</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9</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10</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11</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c>
                  <a:txBody>
                    <a:bodyPr/>
                    <a:p>
                      <a:pPr algn="ctr">
                        <a:buNone/>
                      </a:pPr>
                      <a:r>
                        <a:rPr lang="en-US" sz="1400">
                          <a:latin typeface="微软雅黑" charset="0"/>
                          <a:ea typeface="微软雅黑" charset="0"/>
                        </a:rPr>
                        <a:t>12</a:t>
                      </a:r>
                      <a:r>
                        <a:rPr lang="zh-CN" altLang="en-US" sz="1400">
                          <a:latin typeface="微软雅黑" charset="0"/>
                          <a:ea typeface="微软雅黑" charset="0"/>
                        </a:rPr>
                        <a:t>月</a:t>
                      </a:r>
                      <a:endParaRPr lang="zh-CN" altLang="en-US" sz="1400">
                        <a:latin typeface="微软雅黑" charset="0"/>
                        <a:ea typeface="微软雅黑" charset="0"/>
                      </a:endParaRPr>
                    </a:p>
                  </a:txBody>
                  <a:tcPr>
                    <a:solidFill>
                      <a:schemeClr val="accent2">
                        <a:lumMod val="60000"/>
                        <a:lumOff val="40000"/>
                      </a:schemeClr>
                    </a:solidFill>
                  </a:tcPr>
                </a:tc>
              </a:tr>
              <a:tr h="532765">
                <a:tc rowSpan="2">
                  <a:txBody>
                    <a:bodyPr/>
                    <a:p>
                      <a:pPr>
                        <a:buNone/>
                      </a:pPr>
                      <a:r>
                        <a:rPr lang="zh-CN" sz="1400">
                          <a:latin typeface="微软雅黑" charset="0"/>
                          <a:ea typeface="微软雅黑" charset="0"/>
                        </a:rPr>
                        <a:t>线上活动</a:t>
                      </a:r>
                      <a:endParaRPr lang="zh-CN" sz="1400">
                        <a:latin typeface="微软雅黑" charset="0"/>
                        <a:ea typeface="微软雅黑" charset="0"/>
                      </a:endParaRPr>
                    </a:p>
                  </a:txBody>
                  <a:tcPr anchor="ctr" anchorCtr="1">
                    <a:solidFill>
                      <a:schemeClr val="accent2">
                        <a:lumMod val="60000"/>
                        <a:lumOff val="40000"/>
                      </a:schemeClr>
                    </a:solidFill>
                  </a:tcPr>
                </a:tc>
                <a:tc>
                  <a:txBody>
                    <a:bodyPr/>
                    <a:p>
                      <a:pPr>
                        <a:buNone/>
                      </a:pPr>
                      <a:r>
                        <a:rPr lang="zh-CN" sz="900">
                          <a:latin typeface="微软雅黑" charset="0"/>
                          <a:ea typeface="微软雅黑" charset="0"/>
                        </a:rPr>
                        <a:t>新品上市免费试用</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altLang="en-US" sz="900">
                          <a:latin typeface="微软雅黑" charset="0"/>
                          <a:ea typeface="微软雅黑" charset="0"/>
                        </a:rPr>
                        <a:t>劳动是幸福的血液</a:t>
                      </a:r>
                      <a:endParaRPr lang="zh-CN" altLang="en-US"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爱××保健品公司，爱运动</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静坐健康大法</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静坐健康大法</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静坐健康大法</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××保健品公司赞助您出行</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双</a:t>
                      </a:r>
                      <a:r>
                        <a:rPr lang="en-US" altLang="zh-CN" sz="900">
                          <a:latin typeface="微软雅黑" charset="0"/>
                          <a:ea typeface="微软雅黑" charset="0"/>
                        </a:rPr>
                        <a:t>11</a:t>
                      </a:r>
                      <a:r>
                        <a:rPr lang="zh-CN" altLang="en-US" sz="900">
                          <a:latin typeface="微软雅黑" charset="0"/>
                          <a:ea typeface="微软雅黑" charset="0"/>
                        </a:rPr>
                        <a:t>，全家健康看××保健品公司</a:t>
                      </a:r>
                      <a:endParaRPr lang="zh-CN" altLang="en-US"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倾情回报连续购</a:t>
                      </a:r>
                      <a:endParaRPr lang="zh-CN" sz="900">
                        <a:latin typeface="微软雅黑" charset="0"/>
                        <a:ea typeface="微软雅黑" charset="0"/>
                      </a:endParaRPr>
                    </a:p>
                  </a:txBody>
                  <a:tcPr>
                    <a:solidFill>
                      <a:schemeClr val="accent2">
                        <a:lumMod val="60000"/>
                        <a:lumOff val="40000"/>
                      </a:schemeClr>
                    </a:solidFill>
                  </a:tcPr>
                </a:tc>
              </a:tr>
              <a:tr h="640080">
                <a:tc vMerge="1">
                  <a:tcPr>
                    <a:solidFill>
                      <a:schemeClr val="accent2">
                        <a:lumMod val="60000"/>
                        <a:lumOff val="40000"/>
                      </a:schemeClr>
                    </a:solidFill>
                  </a:tcPr>
                </a:tc>
                <a:tc>
                  <a:txBody>
                    <a:bodyPr/>
                    <a:p>
                      <a:pPr>
                        <a:buNone/>
                      </a:pPr>
                      <a:r>
                        <a:rPr lang="en-US" sz="900">
                          <a:latin typeface="微软雅黑" charset="0"/>
                          <a:ea typeface="微软雅黑" charset="0"/>
                        </a:rPr>
                        <a:t>4</a:t>
                      </a:r>
                      <a:r>
                        <a:rPr lang="zh-CN" altLang="en-US" sz="900">
                          <a:latin typeface="微软雅黑" charset="0"/>
                          <a:ea typeface="微软雅黑" charset="0"/>
                        </a:rPr>
                        <a:t>月</a:t>
                      </a:r>
                      <a:r>
                        <a:rPr lang="en-US" altLang="zh-CN" sz="900">
                          <a:latin typeface="微软雅黑" charset="0"/>
                          <a:ea typeface="微软雅黑" charset="0"/>
                        </a:rPr>
                        <a:t>1-12</a:t>
                      </a:r>
                      <a:r>
                        <a:rPr lang="zh-CN" altLang="en-US" sz="900">
                          <a:latin typeface="微软雅黑" charset="0"/>
                          <a:ea typeface="微软雅黑" charset="0"/>
                        </a:rPr>
                        <a:t>月</a:t>
                      </a:r>
                      <a:r>
                        <a:rPr lang="en-US" altLang="zh-CN" sz="900">
                          <a:latin typeface="微软雅黑" charset="0"/>
                          <a:ea typeface="微软雅黑" charset="0"/>
                        </a:rPr>
                        <a:t>31</a:t>
                      </a:r>
                      <a:r>
                        <a:rPr lang="zh-CN" altLang="en-US" sz="900">
                          <a:latin typeface="微软雅黑" charset="0"/>
                          <a:ea typeface="微软雅黑" charset="0"/>
                        </a:rPr>
                        <a:t>日。小规格产品上市，自付运费免费品，限量</a:t>
                      </a:r>
                      <a:endParaRPr lang="zh-CN" altLang="en-US"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5</a:t>
                      </a:r>
                      <a:r>
                        <a:rPr lang="zh-CN" altLang="en-US" sz="900">
                          <a:latin typeface="微软雅黑" charset="0"/>
                          <a:ea typeface="微软雅黑" charset="0"/>
                        </a:rPr>
                        <a:t>月</a:t>
                      </a:r>
                      <a:r>
                        <a:rPr lang="en-US" altLang="zh-CN" sz="900">
                          <a:latin typeface="微软雅黑" charset="0"/>
                          <a:ea typeface="微软雅黑" charset="0"/>
                        </a:rPr>
                        <a:t>1-7</a:t>
                      </a:r>
                      <a:r>
                        <a:rPr lang="zh-CN" altLang="en-US" sz="900">
                          <a:latin typeface="微软雅黑" charset="0"/>
                          <a:ea typeface="微软雅黑" charset="0"/>
                        </a:rPr>
                        <a:t>日，买营养装产品送旅行装产品</a:t>
                      </a:r>
                      <a:endParaRPr lang="zh-CN" altLang="en-US"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6</a:t>
                      </a:r>
                      <a:r>
                        <a:rPr lang="zh-CN" altLang="en-US" sz="900">
                          <a:latin typeface="微软雅黑" charset="0"/>
                          <a:ea typeface="微软雅黑" charset="0"/>
                        </a:rPr>
                        <a:t>月</a:t>
                      </a:r>
                      <a:r>
                        <a:rPr lang="en-US" altLang="zh-CN" sz="900">
                          <a:latin typeface="微软雅黑" charset="0"/>
                          <a:ea typeface="微软雅黑" charset="0"/>
                        </a:rPr>
                        <a:t>1</a:t>
                      </a:r>
                      <a:r>
                        <a:rPr lang="zh-CN" altLang="en-US" sz="900">
                          <a:latin typeface="微软雅黑" charset="0"/>
                          <a:ea typeface="微软雅黑" charset="0"/>
                        </a:rPr>
                        <a:t>日</a:t>
                      </a:r>
                      <a:r>
                        <a:rPr lang="en-US" altLang="zh-CN" sz="900">
                          <a:latin typeface="微软雅黑" charset="0"/>
                          <a:ea typeface="微软雅黑" charset="0"/>
                        </a:rPr>
                        <a:t>-30</a:t>
                      </a:r>
                      <a:r>
                        <a:rPr lang="zh-CN" altLang="en-US" sz="900">
                          <a:latin typeface="微软雅黑" charset="0"/>
                          <a:ea typeface="微软雅黑" charset="0"/>
                        </a:rPr>
                        <a:t>日，旅行装产品</a:t>
                      </a:r>
                      <a:r>
                        <a:rPr lang="en-US" altLang="zh-CN" sz="900">
                          <a:latin typeface="微软雅黑" charset="0"/>
                          <a:ea typeface="微软雅黑" charset="0"/>
                        </a:rPr>
                        <a:t>8.8</a:t>
                      </a:r>
                      <a:r>
                        <a:rPr lang="zh-CN" altLang="en-US" sz="900">
                          <a:latin typeface="微软雅黑" charset="0"/>
                          <a:ea typeface="微软雅黑" charset="0"/>
                        </a:rPr>
                        <a:t>折</a:t>
                      </a:r>
                      <a:endParaRPr lang="zh-CN" altLang="en-US"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7</a:t>
                      </a:r>
                      <a:r>
                        <a:rPr lang="zh-CN" altLang="en-US" sz="900">
                          <a:latin typeface="微软雅黑" charset="0"/>
                          <a:ea typeface="微软雅黑" charset="0"/>
                        </a:rPr>
                        <a:t>月</a:t>
                      </a:r>
                      <a:r>
                        <a:rPr lang="en-US" altLang="zh-CN" sz="900">
                          <a:latin typeface="微软雅黑" charset="0"/>
                          <a:ea typeface="微软雅黑" charset="0"/>
                        </a:rPr>
                        <a:t>1</a:t>
                      </a:r>
                      <a:r>
                        <a:rPr lang="zh-CN" altLang="en-US" sz="900">
                          <a:latin typeface="微软雅黑" charset="0"/>
                          <a:ea typeface="微软雅黑" charset="0"/>
                        </a:rPr>
                        <a:t>日</a:t>
                      </a:r>
                      <a:r>
                        <a:rPr lang="en-US" altLang="zh-CN" sz="900">
                          <a:latin typeface="微软雅黑" charset="0"/>
                          <a:ea typeface="微软雅黑" charset="0"/>
                        </a:rPr>
                        <a:t>-9</a:t>
                      </a:r>
                      <a:r>
                        <a:rPr lang="zh-CN" altLang="en-US" sz="900">
                          <a:latin typeface="微软雅黑" charset="0"/>
                          <a:ea typeface="微软雅黑" charset="0"/>
                        </a:rPr>
                        <a:t>月</a:t>
                      </a:r>
                      <a:r>
                        <a:rPr lang="en-US" altLang="zh-CN" sz="900">
                          <a:latin typeface="微软雅黑" charset="0"/>
                          <a:ea typeface="微软雅黑" charset="0"/>
                        </a:rPr>
                        <a:t>30</a:t>
                      </a:r>
                      <a:r>
                        <a:rPr lang="zh-CN" altLang="en-US" sz="900">
                          <a:latin typeface="微软雅黑" charset="0"/>
                          <a:ea typeface="微软雅黑" charset="0"/>
                        </a:rPr>
                        <a:t>日，营养装产品</a:t>
                      </a:r>
                      <a:r>
                        <a:rPr lang="en-US" altLang="zh-CN" sz="900">
                          <a:latin typeface="微软雅黑" charset="0"/>
                          <a:ea typeface="微软雅黑" charset="0"/>
                        </a:rPr>
                        <a:t>8.8</a:t>
                      </a:r>
                      <a:r>
                        <a:rPr lang="zh-CN" altLang="zh-CN" sz="900">
                          <a:latin typeface="微软雅黑" charset="0"/>
                          <a:ea typeface="微软雅黑" charset="0"/>
                        </a:rPr>
                        <a:t>折</a:t>
                      </a:r>
                      <a:endParaRPr lang="zh-CN" altLang="zh-CN"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7</a:t>
                      </a:r>
                      <a:r>
                        <a:rPr lang="zh-CN" altLang="en-US" sz="900">
                          <a:latin typeface="微软雅黑" charset="0"/>
                          <a:ea typeface="微软雅黑" charset="0"/>
                        </a:rPr>
                        <a:t>月</a:t>
                      </a:r>
                      <a:r>
                        <a:rPr lang="en-US" altLang="zh-CN" sz="900">
                          <a:latin typeface="微软雅黑" charset="0"/>
                          <a:ea typeface="微软雅黑" charset="0"/>
                        </a:rPr>
                        <a:t>1</a:t>
                      </a:r>
                      <a:r>
                        <a:rPr lang="zh-CN" altLang="en-US" sz="900">
                          <a:latin typeface="微软雅黑" charset="0"/>
                          <a:ea typeface="微软雅黑" charset="0"/>
                        </a:rPr>
                        <a:t>日</a:t>
                      </a:r>
                      <a:r>
                        <a:rPr lang="en-US" altLang="zh-CN" sz="900">
                          <a:latin typeface="微软雅黑" charset="0"/>
                          <a:ea typeface="微软雅黑" charset="0"/>
                        </a:rPr>
                        <a:t>-9</a:t>
                      </a:r>
                      <a:r>
                        <a:rPr lang="zh-CN" altLang="en-US" sz="900">
                          <a:latin typeface="微软雅黑" charset="0"/>
                          <a:ea typeface="微软雅黑" charset="0"/>
                        </a:rPr>
                        <a:t>月</a:t>
                      </a:r>
                      <a:r>
                        <a:rPr lang="en-US" altLang="zh-CN" sz="900">
                          <a:latin typeface="微软雅黑" charset="0"/>
                          <a:ea typeface="微软雅黑" charset="0"/>
                        </a:rPr>
                        <a:t>30</a:t>
                      </a:r>
                      <a:r>
                        <a:rPr lang="zh-CN" altLang="en-US" sz="900">
                          <a:latin typeface="微软雅黑" charset="0"/>
                          <a:ea typeface="微软雅黑" charset="0"/>
                        </a:rPr>
                        <a:t>日，营养装产品</a:t>
                      </a:r>
                      <a:r>
                        <a:rPr lang="en-US" altLang="zh-CN" sz="900">
                          <a:latin typeface="微软雅黑" charset="0"/>
                          <a:ea typeface="微软雅黑" charset="0"/>
                        </a:rPr>
                        <a:t>8.8</a:t>
                      </a:r>
                      <a:r>
                        <a:rPr lang="zh-CN" altLang="zh-CN" sz="900">
                          <a:latin typeface="微软雅黑" charset="0"/>
                          <a:ea typeface="微软雅黑" charset="0"/>
                        </a:rPr>
                        <a:t>折</a:t>
                      </a:r>
                      <a:endParaRPr lang="zh-CN" altLang="zh-CN"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7</a:t>
                      </a:r>
                      <a:r>
                        <a:rPr lang="zh-CN" altLang="en-US" sz="900">
                          <a:latin typeface="微软雅黑" charset="0"/>
                          <a:ea typeface="微软雅黑" charset="0"/>
                        </a:rPr>
                        <a:t>月</a:t>
                      </a:r>
                      <a:r>
                        <a:rPr lang="en-US" altLang="zh-CN" sz="900">
                          <a:latin typeface="微软雅黑" charset="0"/>
                          <a:ea typeface="微软雅黑" charset="0"/>
                        </a:rPr>
                        <a:t>1</a:t>
                      </a:r>
                      <a:r>
                        <a:rPr lang="zh-CN" altLang="en-US" sz="900">
                          <a:latin typeface="微软雅黑" charset="0"/>
                          <a:ea typeface="微软雅黑" charset="0"/>
                        </a:rPr>
                        <a:t>日</a:t>
                      </a:r>
                      <a:r>
                        <a:rPr lang="en-US" altLang="zh-CN" sz="900">
                          <a:latin typeface="微软雅黑" charset="0"/>
                          <a:ea typeface="微软雅黑" charset="0"/>
                        </a:rPr>
                        <a:t>-9</a:t>
                      </a:r>
                      <a:r>
                        <a:rPr lang="zh-CN" altLang="en-US" sz="900">
                          <a:latin typeface="微软雅黑" charset="0"/>
                          <a:ea typeface="微软雅黑" charset="0"/>
                        </a:rPr>
                        <a:t>月</a:t>
                      </a:r>
                      <a:r>
                        <a:rPr lang="en-US" altLang="zh-CN" sz="900">
                          <a:latin typeface="微软雅黑" charset="0"/>
                          <a:ea typeface="微软雅黑" charset="0"/>
                        </a:rPr>
                        <a:t>30</a:t>
                      </a:r>
                      <a:r>
                        <a:rPr lang="zh-CN" altLang="en-US" sz="900">
                          <a:latin typeface="微软雅黑" charset="0"/>
                          <a:ea typeface="微软雅黑" charset="0"/>
                        </a:rPr>
                        <a:t>日，营养装产品</a:t>
                      </a:r>
                      <a:r>
                        <a:rPr lang="en-US" altLang="zh-CN" sz="900">
                          <a:latin typeface="微软雅黑" charset="0"/>
                          <a:ea typeface="微软雅黑" charset="0"/>
                        </a:rPr>
                        <a:t>8.8</a:t>
                      </a:r>
                      <a:r>
                        <a:rPr lang="zh-CN" altLang="zh-CN" sz="900">
                          <a:latin typeface="微软雅黑" charset="0"/>
                          <a:ea typeface="微软雅黑" charset="0"/>
                        </a:rPr>
                        <a:t>折</a:t>
                      </a:r>
                      <a:endParaRPr lang="zh-CN" altLang="zh-CN"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10</a:t>
                      </a:r>
                      <a:r>
                        <a:rPr lang="zh-CN" altLang="en-US" sz="900">
                          <a:latin typeface="微软雅黑" charset="0"/>
                          <a:ea typeface="微软雅黑" charset="0"/>
                        </a:rPr>
                        <a:t>月</a:t>
                      </a:r>
                      <a:r>
                        <a:rPr lang="en-US" altLang="zh-CN" sz="900">
                          <a:latin typeface="微软雅黑" charset="0"/>
                          <a:ea typeface="微软雅黑" charset="0"/>
                        </a:rPr>
                        <a:t>1</a:t>
                      </a:r>
                      <a:r>
                        <a:rPr lang="zh-CN" altLang="en-US" sz="900">
                          <a:latin typeface="微软雅黑" charset="0"/>
                          <a:ea typeface="微软雅黑" charset="0"/>
                        </a:rPr>
                        <a:t>日</a:t>
                      </a:r>
                      <a:r>
                        <a:rPr lang="en-US" altLang="zh-CN" sz="900">
                          <a:latin typeface="微软雅黑" charset="0"/>
                          <a:ea typeface="微软雅黑" charset="0"/>
                        </a:rPr>
                        <a:t>-7</a:t>
                      </a:r>
                      <a:r>
                        <a:rPr lang="zh-CN" altLang="en-US" sz="900">
                          <a:latin typeface="微软雅黑" charset="0"/>
                          <a:ea typeface="微软雅黑" charset="0"/>
                        </a:rPr>
                        <a:t>日，旅行装产品</a:t>
                      </a:r>
                      <a:r>
                        <a:rPr lang="en-US" altLang="zh-CN" sz="900">
                          <a:latin typeface="微软雅黑" charset="0"/>
                          <a:ea typeface="微软雅黑" charset="0"/>
                        </a:rPr>
                        <a:t>8.8</a:t>
                      </a:r>
                      <a:r>
                        <a:rPr lang="zh-CN" altLang="en-US" sz="900">
                          <a:latin typeface="微软雅黑" charset="0"/>
                          <a:ea typeface="微软雅黑" charset="0"/>
                        </a:rPr>
                        <a:t>折</a:t>
                      </a:r>
                      <a:endParaRPr lang="zh-CN" altLang="en-US"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11</a:t>
                      </a:r>
                      <a:r>
                        <a:rPr lang="zh-CN" altLang="en-US" sz="900">
                          <a:latin typeface="微软雅黑" charset="0"/>
                          <a:ea typeface="微软雅黑" charset="0"/>
                        </a:rPr>
                        <a:t>月</a:t>
                      </a:r>
                      <a:r>
                        <a:rPr lang="en-US" altLang="zh-CN" sz="900">
                          <a:latin typeface="微软雅黑" charset="0"/>
                          <a:ea typeface="微软雅黑" charset="0"/>
                        </a:rPr>
                        <a:t>11</a:t>
                      </a:r>
                      <a:r>
                        <a:rPr lang="zh-CN" altLang="en-US" sz="900">
                          <a:latin typeface="微软雅黑" charset="0"/>
                          <a:ea typeface="微软雅黑" charset="0"/>
                        </a:rPr>
                        <a:t>日，××保健品公司所有产品</a:t>
                      </a:r>
                      <a:r>
                        <a:rPr lang="en-US" altLang="zh-CN" sz="900">
                          <a:latin typeface="微软雅黑" charset="0"/>
                          <a:ea typeface="微软雅黑" charset="0"/>
                        </a:rPr>
                        <a:t>6</a:t>
                      </a:r>
                      <a:r>
                        <a:rPr lang="zh-CN" altLang="en-US" sz="900">
                          <a:latin typeface="微软雅黑" charset="0"/>
                          <a:ea typeface="微软雅黑" charset="0"/>
                        </a:rPr>
                        <a:t>折，渠道不享受同政策</a:t>
                      </a:r>
                      <a:endParaRPr lang="zh-CN" altLang="en-US" sz="900">
                        <a:latin typeface="微软雅黑" charset="0"/>
                        <a:ea typeface="微软雅黑" charset="0"/>
                      </a:endParaRPr>
                    </a:p>
                  </a:txBody>
                  <a:tcPr>
                    <a:solidFill>
                      <a:schemeClr val="accent2">
                        <a:lumMod val="60000"/>
                        <a:lumOff val="40000"/>
                      </a:schemeClr>
                    </a:solidFill>
                  </a:tcPr>
                </a:tc>
                <a:tc>
                  <a:txBody>
                    <a:bodyPr/>
                    <a:p>
                      <a:pPr>
                        <a:buNone/>
                      </a:pPr>
                      <a:r>
                        <a:rPr lang="en-US" sz="900">
                          <a:latin typeface="微软雅黑" charset="0"/>
                          <a:ea typeface="微软雅黑" charset="0"/>
                        </a:rPr>
                        <a:t>12</a:t>
                      </a:r>
                      <a:r>
                        <a:rPr lang="zh-CN" altLang="en-US" sz="900">
                          <a:latin typeface="微软雅黑" charset="0"/>
                          <a:ea typeface="微软雅黑" charset="0"/>
                        </a:rPr>
                        <a:t>月</a:t>
                      </a:r>
                      <a:r>
                        <a:rPr lang="en-US" altLang="zh-CN" sz="900">
                          <a:latin typeface="微软雅黑" charset="0"/>
                          <a:ea typeface="微软雅黑" charset="0"/>
                        </a:rPr>
                        <a:t>12</a:t>
                      </a:r>
                      <a:r>
                        <a:rPr lang="zh-CN" altLang="en-US" sz="900">
                          <a:latin typeface="微软雅黑" charset="0"/>
                          <a:ea typeface="微软雅黑" charset="0"/>
                        </a:rPr>
                        <a:t>日，××保健品公司线上会员重复购买享</a:t>
                      </a:r>
                      <a:r>
                        <a:rPr lang="en-US" altLang="zh-CN" sz="900">
                          <a:latin typeface="微软雅黑" charset="0"/>
                          <a:ea typeface="微软雅黑" charset="0"/>
                        </a:rPr>
                        <a:t>6</a:t>
                      </a:r>
                      <a:r>
                        <a:rPr lang="zh-CN" altLang="en-US" sz="900">
                          <a:latin typeface="微软雅黑" charset="0"/>
                          <a:ea typeface="微软雅黑" charset="0"/>
                        </a:rPr>
                        <a:t>折</a:t>
                      </a:r>
                      <a:endParaRPr lang="zh-CN" altLang="en-US" sz="900">
                        <a:latin typeface="微软雅黑" charset="0"/>
                        <a:ea typeface="微软雅黑" charset="0"/>
                      </a:endParaRPr>
                    </a:p>
                  </a:txBody>
                  <a:tcPr>
                    <a:solidFill>
                      <a:schemeClr val="accent2">
                        <a:lumMod val="60000"/>
                        <a:lumOff val="40000"/>
                      </a:schemeClr>
                    </a:solidFill>
                  </a:tcPr>
                </a:tc>
              </a:tr>
              <a:tr h="413385">
                <a:tc rowSpan="2">
                  <a:txBody>
                    <a:bodyPr/>
                    <a:p>
                      <a:pPr>
                        <a:buNone/>
                      </a:pPr>
                      <a:r>
                        <a:rPr lang="zh-CN" sz="1400">
                          <a:latin typeface="微软雅黑" charset="0"/>
                          <a:ea typeface="微软雅黑" charset="0"/>
                        </a:rPr>
                        <a:t>线下活动</a:t>
                      </a:r>
                      <a:endParaRPr lang="zh-CN" sz="1400">
                        <a:latin typeface="微软雅黑" charset="0"/>
                        <a:ea typeface="微软雅黑" charset="0"/>
                      </a:endParaRPr>
                    </a:p>
                  </a:txBody>
                  <a:tcPr anchor="ctr" anchorCtr="1">
                    <a:solidFill>
                      <a:schemeClr val="accent2">
                        <a:lumMod val="60000"/>
                        <a:lumOff val="40000"/>
                      </a:schemeClr>
                    </a:solidFill>
                  </a:tcPr>
                </a:tc>
                <a:tc>
                  <a:txBody>
                    <a:bodyPr/>
                    <a:p>
                      <a:pPr>
                        <a:buNone/>
                      </a:pPr>
                      <a:r>
                        <a:rPr lang="en-US" altLang="zh-CN" sz="900">
                          <a:latin typeface="微软雅黑" charset="0"/>
                          <a:ea typeface="微软雅黑" charset="0"/>
                          <a:sym typeface="+mn-ea"/>
                        </a:rPr>
                        <a:t>12</a:t>
                      </a:r>
                      <a:r>
                        <a:rPr lang="zh-CN" altLang="en-US" sz="900">
                          <a:latin typeface="微软雅黑" charset="0"/>
                          <a:ea typeface="微软雅黑" charset="0"/>
                          <a:sym typeface="+mn-ea"/>
                        </a:rPr>
                        <a:t>元净化血液，见过吗</a:t>
                      </a:r>
                      <a:endParaRPr lang="zh-CN" altLang="en-US" sz="900">
                        <a:latin typeface="微软雅黑" charset="0"/>
                        <a:ea typeface="微软雅黑" charset="0"/>
                        <a:sym typeface="+mn-ea"/>
                      </a:endParaRPr>
                    </a:p>
                  </a:txBody>
                  <a:tcPr>
                    <a:solidFill>
                      <a:schemeClr val="accent2">
                        <a:lumMod val="60000"/>
                        <a:lumOff val="40000"/>
                      </a:schemeClr>
                    </a:solidFill>
                  </a:tcPr>
                </a:tc>
                <a:tc>
                  <a:txBody>
                    <a:bodyPr/>
                    <a:p>
                      <a:pPr>
                        <a:buNone/>
                      </a:pPr>
                      <a:r>
                        <a:rPr lang="zh-CN" sz="900">
                          <a:latin typeface="微软雅黑" charset="0"/>
                          <a:ea typeface="微软雅黑" charset="0"/>
                        </a:rPr>
                        <a:t>爱劳动，爱健康</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sym typeface="+mn-ea"/>
                        </a:rPr>
                        <a:t>爱××保健品公司，爱运动</a:t>
                      </a:r>
                      <a:endParaRPr lang="zh-CN" sz="900">
                        <a:latin typeface="微软雅黑" charset="0"/>
                        <a:ea typeface="微软雅黑" charset="0"/>
                        <a:sym typeface="+mn-ea"/>
                      </a:endParaRPr>
                    </a:p>
                  </a:txBody>
                  <a:tcPr>
                    <a:solidFill>
                      <a:schemeClr val="accent2">
                        <a:lumMod val="60000"/>
                        <a:lumOff val="40000"/>
                      </a:schemeClr>
                    </a:solidFill>
                  </a:tcPr>
                </a:tc>
                <a:tc>
                  <a:txBody>
                    <a:bodyPr/>
                    <a:p>
                      <a:pPr>
                        <a:buNone/>
                      </a:pPr>
                      <a:r>
                        <a:rPr lang="zh-CN" sz="900">
                          <a:latin typeface="微软雅黑" charset="0"/>
                          <a:ea typeface="微软雅黑" charset="0"/>
                        </a:rPr>
                        <a:t>静坐也可保健康</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静坐也可保健康</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rPr>
                        <a:t>静坐也可保健康</a:t>
                      </a:r>
                      <a:endParaRPr lang="zh-CN" sz="900">
                        <a:latin typeface="微软雅黑" charset="0"/>
                        <a:ea typeface="微软雅黑" charset="0"/>
                      </a:endParaRPr>
                    </a:p>
                  </a:txBody>
                  <a:tcPr>
                    <a:solidFill>
                      <a:schemeClr val="accent2">
                        <a:lumMod val="60000"/>
                        <a:lumOff val="40000"/>
                      </a:schemeClr>
                    </a:solidFill>
                  </a:tcPr>
                </a:tc>
                <a:tc>
                  <a:txBody>
                    <a:bodyPr/>
                    <a:p>
                      <a:pPr>
                        <a:buNone/>
                      </a:pPr>
                      <a:r>
                        <a:rPr lang="zh-CN" sz="900">
                          <a:latin typeface="微软雅黑" charset="0"/>
                          <a:ea typeface="微软雅黑" charset="0"/>
                          <a:sym typeface="+mn-ea"/>
                        </a:rPr>
                        <a:t>健康出行靠××保健品公司</a:t>
                      </a:r>
                      <a:endParaRPr lang="zh-CN" sz="900">
                        <a:latin typeface="微软雅黑" charset="0"/>
                        <a:ea typeface="微软雅黑" charset="0"/>
                        <a:sym typeface="+mn-ea"/>
                      </a:endParaRPr>
                    </a:p>
                  </a:txBody>
                  <a:tcPr>
                    <a:solidFill>
                      <a:schemeClr val="accent2">
                        <a:lumMod val="60000"/>
                        <a:lumOff val="40000"/>
                      </a:schemeClr>
                    </a:solidFill>
                  </a:tcPr>
                </a:tc>
                <a:tc>
                  <a:txBody>
                    <a:bodyPr/>
                    <a:p>
                      <a:pPr>
                        <a:buNone/>
                      </a:pPr>
                      <a:r>
                        <a:rPr lang="zh-CN" sz="900">
                          <a:latin typeface="微软雅黑" charset="0"/>
                          <a:ea typeface="微软雅黑" charset="0"/>
                          <a:sym typeface="+mn-ea"/>
                        </a:rPr>
                        <a:t>双</a:t>
                      </a:r>
                      <a:r>
                        <a:rPr lang="en-US" altLang="zh-CN" sz="900">
                          <a:latin typeface="微软雅黑" charset="0"/>
                          <a:ea typeface="微软雅黑" charset="0"/>
                          <a:sym typeface="+mn-ea"/>
                        </a:rPr>
                        <a:t>11</a:t>
                      </a:r>
                      <a:r>
                        <a:rPr lang="zh-CN" altLang="en-US" sz="900">
                          <a:latin typeface="微软雅黑" charset="0"/>
                          <a:ea typeface="微软雅黑" charset="0"/>
                          <a:sym typeface="+mn-ea"/>
                        </a:rPr>
                        <a:t>，健康看××保健品公司，线上更便宜</a:t>
                      </a:r>
                      <a:endParaRPr lang="zh-CN" altLang="en-US" sz="900">
                        <a:latin typeface="微软雅黑" charset="0"/>
                        <a:ea typeface="微软雅黑" charset="0"/>
                        <a:sym typeface="+mn-ea"/>
                      </a:endParaRPr>
                    </a:p>
                    <a:p>
                      <a:pPr>
                        <a:buNone/>
                      </a:pPr>
                      <a:endParaRPr lang="zh-CN" altLang="en-US" sz="1400">
                        <a:latin typeface="微软雅黑" charset="0"/>
                        <a:ea typeface="微软雅黑" charset="0"/>
                        <a:sym typeface="+mn-ea"/>
                      </a:endParaRPr>
                    </a:p>
                  </a:txBody>
                  <a:tcPr>
                    <a:solidFill>
                      <a:schemeClr val="accent2">
                        <a:lumMod val="60000"/>
                        <a:lumOff val="40000"/>
                      </a:schemeClr>
                    </a:solidFill>
                  </a:tcPr>
                </a:tc>
                <a:tc>
                  <a:txBody>
                    <a:bodyPr/>
                    <a:p>
                      <a:pPr>
                        <a:buNone/>
                      </a:pPr>
                      <a:r>
                        <a:rPr lang="zh-CN" sz="900">
                          <a:latin typeface="微软雅黑" charset="0"/>
                          <a:ea typeface="微软雅黑" charset="0"/>
                        </a:rPr>
                        <a:t>白领更白，圣诞更火</a:t>
                      </a:r>
                      <a:endParaRPr lang="zh-CN" sz="900">
                        <a:latin typeface="微软雅黑" charset="0"/>
                        <a:ea typeface="微软雅黑" charset="0"/>
                      </a:endParaRPr>
                    </a:p>
                  </a:txBody>
                  <a:tcPr>
                    <a:solidFill>
                      <a:schemeClr val="accent2">
                        <a:lumMod val="60000"/>
                        <a:lumOff val="40000"/>
                      </a:schemeClr>
                    </a:solidFill>
                  </a:tcPr>
                </a:tc>
              </a:tr>
              <a:tr h="640080">
                <a:tc vMerge="1">
                  <a:tcPr>
                    <a:solidFill>
                      <a:schemeClr val="accent2">
                        <a:lumMod val="60000"/>
                        <a:lumOff val="40000"/>
                      </a:schemeClr>
                    </a:solidFill>
                  </a:tcPr>
                </a:tc>
                <a:tc>
                  <a:txBody>
                    <a:bodyPr/>
                    <a:p>
                      <a:pPr>
                        <a:buNone/>
                      </a:pPr>
                      <a:r>
                        <a:rPr lang="en-US" sz="900">
                          <a:latin typeface="微软雅黑" charset="0"/>
                          <a:ea typeface="微软雅黑" charset="0"/>
                          <a:sym typeface="+mn-ea"/>
                        </a:rPr>
                        <a:t>4</a:t>
                      </a:r>
                      <a:r>
                        <a:rPr lang="zh-CN" altLang="en-US" sz="900">
                          <a:latin typeface="微软雅黑" charset="0"/>
                          <a:ea typeface="微软雅黑" charset="0"/>
                          <a:sym typeface="+mn-ea"/>
                        </a:rPr>
                        <a:t>月</a:t>
                      </a:r>
                      <a:r>
                        <a:rPr lang="en-US" altLang="zh-CN" sz="900">
                          <a:latin typeface="微软雅黑" charset="0"/>
                          <a:ea typeface="微软雅黑" charset="0"/>
                          <a:sym typeface="+mn-ea"/>
                        </a:rPr>
                        <a:t>1-12</a:t>
                      </a:r>
                      <a:r>
                        <a:rPr lang="zh-CN" altLang="en-US" sz="900">
                          <a:latin typeface="微软雅黑" charset="0"/>
                          <a:ea typeface="微软雅黑" charset="0"/>
                          <a:sym typeface="+mn-ea"/>
                        </a:rPr>
                        <a:t>月</a:t>
                      </a:r>
                      <a:r>
                        <a:rPr lang="en-US" altLang="zh-CN" sz="900">
                          <a:latin typeface="微软雅黑" charset="0"/>
                          <a:ea typeface="微软雅黑" charset="0"/>
                          <a:sym typeface="+mn-ea"/>
                        </a:rPr>
                        <a:t>31</a:t>
                      </a:r>
                      <a:r>
                        <a:rPr lang="zh-CN" altLang="en-US" sz="900">
                          <a:latin typeface="微软雅黑" charset="0"/>
                          <a:ea typeface="微软雅黑" charset="0"/>
                          <a:sym typeface="+mn-ea"/>
                        </a:rPr>
                        <a:t>日。小规格产品上市，</a:t>
                      </a:r>
                      <a:r>
                        <a:rPr lang="en-US" altLang="zh-CN" sz="900">
                          <a:latin typeface="微软雅黑" charset="0"/>
                          <a:ea typeface="微软雅黑" charset="0"/>
                          <a:sym typeface="+mn-ea"/>
                        </a:rPr>
                        <a:t>12</a:t>
                      </a:r>
                      <a:r>
                        <a:rPr lang="zh-CN" altLang="en-US" sz="900">
                          <a:latin typeface="微软雅黑" charset="0"/>
                          <a:ea typeface="微软雅黑" charset="0"/>
                          <a:sym typeface="+mn-ea"/>
                        </a:rPr>
                        <a:t>元保健品由你任性</a:t>
                      </a:r>
                      <a:endParaRPr lang="zh-CN" altLang="en-US" sz="900">
                        <a:latin typeface="微软雅黑" charset="0"/>
                        <a:ea typeface="微软雅黑" charset="0"/>
                        <a:sym typeface="+mn-ea"/>
                      </a:endParaRPr>
                    </a:p>
                    <a:p>
                      <a:pPr>
                        <a:buNone/>
                      </a:pPr>
                      <a:endParaRPr lang="zh-CN" altLang="en-US" sz="9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sym typeface="+mn-ea"/>
                        </a:rPr>
                        <a:t>5</a:t>
                      </a:r>
                      <a:r>
                        <a:rPr lang="zh-CN" altLang="en-US" sz="900">
                          <a:latin typeface="微软雅黑" charset="0"/>
                          <a:ea typeface="微软雅黑" charset="0"/>
                          <a:sym typeface="+mn-ea"/>
                        </a:rPr>
                        <a:t>月</a:t>
                      </a:r>
                      <a:r>
                        <a:rPr lang="en-US" altLang="zh-CN" sz="900">
                          <a:latin typeface="微软雅黑" charset="0"/>
                          <a:ea typeface="微软雅黑" charset="0"/>
                          <a:sym typeface="+mn-ea"/>
                        </a:rPr>
                        <a:t>1-7</a:t>
                      </a:r>
                      <a:r>
                        <a:rPr lang="zh-CN" altLang="en-US" sz="900">
                          <a:latin typeface="微软雅黑" charset="0"/>
                          <a:ea typeface="微软雅黑" charset="0"/>
                          <a:sym typeface="+mn-ea"/>
                        </a:rPr>
                        <a:t>日，买营养装产品送旅行装产品</a:t>
                      </a:r>
                      <a:endParaRPr lang="zh-CN" altLang="en-US" sz="900">
                        <a:latin typeface="微软雅黑" charset="0"/>
                        <a:ea typeface="微软雅黑" charset="0"/>
                        <a:sym typeface="+mn-ea"/>
                      </a:endParaRPr>
                    </a:p>
                    <a:p>
                      <a:pPr>
                        <a:buNone/>
                      </a:pPr>
                      <a:endParaRPr lang="zh-CN" altLang="en-US" sz="9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sym typeface="+mn-ea"/>
                        </a:rPr>
                        <a:t>6</a:t>
                      </a:r>
                      <a:r>
                        <a:rPr lang="zh-CN" altLang="en-US" sz="900">
                          <a:latin typeface="微软雅黑" charset="0"/>
                          <a:ea typeface="微软雅黑" charset="0"/>
                          <a:sym typeface="+mn-ea"/>
                        </a:rPr>
                        <a:t>月</a:t>
                      </a:r>
                      <a:r>
                        <a:rPr lang="en-US" altLang="zh-CN" sz="900">
                          <a:latin typeface="微软雅黑" charset="0"/>
                          <a:ea typeface="微软雅黑" charset="0"/>
                          <a:sym typeface="+mn-ea"/>
                        </a:rPr>
                        <a:t>1</a:t>
                      </a:r>
                      <a:r>
                        <a:rPr lang="zh-CN" altLang="en-US" sz="900">
                          <a:latin typeface="微软雅黑" charset="0"/>
                          <a:ea typeface="微软雅黑" charset="0"/>
                          <a:sym typeface="+mn-ea"/>
                        </a:rPr>
                        <a:t>日</a:t>
                      </a:r>
                      <a:r>
                        <a:rPr lang="en-US" altLang="zh-CN" sz="900">
                          <a:latin typeface="微软雅黑" charset="0"/>
                          <a:ea typeface="微软雅黑" charset="0"/>
                          <a:sym typeface="+mn-ea"/>
                        </a:rPr>
                        <a:t>-30</a:t>
                      </a:r>
                      <a:r>
                        <a:rPr lang="zh-CN" altLang="en-US" sz="900">
                          <a:latin typeface="微软雅黑" charset="0"/>
                          <a:ea typeface="微软雅黑" charset="0"/>
                          <a:sym typeface="+mn-ea"/>
                        </a:rPr>
                        <a:t>日，旅行装产品</a:t>
                      </a:r>
                      <a:r>
                        <a:rPr lang="en-US" altLang="zh-CN" sz="900">
                          <a:latin typeface="微软雅黑" charset="0"/>
                          <a:ea typeface="微软雅黑" charset="0"/>
                          <a:sym typeface="+mn-ea"/>
                        </a:rPr>
                        <a:t>9</a:t>
                      </a:r>
                      <a:r>
                        <a:rPr lang="zh-CN" altLang="en-US" sz="900">
                          <a:latin typeface="微软雅黑" charset="0"/>
                          <a:ea typeface="微软雅黑" charset="0"/>
                          <a:sym typeface="+mn-ea"/>
                        </a:rPr>
                        <a:t>折，渠道同政策</a:t>
                      </a:r>
                      <a:endParaRPr lang="zh-CN" altLang="en-US" sz="9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sym typeface="+mn-ea"/>
                        </a:rPr>
                        <a:t>7</a:t>
                      </a:r>
                      <a:r>
                        <a:rPr lang="zh-CN" altLang="en-US" sz="900">
                          <a:latin typeface="微软雅黑" charset="0"/>
                          <a:ea typeface="微软雅黑" charset="0"/>
                          <a:sym typeface="+mn-ea"/>
                        </a:rPr>
                        <a:t>月</a:t>
                      </a:r>
                      <a:r>
                        <a:rPr lang="en-US" altLang="zh-CN" sz="900">
                          <a:latin typeface="微软雅黑" charset="0"/>
                          <a:ea typeface="微软雅黑" charset="0"/>
                          <a:sym typeface="+mn-ea"/>
                        </a:rPr>
                        <a:t>1</a:t>
                      </a:r>
                      <a:r>
                        <a:rPr lang="zh-CN" altLang="en-US" sz="900">
                          <a:latin typeface="微软雅黑" charset="0"/>
                          <a:ea typeface="微软雅黑" charset="0"/>
                          <a:sym typeface="+mn-ea"/>
                        </a:rPr>
                        <a:t>日</a:t>
                      </a:r>
                      <a:r>
                        <a:rPr lang="en-US" altLang="zh-CN" sz="900">
                          <a:latin typeface="微软雅黑" charset="0"/>
                          <a:ea typeface="微软雅黑" charset="0"/>
                          <a:sym typeface="+mn-ea"/>
                        </a:rPr>
                        <a:t>-9</a:t>
                      </a:r>
                      <a:r>
                        <a:rPr lang="zh-CN" altLang="en-US" sz="900">
                          <a:latin typeface="微软雅黑" charset="0"/>
                          <a:ea typeface="微软雅黑" charset="0"/>
                          <a:sym typeface="+mn-ea"/>
                        </a:rPr>
                        <a:t>月</a:t>
                      </a:r>
                      <a:r>
                        <a:rPr lang="en-US" altLang="zh-CN" sz="900">
                          <a:latin typeface="微软雅黑" charset="0"/>
                          <a:ea typeface="微软雅黑" charset="0"/>
                          <a:sym typeface="+mn-ea"/>
                        </a:rPr>
                        <a:t>30</a:t>
                      </a:r>
                      <a:r>
                        <a:rPr lang="zh-CN" altLang="en-US" sz="900">
                          <a:latin typeface="微软雅黑" charset="0"/>
                          <a:ea typeface="微软雅黑" charset="0"/>
                          <a:sym typeface="+mn-ea"/>
                        </a:rPr>
                        <a:t>日，营养装产品</a:t>
                      </a:r>
                      <a:r>
                        <a:rPr lang="en-US" altLang="zh-CN" sz="900">
                          <a:latin typeface="微软雅黑" charset="0"/>
                          <a:ea typeface="微软雅黑" charset="0"/>
                          <a:sym typeface="+mn-ea"/>
                        </a:rPr>
                        <a:t>9</a:t>
                      </a:r>
                      <a:r>
                        <a:rPr lang="zh-CN" altLang="zh-CN" sz="900">
                          <a:latin typeface="微软雅黑" charset="0"/>
                          <a:ea typeface="微软雅黑" charset="0"/>
                          <a:sym typeface="+mn-ea"/>
                        </a:rPr>
                        <a:t>折，渠道同</a:t>
                      </a:r>
                      <a:endParaRPr lang="zh-CN" altLang="zh-CN" sz="9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sym typeface="+mn-ea"/>
                        </a:rPr>
                        <a:t>7</a:t>
                      </a:r>
                      <a:r>
                        <a:rPr lang="zh-CN" altLang="en-US" sz="900">
                          <a:latin typeface="微软雅黑" charset="0"/>
                          <a:ea typeface="微软雅黑" charset="0"/>
                          <a:sym typeface="+mn-ea"/>
                        </a:rPr>
                        <a:t>月</a:t>
                      </a:r>
                      <a:r>
                        <a:rPr lang="en-US" altLang="zh-CN" sz="900">
                          <a:latin typeface="微软雅黑" charset="0"/>
                          <a:ea typeface="微软雅黑" charset="0"/>
                          <a:sym typeface="+mn-ea"/>
                        </a:rPr>
                        <a:t>1</a:t>
                      </a:r>
                      <a:r>
                        <a:rPr lang="zh-CN" altLang="en-US" sz="900">
                          <a:latin typeface="微软雅黑" charset="0"/>
                          <a:ea typeface="微软雅黑" charset="0"/>
                          <a:sym typeface="+mn-ea"/>
                        </a:rPr>
                        <a:t>日</a:t>
                      </a:r>
                      <a:r>
                        <a:rPr lang="en-US" altLang="zh-CN" sz="900">
                          <a:latin typeface="微软雅黑" charset="0"/>
                          <a:ea typeface="微软雅黑" charset="0"/>
                          <a:sym typeface="+mn-ea"/>
                        </a:rPr>
                        <a:t>-9</a:t>
                      </a:r>
                      <a:r>
                        <a:rPr lang="zh-CN" altLang="en-US" sz="900">
                          <a:latin typeface="微软雅黑" charset="0"/>
                          <a:ea typeface="微软雅黑" charset="0"/>
                          <a:sym typeface="+mn-ea"/>
                        </a:rPr>
                        <a:t>月</a:t>
                      </a:r>
                      <a:r>
                        <a:rPr lang="en-US" altLang="zh-CN" sz="900">
                          <a:latin typeface="微软雅黑" charset="0"/>
                          <a:ea typeface="微软雅黑" charset="0"/>
                          <a:sym typeface="+mn-ea"/>
                        </a:rPr>
                        <a:t>30</a:t>
                      </a:r>
                      <a:r>
                        <a:rPr lang="zh-CN" altLang="en-US" sz="900">
                          <a:latin typeface="微软雅黑" charset="0"/>
                          <a:ea typeface="微软雅黑" charset="0"/>
                          <a:sym typeface="+mn-ea"/>
                        </a:rPr>
                        <a:t>日，营养装产品</a:t>
                      </a:r>
                      <a:r>
                        <a:rPr lang="en-US" altLang="zh-CN" sz="900">
                          <a:latin typeface="微软雅黑" charset="0"/>
                          <a:ea typeface="微软雅黑" charset="0"/>
                          <a:sym typeface="+mn-ea"/>
                        </a:rPr>
                        <a:t>9</a:t>
                      </a:r>
                      <a:r>
                        <a:rPr lang="zh-CN" altLang="zh-CN" sz="900">
                          <a:latin typeface="微软雅黑" charset="0"/>
                          <a:ea typeface="微软雅黑" charset="0"/>
                          <a:sym typeface="+mn-ea"/>
                        </a:rPr>
                        <a:t>折，渠道同</a:t>
                      </a:r>
                      <a:endParaRPr lang="zh-CN" altLang="zh-CN" sz="9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sym typeface="+mn-ea"/>
                        </a:rPr>
                        <a:t>7</a:t>
                      </a:r>
                      <a:r>
                        <a:rPr lang="zh-CN" altLang="en-US" sz="900">
                          <a:latin typeface="微软雅黑" charset="0"/>
                          <a:ea typeface="微软雅黑" charset="0"/>
                          <a:sym typeface="+mn-ea"/>
                        </a:rPr>
                        <a:t>月</a:t>
                      </a:r>
                      <a:r>
                        <a:rPr lang="en-US" altLang="zh-CN" sz="900">
                          <a:latin typeface="微软雅黑" charset="0"/>
                          <a:ea typeface="微软雅黑" charset="0"/>
                          <a:sym typeface="+mn-ea"/>
                        </a:rPr>
                        <a:t>1</a:t>
                      </a:r>
                      <a:r>
                        <a:rPr lang="zh-CN" altLang="en-US" sz="900">
                          <a:latin typeface="微软雅黑" charset="0"/>
                          <a:ea typeface="微软雅黑" charset="0"/>
                          <a:sym typeface="+mn-ea"/>
                        </a:rPr>
                        <a:t>日</a:t>
                      </a:r>
                      <a:r>
                        <a:rPr lang="en-US" altLang="zh-CN" sz="900">
                          <a:latin typeface="微软雅黑" charset="0"/>
                          <a:ea typeface="微软雅黑" charset="0"/>
                          <a:sym typeface="+mn-ea"/>
                        </a:rPr>
                        <a:t>-9</a:t>
                      </a:r>
                      <a:r>
                        <a:rPr lang="zh-CN" altLang="en-US" sz="900">
                          <a:latin typeface="微软雅黑" charset="0"/>
                          <a:ea typeface="微软雅黑" charset="0"/>
                          <a:sym typeface="+mn-ea"/>
                        </a:rPr>
                        <a:t>月</a:t>
                      </a:r>
                      <a:r>
                        <a:rPr lang="en-US" altLang="zh-CN" sz="900">
                          <a:latin typeface="微软雅黑" charset="0"/>
                          <a:ea typeface="微软雅黑" charset="0"/>
                          <a:sym typeface="+mn-ea"/>
                        </a:rPr>
                        <a:t>30</a:t>
                      </a:r>
                      <a:r>
                        <a:rPr lang="zh-CN" altLang="en-US" sz="900">
                          <a:latin typeface="微软雅黑" charset="0"/>
                          <a:ea typeface="微软雅黑" charset="0"/>
                          <a:sym typeface="+mn-ea"/>
                        </a:rPr>
                        <a:t>日，营养装产品</a:t>
                      </a:r>
                      <a:r>
                        <a:rPr lang="en-US" altLang="zh-CN" sz="900">
                          <a:latin typeface="微软雅黑" charset="0"/>
                          <a:ea typeface="微软雅黑" charset="0"/>
                          <a:sym typeface="+mn-ea"/>
                        </a:rPr>
                        <a:t>9</a:t>
                      </a:r>
                      <a:r>
                        <a:rPr lang="zh-CN" altLang="zh-CN" sz="900">
                          <a:latin typeface="微软雅黑" charset="0"/>
                          <a:ea typeface="微软雅黑" charset="0"/>
                          <a:sym typeface="+mn-ea"/>
                        </a:rPr>
                        <a:t>折，渠道同</a:t>
                      </a:r>
                      <a:endParaRPr lang="zh-CN" altLang="zh-CN" sz="9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sym typeface="+mn-ea"/>
                        </a:rPr>
                        <a:t>10</a:t>
                      </a:r>
                      <a:r>
                        <a:rPr lang="zh-CN" altLang="en-US" sz="900">
                          <a:latin typeface="微软雅黑" charset="0"/>
                          <a:ea typeface="微软雅黑" charset="0"/>
                          <a:sym typeface="+mn-ea"/>
                        </a:rPr>
                        <a:t>月</a:t>
                      </a:r>
                      <a:r>
                        <a:rPr lang="en-US" altLang="zh-CN" sz="900">
                          <a:latin typeface="微软雅黑" charset="0"/>
                          <a:ea typeface="微软雅黑" charset="0"/>
                          <a:sym typeface="+mn-ea"/>
                        </a:rPr>
                        <a:t>1</a:t>
                      </a:r>
                      <a:r>
                        <a:rPr lang="zh-CN" altLang="en-US" sz="900">
                          <a:latin typeface="微软雅黑" charset="0"/>
                          <a:ea typeface="微软雅黑" charset="0"/>
                          <a:sym typeface="+mn-ea"/>
                        </a:rPr>
                        <a:t>日</a:t>
                      </a:r>
                      <a:r>
                        <a:rPr lang="en-US" altLang="zh-CN" sz="900">
                          <a:latin typeface="微软雅黑" charset="0"/>
                          <a:ea typeface="微软雅黑" charset="0"/>
                          <a:sym typeface="+mn-ea"/>
                        </a:rPr>
                        <a:t>-7</a:t>
                      </a:r>
                      <a:r>
                        <a:rPr lang="zh-CN" altLang="en-US" sz="900">
                          <a:latin typeface="微软雅黑" charset="0"/>
                          <a:ea typeface="微软雅黑" charset="0"/>
                          <a:sym typeface="+mn-ea"/>
                        </a:rPr>
                        <a:t>日，旅行装产品</a:t>
                      </a:r>
                      <a:r>
                        <a:rPr lang="en-US" altLang="zh-CN" sz="900">
                          <a:latin typeface="微软雅黑" charset="0"/>
                          <a:ea typeface="微软雅黑" charset="0"/>
                          <a:sym typeface="+mn-ea"/>
                        </a:rPr>
                        <a:t>9</a:t>
                      </a:r>
                      <a:r>
                        <a:rPr lang="zh-CN" altLang="en-US" sz="900">
                          <a:latin typeface="微软雅黑" charset="0"/>
                          <a:ea typeface="微软雅黑" charset="0"/>
                          <a:sym typeface="+mn-ea"/>
                        </a:rPr>
                        <a:t>折，渠道同政策</a:t>
                      </a:r>
                      <a:endParaRPr lang="zh-CN" altLang="en-US" sz="9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sym typeface="+mn-ea"/>
                        </a:rPr>
                        <a:t>11</a:t>
                      </a:r>
                      <a:r>
                        <a:rPr lang="zh-CN" altLang="en-US" sz="900">
                          <a:latin typeface="微软雅黑" charset="0"/>
                          <a:ea typeface="微软雅黑" charset="0"/>
                          <a:sym typeface="+mn-ea"/>
                        </a:rPr>
                        <a:t>月</a:t>
                      </a:r>
                      <a:r>
                        <a:rPr lang="en-US" altLang="zh-CN" sz="900">
                          <a:latin typeface="微软雅黑" charset="0"/>
                          <a:ea typeface="微软雅黑" charset="0"/>
                          <a:sym typeface="+mn-ea"/>
                        </a:rPr>
                        <a:t>11</a:t>
                      </a:r>
                      <a:r>
                        <a:rPr lang="zh-CN" altLang="en-US" sz="900">
                          <a:latin typeface="微软雅黑" charset="0"/>
                          <a:ea typeface="微软雅黑" charset="0"/>
                          <a:sym typeface="+mn-ea"/>
                        </a:rPr>
                        <a:t>日，××保健品公司所有产品</a:t>
                      </a:r>
                      <a:r>
                        <a:rPr lang="en-US" altLang="zh-CN" sz="900">
                          <a:latin typeface="微软雅黑" charset="0"/>
                          <a:ea typeface="微软雅黑" charset="0"/>
                          <a:sym typeface="+mn-ea"/>
                        </a:rPr>
                        <a:t>8</a:t>
                      </a:r>
                      <a:r>
                        <a:rPr lang="zh-CN" altLang="en-US" sz="900">
                          <a:latin typeface="微软雅黑" charset="0"/>
                          <a:ea typeface="微软雅黑" charset="0"/>
                          <a:sym typeface="+mn-ea"/>
                        </a:rPr>
                        <a:t>折，渠道不享受同政策</a:t>
                      </a:r>
                      <a:endParaRPr lang="zh-CN" altLang="en-US" sz="900">
                        <a:latin typeface="微软雅黑" charset="0"/>
                        <a:ea typeface="微软雅黑" charset="0"/>
                        <a:sym typeface="+mn-ea"/>
                      </a:endParaRPr>
                    </a:p>
                    <a:p>
                      <a:pPr>
                        <a:buNone/>
                      </a:pPr>
                      <a:endParaRPr lang="zh-CN" altLang="en-US" sz="1400">
                        <a:latin typeface="微软雅黑" charset="0"/>
                        <a:ea typeface="微软雅黑" charset="0"/>
                        <a:sym typeface="+mn-ea"/>
                      </a:endParaRPr>
                    </a:p>
                  </a:txBody>
                  <a:tcPr>
                    <a:solidFill>
                      <a:schemeClr val="accent2">
                        <a:lumMod val="60000"/>
                        <a:lumOff val="40000"/>
                      </a:schemeClr>
                    </a:solidFill>
                  </a:tcPr>
                </a:tc>
                <a:tc>
                  <a:txBody>
                    <a:bodyPr/>
                    <a:p>
                      <a:pPr>
                        <a:buNone/>
                      </a:pPr>
                      <a:r>
                        <a:rPr lang="en-US" sz="900">
                          <a:latin typeface="微软雅黑" charset="0"/>
                          <a:ea typeface="微软雅黑" charset="0"/>
                        </a:rPr>
                        <a:t>12</a:t>
                      </a:r>
                      <a:r>
                        <a:rPr lang="zh-CN" altLang="en-US" sz="900">
                          <a:latin typeface="微软雅黑" charset="0"/>
                          <a:ea typeface="微软雅黑" charset="0"/>
                        </a:rPr>
                        <a:t>月</a:t>
                      </a:r>
                      <a:r>
                        <a:rPr lang="en-US" altLang="zh-CN" sz="900">
                          <a:latin typeface="微软雅黑" charset="0"/>
                          <a:ea typeface="微软雅黑" charset="0"/>
                        </a:rPr>
                        <a:t>25</a:t>
                      </a:r>
                      <a:r>
                        <a:rPr lang="zh-CN" altLang="en-US" sz="900">
                          <a:latin typeface="微软雅黑" charset="0"/>
                          <a:ea typeface="微软雅黑" charset="0"/>
                        </a:rPr>
                        <a:t>日，线下会员享</a:t>
                      </a:r>
                      <a:r>
                        <a:rPr lang="en-US" altLang="zh-CN" sz="900">
                          <a:latin typeface="微软雅黑" charset="0"/>
                          <a:ea typeface="微软雅黑" charset="0"/>
                        </a:rPr>
                        <a:t>8</a:t>
                      </a:r>
                      <a:r>
                        <a:rPr lang="zh-CN" altLang="en-US" sz="900">
                          <a:latin typeface="微软雅黑" charset="0"/>
                          <a:ea typeface="微软雅黑" charset="0"/>
                        </a:rPr>
                        <a:t>折</a:t>
                      </a:r>
                      <a:endParaRPr lang="zh-CN" altLang="en-US" sz="900">
                        <a:latin typeface="微软雅黑" charset="0"/>
                        <a:ea typeface="微软雅黑" charset="0"/>
                      </a:endParaRPr>
                    </a:p>
                  </a:txBody>
                  <a:tcPr>
                    <a:solidFill>
                      <a:schemeClr val="accent2">
                        <a:lumMod val="60000"/>
                        <a:lumOff val="40000"/>
                      </a:schemeClr>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55675" y="779145"/>
            <a:ext cx="6336030" cy="5179060"/>
          </a:xfrm>
          <a:prstGeom prst="rect">
            <a:avLst/>
          </a:prstGeom>
          <a:noFill/>
        </p:spPr>
        <p:txBody>
          <a:bodyPr wrap="square" rtlCol="0" anchor="t">
            <a:spAutoFit/>
          </a:bodyPr>
          <a:p>
            <a:pPr>
              <a:lnSpc>
                <a:spcPct val="180000"/>
              </a:lnSpc>
            </a:pPr>
            <a:r>
              <a:rPr lang="zh-CN" altLang="en-US" sz="2400" b="1">
                <a:latin typeface="微软雅黑" charset="0"/>
                <a:ea typeface="微软雅黑" charset="0"/>
              </a:rPr>
              <a:t>推广策略</a:t>
            </a:r>
            <a:endParaRPr lang="zh-CN" altLang="en-US" sz="2400" b="1">
              <a:latin typeface="微软雅黑" charset="0"/>
              <a:ea typeface="微软雅黑" charset="0"/>
            </a:endParaRPr>
          </a:p>
          <a:p>
            <a:pPr>
              <a:lnSpc>
                <a:spcPct val="130000"/>
              </a:lnSpc>
            </a:pPr>
            <a:r>
              <a:rPr lang="zh-CN" altLang="en-US" sz="1400">
                <a:latin typeface="微软雅黑" charset="0"/>
                <a:ea typeface="微软雅黑" charset="0"/>
              </a:rPr>
              <a:t>一、自有平台推广</a:t>
            </a:r>
            <a:endParaRPr lang="zh-CN" altLang="en-US" sz="1400">
              <a:latin typeface="微软雅黑" charset="0"/>
              <a:ea typeface="微软雅黑" charset="0"/>
            </a:endParaRPr>
          </a:p>
          <a:p>
            <a:pPr>
              <a:lnSpc>
                <a:spcPct val="130000"/>
              </a:lnSpc>
            </a:pPr>
            <a:r>
              <a:rPr lang="en-US" altLang="zh-CN" sz="1400">
                <a:latin typeface="微软雅黑" charset="0"/>
                <a:ea typeface="微软雅黑" charset="0"/>
                <a:sym typeface="+mn-ea"/>
              </a:rPr>
              <a:t>1</a:t>
            </a:r>
            <a:r>
              <a:rPr lang="zh-CN" altLang="en-US" sz="1400">
                <a:latin typeface="微软雅黑" charset="0"/>
                <a:ea typeface="微软雅黑" charset="0"/>
                <a:sym typeface="+mn-ea"/>
              </a:rPr>
              <a:t>、官网进行</a:t>
            </a:r>
            <a:r>
              <a:rPr lang="en-US" altLang="zh-CN" sz="1400">
                <a:latin typeface="微软雅黑" charset="0"/>
                <a:ea typeface="微软雅黑" charset="0"/>
                <a:sym typeface="+mn-ea"/>
              </a:rPr>
              <a:t>H5</a:t>
            </a:r>
            <a:r>
              <a:rPr lang="zh-CN" altLang="en-US" sz="1400">
                <a:latin typeface="微软雅黑" charset="0"/>
                <a:ea typeface="微软雅黑" charset="0"/>
                <a:sym typeface="+mn-ea"/>
              </a:rPr>
              <a:t>升级兼顾移动端</a:t>
            </a:r>
            <a:endParaRPr lang="zh-CN" altLang="en-US" sz="1400">
              <a:latin typeface="微软雅黑" charset="0"/>
              <a:ea typeface="微软雅黑" charset="0"/>
              <a:sym typeface="+mn-ea"/>
            </a:endParaRPr>
          </a:p>
          <a:p>
            <a:pPr>
              <a:lnSpc>
                <a:spcPct val="130000"/>
              </a:lnSpc>
            </a:pPr>
            <a:r>
              <a:rPr lang="en-US" altLang="zh-CN" sz="1400">
                <a:latin typeface="微软雅黑" charset="0"/>
                <a:ea typeface="微软雅黑" charset="0"/>
                <a:sym typeface="+mn-ea"/>
              </a:rPr>
              <a:t>2</a:t>
            </a:r>
            <a:r>
              <a:rPr lang="zh-CN" altLang="en-US" sz="1400">
                <a:latin typeface="微软雅黑" charset="0"/>
                <a:ea typeface="微软雅黑" charset="0"/>
                <a:sym typeface="+mn-ea"/>
              </a:rPr>
              <a:t>、微信公众号、微博、官网，每周一次软文推广</a:t>
            </a:r>
            <a:endParaRPr lang="zh-CN" altLang="en-US" sz="1400">
              <a:latin typeface="微软雅黑" charset="0"/>
              <a:ea typeface="微软雅黑" charset="0"/>
              <a:sym typeface="+mn-ea"/>
            </a:endParaRPr>
          </a:p>
          <a:p>
            <a:pPr>
              <a:lnSpc>
                <a:spcPct val="130000"/>
              </a:lnSpc>
            </a:pPr>
            <a:r>
              <a:rPr lang="zh-CN" altLang="en-US" sz="1400">
                <a:latin typeface="微软雅黑" charset="0"/>
                <a:ea typeface="微软雅黑" charset="0"/>
                <a:sym typeface="+mn-ea"/>
              </a:rPr>
              <a:t>二、外部平台推广</a:t>
            </a:r>
            <a:endParaRPr lang="zh-CN" altLang="en-US" sz="1400">
              <a:latin typeface="微软雅黑" charset="0"/>
              <a:ea typeface="微软雅黑" charset="0"/>
              <a:sym typeface="+mn-ea"/>
            </a:endParaRPr>
          </a:p>
          <a:p>
            <a:pPr>
              <a:lnSpc>
                <a:spcPct val="130000"/>
              </a:lnSpc>
            </a:pPr>
            <a:r>
              <a:rPr lang="en-US" altLang="zh-CN" sz="1400">
                <a:latin typeface="微软雅黑" charset="0"/>
                <a:ea typeface="微软雅黑" charset="0"/>
                <a:sym typeface="+mn-ea"/>
              </a:rPr>
              <a:t>1</a:t>
            </a:r>
            <a:r>
              <a:rPr lang="zh-CN" altLang="en-US" sz="1400">
                <a:latin typeface="微软雅黑" charset="0"/>
                <a:ea typeface="微软雅黑" charset="0"/>
                <a:sym typeface="+mn-ea"/>
              </a:rPr>
              <a:t>、传统企业白领集中的楼宇电梯推广，滚屏广告，北京，</a:t>
            </a:r>
            <a:r>
              <a:rPr lang="en-US" altLang="zh-CN" sz="1400">
                <a:latin typeface="微软雅黑" charset="0"/>
                <a:ea typeface="微软雅黑" charset="0"/>
                <a:sym typeface="+mn-ea"/>
              </a:rPr>
              <a:t>5</a:t>
            </a:r>
            <a:r>
              <a:rPr lang="zh-CN" altLang="en-US" sz="1400">
                <a:latin typeface="微软雅黑" charset="0"/>
                <a:ea typeface="微软雅黑" charset="0"/>
                <a:sym typeface="+mn-ea"/>
              </a:rPr>
              <a:t>月、</a:t>
            </a:r>
            <a:r>
              <a:rPr lang="en-US" altLang="zh-CN" sz="1400">
                <a:latin typeface="微软雅黑" charset="0"/>
                <a:ea typeface="微软雅黑" charset="0"/>
                <a:sym typeface="+mn-ea"/>
              </a:rPr>
              <a:t>6</a:t>
            </a:r>
            <a:r>
              <a:rPr lang="zh-CN" altLang="en-US" sz="1400">
                <a:latin typeface="微软雅黑" charset="0"/>
                <a:ea typeface="微软雅黑" charset="0"/>
                <a:sym typeface="+mn-ea"/>
              </a:rPr>
              <a:t>月、</a:t>
            </a:r>
            <a:r>
              <a:rPr lang="en-US" altLang="zh-CN" sz="1400">
                <a:latin typeface="微软雅黑" charset="0"/>
                <a:ea typeface="微软雅黑" charset="0"/>
                <a:sym typeface="+mn-ea"/>
              </a:rPr>
              <a:t>7</a:t>
            </a:r>
            <a:r>
              <a:rPr lang="zh-CN" altLang="en-US" sz="1400">
                <a:latin typeface="微软雅黑" charset="0"/>
                <a:ea typeface="微软雅黑" charset="0"/>
                <a:sym typeface="+mn-ea"/>
              </a:rPr>
              <a:t>月投放，结合</a:t>
            </a:r>
            <a:r>
              <a:rPr lang="en-US" altLang="zh-CN" sz="1400">
                <a:latin typeface="微软雅黑" charset="0"/>
                <a:ea typeface="微软雅黑" charset="0"/>
                <a:sym typeface="+mn-ea"/>
              </a:rPr>
              <a:t>1</a:t>
            </a:r>
            <a:r>
              <a:rPr lang="zh-CN" altLang="en-US" sz="1400">
                <a:latin typeface="微软雅黑" charset="0"/>
                <a:ea typeface="微软雅黑" charset="0"/>
                <a:sym typeface="+mn-ea"/>
              </a:rPr>
              <a:t>块框架一代静态广告</a:t>
            </a:r>
            <a:endParaRPr lang="zh-CN" altLang="en-US" sz="1400">
              <a:latin typeface="微软雅黑" charset="0"/>
              <a:ea typeface="微软雅黑" charset="0"/>
              <a:sym typeface="+mn-ea"/>
            </a:endParaRPr>
          </a:p>
          <a:p>
            <a:pPr>
              <a:lnSpc>
                <a:spcPct val="130000"/>
              </a:lnSpc>
            </a:pPr>
            <a:r>
              <a:rPr lang="en-US" altLang="zh-CN" sz="1400">
                <a:latin typeface="微软雅黑" charset="0"/>
                <a:ea typeface="微软雅黑" charset="0"/>
                <a:sym typeface="+mn-ea"/>
              </a:rPr>
              <a:t>2</a:t>
            </a:r>
            <a:r>
              <a:rPr lang="zh-CN" altLang="en-US" sz="1400">
                <a:latin typeface="微软雅黑" charset="0"/>
                <a:ea typeface="微软雅黑" charset="0"/>
                <a:sym typeface="+mn-ea"/>
              </a:rPr>
              <a:t>、高收入住宅小区电梯广告推广，滚屏广告，</a:t>
            </a:r>
            <a:r>
              <a:rPr lang="en-US" altLang="zh-CN" sz="1400">
                <a:latin typeface="微软雅黑" charset="0"/>
                <a:ea typeface="微软雅黑" charset="0"/>
                <a:sym typeface="+mn-ea"/>
              </a:rPr>
              <a:t>5</a:t>
            </a:r>
            <a:r>
              <a:rPr lang="zh-CN" altLang="en-US" sz="1400">
                <a:latin typeface="微软雅黑" charset="0"/>
                <a:ea typeface="微软雅黑" charset="0"/>
                <a:sym typeface="+mn-ea"/>
              </a:rPr>
              <a:t>大区所在地，</a:t>
            </a:r>
            <a:r>
              <a:rPr lang="en-US" altLang="zh-CN" sz="1400">
                <a:latin typeface="微软雅黑" charset="0"/>
                <a:ea typeface="微软雅黑" charset="0"/>
                <a:sym typeface="+mn-ea"/>
              </a:rPr>
              <a:t>5</a:t>
            </a:r>
            <a:r>
              <a:rPr lang="zh-CN" altLang="en-US" sz="1400">
                <a:latin typeface="微软雅黑" charset="0"/>
                <a:ea typeface="微软雅黑" charset="0"/>
                <a:sym typeface="+mn-ea"/>
              </a:rPr>
              <a:t>月、</a:t>
            </a:r>
            <a:r>
              <a:rPr lang="en-US" altLang="zh-CN" sz="1400">
                <a:latin typeface="微软雅黑" charset="0"/>
                <a:ea typeface="微软雅黑" charset="0"/>
                <a:sym typeface="+mn-ea"/>
              </a:rPr>
              <a:t>6</a:t>
            </a:r>
            <a:r>
              <a:rPr lang="zh-CN" altLang="en-US" sz="1400">
                <a:latin typeface="微软雅黑" charset="0"/>
                <a:ea typeface="微软雅黑" charset="0"/>
                <a:sym typeface="+mn-ea"/>
              </a:rPr>
              <a:t>月、</a:t>
            </a:r>
            <a:r>
              <a:rPr lang="en-US" altLang="zh-CN" sz="1400">
                <a:latin typeface="微软雅黑" charset="0"/>
                <a:ea typeface="微软雅黑" charset="0"/>
                <a:sym typeface="+mn-ea"/>
              </a:rPr>
              <a:t>7</a:t>
            </a:r>
            <a:r>
              <a:rPr lang="zh-CN" altLang="en-US" sz="1400">
                <a:latin typeface="微软雅黑" charset="0"/>
                <a:ea typeface="微软雅黑" charset="0"/>
                <a:sym typeface="+mn-ea"/>
              </a:rPr>
              <a:t>月投放，结合</a:t>
            </a:r>
            <a:r>
              <a:rPr lang="en-US" altLang="zh-CN" sz="1400">
                <a:latin typeface="微软雅黑" charset="0"/>
                <a:ea typeface="微软雅黑" charset="0"/>
                <a:sym typeface="+mn-ea"/>
              </a:rPr>
              <a:t>1</a:t>
            </a:r>
            <a:r>
              <a:rPr lang="zh-CN" altLang="en-US" sz="1400">
                <a:latin typeface="微软雅黑" charset="0"/>
                <a:ea typeface="微软雅黑" charset="0"/>
                <a:sym typeface="+mn-ea"/>
              </a:rPr>
              <a:t>块框架一代静态广告</a:t>
            </a:r>
            <a:endParaRPr lang="zh-CN" altLang="en-US" sz="1400">
              <a:latin typeface="微软雅黑" charset="0"/>
              <a:ea typeface="微软雅黑" charset="0"/>
              <a:sym typeface="+mn-ea"/>
            </a:endParaRPr>
          </a:p>
          <a:p>
            <a:pPr>
              <a:lnSpc>
                <a:spcPct val="130000"/>
              </a:lnSpc>
            </a:pPr>
            <a:r>
              <a:rPr lang="en-US" altLang="zh-CN" sz="1400">
                <a:latin typeface="微软雅黑" charset="0"/>
                <a:ea typeface="微软雅黑" charset="0"/>
                <a:sym typeface="+mn-ea"/>
              </a:rPr>
              <a:t>3</a:t>
            </a:r>
            <a:r>
              <a:rPr lang="zh-CN" altLang="en-US" sz="1400">
                <a:latin typeface="微软雅黑" charset="0"/>
                <a:ea typeface="微软雅黑" charset="0"/>
                <a:sym typeface="+mn-ea"/>
              </a:rPr>
              <a:t>、百度百科</a:t>
            </a:r>
            <a:r>
              <a:rPr lang="en-US" altLang="zh-CN" sz="1400">
                <a:latin typeface="微软雅黑" charset="0"/>
                <a:ea typeface="微软雅黑" charset="0"/>
                <a:sym typeface="+mn-ea"/>
              </a:rPr>
              <a:t>“</a:t>
            </a:r>
            <a:r>
              <a:rPr lang="zh-CN" altLang="en-US" sz="1400">
                <a:latin typeface="微软雅黑" charset="0"/>
                <a:ea typeface="微软雅黑" charset="0"/>
                <a:sym typeface="+mn-ea"/>
              </a:rPr>
              <a:t>××保健品</a:t>
            </a:r>
            <a:r>
              <a:rPr lang="en-US" altLang="zh-CN" sz="1400">
                <a:latin typeface="微软雅黑" charset="0"/>
                <a:ea typeface="微软雅黑" charset="0"/>
                <a:sym typeface="+mn-ea"/>
              </a:rPr>
              <a:t>”“</a:t>
            </a:r>
            <a:r>
              <a:rPr lang="zh-CN" altLang="en-US" sz="1400">
                <a:latin typeface="微软雅黑" charset="0"/>
                <a:ea typeface="微软雅黑" charset="0"/>
                <a:sym typeface="+mn-ea"/>
              </a:rPr>
              <a:t>××保健品公司</a:t>
            </a:r>
            <a:r>
              <a:rPr lang="zh-CN" altLang="en-US" sz="1400">
                <a:latin typeface="微软雅黑" charset="0"/>
                <a:ea typeface="微软雅黑" charset="0"/>
                <a:sym typeface="+mn-ea"/>
              </a:rPr>
              <a:t>九品</a:t>
            </a:r>
            <a:r>
              <a:rPr lang="en-US" altLang="zh-CN" sz="1400">
                <a:latin typeface="微软雅黑" charset="0"/>
                <a:ea typeface="微软雅黑" charset="0"/>
                <a:sym typeface="+mn-ea"/>
              </a:rPr>
              <a:t>”</a:t>
            </a:r>
            <a:r>
              <a:rPr lang="zh-CN" altLang="en-US" sz="1400">
                <a:latin typeface="微软雅黑" charset="0"/>
                <a:ea typeface="微软雅黑" charset="0"/>
                <a:sym typeface="+mn-ea"/>
              </a:rPr>
              <a:t>上线，关联企业，关联产品功能</a:t>
            </a:r>
            <a:endParaRPr lang="zh-CN" altLang="en-US" sz="1400">
              <a:latin typeface="微软雅黑" charset="0"/>
              <a:ea typeface="微软雅黑" charset="0"/>
              <a:sym typeface="+mn-ea"/>
            </a:endParaRPr>
          </a:p>
          <a:p>
            <a:pPr>
              <a:lnSpc>
                <a:spcPct val="130000"/>
              </a:lnSpc>
            </a:pPr>
            <a:r>
              <a:rPr lang="en-US" altLang="zh-CN" sz="1400">
                <a:latin typeface="微软雅黑" charset="0"/>
                <a:ea typeface="微软雅黑" charset="0"/>
                <a:sym typeface="+mn-ea"/>
              </a:rPr>
              <a:t>4</a:t>
            </a:r>
            <a:r>
              <a:rPr lang="zh-CN" altLang="en-US" sz="1400">
                <a:latin typeface="微软雅黑" charset="0"/>
                <a:ea typeface="微软雅黑" charset="0"/>
                <a:sym typeface="+mn-ea"/>
              </a:rPr>
              <a:t>、微信推广广告投放</a:t>
            </a:r>
            <a:endParaRPr lang="zh-CN" altLang="en-US" sz="1400">
              <a:latin typeface="微软雅黑" charset="0"/>
              <a:ea typeface="微软雅黑" charset="0"/>
              <a:sym typeface="+mn-ea"/>
            </a:endParaRPr>
          </a:p>
          <a:p>
            <a:pPr>
              <a:lnSpc>
                <a:spcPct val="130000"/>
              </a:lnSpc>
            </a:pPr>
            <a:r>
              <a:rPr lang="zh-CN" altLang="en-US" sz="1400">
                <a:latin typeface="微软雅黑" charset="0"/>
                <a:ea typeface="微软雅黑" charset="0"/>
                <a:sym typeface="+mn-ea"/>
              </a:rPr>
              <a:t>三、软文管理</a:t>
            </a:r>
            <a:endParaRPr lang="zh-CN" altLang="en-US" sz="1400">
              <a:latin typeface="微软雅黑" charset="0"/>
              <a:ea typeface="微软雅黑" charset="0"/>
              <a:sym typeface="+mn-ea"/>
            </a:endParaRPr>
          </a:p>
          <a:p>
            <a:pPr>
              <a:lnSpc>
                <a:spcPct val="130000"/>
              </a:lnSpc>
            </a:pPr>
            <a:r>
              <a:rPr lang="en-US" altLang="zh-CN" sz="1400">
                <a:latin typeface="微软雅黑" charset="0"/>
                <a:ea typeface="微软雅黑" charset="0"/>
                <a:sym typeface="+mn-ea"/>
              </a:rPr>
              <a:t>1</a:t>
            </a:r>
            <a:r>
              <a:rPr lang="zh-CN" altLang="en-US" sz="1400">
                <a:latin typeface="微软雅黑" charset="0"/>
                <a:ea typeface="微软雅黑" charset="0"/>
                <a:sym typeface="+mn-ea"/>
              </a:rPr>
              <a:t>、严格审查软文，严禁</a:t>
            </a:r>
            <a:r>
              <a:rPr lang="en-US" altLang="zh-CN" sz="1400">
                <a:latin typeface="微软雅黑" charset="0"/>
                <a:ea typeface="微软雅黑" charset="0"/>
                <a:sym typeface="+mn-ea"/>
              </a:rPr>
              <a:t>“</a:t>
            </a:r>
            <a:r>
              <a:rPr lang="zh-CN" altLang="en-US" sz="1400">
                <a:latin typeface="微软雅黑" charset="0"/>
                <a:ea typeface="微软雅黑" charset="0"/>
                <a:sym typeface="+mn-ea"/>
              </a:rPr>
              <a:t>××保健品</a:t>
            </a:r>
            <a:r>
              <a:rPr lang="zh-CN" altLang="en-US" sz="1400">
                <a:latin typeface="微软雅黑" charset="0"/>
                <a:ea typeface="微软雅黑" charset="0"/>
                <a:sym typeface="+mn-ea"/>
              </a:rPr>
              <a:t>改善水资源品质</a:t>
            </a:r>
            <a:r>
              <a:rPr lang="en-US" altLang="zh-CN" sz="1400">
                <a:latin typeface="微软雅黑" charset="0"/>
                <a:ea typeface="微软雅黑" charset="0"/>
                <a:sym typeface="+mn-ea"/>
              </a:rPr>
              <a:t>”</a:t>
            </a:r>
            <a:r>
              <a:rPr lang="zh-CN" altLang="en-US" sz="1400">
                <a:latin typeface="微软雅黑" charset="0"/>
                <a:ea typeface="微软雅黑" charset="0"/>
                <a:sym typeface="+mn-ea"/>
              </a:rPr>
              <a:t>，××保健品美化环境等有损产品价值的软文发布或字样出现；重新梳理卖点，确认核心推广点。</a:t>
            </a:r>
            <a:endParaRPr lang="zh-CN" altLang="en-US" sz="1400">
              <a:latin typeface="微软雅黑" charset="0"/>
              <a:ea typeface="微软雅黑" charset="0"/>
              <a:sym typeface="+mn-ea"/>
            </a:endParaRPr>
          </a:p>
          <a:p>
            <a:pPr>
              <a:lnSpc>
                <a:spcPct val="130000"/>
              </a:lnSpc>
            </a:pPr>
            <a:r>
              <a:rPr lang="en-US" altLang="zh-CN" sz="1400">
                <a:latin typeface="微软雅黑" charset="0"/>
                <a:ea typeface="微软雅黑" charset="0"/>
                <a:sym typeface="+mn-ea"/>
              </a:rPr>
              <a:t>2</a:t>
            </a:r>
            <a:r>
              <a:rPr lang="zh-CN" altLang="en-US" sz="1400">
                <a:latin typeface="微软雅黑" charset="0"/>
                <a:ea typeface="微软雅黑" charset="0"/>
                <a:sym typeface="+mn-ea"/>
              </a:rPr>
              <a:t>、软文与同期促销活动有效结合，形成销售拉力</a:t>
            </a:r>
            <a:endParaRPr lang="zh-CN" altLang="en-US" sz="1400">
              <a:latin typeface="微软雅黑" charset="0"/>
              <a:ea typeface="微软雅黑" charset="0"/>
            </a:endParaRPr>
          </a:p>
          <a:p>
            <a:pPr>
              <a:lnSpc>
                <a:spcPct val="130000"/>
              </a:lnSpc>
            </a:pPr>
            <a:r>
              <a:rPr lang="en-US" altLang="zh-CN" sz="1400">
                <a:latin typeface="微软雅黑" charset="0"/>
                <a:ea typeface="微软雅黑" charset="0"/>
                <a:sym typeface="+mn-ea"/>
              </a:rPr>
              <a:t>3</a:t>
            </a:r>
            <a:r>
              <a:rPr lang="zh-CN" altLang="en-US" sz="1400">
                <a:latin typeface="微软雅黑" charset="0"/>
                <a:ea typeface="微软雅黑" charset="0"/>
                <a:sym typeface="+mn-ea"/>
              </a:rPr>
              <a:t>、软文紧扣产品卖点和受众生活，才会吸引关注</a:t>
            </a:r>
            <a:endParaRPr lang="zh-CN" altLang="en-US" sz="1400">
              <a:latin typeface="微软雅黑" charset="0"/>
              <a:ea typeface="微软雅黑" charset="0"/>
              <a:sym typeface="+mn-ea"/>
            </a:endParaRPr>
          </a:p>
        </p:txBody>
      </p:sp>
      <p:cxnSp>
        <p:nvCxnSpPr>
          <p:cNvPr id="3" name="直接连接符 2"/>
          <p:cNvCxnSpPr/>
          <p:nvPr/>
        </p:nvCxnSpPr>
        <p:spPr>
          <a:xfrm>
            <a:off x="1825625" y="868045"/>
            <a:ext cx="8595995" cy="0"/>
          </a:xfrm>
          <a:prstGeom prst="line">
            <a:avLst/>
          </a:prstGeom>
          <a:ln w="12700" cmpd="sng">
            <a:solidFill>
              <a:schemeClr val="accent2">
                <a:lumMod val="60000"/>
                <a:lumOff val="40000"/>
              </a:schemeClr>
            </a:solidFill>
            <a:prstDash val="dashDot"/>
          </a:ln>
        </p:spPr>
        <p:style>
          <a:lnRef idx="1">
            <a:schemeClr val="accent4"/>
          </a:lnRef>
          <a:fillRef idx="0">
            <a:schemeClr val="accent4"/>
          </a:fillRef>
          <a:effectRef idx="0">
            <a:schemeClr val="accent4"/>
          </a:effectRef>
          <a:fontRef idx="minor">
            <a:schemeClr val="tx1"/>
          </a:fontRef>
        </p:style>
      </p:cxnSp>
      <p:sp>
        <p:nvSpPr>
          <p:cNvPr id="5" name="文本框 4"/>
          <p:cNvSpPr txBox="1"/>
          <p:nvPr/>
        </p:nvSpPr>
        <p:spPr>
          <a:xfrm>
            <a:off x="10516235" y="641350"/>
            <a:ext cx="755650" cy="254635"/>
          </a:xfrm>
          <a:prstGeom prst="rect">
            <a:avLst/>
          </a:prstGeom>
          <a:noFill/>
          <a:ln w="12700" cmpd="sng">
            <a:solidFill>
              <a:schemeClr val="accent2">
                <a:lumMod val="75000"/>
              </a:schemeClr>
            </a:solidFill>
            <a:prstDash val="solid"/>
          </a:ln>
        </p:spPr>
        <p:txBody>
          <a:bodyPr wrap="square" rtlCol="0">
            <a:spAutoFit/>
          </a:bodyPr>
          <a:p>
            <a:r>
              <a:rPr lang="zh-CN" altLang="en-US" sz="1000">
                <a:solidFill>
                  <a:schemeClr val="accent2">
                    <a:lumMod val="75000"/>
                  </a:schemeClr>
                </a:solidFill>
                <a:latin typeface="微软雅黑" charset="0"/>
                <a:ea typeface="微软雅黑" charset="0"/>
              </a:rPr>
              <a:t>运营规划</a:t>
            </a:r>
            <a:endParaRPr lang="zh-CN" altLang="en-US" sz="1000">
              <a:solidFill>
                <a:schemeClr val="accent2">
                  <a:lumMod val="75000"/>
                </a:schemeClr>
              </a:solidFill>
              <a:latin typeface="微软雅黑" charset="0"/>
              <a:ea typeface="微软雅黑" charset="0"/>
            </a:endParaRPr>
          </a:p>
        </p:txBody>
      </p:sp>
      <p:graphicFrame>
        <p:nvGraphicFramePr>
          <p:cNvPr id="6" name="表格 5"/>
          <p:cNvGraphicFramePr/>
          <p:nvPr/>
        </p:nvGraphicFramePr>
        <p:xfrm>
          <a:off x="7994650" y="1006475"/>
          <a:ext cx="3485515" cy="5278120"/>
        </p:xfrm>
        <a:graphic>
          <a:graphicData uri="http://schemas.openxmlformats.org/drawingml/2006/table">
            <a:tbl>
              <a:tblPr firstRow="1" bandRow="1">
                <a:tableStyleId>{5C22544A-7EE6-4342-B048-85BDC9FD1C3A}</a:tableStyleId>
              </a:tblPr>
              <a:tblGrid>
                <a:gridCol w="636905"/>
                <a:gridCol w="2848610"/>
              </a:tblGrid>
              <a:tr h="754380">
                <a:tc>
                  <a:txBody>
                    <a:bodyPr/>
                    <a:p>
                      <a:pPr algn="ctr">
                        <a:buNone/>
                      </a:pPr>
                      <a:r>
                        <a:rPr lang="zh-CN"/>
                        <a:t>月份</a:t>
                      </a:r>
                      <a:endParaRPr lang="zh-CN"/>
                    </a:p>
                  </a:txBody>
                  <a:tcPr anchor="ctr" anchorCtr="1">
                    <a:solidFill>
                      <a:schemeClr val="accent2">
                        <a:lumMod val="60000"/>
                        <a:lumOff val="40000"/>
                      </a:schemeClr>
                    </a:solidFill>
                  </a:tcPr>
                </a:tc>
                <a:tc>
                  <a:txBody>
                    <a:bodyPr/>
                    <a:p>
                      <a:pPr>
                        <a:buNone/>
                      </a:pPr>
                      <a:r>
                        <a:rPr lang="zh-CN"/>
                        <a:t>软文标题示例</a:t>
                      </a:r>
                      <a:endParaRPr lang="zh-CN"/>
                    </a:p>
                  </a:txBody>
                  <a:tcPr anchor="ctr" anchorCtr="1">
                    <a:solidFill>
                      <a:schemeClr val="accent2">
                        <a:lumMod val="60000"/>
                        <a:lumOff val="40000"/>
                      </a:schemeClr>
                    </a:solidFill>
                  </a:tcPr>
                </a:tc>
              </a:tr>
              <a:tr h="753745">
                <a:tc>
                  <a:txBody>
                    <a:bodyPr/>
                    <a:p>
                      <a:pPr algn="ctr">
                        <a:buNone/>
                      </a:pPr>
                      <a:r>
                        <a:rPr lang="en-US"/>
                        <a:t>3</a:t>
                      </a:r>
                      <a:r>
                        <a:rPr lang="zh-CN" altLang="en-US"/>
                        <a:t>月</a:t>
                      </a:r>
                      <a:endParaRPr lang="zh-CN" altLang="en-US"/>
                    </a:p>
                  </a:txBody>
                  <a:tcPr anchor="ctr" anchorCtr="1">
                    <a:solidFill>
                      <a:schemeClr val="accent2">
                        <a:lumMod val="60000"/>
                        <a:lumOff val="40000"/>
                      </a:schemeClr>
                    </a:solidFill>
                  </a:tcPr>
                </a:tc>
                <a:tc>
                  <a:txBody>
                    <a:bodyPr/>
                    <a:p>
                      <a:pPr>
                        <a:buNone/>
                      </a:pPr>
                      <a:r>
                        <a:rPr lang="zh-CN" sz="1400">
                          <a:latin typeface="微软雅黑" charset="0"/>
                          <a:ea typeface="微软雅黑" charset="0"/>
                        </a:rPr>
                        <a:t>净化血液，养颜减脂看××保健品公司九品</a:t>
                      </a:r>
                      <a:endParaRPr lang="zh-CN" sz="1400">
                        <a:latin typeface="微软雅黑" charset="0"/>
                        <a:ea typeface="微软雅黑" charset="0"/>
                      </a:endParaRPr>
                    </a:p>
                    <a:p>
                      <a:pPr>
                        <a:buNone/>
                      </a:pPr>
                      <a:r>
                        <a:rPr lang="zh-CN" sz="1400">
                          <a:latin typeface="微软雅黑" charset="0"/>
                          <a:ea typeface="微软雅黑" charset="0"/>
                        </a:rPr>
                        <a:t>××保健品公司九品商城即将上线</a:t>
                      </a:r>
                      <a:endParaRPr lang="zh-CN" sz="1400">
                        <a:latin typeface="微软雅黑" charset="0"/>
                        <a:ea typeface="微软雅黑" charset="0"/>
                      </a:endParaRPr>
                    </a:p>
                  </a:txBody>
                  <a:tcPr>
                    <a:solidFill>
                      <a:schemeClr val="accent2">
                        <a:lumMod val="60000"/>
                        <a:lumOff val="40000"/>
                      </a:schemeClr>
                    </a:solidFill>
                  </a:tcPr>
                </a:tc>
              </a:tr>
              <a:tr h="754380">
                <a:tc>
                  <a:txBody>
                    <a:bodyPr/>
                    <a:p>
                      <a:pPr algn="ctr">
                        <a:buNone/>
                      </a:pPr>
                      <a:r>
                        <a:rPr lang="en-US"/>
                        <a:t>4</a:t>
                      </a:r>
                      <a:r>
                        <a:rPr lang="zh-CN" altLang="en-US"/>
                        <a:t>月</a:t>
                      </a:r>
                      <a:endParaRPr lang="zh-CN" altLang="en-US"/>
                    </a:p>
                  </a:txBody>
                  <a:tcPr anchor="ctr" anchorCtr="1">
                    <a:solidFill>
                      <a:schemeClr val="accent2">
                        <a:lumMod val="60000"/>
                        <a:lumOff val="40000"/>
                      </a:schemeClr>
                    </a:solidFill>
                  </a:tcPr>
                </a:tc>
                <a:tc>
                  <a:txBody>
                    <a:bodyPr/>
                    <a:p>
                      <a:pPr>
                        <a:buNone/>
                      </a:pPr>
                      <a:r>
                        <a:rPr lang="zh-CN" sz="1400">
                          <a:latin typeface="微软雅黑" charset="0"/>
                          <a:ea typeface="微软雅黑" charset="0"/>
                        </a:rPr>
                        <a:t>××保健品公司新品上市，超低价更有心</a:t>
                      </a:r>
                      <a:endParaRPr lang="zh-CN" sz="1400">
                        <a:latin typeface="微软雅黑" charset="0"/>
                        <a:ea typeface="微软雅黑" charset="0"/>
                      </a:endParaRPr>
                    </a:p>
                    <a:p>
                      <a:pPr>
                        <a:buNone/>
                      </a:pPr>
                      <a:r>
                        <a:rPr lang="en-US" altLang="zh-CN" sz="1400">
                          <a:latin typeface="微软雅黑" charset="0"/>
                          <a:ea typeface="微软雅黑" charset="0"/>
                        </a:rPr>
                        <a:t>12</a:t>
                      </a:r>
                      <a:r>
                        <a:rPr lang="zh-CN" altLang="en-US" sz="1400">
                          <a:latin typeface="微软雅黑" charset="0"/>
                          <a:ea typeface="微软雅黑" charset="0"/>
                        </a:rPr>
                        <a:t>元的保健品，你绝对没见过</a:t>
                      </a:r>
                      <a:endParaRPr lang="zh-CN" altLang="en-US" sz="1400">
                        <a:latin typeface="微软雅黑" charset="0"/>
                        <a:ea typeface="微软雅黑" charset="0"/>
                      </a:endParaRPr>
                    </a:p>
                  </a:txBody>
                  <a:tcPr>
                    <a:solidFill>
                      <a:schemeClr val="accent2">
                        <a:lumMod val="60000"/>
                        <a:lumOff val="40000"/>
                      </a:schemeClr>
                    </a:solidFill>
                  </a:tcPr>
                </a:tc>
              </a:tr>
              <a:tr h="753110">
                <a:tc>
                  <a:txBody>
                    <a:bodyPr/>
                    <a:p>
                      <a:pPr algn="ctr">
                        <a:buNone/>
                      </a:pPr>
                      <a:r>
                        <a:rPr lang="en-US"/>
                        <a:t>5</a:t>
                      </a:r>
                      <a:r>
                        <a:rPr lang="zh-CN" altLang="en-US"/>
                        <a:t>月</a:t>
                      </a:r>
                      <a:endParaRPr lang="zh-CN" altLang="en-US"/>
                    </a:p>
                  </a:txBody>
                  <a:tcPr anchor="ctr" anchorCtr="1">
                    <a:solidFill>
                      <a:schemeClr val="accent2">
                        <a:lumMod val="60000"/>
                        <a:lumOff val="40000"/>
                      </a:schemeClr>
                    </a:solidFill>
                  </a:tcPr>
                </a:tc>
                <a:tc>
                  <a:txBody>
                    <a:bodyPr/>
                    <a:p>
                      <a:pPr>
                        <a:buNone/>
                      </a:pPr>
                      <a:r>
                        <a:rPr lang="zh-CN" sz="1400">
                          <a:latin typeface="微软雅黑" charset="0"/>
                          <a:ea typeface="微软雅黑" charset="0"/>
                          <a:sym typeface="+mn-ea"/>
                        </a:rPr>
                        <a:t>重金属对血液有什么危害</a:t>
                      </a:r>
                      <a:endParaRPr lang="zh-CN" sz="1400">
                        <a:latin typeface="微软雅黑" charset="0"/>
                        <a:ea typeface="微软雅黑" charset="0"/>
                        <a:sym typeface="+mn-ea"/>
                      </a:endParaRPr>
                    </a:p>
                    <a:p>
                      <a:pPr>
                        <a:buNone/>
                      </a:pPr>
                      <a:r>
                        <a:rPr lang="zh-CN" sz="1400">
                          <a:latin typeface="微软雅黑" charset="0"/>
                          <a:ea typeface="微软雅黑" charset="0"/>
                          <a:sym typeface="+mn-ea"/>
                        </a:rPr>
                        <a:t>台湾××保健品对比其他美白产品</a:t>
                      </a:r>
                      <a:endParaRPr lang="zh-CN" sz="1400">
                        <a:latin typeface="微软雅黑" charset="0"/>
                        <a:ea typeface="微软雅黑" charset="0"/>
                        <a:sym typeface="+mn-ea"/>
                      </a:endParaRPr>
                    </a:p>
                  </a:txBody>
                  <a:tcPr>
                    <a:solidFill>
                      <a:schemeClr val="accent2">
                        <a:lumMod val="60000"/>
                        <a:lumOff val="40000"/>
                      </a:schemeClr>
                    </a:solidFill>
                  </a:tcPr>
                </a:tc>
              </a:tr>
              <a:tr h="754380">
                <a:tc>
                  <a:txBody>
                    <a:bodyPr/>
                    <a:p>
                      <a:pPr algn="ctr">
                        <a:buNone/>
                      </a:pPr>
                      <a:r>
                        <a:rPr lang="en-US"/>
                        <a:t>6</a:t>
                      </a:r>
                      <a:r>
                        <a:rPr lang="zh-CN" altLang="en-US"/>
                        <a:t>月</a:t>
                      </a:r>
                      <a:endParaRPr lang="zh-CN" altLang="en-US"/>
                    </a:p>
                  </a:txBody>
                  <a:tcPr anchor="ctr" anchorCtr="1">
                    <a:solidFill>
                      <a:schemeClr val="accent2">
                        <a:lumMod val="60000"/>
                        <a:lumOff val="40000"/>
                      </a:schemeClr>
                    </a:solidFill>
                  </a:tcPr>
                </a:tc>
                <a:tc>
                  <a:txBody>
                    <a:bodyPr/>
                    <a:p>
                      <a:pPr>
                        <a:buNone/>
                      </a:pPr>
                      <a:r>
                        <a:rPr lang="zh-CN" sz="1400">
                          <a:latin typeface="微软雅黑" charset="0"/>
                          <a:ea typeface="微软雅黑" charset="0"/>
                          <a:sym typeface="+mn-ea"/>
                        </a:rPr>
                        <a:t>剧烈活动时，血液成分有啥变化</a:t>
                      </a:r>
                      <a:endParaRPr lang="zh-CN" sz="1400">
                        <a:latin typeface="微软雅黑" charset="0"/>
                        <a:ea typeface="微软雅黑" charset="0"/>
                        <a:sym typeface="+mn-ea"/>
                      </a:endParaRPr>
                    </a:p>
                    <a:p>
                      <a:pPr>
                        <a:buNone/>
                      </a:pPr>
                      <a:r>
                        <a:rPr lang="zh-CN" sz="1400">
                          <a:latin typeface="微软雅黑" charset="0"/>
                          <a:ea typeface="微软雅黑" charset="0"/>
                          <a:sym typeface="+mn-ea"/>
                        </a:rPr>
                        <a:t>××保健品茶的家庭式吃法</a:t>
                      </a:r>
                      <a:endParaRPr lang="zh-CN" sz="1400">
                        <a:latin typeface="微软雅黑" charset="0"/>
                        <a:ea typeface="微软雅黑" charset="0"/>
                        <a:sym typeface="+mn-ea"/>
                      </a:endParaRPr>
                    </a:p>
                  </a:txBody>
                  <a:tcPr>
                    <a:solidFill>
                      <a:schemeClr val="accent2">
                        <a:lumMod val="60000"/>
                        <a:lumOff val="40000"/>
                      </a:schemeClr>
                    </a:solidFill>
                  </a:tcPr>
                </a:tc>
              </a:tr>
              <a:tr h="754380">
                <a:tc>
                  <a:txBody>
                    <a:bodyPr/>
                    <a:p>
                      <a:pPr algn="ctr">
                        <a:buNone/>
                      </a:pPr>
                      <a:r>
                        <a:rPr lang="en-US"/>
                        <a:t>7</a:t>
                      </a:r>
                      <a:r>
                        <a:rPr lang="zh-CN" altLang="en-US"/>
                        <a:t>月</a:t>
                      </a:r>
                      <a:endParaRPr lang="zh-CN" altLang="en-US"/>
                    </a:p>
                  </a:txBody>
                  <a:tcPr anchor="ctr" anchorCtr="1">
                    <a:solidFill>
                      <a:schemeClr val="accent2">
                        <a:lumMod val="60000"/>
                        <a:lumOff val="40000"/>
                      </a:schemeClr>
                    </a:solidFill>
                  </a:tcPr>
                </a:tc>
                <a:tc>
                  <a:txBody>
                    <a:bodyPr/>
                    <a:p>
                      <a:pPr>
                        <a:buNone/>
                      </a:pPr>
                      <a:r>
                        <a:rPr lang="zh-CN" sz="1400">
                          <a:latin typeface="微软雅黑" charset="0"/>
                          <a:ea typeface="微软雅黑" charset="0"/>
                        </a:rPr>
                        <a:t>静坐健康大法如何修炼</a:t>
                      </a:r>
                      <a:endParaRPr lang="zh-CN" sz="1400">
                        <a:latin typeface="微软雅黑" charset="0"/>
                        <a:ea typeface="微软雅黑" charset="0"/>
                      </a:endParaRPr>
                    </a:p>
                    <a:p>
                      <a:pPr>
                        <a:buNone/>
                      </a:pPr>
                      <a:r>
                        <a:rPr lang="zh-CN" sz="1400">
                          <a:latin typeface="微软雅黑" charset="0"/>
                          <a:ea typeface="微软雅黑" charset="0"/>
                        </a:rPr>
                        <a:t>长期静坐，血液有哪些变化</a:t>
                      </a:r>
                      <a:endParaRPr lang="zh-CN" sz="1400">
                        <a:latin typeface="微软雅黑" charset="0"/>
                        <a:ea typeface="微软雅黑" charset="0"/>
                      </a:endParaRPr>
                    </a:p>
                  </a:txBody>
                  <a:tcPr>
                    <a:solidFill>
                      <a:schemeClr val="accent2">
                        <a:lumMod val="60000"/>
                        <a:lumOff val="40000"/>
                      </a:schemeClr>
                    </a:solidFill>
                  </a:tcPr>
                </a:tc>
              </a:tr>
              <a:tr h="753745">
                <a:tc>
                  <a:txBody>
                    <a:bodyPr/>
                    <a:p>
                      <a:pPr algn="ctr">
                        <a:buNone/>
                      </a:pPr>
                      <a:r>
                        <a:rPr lang="en-US"/>
                        <a:t>8</a:t>
                      </a:r>
                      <a:r>
                        <a:rPr lang="zh-CN" altLang="en-US"/>
                        <a:t>月</a:t>
                      </a:r>
                      <a:endParaRPr lang="zh-CN" altLang="en-US"/>
                    </a:p>
                  </a:txBody>
                  <a:tcPr anchor="ctr" anchorCtr="1">
                    <a:solidFill>
                      <a:schemeClr val="accent2">
                        <a:lumMod val="60000"/>
                        <a:lumOff val="40000"/>
                      </a:schemeClr>
                    </a:solidFill>
                  </a:tcPr>
                </a:tc>
                <a:tc>
                  <a:txBody>
                    <a:bodyPr/>
                    <a:p>
                      <a:pPr>
                        <a:buNone/>
                      </a:pPr>
                      <a:r>
                        <a:rPr lang="zh-CN" sz="1400">
                          <a:latin typeface="微软雅黑" charset="0"/>
                          <a:ea typeface="微软雅黑" charset="0"/>
                        </a:rPr>
                        <a:t>长期静坐，身体有哪些变化</a:t>
                      </a:r>
                      <a:endParaRPr lang="zh-CN" sz="1400">
                        <a:latin typeface="微软雅黑" charset="0"/>
                        <a:ea typeface="微软雅黑" charset="0"/>
                      </a:endParaRPr>
                    </a:p>
                    <a:p>
                      <a:pPr>
                        <a:buNone/>
                      </a:pPr>
                      <a:r>
                        <a:rPr lang="zh-CN" sz="1400">
                          <a:latin typeface="微软雅黑" charset="0"/>
                          <a:ea typeface="微软雅黑" charset="0"/>
                        </a:rPr>
                        <a:t>扒一扒您身边的保健品</a:t>
                      </a:r>
                      <a:endParaRPr lang="zh-CN" sz="1400">
                        <a:latin typeface="微软雅黑" charset="0"/>
                        <a:ea typeface="微软雅黑" charset="0"/>
                      </a:endParaRPr>
                    </a:p>
                  </a:txBody>
                  <a:tcPr>
                    <a:solidFill>
                      <a:schemeClr val="accent2">
                        <a:lumMod val="60000"/>
                        <a:lumOff val="40000"/>
                      </a:schemeClr>
                    </a:solidFill>
                  </a:tcPr>
                </a:tc>
              </a:tr>
            </a:tbl>
          </a:graphicData>
        </a:graphic>
      </p:graphicFrame>
      <p:sp>
        <p:nvSpPr>
          <p:cNvPr id="7" name="文本框 6"/>
          <p:cNvSpPr txBox="1"/>
          <p:nvPr/>
        </p:nvSpPr>
        <p:spPr>
          <a:xfrm>
            <a:off x="930910" y="5662930"/>
            <a:ext cx="10678795" cy="746125"/>
          </a:xfrm>
          <a:prstGeom prst="rect">
            <a:avLst/>
          </a:prstGeom>
          <a:noFill/>
        </p:spPr>
        <p:txBody>
          <a:bodyPr wrap="square" rtlCol="0" anchor="t">
            <a:spAutoFit/>
          </a:bodyPr>
          <a:p>
            <a:r>
              <a:rPr lang="zh-CN" altLang="en-US" sz="1400">
                <a:latin typeface="微软雅黑" charset="0"/>
                <a:ea typeface="微软雅黑" charset="0"/>
              </a:rPr>
              <a:t>四、事件营销</a:t>
            </a:r>
            <a:endParaRPr lang="zh-CN" altLang="en-US" sz="1400">
              <a:latin typeface="微软雅黑" charset="0"/>
              <a:ea typeface="微软雅黑" charset="0"/>
            </a:endParaRPr>
          </a:p>
          <a:p>
            <a:r>
              <a:rPr lang="en-US" altLang="zh-CN" sz="1400">
                <a:latin typeface="微软雅黑" charset="0"/>
                <a:ea typeface="微软雅黑" charset="0"/>
              </a:rPr>
              <a:t>1</a:t>
            </a:r>
            <a:r>
              <a:rPr lang="zh-CN" altLang="en-US" sz="1400">
                <a:latin typeface="微软雅黑" charset="0"/>
                <a:ea typeface="微软雅黑" charset="0"/>
              </a:rPr>
              <a:t>、根据实时发生的，能与××保健品公司关联的事件和焦点进行线上线下一体的事件营销活动策划</a:t>
            </a:r>
            <a:endParaRPr lang="zh-CN" altLang="en-US" sz="1400">
              <a:latin typeface="微软雅黑" charset="0"/>
              <a:ea typeface="微软雅黑" charset="0"/>
            </a:endParaRPr>
          </a:p>
          <a:p>
            <a:r>
              <a:rPr lang="en-US" altLang="zh-CN" sz="1400">
                <a:latin typeface="微软雅黑" charset="0"/>
                <a:ea typeface="微软雅黑" charset="0"/>
              </a:rPr>
              <a:t>2</a:t>
            </a:r>
            <a:r>
              <a:rPr lang="zh-CN" altLang="en-US" sz="1400">
                <a:latin typeface="微软雅黑" charset="0"/>
                <a:ea typeface="微软雅黑" charset="0"/>
              </a:rPr>
              <a:t>、参加社会机构组织的，针对穷困地区或有重金属污染地区的公益捐赠活动，适度宣传</a:t>
            </a:r>
            <a:endParaRPr lang="zh-CN" altLang="en-US" sz="1400">
              <a:latin typeface="微软雅黑" charset="0"/>
              <a:ea typeface="微软雅黑"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8233</Words>
  <Application>Kingsoft Office WPP</Application>
  <PresentationFormat>宽屏</PresentationFormat>
  <Paragraphs>654</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BYLC_3</cp:lastModifiedBy>
  <cp:revision>18</cp:revision>
  <dcterms:created xsi:type="dcterms:W3CDTF">2016-02-27T01:15:00Z</dcterms:created>
  <dcterms:modified xsi:type="dcterms:W3CDTF">2016-03-07T09:46:34Z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2052-10.1.0.5511</vt:lpwstr>
  </property>
</Properties>
</file>